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4.xml" ContentType="application/vnd.openxmlformats-officedocument.presentationml.slide+xml"/>
  <Override PartName="/ppt/slides/slide7.xml" ContentType="application/vnd.openxmlformats-officedocument.presentationml.slide+xml"/>
  <Override PartName="/ppt/slides/slide5.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2.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7.xml" ContentType="application/vnd.openxmlformats-officedocument.presentationml.notesSlide+xml"/>
  <Override PartName="/ppt/notesSlides/notesSlide4.xml" ContentType="application/vnd.openxmlformats-officedocument.presentationml.notesSlid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480" r:id="rId2"/>
    <p:sldId id="303" r:id="rId3"/>
    <p:sldId id="271" r:id="rId4"/>
    <p:sldId id="313" r:id="rId5"/>
    <p:sldId id="481" r:id="rId6"/>
    <p:sldId id="276" r:id="rId7"/>
    <p:sldId id="256" r:id="rId8"/>
    <p:sldId id="306" r:id="rId9"/>
    <p:sldId id="264" r:id="rId10"/>
    <p:sldId id="265" r:id="rId11"/>
    <p:sldId id="266" r:id="rId12"/>
    <p:sldId id="267" r:id="rId13"/>
    <p:sldId id="268" r:id="rId14"/>
    <p:sldId id="34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81"/>
            <p14:sldId id="276"/>
            <p14:sldId id="256"/>
            <p14:sldId id="306"/>
            <p14:sldId id="264"/>
            <p14:sldId id="265"/>
            <p14:sldId id="266"/>
            <p14:sldId id="267"/>
            <p14:sldId id="268"/>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63" autoAdjust="0"/>
    <p:restoredTop sz="93738" autoAdjust="0"/>
  </p:normalViewPr>
  <p:slideViewPr>
    <p:cSldViewPr snapToGrid="0">
      <p:cViewPr>
        <p:scale>
          <a:sx n="74" d="100"/>
          <a:sy n="74" d="100"/>
        </p:scale>
        <p:origin x="-552"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17001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9" name="Google Shape;209;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063440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7" name="Google Shape;227;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28" name="Google Shape;228;p10: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جامعة الجميع الذكية                                                Everyone's Smart University (ESU)</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9" name="Google Shape;229;p1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21/01/2023</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0" name="Google Shape;230;p10: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ENT 612 Entrepreneurship Leadership&amp; Organizational Behavior.   Dr Nahed Ahmed</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1" name="Google Shape;231;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93052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7" name="Google Shape;267;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68" name="Google Shape;268;p11: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جامعة الجميع الذكية                                                Everyone's Smart University (ESU)</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9" name="Google Shape;269;p11: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21/01/2023</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0" name="Google Shape;270;p11: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ENT 612 Entrepreneurship Leadership&amp; Organizational Behavior.   Dr Nahed Ahmed</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1" name="Google Shape;271;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28328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9" name="Google Shape;289;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0" name="Google Shape;290;p12: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جامعة الجميع الذكية                                                Everyone's Smart University (ESU)</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1" name="Google Shape;291;p12: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21/01/2023</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2" name="Google Shape;292;p12: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ENT 612 Entrepreneurship Leadership&amp; Organizational Behavior.   Dr Nahed Ahmed</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3" name="Google Shape;293;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32168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6" name="Google Shape;306;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r" rtl="1">
              <a:lnSpc>
                <a:spcPct val="100000"/>
              </a:lnSpc>
              <a:spcBef>
                <a:spcPts val="0"/>
              </a:spcBef>
              <a:spcAft>
                <a:spcPts val="0"/>
              </a:spcAft>
              <a:buClr>
                <a:schemeClr val="dk1"/>
              </a:buClr>
              <a:buSzPts val="1200"/>
              <a:buFont typeface="Calibri"/>
              <a:buNone/>
            </a:pPr>
            <a:endParaRPr/>
          </a:p>
        </p:txBody>
      </p:sp>
      <p:sp>
        <p:nvSpPr>
          <p:cNvPr id="307" name="Google Shape;307;p13: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جامعة الجميع الذكية                                                Everyone's Smart University (ESU)</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8" name="Google Shape;308;p1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21/01/2023</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9" name="Google Shape;309;p13: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ENT 612 Entrepreneurship Leadership&amp; Organizational Behavior.   Dr Nahed Ahmed</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0" name="Google Shape;310;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94373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9/26/2024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9/26/2024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9/26/2024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9/26/2024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9/26/2024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9/26/2024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9/26/2024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7.svg"/><Relationship Id="rId2" Type="http://schemas.openxmlformats.org/officeDocument/2006/relationships/image" Target="../media/image14.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6.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54839" y="2337115"/>
            <a:ext cx="4661854" cy="954107"/>
          </a:xfrm>
          <a:prstGeom prst="rect">
            <a:avLst/>
          </a:prstGeom>
          <a:noFill/>
        </p:spPr>
        <p:txBody>
          <a:bodyPr wrap="non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Entrepreneurial Leadership</a:t>
            </a:r>
          </a:p>
          <a:p>
            <a:r>
              <a:rPr lang="en-US" sz="2800" b="1" dirty="0">
                <a:solidFill>
                  <a:srgbClr val="00B0F0"/>
                </a:solidFill>
                <a:latin typeface="Times New Roman" panose="02020603050405020304" pitchFamily="18" charset="0"/>
                <a:cs typeface="Times New Roman" panose="02020603050405020304" pitchFamily="18" charset="0"/>
              </a:rPr>
              <a:t> &amp; Organizational </a:t>
            </a:r>
            <a:r>
              <a:rPr lang="en-US" sz="2800" b="1" dirty="0" err="1">
                <a:solidFill>
                  <a:srgbClr val="00B0F0"/>
                </a:solidFill>
                <a:latin typeface="Times New Roman" panose="02020603050405020304" pitchFamily="18" charset="0"/>
                <a:cs typeface="Times New Roman" panose="02020603050405020304" pitchFamily="18" charset="0"/>
              </a:rPr>
              <a:t>Behaviour</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194617" y="4695166"/>
            <a:ext cx="6198300" cy="1277273"/>
          </a:xfrm>
          <a:prstGeom prst="rect">
            <a:avLst/>
          </a:prstGeom>
          <a:noFill/>
        </p:spPr>
        <p:txBody>
          <a:bodyPr wrap="none" rtlCol="0">
            <a:spAutoFit/>
          </a:bodyPr>
          <a:lstStyle/>
          <a:p>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lang="en-US" sz="2000" dirty="0">
                <a:latin typeface="Times New Roman" panose="02020603050405020304" pitchFamily="18" charset="0"/>
                <a:cs typeface="Times New Roman" panose="02020603050405020304" pitchFamily="18" charset="0"/>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307898" y="2785710"/>
            <a:ext cx="5301451" cy="1754326"/>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Entrepreneurial Leadership</a:t>
            </a:r>
          </a:p>
          <a:p>
            <a:r>
              <a:rPr lang="en-US" sz="3200" b="1" dirty="0">
                <a:solidFill>
                  <a:srgbClr val="00B0F0"/>
                </a:solidFill>
                <a:latin typeface="Times New Roman" panose="02020603050405020304" pitchFamily="18" charset="0"/>
                <a:cs typeface="Times New Roman" panose="02020603050405020304" pitchFamily="18" charset="0"/>
              </a:rPr>
              <a:t> &amp; Organizational </a:t>
            </a:r>
            <a:r>
              <a:rPr lang="en-US" sz="3200" b="1" dirty="0" err="1">
                <a:solidFill>
                  <a:srgbClr val="00B0F0"/>
                </a:solidFill>
                <a:latin typeface="Times New Roman" panose="02020603050405020304" pitchFamily="18" charset="0"/>
                <a:cs typeface="Times New Roman" panose="02020603050405020304" pitchFamily="18" charset="0"/>
              </a:rPr>
              <a:t>Behaviour</a:t>
            </a:r>
            <a:endParaRPr lang="en-US" sz="32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5116913" y="4729078"/>
            <a:ext cx="6168676" cy="90197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61081" y="1067920"/>
            <a:ext cx="99364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2410212"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Introduction</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E5B01655-4EFC-7B71-956D-BE90FB56D09E}"/>
              </a:ext>
            </a:extLst>
          </p:cNvPr>
          <p:cNvSpPr txBox="1"/>
          <p:nvPr/>
        </p:nvSpPr>
        <p:spPr>
          <a:xfrm>
            <a:off x="1122302" y="4946161"/>
            <a:ext cx="6626392" cy="206210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ym typeface="Times New Roman"/>
              </a:rPr>
              <a:t>This course will explore the theory and practice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ym typeface="Times New Roman"/>
              </a:rPr>
              <a:t>of Entrepreneurial leadership and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ym typeface="Times New Roman"/>
              </a:rPr>
              <a:t>Organizational </a:t>
            </a:r>
            <a:r>
              <a:rPr lang="en-US" sz="2000" dirty="0" err="1">
                <a:sym typeface="Times New Roman"/>
              </a:rPr>
              <a:t>behaviour</a:t>
            </a:r>
            <a:r>
              <a:rPr lang="en-US" sz="2000" dirty="0">
                <a:sym typeface="Times New Roman"/>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dirty="0">
              <a:sym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F5497"/>
                </a:solidFill>
                <a:effectLst/>
                <a:uLnTx/>
                <a:uFillTx/>
                <a:latin typeface="Times New Roman"/>
                <a:ea typeface="Times New Roman"/>
                <a:cs typeface="Times New Roman"/>
                <a:sym typeface="Times New Roman"/>
              </a:rPr>
              <a:t>Credit Hours: </a:t>
            </a:r>
            <a:r>
              <a:rPr kumimoji="0" lang="en-US" sz="28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3 credit hours.</a:t>
            </a:r>
            <a:endParaRPr kumimoji="0" lang="en-US" sz="2800" b="0" i="0" u="none" strike="noStrike" kern="1200" cap="none" spc="0" normalizeH="0" baseline="0" noProof="0" dirty="0">
              <a:ln>
                <a:noFill/>
              </a:ln>
              <a:solidFill>
                <a:prstClr val="black"/>
              </a:solidFill>
              <a:effectLst/>
              <a:uLnTx/>
              <a:uFillTx/>
              <a:latin typeface="Avenir"/>
              <a:ea typeface="Avenir"/>
              <a:cs typeface="Avenir"/>
              <a:sym typeface="Avenir"/>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dirty="0">
              <a:sym typeface="Avenir"/>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Introduction</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2246769"/>
          </a:xfrm>
          <a:prstGeom prst="rect">
            <a:avLst/>
          </a:prstGeom>
          <a:noFill/>
        </p:spPr>
        <p:txBody>
          <a:bodyPr wrap="square" rtlCol="0">
            <a:spAutoFit/>
          </a:bodyPr>
          <a:lstStyle/>
          <a:p>
            <a:r>
              <a:rPr kumimoji="0" lang="en-GB" sz="2800" b="0"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This course focuses on building an Entrepreneurial Leadership Foundation where entrepreneurial leadership is a style that empowers individuals to take action and solve problems, navigate uncertainty, and embrace ambiguity</a:t>
            </a:r>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Introduction</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267765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This course will be the starting point in Organizational </a:t>
            </a:r>
            <a:r>
              <a:rPr kumimoji="0" lang="en-US" sz="2800" b="0" i="0" u="none" strike="noStrike" kern="1200" cap="none" spc="0" normalizeH="0" baseline="0" noProof="0" dirty="0" err="1">
                <a:ln>
                  <a:noFill/>
                </a:ln>
                <a:solidFill>
                  <a:prstClr val="black"/>
                </a:solidFill>
                <a:effectLst/>
                <a:uLnTx/>
                <a:uFillTx/>
                <a:latin typeface="Times New Roman"/>
                <a:ea typeface="Times New Roman"/>
                <a:cs typeface="Times New Roman"/>
                <a:sym typeface="Times New Roman"/>
              </a:rPr>
              <a:t>Behaviour</a:t>
            </a: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where you will take a close look at global issues through an experiential entrepreneurial leadership lens, developing the ability to think strategically and systematically about different scenarios, and how to unpick them innovatively, creatively, and courageously.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1207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053334" cy="718466"/>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C00000"/>
                </a:solidFill>
                <a:effectLst/>
                <a:uLnTx/>
                <a:uFillTx/>
                <a:latin typeface="Times New Roman"/>
                <a:ea typeface="Times New Roman"/>
                <a:cs typeface="Times New Roman"/>
                <a:sym typeface="Times New Roman"/>
              </a:rPr>
              <a:t>The part of entrepreneurial leadership</a:t>
            </a:r>
            <a:endParaRPr kumimoji="0" lang="en-US" sz="24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53140" y="1866871"/>
            <a:ext cx="10541000" cy="4307398"/>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Learning foundational entrepreneurial leadership skills.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Gaining techniques for encouraging collaboration, innovation, and creativity in different workplaces.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Understanding how to develop a growth-oriented leadership style.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Understanding Leadership principles for enhancing a collaborative work environment in which innovation succeeds.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Learning the leadership strategy.</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333001" y="1540499"/>
            <a:ext cx="8417320" cy="3706592"/>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7030A0"/>
                </a:solidFill>
                <a:effectLst/>
                <a:uLnTx/>
                <a:uFillTx/>
                <a:latin typeface="Times New Roman"/>
                <a:ea typeface="Times New Roman"/>
                <a:cs typeface="Times New Roman"/>
                <a:sym typeface="Times New Roman"/>
              </a:rPr>
              <a:t>The part organizational </a:t>
            </a:r>
            <a:r>
              <a:rPr kumimoji="0" lang="en-US" sz="2000" b="1" i="0" u="none" strike="noStrike" kern="1200" cap="none" spc="0" normalizeH="0" baseline="0" noProof="0" dirty="0" err="1">
                <a:ln>
                  <a:noFill/>
                </a:ln>
                <a:solidFill>
                  <a:srgbClr val="7030A0"/>
                </a:solidFill>
                <a:effectLst/>
                <a:uLnTx/>
                <a:uFillTx/>
                <a:latin typeface="Times New Roman"/>
                <a:ea typeface="Times New Roman"/>
                <a:cs typeface="Times New Roman"/>
                <a:sym typeface="Times New Roman"/>
              </a:rPr>
              <a:t>behaviour</a:t>
            </a:r>
            <a:r>
              <a:rPr kumimoji="0" lang="en-US" sz="2000" b="1" i="0" u="none" strike="noStrike" kern="1200" cap="none" spc="0" normalizeH="0" baseline="0" noProof="0" dirty="0">
                <a:ln>
                  <a:noFill/>
                </a:ln>
                <a:solidFill>
                  <a:srgbClr val="7030A0"/>
                </a:solidFill>
                <a:effectLst/>
                <a:uLnTx/>
                <a:uFillTx/>
                <a:latin typeface="Times New Roman"/>
                <a:ea typeface="Times New Roman"/>
                <a:cs typeface="Times New Roman"/>
                <a:sym typeface="Times New Roman"/>
              </a:rPr>
              <a:t> </a:t>
            </a:r>
            <a:endParaRPr kumimoji="0" lang="en-US" sz="20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6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Understanding the rationale of Organizational </a:t>
            </a:r>
            <a:r>
              <a:rPr kumimoji="0" lang="en-US" sz="1600" b="0" i="0" u="none" strike="noStrike" kern="1200" cap="none" spc="0" normalizeH="0" baseline="0" noProof="0" dirty="0" err="1">
                <a:ln>
                  <a:noFill/>
                </a:ln>
                <a:solidFill>
                  <a:srgbClr val="000000"/>
                </a:solidFill>
                <a:effectLst/>
                <a:uLnTx/>
                <a:uFillTx/>
                <a:latin typeface="Times New Roman"/>
                <a:ea typeface="Times New Roman"/>
                <a:cs typeface="Times New Roman"/>
                <a:sym typeface="Times New Roman"/>
              </a:rPr>
              <a:t>Behaviour</a:t>
            </a:r>
            <a:r>
              <a:rPr kumimoji="0" lang="en-US" sz="16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 and its characteristics. </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6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Understanding theories and applications of personal attitudes, learning, perceptions and personality. </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6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Understanding the concepts of group dynamics, motivation, communications and leadership. </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6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Having a basic background in organizational culture. </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6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Gaining the skills of conflict resolution. </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60000" marR="0" lvl="0" indent="-360000" algn="l" defTabSz="914400" rtl="0" eaLnBrk="1" fontAlgn="auto" latinLnBrk="0" hangingPunct="1">
              <a:lnSpc>
                <a:spcPct val="150000"/>
              </a:lnSpc>
              <a:spcBef>
                <a:spcPts val="0"/>
              </a:spcBef>
              <a:spcAft>
                <a:spcPts val="0"/>
              </a:spcAft>
              <a:buClr>
                <a:srgbClr val="C00000"/>
              </a:buClr>
              <a:buSzPts val="2400"/>
              <a:buFont typeface="Noto Sans Symbols"/>
              <a:buChar char="⮚"/>
              <a:tabLst/>
              <a:defRPr/>
            </a:pPr>
            <a:r>
              <a:rPr kumimoji="0" lang="en-US" sz="2400" b="1" i="0" u="none" strike="noStrike" kern="1200" cap="none" spc="0" normalizeH="0" baseline="0" noProof="0">
                <a:ln>
                  <a:noFill/>
                </a:ln>
                <a:solidFill>
                  <a:prstClr val="black"/>
                </a:solidFill>
                <a:effectLst/>
                <a:uLnTx/>
                <a:uFillTx/>
                <a:latin typeface="Cambria"/>
                <a:ea typeface="Cambria"/>
                <a:cs typeface="Cambria"/>
                <a:sym typeface="Cambria"/>
              </a:rPr>
              <a:t>Entrepreneurial Leadership: A practical Guide to Generating New Business by Angelo Mastrangelo 1st Edition.</a:t>
            </a: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a:p>
            <a:pPr marL="360000" marR="0" lvl="0" indent="-360000" algn="l" defTabSz="914400" rtl="0" eaLnBrk="1" fontAlgn="auto" latinLnBrk="0" hangingPunct="1">
              <a:lnSpc>
                <a:spcPct val="150000"/>
              </a:lnSpc>
              <a:spcBef>
                <a:spcPts val="1000"/>
              </a:spcBef>
              <a:spcAft>
                <a:spcPts val="0"/>
              </a:spcAft>
              <a:buClr>
                <a:srgbClr val="C00000"/>
              </a:buClr>
              <a:buSzPts val="2400"/>
              <a:buFont typeface="Noto Sans Symbols"/>
              <a:buChar char="⮚"/>
              <a:tabLst/>
              <a:defRPr/>
            </a:pPr>
            <a:r>
              <a:rPr kumimoji="0" lang="en-US" sz="2400" b="1" i="0" u="none" strike="noStrike" kern="1200" cap="none" spc="0" normalizeH="0" baseline="0" noProof="0">
                <a:ln>
                  <a:noFill/>
                </a:ln>
                <a:solidFill>
                  <a:prstClr val="black"/>
                </a:solidFill>
                <a:effectLst/>
                <a:uLnTx/>
                <a:uFillTx/>
                <a:latin typeface="Cambria"/>
                <a:ea typeface="Cambria"/>
                <a:cs typeface="Cambria"/>
                <a:sym typeface="Cambria"/>
              </a:rPr>
              <a:t>Organizational Behaviour 14th Edition by Stephen P Robbins and Timothy A Judge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xmlns=""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xmlns=""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Text book &amp; References </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xmlns=""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cxnSp>
        <p:nvCxnSpPr>
          <p:cNvPr id="211" name="Google Shape;211;p9"/>
          <p:cNvCxnSpPr/>
          <p:nvPr/>
        </p:nvCxnSpPr>
        <p:spPr>
          <a:xfrm>
            <a:off x="5826000" y="3525773"/>
            <a:ext cx="540000" cy="0"/>
          </a:xfrm>
          <a:prstGeom prst="straightConnector1">
            <a:avLst/>
          </a:prstGeom>
          <a:noFill/>
          <a:ln w="12700" cap="flat" cmpd="sng">
            <a:solidFill>
              <a:srgbClr val="FFFFFF"/>
            </a:solidFill>
            <a:prstDash val="solid"/>
            <a:round/>
            <a:headEnd type="none" w="sm" len="sm"/>
            <a:tailEnd type="none" w="sm" len="sm"/>
          </a:ln>
        </p:spPr>
      </p:cxnSp>
      <p:grpSp>
        <p:nvGrpSpPr>
          <p:cNvPr id="212" name="Google Shape;212;p9"/>
          <p:cNvGrpSpPr/>
          <p:nvPr/>
        </p:nvGrpSpPr>
        <p:grpSpPr>
          <a:xfrm rot="2700000">
            <a:off x="10127693" y="4178240"/>
            <a:ext cx="633413" cy="1862138"/>
            <a:chOff x="5959192" y="333389"/>
            <a:chExt cx="633413" cy="1862138"/>
          </a:xfrm>
        </p:grpSpPr>
        <p:grpSp>
          <p:nvGrpSpPr>
            <p:cNvPr id="213" name="Google Shape;213;p9"/>
            <p:cNvGrpSpPr/>
            <p:nvPr/>
          </p:nvGrpSpPr>
          <p:grpSpPr>
            <a:xfrm>
              <a:off x="5959192" y="333389"/>
              <a:ext cx="633413" cy="1419225"/>
              <a:chOff x="5959192" y="333389"/>
              <a:chExt cx="633413" cy="1419225"/>
            </a:xfrm>
          </p:grpSpPr>
          <p:sp>
            <p:nvSpPr>
              <p:cNvPr id="214" name="Google Shape;214;p9"/>
              <p:cNvSpPr/>
              <p:nvPr/>
            </p:nvSpPr>
            <p:spPr>
              <a:xfrm>
                <a:off x="5959192" y="333389"/>
                <a:ext cx="319088" cy="1419225"/>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sp>
            <p:nvSpPr>
              <p:cNvPr id="215" name="Google Shape;215;p9"/>
              <p:cNvSpPr/>
              <p:nvPr/>
            </p:nvSpPr>
            <p:spPr>
              <a:xfrm>
                <a:off x="6278280" y="333389"/>
                <a:ext cx="314325" cy="1419225"/>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grpSp>
        <p:cxnSp>
          <p:nvCxnSpPr>
            <p:cNvPr id="216" name="Google Shape;216;p9"/>
            <p:cNvCxnSpPr/>
            <p:nvPr/>
          </p:nvCxnSpPr>
          <p:spPr>
            <a:xfrm rot="10800000">
              <a:off x="6278280" y="333389"/>
              <a:ext cx="0" cy="1862138"/>
            </a:xfrm>
            <a:prstGeom prst="straightConnector1">
              <a:avLst/>
            </a:prstGeom>
            <a:noFill/>
            <a:ln w="12700" cap="flat" cmpd="sng">
              <a:solidFill>
                <a:srgbClr val="FFFFFF"/>
              </a:solidFill>
              <a:prstDash val="solid"/>
              <a:miter lim="800000"/>
              <a:headEnd type="none" w="med" len="med"/>
              <a:tailEnd type="none" w="med" len="med"/>
            </a:ln>
          </p:spPr>
        </p:cxnSp>
      </p:grpSp>
      <p:sp>
        <p:nvSpPr>
          <p:cNvPr id="217" name="Google Shape;217;p9"/>
          <p:cNvSpPr/>
          <p:nvPr/>
        </p:nvSpPr>
        <p:spPr>
          <a:xfrm>
            <a:off x="0" y="0"/>
            <a:ext cx="12192000" cy="68580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venir"/>
              <a:ea typeface="Avenir"/>
              <a:cs typeface="Avenir"/>
              <a:sym typeface="Avenir"/>
            </a:endParaRPr>
          </a:p>
        </p:txBody>
      </p:sp>
      <p:cxnSp>
        <p:nvCxnSpPr>
          <p:cNvPr id="218" name="Google Shape;218;p9"/>
          <p:cNvCxnSpPr/>
          <p:nvPr/>
        </p:nvCxnSpPr>
        <p:spPr>
          <a:xfrm rot="5400000">
            <a:off x="5826000" y="1392239"/>
            <a:ext cx="540000" cy="0"/>
          </a:xfrm>
          <a:prstGeom prst="straightConnector1">
            <a:avLst/>
          </a:prstGeom>
          <a:noFill/>
          <a:ln w="12700" cap="flat" cmpd="sng">
            <a:solidFill>
              <a:srgbClr val="FFFFFF"/>
            </a:solidFill>
            <a:prstDash val="solid"/>
            <a:round/>
            <a:headEnd type="none" w="sm" len="sm"/>
            <a:tailEnd type="none" w="sm" len="sm"/>
          </a:ln>
        </p:spPr>
      </p:cxnSp>
      <p:graphicFrame>
        <p:nvGraphicFramePr>
          <p:cNvPr id="223" name="Google Shape;223;p9"/>
          <p:cNvGraphicFramePr/>
          <p:nvPr>
            <p:extLst>
              <p:ext uri="{D42A27DB-BD31-4B8C-83A1-F6EECF244321}">
                <p14:modId xmlns:p14="http://schemas.microsoft.com/office/powerpoint/2010/main" val="577144611"/>
              </p:ext>
            </p:extLst>
          </p:nvPr>
        </p:nvGraphicFramePr>
        <p:xfrm>
          <a:off x="450000" y="2289458"/>
          <a:ext cx="11201000" cy="2183186"/>
        </p:xfrm>
        <a:graphic>
          <a:graphicData uri="http://schemas.openxmlformats.org/drawingml/2006/table">
            <a:tbl>
              <a:tblPr firstRow="1" firstCol="1" bandRow="1">
                <a:solidFill>
                  <a:srgbClr val="3F3F3F"/>
                </a:solidFill>
              </a:tblPr>
              <a:tblGrid>
                <a:gridCol w="1780125">
                  <a:extLst>
                    <a:ext uri="{9D8B030D-6E8A-4147-A177-3AD203B41FA5}">
                      <a16:colId xmlns:a16="http://schemas.microsoft.com/office/drawing/2014/main" xmlns="" val="20000"/>
                    </a:ext>
                  </a:extLst>
                </a:gridCol>
                <a:gridCol w="4659425">
                  <a:extLst>
                    <a:ext uri="{9D8B030D-6E8A-4147-A177-3AD203B41FA5}">
                      <a16:colId xmlns:a16="http://schemas.microsoft.com/office/drawing/2014/main" xmlns="" val="20001"/>
                    </a:ext>
                  </a:extLst>
                </a:gridCol>
                <a:gridCol w="2006800">
                  <a:extLst>
                    <a:ext uri="{9D8B030D-6E8A-4147-A177-3AD203B41FA5}">
                      <a16:colId xmlns:a16="http://schemas.microsoft.com/office/drawing/2014/main" xmlns="" val="20002"/>
                    </a:ext>
                  </a:extLst>
                </a:gridCol>
                <a:gridCol w="2754650">
                  <a:extLst>
                    <a:ext uri="{9D8B030D-6E8A-4147-A177-3AD203B41FA5}">
                      <a16:colId xmlns:a16="http://schemas.microsoft.com/office/drawing/2014/main" xmlns="" val="20003"/>
                    </a:ext>
                  </a:extLst>
                </a:gridCol>
              </a:tblGrid>
              <a:tr h="470750">
                <a:tc>
                  <a:txBody>
                    <a:bodyPr/>
                    <a:lstStyle/>
                    <a:p>
                      <a:pPr marL="0" marR="0" lvl="0" indent="0" algn="ctr" rtl="1">
                        <a:lnSpc>
                          <a:spcPct val="107000"/>
                        </a:lnSpc>
                        <a:spcBef>
                          <a:spcPts val="0"/>
                        </a:spcBef>
                        <a:spcAft>
                          <a:spcPts val="0"/>
                        </a:spcAft>
                        <a:buNone/>
                      </a:pPr>
                      <a:r>
                        <a:rPr lang="en-GB" sz="2000" b="1" u="none" strike="noStrike" cap="none" dirty="0">
                          <a:solidFill>
                            <a:schemeClr val="lt1"/>
                          </a:solidFill>
                          <a:latin typeface="Times New Roman"/>
                          <a:ea typeface="Times New Roman"/>
                          <a:cs typeface="Times New Roman"/>
                          <a:sym typeface="Times New Roman"/>
                        </a:rPr>
                        <a:t>The lecturer</a:t>
                      </a:r>
                      <a:endParaRPr sz="2000" b="1" u="none" strike="noStrike" cap="none" dirty="0">
                        <a:solidFill>
                          <a:schemeClr val="lt1"/>
                        </a:solidFill>
                        <a:latin typeface="Times New Roman"/>
                        <a:ea typeface="Times New Roman"/>
                        <a:cs typeface="Times New Roman"/>
                        <a:sym typeface="Times New Roman"/>
                      </a:endParaRPr>
                    </a:p>
                  </a:txBody>
                  <a:tcPr marL="166100" marR="121400" marT="127775" marB="127775" anchor="ctr">
                    <a:lnL w="19050" cap="flat" cmpd="sng">
                      <a:solidFill>
                        <a:schemeClr val="dk1"/>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9050" cap="flat" cmpd="sng">
                      <a:solidFill>
                        <a:schemeClr val="dk1"/>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chemeClr val="dk1"/>
                    </a:solidFill>
                  </a:tcPr>
                </a:tc>
                <a:tc>
                  <a:txBody>
                    <a:bodyPr/>
                    <a:lstStyle/>
                    <a:p>
                      <a:pPr marL="0" marR="0" lvl="0" indent="0" algn="ctr" rtl="1">
                        <a:lnSpc>
                          <a:spcPct val="107000"/>
                        </a:lnSpc>
                        <a:spcBef>
                          <a:spcPts val="0"/>
                        </a:spcBef>
                        <a:spcAft>
                          <a:spcPts val="0"/>
                        </a:spcAft>
                        <a:buNone/>
                      </a:pPr>
                      <a:r>
                        <a:rPr lang="en-GB" sz="2000" b="1" u="none" strike="noStrike" cap="none">
                          <a:solidFill>
                            <a:schemeClr val="lt1"/>
                          </a:solidFill>
                          <a:latin typeface="Times New Roman"/>
                          <a:ea typeface="Times New Roman"/>
                          <a:cs typeface="Times New Roman"/>
                          <a:sym typeface="Times New Roman"/>
                        </a:rPr>
                        <a:t>The course</a:t>
                      </a:r>
                      <a:endParaRPr sz="2000" b="1" u="none" strike="noStrike" cap="none">
                        <a:solidFill>
                          <a:schemeClr val="lt1"/>
                        </a:solidFill>
                        <a:latin typeface="Times New Roman"/>
                        <a:ea typeface="Times New Roman"/>
                        <a:cs typeface="Times New Roman"/>
                        <a:sym typeface="Times New Roman"/>
                      </a:endParaRPr>
                    </a:p>
                  </a:txBody>
                  <a:tcPr marL="166100" marR="121400" marT="127775" marB="12777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9050" cap="flat" cmpd="sng">
                      <a:solidFill>
                        <a:schemeClr val="dk1"/>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chemeClr val="dk1"/>
                    </a:solidFill>
                  </a:tcPr>
                </a:tc>
                <a:tc>
                  <a:txBody>
                    <a:bodyPr/>
                    <a:lstStyle/>
                    <a:p>
                      <a:pPr marL="0" marR="0" lvl="0" indent="0" algn="ctr" rtl="1">
                        <a:lnSpc>
                          <a:spcPct val="107000"/>
                        </a:lnSpc>
                        <a:spcBef>
                          <a:spcPts val="0"/>
                        </a:spcBef>
                        <a:spcAft>
                          <a:spcPts val="0"/>
                        </a:spcAft>
                        <a:buNone/>
                      </a:pPr>
                      <a:r>
                        <a:rPr lang="en-GB" sz="2000" b="1" u="none" strike="noStrike" cap="none">
                          <a:solidFill>
                            <a:schemeClr val="lt1"/>
                          </a:solidFill>
                          <a:latin typeface="Times New Roman"/>
                          <a:ea typeface="Times New Roman"/>
                          <a:cs typeface="Times New Roman"/>
                          <a:sym typeface="Times New Roman"/>
                        </a:rPr>
                        <a:t>Course Code</a:t>
                      </a:r>
                      <a:endParaRPr sz="2000" b="1" u="none" strike="noStrike" cap="none">
                        <a:solidFill>
                          <a:schemeClr val="lt1"/>
                        </a:solidFill>
                        <a:latin typeface="Times New Roman"/>
                        <a:ea typeface="Times New Roman"/>
                        <a:cs typeface="Times New Roman"/>
                        <a:sym typeface="Times New Roman"/>
                      </a:endParaRPr>
                    </a:p>
                  </a:txBody>
                  <a:tcPr marL="166100" marR="121400" marT="127775" marB="12777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9050" cap="flat" cmpd="sng">
                      <a:solidFill>
                        <a:schemeClr val="dk1"/>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chemeClr val="dk1"/>
                    </a:solidFill>
                  </a:tcPr>
                </a:tc>
                <a:tc>
                  <a:txBody>
                    <a:bodyPr/>
                    <a:lstStyle/>
                    <a:p>
                      <a:pPr marL="0" marR="0" lvl="0" indent="0" algn="ctr" rtl="1">
                        <a:lnSpc>
                          <a:spcPct val="107000"/>
                        </a:lnSpc>
                        <a:spcBef>
                          <a:spcPts val="0"/>
                        </a:spcBef>
                        <a:spcAft>
                          <a:spcPts val="0"/>
                        </a:spcAft>
                        <a:buNone/>
                      </a:pPr>
                      <a:r>
                        <a:rPr lang="en-GB" sz="2000" b="1" u="none" strike="noStrike" cap="none">
                          <a:solidFill>
                            <a:schemeClr val="lt1"/>
                          </a:solidFill>
                          <a:latin typeface="Times New Roman"/>
                          <a:ea typeface="Times New Roman"/>
                          <a:cs typeface="Times New Roman"/>
                          <a:sym typeface="Times New Roman"/>
                        </a:rPr>
                        <a:t>The discussion session</a:t>
                      </a:r>
                      <a:endParaRPr sz="2000" b="1" u="none" strike="noStrike" cap="none">
                        <a:solidFill>
                          <a:schemeClr val="lt1"/>
                        </a:solidFill>
                        <a:latin typeface="Times New Roman"/>
                        <a:ea typeface="Times New Roman"/>
                        <a:cs typeface="Times New Roman"/>
                        <a:sym typeface="Times New Roman"/>
                      </a:endParaRPr>
                    </a:p>
                  </a:txBody>
                  <a:tcPr marL="166100" marR="121400" marT="127775" marB="12777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9050" cap="flat" cmpd="sng">
                      <a:solidFill>
                        <a:schemeClr val="dk1"/>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chemeClr val="dk1"/>
                    </a:solidFill>
                  </a:tcPr>
                </a:tc>
                <a:extLst>
                  <a:ext uri="{0D108BD9-81ED-4DB2-BD59-A6C34878D82A}">
                    <a16:rowId xmlns:a16="http://schemas.microsoft.com/office/drawing/2014/main" xmlns="" val="10000"/>
                  </a:ext>
                </a:extLst>
              </a:tr>
              <a:tr h="1601500">
                <a:tc>
                  <a:txBody>
                    <a:bodyPr/>
                    <a:lstStyle/>
                    <a:p>
                      <a:pPr marL="0" marR="0" lvl="0" indent="0" algn="ctr" rtl="1">
                        <a:lnSpc>
                          <a:spcPct val="107000"/>
                        </a:lnSpc>
                        <a:spcBef>
                          <a:spcPts val="0"/>
                        </a:spcBef>
                        <a:spcAft>
                          <a:spcPts val="0"/>
                        </a:spcAft>
                        <a:buNone/>
                      </a:pPr>
                      <a:r>
                        <a:rPr lang="en-GB" sz="2000" b="0" u="none" strike="noStrike" cap="none" dirty="0" err="1" smtClean="0">
                          <a:solidFill>
                            <a:schemeClr val="lt1"/>
                          </a:solidFill>
                          <a:latin typeface="Times New Roman"/>
                          <a:ea typeface="Times New Roman"/>
                          <a:cs typeface="Times New Roman"/>
                          <a:sym typeface="Times New Roman"/>
                        </a:rPr>
                        <a:t>Dr.</a:t>
                      </a:r>
                      <a:r>
                        <a:rPr lang="en-GB" sz="2000" b="0" u="none" strike="noStrike" cap="none" baseline="0" dirty="0" smtClean="0">
                          <a:solidFill>
                            <a:schemeClr val="lt1"/>
                          </a:solidFill>
                          <a:latin typeface="Times New Roman"/>
                          <a:ea typeface="Times New Roman"/>
                          <a:cs typeface="Times New Roman"/>
                          <a:sym typeface="Times New Roman"/>
                        </a:rPr>
                        <a:t>  </a:t>
                      </a:r>
                      <a:r>
                        <a:rPr lang="en-GB" sz="2000" b="0" u="none" strike="noStrike" cap="none" baseline="0" dirty="0" err="1" smtClean="0">
                          <a:solidFill>
                            <a:schemeClr val="lt1"/>
                          </a:solidFill>
                          <a:latin typeface="Times New Roman"/>
                          <a:ea typeface="Times New Roman"/>
                          <a:cs typeface="Times New Roman"/>
                          <a:sym typeface="Times New Roman"/>
                        </a:rPr>
                        <a:t>Amany</a:t>
                      </a:r>
                      <a:r>
                        <a:rPr lang="en-GB" sz="2000" b="0" u="none" strike="noStrike" cap="none" baseline="0" dirty="0" smtClean="0">
                          <a:solidFill>
                            <a:schemeClr val="lt1"/>
                          </a:solidFill>
                          <a:latin typeface="Times New Roman"/>
                          <a:ea typeface="Times New Roman"/>
                          <a:cs typeface="Times New Roman"/>
                          <a:sym typeface="Times New Roman"/>
                        </a:rPr>
                        <a:t> Ramadan</a:t>
                      </a:r>
                      <a:endParaRPr sz="2000" b="0" u="none" strike="noStrike" cap="none" dirty="0">
                        <a:solidFill>
                          <a:schemeClr val="lt1"/>
                        </a:solidFill>
                        <a:latin typeface="Times New Roman"/>
                        <a:ea typeface="Times New Roman"/>
                        <a:cs typeface="Times New Roman"/>
                        <a:sym typeface="Times New Roman"/>
                      </a:endParaRPr>
                    </a:p>
                  </a:txBody>
                  <a:tcPr marL="166100" marR="121400" marT="127775" marB="127775">
                    <a:lnL w="9525" cap="flat" cmpd="sng">
                      <a:solidFill>
                        <a:srgbClr val="000000">
                          <a:alpha val="0"/>
                        </a:srgbClr>
                      </a:solidFill>
                      <a:prstDash val="solid"/>
                      <a:round/>
                      <a:headEnd type="none" w="sm" len="sm"/>
                      <a:tailEnd type="none" w="sm" len="sm"/>
                    </a:lnL>
                    <a:lnR w="9525" cap="flat" cmpd="sng">
                      <a:solidFill>
                        <a:srgbClr val="7F7F7F"/>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3F3F3F"/>
                    </a:solidFill>
                  </a:tcPr>
                </a:tc>
                <a:tc>
                  <a:txBody>
                    <a:bodyPr/>
                    <a:lstStyle/>
                    <a:p>
                      <a:pPr marL="0" marR="0" lvl="0" indent="0" algn="ctr" rtl="0">
                        <a:lnSpc>
                          <a:spcPct val="150000"/>
                        </a:lnSpc>
                        <a:spcBef>
                          <a:spcPts val="0"/>
                        </a:spcBef>
                        <a:spcAft>
                          <a:spcPts val="0"/>
                        </a:spcAft>
                        <a:buNone/>
                      </a:pPr>
                      <a:r>
                        <a:rPr lang="en-GB" sz="2000" b="0" u="none" strike="noStrike" cap="none">
                          <a:solidFill>
                            <a:schemeClr val="lt1"/>
                          </a:solidFill>
                          <a:latin typeface="Times New Roman"/>
                          <a:ea typeface="Times New Roman"/>
                          <a:cs typeface="Times New Roman"/>
                          <a:sym typeface="Times New Roman"/>
                        </a:rPr>
                        <a:t>Entrepreneurial Leadership &amp; Organizational Behaviour</a:t>
                      </a:r>
                      <a:endParaRPr/>
                    </a:p>
                  </a:txBody>
                  <a:tcPr marL="166100" marR="121400" marT="127775" marB="127775">
                    <a:lnL w="9525" cap="flat" cmpd="sng">
                      <a:solidFill>
                        <a:srgbClr val="7F7F7F"/>
                      </a:solidFill>
                      <a:prstDash val="solid"/>
                      <a:round/>
                      <a:headEnd type="none" w="sm" len="sm"/>
                      <a:tailEnd type="none" w="sm" len="sm"/>
                    </a:lnL>
                    <a:lnR w="9525" cap="flat" cmpd="sng">
                      <a:solidFill>
                        <a:srgbClr val="7F7F7F"/>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3F3F3F"/>
                    </a:solidFill>
                  </a:tcPr>
                </a:tc>
                <a:tc>
                  <a:txBody>
                    <a:bodyPr/>
                    <a:lstStyle/>
                    <a:p>
                      <a:pPr marL="0" marR="0" lvl="0" indent="0" algn="ctr" rtl="1">
                        <a:lnSpc>
                          <a:spcPct val="107000"/>
                        </a:lnSpc>
                        <a:spcBef>
                          <a:spcPts val="0"/>
                        </a:spcBef>
                        <a:spcAft>
                          <a:spcPts val="0"/>
                        </a:spcAft>
                        <a:buNone/>
                      </a:pPr>
                      <a:r>
                        <a:rPr lang="en-GB" sz="2000" b="0" u="none" strike="noStrike" cap="none">
                          <a:solidFill>
                            <a:schemeClr val="lt1"/>
                          </a:solidFill>
                          <a:latin typeface="Times New Roman"/>
                          <a:ea typeface="Times New Roman"/>
                          <a:cs typeface="Times New Roman"/>
                          <a:sym typeface="Times New Roman"/>
                        </a:rPr>
                        <a:t>ENT612</a:t>
                      </a:r>
                      <a:endParaRPr sz="2000" b="0" u="none" strike="noStrike" cap="none">
                        <a:solidFill>
                          <a:schemeClr val="lt1"/>
                        </a:solidFill>
                        <a:latin typeface="Times New Roman"/>
                        <a:ea typeface="Times New Roman"/>
                        <a:cs typeface="Times New Roman"/>
                        <a:sym typeface="Times New Roman"/>
                      </a:endParaRPr>
                    </a:p>
                  </a:txBody>
                  <a:tcPr marL="166100" marR="121400" marT="127775" marB="127775">
                    <a:lnL w="9525" cap="flat" cmpd="sng">
                      <a:solidFill>
                        <a:srgbClr val="7F7F7F"/>
                      </a:solidFill>
                      <a:prstDash val="solid"/>
                      <a:round/>
                      <a:headEnd type="none" w="sm" len="sm"/>
                      <a:tailEnd type="none" w="sm" len="sm"/>
                    </a:lnL>
                    <a:lnR w="9525" cap="flat" cmpd="sng">
                      <a:solidFill>
                        <a:srgbClr val="7F7F7F"/>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3F3F3F"/>
                    </a:solidFill>
                  </a:tcPr>
                </a:tc>
                <a:tc>
                  <a:txBody>
                    <a:bodyPr/>
                    <a:lstStyle/>
                    <a:p>
                      <a:pPr marL="0" marR="0" lvl="0" indent="0" algn="ctr" rtl="1">
                        <a:lnSpc>
                          <a:spcPct val="107000"/>
                        </a:lnSpc>
                        <a:spcBef>
                          <a:spcPts val="0"/>
                        </a:spcBef>
                        <a:spcAft>
                          <a:spcPts val="0"/>
                        </a:spcAft>
                        <a:buNone/>
                      </a:pPr>
                      <a:r>
                        <a:rPr lang="en-GB" sz="2000" b="0" u="none" strike="noStrike" cap="none" dirty="0">
                          <a:solidFill>
                            <a:schemeClr val="lt1"/>
                          </a:solidFill>
                          <a:latin typeface="Times New Roman"/>
                          <a:ea typeface="Times New Roman"/>
                          <a:cs typeface="Times New Roman"/>
                          <a:sym typeface="Times New Roman"/>
                        </a:rPr>
                        <a:t>Monday </a:t>
                      </a:r>
                      <a:endParaRPr sz="2000" b="0" u="none" strike="noStrike" cap="none" dirty="0">
                        <a:solidFill>
                          <a:schemeClr val="lt1"/>
                        </a:solidFill>
                        <a:latin typeface="Times New Roman"/>
                        <a:ea typeface="Times New Roman"/>
                        <a:cs typeface="Times New Roman"/>
                        <a:sym typeface="Times New Roman"/>
                      </a:endParaRPr>
                    </a:p>
                    <a:p>
                      <a:pPr marL="0" marR="0" lvl="0" indent="0" algn="ctr" rtl="0">
                        <a:lnSpc>
                          <a:spcPct val="107000"/>
                        </a:lnSpc>
                        <a:spcBef>
                          <a:spcPts val="800"/>
                        </a:spcBef>
                        <a:spcAft>
                          <a:spcPts val="0"/>
                        </a:spcAft>
                        <a:buNone/>
                      </a:pPr>
                      <a:r>
                        <a:rPr lang="en-GB" sz="2000" b="0" u="none" strike="noStrike" cap="none" dirty="0" smtClean="0">
                          <a:solidFill>
                            <a:schemeClr val="lt1"/>
                          </a:solidFill>
                          <a:latin typeface="Times New Roman"/>
                          <a:ea typeface="Times New Roman"/>
                          <a:cs typeface="Times New Roman"/>
                          <a:sym typeface="Times New Roman"/>
                        </a:rPr>
                        <a:t>5:00 </a:t>
                      </a:r>
                      <a:r>
                        <a:rPr lang="en-GB" sz="2000" b="0" u="none" strike="noStrike" cap="none" dirty="0">
                          <a:solidFill>
                            <a:schemeClr val="lt1"/>
                          </a:solidFill>
                          <a:latin typeface="Times New Roman"/>
                          <a:ea typeface="Times New Roman"/>
                          <a:cs typeface="Times New Roman"/>
                          <a:sym typeface="Times New Roman"/>
                        </a:rPr>
                        <a:t>– </a:t>
                      </a:r>
                      <a:r>
                        <a:rPr lang="en-GB" sz="2000" b="0" u="none" strike="noStrike" cap="none" dirty="0" smtClean="0">
                          <a:solidFill>
                            <a:schemeClr val="lt1"/>
                          </a:solidFill>
                          <a:latin typeface="Times New Roman"/>
                          <a:ea typeface="Times New Roman"/>
                          <a:cs typeface="Times New Roman"/>
                          <a:sym typeface="Times New Roman"/>
                        </a:rPr>
                        <a:t>6:00 </a:t>
                      </a:r>
                      <a:r>
                        <a:rPr lang="en-GB" sz="2000" b="0" u="none" strike="noStrike" cap="none" dirty="0">
                          <a:solidFill>
                            <a:schemeClr val="lt1"/>
                          </a:solidFill>
                          <a:latin typeface="Times New Roman"/>
                          <a:ea typeface="Times New Roman"/>
                          <a:cs typeface="Times New Roman"/>
                          <a:sym typeface="Times New Roman"/>
                        </a:rPr>
                        <a:t>pm</a:t>
                      </a:r>
                      <a:endParaRPr sz="2000" b="0" u="none" strike="noStrike" cap="none" dirty="0">
                        <a:solidFill>
                          <a:schemeClr val="lt1"/>
                        </a:solidFill>
                        <a:latin typeface="Times New Roman"/>
                        <a:ea typeface="Times New Roman"/>
                        <a:cs typeface="Times New Roman"/>
                        <a:sym typeface="Times New Roman"/>
                      </a:endParaRPr>
                    </a:p>
                    <a:p>
                      <a:pPr marL="0" marR="0" lvl="0" indent="0" algn="ctr" rtl="1">
                        <a:lnSpc>
                          <a:spcPct val="107000"/>
                        </a:lnSpc>
                        <a:spcBef>
                          <a:spcPts val="800"/>
                        </a:spcBef>
                        <a:spcAft>
                          <a:spcPts val="0"/>
                        </a:spcAft>
                        <a:buNone/>
                      </a:pPr>
                      <a:r>
                        <a:rPr lang="en-GB" sz="1800" b="0" i="0" u="none" strike="noStrike" cap="none" dirty="0">
                          <a:solidFill>
                            <a:schemeClr val="lt1"/>
                          </a:solidFill>
                          <a:latin typeface="Times New Roman"/>
                          <a:ea typeface="Times New Roman"/>
                          <a:cs typeface="Times New Roman"/>
                          <a:sym typeface="Times New Roman"/>
                        </a:rPr>
                        <a:t>Saudi Arabia time</a:t>
                      </a:r>
                      <a:endParaRPr sz="2000" b="0" u="none" strike="noStrike" cap="none" dirty="0">
                        <a:solidFill>
                          <a:schemeClr val="lt1"/>
                        </a:solidFill>
                        <a:latin typeface="Times New Roman"/>
                        <a:ea typeface="Times New Roman"/>
                        <a:cs typeface="Times New Roman"/>
                        <a:sym typeface="Times New Roman"/>
                      </a:endParaRPr>
                    </a:p>
                  </a:txBody>
                  <a:tcPr marL="166100" marR="121400" marT="127775" marB="127775">
                    <a:lnL w="9525" cap="flat" cmpd="sng">
                      <a:solidFill>
                        <a:srgbClr val="7F7F7F"/>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3F3F3F"/>
                    </a:solidFill>
                  </a:tcPr>
                </a:tc>
                <a:extLst>
                  <a:ext uri="{0D108BD9-81ED-4DB2-BD59-A6C34878D82A}">
                    <a16:rowId xmlns:a16="http://schemas.microsoft.com/office/drawing/2014/main" xmlns="" val="10001"/>
                  </a:ext>
                </a:extLst>
              </a:tr>
            </a:tbl>
          </a:graphicData>
        </a:graphic>
      </p:graphicFrame>
      <p:sp>
        <p:nvSpPr>
          <p:cNvPr id="224" name="Google Shape;224;p9"/>
          <p:cNvSpPr txBox="1"/>
          <p:nvPr/>
        </p:nvSpPr>
        <p:spPr>
          <a:xfrm>
            <a:off x="803188" y="1309444"/>
            <a:ext cx="8365525" cy="461665"/>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2060"/>
                </a:solidFill>
                <a:effectLst/>
                <a:uLnTx/>
                <a:uFillTx/>
                <a:latin typeface="Avenir"/>
                <a:ea typeface="Avenir"/>
                <a:cs typeface="Avenir"/>
                <a:sym typeface="Avenir"/>
              </a:rPr>
              <a:t> Lectures timetable for the first semester of 2023</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427711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cxnSp>
        <p:nvCxnSpPr>
          <p:cNvPr id="233" name="Google Shape;233;p10"/>
          <p:cNvCxnSpPr/>
          <p:nvPr/>
        </p:nvCxnSpPr>
        <p:spPr>
          <a:xfrm>
            <a:off x="5826000" y="3525773"/>
            <a:ext cx="540000" cy="0"/>
          </a:xfrm>
          <a:prstGeom prst="straightConnector1">
            <a:avLst/>
          </a:prstGeom>
          <a:noFill/>
          <a:ln w="12700" cap="flat" cmpd="sng">
            <a:solidFill>
              <a:srgbClr val="FFFFFF"/>
            </a:solidFill>
            <a:prstDash val="solid"/>
            <a:round/>
            <a:headEnd type="none" w="sm" len="sm"/>
            <a:tailEnd type="none" w="sm" len="sm"/>
          </a:ln>
        </p:spPr>
      </p:cxnSp>
      <p:grpSp>
        <p:nvGrpSpPr>
          <p:cNvPr id="234" name="Google Shape;234;p10"/>
          <p:cNvGrpSpPr/>
          <p:nvPr/>
        </p:nvGrpSpPr>
        <p:grpSpPr>
          <a:xfrm rot="2700000">
            <a:off x="10127693" y="4178240"/>
            <a:ext cx="633413" cy="1862138"/>
            <a:chOff x="5959192" y="333389"/>
            <a:chExt cx="633413" cy="1862138"/>
          </a:xfrm>
        </p:grpSpPr>
        <p:grpSp>
          <p:nvGrpSpPr>
            <p:cNvPr id="235" name="Google Shape;235;p10"/>
            <p:cNvGrpSpPr/>
            <p:nvPr/>
          </p:nvGrpSpPr>
          <p:grpSpPr>
            <a:xfrm>
              <a:off x="5959192" y="333389"/>
              <a:ext cx="633413" cy="1419225"/>
              <a:chOff x="5959192" y="333389"/>
              <a:chExt cx="633413" cy="1419225"/>
            </a:xfrm>
          </p:grpSpPr>
          <p:sp>
            <p:nvSpPr>
              <p:cNvPr id="236" name="Google Shape;236;p10"/>
              <p:cNvSpPr/>
              <p:nvPr/>
            </p:nvSpPr>
            <p:spPr>
              <a:xfrm>
                <a:off x="5959192" y="333389"/>
                <a:ext cx="319088" cy="1419225"/>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sp>
            <p:nvSpPr>
              <p:cNvPr id="237" name="Google Shape;237;p10"/>
              <p:cNvSpPr/>
              <p:nvPr/>
            </p:nvSpPr>
            <p:spPr>
              <a:xfrm>
                <a:off x="6278280" y="333389"/>
                <a:ext cx="314325" cy="1419225"/>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grpSp>
        <p:cxnSp>
          <p:nvCxnSpPr>
            <p:cNvPr id="238" name="Google Shape;238;p10"/>
            <p:cNvCxnSpPr/>
            <p:nvPr/>
          </p:nvCxnSpPr>
          <p:spPr>
            <a:xfrm rot="10800000">
              <a:off x="6278280" y="333389"/>
              <a:ext cx="0" cy="1862138"/>
            </a:xfrm>
            <a:prstGeom prst="straightConnector1">
              <a:avLst/>
            </a:prstGeom>
            <a:noFill/>
            <a:ln w="12700" cap="flat" cmpd="sng">
              <a:solidFill>
                <a:srgbClr val="FFFFFF"/>
              </a:solidFill>
              <a:prstDash val="solid"/>
              <a:miter lim="800000"/>
              <a:headEnd type="none" w="med" len="med"/>
              <a:tailEnd type="none" w="med" len="med"/>
            </a:ln>
          </p:spPr>
        </p:cxnSp>
      </p:grpSp>
      <p:sp>
        <p:nvSpPr>
          <p:cNvPr id="239" name="Google Shape;239;p10"/>
          <p:cNvSpPr/>
          <p:nvPr/>
        </p:nvSpPr>
        <p:spPr>
          <a:xfrm>
            <a:off x="0" y="0"/>
            <a:ext cx="12192000" cy="68580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venir"/>
              <a:ea typeface="Avenir"/>
              <a:cs typeface="Avenir"/>
              <a:sym typeface="Avenir"/>
            </a:endParaRPr>
          </a:p>
        </p:txBody>
      </p:sp>
      <p:sp>
        <p:nvSpPr>
          <p:cNvPr id="240" name="Google Shape;240;p10"/>
          <p:cNvSpPr txBox="1"/>
          <p:nvPr/>
        </p:nvSpPr>
        <p:spPr>
          <a:xfrm>
            <a:off x="7043649" y="1707269"/>
            <a:ext cx="4060800" cy="2602531"/>
          </a:xfrm>
          <a:prstGeom prst="rect">
            <a:avLst/>
          </a:prstGeom>
          <a:noFill/>
          <a:ln>
            <a:noFill/>
          </a:ln>
        </p:spPr>
        <p:txBody>
          <a:bodyPr spcFirstLastPara="1" wrap="square" lIns="91425" tIns="45700" rIns="91425" bIns="45700" anchor="b" anchorCtr="0">
            <a:normAutofit lnSpcReduction="10000"/>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GB" sz="4000" b="1" i="0" u="none" strike="noStrike" kern="1200" cap="none" spc="0" normalizeH="0" baseline="0" noProof="0">
                <a:ln>
                  <a:noFill/>
                </a:ln>
                <a:solidFill>
                  <a:srgbClr val="2F5496"/>
                </a:solidFill>
                <a:effectLst/>
                <a:uLnTx/>
                <a:uFillTx/>
                <a:latin typeface="Sorts Mill Goudy"/>
                <a:ea typeface="Sorts Mill Goudy"/>
                <a:cs typeface="Sorts Mill Goudy"/>
                <a:sym typeface="Sorts Mill Goudy"/>
              </a:rPr>
              <a:t>All sessions will be recorded, and each will have an online quiz</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41" name="Google Shape;241;p10" descr="Classroom"/>
          <p:cNvPicPr preferRelativeResize="0"/>
          <p:nvPr/>
        </p:nvPicPr>
        <p:blipFill rotWithShape="1">
          <a:blip r:embed="rId3">
            <a:alphaModFix/>
          </a:blip>
          <a:srcRect/>
          <a:stretch/>
        </p:blipFill>
        <p:spPr>
          <a:xfrm>
            <a:off x="540989" y="930894"/>
            <a:ext cx="4996212" cy="4996212"/>
          </a:xfrm>
          <a:prstGeom prst="rect">
            <a:avLst/>
          </a:prstGeom>
          <a:noFill/>
          <a:ln>
            <a:noFill/>
          </a:ln>
        </p:spPr>
      </p:pic>
      <p:cxnSp>
        <p:nvCxnSpPr>
          <p:cNvPr id="242" name="Google Shape;242;p10"/>
          <p:cNvCxnSpPr/>
          <p:nvPr/>
        </p:nvCxnSpPr>
        <p:spPr>
          <a:xfrm>
            <a:off x="6096000" y="540000"/>
            <a:ext cx="0" cy="5778000"/>
          </a:xfrm>
          <a:prstGeom prst="straightConnector1">
            <a:avLst/>
          </a:prstGeom>
          <a:noFill/>
          <a:ln w="12700" cap="flat" cmpd="sng">
            <a:solidFill>
              <a:srgbClr val="FFFFFF"/>
            </a:solidFill>
            <a:prstDash val="solid"/>
            <a:round/>
            <a:headEnd type="none" w="sm" len="sm"/>
            <a:tailEnd type="none" w="sm" len="sm"/>
          </a:ln>
        </p:spPr>
      </p:cxnSp>
      <p:grpSp>
        <p:nvGrpSpPr>
          <p:cNvPr id="243" name="Google Shape;243;p10"/>
          <p:cNvGrpSpPr/>
          <p:nvPr/>
        </p:nvGrpSpPr>
        <p:grpSpPr>
          <a:xfrm rot="8100000" flipH="1">
            <a:off x="6441273" y="523289"/>
            <a:ext cx="924389" cy="1045314"/>
            <a:chOff x="6200906" y="2967038"/>
            <a:chExt cx="924389" cy="1045314"/>
          </a:xfrm>
        </p:grpSpPr>
        <p:grpSp>
          <p:nvGrpSpPr>
            <p:cNvPr id="244" name="Google Shape;244;p10"/>
            <p:cNvGrpSpPr/>
            <p:nvPr/>
          </p:nvGrpSpPr>
          <p:grpSpPr>
            <a:xfrm>
              <a:off x="6808136" y="2967038"/>
              <a:ext cx="317159" cy="932400"/>
              <a:chOff x="6808136" y="2967038"/>
              <a:chExt cx="317159" cy="932400"/>
            </a:xfrm>
          </p:grpSpPr>
          <p:sp>
            <p:nvSpPr>
              <p:cNvPr id="245" name="Google Shape;245;p10"/>
              <p:cNvSpPr/>
              <p:nvPr/>
            </p:nvSpPr>
            <p:spPr>
              <a:xfrm>
                <a:off x="6808136" y="2967038"/>
                <a:ext cx="159772" cy="710627"/>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sp>
            <p:nvSpPr>
              <p:cNvPr id="246" name="Google Shape;246;p10"/>
              <p:cNvSpPr/>
              <p:nvPr/>
            </p:nvSpPr>
            <p:spPr>
              <a:xfrm>
                <a:off x="6967908" y="2967038"/>
                <a:ext cx="157387" cy="710627"/>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cxnSp>
            <p:nvCxnSpPr>
              <p:cNvPr id="247" name="Google Shape;247;p10"/>
              <p:cNvCxnSpPr/>
              <p:nvPr/>
            </p:nvCxnSpPr>
            <p:spPr>
              <a:xfrm rot="10800000">
                <a:off x="6967908" y="2967038"/>
                <a:ext cx="0" cy="932400"/>
              </a:xfrm>
              <a:prstGeom prst="straightConnector1">
                <a:avLst/>
              </a:prstGeom>
              <a:noFill/>
              <a:ln w="12700" cap="flat" cmpd="sng">
                <a:solidFill>
                  <a:srgbClr val="FFFFFF"/>
                </a:solidFill>
                <a:prstDash val="solid"/>
                <a:miter lim="800000"/>
                <a:headEnd type="none" w="med" len="med"/>
                <a:tailEnd type="none" w="med" len="med"/>
              </a:ln>
            </p:spPr>
          </p:cxnSp>
        </p:grpSp>
        <p:grpSp>
          <p:nvGrpSpPr>
            <p:cNvPr id="248" name="Google Shape;248;p10"/>
            <p:cNvGrpSpPr/>
            <p:nvPr/>
          </p:nvGrpSpPr>
          <p:grpSpPr>
            <a:xfrm rot="-2700000" flipH="1">
              <a:off x="6484112" y="3104366"/>
              <a:ext cx="317159" cy="932400"/>
              <a:chOff x="6808136" y="2967038"/>
              <a:chExt cx="317159" cy="932400"/>
            </a:xfrm>
          </p:grpSpPr>
          <p:sp>
            <p:nvSpPr>
              <p:cNvPr id="249" name="Google Shape;249;p10"/>
              <p:cNvSpPr/>
              <p:nvPr/>
            </p:nvSpPr>
            <p:spPr>
              <a:xfrm>
                <a:off x="6808136" y="2967038"/>
                <a:ext cx="159772" cy="710627"/>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sp>
            <p:nvSpPr>
              <p:cNvPr id="250" name="Google Shape;250;p10"/>
              <p:cNvSpPr/>
              <p:nvPr/>
            </p:nvSpPr>
            <p:spPr>
              <a:xfrm>
                <a:off x="6967908" y="2967038"/>
                <a:ext cx="157387" cy="710627"/>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cxnSp>
            <p:nvCxnSpPr>
              <p:cNvPr id="251" name="Google Shape;251;p10"/>
              <p:cNvCxnSpPr/>
              <p:nvPr/>
            </p:nvCxnSpPr>
            <p:spPr>
              <a:xfrm rot="10800000">
                <a:off x="6967908" y="2967038"/>
                <a:ext cx="0" cy="932400"/>
              </a:xfrm>
              <a:prstGeom prst="straightConnector1">
                <a:avLst/>
              </a:prstGeom>
              <a:noFill/>
              <a:ln w="12700" cap="flat" cmpd="sng">
                <a:solidFill>
                  <a:srgbClr val="FFFFFF"/>
                </a:solidFill>
                <a:prstDash val="solid"/>
                <a:miter lim="800000"/>
                <a:headEnd type="none" w="med" len="med"/>
                <a:tailEnd type="none" w="med" len="med"/>
              </a:ln>
            </p:spPr>
          </p:cxnSp>
        </p:grpSp>
      </p:grpSp>
      <p:grpSp>
        <p:nvGrpSpPr>
          <p:cNvPr id="255" name="Google Shape;255;p10"/>
          <p:cNvGrpSpPr/>
          <p:nvPr/>
        </p:nvGrpSpPr>
        <p:grpSpPr>
          <a:xfrm rot="-2700000" flipH="1">
            <a:off x="10970370" y="5271528"/>
            <a:ext cx="924389" cy="1045314"/>
            <a:chOff x="6200906" y="2967038"/>
            <a:chExt cx="924389" cy="1045314"/>
          </a:xfrm>
        </p:grpSpPr>
        <p:grpSp>
          <p:nvGrpSpPr>
            <p:cNvPr id="256" name="Google Shape;256;p10"/>
            <p:cNvGrpSpPr/>
            <p:nvPr/>
          </p:nvGrpSpPr>
          <p:grpSpPr>
            <a:xfrm>
              <a:off x="6808136" y="2967038"/>
              <a:ext cx="317159" cy="932400"/>
              <a:chOff x="6808136" y="2967038"/>
              <a:chExt cx="317159" cy="932400"/>
            </a:xfrm>
          </p:grpSpPr>
          <p:sp>
            <p:nvSpPr>
              <p:cNvPr id="257" name="Google Shape;257;p10"/>
              <p:cNvSpPr/>
              <p:nvPr/>
            </p:nvSpPr>
            <p:spPr>
              <a:xfrm>
                <a:off x="6808136" y="2967038"/>
                <a:ext cx="159772" cy="710627"/>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sp>
            <p:nvSpPr>
              <p:cNvPr id="258" name="Google Shape;258;p10"/>
              <p:cNvSpPr/>
              <p:nvPr/>
            </p:nvSpPr>
            <p:spPr>
              <a:xfrm>
                <a:off x="6967908" y="2967038"/>
                <a:ext cx="157387" cy="710627"/>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cxnSp>
            <p:nvCxnSpPr>
              <p:cNvPr id="259" name="Google Shape;259;p10"/>
              <p:cNvCxnSpPr/>
              <p:nvPr/>
            </p:nvCxnSpPr>
            <p:spPr>
              <a:xfrm rot="10800000">
                <a:off x="6967908" y="2967038"/>
                <a:ext cx="0" cy="932400"/>
              </a:xfrm>
              <a:prstGeom prst="straightConnector1">
                <a:avLst/>
              </a:prstGeom>
              <a:noFill/>
              <a:ln w="12700" cap="flat" cmpd="sng">
                <a:solidFill>
                  <a:srgbClr val="FFFFFF"/>
                </a:solidFill>
                <a:prstDash val="solid"/>
                <a:miter lim="800000"/>
                <a:headEnd type="none" w="med" len="med"/>
                <a:tailEnd type="none" w="med" len="med"/>
              </a:ln>
            </p:spPr>
          </p:cxnSp>
        </p:grpSp>
        <p:grpSp>
          <p:nvGrpSpPr>
            <p:cNvPr id="260" name="Google Shape;260;p10"/>
            <p:cNvGrpSpPr/>
            <p:nvPr/>
          </p:nvGrpSpPr>
          <p:grpSpPr>
            <a:xfrm rot="-2700000" flipH="1">
              <a:off x="6484112" y="3104366"/>
              <a:ext cx="317159" cy="932400"/>
              <a:chOff x="6808136" y="2967038"/>
              <a:chExt cx="317159" cy="932400"/>
            </a:xfrm>
          </p:grpSpPr>
          <p:sp>
            <p:nvSpPr>
              <p:cNvPr id="261" name="Google Shape;261;p10"/>
              <p:cNvSpPr/>
              <p:nvPr/>
            </p:nvSpPr>
            <p:spPr>
              <a:xfrm>
                <a:off x="6808136" y="2967038"/>
                <a:ext cx="159772" cy="710627"/>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sp>
            <p:nvSpPr>
              <p:cNvPr id="262" name="Google Shape;262;p10"/>
              <p:cNvSpPr/>
              <p:nvPr/>
            </p:nvSpPr>
            <p:spPr>
              <a:xfrm>
                <a:off x="6967908" y="2967038"/>
                <a:ext cx="157387" cy="710627"/>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cxnSp>
            <p:nvCxnSpPr>
              <p:cNvPr id="263" name="Google Shape;263;p10"/>
              <p:cNvCxnSpPr/>
              <p:nvPr/>
            </p:nvCxnSpPr>
            <p:spPr>
              <a:xfrm rot="10800000">
                <a:off x="6967908" y="2967038"/>
                <a:ext cx="0" cy="932400"/>
              </a:xfrm>
              <a:prstGeom prst="straightConnector1">
                <a:avLst/>
              </a:prstGeom>
              <a:noFill/>
              <a:ln w="12700" cap="flat" cmpd="sng">
                <a:solidFill>
                  <a:srgbClr val="FFFFFF"/>
                </a:solidFill>
                <a:prstDash val="solid"/>
                <a:miter lim="800000"/>
                <a:headEnd type="none" w="med" len="med"/>
                <a:tailEnd type="none" w="med" len="med"/>
              </a:ln>
            </p:spPr>
          </p:cxnSp>
        </p:grpSp>
      </p:grpSp>
    </p:spTree>
    <p:extLst>
      <p:ext uri="{BB962C8B-B14F-4D97-AF65-F5344CB8AC3E}">
        <p14:creationId xmlns:p14="http://schemas.microsoft.com/office/powerpoint/2010/main" val="89198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241"/>
                                        </p:tgtEl>
                                        <p:attrNameLst>
                                          <p:attrName>style.visibility</p:attrName>
                                        </p:attrNameLst>
                                      </p:cBhvr>
                                      <p:to>
                                        <p:strVal val="visible"/>
                                      </p:to>
                                    </p:set>
                                    <p:animEffect transition="in" filter="fade">
                                      <p:cBhvr>
                                        <p:cTn id="7" dur="700"/>
                                        <p:tgtEl>
                                          <p:spTgt spid="2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11"/>
          <p:cNvSpPr/>
          <p:nvPr/>
        </p:nvSpPr>
        <p:spPr>
          <a:xfrm>
            <a:off x="0" y="0"/>
            <a:ext cx="12192000" cy="68580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venir"/>
              <a:ea typeface="Avenir"/>
              <a:cs typeface="Avenir"/>
              <a:sym typeface="Avenir"/>
            </a:endParaRPr>
          </a:p>
        </p:txBody>
      </p:sp>
      <p:sp>
        <p:nvSpPr>
          <p:cNvPr id="274" name="Google Shape;274;p11"/>
          <p:cNvSpPr txBox="1"/>
          <p:nvPr/>
        </p:nvSpPr>
        <p:spPr>
          <a:xfrm>
            <a:off x="915858" y="1626419"/>
            <a:ext cx="2802386" cy="3180357"/>
          </a:xfrm>
          <a:prstGeom prst="rect">
            <a:avLst/>
          </a:prstGeom>
          <a:noFill/>
          <a:ln>
            <a:noFill/>
          </a:ln>
        </p:spPr>
        <p:txBody>
          <a:bodyPr spcFirstLastPara="1" wrap="square" lIns="91425" tIns="45700" rIns="91425" bIns="45700" anchor="t" anchorCtr="0">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Exams</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600"/>
              </a:spcBef>
              <a:spcAft>
                <a:spcPts val="0"/>
              </a:spcAft>
              <a:buClrTx/>
              <a:buSzTx/>
              <a:buFontTx/>
              <a:buNone/>
              <a:tabLst/>
              <a:defRPr/>
            </a:pPr>
            <a:r>
              <a:rPr kumimoji="0" lang="en-GB" sz="4400" b="1"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 </a:t>
            </a:r>
            <a:r>
              <a:rPr kumimoji="0" lang="en-GB" sz="4400" b="1" i="0" u="none" strike="noStrike" kern="1200" cap="none" spc="0" normalizeH="0" baseline="0" noProof="0">
                <a:ln>
                  <a:noFill/>
                </a:ln>
                <a:solidFill>
                  <a:srgbClr val="C00000"/>
                </a:solidFill>
                <a:effectLst/>
                <a:uLnTx/>
                <a:uFillTx/>
                <a:latin typeface="Times New Roman"/>
                <a:ea typeface="Times New Roman"/>
                <a:cs typeface="Times New Roman"/>
                <a:sym typeface="Times New Roman"/>
              </a:rPr>
              <a:t>&amp;</a:t>
            </a:r>
            <a:r>
              <a:rPr kumimoji="0" lang="en-GB" sz="4400" b="1"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 </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600"/>
              </a:spcBef>
              <a:spcAft>
                <a:spcPts val="0"/>
              </a:spcAft>
              <a:buClrTx/>
              <a:buSzTx/>
              <a:buFontTx/>
              <a:buNone/>
              <a:tabLst/>
              <a:defRPr/>
            </a:pPr>
            <a:r>
              <a:rPr kumimoji="0" lang="en-GB" sz="4400" b="1"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Marks </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cxnSp>
        <p:nvCxnSpPr>
          <p:cNvPr id="275" name="Google Shape;275;p11"/>
          <p:cNvCxnSpPr/>
          <p:nvPr/>
        </p:nvCxnSpPr>
        <p:spPr>
          <a:xfrm>
            <a:off x="4432300" y="540000"/>
            <a:ext cx="0" cy="5778000"/>
          </a:xfrm>
          <a:prstGeom prst="straightConnector1">
            <a:avLst/>
          </a:prstGeom>
          <a:noFill/>
          <a:ln w="12700" cap="flat" cmpd="sng">
            <a:solidFill>
              <a:srgbClr val="FFFFFF"/>
            </a:solidFill>
            <a:prstDash val="solid"/>
            <a:round/>
            <a:headEnd type="none" w="sm" len="sm"/>
            <a:tailEnd type="none" w="sm" len="sm"/>
          </a:ln>
        </p:spPr>
      </p:cxnSp>
      <p:grpSp>
        <p:nvGrpSpPr>
          <p:cNvPr id="280" name="Google Shape;280;p11"/>
          <p:cNvGrpSpPr/>
          <p:nvPr/>
        </p:nvGrpSpPr>
        <p:grpSpPr>
          <a:xfrm>
            <a:off x="4982215" y="1093383"/>
            <a:ext cx="6668792" cy="4936712"/>
            <a:chOff x="0" y="0"/>
            <a:chExt cx="6668792" cy="4936712"/>
          </a:xfrm>
        </p:grpSpPr>
        <p:cxnSp>
          <p:nvCxnSpPr>
            <p:cNvPr id="281" name="Google Shape;281;p11"/>
            <p:cNvCxnSpPr/>
            <p:nvPr/>
          </p:nvCxnSpPr>
          <p:spPr>
            <a:xfrm>
              <a:off x="0" y="0"/>
              <a:ext cx="6668792" cy="0"/>
            </a:xfrm>
            <a:prstGeom prst="straightConnector1">
              <a:avLst/>
            </a:prstGeom>
            <a:solidFill>
              <a:schemeClr val="dk2"/>
            </a:solidFill>
            <a:ln w="9525" cap="flat" cmpd="sng">
              <a:solidFill>
                <a:schemeClr val="dk2"/>
              </a:solidFill>
              <a:prstDash val="solid"/>
              <a:round/>
              <a:headEnd type="none" w="sm" len="sm"/>
              <a:tailEnd type="none" w="sm" len="sm"/>
            </a:ln>
          </p:spPr>
        </p:cxnSp>
        <p:sp>
          <p:nvSpPr>
            <p:cNvPr id="282" name="Google Shape;282;p11"/>
            <p:cNvSpPr/>
            <p:nvPr/>
          </p:nvSpPr>
          <p:spPr>
            <a:xfrm>
              <a:off x="0" y="0"/>
              <a:ext cx="6668792" cy="2468356"/>
            </a:xfrm>
            <a:prstGeom prst="rect">
              <a:avLst/>
            </a:prstGeom>
            <a:no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3" name="Google Shape;283;p11"/>
            <p:cNvSpPr txBox="1"/>
            <p:nvPr/>
          </p:nvSpPr>
          <p:spPr>
            <a:xfrm>
              <a:off x="0" y="0"/>
              <a:ext cx="6668792" cy="2468356"/>
            </a:xfrm>
            <a:prstGeom prst="rect">
              <a:avLst/>
            </a:prstGeom>
            <a:noFill/>
            <a:ln>
              <a:noFill/>
            </a:ln>
          </p:spPr>
          <p:txBody>
            <a:bodyPr spcFirstLastPara="1" wrap="square" lIns="236200" tIns="236200" rIns="236200" bIns="236200" anchor="t" anchorCtr="0">
              <a:noAutofit/>
            </a:bodyPr>
            <a:lstStyle/>
            <a:p>
              <a:pPr marL="0" marR="0" lvl="0" indent="0" algn="l" defTabSz="914400" rtl="0" eaLnBrk="1" fontAlgn="auto" latinLnBrk="0" hangingPunct="1">
                <a:lnSpc>
                  <a:spcPct val="90000"/>
                </a:lnSpc>
                <a:spcBef>
                  <a:spcPts val="0"/>
                </a:spcBef>
                <a:spcAft>
                  <a:spcPts val="0"/>
                </a:spcAft>
                <a:buClr>
                  <a:srgbClr val="C00000"/>
                </a:buClr>
                <a:buSzPts val="6200"/>
                <a:buFont typeface="Times New Roman"/>
                <a:buNone/>
                <a:tabLst/>
                <a:defRPr/>
              </a:pPr>
              <a:r>
                <a:rPr kumimoji="0" lang="en-GB" sz="6200" b="1" i="0" u="none" strike="noStrike" kern="1200" cap="none" spc="0" normalizeH="0" baseline="0" noProof="0">
                  <a:ln>
                    <a:noFill/>
                  </a:ln>
                  <a:solidFill>
                    <a:srgbClr val="C00000"/>
                  </a:solidFill>
                  <a:effectLst/>
                  <a:uLnTx/>
                  <a:uFillTx/>
                  <a:latin typeface="Times New Roman"/>
                  <a:ea typeface="Times New Roman"/>
                  <a:cs typeface="Times New Roman"/>
                  <a:sym typeface="Times New Roman"/>
                </a:rPr>
                <a:t>80% </a:t>
              </a:r>
              <a:r>
                <a:rPr kumimoji="0" lang="en-GB" sz="6200" b="0"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short exams during the semester</a:t>
              </a:r>
              <a:endParaRPr kumimoji="0" sz="6200" b="0" i="0" u="none" strike="noStrike" kern="1200" cap="none" spc="0" normalizeH="0" baseline="0" noProof="0">
                <a:ln>
                  <a:noFill/>
                </a:ln>
                <a:solidFill>
                  <a:prstClr val="black"/>
                </a:solidFill>
                <a:effectLst/>
                <a:uLnTx/>
                <a:uFillTx/>
                <a:latin typeface="Times New Roman"/>
                <a:ea typeface="Times New Roman"/>
                <a:cs typeface="Times New Roman"/>
                <a:sym typeface="Times New Roman"/>
              </a:endParaRPr>
            </a:p>
          </p:txBody>
        </p:sp>
        <p:cxnSp>
          <p:nvCxnSpPr>
            <p:cNvPr id="284" name="Google Shape;284;p11"/>
            <p:cNvCxnSpPr/>
            <p:nvPr/>
          </p:nvCxnSpPr>
          <p:spPr>
            <a:xfrm>
              <a:off x="0" y="2468356"/>
              <a:ext cx="6668792" cy="0"/>
            </a:xfrm>
            <a:prstGeom prst="straightConnector1">
              <a:avLst/>
            </a:prstGeom>
            <a:solidFill>
              <a:schemeClr val="dk2"/>
            </a:solidFill>
            <a:ln w="9525" cap="flat" cmpd="sng">
              <a:solidFill>
                <a:schemeClr val="dk2"/>
              </a:solidFill>
              <a:prstDash val="solid"/>
              <a:round/>
              <a:headEnd type="none" w="sm" len="sm"/>
              <a:tailEnd type="none" w="sm" len="sm"/>
            </a:ln>
          </p:spPr>
        </p:cxnSp>
        <p:sp>
          <p:nvSpPr>
            <p:cNvPr id="285" name="Google Shape;285;p11"/>
            <p:cNvSpPr/>
            <p:nvPr/>
          </p:nvSpPr>
          <p:spPr>
            <a:xfrm>
              <a:off x="0" y="2468356"/>
              <a:ext cx="6668792" cy="2468356"/>
            </a:xfrm>
            <a:prstGeom prst="rect">
              <a:avLst/>
            </a:prstGeom>
            <a:no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6" name="Google Shape;286;p11"/>
            <p:cNvSpPr txBox="1"/>
            <p:nvPr/>
          </p:nvSpPr>
          <p:spPr>
            <a:xfrm>
              <a:off x="0" y="2468356"/>
              <a:ext cx="6668792" cy="2468356"/>
            </a:xfrm>
            <a:prstGeom prst="rect">
              <a:avLst/>
            </a:prstGeom>
            <a:noFill/>
            <a:ln>
              <a:noFill/>
            </a:ln>
          </p:spPr>
          <p:txBody>
            <a:bodyPr spcFirstLastPara="1" wrap="square" lIns="236200" tIns="236200" rIns="236200" bIns="236200" anchor="t" anchorCtr="0">
              <a:noAutofit/>
            </a:bodyPr>
            <a:lstStyle/>
            <a:p>
              <a:pPr marL="0" marR="0" lvl="0" indent="0" algn="l" defTabSz="914400" rtl="0" eaLnBrk="1" fontAlgn="auto" latinLnBrk="0" hangingPunct="1">
                <a:lnSpc>
                  <a:spcPct val="90000"/>
                </a:lnSpc>
                <a:spcBef>
                  <a:spcPts val="0"/>
                </a:spcBef>
                <a:spcAft>
                  <a:spcPts val="0"/>
                </a:spcAft>
                <a:buClr>
                  <a:srgbClr val="C00000"/>
                </a:buClr>
                <a:buSzPts val="6200"/>
                <a:buFont typeface="Avenir"/>
                <a:buNone/>
                <a:tabLst/>
                <a:defRPr/>
              </a:pPr>
              <a:r>
                <a:rPr kumimoji="0" lang="en-GB" sz="6200" b="1" i="0" u="none" strike="noStrike" kern="1200" cap="none" spc="0" normalizeH="0" baseline="0" noProof="0">
                  <a:ln>
                    <a:noFill/>
                  </a:ln>
                  <a:solidFill>
                    <a:srgbClr val="C00000"/>
                  </a:solidFill>
                  <a:effectLst/>
                  <a:uLnTx/>
                  <a:uFillTx/>
                  <a:latin typeface="Avenir"/>
                  <a:ea typeface="Avenir"/>
                  <a:cs typeface="Avenir"/>
                  <a:sym typeface="Avenir"/>
                </a:rPr>
                <a:t>20% </a:t>
              </a:r>
              <a:r>
                <a:rPr kumimoji="0" lang="en-GB" sz="6200" b="0" i="0" u="none" strike="noStrike" kern="1200" cap="none" spc="0" normalizeH="0" baseline="0" noProof="0">
                  <a:ln>
                    <a:noFill/>
                  </a:ln>
                  <a:solidFill>
                    <a:prstClr val="black"/>
                  </a:solidFill>
                  <a:effectLst/>
                  <a:uLnTx/>
                  <a:uFillTx/>
                  <a:latin typeface="Avenir"/>
                  <a:ea typeface="Avenir"/>
                  <a:cs typeface="Avenir"/>
                  <a:sym typeface="Avenir"/>
                </a:rPr>
                <a:t>final exam</a:t>
              </a:r>
              <a:endParaRPr kumimoji="0" sz="6200" b="0" i="0" u="none" strike="noStrike" kern="1200" cap="none" spc="0" normalizeH="0" baseline="0" noProof="0">
                <a:ln>
                  <a:noFill/>
                </a:ln>
                <a:solidFill>
                  <a:prstClr val="black"/>
                </a:solidFill>
                <a:effectLst/>
                <a:uLnTx/>
                <a:uFillTx/>
                <a:latin typeface="Avenir"/>
                <a:ea typeface="Avenir"/>
                <a:cs typeface="Avenir"/>
                <a:sym typeface="Avenir"/>
              </a:endParaRPr>
            </a:p>
          </p:txBody>
        </p:sp>
      </p:grpSp>
    </p:spTree>
    <p:extLst>
      <p:ext uri="{BB962C8B-B14F-4D97-AF65-F5344CB8AC3E}">
        <p14:creationId xmlns:p14="http://schemas.microsoft.com/office/powerpoint/2010/main" val="34713426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12"/>
          <p:cNvSpPr/>
          <p:nvPr/>
        </p:nvSpPr>
        <p:spPr>
          <a:xfrm>
            <a:off x="0" y="0"/>
            <a:ext cx="12192000" cy="68580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venir"/>
              <a:ea typeface="Avenir"/>
              <a:cs typeface="Avenir"/>
              <a:sym typeface="Avenir"/>
            </a:endParaRPr>
          </a:p>
        </p:txBody>
      </p:sp>
      <p:sp>
        <p:nvSpPr>
          <p:cNvPr id="296" name="Google Shape;296;p12"/>
          <p:cNvSpPr/>
          <p:nvPr/>
        </p:nvSpPr>
        <p:spPr>
          <a:xfrm>
            <a:off x="0" y="0"/>
            <a:ext cx="6096000" cy="6858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venir"/>
              <a:ea typeface="Avenir"/>
              <a:cs typeface="Avenir"/>
              <a:sym typeface="Avenir"/>
            </a:endParaRPr>
          </a:p>
        </p:txBody>
      </p:sp>
      <p:pic>
        <p:nvPicPr>
          <p:cNvPr id="297" name="Google Shape;297;p12" descr="Stopwatch"/>
          <p:cNvPicPr preferRelativeResize="0"/>
          <p:nvPr/>
        </p:nvPicPr>
        <p:blipFill rotWithShape="1">
          <a:blip r:embed="rId3">
            <a:alphaModFix/>
          </a:blip>
          <a:srcRect/>
          <a:stretch/>
        </p:blipFill>
        <p:spPr>
          <a:xfrm>
            <a:off x="540000" y="927730"/>
            <a:ext cx="4999885" cy="4999885"/>
          </a:xfrm>
          <a:prstGeom prst="rect">
            <a:avLst/>
          </a:prstGeom>
          <a:noFill/>
          <a:ln>
            <a:noFill/>
          </a:ln>
        </p:spPr>
      </p:pic>
      <p:cxnSp>
        <p:nvCxnSpPr>
          <p:cNvPr id="298" name="Google Shape;298;p12"/>
          <p:cNvCxnSpPr/>
          <p:nvPr/>
        </p:nvCxnSpPr>
        <p:spPr>
          <a:xfrm>
            <a:off x="8881769" y="2428148"/>
            <a:ext cx="540000" cy="0"/>
          </a:xfrm>
          <a:prstGeom prst="straightConnector1">
            <a:avLst/>
          </a:prstGeom>
          <a:noFill/>
          <a:ln w="12700" cap="flat" cmpd="sng">
            <a:solidFill>
              <a:srgbClr val="FFFFFF"/>
            </a:solidFill>
            <a:prstDash val="solid"/>
            <a:round/>
            <a:headEnd type="none" w="sm" len="sm"/>
            <a:tailEnd type="none" w="sm" len="sm"/>
          </a:ln>
        </p:spPr>
      </p:cxnSp>
      <p:sp>
        <p:nvSpPr>
          <p:cNvPr id="299" name="Google Shape;299;p12"/>
          <p:cNvSpPr txBox="1"/>
          <p:nvPr/>
        </p:nvSpPr>
        <p:spPr>
          <a:xfrm>
            <a:off x="6190735" y="1705232"/>
            <a:ext cx="5000434" cy="4073268"/>
          </a:xfrm>
          <a:prstGeom prst="rect">
            <a:avLst/>
          </a:prstGeom>
          <a:noFill/>
          <a:ln>
            <a:noFill/>
          </a:ln>
        </p:spPr>
        <p:txBody>
          <a:bodyPr spcFirstLastPara="1" wrap="square" lIns="91425" tIns="45700" rIns="91425" bIns="45700" anchor="t" anchorCtr="0">
            <a:norm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GB" sz="3600" b="0" i="0" u="none" strike="noStrike" kern="1200" cap="none" spc="0" normalizeH="0" baseline="0" noProof="0">
                <a:ln>
                  <a:noFill/>
                </a:ln>
                <a:solidFill>
                  <a:srgbClr val="0C0C0C"/>
                </a:solidFill>
                <a:effectLst/>
                <a:uLnTx/>
                <a:uFillTx/>
                <a:latin typeface="Times New Roman"/>
                <a:ea typeface="Times New Roman"/>
                <a:cs typeface="Times New Roman"/>
                <a:sym typeface="Times New Roman"/>
              </a:rPr>
              <a:t>The final exam is only </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50000"/>
              </a:lnSpc>
              <a:spcBef>
                <a:spcPts val="600"/>
              </a:spcBef>
              <a:spcAft>
                <a:spcPts val="0"/>
              </a:spcAft>
              <a:buClrTx/>
              <a:buSzTx/>
              <a:buFontTx/>
              <a:buNone/>
              <a:tabLst/>
              <a:defRPr/>
            </a:pPr>
            <a:r>
              <a:rPr kumimoji="0" lang="en-GB" sz="4400" b="1" i="0" u="none" strike="noStrike" kern="1200" cap="none" spc="0" normalizeH="0" baseline="0" noProof="0">
                <a:ln>
                  <a:noFill/>
                </a:ln>
                <a:solidFill>
                  <a:srgbClr val="C00000"/>
                </a:solidFill>
                <a:effectLst/>
                <a:uLnTx/>
                <a:uFillTx/>
                <a:latin typeface="Times New Roman"/>
                <a:ea typeface="Times New Roman"/>
                <a:cs typeface="Times New Roman"/>
                <a:sym typeface="Times New Roman"/>
              </a:rPr>
              <a:t>60</a:t>
            </a:r>
            <a:r>
              <a:rPr kumimoji="0" lang="en-GB" sz="4400" b="1"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 </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50000"/>
              </a:lnSpc>
              <a:spcBef>
                <a:spcPts val="600"/>
              </a:spcBef>
              <a:spcAft>
                <a:spcPts val="0"/>
              </a:spcAft>
              <a:buClrTx/>
              <a:buSzTx/>
              <a:buFontTx/>
              <a:buNone/>
              <a:tabLst/>
              <a:defRPr/>
            </a:pPr>
            <a:r>
              <a:rPr kumimoji="0" lang="en-GB" sz="3600" b="0"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minutes</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07214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13"/>
          <p:cNvSpPr/>
          <p:nvPr/>
        </p:nvSpPr>
        <p:spPr>
          <a:xfrm>
            <a:off x="0" y="0"/>
            <a:ext cx="12192000" cy="68580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venir"/>
              <a:ea typeface="Avenir"/>
              <a:cs typeface="Avenir"/>
              <a:sym typeface="Avenir"/>
            </a:endParaRPr>
          </a:p>
        </p:txBody>
      </p:sp>
      <p:sp>
        <p:nvSpPr>
          <p:cNvPr id="313" name="Google Shape;313;p13"/>
          <p:cNvSpPr/>
          <p:nvPr/>
        </p:nvSpPr>
        <p:spPr>
          <a:xfrm>
            <a:off x="0" y="0"/>
            <a:ext cx="6096000" cy="6858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venir"/>
              <a:ea typeface="Avenir"/>
              <a:cs typeface="Avenir"/>
              <a:sym typeface="Avenir"/>
            </a:endParaRPr>
          </a:p>
        </p:txBody>
      </p:sp>
      <p:pic>
        <p:nvPicPr>
          <p:cNvPr id="314" name="Google Shape;314;p13" descr="C:\Users\hp\Desktop\110\2009\55.jpg"/>
          <p:cNvPicPr preferRelativeResize="0"/>
          <p:nvPr/>
        </p:nvPicPr>
        <p:blipFill rotWithShape="1">
          <a:blip r:embed="rId3">
            <a:alphaModFix/>
          </a:blip>
          <a:srcRect/>
          <a:stretch/>
        </p:blipFill>
        <p:spPr>
          <a:xfrm>
            <a:off x="548057" y="1532974"/>
            <a:ext cx="4999885" cy="3435289"/>
          </a:xfrm>
          <a:prstGeom prst="rect">
            <a:avLst/>
          </a:prstGeom>
          <a:noFill/>
          <a:ln>
            <a:noFill/>
          </a:ln>
        </p:spPr>
      </p:pic>
      <p:cxnSp>
        <p:nvCxnSpPr>
          <p:cNvPr id="315" name="Google Shape;315;p13"/>
          <p:cNvCxnSpPr/>
          <p:nvPr/>
        </p:nvCxnSpPr>
        <p:spPr>
          <a:xfrm>
            <a:off x="8881769" y="2428148"/>
            <a:ext cx="540000" cy="0"/>
          </a:xfrm>
          <a:prstGeom prst="straightConnector1">
            <a:avLst/>
          </a:prstGeom>
          <a:noFill/>
          <a:ln w="12700" cap="flat" cmpd="sng">
            <a:solidFill>
              <a:srgbClr val="FFFFFF"/>
            </a:solidFill>
            <a:prstDash val="solid"/>
            <a:round/>
            <a:headEnd type="none" w="sm" len="sm"/>
            <a:tailEnd type="none" w="sm" len="sm"/>
          </a:ln>
        </p:spPr>
      </p:cxnSp>
      <p:sp>
        <p:nvSpPr>
          <p:cNvPr id="316" name="Google Shape;316;p13"/>
          <p:cNvSpPr txBox="1"/>
          <p:nvPr/>
        </p:nvSpPr>
        <p:spPr>
          <a:xfrm>
            <a:off x="7112369" y="2877018"/>
            <a:ext cx="4078800" cy="2901482"/>
          </a:xfrm>
          <a:prstGeom prst="rect">
            <a:avLst/>
          </a:prstGeom>
          <a:noFill/>
          <a:ln>
            <a:noFill/>
          </a:ln>
        </p:spPr>
        <p:txBody>
          <a:bodyPr spcFirstLastPara="1" wrap="square" lIns="91425" tIns="45700" rIns="91425" bIns="45700" anchor="t" anchorCtr="0">
            <a:norm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sz="2000" b="1" i="0" u="none" strike="noStrike" kern="1200" cap="none" spc="0" normalizeH="0" baseline="0" noProof="0">
              <a:ln>
                <a:noFill/>
              </a:ln>
              <a:solidFill>
                <a:prstClr val="black"/>
              </a:solidFill>
              <a:effectLst/>
              <a:uLnTx/>
              <a:uFillTx/>
              <a:latin typeface="Avenir"/>
              <a:ea typeface="Avenir"/>
              <a:cs typeface="Avenir"/>
              <a:sym typeface="Avenir"/>
            </a:endParaRPr>
          </a:p>
        </p:txBody>
      </p:sp>
      <p:sp>
        <p:nvSpPr>
          <p:cNvPr id="321" name="Google Shape;321;p13"/>
          <p:cNvSpPr txBox="1"/>
          <p:nvPr/>
        </p:nvSpPr>
        <p:spPr>
          <a:xfrm>
            <a:off x="6352316" y="1913186"/>
            <a:ext cx="5390634" cy="1754326"/>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2E75B5"/>
                </a:solidFill>
                <a:effectLst/>
                <a:uLnTx/>
                <a:uFillTx/>
                <a:latin typeface="Times New Roman"/>
                <a:ea typeface="Times New Roman"/>
                <a:cs typeface="Times New Roman"/>
                <a:sym typeface="Times New Roman"/>
              </a:rPr>
              <a:t>All exams will be done through the educational platform (Model).</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33208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CE094C9-433C-4D95-B1B4-C8624C5D1F85}"/>
</file>

<file path=customXml/itemProps2.xml><?xml version="1.0" encoding="utf-8"?>
<ds:datastoreItem xmlns:ds="http://schemas.openxmlformats.org/officeDocument/2006/customXml" ds:itemID="{E8C77776-1B1D-452D-A39E-C3006A6BF9D6}"/>
</file>

<file path=customXml/itemProps3.xml><?xml version="1.0" encoding="utf-8"?>
<ds:datastoreItem xmlns:ds="http://schemas.openxmlformats.org/officeDocument/2006/customXml" ds:itemID="{A0B55D2B-BA90-4B67-B16E-739E78132ACE}"/>
</file>

<file path=docProps/app.xml><?xml version="1.0" encoding="utf-8"?>
<Properties xmlns="http://schemas.openxmlformats.org/officeDocument/2006/extended-properties" xmlns:vt="http://schemas.openxmlformats.org/officeDocument/2006/docPropsVTypes">
  <TotalTime>582</TotalTime>
  <Words>471</Words>
  <Application>Microsoft Office PowerPoint</Application>
  <PresentationFormat>Custom</PresentationFormat>
  <Paragraphs>94</Paragraphs>
  <Slides>14</Slides>
  <Notes>9</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18</cp:revision>
  <dcterms:created xsi:type="dcterms:W3CDTF">2023-04-29T09:08:23Z</dcterms:created>
  <dcterms:modified xsi:type="dcterms:W3CDTF">2024-09-26T15:24:38Z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