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g"/>
  <Default Extension="png" ContentType="image/png"/>
  <Default Extension="rels" ContentType="application/vnd.openxmlformats-package.relationships+xml"/>
  <Default Extension="svg" ContentType="image/svg+xml"/>
  <Default Extension="wdp" ContentType="image/vnd.ms-photo"/>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326" r:id="rId2"/>
    <p:sldId id="327" r:id="rId3"/>
    <p:sldId id="316" r:id="rId4"/>
    <p:sldId id="268" r:id="rId5"/>
    <p:sldId id="269" r:id="rId6"/>
    <p:sldId id="336" r:id="rId7"/>
    <p:sldId id="370" r:id="rId8"/>
    <p:sldId id="346" r:id="rId9"/>
    <p:sldId id="347" r:id="rId10"/>
    <p:sldId id="328" r:id="rId11"/>
    <p:sldId id="329" r:id="rId12"/>
    <p:sldId id="337" r:id="rId13"/>
    <p:sldId id="342" r:id="rId14"/>
    <p:sldId id="330" r:id="rId15"/>
    <p:sldId id="343" r:id="rId16"/>
    <p:sldId id="335" r:id="rId17"/>
    <p:sldId id="338" r:id="rId18"/>
    <p:sldId id="344" r:id="rId19"/>
    <p:sldId id="345" r:id="rId20"/>
    <p:sldId id="331" r:id="rId21"/>
    <p:sldId id="333" r:id="rId22"/>
    <p:sldId id="334" r:id="rId23"/>
    <p:sldId id="332" r:id="rId24"/>
    <p:sldId id="340" r:id="rId25"/>
    <p:sldId id="341" r:id="rId26"/>
    <p:sldId id="353" r:id="rId27"/>
    <p:sldId id="354" r:id="rId28"/>
    <p:sldId id="355" r:id="rId29"/>
    <p:sldId id="365" r:id="rId30"/>
    <p:sldId id="356" r:id="rId31"/>
    <p:sldId id="357" r:id="rId32"/>
    <p:sldId id="348" r:id="rId33"/>
    <p:sldId id="349" r:id="rId34"/>
    <p:sldId id="351" r:id="rId35"/>
    <p:sldId id="352" r:id="rId36"/>
    <p:sldId id="362" r:id="rId37"/>
    <p:sldId id="363" r:id="rId38"/>
    <p:sldId id="366" r:id="rId39"/>
    <p:sldId id="367" r:id="rId40"/>
    <p:sldId id="368" r:id="rId41"/>
    <p:sldId id="364" r:id="rId42"/>
    <p:sldId id="339" r:id="rId43"/>
    <p:sldId id="361" r:id="rId44"/>
    <p:sldId id="301" r:id="rId45"/>
    <p:sldId id="302" r:id="rId46"/>
    <p:sldId id="303" r:id="rId47"/>
    <p:sldId id="360"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84658"/>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132" autoAdjust="0"/>
    <p:restoredTop sz="94660"/>
  </p:normalViewPr>
  <p:slideViewPr>
    <p:cSldViewPr snapToGrid="0">
      <p:cViewPr varScale="1">
        <p:scale>
          <a:sx n="72" d="100"/>
          <a:sy n="72" d="100"/>
        </p:scale>
        <p:origin x="57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0AFDCA9-6D8C-4FBF-B43A-7264941B9032}"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9C65E0EB-D246-4D9E-850E-485C877ABB21}">
      <dgm:prSet/>
      <dgm:spPr/>
      <dgm:t>
        <a:bodyPr/>
        <a:lstStyle/>
        <a:p>
          <a:r>
            <a:rPr lang="en-US" b="0" i="0" dirty="0"/>
            <a:t>The KNN algorithm works in the following steps:</a:t>
          </a:r>
          <a:endParaRPr lang="en-US" dirty="0"/>
        </a:p>
      </dgm:t>
    </dgm:pt>
    <dgm:pt modelId="{A4F99D3D-C39A-4959-ACEA-48C8D5E35DED}" type="parTrans" cxnId="{99ACA97B-044B-4BDD-B65A-05916F5CCABC}">
      <dgm:prSet/>
      <dgm:spPr/>
      <dgm:t>
        <a:bodyPr/>
        <a:lstStyle/>
        <a:p>
          <a:endParaRPr lang="en-US"/>
        </a:p>
      </dgm:t>
    </dgm:pt>
    <dgm:pt modelId="{DF435F5A-74E6-4430-A525-BA4363D1D3FB}" type="sibTrans" cxnId="{99ACA97B-044B-4BDD-B65A-05916F5CCABC}">
      <dgm:prSet/>
      <dgm:spPr/>
      <dgm:t>
        <a:bodyPr/>
        <a:lstStyle/>
        <a:p>
          <a:endParaRPr lang="en-US"/>
        </a:p>
      </dgm:t>
    </dgm:pt>
    <dgm:pt modelId="{B9B6EA9C-37B9-402C-A94C-951B4BFD2966}">
      <dgm:prSet/>
      <dgm:spPr/>
      <dgm:t>
        <a:bodyPr/>
        <a:lstStyle/>
        <a:p>
          <a:r>
            <a:rPr lang="en-US" b="0" i="0" dirty="0"/>
            <a:t>Calculate the distance between the new data point and all points in the training set.</a:t>
          </a:r>
          <a:endParaRPr lang="en-US" dirty="0"/>
        </a:p>
      </dgm:t>
    </dgm:pt>
    <dgm:pt modelId="{AF899A67-8143-4DCD-BA44-5C0316A6E91E}" type="parTrans" cxnId="{25195B6C-985C-4B24-9064-40509AB3FD0C}">
      <dgm:prSet/>
      <dgm:spPr/>
      <dgm:t>
        <a:bodyPr/>
        <a:lstStyle/>
        <a:p>
          <a:endParaRPr lang="en-US"/>
        </a:p>
      </dgm:t>
    </dgm:pt>
    <dgm:pt modelId="{1DAD5A61-045F-49C7-8A6C-91F64D055B6B}" type="sibTrans" cxnId="{25195B6C-985C-4B24-9064-40509AB3FD0C}">
      <dgm:prSet/>
      <dgm:spPr/>
      <dgm:t>
        <a:bodyPr/>
        <a:lstStyle/>
        <a:p>
          <a:endParaRPr lang="en-US"/>
        </a:p>
      </dgm:t>
    </dgm:pt>
    <dgm:pt modelId="{8D0CB7C8-20B8-42FE-A615-4F22A527D4AD}">
      <dgm:prSet/>
      <dgm:spPr/>
      <dgm:t>
        <a:bodyPr/>
        <a:lstStyle/>
        <a:p>
          <a:r>
            <a:rPr lang="en-US" b="0" i="0" dirty="0"/>
            <a:t>Sort the distances in ascending order and select the K nearest neighbors.</a:t>
          </a:r>
          <a:endParaRPr lang="en-US" dirty="0"/>
        </a:p>
      </dgm:t>
    </dgm:pt>
    <dgm:pt modelId="{827188D0-1B01-4CEC-965C-576E953B372D}" type="parTrans" cxnId="{C421E510-5FD9-4107-A16F-6429E3C6BBA8}">
      <dgm:prSet/>
      <dgm:spPr/>
      <dgm:t>
        <a:bodyPr/>
        <a:lstStyle/>
        <a:p>
          <a:endParaRPr lang="en-US"/>
        </a:p>
      </dgm:t>
    </dgm:pt>
    <dgm:pt modelId="{6F2E524F-4DA9-4507-812E-22984D1AE723}" type="sibTrans" cxnId="{C421E510-5FD9-4107-A16F-6429E3C6BBA8}">
      <dgm:prSet/>
      <dgm:spPr/>
      <dgm:t>
        <a:bodyPr/>
        <a:lstStyle/>
        <a:p>
          <a:endParaRPr lang="en-US"/>
        </a:p>
      </dgm:t>
    </dgm:pt>
    <dgm:pt modelId="{A0DE8A31-2068-49FD-8806-A979376E8F1F}">
      <dgm:prSet/>
      <dgm:spPr/>
      <dgm:t>
        <a:bodyPr/>
        <a:lstStyle/>
        <a:p>
          <a:r>
            <a:rPr lang="en-US" b="0" i="0" dirty="0"/>
            <a:t>Assign a class label or numerical value to the new data point based on the most common class label or the average of the values of the K nearest neighbors.</a:t>
          </a:r>
          <a:endParaRPr lang="en-US" dirty="0"/>
        </a:p>
      </dgm:t>
    </dgm:pt>
    <dgm:pt modelId="{461604EF-4C0A-44FC-AFD5-9B6414BC7B68}" type="parTrans" cxnId="{2E444123-09B3-421D-84FE-1F16A376AE5F}">
      <dgm:prSet/>
      <dgm:spPr/>
      <dgm:t>
        <a:bodyPr/>
        <a:lstStyle/>
        <a:p>
          <a:endParaRPr lang="en-US"/>
        </a:p>
      </dgm:t>
    </dgm:pt>
    <dgm:pt modelId="{634277E3-1266-4ABC-8CBF-4F7D49F3DD38}" type="sibTrans" cxnId="{2E444123-09B3-421D-84FE-1F16A376AE5F}">
      <dgm:prSet/>
      <dgm:spPr/>
      <dgm:t>
        <a:bodyPr/>
        <a:lstStyle/>
        <a:p>
          <a:endParaRPr lang="en-US"/>
        </a:p>
      </dgm:t>
    </dgm:pt>
    <dgm:pt modelId="{09C4AD16-2D9C-4B0F-B1BF-D53208177213}" type="pres">
      <dgm:prSet presAssocID="{A0AFDCA9-6D8C-4FBF-B43A-7264941B9032}" presName="linear" presStyleCnt="0">
        <dgm:presLayoutVars>
          <dgm:dir/>
          <dgm:animLvl val="lvl"/>
          <dgm:resizeHandles val="exact"/>
        </dgm:presLayoutVars>
      </dgm:prSet>
      <dgm:spPr/>
    </dgm:pt>
    <dgm:pt modelId="{F018EE6E-1496-4323-934C-080370581D4B}" type="pres">
      <dgm:prSet presAssocID="{9C65E0EB-D246-4D9E-850E-485C877ABB21}" presName="parentLin" presStyleCnt="0"/>
      <dgm:spPr/>
    </dgm:pt>
    <dgm:pt modelId="{EC3412D6-9751-4DE6-AA75-97D121DA16CD}" type="pres">
      <dgm:prSet presAssocID="{9C65E0EB-D246-4D9E-850E-485C877ABB21}" presName="parentLeftMargin" presStyleLbl="node1" presStyleIdx="0" presStyleCnt="1"/>
      <dgm:spPr/>
    </dgm:pt>
    <dgm:pt modelId="{E61EF6C0-907C-4107-821A-C360039F5E49}" type="pres">
      <dgm:prSet presAssocID="{9C65E0EB-D246-4D9E-850E-485C877ABB21}" presName="parentText" presStyleLbl="node1" presStyleIdx="0" presStyleCnt="1" custLinFactNeighborX="1603" custLinFactNeighborY="-11166">
        <dgm:presLayoutVars>
          <dgm:chMax val="0"/>
          <dgm:bulletEnabled val="1"/>
        </dgm:presLayoutVars>
      </dgm:prSet>
      <dgm:spPr/>
    </dgm:pt>
    <dgm:pt modelId="{3139D884-B757-4D9A-BB79-EF481B44E713}" type="pres">
      <dgm:prSet presAssocID="{9C65E0EB-D246-4D9E-850E-485C877ABB21}" presName="negativeSpace" presStyleCnt="0"/>
      <dgm:spPr/>
    </dgm:pt>
    <dgm:pt modelId="{837B01E0-74BF-443F-9DA9-944A858E1815}" type="pres">
      <dgm:prSet presAssocID="{9C65E0EB-D246-4D9E-850E-485C877ABB21}" presName="childText" presStyleLbl="conFgAcc1" presStyleIdx="0" presStyleCnt="1">
        <dgm:presLayoutVars>
          <dgm:bulletEnabled val="1"/>
        </dgm:presLayoutVars>
      </dgm:prSet>
      <dgm:spPr/>
    </dgm:pt>
  </dgm:ptLst>
  <dgm:cxnLst>
    <dgm:cxn modelId="{C421E510-5FD9-4107-A16F-6429E3C6BBA8}" srcId="{9C65E0EB-D246-4D9E-850E-485C877ABB21}" destId="{8D0CB7C8-20B8-42FE-A615-4F22A527D4AD}" srcOrd="1" destOrd="0" parTransId="{827188D0-1B01-4CEC-965C-576E953B372D}" sibTransId="{6F2E524F-4DA9-4507-812E-22984D1AE723}"/>
    <dgm:cxn modelId="{2E444123-09B3-421D-84FE-1F16A376AE5F}" srcId="{9C65E0EB-D246-4D9E-850E-485C877ABB21}" destId="{A0DE8A31-2068-49FD-8806-A979376E8F1F}" srcOrd="2" destOrd="0" parTransId="{461604EF-4C0A-44FC-AFD5-9B6414BC7B68}" sibTransId="{634277E3-1266-4ABC-8CBF-4F7D49F3DD38}"/>
    <dgm:cxn modelId="{4525C63B-710A-4133-9C57-85BB763FAC78}" type="presOf" srcId="{8D0CB7C8-20B8-42FE-A615-4F22A527D4AD}" destId="{837B01E0-74BF-443F-9DA9-944A858E1815}" srcOrd="0" destOrd="1" presId="urn:microsoft.com/office/officeart/2005/8/layout/list1"/>
    <dgm:cxn modelId="{BA36D764-DAC4-48A8-8994-6E31F4305B26}" type="presOf" srcId="{A0DE8A31-2068-49FD-8806-A979376E8F1F}" destId="{837B01E0-74BF-443F-9DA9-944A858E1815}" srcOrd="0" destOrd="2" presId="urn:microsoft.com/office/officeart/2005/8/layout/list1"/>
    <dgm:cxn modelId="{25195B6C-985C-4B24-9064-40509AB3FD0C}" srcId="{9C65E0EB-D246-4D9E-850E-485C877ABB21}" destId="{B9B6EA9C-37B9-402C-A94C-951B4BFD2966}" srcOrd="0" destOrd="0" parTransId="{AF899A67-8143-4DCD-BA44-5C0316A6E91E}" sibTransId="{1DAD5A61-045F-49C7-8A6C-91F64D055B6B}"/>
    <dgm:cxn modelId="{0994A275-59F8-4B3A-B1F4-B116D047F8FB}" type="presOf" srcId="{9C65E0EB-D246-4D9E-850E-485C877ABB21}" destId="{EC3412D6-9751-4DE6-AA75-97D121DA16CD}" srcOrd="0" destOrd="0" presId="urn:microsoft.com/office/officeart/2005/8/layout/list1"/>
    <dgm:cxn modelId="{E21B9C57-3C7C-4E9D-A7E3-60CBE42607D4}" type="presOf" srcId="{9C65E0EB-D246-4D9E-850E-485C877ABB21}" destId="{E61EF6C0-907C-4107-821A-C360039F5E49}" srcOrd="1" destOrd="0" presId="urn:microsoft.com/office/officeart/2005/8/layout/list1"/>
    <dgm:cxn modelId="{99ACA97B-044B-4BDD-B65A-05916F5CCABC}" srcId="{A0AFDCA9-6D8C-4FBF-B43A-7264941B9032}" destId="{9C65E0EB-D246-4D9E-850E-485C877ABB21}" srcOrd="0" destOrd="0" parTransId="{A4F99D3D-C39A-4959-ACEA-48C8D5E35DED}" sibTransId="{DF435F5A-74E6-4430-A525-BA4363D1D3FB}"/>
    <dgm:cxn modelId="{7CE2C5B8-D78F-4DCA-BDFA-52498D218C18}" type="presOf" srcId="{A0AFDCA9-6D8C-4FBF-B43A-7264941B9032}" destId="{09C4AD16-2D9C-4B0F-B1BF-D53208177213}" srcOrd="0" destOrd="0" presId="urn:microsoft.com/office/officeart/2005/8/layout/list1"/>
    <dgm:cxn modelId="{8C16EFBA-32B9-4AF6-8B7C-746FB15A83F0}" type="presOf" srcId="{B9B6EA9C-37B9-402C-A94C-951B4BFD2966}" destId="{837B01E0-74BF-443F-9DA9-944A858E1815}" srcOrd="0" destOrd="0" presId="urn:microsoft.com/office/officeart/2005/8/layout/list1"/>
    <dgm:cxn modelId="{198621D8-517A-4389-979F-B5F5DB9D34B5}" type="presParOf" srcId="{09C4AD16-2D9C-4B0F-B1BF-D53208177213}" destId="{F018EE6E-1496-4323-934C-080370581D4B}" srcOrd="0" destOrd="0" presId="urn:microsoft.com/office/officeart/2005/8/layout/list1"/>
    <dgm:cxn modelId="{BF166620-1592-4C11-80CE-DC7D71CB4F3C}" type="presParOf" srcId="{F018EE6E-1496-4323-934C-080370581D4B}" destId="{EC3412D6-9751-4DE6-AA75-97D121DA16CD}" srcOrd="0" destOrd="0" presId="urn:microsoft.com/office/officeart/2005/8/layout/list1"/>
    <dgm:cxn modelId="{DAC96E7D-6868-4BA8-94EE-21DE17D5ADE3}" type="presParOf" srcId="{F018EE6E-1496-4323-934C-080370581D4B}" destId="{E61EF6C0-907C-4107-821A-C360039F5E49}" srcOrd="1" destOrd="0" presId="urn:microsoft.com/office/officeart/2005/8/layout/list1"/>
    <dgm:cxn modelId="{43100978-6015-4995-9811-51D37EC12EEC}" type="presParOf" srcId="{09C4AD16-2D9C-4B0F-B1BF-D53208177213}" destId="{3139D884-B757-4D9A-BB79-EF481B44E713}" srcOrd="1" destOrd="0" presId="urn:microsoft.com/office/officeart/2005/8/layout/list1"/>
    <dgm:cxn modelId="{92E95B1B-86E4-4B32-ABDE-269858BF6BB9}" type="presParOf" srcId="{09C4AD16-2D9C-4B0F-B1BF-D53208177213}" destId="{837B01E0-74BF-443F-9DA9-944A858E1815}" srcOrd="2" destOrd="0" presId="urn:microsoft.com/office/officeart/2005/8/layout/list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98CC0BC-4F08-47EF-A1D0-73A062583390}" type="doc">
      <dgm:prSet loTypeId="urn:microsoft.com/office/officeart/2005/8/layout/list1" loCatId="list" qsTypeId="urn:microsoft.com/office/officeart/2005/8/quickstyle/simple1" qsCatId="simple" csTypeId="urn:microsoft.com/office/officeart/2005/8/colors/accent0_1" csCatId="mainScheme" phldr="1"/>
      <dgm:spPr/>
      <dgm:t>
        <a:bodyPr/>
        <a:lstStyle/>
        <a:p>
          <a:endParaRPr lang="en-US"/>
        </a:p>
      </dgm:t>
    </dgm:pt>
    <dgm:pt modelId="{2C2D5FE2-EA38-46A5-BB08-47C9A148C853}">
      <dgm:prSet/>
      <dgm:spPr/>
      <dgm:t>
        <a:bodyPr/>
        <a:lstStyle/>
        <a:p>
          <a:r>
            <a:rPr lang="en-US" b="0" i="0"/>
            <a:t>Strengths:</a:t>
          </a:r>
          <a:endParaRPr lang="en-US"/>
        </a:p>
      </dgm:t>
    </dgm:pt>
    <dgm:pt modelId="{D930AB5C-FEF4-4E43-8514-8CD294858A01}" type="parTrans" cxnId="{C7D93ACE-FEB1-451A-AFAE-69789AA38E33}">
      <dgm:prSet/>
      <dgm:spPr/>
      <dgm:t>
        <a:bodyPr/>
        <a:lstStyle/>
        <a:p>
          <a:endParaRPr lang="en-US"/>
        </a:p>
      </dgm:t>
    </dgm:pt>
    <dgm:pt modelId="{A29F7F3D-0CDC-4DB1-A771-89947181AB63}" type="sibTrans" cxnId="{C7D93ACE-FEB1-451A-AFAE-69789AA38E33}">
      <dgm:prSet/>
      <dgm:spPr/>
      <dgm:t>
        <a:bodyPr/>
        <a:lstStyle/>
        <a:p>
          <a:endParaRPr lang="en-US"/>
        </a:p>
      </dgm:t>
    </dgm:pt>
    <dgm:pt modelId="{466E9FAA-A622-46A5-A48A-A1DE189589CD}">
      <dgm:prSet/>
      <dgm:spPr/>
      <dgm:t>
        <a:bodyPr/>
        <a:lstStyle/>
        <a:p>
          <a:r>
            <a:rPr lang="en-US" b="0" i="0" dirty="0"/>
            <a:t>Simple and easy to understand.</a:t>
          </a:r>
          <a:endParaRPr lang="en-US" dirty="0"/>
        </a:p>
      </dgm:t>
    </dgm:pt>
    <dgm:pt modelId="{350CDF2D-8CC9-4E1D-9EE3-D9CD310EA3AB}" type="parTrans" cxnId="{97AC04D7-ABC8-44F7-A83C-7D0333FFDC27}">
      <dgm:prSet/>
      <dgm:spPr/>
      <dgm:t>
        <a:bodyPr/>
        <a:lstStyle/>
        <a:p>
          <a:endParaRPr lang="en-US"/>
        </a:p>
      </dgm:t>
    </dgm:pt>
    <dgm:pt modelId="{9932E605-1725-4F47-861D-1660FB78C885}" type="sibTrans" cxnId="{97AC04D7-ABC8-44F7-A83C-7D0333FFDC27}">
      <dgm:prSet/>
      <dgm:spPr/>
      <dgm:t>
        <a:bodyPr/>
        <a:lstStyle/>
        <a:p>
          <a:endParaRPr lang="en-US"/>
        </a:p>
      </dgm:t>
    </dgm:pt>
    <dgm:pt modelId="{6D1D5CF0-D9FD-4A33-9D83-3F8D9803BB0A}">
      <dgm:prSet/>
      <dgm:spPr/>
      <dgm:t>
        <a:bodyPr/>
        <a:lstStyle/>
        <a:p>
          <a:r>
            <a:rPr lang="en-US" b="0" i="0" dirty="0"/>
            <a:t>Can work well on small datasets with low dimensions.</a:t>
          </a:r>
          <a:endParaRPr lang="en-US" dirty="0"/>
        </a:p>
      </dgm:t>
    </dgm:pt>
    <dgm:pt modelId="{06130819-CFB1-416C-87B1-1A0DC02F0F06}" type="parTrans" cxnId="{B6DE41A4-75BE-4DF7-A5D5-8F9BE7AC8619}">
      <dgm:prSet/>
      <dgm:spPr/>
      <dgm:t>
        <a:bodyPr/>
        <a:lstStyle/>
        <a:p>
          <a:endParaRPr lang="en-US"/>
        </a:p>
      </dgm:t>
    </dgm:pt>
    <dgm:pt modelId="{1420A6D7-5827-4503-B0D6-5009D437D277}" type="sibTrans" cxnId="{B6DE41A4-75BE-4DF7-A5D5-8F9BE7AC8619}">
      <dgm:prSet/>
      <dgm:spPr/>
      <dgm:t>
        <a:bodyPr/>
        <a:lstStyle/>
        <a:p>
          <a:endParaRPr lang="en-US"/>
        </a:p>
      </dgm:t>
    </dgm:pt>
    <dgm:pt modelId="{D813AA47-B4AD-464D-978B-A7E3B06B029A}">
      <dgm:prSet/>
      <dgm:spPr/>
      <dgm:t>
        <a:bodyPr/>
        <a:lstStyle/>
        <a:p>
          <a:r>
            <a:rPr lang="en-US" b="0" i="0" dirty="0"/>
            <a:t>Can handle both classification and regression tasks.</a:t>
          </a:r>
          <a:endParaRPr lang="en-US" dirty="0"/>
        </a:p>
      </dgm:t>
    </dgm:pt>
    <dgm:pt modelId="{D68BAD11-9DB5-497E-BD9E-1225AD148182}" type="parTrans" cxnId="{A01037A3-C091-4095-A0C8-1FED4A328805}">
      <dgm:prSet/>
      <dgm:spPr/>
      <dgm:t>
        <a:bodyPr/>
        <a:lstStyle/>
        <a:p>
          <a:endParaRPr lang="en-US"/>
        </a:p>
      </dgm:t>
    </dgm:pt>
    <dgm:pt modelId="{3F27185E-EC9C-4670-B59C-11747B83480D}" type="sibTrans" cxnId="{A01037A3-C091-4095-A0C8-1FED4A328805}">
      <dgm:prSet/>
      <dgm:spPr/>
      <dgm:t>
        <a:bodyPr/>
        <a:lstStyle/>
        <a:p>
          <a:endParaRPr lang="en-US"/>
        </a:p>
      </dgm:t>
    </dgm:pt>
    <dgm:pt modelId="{F170F3EE-AB99-4A9D-8554-AECE4DEE7F5C}">
      <dgm:prSet/>
      <dgm:spPr/>
      <dgm:t>
        <a:bodyPr/>
        <a:lstStyle/>
        <a:p>
          <a:r>
            <a:rPr lang="en-US" b="0" i="0"/>
            <a:t>Weaknesses:</a:t>
          </a:r>
          <a:endParaRPr lang="en-US"/>
        </a:p>
      </dgm:t>
    </dgm:pt>
    <dgm:pt modelId="{C9617D28-509E-4516-B4E3-8EFE2C642E35}" type="parTrans" cxnId="{12E750F3-26BE-4EBB-B0FC-330EFEEEA72B}">
      <dgm:prSet/>
      <dgm:spPr/>
      <dgm:t>
        <a:bodyPr/>
        <a:lstStyle/>
        <a:p>
          <a:endParaRPr lang="en-US"/>
        </a:p>
      </dgm:t>
    </dgm:pt>
    <dgm:pt modelId="{A25008A0-2136-42B5-9485-C66027AD3BFA}" type="sibTrans" cxnId="{12E750F3-26BE-4EBB-B0FC-330EFEEEA72B}">
      <dgm:prSet/>
      <dgm:spPr/>
      <dgm:t>
        <a:bodyPr/>
        <a:lstStyle/>
        <a:p>
          <a:endParaRPr lang="en-US"/>
        </a:p>
      </dgm:t>
    </dgm:pt>
    <dgm:pt modelId="{85DEC807-F6FA-46C5-B440-770FBF9008C2}">
      <dgm:prSet/>
      <dgm:spPr/>
      <dgm:t>
        <a:bodyPr/>
        <a:lstStyle/>
        <a:p>
          <a:r>
            <a:rPr lang="en-US" b="0" i="0" dirty="0"/>
            <a:t>Can be computationally expensive on large datasets or high-dimensional data.</a:t>
          </a:r>
          <a:endParaRPr lang="en-US" dirty="0"/>
        </a:p>
      </dgm:t>
    </dgm:pt>
    <dgm:pt modelId="{C8BD4CEA-3A17-4079-8D71-B34FC3B65688}" type="parTrans" cxnId="{5E626301-1D0A-46FF-B45E-BC6EE9383DE1}">
      <dgm:prSet/>
      <dgm:spPr/>
      <dgm:t>
        <a:bodyPr/>
        <a:lstStyle/>
        <a:p>
          <a:endParaRPr lang="en-US"/>
        </a:p>
      </dgm:t>
    </dgm:pt>
    <dgm:pt modelId="{8A2C6354-B88B-43A1-B528-1005C99B2260}" type="sibTrans" cxnId="{5E626301-1D0A-46FF-B45E-BC6EE9383DE1}">
      <dgm:prSet/>
      <dgm:spPr/>
      <dgm:t>
        <a:bodyPr/>
        <a:lstStyle/>
        <a:p>
          <a:endParaRPr lang="en-US"/>
        </a:p>
      </dgm:t>
    </dgm:pt>
    <dgm:pt modelId="{7E593CA0-794A-4103-A8D8-17285EAFCF0B}">
      <dgm:prSet/>
      <dgm:spPr/>
      <dgm:t>
        <a:bodyPr/>
        <a:lstStyle/>
        <a:p>
          <a:r>
            <a:rPr lang="en-US" b="0" i="0" dirty="0"/>
            <a:t>The choice of the hyperparameter K can have a significant impact on performance.</a:t>
          </a:r>
          <a:endParaRPr lang="en-US" dirty="0"/>
        </a:p>
      </dgm:t>
    </dgm:pt>
    <dgm:pt modelId="{E222C541-8233-4EE6-9908-430FAAA55991}" type="parTrans" cxnId="{42ED2FF6-8CA8-4D8B-BC59-ABBDE761DE7D}">
      <dgm:prSet/>
      <dgm:spPr/>
      <dgm:t>
        <a:bodyPr/>
        <a:lstStyle/>
        <a:p>
          <a:endParaRPr lang="en-US"/>
        </a:p>
      </dgm:t>
    </dgm:pt>
    <dgm:pt modelId="{81EB7532-7BA8-48D6-A20B-2D6D06860AB6}" type="sibTrans" cxnId="{42ED2FF6-8CA8-4D8B-BC59-ABBDE761DE7D}">
      <dgm:prSet/>
      <dgm:spPr/>
      <dgm:t>
        <a:bodyPr/>
        <a:lstStyle/>
        <a:p>
          <a:endParaRPr lang="en-US"/>
        </a:p>
      </dgm:t>
    </dgm:pt>
    <dgm:pt modelId="{4E06895D-D3F0-4370-8E73-2772B96170C6}">
      <dgm:prSet/>
      <dgm:spPr/>
      <dgm:t>
        <a:bodyPr/>
        <a:lstStyle/>
        <a:p>
          <a:r>
            <a:rPr lang="en-US" b="0" i="0" dirty="0"/>
            <a:t>Requires a lot of memory to store the training set.</a:t>
          </a:r>
          <a:endParaRPr lang="en-US" dirty="0"/>
        </a:p>
      </dgm:t>
    </dgm:pt>
    <dgm:pt modelId="{249F0E40-E396-42DF-B41A-6DF4E639DBDE}" type="parTrans" cxnId="{E605D647-30EF-413F-9BDC-632C0325469D}">
      <dgm:prSet/>
      <dgm:spPr/>
      <dgm:t>
        <a:bodyPr/>
        <a:lstStyle/>
        <a:p>
          <a:endParaRPr lang="en-US"/>
        </a:p>
      </dgm:t>
    </dgm:pt>
    <dgm:pt modelId="{66853667-5AC7-4A4F-908B-41C054921A6A}" type="sibTrans" cxnId="{E605D647-30EF-413F-9BDC-632C0325469D}">
      <dgm:prSet/>
      <dgm:spPr/>
      <dgm:t>
        <a:bodyPr/>
        <a:lstStyle/>
        <a:p>
          <a:endParaRPr lang="en-US"/>
        </a:p>
      </dgm:t>
    </dgm:pt>
    <dgm:pt modelId="{38112483-0B0C-424E-9E7F-84C90ACC021F}" type="pres">
      <dgm:prSet presAssocID="{298CC0BC-4F08-47EF-A1D0-73A062583390}" presName="linear" presStyleCnt="0">
        <dgm:presLayoutVars>
          <dgm:dir/>
          <dgm:animLvl val="lvl"/>
          <dgm:resizeHandles val="exact"/>
        </dgm:presLayoutVars>
      </dgm:prSet>
      <dgm:spPr/>
    </dgm:pt>
    <dgm:pt modelId="{AED8A8BA-5AC4-4830-AAA8-D94F5DFEF92E}" type="pres">
      <dgm:prSet presAssocID="{2C2D5FE2-EA38-46A5-BB08-47C9A148C853}" presName="parentLin" presStyleCnt="0"/>
      <dgm:spPr/>
    </dgm:pt>
    <dgm:pt modelId="{84469E70-4B18-4FD6-9828-EEA62874A704}" type="pres">
      <dgm:prSet presAssocID="{2C2D5FE2-EA38-46A5-BB08-47C9A148C853}" presName="parentLeftMargin" presStyleLbl="node1" presStyleIdx="0" presStyleCnt="2"/>
      <dgm:spPr/>
    </dgm:pt>
    <dgm:pt modelId="{88F4F189-1817-4100-ABBA-3E9792582541}" type="pres">
      <dgm:prSet presAssocID="{2C2D5FE2-EA38-46A5-BB08-47C9A148C853}" presName="parentText" presStyleLbl="node1" presStyleIdx="0" presStyleCnt="2">
        <dgm:presLayoutVars>
          <dgm:chMax val="0"/>
          <dgm:bulletEnabled val="1"/>
        </dgm:presLayoutVars>
      </dgm:prSet>
      <dgm:spPr/>
    </dgm:pt>
    <dgm:pt modelId="{75C1D549-5876-4DD8-8190-DD2489D87CBA}" type="pres">
      <dgm:prSet presAssocID="{2C2D5FE2-EA38-46A5-BB08-47C9A148C853}" presName="negativeSpace" presStyleCnt="0"/>
      <dgm:spPr/>
    </dgm:pt>
    <dgm:pt modelId="{03E2AE86-BACF-48CA-B876-CCB39281ADAC}" type="pres">
      <dgm:prSet presAssocID="{2C2D5FE2-EA38-46A5-BB08-47C9A148C853}" presName="childText" presStyleLbl="conFgAcc1" presStyleIdx="0" presStyleCnt="2">
        <dgm:presLayoutVars>
          <dgm:bulletEnabled val="1"/>
        </dgm:presLayoutVars>
      </dgm:prSet>
      <dgm:spPr/>
    </dgm:pt>
    <dgm:pt modelId="{B0D0AE19-9F33-4D6F-847D-46EA4ED33B3B}" type="pres">
      <dgm:prSet presAssocID="{A29F7F3D-0CDC-4DB1-A771-89947181AB63}" presName="spaceBetweenRectangles" presStyleCnt="0"/>
      <dgm:spPr/>
    </dgm:pt>
    <dgm:pt modelId="{9DBD155C-269B-42AD-8743-3BF3F1B0E982}" type="pres">
      <dgm:prSet presAssocID="{F170F3EE-AB99-4A9D-8554-AECE4DEE7F5C}" presName="parentLin" presStyleCnt="0"/>
      <dgm:spPr/>
    </dgm:pt>
    <dgm:pt modelId="{95E4C550-57A7-45AF-92B9-13C1E642C16C}" type="pres">
      <dgm:prSet presAssocID="{F170F3EE-AB99-4A9D-8554-AECE4DEE7F5C}" presName="parentLeftMargin" presStyleLbl="node1" presStyleIdx="0" presStyleCnt="2"/>
      <dgm:spPr/>
    </dgm:pt>
    <dgm:pt modelId="{D4C37632-8C29-45E2-9FDA-C1CF293B18DE}" type="pres">
      <dgm:prSet presAssocID="{F170F3EE-AB99-4A9D-8554-AECE4DEE7F5C}" presName="parentText" presStyleLbl="node1" presStyleIdx="1" presStyleCnt="2">
        <dgm:presLayoutVars>
          <dgm:chMax val="0"/>
          <dgm:bulletEnabled val="1"/>
        </dgm:presLayoutVars>
      </dgm:prSet>
      <dgm:spPr/>
    </dgm:pt>
    <dgm:pt modelId="{C57D6177-FEF5-4C96-8AE8-9DB00B563756}" type="pres">
      <dgm:prSet presAssocID="{F170F3EE-AB99-4A9D-8554-AECE4DEE7F5C}" presName="negativeSpace" presStyleCnt="0"/>
      <dgm:spPr/>
    </dgm:pt>
    <dgm:pt modelId="{862324A0-ABCE-42B7-AA8E-26EB7072D4F3}" type="pres">
      <dgm:prSet presAssocID="{F170F3EE-AB99-4A9D-8554-AECE4DEE7F5C}" presName="childText" presStyleLbl="conFgAcc1" presStyleIdx="1" presStyleCnt="2">
        <dgm:presLayoutVars>
          <dgm:bulletEnabled val="1"/>
        </dgm:presLayoutVars>
      </dgm:prSet>
      <dgm:spPr/>
    </dgm:pt>
  </dgm:ptLst>
  <dgm:cxnLst>
    <dgm:cxn modelId="{5E626301-1D0A-46FF-B45E-BC6EE9383DE1}" srcId="{F170F3EE-AB99-4A9D-8554-AECE4DEE7F5C}" destId="{85DEC807-F6FA-46C5-B440-770FBF9008C2}" srcOrd="0" destOrd="0" parTransId="{C8BD4CEA-3A17-4079-8D71-B34FC3B65688}" sibTransId="{8A2C6354-B88B-43A1-B528-1005C99B2260}"/>
    <dgm:cxn modelId="{138D2E04-F49B-44C0-860C-4D5FBEADBEF8}" type="presOf" srcId="{D813AA47-B4AD-464D-978B-A7E3B06B029A}" destId="{03E2AE86-BACF-48CA-B876-CCB39281ADAC}" srcOrd="0" destOrd="2" presId="urn:microsoft.com/office/officeart/2005/8/layout/list1"/>
    <dgm:cxn modelId="{9EFE8934-7209-4EC3-A458-A438300E8703}" type="presOf" srcId="{7E593CA0-794A-4103-A8D8-17285EAFCF0B}" destId="{862324A0-ABCE-42B7-AA8E-26EB7072D4F3}" srcOrd="0" destOrd="1" presId="urn:microsoft.com/office/officeart/2005/8/layout/list1"/>
    <dgm:cxn modelId="{69F6DF38-B4E4-4951-AAAF-CB9E6DDC8A12}" type="presOf" srcId="{2C2D5FE2-EA38-46A5-BB08-47C9A148C853}" destId="{84469E70-4B18-4FD6-9828-EEA62874A704}" srcOrd="0" destOrd="0" presId="urn:microsoft.com/office/officeart/2005/8/layout/list1"/>
    <dgm:cxn modelId="{EFCE8C39-68FE-43C6-B0FB-8E86698D62BC}" type="presOf" srcId="{298CC0BC-4F08-47EF-A1D0-73A062583390}" destId="{38112483-0B0C-424E-9E7F-84C90ACC021F}" srcOrd="0" destOrd="0" presId="urn:microsoft.com/office/officeart/2005/8/layout/list1"/>
    <dgm:cxn modelId="{E605D647-30EF-413F-9BDC-632C0325469D}" srcId="{F170F3EE-AB99-4A9D-8554-AECE4DEE7F5C}" destId="{4E06895D-D3F0-4370-8E73-2772B96170C6}" srcOrd="2" destOrd="0" parTransId="{249F0E40-E396-42DF-B41A-6DF4E639DBDE}" sibTransId="{66853667-5AC7-4A4F-908B-41C054921A6A}"/>
    <dgm:cxn modelId="{69A5D448-68E5-4799-9312-CA471C3F9E32}" type="presOf" srcId="{6D1D5CF0-D9FD-4A33-9D83-3F8D9803BB0A}" destId="{03E2AE86-BACF-48CA-B876-CCB39281ADAC}" srcOrd="0" destOrd="1" presId="urn:microsoft.com/office/officeart/2005/8/layout/list1"/>
    <dgm:cxn modelId="{8362D548-4334-4073-ABFD-69014D9671D9}" type="presOf" srcId="{2C2D5FE2-EA38-46A5-BB08-47C9A148C853}" destId="{88F4F189-1817-4100-ABBA-3E9792582541}" srcOrd="1" destOrd="0" presId="urn:microsoft.com/office/officeart/2005/8/layout/list1"/>
    <dgm:cxn modelId="{9A65E96B-EC51-4F87-B98F-ED51EEAA7DDF}" type="presOf" srcId="{466E9FAA-A622-46A5-A48A-A1DE189589CD}" destId="{03E2AE86-BACF-48CA-B876-CCB39281ADAC}" srcOrd="0" destOrd="0" presId="urn:microsoft.com/office/officeart/2005/8/layout/list1"/>
    <dgm:cxn modelId="{CEF49C85-73B0-43D6-BAA7-EE93E287B3BD}" type="presOf" srcId="{F170F3EE-AB99-4A9D-8554-AECE4DEE7F5C}" destId="{95E4C550-57A7-45AF-92B9-13C1E642C16C}" srcOrd="0" destOrd="0" presId="urn:microsoft.com/office/officeart/2005/8/layout/list1"/>
    <dgm:cxn modelId="{A01037A3-C091-4095-A0C8-1FED4A328805}" srcId="{2C2D5FE2-EA38-46A5-BB08-47C9A148C853}" destId="{D813AA47-B4AD-464D-978B-A7E3B06B029A}" srcOrd="2" destOrd="0" parTransId="{D68BAD11-9DB5-497E-BD9E-1225AD148182}" sibTransId="{3F27185E-EC9C-4670-B59C-11747B83480D}"/>
    <dgm:cxn modelId="{B6DE41A4-75BE-4DF7-A5D5-8F9BE7AC8619}" srcId="{2C2D5FE2-EA38-46A5-BB08-47C9A148C853}" destId="{6D1D5CF0-D9FD-4A33-9D83-3F8D9803BB0A}" srcOrd="1" destOrd="0" parTransId="{06130819-CFB1-416C-87B1-1A0DC02F0F06}" sibTransId="{1420A6D7-5827-4503-B0D6-5009D437D277}"/>
    <dgm:cxn modelId="{98E019A6-B7FD-4AC3-B151-26685F42D0FB}" type="presOf" srcId="{85DEC807-F6FA-46C5-B440-770FBF9008C2}" destId="{862324A0-ABCE-42B7-AA8E-26EB7072D4F3}" srcOrd="0" destOrd="0" presId="urn:microsoft.com/office/officeart/2005/8/layout/list1"/>
    <dgm:cxn modelId="{1EFC73C2-C61E-4EB1-BA00-75CAE69E9E44}" type="presOf" srcId="{4E06895D-D3F0-4370-8E73-2772B96170C6}" destId="{862324A0-ABCE-42B7-AA8E-26EB7072D4F3}" srcOrd="0" destOrd="2" presId="urn:microsoft.com/office/officeart/2005/8/layout/list1"/>
    <dgm:cxn modelId="{C7D93ACE-FEB1-451A-AFAE-69789AA38E33}" srcId="{298CC0BC-4F08-47EF-A1D0-73A062583390}" destId="{2C2D5FE2-EA38-46A5-BB08-47C9A148C853}" srcOrd="0" destOrd="0" parTransId="{D930AB5C-FEF4-4E43-8514-8CD294858A01}" sibTransId="{A29F7F3D-0CDC-4DB1-A771-89947181AB63}"/>
    <dgm:cxn modelId="{97AC04D7-ABC8-44F7-A83C-7D0333FFDC27}" srcId="{2C2D5FE2-EA38-46A5-BB08-47C9A148C853}" destId="{466E9FAA-A622-46A5-A48A-A1DE189589CD}" srcOrd="0" destOrd="0" parTransId="{350CDF2D-8CC9-4E1D-9EE3-D9CD310EA3AB}" sibTransId="{9932E605-1725-4F47-861D-1660FB78C885}"/>
    <dgm:cxn modelId="{12E750F3-26BE-4EBB-B0FC-330EFEEEA72B}" srcId="{298CC0BC-4F08-47EF-A1D0-73A062583390}" destId="{F170F3EE-AB99-4A9D-8554-AECE4DEE7F5C}" srcOrd="1" destOrd="0" parTransId="{C9617D28-509E-4516-B4E3-8EFE2C642E35}" sibTransId="{A25008A0-2136-42B5-9485-C66027AD3BFA}"/>
    <dgm:cxn modelId="{42ED2FF6-8CA8-4D8B-BC59-ABBDE761DE7D}" srcId="{F170F3EE-AB99-4A9D-8554-AECE4DEE7F5C}" destId="{7E593CA0-794A-4103-A8D8-17285EAFCF0B}" srcOrd="1" destOrd="0" parTransId="{E222C541-8233-4EE6-9908-430FAAA55991}" sibTransId="{81EB7532-7BA8-48D6-A20B-2D6D06860AB6}"/>
    <dgm:cxn modelId="{F82552FB-5C06-4A5E-BE78-76776C4610E9}" type="presOf" srcId="{F170F3EE-AB99-4A9D-8554-AECE4DEE7F5C}" destId="{D4C37632-8C29-45E2-9FDA-C1CF293B18DE}" srcOrd="1" destOrd="0" presId="urn:microsoft.com/office/officeart/2005/8/layout/list1"/>
    <dgm:cxn modelId="{4038DD15-8DEB-4B72-97E8-2CA7A777E724}" type="presParOf" srcId="{38112483-0B0C-424E-9E7F-84C90ACC021F}" destId="{AED8A8BA-5AC4-4830-AAA8-D94F5DFEF92E}" srcOrd="0" destOrd="0" presId="urn:microsoft.com/office/officeart/2005/8/layout/list1"/>
    <dgm:cxn modelId="{87B92985-6BE9-4147-97B6-D8A78D1102A3}" type="presParOf" srcId="{AED8A8BA-5AC4-4830-AAA8-D94F5DFEF92E}" destId="{84469E70-4B18-4FD6-9828-EEA62874A704}" srcOrd="0" destOrd="0" presId="urn:microsoft.com/office/officeart/2005/8/layout/list1"/>
    <dgm:cxn modelId="{4B1A36DA-4378-4854-9F6F-9570AC106DAD}" type="presParOf" srcId="{AED8A8BA-5AC4-4830-AAA8-D94F5DFEF92E}" destId="{88F4F189-1817-4100-ABBA-3E9792582541}" srcOrd="1" destOrd="0" presId="urn:microsoft.com/office/officeart/2005/8/layout/list1"/>
    <dgm:cxn modelId="{8A44C069-5449-4F1A-B054-30BFE22B0E71}" type="presParOf" srcId="{38112483-0B0C-424E-9E7F-84C90ACC021F}" destId="{75C1D549-5876-4DD8-8190-DD2489D87CBA}" srcOrd="1" destOrd="0" presId="urn:microsoft.com/office/officeart/2005/8/layout/list1"/>
    <dgm:cxn modelId="{BECC79C2-F695-4344-B7EE-B0504B04EA73}" type="presParOf" srcId="{38112483-0B0C-424E-9E7F-84C90ACC021F}" destId="{03E2AE86-BACF-48CA-B876-CCB39281ADAC}" srcOrd="2" destOrd="0" presId="urn:microsoft.com/office/officeart/2005/8/layout/list1"/>
    <dgm:cxn modelId="{33102074-F8EF-4B69-8196-AE23437D1B67}" type="presParOf" srcId="{38112483-0B0C-424E-9E7F-84C90ACC021F}" destId="{B0D0AE19-9F33-4D6F-847D-46EA4ED33B3B}" srcOrd="3" destOrd="0" presId="urn:microsoft.com/office/officeart/2005/8/layout/list1"/>
    <dgm:cxn modelId="{77CE6171-7066-4BC5-ACDC-0A537684F1DB}" type="presParOf" srcId="{38112483-0B0C-424E-9E7F-84C90ACC021F}" destId="{9DBD155C-269B-42AD-8743-3BF3F1B0E982}" srcOrd="4" destOrd="0" presId="urn:microsoft.com/office/officeart/2005/8/layout/list1"/>
    <dgm:cxn modelId="{E673B03C-24C7-4767-9E1C-AAAFE12C503A}" type="presParOf" srcId="{9DBD155C-269B-42AD-8743-3BF3F1B0E982}" destId="{95E4C550-57A7-45AF-92B9-13C1E642C16C}" srcOrd="0" destOrd="0" presId="urn:microsoft.com/office/officeart/2005/8/layout/list1"/>
    <dgm:cxn modelId="{42AC3ED7-6BEB-4D3B-9702-BC85F5E5FC42}" type="presParOf" srcId="{9DBD155C-269B-42AD-8743-3BF3F1B0E982}" destId="{D4C37632-8C29-45E2-9FDA-C1CF293B18DE}" srcOrd="1" destOrd="0" presId="urn:microsoft.com/office/officeart/2005/8/layout/list1"/>
    <dgm:cxn modelId="{749CC8F9-437C-4A5A-B57B-4B3890395AC0}" type="presParOf" srcId="{38112483-0B0C-424E-9E7F-84C90ACC021F}" destId="{C57D6177-FEF5-4C96-8AE8-9DB00B563756}" srcOrd="5" destOrd="0" presId="urn:microsoft.com/office/officeart/2005/8/layout/list1"/>
    <dgm:cxn modelId="{54DEF466-46F9-4513-BB6E-9DDA9F86A4D0}" type="presParOf" srcId="{38112483-0B0C-424E-9E7F-84C90ACC021F}" destId="{862324A0-ABCE-42B7-AA8E-26EB7072D4F3}" srcOrd="6" destOrd="0" presId="urn:microsoft.com/office/officeart/2005/8/layout/list1"/>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1CA8D2C-37F6-4AA4-B9D0-14F6677F9211}" type="doc">
      <dgm:prSet loTypeId="urn:microsoft.com/office/officeart/2005/8/layout/matrix2" loCatId="matrix" qsTypeId="urn:microsoft.com/office/officeart/2005/8/quickstyle/simple1" qsCatId="simple" csTypeId="urn:microsoft.com/office/officeart/2005/8/colors/accent0_1" csCatId="mainScheme" phldr="1"/>
      <dgm:spPr/>
      <dgm:t>
        <a:bodyPr/>
        <a:lstStyle/>
        <a:p>
          <a:endParaRPr lang="zh-CN" altLang="en-US"/>
        </a:p>
      </dgm:t>
    </dgm:pt>
    <dgm:pt modelId="{22EA641F-021D-457D-A86E-3C1AD5CFFDAC}">
      <dgm:prSet phldrT="[文本]"/>
      <dgm:spPr/>
      <dgm:t>
        <a:bodyPr/>
        <a:lstStyle/>
        <a:p>
          <a:r>
            <a:rPr b="0" u="none"/>
            <a:t>Linear kernel</a:t>
          </a:r>
        </a:p>
      </dgm:t>
    </dgm:pt>
    <dgm:pt modelId="{CA95FCAA-DD08-4851-B030-10828870EEEE}" type="parTrans" cxnId="{DA2D5C75-2219-4C92-B030-6F1B6BDDEC07}">
      <dgm:prSet/>
      <dgm:spPr/>
      <dgm:t>
        <a:bodyPr/>
        <a:lstStyle/>
        <a:p>
          <a:endParaRPr lang="zh-CN" altLang="en-US"/>
        </a:p>
      </dgm:t>
    </dgm:pt>
    <dgm:pt modelId="{7C274876-F29D-4E6A-A48D-A9CD7AD22C7B}" type="sibTrans" cxnId="{DA2D5C75-2219-4C92-B030-6F1B6BDDEC07}">
      <dgm:prSet/>
      <dgm:spPr/>
      <dgm:t>
        <a:bodyPr/>
        <a:lstStyle/>
        <a:p>
          <a:endParaRPr lang="zh-CN" altLang="en-US"/>
        </a:p>
      </dgm:t>
    </dgm:pt>
    <dgm:pt modelId="{A8BFB6C9-D686-4F4D-B4B5-2F72B1C3C22A}">
      <dgm:prSet phldrT="[文本]"/>
      <dgm:spPr/>
      <dgm:t>
        <a:bodyPr/>
        <a:lstStyle/>
        <a:p>
          <a:r>
            <a:rPr b="0" u="none" dirty="0"/>
            <a:t>Polynomial kernel</a:t>
          </a:r>
        </a:p>
      </dgm:t>
    </dgm:pt>
    <dgm:pt modelId="{A461D317-DD18-4E33-9AAC-E8C9D0F8AAA5}" type="parTrans" cxnId="{5E4C1EDD-A084-45FC-BB25-A349E7E4748F}">
      <dgm:prSet/>
      <dgm:spPr/>
      <dgm:t>
        <a:bodyPr/>
        <a:lstStyle/>
        <a:p>
          <a:endParaRPr lang="zh-CN" altLang="en-US"/>
        </a:p>
      </dgm:t>
    </dgm:pt>
    <dgm:pt modelId="{E0C0B611-2249-44D6-8D75-72BEBC01DA29}" type="sibTrans" cxnId="{5E4C1EDD-A084-45FC-BB25-A349E7E4748F}">
      <dgm:prSet/>
      <dgm:spPr/>
      <dgm:t>
        <a:bodyPr/>
        <a:lstStyle/>
        <a:p>
          <a:endParaRPr lang="zh-CN" altLang="en-US"/>
        </a:p>
      </dgm:t>
    </dgm:pt>
    <dgm:pt modelId="{1063F575-DA5D-4EDA-9D86-5961CF344416}">
      <dgm:prSet phldrT="[文本]"/>
      <dgm:spPr/>
      <dgm:t>
        <a:bodyPr/>
        <a:lstStyle/>
        <a:p>
          <a:r>
            <a:rPr b="0" u="none">
              <a:solidFill>
                <a:srgbClr val="C00000"/>
              </a:solidFill>
            </a:rPr>
            <a:t>Gaussian kernel</a:t>
          </a:r>
        </a:p>
      </dgm:t>
    </dgm:pt>
    <dgm:pt modelId="{9E0FE2A8-8C1A-4C9D-96C9-1A4F81F43974}" type="parTrans" cxnId="{6977DC62-D673-459A-9A6B-1C89BB275F7D}">
      <dgm:prSet/>
      <dgm:spPr/>
      <dgm:t>
        <a:bodyPr/>
        <a:lstStyle/>
        <a:p>
          <a:endParaRPr lang="zh-CN" altLang="en-US"/>
        </a:p>
      </dgm:t>
    </dgm:pt>
    <dgm:pt modelId="{58A3A38C-D7FE-4E90-9289-C7EE506564DD}" type="sibTrans" cxnId="{6977DC62-D673-459A-9A6B-1C89BB275F7D}">
      <dgm:prSet/>
      <dgm:spPr/>
      <dgm:t>
        <a:bodyPr/>
        <a:lstStyle/>
        <a:p>
          <a:endParaRPr lang="zh-CN" altLang="en-US"/>
        </a:p>
      </dgm:t>
    </dgm:pt>
    <dgm:pt modelId="{BFAB393B-3F7B-445A-8186-9BCDA9107AC2}">
      <dgm:prSet phldrT="[文本]"/>
      <dgm:spPr/>
      <dgm:t>
        <a:bodyPr/>
        <a:lstStyle/>
        <a:p>
          <a:r>
            <a:rPr b="0" u="none"/>
            <a:t>Sigmoid kernel</a:t>
          </a:r>
        </a:p>
      </dgm:t>
    </dgm:pt>
    <dgm:pt modelId="{36B3FBA6-4E08-47F9-9F85-7FB52D52650F}" type="parTrans" cxnId="{27BF694F-F8D3-400C-A717-83600E8EE818}">
      <dgm:prSet/>
      <dgm:spPr/>
      <dgm:t>
        <a:bodyPr/>
        <a:lstStyle/>
        <a:p>
          <a:endParaRPr lang="zh-CN" altLang="en-US"/>
        </a:p>
      </dgm:t>
    </dgm:pt>
    <dgm:pt modelId="{2ACB1EC2-D527-45CD-B57E-6A9DC67AE88E}" type="sibTrans" cxnId="{27BF694F-F8D3-400C-A717-83600E8EE818}">
      <dgm:prSet/>
      <dgm:spPr/>
      <dgm:t>
        <a:bodyPr/>
        <a:lstStyle/>
        <a:p>
          <a:endParaRPr lang="zh-CN" altLang="en-US"/>
        </a:p>
      </dgm:t>
    </dgm:pt>
    <dgm:pt modelId="{6812C87E-FA76-4721-B1BA-62AA04B355CD}" type="pres">
      <dgm:prSet presAssocID="{E1CA8D2C-37F6-4AA4-B9D0-14F6677F9211}" presName="matrix" presStyleCnt="0">
        <dgm:presLayoutVars>
          <dgm:chMax val="1"/>
          <dgm:dir/>
          <dgm:resizeHandles val="exact"/>
        </dgm:presLayoutVars>
      </dgm:prSet>
      <dgm:spPr/>
    </dgm:pt>
    <dgm:pt modelId="{36862519-31A6-454A-BE83-BF4FA7A792AE}" type="pres">
      <dgm:prSet presAssocID="{E1CA8D2C-37F6-4AA4-B9D0-14F6677F9211}" presName="axisShape" presStyleLbl="bgShp" presStyleIdx="0" presStyleCnt="1"/>
      <dgm:spPr/>
    </dgm:pt>
    <dgm:pt modelId="{3BBFD3B5-4053-4037-BC3D-FB6FD211A8B6}" type="pres">
      <dgm:prSet presAssocID="{E1CA8D2C-37F6-4AA4-B9D0-14F6677F9211}" presName="rect1" presStyleLbl="node1" presStyleIdx="0" presStyleCnt="4">
        <dgm:presLayoutVars>
          <dgm:chMax val="0"/>
          <dgm:chPref val="0"/>
          <dgm:bulletEnabled val="1"/>
        </dgm:presLayoutVars>
      </dgm:prSet>
      <dgm:spPr/>
    </dgm:pt>
    <dgm:pt modelId="{AD01D2A9-6AB2-404E-9CD7-72C4807FDE32}" type="pres">
      <dgm:prSet presAssocID="{E1CA8D2C-37F6-4AA4-B9D0-14F6677F9211}" presName="rect2" presStyleLbl="node1" presStyleIdx="1" presStyleCnt="4">
        <dgm:presLayoutVars>
          <dgm:chMax val="0"/>
          <dgm:chPref val="0"/>
          <dgm:bulletEnabled val="1"/>
        </dgm:presLayoutVars>
      </dgm:prSet>
      <dgm:spPr/>
    </dgm:pt>
    <dgm:pt modelId="{450FC5AF-672A-4251-9740-29F3B3CACA89}" type="pres">
      <dgm:prSet presAssocID="{E1CA8D2C-37F6-4AA4-B9D0-14F6677F9211}" presName="rect3" presStyleLbl="node1" presStyleIdx="2" presStyleCnt="4">
        <dgm:presLayoutVars>
          <dgm:chMax val="0"/>
          <dgm:chPref val="0"/>
          <dgm:bulletEnabled val="1"/>
        </dgm:presLayoutVars>
      </dgm:prSet>
      <dgm:spPr/>
    </dgm:pt>
    <dgm:pt modelId="{2A9FEC4C-964A-4F71-A702-3313B1892DDD}" type="pres">
      <dgm:prSet presAssocID="{E1CA8D2C-37F6-4AA4-B9D0-14F6677F9211}" presName="rect4" presStyleLbl="node1" presStyleIdx="3" presStyleCnt="4">
        <dgm:presLayoutVars>
          <dgm:chMax val="0"/>
          <dgm:chPref val="0"/>
          <dgm:bulletEnabled val="1"/>
        </dgm:presLayoutVars>
      </dgm:prSet>
      <dgm:spPr/>
    </dgm:pt>
  </dgm:ptLst>
  <dgm:cxnLst>
    <dgm:cxn modelId="{A8A5B70F-E9B7-420C-BC30-8C7F32FA0E0F}" type="presOf" srcId="{E1CA8D2C-37F6-4AA4-B9D0-14F6677F9211}" destId="{6812C87E-FA76-4721-B1BA-62AA04B355CD}" srcOrd="0" destOrd="0" presId="urn:microsoft.com/office/officeart/2005/8/layout/matrix2"/>
    <dgm:cxn modelId="{6977DC62-D673-459A-9A6B-1C89BB275F7D}" srcId="{E1CA8D2C-37F6-4AA4-B9D0-14F6677F9211}" destId="{1063F575-DA5D-4EDA-9D86-5961CF344416}" srcOrd="2" destOrd="0" parTransId="{9E0FE2A8-8C1A-4C9D-96C9-1A4F81F43974}" sibTransId="{58A3A38C-D7FE-4E90-9289-C7EE506564DD}"/>
    <dgm:cxn modelId="{09750D43-ED1D-425F-8229-CBD1A0130F1E}" type="presOf" srcId="{A8BFB6C9-D686-4F4D-B4B5-2F72B1C3C22A}" destId="{AD01D2A9-6AB2-404E-9CD7-72C4807FDE32}" srcOrd="0" destOrd="0" presId="urn:microsoft.com/office/officeart/2005/8/layout/matrix2"/>
    <dgm:cxn modelId="{27BF694F-F8D3-400C-A717-83600E8EE818}" srcId="{E1CA8D2C-37F6-4AA4-B9D0-14F6677F9211}" destId="{BFAB393B-3F7B-445A-8186-9BCDA9107AC2}" srcOrd="3" destOrd="0" parTransId="{36B3FBA6-4E08-47F9-9F85-7FB52D52650F}" sibTransId="{2ACB1EC2-D527-45CD-B57E-6A9DC67AE88E}"/>
    <dgm:cxn modelId="{DA2D5C75-2219-4C92-B030-6F1B6BDDEC07}" srcId="{E1CA8D2C-37F6-4AA4-B9D0-14F6677F9211}" destId="{22EA641F-021D-457D-A86E-3C1AD5CFFDAC}" srcOrd="0" destOrd="0" parTransId="{CA95FCAA-DD08-4851-B030-10828870EEEE}" sibTransId="{7C274876-F29D-4E6A-A48D-A9CD7AD22C7B}"/>
    <dgm:cxn modelId="{E2ED1759-C803-42BC-813D-6224DB4924F5}" type="presOf" srcId="{1063F575-DA5D-4EDA-9D86-5961CF344416}" destId="{450FC5AF-672A-4251-9740-29F3B3CACA89}" srcOrd="0" destOrd="0" presId="urn:microsoft.com/office/officeart/2005/8/layout/matrix2"/>
    <dgm:cxn modelId="{85EDF58D-79A2-4B63-9B01-C053E7883DCF}" type="presOf" srcId="{22EA641F-021D-457D-A86E-3C1AD5CFFDAC}" destId="{3BBFD3B5-4053-4037-BC3D-FB6FD211A8B6}" srcOrd="0" destOrd="0" presId="urn:microsoft.com/office/officeart/2005/8/layout/matrix2"/>
    <dgm:cxn modelId="{F51D0298-6344-4641-8E28-E45F498928B5}" type="presOf" srcId="{BFAB393B-3F7B-445A-8186-9BCDA9107AC2}" destId="{2A9FEC4C-964A-4F71-A702-3313B1892DDD}" srcOrd="0" destOrd="0" presId="urn:microsoft.com/office/officeart/2005/8/layout/matrix2"/>
    <dgm:cxn modelId="{5E4C1EDD-A084-45FC-BB25-A349E7E4748F}" srcId="{E1CA8D2C-37F6-4AA4-B9D0-14F6677F9211}" destId="{A8BFB6C9-D686-4F4D-B4B5-2F72B1C3C22A}" srcOrd="1" destOrd="0" parTransId="{A461D317-DD18-4E33-9AAC-E8C9D0F8AAA5}" sibTransId="{E0C0B611-2249-44D6-8D75-72BEBC01DA29}"/>
    <dgm:cxn modelId="{5AD9F3F9-FF50-4EED-A788-97DBC4BF545E}" type="presParOf" srcId="{6812C87E-FA76-4721-B1BA-62AA04B355CD}" destId="{36862519-31A6-454A-BE83-BF4FA7A792AE}" srcOrd="0" destOrd="0" presId="urn:microsoft.com/office/officeart/2005/8/layout/matrix2"/>
    <dgm:cxn modelId="{87BCD880-DA11-4D8A-863D-3DE798B37F2C}" type="presParOf" srcId="{6812C87E-FA76-4721-B1BA-62AA04B355CD}" destId="{3BBFD3B5-4053-4037-BC3D-FB6FD211A8B6}" srcOrd="1" destOrd="0" presId="urn:microsoft.com/office/officeart/2005/8/layout/matrix2"/>
    <dgm:cxn modelId="{3DE77E4B-2D77-43BA-BEAF-495DD9797E8D}" type="presParOf" srcId="{6812C87E-FA76-4721-B1BA-62AA04B355CD}" destId="{AD01D2A9-6AB2-404E-9CD7-72C4807FDE32}" srcOrd="2" destOrd="0" presId="urn:microsoft.com/office/officeart/2005/8/layout/matrix2"/>
    <dgm:cxn modelId="{149FD6B0-ACAB-49F1-8FBB-EC3E752CC2FC}" type="presParOf" srcId="{6812C87E-FA76-4721-B1BA-62AA04B355CD}" destId="{450FC5AF-672A-4251-9740-29F3B3CACA89}" srcOrd="3" destOrd="0" presId="urn:microsoft.com/office/officeart/2005/8/layout/matrix2"/>
    <dgm:cxn modelId="{16932450-EE8C-4419-AA12-641A465973C3}" type="presParOf" srcId="{6812C87E-FA76-4721-B1BA-62AA04B355CD}" destId="{2A9FEC4C-964A-4F71-A702-3313B1892DDD}" srcOrd="4" destOrd="0" presId="urn:microsoft.com/office/officeart/2005/8/layout/matrix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37B01E0-74BF-443F-9DA9-944A858E1815}">
      <dsp:nvSpPr>
        <dsp:cNvPr id="0" name=""/>
        <dsp:cNvSpPr/>
      </dsp:nvSpPr>
      <dsp:spPr>
        <a:xfrm>
          <a:off x="0" y="483447"/>
          <a:ext cx="9959070" cy="2079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72934" tIns="416560" rIns="772934" bIns="142240" numCol="1" spcCol="1270" anchor="t" anchorCtr="0">
          <a:noAutofit/>
        </a:bodyPr>
        <a:lstStyle/>
        <a:p>
          <a:pPr marL="228600" lvl="1" indent="-228600" algn="l" defTabSz="889000">
            <a:lnSpc>
              <a:spcPct val="90000"/>
            </a:lnSpc>
            <a:spcBef>
              <a:spcPct val="0"/>
            </a:spcBef>
            <a:spcAft>
              <a:spcPct val="15000"/>
            </a:spcAft>
            <a:buChar char="•"/>
          </a:pPr>
          <a:r>
            <a:rPr lang="en-US" sz="2000" b="0" i="0" kern="1200" dirty="0"/>
            <a:t>Calculate the distance between the new data point and all points in the training set.</a:t>
          </a:r>
          <a:endParaRPr lang="en-US" sz="2000" kern="1200" dirty="0"/>
        </a:p>
        <a:p>
          <a:pPr marL="228600" lvl="1" indent="-228600" algn="l" defTabSz="889000">
            <a:lnSpc>
              <a:spcPct val="90000"/>
            </a:lnSpc>
            <a:spcBef>
              <a:spcPct val="0"/>
            </a:spcBef>
            <a:spcAft>
              <a:spcPct val="15000"/>
            </a:spcAft>
            <a:buChar char="•"/>
          </a:pPr>
          <a:r>
            <a:rPr lang="en-US" sz="2000" b="0" i="0" kern="1200" dirty="0"/>
            <a:t>Sort the distances in ascending order and select the K nearest neighbors.</a:t>
          </a:r>
          <a:endParaRPr lang="en-US" sz="2000" kern="1200" dirty="0"/>
        </a:p>
        <a:p>
          <a:pPr marL="228600" lvl="1" indent="-228600" algn="l" defTabSz="889000">
            <a:lnSpc>
              <a:spcPct val="90000"/>
            </a:lnSpc>
            <a:spcBef>
              <a:spcPct val="0"/>
            </a:spcBef>
            <a:spcAft>
              <a:spcPct val="15000"/>
            </a:spcAft>
            <a:buChar char="•"/>
          </a:pPr>
          <a:r>
            <a:rPr lang="en-US" sz="2000" b="0" i="0" kern="1200" dirty="0"/>
            <a:t>Assign a class label or numerical value to the new data point based on the most common class label or the average of the values of the K nearest neighbors.</a:t>
          </a:r>
          <a:endParaRPr lang="en-US" sz="2000" kern="1200" dirty="0"/>
        </a:p>
      </dsp:txBody>
      <dsp:txXfrm>
        <a:off x="0" y="483447"/>
        <a:ext cx="9959070" cy="2079000"/>
      </dsp:txXfrm>
    </dsp:sp>
    <dsp:sp modelId="{E61EF6C0-907C-4107-821A-C360039F5E49}">
      <dsp:nvSpPr>
        <dsp:cNvPr id="0" name=""/>
        <dsp:cNvSpPr/>
      </dsp:nvSpPr>
      <dsp:spPr>
        <a:xfrm>
          <a:off x="505935" y="122323"/>
          <a:ext cx="6971349" cy="5904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3500" tIns="0" rIns="263500" bIns="0" numCol="1" spcCol="1270" anchor="ctr" anchorCtr="0">
          <a:noAutofit/>
        </a:bodyPr>
        <a:lstStyle/>
        <a:p>
          <a:pPr marL="0" lvl="0" indent="0" algn="l" defTabSz="889000">
            <a:lnSpc>
              <a:spcPct val="90000"/>
            </a:lnSpc>
            <a:spcBef>
              <a:spcPct val="0"/>
            </a:spcBef>
            <a:spcAft>
              <a:spcPct val="35000"/>
            </a:spcAft>
            <a:buNone/>
          </a:pPr>
          <a:r>
            <a:rPr lang="en-US" sz="2000" b="0" i="0" kern="1200" dirty="0"/>
            <a:t>The KNN algorithm works in the following steps:</a:t>
          </a:r>
          <a:endParaRPr lang="en-US" sz="2000" kern="1200" dirty="0"/>
        </a:p>
      </dsp:txBody>
      <dsp:txXfrm>
        <a:off x="534756" y="151144"/>
        <a:ext cx="6913707" cy="53275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E2AE86-BACF-48CA-B876-CCB39281ADAC}">
      <dsp:nvSpPr>
        <dsp:cNvPr id="0" name=""/>
        <dsp:cNvSpPr/>
      </dsp:nvSpPr>
      <dsp:spPr>
        <a:xfrm>
          <a:off x="0" y="317919"/>
          <a:ext cx="8035294" cy="1360800"/>
        </a:xfrm>
        <a:prstGeom prst="rect">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23628" tIns="374904" rIns="623628" bIns="128016" numCol="1" spcCol="1270" anchor="t" anchorCtr="0">
          <a:noAutofit/>
        </a:bodyPr>
        <a:lstStyle/>
        <a:p>
          <a:pPr marL="171450" lvl="1" indent="-171450" algn="l" defTabSz="800100">
            <a:lnSpc>
              <a:spcPct val="90000"/>
            </a:lnSpc>
            <a:spcBef>
              <a:spcPct val="0"/>
            </a:spcBef>
            <a:spcAft>
              <a:spcPct val="15000"/>
            </a:spcAft>
            <a:buChar char="•"/>
          </a:pPr>
          <a:r>
            <a:rPr lang="en-US" sz="1800" b="0" i="0" kern="1200" dirty="0"/>
            <a:t>Simple and easy to understand.</a:t>
          </a:r>
          <a:endParaRPr lang="en-US" sz="1800" kern="1200" dirty="0"/>
        </a:p>
        <a:p>
          <a:pPr marL="171450" lvl="1" indent="-171450" algn="l" defTabSz="800100">
            <a:lnSpc>
              <a:spcPct val="90000"/>
            </a:lnSpc>
            <a:spcBef>
              <a:spcPct val="0"/>
            </a:spcBef>
            <a:spcAft>
              <a:spcPct val="15000"/>
            </a:spcAft>
            <a:buChar char="•"/>
          </a:pPr>
          <a:r>
            <a:rPr lang="en-US" sz="1800" b="0" i="0" kern="1200" dirty="0"/>
            <a:t>Can work well on small datasets with low dimensions.</a:t>
          </a:r>
          <a:endParaRPr lang="en-US" sz="1800" kern="1200" dirty="0"/>
        </a:p>
        <a:p>
          <a:pPr marL="171450" lvl="1" indent="-171450" algn="l" defTabSz="800100">
            <a:lnSpc>
              <a:spcPct val="90000"/>
            </a:lnSpc>
            <a:spcBef>
              <a:spcPct val="0"/>
            </a:spcBef>
            <a:spcAft>
              <a:spcPct val="15000"/>
            </a:spcAft>
            <a:buChar char="•"/>
          </a:pPr>
          <a:r>
            <a:rPr lang="en-US" sz="1800" b="0" i="0" kern="1200" dirty="0"/>
            <a:t>Can handle both classification and regression tasks.</a:t>
          </a:r>
          <a:endParaRPr lang="en-US" sz="1800" kern="1200" dirty="0"/>
        </a:p>
      </dsp:txBody>
      <dsp:txXfrm>
        <a:off x="0" y="317919"/>
        <a:ext cx="8035294" cy="1360800"/>
      </dsp:txXfrm>
    </dsp:sp>
    <dsp:sp modelId="{88F4F189-1817-4100-ABBA-3E9792582541}">
      <dsp:nvSpPr>
        <dsp:cNvPr id="0" name=""/>
        <dsp:cNvSpPr/>
      </dsp:nvSpPr>
      <dsp:spPr>
        <a:xfrm>
          <a:off x="401764" y="52239"/>
          <a:ext cx="5624705" cy="531360"/>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2600" tIns="0" rIns="212600" bIns="0" numCol="1" spcCol="1270" anchor="ctr" anchorCtr="0">
          <a:noAutofit/>
        </a:bodyPr>
        <a:lstStyle/>
        <a:p>
          <a:pPr marL="0" lvl="0" indent="0" algn="l" defTabSz="800100">
            <a:lnSpc>
              <a:spcPct val="90000"/>
            </a:lnSpc>
            <a:spcBef>
              <a:spcPct val="0"/>
            </a:spcBef>
            <a:spcAft>
              <a:spcPct val="35000"/>
            </a:spcAft>
            <a:buNone/>
          </a:pPr>
          <a:r>
            <a:rPr lang="en-US" sz="1800" b="0" i="0" kern="1200"/>
            <a:t>Strengths:</a:t>
          </a:r>
          <a:endParaRPr lang="en-US" sz="1800" kern="1200"/>
        </a:p>
      </dsp:txBody>
      <dsp:txXfrm>
        <a:off x="427703" y="78178"/>
        <a:ext cx="5572827" cy="479482"/>
      </dsp:txXfrm>
    </dsp:sp>
    <dsp:sp modelId="{862324A0-ABCE-42B7-AA8E-26EB7072D4F3}">
      <dsp:nvSpPr>
        <dsp:cNvPr id="0" name=""/>
        <dsp:cNvSpPr/>
      </dsp:nvSpPr>
      <dsp:spPr>
        <a:xfrm>
          <a:off x="0" y="2041599"/>
          <a:ext cx="8035294" cy="1871100"/>
        </a:xfrm>
        <a:prstGeom prst="rect">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23628" tIns="374904" rIns="623628" bIns="128016" numCol="1" spcCol="1270" anchor="t" anchorCtr="0">
          <a:noAutofit/>
        </a:bodyPr>
        <a:lstStyle/>
        <a:p>
          <a:pPr marL="171450" lvl="1" indent="-171450" algn="l" defTabSz="800100">
            <a:lnSpc>
              <a:spcPct val="90000"/>
            </a:lnSpc>
            <a:spcBef>
              <a:spcPct val="0"/>
            </a:spcBef>
            <a:spcAft>
              <a:spcPct val="15000"/>
            </a:spcAft>
            <a:buChar char="•"/>
          </a:pPr>
          <a:r>
            <a:rPr lang="en-US" sz="1800" b="0" i="0" kern="1200" dirty="0"/>
            <a:t>Can be computationally expensive on large datasets or high-dimensional data.</a:t>
          </a:r>
          <a:endParaRPr lang="en-US" sz="1800" kern="1200" dirty="0"/>
        </a:p>
        <a:p>
          <a:pPr marL="171450" lvl="1" indent="-171450" algn="l" defTabSz="800100">
            <a:lnSpc>
              <a:spcPct val="90000"/>
            </a:lnSpc>
            <a:spcBef>
              <a:spcPct val="0"/>
            </a:spcBef>
            <a:spcAft>
              <a:spcPct val="15000"/>
            </a:spcAft>
            <a:buChar char="•"/>
          </a:pPr>
          <a:r>
            <a:rPr lang="en-US" sz="1800" b="0" i="0" kern="1200" dirty="0"/>
            <a:t>The choice of the hyperparameter K can have a significant impact on performance.</a:t>
          </a:r>
          <a:endParaRPr lang="en-US" sz="1800" kern="1200" dirty="0"/>
        </a:p>
        <a:p>
          <a:pPr marL="171450" lvl="1" indent="-171450" algn="l" defTabSz="800100">
            <a:lnSpc>
              <a:spcPct val="90000"/>
            </a:lnSpc>
            <a:spcBef>
              <a:spcPct val="0"/>
            </a:spcBef>
            <a:spcAft>
              <a:spcPct val="15000"/>
            </a:spcAft>
            <a:buChar char="•"/>
          </a:pPr>
          <a:r>
            <a:rPr lang="en-US" sz="1800" b="0" i="0" kern="1200" dirty="0"/>
            <a:t>Requires a lot of memory to store the training set.</a:t>
          </a:r>
          <a:endParaRPr lang="en-US" sz="1800" kern="1200" dirty="0"/>
        </a:p>
      </dsp:txBody>
      <dsp:txXfrm>
        <a:off x="0" y="2041599"/>
        <a:ext cx="8035294" cy="1871100"/>
      </dsp:txXfrm>
    </dsp:sp>
    <dsp:sp modelId="{D4C37632-8C29-45E2-9FDA-C1CF293B18DE}">
      <dsp:nvSpPr>
        <dsp:cNvPr id="0" name=""/>
        <dsp:cNvSpPr/>
      </dsp:nvSpPr>
      <dsp:spPr>
        <a:xfrm>
          <a:off x="401764" y="1775919"/>
          <a:ext cx="5624705" cy="531360"/>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2600" tIns="0" rIns="212600" bIns="0" numCol="1" spcCol="1270" anchor="ctr" anchorCtr="0">
          <a:noAutofit/>
        </a:bodyPr>
        <a:lstStyle/>
        <a:p>
          <a:pPr marL="0" lvl="0" indent="0" algn="l" defTabSz="800100">
            <a:lnSpc>
              <a:spcPct val="90000"/>
            </a:lnSpc>
            <a:spcBef>
              <a:spcPct val="0"/>
            </a:spcBef>
            <a:spcAft>
              <a:spcPct val="35000"/>
            </a:spcAft>
            <a:buNone/>
          </a:pPr>
          <a:r>
            <a:rPr lang="en-US" sz="1800" b="0" i="0" kern="1200"/>
            <a:t>Weaknesses:</a:t>
          </a:r>
          <a:endParaRPr lang="en-US" sz="1800" kern="1200"/>
        </a:p>
      </dsp:txBody>
      <dsp:txXfrm>
        <a:off x="427703" y="1801858"/>
        <a:ext cx="5572827" cy="47948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862519-31A6-454A-BE83-BF4FA7A792AE}">
      <dsp:nvSpPr>
        <dsp:cNvPr id="0" name=""/>
        <dsp:cNvSpPr/>
      </dsp:nvSpPr>
      <dsp:spPr>
        <a:xfrm>
          <a:off x="209183" y="0"/>
          <a:ext cx="3371963" cy="3371963"/>
        </a:xfrm>
        <a:prstGeom prst="quadArrow">
          <a:avLst>
            <a:gd name="adj1" fmla="val 2000"/>
            <a:gd name="adj2" fmla="val 4000"/>
            <a:gd name="adj3" fmla="val 5000"/>
          </a:avLst>
        </a:prstGeom>
        <a:solidFill>
          <a:schemeClr val="dk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BBFD3B5-4053-4037-BC3D-FB6FD211A8B6}">
      <dsp:nvSpPr>
        <dsp:cNvPr id="0" name=""/>
        <dsp:cNvSpPr/>
      </dsp:nvSpPr>
      <dsp:spPr>
        <a:xfrm>
          <a:off x="428360" y="219177"/>
          <a:ext cx="1348785" cy="1348785"/>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sz="1800" b="0" u="none" kern="1200"/>
            <a:t>Linear kernel</a:t>
          </a:r>
        </a:p>
      </dsp:txBody>
      <dsp:txXfrm>
        <a:off x="494202" y="285019"/>
        <a:ext cx="1217101" cy="1217101"/>
      </dsp:txXfrm>
    </dsp:sp>
    <dsp:sp modelId="{AD01D2A9-6AB2-404E-9CD7-72C4807FDE32}">
      <dsp:nvSpPr>
        <dsp:cNvPr id="0" name=""/>
        <dsp:cNvSpPr/>
      </dsp:nvSpPr>
      <dsp:spPr>
        <a:xfrm>
          <a:off x="2013183" y="219177"/>
          <a:ext cx="1348785" cy="1348785"/>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sz="1800" b="0" u="none" kern="1200" dirty="0"/>
            <a:t>Polynomial kernel</a:t>
          </a:r>
        </a:p>
      </dsp:txBody>
      <dsp:txXfrm>
        <a:off x="2079025" y="285019"/>
        <a:ext cx="1217101" cy="1217101"/>
      </dsp:txXfrm>
    </dsp:sp>
    <dsp:sp modelId="{450FC5AF-672A-4251-9740-29F3B3CACA89}">
      <dsp:nvSpPr>
        <dsp:cNvPr id="0" name=""/>
        <dsp:cNvSpPr/>
      </dsp:nvSpPr>
      <dsp:spPr>
        <a:xfrm>
          <a:off x="428360" y="1804000"/>
          <a:ext cx="1348785" cy="1348785"/>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sz="1800" b="0" u="none" kern="1200">
              <a:solidFill>
                <a:srgbClr val="C00000"/>
              </a:solidFill>
            </a:rPr>
            <a:t>Gaussian kernel</a:t>
          </a:r>
        </a:p>
      </dsp:txBody>
      <dsp:txXfrm>
        <a:off x="494202" y="1869842"/>
        <a:ext cx="1217101" cy="1217101"/>
      </dsp:txXfrm>
    </dsp:sp>
    <dsp:sp modelId="{2A9FEC4C-964A-4F71-A702-3313B1892DDD}">
      <dsp:nvSpPr>
        <dsp:cNvPr id="0" name=""/>
        <dsp:cNvSpPr/>
      </dsp:nvSpPr>
      <dsp:spPr>
        <a:xfrm>
          <a:off x="2013183" y="1804000"/>
          <a:ext cx="1348785" cy="1348785"/>
        </a:xfrm>
        <a:prstGeom prst="round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sz="1800" b="0" u="none" kern="1200"/>
            <a:t>Sigmoid kernel</a:t>
          </a:r>
        </a:p>
      </dsp:txBody>
      <dsp:txXfrm>
        <a:off x="2079025" y="1869842"/>
        <a:ext cx="1217101" cy="1217101"/>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matrix2">
  <dgm:title val=""/>
  <dgm:desc val=""/>
  <dgm:catLst>
    <dgm:cat type="matrix" pri="3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l" for="ch" forName="rect1" refType="w" fact="0.065"/>
          <dgm:constr type="t" for="ch" forName="rect1" refType="h" fact="0.065"/>
          <dgm:constr type="w" for="ch" forName="rect2" refType="w" fact="0.4"/>
          <dgm:constr type="h" for="ch" forName="rect2" refType="h" fact="0.4"/>
          <dgm:constr type="r" for="ch" forName="rect2" refType="w" fact="0.935"/>
          <dgm:constr type="t" for="ch" forName="rect2" refType="h" fact="0.065"/>
          <dgm:constr type="w" for="ch" forName="rect3" refType="w" fact="0.4"/>
          <dgm:constr type="h" for="ch" forName="rect3" refType="w" fact="0.4"/>
          <dgm:constr type="l" for="ch" forName="rect3" refType="w" fact="0.065"/>
          <dgm:constr type="b" for="ch" forName="rect3" refType="h" fact="0.935"/>
          <dgm:constr type="w" for="ch" forName="rect4" refType="w" fact="0.4"/>
          <dgm:constr type="h" for="ch" forName="rect4" refType="h" fact="0.4"/>
          <dgm:constr type="r" for="ch" forName="rect4" refType="w" fact="0.935"/>
          <dgm:constr type="b" for="ch" forName="rect4" refType="h" fact="0.935"/>
        </dgm:constrLst>
      </dgm:if>
      <dgm:else name="Name2">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r" for="ch" forName="rect1" refType="w" fact="0.935"/>
          <dgm:constr type="t" for="ch" forName="rect1" refType="h" fact="0.065"/>
          <dgm:constr type="w" for="ch" forName="rect2" refType="w" fact="0.4"/>
          <dgm:constr type="h" for="ch" forName="rect2" refType="h" fact="0.4"/>
          <dgm:constr type="l" for="ch" forName="rect2" refType="w" fact="0.065"/>
          <dgm:constr type="t" for="ch" forName="rect2" refType="h" fact="0.065"/>
          <dgm:constr type="w" for="ch" forName="rect3" refType="w" fact="0.4"/>
          <dgm:constr type="h" for="ch" forName="rect3" refType="w" fact="0.4"/>
          <dgm:constr type="r" for="ch" forName="rect3" refType="w" fact="0.935"/>
          <dgm:constr type="b" for="ch" forName="rect3" refType="h" fact="0.935"/>
          <dgm:constr type="w" for="ch" forName="rect4" refType="w" fact="0.4"/>
          <dgm:constr type="h" for="ch" forName="rect4" refType="h" fact="0.4"/>
          <dgm:constr type="l" for="ch" forName="rect4" refType="w" fact="0.065"/>
          <dgm:constr type="b" for="ch" forName="rect4" refType="h" fact="0.935"/>
        </dgm:constrLst>
      </dgm:else>
    </dgm:choose>
    <dgm:ruleLst/>
    <dgm:choose name="Name3">
      <dgm:if name="Name4" axis="ch" ptType="node" func="cnt" op="gte" val="1">
        <dgm:layoutNode name="axisShape" styleLbl="bgShp">
          <dgm:alg type="sp"/>
          <dgm:shape xmlns:r="http://schemas.openxmlformats.org/officeDocument/2006/relationships" type="quadArrow" r:blip="">
            <dgm:adjLst>
              <dgm:adj idx="1" val="0.02"/>
              <dgm:adj idx="2" val="0.04"/>
              <dgm:adj idx="3" val="0.05"/>
            </dgm:adjLst>
          </dgm:shape>
          <dgm:presOf/>
          <dgm:constrLst/>
          <dgm:ruleLst/>
        </dgm:layoutNode>
        <dgm:layoutNode name="rect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C05462-EE3E-43A4-BE38-C093E293B290}" type="datetimeFigureOut">
              <a:rPr lang="en-US" smtClean="0"/>
              <a:t>8/12/23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10719F-2C8D-455B-B6A3-AA2646540AFC}" type="slidenum">
              <a:rPr lang="en-US" smtClean="0"/>
              <a:t>‹#›</a:t>
            </a:fld>
            <a:endParaRPr lang="en-US"/>
          </a:p>
        </p:txBody>
      </p:sp>
    </p:spTree>
    <p:extLst>
      <p:ext uri="{BB962C8B-B14F-4D97-AF65-F5344CB8AC3E}">
        <p14:creationId xmlns:p14="http://schemas.microsoft.com/office/powerpoint/2010/main" val="36856929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0194442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2</a:t>
            </a:fld>
            <a:endParaRPr lang="en-US"/>
          </a:p>
        </p:txBody>
      </p:sp>
    </p:spTree>
    <p:extLst>
      <p:ext uri="{BB962C8B-B14F-4D97-AF65-F5344CB8AC3E}">
        <p14:creationId xmlns:p14="http://schemas.microsoft.com/office/powerpoint/2010/main" val="39982505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a:extLst>
              <a:ext uri="{FF2B5EF4-FFF2-40B4-BE49-F238E27FC236}">
                <a16:creationId xmlns:a16="http://schemas.microsoft.com/office/drawing/2014/main" id="{7A630C0E-B81E-4C0C-89E4-3EF15F9D100F}"/>
              </a:ext>
            </a:extLst>
          </p:cNvPr>
          <p:cNvSpPr>
            <a:spLocks noGrp="1" noRot="1" noChangeAspect="1"/>
          </p:cNvSpPr>
          <p:nvPr>
            <p:ph type="sldImg"/>
          </p:nvPr>
        </p:nvSpPr>
        <p:spPr>
          <a:xfrm>
            <a:off x="742950" y="717550"/>
            <a:ext cx="5557838" cy="3125788"/>
          </a:xfrm>
        </p:spPr>
      </p:sp>
      <p:sp>
        <p:nvSpPr>
          <p:cNvPr id="5" name="备注占位符 4">
            <a:extLst>
              <a:ext uri="{FF2B5EF4-FFF2-40B4-BE49-F238E27FC236}">
                <a16:creationId xmlns:a16="http://schemas.microsoft.com/office/drawing/2014/main" id="{B8ED7990-99F1-4FEF-8D75-C00A853659F8}"/>
              </a:ext>
            </a:extLst>
          </p:cNvPr>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1376869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pPr lvl="0"/>
            <a:r>
              <a:rPr lang="en-US"/>
              <a:t>Supervised learning: We give a computer a bunch of choice questions (training samples) and provide standard answers. The computer tries to adjust its model parameters to make their predictions close to standard answers. In this way, the computer learns how to deal with this type of problem. Then the computer can help us reply to choice questions whose answers are not given (test samples).</a:t>
            </a:r>
            <a:endParaRPr lang="en-US" altLang="zh-CN"/>
          </a:p>
          <a:p>
            <a:pPr lvl="0"/>
            <a:r>
              <a:rPr lang="en-US"/>
              <a:t>Unsupervised learning: We give a computer a bunch of choice questions (training samples), but do not provide standard answers. The computer tries to analyze the relationships between these questions and classify them. It does not know the answers to these questions, but it thinks that the answers to the questions in the same category should be the same.</a:t>
            </a:r>
          </a:p>
          <a:p>
            <a:pPr lvl="0"/>
            <a:r>
              <a:rPr lang="en-US"/>
              <a:t>Semi-supervised learning: Traditional supervised learning uses a large number of labeled training samples to create a model for predicting the labels of new samples. For example, in a classification task, a label indicates the category of a sample while in a regression task, a label is a real-value output of the sample. As data storage capabilities are developing, we can easily obtain a large amount of unlabeled data from many tasks. However, labeling the data is labor-consuming and time-consuming. For example, for web page recommendation, users need to label web pages they like, but only a few users are willing to spend a lot of time doing this. Then we get limited labeled web page data and a large amount of unlabeled web page data.</a:t>
            </a:r>
            <a:endParaRPr lang="en-US" altLang="zh-CN"/>
          </a:p>
          <a:p>
            <a:endParaRPr lang="en-US" dirty="0"/>
          </a:p>
        </p:txBody>
      </p:sp>
      <p:sp>
        <p:nvSpPr>
          <p:cNvPr id="4" name="幻灯片图像占位符 3">
            <a:extLst>
              <a:ext uri="{FF2B5EF4-FFF2-40B4-BE49-F238E27FC236}">
                <a16:creationId xmlns:a16="http://schemas.microsoft.com/office/drawing/2014/main" id="{A3485622-5D2E-4D1B-B900-6CB919ED77DB}"/>
              </a:ext>
            </a:extLst>
          </p:cNvPr>
          <p:cNvSpPr>
            <a:spLocks noGrp="1" noRot="1" noChangeAspect="1"/>
          </p:cNvSpPr>
          <p:nvPr>
            <p:ph type="sldImg"/>
          </p:nvPr>
        </p:nvSpPr>
        <p:spPr>
          <a:xfrm>
            <a:off x="742950" y="717550"/>
            <a:ext cx="5557838" cy="3125788"/>
          </a:xfrm>
        </p:spPr>
      </p:sp>
    </p:spTree>
    <p:extLst>
      <p:ext uri="{BB962C8B-B14F-4D97-AF65-F5344CB8AC3E}">
        <p14:creationId xmlns:p14="http://schemas.microsoft.com/office/powerpoint/2010/main" val="12865230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a:extLst>
              <a:ext uri="{FF2B5EF4-FFF2-40B4-BE49-F238E27FC236}">
                <a16:creationId xmlns:a16="http://schemas.microsoft.com/office/drawing/2014/main" id="{27F61689-2204-46AE-9B6E-3D34FB7FFF28}"/>
              </a:ext>
            </a:extLst>
          </p:cNvPr>
          <p:cNvSpPr>
            <a:spLocks noGrp="1" noRot="1" noChangeAspect="1"/>
          </p:cNvSpPr>
          <p:nvPr>
            <p:ph type="sldImg"/>
          </p:nvPr>
        </p:nvSpPr>
        <p:spPr>
          <a:xfrm>
            <a:off x="742950" y="717550"/>
            <a:ext cx="5557838" cy="3125788"/>
          </a:xfrm>
        </p:spPr>
      </p:sp>
      <p:sp>
        <p:nvSpPr>
          <p:cNvPr id="5" name="备注占位符 4">
            <a:extLst>
              <a:ext uri="{FF2B5EF4-FFF2-40B4-BE49-F238E27FC236}">
                <a16:creationId xmlns:a16="http://schemas.microsoft.com/office/drawing/2014/main" id="{984A3787-F628-45DC-A019-93C2D1B42F50}"/>
              </a:ext>
            </a:extLst>
          </p:cNvPr>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9076200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10</a:t>
            </a:fld>
            <a:endParaRPr lang="en-US"/>
          </a:p>
        </p:txBody>
      </p:sp>
    </p:spTree>
    <p:extLst>
      <p:ext uri="{BB962C8B-B14F-4D97-AF65-F5344CB8AC3E}">
        <p14:creationId xmlns:p14="http://schemas.microsoft.com/office/powerpoint/2010/main" val="28839887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11</a:t>
            </a:fld>
            <a:endParaRPr lang="en-US"/>
          </a:p>
        </p:txBody>
      </p:sp>
    </p:spTree>
    <p:extLst>
      <p:ext uri="{BB962C8B-B14F-4D97-AF65-F5344CB8AC3E}">
        <p14:creationId xmlns:p14="http://schemas.microsoft.com/office/powerpoint/2010/main" val="27761933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12</a:t>
            </a:fld>
            <a:endParaRPr lang="en-US"/>
          </a:p>
        </p:txBody>
      </p:sp>
    </p:spTree>
    <p:extLst>
      <p:ext uri="{BB962C8B-B14F-4D97-AF65-F5344CB8AC3E}">
        <p14:creationId xmlns:p14="http://schemas.microsoft.com/office/powerpoint/2010/main" val="5127269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13</a:t>
            </a:fld>
            <a:endParaRPr lang="en-US"/>
          </a:p>
        </p:txBody>
      </p:sp>
    </p:spTree>
    <p:extLst>
      <p:ext uri="{BB962C8B-B14F-4D97-AF65-F5344CB8AC3E}">
        <p14:creationId xmlns:p14="http://schemas.microsoft.com/office/powerpoint/2010/main" val="15145448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14</a:t>
            </a:fld>
            <a:endParaRPr lang="en-US"/>
          </a:p>
        </p:txBody>
      </p:sp>
    </p:spTree>
    <p:extLst>
      <p:ext uri="{BB962C8B-B14F-4D97-AF65-F5344CB8AC3E}">
        <p14:creationId xmlns:p14="http://schemas.microsoft.com/office/powerpoint/2010/main" val="10313960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15</a:t>
            </a:fld>
            <a:endParaRPr lang="en-US"/>
          </a:p>
        </p:txBody>
      </p:sp>
    </p:spTree>
    <p:extLst>
      <p:ext uri="{BB962C8B-B14F-4D97-AF65-F5344CB8AC3E}">
        <p14:creationId xmlns:p14="http://schemas.microsoft.com/office/powerpoint/2010/main" val="7587129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16</a:t>
            </a:fld>
            <a:endParaRPr lang="en-US"/>
          </a:p>
        </p:txBody>
      </p:sp>
    </p:spTree>
    <p:extLst>
      <p:ext uri="{BB962C8B-B14F-4D97-AF65-F5344CB8AC3E}">
        <p14:creationId xmlns:p14="http://schemas.microsoft.com/office/powerpoint/2010/main" val="34039921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17</a:t>
            </a:fld>
            <a:endParaRPr lang="en-US"/>
          </a:p>
        </p:txBody>
      </p:sp>
    </p:spTree>
    <p:extLst>
      <p:ext uri="{BB962C8B-B14F-4D97-AF65-F5344CB8AC3E}">
        <p14:creationId xmlns:p14="http://schemas.microsoft.com/office/powerpoint/2010/main" val="40213563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18</a:t>
            </a:fld>
            <a:endParaRPr lang="en-US"/>
          </a:p>
        </p:txBody>
      </p:sp>
    </p:spTree>
    <p:extLst>
      <p:ext uri="{BB962C8B-B14F-4D97-AF65-F5344CB8AC3E}">
        <p14:creationId xmlns:p14="http://schemas.microsoft.com/office/powerpoint/2010/main" val="39453684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19</a:t>
            </a:fld>
            <a:endParaRPr lang="en-US"/>
          </a:p>
        </p:txBody>
      </p:sp>
    </p:spTree>
    <p:extLst>
      <p:ext uri="{BB962C8B-B14F-4D97-AF65-F5344CB8AC3E}">
        <p14:creationId xmlns:p14="http://schemas.microsoft.com/office/powerpoint/2010/main" val="22358706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20</a:t>
            </a:fld>
            <a:endParaRPr lang="en-US"/>
          </a:p>
        </p:txBody>
      </p:sp>
    </p:spTree>
    <p:extLst>
      <p:ext uri="{BB962C8B-B14F-4D97-AF65-F5344CB8AC3E}">
        <p14:creationId xmlns:p14="http://schemas.microsoft.com/office/powerpoint/2010/main" val="35152550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21</a:t>
            </a:fld>
            <a:endParaRPr lang="en-US"/>
          </a:p>
        </p:txBody>
      </p:sp>
    </p:spTree>
    <p:extLst>
      <p:ext uri="{BB962C8B-B14F-4D97-AF65-F5344CB8AC3E}">
        <p14:creationId xmlns:p14="http://schemas.microsoft.com/office/powerpoint/2010/main" val="20485166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22</a:t>
            </a:fld>
            <a:endParaRPr lang="en-US"/>
          </a:p>
        </p:txBody>
      </p:sp>
    </p:spTree>
    <p:extLst>
      <p:ext uri="{BB962C8B-B14F-4D97-AF65-F5344CB8AC3E}">
        <p14:creationId xmlns:p14="http://schemas.microsoft.com/office/powerpoint/2010/main" val="40789792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23</a:t>
            </a:fld>
            <a:endParaRPr lang="en-US"/>
          </a:p>
        </p:txBody>
      </p:sp>
    </p:spTree>
    <p:extLst>
      <p:ext uri="{BB962C8B-B14F-4D97-AF65-F5344CB8AC3E}">
        <p14:creationId xmlns:p14="http://schemas.microsoft.com/office/powerpoint/2010/main" val="180494476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24</a:t>
            </a:fld>
            <a:endParaRPr lang="en-US"/>
          </a:p>
        </p:txBody>
      </p:sp>
    </p:spTree>
    <p:extLst>
      <p:ext uri="{BB962C8B-B14F-4D97-AF65-F5344CB8AC3E}">
        <p14:creationId xmlns:p14="http://schemas.microsoft.com/office/powerpoint/2010/main" val="416694715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25</a:t>
            </a:fld>
            <a:endParaRPr lang="en-US"/>
          </a:p>
        </p:txBody>
      </p:sp>
    </p:spTree>
    <p:extLst>
      <p:ext uri="{BB962C8B-B14F-4D97-AF65-F5344CB8AC3E}">
        <p14:creationId xmlns:p14="http://schemas.microsoft.com/office/powerpoint/2010/main" val="359945271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r>
              <a:rPr lang="en-US"/>
              <a:t>The main ideas of SVMs are:</a:t>
            </a:r>
          </a:p>
          <a:p>
            <a:pPr lvl="1"/>
            <a:r>
              <a:rPr lang="en-US"/>
              <a:t>In the case of linear inseparability, non-linear mapping algorithms are used to convert the linearly inseparable samples of low-dimensional input space into samples of high-dimensional feature space. In this way, samples become linearly separable. Then the linear algorithm can be used to analyze the non-linear features of samples.</a:t>
            </a:r>
            <a:endParaRPr lang="en-US" altLang="zh-CN"/>
          </a:p>
          <a:p>
            <a:pPr lvl="1"/>
            <a:r>
              <a:rPr lang="en-US"/>
              <a:t>Based on the structural risk minimization principle, an optimal hyperplane is constructed in the feature space, so that the learner is optimized globally, and the expectation of the whole sample space satisfies an upper boundary with a certain probability.</a:t>
            </a:r>
          </a:p>
          <a:p>
            <a:endParaRPr lang="en-US" dirty="0"/>
          </a:p>
        </p:txBody>
      </p:sp>
      <p:sp>
        <p:nvSpPr>
          <p:cNvPr id="4" name="幻灯片图像占位符 3">
            <a:extLst>
              <a:ext uri="{FF2B5EF4-FFF2-40B4-BE49-F238E27FC236}">
                <a16:creationId xmlns:a16="http://schemas.microsoft.com/office/drawing/2014/main" id="{07183E9C-51E4-4343-8BC1-0CD36690E823}"/>
              </a:ext>
            </a:extLst>
          </p:cNvPr>
          <p:cNvSpPr>
            <a:spLocks noGrp="1" noRot="1" noChangeAspect="1"/>
          </p:cNvSpPr>
          <p:nvPr>
            <p:ph type="sldImg"/>
          </p:nvPr>
        </p:nvSpPr>
        <p:spPr>
          <a:xfrm>
            <a:off x="742950" y="717550"/>
            <a:ext cx="5557838" cy="3125788"/>
          </a:xfrm>
        </p:spPr>
      </p:sp>
    </p:spTree>
    <p:extLst>
      <p:ext uri="{BB962C8B-B14F-4D97-AF65-F5344CB8AC3E}">
        <p14:creationId xmlns:p14="http://schemas.microsoft.com/office/powerpoint/2010/main" val="1586251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06000159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a:extLst>
              <a:ext uri="{FF2B5EF4-FFF2-40B4-BE49-F238E27FC236}">
                <a16:creationId xmlns:a16="http://schemas.microsoft.com/office/drawing/2014/main" id="{B6C2D9DC-581D-4036-9CB0-83894B51E835}"/>
              </a:ext>
            </a:extLst>
          </p:cNvPr>
          <p:cNvSpPr>
            <a:spLocks noGrp="1" noRot="1" noChangeAspect="1"/>
          </p:cNvSpPr>
          <p:nvPr>
            <p:ph type="sldImg"/>
          </p:nvPr>
        </p:nvSpPr>
        <p:spPr>
          <a:xfrm>
            <a:off x="742950" y="717550"/>
            <a:ext cx="5557838" cy="3125788"/>
          </a:xfrm>
        </p:spPr>
      </p:sp>
      <p:sp>
        <p:nvSpPr>
          <p:cNvPr id="5" name="备注占位符 4">
            <a:extLst>
              <a:ext uri="{FF2B5EF4-FFF2-40B4-BE49-F238E27FC236}">
                <a16:creationId xmlns:a16="http://schemas.microsoft.com/office/drawing/2014/main" id="{4D9BA864-C65C-404D-BC02-53CED4EDE4F0}"/>
              </a:ext>
            </a:extLst>
          </p:cNvPr>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72058455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a:extLst>
              <a:ext uri="{FF2B5EF4-FFF2-40B4-BE49-F238E27FC236}">
                <a16:creationId xmlns:a16="http://schemas.microsoft.com/office/drawing/2014/main" id="{B6C2D9DC-581D-4036-9CB0-83894B51E835}"/>
              </a:ext>
            </a:extLst>
          </p:cNvPr>
          <p:cNvSpPr>
            <a:spLocks noGrp="1" noRot="1" noChangeAspect="1"/>
          </p:cNvSpPr>
          <p:nvPr>
            <p:ph type="sldImg"/>
          </p:nvPr>
        </p:nvSpPr>
        <p:spPr>
          <a:xfrm>
            <a:off x="742950" y="717550"/>
            <a:ext cx="5557838" cy="3125788"/>
          </a:xfrm>
        </p:spPr>
      </p:sp>
      <p:sp>
        <p:nvSpPr>
          <p:cNvPr id="5" name="备注占位符 4">
            <a:extLst>
              <a:ext uri="{FF2B5EF4-FFF2-40B4-BE49-F238E27FC236}">
                <a16:creationId xmlns:a16="http://schemas.microsoft.com/office/drawing/2014/main" id="{4D9BA864-C65C-404D-BC02-53CED4EDE4F0}"/>
              </a:ext>
            </a:extLst>
          </p:cNvPr>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80077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47930885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r>
              <a:rPr lang="en-US"/>
              <a:t>The Gaussian kernel function is the most frequently used.</a:t>
            </a:r>
          </a:p>
        </p:txBody>
      </p:sp>
      <p:sp>
        <p:nvSpPr>
          <p:cNvPr id="5" name="幻灯片图像占位符 4">
            <a:extLst>
              <a:ext uri="{FF2B5EF4-FFF2-40B4-BE49-F238E27FC236}">
                <a16:creationId xmlns:a16="http://schemas.microsoft.com/office/drawing/2014/main" id="{22E6E00F-A844-4B9C-AED3-12E6D6033F3E}"/>
              </a:ext>
            </a:extLst>
          </p:cNvPr>
          <p:cNvSpPr>
            <a:spLocks noGrp="1" noRot="1" noChangeAspect="1"/>
          </p:cNvSpPr>
          <p:nvPr>
            <p:ph type="sldImg"/>
          </p:nvPr>
        </p:nvSpPr>
        <p:spPr>
          <a:xfrm>
            <a:off x="742950" y="717550"/>
            <a:ext cx="5557838" cy="3125788"/>
          </a:xfrm>
        </p:spPr>
      </p:sp>
    </p:spTree>
    <p:extLst>
      <p:ext uri="{BB962C8B-B14F-4D97-AF65-F5344CB8AC3E}">
        <p14:creationId xmlns:p14="http://schemas.microsoft.com/office/powerpoint/2010/main" val="267068394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r>
              <a:rPr lang="en-US"/>
              <a:t>How to construct a decision tree is very important. We should determine the topological structure of feature attributes based on attribute selection measures. The key step is to split attributes. That is, different branches are constructed based on the differences of a feature attribute on a node.</a:t>
            </a:r>
          </a:p>
          <a:p>
            <a:r>
              <a:rPr lang="en-US"/>
              <a:t>The common learning algorithms used to generate a decision tree include ID3, C4.5, and CART.</a:t>
            </a:r>
          </a:p>
          <a:p>
            <a:endParaRPr lang="en-US" dirty="0"/>
          </a:p>
        </p:txBody>
      </p:sp>
      <p:sp>
        <p:nvSpPr>
          <p:cNvPr id="4" name="幻灯片图像占位符 3">
            <a:extLst>
              <a:ext uri="{FF2B5EF4-FFF2-40B4-BE49-F238E27FC236}">
                <a16:creationId xmlns:a16="http://schemas.microsoft.com/office/drawing/2014/main" id="{C0A906BB-0DF4-4374-BCD8-CF3004B76222}"/>
              </a:ext>
            </a:extLst>
          </p:cNvPr>
          <p:cNvSpPr>
            <a:spLocks noGrp="1" noRot="1" noChangeAspect="1"/>
          </p:cNvSpPr>
          <p:nvPr>
            <p:ph type="sldImg"/>
          </p:nvPr>
        </p:nvSpPr>
        <p:spPr>
          <a:xfrm>
            <a:off x="742950" y="717550"/>
            <a:ext cx="5557838" cy="3125788"/>
          </a:xfrm>
        </p:spPr>
      </p:sp>
    </p:spTree>
    <p:extLst>
      <p:ext uri="{BB962C8B-B14F-4D97-AF65-F5344CB8AC3E}">
        <p14:creationId xmlns:p14="http://schemas.microsoft.com/office/powerpoint/2010/main" val="60782958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pPr lvl="0"/>
            <a:r>
              <a:rPr lang="en-US"/>
              <a:t>All nodes except the root node are called leaf nodes.</a:t>
            </a:r>
          </a:p>
        </p:txBody>
      </p:sp>
      <p:sp>
        <p:nvSpPr>
          <p:cNvPr id="5" name="幻灯片图像占位符 4">
            <a:extLst>
              <a:ext uri="{FF2B5EF4-FFF2-40B4-BE49-F238E27FC236}">
                <a16:creationId xmlns:a16="http://schemas.microsoft.com/office/drawing/2014/main" id="{8E580875-A035-4CAD-BC37-AC0CD976FA0A}"/>
              </a:ext>
            </a:extLst>
          </p:cNvPr>
          <p:cNvSpPr>
            <a:spLocks noGrp="1" noRot="1" noChangeAspect="1"/>
          </p:cNvSpPr>
          <p:nvPr>
            <p:ph type="sldImg"/>
          </p:nvPr>
        </p:nvSpPr>
        <p:spPr>
          <a:xfrm>
            <a:off x="742950" y="717550"/>
            <a:ext cx="5557838" cy="3125788"/>
          </a:xfrm>
        </p:spPr>
      </p:sp>
    </p:spTree>
    <p:extLst>
      <p:ext uri="{BB962C8B-B14F-4D97-AF65-F5344CB8AC3E}">
        <p14:creationId xmlns:p14="http://schemas.microsoft.com/office/powerpoint/2010/main" val="139774415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a:extLst>
              <a:ext uri="{FF2B5EF4-FFF2-40B4-BE49-F238E27FC236}">
                <a16:creationId xmlns:a16="http://schemas.microsoft.com/office/drawing/2014/main" id="{70B484FB-C27F-44B8-A41A-B056B1EBBD0E}"/>
              </a:ext>
            </a:extLst>
          </p:cNvPr>
          <p:cNvSpPr>
            <a:spLocks noGrp="1" noRot="1" noChangeAspect="1"/>
          </p:cNvSpPr>
          <p:nvPr>
            <p:ph type="sldImg"/>
          </p:nvPr>
        </p:nvSpPr>
        <p:spPr>
          <a:xfrm>
            <a:off x="742950" y="717550"/>
            <a:ext cx="5557838" cy="3125788"/>
          </a:xfrm>
        </p:spPr>
      </p:sp>
      <p:sp>
        <p:nvSpPr>
          <p:cNvPr id="5" name="备注占位符 4">
            <a:extLst>
              <a:ext uri="{FF2B5EF4-FFF2-40B4-BE49-F238E27FC236}">
                <a16:creationId xmlns:a16="http://schemas.microsoft.com/office/drawing/2014/main" id="{04FA4028-F9B2-41EC-AA2D-D966DE54F8BD}"/>
              </a:ext>
            </a:extLst>
          </p:cNvPr>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97784732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02736531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pPr marL="0" indent="0">
              <a:buNone/>
            </a:pPr>
            <a:endParaRPr lang="zh-CN" altLang="en-US" dirty="0">
              <a:latin typeface="Huawei Sans" panose="020C0503030203020204" pitchFamily="34" charset="0"/>
            </a:endParaRPr>
          </a:p>
        </p:txBody>
      </p:sp>
    </p:spTree>
    <p:extLst>
      <p:ext uri="{BB962C8B-B14F-4D97-AF65-F5344CB8AC3E}">
        <p14:creationId xmlns:p14="http://schemas.microsoft.com/office/powerpoint/2010/main" val="298126693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5413238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71015438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26379280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68261578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r>
              <a:rPr lang="en-US"/>
              <a:t>Bootstrap bagging is based on sampling with replacement.</a:t>
            </a:r>
            <a:endParaRPr lang="en-US" altLang="zh-CN" dirty="0"/>
          </a:p>
        </p:txBody>
      </p:sp>
      <p:sp>
        <p:nvSpPr>
          <p:cNvPr id="5" name="幻灯片图像占位符 4">
            <a:extLst>
              <a:ext uri="{FF2B5EF4-FFF2-40B4-BE49-F238E27FC236}">
                <a16:creationId xmlns:a16="http://schemas.microsoft.com/office/drawing/2014/main" id="{14187B1F-8544-4A28-8682-F209180FF274}"/>
              </a:ext>
            </a:extLst>
          </p:cNvPr>
          <p:cNvSpPr>
            <a:spLocks noGrp="1" noRot="1" noChangeAspect="1"/>
          </p:cNvSpPr>
          <p:nvPr>
            <p:ph type="sldImg"/>
          </p:nvPr>
        </p:nvSpPr>
        <p:spPr>
          <a:xfrm>
            <a:off x="742950" y="717550"/>
            <a:ext cx="5557838" cy="3125788"/>
          </a:xfrm>
        </p:spPr>
      </p:sp>
    </p:spTree>
    <p:extLst>
      <p:ext uri="{BB962C8B-B14F-4D97-AF65-F5344CB8AC3E}">
        <p14:creationId xmlns:p14="http://schemas.microsoft.com/office/powerpoint/2010/main" val="194503485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pPr lvl="0"/>
            <a:r>
              <a:rPr lang="en-US"/>
              <a:t>Class conditional independence: The Bayes classifier assumes that the effect of an attribute value on a given class is independent of the values of other attributes. This assumption is made to simplify the calculation and becomes "naive" in this sense.</a:t>
            </a:r>
            <a:endParaRPr lang="en-US" altLang="zh-CN"/>
          </a:p>
          <a:p>
            <a:pPr lvl="0"/>
            <a:r>
              <a:rPr lang="en-US"/>
              <a:t>Bayes classifiers show high accuracy and speed when applied to large databases.</a:t>
            </a:r>
            <a:endParaRPr lang="en-US" altLang="zh-CN"/>
          </a:p>
          <a:p>
            <a:pPr lvl="0"/>
            <a:endParaRPr lang="en-US" altLang="zh-CN"/>
          </a:p>
          <a:p>
            <a:endParaRPr lang="en-US" dirty="0"/>
          </a:p>
        </p:txBody>
      </p:sp>
      <p:sp>
        <p:nvSpPr>
          <p:cNvPr id="4" name="幻灯片图像占位符 3">
            <a:extLst>
              <a:ext uri="{FF2B5EF4-FFF2-40B4-BE49-F238E27FC236}">
                <a16:creationId xmlns:a16="http://schemas.microsoft.com/office/drawing/2014/main" id="{8FD2AC0D-2B49-43D3-B17C-C9EDB69D152C}"/>
              </a:ext>
            </a:extLst>
          </p:cNvPr>
          <p:cNvSpPr>
            <a:spLocks noGrp="1" noRot="1" noChangeAspect="1"/>
          </p:cNvSpPr>
          <p:nvPr>
            <p:ph type="sldImg"/>
          </p:nvPr>
        </p:nvSpPr>
        <p:spPr>
          <a:xfrm>
            <a:off x="742950" y="717550"/>
            <a:ext cx="5557838" cy="3125788"/>
          </a:xfrm>
        </p:spPr>
      </p:sp>
    </p:spTree>
    <p:extLst>
      <p:ext uri="{BB962C8B-B14F-4D97-AF65-F5344CB8AC3E}">
        <p14:creationId xmlns:p14="http://schemas.microsoft.com/office/powerpoint/2010/main" val="107247439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42950" y="717550"/>
            <a:ext cx="5557838" cy="3125788"/>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62478056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a:extLst>
              <a:ext uri="{FF2B5EF4-FFF2-40B4-BE49-F238E27FC236}">
                <a16:creationId xmlns:a16="http://schemas.microsoft.com/office/drawing/2014/main" id="{2A22F70C-EC8D-41B1-9DA9-A86EF85DE763}"/>
              </a:ext>
            </a:extLst>
          </p:cNvPr>
          <p:cNvSpPr>
            <a:spLocks noGrp="1" noRot="1" noChangeAspect="1"/>
          </p:cNvSpPr>
          <p:nvPr>
            <p:ph type="sldImg"/>
          </p:nvPr>
        </p:nvSpPr>
        <p:spPr>
          <a:xfrm>
            <a:off x="742950" y="717550"/>
            <a:ext cx="5557838" cy="3125788"/>
          </a:xfrm>
        </p:spPr>
      </p:sp>
      <p:sp>
        <p:nvSpPr>
          <p:cNvPr id="3" name="备注占位符 2">
            <a:extLst>
              <a:ext uri="{FF2B5EF4-FFF2-40B4-BE49-F238E27FC236}">
                <a16:creationId xmlns:a16="http://schemas.microsoft.com/office/drawing/2014/main" id="{5E2169C0-75C0-4FC4-9752-875253A5982A}"/>
              </a:ext>
            </a:extLst>
          </p:cNvPr>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60856786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幻灯片图像占位符 2">
            <a:extLst>
              <a:ext uri="{FF2B5EF4-FFF2-40B4-BE49-F238E27FC236}">
                <a16:creationId xmlns:a16="http://schemas.microsoft.com/office/drawing/2014/main" id="{5440641B-B70B-4A46-B56F-8CB7A55ED65A}"/>
              </a:ext>
            </a:extLst>
          </p:cNvPr>
          <p:cNvSpPr>
            <a:spLocks noGrp="1" noRot="1" noChangeAspect="1"/>
          </p:cNvSpPr>
          <p:nvPr>
            <p:ph type="sldImg"/>
          </p:nvPr>
        </p:nvSpPr>
        <p:spPr>
          <a:xfrm>
            <a:off x="742950" y="717550"/>
            <a:ext cx="5557838" cy="3125788"/>
          </a:xfrm>
        </p:spPr>
      </p:sp>
      <p:sp>
        <p:nvSpPr>
          <p:cNvPr id="6" name="备注占位符 5">
            <a:extLst>
              <a:ext uri="{FF2B5EF4-FFF2-40B4-BE49-F238E27FC236}">
                <a16:creationId xmlns:a16="http://schemas.microsoft.com/office/drawing/2014/main" id="{7D9EF749-35C9-4B04-B789-E1F6060E51D7}"/>
              </a:ext>
            </a:extLst>
          </p:cNvPr>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64620841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a:extLst>
              <a:ext uri="{FF2B5EF4-FFF2-40B4-BE49-F238E27FC236}">
                <a16:creationId xmlns:a16="http://schemas.microsoft.com/office/drawing/2014/main" id="{A5816363-0EE9-45BD-AD61-C7964C755D61}"/>
              </a:ext>
            </a:extLst>
          </p:cNvPr>
          <p:cNvSpPr>
            <a:spLocks noGrp="1" noRot="1" noChangeAspect="1"/>
          </p:cNvSpPr>
          <p:nvPr>
            <p:ph type="sldImg"/>
          </p:nvPr>
        </p:nvSpPr>
        <p:spPr>
          <a:xfrm>
            <a:off x="742950" y="717550"/>
            <a:ext cx="5557838" cy="3125788"/>
          </a:xfrm>
        </p:spPr>
      </p:sp>
      <p:sp>
        <p:nvSpPr>
          <p:cNvPr id="3" name="备注占位符 2">
            <a:extLst>
              <a:ext uri="{FF2B5EF4-FFF2-40B4-BE49-F238E27FC236}">
                <a16:creationId xmlns:a16="http://schemas.microsoft.com/office/drawing/2014/main" id="{D11DF6F0-A8F4-4CBE-B896-AD8864909748}"/>
              </a:ext>
            </a:extLst>
          </p:cNvPr>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7881175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1F7138-254B-03A2-AC84-0D34233F3C7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D55188D-2AA0-D079-78FA-6848836B9ED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3E1DF37-B6E3-2663-C86C-D80EE008765D}"/>
              </a:ext>
            </a:extLst>
          </p:cNvPr>
          <p:cNvSpPr>
            <a:spLocks noGrp="1"/>
          </p:cNvSpPr>
          <p:nvPr>
            <p:ph type="dt" sz="half" idx="10"/>
          </p:nvPr>
        </p:nvSpPr>
        <p:spPr/>
        <p:txBody>
          <a:bodyPr/>
          <a:lstStyle/>
          <a:p>
            <a:fld id="{E26C1DE1-F788-4A47-A078-3F22CCFC4808}" type="datetimeFigureOut">
              <a:rPr lang="en-US" smtClean="0"/>
              <a:t>8/12/23</a:t>
            </a:fld>
            <a:endParaRPr lang="en-US"/>
          </a:p>
        </p:txBody>
      </p:sp>
      <p:sp>
        <p:nvSpPr>
          <p:cNvPr id="5" name="Footer Placeholder 4">
            <a:extLst>
              <a:ext uri="{FF2B5EF4-FFF2-40B4-BE49-F238E27FC236}">
                <a16:creationId xmlns:a16="http://schemas.microsoft.com/office/drawing/2014/main" id="{ADAF4065-6F93-97F5-DF0B-EBB103797A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1298699-AD28-2842-540B-CF143AB058BB}"/>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13580950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165CCB-28FB-EC80-5DAF-297C3C430FE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3A1C23A-29A1-28D4-766D-4E5B8901BA8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CD0A7FF-38AB-ED1C-3281-C422729ACBF1}"/>
              </a:ext>
            </a:extLst>
          </p:cNvPr>
          <p:cNvSpPr>
            <a:spLocks noGrp="1"/>
          </p:cNvSpPr>
          <p:nvPr>
            <p:ph type="dt" sz="half" idx="10"/>
          </p:nvPr>
        </p:nvSpPr>
        <p:spPr/>
        <p:txBody>
          <a:bodyPr/>
          <a:lstStyle/>
          <a:p>
            <a:fld id="{E26C1DE1-F788-4A47-A078-3F22CCFC4808}" type="datetimeFigureOut">
              <a:rPr lang="en-US" smtClean="0"/>
              <a:t>8/12/23</a:t>
            </a:fld>
            <a:endParaRPr lang="en-US"/>
          </a:p>
        </p:txBody>
      </p:sp>
      <p:sp>
        <p:nvSpPr>
          <p:cNvPr id="5" name="Footer Placeholder 4">
            <a:extLst>
              <a:ext uri="{FF2B5EF4-FFF2-40B4-BE49-F238E27FC236}">
                <a16:creationId xmlns:a16="http://schemas.microsoft.com/office/drawing/2014/main" id="{9EB63074-9929-AFE8-404D-4E879ECE001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181E6B4-E97D-0043-CE12-C2BABC133862}"/>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1410892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D92DFE-7A5D-6DE2-3186-8A2E98956C5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19539AD-EA57-FDBF-C916-FF3FB4BB5E7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A7DAEDA-850F-588D-93BF-C5C28C3B71F2}"/>
              </a:ext>
            </a:extLst>
          </p:cNvPr>
          <p:cNvSpPr>
            <a:spLocks noGrp="1"/>
          </p:cNvSpPr>
          <p:nvPr>
            <p:ph type="dt" sz="half" idx="10"/>
          </p:nvPr>
        </p:nvSpPr>
        <p:spPr/>
        <p:txBody>
          <a:bodyPr/>
          <a:lstStyle/>
          <a:p>
            <a:fld id="{E26C1DE1-F788-4A47-A078-3F22CCFC4808}" type="datetimeFigureOut">
              <a:rPr lang="en-US" smtClean="0"/>
              <a:t>8/12/23</a:t>
            </a:fld>
            <a:endParaRPr lang="en-US"/>
          </a:p>
        </p:txBody>
      </p:sp>
      <p:sp>
        <p:nvSpPr>
          <p:cNvPr id="5" name="Footer Placeholder 4">
            <a:extLst>
              <a:ext uri="{FF2B5EF4-FFF2-40B4-BE49-F238E27FC236}">
                <a16:creationId xmlns:a16="http://schemas.microsoft.com/office/drawing/2014/main" id="{1A8AD32A-E6CD-E882-EC6B-6DD2087D16C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B08AFBC-4E54-15EC-6B6E-DD942AE41958}"/>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115565660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BC706-7A20-6F50-E052-72A72D5A68B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B89287D-EAAB-35CE-E116-F0EC42E1C07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519B11F-173E-2134-C537-85DB116B753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FC2029A-0961-9369-0827-6120665345B0}"/>
              </a:ext>
            </a:extLst>
          </p:cNvPr>
          <p:cNvSpPr>
            <a:spLocks noGrp="1"/>
          </p:cNvSpPr>
          <p:nvPr>
            <p:ph type="dt" sz="half" idx="10"/>
          </p:nvPr>
        </p:nvSpPr>
        <p:spPr/>
        <p:txBody>
          <a:bodyPr/>
          <a:lstStyle/>
          <a:p>
            <a:fld id="{E26C1DE1-F788-4A47-A078-3F22CCFC4808}" type="datetimeFigureOut">
              <a:rPr lang="en-US" smtClean="0"/>
              <a:t>8/12/23</a:t>
            </a:fld>
            <a:endParaRPr lang="en-US"/>
          </a:p>
        </p:txBody>
      </p:sp>
      <p:sp>
        <p:nvSpPr>
          <p:cNvPr id="6" name="Footer Placeholder 5">
            <a:extLst>
              <a:ext uri="{FF2B5EF4-FFF2-40B4-BE49-F238E27FC236}">
                <a16:creationId xmlns:a16="http://schemas.microsoft.com/office/drawing/2014/main" id="{E53E848C-7418-472B-B905-3B7F64C080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1739C1F-3386-D126-EE70-EB24D4254EDC}"/>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2910826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0020DC-31D2-488E-FD77-91E490BC43E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1A5C1FE-917C-C78F-D4B8-F921EC426F8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E8A4991-9EFF-C0C6-C9C2-123B21B2CF1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9D5E783-E000-971F-2F50-54FE4548472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900A0FA-21AC-2E2F-5B52-80ACD8C3F9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C6AE67B-BB3D-A781-BF77-D44333E804E0}"/>
              </a:ext>
            </a:extLst>
          </p:cNvPr>
          <p:cNvSpPr>
            <a:spLocks noGrp="1"/>
          </p:cNvSpPr>
          <p:nvPr>
            <p:ph type="dt" sz="half" idx="10"/>
          </p:nvPr>
        </p:nvSpPr>
        <p:spPr/>
        <p:txBody>
          <a:bodyPr/>
          <a:lstStyle/>
          <a:p>
            <a:fld id="{E26C1DE1-F788-4A47-A078-3F22CCFC4808}" type="datetimeFigureOut">
              <a:rPr lang="en-US" smtClean="0"/>
              <a:t>8/12/23</a:t>
            </a:fld>
            <a:endParaRPr lang="en-US"/>
          </a:p>
        </p:txBody>
      </p:sp>
      <p:sp>
        <p:nvSpPr>
          <p:cNvPr id="8" name="Footer Placeholder 7">
            <a:extLst>
              <a:ext uri="{FF2B5EF4-FFF2-40B4-BE49-F238E27FC236}">
                <a16:creationId xmlns:a16="http://schemas.microsoft.com/office/drawing/2014/main" id="{541C8AB9-3E01-4A4C-94EC-EA41E93ADA4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7D13C62-D84C-3AF4-2D51-D4DD04B7B143}"/>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51652974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658C63-3B56-16B3-B06F-1A2A635DB8A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2467AF3-735F-4812-E964-C9ED4362778C}"/>
              </a:ext>
            </a:extLst>
          </p:cNvPr>
          <p:cNvSpPr>
            <a:spLocks noGrp="1"/>
          </p:cNvSpPr>
          <p:nvPr>
            <p:ph type="dt" sz="half" idx="10"/>
          </p:nvPr>
        </p:nvSpPr>
        <p:spPr/>
        <p:txBody>
          <a:bodyPr/>
          <a:lstStyle/>
          <a:p>
            <a:fld id="{E26C1DE1-F788-4A47-A078-3F22CCFC4808}" type="datetimeFigureOut">
              <a:rPr lang="en-US" smtClean="0"/>
              <a:t>8/12/23</a:t>
            </a:fld>
            <a:endParaRPr lang="en-US"/>
          </a:p>
        </p:txBody>
      </p:sp>
      <p:sp>
        <p:nvSpPr>
          <p:cNvPr id="4" name="Footer Placeholder 3">
            <a:extLst>
              <a:ext uri="{FF2B5EF4-FFF2-40B4-BE49-F238E27FC236}">
                <a16:creationId xmlns:a16="http://schemas.microsoft.com/office/drawing/2014/main" id="{D148FB88-B77F-15D4-2A13-D61F740B0C8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ECF97B5-D41B-BBF2-47D1-76C639894DCA}"/>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76146812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84AA5A7-2026-3286-5987-87029BB560F0}"/>
              </a:ext>
            </a:extLst>
          </p:cNvPr>
          <p:cNvSpPr>
            <a:spLocks noGrp="1"/>
          </p:cNvSpPr>
          <p:nvPr>
            <p:ph type="dt" sz="half" idx="10"/>
          </p:nvPr>
        </p:nvSpPr>
        <p:spPr/>
        <p:txBody>
          <a:bodyPr/>
          <a:lstStyle/>
          <a:p>
            <a:fld id="{E26C1DE1-F788-4A47-A078-3F22CCFC4808}" type="datetimeFigureOut">
              <a:rPr lang="en-US" smtClean="0"/>
              <a:t>8/12/23</a:t>
            </a:fld>
            <a:endParaRPr lang="en-US"/>
          </a:p>
        </p:txBody>
      </p:sp>
      <p:sp>
        <p:nvSpPr>
          <p:cNvPr id="3" name="Footer Placeholder 2">
            <a:extLst>
              <a:ext uri="{FF2B5EF4-FFF2-40B4-BE49-F238E27FC236}">
                <a16:creationId xmlns:a16="http://schemas.microsoft.com/office/drawing/2014/main" id="{AE831B36-9A8B-1B0E-0934-433D80179FC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1E8DA9D-5B2C-F090-BA06-EFBA3F123DE7}"/>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111295415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D7E44-7E1C-8288-3002-0D60327E49A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C9A88A8-1CF6-5E2F-6D43-1C938C913A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4D386C-687E-B6B3-30EE-76274F2F9B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F98F930-7EFF-71BE-EEF8-3C1195EB39EE}"/>
              </a:ext>
            </a:extLst>
          </p:cNvPr>
          <p:cNvSpPr>
            <a:spLocks noGrp="1"/>
          </p:cNvSpPr>
          <p:nvPr>
            <p:ph type="dt" sz="half" idx="10"/>
          </p:nvPr>
        </p:nvSpPr>
        <p:spPr/>
        <p:txBody>
          <a:bodyPr/>
          <a:lstStyle/>
          <a:p>
            <a:fld id="{E26C1DE1-F788-4A47-A078-3F22CCFC4808}" type="datetimeFigureOut">
              <a:rPr lang="en-US" smtClean="0"/>
              <a:t>8/12/23</a:t>
            </a:fld>
            <a:endParaRPr lang="en-US"/>
          </a:p>
        </p:txBody>
      </p:sp>
      <p:sp>
        <p:nvSpPr>
          <p:cNvPr id="6" name="Footer Placeholder 5">
            <a:extLst>
              <a:ext uri="{FF2B5EF4-FFF2-40B4-BE49-F238E27FC236}">
                <a16:creationId xmlns:a16="http://schemas.microsoft.com/office/drawing/2014/main" id="{0B8DEF70-DC42-B539-3FBE-5C0B5653EA2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581C20-CB22-047F-E3D6-3FE228887D37}"/>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48765141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01322-F317-7CF1-4D8B-7345F6D42B3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C68B439-185F-5131-CA5C-C18568C7984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9F8AB33-189C-BF1E-1C8D-3F38DD0F7C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B17E170-2D38-B8F3-7135-754C7A3A4C00}"/>
              </a:ext>
            </a:extLst>
          </p:cNvPr>
          <p:cNvSpPr>
            <a:spLocks noGrp="1"/>
          </p:cNvSpPr>
          <p:nvPr>
            <p:ph type="dt" sz="half" idx="10"/>
          </p:nvPr>
        </p:nvSpPr>
        <p:spPr/>
        <p:txBody>
          <a:bodyPr/>
          <a:lstStyle/>
          <a:p>
            <a:fld id="{E26C1DE1-F788-4A47-A078-3F22CCFC4808}" type="datetimeFigureOut">
              <a:rPr lang="en-US" smtClean="0"/>
              <a:t>8/12/23</a:t>
            </a:fld>
            <a:endParaRPr lang="en-US"/>
          </a:p>
        </p:txBody>
      </p:sp>
      <p:sp>
        <p:nvSpPr>
          <p:cNvPr id="6" name="Footer Placeholder 5">
            <a:extLst>
              <a:ext uri="{FF2B5EF4-FFF2-40B4-BE49-F238E27FC236}">
                <a16:creationId xmlns:a16="http://schemas.microsoft.com/office/drawing/2014/main" id="{BE377722-3C43-7F59-E8C3-96E829FD33B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C363303-92E3-D018-DA40-D885AD34C8FA}"/>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0568337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AECEE-381E-DDA3-5207-DB84C8A234F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2214E84-FA20-6475-E1C5-51DDEBAF50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3489B02-DF96-DD1C-422D-6118EBDACFE5}"/>
              </a:ext>
            </a:extLst>
          </p:cNvPr>
          <p:cNvSpPr>
            <a:spLocks noGrp="1"/>
          </p:cNvSpPr>
          <p:nvPr>
            <p:ph type="dt" sz="half" idx="10"/>
          </p:nvPr>
        </p:nvSpPr>
        <p:spPr/>
        <p:txBody>
          <a:bodyPr/>
          <a:lstStyle/>
          <a:p>
            <a:fld id="{E26C1DE1-F788-4A47-A078-3F22CCFC4808}" type="datetimeFigureOut">
              <a:rPr lang="en-US" smtClean="0"/>
              <a:t>8/12/23</a:t>
            </a:fld>
            <a:endParaRPr lang="en-US"/>
          </a:p>
        </p:txBody>
      </p:sp>
      <p:sp>
        <p:nvSpPr>
          <p:cNvPr id="5" name="Footer Placeholder 4">
            <a:extLst>
              <a:ext uri="{FF2B5EF4-FFF2-40B4-BE49-F238E27FC236}">
                <a16:creationId xmlns:a16="http://schemas.microsoft.com/office/drawing/2014/main" id="{89797C8B-C91E-1F22-39B8-AF0593304D3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18BEB17-C82F-07D8-B66D-19D4B01BBFAC}"/>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28975245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E8AC318-5AED-80AC-B163-A1361C86D28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443780B-AB1E-94A9-4D17-D64AC0AC910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B85CFAA-59E4-A075-092E-4AED3DD01DC0}"/>
              </a:ext>
            </a:extLst>
          </p:cNvPr>
          <p:cNvSpPr>
            <a:spLocks noGrp="1"/>
          </p:cNvSpPr>
          <p:nvPr>
            <p:ph type="dt" sz="half" idx="10"/>
          </p:nvPr>
        </p:nvSpPr>
        <p:spPr/>
        <p:txBody>
          <a:bodyPr/>
          <a:lstStyle/>
          <a:p>
            <a:fld id="{E26C1DE1-F788-4A47-A078-3F22CCFC4808}" type="datetimeFigureOut">
              <a:rPr lang="en-US" smtClean="0"/>
              <a:t>8/12/23</a:t>
            </a:fld>
            <a:endParaRPr lang="en-US"/>
          </a:p>
        </p:txBody>
      </p:sp>
      <p:sp>
        <p:nvSpPr>
          <p:cNvPr id="5" name="Footer Placeholder 4">
            <a:extLst>
              <a:ext uri="{FF2B5EF4-FFF2-40B4-BE49-F238E27FC236}">
                <a16:creationId xmlns:a16="http://schemas.microsoft.com/office/drawing/2014/main" id="{7A17A9B4-30AB-4ED2-5AF3-B1607E11BA7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235522-F550-2B73-6DEF-04AD23DA58C9}"/>
              </a:ext>
            </a:extLst>
          </p:cNvPr>
          <p:cNvSpPr>
            <a:spLocks noGrp="1"/>
          </p:cNvSpPr>
          <p:nvPr>
            <p:ph type="sldNum" sz="quarter" idx="12"/>
          </p:nvPr>
        </p:nvSpPr>
        <p:spPr/>
        <p:txBody>
          <a:bodyPr/>
          <a:lstStyle/>
          <a:p>
            <a:fld id="{A831DE14-DCC4-4833-85DE-8A49746C1190}" type="slidenum">
              <a:rPr lang="en-US" smtClean="0"/>
              <a:t>‹#›</a:t>
            </a:fld>
            <a:endParaRPr lang="en-US"/>
          </a:p>
        </p:txBody>
      </p:sp>
    </p:spTree>
    <p:extLst>
      <p:ext uri="{BB962C8B-B14F-4D97-AF65-F5344CB8AC3E}">
        <p14:creationId xmlns:p14="http://schemas.microsoft.com/office/powerpoint/2010/main" val="3243979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4761123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8*#仅标题（一行标题）">
    <p:spTree>
      <p:nvGrpSpPr>
        <p:cNvPr id="1" name=""/>
        <p:cNvGrpSpPr/>
        <p:nvPr/>
      </p:nvGrpSpPr>
      <p:grpSpPr>
        <a:xfrm>
          <a:off x="0" y="0"/>
          <a:ext cx="0" cy="0"/>
          <a:chOff x="0" y="0"/>
          <a:chExt cx="0" cy="0"/>
        </a:xfrm>
      </p:grpSpPr>
      <p:sp>
        <p:nvSpPr>
          <p:cNvPr id="4" name="标题 1">
            <a:extLst>
              <a:ext uri="{FF2B5EF4-FFF2-40B4-BE49-F238E27FC236}">
                <a16:creationId xmlns:a16="http://schemas.microsoft.com/office/drawing/2014/main" id="{44E9D7C3-ED30-40F2-83DD-98BF8EA82601}"/>
              </a:ext>
            </a:extLst>
          </p:cNvPr>
          <p:cNvSpPr>
            <a:spLocks noGrp="1"/>
          </p:cNvSpPr>
          <p:nvPr>
            <p:ph type="title" hasCustomPrompt="1"/>
          </p:nvPr>
        </p:nvSpPr>
        <p:spPr>
          <a:xfrm>
            <a:off x="455613" y="447468"/>
            <a:ext cx="11293475" cy="497095"/>
          </a:xfrm>
          <a:prstGeom prst="rect">
            <a:avLst/>
          </a:prstGeom>
        </p:spPr>
        <p:txBody>
          <a:bodyPr lIns="0" tIns="0" rIns="0" bIns="0" anchor="t">
            <a:normAutofit/>
          </a:bodyPr>
          <a:lstStyle>
            <a:lvl1pPr>
              <a:defRPr lang="zh-CN" altLang="en-US" baseline="0" dirty="0">
                <a:latin typeface="+mj-lt"/>
              </a:defRPr>
            </a:lvl1pPr>
          </a:lstStyle>
          <a:p>
            <a:pPr marL="0" lvl="0" indent="0" defTabSz="1187798">
              <a:lnSpc>
                <a:spcPts val="3430"/>
              </a:lnSpc>
              <a:spcBef>
                <a:spcPts val="0"/>
              </a:spcBef>
              <a:buFont typeface="Arial" panose="020B0604020202020204" pitchFamily="34" charset="0"/>
            </a:pPr>
            <a:r>
              <a:rPr lang="en-US" altLang="zh-CN" dirty="0"/>
              <a:t>Title</a:t>
            </a:r>
            <a:endParaRPr lang="zh-CN" altLang="en-US" dirty="0"/>
          </a:p>
        </p:txBody>
      </p:sp>
    </p:spTree>
    <p:extLst>
      <p:ext uri="{BB962C8B-B14F-4D97-AF65-F5344CB8AC3E}">
        <p14:creationId xmlns:p14="http://schemas.microsoft.com/office/powerpoint/2010/main" val="696867925"/>
      </p:ext>
    </p:extLst>
  </p:cSld>
  <p:clrMapOvr>
    <a:masterClrMapping/>
  </p:clrMapOvr>
  <p:extLst>
    <p:ext uri="{DCECCB84-F9BA-43D5-87BE-67443E8EF086}">
      <p15:sldGuideLst xmlns:p15="http://schemas.microsoft.com/office/powerpoint/2012/main">
        <p15:guide id="1" orient="horz" pos="595">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7*#标题和内容（一行标题）">
    <p:spTree>
      <p:nvGrpSpPr>
        <p:cNvPr id="1" name=""/>
        <p:cNvGrpSpPr/>
        <p:nvPr/>
      </p:nvGrpSpPr>
      <p:grpSpPr>
        <a:xfrm>
          <a:off x="0" y="0"/>
          <a:ext cx="0" cy="0"/>
          <a:chOff x="0" y="0"/>
          <a:chExt cx="0" cy="0"/>
        </a:xfrm>
      </p:grpSpPr>
      <p:sp>
        <p:nvSpPr>
          <p:cNvPr id="4" name="标题 1">
            <a:extLst>
              <a:ext uri="{FF2B5EF4-FFF2-40B4-BE49-F238E27FC236}">
                <a16:creationId xmlns:a16="http://schemas.microsoft.com/office/drawing/2014/main" id="{3944091E-CB9C-4B1C-8AC0-2DCE4FF92AF0}"/>
              </a:ext>
            </a:extLst>
          </p:cNvPr>
          <p:cNvSpPr>
            <a:spLocks noGrp="1"/>
          </p:cNvSpPr>
          <p:nvPr>
            <p:ph type="title" hasCustomPrompt="1"/>
          </p:nvPr>
        </p:nvSpPr>
        <p:spPr>
          <a:xfrm>
            <a:off x="455612" y="447468"/>
            <a:ext cx="11293475" cy="497095"/>
          </a:xfrm>
          <a:prstGeom prst="rect">
            <a:avLst/>
          </a:prstGeom>
        </p:spPr>
        <p:txBody>
          <a:bodyPr lIns="0" tIns="0" rIns="0" bIns="0" anchor="t">
            <a:normAutofit/>
          </a:bodyPr>
          <a:lstStyle>
            <a:lvl1pPr>
              <a:defRPr lang="zh-CN" altLang="en-US" baseline="0" dirty="0">
                <a:latin typeface="Huawei Sans" panose="020C0503030203020204" pitchFamily="34" charset="0"/>
                <a:ea typeface="方正兰亭黑简体" panose="02000000000000000000" pitchFamily="2" charset="-122"/>
              </a:defRPr>
            </a:lvl1pPr>
          </a:lstStyle>
          <a:p>
            <a:pPr marL="0" lvl="0" indent="0" defTabSz="1187798">
              <a:lnSpc>
                <a:spcPts val="3430"/>
              </a:lnSpc>
              <a:spcBef>
                <a:spcPts val="0"/>
              </a:spcBef>
              <a:buFont typeface="Arial" panose="020B0604020202020204" pitchFamily="34" charset="0"/>
            </a:pPr>
            <a:r>
              <a:rPr lang="en-US" altLang="zh-CN" dirty="0"/>
              <a:t>Title</a:t>
            </a:r>
            <a:endParaRPr lang="zh-CN" altLang="en-US" dirty="0"/>
          </a:p>
        </p:txBody>
      </p:sp>
      <p:sp>
        <p:nvSpPr>
          <p:cNvPr id="5" name="文本占位符 6">
            <a:extLst>
              <a:ext uri="{FF2B5EF4-FFF2-40B4-BE49-F238E27FC236}">
                <a16:creationId xmlns:a16="http://schemas.microsoft.com/office/drawing/2014/main" id="{8322398D-928E-4F97-BD5C-B26801765DAB}"/>
              </a:ext>
            </a:extLst>
          </p:cNvPr>
          <p:cNvSpPr>
            <a:spLocks noGrp="1"/>
          </p:cNvSpPr>
          <p:nvPr>
            <p:ph type="body" sz="quarter" idx="10" hasCustomPrompt="1"/>
          </p:nvPr>
        </p:nvSpPr>
        <p:spPr>
          <a:xfrm>
            <a:off x="455612" y="1052514"/>
            <a:ext cx="11293476" cy="4875042"/>
          </a:xfrm>
          <a:prstGeom prst="rect">
            <a:avLst/>
          </a:prstGeom>
        </p:spPr>
        <p:txBody>
          <a:bodyPr/>
          <a:lstStyle>
            <a:lvl1pPr algn="just" fontAlgn="ctr">
              <a:buClrTx/>
              <a:defRPr baseline="0">
                <a:latin typeface="Huawei Sans" panose="020C0503030203020204" pitchFamily="34" charset="0"/>
                <a:ea typeface="方正兰亭黑简体" panose="02000000000000000000" pitchFamily="2" charset="-122"/>
                <a:cs typeface="Huawei Sans" panose="020C0503030203020204" pitchFamily="34" charset="0"/>
              </a:defRPr>
            </a:lvl1pPr>
          </a:lstStyle>
          <a:p>
            <a:r>
              <a:rPr lang="en-US" altLang="zh-CN" dirty="0"/>
              <a:t>Click here to edit</a:t>
            </a:r>
            <a:endParaRPr lang="zh-CN" altLang="en-US" dirty="0"/>
          </a:p>
        </p:txBody>
      </p:sp>
    </p:spTree>
    <p:extLst>
      <p:ext uri="{BB962C8B-B14F-4D97-AF65-F5344CB8AC3E}">
        <p14:creationId xmlns:p14="http://schemas.microsoft.com/office/powerpoint/2010/main" val="3182093657"/>
      </p:ext>
    </p:extLst>
  </p:cSld>
  <p:clrMapOvr>
    <a:masterClrMapping/>
  </p:clrMapOvr>
  <p:extLst>
    <p:ext uri="{DCECCB84-F9BA-43D5-87BE-67443E8EF086}">
      <p15:sldGuideLst xmlns:p15="http://schemas.microsoft.com/office/powerpoint/2012/main">
        <p15:guide id="1" orient="horz" pos="595">
          <p15:clr>
            <a:srgbClr val="FBAE40"/>
          </p15:clr>
        </p15:guide>
        <p15:guide id="2" orient="horz" pos="663">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C31468C-B3FE-244F-D0B1-A2E6763AFD1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3A040E6-62F0-5E81-0E0E-A3C209A10F2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7EAF44D-85B1-9E18-F661-5AA6669DB27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6C1DE1-F788-4A47-A078-3F22CCFC4808}" type="datetimeFigureOut">
              <a:rPr lang="en-US" smtClean="0"/>
              <a:t>8/12/23</a:t>
            </a:fld>
            <a:endParaRPr lang="en-US"/>
          </a:p>
        </p:txBody>
      </p:sp>
      <p:sp>
        <p:nvSpPr>
          <p:cNvPr id="5" name="Footer Placeholder 4">
            <a:extLst>
              <a:ext uri="{FF2B5EF4-FFF2-40B4-BE49-F238E27FC236}">
                <a16:creationId xmlns:a16="http://schemas.microsoft.com/office/drawing/2014/main" id="{42F22B4B-93A8-F58A-C306-7292BBBF454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51005A2-D15A-F3ED-633F-95FE9D06D3D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31DE14-DCC4-4833-85DE-8A49746C1190}" type="slidenum">
              <a:rPr lang="en-US" smtClean="0"/>
              <a:t>‹#›</a:t>
            </a:fld>
            <a:endParaRPr lang="en-US"/>
          </a:p>
        </p:txBody>
      </p:sp>
    </p:spTree>
    <p:extLst>
      <p:ext uri="{BB962C8B-B14F-4D97-AF65-F5344CB8AC3E}">
        <p14:creationId xmlns:p14="http://schemas.microsoft.com/office/powerpoint/2010/main" val="18654051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jpg"/><Relationship Id="rId1" Type="http://schemas.openxmlformats.org/officeDocument/2006/relationships/slideLayout" Target="../slideLayouts/slideLayout12.xml"/><Relationship Id="rId5" Type="http://schemas.openxmlformats.org/officeDocument/2006/relationships/image" Target="../media/image10.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Layout" Target="../slideLayouts/slideLayout12.xml"/><Relationship Id="rId5" Type="http://schemas.openxmlformats.org/officeDocument/2006/relationships/image" Target="../media/image12.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oleObject" Target="../embeddings/oleObject1.bin"/><Relationship Id="rId7" Type="http://schemas.openxmlformats.org/officeDocument/2006/relationships/image" Target="../media/image6.png"/><Relationship Id="rId2" Type="http://schemas.openxmlformats.org/officeDocument/2006/relationships/image" Target="../media/image13.png"/><Relationship Id="rId1" Type="http://schemas.openxmlformats.org/officeDocument/2006/relationships/slideLayout" Target="../slideLayouts/slideLayout12.xml"/><Relationship Id="rId6" Type="http://schemas.openxmlformats.org/officeDocument/2006/relationships/image" Target="../media/image14.wmf"/><Relationship Id="rId5" Type="http://schemas.openxmlformats.org/officeDocument/2006/relationships/oleObject" Target="../embeddings/oleObject2.bin"/><Relationship Id="rId4" Type="http://schemas.openxmlformats.org/officeDocument/2006/relationships/image" Target="../media/image13.wmf"/><Relationship Id="rId9" Type="http://schemas.openxmlformats.org/officeDocument/2006/relationships/image" Target="../media/image5.png"/></Relationships>
</file>

<file path=ppt/slides/_rels/slide9.xml.rels><?xml version="1.0" encoding="UTF-8" standalone="yes"?>
<Relationships xmlns="http://schemas.openxmlformats.org/package/2006/relationships"><Relationship Id="rId8" Type="http://schemas.openxmlformats.org/officeDocument/2006/relationships/image" Target="../media/image17.wmf"/><Relationship Id="rId3" Type="http://schemas.openxmlformats.org/officeDocument/2006/relationships/oleObject" Target="../embeddings/oleObject3.bin"/><Relationship Id="rId7" Type="http://schemas.openxmlformats.org/officeDocument/2006/relationships/oleObject" Target="../embeddings/oleObject5.bin"/><Relationship Id="rId2" Type="http://schemas.openxmlformats.org/officeDocument/2006/relationships/image" Target="../media/image15.png"/><Relationship Id="rId1" Type="http://schemas.openxmlformats.org/officeDocument/2006/relationships/slideLayout" Target="../slideLayouts/slideLayout12.xml"/><Relationship Id="rId6" Type="http://schemas.openxmlformats.org/officeDocument/2006/relationships/image" Target="../media/image16.wmf"/><Relationship Id="rId11" Type="http://schemas.openxmlformats.org/officeDocument/2006/relationships/image" Target="../media/image5.png"/><Relationship Id="rId5" Type="http://schemas.openxmlformats.org/officeDocument/2006/relationships/oleObject" Target="../embeddings/oleObject4.bin"/><Relationship Id="rId10" Type="http://schemas.openxmlformats.org/officeDocument/2006/relationships/image" Target="../media/image7.svg"/><Relationship Id="rId4" Type="http://schemas.openxmlformats.org/officeDocument/2006/relationships/image" Target="../media/image15.wmf"/><Relationship Id="rId9"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7.sv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5.png"/><Relationship Id="rId7" Type="http://schemas.microsoft.com/office/2007/relationships/hdphoto" Target="../media/hdphoto1.wdp"/><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7.svg"/><Relationship Id="rId4" Type="http://schemas.openxmlformats.org/officeDocument/2006/relationships/image" Target="../media/image6.png"/><Relationship Id="rId9" Type="http://schemas.microsoft.com/office/2007/relationships/hdphoto" Target="../media/hdphoto2.wdp"/></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5.png"/><Relationship Id="rId7" Type="http://schemas.microsoft.com/office/2007/relationships/hdphoto" Target="../media/hdphoto3.wdp"/><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7.sv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7.sv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7.sv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27.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26.png"/><Relationship Id="rId5" Type="http://schemas.openxmlformats.org/officeDocument/2006/relationships/image" Target="../media/image7.sv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8" Type="http://schemas.openxmlformats.org/officeDocument/2006/relationships/diagramQuickStyle" Target="../diagrams/quickStyle1.xml"/><Relationship Id="rId3" Type="http://schemas.openxmlformats.org/officeDocument/2006/relationships/image" Target="../media/image5.png"/><Relationship Id="rId7" Type="http://schemas.openxmlformats.org/officeDocument/2006/relationships/diagramLayout" Target="../diagrams/layout1.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diagramData" Target="../diagrams/data1.xml"/><Relationship Id="rId5" Type="http://schemas.openxmlformats.org/officeDocument/2006/relationships/image" Target="../media/image7.svg"/><Relationship Id="rId10" Type="http://schemas.microsoft.com/office/2007/relationships/diagramDrawing" Target="../diagrams/drawing1.xml"/><Relationship Id="rId4" Type="http://schemas.openxmlformats.org/officeDocument/2006/relationships/image" Target="../media/image6.png"/><Relationship Id="rId9" Type="http://schemas.openxmlformats.org/officeDocument/2006/relationships/diagramColors" Target="../diagrams/colors1.xml"/></Relationships>
</file>

<file path=ppt/slides/_rels/slide21.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5.png"/><Relationship Id="rId7" Type="http://schemas.microsoft.com/office/2007/relationships/hdphoto" Target="../media/hdphoto4.wdp"/><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7.svg"/><Relationship Id="rId4" Type="http://schemas.openxmlformats.org/officeDocument/2006/relationships/image" Target="../media/image6.png"/><Relationship Id="rId9" Type="http://schemas.openxmlformats.org/officeDocument/2006/relationships/image" Target="../media/image30.pn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31.png"/><Relationship Id="rId5" Type="http://schemas.openxmlformats.org/officeDocument/2006/relationships/image" Target="../media/image7.sv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image" Target="../media/image7.svg"/><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7.svg"/><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image" Target="../media/image5.png"/><Relationship Id="rId7" Type="http://schemas.openxmlformats.org/officeDocument/2006/relationships/diagramLayout" Target="../diagrams/layout2.xml"/><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diagramData" Target="../diagrams/data2.xml"/><Relationship Id="rId5" Type="http://schemas.openxmlformats.org/officeDocument/2006/relationships/image" Target="../media/image7.svg"/><Relationship Id="rId10" Type="http://schemas.microsoft.com/office/2007/relationships/diagramDrawing" Target="../diagrams/drawing2.xml"/><Relationship Id="rId4" Type="http://schemas.openxmlformats.org/officeDocument/2006/relationships/image" Target="../media/image6.png"/><Relationship Id="rId9" Type="http://schemas.openxmlformats.org/officeDocument/2006/relationships/diagramColors" Target="../diagrams/colors2.xml"/></Relationships>
</file>

<file path=ppt/slides/_rels/slide2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34.png"/><Relationship Id="rId7" Type="http://schemas.openxmlformats.org/officeDocument/2006/relationships/image" Target="../media/image7.svg"/><Relationship Id="rId2" Type="http://schemas.openxmlformats.org/officeDocument/2006/relationships/notesSlide" Target="../notesSlides/notesSlide22.xml"/><Relationship Id="rId1" Type="http://schemas.openxmlformats.org/officeDocument/2006/relationships/slideLayout" Target="../slideLayouts/slideLayout14.xml"/><Relationship Id="rId6" Type="http://schemas.openxmlformats.org/officeDocument/2006/relationships/image" Target="../media/image6.png"/><Relationship Id="rId5" Type="http://schemas.openxmlformats.org/officeDocument/2006/relationships/image" Target="../media/image36.png"/><Relationship Id="rId4" Type="http://schemas.openxmlformats.org/officeDocument/2006/relationships/image" Target="../media/image35.png"/></Relationships>
</file>

<file path=ppt/slides/_rels/slide2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3.xml"/><Relationship Id="rId1" Type="http://schemas.openxmlformats.org/officeDocument/2006/relationships/slideLayout" Target="../slideLayouts/slideLayout14.xml"/><Relationship Id="rId6" Type="http://schemas.openxmlformats.org/officeDocument/2006/relationships/image" Target="../media/image5.png"/><Relationship Id="rId5" Type="http://schemas.openxmlformats.org/officeDocument/2006/relationships/image" Target="../media/image7.svg"/><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38.PNG"/><Relationship Id="rId7"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14.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9.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4.xml"/><Relationship Id="rId6" Type="http://schemas.openxmlformats.org/officeDocument/2006/relationships/image" Target="../media/image40.png"/><Relationship Id="rId5" Type="http://schemas.openxmlformats.org/officeDocument/2006/relationships/image" Target="../media/image5.png"/><Relationship Id="rId4" Type="http://schemas.openxmlformats.org/officeDocument/2006/relationships/image" Target="../media/image7.sv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4.xml"/><Relationship Id="rId5" Type="http://schemas.openxmlformats.org/officeDocument/2006/relationships/image" Target="../media/image5.png"/><Relationship Id="rId4" Type="http://schemas.openxmlformats.org/officeDocument/2006/relationships/image" Target="../media/image7.svg"/></Relationships>
</file>

<file path=ppt/slides/_rels/slide31.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41.jpg"/><Relationship Id="rId7" Type="http://schemas.openxmlformats.org/officeDocument/2006/relationships/diagramColors" Target="../diagrams/colors3.xml"/><Relationship Id="rId2" Type="http://schemas.openxmlformats.org/officeDocument/2006/relationships/notesSlide" Target="../notesSlides/notesSlide27.xml"/><Relationship Id="rId1" Type="http://schemas.openxmlformats.org/officeDocument/2006/relationships/slideLayout" Target="../slideLayouts/slideLayout14.xml"/><Relationship Id="rId6" Type="http://schemas.openxmlformats.org/officeDocument/2006/relationships/diagramQuickStyle" Target="../diagrams/quickStyle3.xml"/><Relationship Id="rId11" Type="http://schemas.openxmlformats.org/officeDocument/2006/relationships/image" Target="../media/image5.png"/><Relationship Id="rId5" Type="http://schemas.openxmlformats.org/officeDocument/2006/relationships/diagramLayout" Target="../diagrams/layout3.xml"/><Relationship Id="rId10" Type="http://schemas.openxmlformats.org/officeDocument/2006/relationships/image" Target="../media/image7.svg"/><Relationship Id="rId4" Type="http://schemas.openxmlformats.org/officeDocument/2006/relationships/diagramData" Target="../diagrams/data3.xml"/><Relationship Id="rId9"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4.xml"/><Relationship Id="rId5" Type="http://schemas.openxmlformats.org/officeDocument/2006/relationships/image" Target="../media/image5.png"/><Relationship Id="rId4" Type="http://schemas.openxmlformats.org/officeDocument/2006/relationships/image" Target="../media/image7.sv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7.sv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4.xml"/><Relationship Id="rId5" Type="http://schemas.openxmlformats.org/officeDocument/2006/relationships/image" Target="../media/image5.png"/><Relationship Id="rId4" Type="http://schemas.openxmlformats.org/officeDocument/2006/relationships/image" Target="../media/image7.svg"/></Relationships>
</file>

<file path=ppt/slides/_rels/slide3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1.xml"/><Relationship Id="rId1" Type="http://schemas.openxmlformats.org/officeDocument/2006/relationships/slideLayout" Target="../slideLayouts/slideLayout14.xml"/><Relationship Id="rId6" Type="http://schemas.openxmlformats.org/officeDocument/2006/relationships/image" Target="../media/image5.png"/><Relationship Id="rId5" Type="http://schemas.openxmlformats.org/officeDocument/2006/relationships/image" Target="../media/image7.svg"/><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32.xml"/><Relationship Id="rId1" Type="http://schemas.openxmlformats.org/officeDocument/2006/relationships/slideLayout" Target="../slideLayouts/slideLayout14.xml"/><Relationship Id="rId6" Type="http://schemas.openxmlformats.org/officeDocument/2006/relationships/image" Target="../media/image5.png"/><Relationship Id="rId5" Type="http://schemas.openxmlformats.org/officeDocument/2006/relationships/image" Target="../media/image7.svg"/><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3.xml"/><Relationship Id="rId6" Type="http://schemas.openxmlformats.org/officeDocument/2006/relationships/image" Target="../media/image44.png"/><Relationship Id="rId5" Type="http://schemas.openxmlformats.org/officeDocument/2006/relationships/image" Target="../media/image5.png"/><Relationship Id="rId4" Type="http://schemas.openxmlformats.org/officeDocument/2006/relationships/image" Target="../media/image7.sv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3.xml"/><Relationship Id="rId6" Type="http://schemas.openxmlformats.org/officeDocument/2006/relationships/image" Target="../media/image45.png"/><Relationship Id="rId5" Type="http://schemas.openxmlformats.org/officeDocument/2006/relationships/image" Target="../media/image5.png"/><Relationship Id="rId4" Type="http://schemas.openxmlformats.org/officeDocument/2006/relationships/image" Target="../media/image7.sv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3.xml"/><Relationship Id="rId6" Type="http://schemas.openxmlformats.org/officeDocument/2006/relationships/image" Target="../media/image46.png"/><Relationship Id="rId5" Type="http://schemas.openxmlformats.org/officeDocument/2006/relationships/image" Target="../media/image5.png"/><Relationship Id="rId4" Type="http://schemas.openxmlformats.org/officeDocument/2006/relationships/image" Target="../media/image7.sv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3.xml"/><Relationship Id="rId6" Type="http://schemas.openxmlformats.org/officeDocument/2006/relationships/image" Target="../media/image47.png"/><Relationship Id="rId5" Type="http://schemas.openxmlformats.org/officeDocument/2006/relationships/image" Target="../media/image5.png"/><Relationship Id="rId4" Type="http://schemas.openxmlformats.org/officeDocument/2006/relationships/image" Target="../media/image7.sv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4.xml"/><Relationship Id="rId5" Type="http://schemas.openxmlformats.org/officeDocument/2006/relationships/image" Target="../media/image5.png"/><Relationship Id="rId4" Type="http://schemas.openxmlformats.org/officeDocument/2006/relationships/image" Target="../media/image7.svg"/></Relationships>
</file>

<file path=ppt/slides/_rels/slide4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470.png"/><Relationship Id="rId7" Type="http://schemas.openxmlformats.org/officeDocument/2006/relationships/image" Target="../media/image7.svg"/><Relationship Id="rId2" Type="http://schemas.openxmlformats.org/officeDocument/2006/relationships/notesSlide" Target="../notesSlides/notesSlide38.xml"/><Relationship Id="rId1" Type="http://schemas.openxmlformats.org/officeDocument/2006/relationships/slideLayout" Target="../slideLayouts/slideLayout14.xml"/><Relationship Id="rId6" Type="http://schemas.openxmlformats.org/officeDocument/2006/relationships/image" Target="../media/image6.png"/><Relationship Id="rId5" Type="http://schemas.openxmlformats.org/officeDocument/2006/relationships/image" Target="../media/image48.wmf"/><Relationship Id="rId4" Type="http://schemas.openxmlformats.org/officeDocument/2006/relationships/oleObject" Target="../embeddings/oleObject6.bin"/></Relationships>
</file>

<file path=ppt/slides/_rels/slide43.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39.xml"/><Relationship Id="rId1" Type="http://schemas.openxmlformats.org/officeDocument/2006/relationships/slideLayout" Target="../slideLayouts/slideLayout14.xml"/><Relationship Id="rId6" Type="http://schemas.openxmlformats.org/officeDocument/2006/relationships/image" Target="../media/image5.png"/><Relationship Id="rId5" Type="http://schemas.openxmlformats.org/officeDocument/2006/relationships/image" Target="../media/image7.svg"/><Relationship Id="rId4" Type="http://schemas.openxmlformats.org/officeDocument/2006/relationships/image" Target="../media/image6.png"/></Relationships>
</file>

<file path=ppt/slides/_rels/slide4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NULL"/><Relationship Id="rId7" Type="http://schemas.openxmlformats.org/officeDocument/2006/relationships/image" Target="../media/image7.svg"/><Relationship Id="rId2" Type="http://schemas.openxmlformats.org/officeDocument/2006/relationships/notesSlide" Target="../notesSlides/notesSlide40.xml"/><Relationship Id="rId1" Type="http://schemas.openxmlformats.org/officeDocument/2006/relationships/slideLayout" Target="../slideLayouts/slideLayout14.xml"/><Relationship Id="rId6" Type="http://schemas.openxmlformats.org/officeDocument/2006/relationships/image" Target="../media/image6.png"/><Relationship Id="rId5" Type="http://schemas.openxmlformats.org/officeDocument/2006/relationships/image" Target="NULL"/><Relationship Id="rId4" Type="http://schemas.openxmlformats.org/officeDocument/2006/relationships/image" Target="NULL"/></Relationships>
</file>

<file path=ppt/slides/_rels/slide45.xml.rels><?xml version="1.0" encoding="UTF-8" standalone="yes"?>
<Relationships xmlns="http://schemas.openxmlformats.org/package/2006/relationships"><Relationship Id="rId3" Type="http://schemas.openxmlformats.org/officeDocument/2006/relationships/image" Target="NULL"/><Relationship Id="rId2" Type="http://schemas.openxmlformats.org/officeDocument/2006/relationships/notesSlide" Target="../notesSlides/notesSlide41.xml"/><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7.svg"/><Relationship Id="rId4" Type="http://schemas.openxmlformats.org/officeDocument/2006/relationships/image" Target="../media/image6.png"/></Relationships>
</file>

<file path=ppt/slides/_rels/slide46.xml.rels><?xml version="1.0" encoding="UTF-8" standalone="yes"?>
<Relationships xmlns="http://schemas.openxmlformats.org/package/2006/relationships"><Relationship Id="rId3" Type="http://schemas.openxmlformats.org/officeDocument/2006/relationships/image" Target="../media/image490.png"/><Relationship Id="rId7" Type="http://schemas.openxmlformats.org/officeDocument/2006/relationships/image" Target="../media/image5.png"/><Relationship Id="rId2" Type="http://schemas.openxmlformats.org/officeDocument/2006/relationships/notesSlide" Target="../notesSlides/notesSlide42.xml"/><Relationship Id="rId1" Type="http://schemas.openxmlformats.org/officeDocument/2006/relationships/slideLayout" Target="../slideLayouts/slideLayout14.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NULL"/></Relationships>
</file>

<file path=ppt/slides/_rels/slide47.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25056" y="-121107"/>
            <a:ext cx="6117514" cy="3744684"/>
          </a:xfrm>
        </p:spPr>
      </p:pic>
      <p:sp>
        <p:nvSpPr>
          <p:cNvPr id="9" name="TextBox 8">
            <a:extLst>
              <a:ext uri="{FF2B5EF4-FFF2-40B4-BE49-F238E27FC236}">
                <a16:creationId xmlns:a16="http://schemas.microsoft.com/office/drawing/2014/main" id="{25760A6C-566F-B7E3-1EEE-CB29F0CF0113}"/>
              </a:ext>
            </a:extLst>
          </p:cNvPr>
          <p:cNvSpPr txBox="1"/>
          <p:nvPr/>
        </p:nvSpPr>
        <p:spPr>
          <a:xfrm>
            <a:off x="4551772" y="2742493"/>
            <a:ext cx="6071544" cy="568237"/>
          </a:xfrm>
          <a:prstGeom prst="rect">
            <a:avLst/>
          </a:prstGeom>
          <a:noFill/>
        </p:spPr>
        <p:txBody>
          <a:bodyPr wrap="square" rtlCol="0">
            <a:spAutoFit/>
          </a:bodyPr>
          <a:lstStyle/>
          <a:p>
            <a:pPr algn="ctr"/>
            <a:r>
              <a:rPr lang="en-US" sz="3100" b="1" dirty="0">
                <a:solidFill>
                  <a:schemeClr val="bg1"/>
                </a:solidFill>
                <a:latin typeface="Times New Roman" panose="02020603050405020304" pitchFamily="18" charset="0"/>
                <a:cs typeface="Times New Roman" panose="02020603050405020304" pitchFamily="18" charset="0"/>
              </a:rPr>
              <a:t>HCIA-AI Huawei</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0" y="4648981"/>
            <a:ext cx="5526158" cy="677368"/>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784658"/>
                </a:solidFill>
                <a:latin typeface="Times New Roman" panose="02020603050405020304" pitchFamily="18" charset="0"/>
                <a:cs typeface="Times New Roman" panose="02020603050405020304" pitchFamily="18" charset="0"/>
              </a:rPr>
              <a:t>Lecture 4- Supervised Learning</a:t>
            </a:r>
          </a:p>
        </p:txBody>
      </p:sp>
      <p:sp>
        <p:nvSpPr>
          <p:cNvPr id="12" name="TextBox 11">
            <a:extLst>
              <a:ext uri="{FF2B5EF4-FFF2-40B4-BE49-F238E27FC236}">
                <a16:creationId xmlns:a16="http://schemas.microsoft.com/office/drawing/2014/main" id="{8C520B7F-7764-8B81-C7C7-A7440DA2CCAF}"/>
              </a:ext>
            </a:extLst>
          </p:cNvPr>
          <p:cNvSpPr txBox="1"/>
          <p:nvPr/>
        </p:nvSpPr>
        <p:spPr>
          <a:xfrm>
            <a:off x="5992458" y="3417205"/>
            <a:ext cx="5867402" cy="523220"/>
          </a:xfrm>
          <a:prstGeom prst="rect">
            <a:avLst/>
          </a:prstGeom>
          <a:noFill/>
        </p:spPr>
        <p:txBody>
          <a:bodyPr wrap="square" rtlCol="0">
            <a:spAutoFit/>
          </a:bodyPr>
          <a:lstStyle/>
          <a:p>
            <a:r>
              <a:rPr lang="en-US" sz="2800" b="1" dirty="0" err="1">
                <a:solidFill>
                  <a:schemeClr val="accent4">
                    <a:lumMod val="60000"/>
                    <a:lumOff val="40000"/>
                  </a:schemeClr>
                </a:solidFill>
                <a:latin typeface="Times New Roman" panose="02020603050405020304" pitchFamily="18" charset="0"/>
                <a:cs typeface="Times New Roman" panose="02020603050405020304" pitchFamily="18" charset="0"/>
              </a:rPr>
              <a:t>Eng.Eman</a:t>
            </a:r>
            <a:r>
              <a:rPr lang="en-US" sz="2800" b="1" dirty="0">
                <a:solidFill>
                  <a:schemeClr val="accent4">
                    <a:lumMod val="60000"/>
                    <a:lumOff val="40000"/>
                  </a:schemeClr>
                </a:solidFill>
                <a:latin typeface="Times New Roman" panose="02020603050405020304" pitchFamily="18" charset="0"/>
                <a:cs typeface="Times New Roman" panose="02020603050405020304" pitchFamily="18" charset="0"/>
              </a:rPr>
              <a:t> </a:t>
            </a:r>
            <a:r>
              <a:rPr lang="en-US" sz="2800" b="1" dirty="0" err="1">
                <a:solidFill>
                  <a:schemeClr val="accent4">
                    <a:lumMod val="60000"/>
                    <a:lumOff val="40000"/>
                  </a:schemeClr>
                </a:solidFill>
                <a:latin typeface="Times New Roman" panose="02020603050405020304" pitchFamily="18" charset="0"/>
                <a:cs typeface="Times New Roman" panose="02020603050405020304" pitchFamily="18" charset="0"/>
              </a:rPr>
              <a:t>Elgallad</a:t>
            </a:r>
            <a:endParaRPr lang="en-US" sz="2800" b="1" dirty="0">
              <a:solidFill>
                <a:schemeClr val="accent4">
                  <a:lumMod val="60000"/>
                  <a:lumOff val="40000"/>
                </a:schemeClr>
              </a:solidFill>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2441A87E-63B3-89C4-C91E-4999ECEFC6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82629" y="-551785"/>
            <a:ext cx="2704571" cy="2704571"/>
          </a:xfrm>
          <a:prstGeom prst="rect">
            <a:avLst/>
          </a:prstGeom>
        </p:spPr>
      </p:pic>
      <p:pic>
        <p:nvPicPr>
          <p:cNvPr id="7" name="Picture 6">
            <a:extLst>
              <a:ext uri="{FF2B5EF4-FFF2-40B4-BE49-F238E27FC236}">
                <a16:creationId xmlns:a16="http://schemas.microsoft.com/office/drawing/2014/main" id="{E5E2D01B-0E78-027F-160A-F532D98C46A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5056" y="4987665"/>
            <a:ext cx="3689891" cy="2631089"/>
          </a:xfrm>
          <a:prstGeom prst="rect">
            <a:avLst/>
          </a:prstGeom>
        </p:spPr>
      </p:pic>
      <p:pic>
        <p:nvPicPr>
          <p:cNvPr id="11" name="Picture 10">
            <a:extLst>
              <a:ext uri="{FF2B5EF4-FFF2-40B4-BE49-F238E27FC236}">
                <a16:creationId xmlns:a16="http://schemas.microsoft.com/office/drawing/2014/main" id="{3997DA2A-1886-F527-AEBC-CAB72313494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536150" y="6194454"/>
            <a:ext cx="2351050" cy="381742"/>
          </a:xfrm>
          <a:prstGeom prst="rect">
            <a:avLst/>
          </a:prstGeom>
        </p:spPr>
      </p:pic>
    </p:spTree>
    <p:extLst>
      <p:ext uri="{BB962C8B-B14F-4D97-AF65-F5344CB8AC3E}">
        <p14:creationId xmlns:p14="http://schemas.microsoft.com/office/powerpoint/2010/main" val="325556443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a:off x="5658678" y="631329"/>
            <a:ext cx="40187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31053" y="582615"/>
            <a:ext cx="909603" cy="707886"/>
          </a:xfrm>
          <a:prstGeom prst="rect">
            <a:avLst/>
          </a:prstGeom>
          <a:noFill/>
        </p:spPr>
        <p:txBody>
          <a:bodyPr wrap="square" rtlCol="0">
            <a:spAutoFit/>
          </a:bodyPr>
          <a:lstStyle/>
          <a:p>
            <a:pPr algn="ctr"/>
            <a:r>
              <a:rPr lang="en-US" sz="4000" b="1" dirty="0">
                <a:solidFill>
                  <a:srgbClr val="8E5A6D"/>
                </a:solidFill>
                <a:latin typeface="Times New Roman" panose="02020603050405020304" pitchFamily="18" charset="0"/>
                <a:cs typeface="Times New Roman" panose="02020603050405020304" pitchFamily="18" charset="0"/>
              </a:rPr>
              <a:t>04</a:t>
            </a:r>
            <a:endParaRPr lang="en-US" sz="1100" b="1" dirty="0">
              <a:solidFill>
                <a:srgbClr val="8E5A6D"/>
              </a:solidFill>
              <a:latin typeface="Times New Roman" panose="02020603050405020304" pitchFamily="18" charset="0"/>
              <a:cs typeface="Times New Roman" panose="02020603050405020304" pitchFamily="18" charset="0"/>
            </a:endParaRPr>
          </a:p>
        </p:txBody>
      </p:sp>
      <p:sp>
        <p:nvSpPr>
          <p:cNvPr id="17" name="Rectangle: Rounded Corners 16">
            <a:extLst>
              <a:ext uri="{FF2B5EF4-FFF2-40B4-BE49-F238E27FC236}">
                <a16:creationId xmlns:a16="http://schemas.microsoft.com/office/drawing/2014/main" id="{E63544AC-315C-4BC0-FE91-E3539D735B94}"/>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sp>
        <p:nvSpPr>
          <p:cNvPr id="3" name="Content Placeholder 2"/>
          <p:cNvSpPr>
            <a:spLocks noGrp="1"/>
          </p:cNvSpPr>
          <p:nvPr>
            <p:ph idx="1"/>
          </p:nvPr>
        </p:nvSpPr>
        <p:spPr>
          <a:xfrm>
            <a:off x="431053" y="1821885"/>
            <a:ext cx="11371741" cy="3619651"/>
          </a:xfrm>
        </p:spPr>
        <p:txBody>
          <a:bodyPr>
            <a:normAutofit lnSpcReduction="10000"/>
          </a:bodyPr>
          <a:lstStyle/>
          <a:p>
            <a:r>
              <a:rPr lang="en-US" sz="2400" dirty="0">
                <a:latin typeface="Times New Roman" panose="02020603050405020304" pitchFamily="18" charset="0"/>
                <a:cs typeface="Times New Roman" panose="02020603050405020304" pitchFamily="18" charset="0"/>
              </a:rPr>
              <a:t>Supervised Learning</a:t>
            </a:r>
            <a:endParaRPr lang="ar-EG"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Regression</a:t>
            </a:r>
          </a:p>
          <a:p>
            <a:pPr lvl="1"/>
            <a:r>
              <a:rPr lang="en-US" sz="2000" dirty="0">
                <a:latin typeface="Times New Roman" panose="02020603050405020304" pitchFamily="18" charset="0"/>
                <a:cs typeface="Times New Roman" panose="02020603050405020304" pitchFamily="18" charset="0"/>
              </a:rPr>
              <a:t>Linear Regression</a:t>
            </a:r>
          </a:p>
          <a:p>
            <a:r>
              <a:rPr lang="en-US" sz="2400" dirty="0">
                <a:latin typeface="Times New Roman" panose="02020603050405020304" pitchFamily="18" charset="0"/>
                <a:cs typeface="Times New Roman" panose="02020603050405020304" pitchFamily="18" charset="0"/>
              </a:rPr>
              <a:t>Classification</a:t>
            </a:r>
          </a:p>
          <a:p>
            <a:pPr lvl="1"/>
            <a:r>
              <a:rPr lang="en-US" sz="2000" dirty="0">
                <a:latin typeface="Times New Roman" panose="02020603050405020304" pitchFamily="18" charset="0"/>
                <a:cs typeface="Times New Roman" panose="02020603050405020304" pitchFamily="18" charset="0"/>
              </a:rPr>
              <a:t>Logistic Regression</a:t>
            </a:r>
          </a:p>
          <a:p>
            <a:pPr lvl="1"/>
            <a:r>
              <a:rPr lang="en-US" sz="2000" dirty="0">
                <a:latin typeface="Times New Roman" panose="02020603050405020304" pitchFamily="18" charset="0"/>
                <a:cs typeface="Times New Roman" panose="02020603050405020304" pitchFamily="18" charset="0"/>
              </a:rPr>
              <a:t>KNN</a:t>
            </a:r>
          </a:p>
          <a:p>
            <a:pPr lvl="1"/>
            <a:r>
              <a:rPr lang="en-US" sz="2000" dirty="0">
                <a:latin typeface="Times New Roman" panose="02020603050405020304" pitchFamily="18" charset="0"/>
                <a:cs typeface="Times New Roman" panose="02020603050405020304" pitchFamily="18" charset="0"/>
              </a:rPr>
              <a:t>SVM</a:t>
            </a:r>
          </a:p>
          <a:p>
            <a:pPr lvl="1"/>
            <a:r>
              <a:rPr lang="en-US" sz="2000" dirty="0">
                <a:latin typeface="Times New Roman" panose="02020603050405020304" pitchFamily="18" charset="0"/>
                <a:cs typeface="Times New Roman" panose="02020603050405020304" pitchFamily="18" charset="0"/>
              </a:rPr>
              <a:t>Decision Tree</a:t>
            </a:r>
          </a:p>
          <a:p>
            <a:pPr lvl="1"/>
            <a:r>
              <a:rPr lang="en-US" sz="2000" dirty="0">
                <a:latin typeface="Times New Roman" panose="02020603050405020304" pitchFamily="18" charset="0"/>
                <a:cs typeface="Times New Roman" panose="02020603050405020304" pitchFamily="18" charset="0"/>
              </a:rPr>
              <a:t>Ensemble Learning</a:t>
            </a:r>
          </a:p>
          <a:p>
            <a:pPr lvl="1"/>
            <a:r>
              <a:rPr lang="en-US" sz="2000" dirty="0">
                <a:latin typeface="Times New Roman" panose="02020603050405020304" pitchFamily="18" charset="0"/>
                <a:cs typeface="Times New Roman" panose="02020603050405020304" pitchFamily="18" charset="0"/>
              </a:rPr>
              <a:t>Naïve Bayes </a:t>
            </a:r>
          </a:p>
          <a:p>
            <a:pPr marL="0" indent="0">
              <a:buNone/>
            </a:pP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E2D941B-169A-E083-33B8-6FC641850116}"/>
              </a:ext>
            </a:extLst>
          </p:cNvPr>
          <p:cNvSpPr txBox="1"/>
          <p:nvPr/>
        </p:nvSpPr>
        <p:spPr>
          <a:xfrm>
            <a:off x="1622397" y="318557"/>
            <a:ext cx="1952779" cy="707886"/>
          </a:xfrm>
          <a:prstGeom prst="rect">
            <a:avLst/>
          </a:prstGeom>
          <a:noFill/>
        </p:spPr>
        <p:txBody>
          <a:bodyPr wrap="none" rtlCol="0">
            <a:spAutoFit/>
          </a:bodyPr>
          <a:lstStyle/>
          <a:p>
            <a:r>
              <a:rPr lang="en-US" sz="4000" b="1" dirty="0">
                <a:solidFill>
                  <a:srgbClr val="784658"/>
                </a:solidFill>
                <a:latin typeface="Times New Roman" panose="02020603050405020304" pitchFamily="18" charset="0"/>
                <a:cs typeface="Times New Roman" panose="02020603050405020304" pitchFamily="18" charset="0"/>
              </a:rPr>
              <a:t>Content</a:t>
            </a:r>
            <a:endParaRPr lang="en-US" sz="1600" b="1" dirty="0">
              <a:solidFill>
                <a:srgbClr val="784658"/>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1981642C-E4DD-4091-7AE1-D505A8E19C4F}"/>
              </a:ext>
            </a:extLst>
          </p:cNvPr>
          <p:cNvSpPr/>
          <p:nvPr/>
        </p:nvSpPr>
        <p:spPr>
          <a:xfrm>
            <a:off x="3834774" y="6252522"/>
            <a:ext cx="8357226" cy="389672"/>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7B9BD4EF-B61B-84D0-69A1-3F651AEB3667}"/>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04 – Supervised Learning</a:t>
            </a:r>
          </a:p>
        </p:txBody>
      </p:sp>
      <p:sp>
        <p:nvSpPr>
          <p:cNvPr id="10" name="TextBox 9">
            <a:extLst>
              <a:ext uri="{FF2B5EF4-FFF2-40B4-BE49-F238E27FC236}">
                <a16:creationId xmlns:a16="http://schemas.microsoft.com/office/drawing/2014/main" id="{E152FDB4-783F-7C16-7C6B-266FC9AD4FFA}"/>
              </a:ext>
            </a:extLst>
          </p:cNvPr>
          <p:cNvSpPr txBox="1"/>
          <p:nvPr/>
        </p:nvSpPr>
        <p:spPr>
          <a:xfrm>
            <a:off x="8702165" y="6262270"/>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Elgalad</a:t>
            </a:r>
          </a:p>
        </p:txBody>
      </p:sp>
      <p:sp>
        <p:nvSpPr>
          <p:cNvPr id="14" name="Rectangle 13">
            <a:extLst>
              <a:ext uri="{FF2B5EF4-FFF2-40B4-BE49-F238E27FC236}">
                <a16:creationId xmlns:a16="http://schemas.microsoft.com/office/drawing/2014/main" id="{376ED870-C6F5-0F77-963B-6B716DDEBB44}"/>
              </a:ext>
            </a:extLst>
          </p:cNvPr>
          <p:cNvSpPr/>
          <p:nvPr/>
        </p:nvSpPr>
        <p:spPr>
          <a:xfrm>
            <a:off x="6304982" y="5858094"/>
            <a:ext cx="5887018" cy="367923"/>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3" name="TextBox 12">
            <a:extLst>
              <a:ext uri="{FF2B5EF4-FFF2-40B4-BE49-F238E27FC236}">
                <a16:creationId xmlns:a16="http://schemas.microsoft.com/office/drawing/2014/main" id="{38A2E19B-7369-DE98-F670-DA0099530C67}"/>
              </a:ext>
            </a:extLst>
          </p:cNvPr>
          <p:cNvSpPr txBox="1"/>
          <p:nvPr/>
        </p:nvSpPr>
        <p:spPr>
          <a:xfrm>
            <a:off x="6441743" y="5825856"/>
            <a:ext cx="5361051"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HCIA-AI Huawei</a:t>
            </a:r>
          </a:p>
        </p:txBody>
      </p:sp>
    </p:spTree>
    <p:extLst>
      <p:ext uri="{BB962C8B-B14F-4D97-AF65-F5344CB8AC3E}">
        <p14:creationId xmlns:p14="http://schemas.microsoft.com/office/powerpoint/2010/main" val="405019756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678429" y="291440"/>
            <a:ext cx="9964749" cy="430887"/>
          </a:xfrm>
        </p:spPr>
        <p:txBody>
          <a:bodyPr>
            <a:normAutofit fontScale="90000"/>
          </a:bodyPr>
          <a:lstStyle/>
          <a:p>
            <a:r>
              <a:rPr b="0" u="none" dirty="0">
                <a:latin typeface="Huawei Sans" panose="020C0503030203020204" pitchFamily="34" charset="0"/>
              </a:rPr>
              <a:t>Machine Learning Algorithm Overview</a:t>
            </a:r>
            <a:endParaRPr lang="en-US" dirty="0">
              <a:latin typeface="Huawei Sans" panose="020C0503030203020204" pitchFamily="34" charset="0"/>
              <a:cs typeface="Huawei Sans" panose="020C0503030203020204" pitchFamily="34" charset="0"/>
              <a:sym typeface="Huawei Sans" panose="020C0503030203020204" pitchFamily="34" charset="0"/>
            </a:endParaRPr>
          </a:p>
        </p:txBody>
      </p:sp>
      <p:pic>
        <p:nvPicPr>
          <p:cNvPr id="88" name="图片 87">
            <a:extLst>
              <a:ext uri="{FF2B5EF4-FFF2-40B4-BE49-F238E27FC236}">
                <a16:creationId xmlns:a16="http://schemas.microsoft.com/office/drawing/2014/main" id="{336E10F6-6141-4BF3-935F-328EDDCA90B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7031" y="1020088"/>
            <a:ext cx="9831238" cy="5092298"/>
          </a:xfrm>
          <a:prstGeom prst="rect">
            <a:avLst/>
          </a:prstGeom>
        </p:spPr>
      </p:pic>
      <p:grpSp>
        <p:nvGrpSpPr>
          <p:cNvPr id="92" name="组合 91">
            <a:extLst>
              <a:ext uri="{FF2B5EF4-FFF2-40B4-BE49-F238E27FC236}">
                <a16:creationId xmlns:a16="http://schemas.microsoft.com/office/drawing/2014/main" id="{EE5DF117-3F57-41E9-8C07-125B1EC81DBC}"/>
              </a:ext>
            </a:extLst>
          </p:cNvPr>
          <p:cNvGrpSpPr/>
          <p:nvPr/>
        </p:nvGrpSpPr>
        <p:grpSpPr>
          <a:xfrm>
            <a:off x="1047031" y="1078699"/>
            <a:ext cx="9831238" cy="4928312"/>
            <a:chOff x="-208713" y="520197"/>
            <a:chExt cx="9831238" cy="4928312"/>
          </a:xfrm>
        </p:grpSpPr>
        <p:sp>
          <p:nvSpPr>
            <p:cNvPr id="93" name="object 4">
              <a:extLst>
                <a:ext uri="{FF2B5EF4-FFF2-40B4-BE49-F238E27FC236}">
                  <a16:creationId xmlns:a16="http://schemas.microsoft.com/office/drawing/2014/main" id="{C29BA62B-53EA-4451-B928-0EC6EA97F3AA}"/>
                </a:ext>
              </a:extLst>
            </p:cNvPr>
            <p:cNvSpPr txBox="1"/>
            <p:nvPr/>
          </p:nvSpPr>
          <p:spPr>
            <a:xfrm>
              <a:off x="422686" y="1310950"/>
              <a:ext cx="3332250" cy="246221"/>
            </a:xfrm>
            <a:prstGeom prst="rect">
              <a:avLst/>
            </a:prstGeom>
          </p:spPr>
          <p:txBody>
            <a:bodyPr vert="horz" wrap="square" lIns="0" tIns="0" rIns="0" bIns="0" rtlCol="0">
              <a:spAutoFit/>
            </a:bodyPr>
            <a:lstStyle/>
            <a:p>
              <a:pPr marL="12700" algn="ctr">
                <a:lnSpc>
                  <a:spcPct val="100000"/>
                </a:lnSpc>
              </a:pPr>
              <a:r>
                <a:rPr sz="1600" b="0" u="none" dirty="0">
                  <a:solidFill>
                    <a:srgbClr val="FFFFFF"/>
                  </a:solidFill>
                  <a:latin typeface="Huawei Sans" panose="020C0503030203020204" pitchFamily="34" charset="0"/>
                </a:rPr>
                <a:t>Supervised learning</a:t>
              </a:r>
              <a:endParaRPr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94" name="object 5">
              <a:extLst>
                <a:ext uri="{FF2B5EF4-FFF2-40B4-BE49-F238E27FC236}">
                  <a16:creationId xmlns:a16="http://schemas.microsoft.com/office/drawing/2014/main" id="{554729AD-5988-4314-BDAD-A00169988D47}"/>
                </a:ext>
              </a:extLst>
            </p:cNvPr>
            <p:cNvSpPr txBox="1"/>
            <p:nvPr/>
          </p:nvSpPr>
          <p:spPr>
            <a:xfrm>
              <a:off x="6004734" y="1310950"/>
              <a:ext cx="2493336" cy="246221"/>
            </a:xfrm>
            <a:prstGeom prst="rect">
              <a:avLst/>
            </a:prstGeom>
          </p:spPr>
          <p:txBody>
            <a:bodyPr vert="horz" wrap="square" lIns="0" tIns="0" rIns="0" bIns="0" rtlCol="0">
              <a:spAutoFit/>
            </a:bodyPr>
            <a:lstStyle/>
            <a:p>
              <a:pPr marL="12700" algn="ctr">
                <a:lnSpc>
                  <a:spcPct val="100000"/>
                </a:lnSpc>
              </a:pPr>
              <a:r>
                <a:rPr sz="1600" b="0" u="none" dirty="0">
                  <a:solidFill>
                    <a:srgbClr val="FFFFFF"/>
                  </a:solidFill>
                  <a:latin typeface="Huawei Sans" panose="020C0503030203020204" pitchFamily="34" charset="0"/>
                </a:rPr>
                <a:t>Unsupervised learning</a:t>
              </a:r>
              <a:endParaRPr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95" name="object 6">
              <a:extLst>
                <a:ext uri="{FF2B5EF4-FFF2-40B4-BE49-F238E27FC236}">
                  <a16:creationId xmlns:a16="http://schemas.microsoft.com/office/drawing/2014/main" id="{71A09821-A498-45AC-94DD-906108D50206}"/>
                </a:ext>
              </a:extLst>
            </p:cNvPr>
            <p:cNvSpPr txBox="1"/>
            <p:nvPr/>
          </p:nvSpPr>
          <p:spPr>
            <a:xfrm>
              <a:off x="4982546" y="1978592"/>
              <a:ext cx="1799214" cy="246221"/>
            </a:xfrm>
            <a:prstGeom prst="rect">
              <a:avLst/>
            </a:prstGeom>
          </p:spPr>
          <p:txBody>
            <a:bodyPr vert="horz" wrap="square" lIns="0" tIns="0" rIns="0" bIns="0" rtlCol="0">
              <a:spAutoFit/>
            </a:bodyPr>
            <a:lstStyle/>
            <a:p>
              <a:pPr marL="12700" algn="ctr">
                <a:lnSpc>
                  <a:spcPct val="100000"/>
                </a:lnSpc>
              </a:pPr>
              <a:r>
                <a:rPr sz="1600" b="0" u="none" dirty="0">
                  <a:solidFill>
                    <a:srgbClr val="595959"/>
                  </a:solidFill>
                  <a:latin typeface="Huawei Sans" panose="020C0503030203020204" pitchFamily="34" charset="0"/>
                </a:rPr>
                <a:t>Clustering</a:t>
              </a:r>
              <a:endParaRPr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96" name="object 7">
              <a:extLst>
                <a:ext uri="{FF2B5EF4-FFF2-40B4-BE49-F238E27FC236}">
                  <a16:creationId xmlns:a16="http://schemas.microsoft.com/office/drawing/2014/main" id="{BC5CB352-1DDE-475E-BDE3-A858CB248E19}"/>
                </a:ext>
              </a:extLst>
            </p:cNvPr>
            <p:cNvSpPr txBox="1"/>
            <p:nvPr/>
          </p:nvSpPr>
          <p:spPr>
            <a:xfrm>
              <a:off x="226647" y="1979664"/>
              <a:ext cx="1440180" cy="246221"/>
            </a:xfrm>
            <a:prstGeom prst="rect">
              <a:avLst/>
            </a:prstGeom>
          </p:spPr>
          <p:txBody>
            <a:bodyPr vert="horz" wrap="square" lIns="0" tIns="0" rIns="0" bIns="0" rtlCol="0">
              <a:spAutoFit/>
            </a:bodyPr>
            <a:lstStyle/>
            <a:p>
              <a:pPr marL="12700" algn="ctr">
                <a:lnSpc>
                  <a:spcPct val="100000"/>
                </a:lnSpc>
              </a:pPr>
              <a:r>
                <a:rPr sz="1600" b="0" u="none" dirty="0">
                  <a:solidFill>
                    <a:srgbClr val="595959"/>
                  </a:solidFill>
                  <a:latin typeface="Huawei Sans" panose="020C0503030203020204" pitchFamily="34" charset="0"/>
                </a:rPr>
                <a:t>Classification</a:t>
              </a:r>
              <a:endParaRPr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97" name="object 8">
              <a:extLst>
                <a:ext uri="{FF2B5EF4-FFF2-40B4-BE49-F238E27FC236}">
                  <a16:creationId xmlns:a16="http://schemas.microsoft.com/office/drawing/2014/main" id="{DDB9DC92-86B2-49E9-A764-EDABEC9DF3FC}"/>
                </a:ext>
              </a:extLst>
            </p:cNvPr>
            <p:cNvSpPr txBox="1"/>
            <p:nvPr/>
          </p:nvSpPr>
          <p:spPr>
            <a:xfrm>
              <a:off x="2741170" y="1986634"/>
              <a:ext cx="1168799" cy="246221"/>
            </a:xfrm>
            <a:prstGeom prst="rect">
              <a:avLst/>
            </a:prstGeom>
          </p:spPr>
          <p:txBody>
            <a:bodyPr vert="horz" wrap="square" lIns="0" tIns="0" rIns="0" bIns="0" rtlCol="0">
              <a:spAutoFit/>
            </a:bodyPr>
            <a:lstStyle/>
            <a:p>
              <a:pPr marL="12700" algn="ctr">
                <a:lnSpc>
                  <a:spcPct val="100000"/>
                </a:lnSpc>
              </a:pPr>
              <a:r>
                <a:rPr sz="1600" b="0" u="none" dirty="0">
                  <a:solidFill>
                    <a:srgbClr val="595959"/>
                  </a:solidFill>
                  <a:latin typeface="Huawei Sans" panose="020C0503030203020204" pitchFamily="34" charset="0"/>
                </a:rPr>
                <a:t>Regression</a:t>
              </a:r>
              <a:endParaRPr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98" name="object 9">
              <a:extLst>
                <a:ext uri="{FF2B5EF4-FFF2-40B4-BE49-F238E27FC236}">
                  <a16:creationId xmlns:a16="http://schemas.microsoft.com/office/drawing/2014/main" id="{F451716B-64A1-4389-9B38-8903AB5B68D9}"/>
                </a:ext>
              </a:extLst>
            </p:cNvPr>
            <p:cNvSpPr txBox="1"/>
            <p:nvPr/>
          </p:nvSpPr>
          <p:spPr>
            <a:xfrm>
              <a:off x="2260963" y="520197"/>
              <a:ext cx="4565678" cy="246221"/>
            </a:xfrm>
            <a:prstGeom prst="rect">
              <a:avLst/>
            </a:prstGeom>
          </p:spPr>
          <p:txBody>
            <a:bodyPr vert="horz" wrap="square" lIns="0" tIns="0" rIns="0" bIns="0" rtlCol="0">
              <a:spAutoFit/>
            </a:bodyPr>
            <a:lstStyle/>
            <a:p>
              <a:pPr marL="12700" algn="ctr">
                <a:lnSpc>
                  <a:spcPct val="100000"/>
                </a:lnSpc>
              </a:pPr>
              <a:r>
                <a:rPr sz="1600" b="1" u="none" dirty="0">
                  <a:solidFill>
                    <a:srgbClr val="FFFFFF"/>
                  </a:solidFill>
                  <a:latin typeface="Huawei Sans" panose="020C0503030203020204" pitchFamily="34" charset="0"/>
                </a:rPr>
                <a:t>Machine</a:t>
              </a:r>
              <a:r>
                <a:rPr lang="en-US" altLang="zh-CN" sz="1600" b="1" u="none" dirty="0">
                  <a:solidFill>
                    <a:srgbClr val="FFFFFF"/>
                  </a:solidFill>
                  <a:latin typeface="Huawei Sans" panose="020C0503030203020204" pitchFamily="34" charset="0"/>
                </a:rPr>
                <a:t> </a:t>
              </a:r>
              <a:r>
                <a:rPr sz="1600" b="1" u="none" dirty="0">
                  <a:solidFill>
                    <a:srgbClr val="FFFFFF"/>
                  </a:solidFill>
                  <a:latin typeface="Huawei Sans" panose="020C0503030203020204" pitchFamily="34" charset="0"/>
                </a:rPr>
                <a:t>learning</a:t>
              </a:r>
              <a:endParaRPr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99" name="object 10">
              <a:extLst>
                <a:ext uri="{FF2B5EF4-FFF2-40B4-BE49-F238E27FC236}">
                  <a16:creationId xmlns:a16="http://schemas.microsoft.com/office/drawing/2014/main" id="{14D8A5A2-E4B8-4A3C-9DCF-78A98572CE7A}"/>
                </a:ext>
              </a:extLst>
            </p:cNvPr>
            <p:cNvSpPr txBox="1"/>
            <p:nvPr/>
          </p:nvSpPr>
          <p:spPr>
            <a:xfrm>
              <a:off x="8085320" y="1978592"/>
              <a:ext cx="768350" cy="246221"/>
            </a:xfrm>
            <a:prstGeom prst="rect">
              <a:avLst/>
            </a:prstGeom>
          </p:spPr>
          <p:txBody>
            <a:bodyPr vert="horz" wrap="square" lIns="0" tIns="0" rIns="0" bIns="0" rtlCol="0">
              <a:spAutoFit/>
            </a:bodyPr>
            <a:lstStyle/>
            <a:p>
              <a:pPr marL="12700" marR="5080" indent="-114300" algn="ctr"/>
              <a:r>
                <a:rPr sz="1600" dirty="0">
                  <a:solidFill>
                    <a:srgbClr val="595959"/>
                  </a:solidFill>
                  <a:latin typeface="Huawei Sans" panose="020C0503030203020204" pitchFamily="34" charset="0"/>
                </a:rPr>
                <a:t>Other</a:t>
              </a:r>
              <a:endParaRPr sz="1600" dirty="0">
                <a:solidFill>
                  <a:srgbClr val="595959"/>
                </a:solidFill>
                <a:latin typeface="Huawei Sans" panose="020C0503030203020204" pitchFamily="34" charset="0"/>
                <a:sym typeface="Huawei Sans" panose="020C0503030203020204" pitchFamily="34" charset="0"/>
              </a:endParaRPr>
            </a:p>
          </p:txBody>
        </p:sp>
        <p:sp>
          <p:nvSpPr>
            <p:cNvPr id="100" name="object 7">
              <a:extLst>
                <a:ext uri="{FF2B5EF4-FFF2-40B4-BE49-F238E27FC236}">
                  <a16:creationId xmlns:a16="http://schemas.microsoft.com/office/drawing/2014/main" id="{C44F9DB2-3F92-45CF-89D2-33CB1DB76C5B}"/>
                </a:ext>
              </a:extLst>
            </p:cNvPr>
            <p:cNvSpPr txBox="1"/>
            <p:nvPr/>
          </p:nvSpPr>
          <p:spPr>
            <a:xfrm>
              <a:off x="-208713" y="2422714"/>
              <a:ext cx="2310900" cy="215444"/>
            </a:xfrm>
            <a:prstGeom prst="rect">
              <a:avLst/>
            </a:prstGeom>
          </p:spPr>
          <p:txBody>
            <a:bodyPr vert="horz" wrap="square" lIns="0" tIns="0" rIns="0" bIns="0" rtlCol="0">
              <a:spAutoFit/>
            </a:bodyPr>
            <a:lstStyle/>
            <a:p>
              <a:pPr marL="12700" algn="ctr">
                <a:lnSpc>
                  <a:spcPct val="100000"/>
                </a:lnSpc>
              </a:pPr>
              <a:r>
                <a:rPr lang="en-US" altLang="zh-CN" sz="1400" b="0" u="none" dirty="0">
                  <a:solidFill>
                    <a:srgbClr val="595959"/>
                  </a:solidFill>
                  <a:latin typeface="Huawei Sans" panose="020C0503030203020204" pitchFamily="34" charset="0"/>
                </a:rPr>
                <a:t>Logistic regression</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1" name="object 7">
              <a:extLst>
                <a:ext uri="{FF2B5EF4-FFF2-40B4-BE49-F238E27FC236}">
                  <a16:creationId xmlns:a16="http://schemas.microsoft.com/office/drawing/2014/main" id="{EB19053C-19EA-4810-BAEC-BCFEDCB358DE}"/>
                </a:ext>
              </a:extLst>
            </p:cNvPr>
            <p:cNvSpPr txBox="1"/>
            <p:nvPr/>
          </p:nvSpPr>
          <p:spPr>
            <a:xfrm>
              <a:off x="-208713" y="2823737"/>
              <a:ext cx="2310900" cy="215444"/>
            </a:xfrm>
            <a:prstGeom prst="rect">
              <a:avLst/>
            </a:prstGeom>
          </p:spPr>
          <p:txBody>
            <a:bodyPr vert="horz" wrap="square" lIns="0" tIns="0" rIns="0" bIns="0" rtlCol="0">
              <a:spAutoFit/>
            </a:bodyPr>
            <a:lstStyle/>
            <a:p>
              <a:pPr marL="12700" algn="ctr">
                <a:lnSpc>
                  <a:spcPct val="100000"/>
                </a:lnSpc>
              </a:pPr>
              <a:r>
                <a:rPr lang="en-US" altLang="zh-CN" sz="1400" b="0" u="none" dirty="0">
                  <a:solidFill>
                    <a:srgbClr val="595959"/>
                  </a:solidFill>
                  <a:latin typeface="Huawei Sans" panose="020C0503030203020204" pitchFamily="34" charset="0"/>
                </a:rPr>
                <a:t>SVM</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2" name="object 7">
              <a:extLst>
                <a:ext uri="{FF2B5EF4-FFF2-40B4-BE49-F238E27FC236}">
                  <a16:creationId xmlns:a16="http://schemas.microsoft.com/office/drawing/2014/main" id="{781FA81C-0E18-4DCC-B8A3-2F34B0D7BFBA}"/>
                </a:ext>
              </a:extLst>
            </p:cNvPr>
            <p:cNvSpPr txBox="1"/>
            <p:nvPr/>
          </p:nvSpPr>
          <p:spPr>
            <a:xfrm>
              <a:off x="-208713" y="3224272"/>
              <a:ext cx="2310900" cy="215444"/>
            </a:xfrm>
            <a:prstGeom prst="rect">
              <a:avLst/>
            </a:prstGeom>
          </p:spPr>
          <p:txBody>
            <a:bodyPr vert="horz" wrap="square" lIns="0" tIns="0" rIns="0" bIns="0" rtlCol="0">
              <a:spAutoFit/>
            </a:bodyPr>
            <a:lstStyle/>
            <a:p>
              <a:pPr marL="12700" algn="ctr">
                <a:lnSpc>
                  <a:spcPct val="100000"/>
                </a:lnSpc>
              </a:pPr>
              <a:r>
                <a:rPr lang="en-US" altLang="zh-CN" sz="1400" b="0" u="none" dirty="0">
                  <a:solidFill>
                    <a:srgbClr val="595959"/>
                  </a:solidFill>
                  <a:latin typeface="Huawei Sans" panose="020C0503030203020204" pitchFamily="34" charset="0"/>
                </a:rPr>
                <a:t>Neural network</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3" name="object 7">
              <a:extLst>
                <a:ext uri="{FF2B5EF4-FFF2-40B4-BE49-F238E27FC236}">
                  <a16:creationId xmlns:a16="http://schemas.microsoft.com/office/drawing/2014/main" id="{9B82081F-C16B-4A9C-82E5-D9BCB3F306A4}"/>
                </a:ext>
              </a:extLst>
            </p:cNvPr>
            <p:cNvSpPr txBox="1"/>
            <p:nvPr/>
          </p:nvSpPr>
          <p:spPr>
            <a:xfrm>
              <a:off x="-208713" y="3633847"/>
              <a:ext cx="2310900" cy="215444"/>
            </a:xfrm>
            <a:prstGeom prst="rect">
              <a:avLst/>
            </a:prstGeom>
          </p:spPr>
          <p:txBody>
            <a:bodyPr vert="horz" wrap="square" lIns="0" tIns="0" rIns="0" bIns="0" rtlCol="0">
              <a:spAutoFit/>
            </a:bodyPr>
            <a:lstStyle/>
            <a:p>
              <a:pPr marL="12700" algn="ctr">
                <a:lnSpc>
                  <a:spcPct val="100000"/>
                </a:lnSpc>
              </a:pPr>
              <a:r>
                <a:rPr lang="en-US" altLang="zh-CN" sz="1400" b="0" u="none" dirty="0">
                  <a:solidFill>
                    <a:srgbClr val="595959"/>
                  </a:solidFill>
                  <a:latin typeface="Huawei Sans" panose="020C0503030203020204" pitchFamily="34" charset="0"/>
                </a:rPr>
                <a:t>Decision tree</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4" name="object 7">
              <a:extLst>
                <a:ext uri="{FF2B5EF4-FFF2-40B4-BE49-F238E27FC236}">
                  <a16:creationId xmlns:a16="http://schemas.microsoft.com/office/drawing/2014/main" id="{D5998A9C-6B17-4588-8BED-4E47767B7FC6}"/>
                </a:ext>
              </a:extLst>
            </p:cNvPr>
            <p:cNvSpPr txBox="1"/>
            <p:nvPr/>
          </p:nvSpPr>
          <p:spPr>
            <a:xfrm>
              <a:off x="-208713" y="4024372"/>
              <a:ext cx="2310900" cy="215444"/>
            </a:xfrm>
            <a:prstGeom prst="rect">
              <a:avLst/>
            </a:prstGeom>
          </p:spPr>
          <p:txBody>
            <a:bodyPr vert="horz" wrap="square" lIns="0" tIns="0" rIns="0" bIns="0" rtlCol="0">
              <a:spAutoFit/>
            </a:bodyPr>
            <a:lstStyle/>
            <a:p>
              <a:pPr marL="12700" algn="ctr">
                <a:lnSpc>
                  <a:spcPct val="100000"/>
                </a:lnSpc>
              </a:pPr>
              <a:r>
                <a:rPr lang="en-US" altLang="zh-CN" sz="1400" b="0" u="none" dirty="0">
                  <a:solidFill>
                    <a:srgbClr val="595959"/>
                  </a:solidFill>
                  <a:latin typeface="Huawei Sans" panose="020C0503030203020204" pitchFamily="34" charset="0"/>
                </a:rPr>
                <a:t>Random forest</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5" name="object 7">
              <a:extLst>
                <a:ext uri="{FF2B5EF4-FFF2-40B4-BE49-F238E27FC236}">
                  <a16:creationId xmlns:a16="http://schemas.microsoft.com/office/drawing/2014/main" id="{E835DA4C-E25A-4509-9E8E-169659A8F5A0}"/>
                </a:ext>
              </a:extLst>
            </p:cNvPr>
            <p:cNvSpPr txBox="1"/>
            <p:nvPr/>
          </p:nvSpPr>
          <p:spPr>
            <a:xfrm>
              <a:off x="-208713" y="4318820"/>
              <a:ext cx="2199752" cy="430887"/>
            </a:xfrm>
            <a:prstGeom prst="rect">
              <a:avLst/>
            </a:prstGeom>
          </p:spPr>
          <p:txBody>
            <a:bodyPr vert="horz" wrap="square" lIns="0" tIns="0" rIns="0" bIns="0" rtlCol="0">
              <a:spAutoFit/>
            </a:bodyPr>
            <a:lstStyle/>
            <a:p>
              <a:pPr marL="12700" algn="ctr">
                <a:lnSpc>
                  <a:spcPct val="100000"/>
                </a:lnSpc>
              </a:pPr>
              <a:r>
                <a:rPr lang="en-US" altLang="zh-CN" sz="1400" b="0" u="none" dirty="0">
                  <a:solidFill>
                    <a:srgbClr val="595959"/>
                  </a:solidFill>
                  <a:latin typeface="Huawei Sans" panose="020C0503030203020204" pitchFamily="34" charset="0"/>
                </a:rPr>
                <a:t>Gradient boosted decision tree (GBDT)</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6" name="object 7">
              <a:extLst>
                <a:ext uri="{FF2B5EF4-FFF2-40B4-BE49-F238E27FC236}">
                  <a16:creationId xmlns:a16="http://schemas.microsoft.com/office/drawing/2014/main" id="{56539343-E1EA-4907-8924-C42188F8383C}"/>
                </a:ext>
              </a:extLst>
            </p:cNvPr>
            <p:cNvSpPr txBox="1"/>
            <p:nvPr/>
          </p:nvSpPr>
          <p:spPr>
            <a:xfrm>
              <a:off x="-208713" y="4830478"/>
              <a:ext cx="2310900" cy="215444"/>
            </a:xfrm>
            <a:prstGeom prst="rect">
              <a:avLst/>
            </a:prstGeom>
          </p:spPr>
          <p:txBody>
            <a:bodyPr vert="horz" wrap="square" lIns="0" tIns="0" rIns="0" bIns="0" rtlCol="0">
              <a:spAutoFit/>
            </a:bodyPr>
            <a:lstStyle/>
            <a:p>
              <a:pPr marL="12700" algn="ctr">
                <a:lnSpc>
                  <a:spcPct val="100000"/>
                </a:lnSpc>
              </a:pPr>
              <a:r>
                <a:rPr lang="en-US" altLang="zh-CN" sz="1400" b="0" i="1" u="none" dirty="0">
                  <a:solidFill>
                    <a:srgbClr val="595959"/>
                  </a:solidFill>
                  <a:latin typeface="Huawei Sans" panose="020C0503030203020204" pitchFamily="34" charset="0"/>
                </a:rPr>
                <a:t>k</a:t>
              </a:r>
              <a:r>
                <a:rPr lang="en-US" altLang="zh-CN" sz="1400" b="0" u="none" dirty="0">
                  <a:solidFill>
                    <a:srgbClr val="595959"/>
                  </a:solidFill>
                  <a:latin typeface="Huawei Sans" panose="020C0503030203020204" pitchFamily="34" charset="0"/>
                </a:rPr>
                <a:t>-NN</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7" name="object 7">
              <a:extLst>
                <a:ext uri="{FF2B5EF4-FFF2-40B4-BE49-F238E27FC236}">
                  <a16:creationId xmlns:a16="http://schemas.microsoft.com/office/drawing/2014/main" id="{33F68AFC-70A2-4478-A822-19EA92D0AC8E}"/>
                </a:ext>
              </a:extLst>
            </p:cNvPr>
            <p:cNvSpPr txBox="1"/>
            <p:nvPr/>
          </p:nvSpPr>
          <p:spPr>
            <a:xfrm>
              <a:off x="-208713" y="5233065"/>
              <a:ext cx="2310900" cy="215444"/>
            </a:xfrm>
            <a:prstGeom prst="rect">
              <a:avLst/>
            </a:prstGeom>
          </p:spPr>
          <p:txBody>
            <a:bodyPr vert="horz" wrap="square" lIns="0" tIns="0" rIns="0" bIns="0" rtlCol="0">
              <a:spAutoFit/>
            </a:bodyPr>
            <a:lstStyle/>
            <a:p>
              <a:pPr marL="12700" algn="ctr">
                <a:lnSpc>
                  <a:spcPct val="100000"/>
                </a:lnSpc>
              </a:pPr>
              <a:r>
                <a:rPr lang="en-US" altLang="zh-CN" sz="1400" b="0" u="none" dirty="0">
                  <a:solidFill>
                    <a:srgbClr val="595959"/>
                  </a:solidFill>
                  <a:latin typeface="Huawei Sans" panose="020C0503030203020204" pitchFamily="34" charset="0"/>
                </a:rPr>
                <a:t>Naive Bayes</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8" name="object 7">
              <a:extLst>
                <a:ext uri="{FF2B5EF4-FFF2-40B4-BE49-F238E27FC236}">
                  <a16:creationId xmlns:a16="http://schemas.microsoft.com/office/drawing/2014/main" id="{F167A3F7-B5EB-460B-BD06-4A97E806C948}"/>
                </a:ext>
              </a:extLst>
            </p:cNvPr>
            <p:cNvSpPr txBox="1"/>
            <p:nvPr/>
          </p:nvSpPr>
          <p:spPr>
            <a:xfrm>
              <a:off x="2172537" y="2422714"/>
              <a:ext cx="2310900" cy="215444"/>
            </a:xfrm>
            <a:prstGeom prst="rect">
              <a:avLst/>
            </a:prstGeom>
          </p:spPr>
          <p:txBody>
            <a:bodyPr vert="horz" wrap="square" lIns="0" tIns="0" rIns="0" bIns="0" rtlCol="0">
              <a:spAutoFit/>
            </a:bodyPr>
            <a:lstStyle/>
            <a:p>
              <a:pPr marL="12700" algn="ctr">
                <a:lnSpc>
                  <a:spcPct val="100000"/>
                </a:lnSpc>
              </a:pPr>
              <a:r>
                <a:rPr lang="en-US" altLang="zh-CN" sz="1400" b="0" u="none" dirty="0">
                  <a:solidFill>
                    <a:srgbClr val="595959"/>
                  </a:solidFill>
                  <a:latin typeface="Huawei Sans" panose="020C0503030203020204" pitchFamily="34" charset="0"/>
                </a:rPr>
                <a:t>Linear regression</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9" name="object 7">
              <a:extLst>
                <a:ext uri="{FF2B5EF4-FFF2-40B4-BE49-F238E27FC236}">
                  <a16:creationId xmlns:a16="http://schemas.microsoft.com/office/drawing/2014/main" id="{F8896F66-82BD-4502-BEDF-9D1C4ED9376A}"/>
                </a:ext>
              </a:extLst>
            </p:cNvPr>
            <p:cNvSpPr txBox="1"/>
            <p:nvPr/>
          </p:nvSpPr>
          <p:spPr>
            <a:xfrm>
              <a:off x="2172537" y="2823737"/>
              <a:ext cx="2310900" cy="215444"/>
            </a:xfrm>
            <a:prstGeom prst="rect">
              <a:avLst/>
            </a:prstGeom>
          </p:spPr>
          <p:txBody>
            <a:bodyPr vert="horz" wrap="square" lIns="0" tIns="0" rIns="0" bIns="0" rtlCol="0">
              <a:spAutoFit/>
            </a:bodyPr>
            <a:lstStyle/>
            <a:p>
              <a:pPr marL="12700" algn="ctr">
                <a:lnSpc>
                  <a:spcPct val="100000"/>
                </a:lnSpc>
              </a:pPr>
              <a:r>
                <a:rPr lang="en-US" altLang="zh-CN" sz="1400" b="0" u="none" dirty="0">
                  <a:solidFill>
                    <a:srgbClr val="595959"/>
                  </a:solidFill>
                  <a:latin typeface="Huawei Sans" panose="020C0503030203020204" pitchFamily="34" charset="0"/>
                </a:rPr>
                <a:t>SVM</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10" name="object 7">
              <a:extLst>
                <a:ext uri="{FF2B5EF4-FFF2-40B4-BE49-F238E27FC236}">
                  <a16:creationId xmlns:a16="http://schemas.microsoft.com/office/drawing/2014/main" id="{9DA9444D-75CD-42D8-9B88-3B616431E03E}"/>
                </a:ext>
              </a:extLst>
            </p:cNvPr>
            <p:cNvSpPr txBox="1"/>
            <p:nvPr/>
          </p:nvSpPr>
          <p:spPr>
            <a:xfrm>
              <a:off x="2172537" y="3224272"/>
              <a:ext cx="2310900" cy="215444"/>
            </a:xfrm>
            <a:prstGeom prst="rect">
              <a:avLst/>
            </a:prstGeom>
          </p:spPr>
          <p:txBody>
            <a:bodyPr vert="horz" wrap="square" lIns="0" tIns="0" rIns="0" bIns="0" rtlCol="0">
              <a:spAutoFit/>
            </a:bodyPr>
            <a:lstStyle/>
            <a:p>
              <a:pPr marL="12700" algn="ctr">
                <a:lnSpc>
                  <a:spcPct val="100000"/>
                </a:lnSpc>
              </a:pPr>
              <a:r>
                <a:rPr lang="en-US" altLang="zh-CN" sz="1400" b="0" u="none" dirty="0">
                  <a:solidFill>
                    <a:srgbClr val="595959"/>
                  </a:solidFill>
                  <a:latin typeface="Huawei Sans" panose="020C0503030203020204" pitchFamily="34" charset="0"/>
                </a:rPr>
                <a:t>Neural network</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11" name="object 7">
              <a:extLst>
                <a:ext uri="{FF2B5EF4-FFF2-40B4-BE49-F238E27FC236}">
                  <a16:creationId xmlns:a16="http://schemas.microsoft.com/office/drawing/2014/main" id="{96098F18-15A1-4B33-A58A-3FE2D798D3DC}"/>
                </a:ext>
              </a:extLst>
            </p:cNvPr>
            <p:cNvSpPr txBox="1"/>
            <p:nvPr/>
          </p:nvSpPr>
          <p:spPr>
            <a:xfrm>
              <a:off x="2172537" y="3633847"/>
              <a:ext cx="2310900" cy="215444"/>
            </a:xfrm>
            <a:prstGeom prst="rect">
              <a:avLst/>
            </a:prstGeom>
          </p:spPr>
          <p:txBody>
            <a:bodyPr vert="horz" wrap="square" lIns="0" tIns="0" rIns="0" bIns="0" rtlCol="0">
              <a:spAutoFit/>
            </a:bodyPr>
            <a:lstStyle/>
            <a:p>
              <a:pPr marL="12700" algn="ctr">
                <a:lnSpc>
                  <a:spcPct val="100000"/>
                </a:lnSpc>
              </a:pPr>
              <a:r>
                <a:rPr lang="en-US" altLang="zh-CN" sz="1400" b="0" u="none" dirty="0">
                  <a:solidFill>
                    <a:srgbClr val="595959"/>
                  </a:solidFill>
                  <a:latin typeface="Huawei Sans" panose="020C0503030203020204" pitchFamily="34" charset="0"/>
                </a:rPr>
                <a:t>Decision tree</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12" name="object 7">
              <a:extLst>
                <a:ext uri="{FF2B5EF4-FFF2-40B4-BE49-F238E27FC236}">
                  <a16:creationId xmlns:a16="http://schemas.microsoft.com/office/drawing/2014/main" id="{4EAB782F-21C6-4834-8A68-F50BC26DDA71}"/>
                </a:ext>
              </a:extLst>
            </p:cNvPr>
            <p:cNvSpPr txBox="1"/>
            <p:nvPr/>
          </p:nvSpPr>
          <p:spPr>
            <a:xfrm>
              <a:off x="2172537" y="4024372"/>
              <a:ext cx="2310900" cy="215444"/>
            </a:xfrm>
            <a:prstGeom prst="rect">
              <a:avLst/>
            </a:prstGeom>
          </p:spPr>
          <p:txBody>
            <a:bodyPr vert="horz" wrap="square" lIns="0" tIns="0" rIns="0" bIns="0" rtlCol="0">
              <a:spAutoFit/>
            </a:bodyPr>
            <a:lstStyle/>
            <a:p>
              <a:pPr marL="12700" algn="ctr">
                <a:lnSpc>
                  <a:spcPct val="100000"/>
                </a:lnSpc>
              </a:pPr>
              <a:r>
                <a:rPr lang="en-US" altLang="zh-CN" sz="1400" b="0" u="none" dirty="0">
                  <a:solidFill>
                    <a:srgbClr val="595959"/>
                  </a:solidFill>
                  <a:latin typeface="Huawei Sans" panose="020C0503030203020204" pitchFamily="34" charset="0"/>
                </a:rPr>
                <a:t>Random forest</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13" name="object 7">
              <a:extLst>
                <a:ext uri="{FF2B5EF4-FFF2-40B4-BE49-F238E27FC236}">
                  <a16:creationId xmlns:a16="http://schemas.microsoft.com/office/drawing/2014/main" id="{E8B49D08-34B4-4074-B13A-52FFE39AADF5}"/>
                </a:ext>
              </a:extLst>
            </p:cNvPr>
            <p:cNvSpPr txBox="1"/>
            <p:nvPr/>
          </p:nvSpPr>
          <p:spPr>
            <a:xfrm>
              <a:off x="2172537" y="4427425"/>
              <a:ext cx="2310900" cy="215444"/>
            </a:xfrm>
            <a:prstGeom prst="rect">
              <a:avLst/>
            </a:prstGeom>
          </p:spPr>
          <p:txBody>
            <a:bodyPr vert="horz" wrap="square" lIns="0" tIns="0" rIns="0" bIns="0" rtlCol="0">
              <a:spAutoFit/>
            </a:bodyPr>
            <a:lstStyle/>
            <a:p>
              <a:pPr marL="12700" algn="ctr">
                <a:lnSpc>
                  <a:spcPct val="100000"/>
                </a:lnSpc>
              </a:pPr>
              <a:r>
                <a:rPr lang="en-US" altLang="zh-CN" sz="1400" b="0" u="none" dirty="0">
                  <a:solidFill>
                    <a:srgbClr val="595959"/>
                  </a:solidFill>
                  <a:latin typeface="Huawei Sans" panose="020C0503030203020204" pitchFamily="34" charset="0"/>
                </a:rPr>
                <a:t>GBDT</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14" name="object 7">
              <a:extLst>
                <a:ext uri="{FF2B5EF4-FFF2-40B4-BE49-F238E27FC236}">
                  <a16:creationId xmlns:a16="http://schemas.microsoft.com/office/drawing/2014/main" id="{F8744D2F-287E-4984-BD1F-BA14E7547E27}"/>
                </a:ext>
              </a:extLst>
            </p:cNvPr>
            <p:cNvSpPr txBox="1"/>
            <p:nvPr/>
          </p:nvSpPr>
          <p:spPr>
            <a:xfrm>
              <a:off x="2172537" y="4830478"/>
              <a:ext cx="2310900" cy="215444"/>
            </a:xfrm>
            <a:prstGeom prst="rect">
              <a:avLst/>
            </a:prstGeom>
          </p:spPr>
          <p:txBody>
            <a:bodyPr vert="horz" wrap="square" lIns="0" tIns="0" rIns="0" bIns="0" rtlCol="0">
              <a:spAutoFit/>
            </a:bodyPr>
            <a:lstStyle/>
            <a:p>
              <a:pPr marL="12700" algn="ctr">
                <a:lnSpc>
                  <a:spcPct val="100000"/>
                </a:lnSpc>
              </a:pPr>
              <a:r>
                <a:rPr lang="en-US" altLang="zh-CN" sz="1400" b="0" i="1" u="none" dirty="0">
                  <a:solidFill>
                    <a:srgbClr val="595959"/>
                  </a:solidFill>
                  <a:latin typeface="Huawei Sans" panose="020C0503030203020204" pitchFamily="34" charset="0"/>
                </a:rPr>
                <a:t>k</a:t>
              </a:r>
              <a:r>
                <a:rPr lang="en-US" altLang="zh-CN" sz="1400" b="0" u="none" dirty="0">
                  <a:solidFill>
                    <a:srgbClr val="595959"/>
                  </a:solidFill>
                  <a:latin typeface="Huawei Sans" panose="020C0503030203020204" pitchFamily="34" charset="0"/>
                </a:rPr>
                <a:t>-NN</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15" name="object 7">
              <a:extLst>
                <a:ext uri="{FF2B5EF4-FFF2-40B4-BE49-F238E27FC236}">
                  <a16:creationId xmlns:a16="http://schemas.microsoft.com/office/drawing/2014/main" id="{297A8B03-B59D-4592-BD7C-585139CD4DCD}"/>
                </a:ext>
              </a:extLst>
            </p:cNvPr>
            <p:cNvSpPr txBox="1"/>
            <p:nvPr/>
          </p:nvSpPr>
          <p:spPr>
            <a:xfrm>
              <a:off x="4706906" y="2422714"/>
              <a:ext cx="2310900" cy="215444"/>
            </a:xfrm>
            <a:prstGeom prst="rect">
              <a:avLst/>
            </a:prstGeom>
          </p:spPr>
          <p:txBody>
            <a:bodyPr vert="horz" wrap="square" lIns="0" tIns="0" rIns="0" bIns="0" rtlCol="0">
              <a:spAutoFit/>
            </a:bodyPr>
            <a:lstStyle/>
            <a:p>
              <a:pPr marL="12700" algn="ctr">
                <a:lnSpc>
                  <a:spcPct val="100000"/>
                </a:lnSpc>
              </a:pPr>
              <a:r>
                <a:rPr lang="en-US" altLang="zh-CN" sz="1400" b="0" i="1" u="none" dirty="0">
                  <a:solidFill>
                    <a:srgbClr val="595959"/>
                  </a:solidFill>
                  <a:latin typeface="Huawei Sans" panose="020C0503030203020204" pitchFamily="34" charset="0"/>
                </a:rPr>
                <a:t>k</a:t>
              </a:r>
              <a:r>
                <a:rPr lang="en-US" altLang="zh-CN" sz="1400" b="0" u="none" dirty="0">
                  <a:solidFill>
                    <a:srgbClr val="595959"/>
                  </a:solidFill>
                  <a:latin typeface="Huawei Sans" panose="020C0503030203020204" pitchFamily="34" charset="0"/>
                </a:rPr>
                <a:t>-means clustering</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16" name="object 7">
              <a:extLst>
                <a:ext uri="{FF2B5EF4-FFF2-40B4-BE49-F238E27FC236}">
                  <a16:creationId xmlns:a16="http://schemas.microsoft.com/office/drawing/2014/main" id="{F69D7EE7-6D07-421E-BC1A-7AFFE9130544}"/>
                </a:ext>
              </a:extLst>
            </p:cNvPr>
            <p:cNvSpPr txBox="1"/>
            <p:nvPr/>
          </p:nvSpPr>
          <p:spPr>
            <a:xfrm>
              <a:off x="4706906" y="2823737"/>
              <a:ext cx="2310900" cy="215444"/>
            </a:xfrm>
            <a:prstGeom prst="rect">
              <a:avLst/>
            </a:prstGeom>
          </p:spPr>
          <p:txBody>
            <a:bodyPr vert="horz" wrap="square" lIns="0" tIns="0" rIns="0" bIns="0" rtlCol="0">
              <a:spAutoFit/>
            </a:bodyPr>
            <a:lstStyle/>
            <a:p>
              <a:pPr marL="12700" algn="ctr">
                <a:lnSpc>
                  <a:spcPct val="100000"/>
                </a:lnSpc>
              </a:pPr>
              <a:r>
                <a:rPr lang="en-US" altLang="zh-CN" sz="1400" dirty="0">
                  <a:solidFill>
                    <a:srgbClr val="595959"/>
                  </a:solidFill>
                  <a:latin typeface="Huawei Sans" panose="020C0503030203020204" pitchFamily="34" charset="0"/>
                </a:rPr>
                <a:t>Hierarchical clustering</a:t>
              </a:r>
            </a:p>
          </p:txBody>
        </p:sp>
        <p:sp>
          <p:nvSpPr>
            <p:cNvPr id="117" name="object 7">
              <a:extLst>
                <a:ext uri="{FF2B5EF4-FFF2-40B4-BE49-F238E27FC236}">
                  <a16:creationId xmlns:a16="http://schemas.microsoft.com/office/drawing/2014/main" id="{B9DC7B3F-B1CD-451F-BF3A-4F6B59281E22}"/>
                </a:ext>
              </a:extLst>
            </p:cNvPr>
            <p:cNvSpPr txBox="1"/>
            <p:nvPr/>
          </p:nvSpPr>
          <p:spPr>
            <a:xfrm>
              <a:off x="4706906" y="3224272"/>
              <a:ext cx="2310900" cy="215444"/>
            </a:xfrm>
            <a:prstGeom prst="rect">
              <a:avLst/>
            </a:prstGeom>
          </p:spPr>
          <p:txBody>
            <a:bodyPr vert="horz" wrap="square" lIns="0" tIns="0" rIns="0" bIns="0" rtlCol="0">
              <a:spAutoFit/>
            </a:bodyPr>
            <a:lstStyle/>
            <a:p>
              <a:pPr marL="12700" algn="ctr">
                <a:lnSpc>
                  <a:spcPct val="100000"/>
                </a:lnSpc>
              </a:pPr>
              <a:r>
                <a:rPr lang="en-US" altLang="zh-CN" sz="1400" dirty="0">
                  <a:solidFill>
                    <a:srgbClr val="595959"/>
                  </a:solidFill>
                  <a:latin typeface="Huawei Sans" panose="020C0503030203020204" pitchFamily="34" charset="0"/>
                </a:rPr>
                <a:t>Density-based clustering</a:t>
              </a:r>
            </a:p>
          </p:txBody>
        </p:sp>
        <p:sp>
          <p:nvSpPr>
            <p:cNvPr id="118" name="object 7">
              <a:extLst>
                <a:ext uri="{FF2B5EF4-FFF2-40B4-BE49-F238E27FC236}">
                  <a16:creationId xmlns:a16="http://schemas.microsoft.com/office/drawing/2014/main" id="{C0CA064B-ABC0-4D1B-B13F-8D3BA3A406BC}"/>
                </a:ext>
              </a:extLst>
            </p:cNvPr>
            <p:cNvSpPr txBox="1"/>
            <p:nvPr/>
          </p:nvSpPr>
          <p:spPr>
            <a:xfrm>
              <a:off x="7311625" y="2422714"/>
              <a:ext cx="2310900" cy="215444"/>
            </a:xfrm>
            <a:prstGeom prst="rect">
              <a:avLst/>
            </a:prstGeom>
          </p:spPr>
          <p:txBody>
            <a:bodyPr vert="horz" wrap="square" lIns="0" tIns="0" rIns="0" bIns="0" rtlCol="0">
              <a:spAutoFit/>
            </a:bodyPr>
            <a:lstStyle/>
            <a:p>
              <a:pPr marL="12700" algn="ctr">
                <a:lnSpc>
                  <a:spcPct val="100000"/>
                </a:lnSpc>
              </a:pPr>
              <a:r>
                <a:rPr lang="en-US" altLang="zh-CN" sz="1400" dirty="0">
                  <a:solidFill>
                    <a:srgbClr val="595959"/>
                  </a:solidFill>
                  <a:latin typeface="Huawei Sans" panose="020C0503030203020204" pitchFamily="34" charset="0"/>
                </a:rPr>
                <a:t>Association rule</a:t>
              </a:r>
            </a:p>
          </p:txBody>
        </p:sp>
        <p:sp>
          <p:nvSpPr>
            <p:cNvPr id="119" name="object 7">
              <a:extLst>
                <a:ext uri="{FF2B5EF4-FFF2-40B4-BE49-F238E27FC236}">
                  <a16:creationId xmlns:a16="http://schemas.microsoft.com/office/drawing/2014/main" id="{5FDB4103-6531-4F1B-A1C6-96E9F4E7A3B0}"/>
                </a:ext>
              </a:extLst>
            </p:cNvPr>
            <p:cNvSpPr txBox="1"/>
            <p:nvPr/>
          </p:nvSpPr>
          <p:spPr>
            <a:xfrm>
              <a:off x="7311625" y="2728487"/>
              <a:ext cx="2310900" cy="430887"/>
            </a:xfrm>
            <a:prstGeom prst="rect">
              <a:avLst/>
            </a:prstGeom>
          </p:spPr>
          <p:txBody>
            <a:bodyPr vert="horz" wrap="square" lIns="0" tIns="0" rIns="0" bIns="0" rtlCol="0">
              <a:spAutoFit/>
            </a:bodyPr>
            <a:lstStyle/>
            <a:p>
              <a:pPr marL="12700" algn="ctr">
                <a:lnSpc>
                  <a:spcPct val="100000"/>
                </a:lnSpc>
              </a:pPr>
              <a:r>
                <a:rPr lang="en-US" altLang="zh-CN" sz="1400" dirty="0">
                  <a:solidFill>
                    <a:srgbClr val="595959"/>
                  </a:solidFill>
                  <a:latin typeface="Huawei Sans" panose="020C0503030203020204" pitchFamily="34" charset="0"/>
                </a:rPr>
                <a:t>Principal component analysis</a:t>
              </a:r>
            </a:p>
          </p:txBody>
        </p:sp>
        <p:sp>
          <p:nvSpPr>
            <p:cNvPr id="120" name="object 7">
              <a:extLst>
                <a:ext uri="{FF2B5EF4-FFF2-40B4-BE49-F238E27FC236}">
                  <a16:creationId xmlns:a16="http://schemas.microsoft.com/office/drawing/2014/main" id="{BFDD9BE5-CBB0-4BAB-9677-3C849617F0FB}"/>
                </a:ext>
              </a:extLst>
            </p:cNvPr>
            <p:cNvSpPr txBox="1"/>
            <p:nvPr/>
          </p:nvSpPr>
          <p:spPr>
            <a:xfrm>
              <a:off x="7311625" y="3224272"/>
              <a:ext cx="2310900" cy="215444"/>
            </a:xfrm>
            <a:prstGeom prst="rect">
              <a:avLst/>
            </a:prstGeom>
          </p:spPr>
          <p:txBody>
            <a:bodyPr vert="horz" wrap="square" lIns="0" tIns="0" rIns="0" bIns="0" rtlCol="0">
              <a:spAutoFit/>
            </a:bodyPr>
            <a:lstStyle/>
            <a:p>
              <a:pPr marL="12700" algn="ctr">
                <a:lnSpc>
                  <a:spcPct val="100000"/>
                </a:lnSpc>
              </a:pPr>
              <a:r>
                <a:rPr lang="en-US" altLang="zh-CN" sz="1400" dirty="0">
                  <a:solidFill>
                    <a:srgbClr val="595959"/>
                  </a:solidFill>
                  <a:latin typeface="Huawei Sans" panose="020C0503030203020204" pitchFamily="34" charset="0"/>
                </a:rPr>
                <a:t>Gaussian mixture modeling</a:t>
              </a:r>
            </a:p>
          </p:txBody>
        </p:sp>
      </p:grpSp>
      <p:pic>
        <p:nvPicPr>
          <p:cNvPr id="3" name="Picture 2">
            <a:extLst>
              <a:ext uri="{FF2B5EF4-FFF2-40B4-BE49-F238E27FC236}">
                <a16:creationId xmlns:a16="http://schemas.microsoft.com/office/drawing/2014/main" id="{7730DEB4-9B33-55D7-83C5-FA32D23E9C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5867092"/>
            <a:ext cx="1788142" cy="1275041"/>
          </a:xfrm>
          <a:prstGeom prst="rect">
            <a:avLst/>
          </a:prstGeom>
        </p:spPr>
      </p:pic>
      <p:grpSp>
        <p:nvGrpSpPr>
          <p:cNvPr id="4" name="Group 3">
            <a:extLst>
              <a:ext uri="{FF2B5EF4-FFF2-40B4-BE49-F238E27FC236}">
                <a16:creationId xmlns:a16="http://schemas.microsoft.com/office/drawing/2014/main" id="{E70388D7-8EB6-2EF2-0353-30C42C14EF6C}"/>
              </a:ext>
            </a:extLst>
          </p:cNvPr>
          <p:cNvGrpSpPr/>
          <p:nvPr/>
        </p:nvGrpSpPr>
        <p:grpSpPr>
          <a:xfrm>
            <a:off x="182880" y="66413"/>
            <a:ext cx="971146" cy="838577"/>
            <a:chOff x="292675" y="222425"/>
            <a:chExt cx="917148" cy="889262"/>
          </a:xfrm>
        </p:grpSpPr>
        <p:sp>
          <p:nvSpPr>
            <p:cNvPr id="5" name="Rectangle 4">
              <a:extLst>
                <a:ext uri="{FF2B5EF4-FFF2-40B4-BE49-F238E27FC236}">
                  <a16:creationId xmlns:a16="http://schemas.microsoft.com/office/drawing/2014/main" id="{FFE5BD27-04D0-4F6C-8B19-BBF80C103920}"/>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6" name="Group 5">
              <a:extLst>
                <a:ext uri="{FF2B5EF4-FFF2-40B4-BE49-F238E27FC236}">
                  <a16:creationId xmlns:a16="http://schemas.microsoft.com/office/drawing/2014/main" id="{C0C38E4A-3B81-F3CE-C6EB-EC96944FB2B2}"/>
                </a:ext>
              </a:extLst>
            </p:cNvPr>
            <p:cNvGrpSpPr/>
            <p:nvPr/>
          </p:nvGrpSpPr>
          <p:grpSpPr>
            <a:xfrm>
              <a:off x="292675" y="222425"/>
              <a:ext cx="917148" cy="847698"/>
              <a:chOff x="310903" y="206504"/>
              <a:chExt cx="917148" cy="955178"/>
            </a:xfrm>
          </p:grpSpPr>
          <p:sp>
            <p:nvSpPr>
              <p:cNvPr id="7" name="TextBox 6">
                <a:extLst>
                  <a:ext uri="{FF2B5EF4-FFF2-40B4-BE49-F238E27FC236}">
                    <a16:creationId xmlns:a16="http://schemas.microsoft.com/office/drawing/2014/main" id="{DC0DD2FE-E02E-6465-09F5-F28B940C564F}"/>
                  </a:ext>
                </a:extLst>
              </p:cNvPr>
              <p:cNvSpPr txBox="1"/>
              <p:nvPr/>
            </p:nvSpPr>
            <p:spPr>
              <a:xfrm>
                <a:off x="354471" y="389384"/>
                <a:ext cx="811784" cy="772298"/>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04</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50023781-99B6-1FC0-F709-578B6B8FFCDB}"/>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pic>
        <p:nvPicPr>
          <p:cNvPr id="9" name="Picture 8">
            <a:extLst>
              <a:ext uri="{FF2B5EF4-FFF2-40B4-BE49-F238E27FC236}">
                <a16:creationId xmlns:a16="http://schemas.microsoft.com/office/drawing/2014/main" id="{14B9D53C-0EAD-7B5F-CC5B-3F356FD6369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0649798" y="-180188"/>
            <a:ext cx="1505748" cy="1331777"/>
          </a:xfrm>
          <a:prstGeom prst="rect">
            <a:avLst/>
          </a:prstGeom>
        </p:spPr>
      </p:pic>
    </p:spTree>
    <p:extLst>
      <p:ext uri="{BB962C8B-B14F-4D97-AF65-F5344CB8AC3E}">
        <p14:creationId xmlns:p14="http://schemas.microsoft.com/office/powerpoint/2010/main" val="33913974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237955" y="393570"/>
            <a:ext cx="10215709" cy="354390"/>
          </a:xfrm>
        </p:spPr>
        <p:txBody>
          <a:bodyPr>
            <a:normAutofit fontScale="90000"/>
          </a:bodyPr>
          <a:lstStyle/>
          <a:p>
            <a:r>
              <a:rPr b="0" u="none" dirty="0">
                <a:latin typeface="Huawei Sans" panose="020C0503030203020204" pitchFamily="34" charset="0"/>
              </a:rPr>
              <a:t>Types of Machine Learning</a:t>
            </a:r>
            <a:endParaRPr lang="en-US" dirty="0">
              <a:latin typeface="Huawei Sans" panose="020C0503030203020204" pitchFamily="34" charset="0"/>
              <a:cs typeface="Huawei Sans" panose="020C0503030203020204" pitchFamily="34" charset="0"/>
              <a:sym typeface="Huawei Sans" panose="020C0503030203020204" pitchFamily="34" charset="0"/>
            </a:endParaRPr>
          </a:p>
        </p:txBody>
      </p:sp>
      <p:sp>
        <p:nvSpPr>
          <p:cNvPr id="3" name="文本占位符 2"/>
          <p:cNvSpPr>
            <a:spLocks noGrp="1"/>
          </p:cNvSpPr>
          <p:nvPr>
            <p:ph type="body" sz="quarter" idx="4294967295"/>
          </p:nvPr>
        </p:nvSpPr>
        <p:spPr>
          <a:xfrm>
            <a:off x="455612" y="1047750"/>
            <a:ext cx="11293475" cy="5362782"/>
          </a:xfrm>
        </p:spPr>
        <p:txBody>
          <a:bodyPr/>
          <a:lstStyle/>
          <a:p>
            <a:pPr>
              <a:lnSpc>
                <a:spcPct val="120000"/>
              </a:lnSpc>
              <a:spcBef>
                <a:spcPts val="400"/>
              </a:spcBef>
            </a:pPr>
            <a:r>
              <a:rPr sz="1800" b="1" u="none" dirty="0">
                <a:latin typeface="Huawei Sans" panose="020C0503030203020204" pitchFamily="34" charset="0"/>
              </a:rPr>
              <a:t>Supervised learning</a:t>
            </a:r>
            <a:r>
              <a:rPr sz="1800" b="0" u="none" dirty="0">
                <a:latin typeface="Huawei Sans" panose="020C0503030203020204" pitchFamily="34" charset="0"/>
              </a:rPr>
              <a:t>: </a:t>
            </a:r>
            <a:r>
              <a:rPr lang="en-US" sz="1800" b="0" u="none" dirty="0">
                <a:latin typeface="Huawei Sans" panose="020C0503030203020204" pitchFamily="34" charset="0"/>
              </a:rPr>
              <a:t>The program </a:t>
            </a:r>
            <a:r>
              <a:rPr lang="en-US" sz="1800" dirty="0">
                <a:latin typeface="Huawei Sans" panose="020C0503030203020204" pitchFamily="34" charset="0"/>
              </a:rPr>
              <a:t>takes a known set of samples and trains an optimal model to generate predictions. Then, the trained model maps all inputs to outputs and performs simple judgment on the outputs. In this way, unknown data is classified.</a:t>
            </a:r>
            <a:endParaRPr lang="en-US" altLang="zh-CN" sz="1800" dirty="0">
              <a:latin typeface="Huawei Sans" panose="020C0503030203020204" pitchFamily="34" charset="0"/>
              <a:sym typeface="Huawei Sans" panose="020C0503030203020204" pitchFamily="34" charset="0"/>
            </a:endParaRPr>
          </a:p>
          <a:p>
            <a:pPr>
              <a:lnSpc>
                <a:spcPct val="120000"/>
              </a:lnSpc>
              <a:spcBef>
                <a:spcPts val="400"/>
              </a:spcBef>
            </a:pPr>
            <a:r>
              <a:rPr sz="1800" b="1" u="none" dirty="0">
                <a:latin typeface="Huawei Sans" panose="020C0503030203020204" pitchFamily="34" charset="0"/>
              </a:rPr>
              <a:t>Unsupervised learning</a:t>
            </a:r>
            <a:r>
              <a:rPr sz="1800" b="0" u="none" dirty="0">
                <a:latin typeface="Huawei Sans" panose="020C0503030203020204" pitchFamily="34" charset="0"/>
              </a:rPr>
              <a:t>: </a:t>
            </a:r>
            <a:r>
              <a:rPr lang="en-US" altLang="zh-CN" sz="1800" dirty="0">
                <a:latin typeface="Huawei Sans" panose="020C0503030203020204" pitchFamily="34" charset="0"/>
              </a:rPr>
              <a:t>The program </a:t>
            </a:r>
            <a:r>
              <a:rPr lang="en-US" sz="1800" dirty="0">
                <a:latin typeface="Huawei Sans" panose="020C0503030203020204" pitchFamily="34" charset="0"/>
              </a:rPr>
              <a:t>builds a model based on unlabeled input data.</a:t>
            </a:r>
            <a:r>
              <a:rPr sz="1800" b="0" u="none" dirty="0">
                <a:latin typeface="Huawei Sans" panose="020C0503030203020204" pitchFamily="34" charset="0"/>
              </a:rPr>
              <a:t> For example, a clustering model groups objects based on </a:t>
            </a:r>
            <a:r>
              <a:rPr lang="en-US" sz="1800" b="0" u="none" dirty="0">
                <a:latin typeface="Huawei Sans" panose="020C0503030203020204" pitchFamily="34" charset="0"/>
              </a:rPr>
              <a:t>similarities</a:t>
            </a:r>
            <a:r>
              <a:rPr sz="1800" b="0" u="none" dirty="0">
                <a:latin typeface="Huawei Sans" panose="020C0503030203020204" pitchFamily="34" charset="0"/>
              </a:rPr>
              <a:t>. Unsupervised learning algorithms model the highly similar samples, calculate the similarity between new and existing </a:t>
            </a:r>
            <a:r>
              <a:rPr lang="en-US" altLang="zh-CN" sz="1800" dirty="0">
                <a:latin typeface="Huawei Sans" panose="020C0503030203020204" pitchFamily="34" charset="0"/>
              </a:rPr>
              <a:t>samples</a:t>
            </a:r>
            <a:r>
              <a:rPr sz="1800" b="0" u="none" dirty="0">
                <a:latin typeface="Huawei Sans" panose="020C0503030203020204" pitchFamily="34" charset="0"/>
              </a:rPr>
              <a:t>, and classify </a:t>
            </a:r>
            <a:r>
              <a:rPr lang="en-US" sz="1800" b="0" u="none" dirty="0">
                <a:latin typeface="Huawei Sans" panose="020C0503030203020204" pitchFamily="34" charset="0"/>
              </a:rPr>
              <a:t>new samples </a:t>
            </a:r>
            <a:r>
              <a:rPr sz="1800" b="0" u="none" dirty="0">
                <a:latin typeface="Huawei Sans" panose="020C0503030203020204" pitchFamily="34" charset="0"/>
              </a:rPr>
              <a:t>by similarity.</a:t>
            </a:r>
            <a:endParaRPr lang="en-US" altLang="zh-CN" sz="1800" dirty="0">
              <a:latin typeface="Huawei Sans" panose="020C0503030203020204" pitchFamily="34" charset="0"/>
              <a:sym typeface="Huawei Sans" panose="020C0503030203020204" pitchFamily="34" charset="0"/>
            </a:endParaRPr>
          </a:p>
          <a:p>
            <a:pPr>
              <a:lnSpc>
                <a:spcPct val="120000"/>
              </a:lnSpc>
              <a:spcBef>
                <a:spcPts val="400"/>
              </a:spcBef>
            </a:pPr>
            <a:r>
              <a:rPr sz="1800" b="1" u="none" dirty="0">
                <a:latin typeface="Huawei Sans" panose="020C0503030203020204" pitchFamily="34" charset="0"/>
              </a:rPr>
              <a:t>Semi-supervised learning</a:t>
            </a:r>
            <a:r>
              <a:rPr sz="1800" b="0" u="none" dirty="0">
                <a:latin typeface="Huawei Sans" panose="020C0503030203020204" pitchFamily="34" charset="0"/>
              </a:rPr>
              <a:t>: </a:t>
            </a:r>
            <a:r>
              <a:rPr lang="en-US" altLang="zh-CN" sz="1800" dirty="0">
                <a:latin typeface="Huawei Sans" panose="020C0503030203020204" pitchFamily="34" charset="0"/>
              </a:rPr>
              <a:t>The program </a:t>
            </a:r>
            <a:r>
              <a:rPr lang="en-US" sz="1800" dirty="0">
                <a:latin typeface="Huawei Sans" panose="020C0503030203020204" pitchFamily="34" charset="0"/>
              </a:rPr>
              <a:t>trains a model through a combination of a small amount of labeled data and a large amount of unlabeled data.</a:t>
            </a:r>
            <a:endParaRPr lang="en-US" altLang="zh-CN" sz="1800" dirty="0">
              <a:latin typeface="Huawei Sans" panose="020C0503030203020204" pitchFamily="34" charset="0"/>
              <a:sym typeface="Huawei Sans" panose="020C0503030203020204" pitchFamily="34" charset="0"/>
            </a:endParaRPr>
          </a:p>
          <a:p>
            <a:pPr>
              <a:lnSpc>
                <a:spcPct val="120000"/>
              </a:lnSpc>
              <a:spcBef>
                <a:spcPts val="400"/>
              </a:spcBef>
            </a:pPr>
            <a:r>
              <a:rPr sz="1800" b="1" u="none" dirty="0">
                <a:latin typeface="Huawei Sans" panose="020C0503030203020204" pitchFamily="34" charset="0"/>
              </a:rPr>
              <a:t>Reinforcement learning</a:t>
            </a:r>
            <a:r>
              <a:rPr sz="1800" b="0" u="none" dirty="0">
                <a:latin typeface="Huawei Sans" panose="020C0503030203020204" pitchFamily="34" charset="0"/>
              </a:rPr>
              <a:t>: The learning systems learn behavior from the environment to maximize the value of reward (reinforcement) </a:t>
            </a:r>
            <a:r>
              <a:rPr lang="en-US" altLang="zh-CN" sz="1800" dirty="0">
                <a:latin typeface="Huawei Sans" panose="020C0503030203020204" pitchFamily="34" charset="0"/>
              </a:rPr>
              <a:t>signal </a:t>
            </a:r>
            <a:r>
              <a:rPr sz="1800" b="0" u="none" dirty="0">
                <a:latin typeface="Huawei Sans" panose="020C0503030203020204" pitchFamily="34" charset="0"/>
              </a:rPr>
              <a:t>function. </a:t>
            </a:r>
            <a:r>
              <a:rPr lang="en-US" sz="1800" dirty="0">
                <a:latin typeface="Huawei Sans" panose="020C0503030203020204" pitchFamily="34" charset="0"/>
              </a:rPr>
              <a:t>Reinforcement </a:t>
            </a:r>
            <a:r>
              <a:rPr lang="en-US" altLang="zh-CN" sz="1800" dirty="0">
                <a:latin typeface="Huawei Sans" panose="020C0503030203020204" pitchFamily="34" charset="0"/>
              </a:rPr>
              <a:t>learning </a:t>
            </a:r>
            <a:r>
              <a:rPr lang="en-US" sz="1800" dirty="0">
                <a:latin typeface="Huawei Sans" panose="020C0503030203020204" pitchFamily="34" charset="0"/>
              </a:rPr>
              <a:t>differs from supervised learning of connectionism in that, instead of telling the system the correct action, the environment provides scalar reinforcement signals to evaluate its actions.</a:t>
            </a:r>
            <a:endParaRPr lang="en-US" altLang="zh-CN" sz="1800" dirty="0">
              <a:latin typeface="Huawei Sans" panose="020C0503030203020204" pitchFamily="34" charset="0"/>
              <a:sym typeface="Huawei Sans" panose="020C0503030203020204" pitchFamily="34" charset="0"/>
            </a:endParaRPr>
          </a:p>
          <a:p>
            <a:pPr>
              <a:lnSpc>
                <a:spcPct val="120000"/>
              </a:lnSpc>
              <a:spcBef>
                <a:spcPts val="400"/>
              </a:spcBef>
            </a:pPr>
            <a:r>
              <a:rPr lang="en-US" sz="1800" dirty="0">
                <a:latin typeface="Huawei Sans" panose="020C0503030203020204" pitchFamily="34" charset="0"/>
              </a:rPr>
              <a:t>Machine learning evolution is producing new machine learning types, for example, self-supervised learning, contrastive learning, generative learning.</a:t>
            </a:r>
            <a:endParaRPr lang="en-US" sz="1600" dirty="0">
              <a:latin typeface="Huawei Sans" panose="020C0503030203020204" pitchFamily="34" charset="0"/>
              <a:sym typeface="Huawei Sans" panose="020C0503030203020204" pitchFamily="34" charset="0"/>
            </a:endParaRPr>
          </a:p>
        </p:txBody>
      </p:sp>
      <p:grpSp>
        <p:nvGrpSpPr>
          <p:cNvPr id="4" name="Group 3">
            <a:extLst>
              <a:ext uri="{FF2B5EF4-FFF2-40B4-BE49-F238E27FC236}">
                <a16:creationId xmlns:a16="http://schemas.microsoft.com/office/drawing/2014/main" id="{8AA767CC-29A7-6D61-CEB3-563F63B74CEC}"/>
              </a:ext>
            </a:extLst>
          </p:cNvPr>
          <p:cNvGrpSpPr/>
          <p:nvPr/>
        </p:nvGrpSpPr>
        <p:grpSpPr>
          <a:xfrm>
            <a:off x="165112" y="147711"/>
            <a:ext cx="917148" cy="889262"/>
            <a:chOff x="292675" y="222425"/>
            <a:chExt cx="917148" cy="889262"/>
          </a:xfrm>
        </p:grpSpPr>
        <p:sp>
          <p:nvSpPr>
            <p:cNvPr id="5" name="Rectangle 4">
              <a:extLst>
                <a:ext uri="{FF2B5EF4-FFF2-40B4-BE49-F238E27FC236}">
                  <a16:creationId xmlns:a16="http://schemas.microsoft.com/office/drawing/2014/main" id="{AA4C23E4-C32D-3A15-CA96-EEA8923515B4}"/>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6" name="Group 5">
              <a:extLst>
                <a:ext uri="{FF2B5EF4-FFF2-40B4-BE49-F238E27FC236}">
                  <a16:creationId xmlns:a16="http://schemas.microsoft.com/office/drawing/2014/main" id="{043A2031-AE0E-DDB7-C0B9-EF67C44F579F}"/>
                </a:ext>
              </a:extLst>
            </p:cNvPr>
            <p:cNvGrpSpPr/>
            <p:nvPr/>
          </p:nvGrpSpPr>
          <p:grpSpPr>
            <a:xfrm>
              <a:off x="292675" y="222425"/>
              <a:ext cx="917148" cy="808633"/>
              <a:chOff x="310903" y="206504"/>
              <a:chExt cx="917148" cy="911160"/>
            </a:xfrm>
          </p:grpSpPr>
          <p:sp>
            <p:nvSpPr>
              <p:cNvPr id="7" name="TextBox 6">
                <a:extLst>
                  <a:ext uri="{FF2B5EF4-FFF2-40B4-BE49-F238E27FC236}">
                    <a16:creationId xmlns:a16="http://schemas.microsoft.com/office/drawing/2014/main" id="{B4F5FF82-BA40-D348-7E51-D76C3E0DBA72}"/>
                  </a:ext>
                </a:extLst>
              </p:cNvPr>
              <p:cNvSpPr txBox="1"/>
              <p:nvPr/>
            </p:nvSpPr>
            <p:spPr>
              <a:xfrm>
                <a:off x="354471" y="389384"/>
                <a:ext cx="811784" cy="728280"/>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04</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EDA91427-4658-E8ED-2D5B-FE67D91A4745}"/>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pic>
        <p:nvPicPr>
          <p:cNvPr id="9" name="Picture 8">
            <a:extLst>
              <a:ext uri="{FF2B5EF4-FFF2-40B4-BE49-F238E27FC236}">
                <a16:creationId xmlns:a16="http://schemas.microsoft.com/office/drawing/2014/main" id="{3E7F631F-14D2-C621-0A54-194154C9453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708" y="5913486"/>
            <a:ext cx="1788142" cy="1275041"/>
          </a:xfrm>
          <a:prstGeom prst="rect">
            <a:avLst/>
          </a:prstGeom>
        </p:spPr>
      </p:pic>
    </p:spTree>
    <p:extLst>
      <p:ext uri="{BB962C8B-B14F-4D97-AF65-F5344CB8AC3E}">
        <p14:creationId xmlns:p14="http://schemas.microsoft.com/office/powerpoint/2010/main" val="24086534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283566" y="445338"/>
            <a:ext cx="9624865" cy="548533"/>
          </a:xfrm>
        </p:spPr>
        <p:txBody>
          <a:bodyPr>
            <a:normAutofit fontScale="90000"/>
          </a:bodyPr>
          <a:lstStyle/>
          <a:p>
            <a:r>
              <a:rPr b="0" u="none" dirty="0">
                <a:latin typeface="Huawei Sans" panose="020C0503030203020204" pitchFamily="34" charset="0"/>
              </a:rPr>
              <a:t>Supervised </a:t>
            </a:r>
            <a:r>
              <a:rPr lang="en-US" altLang="zh-CN" b="0" u="none" dirty="0">
                <a:latin typeface="Huawei Sans" panose="020C0503030203020204" pitchFamily="34" charset="0"/>
              </a:rPr>
              <a:t>L</a:t>
            </a:r>
            <a:r>
              <a:rPr b="0" u="none" dirty="0">
                <a:latin typeface="Huawei Sans" panose="020C0503030203020204" pitchFamily="34" charset="0"/>
              </a:rPr>
              <a:t>earning</a:t>
            </a:r>
          </a:p>
        </p:txBody>
      </p:sp>
      <p:sp>
        <p:nvSpPr>
          <p:cNvPr id="4" name="圆角矩形 3"/>
          <p:cNvSpPr/>
          <p:nvPr/>
        </p:nvSpPr>
        <p:spPr bwMode="auto">
          <a:xfrm>
            <a:off x="1091444" y="1304764"/>
            <a:ext cx="3953318" cy="504056"/>
          </a:xfrm>
          <a:prstGeom prst="roundRect">
            <a:avLst/>
          </a:prstGeom>
          <a:solidFill>
            <a:srgbClr val="FFC1C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6" name="圆角矩形 5"/>
          <p:cNvSpPr/>
          <p:nvPr/>
        </p:nvSpPr>
        <p:spPr bwMode="auto">
          <a:xfrm>
            <a:off x="1166933" y="2096852"/>
            <a:ext cx="1289022" cy="591524"/>
          </a:xfrm>
          <a:prstGeom prst="roundRect">
            <a:avLst/>
          </a:prstGeom>
          <a:ln>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7" name="圆角矩形 6"/>
          <p:cNvSpPr/>
          <p:nvPr/>
        </p:nvSpPr>
        <p:spPr bwMode="auto">
          <a:xfrm>
            <a:off x="3755740" y="2096852"/>
            <a:ext cx="1289022" cy="591524"/>
          </a:xfrm>
          <a:prstGeom prst="roundRect">
            <a:avLst/>
          </a:prstGeom>
          <a:ln>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8" name="圆角矩形 7"/>
          <p:cNvSpPr/>
          <p:nvPr/>
        </p:nvSpPr>
        <p:spPr bwMode="auto">
          <a:xfrm>
            <a:off x="10056440" y="2096852"/>
            <a:ext cx="1289022" cy="591524"/>
          </a:xfrm>
          <a:prstGeom prst="roundRect">
            <a:avLst/>
          </a:prstGeom>
          <a:solidFill>
            <a:schemeClr val="accent2">
              <a:lumMod val="60000"/>
              <a:lumOff val="4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0" name="圆角矩形 99"/>
          <p:cNvSpPr/>
          <p:nvPr/>
        </p:nvSpPr>
        <p:spPr bwMode="auto">
          <a:xfrm>
            <a:off x="1166933" y="2867095"/>
            <a:ext cx="1289022" cy="591524"/>
          </a:xfrm>
          <a:prstGeom prst="roundRect">
            <a:avLst/>
          </a:prstGeom>
          <a:ln>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1" name="圆角矩形 100"/>
          <p:cNvSpPr/>
          <p:nvPr/>
        </p:nvSpPr>
        <p:spPr bwMode="auto">
          <a:xfrm>
            <a:off x="3755740" y="2867095"/>
            <a:ext cx="1289022" cy="591524"/>
          </a:xfrm>
          <a:prstGeom prst="roundRect">
            <a:avLst/>
          </a:prstGeom>
          <a:ln>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2" name="圆角矩形 101"/>
          <p:cNvSpPr/>
          <p:nvPr/>
        </p:nvSpPr>
        <p:spPr bwMode="auto">
          <a:xfrm>
            <a:off x="10056440" y="2867095"/>
            <a:ext cx="1289022" cy="591524"/>
          </a:xfrm>
          <a:prstGeom prst="roundRect">
            <a:avLst/>
          </a:prstGeom>
          <a:solidFill>
            <a:schemeClr val="accent2">
              <a:lumMod val="60000"/>
              <a:lumOff val="4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3" name="圆角矩形 102"/>
          <p:cNvSpPr/>
          <p:nvPr/>
        </p:nvSpPr>
        <p:spPr bwMode="auto">
          <a:xfrm>
            <a:off x="1166933" y="3637338"/>
            <a:ext cx="1289022" cy="591524"/>
          </a:xfrm>
          <a:prstGeom prst="roundRect">
            <a:avLst/>
          </a:prstGeom>
          <a:ln>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4" name="圆角矩形 103"/>
          <p:cNvSpPr/>
          <p:nvPr/>
        </p:nvSpPr>
        <p:spPr bwMode="auto">
          <a:xfrm>
            <a:off x="3755740" y="3637338"/>
            <a:ext cx="1289022" cy="591524"/>
          </a:xfrm>
          <a:prstGeom prst="roundRect">
            <a:avLst/>
          </a:prstGeom>
          <a:ln>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5" name="圆角矩形 104"/>
          <p:cNvSpPr/>
          <p:nvPr/>
        </p:nvSpPr>
        <p:spPr bwMode="auto">
          <a:xfrm>
            <a:off x="10056440" y="3637338"/>
            <a:ext cx="1289022" cy="591524"/>
          </a:xfrm>
          <a:prstGeom prst="roundRect">
            <a:avLst/>
          </a:prstGeom>
          <a:solidFill>
            <a:schemeClr val="accent2">
              <a:lumMod val="60000"/>
              <a:lumOff val="4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6" name="文本框 105"/>
          <p:cNvSpPr txBox="1"/>
          <p:nvPr/>
        </p:nvSpPr>
        <p:spPr bwMode="auto">
          <a:xfrm>
            <a:off x="1167903" y="2174592"/>
            <a:ext cx="1288052"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dirty="0">
                <a:latin typeface="Huawei Sans" panose="020C0503030203020204" pitchFamily="34" charset="0"/>
              </a:rPr>
              <a:t>Feature 1</a:t>
            </a:r>
            <a:endParaRPr lang="zh-CN" altLang="en-US"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7" name="文本框 106"/>
          <p:cNvSpPr txBox="1"/>
          <p:nvPr/>
        </p:nvSpPr>
        <p:spPr bwMode="auto">
          <a:xfrm>
            <a:off x="1167903" y="2999492"/>
            <a:ext cx="1288052"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dirty="0">
                <a:latin typeface="Huawei Sans" panose="020C0503030203020204" pitchFamily="34" charset="0"/>
              </a:rPr>
              <a:t>Feature 1</a:t>
            </a:r>
            <a:endParaRPr lang="zh-CN" altLang="en-US"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8" name="文本框 107"/>
          <p:cNvSpPr txBox="1"/>
          <p:nvPr/>
        </p:nvSpPr>
        <p:spPr bwMode="auto">
          <a:xfrm>
            <a:off x="1166932" y="3750271"/>
            <a:ext cx="1289023"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dirty="0">
                <a:latin typeface="Huawei Sans" panose="020C0503030203020204" pitchFamily="34" charset="0"/>
              </a:rPr>
              <a:t>Feature 1</a:t>
            </a:r>
            <a:endParaRPr lang="zh-CN" altLang="en-US"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9" name="文本框 108"/>
          <p:cNvSpPr txBox="1"/>
          <p:nvPr/>
        </p:nvSpPr>
        <p:spPr bwMode="auto">
          <a:xfrm>
            <a:off x="3755742" y="2209785"/>
            <a:ext cx="1289021"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dirty="0">
                <a:latin typeface="Huawei Sans" panose="020C0503030203020204" pitchFamily="34" charset="0"/>
              </a:rPr>
              <a:t>Feature n</a:t>
            </a:r>
            <a:endParaRPr lang="zh-CN" altLang="en-US"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10" name="文本框 109"/>
          <p:cNvSpPr txBox="1"/>
          <p:nvPr/>
        </p:nvSpPr>
        <p:spPr bwMode="auto">
          <a:xfrm>
            <a:off x="3755741" y="2976408"/>
            <a:ext cx="1289021"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dirty="0">
                <a:latin typeface="Huawei Sans" panose="020C0503030203020204" pitchFamily="34" charset="0"/>
              </a:rPr>
              <a:t>Feature n</a:t>
            </a:r>
            <a:endParaRPr lang="zh-CN" altLang="en-US"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11" name="文本框 110"/>
          <p:cNvSpPr txBox="1"/>
          <p:nvPr/>
        </p:nvSpPr>
        <p:spPr bwMode="auto">
          <a:xfrm>
            <a:off x="3755741" y="3750271"/>
            <a:ext cx="1289022"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dirty="0">
                <a:latin typeface="Huawei Sans" panose="020C0503030203020204" pitchFamily="34" charset="0"/>
              </a:rPr>
              <a:t>Feature n</a:t>
            </a:r>
            <a:endParaRPr lang="zh-CN" altLang="en-US"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13" name="文本框 112"/>
          <p:cNvSpPr txBox="1"/>
          <p:nvPr/>
        </p:nvSpPr>
        <p:spPr bwMode="auto">
          <a:xfrm>
            <a:off x="2419124" y="2209785"/>
            <a:ext cx="1196242"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a:latin typeface="Huawei Sans" panose="020C0503030203020204" pitchFamily="34" charset="0"/>
              </a:rPr>
              <a:t>······</a:t>
            </a:r>
            <a:endParaRPr lang="zh-CN" altLang="en-US"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14" name="文本框 113"/>
          <p:cNvSpPr txBox="1"/>
          <p:nvPr/>
        </p:nvSpPr>
        <p:spPr bwMode="auto">
          <a:xfrm>
            <a:off x="2455955" y="2974077"/>
            <a:ext cx="1196242"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a:latin typeface="Huawei Sans" panose="020C0503030203020204" pitchFamily="34" charset="0"/>
              </a:rPr>
              <a:t>······</a:t>
            </a:r>
            <a:endParaRPr lang="zh-CN" altLang="en-US"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15" name="文本框 114"/>
          <p:cNvSpPr txBox="1"/>
          <p:nvPr/>
        </p:nvSpPr>
        <p:spPr bwMode="auto">
          <a:xfrm>
            <a:off x="2446420" y="3752563"/>
            <a:ext cx="1196242"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a:latin typeface="Huawei Sans" panose="020C0503030203020204" pitchFamily="34" charset="0"/>
              </a:rPr>
              <a:t>······</a:t>
            </a:r>
            <a:endParaRPr lang="zh-CN" altLang="en-US"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16" name="文本框 115"/>
          <p:cNvSpPr txBox="1"/>
          <p:nvPr/>
        </p:nvSpPr>
        <p:spPr bwMode="auto">
          <a:xfrm>
            <a:off x="10258512" y="2174592"/>
            <a:ext cx="884877"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a:latin typeface="Huawei Sans" panose="020C0503030203020204" pitchFamily="34" charset="0"/>
              </a:rPr>
              <a:t>Target</a:t>
            </a:r>
          </a:p>
        </p:txBody>
      </p:sp>
      <p:sp>
        <p:nvSpPr>
          <p:cNvPr id="117" name="文本框 116"/>
          <p:cNvSpPr txBox="1"/>
          <p:nvPr/>
        </p:nvSpPr>
        <p:spPr bwMode="auto">
          <a:xfrm>
            <a:off x="10258512" y="2974077"/>
            <a:ext cx="884877"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a:latin typeface="Huawei Sans" panose="020C0503030203020204" pitchFamily="34" charset="0"/>
              </a:rPr>
              <a:t>Target</a:t>
            </a:r>
          </a:p>
        </p:txBody>
      </p:sp>
      <p:sp>
        <p:nvSpPr>
          <p:cNvPr id="118" name="文本框 117"/>
          <p:cNvSpPr txBox="1"/>
          <p:nvPr/>
        </p:nvSpPr>
        <p:spPr bwMode="auto">
          <a:xfrm>
            <a:off x="10258512" y="3757100"/>
            <a:ext cx="884877"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a:latin typeface="Huawei Sans" panose="020C0503030203020204" pitchFamily="34" charset="0"/>
              </a:rPr>
              <a:t>Target</a:t>
            </a:r>
          </a:p>
        </p:txBody>
      </p:sp>
      <p:sp>
        <p:nvSpPr>
          <p:cNvPr id="119" name="右大括号 118"/>
          <p:cNvSpPr/>
          <p:nvPr/>
        </p:nvSpPr>
        <p:spPr bwMode="auto">
          <a:xfrm>
            <a:off x="5231904" y="2096852"/>
            <a:ext cx="864096" cy="2132010"/>
          </a:xfrm>
          <a:prstGeom prst="rightBrace">
            <a:avLst/>
          </a:prstGeom>
          <a:noFill/>
          <a:ln w="9525" cap="flat" cmpd="sng" algn="ctr">
            <a:solidFill>
              <a:schemeClr val="tx1"/>
            </a:solidFill>
            <a:prstDash val="solid"/>
            <a:round/>
            <a:headEnd type="none" w="med" len="med"/>
            <a:tailEnd type="none" w="med" len="med"/>
          </a:ln>
          <a:effectLst>
            <a:outerShdw blurRad="50800" dist="38100" dir="8100000" algn="tr"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20" name="左大括号 119"/>
          <p:cNvSpPr/>
          <p:nvPr/>
        </p:nvSpPr>
        <p:spPr bwMode="auto">
          <a:xfrm>
            <a:off x="9127312" y="2105067"/>
            <a:ext cx="828092" cy="2154508"/>
          </a:xfrm>
          <a:prstGeom prst="leftBrace">
            <a:avLst/>
          </a:prstGeom>
          <a:noFill/>
          <a:ln w="9525" cap="flat" cmpd="sng" algn="ctr">
            <a:solidFill>
              <a:schemeClr val="tx1"/>
            </a:solidFill>
            <a:prstDash val="solid"/>
            <a:round/>
            <a:headEnd type="none" w="med" len="med"/>
            <a:tailEnd type="none" w="med" len="med"/>
          </a:ln>
          <a:effectLst>
            <a:outerShdw blurRad="50800" dist="38100" dir="8100000" algn="tr" rotWithShape="0">
              <a:prstClr val="black">
                <a:alpha val="40000"/>
              </a:prstClr>
            </a:outerShdw>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21" name="文本框 120"/>
          <p:cNvSpPr txBox="1"/>
          <p:nvPr/>
        </p:nvSpPr>
        <p:spPr bwMode="auto">
          <a:xfrm>
            <a:off x="1369005" y="1371154"/>
            <a:ext cx="3473683"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a:latin typeface="Huawei Sans" panose="020C0503030203020204" pitchFamily="34" charset="0"/>
              </a:rPr>
              <a:t>Data features</a:t>
            </a:r>
          </a:p>
        </p:txBody>
      </p:sp>
      <p:sp>
        <p:nvSpPr>
          <p:cNvPr id="123" name="圆角矩形 122"/>
          <p:cNvSpPr/>
          <p:nvPr/>
        </p:nvSpPr>
        <p:spPr bwMode="auto">
          <a:xfrm>
            <a:off x="10030116" y="1372853"/>
            <a:ext cx="1289022" cy="504056"/>
          </a:xfrm>
          <a:prstGeom prst="roundRect">
            <a:avLst/>
          </a:prstGeom>
          <a:solidFill>
            <a:srgbClr val="FFC1C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24" name="文本框 123"/>
          <p:cNvSpPr txBox="1"/>
          <p:nvPr/>
        </p:nvSpPr>
        <p:spPr bwMode="auto">
          <a:xfrm>
            <a:off x="10108311" y="1417782"/>
            <a:ext cx="1132632" cy="365658"/>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800" b="0" u="none">
                <a:latin typeface="Huawei Sans" panose="020C0503030203020204" pitchFamily="34" charset="0"/>
              </a:rPr>
              <a:t>Labels</a:t>
            </a:r>
          </a:p>
        </p:txBody>
      </p:sp>
      <p:sp>
        <p:nvSpPr>
          <p:cNvPr id="125" name="矩形 124"/>
          <p:cNvSpPr/>
          <p:nvPr/>
        </p:nvSpPr>
        <p:spPr bwMode="auto">
          <a:xfrm>
            <a:off x="6096000" y="2728701"/>
            <a:ext cx="3031312" cy="856410"/>
          </a:xfrm>
          <a:prstGeom prst="rect">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26" name="文本框 125"/>
          <p:cNvSpPr txBox="1"/>
          <p:nvPr/>
        </p:nvSpPr>
        <p:spPr bwMode="auto">
          <a:xfrm>
            <a:off x="6096001" y="2804800"/>
            <a:ext cx="3031310" cy="704213"/>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2000" b="0" u="none" dirty="0">
                <a:latin typeface="Huawei Sans" panose="020C0503030203020204" pitchFamily="34" charset="0"/>
              </a:rPr>
              <a:t>Supervised learning</a:t>
            </a:r>
            <a:r>
              <a:rPr lang="en-US" altLang="zh-CN" sz="2000" b="0" u="none" dirty="0">
                <a:latin typeface="Huawei Sans" panose="020C0503030203020204" pitchFamily="34" charset="0"/>
              </a:rPr>
              <a:t> algorithm</a:t>
            </a:r>
            <a:endParaRPr sz="2000" b="0" u="none" dirty="0">
              <a:latin typeface="Huawei Sans" panose="020C0503030203020204" pitchFamily="34" charset="0"/>
            </a:endParaRPr>
          </a:p>
        </p:txBody>
      </p:sp>
      <p:graphicFrame>
        <p:nvGraphicFramePr>
          <p:cNvPr id="127" name="表格 126"/>
          <p:cNvGraphicFramePr>
            <a:graphicFrameLocks noGrp="1"/>
          </p:cNvGraphicFramePr>
          <p:nvPr/>
        </p:nvGraphicFramePr>
        <p:xfrm>
          <a:off x="1167902" y="4553519"/>
          <a:ext cx="4928097" cy="1483360"/>
        </p:xfrm>
        <a:graphic>
          <a:graphicData uri="http://schemas.openxmlformats.org/drawingml/2006/table">
            <a:tbl>
              <a:tblPr firstRow="1" bandRow="1">
                <a:tableStyleId>{5940675A-B579-460E-94D1-54222C63F5DA}</a:tableStyleId>
              </a:tblPr>
              <a:tblGrid>
                <a:gridCol w="1642699">
                  <a:extLst>
                    <a:ext uri="{9D8B030D-6E8A-4147-A177-3AD203B41FA5}">
                      <a16:colId xmlns:a16="http://schemas.microsoft.com/office/drawing/2014/main" val="20000"/>
                    </a:ext>
                  </a:extLst>
                </a:gridCol>
                <a:gridCol w="1642699">
                  <a:extLst>
                    <a:ext uri="{9D8B030D-6E8A-4147-A177-3AD203B41FA5}">
                      <a16:colId xmlns:a16="http://schemas.microsoft.com/office/drawing/2014/main" val="20001"/>
                    </a:ext>
                  </a:extLst>
                </a:gridCol>
                <a:gridCol w="1642699">
                  <a:extLst>
                    <a:ext uri="{9D8B030D-6E8A-4147-A177-3AD203B41FA5}">
                      <a16:colId xmlns:a16="http://schemas.microsoft.com/office/drawing/2014/main" val="20002"/>
                    </a:ext>
                  </a:extLst>
                </a:gridCol>
              </a:tblGrid>
              <a:tr h="370840">
                <a:tc>
                  <a:txBody>
                    <a:bodyPr/>
                    <a:lstStyle/>
                    <a:p>
                      <a:pPr algn="ctr"/>
                      <a:r>
                        <a:rPr b="1" u="none">
                          <a:latin typeface="Huawei Sans" panose="020C0503030203020204" pitchFamily="34" charset="0"/>
                        </a:rPr>
                        <a:t>Weather</a:t>
                      </a:r>
                    </a:p>
                  </a:txBody>
                  <a:tcP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b="1" u="none">
                          <a:latin typeface="Huawei Sans" panose="020C0503030203020204" pitchFamily="34" charset="0"/>
                        </a:rPr>
                        <a:t>Temperature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b="1" u="none" dirty="0">
                          <a:latin typeface="Huawei Sans" panose="020C0503030203020204" pitchFamily="34" charset="0"/>
                        </a:rPr>
                        <a:t>Wind Speed</a:t>
                      </a:r>
                    </a:p>
                  </a:txBody>
                  <a:tcP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0"/>
                  </a:ext>
                </a:extLst>
              </a:tr>
              <a:tr h="370840">
                <a:tc>
                  <a:txBody>
                    <a:bodyPr/>
                    <a:lstStyle/>
                    <a:p>
                      <a:pPr algn="ctr"/>
                      <a:r>
                        <a:rPr b="0" u="none">
                          <a:latin typeface="Huawei Sans" panose="020C0503030203020204" pitchFamily="34" charset="0"/>
                        </a:rPr>
                        <a:t>Sunny</a:t>
                      </a:r>
                    </a:p>
                  </a:txBody>
                  <a:tcP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b="0" u="none" dirty="0">
                          <a:latin typeface="Huawei Sans" panose="020C0503030203020204" pitchFamily="34" charset="0"/>
                        </a:rPr>
                        <a:t>High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b="0" u="none">
                          <a:latin typeface="Huawei Sans" panose="020C0503030203020204" pitchFamily="34" charset="0"/>
                        </a:rPr>
                        <a:t>High</a:t>
                      </a:r>
                    </a:p>
                  </a:txBody>
                  <a:tcP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70840">
                <a:tc>
                  <a:txBody>
                    <a:bodyPr/>
                    <a:lstStyle/>
                    <a:p>
                      <a:pPr algn="ctr"/>
                      <a:r>
                        <a:rPr b="0" u="none">
                          <a:latin typeface="Huawei Sans" panose="020C0503030203020204" pitchFamily="34" charset="0"/>
                        </a:rPr>
                        <a:t>Rainy</a:t>
                      </a:r>
                    </a:p>
                  </a:txBody>
                  <a:tcP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b="0" u="none">
                          <a:latin typeface="Huawei Sans" panose="020C0503030203020204" pitchFamily="34" charset="0"/>
                        </a:rPr>
                        <a:t>Low</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b="0" u="none">
                          <a:latin typeface="Huawei Sans" panose="020C0503030203020204" pitchFamily="34" charset="0"/>
                        </a:rPr>
                        <a:t>Medium</a:t>
                      </a:r>
                    </a:p>
                  </a:txBody>
                  <a:tcP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370840">
                <a:tc>
                  <a:txBody>
                    <a:bodyPr/>
                    <a:lstStyle/>
                    <a:p>
                      <a:pPr algn="ctr"/>
                      <a:r>
                        <a:rPr b="0" u="none">
                          <a:latin typeface="Huawei Sans" panose="020C0503030203020204" pitchFamily="34" charset="0"/>
                        </a:rPr>
                        <a:t>Sunny</a:t>
                      </a:r>
                    </a:p>
                  </a:txBody>
                  <a:tcP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r>
                        <a:rPr b="0" u="none">
                          <a:latin typeface="Huawei Sans" panose="020C0503030203020204" pitchFamily="34" charset="0"/>
                        </a:rPr>
                        <a:t>Low</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tc>
                  <a:txBody>
                    <a:bodyPr/>
                    <a:lstStyle/>
                    <a:p>
                      <a:pPr algn="ctr"/>
                      <a:r>
                        <a:rPr b="0" u="none" dirty="0">
                          <a:latin typeface="Huawei Sans" panose="020C0503030203020204" pitchFamily="34" charset="0"/>
                        </a:rPr>
                        <a:t>Low</a:t>
                      </a:r>
                    </a:p>
                  </a:txBody>
                  <a:tcP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graphicFrame>
        <p:nvGraphicFramePr>
          <p:cNvPr id="128" name="表格 127"/>
          <p:cNvGraphicFramePr>
            <a:graphicFrameLocks noGrp="1"/>
          </p:cNvGraphicFramePr>
          <p:nvPr/>
        </p:nvGraphicFramePr>
        <p:xfrm>
          <a:off x="9955404" y="4438294"/>
          <a:ext cx="1464770" cy="1752600"/>
        </p:xfrm>
        <a:graphic>
          <a:graphicData uri="http://schemas.openxmlformats.org/drawingml/2006/table">
            <a:tbl>
              <a:tblPr firstRow="1" bandRow="1">
                <a:tableStyleId>{5940675A-B579-460E-94D1-54222C63F5DA}</a:tableStyleId>
              </a:tblPr>
              <a:tblGrid>
                <a:gridCol w="1464770">
                  <a:extLst>
                    <a:ext uri="{9D8B030D-6E8A-4147-A177-3AD203B41FA5}">
                      <a16:colId xmlns:a16="http://schemas.microsoft.com/office/drawing/2014/main" val="20000"/>
                    </a:ext>
                  </a:extLst>
                </a:gridCol>
              </a:tblGrid>
              <a:tr h="370840">
                <a:tc>
                  <a:txBody>
                    <a:bodyPr/>
                    <a:lstStyle/>
                    <a:p>
                      <a:pPr algn="ctr"/>
                      <a:r>
                        <a:rPr b="1" u="none" dirty="0">
                          <a:latin typeface="Huawei Sans" panose="020C0503030203020204" pitchFamily="34" charset="0"/>
                        </a:rPr>
                        <a:t>Suitable for Exercise</a:t>
                      </a: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0"/>
                  </a:ext>
                </a:extLst>
              </a:tr>
              <a:tr h="370840">
                <a:tc>
                  <a:txBody>
                    <a:bodyPr/>
                    <a:lstStyle/>
                    <a:p>
                      <a:pPr algn="ctr"/>
                      <a:r>
                        <a:rPr b="0" u="none">
                          <a:latin typeface="Huawei Sans" panose="020C0503030203020204" pitchFamily="34" charset="0"/>
                        </a:rPr>
                        <a:t>Yes</a:t>
                      </a: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70840">
                <a:tc>
                  <a:txBody>
                    <a:bodyPr/>
                    <a:lstStyle/>
                    <a:p>
                      <a:pPr algn="ctr"/>
                      <a:r>
                        <a:rPr b="0" u="none">
                          <a:latin typeface="Huawei Sans" panose="020C0503030203020204" pitchFamily="34" charset="0"/>
                        </a:rPr>
                        <a:t>No</a:t>
                      </a: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370840">
                <a:tc>
                  <a:txBody>
                    <a:bodyPr/>
                    <a:lstStyle/>
                    <a:p>
                      <a:pPr algn="ctr"/>
                      <a:r>
                        <a:rPr b="0" u="none" dirty="0">
                          <a:latin typeface="Huawei Sans" panose="020C0503030203020204" pitchFamily="34" charset="0"/>
                        </a:rPr>
                        <a:t>Yes</a:t>
                      </a:r>
                    </a:p>
                  </a:txBody>
                  <a:tcP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grpSp>
        <p:nvGrpSpPr>
          <p:cNvPr id="3" name="Group 2">
            <a:extLst>
              <a:ext uri="{FF2B5EF4-FFF2-40B4-BE49-F238E27FC236}">
                <a16:creationId xmlns:a16="http://schemas.microsoft.com/office/drawing/2014/main" id="{EBE82F86-42C4-4072-5A08-E00C10A4CA7D}"/>
              </a:ext>
            </a:extLst>
          </p:cNvPr>
          <p:cNvGrpSpPr/>
          <p:nvPr/>
        </p:nvGrpSpPr>
        <p:grpSpPr>
          <a:xfrm>
            <a:off x="165112" y="147711"/>
            <a:ext cx="917148" cy="889262"/>
            <a:chOff x="292675" y="222425"/>
            <a:chExt cx="917148" cy="889262"/>
          </a:xfrm>
        </p:grpSpPr>
        <p:sp>
          <p:nvSpPr>
            <p:cNvPr id="5" name="Rectangle 4">
              <a:extLst>
                <a:ext uri="{FF2B5EF4-FFF2-40B4-BE49-F238E27FC236}">
                  <a16:creationId xmlns:a16="http://schemas.microsoft.com/office/drawing/2014/main" id="{A1A7CE9F-ACC7-5C77-979E-A6832F966F64}"/>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9" name="Group 8">
              <a:extLst>
                <a:ext uri="{FF2B5EF4-FFF2-40B4-BE49-F238E27FC236}">
                  <a16:creationId xmlns:a16="http://schemas.microsoft.com/office/drawing/2014/main" id="{4E126AF9-4013-F876-8B8D-DC7FD1B5D2C6}"/>
                </a:ext>
              </a:extLst>
            </p:cNvPr>
            <p:cNvGrpSpPr/>
            <p:nvPr/>
          </p:nvGrpSpPr>
          <p:grpSpPr>
            <a:xfrm>
              <a:off x="292675" y="222425"/>
              <a:ext cx="917148" cy="808633"/>
              <a:chOff x="310903" y="206504"/>
              <a:chExt cx="917148" cy="911160"/>
            </a:xfrm>
          </p:grpSpPr>
          <p:sp>
            <p:nvSpPr>
              <p:cNvPr id="10" name="TextBox 9">
                <a:extLst>
                  <a:ext uri="{FF2B5EF4-FFF2-40B4-BE49-F238E27FC236}">
                    <a16:creationId xmlns:a16="http://schemas.microsoft.com/office/drawing/2014/main" id="{D4CB089E-0E0B-A021-27E9-4605BEE5B4EF}"/>
                  </a:ext>
                </a:extLst>
              </p:cNvPr>
              <p:cNvSpPr txBox="1"/>
              <p:nvPr/>
            </p:nvSpPr>
            <p:spPr>
              <a:xfrm>
                <a:off x="354471" y="389384"/>
                <a:ext cx="811784" cy="728280"/>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04</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EB75D38-CF10-7FFB-6926-9E0EE9432128}"/>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pic>
        <p:nvPicPr>
          <p:cNvPr id="12" name="Picture 11">
            <a:extLst>
              <a:ext uri="{FF2B5EF4-FFF2-40B4-BE49-F238E27FC236}">
                <a16:creationId xmlns:a16="http://schemas.microsoft.com/office/drawing/2014/main" id="{E77289C3-429D-ADCA-C662-E28D4EB556A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708" y="5913486"/>
            <a:ext cx="1788142" cy="1275041"/>
          </a:xfrm>
          <a:prstGeom prst="rect">
            <a:avLst/>
          </a:prstGeom>
        </p:spPr>
      </p:pic>
    </p:spTree>
    <p:extLst>
      <p:ext uri="{BB962C8B-B14F-4D97-AF65-F5344CB8AC3E}">
        <p14:creationId xmlns:p14="http://schemas.microsoft.com/office/powerpoint/2010/main" val="26065045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EB93C32-2414-6369-1FA4-DB52420A1B08}"/>
              </a:ext>
            </a:extLst>
          </p:cNvPr>
          <p:cNvSpPr txBox="1">
            <a:spLocks/>
          </p:cNvSpPr>
          <p:nvPr/>
        </p:nvSpPr>
        <p:spPr>
          <a:xfrm>
            <a:off x="1241874" y="219464"/>
            <a:ext cx="9708252" cy="42524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latin typeface="Huawei Sans" panose="020C0503030203020204" pitchFamily="34" charset="0"/>
              </a:rPr>
              <a:t>Linear Regression </a:t>
            </a:r>
            <a:endParaRPr lang="en-US" dirty="0">
              <a:latin typeface="Huawei Sans" panose="020C0503030203020204" pitchFamily="34" charset="0"/>
              <a:cs typeface="Huawei Sans" panose="020C0503030203020204" pitchFamily="34" charset="0"/>
              <a:sym typeface="Huawei Sans" panose="020C0503030203020204" pitchFamily="34" charset="0"/>
            </a:endParaRPr>
          </a:p>
        </p:txBody>
      </p:sp>
      <p:sp>
        <p:nvSpPr>
          <p:cNvPr id="3" name="文本占位符 2">
            <a:extLst>
              <a:ext uri="{FF2B5EF4-FFF2-40B4-BE49-F238E27FC236}">
                <a16:creationId xmlns:a16="http://schemas.microsoft.com/office/drawing/2014/main" id="{663AF219-D057-D369-F0A6-6D9A07DD4FBA}"/>
              </a:ext>
            </a:extLst>
          </p:cNvPr>
          <p:cNvSpPr txBox="1">
            <a:spLocks/>
          </p:cNvSpPr>
          <p:nvPr/>
        </p:nvSpPr>
        <p:spPr>
          <a:xfrm>
            <a:off x="455612" y="1047750"/>
            <a:ext cx="11293475" cy="487980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a:latin typeface="Huawei Sans" panose="020C0503030203020204" pitchFamily="34" charset="0"/>
              </a:rPr>
              <a:t>Linear regression uses the regression analysis of mathematical statistics to determine the quantitative relationship between two or more variables.</a:t>
            </a:r>
            <a:endParaRPr lang="en-US" sz="1800" dirty="0">
              <a:latin typeface="Huawei Sans" panose="020C0503030203020204" pitchFamily="34" charset="0"/>
              <a:sym typeface="Huawei Sans" panose="020C0503030203020204" pitchFamily="34" charset="0"/>
            </a:endParaRPr>
          </a:p>
          <a:p>
            <a:br>
              <a:rPr lang="en-US" sz="1800" dirty="0">
                <a:latin typeface="Huawei Sans" panose="020C0503030203020204" pitchFamily="34" charset="0"/>
              </a:rPr>
            </a:br>
            <a:r>
              <a:rPr lang="en-US" sz="1600" b="0" i="0" dirty="0">
                <a:solidFill>
                  <a:srgbClr val="080809"/>
                </a:solidFill>
                <a:effectLst/>
                <a:latin typeface="PT Serif" panose="020A0603040505020204" pitchFamily="18" charset="0"/>
              </a:rPr>
              <a:t>X-axis = Independent variable</a:t>
            </a:r>
          </a:p>
          <a:p>
            <a:pPr algn="l" fontAlgn="base"/>
            <a:r>
              <a:rPr lang="en-US" sz="1600" b="0" i="0" dirty="0">
                <a:solidFill>
                  <a:srgbClr val="080809"/>
                </a:solidFill>
                <a:effectLst/>
                <a:latin typeface="PT Serif" panose="020A0603040505020204" pitchFamily="18" charset="0"/>
              </a:rPr>
              <a:t>Y-axis = Output / dependent variable</a:t>
            </a:r>
          </a:p>
          <a:p>
            <a:pPr algn="l" fontAlgn="base"/>
            <a:r>
              <a:rPr lang="en-US" sz="1600" b="0" i="0" dirty="0">
                <a:solidFill>
                  <a:srgbClr val="080809"/>
                </a:solidFill>
                <a:effectLst/>
                <a:latin typeface="PT Serif" panose="020A0603040505020204" pitchFamily="18" charset="0"/>
              </a:rPr>
              <a:t>Line of regression = Best fit line for a model</a:t>
            </a:r>
          </a:p>
          <a:p>
            <a:pPr marL="0" indent="0">
              <a:buNone/>
            </a:pPr>
            <a:br>
              <a:rPr lang="en-US" sz="1200" dirty="0"/>
            </a:br>
            <a:endParaRPr lang="en-US" altLang="zh-CN" sz="1800" dirty="0">
              <a:latin typeface="Huawei Sans" panose="020C0503030203020204" pitchFamily="34" charset="0"/>
              <a:sym typeface="Huawei Sans" panose="020C0503030203020204" pitchFamily="34" charset="0"/>
            </a:endParaRPr>
          </a:p>
          <a:p>
            <a:endParaRPr lang="en-US" sz="2000" dirty="0">
              <a:latin typeface="Huawei Sans" panose="020C0503030203020204" pitchFamily="34" charset="0"/>
              <a:sym typeface="Huawei Sans" panose="020C0503030203020204" pitchFamily="34" charset="0"/>
            </a:endParaRPr>
          </a:p>
        </p:txBody>
      </p:sp>
      <p:sp>
        <p:nvSpPr>
          <p:cNvPr id="5" name="object 22">
            <a:extLst>
              <a:ext uri="{FF2B5EF4-FFF2-40B4-BE49-F238E27FC236}">
                <a16:creationId xmlns:a16="http://schemas.microsoft.com/office/drawing/2014/main" id="{C588AAF4-6D9B-D7CD-4DA7-B7DB2FD4CFEC}"/>
              </a:ext>
            </a:extLst>
          </p:cNvPr>
          <p:cNvSpPr/>
          <p:nvPr/>
        </p:nvSpPr>
        <p:spPr>
          <a:xfrm>
            <a:off x="7061694" y="2941302"/>
            <a:ext cx="4043628" cy="3269025"/>
          </a:xfrm>
          <a:prstGeom prst="rect">
            <a:avLst/>
          </a:prstGeom>
          <a:blipFill>
            <a:blip r:embed="rId2" cstate="print"/>
            <a:stretch>
              <a:fillRect/>
            </a:stretch>
          </a:blipFill>
        </p:spPr>
        <p:txBody>
          <a:bodyPr wrap="square" lIns="0" tIns="0" rIns="0" bIns="0" rtlCol="0"/>
          <a:lstStyle/>
          <a:p>
            <a:endParaRPr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6" name="object 14">
            <a:extLst>
              <a:ext uri="{FF2B5EF4-FFF2-40B4-BE49-F238E27FC236}">
                <a16:creationId xmlns:a16="http://schemas.microsoft.com/office/drawing/2014/main" id="{56EF16FB-B0BF-219F-ACD5-14747E124057}"/>
              </a:ext>
            </a:extLst>
          </p:cNvPr>
          <p:cNvSpPr txBox="1"/>
          <p:nvPr/>
        </p:nvSpPr>
        <p:spPr>
          <a:xfrm>
            <a:off x="3532555" y="6330594"/>
            <a:ext cx="2831158" cy="251795"/>
          </a:xfrm>
          <a:prstGeom prst="rect">
            <a:avLst/>
          </a:prstGeom>
        </p:spPr>
        <p:txBody>
          <a:bodyPr vert="horz" wrap="square" lIns="0" tIns="36000" rIns="0" bIns="0" rtlCol="0">
            <a:spAutoFit/>
          </a:bodyPr>
          <a:lstStyle/>
          <a:p>
            <a:pPr marL="12700">
              <a:lnSpc>
                <a:spcPct val="100000"/>
              </a:lnSpc>
            </a:pPr>
            <a:r>
              <a:rPr sz="1400" b="0" u="none" dirty="0">
                <a:latin typeface="Huawei Sans" panose="020C0503030203020204" pitchFamily="34" charset="0"/>
              </a:rPr>
              <a:t>Simple linear regression</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7" name="object 14">
            <a:extLst>
              <a:ext uri="{FF2B5EF4-FFF2-40B4-BE49-F238E27FC236}">
                <a16:creationId xmlns:a16="http://schemas.microsoft.com/office/drawing/2014/main" id="{D7C25B8B-4D3D-EE61-6BA5-5597C5ED9C0C}"/>
              </a:ext>
            </a:extLst>
          </p:cNvPr>
          <p:cNvSpPr txBox="1"/>
          <p:nvPr/>
        </p:nvSpPr>
        <p:spPr>
          <a:xfrm>
            <a:off x="8108126" y="6330593"/>
            <a:ext cx="2331368" cy="251795"/>
          </a:xfrm>
          <a:prstGeom prst="rect">
            <a:avLst/>
          </a:prstGeom>
        </p:spPr>
        <p:txBody>
          <a:bodyPr vert="horz" wrap="square" lIns="0" tIns="36000" rIns="0" bIns="0" rtlCol="0">
            <a:spAutoFit/>
          </a:bodyPr>
          <a:lstStyle/>
          <a:p>
            <a:pPr marL="12700">
              <a:lnSpc>
                <a:spcPct val="100000"/>
              </a:lnSpc>
            </a:pPr>
            <a:r>
              <a:rPr sz="1400" b="0" u="none" dirty="0">
                <a:latin typeface="Huawei Sans" panose="020C0503030203020204" pitchFamily="34" charset="0"/>
              </a:rPr>
              <a:t>Multiple linear regression</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grpSp>
        <p:nvGrpSpPr>
          <p:cNvPr id="8" name="Group 7">
            <a:extLst>
              <a:ext uri="{FF2B5EF4-FFF2-40B4-BE49-F238E27FC236}">
                <a16:creationId xmlns:a16="http://schemas.microsoft.com/office/drawing/2014/main" id="{F3112503-DBC7-615A-24FD-F8FEE8C280A9}"/>
              </a:ext>
            </a:extLst>
          </p:cNvPr>
          <p:cNvGrpSpPr/>
          <p:nvPr/>
        </p:nvGrpSpPr>
        <p:grpSpPr>
          <a:xfrm>
            <a:off x="182880" y="66413"/>
            <a:ext cx="971146" cy="838577"/>
            <a:chOff x="292675" y="222425"/>
            <a:chExt cx="917148" cy="889262"/>
          </a:xfrm>
        </p:grpSpPr>
        <p:sp>
          <p:nvSpPr>
            <p:cNvPr id="9" name="Rectangle 8">
              <a:extLst>
                <a:ext uri="{FF2B5EF4-FFF2-40B4-BE49-F238E27FC236}">
                  <a16:creationId xmlns:a16="http://schemas.microsoft.com/office/drawing/2014/main" id="{FBB25207-06B2-F91B-929B-BEFC15599D77}"/>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10" name="Group 9">
              <a:extLst>
                <a:ext uri="{FF2B5EF4-FFF2-40B4-BE49-F238E27FC236}">
                  <a16:creationId xmlns:a16="http://schemas.microsoft.com/office/drawing/2014/main" id="{AEE1C4B7-4227-9D09-4DC5-68F3AE241069}"/>
                </a:ext>
              </a:extLst>
            </p:cNvPr>
            <p:cNvGrpSpPr/>
            <p:nvPr/>
          </p:nvGrpSpPr>
          <p:grpSpPr>
            <a:xfrm>
              <a:off x="292675" y="222425"/>
              <a:ext cx="917148" cy="847698"/>
              <a:chOff x="310903" y="206504"/>
              <a:chExt cx="917148" cy="955178"/>
            </a:xfrm>
          </p:grpSpPr>
          <p:sp>
            <p:nvSpPr>
              <p:cNvPr id="11" name="TextBox 10">
                <a:extLst>
                  <a:ext uri="{FF2B5EF4-FFF2-40B4-BE49-F238E27FC236}">
                    <a16:creationId xmlns:a16="http://schemas.microsoft.com/office/drawing/2014/main" id="{0A438229-58FB-5A16-6059-BE87142084E3}"/>
                  </a:ext>
                </a:extLst>
              </p:cNvPr>
              <p:cNvSpPr txBox="1"/>
              <p:nvPr/>
            </p:nvSpPr>
            <p:spPr>
              <a:xfrm>
                <a:off x="354471" y="389384"/>
                <a:ext cx="811784" cy="772298"/>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04</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5150527A-F254-7A21-0B89-EDD8B5EAE787}"/>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pic>
        <p:nvPicPr>
          <p:cNvPr id="13" name="Picture 12">
            <a:extLst>
              <a:ext uri="{FF2B5EF4-FFF2-40B4-BE49-F238E27FC236}">
                <a16:creationId xmlns:a16="http://schemas.microsoft.com/office/drawing/2014/main" id="{6AEF7E02-09D7-6BD1-D62F-0BB6ECD4823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686252" y="-180188"/>
            <a:ext cx="1505748" cy="1331777"/>
          </a:xfrm>
          <a:prstGeom prst="rect">
            <a:avLst/>
          </a:prstGeom>
        </p:spPr>
      </p:pic>
      <p:pic>
        <p:nvPicPr>
          <p:cNvPr id="14" name="Picture 13">
            <a:extLst>
              <a:ext uri="{FF2B5EF4-FFF2-40B4-BE49-F238E27FC236}">
                <a16:creationId xmlns:a16="http://schemas.microsoft.com/office/drawing/2014/main" id="{C1D901D6-7347-75FD-34DE-8FA56341764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5867092"/>
            <a:ext cx="1788142" cy="1275041"/>
          </a:xfrm>
          <a:prstGeom prst="rect">
            <a:avLst/>
          </a:prstGeom>
        </p:spPr>
      </p:pic>
      <p:pic>
        <p:nvPicPr>
          <p:cNvPr id="16" name="Picture 15">
            <a:extLst>
              <a:ext uri="{FF2B5EF4-FFF2-40B4-BE49-F238E27FC236}">
                <a16:creationId xmlns:a16="http://schemas.microsoft.com/office/drawing/2014/main" id="{2630085E-0288-C2A4-DC81-1763929C0D58}"/>
              </a:ext>
            </a:extLst>
          </p:cNvPr>
          <p:cNvPicPr>
            <a:picLocks noChangeAspect="1"/>
          </p:cNvPicPr>
          <p:nvPr/>
        </p:nvPicPr>
        <p:blipFill rotWithShape="1">
          <a:blip r:embed="rId5"/>
          <a:srcRect l="5509" r="7426"/>
          <a:stretch/>
        </p:blipFill>
        <p:spPr>
          <a:xfrm>
            <a:off x="2436125" y="2941302"/>
            <a:ext cx="3582825" cy="3269025"/>
          </a:xfrm>
          <a:prstGeom prst="rect">
            <a:avLst/>
          </a:prstGeom>
        </p:spPr>
      </p:pic>
    </p:spTree>
    <p:extLst>
      <p:ext uri="{BB962C8B-B14F-4D97-AF65-F5344CB8AC3E}">
        <p14:creationId xmlns:p14="http://schemas.microsoft.com/office/powerpoint/2010/main" val="138001458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9EB93C32-2414-6369-1FA4-DB52420A1B08}"/>
              </a:ext>
            </a:extLst>
          </p:cNvPr>
          <p:cNvSpPr txBox="1">
            <a:spLocks/>
          </p:cNvSpPr>
          <p:nvPr/>
        </p:nvSpPr>
        <p:spPr>
          <a:xfrm>
            <a:off x="1241874" y="219464"/>
            <a:ext cx="9708252" cy="42524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latin typeface="Huawei Sans" panose="020C0503030203020204" pitchFamily="34" charset="0"/>
              </a:rPr>
              <a:t>Linear Regression </a:t>
            </a:r>
            <a:endParaRPr lang="en-US" dirty="0">
              <a:latin typeface="Huawei Sans" panose="020C0503030203020204" pitchFamily="34" charset="0"/>
              <a:cs typeface="Huawei Sans" panose="020C0503030203020204" pitchFamily="34" charset="0"/>
              <a:sym typeface="Huawei Sans" panose="020C0503030203020204" pitchFamily="34" charset="0"/>
            </a:endParaRPr>
          </a:p>
        </p:txBody>
      </p:sp>
      <p:grpSp>
        <p:nvGrpSpPr>
          <p:cNvPr id="8" name="Group 7">
            <a:extLst>
              <a:ext uri="{FF2B5EF4-FFF2-40B4-BE49-F238E27FC236}">
                <a16:creationId xmlns:a16="http://schemas.microsoft.com/office/drawing/2014/main" id="{F3112503-DBC7-615A-24FD-F8FEE8C280A9}"/>
              </a:ext>
            </a:extLst>
          </p:cNvPr>
          <p:cNvGrpSpPr/>
          <p:nvPr/>
        </p:nvGrpSpPr>
        <p:grpSpPr>
          <a:xfrm>
            <a:off x="182880" y="66413"/>
            <a:ext cx="971146" cy="838577"/>
            <a:chOff x="292675" y="222425"/>
            <a:chExt cx="917148" cy="889262"/>
          </a:xfrm>
        </p:grpSpPr>
        <p:sp>
          <p:nvSpPr>
            <p:cNvPr id="9" name="Rectangle 8">
              <a:extLst>
                <a:ext uri="{FF2B5EF4-FFF2-40B4-BE49-F238E27FC236}">
                  <a16:creationId xmlns:a16="http://schemas.microsoft.com/office/drawing/2014/main" id="{FBB25207-06B2-F91B-929B-BEFC15599D77}"/>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10" name="Group 9">
              <a:extLst>
                <a:ext uri="{FF2B5EF4-FFF2-40B4-BE49-F238E27FC236}">
                  <a16:creationId xmlns:a16="http://schemas.microsoft.com/office/drawing/2014/main" id="{AEE1C4B7-4227-9D09-4DC5-68F3AE241069}"/>
                </a:ext>
              </a:extLst>
            </p:cNvPr>
            <p:cNvGrpSpPr/>
            <p:nvPr/>
          </p:nvGrpSpPr>
          <p:grpSpPr>
            <a:xfrm>
              <a:off x="292675" y="222425"/>
              <a:ext cx="917148" cy="847698"/>
              <a:chOff x="310903" y="206504"/>
              <a:chExt cx="917148" cy="955178"/>
            </a:xfrm>
          </p:grpSpPr>
          <p:sp>
            <p:nvSpPr>
              <p:cNvPr id="11" name="TextBox 10">
                <a:extLst>
                  <a:ext uri="{FF2B5EF4-FFF2-40B4-BE49-F238E27FC236}">
                    <a16:creationId xmlns:a16="http://schemas.microsoft.com/office/drawing/2014/main" id="{0A438229-58FB-5A16-6059-BE87142084E3}"/>
                  </a:ext>
                </a:extLst>
              </p:cNvPr>
              <p:cNvSpPr txBox="1"/>
              <p:nvPr/>
            </p:nvSpPr>
            <p:spPr>
              <a:xfrm>
                <a:off x="354471" y="389384"/>
                <a:ext cx="811784" cy="772298"/>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04</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5150527A-F254-7A21-0B89-EDD8B5EAE787}"/>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pic>
        <p:nvPicPr>
          <p:cNvPr id="13" name="Picture 12">
            <a:extLst>
              <a:ext uri="{FF2B5EF4-FFF2-40B4-BE49-F238E27FC236}">
                <a16:creationId xmlns:a16="http://schemas.microsoft.com/office/drawing/2014/main" id="{6AEF7E02-09D7-6BD1-D62F-0BB6ECD482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686252" y="-180188"/>
            <a:ext cx="1505748" cy="1331777"/>
          </a:xfrm>
          <a:prstGeom prst="rect">
            <a:avLst/>
          </a:prstGeom>
        </p:spPr>
      </p:pic>
      <p:pic>
        <p:nvPicPr>
          <p:cNvPr id="14" name="Picture 13">
            <a:extLst>
              <a:ext uri="{FF2B5EF4-FFF2-40B4-BE49-F238E27FC236}">
                <a16:creationId xmlns:a16="http://schemas.microsoft.com/office/drawing/2014/main" id="{C1D901D6-7347-75FD-34DE-8FA56341764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867092"/>
            <a:ext cx="1788142" cy="1275041"/>
          </a:xfrm>
          <a:prstGeom prst="rect">
            <a:avLst/>
          </a:prstGeom>
        </p:spPr>
      </p:pic>
      <p:pic>
        <p:nvPicPr>
          <p:cNvPr id="15" name="Picture 14">
            <a:extLst>
              <a:ext uri="{FF2B5EF4-FFF2-40B4-BE49-F238E27FC236}">
                <a16:creationId xmlns:a16="http://schemas.microsoft.com/office/drawing/2014/main" id="{DC859D72-FEA7-4E73-7F4E-B46C8BAF1DBC}"/>
              </a:ext>
            </a:extLst>
          </p:cNvPr>
          <p:cNvPicPr>
            <a:picLocks noChangeAspect="1"/>
          </p:cNvPicPr>
          <p:nvPr/>
        </p:nvPicPr>
        <p:blipFill>
          <a:blip r:embed="rId4"/>
          <a:stretch>
            <a:fillRect/>
          </a:stretch>
        </p:blipFill>
        <p:spPr>
          <a:xfrm>
            <a:off x="1088592" y="898150"/>
            <a:ext cx="4747099" cy="3666602"/>
          </a:xfrm>
          <a:prstGeom prst="rect">
            <a:avLst/>
          </a:prstGeom>
        </p:spPr>
      </p:pic>
      <p:pic>
        <p:nvPicPr>
          <p:cNvPr id="18" name="Picture 17">
            <a:extLst>
              <a:ext uri="{FF2B5EF4-FFF2-40B4-BE49-F238E27FC236}">
                <a16:creationId xmlns:a16="http://schemas.microsoft.com/office/drawing/2014/main" id="{1B123B29-6620-568B-04CF-4626B4869312}"/>
              </a:ext>
            </a:extLst>
          </p:cNvPr>
          <p:cNvPicPr>
            <a:picLocks noChangeAspect="1"/>
          </p:cNvPicPr>
          <p:nvPr/>
        </p:nvPicPr>
        <p:blipFill rotWithShape="1">
          <a:blip r:embed="rId5"/>
          <a:srcRect l="26" t="1032" r="2055" b="-1457"/>
          <a:stretch/>
        </p:blipFill>
        <p:spPr>
          <a:xfrm>
            <a:off x="6213574" y="879318"/>
            <a:ext cx="5441397" cy="3812153"/>
          </a:xfrm>
          <a:prstGeom prst="rect">
            <a:avLst/>
          </a:prstGeom>
        </p:spPr>
      </p:pic>
      <p:sp>
        <p:nvSpPr>
          <p:cNvPr id="20" name="TextBox 19">
            <a:extLst>
              <a:ext uri="{FF2B5EF4-FFF2-40B4-BE49-F238E27FC236}">
                <a16:creationId xmlns:a16="http://schemas.microsoft.com/office/drawing/2014/main" id="{150460FE-B420-9FB7-4FC3-4B8F59D5EF6B}"/>
              </a:ext>
            </a:extLst>
          </p:cNvPr>
          <p:cNvSpPr txBox="1"/>
          <p:nvPr/>
        </p:nvSpPr>
        <p:spPr>
          <a:xfrm>
            <a:off x="2264426" y="4603977"/>
            <a:ext cx="7898296" cy="1477328"/>
          </a:xfrm>
          <a:prstGeom prst="rect">
            <a:avLst/>
          </a:prstGeom>
          <a:noFill/>
        </p:spPr>
        <p:txBody>
          <a:bodyPr wrap="square">
            <a:spAutoFit/>
          </a:bodyPr>
          <a:lstStyle/>
          <a:p>
            <a:pPr algn="l" fontAlgn="base"/>
            <a:r>
              <a:rPr lang="en-US" b="0" i="0" dirty="0">
                <a:solidFill>
                  <a:srgbClr val="080809"/>
                </a:solidFill>
                <a:effectLst/>
                <a:latin typeface="PT Serif" panose="020A0603040505020204" pitchFamily="18" charset="0"/>
              </a:rPr>
              <a:t>Mathematically these slant lines follow the following equation,</a:t>
            </a:r>
          </a:p>
          <a:p>
            <a:pPr algn="ctr" fontAlgn="base"/>
            <a:r>
              <a:rPr lang="en-US" b="0" i="0" dirty="0">
                <a:solidFill>
                  <a:srgbClr val="080809"/>
                </a:solidFill>
                <a:effectLst/>
                <a:latin typeface="PT Serif" panose="020A0603040505020204" pitchFamily="18" charset="0"/>
              </a:rPr>
              <a:t>Y = m*X + b</a:t>
            </a:r>
          </a:p>
          <a:p>
            <a:pPr algn="l" fontAlgn="base"/>
            <a:r>
              <a:rPr lang="en-US" b="0" i="0" dirty="0">
                <a:solidFill>
                  <a:srgbClr val="080809"/>
                </a:solidFill>
                <a:effectLst/>
                <a:latin typeface="PT Serif" panose="020A0603040505020204" pitchFamily="18" charset="0"/>
              </a:rPr>
              <a:t>Where X = dependent variable (target)</a:t>
            </a:r>
          </a:p>
          <a:p>
            <a:pPr algn="l" fontAlgn="base"/>
            <a:r>
              <a:rPr lang="en-US" b="0" i="0" dirty="0">
                <a:solidFill>
                  <a:srgbClr val="080809"/>
                </a:solidFill>
                <a:effectLst/>
                <a:latin typeface="PT Serif" panose="020A0603040505020204" pitchFamily="18" charset="0"/>
              </a:rPr>
              <a:t>Y = independent variable</a:t>
            </a:r>
          </a:p>
          <a:p>
            <a:pPr algn="l" fontAlgn="base"/>
            <a:r>
              <a:rPr lang="en-US" b="0" i="0" dirty="0">
                <a:solidFill>
                  <a:srgbClr val="080809"/>
                </a:solidFill>
                <a:effectLst/>
                <a:latin typeface="PT Serif" panose="020A0603040505020204" pitchFamily="18" charset="0"/>
              </a:rPr>
              <a:t>m = slope of the line (slope is defined as the ‘rise’ over the ‘run’)</a:t>
            </a:r>
          </a:p>
        </p:txBody>
      </p:sp>
    </p:spTree>
    <p:extLst>
      <p:ext uri="{BB962C8B-B14F-4D97-AF65-F5344CB8AC3E}">
        <p14:creationId xmlns:p14="http://schemas.microsoft.com/office/powerpoint/2010/main" val="42521380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3112503-DBC7-615A-24FD-F8FEE8C280A9}"/>
              </a:ext>
            </a:extLst>
          </p:cNvPr>
          <p:cNvGrpSpPr/>
          <p:nvPr/>
        </p:nvGrpSpPr>
        <p:grpSpPr>
          <a:xfrm>
            <a:off x="103367" y="23791"/>
            <a:ext cx="971146" cy="838577"/>
            <a:chOff x="292675" y="222425"/>
            <a:chExt cx="917148" cy="889262"/>
          </a:xfrm>
        </p:grpSpPr>
        <p:sp>
          <p:nvSpPr>
            <p:cNvPr id="9" name="Rectangle 8">
              <a:extLst>
                <a:ext uri="{FF2B5EF4-FFF2-40B4-BE49-F238E27FC236}">
                  <a16:creationId xmlns:a16="http://schemas.microsoft.com/office/drawing/2014/main" id="{FBB25207-06B2-F91B-929B-BEFC15599D77}"/>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10" name="Group 9">
              <a:extLst>
                <a:ext uri="{FF2B5EF4-FFF2-40B4-BE49-F238E27FC236}">
                  <a16:creationId xmlns:a16="http://schemas.microsoft.com/office/drawing/2014/main" id="{AEE1C4B7-4227-9D09-4DC5-68F3AE241069}"/>
                </a:ext>
              </a:extLst>
            </p:cNvPr>
            <p:cNvGrpSpPr/>
            <p:nvPr/>
          </p:nvGrpSpPr>
          <p:grpSpPr>
            <a:xfrm>
              <a:off x="292675" y="222425"/>
              <a:ext cx="917148" cy="847698"/>
              <a:chOff x="310903" y="206504"/>
              <a:chExt cx="917148" cy="955178"/>
            </a:xfrm>
          </p:grpSpPr>
          <p:sp>
            <p:nvSpPr>
              <p:cNvPr id="11" name="TextBox 10">
                <a:extLst>
                  <a:ext uri="{FF2B5EF4-FFF2-40B4-BE49-F238E27FC236}">
                    <a16:creationId xmlns:a16="http://schemas.microsoft.com/office/drawing/2014/main" id="{0A438229-58FB-5A16-6059-BE87142084E3}"/>
                  </a:ext>
                </a:extLst>
              </p:cNvPr>
              <p:cNvSpPr txBox="1"/>
              <p:nvPr/>
            </p:nvSpPr>
            <p:spPr>
              <a:xfrm>
                <a:off x="354471" y="389384"/>
                <a:ext cx="811784" cy="772298"/>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04</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5150527A-F254-7A21-0B89-EDD8B5EAE787}"/>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sp>
        <p:nvSpPr>
          <p:cNvPr id="13" name="标题 1">
            <a:extLst>
              <a:ext uri="{FF2B5EF4-FFF2-40B4-BE49-F238E27FC236}">
                <a16:creationId xmlns:a16="http://schemas.microsoft.com/office/drawing/2014/main" id="{09A6C1ED-B851-B672-834C-6A1FACE7F96D}"/>
              </a:ext>
            </a:extLst>
          </p:cNvPr>
          <p:cNvSpPr txBox="1">
            <a:spLocks/>
          </p:cNvSpPr>
          <p:nvPr/>
        </p:nvSpPr>
        <p:spPr>
          <a:xfrm>
            <a:off x="1258059" y="219463"/>
            <a:ext cx="6050792" cy="603709"/>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latin typeface="Huawei Sans" panose="020C0503030203020204" pitchFamily="34" charset="0"/>
              </a:rPr>
              <a:t>Linear Regression</a:t>
            </a:r>
            <a:endParaRPr lang="en-US" altLang="zh-CN" dirty="0">
              <a:latin typeface="Huawei Sans" panose="020C0503030203020204" pitchFamily="34" charset="0"/>
              <a:cs typeface="Huawei Sans" panose="020C0503030203020204" pitchFamily="34" charset="0"/>
              <a:sym typeface="Huawei Sans" panose="020C0503030203020204" pitchFamily="34" charset="0"/>
            </a:endParaRPr>
          </a:p>
        </p:txBody>
      </p:sp>
      <mc:AlternateContent xmlns:mc="http://schemas.openxmlformats.org/markup-compatibility/2006" xmlns:a14="http://schemas.microsoft.com/office/drawing/2010/main">
        <mc:Choice Requires="a14">
          <p:sp>
            <p:nvSpPr>
              <p:cNvPr id="14" name="文本占位符 2">
                <a:extLst>
                  <a:ext uri="{FF2B5EF4-FFF2-40B4-BE49-F238E27FC236}">
                    <a16:creationId xmlns:a16="http://schemas.microsoft.com/office/drawing/2014/main" id="{37AC6AD3-2384-7860-EBEA-F90BF902CAA7}"/>
                  </a:ext>
                </a:extLst>
              </p:cNvPr>
              <p:cNvSpPr txBox="1">
                <a:spLocks/>
              </p:cNvSpPr>
              <p:nvPr/>
            </p:nvSpPr>
            <p:spPr>
              <a:xfrm>
                <a:off x="455612" y="1047750"/>
                <a:ext cx="11293475" cy="536278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spcBef>
                    <a:spcPts val="600"/>
                  </a:spcBef>
                  <a:buNone/>
                </a:pPr>
                <a:r>
                  <a:rPr lang="en-US" sz="1800" dirty="0">
                    <a:latin typeface="Huawei Sans" panose="020C0503030203020204" pitchFamily="34" charset="0"/>
                  </a:rPr>
                  <a:t>ML  experts have a different notation to the above slope-line equation,</a:t>
                </a:r>
              </a:p>
              <a:p>
                <a:pPr marL="0" indent="0">
                  <a:lnSpc>
                    <a:spcPct val="120000"/>
                  </a:lnSpc>
                  <a:spcBef>
                    <a:spcPts val="600"/>
                  </a:spcBef>
                  <a:buNone/>
                </a:pPr>
                <a:endParaRPr lang="en-US" altLang="zh-CN" sz="1800" dirty="0">
                  <a:latin typeface="Huawei Sans" panose="020C0503030203020204" pitchFamily="34" charset="0"/>
                  <a:sym typeface="Huawei Sans" panose="020C0503030203020204" pitchFamily="34" charset="0"/>
                </a:endParaRPr>
              </a:p>
              <a:p>
                <a:pPr marL="0" indent="0">
                  <a:lnSpc>
                    <a:spcPct val="120000"/>
                  </a:lnSpc>
                  <a:spcBef>
                    <a:spcPts val="600"/>
                  </a:spcBef>
                  <a:buNone/>
                </a:pPr>
                <a:r>
                  <a:rPr lang="en-US" altLang="zh-CN" sz="1800" dirty="0">
                    <a:latin typeface="Huawei Sans" panose="020C0503030203020204" pitchFamily="34" charset="0"/>
                    <a:sym typeface="Huawei Sans" panose="020C0503030203020204" pitchFamily="34" charset="0"/>
                  </a:rPr>
                  <a:t>y = output variable. Variable y represents the continuous value that the model tries to predict.</a:t>
                </a:r>
              </a:p>
              <a:p>
                <a:pPr marL="0" indent="0">
                  <a:lnSpc>
                    <a:spcPct val="120000"/>
                  </a:lnSpc>
                  <a:spcBef>
                    <a:spcPts val="600"/>
                  </a:spcBef>
                  <a:buNone/>
                </a:pPr>
                <a:r>
                  <a:rPr lang="en-US" altLang="zh-CN" sz="1800" dirty="0">
                    <a:latin typeface="Huawei Sans" panose="020C0503030203020204" pitchFamily="34" charset="0"/>
                    <a:sym typeface="Huawei Sans" panose="020C0503030203020204" pitchFamily="34" charset="0"/>
                  </a:rPr>
                  <a:t>x = input variable. In machine learning, x is the feature, while it is termed the independent variable in statistics. Variable x represents the input information provided to the model at any given time.</a:t>
                </a:r>
              </a:p>
              <a:p>
                <a:pPr marL="0" indent="0">
                  <a:lnSpc>
                    <a:spcPct val="120000"/>
                  </a:lnSpc>
                  <a:spcBef>
                    <a:spcPts val="600"/>
                  </a:spcBef>
                  <a:buNone/>
                </a:pPr>
                <a:r>
                  <a:rPr lang="en-US" altLang="zh-CN" sz="1800" dirty="0">
                    <a:latin typeface="Huawei Sans" panose="020C0503030203020204" pitchFamily="34" charset="0"/>
                    <a:sym typeface="Huawei Sans" panose="020C0503030203020204" pitchFamily="34" charset="0"/>
                  </a:rPr>
                  <a:t>b = y-axis intercept (or the bias term).</a:t>
                </a:r>
              </a:p>
              <a:p>
                <a:pPr marL="0" indent="0">
                  <a:lnSpc>
                    <a:spcPct val="120000"/>
                  </a:lnSpc>
                  <a:spcBef>
                    <a:spcPts val="600"/>
                  </a:spcBef>
                  <a:buNone/>
                </a:pPr>
                <a:r>
                  <a:rPr lang="en-US" altLang="zh-CN" sz="1800" dirty="0">
                    <a:latin typeface="Huawei Sans" panose="020C0503030203020204" pitchFamily="34" charset="0"/>
                    <a:sym typeface="Huawei Sans" panose="020C0503030203020204" pitchFamily="34" charset="0"/>
                  </a:rPr>
                  <a:t>W = the regression coefficient or scale factor. In classical statistics, w is the equivalent of the slope of the best-fit straight line of the linear regression model = weights (in general).</a:t>
                </a:r>
              </a:p>
              <a:p>
                <a:pPr marL="0" indent="0">
                  <a:lnSpc>
                    <a:spcPct val="120000"/>
                  </a:lnSpc>
                  <a:spcBef>
                    <a:spcPts val="600"/>
                  </a:spcBef>
                  <a:buNone/>
                </a:pPr>
                <a:endParaRPr lang="en-US" altLang="zh-CN" sz="1800" dirty="0">
                  <a:latin typeface="Huawei Sans" panose="020C0503030203020204" pitchFamily="34" charset="0"/>
                  <a:sym typeface="Huawei Sans" panose="020C0503030203020204" pitchFamily="34" charset="0"/>
                </a:endParaRPr>
              </a:p>
              <a:p>
                <a:pPr marL="0" indent="0">
                  <a:lnSpc>
                    <a:spcPct val="120000"/>
                  </a:lnSpc>
                  <a:spcBef>
                    <a:spcPts val="600"/>
                  </a:spcBef>
                  <a:buNone/>
                </a:pPr>
                <a:endParaRPr lang="en-US" altLang="zh-CN" sz="1800" dirty="0">
                  <a:latin typeface="Huawei Sans" panose="020C0503030203020204" pitchFamily="34" charset="0"/>
                  <a:sym typeface="Huawei Sans" panose="020C0503030203020204" pitchFamily="34" charset="0"/>
                </a:endParaRPr>
              </a:p>
              <a:p>
                <a:pPr marL="0" indent="0">
                  <a:lnSpc>
                    <a:spcPct val="120000"/>
                  </a:lnSpc>
                  <a:spcBef>
                    <a:spcPts val="600"/>
                  </a:spcBef>
                  <a:buNone/>
                </a:pPr>
                <a:endParaRPr lang="en-US" altLang="zh-CN" sz="1800" dirty="0">
                  <a:latin typeface="Huawei Sans" panose="020C0503030203020204" pitchFamily="34" charset="0"/>
                  <a:sym typeface="Huawei Sans" panose="020C0503030203020204" pitchFamily="34" charset="0"/>
                </a:endParaRPr>
              </a:p>
              <a:p>
                <a:pPr>
                  <a:lnSpc>
                    <a:spcPct val="120000"/>
                  </a:lnSpc>
                  <a:spcBef>
                    <a:spcPts val="600"/>
                  </a:spcBef>
                </a:pPr>
                <a:r>
                  <a:rPr lang="en-US" sz="1800" dirty="0">
                    <a:latin typeface="Huawei Sans" panose="020C0503030203020204" pitchFamily="34" charset="0"/>
                  </a:rPr>
                  <a:t>The error </a:t>
                </a:r>
                <a14:m>
                  <m:oMath xmlns:m="http://schemas.openxmlformats.org/officeDocument/2006/math">
                    <m:r>
                      <a:rPr lang="zh-CN" altLang="en-US" sz="1800" i="1">
                        <a:latin typeface="Cambria Math" panose="02040503050406030204" pitchFamily="18" charset="0"/>
                        <a:cs typeface="+mn-ea"/>
                        <a:sym typeface="Huawei Sans" panose="020C0503030203020204" pitchFamily="34" charset="0"/>
                      </a:rPr>
                      <m:t>𝜀</m:t>
                    </m:r>
                  </m:oMath>
                </a14:m>
                <a:r>
                  <a:rPr lang="en-US" sz="1800" dirty="0">
                    <a:latin typeface="Huawei Sans" panose="020C0503030203020204" pitchFamily="34" charset="0"/>
                  </a:rPr>
                  <a:t> is affected by many independent factors. Linear regression assumes that the error </a:t>
                </a:r>
                <a14:m>
                  <m:oMath xmlns:m="http://schemas.openxmlformats.org/officeDocument/2006/math">
                    <m:r>
                      <a:rPr lang="zh-CN" altLang="en-US" sz="1800" i="1">
                        <a:latin typeface="Cambria Math" panose="02040503050406030204" pitchFamily="18" charset="0"/>
                        <a:cs typeface="+mn-ea"/>
                        <a:sym typeface="Huawei Sans" panose="020C0503030203020204" pitchFamily="34" charset="0"/>
                      </a:rPr>
                      <m:t>𝜀</m:t>
                    </m:r>
                  </m:oMath>
                </a14:m>
                <a:r>
                  <a:rPr lang="en-US" sz="1800" dirty="0">
                    <a:latin typeface="Huawei Sans" panose="020C0503030203020204" pitchFamily="34" charset="0"/>
                  </a:rPr>
                  <a:t> follows normal distribution. </a:t>
                </a:r>
                <a:endParaRPr lang="en-US" altLang="zh-CN" sz="1800" dirty="0">
                  <a:latin typeface="Huawei Sans" panose="020C0503030203020204" pitchFamily="34" charset="0"/>
                  <a:sym typeface="Huawei Sans" panose="020C0503030203020204" pitchFamily="34" charset="0"/>
                </a:endParaRPr>
              </a:p>
            </p:txBody>
          </p:sp>
        </mc:Choice>
        <mc:Fallback xmlns="">
          <p:sp>
            <p:nvSpPr>
              <p:cNvPr id="14" name="文本占位符 2">
                <a:extLst>
                  <a:ext uri="{FF2B5EF4-FFF2-40B4-BE49-F238E27FC236}">
                    <a16:creationId xmlns:a16="http://schemas.microsoft.com/office/drawing/2014/main" id="{37AC6AD3-2384-7860-EBEA-F90BF902CAA7}"/>
                  </a:ext>
                </a:extLst>
              </p:cNvPr>
              <p:cNvSpPr txBox="1">
                <a:spLocks noRot="1" noChangeAspect="1" noMove="1" noResize="1" noEditPoints="1" noAdjustHandles="1" noChangeArrowheads="1" noChangeShapeType="1" noTextEdit="1"/>
              </p:cNvSpPr>
              <p:nvPr/>
            </p:nvSpPr>
            <p:spPr>
              <a:xfrm>
                <a:off x="455612" y="1047750"/>
                <a:ext cx="11293475" cy="5362782"/>
              </a:xfrm>
              <a:prstGeom prst="rect">
                <a:avLst/>
              </a:prstGeom>
              <a:blipFill>
                <a:blip r:embed="rId2"/>
                <a:stretch>
                  <a:fillRect l="-486" r="-810"/>
                </a:stretch>
              </a:blipFill>
            </p:spPr>
            <p:txBody>
              <a:bodyPr/>
              <a:lstStyle/>
              <a:p>
                <a:r>
                  <a:rPr lang="en-US">
                    <a:noFill/>
                  </a:rPr>
                  <a:t> </a:t>
                </a:r>
              </a:p>
            </p:txBody>
          </p:sp>
        </mc:Fallback>
      </mc:AlternateContent>
      <p:graphicFrame>
        <p:nvGraphicFramePr>
          <p:cNvPr id="15" name="对象 3">
            <a:extLst>
              <a:ext uri="{FF2B5EF4-FFF2-40B4-BE49-F238E27FC236}">
                <a16:creationId xmlns:a16="http://schemas.microsoft.com/office/drawing/2014/main" id="{75E906A5-6E32-45F2-B9C8-043F96AFC299}"/>
              </a:ext>
            </a:extLst>
          </p:cNvPr>
          <p:cNvGraphicFramePr>
            <a:graphicFrameLocks noChangeAspect="1"/>
          </p:cNvGraphicFramePr>
          <p:nvPr>
            <p:extLst>
              <p:ext uri="{D42A27DB-BD31-4B8C-83A1-F6EECF244321}">
                <p14:modId xmlns:p14="http://schemas.microsoft.com/office/powerpoint/2010/main" val="4042747335"/>
              </p:ext>
            </p:extLst>
          </p:nvPr>
        </p:nvGraphicFramePr>
        <p:xfrm>
          <a:off x="7308851" y="237154"/>
          <a:ext cx="2332037" cy="568325"/>
        </p:xfrm>
        <a:graphic>
          <a:graphicData uri="http://schemas.openxmlformats.org/presentationml/2006/ole">
            <mc:AlternateContent xmlns:mc="http://schemas.openxmlformats.org/markup-compatibility/2006">
              <mc:Choice xmlns:v="urn:schemas-microsoft-com:vml" Requires="v">
                <p:oleObj name="Equation" r:id="rId3" imgW="990360" imgH="241200" progId="Equation.DSMT4">
                  <p:embed/>
                </p:oleObj>
              </mc:Choice>
              <mc:Fallback>
                <p:oleObj name="Equation" r:id="rId3" imgW="990360" imgH="241200" progId="Equation.DSMT4">
                  <p:embed/>
                  <p:pic>
                    <p:nvPicPr>
                      <p:cNvPr id="4" name="对象 3"/>
                      <p:cNvPicPr/>
                      <p:nvPr/>
                    </p:nvPicPr>
                    <p:blipFill>
                      <a:blip r:embed="rId4"/>
                      <a:stretch>
                        <a:fillRect/>
                      </a:stretch>
                    </p:blipFill>
                    <p:spPr>
                      <a:xfrm>
                        <a:off x="7308851" y="237154"/>
                        <a:ext cx="2332037" cy="568325"/>
                      </a:xfrm>
                      <a:prstGeom prst="rect">
                        <a:avLst/>
                      </a:prstGeom>
                    </p:spPr>
                  </p:pic>
                </p:oleObj>
              </mc:Fallback>
            </mc:AlternateContent>
          </a:graphicData>
        </a:graphic>
      </p:graphicFrame>
      <p:graphicFrame>
        <p:nvGraphicFramePr>
          <p:cNvPr id="16" name="对象 4">
            <a:extLst>
              <a:ext uri="{FF2B5EF4-FFF2-40B4-BE49-F238E27FC236}">
                <a16:creationId xmlns:a16="http://schemas.microsoft.com/office/drawing/2014/main" id="{E911FEA5-5961-2A14-1451-71439CDC1C0B}"/>
              </a:ext>
            </a:extLst>
          </p:cNvPr>
          <p:cNvGraphicFramePr>
            <a:graphicFrameLocks noChangeAspect="1"/>
          </p:cNvGraphicFramePr>
          <p:nvPr>
            <p:extLst>
              <p:ext uri="{D42A27DB-BD31-4B8C-83A1-F6EECF244321}">
                <p14:modId xmlns:p14="http://schemas.microsoft.com/office/powerpoint/2010/main" val="2412209820"/>
              </p:ext>
            </p:extLst>
          </p:nvPr>
        </p:nvGraphicFramePr>
        <p:xfrm>
          <a:off x="4442481" y="4226891"/>
          <a:ext cx="2471738" cy="585788"/>
        </p:xfrm>
        <a:graphic>
          <a:graphicData uri="http://schemas.openxmlformats.org/presentationml/2006/ole">
            <mc:AlternateContent xmlns:mc="http://schemas.openxmlformats.org/markup-compatibility/2006">
              <mc:Choice xmlns:v="urn:schemas-microsoft-com:vml" Requires="v">
                <p:oleObj name="Equation" r:id="rId5" imgW="965160" imgH="228600" progId="Equation.DSMT4">
                  <p:embed/>
                </p:oleObj>
              </mc:Choice>
              <mc:Fallback>
                <p:oleObj name="Equation" r:id="rId5" imgW="965160" imgH="228600" progId="Equation.DSMT4">
                  <p:embed/>
                  <p:pic>
                    <p:nvPicPr>
                      <p:cNvPr id="5" name="对象 4"/>
                      <p:cNvPicPr/>
                      <p:nvPr/>
                    </p:nvPicPr>
                    <p:blipFill>
                      <a:blip r:embed="rId6"/>
                      <a:stretch>
                        <a:fillRect/>
                      </a:stretch>
                    </p:blipFill>
                    <p:spPr>
                      <a:xfrm>
                        <a:off x="4442481" y="4226891"/>
                        <a:ext cx="2471738" cy="585788"/>
                      </a:xfrm>
                      <a:prstGeom prst="rect">
                        <a:avLst/>
                      </a:prstGeom>
                    </p:spPr>
                  </p:pic>
                </p:oleObj>
              </mc:Fallback>
            </mc:AlternateContent>
          </a:graphicData>
        </a:graphic>
      </p:graphicFrame>
      <p:pic>
        <p:nvPicPr>
          <p:cNvPr id="18" name="Graphic 17">
            <a:extLst>
              <a:ext uri="{FF2B5EF4-FFF2-40B4-BE49-F238E27FC236}">
                <a16:creationId xmlns:a16="http://schemas.microsoft.com/office/drawing/2014/main" id="{3B48F292-8D8F-9B51-3CA1-FB78768E15C0}"/>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63563" y="6352348"/>
            <a:ext cx="1765237" cy="481862"/>
          </a:xfrm>
          <a:prstGeom prst="rect">
            <a:avLst/>
          </a:prstGeom>
        </p:spPr>
      </p:pic>
      <p:pic>
        <p:nvPicPr>
          <p:cNvPr id="19" name="Picture 18">
            <a:extLst>
              <a:ext uri="{FF2B5EF4-FFF2-40B4-BE49-F238E27FC236}">
                <a16:creationId xmlns:a16="http://schemas.microsoft.com/office/drawing/2014/main" id="{9E1CD3F1-9B46-C0A5-1882-45F3AA74ABF0}"/>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10536752" y="-222810"/>
            <a:ext cx="1505748" cy="1331777"/>
          </a:xfrm>
          <a:prstGeom prst="rect">
            <a:avLst/>
          </a:prstGeom>
        </p:spPr>
      </p:pic>
    </p:spTree>
    <p:extLst>
      <p:ext uri="{BB962C8B-B14F-4D97-AF65-F5344CB8AC3E}">
        <p14:creationId xmlns:p14="http://schemas.microsoft.com/office/powerpoint/2010/main" val="210482496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3112503-DBC7-615A-24FD-F8FEE8C280A9}"/>
              </a:ext>
            </a:extLst>
          </p:cNvPr>
          <p:cNvGrpSpPr/>
          <p:nvPr/>
        </p:nvGrpSpPr>
        <p:grpSpPr>
          <a:xfrm>
            <a:off x="103367" y="23791"/>
            <a:ext cx="971146" cy="838577"/>
            <a:chOff x="292675" y="222425"/>
            <a:chExt cx="917148" cy="889262"/>
          </a:xfrm>
        </p:grpSpPr>
        <p:sp>
          <p:nvSpPr>
            <p:cNvPr id="9" name="Rectangle 8">
              <a:extLst>
                <a:ext uri="{FF2B5EF4-FFF2-40B4-BE49-F238E27FC236}">
                  <a16:creationId xmlns:a16="http://schemas.microsoft.com/office/drawing/2014/main" id="{FBB25207-06B2-F91B-929B-BEFC15599D77}"/>
                </a:ext>
              </a:extLst>
            </p:cNvPr>
            <p:cNvSpPr/>
            <p:nvPr/>
          </p:nvSpPr>
          <p:spPr>
            <a:xfrm>
              <a:off x="310903" y="222425"/>
              <a:ext cx="898920" cy="88926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grpSp>
          <p:nvGrpSpPr>
            <p:cNvPr id="10" name="Group 9">
              <a:extLst>
                <a:ext uri="{FF2B5EF4-FFF2-40B4-BE49-F238E27FC236}">
                  <a16:creationId xmlns:a16="http://schemas.microsoft.com/office/drawing/2014/main" id="{AEE1C4B7-4227-9D09-4DC5-68F3AE241069}"/>
                </a:ext>
              </a:extLst>
            </p:cNvPr>
            <p:cNvGrpSpPr/>
            <p:nvPr/>
          </p:nvGrpSpPr>
          <p:grpSpPr>
            <a:xfrm>
              <a:off x="292675" y="222425"/>
              <a:ext cx="917148" cy="847698"/>
              <a:chOff x="310903" y="206504"/>
              <a:chExt cx="917148" cy="955178"/>
            </a:xfrm>
          </p:grpSpPr>
          <p:sp>
            <p:nvSpPr>
              <p:cNvPr id="11" name="TextBox 10">
                <a:extLst>
                  <a:ext uri="{FF2B5EF4-FFF2-40B4-BE49-F238E27FC236}">
                    <a16:creationId xmlns:a16="http://schemas.microsoft.com/office/drawing/2014/main" id="{0A438229-58FB-5A16-6059-BE87142084E3}"/>
                  </a:ext>
                </a:extLst>
              </p:cNvPr>
              <p:cNvSpPr txBox="1"/>
              <p:nvPr/>
            </p:nvSpPr>
            <p:spPr>
              <a:xfrm>
                <a:off x="354471" y="389384"/>
                <a:ext cx="811784" cy="772298"/>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04</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5150527A-F254-7A21-0B89-EDD8B5EAE787}"/>
                  </a:ext>
                </a:extLst>
              </p:cNvPr>
              <p:cNvSpPr txBox="1"/>
              <p:nvPr/>
            </p:nvSpPr>
            <p:spPr>
              <a:xfrm>
                <a:off x="310903" y="20650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grpSp>
      </p:grpSp>
      <p:sp>
        <p:nvSpPr>
          <p:cNvPr id="2" name="标题 1">
            <a:extLst>
              <a:ext uri="{FF2B5EF4-FFF2-40B4-BE49-F238E27FC236}">
                <a16:creationId xmlns:a16="http://schemas.microsoft.com/office/drawing/2014/main" id="{53520047-3863-D93D-6B22-4C2026F65847}"/>
              </a:ext>
            </a:extLst>
          </p:cNvPr>
          <p:cNvSpPr txBox="1">
            <a:spLocks/>
          </p:cNvSpPr>
          <p:nvPr/>
        </p:nvSpPr>
        <p:spPr>
          <a:xfrm>
            <a:off x="1101345" y="327360"/>
            <a:ext cx="9549226" cy="616226"/>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800" dirty="0">
                <a:solidFill>
                  <a:srgbClr val="00B0F0"/>
                </a:solidFill>
                <a:latin typeface="Huawei Sans" panose="020C0503030203020204" pitchFamily="34" charset="0"/>
              </a:rPr>
              <a:t>Performance Evaluation of Machine Learning - Regression</a:t>
            </a:r>
          </a:p>
        </p:txBody>
      </p:sp>
      <mc:AlternateContent xmlns:mc="http://schemas.openxmlformats.org/markup-compatibility/2006" xmlns:a14="http://schemas.microsoft.com/office/drawing/2010/main">
        <mc:Choice Requires="a14">
          <p:sp>
            <p:nvSpPr>
              <p:cNvPr id="3" name="文本占位符 2">
                <a:extLst>
                  <a:ext uri="{FF2B5EF4-FFF2-40B4-BE49-F238E27FC236}">
                    <a16:creationId xmlns:a16="http://schemas.microsoft.com/office/drawing/2014/main" id="{A77FFF9B-B598-C0EA-FE8F-6F550081F935}"/>
                  </a:ext>
                </a:extLst>
              </p:cNvPr>
              <p:cNvSpPr txBox="1">
                <a:spLocks/>
              </p:cNvSpPr>
              <p:nvPr/>
            </p:nvSpPr>
            <p:spPr>
              <a:xfrm>
                <a:off x="410818" y="1047750"/>
                <a:ext cx="11338270" cy="563340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30000"/>
                  </a:lnSpc>
                </a:pPr>
                <a:r>
                  <a:rPr lang="en-US" sz="2400" dirty="0">
                    <a:latin typeface="Huawei Sans" panose="020C0503030203020204" pitchFamily="34" charset="0"/>
                  </a:rPr>
                  <a:t>Mean absolute error (MAE). An MAE value closer to 0 indicates the model fits the training data better.</a:t>
                </a:r>
                <a:endParaRPr lang="en-US" altLang="zh-CN" sz="2400" dirty="0">
                  <a:latin typeface="Huawei Sans" panose="020C0503030203020204" pitchFamily="34" charset="0"/>
                  <a:sym typeface="Huawei Sans" panose="020C0503030203020204" pitchFamily="34" charset="0"/>
                </a:endParaRPr>
              </a:p>
              <a:p>
                <a:pPr marL="0" indent="0">
                  <a:lnSpc>
                    <a:spcPct val="130000"/>
                  </a:lnSpc>
                  <a:buFont typeface="Arial" panose="020B0604020202020204" pitchFamily="34" charset="0"/>
                  <a:buNone/>
                </a:pPr>
                <a:endParaRPr lang="en-US" altLang="zh-CN" sz="2400" dirty="0">
                  <a:latin typeface="Huawei Sans" panose="020C0503030203020204" pitchFamily="34" charset="0"/>
                  <a:sym typeface="Huawei Sans" panose="020C0503030203020204" pitchFamily="34" charset="0"/>
                </a:endParaRPr>
              </a:p>
              <a:p>
                <a:pPr>
                  <a:lnSpc>
                    <a:spcPct val="130000"/>
                  </a:lnSpc>
                </a:pPr>
                <a:r>
                  <a:rPr lang="en-US" sz="2400" dirty="0">
                    <a:latin typeface="Huawei Sans" panose="020C0503030203020204" pitchFamily="34" charset="0"/>
                  </a:rPr>
                  <a:t>Mean squared error (MSE).</a:t>
                </a:r>
                <a:endParaRPr lang="en-US" altLang="zh-CN" sz="2400" dirty="0">
                  <a:latin typeface="Huawei Sans" panose="020C0503030203020204" pitchFamily="34" charset="0"/>
                  <a:sym typeface="Huawei Sans" panose="020C0503030203020204" pitchFamily="34" charset="0"/>
                </a:endParaRPr>
              </a:p>
              <a:p>
                <a:pPr>
                  <a:lnSpc>
                    <a:spcPct val="130000"/>
                  </a:lnSpc>
                </a:pPr>
                <a:endParaRPr lang="en-US" sz="2400" dirty="0">
                  <a:latin typeface="Huawei Sans" panose="020C0503030203020204" pitchFamily="34" charset="0"/>
                </a:endParaRPr>
              </a:p>
              <a:p>
                <a:pPr>
                  <a:lnSpc>
                    <a:spcPct val="130000"/>
                  </a:lnSpc>
                </a:pPr>
                <a:r>
                  <a:rPr lang="en-US" sz="2400" dirty="0">
                    <a:latin typeface="Huawei Sans" panose="020C0503030203020204" pitchFamily="34" charset="0"/>
                  </a:rPr>
                  <a:t>The value range of </a:t>
                </a:r>
                <a14:m>
                  <m:oMath xmlns:m="http://schemas.openxmlformats.org/officeDocument/2006/math">
                    <m:sSup>
                      <m:sSupPr>
                        <m:ctrlPr>
                          <a:rPr lang="en-US" altLang="zh-CN" sz="2400" i="1" smtClean="0">
                            <a:latin typeface="Cambria Math" panose="02040503050406030204" pitchFamily="18" charset="0"/>
                          </a:rPr>
                        </m:ctrlPr>
                      </m:sSupPr>
                      <m:e>
                        <m:r>
                          <a:rPr lang="en-US" altLang="zh-CN" sz="2400" i="1" smtClean="0">
                            <a:latin typeface="Cambria Math" panose="02040503050406030204" pitchFamily="18" charset="0"/>
                          </a:rPr>
                          <m:t>𝑅</m:t>
                        </m:r>
                      </m:e>
                      <m:sup>
                        <m:r>
                          <a:rPr lang="en-US" altLang="zh-CN" sz="2400" i="1" smtClean="0">
                            <a:latin typeface="Cambria Math" panose="02040503050406030204" pitchFamily="18" charset="0"/>
                          </a:rPr>
                          <m:t>2</m:t>
                        </m:r>
                      </m:sup>
                    </m:sSup>
                  </m:oMath>
                </a14:m>
                <a:r>
                  <a:rPr lang="en-US" sz="2400" dirty="0">
                    <a:latin typeface="Huawei Sans" panose="020C0503030203020204" pitchFamily="34" charset="0"/>
                  </a:rPr>
                  <a:t> is [0,1]. A larger value indicates that the model fits the training data better. </a:t>
                </a:r>
                <a14:m>
                  <m:oMath xmlns:m="http://schemas.openxmlformats.org/officeDocument/2006/math">
                    <m:r>
                      <a:rPr lang="en-US" sz="2400" i="1" dirty="0" smtClean="0">
                        <a:latin typeface="Cambria Math" panose="02040503050406030204" pitchFamily="18" charset="0"/>
                      </a:rPr>
                      <m:t>𝑇𝑆𝑆</m:t>
                    </m:r>
                  </m:oMath>
                </a14:m>
                <a:r>
                  <a:rPr lang="en-US" sz="2400" dirty="0">
                    <a:latin typeface="Huawei Sans" panose="020C0503030203020204" pitchFamily="34" charset="0"/>
                  </a:rPr>
                  <a:t> indicates the difference between samples, and </a:t>
                </a:r>
                <a14:m>
                  <m:oMath xmlns:m="http://schemas.openxmlformats.org/officeDocument/2006/math">
                    <m:r>
                      <a:rPr lang="en-US" sz="2400" i="1" dirty="0" smtClean="0">
                        <a:latin typeface="Cambria Math" panose="02040503050406030204" pitchFamily="18" charset="0"/>
                      </a:rPr>
                      <m:t>𝑅𝑆𝑆</m:t>
                    </m:r>
                  </m:oMath>
                </a14:m>
                <a:r>
                  <a:rPr lang="en-US" sz="2400" dirty="0">
                    <a:latin typeface="Huawei Sans" panose="020C0503030203020204" pitchFamily="34" charset="0"/>
                  </a:rPr>
                  <a:t> indicates the difference between the predicted values and sample values.</a:t>
                </a:r>
                <a:endParaRPr lang="en-US" altLang="zh-CN" sz="2400" dirty="0">
                  <a:latin typeface="Huawei Sans" panose="020C0503030203020204" pitchFamily="34" charset="0"/>
                  <a:sym typeface="Huawei Sans" panose="020C0503030203020204" pitchFamily="34" charset="0"/>
                </a:endParaRPr>
              </a:p>
            </p:txBody>
          </p:sp>
        </mc:Choice>
        <mc:Fallback xmlns="">
          <p:sp>
            <p:nvSpPr>
              <p:cNvPr id="3" name="文本占位符 2">
                <a:extLst>
                  <a:ext uri="{FF2B5EF4-FFF2-40B4-BE49-F238E27FC236}">
                    <a16:creationId xmlns:a16="http://schemas.microsoft.com/office/drawing/2014/main" id="{A77FFF9B-B598-C0EA-FE8F-6F550081F935}"/>
                  </a:ext>
                </a:extLst>
              </p:cNvPr>
              <p:cNvSpPr txBox="1">
                <a:spLocks noRot="1" noChangeAspect="1" noMove="1" noResize="1" noEditPoints="1" noAdjustHandles="1" noChangeArrowheads="1" noChangeShapeType="1" noTextEdit="1"/>
              </p:cNvSpPr>
              <p:nvPr/>
            </p:nvSpPr>
            <p:spPr>
              <a:xfrm>
                <a:off x="410818" y="1047750"/>
                <a:ext cx="11338270" cy="5633408"/>
              </a:xfrm>
              <a:prstGeom prst="rect">
                <a:avLst/>
              </a:prstGeom>
              <a:blipFill>
                <a:blip r:embed="rId2"/>
                <a:stretch>
                  <a:fillRect l="-699"/>
                </a:stretch>
              </a:blipFill>
            </p:spPr>
            <p:txBody>
              <a:bodyPr/>
              <a:lstStyle/>
              <a:p>
                <a:r>
                  <a:rPr lang="en-US">
                    <a:noFill/>
                  </a:rPr>
                  <a:t> </a:t>
                </a:r>
              </a:p>
            </p:txBody>
          </p:sp>
        </mc:Fallback>
      </mc:AlternateContent>
      <p:graphicFrame>
        <p:nvGraphicFramePr>
          <p:cNvPr id="4" name="对象 3">
            <a:extLst>
              <a:ext uri="{FF2B5EF4-FFF2-40B4-BE49-F238E27FC236}">
                <a16:creationId xmlns:a16="http://schemas.microsoft.com/office/drawing/2014/main" id="{D7DFC692-3D2B-3B48-3DFD-5DB03172F13B}"/>
              </a:ext>
            </a:extLst>
          </p:cNvPr>
          <p:cNvGraphicFramePr>
            <a:graphicFrameLocks noChangeAspect="1"/>
          </p:cNvGraphicFramePr>
          <p:nvPr>
            <p:extLst>
              <p:ext uri="{D42A27DB-BD31-4B8C-83A1-F6EECF244321}">
                <p14:modId xmlns:p14="http://schemas.microsoft.com/office/powerpoint/2010/main" val="3981507929"/>
              </p:ext>
            </p:extLst>
          </p:nvPr>
        </p:nvGraphicFramePr>
        <p:xfrm>
          <a:off x="4156765" y="1917622"/>
          <a:ext cx="2844800" cy="792163"/>
        </p:xfrm>
        <a:graphic>
          <a:graphicData uri="http://schemas.openxmlformats.org/presentationml/2006/ole">
            <mc:AlternateContent xmlns:mc="http://schemas.openxmlformats.org/markup-compatibility/2006">
              <mc:Choice xmlns:v="urn:schemas-microsoft-com:vml" Requires="v">
                <p:oleObj name="Equation" r:id="rId3" imgW="1295280" imgH="431640" progId="Equation.DSMT4">
                  <p:embed/>
                </p:oleObj>
              </mc:Choice>
              <mc:Fallback>
                <p:oleObj name="Equation" r:id="rId3" imgW="1295280" imgH="431640" progId="Equation.DSMT4">
                  <p:embed/>
                  <p:pic>
                    <p:nvPicPr>
                      <p:cNvPr id="4" name="对象 3"/>
                      <p:cNvPicPr/>
                      <p:nvPr/>
                    </p:nvPicPr>
                    <p:blipFill>
                      <a:blip r:embed="rId4"/>
                      <a:stretch>
                        <a:fillRect/>
                      </a:stretch>
                    </p:blipFill>
                    <p:spPr>
                      <a:xfrm>
                        <a:off x="4156765" y="1917622"/>
                        <a:ext cx="2844800" cy="792163"/>
                      </a:xfrm>
                      <a:prstGeom prst="rect">
                        <a:avLst/>
                      </a:prstGeom>
                    </p:spPr>
                  </p:pic>
                </p:oleObj>
              </mc:Fallback>
            </mc:AlternateContent>
          </a:graphicData>
        </a:graphic>
      </p:graphicFrame>
      <p:graphicFrame>
        <p:nvGraphicFramePr>
          <p:cNvPr id="5" name="对象 4">
            <a:extLst>
              <a:ext uri="{FF2B5EF4-FFF2-40B4-BE49-F238E27FC236}">
                <a16:creationId xmlns:a16="http://schemas.microsoft.com/office/drawing/2014/main" id="{407B5E00-CBB3-3516-68FB-EA5E03827130}"/>
              </a:ext>
            </a:extLst>
          </p:cNvPr>
          <p:cNvGraphicFramePr>
            <a:graphicFrameLocks noChangeAspect="1"/>
          </p:cNvGraphicFramePr>
          <p:nvPr>
            <p:extLst>
              <p:ext uri="{D42A27DB-BD31-4B8C-83A1-F6EECF244321}">
                <p14:modId xmlns:p14="http://schemas.microsoft.com/office/powerpoint/2010/main" val="588455262"/>
              </p:ext>
            </p:extLst>
          </p:nvPr>
        </p:nvGraphicFramePr>
        <p:xfrm>
          <a:off x="4156765" y="3220208"/>
          <a:ext cx="3067050" cy="839787"/>
        </p:xfrm>
        <a:graphic>
          <a:graphicData uri="http://schemas.openxmlformats.org/presentationml/2006/ole">
            <mc:AlternateContent xmlns:mc="http://schemas.openxmlformats.org/markup-compatibility/2006">
              <mc:Choice xmlns:v="urn:schemas-microsoft-com:vml" Requires="v">
                <p:oleObj name="Equation" r:id="rId5" imgW="1396800" imgH="457200" progId="Equation.DSMT4">
                  <p:embed/>
                </p:oleObj>
              </mc:Choice>
              <mc:Fallback>
                <p:oleObj name="Equation" r:id="rId5" imgW="1396800" imgH="457200" progId="Equation.DSMT4">
                  <p:embed/>
                  <p:pic>
                    <p:nvPicPr>
                      <p:cNvPr id="5" name="对象 4"/>
                      <p:cNvPicPr/>
                      <p:nvPr/>
                    </p:nvPicPr>
                    <p:blipFill>
                      <a:blip r:embed="rId6"/>
                      <a:stretch>
                        <a:fillRect/>
                      </a:stretch>
                    </p:blipFill>
                    <p:spPr>
                      <a:xfrm>
                        <a:off x="4156765" y="3220208"/>
                        <a:ext cx="3067050" cy="839787"/>
                      </a:xfrm>
                      <a:prstGeom prst="rect">
                        <a:avLst/>
                      </a:prstGeom>
                    </p:spPr>
                  </p:pic>
                </p:oleObj>
              </mc:Fallback>
            </mc:AlternateContent>
          </a:graphicData>
        </a:graphic>
      </p:graphicFrame>
      <p:graphicFrame>
        <p:nvGraphicFramePr>
          <p:cNvPr id="6" name="对象 5">
            <a:extLst>
              <a:ext uri="{FF2B5EF4-FFF2-40B4-BE49-F238E27FC236}">
                <a16:creationId xmlns:a16="http://schemas.microsoft.com/office/drawing/2014/main" id="{95F099BB-2D46-2977-2F85-3D72066FBFB3}"/>
              </a:ext>
            </a:extLst>
          </p:cNvPr>
          <p:cNvGraphicFramePr>
            <a:graphicFrameLocks noChangeAspect="1"/>
          </p:cNvGraphicFramePr>
          <p:nvPr>
            <p:extLst>
              <p:ext uri="{D42A27DB-BD31-4B8C-83A1-F6EECF244321}">
                <p14:modId xmlns:p14="http://schemas.microsoft.com/office/powerpoint/2010/main" val="345737180"/>
              </p:ext>
            </p:extLst>
          </p:nvPr>
        </p:nvGraphicFramePr>
        <p:xfrm>
          <a:off x="4122116" y="5454020"/>
          <a:ext cx="3159125" cy="1227138"/>
        </p:xfrm>
        <a:graphic>
          <a:graphicData uri="http://schemas.openxmlformats.org/presentationml/2006/ole">
            <mc:AlternateContent xmlns:mc="http://schemas.openxmlformats.org/markup-compatibility/2006">
              <mc:Choice xmlns:v="urn:schemas-microsoft-com:vml" Requires="v">
                <p:oleObj name="Equation" r:id="rId7" imgW="1942920" imgH="888840" progId="Equation.DSMT4">
                  <p:embed/>
                </p:oleObj>
              </mc:Choice>
              <mc:Fallback>
                <p:oleObj name="Equation" r:id="rId7" imgW="1942920" imgH="888840" progId="Equation.DSMT4">
                  <p:embed/>
                  <p:pic>
                    <p:nvPicPr>
                      <p:cNvPr id="6" name="对象 5"/>
                      <p:cNvPicPr/>
                      <p:nvPr/>
                    </p:nvPicPr>
                    <p:blipFill>
                      <a:blip r:embed="rId8"/>
                      <a:stretch>
                        <a:fillRect/>
                      </a:stretch>
                    </p:blipFill>
                    <p:spPr>
                      <a:xfrm>
                        <a:off x="4122116" y="5454020"/>
                        <a:ext cx="3159125" cy="1227138"/>
                      </a:xfrm>
                      <a:prstGeom prst="rect">
                        <a:avLst/>
                      </a:prstGeom>
                    </p:spPr>
                  </p:pic>
                </p:oleObj>
              </mc:Fallback>
            </mc:AlternateContent>
          </a:graphicData>
        </a:graphic>
      </p:graphicFrame>
      <p:pic>
        <p:nvPicPr>
          <p:cNvPr id="7" name="Graphic 6">
            <a:extLst>
              <a:ext uri="{FF2B5EF4-FFF2-40B4-BE49-F238E27FC236}">
                <a16:creationId xmlns:a16="http://schemas.microsoft.com/office/drawing/2014/main" id="{2E921540-2584-4D20-9DC5-1E7090334781}"/>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49499" y="6241775"/>
            <a:ext cx="2257461" cy="616226"/>
          </a:xfrm>
          <a:prstGeom prst="rect">
            <a:avLst/>
          </a:prstGeom>
        </p:spPr>
      </p:pic>
      <p:pic>
        <p:nvPicPr>
          <p:cNvPr id="18" name="Picture 17">
            <a:extLst>
              <a:ext uri="{FF2B5EF4-FFF2-40B4-BE49-F238E27FC236}">
                <a16:creationId xmlns:a16="http://schemas.microsoft.com/office/drawing/2014/main" id="{9BCBCE3F-EA86-39D7-3E22-7DD49A18FB5D}"/>
              </a:ext>
            </a:extLst>
          </p:cNvPr>
          <p:cNvPicPr>
            <a:picLocks noChangeAspect="1"/>
          </p:cNvPicPr>
          <p:nvPr/>
        </p:nvPicPr>
        <p:blipFill>
          <a:blip r:embed="rId11">
            <a:extLst>
              <a:ext uri="{28A0092B-C50C-407E-A947-70E740481C1C}">
                <a14:useLocalDpi xmlns:a14="http://schemas.microsoft.com/office/drawing/2010/main" val="0"/>
              </a:ext>
            </a:extLst>
          </a:blip>
          <a:srcRect/>
          <a:stretch/>
        </p:blipFill>
        <p:spPr>
          <a:xfrm>
            <a:off x="10677403" y="-284027"/>
            <a:ext cx="1505748" cy="1331777"/>
          </a:xfrm>
          <a:prstGeom prst="rect">
            <a:avLst/>
          </a:prstGeom>
        </p:spPr>
      </p:pic>
    </p:spTree>
    <p:extLst>
      <p:ext uri="{BB962C8B-B14F-4D97-AF65-F5344CB8AC3E}">
        <p14:creationId xmlns:p14="http://schemas.microsoft.com/office/powerpoint/2010/main" val="243776411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a:off x="5658678" y="631329"/>
            <a:ext cx="40187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19788" y="6262270"/>
            <a:ext cx="2073754" cy="566079"/>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04</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7B9BD4EF-B61B-84D0-69A1-3F651AEB3667}"/>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04 – Supervised Learning</a:t>
            </a:r>
          </a:p>
        </p:txBody>
      </p:sp>
      <p:sp>
        <p:nvSpPr>
          <p:cNvPr id="10" name="TextBox 9">
            <a:extLst>
              <a:ext uri="{FF2B5EF4-FFF2-40B4-BE49-F238E27FC236}">
                <a16:creationId xmlns:a16="http://schemas.microsoft.com/office/drawing/2014/main" id="{E152FDB4-783F-7C16-7C6B-266FC9AD4FFA}"/>
              </a:ext>
            </a:extLst>
          </p:cNvPr>
          <p:cNvSpPr txBox="1"/>
          <p:nvPr/>
        </p:nvSpPr>
        <p:spPr>
          <a:xfrm>
            <a:off x="8702165" y="6262270"/>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a:t>
            </a:r>
            <a:r>
              <a:rPr lang="en-US" b="1" dirty="0" err="1">
                <a:solidFill>
                  <a:schemeClr val="bg1"/>
                </a:solidFill>
                <a:latin typeface="Times New Roman" panose="02020603050405020304" pitchFamily="18" charset="0"/>
                <a:cs typeface="Times New Roman" panose="02020603050405020304" pitchFamily="18" charset="0"/>
              </a:rPr>
              <a:t>Elgallad</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6" name="Content Placeholder 15">
            <a:extLst>
              <a:ext uri="{FF2B5EF4-FFF2-40B4-BE49-F238E27FC236}">
                <a16:creationId xmlns:a16="http://schemas.microsoft.com/office/drawing/2014/main" id="{2C7EFCE3-ABBD-C21A-9682-C08E3622327D}"/>
              </a:ext>
            </a:extLst>
          </p:cNvPr>
          <p:cNvSpPr>
            <a:spLocks noGrp="1"/>
          </p:cNvSpPr>
          <p:nvPr>
            <p:ph idx="1"/>
          </p:nvPr>
        </p:nvSpPr>
        <p:spPr>
          <a:xfrm>
            <a:off x="838200" y="1371862"/>
            <a:ext cx="10515600" cy="4351338"/>
          </a:xfrm>
        </p:spPr>
        <p:txBody>
          <a:bodyPr>
            <a:normAutofit/>
          </a:bodyPr>
          <a:lstStyle/>
          <a:p>
            <a:pPr marL="0" indent="0">
              <a:buNone/>
            </a:pPr>
            <a:r>
              <a:rPr lang="en-US" sz="2400" b="0" i="0" dirty="0">
                <a:solidFill>
                  <a:srgbClr val="05192D"/>
                </a:solidFill>
                <a:effectLst/>
                <a:latin typeface="Studio-Feixen-Sans"/>
              </a:rPr>
              <a:t>Classification is a supervised machine learning method where the model tries to predict the correct label of a given input data. In classification, the model is fully trained using the training data, and then it is evaluated on test data before being used to perform prediction on new unseen data.</a:t>
            </a:r>
            <a:br>
              <a:rPr lang="en-US" b="0" i="0" dirty="0">
                <a:solidFill>
                  <a:srgbClr val="05192D"/>
                </a:solidFill>
                <a:effectLst/>
                <a:latin typeface="Studio-Feixen-Sans"/>
              </a:rPr>
            </a:br>
            <a:br>
              <a:rPr lang="en-US" b="0" i="0" dirty="0">
                <a:solidFill>
                  <a:srgbClr val="05192D"/>
                </a:solidFill>
                <a:effectLst/>
                <a:latin typeface="Studio-Feixen-Sans"/>
              </a:rPr>
            </a:br>
            <a:r>
              <a:rPr lang="en-US" b="0" i="0" dirty="0">
                <a:solidFill>
                  <a:srgbClr val="05192D"/>
                </a:solidFill>
                <a:effectLst/>
                <a:latin typeface="Studio-Feixen-Sans"/>
              </a:rPr>
              <a:t>There are four main classification tasks in Machine learning: </a:t>
            </a:r>
            <a:br>
              <a:rPr lang="en-US" b="0" i="0" dirty="0">
                <a:solidFill>
                  <a:srgbClr val="05192D"/>
                </a:solidFill>
                <a:effectLst/>
                <a:latin typeface="Studio-Feixen-Sans"/>
              </a:rPr>
            </a:br>
            <a:r>
              <a:rPr lang="en-US" sz="2400" b="0" i="0" dirty="0">
                <a:solidFill>
                  <a:srgbClr val="05192D"/>
                </a:solidFill>
                <a:effectLst/>
                <a:latin typeface="Studio-Feixen-Sans"/>
              </a:rPr>
              <a:t>-binary</a:t>
            </a:r>
            <a:br>
              <a:rPr lang="en-US" sz="2400" b="0" i="0" dirty="0">
                <a:solidFill>
                  <a:srgbClr val="05192D"/>
                </a:solidFill>
                <a:effectLst/>
                <a:latin typeface="Studio-Feixen-Sans"/>
              </a:rPr>
            </a:br>
            <a:r>
              <a:rPr lang="en-US" sz="2400" b="0" i="0" dirty="0">
                <a:solidFill>
                  <a:srgbClr val="05192D"/>
                </a:solidFill>
                <a:effectLst/>
                <a:latin typeface="Studio-Feixen-Sans"/>
              </a:rPr>
              <a:t>-multi-class</a:t>
            </a:r>
            <a:br>
              <a:rPr lang="en-US" sz="2400" b="0" i="0" dirty="0">
                <a:solidFill>
                  <a:srgbClr val="05192D"/>
                </a:solidFill>
                <a:effectLst/>
                <a:latin typeface="Studio-Feixen-Sans"/>
              </a:rPr>
            </a:br>
            <a:r>
              <a:rPr lang="en-US" sz="2400" b="0" i="0" dirty="0">
                <a:solidFill>
                  <a:srgbClr val="05192D"/>
                </a:solidFill>
                <a:effectLst/>
                <a:latin typeface="Studio-Feixen-Sans"/>
              </a:rPr>
              <a:t>-multi-label</a:t>
            </a:r>
            <a:br>
              <a:rPr lang="en-US" sz="2400" b="0" i="0" dirty="0">
                <a:solidFill>
                  <a:srgbClr val="05192D"/>
                </a:solidFill>
                <a:effectLst/>
                <a:latin typeface="Studio-Feixen-Sans"/>
              </a:rPr>
            </a:br>
            <a:r>
              <a:rPr lang="en-US" sz="2400" b="0" i="0" dirty="0">
                <a:solidFill>
                  <a:srgbClr val="05192D"/>
                </a:solidFill>
                <a:effectLst/>
                <a:latin typeface="Studio-Feixen-Sans"/>
              </a:rPr>
              <a:t>-imbalanced classifications. </a:t>
            </a:r>
            <a:endParaRPr lang="en-US" b="1" i="0" dirty="0">
              <a:solidFill>
                <a:srgbClr val="05192D"/>
              </a:solidFill>
              <a:effectLst/>
              <a:latin typeface="Studio-Feixen-Sans"/>
            </a:endParaRPr>
          </a:p>
        </p:txBody>
      </p:sp>
      <p:sp>
        <p:nvSpPr>
          <p:cNvPr id="4" name="TextBox 3">
            <a:extLst>
              <a:ext uri="{FF2B5EF4-FFF2-40B4-BE49-F238E27FC236}">
                <a16:creationId xmlns:a16="http://schemas.microsoft.com/office/drawing/2014/main" id="{285AE8AA-9D1D-A7E3-B93C-8678CBC82160}"/>
              </a:ext>
            </a:extLst>
          </p:cNvPr>
          <p:cNvSpPr txBox="1"/>
          <p:nvPr/>
        </p:nvSpPr>
        <p:spPr>
          <a:xfrm>
            <a:off x="1600125" y="405918"/>
            <a:ext cx="3011327" cy="584775"/>
          </a:xfrm>
          <a:prstGeom prst="rect">
            <a:avLst/>
          </a:prstGeom>
          <a:noFill/>
        </p:spPr>
        <p:txBody>
          <a:bodyPr wrap="square">
            <a:spAutoFit/>
          </a:bodyPr>
          <a:lstStyle/>
          <a:p>
            <a:r>
              <a:rPr lang="en-US" sz="3200" b="1" dirty="0">
                <a:solidFill>
                  <a:srgbClr val="00B0F0"/>
                </a:solidFill>
              </a:rPr>
              <a:t>Classification: </a:t>
            </a:r>
            <a:endParaRPr lang="en-US" sz="3200" dirty="0">
              <a:solidFill>
                <a:srgbClr val="00B0F0"/>
              </a:solidFill>
            </a:endParaRPr>
          </a:p>
        </p:txBody>
      </p:sp>
    </p:spTree>
    <p:extLst>
      <p:ext uri="{BB962C8B-B14F-4D97-AF65-F5344CB8AC3E}">
        <p14:creationId xmlns:p14="http://schemas.microsoft.com/office/powerpoint/2010/main" val="280110597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a:off x="5658678" y="631329"/>
            <a:ext cx="40187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grpSp>
        <p:nvGrpSpPr>
          <p:cNvPr id="4" name="Group 3">
            <a:extLst>
              <a:ext uri="{FF2B5EF4-FFF2-40B4-BE49-F238E27FC236}">
                <a16:creationId xmlns:a16="http://schemas.microsoft.com/office/drawing/2014/main" id="{D4B64E4C-655C-EC7B-9EB0-A414DB12A288}"/>
              </a:ext>
            </a:extLst>
          </p:cNvPr>
          <p:cNvGrpSpPr/>
          <p:nvPr/>
        </p:nvGrpSpPr>
        <p:grpSpPr>
          <a:xfrm>
            <a:off x="196602" y="170778"/>
            <a:ext cx="996641" cy="891380"/>
            <a:chOff x="431054" y="222425"/>
            <a:chExt cx="996641" cy="891380"/>
          </a:xfrm>
        </p:grpSpPr>
        <p:sp>
          <p:nvSpPr>
            <p:cNvPr id="9" name="Rectangle 8">
              <a:extLst>
                <a:ext uri="{FF2B5EF4-FFF2-40B4-BE49-F238E27FC236}">
                  <a16:creationId xmlns:a16="http://schemas.microsoft.com/office/drawing/2014/main" id="{70F667D2-A4C3-567F-4B0E-27E030CC6D7B}"/>
                </a:ext>
              </a:extLst>
            </p:cNvPr>
            <p:cNvSpPr/>
            <p:nvPr/>
          </p:nvSpPr>
          <p:spPr>
            <a:xfrm>
              <a:off x="431054" y="222425"/>
              <a:ext cx="996641" cy="891380"/>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41298" y="240917"/>
              <a:ext cx="917148" cy="307777"/>
            </a:xfrm>
            <a:prstGeom prst="rect">
              <a:avLst/>
            </a:prstGeom>
            <a:noFill/>
          </p:spPr>
          <p:txBody>
            <a:bodyPr wrap="square" rtlCol="0">
              <a:spAutoFit/>
            </a:bodyPr>
            <a:lstStyle/>
            <a:p>
              <a:pPr algn="ctr"/>
              <a:r>
                <a:rPr lang="en-US" sz="14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41298" y="405919"/>
              <a:ext cx="917148" cy="707886"/>
            </a:xfrm>
            <a:prstGeom prst="rect">
              <a:avLst/>
            </a:prstGeom>
            <a:noFill/>
          </p:spPr>
          <p:txBody>
            <a:bodyPr wrap="square" rtlCol="0">
              <a:spAutoFit/>
            </a:bodyPr>
            <a:lstStyle/>
            <a:p>
              <a:pPr algn="ctr"/>
              <a:r>
                <a:rPr lang="en-US" sz="4000" b="1" dirty="0">
                  <a:solidFill>
                    <a:srgbClr val="8E5A6D"/>
                  </a:solidFill>
                  <a:latin typeface="Times New Roman" panose="02020603050405020304" pitchFamily="18" charset="0"/>
                  <a:cs typeface="Times New Roman" panose="02020603050405020304" pitchFamily="18" charset="0"/>
                </a:rPr>
                <a:t>04</a:t>
              </a:r>
              <a:endParaRPr lang="en-US" sz="1100" b="1" dirty="0">
                <a:solidFill>
                  <a:srgbClr val="8E5A6D"/>
                </a:solidFill>
                <a:latin typeface="Times New Roman" panose="02020603050405020304" pitchFamily="18" charset="0"/>
                <a:cs typeface="Times New Roman" panose="02020603050405020304" pitchFamily="18" charset="0"/>
              </a:endParaRPr>
            </a:p>
          </p:txBody>
        </p:sp>
      </p:grpSp>
      <p:sp>
        <p:nvSpPr>
          <p:cNvPr id="3" name="Content Placeholder 2"/>
          <p:cNvSpPr>
            <a:spLocks noGrp="1"/>
          </p:cNvSpPr>
          <p:nvPr>
            <p:ph idx="1"/>
          </p:nvPr>
        </p:nvSpPr>
        <p:spPr>
          <a:xfrm>
            <a:off x="431054" y="1271239"/>
            <a:ext cx="11298531" cy="1800994"/>
          </a:xfrm>
        </p:spPr>
        <p:txBody>
          <a:bodyPr>
            <a:normAutofit/>
          </a:bodyPr>
          <a:lstStyle/>
          <a:p>
            <a:pPr marL="0" indent="0">
              <a:buNone/>
            </a:pPr>
            <a:r>
              <a:rPr lang="en-US" sz="2400" dirty="0">
                <a:latin typeface="Times New Roman" panose="02020603050405020304" pitchFamily="18" charset="0"/>
                <a:cs typeface="Times New Roman" panose="02020603050405020304" pitchFamily="18" charset="0"/>
              </a:rPr>
              <a:t>In a </a:t>
            </a:r>
            <a:r>
              <a:rPr lang="en-US" sz="2400" b="1" dirty="0">
                <a:latin typeface="Times New Roman" panose="02020603050405020304" pitchFamily="18" charset="0"/>
                <a:cs typeface="Times New Roman" panose="02020603050405020304" pitchFamily="18" charset="0"/>
              </a:rPr>
              <a:t>binary classification </a:t>
            </a:r>
            <a:r>
              <a:rPr lang="en-US" sz="2400" dirty="0">
                <a:latin typeface="Times New Roman" panose="02020603050405020304" pitchFamily="18" charset="0"/>
                <a:cs typeface="Times New Roman" panose="02020603050405020304" pitchFamily="18" charset="0"/>
              </a:rPr>
              <a:t>task, the goal is to classify the input data into two mutually exclusive categories. For example: true and false; positive and negative; O and 1; spam and not spam, etc.</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The </a:t>
            </a:r>
            <a:r>
              <a:rPr lang="en-US" sz="2400" b="1" dirty="0">
                <a:latin typeface="Times New Roman" panose="02020603050405020304" pitchFamily="18" charset="0"/>
                <a:cs typeface="Times New Roman" panose="02020603050405020304" pitchFamily="18" charset="0"/>
              </a:rPr>
              <a:t>multi-class classification</a:t>
            </a:r>
            <a:r>
              <a:rPr lang="en-US" sz="2400" dirty="0">
                <a:latin typeface="Times New Roman" panose="02020603050405020304" pitchFamily="18" charset="0"/>
                <a:cs typeface="Times New Roman" panose="02020603050405020304" pitchFamily="18" charset="0"/>
              </a:rPr>
              <a:t>, on the other hand, has at least two mutually exclusive class labels, where the goal is to predict to which class a given input example belongs to. </a:t>
            </a:r>
          </a:p>
        </p:txBody>
      </p:sp>
      <p:sp>
        <p:nvSpPr>
          <p:cNvPr id="8" name="TextBox 7">
            <a:extLst>
              <a:ext uri="{FF2B5EF4-FFF2-40B4-BE49-F238E27FC236}">
                <a16:creationId xmlns:a16="http://schemas.microsoft.com/office/drawing/2014/main" id="{7B9BD4EF-B61B-84D0-69A1-3F651AEB3667}"/>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04 – Supervised Learning</a:t>
            </a:r>
          </a:p>
        </p:txBody>
      </p:sp>
      <p:pic>
        <p:nvPicPr>
          <p:cNvPr id="19" name="Picture 18">
            <a:extLst>
              <a:ext uri="{FF2B5EF4-FFF2-40B4-BE49-F238E27FC236}">
                <a16:creationId xmlns:a16="http://schemas.microsoft.com/office/drawing/2014/main" id="{C634EA7E-F604-FCA4-B45D-3565ECBE10E6}"/>
              </a:ext>
            </a:extLst>
          </p:cNvPr>
          <p:cNvPicPr>
            <a:picLocks noChangeAspect="1"/>
          </p:cNvPicPr>
          <p:nvPr/>
        </p:nvPicPr>
        <p:blipFill>
          <a:blip r:embed="rId6"/>
          <a:stretch>
            <a:fillRect/>
          </a:stretch>
        </p:blipFill>
        <p:spPr>
          <a:xfrm>
            <a:off x="6486046" y="3068309"/>
            <a:ext cx="2803728" cy="2681788"/>
          </a:xfrm>
          <a:prstGeom prst="rect">
            <a:avLst/>
          </a:prstGeom>
        </p:spPr>
      </p:pic>
      <p:pic>
        <p:nvPicPr>
          <p:cNvPr id="21" name="Picture 20">
            <a:extLst>
              <a:ext uri="{FF2B5EF4-FFF2-40B4-BE49-F238E27FC236}">
                <a16:creationId xmlns:a16="http://schemas.microsoft.com/office/drawing/2014/main" id="{2A044288-9B6A-B231-CC6E-CDE7456AF761}"/>
              </a:ext>
            </a:extLst>
          </p:cNvPr>
          <p:cNvPicPr>
            <a:picLocks noChangeAspect="1"/>
          </p:cNvPicPr>
          <p:nvPr/>
        </p:nvPicPr>
        <p:blipFill>
          <a:blip r:embed="rId7"/>
          <a:stretch>
            <a:fillRect/>
          </a:stretch>
        </p:blipFill>
        <p:spPr>
          <a:xfrm>
            <a:off x="2635338" y="3076939"/>
            <a:ext cx="2833387" cy="2791411"/>
          </a:xfrm>
          <a:prstGeom prst="rect">
            <a:avLst/>
          </a:prstGeom>
        </p:spPr>
      </p:pic>
    </p:spTree>
    <p:extLst>
      <p:ext uri="{BB962C8B-B14F-4D97-AF65-F5344CB8AC3E}">
        <p14:creationId xmlns:p14="http://schemas.microsoft.com/office/powerpoint/2010/main" val="68913217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a:off x="5658678" y="631329"/>
            <a:ext cx="40187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19270" y="6266339"/>
            <a:ext cx="2167470" cy="59166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415828" y="222425"/>
            <a:ext cx="1011867" cy="87733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41298" y="23664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41296" y="405918"/>
            <a:ext cx="917149"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04</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441743" y="1296878"/>
            <a:ext cx="5553655" cy="2123164"/>
          </a:xfrm>
        </p:spPr>
        <p:txBody>
          <a:bodyPr>
            <a:normAutofit fontScale="62500" lnSpcReduction="20000"/>
          </a:bodyPr>
          <a:lstStyle/>
          <a:p>
            <a:pPr algn="l"/>
            <a:r>
              <a:rPr lang="en-US" sz="3800" b="1" dirty="0">
                <a:latin typeface="Times New Roman" panose="02020603050405020304" pitchFamily="18" charset="0"/>
                <a:cs typeface="Times New Roman" panose="02020603050405020304" pitchFamily="18" charset="0"/>
              </a:rPr>
              <a:t>Multi-Label Classification</a:t>
            </a:r>
            <a:r>
              <a:rPr lang="ar-EG" sz="3800" b="1" dirty="0">
                <a:latin typeface="Times New Roman" panose="02020603050405020304" pitchFamily="18" charset="0"/>
                <a:cs typeface="Times New Roman" panose="02020603050405020304" pitchFamily="18" charset="0"/>
              </a:rPr>
              <a:t> </a:t>
            </a:r>
            <a:br>
              <a:rPr lang="ar-EG" sz="2400" dirty="0">
                <a:latin typeface="Times New Roman" panose="02020603050405020304" pitchFamily="18" charset="0"/>
                <a:cs typeface="Times New Roman" panose="02020603050405020304" pitchFamily="18" charset="0"/>
              </a:rPr>
            </a:br>
            <a:br>
              <a:rPr lang="ar-EG" sz="2400" dirty="0">
                <a:latin typeface="Times New Roman" panose="02020603050405020304" pitchFamily="18" charset="0"/>
                <a:cs typeface="Times New Roman" panose="02020603050405020304" pitchFamily="18" charset="0"/>
              </a:rPr>
            </a:br>
            <a:r>
              <a:rPr lang="en-US" sz="3200" dirty="0">
                <a:latin typeface="Times New Roman" panose="02020603050405020304" pitchFamily="18" charset="0"/>
                <a:cs typeface="Times New Roman" panose="02020603050405020304" pitchFamily="18" charset="0"/>
              </a:rPr>
              <a:t>In multi-label classification tasks, we try to predict 0 or more classes for each input example. In this case, there is no mutual exclusion because the input example can have more than one label. </a:t>
            </a:r>
          </a:p>
          <a:p>
            <a:pPr marL="0" indent="0">
              <a:buNone/>
            </a:pPr>
            <a:br>
              <a:rPr lang="en-US"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pic>
        <p:nvPicPr>
          <p:cNvPr id="16" name="Picture 15">
            <a:extLst>
              <a:ext uri="{FF2B5EF4-FFF2-40B4-BE49-F238E27FC236}">
                <a16:creationId xmlns:a16="http://schemas.microsoft.com/office/drawing/2014/main" id="{18F55955-A5FC-ABA8-A728-A0FB43573CC3}"/>
              </a:ext>
            </a:extLst>
          </p:cNvPr>
          <p:cNvPicPr>
            <a:picLocks noChangeAspect="1"/>
          </p:cNvPicPr>
          <p:nvPr/>
        </p:nvPicPr>
        <p:blipFill>
          <a:blip r:embed="rId6">
            <a:extLst>
              <a:ext uri="{BEBA8EAE-BF5A-486C-A8C5-ECC9F3942E4B}">
                <a14:imgProps xmlns:a14="http://schemas.microsoft.com/office/drawing/2010/main">
                  <a14:imgLayer r:embed="rId7">
                    <a14:imgEffect>
                      <a14:brightnessContrast bright="20000" contrast="40000"/>
                    </a14:imgEffect>
                  </a14:imgLayer>
                </a14:imgProps>
              </a:ext>
            </a:extLst>
          </a:blip>
          <a:stretch>
            <a:fillRect/>
          </a:stretch>
        </p:blipFill>
        <p:spPr>
          <a:xfrm>
            <a:off x="6474274" y="3374131"/>
            <a:ext cx="5680111" cy="1881311"/>
          </a:xfrm>
          <a:prstGeom prst="rect">
            <a:avLst/>
          </a:prstGeom>
        </p:spPr>
      </p:pic>
      <p:sp>
        <p:nvSpPr>
          <p:cNvPr id="18" name="TextBox 17">
            <a:extLst>
              <a:ext uri="{FF2B5EF4-FFF2-40B4-BE49-F238E27FC236}">
                <a16:creationId xmlns:a16="http://schemas.microsoft.com/office/drawing/2014/main" id="{AF3115DE-C58F-FA28-C14D-D160F4EE9A43}"/>
              </a:ext>
            </a:extLst>
          </p:cNvPr>
          <p:cNvSpPr txBox="1"/>
          <p:nvPr/>
        </p:nvSpPr>
        <p:spPr>
          <a:xfrm>
            <a:off x="310902" y="1250904"/>
            <a:ext cx="6096000" cy="2000548"/>
          </a:xfrm>
          <a:prstGeom prst="rect">
            <a:avLst/>
          </a:prstGeom>
          <a:noFill/>
        </p:spPr>
        <p:txBody>
          <a:bodyPr wrap="square">
            <a:spAutoFit/>
          </a:bodyPr>
          <a:lstStyle/>
          <a:p>
            <a:pPr marL="342900" indent="-342900" algn="l">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Imbalanced Classification</a:t>
            </a:r>
            <a:br>
              <a:rPr lang="ar-EG" b="1" i="0" dirty="0">
                <a:solidFill>
                  <a:srgbClr val="05192D"/>
                </a:solidFill>
                <a:effectLst/>
                <a:latin typeface="Studio-Feixen-Sans"/>
              </a:rPr>
            </a:br>
            <a:r>
              <a:rPr lang="en-US" sz="2000" dirty="0">
                <a:latin typeface="Times New Roman" panose="02020603050405020304" pitchFamily="18" charset="0"/>
                <a:cs typeface="Times New Roman" panose="02020603050405020304" pitchFamily="18" charset="0"/>
              </a:rPr>
              <a:t>the number of examples is unevenly distributed in each class. Let’s consider the following 3-class classification scenario where the training data contains: 60% of trucks, 25% of planes, and 15% of boats. </a:t>
            </a:r>
          </a:p>
        </p:txBody>
      </p:sp>
      <p:pic>
        <p:nvPicPr>
          <p:cNvPr id="22" name="Picture 21">
            <a:extLst>
              <a:ext uri="{FF2B5EF4-FFF2-40B4-BE49-F238E27FC236}">
                <a16:creationId xmlns:a16="http://schemas.microsoft.com/office/drawing/2014/main" id="{C3FE8A93-FF4E-1D4E-D70D-DE2CE27FD1A8}"/>
              </a:ext>
            </a:extLst>
          </p:cNvPr>
          <p:cNvPicPr>
            <a:picLocks noChangeAspect="1"/>
          </p:cNvPicPr>
          <p:nvPr/>
        </p:nvPicPr>
        <p:blipFill>
          <a:blip r:embed="rId8">
            <a:extLst>
              <a:ext uri="{BEBA8EAE-BF5A-486C-A8C5-ECC9F3942E4B}">
                <a14:imgProps xmlns:a14="http://schemas.microsoft.com/office/drawing/2010/main">
                  <a14:imgLayer r:embed="rId9">
                    <a14:imgEffect>
                      <a14:brightnessContrast bright="20000"/>
                    </a14:imgEffect>
                  </a14:imgLayer>
                </a14:imgProps>
              </a:ext>
            </a:extLst>
          </a:blip>
          <a:stretch>
            <a:fillRect/>
          </a:stretch>
        </p:blipFill>
        <p:spPr>
          <a:xfrm>
            <a:off x="1622397" y="2920984"/>
            <a:ext cx="3163885" cy="3089538"/>
          </a:xfrm>
          <a:prstGeom prst="rect">
            <a:avLst/>
          </a:prstGeom>
        </p:spPr>
      </p:pic>
    </p:spTree>
    <p:extLst>
      <p:ext uri="{BB962C8B-B14F-4D97-AF65-F5344CB8AC3E}">
        <p14:creationId xmlns:p14="http://schemas.microsoft.com/office/powerpoint/2010/main" val="642342162"/>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a:off x="5658678" y="631329"/>
            <a:ext cx="40187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21281" y="6195188"/>
            <a:ext cx="2131589" cy="581867"/>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04</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280308" y="1263419"/>
            <a:ext cx="11715090" cy="4621945"/>
          </a:xfrm>
        </p:spPr>
        <p:txBody>
          <a:bodyPr>
            <a:normAutofit fontScale="92500" lnSpcReduction="20000"/>
          </a:bodyPr>
          <a:lstStyle/>
          <a:p>
            <a:pPr marL="0" indent="0">
              <a:lnSpc>
                <a:spcPct val="100000"/>
              </a:lnSpc>
              <a:buNone/>
            </a:pPr>
            <a:r>
              <a:rPr lang="en-US" dirty="0">
                <a:latin typeface="Times New Roman" panose="02020603050405020304" pitchFamily="18" charset="0"/>
                <a:cs typeface="Times New Roman" panose="02020603050405020304" pitchFamily="18" charset="0"/>
              </a:rPr>
              <a:t>Most of the binary classification algorithms can be also used for multi-class classification. These algorithms include but are not limited to:</a:t>
            </a:r>
            <a:br>
              <a:rPr lang="en-US" dirty="0">
                <a:latin typeface="Times New Roman" panose="02020603050405020304" pitchFamily="18" charset="0"/>
                <a:cs typeface="Times New Roman" panose="02020603050405020304" pitchFamily="18" charset="0"/>
              </a:rPr>
            </a:b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Logistic Regression.</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Random Forest</a:t>
            </a:r>
          </a:p>
          <a:p>
            <a:pPr marL="0" indent="0">
              <a:buNone/>
            </a:pPr>
            <a:r>
              <a:rPr lang="en-US" dirty="0">
                <a:latin typeface="Times New Roman" panose="02020603050405020304" pitchFamily="18" charset="0"/>
                <a:cs typeface="Times New Roman" panose="02020603050405020304" pitchFamily="18" charset="0"/>
              </a:rPr>
              <a:t>Naive Bayes.</a:t>
            </a:r>
          </a:p>
          <a:p>
            <a:pPr marL="0" indent="0">
              <a:buNone/>
            </a:pPr>
            <a:r>
              <a:rPr lang="en-US" dirty="0">
                <a:latin typeface="Times New Roman" panose="02020603050405020304" pitchFamily="18" charset="0"/>
                <a:cs typeface="Times New Roman" panose="02020603050405020304" pitchFamily="18" charset="0"/>
              </a:rPr>
              <a:t>K-Nearest Neighbors.</a:t>
            </a:r>
          </a:p>
          <a:p>
            <a:pPr marL="0" indent="0">
              <a:buNone/>
            </a:pPr>
            <a:r>
              <a:rPr lang="en-US" dirty="0">
                <a:latin typeface="Times New Roman" panose="02020603050405020304" pitchFamily="18" charset="0"/>
                <a:cs typeface="Times New Roman" panose="02020603050405020304" pitchFamily="18" charset="0"/>
              </a:rPr>
              <a:t>Gradient Boosting .</a:t>
            </a:r>
          </a:p>
          <a:p>
            <a:pPr marL="0" indent="0">
              <a:buNone/>
            </a:pPr>
            <a:r>
              <a:rPr lang="en-US" dirty="0">
                <a:latin typeface="Times New Roman" panose="02020603050405020304" pitchFamily="18" charset="0"/>
                <a:cs typeface="Times New Roman" panose="02020603050405020304" pitchFamily="18" charset="0"/>
              </a:rPr>
              <a:t>SVM.</a:t>
            </a:r>
            <a:br>
              <a:rPr lang="en-US" dirty="0">
                <a:latin typeface="Times New Roman" panose="02020603050405020304" pitchFamily="18" charset="0"/>
                <a:cs typeface="Times New Roman" panose="02020603050405020304" pitchFamily="18" charset="0"/>
              </a:rPr>
            </a:br>
            <a:br>
              <a:rPr lang="en-US" dirty="0">
                <a:latin typeface="Times New Roman" panose="02020603050405020304" pitchFamily="18" charset="0"/>
                <a:cs typeface="Times New Roman" panose="02020603050405020304" pitchFamily="18" charset="0"/>
              </a:rPr>
            </a:br>
            <a:r>
              <a:rPr lang="en-US" sz="2200" b="0" i="1" dirty="0">
                <a:solidFill>
                  <a:srgbClr val="0070C0"/>
                </a:solidFill>
                <a:effectLst/>
                <a:latin typeface="Studio-Feixen-Sans"/>
              </a:rPr>
              <a:t>SVM and Logistic Regression do not support multi-class classification by default? </a:t>
            </a:r>
            <a:endParaRPr lang="en-US" sz="2200" b="0" i="0" dirty="0">
              <a:solidFill>
                <a:srgbClr val="0070C0"/>
              </a:solidFill>
              <a:effectLst/>
              <a:latin typeface="Studio-Feixen-Sans"/>
            </a:endParaRPr>
          </a:p>
          <a:p>
            <a:pPr marL="0" indent="0" algn="l">
              <a:buNone/>
            </a:pPr>
            <a:r>
              <a:rPr lang="en-US" sz="1900" b="0" i="1" dirty="0">
                <a:effectLst/>
                <a:latin typeface="Studio-Feixen-Sans"/>
              </a:rPr>
              <a:t>→ That’s correct. However, we can apply binary transformation approaches such as one-versus-one and one-versus-all to adapt native binary classification algorithms for multi-class classification tasks.</a:t>
            </a:r>
            <a:endParaRPr lang="en-US" sz="1900" b="0" i="0" dirty="0">
              <a:effectLst/>
              <a:latin typeface="Studio-Feixen-Sans"/>
            </a:endParaRPr>
          </a:p>
          <a:p>
            <a:pPr marL="0" indent="0">
              <a:buNone/>
            </a:pPr>
            <a:endParaRPr lang="en-US" sz="2400" dirty="0">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8A2E19B-7369-DE98-F670-DA0099530C67}"/>
              </a:ext>
            </a:extLst>
          </p:cNvPr>
          <p:cNvSpPr txBox="1"/>
          <p:nvPr/>
        </p:nvSpPr>
        <p:spPr>
          <a:xfrm>
            <a:off x="6441743" y="5825856"/>
            <a:ext cx="5361051"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HCIA-AI Huawei</a:t>
            </a:r>
          </a:p>
        </p:txBody>
      </p:sp>
    </p:spTree>
    <p:extLst>
      <p:ext uri="{BB962C8B-B14F-4D97-AF65-F5344CB8AC3E}">
        <p14:creationId xmlns:p14="http://schemas.microsoft.com/office/powerpoint/2010/main" val="133971119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a:off x="5658678" y="631329"/>
            <a:ext cx="40187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04</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52AB89A9-E338-57F2-412B-09CA8AE91EC6}"/>
              </a:ext>
            </a:extLst>
          </p:cNvPr>
          <p:cNvSpPr txBox="1"/>
          <p:nvPr/>
        </p:nvSpPr>
        <p:spPr>
          <a:xfrm>
            <a:off x="189874" y="1253248"/>
            <a:ext cx="6096000" cy="1200329"/>
          </a:xfrm>
          <a:prstGeom prst="rect">
            <a:avLst/>
          </a:prstGeom>
          <a:noFill/>
        </p:spPr>
        <p:txBody>
          <a:bodyPr wrap="square">
            <a:spAutoFit/>
          </a:bodyPr>
          <a:lstStyle/>
          <a:p>
            <a:r>
              <a:rPr lang="en-US" b="1" i="0" dirty="0">
                <a:solidFill>
                  <a:srgbClr val="05192D"/>
                </a:solidFill>
                <a:effectLst/>
                <a:latin typeface="Studio-Feixen-Sans"/>
              </a:rPr>
              <a:t>One-versus-one</a:t>
            </a:r>
            <a:r>
              <a:rPr lang="en-US" b="0" i="0" dirty="0">
                <a:solidFill>
                  <a:srgbClr val="05192D"/>
                </a:solidFill>
                <a:effectLst/>
                <a:latin typeface="Studio-Feixen-Sans"/>
              </a:rPr>
              <a:t>: this strategy trains as many classifiers as there are pairs of labels. If we have a 3-class classification, we will have three pairs of labels, thus three classifiers, as shown below. </a:t>
            </a:r>
            <a:endParaRPr lang="en-US" dirty="0"/>
          </a:p>
        </p:txBody>
      </p:sp>
      <p:pic>
        <p:nvPicPr>
          <p:cNvPr id="22" name="Picture 21">
            <a:extLst>
              <a:ext uri="{FF2B5EF4-FFF2-40B4-BE49-F238E27FC236}">
                <a16:creationId xmlns:a16="http://schemas.microsoft.com/office/drawing/2014/main" id="{087FA496-DB21-C6CF-ACEA-FB985B013608}"/>
              </a:ext>
            </a:extLst>
          </p:cNvPr>
          <p:cNvPicPr>
            <a:picLocks noChangeAspect="1"/>
          </p:cNvPicPr>
          <p:nvPr/>
        </p:nvPicPr>
        <p:blipFill>
          <a:blip r:embed="rId6">
            <a:extLst>
              <a:ext uri="{BEBA8EAE-BF5A-486C-A8C5-ECC9F3942E4B}">
                <a14:imgProps xmlns:a14="http://schemas.microsoft.com/office/drawing/2010/main">
                  <a14:imgLayer r:embed="rId7">
                    <a14:imgEffect>
                      <a14:brightnessContrast bright="20000" contrast="40000"/>
                    </a14:imgEffect>
                  </a14:imgLayer>
                </a14:imgProps>
              </a:ext>
            </a:extLst>
          </a:blip>
          <a:stretch>
            <a:fillRect/>
          </a:stretch>
        </p:blipFill>
        <p:spPr>
          <a:xfrm>
            <a:off x="310902" y="2754534"/>
            <a:ext cx="5591955" cy="2988422"/>
          </a:xfrm>
          <a:prstGeom prst="rect">
            <a:avLst/>
          </a:prstGeom>
        </p:spPr>
      </p:pic>
      <p:sp>
        <p:nvSpPr>
          <p:cNvPr id="24" name="TextBox 23">
            <a:extLst>
              <a:ext uri="{FF2B5EF4-FFF2-40B4-BE49-F238E27FC236}">
                <a16:creationId xmlns:a16="http://schemas.microsoft.com/office/drawing/2014/main" id="{C61B58B7-8C21-F2A6-5A13-9DC0698B51B3}"/>
              </a:ext>
            </a:extLst>
          </p:cNvPr>
          <p:cNvSpPr txBox="1"/>
          <p:nvPr/>
        </p:nvSpPr>
        <p:spPr>
          <a:xfrm>
            <a:off x="6200491" y="1255066"/>
            <a:ext cx="6096000" cy="1200329"/>
          </a:xfrm>
          <a:prstGeom prst="rect">
            <a:avLst/>
          </a:prstGeom>
          <a:noFill/>
        </p:spPr>
        <p:txBody>
          <a:bodyPr wrap="square">
            <a:spAutoFit/>
          </a:bodyPr>
          <a:lstStyle/>
          <a:p>
            <a:pPr algn="l"/>
            <a:r>
              <a:rPr lang="en-US" b="1" i="0" dirty="0">
                <a:solidFill>
                  <a:srgbClr val="05192D"/>
                </a:solidFill>
                <a:effectLst/>
                <a:latin typeface="Studio-Feixen-Sans"/>
              </a:rPr>
              <a:t>One-versus-rest</a:t>
            </a:r>
            <a:r>
              <a:rPr lang="en-US" b="0" i="0" dirty="0">
                <a:solidFill>
                  <a:srgbClr val="05192D"/>
                </a:solidFill>
                <a:effectLst/>
                <a:latin typeface="Studio-Feixen-Sans"/>
              </a:rPr>
              <a:t>: at this stage, we start by considering each label as an independent label and consider the rest combined as only one label. With 3-classes, we will have three classifiers. </a:t>
            </a:r>
          </a:p>
          <a:p>
            <a:pPr algn="l"/>
            <a:r>
              <a:rPr lang="en-US" b="0" i="0" dirty="0">
                <a:solidFill>
                  <a:srgbClr val="05192D"/>
                </a:solidFill>
                <a:effectLst/>
                <a:latin typeface="Studio-Feixen-Sans"/>
              </a:rPr>
              <a:t>In general, for N labels, we will have </a:t>
            </a:r>
            <a:r>
              <a:rPr lang="en-US" b="1" i="0" dirty="0">
                <a:solidFill>
                  <a:srgbClr val="05192D"/>
                </a:solidFill>
                <a:effectLst/>
                <a:latin typeface="Studio-Feixen-Sans"/>
              </a:rPr>
              <a:t>N</a:t>
            </a:r>
            <a:r>
              <a:rPr lang="en-US" b="0" i="0" dirty="0">
                <a:solidFill>
                  <a:srgbClr val="05192D"/>
                </a:solidFill>
                <a:effectLst/>
                <a:latin typeface="Studio-Feixen-Sans"/>
              </a:rPr>
              <a:t> binary classifiers.</a:t>
            </a:r>
          </a:p>
        </p:txBody>
      </p:sp>
      <p:pic>
        <p:nvPicPr>
          <p:cNvPr id="28" name="Picture 27">
            <a:extLst>
              <a:ext uri="{FF2B5EF4-FFF2-40B4-BE49-F238E27FC236}">
                <a16:creationId xmlns:a16="http://schemas.microsoft.com/office/drawing/2014/main" id="{40B7FDB9-BCD3-F1B3-A064-02C502D78000}"/>
              </a:ext>
            </a:extLst>
          </p:cNvPr>
          <p:cNvPicPr>
            <a:picLocks noChangeAspect="1"/>
          </p:cNvPicPr>
          <p:nvPr/>
        </p:nvPicPr>
        <p:blipFill>
          <a:blip r:embed="rId8"/>
          <a:stretch>
            <a:fillRect/>
          </a:stretch>
        </p:blipFill>
        <p:spPr>
          <a:xfrm>
            <a:off x="6089272" y="2695275"/>
            <a:ext cx="5906126" cy="3047681"/>
          </a:xfrm>
          <a:prstGeom prst="rect">
            <a:avLst/>
          </a:prstGeom>
        </p:spPr>
      </p:pic>
    </p:spTree>
    <p:extLst>
      <p:ext uri="{BB962C8B-B14F-4D97-AF65-F5344CB8AC3E}">
        <p14:creationId xmlns:p14="http://schemas.microsoft.com/office/powerpoint/2010/main" val="323367371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833747" y="-196914"/>
            <a:ext cx="1305049" cy="1154267"/>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7697" y="6198703"/>
            <a:ext cx="2167470" cy="591661"/>
          </a:xfrm>
          <a:prstGeom prst="rect">
            <a:avLst/>
          </a:prstGeom>
        </p:spPr>
      </p:pic>
      <p:grpSp>
        <p:nvGrpSpPr>
          <p:cNvPr id="10" name="Group 9">
            <a:extLst>
              <a:ext uri="{FF2B5EF4-FFF2-40B4-BE49-F238E27FC236}">
                <a16:creationId xmlns:a16="http://schemas.microsoft.com/office/drawing/2014/main" id="{D1F82F21-B511-A5A1-1DDD-C1D6329EF9E6}"/>
              </a:ext>
            </a:extLst>
          </p:cNvPr>
          <p:cNvGrpSpPr/>
          <p:nvPr/>
        </p:nvGrpSpPr>
        <p:grpSpPr>
          <a:xfrm>
            <a:off x="219058" y="112773"/>
            <a:ext cx="1011867" cy="844581"/>
            <a:chOff x="415828" y="222425"/>
            <a:chExt cx="1011867" cy="844581"/>
          </a:xfrm>
        </p:grpSpPr>
        <p:sp>
          <p:nvSpPr>
            <p:cNvPr id="9" name="Rectangle 8">
              <a:extLst>
                <a:ext uri="{FF2B5EF4-FFF2-40B4-BE49-F238E27FC236}">
                  <a16:creationId xmlns:a16="http://schemas.microsoft.com/office/drawing/2014/main" id="{70F667D2-A4C3-567F-4B0E-27E030CC6D7B}"/>
                </a:ext>
              </a:extLst>
            </p:cNvPr>
            <p:cNvSpPr/>
            <p:nvPr/>
          </p:nvSpPr>
          <p:spPr>
            <a:xfrm>
              <a:off x="415828" y="222425"/>
              <a:ext cx="1011867" cy="753673"/>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77079" y="420675"/>
              <a:ext cx="8100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04</a:t>
              </a:r>
              <a:endParaRPr lang="en-US" sz="1050" b="1" dirty="0">
                <a:solidFill>
                  <a:srgbClr val="8E5A6D"/>
                </a:solidFill>
                <a:latin typeface="Times New Roman" panose="02020603050405020304" pitchFamily="18" charset="0"/>
                <a:cs typeface="Times New Roman" panose="02020603050405020304" pitchFamily="18" charset="0"/>
              </a:endParaRPr>
            </a:p>
          </p:txBody>
        </p:sp>
      </p:grpSp>
      <p:sp>
        <p:nvSpPr>
          <p:cNvPr id="23" name="TextBox 22">
            <a:extLst>
              <a:ext uri="{FF2B5EF4-FFF2-40B4-BE49-F238E27FC236}">
                <a16:creationId xmlns:a16="http://schemas.microsoft.com/office/drawing/2014/main" id="{4A000D4E-1ED4-AF08-079F-1F82E45BEA9C}"/>
              </a:ext>
            </a:extLst>
          </p:cNvPr>
          <p:cNvSpPr txBox="1"/>
          <p:nvPr/>
        </p:nvSpPr>
        <p:spPr>
          <a:xfrm>
            <a:off x="426005" y="935724"/>
            <a:ext cx="11212663" cy="5262979"/>
          </a:xfrm>
          <a:prstGeom prst="rect">
            <a:avLst/>
          </a:prstGeom>
          <a:noFill/>
        </p:spPr>
        <p:txBody>
          <a:bodyPr wrap="square" rtlCol="0">
            <a:spAutoFit/>
          </a:bodyPr>
          <a:lstStyle/>
          <a:p>
            <a:r>
              <a:rPr lang="en-US" sz="2400" dirty="0"/>
              <a:t>The logistic regression model is based on the logistic function, which transforms any continuous value into a value between 0 and 1.</a:t>
            </a:r>
          </a:p>
          <a:p>
            <a:r>
              <a:rPr lang="en-US" sz="2400" dirty="0"/>
              <a:t> </a:t>
            </a:r>
          </a:p>
          <a:p>
            <a:r>
              <a:rPr lang="en-US" sz="2400" dirty="0"/>
              <a:t>This allows the model to output the probability of belonging to a certain class. In other words, logistic regression is used to predict the probability of an event occurring, such as whether a customer will buy a product or not, based on a set of independent variables such as age, gender, income, etc. </a:t>
            </a:r>
          </a:p>
          <a:p>
            <a:endParaRPr lang="en-US" sz="2400" dirty="0"/>
          </a:p>
          <a:p>
            <a:r>
              <a:rPr lang="en-US" sz="2400" dirty="0"/>
              <a:t>The logistic regression model estimates the probability of the dependent variable (i.e., the event occurring) based on the independent variables. The model then assigns the observation to the class with the highest probability. </a:t>
            </a:r>
          </a:p>
          <a:p>
            <a:endParaRPr lang="en-US" sz="2400" dirty="0">
              <a:solidFill>
                <a:schemeClr val="accent4">
                  <a:lumMod val="60000"/>
                  <a:lumOff val="40000"/>
                </a:schemeClr>
              </a:solidFill>
            </a:endParaRPr>
          </a:p>
          <a:p>
            <a:r>
              <a:rPr lang="en-US" sz="2400" dirty="0">
                <a:solidFill>
                  <a:schemeClr val="accent4">
                    <a:lumMod val="60000"/>
                    <a:lumOff val="40000"/>
                  </a:schemeClr>
                </a:solidFill>
              </a:rPr>
              <a:t>For example, </a:t>
            </a:r>
            <a:r>
              <a:rPr lang="en-US" sz="2400" dirty="0"/>
              <a:t>if the probability of a customer buying a product is estimated to be 0.8, the model would predict that the customer is likely to buy the product.</a:t>
            </a:r>
          </a:p>
        </p:txBody>
      </p:sp>
      <p:sp>
        <p:nvSpPr>
          <p:cNvPr id="8" name="Content Placeholder 2">
            <a:extLst>
              <a:ext uri="{FF2B5EF4-FFF2-40B4-BE49-F238E27FC236}">
                <a16:creationId xmlns:a16="http://schemas.microsoft.com/office/drawing/2014/main" id="{EED05117-D39C-13B1-193E-3EB1BE787B28}"/>
              </a:ext>
            </a:extLst>
          </p:cNvPr>
          <p:cNvSpPr>
            <a:spLocks noGrp="1"/>
          </p:cNvSpPr>
          <p:nvPr>
            <p:ph idx="1"/>
          </p:nvPr>
        </p:nvSpPr>
        <p:spPr>
          <a:xfrm>
            <a:off x="1402576" y="290312"/>
            <a:ext cx="4786189" cy="576134"/>
          </a:xfrm>
        </p:spPr>
        <p:txBody>
          <a:bodyPr>
            <a:normAutofit/>
          </a:bodyPr>
          <a:lstStyle/>
          <a:p>
            <a:pPr marL="0" indent="0" algn="l">
              <a:buNone/>
            </a:pPr>
            <a:r>
              <a:rPr lang="en-US" dirty="0">
                <a:solidFill>
                  <a:srgbClr val="FF0000"/>
                </a:solidFill>
                <a:latin typeface="Times New Roman" panose="02020603050405020304" pitchFamily="18" charset="0"/>
                <a:cs typeface="Times New Roman" panose="02020603050405020304" pitchFamily="18" charset="0"/>
              </a:rPr>
              <a:t>Logistic Regression:</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1576240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a:off x="5658678" y="631329"/>
            <a:ext cx="40187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5399" y="6236694"/>
            <a:ext cx="2167470" cy="59166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04</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96602" y="1263420"/>
            <a:ext cx="11798796" cy="1089254"/>
          </a:xfrm>
        </p:spPr>
        <p:txBody>
          <a:bodyPr>
            <a:normAutofit fontScale="92500" lnSpcReduction="20000"/>
          </a:bodyPr>
          <a:lstStyle/>
          <a:p>
            <a:pPr marL="0" indent="0" algn="l">
              <a:buNone/>
            </a:pPr>
            <a:br>
              <a:rPr lang="en-US" sz="2400" dirty="0">
                <a:latin typeface="Times New Roman" panose="02020603050405020304" pitchFamily="18" charset="0"/>
                <a:cs typeface="Times New Roman" panose="02020603050405020304" pitchFamily="18" charset="0"/>
              </a:rPr>
            </a:br>
            <a:br>
              <a:rPr lang="ar-EG"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Why regression ? Because its equation based on regression rule </a:t>
            </a:r>
            <a:br>
              <a:rPr lang="en-US"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pic>
        <p:nvPicPr>
          <p:cNvPr id="20" name="Picture 19">
            <a:extLst>
              <a:ext uri="{FF2B5EF4-FFF2-40B4-BE49-F238E27FC236}">
                <a16:creationId xmlns:a16="http://schemas.microsoft.com/office/drawing/2014/main" id="{7C240F74-9821-2A63-32F4-8D23B51EE2D8}"/>
              </a:ext>
            </a:extLst>
          </p:cNvPr>
          <p:cNvPicPr>
            <a:picLocks noChangeAspect="1"/>
          </p:cNvPicPr>
          <p:nvPr/>
        </p:nvPicPr>
        <p:blipFill rotWithShape="1">
          <a:blip r:embed="rId6"/>
          <a:srcRect b="59441"/>
          <a:stretch/>
        </p:blipFill>
        <p:spPr>
          <a:xfrm>
            <a:off x="486297" y="2398392"/>
            <a:ext cx="6392558" cy="1986752"/>
          </a:xfrm>
          <a:prstGeom prst="rect">
            <a:avLst/>
          </a:prstGeom>
        </p:spPr>
      </p:pic>
      <p:pic>
        <p:nvPicPr>
          <p:cNvPr id="22" name="Picture 21">
            <a:extLst>
              <a:ext uri="{FF2B5EF4-FFF2-40B4-BE49-F238E27FC236}">
                <a16:creationId xmlns:a16="http://schemas.microsoft.com/office/drawing/2014/main" id="{24AF3D47-B692-49E3-464C-D62E3D399615}"/>
              </a:ext>
            </a:extLst>
          </p:cNvPr>
          <p:cNvPicPr>
            <a:picLocks noChangeAspect="1"/>
          </p:cNvPicPr>
          <p:nvPr/>
        </p:nvPicPr>
        <p:blipFill rotWithShape="1">
          <a:blip r:embed="rId6"/>
          <a:srcRect t="50876" b="-876"/>
          <a:stretch/>
        </p:blipFill>
        <p:spPr>
          <a:xfrm>
            <a:off x="6290315" y="2415340"/>
            <a:ext cx="4686954" cy="1795713"/>
          </a:xfrm>
          <a:prstGeom prst="rect">
            <a:avLst/>
          </a:prstGeom>
        </p:spPr>
      </p:pic>
      <p:sp>
        <p:nvSpPr>
          <p:cNvPr id="23" name="TextBox 22">
            <a:extLst>
              <a:ext uri="{FF2B5EF4-FFF2-40B4-BE49-F238E27FC236}">
                <a16:creationId xmlns:a16="http://schemas.microsoft.com/office/drawing/2014/main" id="{4A000D4E-1ED4-AF08-079F-1F82E45BEA9C}"/>
              </a:ext>
            </a:extLst>
          </p:cNvPr>
          <p:cNvSpPr txBox="1"/>
          <p:nvPr/>
        </p:nvSpPr>
        <p:spPr>
          <a:xfrm>
            <a:off x="638495" y="4623709"/>
            <a:ext cx="6392558" cy="1200329"/>
          </a:xfrm>
          <a:prstGeom prst="rect">
            <a:avLst/>
          </a:prstGeom>
          <a:noFill/>
        </p:spPr>
        <p:txBody>
          <a:bodyPr wrap="square" rtlCol="0">
            <a:spAutoFit/>
          </a:bodyPr>
          <a:lstStyle/>
          <a:p>
            <a:r>
              <a:rPr lang="en-US" dirty="0"/>
              <a:t>But according to this graph we would have two problems if we worked with Linear Regression:</a:t>
            </a:r>
            <a:br>
              <a:rPr lang="en-US" dirty="0"/>
            </a:br>
            <a:r>
              <a:rPr lang="en-US" dirty="0"/>
              <a:t>-The output will be continuous values </a:t>
            </a:r>
            <a:br>
              <a:rPr lang="en-US" dirty="0"/>
            </a:br>
            <a:r>
              <a:rPr lang="en-US" dirty="0"/>
              <a:t>-The MSE will be so big between points of each class </a:t>
            </a:r>
          </a:p>
        </p:txBody>
      </p:sp>
      <p:sp>
        <p:nvSpPr>
          <p:cNvPr id="7" name="TextBox 6">
            <a:extLst>
              <a:ext uri="{FF2B5EF4-FFF2-40B4-BE49-F238E27FC236}">
                <a16:creationId xmlns:a16="http://schemas.microsoft.com/office/drawing/2014/main" id="{E43E4892-F349-EC82-FF00-33CFF790A7A9}"/>
              </a:ext>
            </a:extLst>
          </p:cNvPr>
          <p:cNvSpPr txBox="1"/>
          <p:nvPr/>
        </p:nvSpPr>
        <p:spPr>
          <a:xfrm>
            <a:off x="1709435" y="446663"/>
            <a:ext cx="3339548" cy="523220"/>
          </a:xfrm>
          <a:prstGeom prst="rect">
            <a:avLst/>
          </a:prstGeom>
          <a:noFill/>
        </p:spPr>
        <p:txBody>
          <a:bodyPr wrap="square">
            <a:spAutoFit/>
          </a:bodyPr>
          <a:lstStyle/>
          <a:p>
            <a:r>
              <a:rPr lang="en-US" sz="2800" dirty="0">
                <a:solidFill>
                  <a:srgbClr val="FF0000"/>
                </a:solidFill>
                <a:latin typeface="Times New Roman" panose="02020603050405020304" pitchFamily="18" charset="0"/>
                <a:cs typeface="Times New Roman" panose="02020603050405020304" pitchFamily="18" charset="0"/>
              </a:rPr>
              <a:t>Logistic Regression:</a:t>
            </a:r>
            <a:endParaRPr lang="en-US" sz="2800" dirty="0"/>
          </a:p>
        </p:txBody>
      </p:sp>
    </p:spTree>
    <p:extLst>
      <p:ext uri="{BB962C8B-B14F-4D97-AF65-F5344CB8AC3E}">
        <p14:creationId xmlns:p14="http://schemas.microsoft.com/office/powerpoint/2010/main" val="266541742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451738" y="-284027"/>
            <a:ext cx="1543659" cy="1365308"/>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7697" y="6205612"/>
            <a:ext cx="2167470" cy="591661"/>
          </a:xfrm>
          <a:prstGeom prst="rect">
            <a:avLst/>
          </a:prstGeom>
        </p:spPr>
      </p:pic>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3" name="Content Placeholder 2"/>
          <p:cNvSpPr>
            <a:spLocks noGrp="1"/>
          </p:cNvSpPr>
          <p:nvPr>
            <p:ph idx="1"/>
          </p:nvPr>
        </p:nvSpPr>
        <p:spPr>
          <a:xfrm>
            <a:off x="1381670" y="274535"/>
            <a:ext cx="8451443" cy="591912"/>
          </a:xfrm>
        </p:spPr>
        <p:txBody>
          <a:bodyPr>
            <a:normAutofit/>
          </a:bodyPr>
          <a:lstStyle/>
          <a:p>
            <a:pPr marL="0" indent="0" algn="l">
              <a:buNone/>
            </a:pPr>
            <a:r>
              <a:rPr lang="en-US" sz="2400" dirty="0">
                <a:solidFill>
                  <a:srgbClr val="FF0000"/>
                </a:solidFill>
                <a:latin typeface="Times New Roman" panose="02020603050405020304" pitchFamily="18" charset="0"/>
                <a:cs typeface="Times New Roman" panose="02020603050405020304" pitchFamily="18" charset="0"/>
              </a:rPr>
              <a:t>How Logistic Regression Works for binary Classification(Sigmoid) </a:t>
            </a:r>
            <a:br>
              <a:rPr lang="en-US" sz="1100" dirty="0">
                <a:latin typeface="Times New Roman" panose="02020603050405020304" pitchFamily="18" charset="0"/>
                <a:cs typeface="Times New Roman" panose="02020603050405020304" pitchFamily="18" charset="0"/>
              </a:rPr>
            </a:br>
            <a:endParaRPr lang="en-US" sz="1100" dirty="0">
              <a:latin typeface="Times New Roman" panose="02020603050405020304" pitchFamily="18" charset="0"/>
              <a:cs typeface="Times New Roman" panose="02020603050405020304" pitchFamily="18" charset="0"/>
            </a:endParaRPr>
          </a:p>
        </p:txBody>
      </p:sp>
      <p:grpSp>
        <p:nvGrpSpPr>
          <p:cNvPr id="4" name="Group 3">
            <a:extLst>
              <a:ext uri="{FF2B5EF4-FFF2-40B4-BE49-F238E27FC236}">
                <a16:creationId xmlns:a16="http://schemas.microsoft.com/office/drawing/2014/main" id="{2A4F0E60-AAFD-F3F1-AE22-F8107DC0FB2A}"/>
              </a:ext>
            </a:extLst>
          </p:cNvPr>
          <p:cNvGrpSpPr/>
          <p:nvPr/>
        </p:nvGrpSpPr>
        <p:grpSpPr>
          <a:xfrm>
            <a:off x="219058" y="112773"/>
            <a:ext cx="1011867" cy="844581"/>
            <a:chOff x="415828" y="222425"/>
            <a:chExt cx="1011867" cy="844581"/>
          </a:xfrm>
        </p:grpSpPr>
        <p:sp>
          <p:nvSpPr>
            <p:cNvPr id="7" name="Rectangle 6">
              <a:extLst>
                <a:ext uri="{FF2B5EF4-FFF2-40B4-BE49-F238E27FC236}">
                  <a16:creationId xmlns:a16="http://schemas.microsoft.com/office/drawing/2014/main" id="{6AF2C0A0-3C1C-249C-C10F-A6383346B818}"/>
                </a:ext>
              </a:extLst>
            </p:cNvPr>
            <p:cNvSpPr/>
            <p:nvPr/>
          </p:nvSpPr>
          <p:spPr>
            <a:xfrm>
              <a:off x="415828" y="222425"/>
              <a:ext cx="1011867" cy="753673"/>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8" name="TextBox 7">
              <a:extLst>
                <a:ext uri="{FF2B5EF4-FFF2-40B4-BE49-F238E27FC236}">
                  <a16:creationId xmlns:a16="http://schemas.microsoft.com/office/drawing/2014/main" id="{6427B076-EB41-DBD5-6471-73920F9EEF03}"/>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2731B93-0FBE-A02F-CDAC-48AFB17EFF3A}"/>
                </a:ext>
              </a:extLst>
            </p:cNvPr>
            <p:cNvSpPr txBox="1"/>
            <p:nvPr/>
          </p:nvSpPr>
          <p:spPr>
            <a:xfrm>
              <a:off x="477079" y="420675"/>
              <a:ext cx="8100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04</a:t>
              </a:r>
              <a:endParaRPr lang="en-US" sz="1050" b="1" dirty="0">
                <a:solidFill>
                  <a:srgbClr val="8E5A6D"/>
                </a:solidFill>
                <a:latin typeface="Times New Roman" panose="02020603050405020304" pitchFamily="18" charset="0"/>
                <a:cs typeface="Times New Roman" panose="02020603050405020304" pitchFamily="18" charset="0"/>
              </a:endParaRPr>
            </a:p>
          </p:txBody>
        </p:sp>
      </p:grpSp>
      <p:sp>
        <p:nvSpPr>
          <p:cNvPr id="14" name="TextBox 13">
            <a:extLst>
              <a:ext uri="{FF2B5EF4-FFF2-40B4-BE49-F238E27FC236}">
                <a16:creationId xmlns:a16="http://schemas.microsoft.com/office/drawing/2014/main" id="{2923DF5B-0D60-8BDD-8A89-0A58590AED34}"/>
              </a:ext>
            </a:extLst>
          </p:cNvPr>
          <p:cNvSpPr txBox="1"/>
          <p:nvPr/>
        </p:nvSpPr>
        <p:spPr>
          <a:xfrm>
            <a:off x="834887" y="1004941"/>
            <a:ext cx="10707756" cy="4832092"/>
          </a:xfrm>
          <a:prstGeom prst="rect">
            <a:avLst/>
          </a:prstGeom>
          <a:noFill/>
        </p:spPr>
        <p:txBody>
          <a:bodyPr wrap="square">
            <a:spAutoFit/>
          </a:bodyPr>
          <a:lstStyle/>
          <a:p>
            <a:r>
              <a:rPr lang="en-US" dirty="0"/>
              <a:t>Logistic regression works by estimating the probability of a binary dependent variable (y) based on one or more independent variables (x1, x2, …, </a:t>
            </a:r>
            <a:r>
              <a:rPr lang="en-US" dirty="0" err="1"/>
              <a:t>xn</a:t>
            </a:r>
            <a:r>
              <a:rPr lang="en-US" dirty="0"/>
              <a:t>). </a:t>
            </a:r>
          </a:p>
          <a:p>
            <a:endParaRPr lang="en-US" dirty="0"/>
          </a:p>
          <a:p>
            <a:r>
              <a:rPr lang="en-US" dirty="0"/>
              <a:t>The logistic regression model uses the logistic function, also known as the sigmoid function, to map any continuous value to a value between 0 and 1. The sigmoid function has an S-shaped curve, and it is given by the equation:</a:t>
            </a:r>
          </a:p>
          <a:p>
            <a:r>
              <a:rPr lang="en-US" sz="2000" dirty="0">
                <a:solidFill>
                  <a:srgbClr val="00B0F0"/>
                </a:solidFill>
              </a:rPr>
              <a:t> p = 1 / (1 + e^(-z)) </a:t>
            </a:r>
          </a:p>
          <a:p>
            <a:endParaRPr lang="en-US" dirty="0"/>
          </a:p>
          <a:p>
            <a:endParaRPr lang="en-US" dirty="0"/>
          </a:p>
          <a:p>
            <a:endParaRPr lang="en-US" dirty="0"/>
          </a:p>
          <a:p>
            <a:endParaRPr lang="en-US" dirty="0"/>
          </a:p>
          <a:p>
            <a:endParaRPr lang="en-US" dirty="0"/>
          </a:p>
          <a:p>
            <a:r>
              <a:rPr lang="en-US" dirty="0"/>
              <a:t>Where: </a:t>
            </a:r>
          </a:p>
          <a:p>
            <a:r>
              <a:rPr lang="en-US" dirty="0"/>
              <a:t>• p is the probability of the dependent variable taking the value 1 (i.e., success or positive outcome) </a:t>
            </a:r>
          </a:p>
          <a:p>
            <a:r>
              <a:rPr lang="en-US" dirty="0"/>
              <a:t>• e is the mathematical constant approximately equal to 2.71828</a:t>
            </a:r>
          </a:p>
          <a:p>
            <a:r>
              <a:rPr lang="en-US" dirty="0"/>
              <a:t>• z is the linear combination of the independent variables, and their coefficients (β0, β1, …, βn), which are estimated by the model. z = β0 + β1x1 + β2x2 + … + β</a:t>
            </a:r>
            <a:r>
              <a:rPr lang="en-US" dirty="0" err="1"/>
              <a:t>nxn</a:t>
            </a:r>
            <a:r>
              <a:rPr lang="en-US" dirty="0"/>
              <a:t>.</a:t>
            </a:r>
          </a:p>
        </p:txBody>
      </p:sp>
      <p:pic>
        <p:nvPicPr>
          <p:cNvPr id="17" name="Picture 16">
            <a:extLst>
              <a:ext uri="{FF2B5EF4-FFF2-40B4-BE49-F238E27FC236}">
                <a16:creationId xmlns:a16="http://schemas.microsoft.com/office/drawing/2014/main" id="{8727B899-7622-A9B3-5D6A-282487150ED9}"/>
              </a:ext>
            </a:extLst>
          </p:cNvPr>
          <p:cNvPicPr>
            <a:picLocks noChangeAspect="1"/>
          </p:cNvPicPr>
          <p:nvPr/>
        </p:nvPicPr>
        <p:blipFill>
          <a:blip r:embed="rId6"/>
          <a:stretch>
            <a:fillRect/>
          </a:stretch>
        </p:blipFill>
        <p:spPr>
          <a:xfrm>
            <a:off x="4430162" y="2571676"/>
            <a:ext cx="2934109" cy="1390844"/>
          </a:xfrm>
          <a:prstGeom prst="rect">
            <a:avLst/>
          </a:prstGeom>
        </p:spPr>
      </p:pic>
    </p:spTree>
    <p:extLst>
      <p:ext uri="{BB962C8B-B14F-4D97-AF65-F5344CB8AC3E}">
        <p14:creationId xmlns:p14="http://schemas.microsoft.com/office/powerpoint/2010/main" val="192752917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451738" y="-284027"/>
            <a:ext cx="1543659" cy="1365308"/>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7697" y="6205612"/>
            <a:ext cx="2167470" cy="591661"/>
          </a:xfrm>
          <a:prstGeom prst="rect">
            <a:avLst/>
          </a:prstGeom>
        </p:spPr>
      </p:pic>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3" name="Content Placeholder 2"/>
          <p:cNvSpPr>
            <a:spLocks noGrp="1"/>
          </p:cNvSpPr>
          <p:nvPr>
            <p:ph idx="1"/>
          </p:nvPr>
        </p:nvSpPr>
        <p:spPr>
          <a:xfrm>
            <a:off x="1427694" y="250284"/>
            <a:ext cx="9141321" cy="493012"/>
          </a:xfrm>
        </p:spPr>
        <p:txBody>
          <a:bodyPr>
            <a:normAutofit fontScale="25000" lnSpcReduction="20000"/>
          </a:bodyPr>
          <a:lstStyle/>
          <a:p>
            <a:pPr marL="0" indent="0" algn="l">
              <a:buNone/>
            </a:pPr>
            <a:r>
              <a:rPr lang="en-US" sz="9600" dirty="0">
                <a:solidFill>
                  <a:srgbClr val="FF0000"/>
                </a:solidFill>
                <a:latin typeface="Times New Roman" panose="02020603050405020304" pitchFamily="18" charset="0"/>
                <a:cs typeface="Times New Roman" panose="02020603050405020304" pitchFamily="18" charset="0"/>
              </a:rPr>
              <a:t>How Logistic Regression Works for Multiclassification Classification</a:t>
            </a:r>
          </a:p>
          <a:p>
            <a:pPr marL="0" indent="0" algn="l">
              <a:buNone/>
            </a:pPr>
            <a:r>
              <a:rPr lang="en-US" sz="9600" dirty="0">
                <a:solidFill>
                  <a:srgbClr val="FF0000"/>
                </a:solidFill>
                <a:latin typeface="Times New Roman" panose="02020603050405020304" pitchFamily="18" charset="0"/>
                <a:cs typeface="Times New Roman" panose="02020603050405020304" pitchFamily="18" charset="0"/>
              </a:rPr>
              <a:t> (SoftMax) </a:t>
            </a:r>
            <a:br>
              <a:rPr lang="en-US" sz="1050" dirty="0">
                <a:latin typeface="Times New Roman" panose="02020603050405020304" pitchFamily="18" charset="0"/>
                <a:cs typeface="Times New Roman" panose="02020603050405020304" pitchFamily="18" charset="0"/>
              </a:rPr>
            </a:br>
            <a:endParaRPr lang="en-US" sz="1050" dirty="0">
              <a:latin typeface="Times New Roman" panose="02020603050405020304" pitchFamily="18" charset="0"/>
              <a:cs typeface="Times New Roman" panose="02020603050405020304" pitchFamily="18" charset="0"/>
            </a:endParaRPr>
          </a:p>
        </p:txBody>
      </p:sp>
      <p:grpSp>
        <p:nvGrpSpPr>
          <p:cNvPr id="4" name="Group 3">
            <a:extLst>
              <a:ext uri="{FF2B5EF4-FFF2-40B4-BE49-F238E27FC236}">
                <a16:creationId xmlns:a16="http://schemas.microsoft.com/office/drawing/2014/main" id="{2A4F0E60-AAFD-F3F1-AE22-F8107DC0FB2A}"/>
              </a:ext>
            </a:extLst>
          </p:cNvPr>
          <p:cNvGrpSpPr/>
          <p:nvPr/>
        </p:nvGrpSpPr>
        <p:grpSpPr>
          <a:xfrm>
            <a:off x="219058" y="112773"/>
            <a:ext cx="1011867" cy="844581"/>
            <a:chOff x="415828" y="222425"/>
            <a:chExt cx="1011867" cy="844581"/>
          </a:xfrm>
        </p:grpSpPr>
        <p:sp>
          <p:nvSpPr>
            <p:cNvPr id="7" name="Rectangle 6">
              <a:extLst>
                <a:ext uri="{FF2B5EF4-FFF2-40B4-BE49-F238E27FC236}">
                  <a16:creationId xmlns:a16="http://schemas.microsoft.com/office/drawing/2014/main" id="{6AF2C0A0-3C1C-249C-C10F-A6383346B818}"/>
                </a:ext>
              </a:extLst>
            </p:cNvPr>
            <p:cNvSpPr/>
            <p:nvPr/>
          </p:nvSpPr>
          <p:spPr>
            <a:xfrm>
              <a:off x="415828" y="222425"/>
              <a:ext cx="1011867" cy="753673"/>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8" name="TextBox 7">
              <a:extLst>
                <a:ext uri="{FF2B5EF4-FFF2-40B4-BE49-F238E27FC236}">
                  <a16:creationId xmlns:a16="http://schemas.microsoft.com/office/drawing/2014/main" id="{6427B076-EB41-DBD5-6471-73920F9EEF03}"/>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2731B93-0FBE-A02F-CDAC-48AFB17EFF3A}"/>
                </a:ext>
              </a:extLst>
            </p:cNvPr>
            <p:cNvSpPr txBox="1"/>
            <p:nvPr/>
          </p:nvSpPr>
          <p:spPr>
            <a:xfrm>
              <a:off x="477079" y="420675"/>
              <a:ext cx="810018"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04</a:t>
              </a:r>
              <a:endParaRPr lang="en-US" sz="1050" b="1" dirty="0">
                <a:solidFill>
                  <a:srgbClr val="8E5A6D"/>
                </a:solidFill>
                <a:latin typeface="Times New Roman" panose="02020603050405020304" pitchFamily="18" charset="0"/>
                <a:cs typeface="Times New Roman" panose="02020603050405020304" pitchFamily="18" charset="0"/>
              </a:endParaRPr>
            </a:p>
          </p:txBody>
        </p:sp>
      </p:grpSp>
      <p:sp>
        <p:nvSpPr>
          <p:cNvPr id="2" name="文本占位符 22">
            <a:extLst>
              <a:ext uri="{FF2B5EF4-FFF2-40B4-BE49-F238E27FC236}">
                <a16:creationId xmlns:a16="http://schemas.microsoft.com/office/drawing/2014/main" id="{984F037A-8A98-1867-5A9F-D282CC9B0090}"/>
              </a:ext>
            </a:extLst>
          </p:cNvPr>
          <p:cNvSpPr txBox="1">
            <a:spLocks/>
          </p:cNvSpPr>
          <p:nvPr/>
        </p:nvSpPr>
        <p:spPr>
          <a:xfrm>
            <a:off x="590079" y="2062550"/>
            <a:ext cx="11248737" cy="130847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200" dirty="0">
                <a:latin typeface="Huawei Sans" panose="020C0503030203020204" pitchFamily="34" charset="0"/>
              </a:rPr>
              <a:t>It assigns a probability value to each class in a multi-class classification problem. The sum of all the probabilities is 1.</a:t>
            </a:r>
          </a:p>
          <a:p>
            <a:pPr lvl="1">
              <a:buFont typeface="Wingdings" panose="05000000000000000000" pitchFamily="2" charset="2"/>
              <a:buChar char="n"/>
            </a:pPr>
            <a:r>
              <a:rPr lang="en-US" sz="2200" dirty="0">
                <a:latin typeface="Huawei Sans" panose="020C0503030203020204" pitchFamily="34" charset="0"/>
              </a:rPr>
              <a:t>SoftMax may present the generated classes as follows:</a:t>
            </a:r>
          </a:p>
          <a:p>
            <a:endParaRPr lang="en-US" altLang="zh-CN" dirty="0">
              <a:latin typeface="Huawei Sans" panose="020C0503030203020204" pitchFamily="34" charset="0"/>
              <a:sym typeface="Huawei Sans" panose="020C0503030203020204" pitchFamily="34" charset="0"/>
            </a:endParaRPr>
          </a:p>
        </p:txBody>
      </p:sp>
      <p:pic>
        <p:nvPicPr>
          <p:cNvPr id="9" name="Picture 8">
            <a:extLst>
              <a:ext uri="{FF2B5EF4-FFF2-40B4-BE49-F238E27FC236}">
                <a16:creationId xmlns:a16="http://schemas.microsoft.com/office/drawing/2014/main" id="{6AFE9108-7AB2-C1D4-BF6E-D6B996E63B00}"/>
              </a:ext>
            </a:extLst>
          </p:cNvPr>
          <p:cNvPicPr>
            <a:picLocks noChangeAspect="1"/>
          </p:cNvPicPr>
          <p:nvPr/>
        </p:nvPicPr>
        <p:blipFill>
          <a:blip r:embed="rId6"/>
          <a:stretch>
            <a:fillRect/>
          </a:stretch>
        </p:blipFill>
        <p:spPr>
          <a:xfrm>
            <a:off x="6839582" y="4115440"/>
            <a:ext cx="4735652" cy="1342947"/>
          </a:xfrm>
          <a:prstGeom prst="rect">
            <a:avLst/>
          </a:prstGeom>
        </p:spPr>
      </p:pic>
      <p:pic>
        <p:nvPicPr>
          <p:cNvPr id="12" name="Picture 11">
            <a:extLst>
              <a:ext uri="{FF2B5EF4-FFF2-40B4-BE49-F238E27FC236}">
                <a16:creationId xmlns:a16="http://schemas.microsoft.com/office/drawing/2014/main" id="{7965A43E-9AD8-06D7-0BCB-F58D1B3E3B8F}"/>
              </a:ext>
            </a:extLst>
          </p:cNvPr>
          <p:cNvPicPr>
            <a:picLocks noChangeAspect="1"/>
          </p:cNvPicPr>
          <p:nvPr/>
        </p:nvPicPr>
        <p:blipFill>
          <a:blip r:embed="rId7"/>
          <a:stretch>
            <a:fillRect/>
          </a:stretch>
        </p:blipFill>
        <p:spPr>
          <a:xfrm>
            <a:off x="280309" y="3512278"/>
            <a:ext cx="6559273" cy="2602426"/>
          </a:xfrm>
          <a:prstGeom prst="rect">
            <a:avLst/>
          </a:prstGeom>
        </p:spPr>
      </p:pic>
      <p:sp>
        <p:nvSpPr>
          <p:cNvPr id="13" name="TextBox 12">
            <a:extLst>
              <a:ext uri="{FF2B5EF4-FFF2-40B4-BE49-F238E27FC236}">
                <a16:creationId xmlns:a16="http://schemas.microsoft.com/office/drawing/2014/main" id="{38A06519-5B31-A4F6-BBAA-570D95AF9B0B}"/>
              </a:ext>
            </a:extLst>
          </p:cNvPr>
          <p:cNvSpPr txBox="1"/>
          <p:nvPr/>
        </p:nvSpPr>
        <p:spPr>
          <a:xfrm>
            <a:off x="546092" y="1132428"/>
            <a:ext cx="10707756" cy="769441"/>
          </a:xfrm>
          <a:prstGeom prst="rect">
            <a:avLst/>
          </a:prstGeom>
          <a:noFill/>
        </p:spPr>
        <p:txBody>
          <a:bodyPr wrap="square">
            <a:spAutoFit/>
          </a:bodyPr>
          <a:lstStyle/>
          <a:p>
            <a:r>
              <a:rPr lang="en-US" sz="2200" dirty="0">
                <a:latin typeface="Huawei Sans" panose="020C0503030203020204" pitchFamily="34" charset="0"/>
              </a:rPr>
              <a:t>SoftMax regression: SoftMax regression, also known as multiclass logistic regression, is a generalization of logistic regression that can handle multiple classes directly.</a:t>
            </a:r>
          </a:p>
        </p:txBody>
      </p:sp>
    </p:spTree>
    <p:extLst>
      <p:ext uri="{BB962C8B-B14F-4D97-AF65-F5344CB8AC3E}">
        <p14:creationId xmlns:p14="http://schemas.microsoft.com/office/powerpoint/2010/main" val="333933894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482564" y="-284028"/>
            <a:ext cx="1512833" cy="1338043"/>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5399" y="6236694"/>
            <a:ext cx="2167470" cy="59166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510547" y="222425"/>
            <a:ext cx="917148" cy="811537"/>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589638" y="280842"/>
            <a:ext cx="805434" cy="307777"/>
          </a:xfrm>
          <a:prstGeom prst="rect">
            <a:avLst/>
          </a:prstGeom>
          <a:noFill/>
        </p:spPr>
        <p:txBody>
          <a:bodyPr wrap="square" rtlCol="0">
            <a:spAutoFit/>
          </a:bodyPr>
          <a:lstStyle/>
          <a:p>
            <a:pPr algn="ctr"/>
            <a:r>
              <a:rPr lang="en-US" sz="14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599027" y="499837"/>
            <a:ext cx="740188" cy="523220"/>
          </a:xfrm>
          <a:prstGeom prst="rect">
            <a:avLst/>
          </a:prstGeom>
          <a:noFill/>
        </p:spPr>
        <p:txBody>
          <a:bodyPr wrap="square" rtlCol="0">
            <a:spAutoFit/>
          </a:bodyPr>
          <a:lstStyle/>
          <a:p>
            <a:pPr algn="ctr"/>
            <a:r>
              <a:rPr lang="en-US" sz="2800" b="1" dirty="0">
                <a:solidFill>
                  <a:srgbClr val="8E5A6D"/>
                </a:solidFill>
                <a:latin typeface="Times New Roman" panose="02020603050405020304" pitchFamily="18" charset="0"/>
                <a:cs typeface="Times New Roman" panose="02020603050405020304" pitchFamily="18" charset="0"/>
              </a:rPr>
              <a:t>04</a:t>
            </a:r>
            <a:endParaRPr lang="en-US" sz="900" b="1" dirty="0">
              <a:solidFill>
                <a:srgbClr val="8E5A6D"/>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43E4892-F349-EC82-FF00-33CFF790A7A9}"/>
              </a:ext>
            </a:extLst>
          </p:cNvPr>
          <p:cNvSpPr txBox="1"/>
          <p:nvPr/>
        </p:nvSpPr>
        <p:spPr>
          <a:xfrm>
            <a:off x="1516175" y="403403"/>
            <a:ext cx="3339548" cy="523220"/>
          </a:xfrm>
          <a:prstGeom prst="rect">
            <a:avLst/>
          </a:prstGeom>
          <a:noFill/>
        </p:spPr>
        <p:txBody>
          <a:bodyPr wrap="square">
            <a:spAutoFit/>
          </a:bodyPr>
          <a:lstStyle/>
          <a:p>
            <a:r>
              <a:rPr lang="en-US" sz="2800" dirty="0">
                <a:solidFill>
                  <a:srgbClr val="FF0000"/>
                </a:solidFill>
                <a:latin typeface="Times New Roman" panose="02020603050405020304" pitchFamily="18" charset="0"/>
                <a:cs typeface="Times New Roman" panose="02020603050405020304" pitchFamily="18" charset="0"/>
              </a:rPr>
              <a:t>Logistic Regression:</a:t>
            </a:r>
            <a:endParaRPr lang="en-US" sz="2800" dirty="0"/>
          </a:p>
        </p:txBody>
      </p:sp>
      <p:sp>
        <p:nvSpPr>
          <p:cNvPr id="13" name="TextBox 12">
            <a:extLst>
              <a:ext uri="{FF2B5EF4-FFF2-40B4-BE49-F238E27FC236}">
                <a16:creationId xmlns:a16="http://schemas.microsoft.com/office/drawing/2014/main" id="{EC3B29C9-3F73-9406-1C7D-8A0870054726}"/>
              </a:ext>
            </a:extLst>
          </p:cNvPr>
          <p:cNvSpPr txBox="1"/>
          <p:nvPr/>
        </p:nvSpPr>
        <p:spPr>
          <a:xfrm>
            <a:off x="969121" y="1137786"/>
            <a:ext cx="10626531" cy="5062924"/>
          </a:xfrm>
          <a:prstGeom prst="rect">
            <a:avLst/>
          </a:prstGeom>
          <a:noFill/>
        </p:spPr>
        <p:txBody>
          <a:bodyPr wrap="square">
            <a:spAutoFit/>
          </a:bodyPr>
          <a:lstStyle/>
          <a:p>
            <a:r>
              <a:rPr lang="en-US" sz="1900" dirty="0">
                <a:solidFill>
                  <a:srgbClr val="00B0F0"/>
                </a:solidFill>
              </a:rPr>
              <a:t>Strengths of Logistic Regression: </a:t>
            </a:r>
          </a:p>
          <a:p>
            <a:endParaRPr lang="en-US" sz="1900" dirty="0">
              <a:solidFill>
                <a:srgbClr val="00B0F0"/>
              </a:solidFill>
            </a:endParaRPr>
          </a:p>
          <a:p>
            <a:r>
              <a:rPr lang="en-US" sz="1900" dirty="0"/>
              <a:t>• LR is a simple and easy-to-implement model that does not require extensive computational resources. </a:t>
            </a:r>
          </a:p>
          <a:p>
            <a:r>
              <a:rPr lang="en-US" sz="1900" dirty="0"/>
              <a:t>• LR is a linear model, which makes it interpretable and allows for easy identification of important predictors. </a:t>
            </a:r>
          </a:p>
          <a:p>
            <a:r>
              <a:rPr lang="en-US" sz="1900" dirty="0"/>
              <a:t>• LR can handle both continuous and categorical predictors. </a:t>
            </a:r>
          </a:p>
          <a:p>
            <a:r>
              <a:rPr lang="en-US" sz="1900" dirty="0"/>
              <a:t>• LR can produce probability estimates of the target class, which can be useful for decision-making and ranking. </a:t>
            </a:r>
          </a:p>
          <a:p>
            <a:r>
              <a:rPr lang="en-US" sz="1900" dirty="0"/>
              <a:t>• LR can handle missing data by excluding observations with missing values from the analysis. </a:t>
            </a:r>
          </a:p>
          <a:p>
            <a:endParaRPr lang="en-US" sz="1900" dirty="0">
              <a:solidFill>
                <a:srgbClr val="00B0F0"/>
              </a:solidFill>
            </a:endParaRPr>
          </a:p>
          <a:p>
            <a:r>
              <a:rPr lang="en-US" sz="1900" dirty="0">
                <a:solidFill>
                  <a:srgbClr val="00B0F0"/>
                </a:solidFill>
              </a:rPr>
              <a:t>Weaknesses of Logistic Regression: </a:t>
            </a:r>
          </a:p>
          <a:p>
            <a:endParaRPr lang="en-US" sz="1900" dirty="0">
              <a:solidFill>
                <a:srgbClr val="00B0F0"/>
              </a:solidFill>
            </a:endParaRPr>
          </a:p>
          <a:p>
            <a:r>
              <a:rPr lang="en-US" sz="1900" dirty="0"/>
              <a:t>• LR assumes that the relationship between the predictors and the target variable is linear. This may not always be the case, and non-linear relationships may be missed. </a:t>
            </a:r>
          </a:p>
          <a:p>
            <a:r>
              <a:rPr lang="en-US" sz="1900" dirty="0"/>
              <a:t>• LR assumes that the predictors are not highly correlated with each other.</a:t>
            </a:r>
          </a:p>
          <a:p>
            <a:r>
              <a:rPr lang="en-US" sz="1900" dirty="0"/>
              <a:t>• LR may not perform well when the classes are imbalanced or when the decision boundary is non-linear. </a:t>
            </a:r>
          </a:p>
          <a:p>
            <a:r>
              <a:rPr lang="en-US" sz="1900" dirty="0"/>
              <a:t>• LR may not capture complex interactions between predictors or higher order relationships</a:t>
            </a:r>
          </a:p>
        </p:txBody>
      </p:sp>
    </p:spTree>
    <p:extLst>
      <p:ext uri="{BB962C8B-B14F-4D97-AF65-F5344CB8AC3E}">
        <p14:creationId xmlns:p14="http://schemas.microsoft.com/office/powerpoint/2010/main" val="2661445018"/>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a:off x="5658678" y="631329"/>
            <a:ext cx="40187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65105" y="6338610"/>
            <a:ext cx="1902715" cy="519390"/>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04</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7" name="Content Placeholder 2">
            <a:extLst>
              <a:ext uri="{FF2B5EF4-FFF2-40B4-BE49-F238E27FC236}">
                <a16:creationId xmlns:a16="http://schemas.microsoft.com/office/drawing/2014/main" id="{41A35339-550A-A320-F35B-81CB0FE5C1B9}"/>
              </a:ext>
            </a:extLst>
          </p:cNvPr>
          <p:cNvSpPr txBox="1">
            <a:spLocks/>
          </p:cNvSpPr>
          <p:nvPr/>
        </p:nvSpPr>
        <p:spPr>
          <a:xfrm>
            <a:off x="556591" y="1433692"/>
            <a:ext cx="10982737" cy="1770480"/>
          </a:xfrm>
          <a:prstGeom prst="rect">
            <a:avLst/>
          </a:prstGeom>
        </p:spPr>
        <p:txBody>
          <a:bodyPr vert="horz" lIns="91440" tIns="45720" rIns="91440" bIns="45720" rtlCol="0">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20000"/>
              </a:lnSpc>
              <a:buNone/>
            </a:pPr>
            <a:r>
              <a:rPr lang="en-US" sz="2400" dirty="0">
                <a:latin typeface="Times New Roman" panose="02020603050405020304" pitchFamily="18" charset="0"/>
                <a:cs typeface="Times New Roman" panose="02020603050405020304" pitchFamily="18" charset="0"/>
              </a:rPr>
              <a:t>K-Nearest Neighbors is one of the simplest Machine Learning algorithms based on Supervised Learning technique.</a:t>
            </a:r>
          </a:p>
          <a:p>
            <a:pPr marL="0" indent="0" algn="just">
              <a:lnSpc>
                <a:spcPct val="120000"/>
              </a:lnSpc>
              <a:buNone/>
            </a:pPr>
            <a:r>
              <a:rPr lang="en-US" sz="2400" dirty="0">
                <a:latin typeface="Times New Roman" panose="02020603050405020304" pitchFamily="18" charset="0"/>
                <a:cs typeface="Times New Roman" panose="02020603050405020304" pitchFamily="18" charset="0"/>
              </a:rPr>
              <a:t>It is a non-parametric and lazy learning algorithm, meaning that it does not make any assumptions about the distribution of the data and does not require training prior to making predictions.</a:t>
            </a:r>
          </a:p>
          <a:p>
            <a:pPr algn="just"/>
            <a:endParaRPr lang="en-US" sz="2400" dirty="0">
              <a:latin typeface="Times New Roman" panose="02020603050405020304" pitchFamily="18" charset="0"/>
              <a:cs typeface="Times New Roman" panose="02020603050405020304" pitchFamily="18" charset="0"/>
            </a:endParaRPr>
          </a:p>
        </p:txBody>
      </p:sp>
      <p:graphicFrame>
        <p:nvGraphicFramePr>
          <p:cNvPr id="18" name="Content Placeholder 3">
            <a:extLst>
              <a:ext uri="{FF2B5EF4-FFF2-40B4-BE49-F238E27FC236}">
                <a16:creationId xmlns:a16="http://schemas.microsoft.com/office/drawing/2014/main" id="{D82AE5EB-2A1D-22B1-9A49-4EDE0158D4F4}"/>
              </a:ext>
            </a:extLst>
          </p:cNvPr>
          <p:cNvGraphicFramePr>
            <a:graphicFrameLocks noGrp="1"/>
          </p:cNvGraphicFramePr>
          <p:nvPr>
            <p:ph idx="1"/>
            <p:extLst>
              <p:ext uri="{D42A27DB-BD31-4B8C-83A1-F6EECF244321}">
                <p14:modId xmlns:p14="http://schemas.microsoft.com/office/powerpoint/2010/main" val="145076972"/>
              </p:ext>
            </p:extLst>
          </p:nvPr>
        </p:nvGraphicFramePr>
        <p:xfrm>
          <a:off x="1116463" y="3204172"/>
          <a:ext cx="9959070" cy="2750695"/>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4" name="TextBox 3">
            <a:extLst>
              <a:ext uri="{FF2B5EF4-FFF2-40B4-BE49-F238E27FC236}">
                <a16:creationId xmlns:a16="http://schemas.microsoft.com/office/drawing/2014/main" id="{3C72B72D-D00A-28BB-865E-92ADB01BC4F9}"/>
              </a:ext>
            </a:extLst>
          </p:cNvPr>
          <p:cNvSpPr txBox="1"/>
          <p:nvPr/>
        </p:nvSpPr>
        <p:spPr>
          <a:xfrm>
            <a:off x="1640186" y="361800"/>
            <a:ext cx="3869750" cy="584775"/>
          </a:xfrm>
          <a:prstGeom prst="rect">
            <a:avLst/>
          </a:prstGeom>
          <a:noFill/>
        </p:spPr>
        <p:txBody>
          <a:bodyPr wrap="square">
            <a:spAutoFit/>
          </a:bodyPr>
          <a:lstStyle/>
          <a:p>
            <a:r>
              <a:rPr lang="en-US" sz="3200" b="1" dirty="0">
                <a:solidFill>
                  <a:srgbClr val="FF0000"/>
                </a:solidFill>
                <a:latin typeface="Times New Roman" panose="02020603050405020304" pitchFamily="18" charset="0"/>
                <a:cs typeface="Times New Roman" panose="02020603050405020304" pitchFamily="18" charset="0"/>
              </a:rPr>
              <a:t>KNN:</a:t>
            </a:r>
            <a:endParaRPr lang="en-US" sz="3200" dirty="0"/>
          </a:p>
        </p:txBody>
      </p:sp>
    </p:spTree>
    <p:extLst>
      <p:ext uri="{BB962C8B-B14F-4D97-AF65-F5344CB8AC3E}">
        <p14:creationId xmlns:p14="http://schemas.microsoft.com/office/powerpoint/2010/main" val="49351776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a:off x="5658678" y="631329"/>
            <a:ext cx="40187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1522" y="6266339"/>
            <a:ext cx="2167470" cy="59166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04</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7" name="Content Placeholder 2">
            <a:extLst>
              <a:ext uri="{FF2B5EF4-FFF2-40B4-BE49-F238E27FC236}">
                <a16:creationId xmlns:a16="http://schemas.microsoft.com/office/drawing/2014/main" id="{41A35339-550A-A320-F35B-81CB0FE5C1B9}"/>
              </a:ext>
            </a:extLst>
          </p:cNvPr>
          <p:cNvSpPr txBox="1">
            <a:spLocks/>
          </p:cNvSpPr>
          <p:nvPr/>
        </p:nvSpPr>
        <p:spPr>
          <a:xfrm>
            <a:off x="415828" y="1416597"/>
            <a:ext cx="3586329" cy="618794"/>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latin typeface="Times New Roman" panose="02020603050405020304" pitchFamily="18" charset="0"/>
                <a:cs typeface="Times New Roman" panose="02020603050405020304" pitchFamily="18" charset="0"/>
              </a:rPr>
              <a:t>How does KNN work?</a:t>
            </a:r>
            <a:br>
              <a:rPr lang="en-US" sz="2400" b="1"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pic>
        <p:nvPicPr>
          <p:cNvPr id="16" name="Content Placeholder 15">
            <a:extLst>
              <a:ext uri="{FF2B5EF4-FFF2-40B4-BE49-F238E27FC236}">
                <a16:creationId xmlns:a16="http://schemas.microsoft.com/office/drawing/2014/main" id="{3C958C93-614C-F248-DB5A-BEC06E1C1106}"/>
              </a:ext>
            </a:extLst>
          </p:cNvPr>
          <p:cNvPicPr>
            <a:picLocks noGrp="1" noChangeAspect="1"/>
          </p:cNvPicPr>
          <p:nvPr>
            <p:ph idx="1"/>
          </p:nvPr>
        </p:nvPicPr>
        <p:blipFill>
          <a:blip r:embed="rId6">
            <a:extLst>
              <a:ext uri="{BEBA8EAE-BF5A-486C-A8C5-ECC9F3942E4B}">
                <a14:imgProps xmlns:a14="http://schemas.microsoft.com/office/drawing/2010/main">
                  <a14:imgLayer r:embed="rId7">
                    <a14:imgEffect>
                      <a14:brightnessContrast contrast="20000"/>
                    </a14:imgEffect>
                  </a14:imgLayer>
                </a14:imgProps>
              </a:ext>
            </a:extLst>
          </a:blip>
          <a:stretch>
            <a:fillRect/>
          </a:stretch>
        </p:blipFill>
        <p:spPr>
          <a:xfrm>
            <a:off x="530652" y="2331424"/>
            <a:ext cx="3326104" cy="2660884"/>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9" name="Picture 18">
            <a:extLst>
              <a:ext uri="{FF2B5EF4-FFF2-40B4-BE49-F238E27FC236}">
                <a16:creationId xmlns:a16="http://schemas.microsoft.com/office/drawing/2014/main" id="{E66EF4F0-A7FD-C322-3634-A65B7CE83032}"/>
              </a:ext>
            </a:extLst>
          </p:cNvPr>
          <p:cNvPicPr>
            <a:picLocks noChangeAspect="1"/>
          </p:cNvPicPr>
          <p:nvPr/>
        </p:nvPicPr>
        <p:blipFill>
          <a:blip r:embed="rId8"/>
          <a:stretch>
            <a:fillRect/>
          </a:stretch>
        </p:blipFill>
        <p:spPr>
          <a:xfrm>
            <a:off x="4341936" y="2331424"/>
            <a:ext cx="3326103" cy="266088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0" name="Picture 19">
            <a:extLst>
              <a:ext uri="{FF2B5EF4-FFF2-40B4-BE49-F238E27FC236}">
                <a16:creationId xmlns:a16="http://schemas.microsoft.com/office/drawing/2014/main" id="{0EEDB68C-1E09-D8C1-7EC8-0946C7F1D857}"/>
              </a:ext>
            </a:extLst>
          </p:cNvPr>
          <p:cNvPicPr>
            <a:picLocks noChangeAspect="1"/>
          </p:cNvPicPr>
          <p:nvPr/>
        </p:nvPicPr>
        <p:blipFill>
          <a:blip r:embed="rId9"/>
          <a:stretch>
            <a:fillRect/>
          </a:stretch>
        </p:blipFill>
        <p:spPr>
          <a:xfrm>
            <a:off x="8453499" y="2331423"/>
            <a:ext cx="3326104" cy="2660883"/>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427041196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a:off x="5658678" y="631329"/>
            <a:ext cx="40187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04</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7" name="Content Placeholder 2">
            <a:extLst>
              <a:ext uri="{FF2B5EF4-FFF2-40B4-BE49-F238E27FC236}">
                <a16:creationId xmlns:a16="http://schemas.microsoft.com/office/drawing/2014/main" id="{41A35339-550A-A320-F35B-81CB0FE5C1B9}"/>
              </a:ext>
            </a:extLst>
          </p:cNvPr>
          <p:cNvSpPr txBox="1">
            <a:spLocks/>
          </p:cNvSpPr>
          <p:nvPr/>
        </p:nvSpPr>
        <p:spPr>
          <a:xfrm>
            <a:off x="415828" y="1416597"/>
            <a:ext cx="3586329" cy="618794"/>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latin typeface="Times New Roman" panose="02020603050405020304" pitchFamily="18" charset="0"/>
                <a:cs typeface="Times New Roman" panose="02020603050405020304" pitchFamily="18" charset="0"/>
              </a:rPr>
              <a:t>Output: </a:t>
            </a:r>
            <a:br>
              <a:rPr lang="en-US" sz="2400" b="1"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pic>
        <p:nvPicPr>
          <p:cNvPr id="18" name="Content Placeholder 17">
            <a:extLst>
              <a:ext uri="{FF2B5EF4-FFF2-40B4-BE49-F238E27FC236}">
                <a16:creationId xmlns:a16="http://schemas.microsoft.com/office/drawing/2014/main" id="{80A17223-B0A5-3E02-CCD5-0E188624C0B4}"/>
              </a:ext>
            </a:extLst>
          </p:cNvPr>
          <p:cNvPicPr>
            <a:picLocks noGrp="1" noChangeAspect="1"/>
          </p:cNvPicPr>
          <p:nvPr>
            <p:ph idx="1"/>
          </p:nvPr>
        </p:nvPicPr>
        <p:blipFill>
          <a:blip r:embed="rId6"/>
          <a:stretch>
            <a:fillRect/>
          </a:stretch>
        </p:blipFill>
        <p:spPr>
          <a:xfrm>
            <a:off x="2876687" y="2041046"/>
            <a:ext cx="6800713" cy="340035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0575643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a:off x="5658678" y="631329"/>
            <a:ext cx="40187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04</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7B9BD4EF-B61B-84D0-69A1-3F651AEB3667}"/>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04 – Supervised Learning</a:t>
            </a:r>
          </a:p>
        </p:txBody>
      </p:sp>
      <p:sp>
        <p:nvSpPr>
          <p:cNvPr id="10" name="TextBox 9">
            <a:extLst>
              <a:ext uri="{FF2B5EF4-FFF2-40B4-BE49-F238E27FC236}">
                <a16:creationId xmlns:a16="http://schemas.microsoft.com/office/drawing/2014/main" id="{E152FDB4-783F-7C16-7C6B-266FC9AD4FFA}"/>
              </a:ext>
            </a:extLst>
          </p:cNvPr>
          <p:cNvSpPr txBox="1"/>
          <p:nvPr/>
        </p:nvSpPr>
        <p:spPr>
          <a:xfrm>
            <a:off x="8702165" y="6262270"/>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Eng. Eman </a:t>
            </a:r>
            <a:r>
              <a:rPr lang="en-US" b="1" dirty="0" err="1">
                <a:solidFill>
                  <a:schemeClr val="bg1"/>
                </a:solidFill>
                <a:latin typeface="Times New Roman" panose="02020603050405020304" pitchFamily="18" charset="0"/>
                <a:cs typeface="Times New Roman" panose="02020603050405020304" pitchFamily="18" charset="0"/>
              </a:rPr>
              <a:t>Elgallad</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21" name="Content Placeholder 2">
            <a:extLst>
              <a:ext uri="{FF2B5EF4-FFF2-40B4-BE49-F238E27FC236}">
                <a16:creationId xmlns:a16="http://schemas.microsoft.com/office/drawing/2014/main" id="{97F5363E-85ED-3110-08B5-8A33E4553948}"/>
              </a:ext>
            </a:extLst>
          </p:cNvPr>
          <p:cNvSpPr txBox="1">
            <a:spLocks/>
          </p:cNvSpPr>
          <p:nvPr/>
        </p:nvSpPr>
        <p:spPr>
          <a:xfrm>
            <a:off x="538893" y="1433474"/>
            <a:ext cx="11456505" cy="393192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err="1"/>
              <a:t>Minkowski</a:t>
            </a:r>
            <a:r>
              <a:rPr lang="en-US" sz="2400" dirty="0"/>
              <a:t> distance: The formula for </a:t>
            </a:r>
            <a:r>
              <a:rPr lang="en-US" sz="2400" dirty="0" err="1"/>
              <a:t>Minkowski</a:t>
            </a:r>
            <a:r>
              <a:rPr lang="en-US" sz="2400" dirty="0"/>
              <a:t> distance is in generalized form and we can manipulate it to get different distance metrices.</a:t>
            </a:r>
          </a:p>
          <a:p>
            <a:r>
              <a:rPr lang="en-US" sz="2400" dirty="0"/>
              <a:t>The p value in the formula can be manipulated to give us different distances like:</a:t>
            </a:r>
          </a:p>
          <a:p>
            <a:pPr marL="548640" lvl="2" indent="0">
              <a:buFont typeface="Arial" panose="020B0604020202020204" pitchFamily="34" charset="0"/>
              <a:buNone/>
            </a:pPr>
            <a:r>
              <a:rPr lang="en-US" sz="2400" dirty="0"/>
              <a:t>p = 1, when p is set to 1 we get Manhattan distance</a:t>
            </a:r>
          </a:p>
          <a:p>
            <a:pPr marL="548640" lvl="2" indent="0">
              <a:buFont typeface="Arial" panose="020B0604020202020204" pitchFamily="34" charset="0"/>
              <a:buNone/>
            </a:pPr>
            <a:r>
              <a:rPr lang="en-US" sz="2400" dirty="0"/>
              <a:t>p = 2, when p is set to 2 we get Euclidean distance</a:t>
            </a:r>
          </a:p>
          <a:p>
            <a:r>
              <a:rPr lang="en-US" sz="2400" dirty="0"/>
              <a:t> Euclidean distance</a:t>
            </a:r>
          </a:p>
          <a:p>
            <a:pPr lvl="1"/>
            <a:r>
              <a:rPr lang="es-ES" dirty="0">
                <a:latin typeface="Untitled Sans"/>
              </a:rPr>
              <a:t>d = √[ (x</a:t>
            </a:r>
            <a:r>
              <a:rPr lang="es-ES" dirty="0">
                <a:latin typeface="MJXc-TeX-main-R"/>
              </a:rPr>
              <a:t>2</a:t>
            </a:r>
            <a:r>
              <a:rPr lang="es-ES" dirty="0">
                <a:latin typeface="Untitled Sans"/>
              </a:rPr>
              <a:t>2 – x</a:t>
            </a:r>
            <a:r>
              <a:rPr lang="es-ES" dirty="0">
                <a:latin typeface="MJXc-TeX-main-R"/>
              </a:rPr>
              <a:t>1</a:t>
            </a:r>
            <a:r>
              <a:rPr lang="es-ES" dirty="0">
                <a:latin typeface="Untitled Sans"/>
              </a:rPr>
              <a:t>1)</a:t>
            </a:r>
            <a:r>
              <a:rPr lang="es-ES" baseline="30000" dirty="0">
                <a:latin typeface="Untitled Sans"/>
              </a:rPr>
              <a:t>2</a:t>
            </a:r>
            <a:r>
              <a:rPr lang="es-ES" dirty="0">
                <a:latin typeface="Untitled Sans"/>
              </a:rPr>
              <a:t> + (y</a:t>
            </a:r>
            <a:r>
              <a:rPr lang="es-ES" dirty="0">
                <a:latin typeface="MJXc-TeX-main-R"/>
              </a:rPr>
              <a:t>2</a:t>
            </a:r>
            <a:r>
              <a:rPr lang="es-ES" dirty="0">
                <a:latin typeface="Untitled Sans"/>
              </a:rPr>
              <a:t>2 – y</a:t>
            </a:r>
            <a:r>
              <a:rPr lang="es-ES" dirty="0">
                <a:latin typeface="MJXc-TeX-main-R"/>
              </a:rPr>
              <a:t>1</a:t>
            </a:r>
            <a:r>
              <a:rPr lang="es-ES" dirty="0">
                <a:latin typeface="Untitled Sans"/>
              </a:rPr>
              <a:t>1)</a:t>
            </a:r>
            <a:r>
              <a:rPr lang="es-ES" baseline="30000" dirty="0">
                <a:latin typeface="Untitled Sans"/>
              </a:rPr>
              <a:t>2</a:t>
            </a:r>
            <a:r>
              <a:rPr lang="es-ES" dirty="0">
                <a:latin typeface="Untitled Sans"/>
              </a:rPr>
              <a:t>]</a:t>
            </a:r>
            <a:endParaRPr lang="en-US" dirty="0"/>
          </a:p>
          <a:p>
            <a:r>
              <a:rPr lang="en-US" sz="2400" dirty="0"/>
              <a:t> Manhattan distance</a:t>
            </a:r>
          </a:p>
          <a:p>
            <a:pPr lvl="1"/>
            <a:r>
              <a:rPr lang="nn-NO" dirty="0"/>
              <a:t>sum for i to N sum || X1i – X2i ||</a:t>
            </a:r>
            <a:endParaRPr lang="en-US" dirty="0"/>
          </a:p>
          <a:p>
            <a:pPr marL="0" indent="0">
              <a:buFont typeface="Arial" panose="020B0604020202020204" pitchFamily="34" charset="0"/>
              <a:buNone/>
            </a:pPr>
            <a:endParaRPr lang="en-US" dirty="0"/>
          </a:p>
        </p:txBody>
      </p:sp>
      <p:sp>
        <p:nvSpPr>
          <p:cNvPr id="22" name="Title 1">
            <a:extLst>
              <a:ext uri="{FF2B5EF4-FFF2-40B4-BE49-F238E27FC236}">
                <a16:creationId xmlns:a16="http://schemas.microsoft.com/office/drawing/2014/main" id="{D11F2B01-FDE3-11EA-741B-A55E104F3989}"/>
              </a:ext>
            </a:extLst>
          </p:cNvPr>
          <p:cNvSpPr>
            <a:spLocks noGrp="1"/>
          </p:cNvSpPr>
          <p:nvPr>
            <p:ph type="title"/>
          </p:nvPr>
        </p:nvSpPr>
        <p:spPr>
          <a:xfrm>
            <a:off x="1532621" y="480368"/>
            <a:ext cx="4018723" cy="407528"/>
          </a:xfrm>
          <a:ln>
            <a:noFill/>
          </a:ln>
        </p:spPr>
        <p:txBody>
          <a:bodyPr>
            <a:normAutofit fontScale="90000"/>
          </a:bodyPr>
          <a:lstStyle/>
          <a:p>
            <a:r>
              <a:rPr lang="en-US" sz="2800" b="1" u="sng" dirty="0"/>
              <a:t>Distance Measures </a:t>
            </a:r>
          </a:p>
        </p:txBody>
      </p:sp>
      <p:pic>
        <p:nvPicPr>
          <p:cNvPr id="23" name="Picture 1" descr="Image">
            <a:extLst>
              <a:ext uri="{FF2B5EF4-FFF2-40B4-BE49-F238E27FC236}">
                <a16:creationId xmlns:a16="http://schemas.microsoft.com/office/drawing/2014/main" id="{ADAE9EAF-5DEA-8824-407E-E3EE095FBF1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68039" y="3429000"/>
            <a:ext cx="3141814" cy="13533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994613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a:off x="5658678" y="631329"/>
            <a:ext cx="40187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1197" y="6266339"/>
            <a:ext cx="2167470" cy="59166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04</a:t>
            </a:r>
            <a:endParaRPr lang="en-US" sz="1400" b="1" dirty="0">
              <a:solidFill>
                <a:srgbClr val="8E5A6D"/>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989E4A4B-B7BF-6CBC-B520-E27BD61FF2A1}"/>
              </a:ext>
            </a:extLst>
          </p:cNvPr>
          <p:cNvPicPr>
            <a:picLocks noChangeAspect="1"/>
          </p:cNvPicPr>
          <p:nvPr/>
        </p:nvPicPr>
        <p:blipFill>
          <a:blip r:embed="rId6"/>
          <a:stretch>
            <a:fillRect/>
          </a:stretch>
        </p:blipFill>
        <p:spPr>
          <a:xfrm>
            <a:off x="1906248" y="1592976"/>
            <a:ext cx="8668281" cy="3087755"/>
          </a:xfrm>
          <a:prstGeom prst="rect">
            <a:avLst/>
          </a:prstGeom>
        </p:spPr>
      </p:pic>
      <p:grpSp>
        <p:nvGrpSpPr>
          <p:cNvPr id="15" name="Group 14">
            <a:extLst>
              <a:ext uri="{FF2B5EF4-FFF2-40B4-BE49-F238E27FC236}">
                <a16:creationId xmlns:a16="http://schemas.microsoft.com/office/drawing/2014/main" id="{F8EAB72B-F32C-71A7-4752-61517C3C43DD}"/>
              </a:ext>
            </a:extLst>
          </p:cNvPr>
          <p:cNvGrpSpPr/>
          <p:nvPr/>
        </p:nvGrpSpPr>
        <p:grpSpPr>
          <a:xfrm>
            <a:off x="764209" y="1406577"/>
            <a:ext cx="1016000" cy="3576240"/>
            <a:chOff x="0" y="225833"/>
            <a:chExt cx="1016000" cy="3576240"/>
          </a:xfrm>
        </p:grpSpPr>
        <p:sp>
          <p:nvSpPr>
            <p:cNvPr id="16" name="Arrow: Right 15">
              <a:extLst>
                <a:ext uri="{FF2B5EF4-FFF2-40B4-BE49-F238E27FC236}">
                  <a16:creationId xmlns:a16="http://schemas.microsoft.com/office/drawing/2014/main" id="{7A94F713-610F-7AA9-E59D-25157AD47078}"/>
                </a:ext>
              </a:extLst>
            </p:cNvPr>
            <p:cNvSpPr/>
            <p:nvPr/>
          </p:nvSpPr>
          <p:spPr>
            <a:xfrm rot="16200000">
              <a:off x="-1280120" y="1505953"/>
              <a:ext cx="3576240" cy="1016000"/>
            </a:xfrm>
            <a:prstGeom prst="rightArrow">
              <a:avLst>
                <a:gd name="adj1" fmla="val 49830"/>
                <a:gd name="adj2" fmla="val 60660"/>
              </a:avLst>
            </a:prstGeom>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17" name="Arrow: Right 4">
              <a:extLst>
                <a:ext uri="{FF2B5EF4-FFF2-40B4-BE49-F238E27FC236}">
                  <a16:creationId xmlns:a16="http://schemas.microsoft.com/office/drawing/2014/main" id="{4A7BAEE2-4DD4-E183-3447-46E0341E4AC5}"/>
                </a:ext>
              </a:extLst>
            </p:cNvPr>
            <p:cNvSpPr txBox="1"/>
            <p:nvPr/>
          </p:nvSpPr>
          <p:spPr>
            <a:xfrm rot="16200000">
              <a:off x="-1126567" y="1914370"/>
              <a:ext cx="3269135" cy="506272"/>
            </a:xfrm>
            <a:prstGeom prst="rect">
              <a:avLst/>
            </a:prstGeom>
          </p:spPr>
          <p:style>
            <a:lnRef idx="0">
              <a:scrgbClr r="0" g="0" b="0"/>
            </a:lnRef>
            <a:fillRef idx="0">
              <a:scrgbClr r="0" g="0" b="0"/>
            </a:fillRef>
            <a:effectRef idx="0">
              <a:scrgbClr r="0" g="0" b="0"/>
            </a:effectRef>
            <a:fontRef idx="minor">
              <a:schemeClr val="lt1">
                <a:hueOff val="0"/>
                <a:satOff val="0"/>
                <a:lumOff val="0"/>
                <a:alphaOff val="0"/>
              </a:schemeClr>
            </a:fontRef>
          </p:style>
          <p:txBody>
            <a:bodyPr spcFirstLastPara="0" vert="horz" wrap="square" lIns="87630" tIns="87630" rIns="87630" bIns="87630" numCol="1" spcCol="1270" anchor="ctr" anchorCtr="0">
              <a:noAutofit/>
            </a:bodyPr>
            <a:lstStyle/>
            <a:p>
              <a:pPr marL="0" lvl="0" indent="0" algn="r" defTabSz="1022350">
                <a:lnSpc>
                  <a:spcPct val="90000"/>
                </a:lnSpc>
                <a:spcBef>
                  <a:spcPct val="0"/>
                </a:spcBef>
                <a:spcAft>
                  <a:spcPct val="35000"/>
                </a:spcAft>
                <a:buNone/>
              </a:pPr>
              <a:r>
                <a:rPr lang="en-US" sz="2300" kern="1200" dirty="0"/>
                <a:t>Overfitting</a:t>
              </a:r>
            </a:p>
          </p:txBody>
        </p:sp>
      </p:grpSp>
      <p:grpSp>
        <p:nvGrpSpPr>
          <p:cNvPr id="18" name="Group 17">
            <a:extLst>
              <a:ext uri="{FF2B5EF4-FFF2-40B4-BE49-F238E27FC236}">
                <a16:creationId xmlns:a16="http://schemas.microsoft.com/office/drawing/2014/main" id="{66F490F1-54D9-7540-0826-132C22BE995C}"/>
              </a:ext>
            </a:extLst>
          </p:cNvPr>
          <p:cNvGrpSpPr/>
          <p:nvPr/>
        </p:nvGrpSpPr>
        <p:grpSpPr>
          <a:xfrm>
            <a:off x="10701961" y="1640880"/>
            <a:ext cx="1016000" cy="3576240"/>
            <a:chOff x="7111999" y="1616593"/>
            <a:chExt cx="1016000" cy="3576240"/>
          </a:xfrm>
        </p:grpSpPr>
        <p:sp>
          <p:nvSpPr>
            <p:cNvPr id="19" name="Arrow: Right 18">
              <a:extLst>
                <a:ext uri="{FF2B5EF4-FFF2-40B4-BE49-F238E27FC236}">
                  <a16:creationId xmlns:a16="http://schemas.microsoft.com/office/drawing/2014/main" id="{FC043BAF-00B2-FEEC-5B87-78B27A3E1BB7}"/>
                </a:ext>
              </a:extLst>
            </p:cNvPr>
            <p:cNvSpPr/>
            <p:nvPr/>
          </p:nvSpPr>
          <p:spPr>
            <a:xfrm rot="5400000">
              <a:off x="5831879" y="2896713"/>
              <a:ext cx="3576240" cy="1016000"/>
            </a:xfrm>
            <a:prstGeom prst="rightArrow">
              <a:avLst>
                <a:gd name="adj1" fmla="val 49830"/>
                <a:gd name="adj2" fmla="val 60660"/>
              </a:avLst>
            </a:prstGeom>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sp>
        <p:sp>
          <p:nvSpPr>
            <p:cNvPr id="20" name="Arrow: Right 4">
              <a:extLst>
                <a:ext uri="{FF2B5EF4-FFF2-40B4-BE49-F238E27FC236}">
                  <a16:creationId xmlns:a16="http://schemas.microsoft.com/office/drawing/2014/main" id="{4745321B-8429-3DB8-D623-B1A9467A7347}"/>
                </a:ext>
              </a:extLst>
            </p:cNvPr>
            <p:cNvSpPr txBox="1"/>
            <p:nvPr/>
          </p:nvSpPr>
          <p:spPr>
            <a:xfrm rot="5400000">
              <a:off x="5985432" y="2998025"/>
              <a:ext cx="3269135" cy="506272"/>
            </a:xfrm>
            <a:prstGeom prst="rect">
              <a:avLst/>
            </a:prstGeom>
          </p:spPr>
          <p:style>
            <a:lnRef idx="0">
              <a:scrgbClr r="0" g="0" b="0"/>
            </a:lnRef>
            <a:fillRef idx="0">
              <a:scrgbClr r="0" g="0" b="0"/>
            </a:fillRef>
            <a:effectRef idx="0">
              <a:scrgbClr r="0" g="0" b="0"/>
            </a:effectRef>
            <a:fontRef idx="minor">
              <a:schemeClr val="lt1">
                <a:hueOff val="0"/>
                <a:satOff val="0"/>
                <a:lumOff val="0"/>
                <a:alphaOff val="0"/>
              </a:schemeClr>
            </a:fontRef>
          </p:style>
          <p:txBody>
            <a:bodyPr spcFirstLastPara="0" vert="horz" wrap="square" lIns="87630" tIns="87630" rIns="87630" bIns="87630" numCol="1" spcCol="1270" anchor="ctr" anchorCtr="0">
              <a:noAutofit/>
            </a:bodyPr>
            <a:lstStyle/>
            <a:p>
              <a:pPr marL="0" lvl="0" indent="0" algn="r" defTabSz="1022350">
                <a:lnSpc>
                  <a:spcPct val="90000"/>
                </a:lnSpc>
                <a:spcBef>
                  <a:spcPct val="0"/>
                </a:spcBef>
                <a:spcAft>
                  <a:spcPct val="35000"/>
                </a:spcAft>
                <a:buNone/>
              </a:pPr>
              <a:r>
                <a:rPr lang="en-US" sz="2300" kern="1200" dirty="0"/>
                <a:t>Underfitting</a:t>
              </a:r>
            </a:p>
          </p:txBody>
        </p:sp>
      </p:grpSp>
      <p:sp>
        <p:nvSpPr>
          <p:cNvPr id="24" name="Title 1">
            <a:extLst>
              <a:ext uri="{FF2B5EF4-FFF2-40B4-BE49-F238E27FC236}">
                <a16:creationId xmlns:a16="http://schemas.microsoft.com/office/drawing/2014/main" id="{57E9A108-AD9B-323D-C50E-877D64553632}"/>
              </a:ext>
            </a:extLst>
          </p:cNvPr>
          <p:cNvSpPr txBox="1">
            <a:spLocks/>
          </p:cNvSpPr>
          <p:nvPr/>
        </p:nvSpPr>
        <p:spPr>
          <a:xfrm>
            <a:off x="1813843" y="1096702"/>
            <a:ext cx="7759148" cy="382401"/>
          </a:xfrm>
          <a:prstGeom prst="rect">
            <a:avLst/>
          </a:prstGeom>
        </p:spPr>
        <p:txBody>
          <a:bodyPr vert="horz" lIns="91440" tIns="45720" rIns="91440" bIns="45720" rtlCol="0" anchor="ctr">
            <a:normAutofit fontScale="6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000" dirty="0"/>
              <a:t>KNN Overfitting and Underfitting.</a:t>
            </a:r>
          </a:p>
        </p:txBody>
      </p:sp>
      <p:sp>
        <p:nvSpPr>
          <p:cNvPr id="25" name="Rectangle 2">
            <a:extLst>
              <a:ext uri="{FF2B5EF4-FFF2-40B4-BE49-F238E27FC236}">
                <a16:creationId xmlns:a16="http://schemas.microsoft.com/office/drawing/2014/main" id="{79B5FFE4-DC31-0D85-D82A-254FF5189F19}"/>
              </a:ext>
            </a:extLst>
          </p:cNvPr>
          <p:cNvSpPr txBox="1">
            <a:spLocks noChangeArrowheads="1"/>
          </p:cNvSpPr>
          <p:nvPr/>
        </p:nvSpPr>
        <p:spPr bwMode="auto">
          <a:xfrm>
            <a:off x="2218667" y="4652503"/>
            <a:ext cx="8355862" cy="830997"/>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rtlCol="0" anchor="ctr" anchorCtr="0" compatLnSpc="1">
            <a:prstTxWarp prst="textNoShape">
              <a:avLst/>
            </a:prstTxWarp>
            <a:spAutoFit/>
          </a:bodyPr>
          <a:lstStyle>
            <a:lvl1pPr algn="l" defTabSz="914400" rtl="0" eaLnBrk="0" fontAlgn="base" latinLnBrk="0" hangingPunct="0">
              <a:lnSpc>
                <a:spcPct val="90000"/>
              </a:lnSpc>
              <a:spcBef>
                <a:spcPct val="0"/>
              </a:spcBef>
              <a:spcAft>
                <a:spcPct val="0"/>
              </a:spcAft>
              <a:buNone/>
              <a:defRPr lang="en-US" sz="4800" kern="1200" cap="none" spc="0" baseline="0" dirty="0">
                <a:solidFill>
                  <a:schemeClr val="tx1"/>
                </a:solidFill>
                <a:effectLst/>
                <a:latin typeface="Arial" panose="020B0604020202020204" pitchFamily="34" charset="0"/>
                <a:ea typeface="+mn-ea"/>
                <a:cs typeface="+mn-cs"/>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a:lnSpc>
                <a:spcPct val="100000"/>
              </a:lnSpc>
            </a:pPr>
            <a:r>
              <a:rPr lang="en-US" altLang="en-US" sz="1800" dirty="0">
                <a:solidFill>
                  <a:srgbClr val="202124"/>
                </a:solidFill>
                <a:latin typeface="Helvetica Neue"/>
              </a:rPr>
              <a:t>The value of k in the KNN algorithm is related to the error rate of the model. </a:t>
            </a:r>
          </a:p>
          <a:p>
            <a:pPr>
              <a:lnSpc>
                <a:spcPct val="100000"/>
              </a:lnSpc>
            </a:pPr>
            <a:r>
              <a:rPr lang="en-US" altLang="en-US" sz="1800" dirty="0">
                <a:solidFill>
                  <a:srgbClr val="040C28"/>
                </a:solidFill>
                <a:latin typeface="Helvetica Neue"/>
              </a:rPr>
              <a:t>A small value of k could lead to overfitting as well as a big value of k can lead to underfitting</a:t>
            </a:r>
            <a:r>
              <a:rPr lang="en-US" altLang="en-US" sz="1800" dirty="0">
                <a:solidFill>
                  <a:srgbClr val="202124"/>
                </a:solidFill>
                <a:latin typeface="Helvetica Neue"/>
              </a:rPr>
              <a:t>. </a:t>
            </a:r>
            <a:endParaRPr lang="en-US" altLang="en-US" sz="2400" dirty="0"/>
          </a:p>
        </p:txBody>
      </p:sp>
    </p:spTree>
    <p:extLst>
      <p:ext uri="{BB962C8B-B14F-4D97-AF65-F5344CB8AC3E}">
        <p14:creationId xmlns:p14="http://schemas.microsoft.com/office/powerpoint/2010/main" val="285534679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a:off x="5658678" y="631329"/>
            <a:ext cx="4018722"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005390" y="-284027"/>
            <a:ext cx="1990007" cy="1760086"/>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04</a:t>
            </a:r>
            <a:endParaRPr lang="en-US" sz="1400" b="1" dirty="0">
              <a:solidFill>
                <a:srgbClr val="8E5A6D"/>
              </a:solidFill>
              <a:latin typeface="Times New Roman" panose="02020603050405020304" pitchFamily="18" charset="0"/>
              <a:cs typeface="Times New Roman" panose="02020603050405020304" pitchFamily="18" charset="0"/>
            </a:endParaRPr>
          </a:p>
        </p:txBody>
      </p:sp>
      <p:graphicFrame>
        <p:nvGraphicFramePr>
          <p:cNvPr id="21" name="Diagram 20">
            <a:extLst>
              <a:ext uri="{FF2B5EF4-FFF2-40B4-BE49-F238E27FC236}">
                <a16:creationId xmlns:a16="http://schemas.microsoft.com/office/drawing/2014/main" id="{DA1FEFB3-A874-AC32-1823-2397F8F1DADB}"/>
              </a:ext>
            </a:extLst>
          </p:cNvPr>
          <p:cNvGraphicFramePr/>
          <p:nvPr>
            <p:extLst>
              <p:ext uri="{D42A27DB-BD31-4B8C-83A1-F6EECF244321}">
                <p14:modId xmlns:p14="http://schemas.microsoft.com/office/powerpoint/2010/main" val="3536631815"/>
              </p:ext>
            </p:extLst>
          </p:nvPr>
        </p:nvGraphicFramePr>
        <p:xfrm>
          <a:off x="2367555" y="1845928"/>
          <a:ext cx="8035294" cy="3964939"/>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22" name="Title 1">
            <a:extLst>
              <a:ext uri="{FF2B5EF4-FFF2-40B4-BE49-F238E27FC236}">
                <a16:creationId xmlns:a16="http://schemas.microsoft.com/office/drawing/2014/main" id="{91079577-4469-EC35-5475-FDBFA78E73B7}"/>
              </a:ext>
            </a:extLst>
          </p:cNvPr>
          <p:cNvSpPr>
            <a:spLocks noGrp="1"/>
          </p:cNvSpPr>
          <p:nvPr>
            <p:ph type="title"/>
          </p:nvPr>
        </p:nvSpPr>
        <p:spPr>
          <a:xfrm>
            <a:off x="1789151" y="961695"/>
            <a:ext cx="9305184" cy="916703"/>
          </a:xfrm>
        </p:spPr>
        <p:txBody>
          <a:bodyPr>
            <a:normAutofit/>
          </a:bodyPr>
          <a:lstStyle/>
          <a:p>
            <a:r>
              <a:rPr lang="en-US" b="0" i="0" dirty="0">
                <a:effectLst/>
                <a:latin typeface="Söhne"/>
              </a:rPr>
              <a:t>Strengths and Weaknesses of KNN</a:t>
            </a:r>
            <a:endParaRPr lang="en-US" dirty="0"/>
          </a:p>
        </p:txBody>
      </p:sp>
    </p:spTree>
    <p:extLst>
      <p:ext uri="{BB962C8B-B14F-4D97-AF65-F5344CB8AC3E}">
        <p14:creationId xmlns:p14="http://schemas.microsoft.com/office/powerpoint/2010/main" val="311426621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417983" y="332684"/>
            <a:ext cx="7134906" cy="648072"/>
          </a:xfrm>
        </p:spPr>
        <p:txBody>
          <a:bodyPr>
            <a:normAutofit/>
          </a:bodyPr>
          <a:lstStyle/>
          <a:p>
            <a:r>
              <a:rPr b="0" u="none" dirty="0">
                <a:solidFill>
                  <a:srgbClr val="FF0000"/>
                </a:solidFill>
                <a:latin typeface="Huawei Sans" panose="020C0503030203020204" pitchFamily="34" charset="0"/>
              </a:rPr>
              <a:t>Support Vector Machine</a:t>
            </a:r>
            <a:endParaRPr lang="en-US" dirty="0">
              <a:solidFill>
                <a:srgbClr val="FF0000"/>
              </a:solidFill>
              <a:latin typeface="Huawei Sans" panose="020C0503030203020204" pitchFamily="34" charset="0"/>
              <a:cs typeface="Huawei Sans" panose="020C0503030203020204" pitchFamily="34" charset="0"/>
              <a:sym typeface="Huawei Sans" panose="020C0503030203020204" pitchFamily="34" charset="0"/>
            </a:endParaRPr>
          </a:p>
        </p:txBody>
      </p:sp>
      <p:sp>
        <p:nvSpPr>
          <p:cNvPr id="3" name="文本占位符 2"/>
          <p:cNvSpPr>
            <a:spLocks noGrp="1"/>
          </p:cNvSpPr>
          <p:nvPr>
            <p:ph type="body" sz="quarter" idx="4294967295"/>
          </p:nvPr>
        </p:nvSpPr>
        <p:spPr>
          <a:xfrm>
            <a:off x="455612" y="1047750"/>
            <a:ext cx="11293475" cy="4879805"/>
          </a:xfrm>
        </p:spPr>
        <p:txBody>
          <a:bodyPr/>
          <a:lstStyle/>
          <a:p>
            <a:r>
              <a:rPr sz="2000" b="0" u="none" dirty="0">
                <a:latin typeface="Huawei Sans" panose="020C0503030203020204" pitchFamily="34" charset="0"/>
              </a:rPr>
              <a:t>Support vector machines (SVMs) are binary classification models.</a:t>
            </a:r>
            <a:endParaRPr lang="en-US" sz="2000" b="0" u="none" dirty="0">
              <a:latin typeface="Huawei Sans" panose="020C0503030203020204" pitchFamily="34" charset="0"/>
            </a:endParaRPr>
          </a:p>
          <a:p>
            <a:r>
              <a:rPr sz="2000" b="0" u="none" dirty="0">
                <a:latin typeface="Huawei Sans" panose="020C0503030203020204" pitchFamily="34" charset="0"/>
              </a:rPr>
              <a:t> Their basic model is the linear classifier that maximizes the width of the gap between the two categories in the feature space. SVMs also have a kernel trick, which makes it a non-linear classifier.</a:t>
            </a:r>
            <a:endParaRPr lang="en-US" sz="1800" dirty="0">
              <a:latin typeface="Huawei Sans" panose="020C0503030203020204" pitchFamily="34" charset="0"/>
              <a:sym typeface="Huawei Sans" panose="020C0503030203020204" pitchFamily="34" charset="0"/>
            </a:endParaRPr>
          </a:p>
        </p:txBody>
      </p:sp>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87711" y="2831767"/>
            <a:ext cx="4459900" cy="2922658"/>
          </a:xfrm>
          <a:prstGeom prst="rect">
            <a:avLst/>
          </a:prstGeom>
        </p:spPr>
      </p:pic>
      <p:pic>
        <p:nvPicPr>
          <p:cNvPr id="5" name="图片 4"/>
          <p:cNvPicPr>
            <a:picLocks/>
          </p:cNvPicPr>
          <p:nvPr/>
        </p:nvPicPr>
        <p:blipFill>
          <a:blip r:embed="rId4">
            <a:extLst>
              <a:ext uri="{28A0092B-C50C-407E-A947-70E740481C1C}">
                <a14:useLocalDpi xmlns:a14="http://schemas.microsoft.com/office/drawing/2010/main" val="0"/>
              </a:ext>
            </a:extLst>
          </a:blip>
          <a:stretch>
            <a:fillRect/>
          </a:stretch>
        </p:blipFill>
        <p:spPr>
          <a:xfrm>
            <a:off x="6276020" y="3482687"/>
            <a:ext cx="1908211" cy="1638501"/>
          </a:xfrm>
          <a:prstGeom prst="rect">
            <a:avLst/>
          </a:prstGeom>
          <a:ln>
            <a:solidFill>
              <a:schemeClr val="bg1">
                <a:lumMod val="85000"/>
              </a:schemeClr>
            </a:solidFill>
          </a:ln>
        </p:spPr>
      </p:pic>
      <p:sp>
        <p:nvSpPr>
          <p:cNvPr id="6" name="右箭头 5"/>
          <p:cNvSpPr/>
          <p:nvPr/>
        </p:nvSpPr>
        <p:spPr bwMode="auto">
          <a:xfrm>
            <a:off x="8292244" y="3969060"/>
            <a:ext cx="1008112" cy="648072"/>
          </a:xfrm>
          <a:prstGeom prst="rightArrow">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7" name="文本框 6"/>
          <p:cNvSpPr txBox="1"/>
          <p:nvPr/>
        </p:nvSpPr>
        <p:spPr bwMode="auto">
          <a:xfrm>
            <a:off x="8242421" y="4149080"/>
            <a:ext cx="939680" cy="304103"/>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400" b="0" u="none" dirty="0">
                <a:latin typeface="Huawei Sans" panose="020C0503030203020204" pitchFamily="34" charset="0"/>
              </a:rPr>
              <a:t>Mapping</a:t>
            </a:r>
          </a:p>
        </p:txBody>
      </p:sp>
      <p:sp>
        <p:nvSpPr>
          <p:cNvPr id="8" name="文本框 7"/>
          <p:cNvSpPr txBox="1"/>
          <p:nvPr/>
        </p:nvSpPr>
        <p:spPr bwMode="auto">
          <a:xfrm>
            <a:off x="6149658" y="5096032"/>
            <a:ext cx="2142586" cy="519547"/>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400" b="0" u="none" dirty="0">
                <a:latin typeface="Huawei Sans" panose="020C0503030203020204" pitchFamily="34" charset="0"/>
              </a:rPr>
              <a:t>Difficult to split in a low-dimensional space.</a:t>
            </a:r>
          </a:p>
        </p:txBody>
      </p:sp>
      <p:pic>
        <p:nvPicPr>
          <p:cNvPr id="9" name="图片 8"/>
          <p:cNvPicPr>
            <a:picLocks/>
          </p:cNvPicPr>
          <p:nvPr/>
        </p:nvPicPr>
        <p:blipFill>
          <a:blip r:embed="rId5">
            <a:extLst>
              <a:ext uri="{28A0092B-C50C-407E-A947-70E740481C1C}">
                <a14:useLocalDpi xmlns:a14="http://schemas.microsoft.com/office/drawing/2010/main" val="0"/>
              </a:ext>
            </a:extLst>
          </a:blip>
          <a:stretch>
            <a:fillRect/>
          </a:stretch>
        </p:blipFill>
        <p:spPr>
          <a:xfrm>
            <a:off x="9372364" y="3500438"/>
            <a:ext cx="1980220" cy="1620750"/>
          </a:xfrm>
          <a:prstGeom prst="rect">
            <a:avLst/>
          </a:prstGeom>
          <a:ln>
            <a:solidFill>
              <a:schemeClr val="bg1">
                <a:lumMod val="85000"/>
              </a:schemeClr>
            </a:solidFill>
          </a:ln>
        </p:spPr>
      </p:pic>
      <p:sp>
        <p:nvSpPr>
          <p:cNvPr id="10" name="文本框 9"/>
          <p:cNvSpPr txBox="1"/>
          <p:nvPr/>
        </p:nvSpPr>
        <p:spPr bwMode="auto">
          <a:xfrm>
            <a:off x="9082975" y="5096032"/>
            <a:ext cx="2337500" cy="519547"/>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400" b="0" u="none" dirty="0">
                <a:latin typeface="Huawei Sans" panose="020C0503030203020204" pitchFamily="34" charset="0"/>
              </a:rPr>
              <a:t>Easy to split in a high-dimensional space.</a:t>
            </a:r>
          </a:p>
        </p:txBody>
      </p:sp>
      <p:grpSp>
        <p:nvGrpSpPr>
          <p:cNvPr id="12" name="Group 11">
            <a:extLst>
              <a:ext uri="{FF2B5EF4-FFF2-40B4-BE49-F238E27FC236}">
                <a16:creationId xmlns:a16="http://schemas.microsoft.com/office/drawing/2014/main" id="{CCF798F2-6BDF-9C57-F2AE-28CD891A14A5}"/>
              </a:ext>
            </a:extLst>
          </p:cNvPr>
          <p:cNvGrpSpPr/>
          <p:nvPr/>
        </p:nvGrpSpPr>
        <p:grpSpPr>
          <a:xfrm>
            <a:off x="196602" y="170778"/>
            <a:ext cx="996641" cy="891380"/>
            <a:chOff x="431054" y="222425"/>
            <a:chExt cx="996641" cy="891380"/>
          </a:xfrm>
        </p:grpSpPr>
        <p:sp>
          <p:nvSpPr>
            <p:cNvPr id="13" name="Rectangle 12">
              <a:extLst>
                <a:ext uri="{FF2B5EF4-FFF2-40B4-BE49-F238E27FC236}">
                  <a16:creationId xmlns:a16="http://schemas.microsoft.com/office/drawing/2014/main" id="{68140559-A5B9-BC35-95E9-1765CA8D70C5}"/>
                </a:ext>
              </a:extLst>
            </p:cNvPr>
            <p:cNvSpPr/>
            <p:nvPr/>
          </p:nvSpPr>
          <p:spPr>
            <a:xfrm>
              <a:off x="431054" y="222425"/>
              <a:ext cx="996641" cy="891380"/>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4" name="TextBox 13">
              <a:extLst>
                <a:ext uri="{FF2B5EF4-FFF2-40B4-BE49-F238E27FC236}">
                  <a16:creationId xmlns:a16="http://schemas.microsoft.com/office/drawing/2014/main" id="{DDABA102-4D8D-0905-CFC4-CD0ECFB6A7C2}"/>
                </a:ext>
              </a:extLst>
            </p:cNvPr>
            <p:cNvSpPr txBox="1"/>
            <p:nvPr/>
          </p:nvSpPr>
          <p:spPr>
            <a:xfrm>
              <a:off x="441298" y="240917"/>
              <a:ext cx="917148" cy="307777"/>
            </a:xfrm>
            <a:prstGeom prst="rect">
              <a:avLst/>
            </a:prstGeom>
            <a:noFill/>
          </p:spPr>
          <p:txBody>
            <a:bodyPr wrap="square" rtlCol="0">
              <a:spAutoFit/>
            </a:bodyPr>
            <a:lstStyle/>
            <a:p>
              <a:pPr algn="ctr"/>
              <a:r>
                <a:rPr lang="en-US" sz="1400" dirty="0">
                  <a:solidFill>
                    <a:schemeClr val="bg1"/>
                  </a:solidFill>
                  <a:latin typeface="Times New Roman" panose="02020603050405020304" pitchFamily="18" charset="0"/>
                  <a:cs typeface="Times New Roman" panose="02020603050405020304" pitchFamily="18" charset="0"/>
                </a:rPr>
                <a:t>Lecture</a:t>
              </a:r>
            </a:p>
          </p:txBody>
        </p:sp>
        <p:sp>
          <p:nvSpPr>
            <p:cNvPr id="15" name="TextBox 14">
              <a:extLst>
                <a:ext uri="{FF2B5EF4-FFF2-40B4-BE49-F238E27FC236}">
                  <a16:creationId xmlns:a16="http://schemas.microsoft.com/office/drawing/2014/main" id="{F36DE862-084E-C8D9-7A56-2F2F41479AF9}"/>
                </a:ext>
              </a:extLst>
            </p:cNvPr>
            <p:cNvSpPr txBox="1"/>
            <p:nvPr/>
          </p:nvSpPr>
          <p:spPr>
            <a:xfrm>
              <a:off x="441298" y="405919"/>
              <a:ext cx="917148" cy="707886"/>
            </a:xfrm>
            <a:prstGeom prst="rect">
              <a:avLst/>
            </a:prstGeom>
            <a:noFill/>
          </p:spPr>
          <p:txBody>
            <a:bodyPr wrap="square" rtlCol="0">
              <a:spAutoFit/>
            </a:bodyPr>
            <a:lstStyle/>
            <a:p>
              <a:pPr algn="ctr"/>
              <a:r>
                <a:rPr lang="en-US" sz="4000" b="1" dirty="0">
                  <a:solidFill>
                    <a:srgbClr val="8E5A6D"/>
                  </a:solidFill>
                  <a:latin typeface="Times New Roman" panose="02020603050405020304" pitchFamily="18" charset="0"/>
                  <a:cs typeface="Times New Roman" panose="02020603050405020304" pitchFamily="18" charset="0"/>
                </a:rPr>
                <a:t>04</a:t>
              </a:r>
              <a:endParaRPr lang="en-US" sz="1100" b="1" dirty="0">
                <a:solidFill>
                  <a:srgbClr val="8E5A6D"/>
                </a:solidFill>
                <a:latin typeface="Times New Roman" panose="02020603050405020304" pitchFamily="18" charset="0"/>
                <a:cs typeface="Times New Roman" panose="02020603050405020304" pitchFamily="18" charset="0"/>
              </a:endParaRPr>
            </a:p>
          </p:txBody>
        </p:sp>
      </p:grpSp>
      <p:pic>
        <p:nvPicPr>
          <p:cNvPr id="16" name="Graphic 15">
            <a:extLst>
              <a:ext uri="{FF2B5EF4-FFF2-40B4-BE49-F238E27FC236}">
                <a16:creationId xmlns:a16="http://schemas.microsoft.com/office/drawing/2014/main" id="{D8F076C4-E4CA-6004-0D17-D48D335C637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1197" y="6266339"/>
            <a:ext cx="2167470" cy="591661"/>
          </a:xfrm>
          <a:prstGeom prst="rect">
            <a:avLst/>
          </a:prstGeom>
        </p:spPr>
      </p:pic>
      <p:pic>
        <p:nvPicPr>
          <p:cNvPr id="17" name="Picture 16">
            <a:extLst>
              <a:ext uri="{FF2B5EF4-FFF2-40B4-BE49-F238E27FC236}">
                <a16:creationId xmlns:a16="http://schemas.microsoft.com/office/drawing/2014/main" id="{0CD54FA9-1327-53A0-4E4F-5507BD4A6DD6}"/>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0523864" y="-373397"/>
            <a:ext cx="1645449" cy="1455337"/>
          </a:xfrm>
          <a:prstGeom prst="rect">
            <a:avLst/>
          </a:prstGeom>
        </p:spPr>
      </p:pic>
    </p:spTree>
    <p:extLst>
      <p:ext uri="{BB962C8B-B14F-4D97-AF65-F5344CB8AC3E}">
        <p14:creationId xmlns:p14="http://schemas.microsoft.com/office/powerpoint/2010/main" val="7592977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1354726" y="2553620"/>
            <a:ext cx="2673178" cy="2066700"/>
          </a:xfrm>
          <a:prstGeom prst="rect">
            <a:avLst/>
          </a:prstGeom>
          <a:blipFill>
            <a:blip r:embed="rId3" cstate="print"/>
            <a:stretch>
              <a:fillRect/>
            </a:stretch>
          </a:blip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 name="object 3"/>
          <p:cNvSpPr/>
          <p:nvPr/>
        </p:nvSpPr>
        <p:spPr>
          <a:xfrm>
            <a:off x="5406396" y="2577017"/>
            <a:ext cx="2673178" cy="2066700"/>
          </a:xfrm>
          <a:prstGeom prst="rect">
            <a:avLst/>
          </a:prstGeom>
          <a:blipFill>
            <a:blip r:embed="rId3" cstate="print"/>
            <a:stretch>
              <a:fillRect/>
            </a:stretch>
          </a:blip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4" name="object 4"/>
          <p:cNvSpPr/>
          <p:nvPr/>
        </p:nvSpPr>
        <p:spPr>
          <a:xfrm>
            <a:off x="8817127" y="2577017"/>
            <a:ext cx="2673178" cy="2066700"/>
          </a:xfrm>
          <a:prstGeom prst="rect">
            <a:avLst/>
          </a:prstGeom>
          <a:blipFill>
            <a:blip r:embed="rId3" cstate="print"/>
            <a:stretch>
              <a:fillRect/>
            </a:stretch>
          </a:blip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5" name="object 5"/>
          <p:cNvSpPr/>
          <p:nvPr/>
        </p:nvSpPr>
        <p:spPr>
          <a:xfrm>
            <a:off x="9090211" y="2832847"/>
            <a:ext cx="1882775" cy="1362710"/>
          </a:xfrm>
          <a:custGeom>
            <a:avLst/>
            <a:gdLst/>
            <a:ahLst/>
            <a:cxnLst/>
            <a:rect l="l" t="t" r="r" b="b"/>
            <a:pathLst>
              <a:path w="1882775" h="1362710">
                <a:moveTo>
                  <a:pt x="0" y="1362636"/>
                </a:moveTo>
                <a:lnTo>
                  <a:pt x="1882588" y="0"/>
                </a:lnTo>
              </a:path>
            </a:pathLst>
          </a:custGeom>
          <a:ln w="12700">
            <a:solidFill>
              <a:srgbClr val="404040"/>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6" name="object 6"/>
          <p:cNvSpPr txBox="1"/>
          <p:nvPr/>
        </p:nvSpPr>
        <p:spPr>
          <a:xfrm>
            <a:off x="1516651" y="4778742"/>
            <a:ext cx="2673178" cy="492443"/>
          </a:xfrm>
          <a:prstGeom prst="rect">
            <a:avLst/>
          </a:prstGeom>
        </p:spPr>
        <p:txBody>
          <a:bodyPr vert="horz" wrap="square" lIns="0" tIns="0" rIns="0" bIns="0" rtlCol="0">
            <a:spAutoFit/>
          </a:bodyPr>
          <a:lstStyle/>
          <a:p>
            <a:pPr marL="12700">
              <a:lnSpc>
                <a:spcPct val="100000"/>
              </a:lnSpc>
            </a:pPr>
            <a:r>
              <a:rPr sz="1600" b="0" u="none" dirty="0">
                <a:latin typeface="Huawei Sans" panose="020C0503030203020204" pitchFamily="34" charset="0"/>
              </a:rPr>
              <a:t>Two-dimensional data set with two sample categories</a:t>
            </a:r>
            <a:endParaRPr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7" name="object 7"/>
          <p:cNvSpPr/>
          <p:nvPr/>
        </p:nvSpPr>
        <p:spPr>
          <a:xfrm>
            <a:off x="6060142" y="2577018"/>
            <a:ext cx="968375" cy="1833880"/>
          </a:xfrm>
          <a:custGeom>
            <a:avLst/>
            <a:gdLst/>
            <a:ahLst/>
            <a:cxnLst/>
            <a:rect l="l" t="t" r="r" b="b"/>
            <a:pathLst>
              <a:path w="968375" h="1833879">
                <a:moveTo>
                  <a:pt x="0" y="1833618"/>
                </a:moveTo>
                <a:lnTo>
                  <a:pt x="968189" y="0"/>
                </a:lnTo>
              </a:path>
            </a:pathLst>
          </a:custGeom>
          <a:ln w="12700">
            <a:solidFill>
              <a:srgbClr val="404040"/>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8" name="object 8"/>
          <p:cNvSpPr txBox="1"/>
          <p:nvPr/>
        </p:nvSpPr>
        <p:spPr>
          <a:xfrm>
            <a:off x="6025160" y="4778742"/>
            <a:ext cx="4880966" cy="492443"/>
          </a:xfrm>
          <a:prstGeom prst="rect">
            <a:avLst/>
          </a:prstGeom>
        </p:spPr>
        <p:txBody>
          <a:bodyPr vert="horz" wrap="square" lIns="0" tIns="0" rIns="0" bIns="0" rtlCol="0">
            <a:spAutoFit/>
          </a:bodyPr>
          <a:lstStyle/>
          <a:p>
            <a:pPr marR="5080" algn="ctr"/>
            <a:r>
              <a:rPr sz="1600" b="0" u="none" dirty="0">
                <a:latin typeface="Huawei Sans" panose="020C0503030203020204" pitchFamily="34" charset="0"/>
              </a:rPr>
              <a:t>Both the division methods on the left and right can</a:t>
            </a:r>
            <a:r>
              <a:rPr lang="en-US" altLang="zh-CN" sz="1600" dirty="0">
                <a:latin typeface="Huawei Sans" panose="020C0503030203020204" pitchFamily="34" charset="0"/>
              </a:rPr>
              <a:t> </a:t>
            </a:r>
            <a:r>
              <a:rPr sz="1600" b="0" u="none" dirty="0">
                <a:latin typeface="Huawei Sans" panose="020C0503030203020204" pitchFamily="34" charset="0"/>
              </a:rPr>
              <a:t>divide data. </a:t>
            </a:r>
            <a:r>
              <a:rPr lang="en-US" sz="1600" b="0" u="none" dirty="0">
                <a:latin typeface="Huawei Sans" panose="020C0503030203020204" pitchFamily="34" charset="0"/>
              </a:rPr>
              <a:t>But w</a:t>
            </a:r>
            <a:r>
              <a:rPr sz="1600" b="0" u="none" dirty="0">
                <a:latin typeface="Huawei Sans" panose="020C0503030203020204" pitchFamily="34" charset="0"/>
              </a:rPr>
              <a:t>hich is correct?</a:t>
            </a:r>
            <a:endParaRPr lang="en-US" altLang="zh-CN"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9" name="object 9"/>
          <p:cNvSpPr txBox="1"/>
          <p:nvPr/>
        </p:nvSpPr>
        <p:spPr>
          <a:xfrm>
            <a:off x="8297293" y="3343655"/>
            <a:ext cx="436027" cy="276999"/>
          </a:xfrm>
          <a:prstGeom prst="rect">
            <a:avLst/>
          </a:prstGeom>
        </p:spPr>
        <p:txBody>
          <a:bodyPr vert="horz" wrap="square" lIns="0" tIns="0" rIns="0" bIns="0" rtlCol="0">
            <a:spAutoFit/>
          </a:bodyPr>
          <a:lstStyle/>
          <a:p>
            <a:pPr marL="12700">
              <a:lnSpc>
                <a:spcPct val="100000"/>
              </a:lnSpc>
            </a:pPr>
            <a:r>
              <a:rPr sz="1800" b="1" u="none">
                <a:latin typeface="Huawei Sans" panose="020C0503030203020204" pitchFamily="34" charset="0"/>
              </a:rPr>
              <a:t>or</a:t>
            </a:r>
            <a:endParaRPr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 name="object 10"/>
          <p:cNvSpPr txBox="1">
            <a:spLocks noGrp="1"/>
          </p:cNvSpPr>
          <p:nvPr>
            <p:ph type="title"/>
          </p:nvPr>
        </p:nvSpPr>
        <p:spPr>
          <a:xfrm>
            <a:off x="1815547" y="447468"/>
            <a:ext cx="5618923" cy="482977"/>
          </a:xfrm>
        </p:spPr>
        <p:txBody>
          <a:bodyPr>
            <a:normAutofit fontScale="90000"/>
          </a:bodyPr>
          <a:lstStyle/>
          <a:p>
            <a:r>
              <a:rPr b="0" u="none" dirty="0">
                <a:latin typeface="Huawei Sans" panose="020C0503030203020204" pitchFamily="34" charset="0"/>
              </a:rPr>
              <a:t>Linear SVM (1)</a:t>
            </a:r>
            <a:endParaRPr lang="en-US" dirty="0">
              <a:latin typeface="Huawei Sans" panose="020C0503030203020204" pitchFamily="34" charset="0"/>
              <a:cs typeface="Huawei Sans" panose="020C0503030203020204" pitchFamily="34" charset="0"/>
              <a:sym typeface="Huawei Sans" panose="020C0503030203020204" pitchFamily="34" charset="0"/>
            </a:endParaRPr>
          </a:p>
        </p:txBody>
      </p:sp>
      <p:sp>
        <p:nvSpPr>
          <p:cNvPr id="16" name="文本占位符 15"/>
          <p:cNvSpPr>
            <a:spLocks noGrp="1"/>
          </p:cNvSpPr>
          <p:nvPr>
            <p:ph type="body" sz="quarter" idx="4294967295"/>
          </p:nvPr>
        </p:nvSpPr>
        <p:spPr>
          <a:xfrm>
            <a:off x="455612" y="1047750"/>
            <a:ext cx="11293475" cy="4879805"/>
          </a:xfrm>
        </p:spPr>
        <p:txBody>
          <a:bodyPr/>
          <a:lstStyle/>
          <a:p>
            <a:r>
              <a:rPr b="0" u="none" dirty="0">
                <a:latin typeface="Huawei Sans" panose="020C0503030203020204" pitchFamily="34" charset="0"/>
              </a:rPr>
              <a:t>How </a:t>
            </a:r>
            <a:r>
              <a:rPr lang="en-US" b="0" u="none" dirty="0">
                <a:latin typeface="Huawei Sans" panose="020C0503030203020204" pitchFamily="34" charset="0"/>
              </a:rPr>
              <a:t>can we </a:t>
            </a:r>
            <a:r>
              <a:rPr b="0" u="none" dirty="0">
                <a:latin typeface="Huawei Sans" panose="020C0503030203020204" pitchFamily="34" charset="0"/>
              </a:rPr>
              <a:t>divide the red and blue data points </a:t>
            </a:r>
            <a:r>
              <a:rPr lang="en-US" b="0" u="none" dirty="0">
                <a:latin typeface="Huawei Sans" panose="020C0503030203020204" pitchFamily="34" charset="0"/>
              </a:rPr>
              <a:t>with just </a:t>
            </a:r>
            <a:r>
              <a:rPr b="0" u="none" dirty="0">
                <a:latin typeface="Huawei Sans" panose="020C0503030203020204" pitchFamily="34" charset="0"/>
              </a:rPr>
              <a:t>one line?</a:t>
            </a:r>
            <a:endParaRPr lang="en-US" altLang="zh-CN" dirty="0">
              <a:latin typeface="Huawei Sans" panose="020C0503030203020204" pitchFamily="34" charset="0"/>
              <a:sym typeface="Huawei Sans" panose="020C0503030203020204" pitchFamily="34" charset="0"/>
            </a:endParaRPr>
          </a:p>
        </p:txBody>
      </p:sp>
      <p:sp>
        <p:nvSpPr>
          <p:cNvPr id="11" name="object 11"/>
          <p:cNvSpPr/>
          <p:nvPr/>
        </p:nvSpPr>
        <p:spPr>
          <a:xfrm>
            <a:off x="4488314" y="3447905"/>
            <a:ext cx="416559" cy="278130"/>
          </a:xfrm>
          <a:custGeom>
            <a:avLst/>
            <a:gdLst/>
            <a:ahLst/>
            <a:cxnLst/>
            <a:rect l="l" t="t" r="r" b="b"/>
            <a:pathLst>
              <a:path w="416560" h="278129">
                <a:moveTo>
                  <a:pt x="277381" y="0"/>
                </a:moveTo>
                <a:lnTo>
                  <a:pt x="277381" y="69414"/>
                </a:lnTo>
                <a:lnTo>
                  <a:pt x="0" y="69414"/>
                </a:lnTo>
                <a:lnTo>
                  <a:pt x="69414" y="138828"/>
                </a:lnTo>
                <a:lnTo>
                  <a:pt x="0" y="208243"/>
                </a:lnTo>
                <a:lnTo>
                  <a:pt x="277381" y="208243"/>
                </a:lnTo>
                <a:lnTo>
                  <a:pt x="277381" y="277657"/>
                </a:lnTo>
                <a:lnTo>
                  <a:pt x="416210" y="138828"/>
                </a:lnTo>
                <a:lnTo>
                  <a:pt x="277381" y="0"/>
                </a:lnTo>
                <a:close/>
              </a:path>
            </a:pathLst>
          </a:custGeom>
          <a:solidFill>
            <a:srgbClr val="7F7F7F"/>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grpSp>
        <p:nvGrpSpPr>
          <p:cNvPr id="12" name="Group 11">
            <a:extLst>
              <a:ext uri="{FF2B5EF4-FFF2-40B4-BE49-F238E27FC236}">
                <a16:creationId xmlns:a16="http://schemas.microsoft.com/office/drawing/2014/main" id="{6ABBAB5D-EBD6-0D66-A880-A926EB1A52FB}"/>
              </a:ext>
            </a:extLst>
          </p:cNvPr>
          <p:cNvGrpSpPr/>
          <p:nvPr/>
        </p:nvGrpSpPr>
        <p:grpSpPr>
          <a:xfrm>
            <a:off x="196602" y="170778"/>
            <a:ext cx="996641" cy="891380"/>
            <a:chOff x="431054" y="222425"/>
            <a:chExt cx="996641" cy="891380"/>
          </a:xfrm>
        </p:grpSpPr>
        <p:sp>
          <p:nvSpPr>
            <p:cNvPr id="13" name="Rectangle 12">
              <a:extLst>
                <a:ext uri="{FF2B5EF4-FFF2-40B4-BE49-F238E27FC236}">
                  <a16:creationId xmlns:a16="http://schemas.microsoft.com/office/drawing/2014/main" id="{97EECA63-334C-2A95-AC85-05BEF50D591C}"/>
                </a:ext>
              </a:extLst>
            </p:cNvPr>
            <p:cNvSpPr/>
            <p:nvPr/>
          </p:nvSpPr>
          <p:spPr>
            <a:xfrm>
              <a:off x="431054" y="222425"/>
              <a:ext cx="996641" cy="891380"/>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4" name="TextBox 13">
              <a:extLst>
                <a:ext uri="{FF2B5EF4-FFF2-40B4-BE49-F238E27FC236}">
                  <a16:creationId xmlns:a16="http://schemas.microsoft.com/office/drawing/2014/main" id="{00ED9A1E-588B-64B9-220D-3D78E5081674}"/>
                </a:ext>
              </a:extLst>
            </p:cNvPr>
            <p:cNvSpPr txBox="1"/>
            <p:nvPr/>
          </p:nvSpPr>
          <p:spPr>
            <a:xfrm>
              <a:off x="441298" y="240917"/>
              <a:ext cx="917148" cy="307777"/>
            </a:xfrm>
            <a:prstGeom prst="rect">
              <a:avLst/>
            </a:prstGeom>
            <a:noFill/>
          </p:spPr>
          <p:txBody>
            <a:bodyPr wrap="square" rtlCol="0">
              <a:spAutoFit/>
            </a:bodyPr>
            <a:lstStyle/>
            <a:p>
              <a:pPr algn="ctr"/>
              <a:r>
                <a:rPr lang="en-US" sz="1400" dirty="0">
                  <a:solidFill>
                    <a:schemeClr val="bg1"/>
                  </a:solidFill>
                  <a:latin typeface="Times New Roman" panose="02020603050405020304" pitchFamily="18" charset="0"/>
                  <a:cs typeface="Times New Roman" panose="02020603050405020304" pitchFamily="18" charset="0"/>
                </a:rPr>
                <a:t>Lecture</a:t>
              </a:r>
            </a:p>
          </p:txBody>
        </p:sp>
        <p:sp>
          <p:nvSpPr>
            <p:cNvPr id="15" name="TextBox 14">
              <a:extLst>
                <a:ext uri="{FF2B5EF4-FFF2-40B4-BE49-F238E27FC236}">
                  <a16:creationId xmlns:a16="http://schemas.microsoft.com/office/drawing/2014/main" id="{18295226-F7A1-0720-4DC9-841FE766D10F}"/>
                </a:ext>
              </a:extLst>
            </p:cNvPr>
            <p:cNvSpPr txBox="1"/>
            <p:nvPr/>
          </p:nvSpPr>
          <p:spPr>
            <a:xfrm>
              <a:off x="441298" y="405919"/>
              <a:ext cx="917148" cy="707886"/>
            </a:xfrm>
            <a:prstGeom prst="rect">
              <a:avLst/>
            </a:prstGeom>
            <a:noFill/>
          </p:spPr>
          <p:txBody>
            <a:bodyPr wrap="square" rtlCol="0">
              <a:spAutoFit/>
            </a:bodyPr>
            <a:lstStyle/>
            <a:p>
              <a:pPr algn="ctr"/>
              <a:r>
                <a:rPr lang="en-US" sz="4000" b="1" dirty="0">
                  <a:solidFill>
                    <a:srgbClr val="8E5A6D"/>
                  </a:solidFill>
                  <a:latin typeface="Times New Roman" panose="02020603050405020304" pitchFamily="18" charset="0"/>
                  <a:cs typeface="Times New Roman" panose="02020603050405020304" pitchFamily="18" charset="0"/>
                </a:rPr>
                <a:t>04</a:t>
              </a:r>
              <a:endParaRPr lang="en-US" sz="1100" b="1" dirty="0">
                <a:solidFill>
                  <a:srgbClr val="8E5A6D"/>
                </a:solidFill>
                <a:latin typeface="Times New Roman" panose="02020603050405020304" pitchFamily="18" charset="0"/>
                <a:cs typeface="Times New Roman" panose="02020603050405020304" pitchFamily="18" charset="0"/>
              </a:endParaRPr>
            </a:p>
          </p:txBody>
        </p:sp>
      </p:grpSp>
      <p:pic>
        <p:nvPicPr>
          <p:cNvPr id="17" name="Graphic 16">
            <a:extLst>
              <a:ext uri="{FF2B5EF4-FFF2-40B4-BE49-F238E27FC236}">
                <a16:creationId xmlns:a16="http://schemas.microsoft.com/office/drawing/2014/main" id="{3333C016-82E7-9750-B0F8-34AC0367F4F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1197" y="6266339"/>
            <a:ext cx="2167470" cy="591661"/>
          </a:xfrm>
          <a:prstGeom prst="rect">
            <a:avLst/>
          </a:prstGeom>
        </p:spPr>
      </p:pic>
      <p:pic>
        <p:nvPicPr>
          <p:cNvPr id="18" name="Picture 17">
            <a:extLst>
              <a:ext uri="{FF2B5EF4-FFF2-40B4-BE49-F238E27FC236}">
                <a16:creationId xmlns:a16="http://schemas.microsoft.com/office/drawing/2014/main" id="{EDB0421B-1878-B9D2-B31A-A0E4D42561B7}"/>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0682910" y="-252527"/>
            <a:ext cx="1486423" cy="1314685"/>
          </a:xfrm>
          <a:prstGeom prst="rect">
            <a:avLst/>
          </a:prstGeom>
        </p:spPr>
      </p:pic>
    </p:spTree>
    <p:extLst>
      <p:ext uri="{BB962C8B-B14F-4D97-AF65-F5344CB8AC3E}">
        <p14:creationId xmlns:p14="http://schemas.microsoft.com/office/powerpoint/2010/main" val="40817523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p:cNvPicPr>
          <p:nvPr/>
        </p:nvPicPr>
        <p:blipFill>
          <a:blip r:embed="rId3">
            <a:extLst>
              <a:ext uri="{28A0092B-C50C-407E-A947-70E740481C1C}">
                <a14:useLocalDpi xmlns:a14="http://schemas.microsoft.com/office/drawing/2010/main" val="0"/>
              </a:ext>
            </a:extLst>
          </a:blip>
          <a:stretch>
            <a:fillRect/>
          </a:stretch>
        </p:blipFill>
        <p:spPr>
          <a:xfrm>
            <a:off x="5698385" y="3474625"/>
            <a:ext cx="3738527" cy="2935907"/>
          </a:xfrm>
          <a:prstGeom prst="rect">
            <a:avLst/>
          </a:prstGeom>
        </p:spPr>
      </p:pic>
      <p:cxnSp>
        <p:nvCxnSpPr>
          <p:cNvPr id="6" name="直接箭头连接符 5"/>
          <p:cNvCxnSpPr>
            <a:cxnSpLocks/>
            <a:endCxn id="10" idx="1"/>
          </p:cNvCxnSpPr>
          <p:nvPr/>
        </p:nvCxnSpPr>
        <p:spPr bwMode="auto">
          <a:xfrm flipV="1">
            <a:off x="7276672" y="5110019"/>
            <a:ext cx="2342068" cy="311024"/>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8" name="直接箭头连接符 7"/>
          <p:cNvCxnSpPr>
            <a:cxnSpLocks/>
            <a:endCxn id="10" idx="1"/>
          </p:cNvCxnSpPr>
          <p:nvPr/>
        </p:nvCxnSpPr>
        <p:spPr bwMode="auto">
          <a:xfrm>
            <a:off x="7060648" y="4681723"/>
            <a:ext cx="2558092" cy="428296"/>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sp>
        <p:nvSpPr>
          <p:cNvPr id="10" name="文本框 9"/>
          <p:cNvSpPr txBox="1"/>
          <p:nvPr/>
        </p:nvSpPr>
        <p:spPr bwMode="auto">
          <a:xfrm>
            <a:off x="9618740" y="4573247"/>
            <a:ext cx="1925560" cy="1073544"/>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r>
              <a:rPr sz="1600" b="0" u="none" dirty="0">
                <a:latin typeface="Huawei Sans" panose="020C0503030203020204" pitchFamily="34" charset="0"/>
              </a:rPr>
              <a:t>Maximize the distance from each support vector to the line</a:t>
            </a:r>
            <a:endParaRPr lang="en-US" altLang="zh-CN"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9" name="object 7"/>
          <p:cNvSpPr>
            <a:spLocks/>
          </p:cNvSpPr>
          <p:nvPr/>
        </p:nvSpPr>
        <p:spPr>
          <a:xfrm>
            <a:off x="1589187" y="3474625"/>
            <a:ext cx="3738527" cy="2935907"/>
          </a:xfrm>
          <a:prstGeom prst="rect">
            <a:avLst/>
          </a:prstGeom>
          <a:blipFill>
            <a:blip r:embed="rId4" cstate="print"/>
            <a:stretch>
              <a:fillRect/>
            </a:stretch>
          </a:blip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 name="标题 1"/>
          <p:cNvSpPr>
            <a:spLocks noGrp="1"/>
          </p:cNvSpPr>
          <p:nvPr>
            <p:ph type="title"/>
          </p:nvPr>
        </p:nvSpPr>
        <p:spPr>
          <a:xfrm>
            <a:off x="1355798" y="431710"/>
            <a:ext cx="6983896" cy="616039"/>
          </a:xfrm>
        </p:spPr>
        <p:txBody>
          <a:bodyPr>
            <a:normAutofit/>
          </a:bodyPr>
          <a:lstStyle/>
          <a:p>
            <a:r>
              <a:rPr b="0" u="none" dirty="0">
                <a:latin typeface="Huawei Sans" panose="020C0503030203020204" pitchFamily="34" charset="0"/>
              </a:rPr>
              <a:t>Linear SVM (2)</a:t>
            </a:r>
            <a:endParaRPr lang="zh-CN" altLang="en-US" dirty="0">
              <a:latin typeface="Huawei Sans" panose="020C0503030203020204" pitchFamily="34" charset="0"/>
              <a:cs typeface="Huawei Sans" panose="020C0503030203020204" pitchFamily="34" charset="0"/>
              <a:sym typeface="Huawei Sans" panose="020C0503030203020204" pitchFamily="34" charset="0"/>
            </a:endParaRPr>
          </a:p>
        </p:txBody>
      </p:sp>
      <p:sp>
        <p:nvSpPr>
          <p:cNvPr id="3" name="文本占位符 2"/>
          <p:cNvSpPr>
            <a:spLocks noGrp="1"/>
          </p:cNvSpPr>
          <p:nvPr>
            <p:ph type="body" sz="quarter" idx="4294967295"/>
          </p:nvPr>
        </p:nvSpPr>
        <p:spPr>
          <a:xfrm>
            <a:off x="455612" y="1047750"/>
            <a:ext cx="11293475" cy="4879805"/>
          </a:xfrm>
        </p:spPr>
        <p:txBody>
          <a:bodyPr/>
          <a:lstStyle/>
          <a:p>
            <a:pPr>
              <a:lnSpc>
                <a:spcPct val="130000"/>
              </a:lnSpc>
              <a:spcBef>
                <a:spcPts val="600"/>
              </a:spcBef>
            </a:pPr>
            <a:r>
              <a:rPr sz="2000" b="0" u="none" dirty="0">
                <a:latin typeface="Huawei Sans" panose="020C0503030203020204" pitchFamily="34" charset="0"/>
              </a:rPr>
              <a:t>We can use different straight lines to divide data into different categories. SVMs find a straight line and keep the most nearby points as </a:t>
            </a:r>
            <a:r>
              <a:rPr sz="2000" b="1" u="none" dirty="0">
                <a:latin typeface="Huawei Sans" panose="020C0503030203020204" pitchFamily="34" charset="0"/>
              </a:rPr>
              <a:t>far </a:t>
            </a:r>
            <a:r>
              <a:rPr sz="2000" b="0" u="none" dirty="0">
                <a:latin typeface="Huawei Sans" panose="020C0503030203020204" pitchFamily="34" charset="0"/>
              </a:rPr>
              <a:t>from the line as possible. This gives the model a strong generalization capability. These most nearby points are called </a:t>
            </a:r>
            <a:r>
              <a:rPr sz="2000" b="1" u="none" dirty="0">
                <a:latin typeface="Huawei Sans" panose="020C0503030203020204" pitchFamily="34" charset="0"/>
              </a:rPr>
              <a:t>support vectors</a:t>
            </a:r>
            <a:r>
              <a:rPr sz="2000" b="0" u="none" dirty="0">
                <a:latin typeface="Huawei Sans" panose="020C0503030203020204" pitchFamily="34" charset="0"/>
              </a:rPr>
              <a:t>.</a:t>
            </a:r>
            <a:endParaRPr lang="en-US" altLang="zh-CN" sz="2000" dirty="0">
              <a:latin typeface="Huawei Sans" panose="020C0503030203020204" pitchFamily="34" charset="0"/>
              <a:sym typeface="Huawei Sans" panose="020C0503030203020204" pitchFamily="34" charset="0"/>
            </a:endParaRPr>
          </a:p>
          <a:p>
            <a:pPr>
              <a:lnSpc>
                <a:spcPct val="130000"/>
              </a:lnSpc>
              <a:spcBef>
                <a:spcPts val="600"/>
              </a:spcBef>
            </a:pPr>
            <a:r>
              <a:rPr sz="2000" b="0" u="none" dirty="0">
                <a:latin typeface="Huawei Sans" panose="020C0503030203020204" pitchFamily="34" charset="0"/>
              </a:rPr>
              <a:t>In the two-dimensional space, a straight line is used for division; in the high-dimensional space, a </a:t>
            </a:r>
            <a:r>
              <a:rPr sz="2000" b="1" u="none" dirty="0">
                <a:latin typeface="Huawei Sans" panose="020C0503030203020204" pitchFamily="34" charset="0"/>
              </a:rPr>
              <a:t>hyperplane</a:t>
            </a:r>
            <a:r>
              <a:rPr sz="2000" b="0" u="none" dirty="0">
                <a:latin typeface="Huawei Sans" panose="020C0503030203020204" pitchFamily="34" charset="0"/>
              </a:rPr>
              <a:t> is used for division.</a:t>
            </a:r>
          </a:p>
        </p:txBody>
      </p:sp>
      <p:grpSp>
        <p:nvGrpSpPr>
          <p:cNvPr id="5" name="Group 4">
            <a:extLst>
              <a:ext uri="{FF2B5EF4-FFF2-40B4-BE49-F238E27FC236}">
                <a16:creationId xmlns:a16="http://schemas.microsoft.com/office/drawing/2014/main" id="{5078EA37-4A0E-7A32-9704-56E521E261F7}"/>
              </a:ext>
            </a:extLst>
          </p:cNvPr>
          <p:cNvGrpSpPr/>
          <p:nvPr/>
        </p:nvGrpSpPr>
        <p:grpSpPr>
          <a:xfrm>
            <a:off x="196602" y="170778"/>
            <a:ext cx="996641" cy="891380"/>
            <a:chOff x="431054" y="222425"/>
            <a:chExt cx="996641" cy="891380"/>
          </a:xfrm>
        </p:grpSpPr>
        <p:sp>
          <p:nvSpPr>
            <p:cNvPr id="7" name="Rectangle 6">
              <a:extLst>
                <a:ext uri="{FF2B5EF4-FFF2-40B4-BE49-F238E27FC236}">
                  <a16:creationId xmlns:a16="http://schemas.microsoft.com/office/drawing/2014/main" id="{423313E7-AA36-E3E4-4593-160505A0D67A}"/>
                </a:ext>
              </a:extLst>
            </p:cNvPr>
            <p:cNvSpPr/>
            <p:nvPr/>
          </p:nvSpPr>
          <p:spPr>
            <a:xfrm>
              <a:off x="431054" y="222425"/>
              <a:ext cx="996641" cy="891380"/>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56B6F451-E643-6C65-DB60-A3EA105F31F1}"/>
                </a:ext>
              </a:extLst>
            </p:cNvPr>
            <p:cNvSpPr txBox="1"/>
            <p:nvPr/>
          </p:nvSpPr>
          <p:spPr>
            <a:xfrm>
              <a:off x="441298" y="240917"/>
              <a:ext cx="917148" cy="307777"/>
            </a:xfrm>
            <a:prstGeom prst="rect">
              <a:avLst/>
            </a:prstGeom>
            <a:noFill/>
          </p:spPr>
          <p:txBody>
            <a:bodyPr wrap="square" rtlCol="0">
              <a:spAutoFit/>
            </a:bodyPr>
            <a:lstStyle/>
            <a:p>
              <a:pPr algn="ctr"/>
              <a:r>
                <a:rPr lang="en-US" sz="14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C35FCDEB-6E3C-3248-76BB-43D438B1711A}"/>
                </a:ext>
              </a:extLst>
            </p:cNvPr>
            <p:cNvSpPr txBox="1"/>
            <p:nvPr/>
          </p:nvSpPr>
          <p:spPr>
            <a:xfrm>
              <a:off x="441298" y="405919"/>
              <a:ext cx="917148" cy="707886"/>
            </a:xfrm>
            <a:prstGeom prst="rect">
              <a:avLst/>
            </a:prstGeom>
            <a:noFill/>
          </p:spPr>
          <p:txBody>
            <a:bodyPr wrap="square" rtlCol="0">
              <a:spAutoFit/>
            </a:bodyPr>
            <a:lstStyle/>
            <a:p>
              <a:pPr algn="ctr"/>
              <a:r>
                <a:rPr lang="en-US" sz="4000" b="1" dirty="0">
                  <a:solidFill>
                    <a:srgbClr val="8E5A6D"/>
                  </a:solidFill>
                  <a:latin typeface="Times New Roman" panose="02020603050405020304" pitchFamily="18" charset="0"/>
                  <a:cs typeface="Times New Roman" panose="02020603050405020304" pitchFamily="18" charset="0"/>
                </a:rPr>
                <a:t>04</a:t>
              </a:r>
              <a:endParaRPr lang="en-US" sz="1100" b="1" dirty="0">
                <a:solidFill>
                  <a:srgbClr val="8E5A6D"/>
                </a:solidFill>
                <a:latin typeface="Times New Roman" panose="02020603050405020304" pitchFamily="18" charset="0"/>
                <a:cs typeface="Times New Roman" panose="02020603050405020304" pitchFamily="18" charset="0"/>
              </a:endParaRPr>
            </a:p>
          </p:txBody>
        </p:sp>
      </p:grpSp>
      <p:pic>
        <p:nvPicPr>
          <p:cNvPr id="13" name="Graphic 12">
            <a:extLst>
              <a:ext uri="{FF2B5EF4-FFF2-40B4-BE49-F238E27FC236}">
                <a16:creationId xmlns:a16="http://schemas.microsoft.com/office/drawing/2014/main" id="{0F43E44D-EC28-26DD-4D90-6A8177D0911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1197" y="6266339"/>
            <a:ext cx="2167470" cy="591661"/>
          </a:xfrm>
          <a:prstGeom prst="rect">
            <a:avLst/>
          </a:prstGeom>
        </p:spPr>
      </p:pic>
      <p:pic>
        <p:nvPicPr>
          <p:cNvPr id="14" name="Picture 13">
            <a:extLst>
              <a:ext uri="{FF2B5EF4-FFF2-40B4-BE49-F238E27FC236}">
                <a16:creationId xmlns:a16="http://schemas.microsoft.com/office/drawing/2014/main" id="{12A01FC2-A8A0-86A9-DD56-C608B8CB0642}"/>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10498731" y="-303071"/>
            <a:ext cx="1486423" cy="1314685"/>
          </a:xfrm>
          <a:prstGeom prst="rect">
            <a:avLst/>
          </a:prstGeom>
        </p:spPr>
      </p:pic>
    </p:spTree>
    <p:extLst>
      <p:ext uri="{BB962C8B-B14F-4D97-AF65-F5344CB8AC3E}">
        <p14:creationId xmlns:p14="http://schemas.microsoft.com/office/powerpoint/2010/main" val="429357057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355798" y="431710"/>
            <a:ext cx="6983896" cy="616039"/>
          </a:xfrm>
        </p:spPr>
        <p:txBody>
          <a:bodyPr>
            <a:normAutofit/>
          </a:bodyPr>
          <a:lstStyle/>
          <a:p>
            <a:r>
              <a:rPr b="0" u="none" dirty="0">
                <a:latin typeface="Huawei Sans" panose="020C0503030203020204" pitchFamily="34" charset="0"/>
              </a:rPr>
              <a:t>Linear SVM (</a:t>
            </a:r>
            <a:r>
              <a:rPr lang="en-US" b="0" u="none" dirty="0">
                <a:latin typeface="Huawei Sans" panose="020C0503030203020204" pitchFamily="34" charset="0"/>
              </a:rPr>
              <a:t>3</a:t>
            </a:r>
            <a:r>
              <a:rPr b="0" u="none" dirty="0">
                <a:latin typeface="Huawei Sans" panose="020C0503030203020204" pitchFamily="34" charset="0"/>
              </a:rPr>
              <a:t>)</a:t>
            </a:r>
            <a:endParaRPr lang="zh-CN" altLang="en-US" dirty="0">
              <a:latin typeface="Huawei Sans" panose="020C0503030203020204" pitchFamily="34" charset="0"/>
              <a:cs typeface="Huawei Sans" panose="020C0503030203020204" pitchFamily="34" charset="0"/>
              <a:sym typeface="Huawei Sans" panose="020C0503030203020204" pitchFamily="34" charset="0"/>
            </a:endParaRPr>
          </a:p>
        </p:txBody>
      </p:sp>
      <p:sp>
        <p:nvSpPr>
          <p:cNvPr id="3" name="文本占位符 2"/>
          <p:cNvSpPr>
            <a:spLocks noGrp="1"/>
          </p:cNvSpPr>
          <p:nvPr>
            <p:ph type="body" sz="quarter" idx="4294967295"/>
          </p:nvPr>
        </p:nvSpPr>
        <p:spPr>
          <a:xfrm>
            <a:off x="556591" y="1047749"/>
            <a:ext cx="11428563" cy="3855554"/>
          </a:xfrm>
        </p:spPr>
        <p:txBody>
          <a:bodyPr>
            <a:normAutofit/>
          </a:bodyPr>
          <a:lstStyle/>
          <a:p>
            <a:pPr>
              <a:lnSpc>
                <a:spcPct val="130000"/>
              </a:lnSpc>
              <a:spcBef>
                <a:spcPts val="600"/>
              </a:spcBef>
            </a:pPr>
            <a:r>
              <a:rPr lang="en-US" sz="2000" dirty="0"/>
              <a:t>How SVM be controlled to deal with outliers ? </a:t>
            </a:r>
          </a:p>
          <a:p>
            <a:pPr marL="0" indent="0">
              <a:lnSpc>
                <a:spcPct val="130000"/>
              </a:lnSpc>
              <a:spcBef>
                <a:spcPts val="600"/>
              </a:spcBef>
              <a:buNone/>
            </a:pPr>
            <a:r>
              <a:rPr lang="en-US" sz="2000" dirty="0"/>
              <a:t>As shown with the data given that there are some outliers that would make the linear separation has some sort of errors.</a:t>
            </a:r>
          </a:p>
          <a:p>
            <a:pPr marL="0" indent="0">
              <a:lnSpc>
                <a:spcPct val="130000"/>
              </a:lnSpc>
              <a:spcBef>
                <a:spcPts val="600"/>
              </a:spcBef>
              <a:buNone/>
            </a:pPr>
            <a:r>
              <a:rPr lang="en-US" sz="2000" dirty="0"/>
              <a:t> In this case the SVM wouldn't work with their hard maximum margin classifier concept, so a </a:t>
            </a:r>
            <a:r>
              <a:rPr lang="en-US" sz="2000" dirty="0">
                <a:solidFill>
                  <a:srgbClr val="FF0000"/>
                </a:solidFill>
              </a:rPr>
              <a:t>soft margin </a:t>
            </a:r>
            <a:r>
              <a:rPr lang="en-US" sz="2000" dirty="0"/>
              <a:t>was developed called soft margin classifier (AKA Support vector classifier) which allow for some misclassification and attempted to maximize margin or in other words make a balance between the error and the margin. This method is the realistic method used as it is hard to find data that is completely linearly separable with no error at all (hard classifiers)</a:t>
            </a:r>
            <a:endParaRPr lang="en-US" sz="3200" b="0" u="none" dirty="0">
              <a:latin typeface="Huawei Sans" panose="020C0503030203020204" pitchFamily="34" charset="0"/>
            </a:endParaRPr>
          </a:p>
        </p:txBody>
      </p:sp>
      <p:grpSp>
        <p:nvGrpSpPr>
          <p:cNvPr id="5" name="Group 4">
            <a:extLst>
              <a:ext uri="{FF2B5EF4-FFF2-40B4-BE49-F238E27FC236}">
                <a16:creationId xmlns:a16="http://schemas.microsoft.com/office/drawing/2014/main" id="{5078EA37-4A0E-7A32-9704-56E521E261F7}"/>
              </a:ext>
            </a:extLst>
          </p:cNvPr>
          <p:cNvGrpSpPr/>
          <p:nvPr/>
        </p:nvGrpSpPr>
        <p:grpSpPr>
          <a:xfrm>
            <a:off x="196602" y="170778"/>
            <a:ext cx="996641" cy="891380"/>
            <a:chOff x="431054" y="222425"/>
            <a:chExt cx="996641" cy="891380"/>
          </a:xfrm>
        </p:grpSpPr>
        <p:sp>
          <p:nvSpPr>
            <p:cNvPr id="7" name="Rectangle 6">
              <a:extLst>
                <a:ext uri="{FF2B5EF4-FFF2-40B4-BE49-F238E27FC236}">
                  <a16:creationId xmlns:a16="http://schemas.microsoft.com/office/drawing/2014/main" id="{423313E7-AA36-E3E4-4593-160505A0D67A}"/>
                </a:ext>
              </a:extLst>
            </p:cNvPr>
            <p:cNvSpPr/>
            <p:nvPr/>
          </p:nvSpPr>
          <p:spPr>
            <a:xfrm>
              <a:off x="431054" y="222425"/>
              <a:ext cx="996641" cy="891380"/>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56B6F451-E643-6C65-DB60-A3EA105F31F1}"/>
                </a:ext>
              </a:extLst>
            </p:cNvPr>
            <p:cNvSpPr txBox="1"/>
            <p:nvPr/>
          </p:nvSpPr>
          <p:spPr>
            <a:xfrm>
              <a:off x="441298" y="240917"/>
              <a:ext cx="917148" cy="307777"/>
            </a:xfrm>
            <a:prstGeom prst="rect">
              <a:avLst/>
            </a:prstGeom>
            <a:noFill/>
          </p:spPr>
          <p:txBody>
            <a:bodyPr wrap="square" rtlCol="0">
              <a:spAutoFit/>
            </a:bodyPr>
            <a:lstStyle/>
            <a:p>
              <a:pPr algn="ctr"/>
              <a:r>
                <a:rPr lang="en-US" sz="14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C35FCDEB-6E3C-3248-76BB-43D438B1711A}"/>
                </a:ext>
              </a:extLst>
            </p:cNvPr>
            <p:cNvSpPr txBox="1"/>
            <p:nvPr/>
          </p:nvSpPr>
          <p:spPr>
            <a:xfrm>
              <a:off x="441298" y="405919"/>
              <a:ext cx="917148" cy="707886"/>
            </a:xfrm>
            <a:prstGeom prst="rect">
              <a:avLst/>
            </a:prstGeom>
            <a:noFill/>
          </p:spPr>
          <p:txBody>
            <a:bodyPr wrap="square" rtlCol="0">
              <a:spAutoFit/>
            </a:bodyPr>
            <a:lstStyle/>
            <a:p>
              <a:pPr algn="ctr"/>
              <a:r>
                <a:rPr lang="en-US" sz="4000" b="1" dirty="0">
                  <a:solidFill>
                    <a:srgbClr val="8E5A6D"/>
                  </a:solidFill>
                  <a:latin typeface="Times New Roman" panose="02020603050405020304" pitchFamily="18" charset="0"/>
                  <a:cs typeface="Times New Roman" panose="02020603050405020304" pitchFamily="18" charset="0"/>
                </a:rPr>
                <a:t>04</a:t>
              </a:r>
              <a:endParaRPr lang="en-US" sz="1100" b="1" dirty="0">
                <a:solidFill>
                  <a:srgbClr val="8E5A6D"/>
                </a:solidFill>
                <a:latin typeface="Times New Roman" panose="02020603050405020304" pitchFamily="18" charset="0"/>
                <a:cs typeface="Times New Roman" panose="02020603050405020304" pitchFamily="18" charset="0"/>
              </a:endParaRPr>
            </a:p>
          </p:txBody>
        </p:sp>
      </p:grpSp>
      <p:pic>
        <p:nvPicPr>
          <p:cNvPr id="13" name="Graphic 12">
            <a:extLst>
              <a:ext uri="{FF2B5EF4-FFF2-40B4-BE49-F238E27FC236}">
                <a16:creationId xmlns:a16="http://schemas.microsoft.com/office/drawing/2014/main" id="{0F43E44D-EC28-26DD-4D90-6A8177D09116}"/>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1197" y="6266339"/>
            <a:ext cx="2167470" cy="591661"/>
          </a:xfrm>
          <a:prstGeom prst="rect">
            <a:avLst/>
          </a:prstGeom>
        </p:spPr>
      </p:pic>
      <p:pic>
        <p:nvPicPr>
          <p:cNvPr id="14" name="Picture 13">
            <a:extLst>
              <a:ext uri="{FF2B5EF4-FFF2-40B4-BE49-F238E27FC236}">
                <a16:creationId xmlns:a16="http://schemas.microsoft.com/office/drawing/2014/main" id="{12A01FC2-A8A0-86A9-DD56-C608B8CB064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0487658" y="-252527"/>
            <a:ext cx="1486423" cy="1314685"/>
          </a:xfrm>
          <a:prstGeom prst="rect">
            <a:avLst/>
          </a:prstGeom>
        </p:spPr>
      </p:pic>
      <p:pic>
        <p:nvPicPr>
          <p:cNvPr id="16" name="Picture 15">
            <a:extLst>
              <a:ext uri="{FF2B5EF4-FFF2-40B4-BE49-F238E27FC236}">
                <a16:creationId xmlns:a16="http://schemas.microsoft.com/office/drawing/2014/main" id="{2330D28E-21C6-3C1E-1132-2673AB15BA9F}"/>
              </a:ext>
            </a:extLst>
          </p:cNvPr>
          <p:cNvPicPr>
            <a:picLocks noChangeAspect="1"/>
          </p:cNvPicPr>
          <p:nvPr/>
        </p:nvPicPr>
        <p:blipFill>
          <a:blip r:embed="rId6"/>
          <a:stretch>
            <a:fillRect/>
          </a:stretch>
        </p:blipFill>
        <p:spPr>
          <a:xfrm>
            <a:off x="8990163" y="4096276"/>
            <a:ext cx="2994991" cy="2715458"/>
          </a:xfrm>
          <a:prstGeom prst="rect">
            <a:avLst/>
          </a:prstGeom>
        </p:spPr>
      </p:pic>
    </p:spTree>
    <p:extLst>
      <p:ext uri="{BB962C8B-B14F-4D97-AF65-F5344CB8AC3E}">
        <p14:creationId xmlns:p14="http://schemas.microsoft.com/office/powerpoint/2010/main" val="19181823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p:nvPr/>
        </p:nvSpPr>
        <p:spPr>
          <a:xfrm>
            <a:off x="5974876" y="2310197"/>
            <a:ext cx="0" cy="3469640"/>
          </a:xfrm>
          <a:custGeom>
            <a:avLst/>
            <a:gdLst/>
            <a:ahLst/>
            <a:cxnLst/>
            <a:rect l="l" t="t" r="r" b="b"/>
            <a:pathLst>
              <a:path h="3469640">
                <a:moveTo>
                  <a:pt x="0" y="0"/>
                </a:moveTo>
                <a:lnTo>
                  <a:pt x="1" y="3469337"/>
                </a:lnTo>
              </a:path>
            </a:pathLst>
          </a:custGeom>
          <a:ln w="6350">
            <a:solidFill>
              <a:srgbClr val="D9D9D9"/>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4" name="object 4"/>
          <p:cNvSpPr txBox="1"/>
          <p:nvPr/>
        </p:nvSpPr>
        <p:spPr>
          <a:xfrm>
            <a:off x="1178389" y="4777367"/>
            <a:ext cx="3573145" cy="923330"/>
          </a:xfrm>
          <a:prstGeom prst="rect">
            <a:avLst/>
          </a:prstGeom>
        </p:spPr>
        <p:txBody>
          <a:bodyPr vert="horz" wrap="square" lIns="0" tIns="0" rIns="0" bIns="0" rtlCol="0">
            <a:spAutoFit/>
          </a:bodyPr>
          <a:lstStyle/>
          <a:p>
            <a:pPr algn="ctr">
              <a:lnSpc>
                <a:spcPct val="100000"/>
              </a:lnSpc>
            </a:pPr>
            <a:r>
              <a:rPr sz="2000" b="0" u="none" dirty="0">
                <a:latin typeface="Huawei Sans" panose="020C0503030203020204" pitchFamily="34" charset="0"/>
              </a:rPr>
              <a:t>Linear SVM works well on a linear separable data set.</a:t>
            </a:r>
            <a:endParaRPr lang="en-US" altLang="zh-CN" sz="20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p>
            <a:pPr algn="ctr">
              <a:lnSpc>
                <a:spcPct val="100000"/>
              </a:lnSpc>
            </a:pPr>
            <a:endParaRPr sz="20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7" name="object 7"/>
          <p:cNvSpPr txBox="1">
            <a:spLocks noGrp="1"/>
          </p:cNvSpPr>
          <p:nvPr>
            <p:ph type="title"/>
          </p:nvPr>
        </p:nvSpPr>
        <p:spPr>
          <a:xfrm>
            <a:off x="1323823" y="301015"/>
            <a:ext cx="5895014" cy="638311"/>
          </a:xfrm>
        </p:spPr>
        <p:txBody>
          <a:bodyPr>
            <a:normAutofit/>
          </a:bodyPr>
          <a:lstStyle/>
          <a:p>
            <a:r>
              <a:rPr b="0" u="none" dirty="0">
                <a:latin typeface="Huawei Sans" panose="020C0503030203020204" pitchFamily="34" charset="0"/>
              </a:rPr>
              <a:t>Non-linear SVM </a:t>
            </a:r>
            <a:r>
              <a:rPr lang="en-US" b="0" u="none" dirty="0">
                <a:latin typeface="Huawei Sans" panose="020C0503030203020204" pitchFamily="34" charset="0"/>
              </a:rPr>
              <a:t>(1)</a:t>
            </a:r>
            <a:endParaRPr lang="en-US" dirty="0">
              <a:latin typeface="Huawei Sans" panose="020C0503030203020204" pitchFamily="34" charset="0"/>
              <a:cs typeface="Huawei Sans" panose="020C0503030203020204" pitchFamily="34" charset="0"/>
              <a:sym typeface="Huawei Sans" panose="020C0503030203020204" pitchFamily="34" charset="0"/>
            </a:endParaRPr>
          </a:p>
        </p:txBody>
      </p:sp>
      <p:sp>
        <p:nvSpPr>
          <p:cNvPr id="40" name="文本占位符 39"/>
          <p:cNvSpPr>
            <a:spLocks noGrp="1"/>
          </p:cNvSpPr>
          <p:nvPr>
            <p:ph type="body" sz="quarter" idx="4294967295"/>
          </p:nvPr>
        </p:nvSpPr>
        <p:spPr>
          <a:xfrm>
            <a:off x="640706" y="1229144"/>
            <a:ext cx="11293475" cy="4879805"/>
          </a:xfrm>
        </p:spPr>
        <p:txBody>
          <a:bodyPr/>
          <a:lstStyle/>
          <a:p>
            <a:r>
              <a:rPr b="0" u="none" dirty="0">
                <a:latin typeface="Huawei Sans" panose="020C0503030203020204" pitchFamily="34" charset="0"/>
              </a:rPr>
              <a:t>How</a:t>
            </a:r>
            <a:r>
              <a:rPr lang="en-US" altLang="zh-CN" b="0" u="none" dirty="0">
                <a:latin typeface="Huawei Sans" panose="020C0503030203020204" pitchFamily="34" charset="0"/>
              </a:rPr>
              <a:t> can we</a:t>
            </a:r>
            <a:r>
              <a:rPr b="0" u="none" dirty="0">
                <a:latin typeface="Huawei Sans" panose="020C0503030203020204" pitchFamily="34" charset="0"/>
              </a:rPr>
              <a:t> divide a linear inseparable data set?</a:t>
            </a:r>
            <a:endParaRPr lang="en-US" altLang="zh-CN" dirty="0">
              <a:latin typeface="Huawei Sans" panose="020C0503030203020204" pitchFamily="34" charset="0"/>
              <a:sym typeface="Huawei Sans" panose="020C0503030203020204" pitchFamily="34" charset="0"/>
            </a:endParaRPr>
          </a:p>
          <a:p>
            <a:endParaRPr lang="zh-CN" altLang="en-US" dirty="0">
              <a:latin typeface="Huawei Sans" panose="020C0503030203020204" pitchFamily="34" charset="0"/>
              <a:sym typeface="Huawei Sans" panose="020C0503030203020204" pitchFamily="34" charset="0"/>
            </a:endParaRPr>
          </a:p>
        </p:txBody>
      </p:sp>
      <p:grpSp>
        <p:nvGrpSpPr>
          <p:cNvPr id="46" name="组合 45"/>
          <p:cNvGrpSpPr/>
          <p:nvPr/>
        </p:nvGrpSpPr>
        <p:grpSpPr>
          <a:xfrm>
            <a:off x="6731680" y="2004401"/>
            <a:ext cx="2820704" cy="2277780"/>
            <a:chOff x="7754711" y="2722462"/>
            <a:chExt cx="2235554" cy="1774718"/>
          </a:xfrm>
        </p:grpSpPr>
        <p:sp>
          <p:nvSpPr>
            <p:cNvPr id="8" name="object 8"/>
            <p:cNvSpPr/>
            <p:nvPr/>
          </p:nvSpPr>
          <p:spPr>
            <a:xfrm>
              <a:off x="8118986" y="2881096"/>
              <a:ext cx="295275" cy="295275"/>
            </a:xfrm>
            <a:custGeom>
              <a:avLst/>
              <a:gdLst/>
              <a:ahLst/>
              <a:cxnLst/>
              <a:rect l="l" t="t" r="r" b="b"/>
              <a:pathLst>
                <a:path w="295275" h="295275">
                  <a:moveTo>
                    <a:pt x="147483" y="0"/>
                  </a:moveTo>
                  <a:lnTo>
                    <a:pt x="100867" y="7518"/>
                  </a:lnTo>
                  <a:lnTo>
                    <a:pt x="60381" y="28455"/>
                  </a:lnTo>
                  <a:lnTo>
                    <a:pt x="28455" y="60381"/>
                  </a:lnTo>
                  <a:lnTo>
                    <a:pt x="7518" y="100867"/>
                  </a:lnTo>
                  <a:lnTo>
                    <a:pt x="0" y="147483"/>
                  </a:lnTo>
                  <a:lnTo>
                    <a:pt x="7518" y="194100"/>
                  </a:lnTo>
                  <a:lnTo>
                    <a:pt x="28455" y="234586"/>
                  </a:lnTo>
                  <a:lnTo>
                    <a:pt x="60381" y="266512"/>
                  </a:lnTo>
                  <a:lnTo>
                    <a:pt x="100867" y="287450"/>
                  </a:lnTo>
                  <a:lnTo>
                    <a:pt x="147483" y="294968"/>
                  </a:lnTo>
                  <a:lnTo>
                    <a:pt x="194100" y="287450"/>
                  </a:lnTo>
                  <a:lnTo>
                    <a:pt x="234586" y="266512"/>
                  </a:lnTo>
                  <a:lnTo>
                    <a:pt x="266512" y="234586"/>
                  </a:lnTo>
                  <a:lnTo>
                    <a:pt x="287448" y="194100"/>
                  </a:lnTo>
                  <a:lnTo>
                    <a:pt x="294967" y="147483"/>
                  </a:lnTo>
                  <a:lnTo>
                    <a:pt x="287448" y="100867"/>
                  </a:lnTo>
                  <a:lnTo>
                    <a:pt x="266512" y="60381"/>
                  </a:lnTo>
                  <a:lnTo>
                    <a:pt x="234586" y="28455"/>
                  </a:lnTo>
                  <a:lnTo>
                    <a:pt x="194100" y="7518"/>
                  </a:lnTo>
                  <a:lnTo>
                    <a:pt x="147483" y="0"/>
                  </a:lnTo>
                  <a:close/>
                </a:path>
              </a:pathLst>
            </a:custGeom>
            <a:solidFill>
              <a:srgbClr val="52B4E5"/>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9" name="object 9"/>
            <p:cNvSpPr/>
            <p:nvPr/>
          </p:nvSpPr>
          <p:spPr>
            <a:xfrm>
              <a:off x="7982653" y="3583641"/>
              <a:ext cx="295275" cy="295275"/>
            </a:xfrm>
            <a:custGeom>
              <a:avLst/>
              <a:gdLst/>
              <a:ahLst/>
              <a:cxnLst/>
              <a:rect l="l" t="t" r="r" b="b"/>
              <a:pathLst>
                <a:path w="295275" h="295275">
                  <a:moveTo>
                    <a:pt x="147483" y="0"/>
                  </a:moveTo>
                  <a:lnTo>
                    <a:pt x="100867" y="7518"/>
                  </a:lnTo>
                  <a:lnTo>
                    <a:pt x="60381" y="28455"/>
                  </a:lnTo>
                  <a:lnTo>
                    <a:pt x="28455" y="60381"/>
                  </a:lnTo>
                  <a:lnTo>
                    <a:pt x="7518" y="100867"/>
                  </a:lnTo>
                  <a:lnTo>
                    <a:pt x="0" y="147483"/>
                  </a:lnTo>
                  <a:lnTo>
                    <a:pt x="7518" y="194100"/>
                  </a:lnTo>
                  <a:lnTo>
                    <a:pt x="28455" y="234586"/>
                  </a:lnTo>
                  <a:lnTo>
                    <a:pt x="60381" y="266512"/>
                  </a:lnTo>
                  <a:lnTo>
                    <a:pt x="100867" y="287450"/>
                  </a:lnTo>
                  <a:lnTo>
                    <a:pt x="147483" y="294968"/>
                  </a:lnTo>
                  <a:lnTo>
                    <a:pt x="194100" y="287450"/>
                  </a:lnTo>
                  <a:lnTo>
                    <a:pt x="234586" y="266512"/>
                  </a:lnTo>
                  <a:lnTo>
                    <a:pt x="266512" y="234586"/>
                  </a:lnTo>
                  <a:lnTo>
                    <a:pt x="287448" y="194100"/>
                  </a:lnTo>
                  <a:lnTo>
                    <a:pt x="294967" y="147483"/>
                  </a:lnTo>
                  <a:lnTo>
                    <a:pt x="287448" y="100867"/>
                  </a:lnTo>
                  <a:lnTo>
                    <a:pt x="266512" y="60381"/>
                  </a:lnTo>
                  <a:lnTo>
                    <a:pt x="234586" y="28455"/>
                  </a:lnTo>
                  <a:lnTo>
                    <a:pt x="194100" y="7518"/>
                  </a:lnTo>
                  <a:lnTo>
                    <a:pt x="147483" y="0"/>
                  </a:lnTo>
                  <a:close/>
                </a:path>
              </a:pathLst>
            </a:custGeom>
            <a:solidFill>
              <a:srgbClr val="52B4E5"/>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 name="object 10"/>
            <p:cNvSpPr/>
            <p:nvPr/>
          </p:nvSpPr>
          <p:spPr>
            <a:xfrm>
              <a:off x="9132620" y="2722462"/>
              <a:ext cx="295275" cy="295275"/>
            </a:xfrm>
            <a:custGeom>
              <a:avLst/>
              <a:gdLst/>
              <a:ahLst/>
              <a:cxnLst/>
              <a:rect l="l" t="t" r="r" b="b"/>
              <a:pathLst>
                <a:path w="295275" h="295275">
                  <a:moveTo>
                    <a:pt x="147483" y="0"/>
                  </a:moveTo>
                  <a:lnTo>
                    <a:pt x="100867" y="7518"/>
                  </a:lnTo>
                  <a:lnTo>
                    <a:pt x="60381" y="28455"/>
                  </a:lnTo>
                  <a:lnTo>
                    <a:pt x="28455" y="60381"/>
                  </a:lnTo>
                  <a:lnTo>
                    <a:pt x="7518" y="100867"/>
                  </a:lnTo>
                  <a:lnTo>
                    <a:pt x="0" y="147483"/>
                  </a:lnTo>
                  <a:lnTo>
                    <a:pt x="7518" y="194099"/>
                  </a:lnTo>
                  <a:lnTo>
                    <a:pt x="28455" y="234585"/>
                  </a:lnTo>
                  <a:lnTo>
                    <a:pt x="60381" y="266511"/>
                  </a:lnTo>
                  <a:lnTo>
                    <a:pt x="100867" y="287448"/>
                  </a:lnTo>
                  <a:lnTo>
                    <a:pt x="147483" y="294967"/>
                  </a:lnTo>
                  <a:lnTo>
                    <a:pt x="194100" y="287448"/>
                  </a:lnTo>
                  <a:lnTo>
                    <a:pt x="234586" y="266511"/>
                  </a:lnTo>
                  <a:lnTo>
                    <a:pt x="266512" y="234585"/>
                  </a:lnTo>
                  <a:lnTo>
                    <a:pt x="287450" y="194099"/>
                  </a:lnTo>
                  <a:lnTo>
                    <a:pt x="294968" y="147483"/>
                  </a:lnTo>
                  <a:lnTo>
                    <a:pt x="287450" y="100867"/>
                  </a:lnTo>
                  <a:lnTo>
                    <a:pt x="266512" y="60381"/>
                  </a:lnTo>
                  <a:lnTo>
                    <a:pt x="234586" y="28455"/>
                  </a:lnTo>
                  <a:lnTo>
                    <a:pt x="194100" y="7518"/>
                  </a:lnTo>
                  <a:lnTo>
                    <a:pt x="147483" y="0"/>
                  </a:lnTo>
                  <a:close/>
                </a:path>
              </a:pathLst>
            </a:custGeom>
            <a:solidFill>
              <a:srgbClr val="52B4E5"/>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1" name="object 11"/>
            <p:cNvSpPr/>
            <p:nvPr/>
          </p:nvSpPr>
          <p:spPr>
            <a:xfrm>
              <a:off x="9600972" y="3240397"/>
              <a:ext cx="295275" cy="295275"/>
            </a:xfrm>
            <a:custGeom>
              <a:avLst/>
              <a:gdLst/>
              <a:ahLst/>
              <a:cxnLst/>
              <a:rect l="l" t="t" r="r" b="b"/>
              <a:pathLst>
                <a:path w="295275" h="295275">
                  <a:moveTo>
                    <a:pt x="147483" y="0"/>
                  </a:moveTo>
                  <a:lnTo>
                    <a:pt x="100867" y="7518"/>
                  </a:lnTo>
                  <a:lnTo>
                    <a:pt x="60381" y="28456"/>
                  </a:lnTo>
                  <a:lnTo>
                    <a:pt x="28455" y="60382"/>
                  </a:lnTo>
                  <a:lnTo>
                    <a:pt x="7518" y="100868"/>
                  </a:lnTo>
                  <a:lnTo>
                    <a:pt x="0" y="147485"/>
                  </a:lnTo>
                  <a:lnTo>
                    <a:pt x="7518" y="194101"/>
                  </a:lnTo>
                  <a:lnTo>
                    <a:pt x="28455" y="234586"/>
                  </a:lnTo>
                  <a:lnTo>
                    <a:pt x="60381" y="266513"/>
                  </a:lnTo>
                  <a:lnTo>
                    <a:pt x="100867" y="287450"/>
                  </a:lnTo>
                  <a:lnTo>
                    <a:pt x="147483" y="294968"/>
                  </a:lnTo>
                  <a:lnTo>
                    <a:pt x="194099" y="287450"/>
                  </a:lnTo>
                  <a:lnTo>
                    <a:pt x="234585" y="266513"/>
                  </a:lnTo>
                  <a:lnTo>
                    <a:pt x="266511" y="234586"/>
                  </a:lnTo>
                  <a:lnTo>
                    <a:pt x="287448" y="194101"/>
                  </a:lnTo>
                  <a:lnTo>
                    <a:pt x="294967" y="147485"/>
                  </a:lnTo>
                  <a:lnTo>
                    <a:pt x="287448" y="100868"/>
                  </a:lnTo>
                  <a:lnTo>
                    <a:pt x="266511" y="60382"/>
                  </a:lnTo>
                  <a:lnTo>
                    <a:pt x="234585" y="28456"/>
                  </a:lnTo>
                  <a:lnTo>
                    <a:pt x="194099" y="7518"/>
                  </a:lnTo>
                  <a:lnTo>
                    <a:pt x="147483" y="0"/>
                  </a:lnTo>
                  <a:close/>
                </a:path>
              </a:pathLst>
            </a:custGeom>
            <a:solidFill>
              <a:srgbClr val="52B4E5"/>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2" name="object 12"/>
            <p:cNvSpPr/>
            <p:nvPr/>
          </p:nvSpPr>
          <p:spPr>
            <a:xfrm>
              <a:off x="9694990" y="4201905"/>
              <a:ext cx="295275" cy="295275"/>
            </a:xfrm>
            <a:custGeom>
              <a:avLst/>
              <a:gdLst/>
              <a:ahLst/>
              <a:cxnLst/>
              <a:rect l="l" t="t" r="r" b="b"/>
              <a:pathLst>
                <a:path w="295275" h="295275">
                  <a:moveTo>
                    <a:pt x="147483" y="0"/>
                  </a:moveTo>
                  <a:lnTo>
                    <a:pt x="100867" y="7518"/>
                  </a:lnTo>
                  <a:lnTo>
                    <a:pt x="60381" y="28455"/>
                  </a:lnTo>
                  <a:lnTo>
                    <a:pt x="28455" y="60381"/>
                  </a:lnTo>
                  <a:lnTo>
                    <a:pt x="7518" y="100867"/>
                  </a:lnTo>
                  <a:lnTo>
                    <a:pt x="0" y="147483"/>
                  </a:lnTo>
                  <a:lnTo>
                    <a:pt x="7518" y="194099"/>
                  </a:lnTo>
                  <a:lnTo>
                    <a:pt x="28455" y="234585"/>
                  </a:lnTo>
                  <a:lnTo>
                    <a:pt x="60381" y="266511"/>
                  </a:lnTo>
                  <a:lnTo>
                    <a:pt x="100867" y="287448"/>
                  </a:lnTo>
                  <a:lnTo>
                    <a:pt x="147483" y="294967"/>
                  </a:lnTo>
                  <a:lnTo>
                    <a:pt x="194099" y="287448"/>
                  </a:lnTo>
                  <a:lnTo>
                    <a:pt x="234585" y="266511"/>
                  </a:lnTo>
                  <a:lnTo>
                    <a:pt x="266511" y="234585"/>
                  </a:lnTo>
                  <a:lnTo>
                    <a:pt x="287448" y="194099"/>
                  </a:lnTo>
                  <a:lnTo>
                    <a:pt x="294967" y="147483"/>
                  </a:lnTo>
                  <a:lnTo>
                    <a:pt x="287448" y="100867"/>
                  </a:lnTo>
                  <a:lnTo>
                    <a:pt x="266511" y="60381"/>
                  </a:lnTo>
                  <a:lnTo>
                    <a:pt x="234585" y="28455"/>
                  </a:lnTo>
                  <a:lnTo>
                    <a:pt x="194099" y="7518"/>
                  </a:lnTo>
                  <a:lnTo>
                    <a:pt x="147483" y="0"/>
                  </a:lnTo>
                  <a:close/>
                </a:path>
              </a:pathLst>
            </a:custGeom>
            <a:solidFill>
              <a:srgbClr val="52B4E5"/>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3" name="object 13"/>
            <p:cNvSpPr/>
            <p:nvPr/>
          </p:nvSpPr>
          <p:spPr>
            <a:xfrm>
              <a:off x="8825195" y="4179603"/>
              <a:ext cx="295275" cy="295275"/>
            </a:xfrm>
            <a:custGeom>
              <a:avLst/>
              <a:gdLst/>
              <a:ahLst/>
              <a:cxnLst/>
              <a:rect l="l" t="t" r="r" b="b"/>
              <a:pathLst>
                <a:path w="295275" h="295275">
                  <a:moveTo>
                    <a:pt x="147483" y="0"/>
                  </a:moveTo>
                  <a:lnTo>
                    <a:pt x="100867" y="7518"/>
                  </a:lnTo>
                  <a:lnTo>
                    <a:pt x="60381" y="28455"/>
                  </a:lnTo>
                  <a:lnTo>
                    <a:pt x="28455" y="60381"/>
                  </a:lnTo>
                  <a:lnTo>
                    <a:pt x="7518" y="100867"/>
                  </a:lnTo>
                  <a:lnTo>
                    <a:pt x="0" y="147483"/>
                  </a:lnTo>
                  <a:lnTo>
                    <a:pt x="7518" y="194099"/>
                  </a:lnTo>
                  <a:lnTo>
                    <a:pt x="28455" y="234585"/>
                  </a:lnTo>
                  <a:lnTo>
                    <a:pt x="60381" y="266511"/>
                  </a:lnTo>
                  <a:lnTo>
                    <a:pt x="100867" y="287448"/>
                  </a:lnTo>
                  <a:lnTo>
                    <a:pt x="147483" y="294967"/>
                  </a:lnTo>
                  <a:lnTo>
                    <a:pt x="194099" y="287448"/>
                  </a:lnTo>
                  <a:lnTo>
                    <a:pt x="234585" y="266511"/>
                  </a:lnTo>
                  <a:lnTo>
                    <a:pt x="266511" y="234585"/>
                  </a:lnTo>
                  <a:lnTo>
                    <a:pt x="287448" y="194099"/>
                  </a:lnTo>
                  <a:lnTo>
                    <a:pt x="294967" y="147483"/>
                  </a:lnTo>
                  <a:lnTo>
                    <a:pt x="287448" y="100867"/>
                  </a:lnTo>
                  <a:lnTo>
                    <a:pt x="266511" y="60381"/>
                  </a:lnTo>
                  <a:lnTo>
                    <a:pt x="234585" y="28455"/>
                  </a:lnTo>
                  <a:lnTo>
                    <a:pt x="194099" y="7518"/>
                  </a:lnTo>
                  <a:lnTo>
                    <a:pt x="147483" y="0"/>
                  </a:lnTo>
                  <a:close/>
                </a:path>
              </a:pathLst>
            </a:custGeom>
            <a:solidFill>
              <a:srgbClr val="C32D3B"/>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4" name="object 14"/>
            <p:cNvSpPr/>
            <p:nvPr/>
          </p:nvSpPr>
          <p:spPr>
            <a:xfrm>
              <a:off x="8798839" y="3041794"/>
              <a:ext cx="295275" cy="295275"/>
            </a:xfrm>
            <a:custGeom>
              <a:avLst/>
              <a:gdLst/>
              <a:ahLst/>
              <a:cxnLst/>
              <a:rect l="l" t="t" r="r" b="b"/>
              <a:pathLst>
                <a:path w="295275" h="295275">
                  <a:moveTo>
                    <a:pt x="147483" y="0"/>
                  </a:moveTo>
                  <a:lnTo>
                    <a:pt x="100867" y="7518"/>
                  </a:lnTo>
                  <a:lnTo>
                    <a:pt x="60381" y="28455"/>
                  </a:lnTo>
                  <a:lnTo>
                    <a:pt x="28455" y="60381"/>
                  </a:lnTo>
                  <a:lnTo>
                    <a:pt x="7518" y="100867"/>
                  </a:lnTo>
                  <a:lnTo>
                    <a:pt x="0" y="147483"/>
                  </a:lnTo>
                  <a:lnTo>
                    <a:pt x="7518" y="194100"/>
                  </a:lnTo>
                  <a:lnTo>
                    <a:pt x="28455" y="234586"/>
                  </a:lnTo>
                  <a:lnTo>
                    <a:pt x="60381" y="266512"/>
                  </a:lnTo>
                  <a:lnTo>
                    <a:pt x="100867" y="287448"/>
                  </a:lnTo>
                  <a:lnTo>
                    <a:pt x="147483" y="294967"/>
                  </a:lnTo>
                  <a:lnTo>
                    <a:pt x="194100" y="287448"/>
                  </a:lnTo>
                  <a:lnTo>
                    <a:pt x="234586" y="266512"/>
                  </a:lnTo>
                  <a:lnTo>
                    <a:pt x="266512" y="234586"/>
                  </a:lnTo>
                  <a:lnTo>
                    <a:pt x="287450" y="194100"/>
                  </a:lnTo>
                  <a:lnTo>
                    <a:pt x="294968" y="147483"/>
                  </a:lnTo>
                  <a:lnTo>
                    <a:pt x="287450" y="100867"/>
                  </a:lnTo>
                  <a:lnTo>
                    <a:pt x="266512" y="60381"/>
                  </a:lnTo>
                  <a:lnTo>
                    <a:pt x="234586" y="28455"/>
                  </a:lnTo>
                  <a:lnTo>
                    <a:pt x="194100" y="7518"/>
                  </a:lnTo>
                  <a:lnTo>
                    <a:pt x="147483" y="0"/>
                  </a:lnTo>
                  <a:close/>
                </a:path>
              </a:pathLst>
            </a:custGeom>
            <a:solidFill>
              <a:srgbClr val="C32D3B"/>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5" name="object 15"/>
            <p:cNvSpPr/>
            <p:nvPr/>
          </p:nvSpPr>
          <p:spPr>
            <a:xfrm>
              <a:off x="8476243" y="3425007"/>
              <a:ext cx="295275" cy="295275"/>
            </a:xfrm>
            <a:custGeom>
              <a:avLst/>
              <a:gdLst/>
              <a:ahLst/>
              <a:cxnLst/>
              <a:rect l="l" t="t" r="r" b="b"/>
              <a:pathLst>
                <a:path w="295275" h="295275">
                  <a:moveTo>
                    <a:pt x="147483" y="0"/>
                  </a:moveTo>
                  <a:lnTo>
                    <a:pt x="100867" y="7518"/>
                  </a:lnTo>
                  <a:lnTo>
                    <a:pt x="60381" y="28455"/>
                  </a:lnTo>
                  <a:lnTo>
                    <a:pt x="28455" y="60381"/>
                  </a:lnTo>
                  <a:lnTo>
                    <a:pt x="7518" y="100867"/>
                  </a:lnTo>
                  <a:lnTo>
                    <a:pt x="0" y="147483"/>
                  </a:lnTo>
                  <a:lnTo>
                    <a:pt x="7518" y="194099"/>
                  </a:lnTo>
                  <a:lnTo>
                    <a:pt x="28455" y="234585"/>
                  </a:lnTo>
                  <a:lnTo>
                    <a:pt x="60381" y="266511"/>
                  </a:lnTo>
                  <a:lnTo>
                    <a:pt x="100867" y="287448"/>
                  </a:lnTo>
                  <a:lnTo>
                    <a:pt x="147483" y="294967"/>
                  </a:lnTo>
                  <a:lnTo>
                    <a:pt x="194100" y="287448"/>
                  </a:lnTo>
                  <a:lnTo>
                    <a:pt x="234586" y="266511"/>
                  </a:lnTo>
                  <a:lnTo>
                    <a:pt x="266512" y="234585"/>
                  </a:lnTo>
                  <a:lnTo>
                    <a:pt x="287448" y="194099"/>
                  </a:lnTo>
                  <a:lnTo>
                    <a:pt x="294967" y="147483"/>
                  </a:lnTo>
                  <a:lnTo>
                    <a:pt x="287448" y="100867"/>
                  </a:lnTo>
                  <a:lnTo>
                    <a:pt x="266512" y="60381"/>
                  </a:lnTo>
                  <a:lnTo>
                    <a:pt x="234586" y="28455"/>
                  </a:lnTo>
                  <a:lnTo>
                    <a:pt x="194100" y="7518"/>
                  </a:lnTo>
                  <a:lnTo>
                    <a:pt x="147483" y="0"/>
                  </a:lnTo>
                  <a:close/>
                </a:path>
              </a:pathLst>
            </a:custGeom>
            <a:solidFill>
              <a:srgbClr val="C32D3B"/>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6" name="object 16"/>
            <p:cNvSpPr/>
            <p:nvPr/>
          </p:nvSpPr>
          <p:spPr>
            <a:xfrm>
              <a:off x="7754711" y="4054421"/>
              <a:ext cx="295275" cy="295275"/>
            </a:xfrm>
            <a:custGeom>
              <a:avLst/>
              <a:gdLst/>
              <a:ahLst/>
              <a:cxnLst/>
              <a:rect l="l" t="t" r="r" b="b"/>
              <a:pathLst>
                <a:path w="295275" h="295275">
                  <a:moveTo>
                    <a:pt x="147483" y="0"/>
                  </a:moveTo>
                  <a:lnTo>
                    <a:pt x="100867" y="7518"/>
                  </a:lnTo>
                  <a:lnTo>
                    <a:pt x="60381" y="28455"/>
                  </a:lnTo>
                  <a:lnTo>
                    <a:pt x="28455" y="60381"/>
                  </a:lnTo>
                  <a:lnTo>
                    <a:pt x="7518" y="100867"/>
                  </a:lnTo>
                  <a:lnTo>
                    <a:pt x="0" y="147483"/>
                  </a:lnTo>
                  <a:lnTo>
                    <a:pt x="7518" y="194099"/>
                  </a:lnTo>
                  <a:lnTo>
                    <a:pt x="28455" y="234585"/>
                  </a:lnTo>
                  <a:lnTo>
                    <a:pt x="60381" y="266511"/>
                  </a:lnTo>
                  <a:lnTo>
                    <a:pt x="100867" y="287448"/>
                  </a:lnTo>
                  <a:lnTo>
                    <a:pt x="147483" y="294967"/>
                  </a:lnTo>
                  <a:lnTo>
                    <a:pt x="194100" y="287448"/>
                  </a:lnTo>
                  <a:lnTo>
                    <a:pt x="234586" y="266511"/>
                  </a:lnTo>
                  <a:lnTo>
                    <a:pt x="266512" y="234585"/>
                  </a:lnTo>
                  <a:lnTo>
                    <a:pt x="287448" y="194099"/>
                  </a:lnTo>
                  <a:lnTo>
                    <a:pt x="294967" y="147483"/>
                  </a:lnTo>
                  <a:lnTo>
                    <a:pt x="287448" y="100867"/>
                  </a:lnTo>
                  <a:lnTo>
                    <a:pt x="266512" y="60381"/>
                  </a:lnTo>
                  <a:lnTo>
                    <a:pt x="234586" y="28455"/>
                  </a:lnTo>
                  <a:lnTo>
                    <a:pt x="194100" y="7518"/>
                  </a:lnTo>
                  <a:lnTo>
                    <a:pt x="147483" y="0"/>
                  </a:lnTo>
                  <a:close/>
                </a:path>
              </a:pathLst>
            </a:custGeom>
            <a:solidFill>
              <a:srgbClr val="C32D3B"/>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7" name="object 17"/>
            <p:cNvSpPr/>
            <p:nvPr/>
          </p:nvSpPr>
          <p:spPr>
            <a:xfrm>
              <a:off x="9321473" y="3769819"/>
              <a:ext cx="295275" cy="295275"/>
            </a:xfrm>
            <a:custGeom>
              <a:avLst/>
              <a:gdLst/>
              <a:ahLst/>
              <a:cxnLst/>
              <a:rect l="l" t="t" r="r" b="b"/>
              <a:pathLst>
                <a:path w="295275" h="295275">
                  <a:moveTo>
                    <a:pt x="147483" y="0"/>
                  </a:moveTo>
                  <a:lnTo>
                    <a:pt x="100867" y="7518"/>
                  </a:lnTo>
                  <a:lnTo>
                    <a:pt x="60381" y="28455"/>
                  </a:lnTo>
                  <a:lnTo>
                    <a:pt x="28455" y="60381"/>
                  </a:lnTo>
                  <a:lnTo>
                    <a:pt x="7518" y="100867"/>
                  </a:lnTo>
                  <a:lnTo>
                    <a:pt x="0" y="147483"/>
                  </a:lnTo>
                  <a:lnTo>
                    <a:pt x="7518" y="194100"/>
                  </a:lnTo>
                  <a:lnTo>
                    <a:pt x="28455" y="234586"/>
                  </a:lnTo>
                  <a:lnTo>
                    <a:pt x="60381" y="266512"/>
                  </a:lnTo>
                  <a:lnTo>
                    <a:pt x="100867" y="287450"/>
                  </a:lnTo>
                  <a:lnTo>
                    <a:pt x="147483" y="294968"/>
                  </a:lnTo>
                  <a:lnTo>
                    <a:pt x="194099" y="287450"/>
                  </a:lnTo>
                  <a:lnTo>
                    <a:pt x="234585" y="266512"/>
                  </a:lnTo>
                  <a:lnTo>
                    <a:pt x="266511" y="234586"/>
                  </a:lnTo>
                  <a:lnTo>
                    <a:pt x="287448" y="194100"/>
                  </a:lnTo>
                  <a:lnTo>
                    <a:pt x="294967" y="147483"/>
                  </a:lnTo>
                  <a:lnTo>
                    <a:pt x="287448" y="100867"/>
                  </a:lnTo>
                  <a:lnTo>
                    <a:pt x="266511" y="60381"/>
                  </a:lnTo>
                  <a:lnTo>
                    <a:pt x="234585" y="28455"/>
                  </a:lnTo>
                  <a:lnTo>
                    <a:pt x="194099" y="7518"/>
                  </a:lnTo>
                  <a:lnTo>
                    <a:pt x="147483" y="0"/>
                  </a:lnTo>
                  <a:close/>
                </a:path>
              </a:pathLst>
            </a:custGeom>
            <a:solidFill>
              <a:srgbClr val="C32D3B"/>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grpSp>
      <p:grpSp>
        <p:nvGrpSpPr>
          <p:cNvPr id="43" name="组合 42"/>
          <p:cNvGrpSpPr/>
          <p:nvPr/>
        </p:nvGrpSpPr>
        <p:grpSpPr>
          <a:xfrm>
            <a:off x="1678027" y="2070561"/>
            <a:ext cx="3118610" cy="2211620"/>
            <a:chOff x="1805971" y="2696715"/>
            <a:chExt cx="2477303" cy="1825102"/>
          </a:xfrm>
        </p:grpSpPr>
        <p:sp>
          <p:nvSpPr>
            <p:cNvPr id="18" name="object 18"/>
            <p:cNvSpPr/>
            <p:nvPr/>
          </p:nvSpPr>
          <p:spPr>
            <a:xfrm>
              <a:off x="2053814" y="2812112"/>
              <a:ext cx="295275" cy="295275"/>
            </a:xfrm>
            <a:custGeom>
              <a:avLst/>
              <a:gdLst/>
              <a:ahLst/>
              <a:cxnLst/>
              <a:rect l="l" t="t" r="r" b="b"/>
              <a:pathLst>
                <a:path w="295275" h="295275">
                  <a:moveTo>
                    <a:pt x="147483" y="0"/>
                  </a:moveTo>
                  <a:lnTo>
                    <a:pt x="100867" y="7518"/>
                  </a:lnTo>
                  <a:lnTo>
                    <a:pt x="60381" y="28455"/>
                  </a:lnTo>
                  <a:lnTo>
                    <a:pt x="28455" y="60381"/>
                  </a:lnTo>
                  <a:lnTo>
                    <a:pt x="7518" y="100867"/>
                  </a:lnTo>
                  <a:lnTo>
                    <a:pt x="0" y="147483"/>
                  </a:lnTo>
                  <a:lnTo>
                    <a:pt x="7518" y="194100"/>
                  </a:lnTo>
                  <a:lnTo>
                    <a:pt x="28455" y="234586"/>
                  </a:lnTo>
                  <a:lnTo>
                    <a:pt x="60381" y="266512"/>
                  </a:lnTo>
                  <a:lnTo>
                    <a:pt x="100867" y="287448"/>
                  </a:lnTo>
                  <a:lnTo>
                    <a:pt x="147483" y="294967"/>
                  </a:lnTo>
                  <a:lnTo>
                    <a:pt x="194100" y="287448"/>
                  </a:lnTo>
                  <a:lnTo>
                    <a:pt x="234586" y="266512"/>
                  </a:lnTo>
                  <a:lnTo>
                    <a:pt x="266512" y="234586"/>
                  </a:lnTo>
                  <a:lnTo>
                    <a:pt x="287448" y="194100"/>
                  </a:lnTo>
                  <a:lnTo>
                    <a:pt x="294967" y="147483"/>
                  </a:lnTo>
                  <a:lnTo>
                    <a:pt x="287448" y="100867"/>
                  </a:lnTo>
                  <a:lnTo>
                    <a:pt x="266512" y="60381"/>
                  </a:lnTo>
                  <a:lnTo>
                    <a:pt x="234586" y="28455"/>
                  </a:lnTo>
                  <a:lnTo>
                    <a:pt x="194100" y="7518"/>
                  </a:lnTo>
                  <a:lnTo>
                    <a:pt x="147483" y="0"/>
                  </a:lnTo>
                  <a:close/>
                </a:path>
              </a:pathLst>
            </a:custGeom>
            <a:solidFill>
              <a:srgbClr val="52B4E5"/>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9" name="object 19"/>
            <p:cNvSpPr/>
            <p:nvPr/>
          </p:nvSpPr>
          <p:spPr>
            <a:xfrm>
              <a:off x="1861727" y="3194080"/>
              <a:ext cx="295275" cy="295275"/>
            </a:xfrm>
            <a:custGeom>
              <a:avLst/>
              <a:gdLst/>
              <a:ahLst/>
              <a:cxnLst/>
              <a:rect l="l" t="t" r="r" b="b"/>
              <a:pathLst>
                <a:path w="295275" h="295275">
                  <a:moveTo>
                    <a:pt x="147483" y="0"/>
                  </a:moveTo>
                  <a:lnTo>
                    <a:pt x="100867" y="7518"/>
                  </a:lnTo>
                  <a:lnTo>
                    <a:pt x="60381" y="28456"/>
                  </a:lnTo>
                  <a:lnTo>
                    <a:pt x="28455" y="60382"/>
                  </a:lnTo>
                  <a:lnTo>
                    <a:pt x="7518" y="100868"/>
                  </a:lnTo>
                  <a:lnTo>
                    <a:pt x="0" y="147485"/>
                  </a:lnTo>
                  <a:lnTo>
                    <a:pt x="7518" y="194101"/>
                  </a:lnTo>
                  <a:lnTo>
                    <a:pt x="28455" y="234586"/>
                  </a:lnTo>
                  <a:lnTo>
                    <a:pt x="60381" y="266513"/>
                  </a:lnTo>
                  <a:lnTo>
                    <a:pt x="100867" y="287450"/>
                  </a:lnTo>
                  <a:lnTo>
                    <a:pt x="147483" y="294968"/>
                  </a:lnTo>
                  <a:lnTo>
                    <a:pt x="194099" y="287450"/>
                  </a:lnTo>
                  <a:lnTo>
                    <a:pt x="234585" y="266513"/>
                  </a:lnTo>
                  <a:lnTo>
                    <a:pt x="266511" y="234586"/>
                  </a:lnTo>
                  <a:lnTo>
                    <a:pt x="287448" y="194101"/>
                  </a:lnTo>
                  <a:lnTo>
                    <a:pt x="294967" y="147485"/>
                  </a:lnTo>
                  <a:lnTo>
                    <a:pt x="287448" y="100868"/>
                  </a:lnTo>
                  <a:lnTo>
                    <a:pt x="266511" y="60382"/>
                  </a:lnTo>
                  <a:lnTo>
                    <a:pt x="234585" y="28456"/>
                  </a:lnTo>
                  <a:lnTo>
                    <a:pt x="194099" y="7518"/>
                  </a:lnTo>
                  <a:lnTo>
                    <a:pt x="147483" y="0"/>
                  </a:lnTo>
                  <a:close/>
                </a:path>
              </a:pathLst>
            </a:custGeom>
            <a:solidFill>
              <a:srgbClr val="52B4E5"/>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0" name="object 20"/>
            <p:cNvSpPr/>
            <p:nvPr/>
          </p:nvSpPr>
          <p:spPr>
            <a:xfrm>
              <a:off x="1805971" y="3918908"/>
              <a:ext cx="295275" cy="295275"/>
            </a:xfrm>
            <a:custGeom>
              <a:avLst/>
              <a:gdLst/>
              <a:ahLst/>
              <a:cxnLst/>
              <a:rect l="l" t="t" r="r" b="b"/>
              <a:pathLst>
                <a:path w="295275" h="295275">
                  <a:moveTo>
                    <a:pt x="147483" y="0"/>
                  </a:moveTo>
                  <a:lnTo>
                    <a:pt x="100867" y="7518"/>
                  </a:lnTo>
                  <a:lnTo>
                    <a:pt x="60381" y="28455"/>
                  </a:lnTo>
                  <a:lnTo>
                    <a:pt x="28455" y="60381"/>
                  </a:lnTo>
                  <a:lnTo>
                    <a:pt x="7518" y="100867"/>
                  </a:lnTo>
                  <a:lnTo>
                    <a:pt x="0" y="147483"/>
                  </a:lnTo>
                  <a:lnTo>
                    <a:pt x="7518" y="194100"/>
                  </a:lnTo>
                  <a:lnTo>
                    <a:pt x="28455" y="234586"/>
                  </a:lnTo>
                  <a:lnTo>
                    <a:pt x="60381" y="266512"/>
                  </a:lnTo>
                  <a:lnTo>
                    <a:pt x="100867" y="287448"/>
                  </a:lnTo>
                  <a:lnTo>
                    <a:pt x="147483" y="294967"/>
                  </a:lnTo>
                  <a:lnTo>
                    <a:pt x="194100" y="287448"/>
                  </a:lnTo>
                  <a:lnTo>
                    <a:pt x="234586" y="266512"/>
                  </a:lnTo>
                  <a:lnTo>
                    <a:pt x="266512" y="234586"/>
                  </a:lnTo>
                  <a:lnTo>
                    <a:pt x="287448" y="194100"/>
                  </a:lnTo>
                  <a:lnTo>
                    <a:pt x="294967" y="147483"/>
                  </a:lnTo>
                  <a:lnTo>
                    <a:pt x="287448" y="100867"/>
                  </a:lnTo>
                  <a:lnTo>
                    <a:pt x="266512" y="60381"/>
                  </a:lnTo>
                  <a:lnTo>
                    <a:pt x="234586" y="28455"/>
                  </a:lnTo>
                  <a:lnTo>
                    <a:pt x="194100" y="7518"/>
                  </a:lnTo>
                  <a:lnTo>
                    <a:pt x="147483" y="0"/>
                  </a:lnTo>
                  <a:close/>
                </a:path>
              </a:pathLst>
            </a:custGeom>
            <a:solidFill>
              <a:srgbClr val="52B4E5"/>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1" name="object 21"/>
            <p:cNvSpPr/>
            <p:nvPr/>
          </p:nvSpPr>
          <p:spPr>
            <a:xfrm>
              <a:off x="2212450" y="4174980"/>
              <a:ext cx="295275" cy="295275"/>
            </a:xfrm>
            <a:custGeom>
              <a:avLst/>
              <a:gdLst/>
              <a:ahLst/>
              <a:cxnLst/>
              <a:rect l="l" t="t" r="r" b="b"/>
              <a:pathLst>
                <a:path w="295275" h="295275">
                  <a:moveTo>
                    <a:pt x="147483" y="0"/>
                  </a:moveTo>
                  <a:lnTo>
                    <a:pt x="100867" y="7518"/>
                  </a:lnTo>
                  <a:lnTo>
                    <a:pt x="60381" y="28455"/>
                  </a:lnTo>
                  <a:lnTo>
                    <a:pt x="28455" y="60381"/>
                  </a:lnTo>
                  <a:lnTo>
                    <a:pt x="7518" y="100867"/>
                  </a:lnTo>
                  <a:lnTo>
                    <a:pt x="0" y="147483"/>
                  </a:lnTo>
                  <a:lnTo>
                    <a:pt x="7518" y="194099"/>
                  </a:lnTo>
                  <a:lnTo>
                    <a:pt x="28455" y="234585"/>
                  </a:lnTo>
                  <a:lnTo>
                    <a:pt x="60381" y="266511"/>
                  </a:lnTo>
                  <a:lnTo>
                    <a:pt x="100867" y="287448"/>
                  </a:lnTo>
                  <a:lnTo>
                    <a:pt x="147483" y="294967"/>
                  </a:lnTo>
                  <a:lnTo>
                    <a:pt x="194099" y="287448"/>
                  </a:lnTo>
                  <a:lnTo>
                    <a:pt x="234585" y="266511"/>
                  </a:lnTo>
                  <a:lnTo>
                    <a:pt x="266511" y="234585"/>
                  </a:lnTo>
                  <a:lnTo>
                    <a:pt x="287448" y="194099"/>
                  </a:lnTo>
                  <a:lnTo>
                    <a:pt x="294967" y="147483"/>
                  </a:lnTo>
                  <a:lnTo>
                    <a:pt x="287448" y="100867"/>
                  </a:lnTo>
                  <a:lnTo>
                    <a:pt x="266511" y="60381"/>
                  </a:lnTo>
                  <a:lnTo>
                    <a:pt x="234585" y="28455"/>
                  </a:lnTo>
                  <a:lnTo>
                    <a:pt x="194099" y="7518"/>
                  </a:lnTo>
                  <a:lnTo>
                    <a:pt x="147483" y="0"/>
                  </a:lnTo>
                  <a:close/>
                </a:path>
              </a:pathLst>
            </a:custGeom>
            <a:solidFill>
              <a:srgbClr val="52B4E5"/>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2" name="object 22"/>
            <p:cNvSpPr/>
            <p:nvPr/>
          </p:nvSpPr>
          <p:spPr>
            <a:xfrm>
              <a:off x="2190148" y="3583966"/>
              <a:ext cx="295275" cy="295275"/>
            </a:xfrm>
            <a:custGeom>
              <a:avLst/>
              <a:gdLst/>
              <a:ahLst/>
              <a:cxnLst/>
              <a:rect l="l" t="t" r="r" b="b"/>
              <a:pathLst>
                <a:path w="295275" h="295275">
                  <a:moveTo>
                    <a:pt x="147483" y="0"/>
                  </a:moveTo>
                  <a:lnTo>
                    <a:pt x="100867" y="7518"/>
                  </a:lnTo>
                  <a:lnTo>
                    <a:pt x="60381" y="28455"/>
                  </a:lnTo>
                  <a:lnTo>
                    <a:pt x="28455" y="60381"/>
                  </a:lnTo>
                  <a:lnTo>
                    <a:pt x="7518" y="100867"/>
                  </a:lnTo>
                  <a:lnTo>
                    <a:pt x="0" y="147483"/>
                  </a:lnTo>
                  <a:lnTo>
                    <a:pt x="7518" y="194099"/>
                  </a:lnTo>
                  <a:lnTo>
                    <a:pt x="28455" y="234585"/>
                  </a:lnTo>
                  <a:lnTo>
                    <a:pt x="60381" y="266511"/>
                  </a:lnTo>
                  <a:lnTo>
                    <a:pt x="100867" y="287448"/>
                  </a:lnTo>
                  <a:lnTo>
                    <a:pt x="147483" y="294967"/>
                  </a:lnTo>
                  <a:lnTo>
                    <a:pt x="194099" y="287448"/>
                  </a:lnTo>
                  <a:lnTo>
                    <a:pt x="234585" y="266511"/>
                  </a:lnTo>
                  <a:lnTo>
                    <a:pt x="266511" y="234585"/>
                  </a:lnTo>
                  <a:lnTo>
                    <a:pt x="287448" y="194099"/>
                  </a:lnTo>
                  <a:lnTo>
                    <a:pt x="294967" y="147483"/>
                  </a:lnTo>
                  <a:lnTo>
                    <a:pt x="287448" y="100867"/>
                  </a:lnTo>
                  <a:lnTo>
                    <a:pt x="266511" y="60381"/>
                  </a:lnTo>
                  <a:lnTo>
                    <a:pt x="234585" y="28455"/>
                  </a:lnTo>
                  <a:lnTo>
                    <a:pt x="194099" y="7518"/>
                  </a:lnTo>
                  <a:lnTo>
                    <a:pt x="147483" y="0"/>
                  </a:lnTo>
                  <a:close/>
                </a:path>
              </a:pathLst>
            </a:custGeom>
            <a:solidFill>
              <a:srgbClr val="52B4E5"/>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3" name="object 23"/>
            <p:cNvSpPr/>
            <p:nvPr/>
          </p:nvSpPr>
          <p:spPr>
            <a:xfrm>
              <a:off x="2348782" y="3115537"/>
              <a:ext cx="295275" cy="295275"/>
            </a:xfrm>
            <a:custGeom>
              <a:avLst/>
              <a:gdLst/>
              <a:ahLst/>
              <a:cxnLst/>
              <a:rect l="l" t="t" r="r" b="b"/>
              <a:pathLst>
                <a:path w="295275" h="295275">
                  <a:moveTo>
                    <a:pt x="147483" y="0"/>
                  </a:moveTo>
                  <a:lnTo>
                    <a:pt x="100867" y="7518"/>
                  </a:lnTo>
                  <a:lnTo>
                    <a:pt x="60381" y="28455"/>
                  </a:lnTo>
                  <a:lnTo>
                    <a:pt x="28455" y="60381"/>
                  </a:lnTo>
                  <a:lnTo>
                    <a:pt x="7518" y="100867"/>
                  </a:lnTo>
                  <a:lnTo>
                    <a:pt x="0" y="147483"/>
                  </a:lnTo>
                  <a:lnTo>
                    <a:pt x="7518" y="194099"/>
                  </a:lnTo>
                  <a:lnTo>
                    <a:pt x="28455" y="234585"/>
                  </a:lnTo>
                  <a:lnTo>
                    <a:pt x="60381" y="266511"/>
                  </a:lnTo>
                  <a:lnTo>
                    <a:pt x="100867" y="287448"/>
                  </a:lnTo>
                  <a:lnTo>
                    <a:pt x="147483" y="294967"/>
                  </a:lnTo>
                  <a:lnTo>
                    <a:pt x="194100" y="287448"/>
                  </a:lnTo>
                  <a:lnTo>
                    <a:pt x="234586" y="266511"/>
                  </a:lnTo>
                  <a:lnTo>
                    <a:pt x="266512" y="234585"/>
                  </a:lnTo>
                  <a:lnTo>
                    <a:pt x="287450" y="194099"/>
                  </a:lnTo>
                  <a:lnTo>
                    <a:pt x="294968" y="147483"/>
                  </a:lnTo>
                  <a:lnTo>
                    <a:pt x="287450" y="100867"/>
                  </a:lnTo>
                  <a:lnTo>
                    <a:pt x="266512" y="60381"/>
                  </a:lnTo>
                  <a:lnTo>
                    <a:pt x="234586" y="28455"/>
                  </a:lnTo>
                  <a:lnTo>
                    <a:pt x="194100" y="7518"/>
                  </a:lnTo>
                  <a:lnTo>
                    <a:pt x="147483" y="0"/>
                  </a:lnTo>
                  <a:close/>
                </a:path>
              </a:pathLst>
            </a:custGeom>
            <a:solidFill>
              <a:srgbClr val="52B4E5"/>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4" name="object 24"/>
            <p:cNvSpPr/>
            <p:nvPr/>
          </p:nvSpPr>
          <p:spPr>
            <a:xfrm>
              <a:off x="2658498" y="2880722"/>
              <a:ext cx="295275" cy="295275"/>
            </a:xfrm>
            <a:custGeom>
              <a:avLst/>
              <a:gdLst/>
              <a:ahLst/>
              <a:cxnLst/>
              <a:rect l="l" t="t" r="r" b="b"/>
              <a:pathLst>
                <a:path w="295275" h="295275">
                  <a:moveTo>
                    <a:pt x="147483" y="0"/>
                  </a:moveTo>
                  <a:lnTo>
                    <a:pt x="100867" y="7518"/>
                  </a:lnTo>
                  <a:lnTo>
                    <a:pt x="60381" y="28455"/>
                  </a:lnTo>
                  <a:lnTo>
                    <a:pt x="28455" y="60381"/>
                  </a:lnTo>
                  <a:lnTo>
                    <a:pt x="7518" y="100867"/>
                  </a:lnTo>
                  <a:lnTo>
                    <a:pt x="0" y="147483"/>
                  </a:lnTo>
                  <a:lnTo>
                    <a:pt x="7518" y="194099"/>
                  </a:lnTo>
                  <a:lnTo>
                    <a:pt x="28455" y="234585"/>
                  </a:lnTo>
                  <a:lnTo>
                    <a:pt x="60381" y="266511"/>
                  </a:lnTo>
                  <a:lnTo>
                    <a:pt x="100867" y="287448"/>
                  </a:lnTo>
                  <a:lnTo>
                    <a:pt x="147483" y="294967"/>
                  </a:lnTo>
                  <a:lnTo>
                    <a:pt x="194100" y="287448"/>
                  </a:lnTo>
                  <a:lnTo>
                    <a:pt x="234586" y="266511"/>
                  </a:lnTo>
                  <a:lnTo>
                    <a:pt x="266512" y="234585"/>
                  </a:lnTo>
                  <a:lnTo>
                    <a:pt x="287448" y="194099"/>
                  </a:lnTo>
                  <a:lnTo>
                    <a:pt x="294967" y="147483"/>
                  </a:lnTo>
                  <a:lnTo>
                    <a:pt x="287448" y="100867"/>
                  </a:lnTo>
                  <a:lnTo>
                    <a:pt x="266512" y="60381"/>
                  </a:lnTo>
                  <a:lnTo>
                    <a:pt x="234586" y="28455"/>
                  </a:lnTo>
                  <a:lnTo>
                    <a:pt x="194100" y="7518"/>
                  </a:lnTo>
                  <a:lnTo>
                    <a:pt x="147483" y="0"/>
                  </a:lnTo>
                  <a:close/>
                </a:path>
              </a:pathLst>
            </a:custGeom>
            <a:solidFill>
              <a:srgbClr val="52B4E5"/>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5" name="object 25"/>
            <p:cNvSpPr/>
            <p:nvPr/>
          </p:nvSpPr>
          <p:spPr>
            <a:xfrm>
              <a:off x="3261577" y="2696715"/>
              <a:ext cx="295275" cy="295275"/>
            </a:xfrm>
            <a:custGeom>
              <a:avLst/>
              <a:gdLst/>
              <a:ahLst/>
              <a:cxnLst/>
              <a:rect l="l" t="t" r="r" b="b"/>
              <a:pathLst>
                <a:path w="295275" h="295275">
                  <a:moveTo>
                    <a:pt x="147483" y="0"/>
                  </a:moveTo>
                  <a:lnTo>
                    <a:pt x="100867" y="7518"/>
                  </a:lnTo>
                  <a:lnTo>
                    <a:pt x="60381" y="28455"/>
                  </a:lnTo>
                  <a:lnTo>
                    <a:pt x="28455" y="60381"/>
                  </a:lnTo>
                  <a:lnTo>
                    <a:pt x="7518" y="100867"/>
                  </a:lnTo>
                  <a:lnTo>
                    <a:pt x="0" y="147483"/>
                  </a:lnTo>
                  <a:lnTo>
                    <a:pt x="7518" y="194100"/>
                  </a:lnTo>
                  <a:lnTo>
                    <a:pt x="28455" y="234586"/>
                  </a:lnTo>
                  <a:lnTo>
                    <a:pt x="60381" y="266512"/>
                  </a:lnTo>
                  <a:lnTo>
                    <a:pt x="100867" y="287450"/>
                  </a:lnTo>
                  <a:lnTo>
                    <a:pt x="147483" y="294968"/>
                  </a:lnTo>
                  <a:lnTo>
                    <a:pt x="194099" y="287450"/>
                  </a:lnTo>
                  <a:lnTo>
                    <a:pt x="234585" y="266512"/>
                  </a:lnTo>
                  <a:lnTo>
                    <a:pt x="266511" y="234586"/>
                  </a:lnTo>
                  <a:lnTo>
                    <a:pt x="287448" y="194100"/>
                  </a:lnTo>
                  <a:lnTo>
                    <a:pt x="294967" y="147483"/>
                  </a:lnTo>
                  <a:lnTo>
                    <a:pt x="287448" y="100867"/>
                  </a:lnTo>
                  <a:lnTo>
                    <a:pt x="266511" y="60381"/>
                  </a:lnTo>
                  <a:lnTo>
                    <a:pt x="234585" y="28455"/>
                  </a:lnTo>
                  <a:lnTo>
                    <a:pt x="194099" y="7518"/>
                  </a:lnTo>
                  <a:lnTo>
                    <a:pt x="147483" y="0"/>
                  </a:lnTo>
                  <a:close/>
                </a:path>
              </a:pathLst>
            </a:custGeom>
            <a:solidFill>
              <a:srgbClr val="52B4E5"/>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6" name="object 26"/>
            <p:cNvSpPr/>
            <p:nvPr/>
          </p:nvSpPr>
          <p:spPr>
            <a:xfrm>
              <a:off x="3078938" y="3149100"/>
              <a:ext cx="295275" cy="295275"/>
            </a:xfrm>
            <a:custGeom>
              <a:avLst/>
              <a:gdLst/>
              <a:ahLst/>
              <a:cxnLst/>
              <a:rect l="l" t="t" r="r" b="b"/>
              <a:pathLst>
                <a:path w="295275" h="295275">
                  <a:moveTo>
                    <a:pt x="147483" y="0"/>
                  </a:moveTo>
                  <a:lnTo>
                    <a:pt x="100867" y="7518"/>
                  </a:lnTo>
                  <a:lnTo>
                    <a:pt x="60381" y="28455"/>
                  </a:lnTo>
                  <a:lnTo>
                    <a:pt x="28455" y="60381"/>
                  </a:lnTo>
                  <a:lnTo>
                    <a:pt x="7518" y="100867"/>
                  </a:lnTo>
                  <a:lnTo>
                    <a:pt x="0" y="147483"/>
                  </a:lnTo>
                  <a:lnTo>
                    <a:pt x="7518" y="194100"/>
                  </a:lnTo>
                  <a:lnTo>
                    <a:pt x="28455" y="234586"/>
                  </a:lnTo>
                  <a:lnTo>
                    <a:pt x="60381" y="266512"/>
                  </a:lnTo>
                  <a:lnTo>
                    <a:pt x="100867" y="287448"/>
                  </a:lnTo>
                  <a:lnTo>
                    <a:pt x="147483" y="294967"/>
                  </a:lnTo>
                  <a:lnTo>
                    <a:pt x="194099" y="287448"/>
                  </a:lnTo>
                  <a:lnTo>
                    <a:pt x="234585" y="266512"/>
                  </a:lnTo>
                  <a:lnTo>
                    <a:pt x="266511" y="234586"/>
                  </a:lnTo>
                  <a:lnTo>
                    <a:pt x="287448" y="194100"/>
                  </a:lnTo>
                  <a:lnTo>
                    <a:pt x="294967" y="147483"/>
                  </a:lnTo>
                  <a:lnTo>
                    <a:pt x="287448" y="100867"/>
                  </a:lnTo>
                  <a:lnTo>
                    <a:pt x="266511" y="60381"/>
                  </a:lnTo>
                  <a:lnTo>
                    <a:pt x="234585" y="28455"/>
                  </a:lnTo>
                  <a:lnTo>
                    <a:pt x="194099" y="7518"/>
                  </a:lnTo>
                  <a:lnTo>
                    <a:pt x="147483" y="0"/>
                  </a:lnTo>
                  <a:close/>
                </a:path>
              </a:pathLst>
            </a:custGeom>
            <a:solidFill>
              <a:srgbClr val="52B4E5"/>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7" name="object 27"/>
            <p:cNvSpPr/>
            <p:nvPr/>
          </p:nvSpPr>
          <p:spPr>
            <a:xfrm>
              <a:off x="2532909" y="3447521"/>
              <a:ext cx="295275" cy="295275"/>
            </a:xfrm>
            <a:custGeom>
              <a:avLst/>
              <a:gdLst/>
              <a:ahLst/>
              <a:cxnLst/>
              <a:rect l="l" t="t" r="r" b="b"/>
              <a:pathLst>
                <a:path w="295275" h="295275">
                  <a:moveTo>
                    <a:pt x="147483" y="0"/>
                  </a:moveTo>
                  <a:lnTo>
                    <a:pt x="100867" y="7518"/>
                  </a:lnTo>
                  <a:lnTo>
                    <a:pt x="60381" y="28455"/>
                  </a:lnTo>
                  <a:lnTo>
                    <a:pt x="28455" y="60381"/>
                  </a:lnTo>
                  <a:lnTo>
                    <a:pt x="7518" y="100867"/>
                  </a:lnTo>
                  <a:lnTo>
                    <a:pt x="0" y="147483"/>
                  </a:lnTo>
                  <a:lnTo>
                    <a:pt x="7518" y="194100"/>
                  </a:lnTo>
                  <a:lnTo>
                    <a:pt x="28455" y="234586"/>
                  </a:lnTo>
                  <a:lnTo>
                    <a:pt x="60381" y="266512"/>
                  </a:lnTo>
                  <a:lnTo>
                    <a:pt x="100867" y="287448"/>
                  </a:lnTo>
                  <a:lnTo>
                    <a:pt x="147483" y="294967"/>
                  </a:lnTo>
                  <a:lnTo>
                    <a:pt x="194099" y="287448"/>
                  </a:lnTo>
                  <a:lnTo>
                    <a:pt x="234585" y="266512"/>
                  </a:lnTo>
                  <a:lnTo>
                    <a:pt x="266511" y="234586"/>
                  </a:lnTo>
                  <a:lnTo>
                    <a:pt x="287448" y="194100"/>
                  </a:lnTo>
                  <a:lnTo>
                    <a:pt x="294967" y="147483"/>
                  </a:lnTo>
                  <a:lnTo>
                    <a:pt x="287448" y="100867"/>
                  </a:lnTo>
                  <a:lnTo>
                    <a:pt x="266511" y="60381"/>
                  </a:lnTo>
                  <a:lnTo>
                    <a:pt x="234585" y="28455"/>
                  </a:lnTo>
                  <a:lnTo>
                    <a:pt x="194099" y="7518"/>
                  </a:lnTo>
                  <a:lnTo>
                    <a:pt x="147483" y="0"/>
                  </a:lnTo>
                  <a:close/>
                </a:path>
              </a:pathLst>
            </a:custGeom>
            <a:solidFill>
              <a:srgbClr val="52B4E5"/>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8" name="object 28"/>
            <p:cNvSpPr/>
            <p:nvPr/>
          </p:nvSpPr>
          <p:spPr>
            <a:xfrm>
              <a:off x="2532909" y="3837814"/>
              <a:ext cx="295275" cy="295275"/>
            </a:xfrm>
            <a:custGeom>
              <a:avLst/>
              <a:gdLst/>
              <a:ahLst/>
              <a:cxnLst/>
              <a:rect l="l" t="t" r="r" b="b"/>
              <a:pathLst>
                <a:path w="295275" h="295275">
                  <a:moveTo>
                    <a:pt x="147483" y="0"/>
                  </a:moveTo>
                  <a:lnTo>
                    <a:pt x="100867" y="7518"/>
                  </a:lnTo>
                  <a:lnTo>
                    <a:pt x="60381" y="28456"/>
                  </a:lnTo>
                  <a:lnTo>
                    <a:pt x="28455" y="60382"/>
                  </a:lnTo>
                  <a:lnTo>
                    <a:pt x="7518" y="100868"/>
                  </a:lnTo>
                  <a:lnTo>
                    <a:pt x="0" y="147485"/>
                  </a:lnTo>
                  <a:lnTo>
                    <a:pt x="7518" y="194101"/>
                  </a:lnTo>
                  <a:lnTo>
                    <a:pt x="28455" y="234586"/>
                  </a:lnTo>
                  <a:lnTo>
                    <a:pt x="60381" y="266513"/>
                  </a:lnTo>
                  <a:lnTo>
                    <a:pt x="100867" y="287450"/>
                  </a:lnTo>
                  <a:lnTo>
                    <a:pt x="147483" y="294968"/>
                  </a:lnTo>
                  <a:lnTo>
                    <a:pt x="194099" y="287450"/>
                  </a:lnTo>
                  <a:lnTo>
                    <a:pt x="234585" y="266513"/>
                  </a:lnTo>
                  <a:lnTo>
                    <a:pt x="266511" y="234586"/>
                  </a:lnTo>
                  <a:lnTo>
                    <a:pt x="287448" y="194101"/>
                  </a:lnTo>
                  <a:lnTo>
                    <a:pt x="294967" y="147485"/>
                  </a:lnTo>
                  <a:lnTo>
                    <a:pt x="287448" y="100868"/>
                  </a:lnTo>
                  <a:lnTo>
                    <a:pt x="266511" y="60382"/>
                  </a:lnTo>
                  <a:lnTo>
                    <a:pt x="234585" y="28456"/>
                  </a:lnTo>
                  <a:lnTo>
                    <a:pt x="194099" y="7518"/>
                  </a:lnTo>
                  <a:lnTo>
                    <a:pt x="147483" y="0"/>
                  </a:lnTo>
                  <a:close/>
                </a:path>
              </a:pathLst>
            </a:custGeom>
            <a:solidFill>
              <a:srgbClr val="52B4E5"/>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9" name="object 29"/>
            <p:cNvSpPr/>
            <p:nvPr/>
          </p:nvSpPr>
          <p:spPr>
            <a:xfrm>
              <a:off x="3758791" y="2892502"/>
              <a:ext cx="295275" cy="295275"/>
            </a:xfrm>
            <a:custGeom>
              <a:avLst/>
              <a:gdLst/>
              <a:ahLst/>
              <a:cxnLst/>
              <a:rect l="l" t="t" r="r" b="b"/>
              <a:pathLst>
                <a:path w="295275" h="295275">
                  <a:moveTo>
                    <a:pt x="147483" y="0"/>
                  </a:moveTo>
                  <a:lnTo>
                    <a:pt x="100867" y="7518"/>
                  </a:lnTo>
                  <a:lnTo>
                    <a:pt x="60381" y="28455"/>
                  </a:lnTo>
                  <a:lnTo>
                    <a:pt x="28455" y="60381"/>
                  </a:lnTo>
                  <a:lnTo>
                    <a:pt x="7518" y="100867"/>
                  </a:lnTo>
                  <a:lnTo>
                    <a:pt x="0" y="147483"/>
                  </a:lnTo>
                  <a:lnTo>
                    <a:pt x="7518" y="194099"/>
                  </a:lnTo>
                  <a:lnTo>
                    <a:pt x="28455" y="234585"/>
                  </a:lnTo>
                  <a:lnTo>
                    <a:pt x="60381" y="266511"/>
                  </a:lnTo>
                  <a:lnTo>
                    <a:pt x="100867" y="287448"/>
                  </a:lnTo>
                  <a:lnTo>
                    <a:pt x="147483" y="294967"/>
                  </a:lnTo>
                  <a:lnTo>
                    <a:pt x="194099" y="287448"/>
                  </a:lnTo>
                  <a:lnTo>
                    <a:pt x="234585" y="266511"/>
                  </a:lnTo>
                  <a:lnTo>
                    <a:pt x="266511" y="234585"/>
                  </a:lnTo>
                  <a:lnTo>
                    <a:pt x="287448" y="194099"/>
                  </a:lnTo>
                  <a:lnTo>
                    <a:pt x="294967" y="147483"/>
                  </a:lnTo>
                  <a:lnTo>
                    <a:pt x="287448" y="100867"/>
                  </a:lnTo>
                  <a:lnTo>
                    <a:pt x="266511" y="60381"/>
                  </a:lnTo>
                  <a:lnTo>
                    <a:pt x="234585" y="28455"/>
                  </a:lnTo>
                  <a:lnTo>
                    <a:pt x="194099" y="7518"/>
                  </a:lnTo>
                  <a:lnTo>
                    <a:pt x="147483" y="0"/>
                  </a:lnTo>
                  <a:close/>
                </a:path>
              </a:pathLst>
            </a:custGeom>
            <a:solidFill>
              <a:srgbClr val="C32D3B"/>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0" name="object 30"/>
            <p:cNvSpPr/>
            <p:nvPr/>
          </p:nvSpPr>
          <p:spPr>
            <a:xfrm>
              <a:off x="3690927" y="3296584"/>
              <a:ext cx="295275" cy="295275"/>
            </a:xfrm>
            <a:custGeom>
              <a:avLst/>
              <a:gdLst/>
              <a:ahLst/>
              <a:cxnLst/>
              <a:rect l="l" t="t" r="r" b="b"/>
              <a:pathLst>
                <a:path w="295275" h="295275">
                  <a:moveTo>
                    <a:pt x="147483" y="0"/>
                  </a:moveTo>
                  <a:lnTo>
                    <a:pt x="100867" y="7518"/>
                  </a:lnTo>
                  <a:lnTo>
                    <a:pt x="60381" y="28455"/>
                  </a:lnTo>
                  <a:lnTo>
                    <a:pt x="28455" y="60381"/>
                  </a:lnTo>
                  <a:lnTo>
                    <a:pt x="7518" y="100867"/>
                  </a:lnTo>
                  <a:lnTo>
                    <a:pt x="0" y="147483"/>
                  </a:lnTo>
                  <a:lnTo>
                    <a:pt x="7518" y="194100"/>
                  </a:lnTo>
                  <a:lnTo>
                    <a:pt x="28455" y="234586"/>
                  </a:lnTo>
                  <a:lnTo>
                    <a:pt x="60381" y="266512"/>
                  </a:lnTo>
                  <a:lnTo>
                    <a:pt x="100867" y="287448"/>
                  </a:lnTo>
                  <a:lnTo>
                    <a:pt x="147483" y="294967"/>
                  </a:lnTo>
                  <a:lnTo>
                    <a:pt x="194099" y="287448"/>
                  </a:lnTo>
                  <a:lnTo>
                    <a:pt x="234585" y="266512"/>
                  </a:lnTo>
                  <a:lnTo>
                    <a:pt x="266511" y="234586"/>
                  </a:lnTo>
                  <a:lnTo>
                    <a:pt x="287448" y="194100"/>
                  </a:lnTo>
                  <a:lnTo>
                    <a:pt x="294967" y="147483"/>
                  </a:lnTo>
                  <a:lnTo>
                    <a:pt x="287448" y="100867"/>
                  </a:lnTo>
                  <a:lnTo>
                    <a:pt x="266511" y="60381"/>
                  </a:lnTo>
                  <a:lnTo>
                    <a:pt x="234585" y="28455"/>
                  </a:lnTo>
                  <a:lnTo>
                    <a:pt x="194099" y="7518"/>
                  </a:lnTo>
                  <a:lnTo>
                    <a:pt x="147483" y="0"/>
                  </a:lnTo>
                  <a:close/>
                </a:path>
              </a:pathLst>
            </a:custGeom>
            <a:solidFill>
              <a:srgbClr val="C32D3B"/>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1" name="object 31"/>
            <p:cNvSpPr/>
            <p:nvPr/>
          </p:nvSpPr>
          <p:spPr>
            <a:xfrm>
              <a:off x="3987999" y="3408847"/>
              <a:ext cx="295275" cy="295275"/>
            </a:xfrm>
            <a:custGeom>
              <a:avLst/>
              <a:gdLst/>
              <a:ahLst/>
              <a:cxnLst/>
              <a:rect l="l" t="t" r="r" b="b"/>
              <a:pathLst>
                <a:path w="295275" h="295275">
                  <a:moveTo>
                    <a:pt x="147483" y="0"/>
                  </a:moveTo>
                  <a:lnTo>
                    <a:pt x="100867" y="7518"/>
                  </a:lnTo>
                  <a:lnTo>
                    <a:pt x="60381" y="28455"/>
                  </a:lnTo>
                  <a:lnTo>
                    <a:pt x="28455" y="60381"/>
                  </a:lnTo>
                  <a:lnTo>
                    <a:pt x="7518" y="100867"/>
                  </a:lnTo>
                  <a:lnTo>
                    <a:pt x="0" y="147483"/>
                  </a:lnTo>
                  <a:lnTo>
                    <a:pt x="7518" y="194099"/>
                  </a:lnTo>
                  <a:lnTo>
                    <a:pt x="28455" y="234585"/>
                  </a:lnTo>
                  <a:lnTo>
                    <a:pt x="60381" y="266511"/>
                  </a:lnTo>
                  <a:lnTo>
                    <a:pt x="100867" y="287448"/>
                  </a:lnTo>
                  <a:lnTo>
                    <a:pt x="147483" y="294967"/>
                  </a:lnTo>
                  <a:lnTo>
                    <a:pt x="194100" y="287448"/>
                  </a:lnTo>
                  <a:lnTo>
                    <a:pt x="234586" y="266511"/>
                  </a:lnTo>
                  <a:lnTo>
                    <a:pt x="266512" y="234585"/>
                  </a:lnTo>
                  <a:lnTo>
                    <a:pt x="287450" y="194099"/>
                  </a:lnTo>
                  <a:lnTo>
                    <a:pt x="294968" y="147483"/>
                  </a:lnTo>
                  <a:lnTo>
                    <a:pt x="287450" y="100867"/>
                  </a:lnTo>
                  <a:lnTo>
                    <a:pt x="266512" y="60381"/>
                  </a:lnTo>
                  <a:lnTo>
                    <a:pt x="234586" y="28455"/>
                  </a:lnTo>
                  <a:lnTo>
                    <a:pt x="194100" y="7518"/>
                  </a:lnTo>
                  <a:lnTo>
                    <a:pt x="147483" y="0"/>
                  </a:lnTo>
                  <a:close/>
                </a:path>
              </a:pathLst>
            </a:custGeom>
            <a:solidFill>
              <a:srgbClr val="C32D3B"/>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2" name="object 32"/>
            <p:cNvSpPr/>
            <p:nvPr/>
          </p:nvSpPr>
          <p:spPr>
            <a:xfrm>
              <a:off x="3819616" y="4215295"/>
              <a:ext cx="295275" cy="295275"/>
            </a:xfrm>
            <a:custGeom>
              <a:avLst/>
              <a:gdLst/>
              <a:ahLst/>
              <a:cxnLst/>
              <a:rect l="l" t="t" r="r" b="b"/>
              <a:pathLst>
                <a:path w="295275" h="295275">
                  <a:moveTo>
                    <a:pt x="147483" y="0"/>
                  </a:moveTo>
                  <a:lnTo>
                    <a:pt x="100867" y="7518"/>
                  </a:lnTo>
                  <a:lnTo>
                    <a:pt x="60381" y="28455"/>
                  </a:lnTo>
                  <a:lnTo>
                    <a:pt x="28455" y="60381"/>
                  </a:lnTo>
                  <a:lnTo>
                    <a:pt x="7518" y="100867"/>
                  </a:lnTo>
                  <a:lnTo>
                    <a:pt x="0" y="147483"/>
                  </a:lnTo>
                  <a:lnTo>
                    <a:pt x="7518" y="194099"/>
                  </a:lnTo>
                  <a:lnTo>
                    <a:pt x="28455" y="234585"/>
                  </a:lnTo>
                  <a:lnTo>
                    <a:pt x="60381" y="266511"/>
                  </a:lnTo>
                  <a:lnTo>
                    <a:pt x="100867" y="287448"/>
                  </a:lnTo>
                  <a:lnTo>
                    <a:pt x="147483" y="294967"/>
                  </a:lnTo>
                  <a:lnTo>
                    <a:pt x="194100" y="287448"/>
                  </a:lnTo>
                  <a:lnTo>
                    <a:pt x="234586" y="266511"/>
                  </a:lnTo>
                  <a:lnTo>
                    <a:pt x="266512" y="234585"/>
                  </a:lnTo>
                  <a:lnTo>
                    <a:pt x="287450" y="194099"/>
                  </a:lnTo>
                  <a:lnTo>
                    <a:pt x="294968" y="147483"/>
                  </a:lnTo>
                  <a:lnTo>
                    <a:pt x="287450" y="100867"/>
                  </a:lnTo>
                  <a:lnTo>
                    <a:pt x="266512" y="60381"/>
                  </a:lnTo>
                  <a:lnTo>
                    <a:pt x="234586" y="28455"/>
                  </a:lnTo>
                  <a:lnTo>
                    <a:pt x="194100" y="7518"/>
                  </a:lnTo>
                  <a:lnTo>
                    <a:pt x="147483" y="0"/>
                  </a:lnTo>
                  <a:close/>
                </a:path>
              </a:pathLst>
            </a:custGeom>
            <a:solidFill>
              <a:srgbClr val="C32D3B"/>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3" name="object 33"/>
            <p:cNvSpPr/>
            <p:nvPr/>
          </p:nvSpPr>
          <p:spPr>
            <a:xfrm>
              <a:off x="3484243" y="4003726"/>
              <a:ext cx="295275" cy="295275"/>
            </a:xfrm>
            <a:custGeom>
              <a:avLst/>
              <a:gdLst/>
              <a:ahLst/>
              <a:cxnLst/>
              <a:rect l="l" t="t" r="r" b="b"/>
              <a:pathLst>
                <a:path w="295275" h="295275">
                  <a:moveTo>
                    <a:pt x="147483" y="0"/>
                  </a:moveTo>
                  <a:lnTo>
                    <a:pt x="100867" y="7518"/>
                  </a:lnTo>
                  <a:lnTo>
                    <a:pt x="60381" y="28455"/>
                  </a:lnTo>
                  <a:lnTo>
                    <a:pt x="28455" y="60381"/>
                  </a:lnTo>
                  <a:lnTo>
                    <a:pt x="7518" y="100867"/>
                  </a:lnTo>
                  <a:lnTo>
                    <a:pt x="0" y="147483"/>
                  </a:lnTo>
                  <a:lnTo>
                    <a:pt x="7518" y="194099"/>
                  </a:lnTo>
                  <a:lnTo>
                    <a:pt x="28455" y="234585"/>
                  </a:lnTo>
                  <a:lnTo>
                    <a:pt x="60381" y="266511"/>
                  </a:lnTo>
                  <a:lnTo>
                    <a:pt x="100867" y="287448"/>
                  </a:lnTo>
                  <a:lnTo>
                    <a:pt x="147483" y="294967"/>
                  </a:lnTo>
                  <a:lnTo>
                    <a:pt x="194100" y="287448"/>
                  </a:lnTo>
                  <a:lnTo>
                    <a:pt x="234586" y="266511"/>
                  </a:lnTo>
                  <a:lnTo>
                    <a:pt x="266512" y="234585"/>
                  </a:lnTo>
                  <a:lnTo>
                    <a:pt x="287448" y="194099"/>
                  </a:lnTo>
                  <a:lnTo>
                    <a:pt x="294967" y="147483"/>
                  </a:lnTo>
                  <a:lnTo>
                    <a:pt x="287448" y="100867"/>
                  </a:lnTo>
                  <a:lnTo>
                    <a:pt x="266512" y="60381"/>
                  </a:lnTo>
                  <a:lnTo>
                    <a:pt x="234586" y="28455"/>
                  </a:lnTo>
                  <a:lnTo>
                    <a:pt x="194100" y="7518"/>
                  </a:lnTo>
                  <a:lnTo>
                    <a:pt x="147483" y="0"/>
                  </a:lnTo>
                  <a:close/>
                </a:path>
              </a:pathLst>
            </a:custGeom>
            <a:solidFill>
              <a:srgbClr val="C32D3B"/>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4" name="object 34"/>
            <p:cNvSpPr/>
            <p:nvPr/>
          </p:nvSpPr>
          <p:spPr>
            <a:xfrm>
              <a:off x="3282053" y="3703815"/>
              <a:ext cx="295275" cy="295275"/>
            </a:xfrm>
            <a:custGeom>
              <a:avLst/>
              <a:gdLst/>
              <a:ahLst/>
              <a:cxnLst/>
              <a:rect l="l" t="t" r="r" b="b"/>
              <a:pathLst>
                <a:path w="295275" h="295275">
                  <a:moveTo>
                    <a:pt x="147483" y="0"/>
                  </a:moveTo>
                  <a:lnTo>
                    <a:pt x="100867" y="7518"/>
                  </a:lnTo>
                  <a:lnTo>
                    <a:pt x="60381" y="28455"/>
                  </a:lnTo>
                  <a:lnTo>
                    <a:pt x="28455" y="60381"/>
                  </a:lnTo>
                  <a:lnTo>
                    <a:pt x="7518" y="100867"/>
                  </a:lnTo>
                  <a:lnTo>
                    <a:pt x="0" y="147483"/>
                  </a:lnTo>
                  <a:lnTo>
                    <a:pt x="7518" y="194099"/>
                  </a:lnTo>
                  <a:lnTo>
                    <a:pt x="28455" y="234585"/>
                  </a:lnTo>
                  <a:lnTo>
                    <a:pt x="60381" y="266511"/>
                  </a:lnTo>
                  <a:lnTo>
                    <a:pt x="100867" y="287448"/>
                  </a:lnTo>
                  <a:lnTo>
                    <a:pt x="147483" y="294967"/>
                  </a:lnTo>
                  <a:lnTo>
                    <a:pt x="194099" y="287448"/>
                  </a:lnTo>
                  <a:lnTo>
                    <a:pt x="234585" y="266511"/>
                  </a:lnTo>
                  <a:lnTo>
                    <a:pt x="266511" y="234585"/>
                  </a:lnTo>
                  <a:lnTo>
                    <a:pt x="287448" y="194099"/>
                  </a:lnTo>
                  <a:lnTo>
                    <a:pt x="294967" y="147483"/>
                  </a:lnTo>
                  <a:lnTo>
                    <a:pt x="287448" y="100867"/>
                  </a:lnTo>
                  <a:lnTo>
                    <a:pt x="266511" y="60381"/>
                  </a:lnTo>
                  <a:lnTo>
                    <a:pt x="234585" y="28455"/>
                  </a:lnTo>
                  <a:lnTo>
                    <a:pt x="194099" y="7518"/>
                  </a:lnTo>
                  <a:lnTo>
                    <a:pt x="147483" y="0"/>
                  </a:lnTo>
                  <a:close/>
                </a:path>
              </a:pathLst>
            </a:custGeom>
            <a:solidFill>
              <a:srgbClr val="C32D3B"/>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5" name="object 35"/>
            <p:cNvSpPr/>
            <p:nvPr/>
          </p:nvSpPr>
          <p:spPr>
            <a:xfrm>
              <a:off x="3089751" y="4226542"/>
              <a:ext cx="295275" cy="295275"/>
            </a:xfrm>
            <a:custGeom>
              <a:avLst/>
              <a:gdLst/>
              <a:ahLst/>
              <a:cxnLst/>
              <a:rect l="l" t="t" r="r" b="b"/>
              <a:pathLst>
                <a:path w="295275" h="295275">
                  <a:moveTo>
                    <a:pt x="147483" y="0"/>
                  </a:moveTo>
                  <a:lnTo>
                    <a:pt x="100867" y="7518"/>
                  </a:lnTo>
                  <a:lnTo>
                    <a:pt x="60381" y="28455"/>
                  </a:lnTo>
                  <a:lnTo>
                    <a:pt x="28455" y="60381"/>
                  </a:lnTo>
                  <a:lnTo>
                    <a:pt x="7518" y="100867"/>
                  </a:lnTo>
                  <a:lnTo>
                    <a:pt x="0" y="147483"/>
                  </a:lnTo>
                  <a:lnTo>
                    <a:pt x="7518" y="194099"/>
                  </a:lnTo>
                  <a:lnTo>
                    <a:pt x="28455" y="234585"/>
                  </a:lnTo>
                  <a:lnTo>
                    <a:pt x="60381" y="266511"/>
                  </a:lnTo>
                  <a:lnTo>
                    <a:pt x="100867" y="287448"/>
                  </a:lnTo>
                  <a:lnTo>
                    <a:pt x="147483" y="294967"/>
                  </a:lnTo>
                  <a:lnTo>
                    <a:pt x="194099" y="287448"/>
                  </a:lnTo>
                  <a:lnTo>
                    <a:pt x="234585" y="266511"/>
                  </a:lnTo>
                  <a:lnTo>
                    <a:pt x="266511" y="234585"/>
                  </a:lnTo>
                  <a:lnTo>
                    <a:pt x="287448" y="194099"/>
                  </a:lnTo>
                  <a:lnTo>
                    <a:pt x="294967" y="147483"/>
                  </a:lnTo>
                  <a:lnTo>
                    <a:pt x="287448" y="100867"/>
                  </a:lnTo>
                  <a:lnTo>
                    <a:pt x="266511" y="60381"/>
                  </a:lnTo>
                  <a:lnTo>
                    <a:pt x="234585" y="28455"/>
                  </a:lnTo>
                  <a:lnTo>
                    <a:pt x="194099" y="7518"/>
                  </a:lnTo>
                  <a:lnTo>
                    <a:pt x="147483" y="0"/>
                  </a:lnTo>
                  <a:close/>
                </a:path>
              </a:pathLst>
            </a:custGeom>
            <a:solidFill>
              <a:srgbClr val="C32D3B"/>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6" name="object 36"/>
            <p:cNvSpPr/>
            <p:nvPr/>
          </p:nvSpPr>
          <p:spPr>
            <a:xfrm>
              <a:off x="2766366" y="4226542"/>
              <a:ext cx="295275" cy="295275"/>
            </a:xfrm>
            <a:custGeom>
              <a:avLst/>
              <a:gdLst/>
              <a:ahLst/>
              <a:cxnLst/>
              <a:rect l="l" t="t" r="r" b="b"/>
              <a:pathLst>
                <a:path w="295275" h="295275">
                  <a:moveTo>
                    <a:pt x="147483" y="0"/>
                  </a:moveTo>
                  <a:lnTo>
                    <a:pt x="100867" y="7518"/>
                  </a:lnTo>
                  <a:lnTo>
                    <a:pt x="60381" y="28455"/>
                  </a:lnTo>
                  <a:lnTo>
                    <a:pt x="28455" y="60381"/>
                  </a:lnTo>
                  <a:lnTo>
                    <a:pt x="7518" y="100867"/>
                  </a:lnTo>
                  <a:lnTo>
                    <a:pt x="0" y="147483"/>
                  </a:lnTo>
                  <a:lnTo>
                    <a:pt x="7518" y="194099"/>
                  </a:lnTo>
                  <a:lnTo>
                    <a:pt x="28455" y="234585"/>
                  </a:lnTo>
                  <a:lnTo>
                    <a:pt x="60381" y="266511"/>
                  </a:lnTo>
                  <a:lnTo>
                    <a:pt x="100867" y="287448"/>
                  </a:lnTo>
                  <a:lnTo>
                    <a:pt x="147483" y="294967"/>
                  </a:lnTo>
                  <a:lnTo>
                    <a:pt x="194099" y="287448"/>
                  </a:lnTo>
                  <a:lnTo>
                    <a:pt x="234585" y="266511"/>
                  </a:lnTo>
                  <a:lnTo>
                    <a:pt x="266511" y="234585"/>
                  </a:lnTo>
                  <a:lnTo>
                    <a:pt x="287448" y="194099"/>
                  </a:lnTo>
                  <a:lnTo>
                    <a:pt x="294967" y="147483"/>
                  </a:lnTo>
                  <a:lnTo>
                    <a:pt x="287448" y="100867"/>
                  </a:lnTo>
                  <a:lnTo>
                    <a:pt x="266511" y="60381"/>
                  </a:lnTo>
                  <a:lnTo>
                    <a:pt x="234585" y="28455"/>
                  </a:lnTo>
                  <a:lnTo>
                    <a:pt x="194099" y="7518"/>
                  </a:lnTo>
                  <a:lnTo>
                    <a:pt x="147483" y="0"/>
                  </a:lnTo>
                  <a:close/>
                </a:path>
              </a:pathLst>
            </a:custGeom>
            <a:solidFill>
              <a:srgbClr val="C32D3B"/>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7" name="object 37"/>
            <p:cNvSpPr/>
            <p:nvPr/>
          </p:nvSpPr>
          <p:spPr>
            <a:xfrm>
              <a:off x="2596626" y="2722462"/>
              <a:ext cx="1269365" cy="1774825"/>
            </a:xfrm>
            <a:custGeom>
              <a:avLst/>
              <a:gdLst/>
              <a:ahLst/>
              <a:cxnLst/>
              <a:rect l="l" t="t" r="r" b="b"/>
              <a:pathLst>
                <a:path w="1269364" h="1774825">
                  <a:moveTo>
                    <a:pt x="1269154" y="0"/>
                  </a:moveTo>
                  <a:lnTo>
                    <a:pt x="0" y="1774411"/>
                  </a:lnTo>
                </a:path>
              </a:pathLst>
            </a:custGeom>
            <a:ln w="38100">
              <a:solidFill>
                <a:srgbClr val="000000"/>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grpSp>
      <p:sp>
        <p:nvSpPr>
          <p:cNvPr id="45" name="object 4"/>
          <p:cNvSpPr txBox="1"/>
          <p:nvPr/>
        </p:nvSpPr>
        <p:spPr>
          <a:xfrm>
            <a:off x="6904424" y="4777367"/>
            <a:ext cx="2991823" cy="1231106"/>
          </a:xfrm>
          <a:prstGeom prst="rect">
            <a:avLst/>
          </a:prstGeom>
        </p:spPr>
        <p:txBody>
          <a:bodyPr vert="horz" wrap="square" lIns="0" tIns="0" rIns="0" bIns="0" rtlCol="0">
            <a:spAutoFit/>
          </a:bodyPr>
          <a:lstStyle/>
          <a:p>
            <a:pPr algn="ctr">
              <a:lnSpc>
                <a:spcPct val="100000"/>
              </a:lnSpc>
            </a:pPr>
            <a:r>
              <a:rPr sz="2000" b="0" u="none" dirty="0">
                <a:latin typeface="Huawei Sans" panose="020C0503030203020204" pitchFamily="34" charset="0"/>
              </a:rPr>
              <a:t>A non-linear data set cannot be divided using a straight line.</a:t>
            </a:r>
          </a:p>
          <a:p>
            <a:pPr algn="ctr">
              <a:lnSpc>
                <a:spcPct val="100000"/>
              </a:lnSpc>
            </a:pPr>
            <a:endParaRPr sz="20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grpSp>
        <p:nvGrpSpPr>
          <p:cNvPr id="2" name="Group 1">
            <a:extLst>
              <a:ext uri="{FF2B5EF4-FFF2-40B4-BE49-F238E27FC236}">
                <a16:creationId xmlns:a16="http://schemas.microsoft.com/office/drawing/2014/main" id="{CB4518B7-F1F7-6FD4-8099-4970EDB4E051}"/>
              </a:ext>
            </a:extLst>
          </p:cNvPr>
          <p:cNvGrpSpPr/>
          <p:nvPr/>
        </p:nvGrpSpPr>
        <p:grpSpPr>
          <a:xfrm>
            <a:off x="196602" y="170778"/>
            <a:ext cx="996641" cy="891380"/>
            <a:chOff x="431054" y="222425"/>
            <a:chExt cx="996641" cy="891380"/>
          </a:xfrm>
        </p:grpSpPr>
        <p:sp>
          <p:nvSpPr>
            <p:cNvPr id="5" name="Rectangle 4">
              <a:extLst>
                <a:ext uri="{FF2B5EF4-FFF2-40B4-BE49-F238E27FC236}">
                  <a16:creationId xmlns:a16="http://schemas.microsoft.com/office/drawing/2014/main" id="{92BDBFD1-CA6A-54F7-EB9F-F63A43750E17}"/>
                </a:ext>
              </a:extLst>
            </p:cNvPr>
            <p:cNvSpPr/>
            <p:nvPr/>
          </p:nvSpPr>
          <p:spPr>
            <a:xfrm>
              <a:off x="431054" y="222425"/>
              <a:ext cx="996641" cy="891380"/>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TextBox 5">
              <a:extLst>
                <a:ext uri="{FF2B5EF4-FFF2-40B4-BE49-F238E27FC236}">
                  <a16:creationId xmlns:a16="http://schemas.microsoft.com/office/drawing/2014/main" id="{19A6DB58-8837-B1E6-11DD-D12F36FE16BA}"/>
                </a:ext>
              </a:extLst>
            </p:cNvPr>
            <p:cNvSpPr txBox="1"/>
            <p:nvPr/>
          </p:nvSpPr>
          <p:spPr>
            <a:xfrm>
              <a:off x="441298" y="240917"/>
              <a:ext cx="917148" cy="307777"/>
            </a:xfrm>
            <a:prstGeom prst="rect">
              <a:avLst/>
            </a:prstGeom>
            <a:noFill/>
          </p:spPr>
          <p:txBody>
            <a:bodyPr wrap="square" rtlCol="0">
              <a:spAutoFit/>
            </a:bodyPr>
            <a:lstStyle/>
            <a:p>
              <a:pPr algn="ctr"/>
              <a:r>
                <a:rPr lang="en-US" sz="1400" dirty="0">
                  <a:solidFill>
                    <a:schemeClr val="bg1"/>
                  </a:solidFill>
                  <a:latin typeface="Times New Roman" panose="02020603050405020304" pitchFamily="18" charset="0"/>
                  <a:cs typeface="Times New Roman" panose="02020603050405020304" pitchFamily="18" charset="0"/>
                </a:rPr>
                <a:t>Lecture</a:t>
              </a:r>
            </a:p>
          </p:txBody>
        </p:sp>
        <p:sp>
          <p:nvSpPr>
            <p:cNvPr id="38" name="TextBox 37">
              <a:extLst>
                <a:ext uri="{FF2B5EF4-FFF2-40B4-BE49-F238E27FC236}">
                  <a16:creationId xmlns:a16="http://schemas.microsoft.com/office/drawing/2014/main" id="{33398FAC-B414-FEDE-8D23-426DAA04DDDE}"/>
                </a:ext>
              </a:extLst>
            </p:cNvPr>
            <p:cNvSpPr txBox="1"/>
            <p:nvPr/>
          </p:nvSpPr>
          <p:spPr>
            <a:xfrm>
              <a:off x="441298" y="405919"/>
              <a:ext cx="917148" cy="707886"/>
            </a:xfrm>
            <a:prstGeom prst="rect">
              <a:avLst/>
            </a:prstGeom>
            <a:noFill/>
          </p:spPr>
          <p:txBody>
            <a:bodyPr wrap="square" rtlCol="0">
              <a:spAutoFit/>
            </a:bodyPr>
            <a:lstStyle/>
            <a:p>
              <a:pPr algn="ctr"/>
              <a:r>
                <a:rPr lang="en-US" sz="4000" b="1" dirty="0">
                  <a:solidFill>
                    <a:srgbClr val="8E5A6D"/>
                  </a:solidFill>
                  <a:latin typeface="Times New Roman" panose="02020603050405020304" pitchFamily="18" charset="0"/>
                  <a:cs typeface="Times New Roman" panose="02020603050405020304" pitchFamily="18" charset="0"/>
                </a:rPr>
                <a:t>04</a:t>
              </a:r>
              <a:endParaRPr lang="en-US" sz="1100" b="1" dirty="0">
                <a:solidFill>
                  <a:srgbClr val="8E5A6D"/>
                </a:solidFill>
                <a:latin typeface="Times New Roman" panose="02020603050405020304" pitchFamily="18" charset="0"/>
                <a:cs typeface="Times New Roman" panose="02020603050405020304" pitchFamily="18" charset="0"/>
              </a:endParaRPr>
            </a:p>
          </p:txBody>
        </p:sp>
      </p:grpSp>
      <p:pic>
        <p:nvPicPr>
          <p:cNvPr id="39" name="Graphic 38">
            <a:extLst>
              <a:ext uri="{FF2B5EF4-FFF2-40B4-BE49-F238E27FC236}">
                <a16:creationId xmlns:a16="http://schemas.microsoft.com/office/drawing/2014/main" id="{1FBBBF61-58D0-5811-504B-3455F6509E7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1197" y="6266339"/>
            <a:ext cx="2167470" cy="591661"/>
          </a:xfrm>
          <a:prstGeom prst="rect">
            <a:avLst/>
          </a:prstGeom>
        </p:spPr>
      </p:pic>
      <p:pic>
        <p:nvPicPr>
          <p:cNvPr id="41" name="Picture 40">
            <a:extLst>
              <a:ext uri="{FF2B5EF4-FFF2-40B4-BE49-F238E27FC236}">
                <a16:creationId xmlns:a16="http://schemas.microsoft.com/office/drawing/2014/main" id="{452FD52F-9C0E-5AF2-C92D-B75C0148EDB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0447758" y="-252527"/>
            <a:ext cx="1486423" cy="1314685"/>
          </a:xfrm>
          <a:prstGeom prst="rect">
            <a:avLst/>
          </a:prstGeom>
        </p:spPr>
      </p:pic>
    </p:spTree>
    <p:extLst>
      <p:ext uri="{BB962C8B-B14F-4D97-AF65-F5344CB8AC3E}">
        <p14:creationId xmlns:p14="http://schemas.microsoft.com/office/powerpoint/2010/main" val="29102325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57738" y="302292"/>
            <a:ext cx="7023654" cy="576066"/>
          </a:xfrm>
        </p:spPr>
        <p:txBody>
          <a:bodyPr>
            <a:normAutofit fontScale="90000"/>
          </a:bodyPr>
          <a:lstStyle/>
          <a:p>
            <a:r>
              <a:rPr b="0" u="none" dirty="0">
                <a:latin typeface="Huawei Sans" panose="020C0503030203020204" pitchFamily="34" charset="0"/>
              </a:rPr>
              <a:t>Non-linear SVM (2)</a:t>
            </a:r>
            <a:endParaRPr lang="en-US" dirty="0">
              <a:latin typeface="Huawei Sans" panose="020C0503030203020204" pitchFamily="34" charset="0"/>
              <a:cs typeface="Huawei Sans" panose="020C0503030203020204" pitchFamily="34" charset="0"/>
              <a:sym typeface="Huawei Sans" panose="020C0503030203020204" pitchFamily="34" charset="0"/>
            </a:endParaRPr>
          </a:p>
        </p:txBody>
      </p:sp>
      <p:sp>
        <p:nvSpPr>
          <p:cNvPr id="15" name="文本占位符 14"/>
          <p:cNvSpPr>
            <a:spLocks noGrp="1"/>
          </p:cNvSpPr>
          <p:nvPr>
            <p:ph type="body" sz="quarter" idx="4294967295"/>
          </p:nvPr>
        </p:nvSpPr>
        <p:spPr>
          <a:xfrm>
            <a:off x="455612" y="1047750"/>
            <a:ext cx="11293475" cy="4879805"/>
          </a:xfrm>
        </p:spPr>
        <p:txBody>
          <a:bodyPr/>
          <a:lstStyle/>
          <a:p>
            <a:pPr>
              <a:lnSpc>
                <a:spcPct val="130000"/>
              </a:lnSpc>
              <a:spcBef>
                <a:spcPts val="600"/>
              </a:spcBef>
            </a:pPr>
            <a:r>
              <a:rPr b="0" u="none" dirty="0">
                <a:latin typeface="Huawei Sans" panose="020C0503030203020204" pitchFamily="34" charset="0"/>
              </a:rPr>
              <a:t>Kernel functions can be used to create non-linear SVMs.</a:t>
            </a:r>
            <a:endParaRPr lang="en-US" altLang="zh-CN" dirty="0">
              <a:latin typeface="Huawei Sans" panose="020C0503030203020204" pitchFamily="34" charset="0"/>
              <a:sym typeface="Huawei Sans" panose="020C0503030203020204" pitchFamily="34" charset="0"/>
            </a:endParaRPr>
          </a:p>
          <a:p>
            <a:pPr>
              <a:lnSpc>
                <a:spcPct val="130000"/>
              </a:lnSpc>
              <a:spcBef>
                <a:spcPts val="600"/>
              </a:spcBef>
            </a:pPr>
            <a:r>
              <a:rPr b="0" u="none" dirty="0">
                <a:latin typeface="Huawei Sans" panose="020C0503030203020204" pitchFamily="34" charset="0"/>
              </a:rPr>
              <a:t>Kernel functions allow algorithms to fit a maximum-margin hyperplane in a transformed high-dimensional feature space.</a:t>
            </a:r>
            <a:endParaRPr lang="en-US" altLang="zh-CN" dirty="0">
              <a:latin typeface="Huawei Sans" panose="020C0503030203020204" pitchFamily="34" charset="0"/>
              <a:sym typeface="Huawei Sans" panose="020C0503030203020204" pitchFamily="34" charset="0"/>
            </a:endParaRPr>
          </a:p>
        </p:txBody>
      </p:sp>
      <p:grpSp>
        <p:nvGrpSpPr>
          <p:cNvPr id="18" name="组合 17"/>
          <p:cNvGrpSpPr/>
          <p:nvPr/>
        </p:nvGrpSpPr>
        <p:grpSpPr>
          <a:xfrm>
            <a:off x="5726460" y="3122299"/>
            <a:ext cx="5894283" cy="3070793"/>
            <a:chOff x="5375920" y="2752131"/>
            <a:chExt cx="5894283" cy="3070793"/>
          </a:xfrm>
        </p:grpSpPr>
        <p:sp>
          <p:nvSpPr>
            <p:cNvPr id="4" name="object 4"/>
            <p:cNvSpPr/>
            <p:nvPr/>
          </p:nvSpPr>
          <p:spPr>
            <a:xfrm>
              <a:off x="5375920" y="2752131"/>
              <a:ext cx="5894283" cy="2712167"/>
            </a:xfrm>
            <a:prstGeom prst="rect">
              <a:avLst/>
            </a:prstGeom>
            <a:blipFill>
              <a:blip r:embed="rId3" cstate="print"/>
              <a:stretch>
                <a:fillRect/>
              </a:stretch>
            </a:blipFill>
          </p:spPr>
          <p:txBody>
            <a:bodyPr wrap="square" lIns="0" tIns="0" rIns="0" bIns="0" rtlCol="0"/>
            <a:lstStyle/>
            <a:p>
              <a:endParaRPr sz="180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7" name="object 7"/>
            <p:cNvSpPr txBox="1"/>
            <p:nvPr/>
          </p:nvSpPr>
          <p:spPr>
            <a:xfrm>
              <a:off x="6517176" y="5268926"/>
              <a:ext cx="1124364" cy="553998"/>
            </a:xfrm>
            <a:prstGeom prst="rect">
              <a:avLst/>
            </a:prstGeom>
          </p:spPr>
          <p:txBody>
            <a:bodyPr vert="horz" wrap="square" lIns="0" tIns="0" rIns="0" bIns="0" rtlCol="0">
              <a:spAutoFit/>
            </a:bodyPr>
            <a:lstStyle/>
            <a:p>
              <a:pPr marL="12700">
                <a:lnSpc>
                  <a:spcPct val="100000"/>
                </a:lnSpc>
              </a:pPr>
              <a:r>
                <a:rPr sz="1800" b="0" u="none" dirty="0">
                  <a:latin typeface="Huawei Sans" panose="020C0503030203020204" pitchFamily="34" charset="0"/>
                </a:rPr>
                <a:t>Input space</a:t>
              </a:r>
              <a:endParaRPr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8" name="object 8"/>
            <p:cNvSpPr txBox="1"/>
            <p:nvPr/>
          </p:nvSpPr>
          <p:spPr>
            <a:xfrm>
              <a:off x="9107156" y="5268925"/>
              <a:ext cx="1964180" cy="553998"/>
            </a:xfrm>
            <a:prstGeom prst="rect">
              <a:avLst/>
            </a:prstGeom>
          </p:spPr>
          <p:txBody>
            <a:bodyPr vert="horz" wrap="square" lIns="0" tIns="0" rIns="0" bIns="0" rtlCol="0">
              <a:spAutoFit/>
            </a:bodyPr>
            <a:lstStyle/>
            <a:p>
              <a:pPr marL="12700">
                <a:lnSpc>
                  <a:spcPct val="100000"/>
                </a:lnSpc>
              </a:pPr>
              <a:r>
                <a:rPr sz="1800" b="0" u="none" dirty="0">
                  <a:latin typeface="Huawei Sans" panose="020C0503030203020204" pitchFamily="34" charset="0"/>
                </a:rPr>
                <a:t>High-dimensional feature space</a:t>
              </a:r>
              <a:endParaRPr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grpSp>
      <p:graphicFrame>
        <p:nvGraphicFramePr>
          <p:cNvPr id="19" name="图示 18"/>
          <p:cNvGraphicFramePr/>
          <p:nvPr>
            <p:extLst>
              <p:ext uri="{D42A27DB-BD31-4B8C-83A1-F6EECF244321}">
                <p14:modId xmlns:p14="http://schemas.microsoft.com/office/powerpoint/2010/main" val="3685985204"/>
              </p:ext>
            </p:extLst>
          </p:nvPr>
        </p:nvGraphicFramePr>
        <p:xfrm>
          <a:off x="2038394" y="3249070"/>
          <a:ext cx="3790329" cy="337196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0" name="object 7"/>
          <p:cNvSpPr txBox="1"/>
          <p:nvPr/>
        </p:nvSpPr>
        <p:spPr>
          <a:xfrm>
            <a:off x="2681890" y="2897896"/>
            <a:ext cx="3249286" cy="276999"/>
          </a:xfrm>
          <a:prstGeom prst="rect">
            <a:avLst/>
          </a:prstGeom>
        </p:spPr>
        <p:txBody>
          <a:bodyPr vert="horz" wrap="square" lIns="0" tIns="0" rIns="0" bIns="0" rtlCol="0">
            <a:spAutoFit/>
          </a:bodyPr>
          <a:lstStyle/>
          <a:p>
            <a:pPr marL="12700">
              <a:lnSpc>
                <a:spcPct val="100000"/>
              </a:lnSpc>
            </a:pPr>
            <a:r>
              <a:rPr sz="1800" b="1" u="none" dirty="0">
                <a:latin typeface="Huawei Sans" panose="020C0503030203020204" pitchFamily="34" charset="0"/>
              </a:rPr>
              <a:t>Common kernel functions</a:t>
            </a:r>
            <a:endParaRPr sz="1800" b="1"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grpSp>
        <p:nvGrpSpPr>
          <p:cNvPr id="3" name="Group 2">
            <a:extLst>
              <a:ext uri="{FF2B5EF4-FFF2-40B4-BE49-F238E27FC236}">
                <a16:creationId xmlns:a16="http://schemas.microsoft.com/office/drawing/2014/main" id="{94F71F76-BA26-F581-E883-405559CF5F0D}"/>
              </a:ext>
            </a:extLst>
          </p:cNvPr>
          <p:cNvGrpSpPr/>
          <p:nvPr/>
        </p:nvGrpSpPr>
        <p:grpSpPr>
          <a:xfrm>
            <a:off x="196602" y="170778"/>
            <a:ext cx="996641" cy="891380"/>
            <a:chOff x="431054" y="222425"/>
            <a:chExt cx="996641" cy="891380"/>
          </a:xfrm>
        </p:grpSpPr>
        <p:sp>
          <p:nvSpPr>
            <p:cNvPr id="5" name="Rectangle 4">
              <a:extLst>
                <a:ext uri="{FF2B5EF4-FFF2-40B4-BE49-F238E27FC236}">
                  <a16:creationId xmlns:a16="http://schemas.microsoft.com/office/drawing/2014/main" id="{DD342DCD-CF38-CF32-A49F-4F9C8A8A5BF8}"/>
                </a:ext>
              </a:extLst>
            </p:cNvPr>
            <p:cNvSpPr/>
            <p:nvPr/>
          </p:nvSpPr>
          <p:spPr>
            <a:xfrm>
              <a:off x="431054" y="222425"/>
              <a:ext cx="996641" cy="891380"/>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TextBox 5">
              <a:extLst>
                <a:ext uri="{FF2B5EF4-FFF2-40B4-BE49-F238E27FC236}">
                  <a16:creationId xmlns:a16="http://schemas.microsoft.com/office/drawing/2014/main" id="{B043EF8B-2E79-EF0B-147B-570FCEAD69C1}"/>
                </a:ext>
              </a:extLst>
            </p:cNvPr>
            <p:cNvSpPr txBox="1"/>
            <p:nvPr/>
          </p:nvSpPr>
          <p:spPr>
            <a:xfrm>
              <a:off x="441298" y="240917"/>
              <a:ext cx="917148" cy="307777"/>
            </a:xfrm>
            <a:prstGeom prst="rect">
              <a:avLst/>
            </a:prstGeom>
            <a:noFill/>
          </p:spPr>
          <p:txBody>
            <a:bodyPr wrap="square" rtlCol="0">
              <a:spAutoFit/>
            </a:bodyPr>
            <a:lstStyle/>
            <a:p>
              <a:pPr algn="ctr"/>
              <a:r>
                <a:rPr lang="en-US" sz="1400" dirty="0">
                  <a:solidFill>
                    <a:schemeClr val="bg1"/>
                  </a:solidFill>
                  <a:latin typeface="Times New Roman" panose="02020603050405020304" pitchFamily="18" charset="0"/>
                  <a:cs typeface="Times New Roman" panose="02020603050405020304" pitchFamily="18" charset="0"/>
                </a:rPr>
                <a:t>Lecture</a:t>
              </a:r>
            </a:p>
          </p:txBody>
        </p:sp>
        <p:sp>
          <p:nvSpPr>
            <p:cNvPr id="9" name="TextBox 8">
              <a:extLst>
                <a:ext uri="{FF2B5EF4-FFF2-40B4-BE49-F238E27FC236}">
                  <a16:creationId xmlns:a16="http://schemas.microsoft.com/office/drawing/2014/main" id="{5F390523-8EAF-AB4A-F93C-4B06E85631F0}"/>
                </a:ext>
              </a:extLst>
            </p:cNvPr>
            <p:cNvSpPr txBox="1"/>
            <p:nvPr/>
          </p:nvSpPr>
          <p:spPr>
            <a:xfrm>
              <a:off x="441298" y="405919"/>
              <a:ext cx="917148" cy="707886"/>
            </a:xfrm>
            <a:prstGeom prst="rect">
              <a:avLst/>
            </a:prstGeom>
            <a:noFill/>
          </p:spPr>
          <p:txBody>
            <a:bodyPr wrap="square" rtlCol="0">
              <a:spAutoFit/>
            </a:bodyPr>
            <a:lstStyle/>
            <a:p>
              <a:pPr algn="ctr"/>
              <a:r>
                <a:rPr lang="en-US" sz="4000" b="1" dirty="0">
                  <a:solidFill>
                    <a:srgbClr val="8E5A6D"/>
                  </a:solidFill>
                  <a:latin typeface="Times New Roman" panose="02020603050405020304" pitchFamily="18" charset="0"/>
                  <a:cs typeface="Times New Roman" panose="02020603050405020304" pitchFamily="18" charset="0"/>
                </a:rPr>
                <a:t>04</a:t>
              </a:r>
              <a:endParaRPr lang="en-US" sz="1100" b="1" dirty="0">
                <a:solidFill>
                  <a:srgbClr val="8E5A6D"/>
                </a:solidFill>
                <a:latin typeface="Times New Roman" panose="02020603050405020304" pitchFamily="18" charset="0"/>
                <a:cs typeface="Times New Roman" panose="02020603050405020304" pitchFamily="18" charset="0"/>
              </a:endParaRPr>
            </a:p>
          </p:txBody>
        </p:sp>
      </p:grpSp>
      <p:pic>
        <p:nvPicPr>
          <p:cNvPr id="10" name="Graphic 9">
            <a:extLst>
              <a:ext uri="{FF2B5EF4-FFF2-40B4-BE49-F238E27FC236}">
                <a16:creationId xmlns:a16="http://schemas.microsoft.com/office/drawing/2014/main" id="{3E98FA74-D9F4-F647-EFA4-24C1AE7D6906}"/>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51197" y="6266339"/>
            <a:ext cx="2167470" cy="591661"/>
          </a:xfrm>
          <a:prstGeom prst="rect">
            <a:avLst/>
          </a:prstGeom>
        </p:spPr>
      </p:pic>
      <p:pic>
        <p:nvPicPr>
          <p:cNvPr id="11" name="Picture 10">
            <a:extLst>
              <a:ext uri="{FF2B5EF4-FFF2-40B4-BE49-F238E27FC236}">
                <a16:creationId xmlns:a16="http://schemas.microsoft.com/office/drawing/2014/main" id="{E1909D3A-617F-E168-41BA-9E392358E328}"/>
              </a:ext>
            </a:extLst>
          </p:cNvPr>
          <p:cNvPicPr>
            <a:picLocks noChangeAspect="1"/>
          </p:cNvPicPr>
          <p:nvPr/>
        </p:nvPicPr>
        <p:blipFill>
          <a:blip r:embed="rId11">
            <a:extLst>
              <a:ext uri="{28A0092B-C50C-407E-A947-70E740481C1C}">
                <a14:useLocalDpi xmlns:a14="http://schemas.microsoft.com/office/drawing/2010/main" val="0"/>
              </a:ext>
            </a:extLst>
          </a:blip>
          <a:srcRect/>
          <a:stretch/>
        </p:blipFill>
        <p:spPr>
          <a:xfrm>
            <a:off x="10498731" y="-303071"/>
            <a:ext cx="1486423" cy="1314685"/>
          </a:xfrm>
          <a:prstGeom prst="rect">
            <a:avLst/>
          </a:prstGeom>
        </p:spPr>
      </p:pic>
    </p:spTree>
    <p:extLst>
      <p:ext uri="{BB962C8B-B14F-4D97-AF65-F5344CB8AC3E}">
        <p14:creationId xmlns:p14="http://schemas.microsoft.com/office/powerpoint/2010/main" val="131154039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471018" y="354691"/>
            <a:ext cx="4802749" cy="505024"/>
          </a:xfrm>
        </p:spPr>
        <p:txBody>
          <a:bodyPr>
            <a:normAutofit fontScale="90000"/>
          </a:bodyPr>
          <a:lstStyle/>
          <a:p>
            <a:r>
              <a:rPr b="0" u="none" dirty="0">
                <a:solidFill>
                  <a:srgbClr val="FF0000"/>
                </a:solidFill>
                <a:latin typeface="Huawei Sans" panose="020C0503030203020204" pitchFamily="34" charset="0"/>
              </a:rPr>
              <a:t>Decision Tree</a:t>
            </a:r>
            <a:endParaRPr lang="en-US" dirty="0">
              <a:solidFill>
                <a:srgbClr val="FF0000"/>
              </a:solidFill>
              <a:latin typeface="Huawei Sans" panose="020C0503030203020204" pitchFamily="34" charset="0"/>
              <a:cs typeface="Huawei Sans" panose="020C0503030203020204" pitchFamily="34" charset="0"/>
              <a:sym typeface="Huawei Sans" panose="020C0503030203020204" pitchFamily="34" charset="0"/>
            </a:endParaRPr>
          </a:p>
        </p:txBody>
      </p:sp>
      <p:sp>
        <p:nvSpPr>
          <p:cNvPr id="3" name="文本占位符 2"/>
          <p:cNvSpPr>
            <a:spLocks noGrp="1"/>
          </p:cNvSpPr>
          <p:nvPr>
            <p:ph type="body" sz="quarter" idx="4294967295"/>
          </p:nvPr>
        </p:nvSpPr>
        <p:spPr>
          <a:xfrm>
            <a:off x="455612" y="1047750"/>
            <a:ext cx="11293475" cy="4879805"/>
          </a:xfrm>
        </p:spPr>
        <p:txBody>
          <a:bodyPr/>
          <a:lstStyle/>
          <a:p>
            <a:r>
              <a:rPr sz="2000" b="0" u="none" dirty="0">
                <a:latin typeface="Huawei Sans" panose="020C0503030203020204" pitchFamily="34" charset="0"/>
              </a:rPr>
              <a:t>Each non-leaf node of the decision tree denotes a test on an attribute</a:t>
            </a:r>
            <a:r>
              <a:rPr lang="en-US" altLang="zh-CN" sz="2000" dirty="0">
                <a:latin typeface="Huawei Sans" panose="020C0503030203020204" pitchFamily="34" charset="0"/>
              </a:rPr>
              <a:t>;</a:t>
            </a:r>
            <a:r>
              <a:rPr sz="2000" b="0" u="none" dirty="0">
                <a:latin typeface="Huawei Sans" panose="020C0503030203020204" pitchFamily="34" charset="0"/>
              </a:rPr>
              <a:t> each branch represents the output of a test</a:t>
            </a:r>
            <a:r>
              <a:rPr lang="en-US" altLang="zh-CN" sz="2000" dirty="0">
                <a:latin typeface="Huawei Sans" panose="020C0503030203020204" pitchFamily="34" charset="0"/>
              </a:rPr>
              <a:t>; </a:t>
            </a:r>
            <a:r>
              <a:rPr sz="2000" b="0" u="none" dirty="0">
                <a:latin typeface="Huawei Sans" panose="020C0503030203020204" pitchFamily="34" charset="0"/>
              </a:rPr>
              <a:t>and each leaf (or terminal) node holds a class label. The algorithm starts at the root node</a:t>
            </a:r>
            <a:r>
              <a:rPr lang="en-US" altLang="zh-CN" sz="2000" dirty="0">
                <a:latin typeface="Huawei Sans" panose="020C0503030203020204" pitchFamily="34" charset="0"/>
              </a:rPr>
              <a:t> (topmost node in the tree)</a:t>
            </a:r>
            <a:r>
              <a:rPr sz="2000" b="0" u="none" dirty="0">
                <a:latin typeface="Huawei Sans" panose="020C0503030203020204" pitchFamily="34" charset="0"/>
              </a:rPr>
              <a:t>, tests the selected attributes on the intermediate (internal) nodes, </a:t>
            </a:r>
            <a:r>
              <a:rPr lang="en-US" sz="2000" b="0" u="none" dirty="0">
                <a:latin typeface="Huawei Sans" panose="020C0503030203020204" pitchFamily="34" charset="0"/>
              </a:rPr>
              <a:t>and </a:t>
            </a:r>
            <a:r>
              <a:rPr sz="2000" b="0" u="none" dirty="0">
                <a:latin typeface="Huawei Sans" panose="020C0503030203020204" pitchFamily="34" charset="0"/>
              </a:rPr>
              <a:t>generates branches according to the output of the tests</a:t>
            </a:r>
            <a:r>
              <a:rPr lang="en-US" altLang="zh-CN" sz="2000" b="0" u="none" dirty="0">
                <a:latin typeface="Huawei Sans" panose="020C0503030203020204" pitchFamily="34" charset="0"/>
              </a:rPr>
              <a:t>. Then, it</a:t>
            </a:r>
            <a:r>
              <a:rPr sz="2000" b="0" u="none" dirty="0">
                <a:latin typeface="Huawei Sans" panose="020C0503030203020204" pitchFamily="34" charset="0"/>
              </a:rPr>
              <a:t> saves the class labels on the leaf nodes as the decision results.</a:t>
            </a:r>
          </a:p>
          <a:p>
            <a:endParaRPr lang="en-US" sz="1800" dirty="0">
              <a:latin typeface="Huawei Sans" panose="020C0503030203020204" pitchFamily="34" charset="0"/>
              <a:sym typeface="Huawei Sans" panose="020C0503030203020204" pitchFamily="34" charset="0"/>
            </a:endParaRPr>
          </a:p>
        </p:txBody>
      </p:sp>
      <p:sp>
        <p:nvSpPr>
          <p:cNvPr id="5" name="椭圆 4"/>
          <p:cNvSpPr/>
          <p:nvPr/>
        </p:nvSpPr>
        <p:spPr bwMode="auto">
          <a:xfrm>
            <a:off x="5813145" y="3070543"/>
            <a:ext cx="216024" cy="216024"/>
          </a:xfrm>
          <a:prstGeom prst="ellips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8" name="椭圆 7"/>
          <p:cNvSpPr/>
          <p:nvPr/>
        </p:nvSpPr>
        <p:spPr bwMode="auto">
          <a:xfrm>
            <a:off x="6511966" y="4359396"/>
            <a:ext cx="216024" cy="216024"/>
          </a:xfrm>
          <a:prstGeom prst="ellips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9" name="椭圆 8"/>
          <p:cNvSpPr/>
          <p:nvPr/>
        </p:nvSpPr>
        <p:spPr bwMode="auto">
          <a:xfrm>
            <a:off x="7024485" y="5146944"/>
            <a:ext cx="216024" cy="216024"/>
          </a:xfrm>
          <a:prstGeom prst="ellips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 name="椭圆 9"/>
          <p:cNvSpPr/>
          <p:nvPr/>
        </p:nvSpPr>
        <p:spPr bwMode="auto">
          <a:xfrm>
            <a:off x="5087784" y="4559384"/>
            <a:ext cx="216024" cy="216024"/>
          </a:xfrm>
          <a:prstGeom prst="ellips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1" name="椭圆 10"/>
          <p:cNvSpPr/>
          <p:nvPr/>
        </p:nvSpPr>
        <p:spPr bwMode="auto">
          <a:xfrm>
            <a:off x="4847347" y="3754016"/>
            <a:ext cx="216024" cy="216024"/>
          </a:xfrm>
          <a:prstGeom prst="ellips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2" name="椭圆 11"/>
          <p:cNvSpPr/>
          <p:nvPr/>
        </p:nvSpPr>
        <p:spPr bwMode="auto">
          <a:xfrm>
            <a:off x="6845173" y="3677640"/>
            <a:ext cx="216024" cy="216024"/>
          </a:xfrm>
          <a:prstGeom prst="ellips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3" name="椭圆 12"/>
          <p:cNvSpPr/>
          <p:nvPr/>
        </p:nvSpPr>
        <p:spPr bwMode="auto">
          <a:xfrm>
            <a:off x="6246603" y="5866414"/>
            <a:ext cx="216024" cy="216024"/>
          </a:xfrm>
          <a:prstGeom prst="ellips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4" name="椭圆 13"/>
          <p:cNvSpPr/>
          <p:nvPr/>
        </p:nvSpPr>
        <p:spPr bwMode="auto">
          <a:xfrm>
            <a:off x="5813145" y="5116961"/>
            <a:ext cx="216024" cy="216024"/>
          </a:xfrm>
          <a:prstGeom prst="ellips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5" name="椭圆 14"/>
          <p:cNvSpPr/>
          <p:nvPr/>
        </p:nvSpPr>
        <p:spPr bwMode="auto">
          <a:xfrm>
            <a:off x="3984119" y="4490298"/>
            <a:ext cx="216024" cy="216024"/>
          </a:xfrm>
          <a:prstGeom prst="ellips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6" name="椭圆 15"/>
          <p:cNvSpPr/>
          <p:nvPr/>
        </p:nvSpPr>
        <p:spPr bwMode="auto">
          <a:xfrm>
            <a:off x="7619950" y="4408341"/>
            <a:ext cx="216024" cy="216024"/>
          </a:xfrm>
          <a:prstGeom prst="ellips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8" name="椭圆 17"/>
          <p:cNvSpPr/>
          <p:nvPr/>
        </p:nvSpPr>
        <p:spPr bwMode="auto">
          <a:xfrm>
            <a:off x="5273666" y="5821662"/>
            <a:ext cx="216024" cy="216024"/>
          </a:xfrm>
          <a:prstGeom prst="ellips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t" latinLnBrk="0" hangingPunct="1">
              <a:lnSpc>
                <a:spcPct val="100000"/>
              </a:lnSpc>
              <a:spcBef>
                <a:spcPct val="0"/>
              </a:spcBef>
              <a:spcAft>
                <a:spcPct val="0"/>
              </a:spcAft>
              <a:buClrTx/>
              <a:buSzTx/>
              <a:buFontTx/>
              <a:buNone/>
              <a:tabLst/>
            </a:pPr>
            <a:endParaRPr kumimoji="0" lang="zh-CN" altLang="en-US" sz="1000" b="0" i="0" u="none" strike="noStrike" cap="none" normalizeH="0" baseline="0">
              <a:ln>
                <a:noFill/>
              </a:ln>
              <a:solidFill>
                <a:schemeClr val="tx1"/>
              </a:solidFill>
              <a:effectLst/>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cxnSp>
        <p:nvCxnSpPr>
          <p:cNvPr id="20" name="直接箭头连接符 19"/>
          <p:cNvCxnSpPr>
            <a:stCxn id="5" idx="3"/>
            <a:endCxn id="11" idx="7"/>
          </p:cNvCxnSpPr>
          <p:nvPr/>
        </p:nvCxnSpPr>
        <p:spPr bwMode="auto">
          <a:xfrm flipH="1">
            <a:off x="5031735" y="3254931"/>
            <a:ext cx="813046" cy="530721"/>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22" name="直接箭头连接符 21"/>
          <p:cNvCxnSpPr>
            <a:stCxn id="5" idx="5"/>
            <a:endCxn id="12" idx="1"/>
          </p:cNvCxnSpPr>
          <p:nvPr/>
        </p:nvCxnSpPr>
        <p:spPr bwMode="auto">
          <a:xfrm>
            <a:off x="5997533" y="3254931"/>
            <a:ext cx="879276" cy="454345"/>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24" name="直接箭头连接符 23"/>
          <p:cNvCxnSpPr>
            <a:stCxn id="11" idx="3"/>
            <a:endCxn id="15" idx="7"/>
          </p:cNvCxnSpPr>
          <p:nvPr/>
        </p:nvCxnSpPr>
        <p:spPr bwMode="auto">
          <a:xfrm flipH="1">
            <a:off x="4168507" y="3938404"/>
            <a:ext cx="710476" cy="583530"/>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26" name="直接箭头连接符 25"/>
          <p:cNvCxnSpPr>
            <a:stCxn id="11" idx="5"/>
            <a:endCxn id="10" idx="1"/>
          </p:cNvCxnSpPr>
          <p:nvPr/>
        </p:nvCxnSpPr>
        <p:spPr bwMode="auto">
          <a:xfrm>
            <a:off x="5031735" y="3938404"/>
            <a:ext cx="87685" cy="652616"/>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28" name="直接箭头连接符 27"/>
          <p:cNvCxnSpPr>
            <a:stCxn id="12" idx="3"/>
            <a:endCxn id="8" idx="0"/>
          </p:cNvCxnSpPr>
          <p:nvPr/>
        </p:nvCxnSpPr>
        <p:spPr bwMode="auto">
          <a:xfrm flipH="1">
            <a:off x="6619978" y="3862028"/>
            <a:ext cx="256831" cy="497368"/>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30" name="直接箭头连接符 29"/>
          <p:cNvCxnSpPr>
            <a:stCxn id="12" idx="5"/>
            <a:endCxn id="16" idx="1"/>
          </p:cNvCxnSpPr>
          <p:nvPr/>
        </p:nvCxnSpPr>
        <p:spPr bwMode="auto">
          <a:xfrm>
            <a:off x="7029561" y="3862028"/>
            <a:ext cx="622025" cy="577949"/>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32" name="直接箭头连接符 31"/>
          <p:cNvCxnSpPr>
            <a:stCxn id="8" idx="3"/>
            <a:endCxn id="14" idx="0"/>
          </p:cNvCxnSpPr>
          <p:nvPr/>
        </p:nvCxnSpPr>
        <p:spPr bwMode="auto">
          <a:xfrm flipH="1">
            <a:off x="5921157" y="4543784"/>
            <a:ext cx="622445" cy="573177"/>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34" name="直接箭头连接符 33"/>
          <p:cNvCxnSpPr>
            <a:stCxn id="8" idx="5"/>
            <a:endCxn id="9" idx="0"/>
          </p:cNvCxnSpPr>
          <p:nvPr/>
        </p:nvCxnSpPr>
        <p:spPr bwMode="auto">
          <a:xfrm>
            <a:off x="6696354" y="4543784"/>
            <a:ext cx="436143" cy="603160"/>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36" name="直接箭头连接符 35"/>
          <p:cNvCxnSpPr>
            <a:stCxn id="14" idx="3"/>
            <a:endCxn id="18" idx="0"/>
          </p:cNvCxnSpPr>
          <p:nvPr/>
        </p:nvCxnSpPr>
        <p:spPr bwMode="auto">
          <a:xfrm flipH="1">
            <a:off x="5381678" y="5301349"/>
            <a:ext cx="463103" cy="520313"/>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38" name="直接箭头连接符 37"/>
          <p:cNvCxnSpPr>
            <a:stCxn id="14" idx="5"/>
            <a:endCxn id="13" idx="1"/>
          </p:cNvCxnSpPr>
          <p:nvPr/>
        </p:nvCxnSpPr>
        <p:spPr bwMode="auto">
          <a:xfrm>
            <a:off x="5997533" y="5301349"/>
            <a:ext cx="280706" cy="596701"/>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sp>
        <p:nvSpPr>
          <p:cNvPr id="54" name="文本框 53"/>
          <p:cNvSpPr txBox="1"/>
          <p:nvPr/>
        </p:nvSpPr>
        <p:spPr bwMode="auto">
          <a:xfrm>
            <a:off x="5344023" y="2735662"/>
            <a:ext cx="1352332" cy="304103"/>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400" b="0" u="none" dirty="0">
                <a:latin typeface="Huawei Sans" panose="020C0503030203020204" pitchFamily="34" charset="0"/>
              </a:rPr>
              <a:t>Root node</a:t>
            </a:r>
          </a:p>
        </p:txBody>
      </p:sp>
      <p:sp>
        <p:nvSpPr>
          <p:cNvPr id="55" name="文本框 54"/>
          <p:cNvSpPr txBox="1"/>
          <p:nvPr/>
        </p:nvSpPr>
        <p:spPr bwMode="auto">
          <a:xfrm>
            <a:off x="4858915" y="3129892"/>
            <a:ext cx="884877" cy="304103"/>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400" b="0" u="none">
                <a:solidFill>
                  <a:schemeClr val="accent2">
                    <a:lumMod val="75000"/>
                  </a:schemeClr>
                </a:solidFill>
                <a:latin typeface="Huawei Sans" panose="020C0503030203020204" pitchFamily="34" charset="0"/>
              </a:rPr>
              <a:t>Small</a:t>
            </a:r>
          </a:p>
        </p:txBody>
      </p:sp>
      <p:sp>
        <p:nvSpPr>
          <p:cNvPr id="56" name="文本框 55"/>
          <p:cNvSpPr txBox="1"/>
          <p:nvPr/>
        </p:nvSpPr>
        <p:spPr bwMode="auto">
          <a:xfrm>
            <a:off x="6273767" y="3164209"/>
            <a:ext cx="884877" cy="304103"/>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400" b="0" u="none">
                <a:solidFill>
                  <a:schemeClr val="accent2">
                    <a:lumMod val="75000"/>
                  </a:schemeClr>
                </a:solidFill>
                <a:latin typeface="Huawei Sans" panose="020C0503030203020204" pitchFamily="34" charset="0"/>
              </a:rPr>
              <a:t>Large</a:t>
            </a:r>
          </a:p>
        </p:txBody>
      </p:sp>
      <p:sp>
        <p:nvSpPr>
          <p:cNvPr id="57" name="文本框 56"/>
          <p:cNvSpPr txBox="1"/>
          <p:nvPr/>
        </p:nvSpPr>
        <p:spPr bwMode="auto">
          <a:xfrm>
            <a:off x="7218849" y="3732645"/>
            <a:ext cx="884877" cy="519547"/>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400" b="0" u="none" dirty="0">
                <a:solidFill>
                  <a:schemeClr val="accent2">
                    <a:lumMod val="75000"/>
                  </a:schemeClr>
                </a:solidFill>
                <a:latin typeface="Huawei Sans" panose="020C0503030203020204" pitchFamily="34" charset="0"/>
              </a:rPr>
              <a:t>Long-necked</a:t>
            </a:r>
          </a:p>
        </p:txBody>
      </p:sp>
      <p:sp>
        <p:nvSpPr>
          <p:cNvPr id="58" name="文本框 57"/>
          <p:cNvSpPr txBox="1"/>
          <p:nvPr/>
        </p:nvSpPr>
        <p:spPr bwMode="auto">
          <a:xfrm>
            <a:off x="5946038" y="3755948"/>
            <a:ext cx="884877" cy="519547"/>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400" b="0" u="none" dirty="0">
                <a:solidFill>
                  <a:schemeClr val="accent2">
                    <a:lumMod val="75000"/>
                  </a:schemeClr>
                </a:solidFill>
                <a:latin typeface="Huawei Sans" panose="020C0503030203020204" pitchFamily="34" charset="0"/>
              </a:rPr>
              <a:t>Short-necked</a:t>
            </a:r>
          </a:p>
        </p:txBody>
      </p:sp>
      <p:sp>
        <p:nvSpPr>
          <p:cNvPr id="59" name="文本框 58"/>
          <p:cNvSpPr txBox="1"/>
          <p:nvPr/>
        </p:nvSpPr>
        <p:spPr bwMode="auto">
          <a:xfrm>
            <a:off x="4995819" y="3973687"/>
            <a:ext cx="987742" cy="304103"/>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400" b="0" u="none" dirty="0">
                <a:solidFill>
                  <a:schemeClr val="accent2">
                    <a:lumMod val="75000"/>
                  </a:schemeClr>
                </a:solidFill>
                <a:latin typeface="Huawei Sans" panose="020C0503030203020204" pitchFamily="34" charset="0"/>
              </a:rPr>
              <a:t>Squeaks</a:t>
            </a:r>
          </a:p>
        </p:txBody>
      </p:sp>
      <p:sp>
        <p:nvSpPr>
          <p:cNvPr id="65" name="文本框 64"/>
          <p:cNvSpPr txBox="1"/>
          <p:nvPr/>
        </p:nvSpPr>
        <p:spPr bwMode="auto">
          <a:xfrm>
            <a:off x="3006821" y="4669471"/>
            <a:ext cx="1193322" cy="519547"/>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400" b="0" u="none" dirty="0">
                <a:latin typeface="Huawei Sans" panose="020C0503030203020204" pitchFamily="34" charset="0"/>
              </a:rPr>
              <a:t>It could be a squirrel.</a:t>
            </a:r>
          </a:p>
        </p:txBody>
      </p:sp>
      <p:sp>
        <p:nvSpPr>
          <p:cNvPr id="66" name="文本框 65"/>
          <p:cNvSpPr txBox="1"/>
          <p:nvPr/>
        </p:nvSpPr>
        <p:spPr bwMode="auto">
          <a:xfrm>
            <a:off x="5471483" y="4410154"/>
            <a:ext cx="884877" cy="519547"/>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400" b="0" u="none" dirty="0">
                <a:solidFill>
                  <a:schemeClr val="accent2">
                    <a:lumMod val="75000"/>
                  </a:schemeClr>
                </a:solidFill>
                <a:latin typeface="Huawei Sans" panose="020C0503030203020204" pitchFamily="34" charset="0"/>
              </a:rPr>
              <a:t>Short-nosed</a:t>
            </a:r>
          </a:p>
        </p:txBody>
      </p:sp>
      <p:sp>
        <p:nvSpPr>
          <p:cNvPr id="67" name="文本框 66"/>
          <p:cNvSpPr txBox="1"/>
          <p:nvPr/>
        </p:nvSpPr>
        <p:spPr bwMode="auto">
          <a:xfrm>
            <a:off x="6778640" y="4425647"/>
            <a:ext cx="884877" cy="519547"/>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400" b="0" u="none" dirty="0">
                <a:solidFill>
                  <a:schemeClr val="accent2">
                    <a:lumMod val="75000"/>
                  </a:schemeClr>
                </a:solidFill>
                <a:latin typeface="Huawei Sans" panose="020C0503030203020204" pitchFamily="34" charset="0"/>
              </a:rPr>
              <a:t>Long-nosed</a:t>
            </a:r>
          </a:p>
        </p:txBody>
      </p:sp>
      <p:sp>
        <p:nvSpPr>
          <p:cNvPr id="68" name="文本框 67"/>
          <p:cNvSpPr txBox="1"/>
          <p:nvPr/>
        </p:nvSpPr>
        <p:spPr bwMode="auto">
          <a:xfrm>
            <a:off x="6010982" y="5268012"/>
            <a:ext cx="884877" cy="519547"/>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400" b="0" u="none" dirty="0">
                <a:solidFill>
                  <a:schemeClr val="accent2">
                    <a:lumMod val="75000"/>
                  </a:schemeClr>
                </a:solidFill>
                <a:latin typeface="Huawei Sans" panose="020C0503030203020204" pitchFamily="34" charset="0"/>
              </a:rPr>
              <a:t>Stays in water</a:t>
            </a:r>
          </a:p>
        </p:txBody>
      </p:sp>
      <p:sp>
        <p:nvSpPr>
          <p:cNvPr id="69" name="文本框 68"/>
          <p:cNvSpPr txBox="1"/>
          <p:nvPr/>
        </p:nvSpPr>
        <p:spPr bwMode="auto">
          <a:xfrm>
            <a:off x="4851475" y="5266577"/>
            <a:ext cx="884877" cy="519547"/>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400" b="0" u="none" dirty="0">
                <a:solidFill>
                  <a:schemeClr val="accent2">
                    <a:lumMod val="75000"/>
                  </a:schemeClr>
                </a:solidFill>
                <a:latin typeface="Huawei Sans" panose="020C0503030203020204" pitchFamily="34" charset="0"/>
              </a:rPr>
              <a:t>Stays on land</a:t>
            </a:r>
          </a:p>
        </p:txBody>
      </p:sp>
      <p:sp>
        <p:nvSpPr>
          <p:cNvPr id="70" name="文本框 69"/>
          <p:cNvSpPr txBox="1"/>
          <p:nvPr/>
        </p:nvSpPr>
        <p:spPr bwMode="auto">
          <a:xfrm>
            <a:off x="3539949" y="3802526"/>
            <a:ext cx="1193322" cy="519547"/>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400" b="0" u="none">
                <a:solidFill>
                  <a:schemeClr val="accent2">
                    <a:lumMod val="75000"/>
                  </a:schemeClr>
                </a:solidFill>
                <a:latin typeface="Huawei Sans" panose="020C0503030203020204" pitchFamily="34" charset="0"/>
              </a:rPr>
              <a:t>Does not squeak</a:t>
            </a:r>
          </a:p>
        </p:txBody>
      </p:sp>
      <p:sp>
        <p:nvSpPr>
          <p:cNvPr id="71" name="文本框 70"/>
          <p:cNvSpPr txBox="1"/>
          <p:nvPr/>
        </p:nvSpPr>
        <p:spPr bwMode="auto">
          <a:xfrm>
            <a:off x="4377487" y="4705136"/>
            <a:ext cx="1193322" cy="519547"/>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400" b="0" u="none">
                <a:latin typeface="Huawei Sans" panose="020C0503030203020204" pitchFamily="34" charset="0"/>
              </a:rPr>
              <a:t>It could be a rat.</a:t>
            </a:r>
          </a:p>
        </p:txBody>
      </p:sp>
      <p:sp>
        <p:nvSpPr>
          <p:cNvPr id="84" name="文本框 83"/>
          <p:cNvSpPr txBox="1"/>
          <p:nvPr/>
        </p:nvSpPr>
        <p:spPr bwMode="auto">
          <a:xfrm>
            <a:off x="7619950" y="4598600"/>
            <a:ext cx="1392034" cy="519547"/>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400" b="0" u="none">
                <a:latin typeface="Huawei Sans" panose="020C0503030203020204" pitchFamily="34" charset="0"/>
              </a:rPr>
              <a:t>It could be a giraffe.</a:t>
            </a:r>
          </a:p>
        </p:txBody>
      </p:sp>
      <p:sp>
        <p:nvSpPr>
          <p:cNvPr id="94" name="文本框 93"/>
          <p:cNvSpPr txBox="1"/>
          <p:nvPr/>
        </p:nvSpPr>
        <p:spPr bwMode="auto">
          <a:xfrm>
            <a:off x="6786082" y="5288841"/>
            <a:ext cx="1392034" cy="519547"/>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400" b="0" u="none">
                <a:latin typeface="Huawei Sans" panose="020C0503030203020204" pitchFamily="34" charset="0"/>
              </a:rPr>
              <a:t>It could be an elephant.</a:t>
            </a:r>
          </a:p>
        </p:txBody>
      </p:sp>
      <p:sp>
        <p:nvSpPr>
          <p:cNvPr id="103" name="文本框 102"/>
          <p:cNvSpPr txBox="1"/>
          <p:nvPr/>
        </p:nvSpPr>
        <p:spPr bwMode="auto">
          <a:xfrm>
            <a:off x="4092131" y="5978861"/>
            <a:ext cx="1948521" cy="304103"/>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400" b="0" u="none" dirty="0">
                <a:latin typeface="Huawei Sans" panose="020C0503030203020204" pitchFamily="34" charset="0"/>
              </a:rPr>
              <a:t>It could be a rhino.</a:t>
            </a:r>
          </a:p>
        </p:txBody>
      </p:sp>
      <p:sp>
        <p:nvSpPr>
          <p:cNvPr id="104" name="文本框 103"/>
          <p:cNvSpPr txBox="1"/>
          <p:nvPr/>
        </p:nvSpPr>
        <p:spPr bwMode="auto">
          <a:xfrm>
            <a:off x="5867144" y="5980039"/>
            <a:ext cx="1870498" cy="304103"/>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pPr algn="ctr"/>
            <a:r>
              <a:rPr sz="1400" b="0" u="none" dirty="0">
                <a:latin typeface="Huawei Sans" panose="020C0503030203020204" pitchFamily="34" charset="0"/>
              </a:rPr>
              <a:t>It could be a hippo.</a:t>
            </a:r>
          </a:p>
        </p:txBody>
      </p:sp>
      <p:grpSp>
        <p:nvGrpSpPr>
          <p:cNvPr id="4" name="Group 3">
            <a:extLst>
              <a:ext uri="{FF2B5EF4-FFF2-40B4-BE49-F238E27FC236}">
                <a16:creationId xmlns:a16="http://schemas.microsoft.com/office/drawing/2014/main" id="{9B618D12-4019-B6FA-5976-24B1607D6333}"/>
              </a:ext>
            </a:extLst>
          </p:cNvPr>
          <p:cNvGrpSpPr/>
          <p:nvPr/>
        </p:nvGrpSpPr>
        <p:grpSpPr>
          <a:xfrm>
            <a:off x="196602" y="170778"/>
            <a:ext cx="996641" cy="891380"/>
            <a:chOff x="431054" y="222425"/>
            <a:chExt cx="996641" cy="891380"/>
          </a:xfrm>
        </p:grpSpPr>
        <p:sp>
          <p:nvSpPr>
            <p:cNvPr id="6" name="Rectangle 5">
              <a:extLst>
                <a:ext uri="{FF2B5EF4-FFF2-40B4-BE49-F238E27FC236}">
                  <a16:creationId xmlns:a16="http://schemas.microsoft.com/office/drawing/2014/main" id="{2743133E-87DD-375C-4366-7B9570F7FF6F}"/>
                </a:ext>
              </a:extLst>
            </p:cNvPr>
            <p:cNvSpPr/>
            <p:nvPr/>
          </p:nvSpPr>
          <p:spPr>
            <a:xfrm>
              <a:off x="431054" y="222425"/>
              <a:ext cx="996641" cy="891380"/>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DE881F21-B5BF-2A68-320F-CD0F58877E0B}"/>
                </a:ext>
              </a:extLst>
            </p:cNvPr>
            <p:cNvSpPr txBox="1"/>
            <p:nvPr/>
          </p:nvSpPr>
          <p:spPr>
            <a:xfrm>
              <a:off x="441298" y="240917"/>
              <a:ext cx="917148" cy="307777"/>
            </a:xfrm>
            <a:prstGeom prst="rect">
              <a:avLst/>
            </a:prstGeom>
            <a:noFill/>
          </p:spPr>
          <p:txBody>
            <a:bodyPr wrap="square" rtlCol="0">
              <a:spAutoFit/>
            </a:bodyPr>
            <a:lstStyle/>
            <a:p>
              <a:pPr algn="ctr"/>
              <a:r>
                <a:rPr lang="en-US" sz="1400" dirty="0">
                  <a:solidFill>
                    <a:schemeClr val="bg1"/>
                  </a:solidFill>
                  <a:latin typeface="Times New Roman" panose="02020603050405020304" pitchFamily="18" charset="0"/>
                  <a:cs typeface="Times New Roman" panose="02020603050405020304" pitchFamily="18" charset="0"/>
                </a:rPr>
                <a:t>Lecture</a:t>
              </a:r>
            </a:p>
          </p:txBody>
        </p:sp>
        <p:sp>
          <p:nvSpPr>
            <p:cNvPr id="17" name="TextBox 16">
              <a:extLst>
                <a:ext uri="{FF2B5EF4-FFF2-40B4-BE49-F238E27FC236}">
                  <a16:creationId xmlns:a16="http://schemas.microsoft.com/office/drawing/2014/main" id="{B4D46E36-7D6D-BE71-869F-738A6B7C6BA3}"/>
                </a:ext>
              </a:extLst>
            </p:cNvPr>
            <p:cNvSpPr txBox="1"/>
            <p:nvPr/>
          </p:nvSpPr>
          <p:spPr>
            <a:xfrm>
              <a:off x="441298" y="405919"/>
              <a:ext cx="917148" cy="707886"/>
            </a:xfrm>
            <a:prstGeom prst="rect">
              <a:avLst/>
            </a:prstGeom>
            <a:noFill/>
          </p:spPr>
          <p:txBody>
            <a:bodyPr wrap="square" rtlCol="0">
              <a:spAutoFit/>
            </a:bodyPr>
            <a:lstStyle/>
            <a:p>
              <a:pPr algn="ctr"/>
              <a:r>
                <a:rPr lang="en-US" sz="4000" b="1" dirty="0">
                  <a:solidFill>
                    <a:srgbClr val="8E5A6D"/>
                  </a:solidFill>
                  <a:latin typeface="Times New Roman" panose="02020603050405020304" pitchFamily="18" charset="0"/>
                  <a:cs typeface="Times New Roman" panose="02020603050405020304" pitchFamily="18" charset="0"/>
                </a:rPr>
                <a:t>04</a:t>
              </a:r>
              <a:endParaRPr lang="en-US" sz="1100" b="1" dirty="0">
                <a:solidFill>
                  <a:srgbClr val="8E5A6D"/>
                </a:solidFill>
                <a:latin typeface="Times New Roman" panose="02020603050405020304" pitchFamily="18" charset="0"/>
                <a:cs typeface="Times New Roman" panose="02020603050405020304" pitchFamily="18" charset="0"/>
              </a:endParaRPr>
            </a:p>
          </p:txBody>
        </p:sp>
      </p:grpSp>
      <p:pic>
        <p:nvPicPr>
          <p:cNvPr id="19" name="Graphic 18">
            <a:extLst>
              <a:ext uri="{FF2B5EF4-FFF2-40B4-BE49-F238E27FC236}">
                <a16:creationId xmlns:a16="http://schemas.microsoft.com/office/drawing/2014/main" id="{F77450DA-C080-665A-57E3-25F57FD245A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1197" y="6266339"/>
            <a:ext cx="2167470" cy="591661"/>
          </a:xfrm>
          <a:prstGeom prst="rect">
            <a:avLst/>
          </a:prstGeom>
        </p:spPr>
      </p:pic>
      <p:pic>
        <p:nvPicPr>
          <p:cNvPr id="21" name="Picture 20">
            <a:extLst>
              <a:ext uri="{FF2B5EF4-FFF2-40B4-BE49-F238E27FC236}">
                <a16:creationId xmlns:a16="http://schemas.microsoft.com/office/drawing/2014/main" id="{CC52577F-07CC-92E4-BEDF-A4AA106B66E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0498731" y="-303071"/>
            <a:ext cx="1486423" cy="1314685"/>
          </a:xfrm>
          <a:prstGeom prst="rect">
            <a:avLst/>
          </a:prstGeom>
        </p:spPr>
      </p:pic>
    </p:spTree>
    <p:extLst>
      <p:ext uri="{BB962C8B-B14F-4D97-AF65-F5344CB8AC3E}">
        <p14:creationId xmlns:p14="http://schemas.microsoft.com/office/powerpoint/2010/main" val="372128197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322489" y="398138"/>
            <a:ext cx="9429957" cy="543986"/>
          </a:xfrm>
        </p:spPr>
        <p:txBody>
          <a:bodyPr>
            <a:normAutofit fontScale="90000"/>
          </a:bodyPr>
          <a:lstStyle/>
          <a:p>
            <a:r>
              <a:rPr b="0" u="none" dirty="0">
                <a:latin typeface="Huawei Sans" panose="020C0503030203020204" pitchFamily="34" charset="0"/>
              </a:rPr>
              <a:t>Structure of a Decision Tree</a:t>
            </a:r>
            <a:endParaRPr lang="zh-CN" altLang="en-US" dirty="0">
              <a:latin typeface="Huawei Sans" panose="020C0503030203020204" pitchFamily="34" charset="0"/>
              <a:cs typeface="Huawei Sans" panose="020C0503030203020204" pitchFamily="34" charset="0"/>
              <a:sym typeface="Huawei Sans" panose="020C0503030203020204" pitchFamily="34" charset="0"/>
            </a:endParaRPr>
          </a:p>
        </p:txBody>
      </p:sp>
      <p:sp>
        <p:nvSpPr>
          <p:cNvPr id="8" name="Rectangle 2"/>
          <p:cNvSpPr>
            <a:spLocks noChangeArrowheads="1"/>
          </p:cNvSpPr>
          <p:nvPr/>
        </p:nvSpPr>
        <p:spPr bwMode="auto">
          <a:xfrm>
            <a:off x="1" y="-246218"/>
            <a:ext cx="184731"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defRPr>
                <a:solidFill>
                  <a:schemeClr val="tx1"/>
                </a:solidFill>
                <a:latin typeface="Arial" panose="020B0604020202020204" pitchFamily="34" charset="0"/>
              </a:defRPr>
            </a:lvl1pPr>
            <a:lvl2pPr eaLnBrk="0" fontAlgn="base" hangingPunct="0">
              <a:defRPr>
                <a:solidFill>
                  <a:schemeClr val="tx1"/>
                </a:solidFill>
                <a:latin typeface="Arial" panose="020B0604020202020204" pitchFamily="34" charset="0"/>
              </a:defRPr>
            </a:lvl2pPr>
            <a:lvl3pPr eaLnBrk="0" fontAlgn="base" hangingPunct="0">
              <a:defRPr>
                <a:solidFill>
                  <a:schemeClr val="tx1"/>
                </a:solidFill>
                <a:latin typeface="Arial" panose="020B0604020202020204" pitchFamily="34" charset="0"/>
              </a:defRPr>
            </a:lvl3pPr>
            <a:lvl4pPr eaLnBrk="0" fontAlgn="base" hangingPunct="0">
              <a:defRPr>
                <a:solidFill>
                  <a:schemeClr val="tx1"/>
                </a:solidFill>
                <a:latin typeface="Arial" panose="020B0604020202020204" pitchFamily="34" charset="0"/>
              </a:defRPr>
            </a:lvl4pPr>
            <a:lvl5pPr eaLnBrk="0" fontAlgn="base"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defTabSz="914377"/>
            <a:br>
              <a:rPr lang="zh-CN" altLang="zh-CN" sz="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rPr>
            </a:br>
            <a:endParaRPr lang="zh-CN" altLang="zh-CN"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grpSp>
        <p:nvGrpSpPr>
          <p:cNvPr id="28" name="组合 27"/>
          <p:cNvGrpSpPr/>
          <p:nvPr/>
        </p:nvGrpSpPr>
        <p:grpSpPr>
          <a:xfrm>
            <a:off x="2029962" y="1579642"/>
            <a:ext cx="6971609" cy="4512548"/>
            <a:chOff x="2054480" y="1481052"/>
            <a:chExt cx="6634851" cy="4567869"/>
          </a:xfrm>
        </p:grpSpPr>
        <p:sp>
          <p:nvSpPr>
            <p:cNvPr id="2" name="椭圆 1"/>
            <p:cNvSpPr/>
            <p:nvPr/>
          </p:nvSpPr>
          <p:spPr bwMode="auto">
            <a:xfrm>
              <a:off x="4914149" y="1481052"/>
              <a:ext cx="1224136" cy="576064"/>
            </a:xfrm>
            <a:prstGeom prst="ellipse">
              <a:avLst/>
            </a:prstGeom>
            <a:solidFill>
              <a:schemeClr val="bg1">
                <a:lumMod val="95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defTabSz="914377"/>
              <a:endParaRPr lang="zh-CN" altLang="en-US">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5" name="矩形 4"/>
            <p:cNvSpPr/>
            <p:nvPr/>
          </p:nvSpPr>
          <p:spPr bwMode="auto">
            <a:xfrm>
              <a:off x="2136207" y="3812103"/>
              <a:ext cx="900100" cy="540060"/>
            </a:xfrm>
            <a:prstGeom prst="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vert="horz" wrap="square" lIns="91440" tIns="45720" rIns="91440" bIns="45720" numCol="1" rtlCol="0" anchor="t" anchorCtr="0" compatLnSpc="1">
              <a:prstTxWarp prst="textNoShape">
                <a:avLst/>
              </a:prstTxWarp>
            </a:bodyPr>
            <a:lstStyle/>
            <a:p>
              <a:pPr defTabSz="914377"/>
              <a:endParaRPr lang="zh-CN" altLang="en-US">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7" name="椭圆 6"/>
            <p:cNvSpPr/>
            <p:nvPr/>
          </p:nvSpPr>
          <p:spPr bwMode="auto">
            <a:xfrm>
              <a:off x="5548708" y="3754779"/>
              <a:ext cx="1224136" cy="576064"/>
            </a:xfrm>
            <a:prstGeom prst="ellipse">
              <a:avLst/>
            </a:prstGeom>
            <a:solidFill>
              <a:schemeClr val="bg1">
                <a:lumMod val="95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defTabSz="914377"/>
              <a:endParaRPr lang="zh-CN" altLang="en-US">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9" name="椭圆 8"/>
            <p:cNvSpPr/>
            <p:nvPr/>
          </p:nvSpPr>
          <p:spPr bwMode="auto">
            <a:xfrm>
              <a:off x="3029347" y="2475331"/>
              <a:ext cx="1224136" cy="576064"/>
            </a:xfrm>
            <a:prstGeom prst="ellipse">
              <a:avLst/>
            </a:prstGeom>
            <a:solidFill>
              <a:schemeClr val="bg1">
                <a:lumMod val="95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defTabSz="914377"/>
              <a:endParaRPr lang="zh-CN" altLang="en-US">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 name="椭圆 9"/>
            <p:cNvSpPr/>
            <p:nvPr/>
          </p:nvSpPr>
          <p:spPr bwMode="auto">
            <a:xfrm>
              <a:off x="6552509" y="2568151"/>
              <a:ext cx="1224136" cy="576064"/>
            </a:xfrm>
            <a:prstGeom prst="ellipse">
              <a:avLst/>
            </a:prstGeom>
            <a:solidFill>
              <a:schemeClr val="bg1">
                <a:lumMod val="95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defTabSz="914377"/>
              <a:endParaRPr lang="zh-CN" altLang="en-US">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1" name="矩形 10"/>
            <p:cNvSpPr/>
            <p:nvPr/>
          </p:nvSpPr>
          <p:spPr bwMode="auto">
            <a:xfrm>
              <a:off x="7194513" y="5503982"/>
              <a:ext cx="900100" cy="540060"/>
            </a:xfrm>
            <a:prstGeom prst="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vert="horz" wrap="square" lIns="91440" tIns="45720" rIns="91440" bIns="45720" numCol="1" rtlCol="0" anchor="t" anchorCtr="0" compatLnSpc="1">
              <a:prstTxWarp prst="textNoShape">
                <a:avLst/>
              </a:prstTxWarp>
            </a:bodyPr>
            <a:lstStyle/>
            <a:p>
              <a:pPr defTabSz="914377"/>
              <a:endParaRPr lang="zh-CN" altLang="en-US">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2" name="矩形 11"/>
            <p:cNvSpPr/>
            <p:nvPr/>
          </p:nvSpPr>
          <p:spPr bwMode="auto">
            <a:xfrm>
              <a:off x="4073031" y="5506667"/>
              <a:ext cx="900100" cy="540060"/>
            </a:xfrm>
            <a:prstGeom prst="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vert="horz" wrap="square" lIns="91440" tIns="45720" rIns="91440" bIns="45720" numCol="1" rtlCol="0" anchor="t" anchorCtr="0" compatLnSpc="1">
              <a:prstTxWarp prst="textNoShape">
                <a:avLst/>
              </a:prstTxWarp>
            </a:bodyPr>
            <a:lstStyle/>
            <a:p>
              <a:pPr defTabSz="914377"/>
              <a:endParaRPr lang="zh-CN" altLang="en-US">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3" name="矩形 12"/>
            <p:cNvSpPr/>
            <p:nvPr/>
          </p:nvSpPr>
          <p:spPr bwMode="auto">
            <a:xfrm>
              <a:off x="4029739" y="3788126"/>
              <a:ext cx="900100" cy="540060"/>
            </a:xfrm>
            <a:prstGeom prst="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vert="horz" wrap="square" lIns="91440" tIns="45720" rIns="91440" bIns="45720" numCol="1" rtlCol="0" anchor="t" anchorCtr="0" compatLnSpc="1">
              <a:prstTxWarp prst="textNoShape">
                <a:avLst/>
              </a:prstTxWarp>
            </a:bodyPr>
            <a:lstStyle/>
            <a:p>
              <a:pPr defTabSz="914377"/>
              <a:endParaRPr lang="zh-CN" altLang="en-US">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4" name="矩形 13"/>
            <p:cNvSpPr/>
            <p:nvPr/>
          </p:nvSpPr>
          <p:spPr bwMode="auto">
            <a:xfrm>
              <a:off x="7704815" y="3810730"/>
              <a:ext cx="900100" cy="540060"/>
            </a:xfrm>
            <a:prstGeom prst="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vert="horz" wrap="square" lIns="91440" tIns="45720" rIns="91440" bIns="45720" numCol="1" rtlCol="0" anchor="t" anchorCtr="0" compatLnSpc="1">
              <a:prstTxWarp prst="textNoShape">
                <a:avLst/>
              </a:prstTxWarp>
            </a:bodyPr>
            <a:lstStyle/>
            <a:p>
              <a:pPr defTabSz="914377"/>
              <a:endParaRPr lang="zh-CN" altLang="en-US">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5" name="矩形 14"/>
            <p:cNvSpPr/>
            <p:nvPr/>
          </p:nvSpPr>
          <p:spPr bwMode="auto">
            <a:xfrm>
              <a:off x="5696969" y="5508861"/>
              <a:ext cx="900100" cy="540060"/>
            </a:xfrm>
            <a:prstGeom prst="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vert="horz" wrap="square" lIns="91440" tIns="45720" rIns="91440" bIns="45720" numCol="1" rtlCol="0" anchor="t" anchorCtr="0" compatLnSpc="1">
              <a:prstTxWarp prst="textNoShape">
                <a:avLst/>
              </a:prstTxWarp>
            </a:bodyPr>
            <a:lstStyle/>
            <a:p>
              <a:pPr defTabSz="914377"/>
              <a:endParaRPr lang="zh-CN" altLang="en-US">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6" name="文本框 5"/>
            <p:cNvSpPr txBox="1"/>
            <p:nvPr/>
          </p:nvSpPr>
          <p:spPr bwMode="auto">
            <a:xfrm>
              <a:off x="4991751" y="1605115"/>
              <a:ext cx="1068933" cy="320273"/>
            </a:xfrm>
            <a:prstGeom prst="rect">
              <a:avLst/>
            </a:prstGeom>
            <a:noFill/>
            <a:ln w="9525">
              <a:noFill/>
              <a:miter lim="800000"/>
              <a:headEnd/>
              <a:tailEnd/>
            </a:ln>
          </p:spPr>
          <p:txBody>
            <a:bodyPr wrap="square" lIns="99980" tIns="49987" rIns="99980" bIns="49987" rtlCol="0">
              <a:spAutoFit/>
            </a:bodyPr>
            <a:lstStyle/>
            <a:p>
              <a:pPr algn="ctr" defTabSz="1001624" eaLnBrk="0" hangingPunct="0"/>
              <a:r>
                <a:rPr sz="1400" b="0" u="none" dirty="0">
                  <a:solidFill>
                    <a:srgbClr val="000000"/>
                  </a:solidFill>
                  <a:latin typeface="Huawei Sans" panose="020C0503030203020204" pitchFamily="34" charset="0"/>
                </a:rPr>
                <a:t>Root node</a:t>
              </a:r>
            </a:p>
          </p:txBody>
        </p:sp>
        <p:sp>
          <p:nvSpPr>
            <p:cNvPr id="16" name="文本框 15"/>
            <p:cNvSpPr txBox="1"/>
            <p:nvPr/>
          </p:nvSpPr>
          <p:spPr bwMode="auto">
            <a:xfrm>
              <a:off x="3123414" y="2600838"/>
              <a:ext cx="1068933" cy="320273"/>
            </a:xfrm>
            <a:prstGeom prst="rect">
              <a:avLst/>
            </a:prstGeom>
            <a:noFill/>
            <a:ln w="9525">
              <a:noFill/>
              <a:miter lim="800000"/>
              <a:headEnd/>
              <a:tailEnd/>
            </a:ln>
          </p:spPr>
          <p:txBody>
            <a:bodyPr wrap="square" lIns="99980" tIns="49987" rIns="99980" bIns="49987" rtlCol="0">
              <a:spAutoFit/>
            </a:bodyPr>
            <a:lstStyle/>
            <a:p>
              <a:pPr algn="ctr" defTabSz="1001624" eaLnBrk="0" hangingPunct="0"/>
              <a:r>
                <a:rPr sz="1400" b="0" u="none" dirty="0" err="1">
                  <a:solidFill>
                    <a:srgbClr val="000000"/>
                  </a:solidFill>
                  <a:latin typeface="Huawei Sans" panose="020C0503030203020204" pitchFamily="34" charset="0"/>
                </a:rPr>
                <a:t>Subnode</a:t>
              </a:r>
              <a:endParaRPr sz="1400" b="0" u="none" dirty="0">
                <a:solidFill>
                  <a:srgbClr val="000000"/>
                </a:solidFill>
                <a:latin typeface="Huawei Sans" panose="020C0503030203020204" pitchFamily="34" charset="0"/>
              </a:endParaRPr>
            </a:p>
          </p:txBody>
        </p:sp>
        <p:sp>
          <p:nvSpPr>
            <p:cNvPr id="17" name="文本框 16"/>
            <p:cNvSpPr txBox="1"/>
            <p:nvPr/>
          </p:nvSpPr>
          <p:spPr bwMode="auto">
            <a:xfrm>
              <a:off x="5619508" y="3882674"/>
              <a:ext cx="1068933" cy="320273"/>
            </a:xfrm>
            <a:prstGeom prst="rect">
              <a:avLst/>
            </a:prstGeom>
            <a:noFill/>
            <a:ln w="9525">
              <a:noFill/>
              <a:miter lim="800000"/>
              <a:headEnd/>
              <a:tailEnd/>
            </a:ln>
          </p:spPr>
          <p:txBody>
            <a:bodyPr wrap="square" lIns="99980" tIns="49987" rIns="99980" bIns="49987" rtlCol="0">
              <a:spAutoFit/>
            </a:bodyPr>
            <a:lstStyle/>
            <a:p>
              <a:pPr algn="ctr" defTabSz="1001624" eaLnBrk="0" hangingPunct="0"/>
              <a:r>
                <a:rPr sz="1400" b="0" u="none" dirty="0" err="1">
                  <a:solidFill>
                    <a:srgbClr val="000000"/>
                  </a:solidFill>
                  <a:latin typeface="Huawei Sans" panose="020C0503030203020204" pitchFamily="34" charset="0"/>
                </a:rPr>
                <a:t>Subnode</a:t>
              </a:r>
              <a:endParaRPr sz="1400" b="0" u="none" dirty="0">
                <a:solidFill>
                  <a:srgbClr val="000000"/>
                </a:solidFill>
                <a:latin typeface="Huawei Sans" panose="020C0503030203020204" pitchFamily="34" charset="0"/>
              </a:endParaRPr>
            </a:p>
          </p:txBody>
        </p:sp>
        <p:sp>
          <p:nvSpPr>
            <p:cNvPr id="18" name="文本框 17"/>
            <p:cNvSpPr txBox="1"/>
            <p:nvPr/>
          </p:nvSpPr>
          <p:spPr bwMode="auto">
            <a:xfrm>
              <a:off x="6609507" y="2692776"/>
              <a:ext cx="1068933" cy="320273"/>
            </a:xfrm>
            <a:prstGeom prst="rect">
              <a:avLst/>
            </a:prstGeom>
            <a:noFill/>
            <a:ln w="9525">
              <a:noFill/>
              <a:miter lim="800000"/>
              <a:headEnd/>
              <a:tailEnd/>
            </a:ln>
          </p:spPr>
          <p:txBody>
            <a:bodyPr wrap="square" lIns="99980" tIns="49987" rIns="99980" bIns="49987" rtlCol="0">
              <a:spAutoFit/>
            </a:bodyPr>
            <a:lstStyle/>
            <a:p>
              <a:pPr algn="ctr" defTabSz="1001624" eaLnBrk="0" hangingPunct="0"/>
              <a:r>
                <a:rPr sz="1400" b="0" u="none" dirty="0" err="1">
                  <a:solidFill>
                    <a:srgbClr val="000000"/>
                  </a:solidFill>
                  <a:latin typeface="Huawei Sans" panose="020C0503030203020204" pitchFamily="34" charset="0"/>
                </a:rPr>
                <a:t>Subnode</a:t>
              </a:r>
              <a:endParaRPr sz="1400" b="0" u="none" dirty="0">
                <a:solidFill>
                  <a:srgbClr val="000000"/>
                </a:solidFill>
                <a:latin typeface="Huawei Sans" panose="020C0503030203020204" pitchFamily="34" charset="0"/>
              </a:endParaRPr>
            </a:p>
          </p:txBody>
        </p:sp>
        <p:sp>
          <p:nvSpPr>
            <p:cNvPr id="19" name="文本框 18"/>
            <p:cNvSpPr txBox="1"/>
            <p:nvPr/>
          </p:nvSpPr>
          <p:spPr bwMode="auto">
            <a:xfrm>
              <a:off x="7620398" y="3912381"/>
              <a:ext cx="1068933" cy="320273"/>
            </a:xfrm>
            <a:prstGeom prst="rect">
              <a:avLst/>
            </a:prstGeom>
            <a:noFill/>
            <a:ln w="9525">
              <a:noFill/>
              <a:miter lim="800000"/>
              <a:headEnd/>
              <a:tailEnd/>
            </a:ln>
          </p:spPr>
          <p:txBody>
            <a:bodyPr wrap="square" lIns="99980" tIns="49987" rIns="99980" bIns="49987" rtlCol="0">
              <a:spAutoFit/>
            </a:bodyPr>
            <a:lstStyle/>
            <a:p>
              <a:pPr algn="ctr" defTabSz="1001624" eaLnBrk="0" hangingPunct="0"/>
              <a:r>
                <a:rPr sz="1400" b="0" u="none" dirty="0">
                  <a:solidFill>
                    <a:srgbClr val="000000"/>
                  </a:solidFill>
                  <a:latin typeface="Huawei Sans" panose="020C0503030203020204" pitchFamily="34" charset="0"/>
                </a:rPr>
                <a:t>Leaf </a:t>
              </a:r>
              <a:r>
                <a:rPr lang="en-US" sz="1400" b="0" u="none" dirty="0">
                  <a:solidFill>
                    <a:srgbClr val="000000"/>
                  </a:solidFill>
                  <a:latin typeface="Huawei Sans" panose="020C0503030203020204" pitchFamily="34" charset="0"/>
                </a:rPr>
                <a:t>node</a:t>
              </a:r>
              <a:endParaRPr sz="1400" b="0" u="none" dirty="0">
                <a:solidFill>
                  <a:srgbClr val="000000"/>
                </a:solidFill>
                <a:latin typeface="Huawei Sans" panose="020C0503030203020204" pitchFamily="34" charset="0"/>
              </a:endParaRPr>
            </a:p>
          </p:txBody>
        </p:sp>
        <p:sp>
          <p:nvSpPr>
            <p:cNvPr id="20" name="文本框 19"/>
            <p:cNvSpPr txBox="1"/>
            <p:nvPr/>
          </p:nvSpPr>
          <p:spPr bwMode="auto">
            <a:xfrm>
              <a:off x="2054480" y="3923937"/>
              <a:ext cx="1068933" cy="320273"/>
            </a:xfrm>
            <a:prstGeom prst="rect">
              <a:avLst/>
            </a:prstGeom>
            <a:noFill/>
            <a:ln w="9525">
              <a:noFill/>
              <a:miter lim="800000"/>
              <a:headEnd/>
              <a:tailEnd/>
            </a:ln>
          </p:spPr>
          <p:txBody>
            <a:bodyPr wrap="square" lIns="99980" tIns="49987" rIns="99980" bIns="49987" rtlCol="0">
              <a:spAutoFit/>
            </a:bodyPr>
            <a:lstStyle/>
            <a:p>
              <a:pPr algn="ctr" defTabSz="1001624" eaLnBrk="0" hangingPunct="0"/>
              <a:r>
                <a:rPr sz="1400" b="0" u="none" dirty="0">
                  <a:solidFill>
                    <a:srgbClr val="000000"/>
                  </a:solidFill>
                  <a:latin typeface="Huawei Sans" panose="020C0503030203020204" pitchFamily="34" charset="0"/>
                </a:rPr>
                <a:t>Leaf </a:t>
              </a:r>
              <a:r>
                <a:rPr lang="en-US" sz="1400" b="0" u="none" dirty="0">
                  <a:solidFill>
                    <a:srgbClr val="000000"/>
                  </a:solidFill>
                  <a:latin typeface="Huawei Sans" panose="020C0503030203020204" pitchFamily="34" charset="0"/>
                </a:rPr>
                <a:t>node</a:t>
              </a:r>
              <a:endParaRPr sz="1400" b="0" u="none" dirty="0">
                <a:solidFill>
                  <a:srgbClr val="000000"/>
                </a:solidFill>
                <a:latin typeface="Huawei Sans" panose="020C0503030203020204" pitchFamily="34" charset="0"/>
              </a:endParaRPr>
            </a:p>
          </p:txBody>
        </p:sp>
        <p:sp>
          <p:nvSpPr>
            <p:cNvPr id="21" name="文本框 20"/>
            <p:cNvSpPr txBox="1"/>
            <p:nvPr/>
          </p:nvSpPr>
          <p:spPr bwMode="auto">
            <a:xfrm>
              <a:off x="3934894" y="3923937"/>
              <a:ext cx="1068933" cy="320273"/>
            </a:xfrm>
            <a:prstGeom prst="rect">
              <a:avLst/>
            </a:prstGeom>
            <a:noFill/>
            <a:ln w="9525">
              <a:noFill/>
              <a:miter lim="800000"/>
              <a:headEnd/>
              <a:tailEnd/>
            </a:ln>
          </p:spPr>
          <p:txBody>
            <a:bodyPr wrap="square" lIns="99980" tIns="49987" rIns="99980" bIns="49987" rtlCol="0">
              <a:spAutoFit/>
            </a:bodyPr>
            <a:lstStyle/>
            <a:p>
              <a:pPr algn="ctr" defTabSz="1001624" eaLnBrk="0" hangingPunct="0"/>
              <a:r>
                <a:rPr sz="1400" b="0" u="none" dirty="0">
                  <a:solidFill>
                    <a:srgbClr val="000000"/>
                  </a:solidFill>
                  <a:latin typeface="Huawei Sans" panose="020C0503030203020204" pitchFamily="34" charset="0"/>
                </a:rPr>
                <a:t>Leaf </a:t>
              </a:r>
              <a:r>
                <a:rPr lang="en-US" sz="1400" b="0" u="none" dirty="0">
                  <a:solidFill>
                    <a:srgbClr val="000000"/>
                  </a:solidFill>
                  <a:latin typeface="Huawei Sans" panose="020C0503030203020204" pitchFamily="34" charset="0"/>
                </a:rPr>
                <a:t>node</a:t>
              </a:r>
              <a:endParaRPr sz="1400" b="0" u="none" dirty="0">
                <a:solidFill>
                  <a:srgbClr val="000000"/>
                </a:solidFill>
                <a:latin typeface="Huawei Sans" panose="020C0503030203020204" pitchFamily="34" charset="0"/>
              </a:endParaRPr>
            </a:p>
          </p:txBody>
        </p:sp>
        <p:sp>
          <p:nvSpPr>
            <p:cNvPr id="22" name="文本框 21"/>
            <p:cNvSpPr txBox="1"/>
            <p:nvPr/>
          </p:nvSpPr>
          <p:spPr bwMode="auto">
            <a:xfrm>
              <a:off x="7110096" y="5591839"/>
              <a:ext cx="1068933" cy="320273"/>
            </a:xfrm>
            <a:prstGeom prst="rect">
              <a:avLst/>
            </a:prstGeom>
            <a:noFill/>
            <a:ln w="9525">
              <a:noFill/>
              <a:miter lim="800000"/>
              <a:headEnd/>
              <a:tailEnd/>
            </a:ln>
          </p:spPr>
          <p:txBody>
            <a:bodyPr wrap="square" lIns="99980" tIns="49987" rIns="99980" bIns="49987" rtlCol="0">
              <a:spAutoFit/>
            </a:bodyPr>
            <a:lstStyle/>
            <a:p>
              <a:pPr algn="ctr" defTabSz="1001624" eaLnBrk="0" hangingPunct="0"/>
              <a:r>
                <a:rPr sz="1400" b="0" u="none" dirty="0">
                  <a:solidFill>
                    <a:srgbClr val="000000"/>
                  </a:solidFill>
                  <a:latin typeface="Huawei Sans" panose="020C0503030203020204" pitchFamily="34" charset="0"/>
                </a:rPr>
                <a:t>Leaf </a:t>
              </a:r>
              <a:r>
                <a:rPr lang="en-US" sz="1400" b="0" u="none" dirty="0">
                  <a:solidFill>
                    <a:srgbClr val="000000"/>
                  </a:solidFill>
                  <a:latin typeface="Huawei Sans" panose="020C0503030203020204" pitchFamily="34" charset="0"/>
                </a:rPr>
                <a:t>node</a:t>
              </a:r>
              <a:endParaRPr sz="1400" b="0" u="none" dirty="0">
                <a:solidFill>
                  <a:srgbClr val="000000"/>
                </a:solidFill>
                <a:latin typeface="Huawei Sans" panose="020C0503030203020204" pitchFamily="34" charset="0"/>
              </a:endParaRPr>
            </a:p>
          </p:txBody>
        </p:sp>
        <p:sp>
          <p:nvSpPr>
            <p:cNvPr id="23" name="文本框 22"/>
            <p:cNvSpPr txBox="1"/>
            <p:nvPr/>
          </p:nvSpPr>
          <p:spPr bwMode="auto">
            <a:xfrm>
              <a:off x="5684023" y="5594525"/>
              <a:ext cx="953505" cy="320273"/>
            </a:xfrm>
            <a:prstGeom prst="rect">
              <a:avLst/>
            </a:prstGeom>
            <a:noFill/>
            <a:ln w="9525">
              <a:noFill/>
              <a:miter lim="800000"/>
              <a:headEnd/>
              <a:tailEnd/>
            </a:ln>
          </p:spPr>
          <p:txBody>
            <a:bodyPr wrap="square" lIns="99980" tIns="49987" rIns="99980" bIns="49987" rtlCol="0">
              <a:spAutoFit/>
            </a:bodyPr>
            <a:lstStyle/>
            <a:p>
              <a:pPr algn="ctr" defTabSz="1001624" eaLnBrk="0" hangingPunct="0"/>
              <a:r>
                <a:rPr sz="1400" b="0" u="none" dirty="0">
                  <a:solidFill>
                    <a:srgbClr val="000000"/>
                  </a:solidFill>
                  <a:latin typeface="Huawei Sans" panose="020C0503030203020204" pitchFamily="34" charset="0"/>
                </a:rPr>
                <a:t>Leaf </a:t>
              </a:r>
              <a:r>
                <a:rPr lang="en-US" sz="1400" b="0" u="none" dirty="0">
                  <a:solidFill>
                    <a:srgbClr val="000000"/>
                  </a:solidFill>
                  <a:latin typeface="Huawei Sans" panose="020C0503030203020204" pitchFamily="34" charset="0"/>
                </a:rPr>
                <a:t>node</a:t>
              </a:r>
              <a:endParaRPr sz="1400" b="0" u="none" dirty="0">
                <a:solidFill>
                  <a:srgbClr val="000000"/>
                </a:solidFill>
                <a:latin typeface="Huawei Sans" panose="020C0503030203020204" pitchFamily="34" charset="0"/>
              </a:endParaRPr>
            </a:p>
          </p:txBody>
        </p:sp>
        <p:sp>
          <p:nvSpPr>
            <p:cNvPr id="24" name="文本框 23"/>
            <p:cNvSpPr txBox="1"/>
            <p:nvPr/>
          </p:nvSpPr>
          <p:spPr bwMode="auto">
            <a:xfrm>
              <a:off x="3967396" y="5594524"/>
              <a:ext cx="1068933" cy="320273"/>
            </a:xfrm>
            <a:prstGeom prst="rect">
              <a:avLst/>
            </a:prstGeom>
            <a:noFill/>
            <a:ln w="9525">
              <a:noFill/>
              <a:miter lim="800000"/>
              <a:headEnd/>
              <a:tailEnd/>
            </a:ln>
          </p:spPr>
          <p:txBody>
            <a:bodyPr wrap="square" lIns="99980" tIns="49987" rIns="99980" bIns="49987" rtlCol="0">
              <a:spAutoFit/>
            </a:bodyPr>
            <a:lstStyle/>
            <a:p>
              <a:pPr algn="ctr" defTabSz="1001624" eaLnBrk="0" hangingPunct="0"/>
              <a:r>
                <a:rPr sz="1400" b="0" u="none" dirty="0">
                  <a:solidFill>
                    <a:srgbClr val="000000"/>
                  </a:solidFill>
                  <a:latin typeface="Huawei Sans" panose="020C0503030203020204" pitchFamily="34" charset="0"/>
                </a:rPr>
                <a:t>Leaf </a:t>
              </a:r>
              <a:r>
                <a:rPr lang="en-US" sz="1400" b="0" u="none" dirty="0">
                  <a:solidFill>
                    <a:srgbClr val="000000"/>
                  </a:solidFill>
                  <a:latin typeface="Huawei Sans" panose="020C0503030203020204" pitchFamily="34" charset="0"/>
                </a:rPr>
                <a:t>node</a:t>
              </a:r>
              <a:endParaRPr sz="1400" b="0" u="none" dirty="0">
                <a:solidFill>
                  <a:srgbClr val="000000"/>
                </a:solidFill>
                <a:latin typeface="Huawei Sans" panose="020C0503030203020204" pitchFamily="34" charset="0"/>
              </a:endParaRPr>
            </a:p>
          </p:txBody>
        </p:sp>
        <p:cxnSp>
          <p:nvCxnSpPr>
            <p:cNvPr id="26" name="直接箭头连接符 25"/>
            <p:cNvCxnSpPr>
              <a:stCxn id="2" idx="3"/>
              <a:endCxn id="9" idx="7"/>
            </p:cNvCxnSpPr>
            <p:nvPr/>
          </p:nvCxnSpPr>
          <p:spPr bwMode="auto">
            <a:xfrm flipH="1">
              <a:off x="4074212" y="1972754"/>
              <a:ext cx="1019208" cy="586941"/>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29" name="直接箭头连接符 28"/>
            <p:cNvCxnSpPr>
              <a:stCxn id="2" idx="5"/>
              <a:endCxn id="10" idx="1"/>
            </p:cNvCxnSpPr>
            <p:nvPr/>
          </p:nvCxnSpPr>
          <p:spPr bwMode="auto">
            <a:xfrm>
              <a:off x="5959014" y="1972754"/>
              <a:ext cx="772767" cy="679761"/>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31" name="直接箭头连接符 30"/>
            <p:cNvCxnSpPr>
              <a:stCxn id="9" idx="3"/>
              <a:endCxn id="5" idx="0"/>
            </p:cNvCxnSpPr>
            <p:nvPr/>
          </p:nvCxnSpPr>
          <p:spPr bwMode="auto">
            <a:xfrm flipH="1">
              <a:off x="2586256" y="2967033"/>
              <a:ext cx="622363" cy="845071"/>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33" name="直接箭头连接符 32"/>
            <p:cNvCxnSpPr>
              <a:stCxn id="9" idx="5"/>
              <a:endCxn id="13" idx="0"/>
            </p:cNvCxnSpPr>
            <p:nvPr/>
          </p:nvCxnSpPr>
          <p:spPr bwMode="auto">
            <a:xfrm>
              <a:off x="4074212" y="2967032"/>
              <a:ext cx="405576" cy="821093"/>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35" name="直接箭头连接符 34"/>
            <p:cNvCxnSpPr>
              <a:stCxn id="10" idx="3"/>
              <a:endCxn id="7" idx="0"/>
            </p:cNvCxnSpPr>
            <p:nvPr/>
          </p:nvCxnSpPr>
          <p:spPr bwMode="auto">
            <a:xfrm flipH="1">
              <a:off x="6160777" y="3059853"/>
              <a:ext cx="571004" cy="694927"/>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37" name="直接箭头连接符 36"/>
            <p:cNvCxnSpPr>
              <a:stCxn id="10" idx="5"/>
              <a:endCxn id="14" idx="0"/>
            </p:cNvCxnSpPr>
            <p:nvPr/>
          </p:nvCxnSpPr>
          <p:spPr bwMode="auto">
            <a:xfrm>
              <a:off x="7597375" y="3059852"/>
              <a:ext cx="557491" cy="750877"/>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39" name="直接箭头连接符 38"/>
            <p:cNvCxnSpPr>
              <a:stCxn id="7" idx="3"/>
              <a:endCxn id="12" idx="0"/>
            </p:cNvCxnSpPr>
            <p:nvPr/>
          </p:nvCxnSpPr>
          <p:spPr bwMode="auto">
            <a:xfrm flipH="1">
              <a:off x="4523081" y="4246480"/>
              <a:ext cx="1204899" cy="1260187"/>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41" name="直接箭头连接符 40"/>
            <p:cNvCxnSpPr>
              <a:stCxn id="7" idx="4"/>
              <a:endCxn id="15" idx="0"/>
            </p:cNvCxnSpPr>
            <p:nvPr/>
          </p:nvCxnSpPr>
          <p:spPr bwMode="auto">
            <a:xfrm flipH="1">
              <a:off x="6147018" y="4330841"/>
              <a:ext cx="13759" cy="1178019"/>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cxnSp>
          <p:nvCxnSpPr>
            <p:cNvPr id="43" name="直接箭头连接符 42"/>
            <p:cNvCxnSpPr>
              <a:stCxn id="7" idx="5"/>
              <a:endCxn id="11" idx="0"/>
            </p:cNvCxnSpPr>
            <p:nvPr/>
          </p:nvCxnSpPr>
          <p:spPr bwMode="auto">
            <a:xfrm>
              <a:off x="6593574" y="4246479"/>
              <a:ext cx="1050989" cy="1257503"/>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grpSp>
      <p:grpSp>
        <p:nvGrpSpPr>
          <p:cNvPr id="4" name="Group 3">
            <a:extLst>
              <a:ext uri="{FF2B5EF4-FFF2-40B4-BE49-F238E27FC236}">
                <a16:creationId xmlns:a16="http://schemas.microsoft.com/office/drawing/2014/main" id="{1CA87519-A744-3135-BC1E-A58B36B089F6}"/>
              </a:ext>
            </a:extLst>
          </p:cNvPr>
          <p:cNvGrpSpPr/>
          <p:nvPr/>
        </p:nvGrpSpPr>
        <p:grpSpPr>
          <a:xfrm>
            <a:off x="196602" y="170778"/>
            <a:ext cx="996641" cy="891380"/>
            <a:chOff x="431054" y="222425"/>
            <a:chExt cx="996641" cy="891380"/>
          </a:xfrm>
        </p:grpSpPr>
        <p:sp>
          <p:nvSpPr>
            <p:cNvPr id="25" name="Rectangle 24">
              <a:extLst>
                <a:ext uri="{FF2B5EF4-FFF2-40B4-BE49-F238E27FC236}">
                  <a16:creationId xmlns:a16="http://schemas.microsoft.com/office/drawing/2014/main" id="{F1D04D33-D635-D72F-84E3-5EA3045402CF}"/>
                </a:ext>
              </a:extLst>
            </p:cNvPr>
            <p:cNvSpPr/>
            <p:nvPr/>
          </p:nvSpPr>
          <p:spPr>
            <a:xfrm>
              <a:off x="431054" y="222425"/>
              <a:ext cx="996641" cy="891380"/>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27" name="TextBox 26">
              <a:extLst>
                <a:ext uri="{FF2B5EF4-FFF2-40B4-BE49-F238E27FC236}">
                  <a16:creationId xmlns:a16="http://schemas.microsoft.com/office/drawing/2014/main" id="{2B4F7C98-C7D9-4022-CE9A-4566D11EB6AB}"/>
                </a:ext>
              </a:extLst>
            </p:cNvPr>
            <p:cNvSpPr txBox="1"/>
            <p:nvPr/>
          </p:nvSpPr>
          <p:spPr>
            <a:xfrm>
              <a:off x="441298" y="240917"/>
              <a:ext cx="917148" cy="307777"/>
            </a:xfrm>
            <a:prstGeom prst="rect">
              <a:avLst/>
            </a:prstGeom>
            <a:noFill/>
          </p:spPr>
          <p:txBody>
            <a:bodyPr wrap="square" rtlCol="0">
              <a:spAutoFit/>
            </a:bodyPr>
            <a:lstStyle/>
            <a:p>
              <a:pPr algn="ctr"/>
              <a:r>
                <a:rPr lang="en-US" sz="1400" dirty="0">
                  <a:solidFill>
                    <a:schemeClr val="bg1"/>
                  </a:solidFill>
                  <a:latin typeface="Times New Roman" panose="02020603050405020304" pitchFamily="18" charset="0"/>
                  <a:cs typeface="Times New Roman" panose="02020603050405020304" pitchFamily="18" charset="0"/>
                </a:rPr>
                <a:t>Lecture</a:t>
              </a:r>
            </a:p>
          </p:txBody>
        </p:sp>
        <p:sp>
          <p:nvSpPr>
            <p:cNvPr id="30" name="TextBox 29">
              <a:extLst>
                <a:ext uri="{FF2B5EF4-FFF2-40B4-BE49-F238E27FC236}">
                  <a16:creationId xmlns:a16="http://schemas.microsoft.com/office/drawing/2014/main" id="{E88BB9DC-8131-9954-1139-3DEE12F72CDB}"/>
                </a:ext>
              </a:extLst>
            </p:cNvPr>
            <p:cNvSpPr txBox="1"/>
            <p:nvPr/>
          </p:nvSpPr>
          <p:spPr>
            <a:xfrm>
              <a:off x="441298" y="405919"/>
              <a:ext cx="917148" cy="707886"/>
            </a:xfrm>
            <a:prstGeom prst="rect">
              <a:avLst/>
            </a:prstGeom>
            <a:noFill/>
          </p:spPr>
          <p:txBody>
            <a:bodyPr wrap="square" rtlCol="0">
              <a:spAutoFit/>
            </a:bodyPr>
            <a:lstStyle/>
            <a:p>
              <a:pPr algn="ctr"/>
              <a:r>
                <a:rPr lang="en-US" sz="4000" b="1" dirty="0">
                  <a:solidFill>
                    <a:srgbClr val="8E5A6D"/>
                  </a:solidFill>
                  <a:latin typeface="Times New Roman" panose="02020603050405020304" pitchFamily="18" charset="0"/>
                  <a:cs typeface="Times New Roman" panose="02020603050405020304" pitchFamily="18" charset="0"/>
                </a:rPr>
                <a:t>04</a:t>
              </a:r>
              <a:endParaRPr lang="en-US" sz="1100" b="1" dirty="0">
                <a:solidFill>
                  <a:srgbClr val="8E5A6D"/>
                </a:solidFill>
                <a:latin typeface="Times New Roman" panose="02020603050405020304" pitchFamily="18" charset="0"/>
                <a:cs typeface="Times New Roman" panose="02020603050405020304" pitchFamily="18" charset="0"/>
              </a:endParaRPr>
            </a:p>
          </p:txBody>
        </p:sp>
      </p:grpSp>
      <p:pic>
        <p:nvPicPr>
          <p:cNvPr id="32" name="Graphic 31">
            <a:extLst>
              <a:ext uri="{FF2B5EF4-FFF2-40B4-BE49-F238E27FC236}">
                <a16:creationId xmlns:a16="http://schemas.microsoft.com/office/drawing/2014/main" id="{BA91DC3C-8876-1856-D70F-D820A973FA1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1197" y="6266339"/>
            <a:ext cx="2167470" cy="591661"/>
          </a:xfrm>
          <a:prstGeom prst="rect">
            <a:avLst/>
          </a:prstGeom>
        </p:spPr>
      </p:pic>
      <p:pic>
        <p:nvPicPr>
          <p:cNvPr id="34" name="Picture 33">
            <a:extLst>
              <a:ext uri="{FF2B5EF4-FFF2-40B4-BE49-F238E27FC236}">
                <a16:creationId xmlns:a16="http://schemas.microsoft.com/office/drawing/2014/main" id="{223C84EE-5CD1-9639-CACF-52B212A91DD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0498731" y="-303071"/>
            <a:ext cx="1486423" cy="1314685"/>
          </a:xfrm>
          <a:prstGeom prst="rect">
            <a:avLst/>
          </a:prstGeom>
        </p:spPr>
      </p:pic>
    </p:spTree>
    <p:extLst>
      <p:ext uri="{BB962C8B-B14F-4D97-AF65-F5344CB8AC3E}">
        <p14:creationId xmlns:p14="http://schemas.microsoft.com/office/powerpoint/2010/main" val="293785637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345095" y="334395"/>
            <a:ext cx="9501810" cy="564146"/>
          </a:xfrm>
        </p:spPr>
        <p:txBody>
          <a:bodyPr>
            <a:normAutofit fontScale="90000"/>
          </a:bodyPr>
          <a:lstStyle/>
          <a:p>
            <a:r>
              <a:rPr b="0" u="none" dirty="0">
                <a:latin typeface="Huawei Sans" panose="020C0503030203020204" pitchFamily="34" charset="0"/>
              </a:rPr>
              <a:t>Decision Tree Construction Process</a:t>
            </a:r>
            <a:endParaRPr lang="zh-CN" altLang="en-US" dirty="0">
              <a:latin typeface="Huawei Sans" panose="020C0503030203020204" pitchFamily="34" charset="0"/>
              <a:cs typeface="Huawei Sans" panose="020C0503030203020204" pitchFamily="34" charset="0"/>
              <a:sym typeface="Huawei Sans" panose="020C0503030203020204" pitchFamily="34" charset="0"/>
            </a:endParaRPr>
          </a:p>
        </p:txBody>
      </p:sp>
      <p:sp>
        <p:nvSpPr>
          <p:cNvPr id="4" name="文本占位符 3"/>
          <p:cNvSpPr>
            <a:spLocks noGrp="1"/>
          </p:cNvSpPr>
          <p:nvPr>
            <p:ph type="body" sz="quarter" idx="4294967295"/>
          </p:nvPr>
        </p:nvSpPr>
        <p:spPr>
          <a:xfrm>
            <a:off x="455611" y="1224346"/>
            <a:ext cx="11293475" cy="4879805"/>
          </a:xfrm>
        </p:spPr>
        <p:txBody>
          <a:bodyPr/>
          <a:lstStyle/>
          <a:p>
            <a:r>
              <a:rPr b="1" u="none" dirty="0">
                <a:latin typeface="Huawei Sans" panose="020C0503030203020204" pitchFamily="34" charset="0"/>
              </a:rPr>
              <a:t>Feature selection</a:t>
            </a:r>
            <a:r>
              <a:rPr b="0" u="none" dirty="0">
                <a:latin typeface="Huawei Sans" panose="020C0503030203020204" pitchFamily="34" charset="0"/>
              </a:rPr>
              <a:t>: Select one of the features of the training data as the split standard of the current node. (Different standards distinguish different decision tree algorithms.)</a:t>
            </a:r>
          </a:p>
          <a:p>
            <a:r>
              <a:rPr b="1" u="none" dirty="0">
                <a:latin typeface="Huawei Sans" panose="020C0503030203020204" pitchFamily="34" charset="0"/>
              </a:rPr>
              <a:t>Decision tree generation</a:t>
            </a:r>
            <a:r>
              <a:rPr b="0" u="none" dirty="0">
                <a:latin typeface="Huawei Sans" panose="020C0503030203020204" pitchFamily="34" charset="0"/>
              </a:rPr>
              <a:t>: Generate sub nodes from top down based on the selected feature and stop until the dataset can no longer be split.</a:t>
            </a:r>
          </a:p>
          <a:p>
            <a:r>
              <a:rPr b="1" u="none" dirty="0">
                <a:latin typeface="Huawei Sans" panose="020C0503030203020204" pitchFamily="34" charset="0"/>
              </a:rPr>
              <a:t>Pruning</a:t>
            </a:r>
            <a:r>
              <a:rPr b="0" u="none" dirty="0">
                <a:latin typeface="Huawei Sans" panose="020C0503030203020204" pitchFamily="34" charset="0"/>
              </a:rPr>
              <a:t>: The decision tree may easily become overfitting unless necessary pruning is performed to reduce the tree size and optimize its node structure</a:t>
            </a:r>
            <a:r>
              <a:rPr lang="en-US" b="0" u="none" dirty="0">
                <a:latin typeface="Huawei Sans" panose="020C0503030203020204" pitchFamily="34" charset="0"/>
              </a:rPr>
              <a:t>. Pruning reduces the size of decision trees by removing parts of the tree that do not provide power to classify instances.</a:t>
            </a:r>
            <a:endParaRPr lang="en-US" altLang="zh-CN" dirty="0">
              <a:latin typeface="Huawei Sans" panose="020C0503030203020204" pitchFamily="34" charset="0"/>
              <a:sym typeface="Huawei Sans" panose="020C0503030203020204" pitchFamily="34" charset="0"/>
            </a:endParaRPr>
          </a:p>
          <a:p>
            <a:endParaRPr lang="zh-CN" altLang="en-US" dirty="0">
              <a:latin typeface="Huawei Sans" panose="020C0503030203020204" pitchFamily="34" charset="0"/>
              <a:sym typeface="Huawei Sans" panose="020C0503030203020204" pitchFamily="34" charset="0"/>
            </a:endParaRPr>
          </a:p>
        </p:txBody>
      </p:sp>
      <p:sp>
        <p:nvSpPr>
          <p:cNvPr id="8" name="Rectangle 2"/>
          <p:cNvSpPr>
            <a:spLocks noChangeArrowheads="1"/>
          </p:cNvSpPr>
          <p:nvPr/>
        </p:nvSpPr>
        <p:spPr bwMode="auto">
          <a:xfrm>
            <a:off x="1" y="-246218"/>
            <a:ext cx="184731" cy="4924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defRPr>
                <a:solidFill>
                  <a:schemeClr val="tx1"/>
                </a:solidFill>
                <a:latin typeface="Arial" panose="020B0604020202020204" pitchFamily="34" charset="0"/>
              </a:defRPr>
            </a:lvl1pPr>
            <a:lvl2pPr eaLnBrk="0" fontAlgn="base" hangingPunct="0">
              <a:defRPr>
                <a:solidFill>
                  <a:schemeClr val="tx1"/>
                </a:solidFill>
                <a:latin typeface="Arial" panose="020B0604020202020204" pitchFamily="34" charset="0"/>
              </a:defRPr>
            </a:lvl2pPr>
            <a:lvl3pPr eaLnBrk="0" fontAlgn="base" hangingPunct="0">
              <a:defRPr>
                <a:solidFill>
                  <a:schemeClr val="tx1"/>
                </a:solidFill>
                <a:latin typeface="Arial" panose="020B0604020202020204" pitchFamily="34" charset="0"/>
              </a:defRPr>
            </a:lvl3pPr>
            <a:lvl4pPr eaLnBrk="0" fontAlgn="base" hangingPunct="0">
              <a:defRPr>
                <a:solidFill>
                  <a:schemeClr val="tx1"/>
                </a:solidFill>
                <a:latin typeface="Arial" panose="020B0604020202020204" pitchFamily="34" charset="0"/>
              </a:defRPr>
            </a:lvl4pPr>
            <a:lvl5pPr eaLnBrk="0" fontAlgn="base"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defTabSz="914377"/>
            <a:br>
              <a:rPr lang="zh-CN" altLang="zh-CN" sz="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rPr>
            </a:br>
            <a:endParaRPr lang="zh-CN" altLang="zh-CN" sz="18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grpSp>
        <p:nvGrpSpPr>
          <p:cNvPr id="2" name="Group 1">
            <a:extLst>
              <a:ext uri="{FF2B5EF4-FFF2-40B4-BE49-F238E27FC236}">
                <a16:creationId xmlns:a16="http://schemas.microsoft.com/office/drawing/2014/main" id="{AA9B53FC-85DE-EE97-5CED-B0E0848392B2}"/>
              </a:ext>
            </a:extLst>
          </p:cNvPr>
          <p:cNvGrpSpPr/>
          <p:nvPr/>
        </p:nvGrpSpPr>
        <p:grpSpPr>
          <a:xfrm>
            <a:off x="196602" y="170778"/>
            <a:ext cx="996641" cy="891380"/>
            <a:chOff x="431054" y="222425"/>
            <a:chExt cx="996641" cy="891380"/>
          </a:xfrm>
        </p:grpSpPr>
        <p:sp>
          <p:nvSpPr>
            <p:cNvPr id="5" name="Rectangle 4">
              <a:extLst>
                <a:ext uri="{FF2B5EF4-FFF2-40B4-BE49-F238E27FC236}">
                  <a16:creationId xmlns:a16="http://schemas.microsoft.com/office/drawing/2014/main" id="{AC1ECFD0-4888-4C92-425A-5F04A15060F2}"/>
                </a:ext>
              </a:extLst>
            </p:cNvPr>
            <p:cNvSpPr/>
            <p:nvPr/>
          </p:nvSpPr>
          <p:spPr>
            <a:xfrm>
              <a:off x="431054" y="222425"/>
              <a:ext cx="996641" cy="891380"/>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TextBox 5">
              <a:extLst>
                <a:ext uri="{FF2B5EF4-FFF2-40B4-BE49-F238E27FC236}">
                  <a16:creationId xmlns:a16="http://schemas.microsoft.com/office/drawing/2014/main" id="{88125D61-1843-BA8B-D60F-13211DD738D6}"/>
                </a:ext>
              </a:extLst>
            </p:cNvPr>
            <p:cNvSpPr txBox="1"/>
            <p:nvPr/>
          </p:nvSpPr>
          <p:spPr>
            <a:xfrm>
              <a:off x="441298" y="240917"/>
              <a:ext cx="917148" cy="307777"/>
            </a:xfrm>
            <a:prstGeom prst="rect">
              <a:avLst/>
            </a:prstGeom>
            <a:noFill/>
          </p:spPr>
          <p:txBody>
            <a:bodyPr wrap="square" rtlCol="0">
              <a:spAutoFit/>
            </a:bodyPr>
            <a:lstStyle/>
            <a:p>
              <a:pPr algn="ctr"/>
              <a:r>
                <a:rPr lang="en-US" sz="1400" dirty="0">
                  <a:solidFill>
                    <a:schemeClr val="bg1"/>
                  </a:solidFill>
                  <a:latin typeface="Times New Roman" panose="02020603050405020304" pitchFamily="18" charset="0"/>
                  <a:cs typeface="Times New Roman" panose="02020603050405020304" pitchFamily="18" charset="0"/>
                </a:rPr>
                <a:t>Lecture</a:t>
              </a:r>
            </a:p>
          </p:txBody>
        </p:sp>
        <p:sp>
          <p:nvSpPr>
            <p:cNvPr id="7" name="TextBox 6">
              <a:extLst>
                <a:ext uri="{FF2B5EF4-FFF2-40B4-BE49-F238E27FC236}">
                  <a16:creationId xmlns:a16="http://schemas.microsoft.com/office/drawing/2014/main" id="{33A95B4F-F0EB-928D-6F68-C5E8411BA106}"/>
                </a:ext>
              </a:extLst>
            </p:cNvPr>
            <p:cNvSpPr txBox="1"/>
            <p:nvPr/>
          </p:nvSpPr>
          <p:spPr>
            <a:xfrm>
              <a:off x="441298" y="405919"/>
              <a:ext cx="917148" cy="707886"/>
            </a:xfrm>
            <a:prstGeom prst="rect">
              <a:avLst/>
            </a:prstGeom>
            <a:noFill/>
          </p:spPr>
          <p:txBody>
            <a:bodyPr wrap="square" rtlCol="0">
              <a:spAutoFit/>
            </a:bodyPr>
            <a:lstStyle/>
            <a:p>
              <a:pPr algn="ctr"/>
              <a:r>
                <a:rPr lang="en-US" sz="4000" b="1" dirty="0">
                  <a:solidFill>
                    <a:srgbClr val="8E5A6D"/>
                  </a:solidFill>
                  <a:latin typeface="Times New Roman" panose="02020603050405020304" pitchFamily="18" charset="0"/>
                  <a:cs typeface="Times New Roman" panose="02020603050405020304" pitchFamily="18" charset="0"/>
                </a:rPr>
                <a:t>04</a:t>
              </a:r>
              <a:endParaRPr lang="en-US" sz="1100" b="1" dirty="0">
                <a:solidFill>
                  <a:srgbClr val="8E5A6D"/>
                </a:solidFill>
                <a:latin typeface="Times New Roman" panose="02020603050405020304" pitchFamily="18" charset="0"/>
                <a:cs typeface="Times New Roman" panose="02020603050405020304" pitchFamily="18" charset="0"/>
              </a:endParaRPr>
            </a:p>
          </p:txBody>
        </p:sp>
      </p:grpSp>
      <p:pic>
        <p:nvPicPr>
          <p:cNvPr id="9" name="Graphic 8">
            <a:extLst>
              <a:ext uri="{FF2B5EF4-FFF2-40B4-BE49-F238E27FC236}">
                <a16:creationId xmlns:a16="http://schemas.microsoft.com/office/drawing/2014/main" id="{CD6F6E6C-74DF-3996-8461-F97A9B78300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1197" y="6266339"/>
            <a:ext cx="2167470" cy="591661"/>
          </a:xfrm>
          <a:prstGeom prst="rect">
            <a:avLst/>
          </a:prstGeom>
        </p:spPr>
      </p:pic>
      <p:pic>
        <p:nvPicPr>
          <p:cNvPr id="10" name="Picture 9">
            <a:extLst>
              <a:ext uri="{FF2B5EF4-FFF2-40B4-BE49-F238E27FC236}">
                <a16:creationId xmlns:a16="http://schemas.microsoft.com/office/drawing/2014/main" id="{C39D2A6C-DDA0-ECC9-E48F-A6962565B03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0498731" y="-171433"/>
            <a:ext cx="1486423" cy="1314685"/>
          </a:xfrm>
          <a:prstGeom prst="rect">
            <a:avLst/>
          </a:prstGeom>
        </p:spPr>
      </p:pic>
    </p:spTree>
    <p:extLst>
      <p:ext uri="{BB962C8B-B14F-4D97-AF65-F5344CB8AC3E}">
        <p14:creationId xmlns:p14="http://schemas.microsoft.com/office/powerpoint/2010/main" val="302272637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868557" y="447468"/>
            <a:ext cx="9880530" cy="467403"/>
          </a:xfrm>
        </p:spPr>
        <p:txBody>
          <a:bodyPr>
            <a:normAutofit fontScale="90000"/>
          </a:bodyPr>
          <a:lstStyle/>
          <a:p>
            <a:r>
              <a:rPr b="0" u="none" dirty="0">
                <a:latin typeface="Huawei Sans" panose="020C0503030203020204" pitchFamily="34" charset="0"/>
              </a:rPr>
              <a:t>Decision Tree Example</a:t>
            </a:r>
          </a:p>
        </p:txBody>
      </p:sp>
      <p:sp>
        <p:nvSpPr>
          <p:cNvPr id="3" name="文本占位符 2"/>
          <p:cNvSpPr>
            <a:spLocks noGrp="1"/>
          </p:cNvSpPr>
          <p:nvPr>
            <p:ph type="body" sz="quarter" idx="4294967295"/>
          </p:nvPr>
        </p:nvSpPr>
        <p:spPr>
          <a:xfrm>
            <a:off x="455612" y="1047750"/>
            <a:ext cx="11293475" cy="4879805"/>
          </a:xfrm>
        </p:spPr>
        <p:txBody>
          <a:bodyPr/>
          <a:lstStyle/>
          <a:p>
            <a:r>
              <a:rPr sz="2000" b="0" u="none" dirty="0">
                <a:latin typeface="Huawei Sans" panose="020C0503030203020204" pitchFamily="34" charset="0"/>
              </a:rPr>
              <a:t>The following figure shows a decision tree for a classification problem. The classification result is affected by three attributes: refund, marital status, and taxable income.</a:t>
            </a:r>
          </a:p>
          <a:p>
            <a:endParaRPr lang="zh-CN" altLang="en-US" sz="2000" dirty="0">
              <a:latin typeface="Huawei Sans" panose="020C0503030203020204" pitchFamily="34" charset="0"/>
              <a:sym typeface="Huawei Sans" panose="020C0503030203020204" pitchFamily="34" charset="0"/>
            </a:endParaRPr>
          </a:p>
        </p:txBody>
      </p:sp>
      <p:graphicFrame>
        <p:nvGraphicFramePr>
          <p:cNvPr id="4" name="表格 3"/>
          <p:cNvGraphicFramePr>
            <a:graphicFrameLocks noGrp="1"/>
          </p:cNvGraphicFramePr>
          <p:nvPr/>
        </p:nvGraphicFramePr>
        <p:xfrm>
          <a:off x="1043488" y="2181662"/>
          <a:ext cx="4968701" cy="3939246"/>
        </p:xfrm>
        <a:graphic>
          <a:graphicData uri="http://schemas.openxmlformats.org/drawingml/2006/table">
            <a:tbl>
              <a:tblPr firstRow="1" bandRow="1">
                <a:tableStyleId>{5C22544A-7EE6-4342-B048-85BDC9FD1C3A}</a:tableStyleId>
              </a:tblPr>
              <a:tblGrid>
                <a:gridCol w="540060">
                  <a:extLst>
                    <a:ext uri="{9D8B030D-6E8A-4147-A177-3AD203B41FA5}">
                      <a16:colId xmlns:a16="http://schemas.microsoft.com/office/drawing/2014/main" val="20000"/>
                    </a:ext>
                  </a:extLst>
                </a:gridCol>
                <a:gridCol w="972108">
                  <a:extLst>
                    <a:ext uri="{9D8B030D-6E8A-4147-A177-3AD203B41FA5}">
                      <a16:colId xmlns:a16="http://schemas.microsoft.com/office/drawing/2014/main" val="20001"/>
                    </a:ext>
                  </a:extLst>
                </a:gridCol>
                <a:gridCol w="1194361">
                  <a:extLst>
                    <a:ext uri="{9D8B030D-6E8A-4147-A177-3AD203B41FA5}">
                      <a16:colId xmlns:a16="http://schemas.microsoft.com/office/drawing/2014/main" val="20002"/>
                    </a:ext>
                  </a:extLst>
                </a:gridCol>
                <a:gridCol w="1292670">
                  <a:extLst>
                    <a:ext uri="{9D8B030D-6E8A-4147-A177-3AD203B41FA5}">
                      <a16:colId xmlns:a16="http://schemas.microsoft.com/office/drawing/2014/main" val="20003"/>
                    </a:ext>
                  </a:extLst>
                </a:gridCol>
                <a:gridCol w="969502">
                  <a:extLst>
                    <a:ext uri="{9D8B030D-6E8A-4147-A177-3AD203B41FA5}">
                      <a16:colId xmlns:a16="http://schemas.microsoft.com/office/drawing/2014/main" val="20004"/>
                    </a:ext>
                  </a:extLst>
                </a:gridCol>
              </a:tblGrid>
              <a:tr h="490916">
                <a:tc>
                  <a:txBody>
                    <a:bodyPr/>
                    <a:lstStyle/>
                    <a:p>
                      <a:pPr algn="ctr"/>
                      <a:r>
                        <a:rPr lang="en-US" sz="1600" b="0" u="none" dirty="0">
                          <a:solidFill>
                            <a:schemeClr val="tx1"/>
                          </a:solidFill>
                          <a:latin typeface="Huawei Sans" panose="020C0503030203020204" pitchFamily="34" charset="0"/>
                        </a:rPr>
                        <a:t>TID</a:t>
                      </a:r>
                      <a:endParaRPr lang="zh-CN" altLang="en-US" sz="1600" dirty="0">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88563" marR="88563" marT="46053" marB="46053">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sz="1600" b="0" u="none">
                          <a:solidFill>
                            <a:schemeClr val="tx1"/>
                          </a:solidFill>
                          <a:latin typeface="Huawei Sans" panose="020C0503030203020204" pitchFamily="34" charset="0"/>
                        </a:rPr>
                        <a:t>Refund</a:t>
                      </a:r>
                      <a:endParaRPr lang="zh-CN" altLang="en-US" sz="1600" dirty="0">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88563" marR="88563" marT="46053" marB="4605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sz="1600" b="0" u="none">
                          <a:solidFill>
                            <a:schemeClr val="tx1"/>
                          </a:solidFill>
                          <a:latin typeface="Huawei Sans" panose="020C0503030203020204" pitchFamily="34" charset="0"/>
                        </a:rPr>
                        <a:t>Marital Status</a:t>
                      </a:r>
                      <a:endParaRPr lang="zh-CN" altLang="en-US" sz="1600" dirty="0">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88563" marR="88563" marT="46053" marB="4605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sz="1600" b="0" u="none">
                          <a:solidFill>
                            <a:schemeClr val="tx1"/>
                          </a:solidFill>
                          <a:latin typeface="Huawei Sans" panose="020C0503030203020204" pitchFamily="34" charset="0"/>
                        </a:rPr>
                        <a:t>Taxable</a:t>
                      </a:r>
                    </a:p>
                    <a:p>
                      <a:pPr algn="ctr"/>
                      <a:r>
                        <a:rPr sz="1600" b="0" u="none">
                          <a:solidFill>
                            <a:schemeClr val="tx1"/>
                          </a:solidFill>
                          <a:latin typeface="Huawei Sans" panose="020C0503030203020204" pitchFamily="34" charset="0"/>
                        </a:rPr>
                        <a:t>Income</a:t>
                      </a:r>
                      <a:endParaRPr lang="zh-CN" altLang="en-US" sz="1600" dirty="0">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88563" marR="88563" marT="46053" marB="4605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sz="1600" b="0" u="none" dirty="0">
                          <a:solidFill>
                            <a:schemeClr val="tx1"/>
                          </a:solidFill>
                          <a:latin typeface="Huawei Sans" panose="020C0503030203020204" pitchFamily="34" charset="0"/>
                        </a:rPr>
                        <a:t>Cheat</a:t>
                      </a:r>
                      <a:endParaRPr lang="zh-CN" altLang="en-US" sz="1600" dirty="0">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88563" marR="88563" marT="46053" marB="46053">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0"/>
                  </a:ext>
                </a:extLst>
              </a:tr>
              <a:tr h="307157">
                <a:tc>
                  <a:txBody>
                    <a:bodyPr/>
                    <a:lstStyle/>
                    <a:p>
                      <a:pPr algn="ctr"/>
                      <a:r>
                        <a:rPr sz="1600" b="0" u="none">
                          <a:latin typeface="Huawei Sans" panose="020C0503030203020204" pitchFamily="34" charset="0"/>
                        </a:rPr>
                        <a:t>1</a:t>
                      </a:r>
                      <a:endParaRPr lang="zh-CN" altLang="en-US"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88563" marR="88563" marT="46053" marB="46053">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sz="1600" b="0" u="none">
                          <a:latin typeface="Huawei Sans" panose="020C0503030203020204" pitchFamily="34" charset="0"/>
                        </a:rPr>
                        <a:t>Yes</a:t>
                      </a:r>
                      <a:endParaRPr lang="zh-CN" altLang="en-US"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88563" marR="88563" marT="46053" marB="4605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sz="1600" b="0" u="none" dirty="0">
                          <a:latin typeface="Huawei Sans" panose="020C0503030203020204" pitchFamily="34" charset="0"/>
                        </a:rPr>
                        <a:t>Single</a:t>
                      </a:r>
                      <a:endParaRPr lang="zh-CN" altLang="en-US"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88563" marR="88563" marT="46053" marB="4605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sz="1600" b="0" u="none">
                          <a:latin typeface="Huawei Sans" panose="020C0503030203020204" pitchFamily="34" charset="0"/>
                        </a:rPr>
                        <a:t>125K</a:t>
                      </a:r>
                      <a:endParaRPr lang="zh-CN" altLang="en-US"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88563" marR="88563" marT="46053" marB="4605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sz="1600" b="0" u="none">
                          <a:latin typeface="Huawei Sans" panose="020C0503030203020204" pitchFamily="34" charset="0"/>
                        </a:rPr>
                        <a:t>No</a:t>
                      </a:r>
                      <a:endParaRPr lang="zh-CN" altLang="en-US"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88563" marR="88563" marT="46053" marB="46053">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07157">
                <a:tc>
                  <a:txBody>
                    <a:bodyPr/>
                    <a:lstStyle/>
                    <a:p>
                      <a:pPr algn="ctr"/>
                      <a:r>
                        <a:rPr sz="1600" b="0" u="none">
                          <a:latin typeface="Huawei Sans" panose="020C0503030203020204" pitchFamily="34" charset="0"/>
                        </a:rPr>
                        <a:t>2</a:t>
                      </a:r>
                      <a:endParaRPr lang="zh-CN" altLang="en-US"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88563" marR="88563" marT="46053" marB="46053">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sz="1600" b="0" u="none">
                          <a:latin typeface="Huawei Sans" panose="020C0503030203020204" pitchFamily="34" charset="0"/>
                        </a:rPr>
                        <a:t>No</a:t>
                      </a:r>
                      <a:endParaRPr lang="zh-CN" altLang="en-US"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88563" marR="88563" marT="46053" marB="4605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sz="1600" b="0" u="none">
                          <a:latin typeface="Huawei Sans" panose="020C0503030203020204" pitchFamily="34" charset="0"/>
                        </a:rPr>
                        <a:t>Married</a:t>
                      </a:r>
                      <a:endParaRPr lang="zh-CN" altLang="en-US"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88563" marR="88563" marT="46053" marB="4605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sz="1600" b="0" u="none" dirty="0">
                          <a:latin typeface="Huawei Sans" panose="020C0503030203020204" pitchFamily="34" charset="0"/>
                        </a:rPr>
                        <a:t>100K</a:t>
                      </a:r>
                      <a:endParaRPr lang="zh-CN" altLang="en-US"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88563" marR="88563" marT="46053" marB="4605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sz="1600" b="0" u="none">
                          <a:latin typeface="Huawei Sans" panose="020C0503030203020204" pitchFamily="34" charset="0"/>
                        </a:rPr>
                        <a:t>No</a:t>
                      </a:r>
                      <a:endParaRPr lang="zh-CN" altLang="en-US"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88563" marR="88563" marT="46053" marB="46053">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307157">
                <a:tc>
                  <a:txBody>
                    <a:bodyPr/>
                    <a:lstStyle/>
                    <a:p>
                      <a:pPr algn="ctr"/>
                      <a:r>
                        <a:rPr sz="1600" b="0" u="none">
                          <a:latin typeface="Huawei Sans" panose="020C0503030203020204" pitchFamily="34" charset="0"/>
                        </a:rPr>
                        <a:t>3</a:t>
                      </a:r>
                      <a:endParaRPr lang="zh-CN" altLang="en-US"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88563" marR="88563" marT="46053" marB="46053">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sz="1600" b="0" u="none">
                          <a:latin typeface="Huawei Sans" panose="020C0503030203020204" pitchFamily="34" charset="0"/>
                        </a:rPr>
                        <a:t>No</a:t>
                      </a:r>
                      <a:endParaRPr lang="zh-CN" altLang="en-US"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88563" marR="88563" marT="46053" marB="4605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sz="1600" b="0" u="none">
                          <a:latin typeface="Huawei Sans" panose="020C0503030203020204" pitchFamily="34" charset="0"/>
                        </a:rPr>
                        <a:t>Single</a:t>
                      </a:r>
                      <a:endParaRPr lang="zh-CN" altLang="en-US"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88563" marR="88563" marT="46053" marB="4605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sz="1600" b="0" u="none">
                          <a:latin typeface="Huawei Sans" panose="020C0503030203020204" pitchFamily="34" charset="0"/>
                        </a:rPr>
                        <a:t>70K</a:t>
                      </a:r>
                      <a:endParaRPr lang="zh-CN" altLang="en-US"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88563" marR="88563" marT="46053" marB="4605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sz="1600" b="0" u="none">
                          <a:latin typeface="Huawei Sans" panose="020C0503030203020204" pitchFamily="34" charset="0"/>
                        </a:rPr>
                        <a:t>No</a:t>
                      </a:r>
                      <a:endParaRPr lang="zh-CN" altLang="en-US"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88563" marR="88563" marT="46053" marB="46053">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07157">
                <a:tc>
                  <a:txBody>
                    <a:bodyPr/>
                    <a:lstStyle/>
                    <a:p>
                      <a:pPr algn="ctr"/>
                      <a:r>
                        <a:rPr sz="1600" b="0" u="none">
                          <a:latin typeface="Huawei Sans" panose="020C0503030203020204" pitchFamily="34" charset="0"/>
                        </a:rPr>
                        <a:t>4</a:t>
                      </a:r>
                      <a:endParaRPr lang="zh-CN" altLang="en-US"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88563" marR="88563" marT="46053" marB="46053">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sz="1600" b="0" u="none">
                          <a:latin typeface="Huawei Sans" panose="020C0503030203020204" pitchFamily="34" charset="0"/>
                        </a:rPr>
                        <a:t>Yes</a:t>
                      </a:r>
                      <a:endParaRPr lang="zh-CN" altLang="en-US"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88563" marR="88563" marT="46053" marB="4605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sz="1600" b="0" u="none">
                          <a:latin typeface="Huawei Sans" panose="020C0503030203020204" pitchFamily="34" charset="0"/>
                        </a:rPr>
                        <a:t>Married</a:t>
                      </a:r>
                      <a:endParaRPr lang="zh-CN" altLang="en-US"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88563" marR="88563" marT="46053" marB="4605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sz="1600" b="0" u="none">
                          <a:latin typeface="Huawei Sans" panose="020C0503030203020204" pitchFamily="34" charset="0"/>
                        </a:rPr>
                        <a:t>120K</a:t>
                      </a:r>
                      <a:endParaRPr lang="zh-CN" altLang="en-US"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88563" marR="88563" marT="46053" marB="4605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sz="1600" b="0" u="none">
                          <a:latin typeface="Huawei Sans" panose="020C0503030203020204" pitchFamily="34" charset="0"/>
                        </a:rPr>
                        <a:t>No</a:t>
                      </a:r>
                      <a:endParaRPr lang="zh-CN" altLang="en-US"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88563" marR="88563" marT="46053" marB="46053">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07157">
                <a:tc>
                  <a:txBody>
                    <a:bodyPr/>
                    <a:lstStyle/>
                    <a:p>
                      <a:pPr algn="ctr"/>
                      <a:r>
                        <a:rPr sz="1600" b="0" u="none">
                          <a:latin typeface="Huawei Sans" panose="020C0503030203020204" pitchFamily="34" charset="0"/>
                        </a:rPr>
                        <a:t>5</a:t>
                      </a:r>
                      <a:endParaRPr lang="zh-CN" altLang="en-US"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88563" marR="88563" marT="46053" marB="46053">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sz="1600" b="0" u="none">
                          <a:latin typeface="Huawei Sans" panose="020C0503030203020204" pitchFamily="34" charset="0"/>
                        </a:rPr>
                        <a:t>No</a:t>
                      </a:r>
                      <a:endParaRPr lang="zh-CN" altLang="en-US"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88563" marR="88563" marT="46053" marB="4605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sz="1600" b="0" u="none">
                          <a:latin typeface="Huawei Sans" panose="020C0503030203020204" pitchFamily="34" charset="0"/>
                        </a:rPr>
                        <a:t>Divorced</a:t>
                      </a:r>
                      <a:endParaRPr lang="zh-CN" altLang="en-US"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88563" marR="88563" marT="46053" marB="4605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sz="1600" b="0" u="none">
                          <a:latin typeface="Huawei Sans" panose="020C0503030203020204" pitchFamily="34" charset="0"/>
                        </a:rPr>
                        <a:t>95K</a:t>
                      </a:r>
                      <a:endParaRPr lang="zh-CN" altLang="en-US"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88563" marR="88563" marT="46053" marB="4605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sz="1600" b="0" u="none">
                          <a:latin typeface="Huawei Sans" panose="020C0503030203020204" pitchFamily="34" charset="0"/>
                        </a:rPr>
                        <a:t>Yes</a:t>
                      </a:r>
                      <a:endParaRPr lang="zh-CN" altLang="en-US"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88563" marR="88563" marT="46053" marB="46053">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307157">
                <a:tc>
                  <a:txBody>
                    <a:bodyPr/>
                    <a:lstStyle/>
                    <a:p>
                      <a:pPr algn="ctr"/>
                      <a:r>
                        <a:rPr sz="1600" b="0" u="none">
                          <a:latin typeface="Huawei Sans" panose="020C0503030203020204" pitchFamily="34" charset="0"/>
                        </a:rPr>
                        <a:t>6</a:t>
                      </a:r>
                      <a:endParaRPr lang="zh-CN" altLang="en-US"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88563" marR="88563" marT="46053" marB="46053">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sz="1600" b="0" u="none">
                          <a:latin typeface="Huawei Sans" panose="020C0503030203020204" pitchFamily="34" charset="0"/>
                        </a:rPr>
                        <a:t>No</a:t>
                      </a:r>
                      <a:endParaRPr lang="zh-CN" altLang="en-US"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88563" marR="88563" marT="46053" marB="4605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sz="1600" b="0" u="none">
                          <a:latin typeface="Huawei Sans" panose="020C0503030203020204" pitchFamily="34" charset="0"/>
                        </a:rPr>
                        <a:t>Married</a:t>
                      </a:r>
                      <a:endParaRPr lang="zh-CN" altLang="en-US"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88563" marR="88563" marT="46053" marB="4605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sz="1600" b="0" u="none">
                          <a:latin typeface="Huawei Sans" panose="020C0503030203020204" pitchFamily="34" charset="0"/>
                        </a:rPr>
                        <a:t>60K</a:t>
                      </a:r>
                      <a:endParaRPr lang="zh-CN" altLang="en-US"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88563" marR="88563" marT="46053" marB="4605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sz="1600" b="0" u="none">
                          <a:latin typeface="Huawei Sans" panose="020C0503030203020204" pitchFamily="34" charset="0"/>
                        </a:rPr>
                        <a:t>No</a:t>
                      </a:r>
                      <a:endParaRPr lang="zh-CN" altLang="en-US"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88563" marR="88563" marT="46053" marB="46053">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307157">
                <a:tc>
                  <a:txBody>
                    <a:bodyPr/>
                    <a:lstStyle/>
                    <a:p>
                      <a:pPr algn="ctr"/>
                      <a:r>
                        <a:rPr sz="1600" b="0" u="none">
                          <a:latin typeface="Huawei Sans" panose="020C0503030203020204" pitchFamily="34" charset="0"/>
                        </a:rPr>
                        <a:t>7</a:t>
                      </a:r>
                      <a:endParaRPr lang="zh-CN" altLang="en-US"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88563" marR="88563" marT="46053" marB="46053">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sz="1600" b="0" u="none">
                          <a:latin typeface="Huawei Sans" panose="020C0503030203020204" pitchFamily="34" charset="0"/>
                        </a:rPr>
                        <a:t>Yes</a:t>
                      </a:r>
                      <a:endParaRPr lang="zh-CN" altLang="en-US"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88563" marR="88563" marT="46053" marB="4605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sz="1600" b="0" u="none" dirty="0">
                          <a:latin typeface="Huawei Sans" panose="020C0503030203020204" pitchFamily="34" charset="0"/>
                        </a:rPr>
                        <a:t>Divo</a:t>
                      </a:r>
                      <a:r>
                        <a:rPr lang="en-US" altLang="zh-CN" sz="1600" b="0" u="none" dirty="0">
                          <a:latin typeface="Huawei Sans" panose="020C0503030203020204" pitchFamily="34" charset="0"/>
                        </a:rPr>
                        <a:t>r</a:t>
                      </a:r>
                      <a:r>
                        <a:rPr sz="1600" b="0" u="none" dirty="0">
                          <a:latin typeface="Huawei Sans" panose="020C0503030203020204" pitchFamily="34" charset="0"/>
                        </a:rPr>
                        <a:t>ced</a:t>
                      </a:r>
                      <a:endParaRPr lang="zh-CN" altLang="en-US"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88563" marR="88563" marT="46053" marB="4605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sz="1600" b="0" u="none">
                          <a:latin typeface="Huawei Sans" panose="020C0503030203020204" pitchFamily="34" charset="0"/>
                        </a:rPr>
                        <a:t>220K</a:t>
                      </a:r>
                      <a:endParaRPr lang="zh-CN" altLang="en-US"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88563" marR="88563" marT="46053" marB="4605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sz="1600" b="0" u="none">
                          <a:latin typeface="Huawei Sans" panose="020C0503030203020204" pitchFamily="34" charset="0"/>
                        </a:rPr>
                        <a:t>No</a:t>
                      </a:r>
                      <a:endParaRPr lang="zh-CN" altLang="en-US"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88563" marR="88563" marT="46053" marB="46053">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307157">
                <a:tc>
                  <a:txBody>
                    <a:bodyPr/>
                    <a:lstStyle/>
                    <a:p>
                      <a:pPr algn="ctr"/>
                      <a:r>
                        <a:rPr sz="1600" b="0" u="none">
                          <a:latin typeface="Huawei Sans" panose="020C0503030203020204" pitchFamily="34" charset="0"/>
                        </a:rPr>
                        <a:t>8</a:t>
                      </a:r>
                      <a:endParaRPr lang="zh-CN" altLang="en-US"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88563" marR="88563" marT="46053" marB="46053">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sz="1600" b="0" u="none">
                          <a:latin typeface="Huawei Sans" panose="020C0503030203020204" pitchFamily="34" charset="0"/>
                        </a:rPr>
                        <a:t>No</a:t>
                      </a:r>
                      <a:endParaRPr lang="zh-CN" altLang="en-US"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88563" marR="88563" marT="46053" marB="4605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sz="1600" b="0" u="none">
                          <a:latin typeface="Huawei Sans" panose="020C0503030203020204" pitchFamily="34" charset="0"/>
                        </a:rPr>
                        <a:t>Single</a:t>
                      </a:r>
                      <a:endParaRPr lang="zh-CN" altLang="en-US"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88563" marR="88563" marT="46053" marB="4605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sz="1600" b="0" u="none">
                          <a:latin typeface="Huawei Sans" panose="020C0503030203020204" pitchFamily="34" charset="0"/>
                        </a:rPr>
                        <a:t>85K</a:t>
                      </a:r>
                      <a:endParaRPr lang="zh-CN" altLang="en-US"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88563" marR="88563" marT="46053" marB="4605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sz="1600" b="0" u="none">
                          <a:latin typeface="Huawei Sans" panose="020C0503030203020204" pitchFamily="34" charset="0"/>
                        </a:rPr>
                        <a:t>Yes</a:t>
                      </a:r>
                      <a:endParaRPr lang="zh-CN" altLang="en-US"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88563" marR="88563" marT="46053" marB="46053">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307157">
                <a:tc>
                  <a:txBody>
                    <a:bodyPr/>
                    <a:lstStyle/>
                    <a:p>
                      <a:pPr algn="ctr"/>
                      <a:r>
                        <a:rPr sz="1600" b="0" u="none">
                          <a:latin typeface="Huawei Sans" panose="020C0503030203020204" pitchFamily="34" charset="0"/>
                        </a:rPr>
                        <a:t>9</a:t>
                      </a:r>
                      <a:endParaRPr lang="zh-CN" altLang="en-US"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88563" marR="88563" marT="46053" marB="46053">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sz="1600" b="0" u="none">
                          <a:latin typeface="Huawei Sans" panose="020C0503030203020204" pitchFamily="34" charset="0"/>
                        </a:rPr>
                        <a:t>No</a:t>
                      </a:r>
                      <a:endParaRPr lang="zh-CN" altLang="en-US"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88563" marR="88563" marT="46053" marB="4605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sz="1600" b="0" u="none">
                          <a:latin typeface="Huawei Sans" panose="020C0503030203020204" pitchFamily="34" charset="0"/>
                        </a:rPr>
                        <a:t>Married</a:t>
                      </a:r>
                      <a:endParaRPr lang="zh-CN" altLang="en-US"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88563" marR="88563" marT="46053" marB="4605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sz="1600" b="0" u="none">
                          <a:latin typeface="Huawei Sans" panose="020C0503030203020204" pitchFamily="34" charset="0"/>
                        </a:rPr>
                        <a:t>75K</a:t>
                      </a:r>
                      <a:endParaRPr lang="zh-CN" altLang="en-US"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88563" marR="88563" marT="46053" marB="4605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sz="1600" b="0" u="none">
                          <a:latin typeface="Huawei Sans" panose="020C0503030203020204" pitchFamily="34" charset="0"/>
                        </a:rPr>
                        <a:t>No</a:t>
                      </a:r>
                      <a:endParaRPr lang="zh-CN" altLang="en-US"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88563" marR="88563" marT="46053" marB="46053">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307157">
                <a:tc>
                  <a:txBody>
                    <a:bodyPr/>
                    <a:lstStyle/>
                    <a:p>
                      <a:pPr algn="ctr"/>
                      <a:r>
                        <a:rPr sz="1600" b="0" u="none">
                          <a:latin typeface="Huawei Sans" panose="020C0503030203020204" pitchFamily="34" charset="0"/>
                        </a:rPr>
                        <a:t>10</a:t>
                      </a:r>
                      <a:endParaRPr lang="zh-CN" altLang="en-US"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88563" marR="88563" marT="46053" marB="46053">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sz="1600" b="0" u="none">
                          <a:latin typeface="Huawei Sans" panose="020C0503030203020204" pitchFamily="34" charset="0"/>
                        </a:rPr>
                        <a:t>No</a:t>
                      </a:r>
                      <a:endParaRPr lang="zh-CN" altLang="en-US"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88563" marR="88563" marT="46053" marB="4605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sz="1600" b="0" u="none">
                          <a:latin typeface="Huawei Sans" panose="020C0503030203020204" pitchFamily="34" charset="0"/>
                        </a:rPr>
                        <a:t>Single</a:t>
                      </a:r>
                      <a:endParaRPr lang="zh-CN" altLang="en-US"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88563" marR="88563" marT="46053" marB="4605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sz="1600" b="0" u="none">
                          <a:latin typeface="Huawei Sans" panose="020C0503030203020204" pitchFamily="34" charset="0"/>
                        </a:rPr>
                        <a:t>90K</a:t>
                      </a:r>
                      <a:endParaRPr lang="zh-CN" altLang="en-US"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88563" marR="88563" marT="46053" marB="4605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sz="1600" b="0" u="none" dirty="0">
                          <a:latin typeface="Huawei Sans" panose="020C0503030203020204" pitchFamily="34" charset="0"/>
                        </a:rPr>
                        <a:t>Yes</a:t>
                      </a:r>
                      <a:endParaRPr lang="zh-CN" altLang="en-US"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marL="88563" marR="88563" marT="46053" marB="46053">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0"/>
                  </a:ext>
                </a:extLst>
              </a:tr>
            </a:tbl>
          </a:graphicData>
        </a:graphic>
      </p:graphicFrame>
      <p:grpSp>
        <p:nvGrpSpPr>
          <p:cNvPr id="19" name="组合 18"/>
          <p:cNvGrpSpPr/>
          <p:nvPr/>
        </p:nvGrpSpPr>
        <p:grpSpPr>
          <a:xfrm>
            <a:off x="6172241" y="2340884"/>
            <a:ext cx="5260516" cy="3620803"/>
            <a:chOff x="6223707" y="2312876"/>
            <a:chExt cx="5260516" cy="3456383"/>
          </a:xfrm>
        </p:grpSpPr>
        <p:pic>
          <p:nvPicPr>
            <p:cNvPr id="6" name="图片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23707" y="2312876"/>
              <a:ext cx="5260516" cy="3456383"/>
            </a:xfrm>
            <a:prstGeom prst="rect">
              <a:avLst/>
            </a:prstGeom>
          </p:spPr>
        </p:pic>
        <p:grpSp>
          <p:nvGrpSpPr>
            <p:cNvPr id="18" name="组合 17"/>
            <p:cNvGrpSpPr/>
            <p:nvPr/>
          </p:nvGrpSpPr>
          <p:grpSpPr>
            <a:xfrm>
              <a:off x="6729729" y="2560230"/>
              <a:ext cx="4248472" cy="2741672"/>
              <a:chOff x="6708068" y="2515231"/>
              <a:chExt cx="4248472" cy="2741672"/>
            </a:xfrm>
          </p:grpSpPr>
          <p:sp>
            <p:nvSpPr>
              <p:cNvPr id="8" name="文本框 7"/>
              <p:cNvSpPr txBox="1"/>
              <p:nvPr/>
            </p:nvSpPr>
            <p:spPr bwMode="auto">
              <a:xfrm>
                <a:off x="9156340" y="4907849"/>
                <a:ext cx="576064" cy="349054"/>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r>
                  <a:rPr sz="1800" b="1" u="none">
                    <a:latin typeface="Huawei Sans" panose="020C0503030203020204" pitchFamily="34" charset="0"/>
                  </a:rPr>
                  <a:t>Yes</a:t>
                </a:r>
                <a:endParaRPr lang="zh-CN" altLang="en-US" sz="1800" b="1"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1" name="文本框 10"/>
              <p:cNvSpPr txBox="1"/>
              <p:nvPr/>
            </p:nvSpPr>
            <p:spPr bwMode="auto">
              <a:xfrm>
                <a:off x="6888088" y="4907848"/>
                <a:ext cx="576064" cy="349054"/>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r>
                  <a:rPr sz="1800" b="1" u="none">
                    <a:latin typeface="Huawei Sans" panose="020C0503030203020204" pitchFamily="34" charset="0"/>
                  </a:rPr>
                  <a:t>No</a:t>
                </a:r>
                <a:endParaRPr lang="zh-CN" altLang="en-US" sz="1800" b="1"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2" name="文本框 11"/>
              <p:cNvSpPr txBox="1"/>
              <p:nvPr/>
            </p:nvSpPr>
            <p:spPr bwMode="auto">
              <a:xfrm>
                <a:off x="6708068" y="3315436"/>
                <a:ext cx="576064" cy="349054"/>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r>
                  <a:rPr sz="1800" b="1" u="none">
                    <a:latin typeface="Huawei Sans" panose="020C0503030203020204" pitchFamily="34" charset="0"/>
                  </a:rPr>
                  <a:t>No</a:t>
                </a:r>
                <a:endParaRPr lang="zh-CN" altLang="en-US" sz="1800" b="1"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4" name="文本框 13"/>
              <p:cNvSpPr txBox="1"/>
              <p:nvPr/>
            </p:nvSpPr>
            <p:spPr bwMode="auto">
              <a:xfrm>
                <a:off x="10380476" y="4147001"/>
                <a:ext cx="576064" cy="349054"/>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r>
                  <a:rPr sz="1800" b="1" u="none">
                    <a:latin typeface="Huawei Sans" panose="020C0503030203020204" pitchFamily="34" charset="0"/>
                  </a:rPr>
                  <a:t>No</a:t>
                </a:r>
                <a:endParaRPr lang="zh-CN" altLang="en-US" sz="1800" b="1"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5" name="文本框 14"/>
              <p:cNvSpPr txBox="1"/>
              <p:nvPr/>
            </p:nvSpPr>
            <p:spPr bwMode="auto">
              <a:xfrm>
                <a:off x="7644172" y="2515231"/>
                <a:ext cx="1044116" cy="349054"/>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r>
                  <a:rPr sz="1800" b="1" u="none" dirty="0">
                    <a:latin typeface="Huawei Sans" panose="020C0503030203020204" pitchFamily="34" charset="0"/>
                  </a:rPr>
                  <a:t>Refund</a:t>
                </a:r>
                <a:endParaRPr lang="zh-CN" altLang="en-US" sz="1800" b="1"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6" name="文本框 15"/>
              <p:cNvSpPr txBox="1"/>
              <p:nvPr/>
            </p:nvSpPr>
            <p:spPr bwMode="auto">
              <a:xfrm>
                <a:off x="9071859" y="3241986"/>
                <a:ext cx="1044116" cy="495954"/>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r>
                  <a:rPr sz="1400" b="1" u="none">
                    <a:latin typeface="Huawei Sans" panose="020C0503030203020204" pitchFamily="34" charset="0"/>
                  </a:rPr>
                  <a:t>Marital Status</a:t>
                </a:r>
              </a:p>
            </p:txBody>
          </p:sp>
          <p:sp>
            <p:nvSpPr>
              <p:cNvPr id="17" name="文本框 16"/>
              <p:cNvSpPr txBox="1"/>
              <p:nvPr/>
            </p:nvSpPr>
            <p:spPr bwMode="auto">
              <a:xfrm>
                <a:off x="7866395" y="4073551"/>
                <a:ext cx="1044116" cy="495954"/>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spAutoFit/>
              </a:bodyPr>
              <a:lstStyle/>
              <a:p>
                <a:r>
                  <a:rPr sz="1400" b="1" u="none" dirty="0">
                    <a:latin typeface="Huawei Sans" panose="020C0503030203020204" pitchFamily="34" charset="0"/>
                  </a:rPr>
                  <a:t>Taxable</a:t>
                </a:r>
              </a:p>
              <a:p>
                <a:r>
                  <a:rPr sz="1400" b="1" u="none" dirty="0">
                    <a:latin typeface="Huawei Sans" panose="020C0503030203020204" pitchFamily="34" charset="0"/>
                  </a:rPr>
                  <a:t>Income</a:t>
                </a:r>
              </a:p>
            </p:txBody>
          </p:sp>
        </p:grpSp>
      </p:grpSp>
      <p:grpSp>
        <p:nvGrpSpPr>
          <p:cNvPr id="5" name="Group 4">
            <a:extLst>
              <a:ext uri="{FF2B5EF4-FFF2-40B4-BE49-F238E27FC236}">
                <a16:creationId xmlns:a16="http://schemas.microsoft.com/office/drawing/2014/main" id="{D3DC9DAD-00F3-51F6-CEF9-F09D92F9EA79}"/>
              </a:ext>
            </a:extLst>
          </p:cNvPr>
          <p:cNvGrpSpPr/>
          <p:nvPr/>
        </p:nvGrpSpPr>
        <p:grpSpPr>
          <a:xfrm>
            <a:off x="196602" y="170778"/>
            <a:ext cx="996641" cy="891380"/>
            <a:chOff x="431054" y="222425"/>
            <a:chExt cx="996641" cy="891380"/>
          </a:xfrm>
        </p:grpSpPr>
        <p:sp>
          <p:nvSpPr>
            <p:cNvPr id="7" name="Rectangle 6">
              <a:extLst>
                <a:ext uri="{FF2B5EF4-FFF2-40B4-BE49-F238E27FC236}">
                  <a16:creationId xmlns:a16="http://schemas.microsoft.com/office/drawing/2014/main" id="{1FC68D55-C9FA-D74B-CA95-5EC747085651}"/>
                </a:ext>
              </a:extLst>
            </p:cNvPr>
            <p:cNvSpPr/>
            <p:nvPr/>
          </p:nvSpPr>
          <p:spPr>
            <a:xfrm>
              <a:off x="431054" y="222425"/>
              <a:ext cx="996641" cy="891380"/>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9" name="TextBox 8">
              <a:extLst>
                <a:ext uri="{FF2B5EF4-FFF2-40B4-BE49-F238E27FC236}">
                  <a16:creationId xmlns:a16="http://schemas.microsoft.com/office/drawing/2014/main" id="{E2FC6CB0-1B54-4741-F78F-5972CD487DBC}"/>
                </a:ext>
              </a:extLst>
            </p:cNvPr>
            <p:cNvSpPr txBox="1"/>
            <p:nvPr/>
          </p:nvSpPr>
          <p:spPr>
            <a:xfrm>
              <a:off x="441298" y="240917"/>
              <a:ext cx="917148" cy="307777"/>
            </a:xfrm>
            <a:prstGeom prst="rect">
              <a:avLst/>
            </a:prstGeom>
            <a:noFill/>
          </p:spPr>
          <p:txBody>
            <a:bodyPr wrap="square" rtlCol="0">
              <a:spAutoFit/>
            </a:bodyPr>
            <a:lstStyle/>
            <a:p>
              <a:pPr algn="ctr"/>
              <a:r>
                <a:rPr lang="en-US" sz="1400"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76E4D67B-52CD-6D91-11F3-1ADE4FFAC397}"/>
                </a:ext>
              </a:extLst>
            </p:cNvPr>
            <p:cNvSpPr txBox="1"/>
            <p:nvPr/>
          </p:nvSpPr>
          <p:spPr>
            <a:xfrm>
              <a:off x="441298" y="405919"/>
              <a:ext cx="917148" cy="707886"/>
            </a:xfrm>
            <a:prstGeom prst="rect">
              <a:avLst/>
            </a:prstGeom>
            <a:noFill/>
          </p:spPr>
          <p:txBody>
            <a:bodyPr wrap="square" rtlCol="0">
              <a:spAutoFit/>
            </a:bodyPr>
            <a:lstStyle/>
            <a:p>
              <a:pPr algn="ctr"/>
              <a:r>
                <a:rPr lang="en-US" sz="4000" b="1" dirty="0">
                  <a:solidFill>
                    <a:srgbClr val="8E5A6D"/>
                  </a:solidFill>
                  <a:latin typeface="Times New Roman" panose="02020603050405020304" pitchFamily="18" charset="0"/>
                  <a:cs typeface="Times New Roman" panose="02020603050405020304" pitchFamily="18" charset="0"/>
                </a:rPr>
                <a:t>04</a:t>
              </a:r>
              <a:endParaRPr lang="en-US" sz="1100" b="1" dirty="0">
                <a:solidFill>
                  <a:srgbClr val="8E5A6D"/>
                </a:solidFill>
                <a:latin typeface="Times New Roman" panose="02020603050405020304" pitchFamily="18" charset="0"/>
                <a:cs typeface="Times New Roman" panose="02020603050405020304" pitchFamily="18" charset="0"/>
              </a:endParaRPr>
            </a:p>
          </p:txBody>
        </p:sp>
      </p:grpSp>
      <p:pic>
        <p:nvPicPr>
          <p:cNvPr id="13" name="Graphic 12">
            <a:extLst>
              <a:ext uri="{FF2B5EF4-FFF2-40B4-BE49-F238E27FC236}">
                <a16:creationId xmlns:a16="http://schemas.microsoft.com/office/drawing/2014/main" id="{7139714C-DE7B-2307-7A9A-8212F568B8C6}"/>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1197" y="6266339"/>
            <a:ext cx="2167470" cy="591661"/>
          </a:xfrm>
          <a:prstGeom prst="rect">
            <a:avLst/>
          </a:prstGeom>
        </p:spPr>
      </p:pic>
      <p:pic>
        <p:nvPicPr>
          <p:cNvPr id="20" name="Picture 19">
            <a:extLst>
              <a:ext uri="{FF2B5EF4-FFF2-40B4-BE49-F238E27FC236}">
                <a16:creationId xmlns:a16="http://schemas.microsoft.com/office/drawing/2014/main" id="{B51DD7CF-16A7-B1C1-9A0D-286EF65166C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0498731" y="-303071"/>
            <a:ext cx="1486423" cy="1314685"/>
          </a:xfrm>
          <a:prstGeom prst="rect">
            <a:avLst/>
          </a:prstGeom>
        </p:spPr>
      </p:pic>
    </p:spTree>
    <p:extLst>
      <p:ext uri="{BB962C8B-B14F-4D97-AF65-F5344CB8AC3E}">
        <p14:creationId xmlns:p14="http://schemas.microsoft.com/office/powerpoint/2010/main" val="113559115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331740" y="331309"/>
            <a:ext cx="6076225" cy="536983"/>
          </a:xfrm>
        </p:spPr>
        <p:txBody>
          <a:bodyPr>
            <a:normAutofit fontScale="90000"/>
          </a:bodyPr>
          <a:lstStyle/>
          <a:p>
            <a:r>
              <a:rPr b="0" u="none" dirty="0">
                <a:solidFill>
                  <a:srgbClr val="FF0000"/>
                </a:solidFill>
                <a:latin typeface="Huawei Sans" panose="020C0503030203020204" pitchFamily="34" charset="0"/>
              </a:rPr>
              <a:t>Ensemble Learning</a:t>
            </a:r>
            <a:endParaRPr lang="en-US" dirty="0">
              <a:solidFill>
                <a:srgbClr val="FF0000"/>
              </a:solidFill>
              <a:latin typeface="Huawei Sans" panose="020C0503030203020204" pitchFamily="34" charset="0"/>
              <a:cs typeface="Huawei Sans" panose="020C0503030203020204" pitchFamily="34" charset="0"/>
              <a:sym typeface="Huawei Sans" panose="020C0503030203020204" pitchFamily="34" charset="0"/>
            </a:endParaRPr>
          </a:p>
        </p:txBody>
      </p:sp>
      <p:sp>
        <p:nvSpPr>
          <p:cNvPr id="7" name="文本占位符 6"/>
          <p:cNvSpPr>
            <a:spLocks noGrp="1"/>
          </p:cNvSpPr>
          <p:nvPr>
            <p:ph type="body" sz="quarter" idx="4294967295"/>
          </p:nvPr>
        </p:nvSpPr>
        <p:spPr>
          <a:xfrm>
            <a:off x="455612" y="1047750"/>
            <a:ext cx="11293475" cy="4879805"/>
          </a:xfrm>
        </p:spPr>
        <p:txBody>
          <a:bodyPr/>
          <a:lstStyle/>
          <a:p>
            <a:pPr>
              <a:lnSpc>
                <a:spcPct val="130000"/>
              </a:lnSpc>
              <a:spcBef>
                <a:spcPts val="600"/>
              </a:spcBef>
            </a:pPr>
            <a:r>
              <a:rPr sz="1800" b="0" u="none" dirty="0">
                <a:latin typeface="Huawei Sans" panose="020C0503030203020204" pitchFamily="34" charset="0"/>
              </a:rPr>
              <a:t>Ensemble learning is a machine learning paradigm in which multiple learners are trained and combined to resolve an issue. When multiple learners are used, the generalization capability of the ensemble can be much stronger than that of a single learner.</a:t>
            </a:r>
            <a:endParaRPr lang="en-US" altLang="zh-CN" sz="1800" dirty="0">
              <a:latin typeface="Huawei Sans" panose="020C0503030203020204" pitchFamily="34" charset="0"/>
              <a:sym typeface="Huawei Sans" panose="020C0503030203020204" pitchFamily="34" charset="0"/>
            </a:endParaRPr>
          </a:p>
          <a:p>
            <a:pPr>
              <a:lnSpc>
                <a:spcPct val="130000"/>
              </a:lnSpc>
              <a:spcBef>
                <a:spcPts val="600"/>
              </a:spcBef>
            </a:pPr>
            <a:r>
              <a:rPr lang="en-US" sz="1800" b="0" u="none" dirty="0">
                <a:latin typeface="Huawei Sans" panose="020C0503030203020204" pitchFamily="34" charset="0"/>
              </a:rPr>
              <a:t>For example, </a:t>
            </a:r>
            <a:r>
              <a:rPr sz="1800" b="0" u="none" dirty="0">
                <a:latin typeface="Huawei Sans" panose="020C0503030203020204" pitchFamily="34" charset="0"/>
              </a:rPr>
              <a:t>If you ask </a:t>
            </a:r>
            <a:r>
              <a:rPr sz="1800" b="0" u="none" dirty="0">
                <a:latin typeface="+mj-lt"/>
              </a:rPr>
              <a:t>thousands</a:t>
            </a:r>
            <a:r>
              <a:rPr sz="1800" b="0" u="none" dirty="0">
                <a:latin typeface="Huawei Sans" panose="020C0503030203020204" pitchFamily="34" charset="0"/>
              </a:rPr>
              <a:t> of people at random </a:t>
            </a:r>
            <a:r>
              <a:rPr lang="en-US" altLang="zh-CN" sz="1800" dirty="0">
                <a:latin typeface="Huawei Sans" panose="020C0503030203020204" pitchFamily="34" charset="0"/>
              </a:rPr>
              <a:t>a complex question </a:t>
            </a:r>
            <a:r>
              <a:rPr sz="1800" b="0" u="none" dirty="0">
                <a:latin typeface="Huawei Sans" panose="020C0503030203020204" pitchFamily="34" charset="0"/>
              </a:rPr>
              <a:t>and then summarize their answers, the summarized answer is </a:t>
            </a:r>
            <a:r>
              <a:rPr lang="en-US" sz="1800" b="0" u="none" dirty="0">
                <a:latin typeface="Huawei Sans" panose="020C0503030203020204" pitchFamily="34" charset="0"/>
              </a:rPr>
              <a:t>more accurate </a:t>
            </a:r>
            <a:r>
              <a:rPr sz="1800" b="0" u="none" dirty="0">
                <a:latin typeface="Huawei Sans" panose="020C0503030203020204" pitchFamily="34" charset="0"/>
              </a:rPr>
              <a:t>than an expert's answer in most cases. This is the </a:t>
            </a:r>
            <a:r>
              <a:rPr sz="1800" b="1" u="none" dirty="0">
                <a:latin typeface="Huawei Sans" panose="020C0503030203020204" pitchFamily="34" charset="0"/>
              </a:rPr>
              <a:t>wisdom of the crowd</a:t>
            </a:r>
            <a:r>
              <a:rPr sz="1800" b="0" u="none" dirty="0">
                <a:latin typeface="Huawei Sans" panose="020C0503030203020204" pitchFamily="34" charset="0"/>
              </a:rPr>
              <a:t>.</a:t>
            </a:r>
          </a:p>
          <a:p>
            <a:pPr>
              <a:lnSpc>
                <a:spcPct val="130000"/>
              </a:lnSpc>
              <a:spcBef>
                <a:spcPts val="600"/>
              </a:spcBef>
            </a:pPr>
            <a:endParaRPr lang="zh-CN" altLang="en-US" sz="2000" dirty="0">
              <a:latin typeface="Huawei Sans" panose="020C0503030203020204" pitchFamily="34" charset="0"/>
              <a:sym typeface="Huawei Sans" panose="020C0503030203020204" pitchFamily="34" charset="0"/>
            </a:endParaRPr>
          </a:p>
        </p:txBody>
      </p:sp>
      <p:grpSp>
        <p:nvGrpSpPr>
          <p:cNvPr id="3" name="组合 2"/>
          <p:cNvGrpSpPr/>
          <p:nvPr/>
        </p:nvGrpSpPr>
        <p:grpSpPr>
          <a:xfrm>
            <a:off x="3291374" y="3048998"/>
            <a:ext cx="6008982" cy="3348794"/>
            <a:chOff x="3291374" y="3032956"/>
            <a:chExt cx="6008982" cy="3348794"/>
          </a:xfrm>
        </p:grpSpPr>
        <p:sp>
          <p:nvSpPr>
            <p:cNvPr id="4" name="object 4"/>
            <p:cNvSpPr/>
            <p:nvPr/>
          </p:nvSpPr>
          <p:spPr>
            <a:xfrm>
              <a:off x="3291374" y="3032956"/>
              <a:ext cx="6008982" cy="3348794"/>
            </a:xfrm>
            <a:prstGeom prst="rect">
              <a:avLst/>
            </a:prstGeom>
            <a:blipFill>
              <a:blip r:embed="rId3" cstate="print"/>
              <a:stretch>
                <a:fillRect/>
              </a:stretch>
            </a:blip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 name="object 30"/>
            <p:cNvSpPr txBox="1"/>
            <p:nvPr/>
          </p:nvSpPr>
          <p:spPr>
            <a:xfrm>
              <a:off x="5195887" y="3305405"/>
              <a:ext cx="1042988" cy="215444"/>
            </a:xfrm>
            <a:prstGeom prst="rect">
              <a:avLst/>
            </a:prstGeom>
            <a:solidFill>
              <a:srgbClr val="B3DF28"/>
            </a:solidFill>
          </p:spPr>
          <p:txBody>
            <a:bodyPr vert="horz" wrap="square" lIns="0" tIns="0" rIns="0" bIns="0" rtlCol="0">
              <a:spAutoFit/>
            </a:bodyPr>
            <a:lstStyle/>
            <a:p>
              <a:pPr marL="12700" algn="ctr">
                <a:lnSpc>
                  <a:spcPct val="100000"/>
                </a:lnSpc>
              </a:pPr>
              <a:r>
                <a:rPr sz="1400" b="1" u="none" dirty="0">
                  <a:solidFill>
                    <a:schemeClr val="bg1"/>
                  </a:solidFill>
                  <a:latin typeface="Huawei Sans" panose="020C0503030203020204" pitchFamily="34" charset="0"/>
                </a:rPr>
                <a:t>Training set</a:t>
              </a:r>
              <a:endParaRPr sz="1400" b="1" dirty="0">
                <a:solidFill>
                  <a:schemeClr val="bg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1" name="object 30"/>
            <p:cNvSpPr txBox="1"/>
            <p:nvPr/>
          </p:nvSpPr>
          <p:spPr>
            <a:xfrm>
              <a:off x="3791744" y="3969060"/>
              <a:ext cx="720080" cy="216024"/>
            </a:xfrm>
            <a:prstGeom prst="rect">
              <a:avLst/>
            </a:prstGeom>
            <a:solidFill>
              <a:srgbClr val="82CC00"/>
            </a:solidFill>
          </p:spPr>
          <p:txBody>
            <a:bodyPr vert="horz" wrap="square" lIns="0" tIns="0" rIns="0" bIns="0" rtlCol="0">
              <a:noAutofit/>
            </a:bodyPr>
            <a:lstStyle/>
            <a:p>
              <a:pPr marL="12700" algn="ctr">
                <a:lnSpc>
                  <a:spcPct val="100000"/>
                </a:lnSpc>
              </a:pPr>
              <a:r>
                <a:rPr sz="1200" b="1" u="none">
                  <a:solidFill>
                    <a:schemeClr val="bg1"/>
                  </a:solidFill>
                  <a:latin typeface="Huawei Sans" panose="020C0503030203020204" pitchFamily="34" charset="0"/>
                </a:rPr>
                <a:t>Dataset 1</a:t>
              </a:r>
              <a:endParaRPr sz="1200" b="1" dirty="0">
                <a:solidFill>
                  <a:schemeClr val="bg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2" name="object 30"/>
            <p:cNvSpPr txBox="1"/>
            <p:nvPr/>
          </p:nvSpPr>
          <p:spPr>
            <a:xfrm>
              <a:off x="5016420" y="3969060"/>
              <a:ext cx="720080" cy="216024"/>
            </a:xfrm>
            <a:prstGeom prst="rect">
              <a:avLst/>
            </a:prstGeom>
            <a:solidFill>
              <a:srgbClr val="82CC00"/>
            </a:solidFill>
          </p:spPr>
          <p:txBody>
            <a:bodyPr vert="horz" wrap="square" lIns="0" tIns="0" rIns="0" bIns="0" rtlCol="0">
              <a:noAutofit/>
            </a:bodyPr>
            <a:lstStyle/>
            <a:p>
              <a:pPr marL="12700" algn="ctr">
                <a:lnSpc>
                  <a:spcPct val="100000"/>
                </a:lnSpc>
              </a:pPr>
              <a:r>
                <a:rPr sz="1200" b="1" u="none">
                  <a:solidFill>
                    <a:schemeClr val="bg1"/>
                  </a:solidFill>
                  <a:latin typeface="Huawei Sans" panose="020C0503030203020204" pitchFamily="34" charset="0"/>
                </a:rPr>
                <a:t>Dataset 2</a:t>
              </a:r>
              <a:endParaRPr sz="1200" b="1" dirty="0">
                <a:solidFill>
                  <a:schemeClr val="bg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3" name="object 30"/>
            <p:cNvSpPr txBox="1"/>
            <p:nvPr/>
          </p:nvSpPr>
          <p:spPr>
            <a:xfrm>
              <a:off x="6941344" y="3969060"/>
              <a:ext cx="774836" cy="216024"/>
            </a:xfrm>
            <a:prstGeom prst="rect">
              <a:avLst/>
            </a:prstGeom>
            <a:solidFill>
              <a:srgbClr val="82CC00"/>
            </a:solidFill>
          </p:spPr>
          <p:txBody>
            <a:bodyPr vert="horz" wrap="square" lIns="0" tIns="0" rIns="0" bIns="0" rtlCol="0">
              <a:noAutofit/>
            </a:bodyPr>
            <a:lstStyle/>
            <a:p>
              <a:pPr marL="12700" algn="ctr">
                <a:lnSpc>
                  <a:spcPct val="100000"/>
                </a:lnSpc>
              </a:pPr>
              <a:r>
                <a:rPr sz="1200" b="1" u="none" dirty="0">
                  <a:solidFill>
                    <a:schemeClr val="bg1"/>
                  </a:solidFill>
                  <a:latin typeface="Huawei Sans" panose="020C0503030203020204" pitchFamily="34" charset="0"/>
                </a:rPr>
                <a:t>Dataset m</a:t>
              </a:r>
              <a:endParaRPr sz="1200" b="1" dirty="0">
                <a:solidFill>
                  <a:schemeClr val="bg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4" name="object 30"/>
            <p:cNvSpPr txBox="1"/>
            <p:nvPr/>
          </p:nvSpPr>
          <p:spPr>
            <a:xfrm>
              <a:off x="3812381" y="4725144"/>
              <a:ext cx="720080" cy="244561"/>
            </a:xfrm>
            <a:prstGeom prst="rect">
              <a:avLst/>
            </a:prstGeom>
            <a:solidFill>
              <a:srgbClr val="00B900"/>
            </a:solidFill>
          </p:spPr>
          <p:txBody>
            <a:bodyPr vert="horz" wrap="square" lIns="0" tIns="0" rIns="0" bIns="0" rtlCol="0">
              <a:noAutofit/>
            </a:bodyPr>
            <a:lstStyle/>
            <a:p>
              <a:pPr marL="12700" algn="ctr">
                <a:lnSpc>
                  <a:spcPct val="100000"/>
                </a:lnSpc>
              </a:pPr>
              <a:r>
                <a:rPr sz="1200" b="1" u="none">
                  <a:solidFill>
                    <a:schemeClr val="bg1"/>
                  </a:solidFill>
                  <a:latin typeface="Huawei Sans" panose="020C0503030203020204" pitchFamily="34" charset="0"/>
                </a:rPr>
                <a:t>Model 1</a:t>
              </a:r>
              <a:endParaRPr sz="1200" b="1" dirty="0">
                <a:solidFill>
                  <a:schemeClr val="bg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5" name="object 30"/>
            <p:cNvSpPr txBox="1"/>
            <p:nvPr/>
          </p:nvSpPr>
          <p:spPr>
            <a:xfrm>
              <a:off x="5016420" y="4725144"/>
              <a:ext cx="720080" cy="244561"/>
            </a:xfrm>
            <a:prstGeom prst="rect">
              <a:avLst/>
            </a:prstGeom>
            <a:solidFill>
              <a:srgbClr val="00B900"/>
            </a:solidFill>
          </p:spPr>
          <p:txBody>
            <a:bodyPr vert="horz" wrap="square" lIns="0" tIns="0" rIns="0" bIns="0" rtlCol="0">
              <a:noAutofit/>
            </a:bodyPr>
            <a:lstStyle/>
            <a:p>
              <a:pPr marL="12700" algn="ctr">
                <a:lnSpc>
                  <a:spcPct val="100000"/>
                </a:lnSpc>
              </a:pPr>
              <a:r>
                <a:rPr sz="1200" b="1" u="none">
                  <a:solidFill>
                    <a:schemeClr val="bg1"/>
                  </a:solidFill>
                  <a:latin typeface="Huawei Sans" panose="020C0503030203020204" pitchFamily="34" charset="0"/>
                </a:rPr>
                <a:t>Model 2</a:t>
              </a:r>
              <a:endParaRPr sz="1200" b="1" dirty="0">
                <a:solidFill>
                  <a:schemeClr val="bg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6" name="object 30"/>
            <p:cNvSpPr txBox="1"/>
            <p:nvPr/>
          </p:nvSpPr>
          <p:spPr>
            <a:xfrm>
              <a:off x="6996100" y="4725143"/>
              <a:ext cx="720080" cy="244561"/>
            </a:xfrm>
            <a:prstGeom prst="rect">
              <a:avLst/>
            </a:prstGeom>
            <a:solidFill>
              <a:srgbClr val="00B900"/>
            </a:solidFill>
          </p:spPr>
          <p:txBody>
            <a:bodyPr vert="horz" wrap="square" lIns="0" tIns="0" rIns="0" bIns="0" rtlCol="0">
              <a:noAutofit/>
            </a:bodyPr>
            <a:lstStyle/>
            <a:p>
              <a:pPr marL="12700" algn="ctr">
                <a:lnSpc>
                  <a:spcPct val="100000"/>
                </a:lnSpc>
              </a:pPr>
              <a:r>
                <a:rPr sz="1200" b="1" u="none">
                  <a:solidFill>
                    <a:schemeClr val="bg1"/>
                  </a:solidFill>
                  <a:latin typeface="Huawei Sans" panose="020C0503030203020204" pitchFamily="34" charset="0"/>
                </a:rPr>
                <a:t>Model m</a:t>
              </a:r>
              <a:endParaRPr sz="1200" b="1" dirty="0">
                <a:solidFill>
                  <a:schemeClr val="bg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7" name="object 30"/>
            <p:cNvSpPr txBox="1"/>
            <p:nvPr/>
          </p:nvSpPr>
          <p:spPr>
            <a:xfrm>
              <a:off x="4984788" y="5509765"/>
              <a:ext cx="720080" cy="463901"/>
            </a:xfrm>
            <a:prstGeom prst="rect">
              <a:avLst/>
            </a:prstGeom>
            <a:solidFill>
              <a:srgbClr val="008E00"/>
            </a:solidFill>
          </p:spPr>
          <p:txBody>
            <a:bodyPr vert="horz" wrap="square" lIns="0" tIns="0" rIns="0" bIns="0" rtlCol="0">
              <a:noAutofit/>
            </a:bodyPr>
            <a:lstStyle/>
            <a:p>
              <a:pPr marL="12700" algn="ctr"/>
              <a:endParaRPr lang="en-US" altLang="zh-CN" sz="1200" b="1" u="none" dirty="0">
                <a:solidFill>
                  <a:schemeClr val="bg1"/>
                </a:solidFill>
                <a:latin typeface="Huawei Sans" panose="020C0503030203020204" pitchFamily="34" charset="0"/>
              </a:endParaRPr>
            </a:p>
            <a:p>
              <a:pPr marL="12700" algn="ctr"/>
              <a:r>
                <a:rPr sz="1200" b="1" u="none" dirty="0">
                  <a:solidFill>
                    <a:schemeClr val="bg1"/>
                  </a:solidFill>
                  <a:latin typeface="Huawei Sans" panose="020C0503030203020204" pitchFamily="34" charset="0"/>
                </a:rPr>
                <a:t>Ensembl</a:t>
              </a:r>
              <a:r>
                <a:rPr lang="en-US" altLang="zh-CN" sz="1200" b="1" dirty="0">
                  <a:solidFill>
                    <a:schemeClr val="bg1"/>
                  </a:solidFill>
                  <a:latin typeface="Huawei Sans" panose="020C0503030203020204" pitchFamily="34" charset="0"/>
                </a:rPr>
                <a:t>e</a:t>
              </a:r>
              <a:endParaRPr sz="1200" b="1" dirty="0">
                <a:solidFill>
                  <a:schemeClr val="bg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8" name="object 30"/>
            <p:cNvSpPr txBox="1"/>
            <p:nvPr/>
          </p:nvSpPr>
          <p:spPr>
            <a:xfrm>
              <a:off x="7788188" y="5498879"/>
              <a:ext cx="540060" cy="428679"/>
            </a:xfrm>
            <a:prstGeom prst="rect">
              <a:avLst/>
            </a:prstGeom>
            <a:solidFill>
              <a:srgbClr val="FBA900"/>
            </a:solidFill>
          </p:spPr>
          <p:txBody>
            <a:bodyPr vert="horz" wrap="square" lIns="0" tIns="0" rIns="0" bIns="0" rtlCol="0">
              <a:noAutofit/>
            </a:bodyPr>
            <a:lstStyle/>
            <a:p>
              <a:pPr marL="12700" algn="ctr"/>
              <a:r>
                <a:rPr sz="1200" b="1" u="none" dirty="0">
                  <a:solidFill>
                    <a:schemeClr val="bg1"/>
                  </a:solidFill>
                  <a:latin typeface="Huawei Sans" panose="020C0503030203020204" pitchFamily="34" charset="0"/>
                </a:rPr>
                <a:t>Large model</a:t>
              </a:r>
              <a:endParaRPr sz="1200" b="1" dirty="0">
                <a:solidFill>
                  <a:schemeClr val="bg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grpSp>
      <p:grpSp>
        <p:nvGrpSpPr>
          <p:cNvPr id="5" name="Group 4">
            <a:extLst>
              <a:ext uri="{FF2B5EF4-FFF2-40B4-BE49-F238E27FC236}">
                <a16:creationId xmlns:a16="http://schemas.microsoft.com/office/drawing/2014/main" id="{6B4AA0FC-A5C3-6EFF-0E47-7B7C8C40EDB0}"/>
              </a:ext>
            </a:extLst>
          </p:cNvPr>
          <p:cNvGrpSpPr/>
          <p:nvPr/>
        </p:nvGrpSpPr>
        <p:grpSpPr>
          <a:xfrm>
            <a:off x="196602" y="170778"/>
            <a:ext cx="996641" cy="891380"/>
            <a:chOff x="431054" y="222425"/>
            <a:chExt cx="996641" cy="891380"/>
          </a:xfrm>
        </p:grpSpPr>
        <p:sp>
          <p:nvSpPr>
            <p:cNvPr id="6" name="Rectangle 5">
              <a:extLst>
                <a:ext uri="{FF2B5EF4-FFF2-40B4-BE49-F238E27FC236}">
                  <a16:creationId xmlns:a16="http://schemas.microsoft.com/office/drawing/2014/main" id="{19A56480-FE33-BE60-5E35-F656FF5863AC}"/>
                </a:ext>
              </a:extLst>
            </p:cNvPr>
            <p:cNvSpPr/>
            <p:nvPr/>
          </p:nvSpPr>
          <p:spPr>
            <a:xfrm>
              <a:off x="431054" y="222425"/>
              <a:ext cx="996641" cy="891380"/>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8" name="TextBox 7">
              <a:extLst>
                <a:ext uri="{FF2B5EF4-FFF2-40B4-BE49-F238E27FC236}">
                  <a16:creationId xmlns:a16="http://schemas.microsoft.com/office/drawing/2014/main" id="{4DE67A66-47EA-D17D-4B81-5823DEF4ACA8}"/>
                </a:ext>
              </a:extLst>
            </p:cNvPr>
            <p:cNvSpPr txBox="1"/>
            <p:nvPr/>
          </p:nvSpPr>
          <p:spPr>
            <a:xfrm>
              <a:off x="441298" y="240917"/>
              <a:ext cx="917148" cy="307777"/>
            </a:xfrm>
            <a:prstGeom prst="rect">
              <a:avLst/>
            </a:prstGeom>
            <a:noFill/>
          </p:spPr>
          <p:txBody>
            <a:bodyPr wrap="square" rtlCol="0">
              <a:spAutoFit/>
            </a:bodyPr>
            <a:lstStyle/>
            <a:p>
              <a:pPr algn="ctr"/>
              <a:r>
                <a:rPr lang="en-US" sz="1400" dirty="0">
                  <a:solidFill>
                    <a:schemeClr val="bg1"/>
                  </a:solidFill>
                  <a:latin typeface="Times New Roman" panose="02020603050405020304" pitchFamily="18" charset="0"/>
                  <a:cs typeface="Times New Roman" panose="02020603050405020304" pitchFamily="18" charset="0"/>
                </a:rPr>
                <a:t>Lecture</a:t>
              </a:r>
            </a:p>
          </p:txBody>
        </p:sp>
        <p:sp>
          <p:nvSpPr>
            <p:cNvPr id="9" name="TextBox 8">
              <a:extLst>
                <a:ext uri="{FF2B5EF4-FFF2-40B4-BE49-F238E27FC236}">
                  <a16:creationId xmlns:a16="http://schemas.microsoft.com/office/drawing/2014/main" id="{5E08EFE3-FD10-2F2A-AE29-F5975E6D5EE8}"/>
                </a:ext>
              </a:extLst>
            </p:cNvPr>
            <p:cNvSpPr txBox="1"/>
            <p:nvPr/>
          </p:nvSpPr>
          <p:spPr>
            <a:xfrm>
              <a:off x="441298" y="405919"/>
              <a:ext cx="917148" cy="707886"/>
            </a:xfrm>
            <a:prstGeom prst="rect">
              <a:avLst/>
            </a:prstGeom>
            <a:noFill/>
          </p:spPr>
          <p:txBody>
            <a:bodyPr wrap="square" rtlCol="0">
              <a:spAutoFit/>
            </a:bodyPr>
            <a:lstStyle/>
            <a:p>
              <a:pPr algn="ctr"/>
              <a:r>
                <a:rPr lang="en-US" sz="4000" b="1" dirty="0">
                  <a:solidFill>
                    <a:srgbClr val="8E5A6D"/>
                  </a:solidFill>
                  <a:latin typeface="Times New Roman" panose="02020603050405020304" pitchFamily="18" charset="0"/>
                  <a:cs typeface="Times New Roman" panose="02020603050405020304" pitchFamily="18" charset="0"/>
                </a:rPr>
                <a:t>04</a:t>
              </a:r>
              <a:endParaRPr lang="en-US" sz="1100" b="1" dirty="0">
                <a:solidFill>
                  <a:srgbClr val="8E5A6D"/>
                </a:solidFill>
                <a:latin typeface="Times New Roman" panose="02020603050405020304" pitchFamily="18" charset="0"/>
                <a:cs typeface="Times New Roman" panose="02020603050405020304" pitchFamily="18" charset="0"/>
              </a:endParaRPr>
            </a:p>
          </p:txBody>
        </p:sp>
      </p:grpSp>
      <p:pic>
        <p:nvPicPr>
          <p:cNvPr id="19" name="Graphic 18">
            <a:extLst>
              <a:ext uri="{FF2B5EF4-FFF2-40B4-BE49-F238E27FC236}">
                <a16:creationId xmlns:a16="http://schemas.microsoft.com/office/drawing/2014/main" id="{614BE79C-73CA-E4B6-410D-8852847050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1197" y="6266339"/>
            <a:ext cx="2167470" cy="591661"/>
          </a:xfrm>
          <a:prstGeom prst="rect">
            <a:avLst/>
          </a:prstGeom>
        </p:spPr>
      </p:pic>
      <p:pic>
        <p:nvPicPr>
          <p:cNvPr id="20" name="Picture 19">
            <a:extLst>
              <a:ext uri="{FF2B5EF4-FFF2-40B4-BE49-F238E27FC236}">
                <a16:creationId xmlns:a16="http://schemas.microsoft.com/office/drawing/2014/main" id="{EA3426E6-B355-8F5B-1433-C66ADE7BA758}"/>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0498731" y="-303071"/>
            <a:ext cx="1486423" cy="1314685"/>
          </a:xfrm>
          <a:prstGeom prst="rect">
            <a:avLst/>
          </a:prstGeom>
        </p:spPr>
      </p:pic>
    </p:spTree>
    <p:extLst>
      <p:ext uri="{BB962C8B-B14F-4D97-AF65-F5344CB8AC3E}">
        <p14:creationId xmlns:p14="http://schemas.microsoft.com/office/powerpoint/2010/main" val="239180105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364974" y="336902"/>
            <a:ext cx="8044069" cy="564145"/>
          </a:xfrm>
        </p:spPr>
        <p:txBody>
          <a:bodyPr>
            <a:normAutofit fontScale="90000"/>
          </a:bodyPr>
          <a:lstStyle/>
          <a:p>
            <a:r>
              <a:rPr b="0" u="none" dirty="0">
                <a:latin typeface="Huawei Sans" panose="020C0503030203020204" pitchFamily="34" charset="0"/>
              </a:rPr>
              <a:t>Types of Ensemble Learning</a:t>
            </a:r>
            <a:r>
              <a:rPr lang="en-US" b="0" u="none" dirty="0">
                <a:latin typeface="Huawei Sans" panose="020C0503030203020204" pitchFamily="34" charset="0"/>
              </a:rPr>
              <a:t>-Bagging</a:t>
            </a:r>
            <a:endParaRPr lang="en-US" dirty="0">
              <a:latin typeface="Huawei Sans" panose="020C0503030203020204" pitchFamily="34" charset="0"/>
              <a:cs typeface="Huawei Sans" panose="020C0503030203020204" pitchFamily="34" charset="0"/>
              <a:sym typeface="Huawei Sans" panose="020C0503030203020204" pitchFamily="34" charset="0"/>
            </a:endParaRPr>
          </a:p>
        </p:txBody>
      </p:sp>
      <p:sp>
        <p:nvSpPr>
          <p:cNvPr id="7" name="object 7"/>
          <p:cNvSpPr txBox="1"/>
          <p:nvPr/>
        </p:nvSpPr>
        <p:spPr>
          <a:xfrm>
            <a:off x="4054489" y="2268926"/>
            <a:ext cx="999896" cy="215444"/>
          </a:xfrm>
          <a:prstGeom prst="rect">
            <a:avLst/>
          </a:prstGeom>
        </p:spPr>
        <p:txBody>
          <a:bodyPr vert="horz" wrap="square" lIns="0" tIns="0" rIns="0" bIns="0" rtlCol="0">
            <a:spAutoFit/>
          </a:bodyPr>
          <a:lstStyle/>
          <a:p>
            <a:pPr marL="12700">
              <a:lnSpc>
                <a:spcPct val="100000"/>
              </a:lnSpc>
            </a:pPr>
            <a:r>
              <a:rPr sz="1400" b="1" u="none" dirty="0">
                <a:solidFill>
                  <a:srgbClr val="FFFFFF"/>
                </a:solidFill>
                <a:latin typeface="Huawei Sans" panose="020C0503030203020204" pitchFamily="34" charset="0"/>
              </a:rPr>
              <a:t>Bagging</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grpSp>
        <p:nvGrpSpPr>
          <p:cNvPr id="3" name="Group 2">
            <a:extLst>
              <a:ext uri="{FF2B5EF4-FFF2-40B4-BE49-F238E27FC236}">
                <a16:creationId xmlns:a16="http://schemas.microsoft.com/office/drawing/2014/main" id="{122DF602-F828-FAE8-939C-BE31021535ED}"/>
              </a:ext>
            </a:extLst>
          </p:cNvPr>
          <p:cNvGrpSpPr/>
          <p:nvPr/>
        </p:nvGrpSpPr>
        <p:grpSpPr>
          <a:xfrm>
            <a:off x="196602" y="170778"/>
            <a:ext cx="996641" cy="891380"/>
            <a:chOff x="431054" y="222425"/>
            <a:chExt cx="996641" cy="891380"/>
          </a:xfrm>
        </p:grpSpPr>
        <p:sp>
          <p:nvSpPr>
            <p:cNvPr id="12" name="Rectangle 11">
              <a:extLst>
                <a:ext uri="{FF2B5EF4-FFF2-40B4-BE49-F238E27FC236}">
                  <a16:creationId xmlns:a16="http://schemas.microsoft.com/office/drawing/2014/main" id="{EDD190AC-E84A-6C8A-FD53-519004F66903}"/>
                </a:ext>
              </a:extLst>
            </p:cNvPr>
            <p:cNvSpPr/>
            <p:nvPr/>
          </p:nvSpPr>
          <p:spPr>
            <a:xfrm>
              <a:off x="431054" y="222425"/>
              <a:ext cx="996641" cy="891380"/>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9" name="TextBox 18">
              <a:extLst>
                <a:ext uri="{FF2B5EF4-FFF2-40B4-BE49-F238E27FC236}">
                  <a16:creationId xmlns:a16="http://schemas.microsoft.com/office/drawing/2014/main" id="{22D4C26A-6B25-0164-FAAB-6578F094E937}"/>
                </a:ext>
              </a:extLst>
            </p:cNvPr>
            <p:cNvSpPr txBox="1"/>
            <p:nvPr/>
          </p:nvSpPr>
          <p:spPr>
            <a:xfrm>
              <a:off x="441298" y="240917"/>
              <a:ext cx="917148" cy="307777"/>
            </a:xfrm>
            <a:prstGeom prst="rect">
              <a:avLst/>
            </a:prstGeom>
            <a:noFill/>
          </p:spPr>
          <p:txBody>
            <a:bodyPr wrap="square" rtlCol="0">
              <a:spAutoFit/>
            </a:bodyPr>
            <a:lstStyle/>
            <a:p>
              <a:pPr algn="ctr"/>
              <a:r>
                <a:rPr lang="en-US" sz="1400" dirty="0">
                  <a:solidFill>
                    <a:schemeClr val="bg1"/>
                  </a:solidFill>
                  <a:latin typeface="Times New Roman" panose="02020603050405020304" pitchFamily="18" charset="0"/>
                  <a:cs typeface="Times New Roman" panose="02020603050405020304" pitchFamily="18" charset="0"/>
                </a:rPr>
                <a:t>Lecture</a:t>
              </a:r>
            </a:p>
          </p:txBody>
        </p:sp>
        <p:sp>
          <p:nvSpPr>
            <p:cNvPr id="20" name="TextBox 19">
              <a:extLst>
                <a:ext uri="{FF2B5EF4-FFF2-40B4-BE49-F238E27FC236}">
                  <a16:creationId xmlns:a16="http://schemas.microsoft.com/office/drawing/2014/main" id="{33498AC6-87B2-E00C-2ACA-C10D390F9D8D}"/>
                </a:ext>
              </a:extLst>
            </p:cNvPr>
            <p:cNvSpPr txBox="1"/>
            <p:nvPr/>
          </p:nvSpPr>
          <p:spPr>
            <a:xfrm>
              <a:off x="441298" y="405919"/>
              <a:ext cx="917148" cy="707886"/>
            </a:xfrm>
            <a:prstGeom prst="rect">
              <a:avLst/>
            </a:prstGeom>
            <a:noFill/>
          </p:spPr>
          <p:txBody>
            <a:bodyPr wrap="square" rtlCol="0">
              <a:spAutoFit/>
            </a:bodyPr>
            <a:lstStyle/>
            <a:p>
              <a:pPr algn="ctr"/>
              <a:r>
                <a:rPr lang="en-US" sz="4000" b="1" dirty="0">
                  <a:solidFill>
                    <a:srgbClr val="8E5A6D"/>
                  </a:solidFill>
                  <a:latin typeface="Times New Roman" panose="02020603050405020304" pitchFamily="18" charset="0"/>
                  <a:cs typeface="Times New Roman" panose="02020603050405020304" pitchFamily="18" charset="0"/>
                </a:rPr>
                <a:t>04</a:t>
              </a:r>
              <a:endParaRPr lang="en-US" sz="1100" b="1" dirty="0">
                <a:solidFill>
                  <a:srgbClr val="8E5A6D"/>
                </a:solidFill>
                <a:latin typeface="Times New Roman" panose="02020603050405020304" pitchFamily="18" charset="0"/>
                <a:cs typeface="Times New Roman" panose="02020603050405020304" pitchFamily="18" charset="0"/>
              </a:endParaRPr>
            </a:p>
          </p:txBody>
        </p:sp>
      </p:grpSp>
      <p:pic>
        <p:nvPicPr>
          <p:cNvPr id="21" name="Graphic 20">
            <a:extLst>
              <a:ext uri="{FF2B5EF4-FFF2-40B4-BE49-F238E27FC236}">
                <a16:creationId xmlns:a16="http://schemas.microsoft.com/office/drawing/2014/main" id="{BB328F00-BEEF-6A26-C477-9B2A4E3A051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1197" y="6266339"/>
            <a:ext cx="2167470" cy="591661"/>
          </a:xfrm>
          <a:prstGeom prst="rect">
            <a:avLst/>
          </a:prstGeom>
        </p:spPr>
      </p:pic>
      <p:pic>
        <p:nvPicPr>
          <p:cNvPr id="22" name="Picture 21">
            <a:extLst>
              <a:ext uri="{FF2B5EF4-FFF2-40B4-BE49-F238E27FC236}">
                <a16:creationId xmlns:a16="http://schemas.microsoft.com/office/drawing/2014/main" id="{3EE5BD18-3033-5FD1-041B-49E553EF6C4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0498731" y="-303071"/>
            <a:ext cx="1486423" cy="1314685"/>
          </a:xfrm>
          <a:prstGeom prst="rect">
            <a:avLst/>
          </a:prstGeom>
        </p:spPr>
      </p:pic>
      <p:sp>
        <p:nvSpPr>
          <p:cNvPr id="24" name="TextBox 23">
            <a:extLst>
              <a:ext uri="{FF2B5EF4-FFF2-40B4-BE49-F238E27FC236}">
                <a16:creationId xmlns:a16="http://schemas.microsoft.com/office/drawing/2014/main" id="{5F5E8A47-DC99-443F-82D0-D38272E1B81A}"/>
              </a:ext>
            </a:extLst>
          </p:cNvPr>
          <p:cNvSpPr txBox="1"/>
          <p:nvPr/>
        </p:nvSpPr>
        <p:spPr>
          <a:xfrm>
            <a:off x="206846" y="1138089"/>
            <a:ext cx="11655029" cy="2308324"/>
          </a:xfrm>
          <a:prstGeom prst="rect">
            <a:avLst/>
          </a:prstGeom>
          <a:noFill/>
        </p:spPr>
        <p:txBody>
          <a:bodyPr wrap="square">
            <a:spAutoFit/>
          </a:bodyPr>
          <a:lstStyle/>
          <a:p>
            <a:pPr algn="just"/>
            <a:r>
              <a:rPr lang="en-US" b="0" i="0" dirty="0">
                <a:solidFill>
                  <a:srgbClr val="222222"/>
                </a:solidFill>
                <a:effectLst/>
                <a:latin typeface="+mj-lt"/>
              </a:rPr>
              <a:t>We use bagging for combining weak learners of high variance. Bagging aims to produce a model with lower variance than the individual weak models. These weak learners are homogenous, meaning they are of the same type. Bagging is also known as Bootstrap aggregating. It consists of two steps: bootstrapping and aggregation.</a:t>
            </a:r>
          </a:p>
          <a:p>
            <a:pPr algn="l"/>
            <a:r>
              <a:rPr lang="en-US" b="0" i="0" dirty="0">
                <a:solidFill>
                  <a:srgbClr val="222222"/>
                </a:solidFill>
                <a:effectLst/>
                <a:latin typeface="+mj-lt"/>
              </a:rPr>
              <a:t>Bootstrapping</a:t>
            </a:r>
          </a:p>
          <a:p>
            <a:pPr algn="just"/>
            <a:r>
              <a:rPr lang="en-US" b="0" i="0" dirty="0">
                <a:solidFill>
                  <a:srgbClr val="222222"/>
                </a:solidFill>
                <a:effectLst/>
                <a:latin typeface="+mj-lt"/>
              </a:rPr>
              <a:t>Involves resampling subsets of data with replacement from an initial dataset. In other words, subsets of data are taken from the initial dataset. These subsets of data are called </a:t>
            </a:r>
            <a:r>
              <a:rPr lang="en-US" b="0" i="0" dirty="0">
                <a:solidFill>
                  <a:srgbClr val="FF0000"/>
                </a:solidFill>
                <a:effectLst/>
                <a:latin typeface="+mj-lt"/>
              </a:rPr>
              <a:t>bootstrapped datasets </a:t>
            </a:r>
            <a:r>
              <a:rPr lang="en-US" b="0" i="0" dirty="0">
                <a:solidFill>
                  <a:srgbClr val="222222"/>
                </a:solidFill>
                <a:effectLst/>
                <a:latin typeface="+mj-lt"/>
              </a:rPr>
              <a:t>or, simply, bootstraps. Resampled ‘with replacement’ means an individual data point can be sampled multiple times. Each bootstrap dataset is used to train a weak learner.</a:t>
            </a:r>
          </a:p>
        </p:txBody>
      </p:sp>
      <p:pic>
        <p:nvPicPr>
          <p:cNvPr id="26" name="Picture 25">
            <a:extLst>
              <a:ext uri="{FF2B5EF4-FFF2-40B4-BE49-F238E27FC236}">
                <a16:creationId xmlns:a16="http://schemas.microsoft.com/office/drawing/2014/main" id="{EB41D216-F790-A368-6FE3-93452BBEFC72}"/>
              </a:ext>
            </a:extLst>
          </p:cNvPr>
          <p:cNvPicPr>
            <a:picLocks noChangeAspect="1"/>
          </p:cNvPicPr>
          <p:nvPr/>
        </p:nvPicPr>
        <p:blipFill rotWithShape="1">
          <a:blip r:embed="rId6"/>
          <a:srcRect t="10054"/>
          <a:stretch/>
        </p:blipFill>
        <p:spPr>
          <a:xfrm>
            <a:off x="2486236" y="3522344"/>
            <a:ext cx="7219527" cy="3242792"/>
          </a:xfrm>
          <a:prstGeom prst="rect">
            <a:avLst/>
          </a:prstGeom>
        </p:spPr>
      </p:pic>
    </p:spTree>
    <p:extLst>
      <p:ext uri="{BB962C8B-B14F-4D97-AF65-F5344CB8AC3E}">
        <p14:creationId xmlns:p14="http://schemas.microsoft.com/office/powerpoint/2010/main" val="36847518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364974" y="336902"/>
            <a:ext cx="8044069" cy="564145"/>
          </a:xfrm>
        </p:spPr>
        <p:txBody>
          <a:bodyPr>
            <a:normAutofit fontScale="90000"/>
          </a:bodyPr>
          <a:lstStyle/>
          <a:p>
            <a:r>
              <a:rPr lang="en-US" b="0" u="none" dirty="0">
                <a:latin typeface="Huawei Sans" panose="020C0503030203020204" pitchFamily="34" charset="0"/>
              </a:rPr>
              <a:t>Types of Ensemble Learning-Boosting</a:t>
            </a:r>
            <a:endParaRPr lang="en-US" dirty="0">
              <a:latin typeface="Huawei Sans" panose="020C0503030203020204" pitchFamily="34" charset="0"/>
              <a:cs typeface="Huawei Sans" panose="020C0503030203020204" pitchFamily="34" charset="0"/>
              <a:sym typeface="Huawei Sans" panose="020C0503030203020204" pitchFamily="34" charset="0"/>
            </a:endParaRPr>
          </a:p>
        </p:txBody>
      </p:sp>
      <p:sp>
        <p:nvSpPr>
          <p:cNvPr id="7" name="object 7"/>
          <p:cNvSpPr txBox="1"/>
          <p:nvPr/>
        </p:nvSpPr>
        <p:spPr>
          <a:xfrm>
            <a:off x="4054489" y="2268926"/>
            <a:ext cx="999896" cy="215444"/>
          </a:xfrm>
          <a:prstGeom prst="rect">
            <a:avLst/>
          </a:prstGeom>
        </p:spPr>
        <p:txBody>
          <a:bodyPr vert="horz" wrap="square" lIns="0" tIns="0" rIns="0" bIns="0" rtlCol="0">
            <a:spAutoFit/>
          </a:bodyPr>
          <a:lstStyle/>
          <a:p>
            <a:pPr marL="12700">
              <a:lnSpc>
                <a:spcPct val="100000"/>
              </a:lnSpc>
            </a:pPr>
            <a:r>
              <a:rPr sz="1400" b="1" u="none" dirty="0">
                <a:solidFill>
                  <a:srgbClr val="FFFFFF"/>
                </a:solidFill>
                <a:latin typeface="Huawei Sans" panose="020C0503030203020204" pitchFamily="34" charset="0"/>
              </a:rPr>
              <a:t>Bagging</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grpSp>
        <p:nvGrpSpPr>
          <p:cNvPr id="3" name="Group 2">
            <a:extLst>
              <a:ext uri="{FF2B5EF4-FFF2-40B4-BE49-F238E27FC236}">
                <a16:creationId xmlns:a16="http://schemas.microsoft.com/office/drawing/2014/main" id="{122DF602-F828-FAE8-939C-BE31021535ED}"/>
              </a:ext>
            </a:extLst>
          </p:cNvPr>
          <p:cNvGrpSpPr/>
          <p:nvPr/>
        </p:nvGrpSpPr>
        <p:grpSpPr>
          <a:xfrm>
            <a:off x="196602" y="170778"/>
            <a:ext cx="996641" cy="891380"/>
            <a:chOff x="431054" y="222425"/>
            <a:chExt cx="996641" cy="891380"/>
          </a:xfrm>
        </p:grpSpPr>
        <p:sp>
          <p:nvSpPr>
            <p:cNvPr id="12" name="Rectangle 11">
              <a:extLst>
                <a:ext uri="{FF2B5EF4-FFF2-40B4-BE49-F238E27FC236}">
                  <a16:creationId xmlns:a16="http://schemas.microsoft.com/office/drawing/2014/main" id="{EDD190AC-E84A-6C8A-FD53-519004F66903}"/>
                </a:ext>
              </a:extLst>
            </p:cNvPr>
            <p:cNvSpPr/>
            <p:nvPr/>
          </p:nvSpPr>
          <p:spPr>
            <a:xfrm>
              <a:off x="431054" y="222425"/>
              <a:ext cx="996641" cy="891380"/>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9" name="TextBox 18">
              <a:extLst>
                <a:ext uri="{FF2B5EF4-FFF2-40B4-BE49-F238E27FC236}">
                  <a16:creationId xmlns:a16="http://schemas.microsoft.com/office/drawing/2014/main" id="{22D4C26A-6B25-0164-FAAB-6578F094E937}"/>
                </a:ext>
              </a:extLst>
            </p:cNvPr>
            <p:cNvSpPr txBox="1"/>
            <p:nvPr/>
          </p:nvSpPr>
          <p:spPr>
            <a:xfrm>
              <a:off x="441298" y="240917"/>
              <a:ext cx="917148" cy="307777"/>
            </a:xfrm>
            <a:prstGeom prst="rect">
              <a:avLst/>
            </a:prstGeom>
            <a:noFill/>
          </p:spPr>
          <p:txBody>
            <a:bodyPr wrap="square" rtlCol="0">
              <a:spAutoFit/>
            </a:bodyPr>
            <a:lstStyle/>
            <a:p>
              <a:pPr algn="ctr"/>
              <a:r>
                <a:rPr lang="en-US" sz="1400" dirty="0">
                  <a:solidFill>
                    <a:schemeClr val="bg1"/>
                  </a:solidFill>
                  <a:latin typeface="Times New Roman" panose="02020603050405020304" pitchFamily="18" charset="0"/>
                  <a:cs typeface="Times New Roman" panose="02020603050405020304" pitchFamily="18" charset="0"/>
                </a:rPr>
                <a:t>Lecture</a:t>
              </a:r>
            </a:p>
          </p:txBody>
        </p:sp>
        <p:sp>
          <p:nvSpPr>
            <p:cNvPr id="20" name="TextBox 19">
              <a:extLst>
                <a:ext uri="{FF2B5EF4-FFF2-40B4-BE49-F238E27FC236}">
                  <a16:creationId xmlns:a16="http://schemas.microsoft.com/office/drawing/2014/main" id="{33498AC6-87B2-E00C-2ACA-C10D390F9D8D}"/>
                </a:ext>
              </a:extLst>
            </p:cNvPr>
            <p:cNvSpPr txBox="1"/>
            <p:nvPr/>
          </p:nvSpPr>
          <p:spPr>
            <a:xfrm>
              <a:off x="441298" y="405919"/>
              <a:ext cx="917148" cy="707886"/>
            </a:xfrm>
            <a:prstGeom prst="rect">
              <a:avLst/>
            </a:prstGeom>
            <a:noFill/>
          </p:spPr>
          <p:txBody>
            <a:bodyPr wrap="square" rtlCol="0">
              <a:spAutoFit/>
            </a:bodyPr>
            <a:lstStyle/>
            <a:p>
              <a:pPr algn="ctr"/>
              <a:r>
                <a:rPr lang="en-US" sz="4000" b="1" dirty="0">
                  <a:solidFill>
                    <a:srgbClr val="8E5A6D"/>
                  </a:solidFill>
                  <a:latin typeface="Times New Roman" panose="02020603050405020304" pitchFamily="18" charset="0"/>
                  <a:cs typeface="Times New Roman" panose="02020603050405020304" pitchFamily="18" charset="0"/>
                </a:rPr>
                <a:t>04</a:t>
              </a:r>
              <a:endParaRPr lang="en-US" sz="1100" b="1" dirty="0">
                <a:solidFill>
                  <a:srgbClr val="8E5A6D"/>
                </a:solidFill>
                <a:latin typeface="Times New Roman" panose="02020603050405020304" pitchFamily="18" charset="0"/>
                <a:cs typeface="Times New Roman" panose="02020603050405020304" pitchFamily="18" charset="0"/>
              </a:endParaRPr>
            </a:p>
          </p:txBody>
        </p:sp>
      </p:grpSp>
      <p:pic>
        <p:nvPicPr>
          <p:cNvPr id="21" name="Graphic 20">
            <a:extLst>
              <a:ext uri="{FF2B5EF4-FFF2-40B4-BE49-F238E27FC236}">
                <a16:creationId xmlns:a16="http://schemas.microsoft.com/office/drawing/2014/main" id="{BB328F00-BEEF-6A26-C477-9B2A4E3A051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1197" y="6266339"/>
            <a:ext cx="2167470" cy="591661"/>
          </a:xfrm>
          <a:prstGeom prst="rect">
            <a:avLst/>
          </a:prstGeom>
        </p:spPr>
      </p:pic>
      <p:pic>
        <p:nvPicPr>
          <p:cNvPr id="22" name="Picture 21">
            <a:extLst>
              <a:ext uri="{FF2B5EF4-FFF2-40B4-BE49-F238E27FC236}">
                <a16:creationId xmlns:a16="http://schemas.microsoft.com/office/drawing/2014/main" id="{3EE5BD18-3033-5FD1-041B-49E553EF6C4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0498731" y="-303071"/>
            <a:ext cx="1486423" cy="1314685"/>
          </a:xfrm>
          <a:prstGeom prst="rect">
            <a:avLst/>
          </a:prstGeom>
        </p:spPr>
      </p:pic>
      <p:sp>
        <p:nvSpPr>
          <p:cNvPr id="24" name="TextBox 23">
            <a:extLst>
              <a:ext uri="{FF2B5EF4-FFF2-40B4-BE49-F238E27FC236}">
                <a16:creationId xmlns:a16="http://schemas.microsoft.com/office/drawing/2014/main" id="{5F5E8A47-DC99-443F-82D0-D38272E1B81A}"/>
              </a:ext>
            </a:extLst>
          </p:cNvPr>
          <p:cNvSpPr txBox="1"/>
          <p:nvPr/>
        </p:nvSpPr>
        <p:spPr>
          <a:xfrm>
            <a:off x="206846" y="1138089"/>
            <a:ext cx="11655029" cy="2554545"/>
          </a:xfrm>
          <a:prstGeom prst="rect">
            <a:avLst/>
          </a:prstGeom>
          <a:noFill/>
        </p:spPr>
        <p:txBody>
          <a:bodyPr wrap="square">
            <a:spAutoFit/>
          </a:bodyPr>
          <a:lstStyle/>
          <a:p>
            <a:pPr algn="just"/>
            <a:r>
              <a:rPr lang="en-US" sz="2000" b="0" i="0" dirty="0">
                <a:solidFill>
                  <a:srgbClr val="222222"/>
                </a:solidFill>
                <a:effectLst/>
                <a:latin typeface="+mj-lt"/>
              </a:rPr>
              <a:t>We use boosting for combining weak learners with high bias. Boosting aims to produce a model with a lower bias than that of the individual models. Like in bagging, the weak learners are homogeneous.</a:t>
            </a:r>
          </a:p>
          <a:p>
            <a:pPr algn="just"/>
            <a:endParaRPr lang="en-US" sz="2000" b="0" i="0" dirty="0">
              <a:solidFill>
                <a:srgbClr val="222222"/>
              </a:solidFill>
              <a:effectLst/>
              <a:latin typeface="+mj-lt"/>
            </a:endParaRPr>
          </a:p>
          <a:p>
            <a:pPr algn="just"/>
            <a:r>
              <a:rPr lang="en-US" sz="2000" b="1" i="0" dirty="0">
                <a:solidFill>
                  <a:srgbClr val="222222"/>
                </a:solidFill>
                <a:effectLst/>
                <a:latin typeface="+mj-lt"/>
              </a:rPr>
              <a:t>Boosting</a:t>
            </a:r>
            <a:r>
              <a:rPr lang="en-US" sz="2000" b="0" i="0" dirty="0">
                <a:solidFill>
                  <a:srgbClr val="222222"/>
                </a:solidFill>
                <a:effectLst/>
                <a:latin typeface="+mj-lt"/>
              </a:rPr>
              <a:t> involves sequentially training weak learners. Here, each subsequent learner improves the errors of previous learners in the sequence. A sample of data is first taken from the initial dataset. This sample is used to train the first model, and the model makes its prediction. The samples can either be correctly or incorrectly predicted. The samples that are wrongly predicted are reused for training the next model. In this way, subsequent models can improve on the errors of previous models</a:t>
            </a:r>
          </a:p>
        </p:txBody>
      </p:sp>
      <p:pic>
        <p:nvPicPr>
          <p:cNvPr id="5" name="Picture 4">
            <a:extLst>
              <a:ext uri="{FF2B5EF4-FFF2-40B4-BE49-F238E27FC236}">
                <a16:creationId xmlns:a16="http://schemas.microsoft.com/office/drawing/2014/main" id="{CF4BAE18-14AA-F96B-133C-6A059C8D4F2D}"/>
              </a:ext>
            </a:extLst>
          </p:cNvPr>
          <p:cNvPicPr>
            <a:picLocks noChangeAspect="1"/>
          </p:cNvPicPr>
          <p:nvPr/>
        </p:nvPicPr>
        <p:blipFill rotWithShape="1">
          <a:blip r:embed="rId6"/>
          <a:srcRect t="19448"/>
          <a:stretch/>
        </p:blipFill>
        <p:spPr>
          <a:xfrm>
            <a:off x="2458719" y="3702715"/>
            <a:ext cx="6560870" cy="3155285"/>
          </a:xfrm>
          <a:prstGeom prst="rect">
            <a:avLst/>
          </a:prstGeom>
        </p:spPr>
      </p:pic>
    </p:spTree>
    <p:extLst>
      <p:ext uri="{BB962C8B-B14F-4D97-AF65-F5344CB8AC3E}">
        <p14:creationId xmlns:p14="http://schemas.microsoft.com/office/powerpoint/2010/main" val="79045593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364974" y="336902"/>
            <a:ext cx="8044069" cy="564145"/>
          </a:xfrm>
        </p:spPr>
        <p:txBody>
          <a:bodyPr>
            <a:normAutofit fontScale="90000"/>
          </a:bodyPr>
          <a:lstStyle/>
          <a:p>
            <a:r>
              <a:rPr lang="en-US" b="0" u="none" dirty="0">
                <a:latin typeface="Huawei Sans" panose="020C0503030203020204" pitchFamily="34" charset="0"/>
              </a:rPr>
              <a:t>Types of Ensemble Learning-</a:t>
            </a:r>
            <a:r>
              <a:rPr lang="en-US" dirty="0">
                <a:latin typeface="Huawei Sans" panose="020C0503030203020204" pitchFamily="34" charset="0"/>
              </a:rPr>
              <a:t>Stacking</a:t>
            </a:r>
            <a:endParaRPr lang="en-US" dirty="0">
              <a:latin typeface="Huawei Sans" panose="020C0503030203020204" pitchFamily="34" charset="0"/>
              <a:cs typeface="Huawei Sans" panose="020C0503030203020204" pitchFamily="34" charset="0"/>
              <a:sym typeface="Huawei Sans" panose="020C0503030203020204" pitchFamily="34" charset="0"/>
            </a:endParaRPr>
          </a:p>
        </p:txBody>
      </p:sp>
      <p:sp>
        <p:nvSpPr>
          <p:cNvPr id="7" name="object 7"/>
          <p:cNvSpPr txBox="1"/>
          <p:nvPr/>
        </p:nvSpPr>
        <p:spPr>
          <a:xfrm>
            <a:off x="4054489" y="2268926"/>
            <a:ext cx="999896" cy="215444"/>
          </a:xfrm>
          <a:prstGeom prst="rect">
            <a:avLst/>
          </a:prstGeom>
        </p:spPr>
        <p:txBody>
          <a:bodyPr vert="horz" wrap="square" lIns="0" tIns="0" rIns="0" bIns="0" rtlCol="0">
            <a:spAutoFit/>
          </a:bodyPr>
          <a:lstStyle/>
          <a:p>
            <a:pPr marL="12700">
              <a:lnSpc>
                <a:spcPct val="100000"/>
              </a:lnSpc>
            </a:pPr>
            <a:r>
              <a:rPr sz="1400" b="1" u="none" dirty="0">
                <a:solidFill>
                  <a:srgbClr val="FFFFFF"/>
                </a:solidFill>
                <a:latin typeface="Huawei Sans" panose="020C0503030203020204" pitchFamily="34" charset="0"/>
              </a:rPr>
              <a:t>Bagging</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grpSp>
        <p:nvGrpSpPr>
          <p:cNvPr id="3" name="Group 2">
            <a:extLst>
              <a:ext uri="{FF2B5EF4-FFF2-40B4-BE49-F238E27FC236}">
                <a16:creationId xmlns:a16="http://schemas.microsoft.com/office/drawing/2014/main" id="{122DF602-F828-FAE8-939C-BE31021535ED}"/>
              </a:ext>
            </a:extLst>
          </p:cNvPr>
          <p:cNvGrpSpPr/>
          <p:nvPr/>
        </p:nvGrpSpPr>
        <p:grpSpPr>
          <a:xfrm>
            <a:off x="196602" y="170778"/>
            <a:ext cx="996641" cy="891380"/>
            <a:chOff x="431054" y="222425"/>
            <a:chExt cx="996641" cy="891380"/>
          </a:xfrm>
        </p:grpSpPr>
        <p:sp>
          <p:nvSpPr>
            <p:cNvPr id="12" name="Rectangle 11">
              <a:extLst>
                <a:ext uri="{FF2B5EF4-FFF2-40B4-BE49-F238E27FC236}">
                  <a16:creationId xmlns:a16="http://schemas.microsoft.com/office/drawing/2014/main" id="{EDD190AC-E84A-6C8A-FD53-519004F66903}"/>
                </a:ext>
              </a:extLst>
            </p:cNvPr>
            <p:cNvSpPr/>
            <p:nvPr/>
          </p:nvSpPr>
          <p:spPr>
            <a:xfrm>
              <a:off x="431054" y="222425"/>
              <a:ext cx="996641" cy="891380"/>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9" name="TextBox 18">
              <a:extLst>
                <a:ext uri="{FF2B5EF4-FFF2-40B4-BE49-F238E27FC236}">
                  <a16:creationId xmlns:a16="http://schemas.microsoft.com/office/drawing/2014/main" id="{22D4C26A-6B25-0164-FAAB-6578F094E937}"/>
                </a:ext>
              </a:extLst>
            </p:cNvPr>
            <p:cNvSpPr txBox="1"/>
            <p:nvPr/>
          </p:nvSpPr>
          <p:spPr>
            <a:xfrm>
              <a:off x="441298" y="240917"/>
              <a:ext cx="917148" cy="307777"/>
            </a:xfrm>
            <a:prstGeom prst="rect">
              <a:avLst/>
            </a:prstGeom>
            <a:noFill/>
          </p:spPr>
          <p:txBody>
            <a:bodyPr wrap="square" rtlCol="0">
              <a:spAutoFit/>
            </a:bodyPr>
            <a:lstStyle/>
            <a:p>
              <a:pPr algn="ctr"/>
              <a:r>
                <a:rPr lang="en-US" sz="1400" dirty="0">
                  <a:solidFill>
                    <a:schemeClr val="bg1"/>
                  </a:solidFill>
                  <a:latin typeface="Times New Roman" panose="02020603050405020304" pitchFamily="18" charset="0"/>
                  <a:cs typeface="Times New Roman" panose="02020603050405020304" pitchFamily="18" charset="0"/>
                </a:rPr>
                <a:t>Lecture</a:t>
              </a:r>
            </a:p>
          </p:txBody>
        </p:sp>
        <p:sp>
          <p:nvSpPr>
            <p:cNvPr id="20" name="TextBox 19">
              <a:extLst>
                <a:ext uri="{FF2B5EF4-FFF2-40B4-BE49-F238E27FC236}">
                  <a16:creationId xmlns:a16="http://schemas.microsoft.com/office/drawing/2014/main" id="{33498AC6-87B2-E00C-2ACA-C10D390F9D8D}"/>
                </a:ext>
              </a:extLst>
            </p:cNvPr>
            <p:cNvSpPr txBox="1"/>
            <p:nvPr/>
          </p:nvSpPr>
          <p:spPr>
            <a:xfrm>
              <a:off x="441298" y="405919"/>
              <a:ext cx="917148" cy="707886"/>
            </a:xfrm>
            <a:prstGeom prst="rect">
              <a:avLst/>
            </a:prstGeom>
            <a:noFill/>
          </p:spPr>
          <p:txBody>
            <a:bodyPr wrap="square" rtlCol="0">
              <a:spAutoFit/>
            </a:bodyPr>
            <a:lstStyle/>
            <a:p>
              <a:pPr algn="ctr"/>
              <a:r>
                <a:rPr lang="en-US" sz="4000" b="1" dirty="0">
                  <a:solidFill>
                    <a:srgbClr val="8E5A6D"/>
                  </a:solidFill>
                  <a:latin typeface="Times New Roman" panose="02020603050405020304" pitchFamily="18" charset="0"/>
                  <a:cs typeface="Times New Roman" panose="02020603050405020304" pitchFamily="18" charset="0"/>
                </a:rPr>
                <a:t>04</a:t>
              </a:r>
              <a:endParaRPr lang="en-US" sz="1100" b="1" dirty="0">
                <a:solidFill>
                  <a:srgbClr val="8E5A6D"/>
                </a:solidFill>
                <a:latin typeface="Times New Roman" panose="02020603050405020304" pitchFamily="18" charset="0"/>
                <a:cs typeface="Times New Roman" panose="02020603050405020304" pitchFamily="18" charset="0"/>
              </a:endParaRPr>
            </a:p>
          </p:txBody>
        </p:sp>
      </p:grpSp>
      <p:pic>
        <p:nvPicPr>
          <p:cNvPr id="21" name="Graphic 20">
            <a:extLst>
              <a:ext uri="{FF2B5EF4-FFF2-40B4-BE49-F238E27FC236}">
                <a16:creationId xmlns:a16="http://schemas.microsoft.com/office/drawing/2014/main" id="{BB328F00-BEEF-6A26-C477-9B2A4E3A051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1197" y="6266339"/>
            <a:ext cx="2167470" cy="591661"/>
          </a:xfrm>
          <a:prstGeom prst="rect">
            <a:avLst/>
          </a:prstGeom>
        </p:spPr>
      </p:pic>
      <p:pic>
        <p:nvPicPr>
          <p:cNvPr id="22" name="Picture 21">
            <a:extLst>
              <a:ext uri="{FF2B5EF4-FFF2-40B4-BE49-F238E27FC236}">
                <a16:creationId xmlns:a16="http://schemas.microsoft.com/office/drawing/2014/main" id="{3EE5BD18-3033-5FD1-041B-49E553EF6C4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0498731" y="-303071"/>
            <a:ext cx="1486423" cy="1314685"/>
          </a:xfrm>
          <a:prstGeom prst="rect">
            <a:avLst/>
          </a:prstGeom>
        </p:spPr>
      </p:pic>
      <p:sp>
        <p:nvSpPr>
          <p:cNvPr id="24" name="TextBox 23">
            <a:extLst>
              <a:ext uri="{FF2B5EF4-FFF2-40B4-BE49-F238E27FC236}">
                <a16:creationId xmlns:a16="http://schemas.microsoft.com/office/drawing/2014/main" id="{5F5E8A47-DC99-443F-82D0-D38272E1B81A}"/>
              </a:ext>
            </a:extLst>
          </p:cNvPr>
          <p:cNvSpPr txBox="1"/>
          <p:nvPr/>
        </p:nvSpPr>
        <p:spPr>
          <a:xfrm>
            <a:off x="206846" y="1030106"/>
            <a:ext cx="11655029" cy="5324535"/>
          </a:xfrm>
          <a:prstGeom prst="rect">
            <a:avLst/>
          </a:prstGeom>
          <a:noFill/>
        </p:spPr>
        <p:txBody>
          <a:bodyPr wrap="square">
            <a:spAutoFit/>
          </a:bodyPr>
          <a:lstStyle/>
          <a:p>
            <a:pPr algn="just"/>
            <a:r>
              <a:rPr lang="en-US" sz="2000" b="0" i="0" dirty="0">
                <a:solidFill>
                  <a:srgbClr val="222222"/>
                </a:solidFill>
                <a:effectLst/>
                <a:latin typeface="+mj-lt"/>
              </a:rPr>
              <a:t>We use stacking to improve the prediction accuracy of strong learners. Stacking aims to create a single robust model from multiple heterogeneous strong learners.</a:t>
            </a:r>
          </a:p>
          <a:p>
            <a:pPr algn="just"/>
            <a:r>
              <a:rPr lang="en-US" sz="2000" b="1" i="0" dirty="0">
                <a:effectLst/>
                <a:latin typeface="+mj-lt"/>
              </a:rPr>
              <a:t>Stacking differs from bagging and boosting in that:</a:t>
            </a:r>
          </a:p>
          <a:p>
            <a:pPr algn="just"/>
            <a:r>
              <a:rPr lang="en-US" sz="2000" b="0" i="0" dirty="0">
                <a:solidFill>
                  <a:srgbClr val="222222"/>
                </a:solidFill>
                <a:effectLst/>
                <a:latin typeface="+mj-lt"/>
              </a:rPr>
              <a:t>It combines strong learners</a:t>
            </a:r>
          </a:p>
          <a:p>
            <a:pPr algn="just"/>
            <a:r>
              <a:rPr lang="en-US" sz="2000" b="0" i="0" dirty="0">
                <a:solidFill>
                  <a:srgbClr val="222222"/>
                </a:solidFill>
                <a:effectLst/>
                <a:latin typeface="+mj-lt"/>
              </a:rPr>
              <a:t>It combines heterogeneous models</a:t>
            </a:r>
          </a:p>
          <a:p>
            <a:pPr algn="just"/>
            <a:r>
              <a:rPr lang="en-US" sz="2000" b="0" i="0" dirty="0">
                <a:solidFill>
                  <a:srgbClr val="222222"/>
                </a:solidFill>
                <a:effectLst/>
                <a:latin typeface="+mj-lt"/>
              </a:rPr>
              <a:t>It consists of creating a Metamodel.</a:t>
            </a:r>
          </a:p>
          <a:p>
            <a:pPr algn="just"/>
            <a:endParaRPr lang="en-US" sz="2000" dirty="0">
              <a:solidFill>
                <a:srgbClr val="222222"/>
              </a:solidFill>
              <a:latin typeface="+mj-lt"/>
            </a:endParaRPr>
          </a:p>
          <a:p>
            <a:pPr algn="just"/>
            <a:endParaRPr lang="en-US" sz="2000" b="0" i="0" dirty="0">
              <a:solidFill>
                <a:srgbClr val="222222"/>
              </a:solidFill>
              <a:effectLst/>
              <a:latin typeface="+mj-lt"/>
            </a:endParaRPr>
          </a:p>
          <a:p>
            <a:pPr algn="just"/>
            <a:endParaRPr lang="en-US" sz="2000" dirty="0">
              <a:solidFill>
                <a:srgbClr val="222222"/>
              </a:solidFill>
              <a:latin typeface="+mj-lt"/>
            </a:endParaRPr>
          </a:p>
          <a:p>
            <a:pPr algn="just"/>
            <a:endParaRPr lang="en-US" sz="2000" b="0" i="0" dirty="0">
              <a:solidFill>
                <a:srgbClr val="222222"/>
              </a:solidFill>
              <a:effectLst/>
              <a:latin typeface="+mj-lt"/>
            </a:endParaRPr>
          </a:p>
          <a:p>
            <a:pPr algn="just"/>
            <a:endParaRPr lang="en-US" sz="2000" dirty="0">
              <a:solidFill>
                <a:srgbClr val="222222"/>
              </a:solidFill>
              <a:latin typeface="+mj-lt"/>
            </a:endParaRPr>
          </a:p>
          <a:p>
            <a:pPr algn="just"/>
            <a:endParaRPr lang="en-US" sz="2000" b="0" i="0" dirty="0">
              <a:solidFill>
                <a:srgbClr val="222222"/>
              </a:solidFill>
              <a:effectLst/>
              <a:latin typeface="+mj-lt"/>
            </a:endParaRPr>
          </a:p>
          <a:p>
            <a:pPr algn="just"/>
            <a:endParaRPr lang="en-US" sz="2000" dirty="0">
              <a:solidFill>
                <a:srgbClr val="222222"/>
              </a:solidFill>
              <a:latin typeface="+mj-lt"/>
            </a:endParaRPr>
          </a:p>
          <a:p>
            <a:pPr algn="just"/>
            <a:r>
              <a:rPr lang="en-US" sz="2000" b="0" i="0" dirty="0">
                <a:solidFill>
                  <a:srgbClr val="222222"/>
                </a:solidFill>
                <a:effectLst/>
                <a:latin typeface="+mj-lt"/>
              </a:rPr>
              <a:t> A metamodel is a model created using a new dataset.</a:t>
            </a:r>
          </a:p>
          <a:p>
            <a:pPr algn="just"/>
            <a:r>
              <a:rPr lang="en-US" sz="2000" b="0" i="0" dirty="0">
                <a:solidFill>
                  <a:srgbClr val="222222"/>
                </a:solidFill>
                <a:effectLst/>
                <a:latin typeface="+mj-lt"/>
              </a:rPr>
              <a:t>Individual heterogeneous models are trained using an initial dataset. These models make predictions and form a single new dataset using those predictions. This new data set is used to train the metamodel, which makes the final prediction. The prediction is combined using weighted averaging.</a:t>
            </a:r>
          </a:p>
        </p:txBody>
      </p:sp>
      <p:pic>
        <p:nvPicPr>
          <p:cNvPr id="6" name="Picture 5">
            <a:extLst>
              <a:ext uri="{FF2B5EF4-FFF2-40B4-BE49-F238E27FC236}">
                <a16:creationId xmlns:a16="http://schemas.microsoft.com/office/drawing/2014/main" id="{65571BC1-12B1-5344-8CC8-D60665741549}"/>
              </a:ext>
            </a:extLst>
          </p:cNvPr>
          <p:cNvPicPr>
            <a:picLocks noChangeAspect="1"/>
          </p:cNvPicPr>
          <p:nvPr/>
        </p:nvPicPr>
        <p:blipFill>
          <a:blip r:embed="rId6"/>
          <a:stretch>
            <a:fillRect/>
          </a:stretch>
        </p:blipFill>
        <p:spPr>
          <a:xfrm>
            <a:off x="4465983" y="2204866"/>
            <a:ext cx="7519171" cy="2737149"/>
          </a:xfrm>
          <a:prstGeom prst="rect">
            <a:avLst/>
          </a:prstGeom>
        </p:spPr>
      </p:pic>
    </p:spTree>
    <p:extLst>
      <p:ext uri="{BB962C8B-B14F-4D97-AF65-F5344CB8AC3E}">
        <p14:creationId xmlns:p14="http://schemas.microsoft.com/office/powerpoint/2010/main" val="199041590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364974" y="235796"/>
            <a:ext cx="9422296" cy="863440"/>
          </a:xfrm>
        </p:spPr>
        <p:txBody>
          <a:bodyPr>
            <a:normAutofit/>
          </a:bodyPr>
          <a:lstStyle/>
          <a:p>
            <a:r>
              <a:rPr lang="en-US" sz="3600" b="0" u="none" dirty="0">
                <a:latin typeface="Huawei Sans" panose="020C0503030203020204" pitchFamily="34" charset="0"/>
              </a:rPr>
              <a:t>When to use Bagging vs Boosting vs Stacking?</a:t>
            </a:r>
            <a:endParaRPr lang="en-US" sz="3600" dirty="0">
              <a:latin typeface="Huawei Sans" panose="020C0503030203020204" pitchFamily="34" charset="0"/>
              <a:cs typeface="Huawei Sans" panose="020C0503030203020204" pitchFamily="34" charset="0"/>
              <a:sym typeface="Huawei Sans" panose="020C0503030203020204" pitchFamily="34" charset="0"/>
            </a:endParaRPr>
          </a:p>
        </p:txBody>
      </p:sp>
      <p:sp>
        <p:nvSpPr>
          <p:cNvPr id="7" name="object 7"/>
          <p:cNvSpPr txBox="1"/>
          <p:nvPr/>
        </p:nvSpPr>
        <p:spPr>
          <a:xfrm>
            <a:off x="4054489" y="2268926"/>
            <a:ext cx="999896" cy="215444"/>
          </a:xfrm>
          <a:prstGeom prst="rect">
            <a:avLst/>
          </a:prstGeom>
        </p:spPr>
        <p:txBody>
          <a:bodyPr vert="horz" wrap="square" lIns="0" tIns="0" rIns="0" bIns="0" rtlCol="0">
            <a:spAutoFit/>
          </a:bodyPr>
          <a:lstStyle/>
          <a:p>
            <a:pPr marL="12700">
              <a:lnSpc>
                <a:spcPct val="100000"/>
              </a:lnSpc>
            </a:pPr>
            <a:r>
              <a:rPr sz="1400" b="1" u="none" dirty="0">
                <a:solidFill>
                  <a:srgbClr val="FFFFFF"/>
                </a:solidFill>
                <a:latin typeface="Huawei Sans" panose="020C0503030203020204" pitchFamily="34" charset="0"/>
              </a:rPr>
              <a:t>Bagging</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grpSp>
        <p:nvGrpSpPr>
          <p:cNvPr id="3" name="Group 2">
            <a:extLst>
              <a:ext uri="{FF2B5EF4-FFF2-40B4-BE49-F238E27FC236}">
                <a16:creationId xmlns:a16="http://schemas.microsoft.com/office/drawing/2014/main" id="{122DF602-F828-FAE8-939C-BE31021535ED}"/>
              </a:ext>
            </a:extLst>
          </p:cNvPr>
          <p:cNvGrpSpPr/>
          <p:nvPr/>
        </p:nvGrpSpPr>
        <p:grpSpPr>
          <a:xfrm>
            <a:off x="138291" y="120234"/>
            <a:ext cx="996641" cy="891380"/>
            <a:chOff x="431054" y="222425"/>
            <a:chExt cx="996641" cy="891380"/>
          </a:xfrm>
        </p:grpSpPr>
        <p:sp>
          <p:nvSpPr>
            <p:cNvPr id="12" name="Rectangle 11">
              <a:extLst>
                <a:ext uri="{FF2B5EF4-FFF2-40B4-BE49-F238E27FC236}">
                  <a16:creationId xmlns:a16="http://schemas.microsoft.com/office/drawing/2014/main" id="{EDD190AC-E84A-6C8A-FD53-519004F66903}"/>
                </a:ext>
              </a:extLst>
            </p:cNvPr>
            <p:cNvSpPr/>
            <p:nvPr/>
          </p:nvSpPr>
          <p:spPr>
            <a:xfrm>
              <a:off x="431054" y="222425"/>
              <a:ext cx="996641" cy="891380"/>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9" name="TextBox 18">
              <a:extLst>
                <a:ext uri="{FF2B5EF4-FFF2-40B4-BE49-F238E27FC236}">
                  <a16:creationId xmlns:a16="http://schemas.microsoft.com/office/drawing/2014/main" id="{22D4C26A-6B25-0164-FAAB-6578F094E937}"/>
                </a:ext>
              </a:extLst>
            </p:cNvPr>
            <p:cNvSpPr txBox="1"/>
            <p:nvPr/>
          </p:nvSpPr>
          <p:spPr>
            <a:xfrm>
              <a:off x="441298" y="240917"/>
              <a:ext cx="917148" cy="307777"/>
            </a:xfrm>
            <a:prstGeom prst="rect">
              <a:avLst/>
            </a:prstGeom>
            <a:noFill/>
          </p:spPr>
          <p:txBody>
            <a:bodyPr wrap="square" rtlCol="0">
              <a:spAutoFit/>
            </a:bodyPr>
            <a:lstStyle/>
            <a:p>
              <a:pPr algn="ctr"/>
              <a:r>
                <a:rPr lang="en-US" sz="1400" dirty="0">
                  <a:solidFill>
                    <a:schemeClr val="bg1"/>
                  </a:solidFill>
                  <a:latin typeface="Times New Roman" panose="02020603050405020304" pitchFamily="18" charset="0"/>
                  <a:cs typeface="Times New Roman" panose="02020603050405020304" pitchFamily="18" charset="0"/>
                </a:rPr>
                <a:t>Lecture</a:t>
              </a:r>
            </a:p>
          </p:txBody>
        </p:sp>
        <p:sp>
          <p:nvSpPr>
            <p:cNvPr id="20" name="TextBox 19">
              <a:extLst>
                <a:ext uri="{FF2B5EF4-FFF2-40B4-BE49-F238E27FC236}">
                  <a16:creationId xmlns:a16="http://schemas.microsoft.com/office/drawing/2014/main" id="{33498AC6-87B2-E00C-2ACA-C10D390F9D8D}"/>
                </a:ext>
              </a:extLst>
            </p:cNvPr>
            <p:cNvSpPr txBox="1"/>
            <p:nvPr/>
          </p:nvSpPr>
          <p:spPr>
            <a:xfrm>
              <a:off x="441298" y="405919"/>
              <a:ext cx="917148" cy="707886"/>
            </a:xfrm>
            <a:prstGeom prst="rect">
              <a:avLst/>
            </a:prstGeom>
            <a:noFill/>
          </p:spPr>
          <p:txBody>
            <a:bodyPr wrap="square" rtlCol="0">
              <a:spAutoFit/>
            </a:bodyPr>
            <a:lstStyle/>
            <a:p>
              <a:pPr algn="ctr"/>
              <a:r>
                <a:rPr lang="en-US" sz="4000" b="1" dirty="0">
                  <a:solidFill>
                    <a:srgbClr val="8E5A6D"/>
                  </a:solidFill>
                  <a:latin typeface="Times New Roman" panose="02020603050405020304" pitchFamily="18" charset="0"/>
                  <a:cs typeface="Times New Roman" panose="02020603050405020304" pitchFamily="18" charset="0"/>
                </a:rPr>
                <a:t>04</a:t>
              </a:r>
              <a:endParaRPr lang="en-US" sz="1100" b="1" dirty="0">
                <a:solidFill>
                  <a:srgbClr val="8E5A6D"/>
                </a:solidFill>
                <a:latin typeface="Times New Roman" panose="02020603050405020304" pitchFamily="18" charset="0"/>
                <a:cs typeface="Times New Roman" panose="02020603050405020304" pitchFamily="18" charset="0"/>
              </a:endParaRPr>
            </a:p>
          </p:txBody>
        </p:sp>
      </p:grpSp>
      <p:pic>
        <p:nvPicPr>
          <p:cNvPr id="21" name="Graphic 20">
            <a:extLst>
              <a:ext uri="{FF2B5EF4-FFF2-40B4-BE49-F238E27FC236}">
                <a16:creationId xmlns:a16="http://schemas.microsoft.com/office/drawing/2014/main" id="{BB328F00-BEEF-6A26-C477-9B2A4E3A051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1197" y="6266339"/>
            <a:ext cx="2167470" cy="591661"/>
          </a:xfrm>
          <a:prstGeom prst="rect">
            <a:avLst/>
          </a:prstGeom>
        </p:spPr>
      </p:pic>
      <p:pic>
        <p:nvPicPr>
          <p:cNvPr id="22" name="Picture 21">
            <a:extLst>
              <a:ext uri="{FF2B5EF4-FFF2-40B4-BE49-F238E27FC236}">
                <a16:creationId xmlns:a16="http://schemas.microsoft.com/office/drawing/2014/main" id="{3EE5BD18-3033-5FD1-041B-49E553EF6C49}"/>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0557042" y="-240881"/>
            <a:ext cx="1486423" cy="1314685"/>
          </a:xfrm>
          <a:prstGeom prst="rect">
            <a:avLst/>
          </a:prstGeom>
        </p:spPr>
      </p:pic>
      <p:pic>
        <p:nvPicPr>
          <p:cNvPr id="5" name="Picture 4">
            <a:extLst>
              <a:ext uri="{FF2B5EF4-FFF2-40B4-BE49-F238E27FC236}">
                <a16:creationId xmlns:a16="http://schemas.microsoft.com/office/drawing/2014/main" id="{77407472-212D-D626-B720-372819FE266B}"/>
              </a:ext>
            </a:extLst>
          </p:cNvPr>
          <p:cNvPicPr>
            <a:picLocks noChangeAspect="1"/>
          </p:cNvPicPr>
          <p:nvPr/>
        </p:nvPicPr>
        <p:blipFill rotWithShape="1">
          <a:blip r:embed="rId6"/>
          <a:srcRect t="3363"/>
          <a:stretch/>
        </p:blipFill>
        <p:spPr>
          <a:xfrm>
            <a:off x="1364974" y="1311965"/>
            <a:ext cx="8982239" cy="4345693"/>
          </a:xfrm>
          <a:prstGeom prst="rect">
            <a:avLst/>
          </a:prstGeom>
        </p:spPr>
      </p:pic>
    </p:spTree>
    <p:extLst>
      <p:ext uri="{BB962C8B-B14F-4D97-AF65-F5344CB8AC3E}">
        <p14:creationId xmlns:p14="http://schemas.microsoft.com/office/powerpoint/2010/main" val="145667257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225798" y="354707"/>
            <a:ext cx="10066061" cy="503571"/>
          </a:xfrm>
        </p:spPr>
        <p:txBody>
          <a:bodyPr>
            <a:normAutofit fontScale="90000"/>
          </a:bodyPr>
          <a:lstStyle/>
          <a:p>
            <a:r>
              <a:rPr b="0" u="none" dirty="0">
                <a:solidFill>
                  <a:srgbClr val="FF0000"/>
                </a:solidFill>
                <a:latin typeface="Huawei Sans" panose="020C0503030203020204" pitchFamily="34" charset="0"/>
              </a:rPr>
              <a:t>Ensemble Learning - Random Forest</a:t>
            </a:r>
            <a:endParaRPr lang="en-US" dirty="0">
              <a:solidFill>
                <a:srgbClr val="FF0000"/>
              </a:solidFill>
              <a:latin typeface="Huawei Sans" panose="020C0503030203020204" pitchFamily="34" charset="0"/>
              <a:cs typeface="Huawei Sans" panose="020C0503030203020204" pitchFamily="34" charset="0"/>
              <a:sym typeface="Huawei Sans" panose="020C0503030203020204" pitchFamily="34" charset="0"/>
            </a:endParaRPr>
          </a:p>
        </p:txBody>
      </p:sp>
      <p:sp>
        <p:nvSpPr>
          <p:cNvPr id="114" name="文本占位符 113"/>
          <p:cNvSpPr>
            <a:spLocks noGrp="1"/>
          </p:cNvSpPr>
          <p:nvPr>
            <p:ph type="body" sz="quarter" idx="4294967295"/>
          </p:nvPr>
        </p:nvSpPr>
        <p:spPr>
          <a:xfrm>
            <a:off x="206846" y="1047750"/>
            <a:ext cx="11542241" cy="5292178"/>
          </a:xfrm>
        </p:spPr>
        <p:txBody>
          <a:bodyPr>
            <a:normAutofit/>
          </a:bodyPr>
          <a:lstStyle/>
          <a:p>
            <a:pPr>
              <a:spcBef>
                <a:spcPts val="600"/>
              </a:spcBef>
            </a:pPr>
            <a:r>
              <a:rPr sz="2000" b="0" u="none" dirty="0">
                <a:latin typeface="Huawei Sans" panose="020C0503030203020204" pitchFamily="34" charset="0"/>
              </a:rPr>
              <a:t>Random forest = Bagging + Classification and regression tree (CART)</a:t>
            </a:r>
            <a:endParaRPr lang="en-US" altLang="zh-CN" sz="2000" dirty="0">
              <a:latin typeface="Huawei Sans" panose="020C0503030203020204" pitchFamily="34" charset="0"/>
              <a:sym typeface="Huawei Sans" panose="020C0503030203020204" pitchFamily="34" charset="0"/>
            </a:endParaRPr>
          </a:p>
          <a:p>
            <a:pPr>
              <a:spcBef>
                <a:spcPts val="600"/>
              </a:spcBef>
            </a:pPr>
            <a:r>
              <a:rPr sz="2000" b="0" u="none" dirty="0">
                <a:latin typeface="Huawei Sans" panose="020C0503030203020204" pitchFamily="34" charset="0"/>
              </a:rPr>
              <a:t>Random forest builds multiple decision trees and aggregates their results to make prediction more accurate and stable.</a:t>
            </a:r>
            <a:endParaRPr lang="en-US" altLang="zh-CN" sz="2000" dirty="0">
              <a:latin typeface="Huawei Sans" panose="020C0503030203020204" pitchFamily="34" charset="0"/>
              <a:sym typeface="Huawei Sans" panose="020C0503030203020204" pitchFamily="34" charset="0"/>
            </a:endParaRPr>
          </a:p>
          <a:p>
            <a:pPr lvl="1">
              <a:spcBef>
                <a:spcPts val="600"/>
              </a:spcBef>
              <a:buFont typeface="Wingdings" panose="05000000000000000000" pitchFamily="2" charset="2"/>
              <a:buChar char="n"/>
            </a:pPr>
            <a:r>
              <a:rPr sz="2000" b="0" u="none" dirty="0">
                <a:latin typeface="Huawei Sans" panose="020C0503030203020204" pitchFamily="34" charset="0"/>
              </a:rPr>
              <a:t>The random forest algorithm can be used for classification and regression problems.</a:t>
            </a:r>
          </a:p>
        </p:txBody>
      </p:sp>
      <p:sp>
        <p:nvSpPr>
          <p:cNvPr id="5" name="object 5"/>
          <p:cNvSpPr/>
          <p:nvPr/>
        </p:nvSpPr>
        <p:spPr>
          <a:xfrm>
            <a:off x="7951797" y="3814616"/>
            <a:ext cx="1695450" cy="1695450"/>
          </a:xfrm>
          <a:custGeom>
            <a:avLst/>
            <a:gdLst/>
            <a:ahLst/>
            <a:cxnLst/>
            <a:rect l="l" t="t" r="r" b="b"/>
            <a:pathLst>
              <a:path w="1695450" h="1695450">
                <a:moveTo>
                  <a:pt x="847492" y="0"/>
                </a:moveTo>
                <a:lnTo>
                  <a:pt x="799400" y="1341"/>
                </a:lnTo>
                <a:lnTo>
                  <a:pt x="752013" y="5318"/>
                </a:lnTo>
                <a:lnTo>
                  <a:pt x="705400" y="11859"/>
                </a:lnTo>
                <a:lnTo>
                  <a:pt x="659634" y="20893"/>
                </a:lnTo>
                <a:lnTo>
                  <a:pt x="614787" y="32347"/>
                </a:lnTo>
                <a:lnTo>
                  <a:pt x="570930" y="46150"/>
                </a:lnTo>
                <a:lnTo>
                  <a:pt x="528134" y="62232"/>
                </a:lnTo>
                <a:lnTo>
                  <a:pt x="486472" y="80519"/>
                </a:lnTo>
                <a:lnTo>
                  <a:pt x="446014" y="100942"/>
                </a:lnTo>
                <a:lnTo>
                  <a:pt x="406832" y="123427"/>
                </a:lnTo>
                <a:lnTo>
                  <a:pt x="368998" y="147904"/>
                </a:lnTo>
                <a:lnTo>
                  <a:pt x="332583" y="174301"/>
                </a:lnTo>
                <a:lnTo>
                  <a:pt x="297659" y="202547"/>
                </a:lnTo>
                <a:lnTo>
                  <a:pt x="264297" y="232569"/>
                </a:lnTo>
                <a:lnTo>
                  <a:pt x="232569" y="264297"/>
                </a:lnTo>
                <a:lnTo>
                  <a:pt x="202547" y="297659"/>
                </a:lnTo>
                <a:lnTo>
                  <a:pt x="174301" y="332583"/>
                </a:lnTo>
                <a:lnTo>
                  <a:pt x="147904" y="368998"/>
                </a:lnTo>
                <a:lnTo>
                  <a:pt x="123427" y="406832"/>
                </a:lnTo>
                <a:lnTo>
                  <a:pt x="100942" y="446014"/>
                </a:lnTo>
                <a:lnTo>
                  <a:pt x="80519" y="486472"/>
                </a:lnTo>
                <a:lnTo>
                  <a:pt x="62232" y="528134"/>
                </a:lnTo>
                <a:lnTo>
                  <a:pt x="46150" y="570930"/>
                </a:lnTo>
                <a:lnTo>
                  <a:pt x="32347" y="614787"/>
                </a:lnTo>
                <a:lnTo>
                  <a:pt x="20893" y="659634"/>
                </a:lnTo>
                <a:lnTo>
                  <a:pt x="11859" y="705400"/>
                </a:lnTo>
                <a:lnTo>
                  <a:pt x="5318" y="752013"/>
                </a:lnTo>
                <a:lnTo>
                  <a:pt x="1341" y="799400"/>
                </a:lnTo>
                <a:lnTo>
                  <a:pt x="0" y="847492"/>
                </a:lnTo>
                <a:lnTo>
                  <a:pt x="1341" y="895584"/>
                </a:lnTo>
                <a:lnTo>
                  <a:pt x="5318" y="942972"/>
                </a:lnTo>
                <a:lnTo>
                  <a:pt x="11859" y="989584"/>
                </a:lnTo>
                <a:lnTo>
                  <a:pt x="20893" y="1035350"/>
                </a:lnTo>
                <a:lnTo>
                  <a:pt x="32347" y="1080197"/>
                </a:lnTo>
                <a:lnTo>
                  <a:pt x="46150" y="1124054"/>
                </a:lnTo>
                <a:lnTo>
                  <a:pt x="62232" y="1166850"/>
                </a:lnTo>
                <a:lnTo>
                  <a:pt x="80519" y="1208512"/>
                </a:lnTo>
                <a:lnTo>
                  <a:pt x="100942" y="1248970"/>
                </a:lnTo>
                <a:lnTo>
                  <a:pt x="123427" y="1288152"/>
                </a:lnTo>
                <a:lnTo>
                  <a:pt x="147904" y="1325986"/>
                </a:lnTo>
                <a:lnTo>
                  <a:pt x="174301" y="1362401"/>
                </a:lnTo>
                <a:lnTo>
                  <a:pt x="202547" y="1397325"/>
                </a:lnTo>
                <a:lnTo>
                  <a:pt x="232569" y="1430687"/>
                </a:lnTo>
                <a:lnTo>
                  <a:pt x="264297" y="1462415"/>
                </a:lnTo>
                <a:lnTo>
                  <a:pt x="297659" y="1492438"/>
                </a:lnTo>
                <a:lnTo>
                  <a:pt x="332583" y="1520683"/>
                </a:lnTo>
                <a:lnTo>
                  <a:pt x="368998" y="1547080"/>
                </a:lnTo>
                <a:lnTo>
                  <a:pt x="406832" y="1571557"/>
                </a:lnTo>
                <a:lnTo>
                  <a:pt x="446014" y="1594043"/>
                </a:lnTo>
                <a:lnTo>
                  <a:pt x="486472" y="1614465"/>
                </a:lnTo>
                <a:lnTo>
                  <a:pt x="528134" y="1632752"/>
                </a:lnTo>
                <a:lnTo>
                  <a:pt x="570930" y="1648834"/>
                </a:lnTo>
                <a:lnTo>
                  <a:pt x="614787" y="1662637"/>
                </a:lnTo>
                <a:lnTo>
                  <a:pt x="659634" y="1674092"/>
                </a:lnTo>
                <a:lnTo>
                  <a:pt x="705400" y="1683125"/>
                </a:lnTo>
                <a:lnTo>
                  <a:pt x="752013" y="1689666"/>
                </a:lnTo>
                <a:lnTo>
                  <a:pt x="799400" y="1693643"/>
                </a:lnTo>
                <a:lnTo>
                  <a:pt x="847492" y="1694985"/>
                </a:lnTo>
                <a:lnTo>
                  <a:pt x="895584" y="1693643"/>
                </a:lnTo>
                <a:lnTo>
                  <a:pt x="942972" y="1689666"/>
                </a:lnTo>
                <a:lnTo>
                  <a:pt x="989584" y="1683125"/>
                </a:lnTo>
                <a:lnTo>
                  <a:pt x="1035350" y="1674092"/>
                </a:lnTo>
                <a:lnTo>
                  <a:pt x="1080197" y="1662637"/>
                </a:lnTo>
                <a:lnTo>
                  <a:pt x="1124055" y="1648834"/>
                </a:lnTo>
                <a:lnTo>
                  <a:pt x="1166850" y="1632752"/>
                </a:lnTo>
                <a:lnTo>
                  <a:pt x="1208513" y="1614465"/>
                </a:lnTo>
                <a:lnTo>
                  <a:pt x="1248971" y="1594043"/>
                </a:lnTo>
                <a:lnTo>
                  <a:pt x="1288153" y="1571557"/>
                </a:lnTo>
                <a:lnTo>
                  <a:pt x="1325987" y="1547080"/>
                </a:lnTo>
                <a:lnTo>
                  <a:pt x="1362402" y="1520683"/>
                </a:lnTo>
                <a:lnTo>
                  <a:pt x="1397326" y="1492438"/>
                </a:lnTo>
                <a:lnTo>
                  <a:pt x="1430688" y="1462415"/>
                </a:lnTo>
                <a:lnTo>
                  <a:pt x="1462416" y="1430687"/>
                </a:lnTo>
                <a:lnTo>
                  <a:pt x="1492439" y="1397325"/>
                </a:lnTo>
                <a:lnTo>
                  <a:pt x="1520684" y="1362401"/>
                </a:lnTo>
                <a:lnTo>
                  <a:pt x="1547081" y="1325986"/>
                </a:lnTo>
                <a:lnTo>
                  <a:pt x="1571558" y="1288152"/>
                </a:lnTo>
                <a:lnTo>
                  <a:pt x="1594044" y="1248970"/>
                </a:lnTo>
                <a:lnTo>
                  <a:pt x="1614466" y="1208512"/>
                </a:lnTo>
                <a:lnTo>
                  <a:pt x="1632754" y="1166850"/>
                </a:lnTo>
                <a:lnTo>
                  <a:pt x="1648835" y="1124054"/>
                </a:lnTo>
                <a:lnTo>
                  <a:pt x="1662639" y="1080197"/>
                </a:lnTo>
                <a:lnTo>
                  <a:pt x="1674093" y="1035350"/>
                </a:lnTo>
                <a:lnTo>
                  <a:pt x="1683126" y="989584"/>
                </a:lnTo>
                <a:lnTo>
                  <a:pt x="1689667" y="942972"/>
                </a:lnTo>
                <a:lnTo>
                  <a:pt x="1693644" y="895584"/>
                </a:lnTo>
                <a:lnTo>
                  <a:pt x="1694986" y="847492"/>
                </a:lnTo>
                <a:lnTo>
                  <a:pt x="1693644" y="799400"/>
                </a:lnTo>
                <a:lnTo>
                  <a:pt x="1689667" y="752013"/>
                </a:lnTo>
                <a:lnTo>
                  <a:pt x="1683126" y="705400"/>
                </a:lnTo>
                <a:lnTo>
                  <a:pt x="1674093" y="659634"/>
                </a:lnTo>
                <a:lnTo>
                  <a:pt x="1662639" y="614787"/>
                </a:lnTo>
                <a:lnTo>
                  <a:pt x="1648835" y="570930"/>
                </a:lnTo>
                <a:lnTo>
                  <a:pt x="1632754" y="528134"/>
                </a:lnTo>
                <a:lnTo>
                  <a:pt x="1614466" y="486472"/>
                </a:lnTo>
                <a:lnTo>
                  <a:pt x="1594044" y="446014"/>
                </a:lnTo>
                <a:lnTo>
                  <a:pt x="1571558" y="406832"/>
                </a:lnTo>
                <a:lnTo>
                  <a:pt x="1547081" y="368998"/>
                </a:lnTo>
                <a:lnTo>
                  <a:pt x="1520684" y="332583"/>
                </a:lnTo>
                <a:lnTo>
                  <a:pt x="1492439" y="297659"/>
                </a:lnTo>
                <a:lnTo>
                  <a:pt x="1462416" y="264297"/>
                </a:lnTo>
                <a:lnTo>
                  <a:pt x="1430688" y="232569"/>
                </a:lnTo>
                <a:lnTo>
                  <a:pt x="1397326" y="202547"/>
                </a:lnTo>
                <a:lnTo>
                  <a:pt x="1362402" y="174301"/>
                </a:lnTo>
                <a:lnTo>
                  <a:pt x="1325987" y="147904"/>
                </a:lnTo>
                <a:lnTo>
                  <a:pt x="1288153" y="123427"/>
                </a:lnTo>
                <a:lnTo>
                  <a:pt x="1248971" y="100942"/>
                </a:lnTo>
                <a:lnTo>
                  <a:pt x="1208513" y="80519"/>
                </a:lnTo>
                <a:lnTo>
                  <a:pt x="1166850" y="62232"/>
                </a:lnTo>
                <a:lnTo>
                  <a:pt x="1124055" y="46150"/>
                </a:lnTo>
                <a:lnTo>
                  <a:pt x="1080197" y="32347"/>
                </a:lnTo>
                <a:lnTo>
                  <a:pt x="1035350" y="20893"/>
                </a:lnTo>
                <a:lnTo>
                  <a:pt x="989584" y="11859"/>
                </a:lnTo>
                <a:lnTo>
                  <a:pt x="942972" y="5318"/>
                </a:lnTo>
                <a:lnTo>
                  <a:pt x="895584" y="1341"/>
                </a:lnTo>
                <a:lnTo>
                  <a:pt x="847492" y="0"/>
                </a:lnTo>
                <a:close/>
              </a:path>
            </a:pathLst>
          </a:custGeom>
          <a:solidFill>
            <a:srgbClr val="FAFAFA"/>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6" name="object 6"/>
          <p:cNvSpPr/>
          <p:nvPr/>
        </p:nvSpPr>
        <p:spPr>
          <a:xfrm>
            <a:off x="700800" y="4482983"/>
            <a:ext cx="1626739" cy="379730"/>
          </a:xfrm>
          <a:custGeom>
            <a:avLst/>
            <a:gdLst/>
            <a:ahLst/>
            <a:cxnLst/>
            <a:rect l="l" t="t" r="r" b="b"/>
            <a:pathLst>
              <a:path w="1304925" h="379729">
                <a:moveTo>
                  <a:pt x="1115122" y="0"/>
                </a:moveTo>
                <a:lnTo>
                  <a:pt x="189569" y="0"/>
                </a:lnTo>
                <a:lnTo>
                  <a:pt x="139174" y="6771"/>
                </a:lnTo>
                <a:lnTo>
                  <a:pt x="93890" y="25881"/>
                </a:lnTo>
                <a:lnTo>
                  <a:pt x="55523" y="55523"/>
                </a:lnTo>
                <a:lnTo>
                  <a:pt x="25881" y="93890"/>
                </a:lnTo>
                <a:lnTo>
                  <a:pt x="6771" y="139174"/>
                </a:lnTo>
                <a:lnTo>
                  <a:pt x="0" y="189570"/>
                </a:lnTo>
                <a:lnTo>
                  <a:pt x="6771" y="239965"/>
                </a:lnTo>
                <a:lnTo>
                  <a:pt x="25881" y="285249"/>
                </a:lnTo>
                <a:lnTo>
                  <a:pt x="55523" y="323616"/>
                </a:lnTo>
                <a:lnTo>
                  <a:pt x="93890" y="353258"/>
                </a:lnTo>
                <a:lnTo>
                  <a:pt x="139174" y="372369"/>
                </a:lnTo>
                <a:lnTo>
                  <a:pt x="189569" y="379140"/>
                </a:lnTo>
                <a:lnTo>
                  <a:pt x="1115122" y="379140"/>
                </a:lnTo>
                <a:lnTo>
                  <a:pt x="1165517" y="372369"/>
                </a:lnTo>
                <a:lnTo>
                  <a:pt x="1210801" y="353258"/>
                </a:lnTo>
                <a:lnTo>
                  <a:pt x="1249167" y="323616"/>
                </a:lnTo>
                <a:lnTo>
                  <a:pt x="1278809" y="285249"/>
                </a:lnTo>
                <a:lnTo>
                  <a:pt x="1297919" y="239965"/>
                </a:lnTo>
                <a:lnTo>
                  <a:pt x="1304691" y="189570"/>
                </a:lnTo>
                <a:lnTo>
                  <a:pt x="1297919" y="139174"/>
                </a:lnTo>
                <a:lnTo>
                  <a:pt x="1278809" y="93890"/>
                </a:lnTo>
                <a:lnTo>
                  <a:pt x="1249167" y="55523"/>
                </a:lnTo>
                <a:lnTo>
                  <a:pt x="1210801" y="25881"/>
                </a:lnTo>
                <a:lnTo>
                  <a:pt x="1165517" y="6771"/>
                </a:lnTo>
                <a:lnTo>
                  <a:pt x="1115122" y="0"/>
                </a:lnTo>
                <a:close/>
              </a:path>
            </a:pathLst>
          </a:custGeom>
          <a:solidFill>
            <a:srgbClr val="7F7F7F"/>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7" name="object 7"/>
          <p:cNvSpPr/>
          <p:nvPr/>
        </p:nvSpPr>
        <p:spPr>
          <a:xfrm>
            <a:off x="700800" y="4482983"/>
            <a:ext cx="1626739" cy="379730"/>
          </a:xfrm>
          <a:custGeom>
            <a:avLst/>
            <a:gdLst/>
            <a:ahLst/>
            <a:cxnLst/>
            <a:rect l="l" t="t" r="r" b="b"/>
            <a:pathLst>
              <a:path w="1304925" h="379729">
                <a:moveTo>
                  <a:pt x="0" y="189570"/>
                </a:moveTo>
                <a:lnTo>
                  <a:pt x="6771" y="139175"/>
                </a:lnTo>
                <a:lnTo>
                  <a:pt x="25881" y="93890"/>
                </a:lnTo>
                <a:lnTo>
                  <a:pt x="55523" y="55523"/>
                </a:lnTo>
                <a:lnTo>
                  <a:pt x="93890" y="25881"/>
                </a:lnTo>
                <a:lnTo>
                  <a:pt x="139174" y="6771"/>
                </a:lnTo>
                <a:lnTo>
                  <a:pt x="189569" y="0"/>
                </a:lnTo>
                <a:lnTo>
                  <a:pt x="1115122" y="0"/>
                </a:lnTo>
                <a:lnTo>
                  <a:pt x="1165517" y="6771"/>
                </a:lnTo>
                <a:lnTo>
                  <a:pt x="1210801" y="25881"/>
                </a:lnTo>
                <a:lnTo>
                  <a:pt x="1249168" y="55523"/>
                </a:lnTo>
                <a:lnTo>
                  <a:pt x="1278810" y="93890"/>
                </a:lnTo>
                <a:lnTo>
                  <a:pt x="1297920" y="139175"/>
                </a:lnTo>
                <a:lnTo>
                  <a:pt x="1304692" y="189570"/>
                </a:lnTo>
                <a:lnTo>
                  <a:pt x="1297920" y="239965"/>
                </a:lnTo>
                <a:lnTo>
                  <a:pt x="1278810" y="285250"/>
                </a:lnTo>
                <a:lnTo>
                  <a:pt x="1249168" y="323617"/>
                </a:lnTo>
                <a:lnTo>
                  <a:pt x="1210801" y="353259"/>
                </a:lnTo>
                <a:lnTo>
                  <a:pt x="1165517" y="372369"/>
                </a:lnTo>
                <a:lnTo>
                  <a:pt x="1115122" y="379141"/>
                </a:lnTo>
                <a:lnTo>
                  <a:pt x="189569" y="379141"/>
                </a:lnTo>
                <a:lnTo>
                  <a:pt x="139174" y="372369"/>
                </a:lnTo>
                <a:lnTo>
                  <a:pt x="93890" y="353259"/>
                </a:lnTo>
                <a:lnTo>
                  <a:pt x="55523" y="323617"/>
                </a:lnTo>
                <a:lnTo>
                  <a:pt x="25881" y="285250"/>
                </a:lnTo>
                <a:lnTo>
                  <a:pt x="6771" y="239965"/>
                </a:lnTo>
                <a:lnTo>
                  <a:pt x="0" y="189570"/>
                </a:lnTo>
                <a:close/>
              </a:path>
            </a:pathLst>
          </a:custGeom>
          <a:ln w="12700">
            <a:solidFill>
              <a:srgbClr val="7F7F7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8" name="object 8"/>
          <p:cNvSpPr txBox="1"/>
          <p:nvPr/>
        </p:nvSpPr>
        <p:spPr>
          <a:xfrm>
            <a:off x="800100" y="4562786"/>
            <a:ext cx="1548088" cy="215444"/>
          </a:xfrm>
          <a:prstGeom prst="rect">
            <a:avLst/>
          </a:prstGeom>
        </p:spPr>
        <p:txBody>
          <a:bodyPr vert="horz" wrap="square" lIns="0" tIns="0" rIns="0" bIns="0" rtlCol="0">
            <a:spAutoFit/>
          </a:bodyPr>
          <a:lstStyle/>
          <a:p>
            <a:pPr marL="12700">
              <a:lnSpc>
                <a:spcPct val="100000"/>
              </a:lnSpc>
            </a:pPr>
            <a:r>
              <a:rPr sz="1400" b="1" u="none" dirty="0">
                <a:solidFill>
                  <a:srgbClr val="FFFFFF"/>
                </a:solidFill>
                <a:latin typeface="Huawei Sans" panose="020C0503030203020204" pitchFamily="34" charset="0"/>
              </a:rPr>
              <a:t>All training data</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9" name="object 9"/>
          <p:cNvSpPr/>
          <p:nvPr/>
        </p:nvSpPr>
        <p:spPr>
          <a:xfrm>
            <a:off x="3010829" y="3061202"/>
            <a:ext cx="1271270" cy="546735"/>
          </a:xfrm>
          <a:custGeom>
            <a:avLst/>
            <a:gdLst/>
            <a:ahLst/>
            <a:cxnLst/>
            <a:rect l="l" t="t" r="r" b="b"/>
            <a:pathLst>
              <a:path w="1271270" h="546735">
                <a:moveTo>
                  <a:pt x="0" y="273205"/>
                </a:moveTo>
                <a:lnTo>
                  <a:pt x="12913" y="218144"/>
                </a:lnTo>
                <a:lnTo>
                  <a:pt x="49950" y="166861"/>
                </a:lnTo>
                <a:lnTo>
                  <a:pt x="108553" y="120453"/>
                </a:lnTo>
                <a:lnTo>
                  <a:pt x="145144" y="99421"/>
                </a:lnTo>
                <a:lnTo>
                  <a:pt x="186168" y="80019"/>
                </a:lnTo>
                <a:lnTo>
                  <a:pt x="231306" y="62386"/>
                </a:lnTo>
                <a:lnTo>
                  <a:pt x="280238" y="46659"/>
                </a:lnTo>
                <a:lnTo>
                  <a:pt x="332645" y="32974"/>
                </a:lnTo>
                <a:lnTo>
                  <a:pt x="388207" y="21469"/>
                </a:lnTo>
                <a:lnTo>
                  <a:pt x="446605" y="12282"/>
                </a:lnTo>
                <a:lnTo>
                  <a:pt x="507519" y="5550"/>
                </a:lnTo>
                <a:lnTo>
                  <a:pt x="570631" y="1410"/>
                </a:lnTo>
                <a:lnTo>
                  <a:pt x="635619" y="0"/>
                </a:lnTo>
                <a:lnTo>
                  <a:pt x="700607" y="1410"/>
                </a:lnTo>
                <a:lnTo>
                  <a:pt x="763718" y="5550"/>
                </a:lnTo>
                <a:lnTo>
                  <a:pt x="824633" y="12282"/>
                </a:lnTo>
                <a:lnTo>
                  <a:pt x="883031" y="21469"/>
                </a:lnTo>
                <a:lnTo>
                  <a:pt x="938593" y="32974"/>
                </a:lnTo>
                <a:lnTo>
                  <a:pt x="991000" y="46659"/>
                </a:lnTo>
                <a:lnTo>
                  <a:pt x="1039932" y="62386"/>
                </a:lnTo>
                <a:lnTo>
                  <a:pt x="1085070" y="80019"/>
                </a:lnTo>
                <a:lnTo>
                  <a:pt x="1126094" y="99421"/>
                </a:lnTo>
                <a:lnTo>
                  <a:pt x="1162685" y="120453"/>
                </a:lnTo>
                <a:lnTo>
                  <a:pt x="1194523" y="142979"/>
                </a:lnTo>
                <a:lnTo>
                  <a:pt x="1242662" y="191962"/>
                </a:lnTo>
                <a:lnTo>
                  <a:pt x="1267957" y="245271"/>
                </a:lnTo>
                <a:lnTo>
                  <a:pt x="1271239" y="273205"/>
                </a:lnTo>
                <a:lnTo>
                  <a:pt x="1267957" y="301138"/>
                </a:lnTo>
                <a:lnTo>
                  <a:pt x="1242662" y="354447"/>
                </a:lnTo>
                <a:lnTo>
                  <a:pt x="1194523" y="403430"/>
                </a:lnTo>
                <a:lnTo>
                  <a:pt x="1162685" y="425956"/>
                </a:lnTo>
                <a:lnTo>
                  <a:pt x="1126094" y="446988"/>
                </a:lnTo>
                <a:lnTo>
                  <a:pt x="1085070" y="466390"/>
                </a:lnTo>
                <a:lnTo>
                  <a:pt x="1039932" y="484023"/>
                </a:lnTo>
                <a:lnTo>
                  <a:pt x="991000" y="499750"/>
                </a:lnTo>
                <a:lnTo>
                  <a:pt x="938593" y="513435"/>
                </a:lnTo>
                <a:lnTo>
                  <a:pt x="883031" y="524940"/>
                </a:lnTo>
                <a:lnTo>
                  <a:pt x="824633" y="534127"/>
                </a:lnTo>
                <a:lnTo>
                  <a:pt x="763718" y="540859"/>
                </a:lnTo>
                <a:lnTo>
                  <a:pt x="700607" y="544999"/>
                </a:lnTo>
                <a:lnTo>
                  <a:pt x="635619" y="546410"/>
                </a:lnTo>
                <a:lnTo>
                  <a:pt x="570631" y="544999"/>
                </a:lnTo>
                <a:lnTo>
                  <a:pt x="507519" y="540859"/>
                </a:lnTo>
                <a:lnTo>
                  <a:pt x="446605" y="534127"/>
                </a:lnTo>
                <a:lnTo>
                  <a:pt x="388207" y="524940"/>
                </a:lnTo>
                <a:lnTo>
                  <a:pt x="332645" y="513435"/>
                </a:lnTo>
                <a:lnTo>
                  <a:pt x="280238" y="499750"/>
                </a:lnTo>
                <a:lnTo>
                  <a:pt x="231306" y="484023"/>
                </a:lnTo>
                <a:lnTo>
                  <a:pt x="186168" y="466390"/>
                </a:lnTo>
                <a:lnTo>
                  <a:pt x="145144" y="446988"/>
                </a:lnTo>
                <a:lnTo>
                  <a:pt x="108553" y="425956"/>
                </a:lnTo>
                <a:lnTo>
                  <a:pt x="76715" y="403430"/>
                </a:lnTo>
                <a:lnTo>
                  <a:pt x="28576" y="354447"/>
                </a:lnTo>
                <a:lnTo>
                  <a:pt x="3281" y="301138"/>
                </a:lnTo>
                <a:lnTo>
                  <a:pt x="0" y="273205"/>
                </a:lnTo>
                <a:close/>
              </a:path>
            </a:pathLst>
          </a:custGeom>
          <a:ln w="9525">
            <a:solidFill>
              <a:srgbClr val="7F7F7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 name="object 10"/>
          <p:cNvSpPr txBox="1"/>
          <p:nvPr/>
        </p:nvSpPr>
        <p:spPr>
          <a:xfrm>
            <a:off x="3251795" y="3241697"/>
            <a:ext cx="907070" cy="169342"/>
          </a:xfrm>
          <a:prstGeom prst="rect">
            <a:avLst/>
          </a:prstGeom>
        </p:spPr>
        <p:txBody>
          <a:bodyPr vert="horz" wrap="square" lIns="0" tIns="0" rIns="0" bIns="0" rtlCol="0">
            <a:spAutoFit/>
          </a:bodyPr>
          <a:lstStyle/>
          <a:p>
            <a:pPr marL="13335" marR="5080" indent="-1270">
              <a:lnSpc>
                <a:spcPts val="1300"/>
              </a:lnSpc>
            </a:pPr>
            <a:r>
              <a:rPr lang="en-US" sz="1400" b="0" u="none" dirty="0">
                <a:latin typeface="Huawei Sans" panose="020C0503030203020204" pitchFamily="34" charset="0"/>
              </a:rPr>
              <a:t>S</a:t>
            </a:r>
            <a:r>
              <a:rPr sz="1400" b="0" u="none" dirty="0">
                <a:latin typeface="Huawei Sans" panose="020C0503030203020204" pitchFamily="34" charset="0"/>
              </a:rPr>
              <a:t>ubset 1</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1" name="object 11"/>
          <p:cNvSpPr/>
          <p:nvPr/>
        </p:nvSpPr>
        <p:spPr>
          <a:xfrm>
            <a:off x="3010829" y="3947725"/>
            <a:ext cx="1271270" cy="546735"/>
          </a:xfrm>
          <a:custGeom>
            <a:avLst/>
            <a:gdLst/>
            <a:ahLst/>
            <a:cxnLst/>
            <a:rect l="l" t="t" r="r" b="b"/>
            <a:pathLst>
              <a:path w="1271270" h="546735">
                <a:moveTo>
                  <a:pt x="0" y="273205"/>
                </a:moveTo>
                <a:lnTo>
                  <a:pt x="12913" y="218144"/>
                </a:lnTo>
                <a:lnTo>
                  <a:pt x="49950" y="166861"/>
                </a:lnTo>
                <a:lnTo>
                  <a:pt x="108553" y="120453"/>
                </a:lnTo>
                <a:lnTo>
                  <a:pt x="145144" y="99421"/>
                </a:lnTo>
                <a:lnTo>
                  <a:pt x="186168" y="80019"/>
                </a:lnTo>
                <a:lnTo>
                  <a:pt x="231306" y="62386"/>
                </a:lnTo>
                <a:lnTo>
                  <a:pt x="280238" y="46659"/>
                </a:lnTo>
                <a:lnTo>
                  <a:pt x="332645" y="32974"/>
                </a:lnTo>
                <a:lnTo>
                  <a:pt x="388207" y="21469"/>
                </a:lnTo>
                <a:lnTo>
                  <a:pt x="446605" y="12282"/>
                </a:lnTo>
                <a:lnTo>
                  <a:pt x="507519" y="5550"/>
                </a:lnTo>
                <a:lnTo>
                  <a:pt x="570631" y="1410"/>
                </a:lnTo>
                <a:lnTo>
                  <a:pt x="635619" y="0"/>
                </a:lnTo>
                <a:lnTo>
                  <a:pt x="700607" y="1410"/>
                </a:lnTo>
                <a:lnTo>
                  <a:pt x="763718" y="5550"/>
                </a:lnTo>
                <a:lnTo>
                  <a:pt x="824633" y="12282"/>
                </a:lnTo>
                <a:lnTo>
                  <a:pt x="883031" y="21469"/>
                </a:lnTo>
                <a:lnTo>
                  <a:pt x="938593" y="32974"/>
                </a:lnTo>
                <a:lnTo>
                  <a:pt x="991000" y="46659"/>
                </a:lnTo>
                <a:lnTo>
                  <a:pt x="1039932" y="62386"/>
                </a:lnTo>
                <a:lnTo>
                  <a:pt x="1085070" y="80019"/>
                </a:lnTo>
                <a:lnTo>
                  <a:pt x="1126094" y="99421"/>
                </a:lnTo>
                <a:lnTo>
                  <a:pt x="1162685" y="120453"/>
                </a:lnTo>
                <a:lnTo>
                  <a:pt x="1194523" y="142979"/>
                </a:lnTo>
                <a:lnTo>
                  <a:pt x="1242662" y="191962"/>
                </a:lnTo>
                <a:lnTo>
                  <a:pt x="1267957" y="245271"/>
                </a:lnTo>
                <a:lnTo>
                  <a:pt x="1271239" y="273205"/>
                </a:lnTo>
                <a:lnTo>
                  <a:pt x="1267957" y="301138"/>
                </a:lnTo>
                <a:lnTo>
                  <a:pt x="1242662" y="354447"/>
                </a:lnTo>
                <a:lnTo>
                  <a:pt x="1194523" y="403430"/>
                </a:lnTo>
                <a:lnTo>
                  <a:pt x="1162685" y="425956"/>
                </a:lnTo>
                <a:lnTo>
                  <a:pt x="1126094" y="446988"/>
                </a:lnTo>
                <a:lnTo>
                  <a:pt x="1085070" y="466390"/>
                </a:lnTo>
                <a:lnTo>
                  <a:pt x="1039932" y="484023"/>
                </a:lnTo>
                <a:lnTo>
                  <a:pt x="991000" y="499750"/>
                </a:lnTo>
                <a:lnTo>
                  <a:pt x="938593" y="513435"/>
                </a:lnTo>
                <a:lnTo>
                  <a:pt x="883031" y="524940"/>
                </a:lnTo>
                <a:lnTo>
                  <a:pt x="824633" y="534127"/>
                </a:lnTo>
                <a:lnTo>
                  <a:pt x="763718" y="540859"/>
                </a:lnTo>
                <a:lnTo>
                  <a:pt x="700607" y="544999"/>
                </a:lnTo>
                <a:lnTo>
                  <a:pt x="635619" y="546410"/>
                </a:lnTo>
                <a:lnTo>
                  <a:pt x="570631" y="544999"/>
                </a:lnTo>
                <a:lnTo>
                  <a:pt x="507519" y="540859"/>
                </a:lnTo>
                <a:lnTo>
                  <a:pt x="446605" y="534127"/>
                </a:lnTo>
                <a:lnTo>
                  <a:pt x="388207" y="524940"/>
                </a:lnTo>
                <a:lnTo>
                  <a:pt x="332645" y="513435"/>
                </a:lnTo>
                <a:lnTo>
                  <a:pt x="280238" y="499750"/>
                </a:lnTo>
                <a:lnTo>
                  <a:pt x="231306" y="484023"/>
                </a:lnTo>
                <a:lnTo>
                  <a:pt x="186168" y="466390"/>
                </a:lnTo>
                <a:lnTo>
                  <a:pt x="145144" y="446988"/>
                </a:lnTo>
                <a:lnTo>
                  <a:pt x="108553" y="425956"/>
                </a:lnTo>
                <a:lnTo>
                  <a:pt x="76715" y="403430"/>
                </a:lnTo>
                <a:lnTo>
                  <a:pt x="28576" y="354447"/>
                </a:lnTo>
                <a:lnTo>
                  <a:pt x="3281" y="301138"/>
                </a:lnTo>
                <a:lnTo>
                  <a:pt x="0" y="273205"/>
                </a:lnTo>
                <a:close/>
              </a:path>
            </a:pathLst>
          </a:custGeom>
          <a:ln w="9525">
            <a:solidFill>
              <a:srgbClr val="7F7F7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3" name="object 13"/>
          <p:cNvSpPr/>
          <p:nvPr/>
        </p:nvSpPr>
        <p:spPr>
          <a:xfrm>
            <a:off x="3010829" y="5720768"/>
            <a:ext cx="1271270" cy="546735"/>
          </a:xfrm>
          <a:custGeom>
            <a:avLst/>
            <a:gdLst/>
            <a:ahLst/>
            <a:cxnLst/>
            <a:rect l="l" t="t" r="r" b="b"/>
            <a:pathLst>
              <a:path w="1271270" h="546735">
                <a:moveTo>
                  <a:pt x="0" y="273205"/>
                </a:moveTo>
                <a:lnTo>
                  <a:pt x="12913" y="218144"/>
                </a:lnTo>
                <a:lnTo>
                  <a:pt x="49950" y="166861"/>
                </a:lnTo>
                <a:lnTo>
                  <a:pt x="108553" y="120453"/>
                </a:lnTo>
                <a:lnTo>
                  <a:pt x="145144" y="99421"/>
                </a:lnTo>
                <a:lnTo>
                  <a:pt x="186168" y="80019"/>
                </a:lnTo>
                <a:lnTo>
                  <a:pt x="231306" y="62386"/>
                </a:lnTo>
                <a:lnTo>
                  <a:pt x="280238" y="46659"/>
                </a:lnTo>
                <a:lnTo>
                  <a:pt x="332645" y="32974"/>
                </a:lnTo>
                <a:lnTo>
                  <a:pt x="388207" y="21469"/>
                </a:lnTo>
                <a:lnTo>
                  <a:pt x="446605" y="12282"/>
                </a:lnTo>
                <a:lnTo>
                  <a:pt x="507519" y="5550"/>
                </a:lnTo>
                <a:lnTo>
                  <a:pt x="570631" y="1410"/>
                </a:lnTo>
                <a:lnTo>
                  <a:pt x="635619" y="0"/>
                </a:lnTo>
                <a:lnTo>
                  <a:pt x="700607" y="1410"/>
                </a:lnTo>
                <a:lnTo>
                  <a:pt x="763718" y="5550"/>
                </a:lnTo>
                <a:lnTo>
                  <a:pt x="824633" y="12282"/>
                </a:lnTo>
                <a:lnTo>
                  <a:pt x="883031" y="21469"/>
                </a:lnTo>
                <a:lnTo>
                  <a:pt x="938593" y="32974"/>
                </a:lnTo>
                <a:lnTo>
                  <a:pt x="991000" y="46659"/>
                </a:lnTo>
                <a:lnTo>
                  <a:pt x="1039932" y="62386"/>
                </a:lnTo>
                <a:lnTo>
                  <a:pt x="1085070" y="80019"/>
                </a:lnTo>
                <a:lnTo>
                  <a:pt x="1126094" y="99421"/>
                </a:lnTo>
                <a:lnTo>
                  <a:pt x="1162685" y="120453"/>
                </a:lnTo>
                <a:lnTo>
                  <a:pt x="1194523" y="142979"/>
                </a:lnTo>
                <a:lnTo>
                  <a:pt x="1242662" y="191962"/>
                </a:lnTo>
                <a:lnTo>
                  <a:pt x="1267957" y="245271"/>
                </a:lnTo>
                <a:lnTo>
                  <a:pt x="1271239" y="273205"/>
                </a:lnTo>
                <a:lnTo>
                  <a:pt x="1267957" y="301138"/>
                </a:lnTo>
                <a:lnTo>
                  <a:pt x="1242662" y="354447"/>
                </a:lnTo>
                <a:lnTo>
                  <a:pt x="1194523" y="403430"/>
                </a:lnTo>
                <a:lnTo>
                  <a:pt x="1162685" y="425956"/>
                </a:lnTo>
                <a:lnTo>
                  <a:pt x="1126094" y="446988"/>
                </a:lnTo>
                <a:lnTo>
                  <a:pt x="1085070" y="466390"/>
                </a:lnTo>
                <a:lnTo>
                  <a:pt x="1039932" y="484023"/>
                </a:lnTo>
                <a:lnTo>
                  <a:pt x="991000" y="499750"/>
                </a:lnTo>
                <a:lnTo>
                  <a:pt x="938593" y="513435"/>
                </a:lnTo>
                <a:lnTo>
                  <a:pt x="883031" y="524940"/>
                </a:lnTo>
                <a:lnTo>
                  <a:pt x="824633" y="534127"/>
                </a:lnTo>
                <a:lnTo>
                  <a:pt x="763718" y="540859"/>
                </a:lnTo>
                <a:lnTo>
                  <a:pt x="700607" y="544999"/>
                </a:lnTo>
                <a:lnTo>
                  <a:pt x="635619" y="546410"/>
                </a:lnTo>
                <a:lnTo>
                  <a:pt x="570631" y="544999"/>
                </a:lnTo>
                <a:lnTo>
                  <a:pt x="507519" y="540859"/>
                </a:lnTo>
                <a:lnTo>
                  <a:pt x="446605" y="534127"/>
                </a:lnTo>
                <a:lnTo>
                  <a:pt x="388207" y="524940"/>
                </a:lnTo>
                <a:lnTo>
                  <a:pt x="332645" y="513435"/>
                </a:lnTo>
                <a:lnTo>
                  <a:pt x="280238" y="499750"/>
                </a:lnTo>
                <a:lnTo>
                  <a:pt x="231306" y="484023"/>
                </a:lnTo>
                <a:lnTo>
                  <a:pt x="186168" y="466390"/>
                </a:lnTo>
                <a:lnTo>
                  <a:pt x="145144" y="446988"/>
                </a:lnTo>
                <a:lnTo>
                  <a:pt x="108553" y="425956"/>
                </a:lnTo>
                <a:lnTo>
                  <a:pt x="76715" y="403430"/>
                </a:lnTo>
                <a:lnTo>
                  <a:pt x="28576" y="354447"/>
                </a:lnTo>
                <a:lnTo>
                  <a:pt x="3281" y="301138"/>
                </a:lnTo>
                <a:lnTo>
                  <a:pt x="0" y="273205"/>
                </a:lnTo>
                <a:close/>
              </a:path>
            </a:pathLst>
          </a:custGeom>
          <a:ln w="9525">
            <a:solidFill>
              <a:srgbClr val="7F7F7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5" name="object 15"/>
          <p:cNvSpPr/>
          <p:nvPr/>
        </p:nvSpPr>
        <p:spPr>
          <a:xfrm>
            <a:off x="3010829" y="4834247"/>
            <a:ext cx="1271270" cy="546735"/>
          </a:xfrm>
          <a:custGeom>
            <a:avLst/>
            <a:gdLst/>
            <a:ahLst/>
            <a:cxnLst/>
            <a:rect l="l" t="t" r="r" b="b"/>
            <a:pathLst>
              <a:path w="1271270" h="546735">
                <a:moveTo>
                  <a:pt x="0" y="273205"/>
                </a:moveTo>
                <a:lnTo>
                  <a:pt x="12913" y="218144"/>
                </a:lnTo>
                <a:lnTo>
                  <a:pt x="49950" y="166861"/>
                </a:lnTo>
                <a:lnTo>
                  <a:pt x="108553" y="120453"/>
                </a:lnTo>
                <a:lnTo>
                  <a:pt x="145144" y="99421"/>
                </a:lnTo>
                <a:lnTo>
                  <a:pt x="186168" y="80019"/>
                </a:lnTo>
                <a:lnTo>
                  <a:pt x="231306" y="62386"/>
                </a:lnTo>
                <a:lnTo>
                  <a:pt x="280238" y="46659"/>
                </a:lnTo>
                <a:lnTo>
                  <a:pt x="332645" y="32974"/>
                </a:lnTo>
                <a:lnTo>
                  <a:pt x="388207" y="21469"/>
                </a:lnTo>
                <a:lnTo>
                  <a:pt x="446605" y="12282"/>
                </a:lnTo>
                <a:lnTo>
                  <a:pt x="507519" y="5550"/>
                </a:lnTo>
                <a:lnTo>
                  <a:pt x="570631" y="1410"/>
                </a:lnTo>
                <a:lnTo>
                  <a:pt x="635619" y="0"/>
                </a:lnTo>
                <a:lnTo>
                  <a:pt x="700607" y="1410"/>
                </a:lnTo>
                <a:lnTo>
                  <a:pt x="763718" y="5550"/>
                </a:lnTo>
                <a:lnTo>
                  <a:pt x="824633" y="12282"/>
                </a:lnTo>
                <a:lnTo>
                  <a:pt x="883031" y="21469"/>
                </a:lnTo>
                <a:lnTo>
                  <a:pt x="938593" y="32974"/>
                </a:lnTo>
                <a:lnTo>
                  <a:pt x="991000" y="46659"/>
                </a:lnTo>
                <a:lnTo>
                  <a:pt x="1039932" y="62386"/>
                </a:lnTo>
                <a:lnTo>
                  <a:pt x="1085070" y="80019"/>
                </a:lnTo>
                <a:lnTo>
                  <a:pt x="1126094" y="99421"/>
                </a:lnTo>
                <a:lnTo>
                  <a:pt x="1162685" y="120453"/>
                </a:lnTo>
                <a:lnTo>
                  <a:pt x="1194523" y="142979"/>
                </a:lnTo>
                <a:lnTo>
                  <a:pt x="1242662" y="191962"/>
                </a:lnTo>
                <a:lnTo>
                  <a:pt x="1267957" y="245271"/>
                </a:lnTo>
                <a:lnTo>
                  <a:pt x="1271239" y="273205"/>
                </a:lnTo>
                <a:lnTo>
                  <a:pt x="1267957" y="301138"/>
                </a:lnTo>
                <a:lnTo>
                  <a:pt x="1242662" y="354447"/>
                </a:lnTo>
                <a:lnTo>
                  <a:pt x="1194523" y="403430"/>
                </a:lnTo>
                <a:lnTo>
                  <a:pt x="1162685" y="425956"/>
                </a:lnTo>
                <a:lnTo>
                  <a:pt x="1126094" y="446988"/>
                </a:lnTo>
                <a:lnTo>
                  <a:pt x="1085070" y="466390"/>
                </a:lnTo>
                <a:lnTo>
                  <a:pt x="1039932" y="484023"/>
                </a:lnTo>
                <a:lnTo>
                  <a:pt x="991000" y="499750"/>
                </a:lnTo>
                <a:lnTo>
                  <a:pt x="938593" y="513435"/>
                </a:lnTo>
                <a:lnTo>
                  <a:pt x="883031" y="524940"/>
                </a:lnTo>
                <a:lnTo>
                  <a:pt x="824633" y="534127"/>
                </a:lnTo>
                <a:lnTo>
                  <a:pt x="763718" y="540859"/>
                </a:lnTo>
                <a:lnTo>
                  <a:pt x="700607" y="544999"/>
                </a:lnTo>
                <a:lnTo>
                  <a:pt x="635619" y="546410"/>
                </a:lnTo>
                <a:lnTo>
                  <a:pt x="570631" y="544999"/>
                </a:lnTo>
                <a:lnTo>
                  <a:pt x="507519" y="540859"/>
                </a:lnTo>
                <a:lnTo>
                  <a:pt x="446605" y="534127"/>
                </a:lnTo>
                <a:lnTo>
                  <a:pt x="388207" y="524940"/>
                </a:lnTo>
                <a:lnTo>
                  <a:pt x="332645" y="513435"/>
                </a:lnTo>
                <a:lnTo>
                  <a:pt x="280238" y="499750"/>
                </a:lnTo>
                <a:lnTo>
                  <a:pt x="231306" y="484023"/>
                </a:lnTo>
                <a:lnTo>
                  <a:pt x="186168" y="466390"/>
                </a:lnTo>
                <a:lnTo>
                  <a:pt x="145144" y="446988"/>
                </a:lnTo>
                <a:lnTo>
                  <a:pt x="108553" y="425956"/>
                </a:lnTo>
                <a:lnTo>
                  <a:pt x="76715" y="403430"/>
                </a:lnTo>
                <a:lnTo>
                  <a:pt x="28576" y="354447"/>
                </a:lnTo>
                <a:lnTo>
                  <a:pt x="3281" y="301138"/>
                </a:lnTo>
                <a:lnTo>
                  <a:pt x="0" y="273205"/>
                </a:lnTo>
                <a:close/>
              </a:path>
            </a:pathLst>
          </a:custGeom>
          <a:ln w="9525">
            <a:solidFill>
              <a:srgbClr val="7F7F7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6" name="object 16"/>
          <p:cNvSpPr/>
          <p:nvPr/>
        </p:nvSpPr>
        <p:spPr>
          <a:xfrm>
            <a:off x="3482972" y="5072833"/>
            <a:ext cx="45720" cy="45720"/>
          </a:xfrm>
          <a:custGeom>
            <a:avLst/>
            <a:gdLst/>
            <a:ahLst/>
            <a:cxnLst/>
            <a:rect l="l" t="t" r="r" b="b"/>
            <a:pathLst>
              <a:path w="45720" h="45720">
                <a:moveTo>
                  <a:pt x="22860" y="0"/>
                </a:moveTo>
                <a:lnTo>
                  <a:pt x="13961" y="1796"/>
                </a:lnTo>
                <a:lnTo>
                  <a:pt x="6695" y="6694"/>
                </a:lnTo>
                <a:lnTo>
                  <a:pt x="1796" y="13960"/>
                </a:lnTo>
                <a:lnTo>
                  <a:pt x="0" y="22858"/>
                </a:lnTo>
                <a:lnTo>
                  <a:pt x="1796" y="31756"/>
                </a:lnTo>
                <a:lnTo>
                  <a:pt x="6695" y="39023"/>
                </a:lnTo>
                <a:lnTo>
                  <a:pt x="13961" y="43922"/>
                </a:lnTo>
                <a:lnTo>
                  <a:pt x="22860" y="45718"/>
                </a:lnTo>
                <a:lnTo>
                  <a:pt x="31757" y="43922"/>
                </a:lnTo>
                <a:lnTo>
                  <a:pt x="39023" y="39023"/>
                </a:lnTo>
                <a:lnTo>
                  <a:pt x="43922" y="31756"/>
                </a:lnTo>
                <a:lnTo>
                  <a:pt x="45718" y="22858"/>
                </a:lnTo>
                <a:lnTo>
                  <a:pt x="43922" y="13960"/>
                </a:lnTo>
                <a:lnTo>
                  <a:pt x="39023" y="6694"/>
                </a:lnTo>
                <a:lnTo>
                  <a:pt x="31757" y="1796"/>
                </a:lnTo>
                <a:lnTo>
                  <a:pt x="22860" y="0"/>
                </a:lnTo>
                <a:close/>
              </a:path>
            </a:pathLst>
          </a:custGeom>
          <a:solidFill>
            <a:srgbClr val="7F7F7F"/>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7" name="object 17"/>
          <p:cNvSpPr/>
          <p:nvPr/>
        </p:nvSpPr>
        <p:spPr>
          <a:xfrm>
            <a:off x="3631557" y="5072833"/>
            <a:ext cx="45720" cy="45720"/>
          </a:xfrm>
          <a:custGeom>
            <a:avLst/>
            <a:gdLst/>
            <a:ahLst/>
            <a:cxnLst/>
            <a:rect l="l" t="t" r="r" b="b"/>
            <a:pathLst>
              <a:path w="45720" h="45720">
                <a:moveTo>
                  <a:pt x="22859" y="0"/>
                </a:moveTo>
                <a:lnTo>
                  <a:pt x="13961" y="1796"/>
                </a:lnTo>
                <a:lnTo>
                  <a:pt x="6695" y="6694"/>
                </a:lnTo>
                <a:lnTo>
                  <a:pt x="1796" y="13960"/>
                </a:lnTo>
                <a:lnTo>
                  <a:pt x="0" y="22858"/>
                </a:lnTo>
                <a:lnTo>
                  <a:pt x="1796" y="31756"/>
                </a:lnTo>
                <a:lnTo>
                  <a:pt x="6695" y="39023"/>
                </a:lnTo>
                <a:lnTo>
                  <a:pt x="13961" y="43922"/>
                </a:lnTo>
                <a:lnTo>
                  <a:pt x="22859" y="45718"/>
                </a:lnTo>
                <a:lnTo>
                  <a:pt x="31758" y="43922"/>
                </a:lnTo>
                <a:lnTo>
                  <a:pt x="39024" y="39023"/>
                </a:lnTo>
                <a:lnTo>
                  <a:pt x="43923" y="31756"/>
                </a:lnTo>
                <a:lnTo>
                  <a:pt x="45719" y="22858"/>
                </a:lnTo>
                <a:lnTo>
                  <a:pt x="43923" y="13960"/>
                </a:lnTo>
                <a:lnTo>
                  <a:pt x="39024" y="6694"/>
                </a:lnTo>
                <a:lnTo>
                  <a:pt x="31758" y="1796"/>
                </a:lnTo>
                <a:lnTo>
                  <a:pt x="22859" y="0"/>
                </a:lnTo>
                <a:close/>
              </a:path>
            </a:pathLst>
          </a:custGeom>
          <a:solidFill>
            <a:srgbClr val="7F7F7F"/>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8" name="object 18"/>
          <p:cNvSpPr/>
          <p:nvPr/>
        </p:nvSpPr>
        <p:spPr>
          <a:xfrm>
            <a:off x="3780143" y="5072833"/>
            <a:ext cx="45720" cy="45720"/>
          </a:xfrm>
          <a:custGeom>
            <a:avLst/>
            <a:gdLst/>
            <a:ahLst/>
            <a:cxnLst/>
            <a:rect l="l" t="t" r="r" b="b"/>
            <a:pathLst>
              <a:path w="45720" h="45720">
                <a:moveTo>
                  <a:pt x="22860" y="0"/>
                </a:moveTo>
                <a:lnTo>
                  <a:pt x="13961" y="1796"/>
                </a:lnTo>
                <a:lnTo>
                  <a:pt x="6695" y="6694"/>
                </a:lnTo>
                <a:lnTo>
                  <a:pt x="1796" y="13960"/>
                </a:lnTo>
                <a:lnTo>
                  <a:pt x="0" y="22858"/>
                </a:lnTo>
                <a:lnTo>
                  <a:pt x="1796" y="31756"/>
                </a:lnTo>
                <a:lnTo>
                  <a:pt x="6695" y="39023"/>
                </a:lnTo>
                <a:lnTo>
                  <a:pt x="13961" y="43922"/>
                </a:lnTo>
                <a:lnTo>
                  <a:pt x="22860" y="45718"/>
                </a:lnTo>
                <a:lnTo>
                  <a:pt x="31757" y="43922"/>
                </a:lnTo>
                <a:lnTo>
                  <a:pt x="39023" y="39023"/>
                </a:lnTo>
                <a:lnTo>
                  <a:pt x="43922" y="31756"/>
                </a:lnTo>
                <a:lnTo>
                  <a:pt x="45718" y="22858"/>
                </a:lnTo>
                <a:lnTo>
                  <a:pt x="43922" y="13960"/>
                </a:lnTo>
                <a:lnTo>
                  <a:pt x="39023" y="6694"/>
                </a:lnTo>
                <a:lnTo>
                  <a:pt x="31757" y="1796"/>
                </a:lnTo>
                <a:lnTo>
                  <a:pt x="22860" y="0"/>
                </a:lnTo>
                <a:close/>
              </a:path>
            </a:pathLst>
          </a:custGeom>
          <a:solidFill>
            <a:srgbClr val="7F7F7F"/>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9" name="object 19"/>
          <p:cNvSpPr/>
          <p:nvPr/>
        </p:nvSpPr>
        <p:spPr>
          <a:xfrm>
            <a:off x="4566123" y="3239622"/>
            <a:ext cx="245745" cy="189865"/>
          </a:xfrm>
          <a:custGeom>
            <a:avLst/>
            <a:gdLst/>
            <a:ahLst/>
            <a:cxnLst/>
            <a:rect l="l" t="t" r="r" b="b"/>
            <a:pathLst>
              <a:path w="245745" h="189864">
                <a:moveTo>
                  <a:pt x="150541" y="0"/>
                </a:moveTo>
                <a:lnTo>
                  <a:pt x="150541" y="47392"/>
                </a:lnTo>
                <a:lnTo>
                  <a:pt x="0" y="47392"/>
                </a:lnTo>
                <a:lnTo>
                  <a:pt x="47392" y="94785"/>
                </a:lnTo>
                <a:lnTo>
                  <a:pt x="0" y="142177"/>
                </a:lnTo>
                <a:lnTo>
                  <a:pt x="150541" y="142177"/>
                </a:lnTo>
                <a:lnTo>
                  <a:pt x="150541" y="189570"/>
                </a:lnTo>
                <a:lnTo>
                  <a:pt x="245327" y="94785"/>
                </a:lnTo>
                <a:lnTo>
                  <a:pt x="150541" y="0"/>
                </a:lnTo>
                <a:close/>
              </a:path>
            </a:pathLst>
          </a:custGeom>
          <a:solidFill>
            <a:srgbClr val="7F7F7F"/>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0" name="object 20"/>
          <p:cNvSpPr/>
          <p:nvPr/>
        </p:nvSpPr>
        <p:spPr>
          <a:xfrm>
            <a:off x="4566123" y="4121964"/>
            <a:ext cx="245745" cy="189865"/>
          </a:xfrm>
          <a:custGeom>
            <a:avLst/>
            <a:gdLst/>
            <a:ahLst/>
            <a:cxnLst/>
            <a:rect l="l" t="t" r="r" b="b"/>
            <a:pathLst>
              <a:path w="245745" h="189864">
                <a:moveTo>
                  <a:pt x="150541" y="0"/>
                </a:moveTo>
                <a:lnTo>
                  <a:pt x="150541" y="47392"/>
                </a:lnTo>
                <a:lnTo>
                  <a:pt x="0" y="47392"/>
                </a:lnTo>
                <a:lnTo>
                  <a:pt x="47392" y="94785"/>
                </a:lnTo>
                <a:lnTo>
                  <a:pt x="0" y="142177"/>
                </a:lnTo>
                <a:lnTo>
                  <a:pt x="150541" y="142177"/>
                </a:lnTo>
                <a:lnTo>
                  <a:pt x="150541" y="189570"/>
                </a:lnTo>
                <a:lnTo>
                  <a:pt x="245327" y="94785"/>
                </a:lnTo>
                <a:lnTo>
                  <a:pt x="150541" y="0"/>
                </a:lnTo>
                <a:close/>
              </a:path>
            </a:pathLst>
          </a:custGeom>
          <a:solidFill>
            <a:srgbClr val="7F7F7F"/>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1" name="object 21"/>
          <p:cNvSpPr/>
          <p:nvPr/>
        </p:nvSpPr>
        <p:spPr>
          <a:xfrm>
            <a:off x="4566123" y="5022076"/>
            <a:ext cx="245745" cy="189865"/>
          </a:xfrm>
          <a:custGeom>
            <a:avLst/>
            <a:gdLst/>
            <a:ahLst/>
            <a:cxnLst/>
            <a:rect l="l" t="t" r="r" b="b"/>
            <a:pathLst>
              <a:path w="245745" h="189864">
                <a:moveTo>
                  <a:pt x="150541" y="0"/>
                </a:moveTo>
                <a:lnTo>
                  <a:pt x="150541" y="47392"/>
                </a:lnTo>
                <a:lnTo>
                  <a:pt x="0" y="47392"/>
                </a:lnTo>
                <a:lnTo>
                  <a:pt x="47392" y="94785"/>
                </a:lnTo>
                <a:lnTo>
                  <a:pt x="0" y="142177"/>
                </a:lnTo>
                <a:lnTo>
                  <a:pt x="150541" y="142177"/>
                </a:lnTo>
                <a:lnTo>
                  <a:pt x="150541" y="189570"/>
                </a:lnTo>
                <a:lnTo>
                  <a:pt x="245327" y="94785"/>
                </a:lnTo>
                <a:lnTo>
                  <a:pt x="150541" y="0"/>
                </a:lnTo>
                <a:close/>
              </a:path>
            </a:pathLst>
          </a:custGeom>
          <a:solidFill>
            <a:srgbClr val="7F7F7F"/>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2" name="object 22"/>
          <p:cNvSpPr/>
          <p:nvPr/>
        </p:nvSpPr>
        <p:spPr>
          <a:xfrm>
            <a:off x="4566123" y="5909640"/>
            <a:ext cx="245745" cy="189865"/>
          </a:xfrm>
          <a:custGeom>
            <a:avLst/>
            <a:gdLst/>
            <a:ahLst/>
            <a:cxnLst/>
            <a:rect l="l" t="t" r="r" b="b"/>
            <a:pathLst>
              <a:path w="245745" h="189864">
                <a:moveTo>
                  <a:pt x="150541" y="0"/>
                </a:moveTo>
                <a:lnTo>
                  <a:pt x="150541" y="47392"/>
                </a:lnTo>
                <a:lnTo>
                  <a:pt x="0" y="47392"/>
                </a:lnTo>
                <a:lnTo>
                  <a:pt x="47392" y="94785"/>
                </a:lnTo>
                <a:lnTo>
                  <a:pt x="0" y="142178"/>
                </a:lnTo>
                <a:lnTo>
                  <a:pt x="150541" y="142178"/>
                </a:lnTo>
                <a:lnTo>
                  <a:pt x="150541" y="189570"/>
                </a:lnTo>
                <a:lnTo>
                  <a:pt x="245327" y="94785"/>
                </a:lnTo>
                <a:lnTo>
                  <a:pt x="150541" y="0"/>
                </a:lnTo>
                <a:close/>
              </a:path>
            </a:pathLst>
          </a:custGeom>
          <a:solidFill>
            <a:srgbClr val="7F7F7F"/>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grpSp>
        <p:nvGrpSpPr>
          <p:cNvPr id="117" name="组合 116"/>
          <p:cNvGrpSpPr/>
          <p:nvPr/>
        </p:nvGrpSpPr>
        <p:grpSpPr>
          <a:xfrm>
            <a:off x="5144809" y="3027265"/>
            <a:ext cx="776545" cy="442358"/>
            <a:chOff x="5144809" y="3006759"/>
            <a:chExt cx="776545" cy="442358"/>
          </a:xfrm>
        </p:grpSpPr>
        <p:sp>
          <p:nvSpPr>
            <p:cNvPr id="23" name="object 23"/>
            <p:cNvSpPr/>
            <p:nvPr/>
          </p:nvSpPr>
          <p:spPr>
            <a:xfrm>
              <a:off x="5356942" y="3006759"/>
              <a:ext cx="173355" cy="90170"/>
            </a:xfrm>
            <a:custGeom>
              <a:avLst/>
              <a:gdLst/>
              <a:ahLst/>
              <a:cxnLst/>
              <a:rect l="l" t="t" r="r" b="b"/>
              <a:pathLst>
                <a:path w="173354" h="90169">
                  <a:moveTo>
                    <a:pt x="128504" y="0"/>
                  </a:moveTo>
                  <a:lnTo>
                    <a:pt x="44827" y="0"/>
                  </a:lnTo>
                  <a:lnTo>
                    <a:pt x="27378" y="3522"/>
                  </a:lnTo>
                  <a:lnTo>
                    <a:pt x="13129" y="13129"/>
                  </a:lnTo>
                  <a:lnTo>
                    <a:pt x="3522" y="27378"/>
                  </a:lnTo>
                  <a:lnTo>
                    <a:pt x="0" y="44827"/>
                  </a:lnTo>
                  <a:lnTo>
                    <a:pt x="3522" y="62275"/>
                  </a:lnTo>
                  <a:lnTo>
                    <a:pt x="13129" y="76524"/>
                  </a:lnTo>
                  <a:lnTo>
                    <a:pt x="27378" y="86131"/>
                  </a:lnTo>
                  <a:lnTo>
                    <a:pt x="44827" y="89654"/>
                  </a:lnTo>
                  <a:lnTo>
                    <a:pt x="128503" y="89654"/>
                  </a:lnTo>
                  <a:lnTo>
                    <a:pt x="145952" y="86131"/>
                  </a:lnTo>
                  <a:lnTo>
                    <a:pt x="160201" y="76524"/>
                  </a:lnTo>
                  <a:lnTo>
                    <a:pt x="169808" y="62275"/>
                  </a:lnTo>
                  <a:lnTo>
                    <a:pt x="173330" y="44827"/>
                  </a:lnTo>
                  <a:lnTo>
                    <a:pt x="169808" y="27378"/>
                  </a:lnTo>
                  <a:lnTo>
                    <a:pt x="160201" y="13129"/>
                  </a:lnTo>
                  <a:lnTo>
                    <a:pt x="145953" y="3522"/>
                  </a:lnTo>
                  <a:lnTo>
                    <a:pt x="128504" y="0"/>
                  </a:lnTo>
                  <a:close/>
                </a:path>
              </a:pathLst>
            </a:custGeom>
            <a:solidFill>
              <a:srgbClr val="F2F2F2"/>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4" name="object 24"/>
            <p:cNvSpPr/>
            <p:nvPr/>
          </p:nvSpPr>
          <p:spPr>
            <a:xfrm>
              <a:off x="5356942" y="3006759"/>
              <a:ext cx="173355" cy="90170"/>
            </a:xfrm>
            <a:custGeom>
              <a:avLst/>
              <a:gdLst/>
              <a:ahLst/>
              <a:cxnLst/>
              <a:rect l="l" t="t" r="r" b="b"/>
              <a:pathLst>
                <a:path w="173354" h="90169">
                  <a:moveTo>
                    <a:pt x="0" y="44827"/>
                  </a:moveTo>
                  <a:lnTo>
                    <a:pt x="3522" y="27378"/>
                  </a:lnTo>
                  <a:lnTo>
                    <a:pt x="13129" y="13129"/>
                  </a:lnTo>
                  <a:lnTo>
                    <a:pt x="27378" y="3522"/>
                  </a:lnTo>
                  <a:lnTo>
                    <a:pt x="44827" y="0"/>
                  </a:lnTo>
                  <a:lnTo>
                    <a:pt x="128504" y="0"/>
                  </a:lnTo>
                  <a:lnTo>
                    <a:pt x="145952" y="3522"/>
                  </a:lnTo>
                  <a:lnTo>
                    <a:pt x="160201" y="13129"/>
                  </a:lnTo>
                  <a:lnTo>
                    <a:pt x="169808" y="27378"/>
                  </a:lnTo>
                  <a:lnTo>
                    <a:pt x="173331" y="44827"/>
                  </a:lnTo>
                  <a:lnTo>
                    <a:pt x="169808" y="62275"/>
                  </a:lnTo>
                  <a:lnTo>
                    <a:pt x="160201" y="76524"/>
                  </a:lnTo>
                  <a:lnTo>
                    <a:pt x="145952" y="86131"/>
                  </a:lnTo>
                  <a:lnTo>
                    <a:pt x="128504" y="89654"/>
                  </a:lnTo>
                  <a:lnTo>
                    <a:pt x="44827" y="89654"/>
                  </a:lnTo>
                  <a:lnTo>
                    <a:pt x="27378" y="86131"/>
                  </a:lnTo>
                  <a:lnTo>
                    <a:pt x="13129" y="76524"/>
                  </a:lnTo>
                  <a:lnTo>
                    <a:pt x="3522" y="62275"/>
                  </a:lnTo>
                  <a:lnTo>
                    <a:pt x="0" y="44826"/>
                  </a:lnTo>
                  <a:close/>
                </a:path>
              </a:pathLst>
            </a:custGeom>
            <a:ln w="6350">
              <a:solidFill>
                <a:srgbClr val="7F7F7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5" name="object 25"/>
            <p:cNvSpPr/>
            <p:nvPr/>
          </p:nvSpPr>
          <p:spPr>
            <a:xfrm>
              <a:off x="5144809" y="3182146"/>
              <a:ext cx="173355" cy="90170"/>
            </a:xfrm>
            <a:custGeom>
              <a:avLst/>
              <a:gdLst/>
              <a:ahLst/>
              <a:cxnLst/>
              <a:rect l="l" t="t" r="r" b="b"/>
              <a:pathLst>
                <a:path w="173354" h="90169">
                  <a:moveTo>
                    <a:pt x="128503" y="0"/>
                  </a:moveTo>
                  <a:lnTo>
                    <a:pt x="44825" y="0"/>
                  </a:lnTo>
                  <a:lnTo>
                    <a:pt x="27377" y="3522"/>
                  </a:lnTo>
                  <a:lnTo>
                    <a:pt x="13129" y="13129"/>
                  </a:lnTo>
                  <a:lnTo>
                    <a:pt x="3522" y="27378"/>
                  </a:lnTo>
                  <a:lnTo>
                    <a:pt x="0" y="44827"/>
                  </a:lnTo>
                  <a:lnTo>
                    <a:pt x="3522" y="62275"/>
                  </a:lnTo>
                  <a:lnTo>
                    <a:pt x="13129" y="76524"/>
                  </a:lnTo>
                  <a:lnTo>
                    <a:pt x="27377" y="86131"/>
                  </a:lnTo>
                  <a:lnTo>
                    <a:pt x="44825" y="89654"/>
                  </a:lnTo>
                  <a:lnTo>
                    <a:pt x="128503" y="89654"/>
                  </a:lnTo>
                  <a:lnTo>
                    <a:pt x="145952" y="86131"/>
                  </a:lnTo>
                  <a:lnTo>
                    <a:pt x="160201" y="76524"/>
                  </a:lnTo>
                  <a:lnTo>
                    <a:pt x="169808" y="62275"/>
                  </a:lnTo>
                  <a:lnTo>
                    <a:pt x="173330" y="44827"/>
                  </a:lnTo>
                  <a:lnTo>
                    <a:pt x="169808" y="27378"/>
                  </a:lnTo>
                  <a:lnTo>
                    <a:pt x="160201" y="13129"/>
                  </a:lnTo>
                  <a:lnTo>
                    <a:pt x="145952" y="3522"/>
                  </a:lnTo>
                  <a:lnTo>
                    <a:pt x="128503" y="0"/>
                  </a:lnTo>
                  <a:close/>
                </a:path>
              </a:pathLst>
            </a:custGeom>
            <a:solidFill>
              <a:srgbClr val="F2F2F2"/>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6" name="object 26"/>
            <p:cNvSpPr/>
            <p:nvPr/>
          </p:nvSpPr>
          <p:spPr>
            <a:xfrm>
              <a:off x="5144809" y="3182146"/>
              <a:ext cx="173355" cy="90170"/>
            </a:xfrm>
            <a:custGeom>
              <a:avLst/>
              <a:gdLst/>
              <a:ahLst/>
              <a:cxnLst/>
              <a:rect l="l" t="t" r="r" b="b"/>
              <a:pathLst>
                <a:path w="173354" h="90169">
                  <a:moveTo>
                    <a:pt x="0" y="44827"/>
                  </a:moveTo>
                  <a:lnTo>
                    <a:pt x="3522" y="27378"/>
                  </a:lnTo>
                  <a:lnTo>
                    <a:pt x="13129" y="13129"/>
                  </a:lnTo>
                  <a:lnTo>
                    <a:pt x="27378" y="3522"/>
                  </a:lnTo>
                  <a:lnTo>
                    <a:pt x="44827" y="0"/>
                  </a:lnTo>
                  <a:lnTo>
                    <a:pt x="128504" y="0"/>
                  </a:lnTo>
                  <a:lnTo>
                    <a:pt x="145952" y="3522"/>
                  </a:lnTo>
                  <a:lnTo>
                    <a:pt x="160201" y="13129"/>
                  </a:lnTo>
                  <a:lnTo>
                    <a:pt x="169808" y="27378"/>
                  </a:lnTo>
                  <a:lnTo>
                    <a:pt x="173331" y="44827"/>
                  </a:lnTo>
                  <a:lnTo>
                    <a:pt x="169808" y="62275"/>
                  </a:lnTo>
                  <a:lnTo>
                    <a:pt x="160201" y="76524"/>
                  </a:lnTo>
                  <a:lnTo>
                    <a:pt x="145952" y="86131"/>
                  </a:lnTo>
                  <a:lnTo>
                    <a:pt x="128504" y="89654"/>
                  </a:lnTo>
                  <a:lnTo>
                    <a:pt x="44827" y="89654"/>
                  </a:lnTo>
                  <a:lnTo>
                    <a:pt x="27378" y="86131"/>
                  </a:lnTo>
                  <a:lnTo>
                    <a:pt x="13129" y="76524"/>
                  </a:lnTo>
                  <a:lnTo>
                    <a:pt x="3522" y="62275"/>
                  </a:lnTo>
                  <a:lnTo>
                    <a:pt x="0" y="44826"/>
                  </a:lnTo>
                  <a:close/>
                </a:path>
              </a:pathLst>
            </a:custGeom>
            <a:ln w="6350">
              <a:solidFill>
                <a:srgbClr val="7F7F7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7" name="object 27"/>
            <p:cNvSpPr/>
            <p:nvPr/>
          </p:nvSpPr>
          <p:spPr>
            <a:xfrm>
              <a:off x="5577255" y="3182146"/>
              <a:ext cx="173355" cy="90170"/>
            </a:xfrm>
            <a:custGeom>
              <a:avLst/>
              <a:gdLst/>
              <a:ahLst/>
              <a:cxnLst/>
              <a:rect l="l" t="t" r="r" b="b"/>
              <a:pathLst>
                <a:path w="173354" h="90169">
                  <a:moveTo>
                    <a:pt x="128503" y="0"/>
                  </a:moveTo>
                  <a:lnTo>
                    <a:pt x="44827" y="0"/>
                  </a:lnTo>
                  <a:lnTo>
                    <a:pt x="27378" y="3522"/>
                  </a:lnTo>
                  <a:lnTo>
                    <a:pt x="13129" y="13129"/>
                  </a:lnTo>
                  <a:lnTo>
                    <a:pt x="3522" y="27378"/>
                  </a:lnTo>
                  <a:lnTo>
                    <a:pt x="0" y="44827"/>
                  </a:lnTo>
                  <a:lnTo>
                    <a:pt x="3522" y="62275"/>
                  </a:lnTo>
                  <a:lnTo>
                    <a:pt x="13129" y="76524"/>
                  </a:lnTo>
                  <a:lnTo>
                    <a:pt x="27378" y="86131"/>
                  </a:lnTo>
                  <a:lnTo>
                    <a:pt x="44827" y="89654"/>
                  </a:lnTo>
                  <a:lnTo>
                    <a:pt x="128503" y="89654"/>
                  </a:lnTo>
                  <a:lnTo>
                    <a:pt x="145952" y="86131"/>
                  </a:lnTo>
                  <a:lnTo>
                    <a:pt x="160201" y="76524"/>
                  </a:lnTo>
                  <a:lnTo>
                    <a:pt x="169808" y="62275"/>
                  </a:lnTo>
                  <a:lnTo>
                    <a:pt x="173330" y="44827"/>
                  </a:lnTo>
                  <a:lnTo>
                    <a:pt x="169808" y="27378"/>
                  </a:lnTo>
                  <a:lnTo>
                    <a:pt x="160201" y="13129"/>
                  </a:lnTo>
                  <a:lnTo>
                    <a:pt x="145952" y="3522"/>
                  </a:lnTo>
                  <a:lnTo>
                    <a:pt x="128503" y="0"/>
                  </a:lnTo>
                  <a:close/>
                </a:path>
              </a:pathLst>
            </a:custGeom>
            <a:solidFill>
              <a:srgbClr val="F2F2F2"/>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8" name="object 28"/>
            <p:cNvSpPr/>
            <p:nvPr/>
          </p:nvSpPr>
          <p:spPr>
            <a:xfrm>
              <a:off x="5577255" y="3182146"/>
              <a:ext cx="173355" cy="90170"/>
            </a:xfrm>
            <a:custGeom>
              <a:avLst/>
              <a:gdLst/>
              <a:ahLst/>
              <a:cxnLst/>
              <a:rect l="l" t="t" r="r" b="b"/>
              <a:pathLst>
                <a:path w="173354" h="90169">
                  <a:moveTo>
                    <a:pt x="0" y="44827"/>
                  </a:moveTo>
                  <a:lnTo>
                    <a:pt x="3522" y="27378"/>
                  </a:lnTo>
                  <a:lnTo>
                    <a:pt x="13129" y="13129"/>
                  </a:lnTo>
                  <a:lnTo>
                    <a:pt x="27378" y="3522"/>
                  </a:lnTo>
                  <a:lnTo>
                    <a:pt x="44827" y="0"/>
                  </a:lnTo>
                  <a:lnTo>
                    <a:pt x="128504" y="0"/>
                  </a:lnTo>
                  <a:lnTo>
                    <a:pt x="145952" y="3522"/>
                  </a:lnTo>
                  <a:lnTo>
                    <a:pt x="160201" y="13129"/>
                  </a:lnTo>
                  <a:lnTo>
                    <a:pt x="169808" y="27378"/>
                  </a:lnTo>
                  <a:lnTo>
                    <a:pt x="173331" y="44827"/>
                  </a:lnTo>
                  <a:lnTo>
                    <a:pt x="169808" y="62275"/>
                  </a:lnTo>
                  <a:lnTo>
                    <a:pt x="160201" y="76524"/>
                  </a:lnTo>
                  <a:lnTo>
                    <a:pt x="145952" y="86131"/>
                  </a:lnTo>
                  <a:lnTo>
                    <a:pt x="128504" y="89654"/>
                  </a:lnTo>
                  <a:lnTo>
                    <a:pt x="44827" y="89654"/>
                  </a:lnTo>
                  <a:lnTo>
                    <a:pt x="27378" y="86131"/>
                  </a:lnTo>
                  <a:lnTo>
                    <a:pt x="13129" y="76524"/>
                  </a:lnTo>
                  <a:lnTo>
                    <a:pt x="3522" y="62275"/>
                  </a:lnTo>
                  <a:lnTo>
                    <a:pt x="0" y="44826"/>
                  </a:lnTo>
                  <a:close/>
                </a:path>
              </a:pathLst>
            </a:custGeom>
            <a:ln w="6350">
              <a:solidFill>
                <a:srgbClr val="7F7F7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29" name="object 29"/>
            <p:cNvSpPr/>
            <p:nvPr/>
          </p:nvSpPr>
          <p:spPr>
            <a:xfrm>
              <a:off x="5438080" y="3358947"/>
              <a:ext cx="173355" cy="90170"/>
            </a:xfrm>
            <a:custGeom>
              <a:avLst/>
              <a:gdLst/>
              <a:ahLst/>
              <a:cxnLst/>
              <a:rect l="l" t="t" r="r" b="b"/>
              <a:pathLst>
                <a:path w="173354" h="90170">
                  <a:moveTo>
                    <a:pt x="128503" y="0"/>
                  </a:moveTo>
                  <a:lnTo>
                    <a:pt x="44827" y="0"/>
                  </a:lnTo>
                  <a:lnTo>
                    <a:pt x="27378" y="3522"/>
                  </a:lnTo>
                  <a:lnTo>
                    <a:pt x="13129" y="13129"/>
                  </a:lnTo>
                  <a:lnTo>
                    <a:pt x="3522" y="27378"/>
                  </a:lnTo>
                  <a:lnTo>
                    <a:pt x="0" y="44827"/>
                  </a:lnTo>
                  <a:lnTo>
                    <a:pt x="3522" y="62275"/>
                  </a:lnTo>
                  <a:lnTo>
                    <a:pt x="13129" y="76524"/>
                  </a:lnTo>
                  <a:lnTo>
                    <a:pt x="27378" y="86131"/>
                  </a:lnTo>
                  <a:lnTo>
                    <a:pt x="44827" y="89654"/>
                  </a:lnTo>
                  <a:lnTo>
                    <a:pt x="128503" y="89654"/>
                  </a:lnTo>
                  <a:lnTo>
                    <a:pt x="145952" y="86131"/>
                  </a:lnTo>
                  <a:lnTo>
                    <a:pt x="160201" y="76524"/>
                  </a:lnTo>
                  <a:lnTo>
                    <a:pt x="169808" y="62275"/>
                  </a:lnTo>
                  <a:lnTo>
                    <a:pt x="173330" y="44827"/>
                  </a:lnTo>
                  <a:lnTo>
                    <a:pt x="169808" y="27378"/>
                  </a:lnTo>
                  <a:lnTo>
                    <a:pt x="160201" y="13129"/>
                  </a:lnTo>
                  <a:lnTo>
                    <a:pt x="145952" y="3522"/>
                  </a:lnTo>
                  <a:lnTo>
                    <a:pt x="128503" y="0"/>
                  </a:lnTo>
                  <a:close/>
                </a:path>
              </a:pathLst>
            </a:custGeom>
            <a:solidFill>
              <a:srgbClr val="F2F2F2"/>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0" name="object 30"/>
            <p:cNvSpPr/>
            <p:nvPr/>
          </p:nvSpPr>
          <p:spPr>
            <a:xfrm>
              <a:off x="5438080" y="3358947"/>
              <a:ext cx="173355" cy="90170"/>
            </a:xfrm>
            <a:custGeom>
              <a:avLst/>
              <a:gdLst/>
              <a:ahLst/>
              <a:cxnLst/>
              <a:rect l="l" t="t" r="r" b="b"/>
              <a:pathLst>
                <a:path w="173354" h="90170">
                  <a:moveTo>
                    <a:pt x="0" y="44827"/>
                  </a:moveTo>
                  <a:lnTo>
                    <a:pt x="3522" y="27378"/>
                  </a:lnTo>
                  <a:lnTo>
                    <a:pt x="13129" y="13129"/>
                  </a:lnTo>
                  <a:lnTo>
                    <a:pt x="27378" y="3522"/>
                  </a:lnTo>
                  <a:lnTo>
                    <a:pt x="44827" y="0"/>
                  </a:lnTo>
                  <a:lnTo>
                    <a:pt x="128504" y="0"/>
                  </a:lnTo>
                  <a:lnTo>
                    <a:pt x="145952" y="3522"/>
                  </a:lnTo>
                  <a:lnTo>
                    <a:pt x="160201" y="13129"/>
                  </a:lnTo>
                  <a:lnTo>
                    <a:pt x="169808" y="27378"/>
                  </a:lnTo>
                  <a:lnTo>
                    <a:pt x="173331" y="44827"/>
                  </a:lnTo>
                  <a:lnTo>
                    <a:pt x="169808" y="62275"/>
                  </a:lnTo>
                  <a:lnTo>
                    <a:pt x="160201" y="76524"/>
                  </a:lnTo>
                  <a:lnTo>
                    <a:pt x="145952" y="86131"/>
                  </a:lnTo>
                  <a:lnTo>
                    <a:pt x="128504" y="89654"/>
                  </a:lnTo>
                  <a:lnTo>
                    <a:pt x="44827" y="89654"/>
                  </a:lnTo>
                  <a:lnTo>
                    <a:pt x="27378" y="86131"/>
                  </a:lnTo>
                  <a:lnTo>
                    <a:pt x="13129" y="76524"/>
                  </a:lnTo>
                  <a:lnTo>
                    <a:pt x="3522" y="62275"/>
                  </a:lnTo>
                  <a:lnTo>
                    <a:pt x="0" y="44826"/>
                  </a:lnTo>
                  <a:close/>
                </a:path>
              </a:pathLst>
            </a:custGeom>
            <a:ln w="6350">
              <a:solidFill>
                <a:srgbClr val="7F7F7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1" name="object 31"/>
            <p:cNvSpPr/>
            <p:nvPr/>
          </p:nvSpPr>
          <p:spPr>
            <a:xfrm>
              <a:off x="5747999" y="3358947"/>
              <a:ext cx="173355" cy="90170"/>
            </a:xfrm>
            <a:custGeom>
              <a:avLst/>
              <a:gdLst/>
              <a:ahLst/>
              <a:cxnLst/>
              <a:rect l="l" t="t" r="r" b="b"/>
              <a:pathLst>
                <a:path w="173354" h="90170">
                  <a:moveTo>
                    <a:pt x="128504" y="0"/>
                  </a:moveTo>
                  <a:lnTo>
                    <a:pt x="44827" y="0"/>
                  </a:lnTo>
                  <a:lnTo>
                    <a:pt x="27378" y="3522"/>
                  </a:lnTo>
                  <a:lnTo>
                    <a:pt x="13129" y="13129"/>
                  </a:lnTo>
                  <a:lnTo>
                    <a:pt x="3522" y="27378"/>
                  </a:lnTo>
                  <a:lnTo>
                    <a:pt x="0" y="44827"/>
                  </a:lnTo>
                  <a:lnTo>
                    <a:pt x="3522" y="62275"/>
                  </a:lnTo>
                  <a:lnTo>
                    <a:pt x="13129" y="76524"/>
                  </a:lnTo>
                  <a:lnTo>
                    <a:pt x="27378" y="86131"/>
                  </a:lnTo>
                  <a:lnTo>
                    <a:pt x="44827" y="89654"/>
                  </a:lnTo>
                  <a:lnTo>
                    <a:pt x="128503" y="89654"/>
                  </a:lnTo>
                  <a:lnTo>
                    <a:pt x="145952" y="86131"/>
                  </a:lnTo>
                  <a:lnTo>
                    <a:pt x="160201" y="76524"/>
                  </a:lnTo>
                  <a:lnTo>
                    <a:pt x="169808" y="62275"/>
                  </a:lnTo>
                  <a:lnTo>
                    <a:pt x="173330" y="44827"/>
                  </a:lnTo>
                  <a:lnTo>
                    <a:pt x="169808" y="27378"/>
                  </a:lnTo>
                  <a:lnTo>
                    <a:pt x="160201" y="13129"/>
                  </a:lnTo>
                  <a:lnTo>
                    <a:pt x="145952" y="3522"/>
                  </a:lnTo>
                  <a:lnTo>
                    <a:pt x="128504" y="0"/>
                  </a:lnTo>
                  <a:close/>
                </a:path>
              </a:pathLst>
            </a:custGeom>
            <a:solidFill>
              <a:srgbClr val="F2F2F2"/>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2" name="object 32"/>
            <p:cNvSpPr/>
            <p:nvPr/>
          </p:nvSpPr>
          <p:spPr>
            <a:xfrm>
              <a:off x="5747999" y="3358947"/>
              <a:ext cx="173355" cy="90170"/>
            </a:xfrm>
            <a:custGeom>
              <a:avLst/>
              <a:gdLst/>
              <a:ahLst/>
              <a:cxnLst/>
              <a:rect l="l" t="t" r="r" b="b"/>
              <a:pathLst>
                <a:path w="173354" h="90170">
                  <a:moveTo>
                    <a:pt x="0" y="44827"/>
                  </a:moveTo>
                  <a:lnTo>
                    <a:pt x="3522" y="27378"/>
                  </a:lnTo>
                  <a:lnTo>
                    <a:pt x="13129" y="13129"/>
                  </a:lnTo>
                  <a:lnTo>
                    <a:pt x="27378" y="3522"/>
                  </a:lnTo>
                  <a:lnTo>
                    <a:pt x="44827" y="0"/>
                  </a:lnTo>
                  <a:lnTo>
                    <a:pt x="128504" y="0"/>
                  </a:lnTo>
                  <a:lnTo>
                    <a:pt x="145952" y="3522"/>
                  </a:lnTo>
                  <a:lnTo>
                    <a:pt x="160201" y="13129"/>
                  </a:lnTo>
                  <a:lnTo>
                    <a:pt x="169808" y="27378"/>
                  </a:lnTo>
                  <a:lnTo>
                    <a:pt x="173331" y="44827"/>
                  </a:lnTo>
                  <a:lnTo>
                    <a:pt x="169808" y="62275"/>
                  </a:lnTo>
                  <a:lnTo>
                    <a:pt x="160201" y="76524"/>
                  </a:lnTo>
                  <a:lnTo>
                    <a:pt x="145952" y="86131"/>
                  </a:lnTo>
                  <a:lnTo>
                    <a:pt x="128504" y="89654"/>
                  </a:lnTo>
                  <a:lnTo>
                    <a:pt x="44827" y="89654"/>
                  </a:lnTo>
                  <a:lnTo>
                    <a:pt x="27378" y="86131"/>
                  </a:lnTo>
                  <a:lnTo>
                    <a:pt x="13129" y="76524"/>
                  </a:lnTo>
                  <a:lnTo>
                    <a:pt x="3522" y="62275"/>
                  </a:lnTo>
                  <a:lnTo>
                    <a:pt x="0" y="44826"/>
                  </a:lnTo>
                  <a:close/>
                </a:path>
              </a:pathLst>
            </a:custGeom>
            <a:ln w="6350">
              <a:solidFill>
                <a:srgbClr val="7F7F7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3" name="object 33"/>
            <p:cNvSpPr/>
            <p:nvPr/>
          </p:nvSpPr>
          <p:spPr>
            <a:xfrm>
              <a:off x="5221232" y="3096414"/>
              <a:ext cx="222885" cy="85725"/>
            </a:xfrm>
            <a:custGeom>
              <a:avLst/>
              <a:gdLst/>
              <a:ahLst/>
              <a:cxnLst/>
              <a:rect l="l" t="t" r="r" b="b"/>
              <a:pathLst>
                <a:path w="222885" h="85725">
                  <a:moveTo>
                    <a:pt x="222376" y="0"/>
                  </a:moveTo>
                  <a:lnTo>
                    <a:pt x="0" y="85732"/>
                  </a:lnTo>
                </a:path>
              </a:pathLst>
            </a:custGeom>
            <a:ln w="6350">
              <a:solidFill>
                <a:srgbClr val="7F7F7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4" name="object 34"/>
            <p:cNvSpPr/>
            <p:nvPr/>
          </p:nvSpPr>
          <p:spPr>
            <a:xfrm>
              <a:off x="5443608" y="3096414"/>
              <a:ext cx="220345" cy="85725"/>
            </a:xfrm>
            <a:custGeom>
              <a:avLst/>
              <a:gdLst/>
              <a:ahLst/>
              <a:cxnLst/>
              <a:rect l="l" t="t" r="r" b="b"/>
              <a:pathLst>
                <a:path w="220345" h="85725">
                  <a:moveTo>
                    <a:pt x="0" y="0"/>
                  </a:moveTo>
                  <a:lnTo>
                    <a:pt x="220313" y="85732"/>
                  </a:lnTo>
                </a:path>
              </a:pathLst>
            </a:custGeom>
            <a:ln w="6350">
              <a:solidFill>
                <a:srgbClr val="7F7F7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5" name="object 35"/>
            <p:cNvSpPr/>
            <p:nvPr/>
          </p:nvSpPr>
          <p:spPr>
            <a:xfrm>
              <a:off x="5524745" y="3271801"/>
              <a:ext cx="139700" cy="87630"/>
            </a:xfrm>
            <a:custGeom>
              <a:avLst/>
              <a:gdLst/>
              <a:ahLst/>
              <a:cxnLst/>
              <a:rect l="l" t="t" r="r" b="b"/>
              <a:pathLst>
                <a:path w="139700" h="87630">
                  <a:moveTo>
                    <a:pt x="139176" y="0"/>
                  </a:moveTo>
                  <a:lnTo>
                    <a:pt x="0" y="87147"/>
                  </a:lnTo>
                </a:path>
              </a:pathLst>
            </a:custGeom>
            <a:ln w="6350">
              <a:solidFill>
                <a:srgbClr val="7F7F7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6" name="object 36"/>
            <p:cNvSpPr/>
            <p:nvPr/>
          </p:nvSpPr>
          <p:spPr>
            <a:xfrm>
              <a:off x="5663921" y="3271801"/>
              <a:ext cx="170815" cy="87630"/>
            </a:xfrm>
            <a:custGeom>
              <a:avLst/>
              <a:gdLst/>
              <a:ahLst/>
              <a:cxnLst/>
              <a:rect l="l" t="t" r="r" b="b"/>
              <a:pathLst>
                <a:path w="170814" h="87630">
                  <a:moveTo>
                    <a:pt x="0" y="0"/>
                  </a:moveTo>
                  <a:lnTo>
                    <a:pt x="170744" y="87147"/>
                  </a:lnTo>
                </a:path>
              </a:pathLst>
            </a:custGeom>
            <a:ln w="6350">
              <a:solidFill>
                <a:srgbClr val="7F7F7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grpSp>
      <p:grpSp>
        <p:nvGrpSpPr>
          <p:cNvPr id="119" name="组合 118"/>
          <p:cNvGrpSpPr/>
          <p:nvPr/>
        </p:nvGrpSpPr>
        <p:grpSpPr>
          <a:xfrm>
            <a:off x="5058073" y="4853510"/>
            <a:ext cx="950019" cy="442359"/>
            <a:chOff x="5058073" y="4833004"/>
            <a:chExt cx="950019" cy="442359"/>
          </a:xfrm>
        </p:grpSpPr>
        <p:sp>
          <p:nvSpPr>
            <p:cNvPr id="50" name="object 50"/>
            <p:cNvSpPr/>
            <p:nvPr/>
          </p:nvSpPr>
          <p:spPr>
            <a:xfrm>
              <a:off x="5443679" y="4833004"/>
              <a:ext cx="173355" cy="90170"/>
            </a:xfrm>
            <a:custGeom>
              <a:avLst/>
              <a:gdLst/>
              <a:ahLst/>
              <a:cxnLst/>
              <a:rect l="l" t="t" r="r" b="b"/>
              <a:pathLst>
                <a:path w="173354" h="90170">
                  <a:moveTo>
                    <a:pt x="128503" y="0"/>
                  </a:moveTo>
                  <a:lnTo>
                    <a:pt x="44827" y="0"/>
                  </a:lnTo>
                  <a:lnTo>
                    <a:pt x="27378" y="3522"/>
                  </a:lnTo>
                  <a:lnTo>
                    <a:pt x="13129" y="13129"/>
                  </a:lnTo>
                  <a:lnTo>
                    <a:pt x="3522" y="27378"/>
                  </a:lnTo>
                  <a:lnTo>
                    <a:pt x="0" y="44827"/>
                  </a:lnTo>
                  <a:lnTo>
                    <a:pt x="3522" y="62275"/>
                  </a:lnTo>
                  <a:lnTo>
                    <a:pt x="13129" y="76524"/>
                  </a:lnTo>
                  <a:lnTo>
                    <a:pt x="27378" y="86131"/>
                  </a:lnTo>
                  <a:lnTo>
                    <a:pt x="44827" y="89654"/>
                  </a:lnTo>
                  <a:lnTo>
                    <a:pt x="128503" y="89654"/>
                  </a:lnTo>
                  <a:lnTo>
                    <a:pt x="145952" y="86131"/>
                  </a:lnTo>
                  <a:lnTo>
                    <a:pt x="160201" y="76524"/>
                  </a:lnTo>
                  <a:lnTo>
                    <a:pt x="169808" y="62275"/>
                  </a:lnTo>
                  <a:lnTo>
                    <a:pt x="173330" y="44827"/>
                  </a:lnTo>
                  <a:lnTo>
                    <a:pt x="169808" y="27378"/>
                  </a:lnTo>
                  <a:lnTo>
                    <a:pt x="160201" y="13129"/>
                  </a:lnTo>
                  <a:lnTo>
                    <a:pt x="145952" y="3522"/>
                  </a:lnTo>
                  <a:lnTo>
                    <a:pt x="128503" y="0"/>
                  </a:lnTo>
                  <a:close/>
                </a:path>
              </a:pathLst>
            </a:custGeom>
            <a:solidFill>
              <a:srgbClr val="F2F2F2"/>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51" name="object 51"/>
            <p:cNvSpPr/>
            <p:nvPr/>
          </p:nvSpPr>
          <p:spPr>
            <a:xfrm>
              <a:off x="5443679" y="4833004"/>
              <a:ext cx="173355" cy="90170"/>
            </a:xfrm>
            <a:custGeom>
              <a:avLst/>
              <a:gdLst/>
              <a:ahLst/>
              <a:cxnLst/>
              <a:rect l="l" t="t" r="r" b="b"/>
              <a:pathLst>
                <a:path w="173354" h="90170">
                  <a:moveTo>
                    <a:pt x="0" y="44827"/>
                  </a:moveTo>
                  <a:lnTo>
                    <a:pt x="3522" y="27378"/>
                  </a:lnTo>
                  <a:lnTo>
                    <a:pt x="13129" y="13129"/>
                  </a:lnTo>
                  <a:lnTo>
                    <a:pt x="27378" y="3522"/>
                  </a:lnTo>
                  <a:lnTo>
                    <a:pt x="44827" y="0"/>
                  </a:lnTo>
                  <a:lnTo>
                    <a:pt x="128504" y="0"/>
                  </a:lnTo>
                  <a:lnTo>
                    <a:pt x="145952" y="3522"/>
                  </a:lnTo>
                  <a:lnTo>
                    <a:pt x="160201" y="13129"/>
                  </a:lnTo>
                  <a:lnTo>
                    <a:pt x="169808" y="27378"/>
                  </a:lnTo>
                  <a:lnTo>
                    <a:pt x="173331" y="44827"/>
                  </a:lnTo>
                  <a:lnTo>
                    <a:pt x="169808" y="62275"/>
                  </a:lnTo>
                  <a:lnTo>
                    <a:pt x="160201" y="76524"/>
                  </a:lnTo>
                  <a:lnTo>
                    <a:pt x="145952" y="86131"/>
                  </a:lnTo>
                  <a:lnTo>
                    <a:pt x="128504" y="89654"/>
                  </a:lnTo>
                  <a:lnTo>
                    <a:pt x="44827" y="89654"/>
                  </a:lnTo>
                  <a:lnTo>
                    <a:pt x="27378" y="86131"/>
                  </a:lnTo>
                  <a:lnTo>
                    <a:pt x="13129" y="76524"/>
                  </a:lnTo>
                  <a:lnTo>
                    <a:pt x="3522" y="62275"/>
                  </a:lnTo>
                  <a:lnTo>
                    <a:pt x="0" y="44826"/>
                  </a:lnTo>
                  <a:close/>
                </a:path>
              </a:pathLst>
            </a:custGeom>
            <a:ln w="9525">
              <a:solidFill>
                <a:srgbClr val="7F7F7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52" name="object 52"/>
            <p:cNvSpPr/>
            <p:nvPr/>
          </p:nvSpPr>
          <p:spPr>
            <a:xfrm>
              <a:off x="5231545" y="5008391"/>
              <a:ext cx="173355" cy="90170"/>
            </a:xfrm>
            <a:custGeom>
              <a:avLst/>
              <a:gdLst/>
              <a:ahLst/>
              <a:cxnLst/>
              <a:rect l="l" t="t" r="r" b="b"/>
              <a:pathLst>
                <a:path w="173354" h="90170">
                  <a:moveTo>
                    <a:pt x="128504" y="0"/>
                  </a:moveTo>
                  <a:lnTo>
                    <a:pt x="44827" y="0"/>
                  </a:lnTo>
                  <a:lnTo>
                    <a:pt x="27378" y="3522"/>
                  </a:lnTo>
                  <a:lnTo>
                    <a:pt x="13129" y="13129"/>
                  </a:lnTo>
                  <a:lnTo>
                    <a:pt x="3522" y="27378"/>
                  </a:lnTo>
                  <a:lnTo>
                    <a:pt x="0" y="44827"/>
                  </a:lnTo>
                  <a:lnTo>
                    <a:pt x="3522" y="62275"/>
                  </a:lnTo>
                  <a:lnTo>
                    <a:pt x="13129" y="76524"/>
                  </a:lnTo>
                  <a:lnTo>
                    <a:pt x="27378" y="86131"/>
                  </a:lnTo>
                  <a:lnTo>
                    <a:pt x="44827" y="89654"/>
                  </a:lnTo>
                  <a:lnTo>
                    <a:pt x="128504" y="89654"/>
                  </a:lnTo>
                  <a:lnTo>
                    <a:pt x="145953" y="86131"/>
                  </a:lnTo>
                  <a:lnTo>
                    <a:pt x="160202" y="76524"/>
                  </a:lnTo>
                  <a:lnTo>
                    <a:pt x="169809" y="62275"/>
                  </a:lnTo>
                  <a:lnTo>
                    <a:pt x="173332" y="44827"/>
                  </a:lnTo>
                  <a:lnTo>
                    <a:pt x="169809" y="27378"/>
                  </a:lnTo>
                  <a:lnTo>
                    <a:pt x="160202" y="13129"/>
                  </a:lnTo>
                  <a:lnTo>
                    <a:pt x="145953" y="3522"/>
                  </a:lnTo>
                  <a:lnTo>
                    <a:pt x="128504" y="0"/>
                  </a:lnTo>
                  <a:close/>
                </a:path>
              </a:pathLst>
            </a:custGeom>
            <a:solidFill>
              <a:srgbClr val="F2F2F2"/>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53" name="object 53"/>
            <p:cNvSpPr/>
            <p:nvPr/>
          </p:nvSpPr>
          <p:spPr>
            <a:xfrm>
              <a:off x="5231545" y="5008391"/>
              <a:ext cx="173355" cy="90170"/>
            </a:xfrm>
            <a:custGeom>
              <a:avLst/>
              <a:gdLst/>
              <a:ahLst/>
              <a:cxnLst/>
              <a:rect l="l" t="t" r="r" b="b"/>
              <a:pathLst>
                <a:path w="173354" h="90170">
                  <a:moveTo>
                    <a:pt x="0" y="44827"/>
                  </a:moveTo>
                  <a:lnTo>
                    <a:pt x="3522" y="27378"/>
                  </a:lnTo>
                  <a:lnTo>
                    <a:pt x="13129" y="13129"/>
                  </a:lnTo>
                  <a:lnTo>
                    <a:pt x="27378" y="3522"/>
                  </a:lnTo>
                  <a:lnTo>
                    <a:pt x="44827" y="0"/>
                  </a:lnTo>
                  <a:lnTo>
                    <a:pt x="128504" y="0"/>
                  </a:lnTo>
                  <a:lnTo>
                    <a:pt x="145952" y="3522"/>
                  </a:lnTo>
                  <a:lnTo>
                    <a:pt x="160201" y="13129"/>
                  </a:lnTo>
                  <a:lnTo>
                    <a:pt x="169808" y="27378"/>
                  </a:lnTo>
                  <a:lnTo>
                    <a:pt x="173331" y="44827"/>
                  </a:lnTo>
                  <a:lnTo>
                    <a:pt x="169808" y="62275"/>
                  </a:lnTo>
                  <a:lnTo>
                    <a:pt x="160201" y="76524"/>
                  </a:lnTo>
                  <a:lnTo>
                    <a:pt x="145952" y="86131"/>
                  </a:lnTo>
                  <a:lnTo>
                    <a:pt x="128504" y="89654"/>
                  </a:lnTo>
                  <a:lnTo>
                    <a:pt x="44827" y="89654"/>
                  </a:lnTo>
                  <a:lnTo>
                    <a:pt x="27378" y="86131"/>
                  </a:lnTo>
                  <a:lnTo>
                    <a:pt x="13129" y="76524"/>
                  </a:lnTo>
                  <a:lnTo>
                    <a:pt x="3522" y="62275"/>
                  </a:lnTo>
                  <a:lnTo>
                    <a:pt x="0" y="44826"/>
                  </a:lnTo>
                  <a:close/>
                </a:path>
              </a:pathLst>
            </a:custGeom>
            <a:ln w="9525">
              <a:solidFill>
                <a:srgbClr val="7F7F7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54" name="object 54"/>
            <p:cNvSpPr/>
            <p:nvPr/>
          </p:nvSpPr>
          <p:spPr>
            <a:xfrm>
              <a:off x="5663993" y="5008391"/>
              <a:ext cx="173355" cy="90170"/>
            </a:xfrm>
            <a:custGeom>
              <a:avLst/>
              <a:gdLst/>
              <a:ahLst/>
              <a:cxnLst/>
              <a:rect l="l" t="t" r="r" b="b"/>
              <a:pathLst>
                <a:path w="173354" h="90170">
                  <a:moveTo>
                    <a:pt x="128503" y="0"/>
                  </a:moveTo>
                  <a:lnTo>
                    <a:pt x="44827" y="0"/>
                  </a:lnTo>
                  <a:lnTo>
                    <a:pt x="27378" y="3522"/>
                  </a:lnTo>
                  <a:lnTo>
                    <a:pt x="13129" y="13129"/>
                  </a:lnTo>
                  <a:lnTo>
                    <a:pt x="3522" y="27378"/>
                  </a:lnTo>
                  <a:lnTo>
                    <a:pt x="0" y="44827"/>
                  </a:lnTo>
                  <a:lnTo>
                    <a:pt x="3522" y="62275"/>
                  </a:lnTo>
                  <a:lnTo>
                    <a:pt x="13129" y="76524"/>
                  </a:lnTo>
                  <a:lnTo>
                    <a:pt x="27378" y="86131"/>
                  </a:lnTo>
                  <a:lnTo>
                    <a:pt x="44827" y="89654"/>
                  </a:lnTo>
                  <a:lnTo>
                    <a:pt x="128503" y="89654"/>
                  </a:lnTo>
                  <a:lnTo>
                    <a:pt x="145952" y="86131"/>
                  </a:lnTo>
                  <a:lnTo>
                    <a:pt x="160201" y="76524"/>
                  </a:lnTo>
                  <a:lnTo>
                    <a:pt x="169808" y="62275"/>
                  </a:lnTo>
                  <a:lnTo>
                    <a:pt x="173330" y="44827"/>
                  </a:lnTo>
                  <a:lnTo>
                    <a:pt x="169808" y="27378"/>
                  </a:lnTo>
                  <a:lnTo>
                    <a:pt x="160201" y="13129"/>
                  </a:lnTo>
                  <a:lnTo>
                    <a:pt x="145952" y="3522"/>
                  </a:lnTo>
                  <a:lnTo>
                    <a:pt x="128503" y="0"/>
                  </a:lnTo>
                  <a:close/>
                </a:path>
              </a:pathLst>
            </a:custGeom>
            <a:solidFill>
              <a:srgbClr val="F2F2F2"/>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55" name="object 55"/>
            <p:cNvSpPr/>
            <p:nvPr/>
          </p:nvSpPr>
          <p:spPr>
            <a:xfrm>
              <a:off x="5663993" y="5008391"/>
              <a:ext cx="173355" cy="90170"/>
            </a:xfrm>
            <a:custGeom>
              <a:avLst/>
              <a:gdLst/>
              <a:ahLst/>
              <a:cxnLst/>
              <a:rect l="l" t="t" r="r" b="b"/>
              <a:pathLst>
                <a:path w="173354" h="90170">
                  <a:moveTo>
                    <a:pt x="0" y="44827"/>
                  </a:moveTo>
                  <a:lnTo>
                    <a:pt x="3522" y="27378"/>
                  </a:lnTo>
                  <a:lnTo>
                    <a:pt x="13129" y="13129"/>
                  </a:lnTo>
                  <a:lnTo>
                    <a:pt x="27378" y="3522"/>
                  </a:lnTo>
                  <a:lnTo>
                    <a:pt x="44827" y="0"/>
                  </a:lnTo>
                  <a:lnTo>
                    <a:pt x="128504" y="0"/>
                  </a:lnTo>
                  <a:lnTo>
                    <a:pt x="145952" y="3522"/>
                  </a:lnTo>
                  <a:lnTo>
                    <a:pt x="160201" y="13129"/>
                  </a:lnTo>
                  <a:lnTo>
                    <a:pt x="169808" y="27378"/>
                  </a:lnTo>
                  <a:lnTo>
                    <a:pt x="173331" y="44827"/>
                  </a:lnTo>
                  <a:lnTo>
                    <a:pt x="169808" y="62275"/>
                  </a:lnTo>
                  <a:lnTo>
                    <a:pt x="160201" y="76524"/>
                  </a:lnTo>
                  <a:lnTo>
                    <a:pt x="145952" y="86131"/>
                  </a:lnTo>
                  <a:lnTo>
                    <a:pt x="128504" y="89654"/>
                  </a:lnTo>
                  <a:lnTo>
                    <a:pt x="44827" y="89654"/>
                  </a:lnTo>
                  <a:lnTo>
                    <a:pt x="27378" y="86131"/>
                  </a:lnTo>
                  <a:lnTo>
                    <a:pt x="13129" y="76524"/>
                  </a:lnTo>
                  <a:lnTo>
                    <a:pt x="3522" y="62275"/>
                  </a:lnTo>
                  <a:lnTo>
                    <a:pt x="0" y="44826"/>
                  </a:lnTo>
                  <a:close/>
                </a:path>
              </a:pathLst>
            </a:custGeom>
            <a:ln w="9525">
              <a:solidFill>
                <a:srgbClr val="7F7F7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56" name="object 56"/>
            <p:cNvSpPr/>
            <p:nvPr/>
          </p:nvSpPr>
          <p:spPr>
            <a:xfrm>
              <a:off x="5524817" y="5185193"/>
              <a:ext cx="173355" cy="90170"/>
            </a:xfrm>
            <a:custGeom>
              <a:avLst/>
              <a:gdLst/>
              <a:ahLst/>
              <a:cxnLst/>
              <a:rect l="l" t="t" r="r" b="b"/>
              <a:pathLst>
                <a:path w="173354" h="90170">
                  <a:moveTo>
                    <a:pt x="128503" y="0"/>
                  </a:moveTo>
                  <a:lnTo>
                    <a:pt x="44825" y="0"/>
                  </a:lnTo>
                  <a:lnTo>
                    <a:pt x="27377" y="3522"/>
                  </a:lnTo>
                  <a:lnTo>
                    <a:pt x="13128" y="13129"/>
                  </a:lnTo>
                  <a:lnTo>
                    <a:pt x="3522" y="27378"/>
                  </a:lnTo>
                  <a:lnTo>
                    <a:pt x="0" y="44825"/>
                  </a:lnTo>
                  <a:lnTo>
                    <a:pt x="3523" y="62275"/>
                  </a:lnTo>
                  <a:lnTo>
                    <a:pt x="13129" y="76524"/>
                  </a:lnTo>
                  <a:lnTo>
                    <a:pt x="27378" y="86130"/>
                  </a:lnTo>
                  <a:lnTo>
                    <a:pt x="44825" y="89653"/>
                  </a:lnTo>
                  <a:lnTo>
                    <a:pt x="128503" y="89653"/>
                  </a:lnTo>
                  <a:lnTo>
                    <a:pt x="145952" y="86130"/>
                  </a:lnTo>
                  <a:lnTo>
                    <a:pt x="160201" y="76523"/>
                  </a:lnTo>
                  <a:lnTo>
                    <a:pt x="169808" y="62274"/>
                  </a:lnTo>
                  <a:lnTo>
                    <a:pt x="173330" y="44825"/>
                  </a:lnTo>
                  <a:lnTo>
                    <a:pt x="169807" y="27378"/>
                  </a:lnTo>
                  <a:lnTo>
                    <a:pt x="160201" y="13129"/>
                  </a:lnTo>
                  <a:lnTo>
                    <a:pt x="145952" y="3522"/>
                  </a:lnTo>
                  <a:lnTo>
                    <a:pt x="128503" y="0"/>
                  </a:lnTo>
                  <a:close/>
                </a:path>
              </a:pathLst>
            </a:custGeom>
            <a:solidFill>
              <a:srgbClr val="F2F2F2"/>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57" name="object 57"/>
            <p:cNvSpPr/>
            <p:nvPr/>
          </p:nvSpPr>
          <p:spPr>
            <a:xfrm>
              <a:off x="5524817" y="5185193"/>
              <a:ext cx="173355" cy="90170"/>
            </a:xfrm>
            <a:custGeom>
              <a:avLst/>
              <a:gdLst/>
              <a:ahLst/>
              <a:cxnLst/>
              <a:rect l="l" t="t" r="r" b="b"/>
              <a:pathLst>
                <a:path w="173354" h="90170">
                  <a:moveTo>
                    <a:pt x="0" y="44827"/>
                  </a:moveTo>
                  <a:lnTo>
                    <a:pt x="3522" y="27378"/>
                  </a:lnTo>
                  <a:lnTo>
                    <a:pt x="13129" y="13129"/>
                  </a:lnTo>
                  <a:lnTo>
                    <a:pt x="27378" y="3522"/>
                  </a:lnTo>
                  <a:lnTo>
                    <a:pt x="44827" y="0"/>
                  </a:lnTo>
                  <a:lnTo>
                    <a:pt x="128504" y="0"/>
                  </a:lnTo>
                  <a:lnTo>
                    <a:pt x="145952" y="3522"/>
                  </a:lnTo>
                  <a:lnTo>
                    <a:pt x="160201" y="13129"/>
                  </a:lnTo>
                  <a:lnTo>
                    <a:pt x="169808" y="27378"/>
                  </a:lnTo>
                  <a:lnTo>
                    <a:pt x="173331" y="44827"/>
                  </a:lnTo>
                  <a:lnTo>
                    <a:pt x="169808" y="62275"/>
                  </a:lnTo>
                  <a:lnTo>
                    <a:pt x="160201" y="76524"/>
                  </a:lnTo>
                  <a:lnTo>
                    <a:pt x="145952" y="86131"/>
                  </a:lnTo>
                  <a:lnTo>
                    <a:pt x="128504" y="89654"/>
                  </a:lnTo>
                  <a:lnTo>
                    <a:pt x="44827" y="89654"/>
                  </a:lnTo>
                  <a:lnTo>
                    <a:pt x="27378" y="86131"/>
                  </a:lnTo>
                  <a:lnTo>
                    <a:pt x="13129" y="76524"/>
                  </a:lnTo>
                  <a:lnTo>
                    <a:pt x="3522" y="62275"/>
                  </a:lnTo>
                  <a:lnTo>
                    <a:pt x="0" y="44826"/>
                  </a:lnTo>
                  <a:close/>
                </a:path>
              </a:pathLst>
            </a:custGeom>
            <a:ln w="9525">
              <a:solidFill>
                <a:srgbClr val="7F7F7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58" name="object 58"/>
            <p:cNvSpPr/>
            <p:nvPr/>
          </p:nvSpPr>
          <p:spPr>
            <a:xfrm>
              <a:off x="5834737" y="5185193"/>
              <a:ext cx="173355" cy="90170"/>
            </a:xfrm>
            <a:custGeom>
              <a:avLst/>
              <a:gdLst/>
              <a:ahLst/>
              <a:cxnLst/>
              <a:rect l="l" t="t" r="r" b="b"/>
              <a:pathLst>
                <a:path w="173354" h="90170">
                  <a:moveTo>
                    <a:pt x="128503" y="0"/>
                  </a:moveTo>
                  <a:lnTo>
                    <a:pt x="44826" y="0"/>
                  </a:lnTo>
                  <a:lnTo>
                    <a:pt x="27378" y="3522"/>
                  </a:lnTo>
                  <a:lnTo>
                    <a:pt x="13129" y="13129"/>
                  </a:lnTo>
                  <a:lnTo>
                    <a:pt x="3522" y="27378"/>
                  </a:lnTo>
                  <a:lnTo>
                    <a:pt x="0" y="44825"/>
                  </a:lnTo>
                  <a:lnTo>
                    <a:pt x="3523" y="62275"/>
                  </a:lnTo>
                  <a:lnTo>
                    <a:pt x="13130" y="76524"/>
                  </a:lnTo>
                  <a:lnTo>
                    <a:pt x="27379" y="86130"/>
                  </a:lnTo>
                  <a:lnTo>
                    <a:pt x="44826" y="89653"/>
                  </a:lnTo>
                  <a:lnTo>
                    <a:pt x="128503" y="89653"/>
                  </a:lnTo>
                  <a:lnTo>
                    <a:pt x="145952" y="86130"/>
                  </a:lnTo>
                  <a:lnTo>
                    <a:pt x="160201" y="76523"/>
                  </a:lnTo>
                  <a:lnTo>
                    <a:pt x="169808" y="62274"/>
                  </a:lnTo>
                  <a:lnTo>
                    <a:pt x="173330" y="44825"/>
                  </a:lnTo>
                  <a:lnTo>
                    <a:pt x="169807" y="27378"/>
                  </a:lnTo>
                  <a:lnTo>
                    <a:pt x="160201" y="13129"/>
                  </a:lnTo>
                  <a:lnTo>
                    <a:pt x="145952" y="3522"/>
                  </a:lnTo>
                  <a:lnTo>
                    <a:pt x="128503" y="0"/>
                  </a:lnTo>
                  <a:close/>
                </a:path>
              </a:pathLst>
            </a:custGeom>
            <a:solidFill>
              <a:srgbClr val="F2F2F2"/>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59" name="object 59"/>
            <p:cNvSpPr/>
            <p:nvPr/>
          </p:nvSpPr>
          <p:spPr>
            <a:xfrm>
              <a:off x="5834736" y="5185193"/>
              <a:ext cx="173355" cy="90170"/>
            </a:xfrm>
            <a:custGeom>
              <a:avLst/>
              <a:gdLst/>
              <a:ahLst/>
              <a:cxnLst/>
              <a:rect l="l" t="t" r="r" b="b"/>
              <a:pathLst>
                <a:path w="173354" h="90170">
                  <a:moveTo>
                    <a:pt x="0" y="44827"/>
                  </a:moveTo>
                  <a:lnTo>
                    <a:pt x="3522" y="27378"/>
                  </a:lnTo>
                  <a:lnTo>
                    <a:pt x="13129" y="13129"/>
                  </a:lnTo>
                  <a:lnTo>
                    <a:pt x="27378" y="3522"/>
                  </a:lnTo>
                  <a:lnTo>
                    <a:pt x="44827" y="0"/>
                  </a:lnTo>
                  <a:lnTo>
                    <a:pt x="128504" y="0"/>
                  </a:lnTo>
                  <a:lnTo>
                    <a:pt x="145952" y="3522"/>
                  </a:lnTo>
                  <a:lnTo>
                    <a:pt x="160201" y="13129"/>
                  </a:lnTo>
                  <a:lnTo>
                    <a:pt x="169808" y="27378"/>
                  </a:lnTo>
                  <a:lnTo>
                    <a:pt x="173331" y="44827"/>
                  </a:lnTo>
                  <a:lnTo>
                    <a:pt x="169808" y="62275"/>
                  </a:lnTo>
                  <a:lnTo>
                    <a:pt x="160201" y="76524"/>
                  </a:lnTo>
                  <a:lnTo>
                    <a:pt x="145952" y="86131"/>
                  </a:lnTo>
                  <a:lnTo>
                    <a:pt x="128504" y="89654"/>
                  </a:lnTo>
                  <a:lnTo>
                    <a:pt x="44827" y="89654"/>
                  </a:lnTo>
                  <a:lnTo>
                    <a:pt x="27378" y="86131"/>
                  </a:lnTo>
                  <a:lnTo>
                    <a:pt x="13129" y="76524"/>
                  </a:lnTo>
                  <a:lnTo>
                    <a:pt x="3522" y="62275"/>
                  </a:lnTo>
                  <a:lnTo>
                    <a:pt x="0" y="44826"/>
                  </a:lnTo>
                  <a:close/>
                </a:path>
              </a:pathLst>
            </a:custGeom>
            <a:ln w="9525">
              <a:solidFill>
                <a:srgbClr val="7F7F7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60" name="object 60"/>
            <p:cNvSpPr/>
            <p:nvPr/>
          </p:nvSpPr>
          <p:spPr>
            <a:xfrm>
              <a:off x="5307969" y="4922659"/>
              <a:ext cx="222885" cy="85725"/>
            </a:xfrm>
            <a:custGeom>
              <a:avLst/>
              <a:gdLst/>
              <a:ahLst/>
              <a:cxnLst/>
              <a:rect l="l" t="t" r="r" b="b"/>
              <a:pathLst>
                <a:path w="222885" h="85725">
                  <a:moveTo>
                    <a:pt x="222376" y="0"/>
                  </a:moveTo>
                  <a:lnTo>
                    <a:pt x="0" y="85732"/>
                  </a:lnTo>
                </a:path>
              </a:pathLst>
            </a:custGeom>
            <a:ln w="9525">
              <a:solidFill>
                <a:srgbClr val="7F7F7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61" name="object 61"/>
            <p:cNvSpPr/>
            <p:nvPr/>
          </p:nvSpPr>
          <p:spPr>
            <a:xfrm>
              <a:off x="5530345" y="4922659"/>
              <a:ext cx="220345" cy="85725"/>
            </a:xfrm>
            <a:custGeom>
              <a:avLst/>
              <a:gdLst/>
              <a:ahLst/>
              <a:cxnLst/>
              <a:rect l="l" t="t" r="r" b="b"/>
              <a:pathLst>
                <a:path w="220345" h="85725">
                  <a:moveTo>
                    <a:pt x="0" y="0"/>
                  </a:moveTo>
                  <a:lnTo>
                    <a:pt x="220313" y="85732"/>
                  </a:lnTo>
                </a:path>
              </a:pathLst>
            </a:custGeom>
            <a:ln w="9525">
              <a:solidFill>
                <a:srgbClr val="7F7F7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62" name="object 62"/>
            <p:cNvSpPr/>
            <p:nvPr/>
          </p:nvSpPr>
          <p:spPr>
            <a:xfrm>
              <a:off x="5611483" y="5098046"/>
              <a:ext cx="139700" cy="87630"/>
            </a:xfrm>
            <a:custGeom>
              <a:avLst/>
              <a:gdLst/>
              <a:ahLst/>
              <a:cxnLst/>
              <a:rect l="l" t="t" r="r" b="b"/>
              <a:pathLst>
                <a:path w="139700" h="87629">
                  <a:moveTo>
                    <a:pt x="139176" y="0"/>
                  </a:moveTo>
                  <a:lnTo>
                    <a:pt x="0" y="87147"/>
                  </a:lnTo>
                </a:path>
              </a:pathLst>
            </a:custGeom>
            <a:ln w="9525">
              <a:solidFill>
                <a:srgbClr val="7F7F7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63" name="object 63"/>
            <p:cNvSpPr/>
            <p:nvPr/>
          </p:nvSpPr>
          <p:spPr>
            <a:xfrm>
              <a:off x="5750659" y="5098046"/>
              <a:ext cx="170815" cy="87630"/>
            </a:xfrm>
            <a:custGeom>
              <a:avLst/>
              <a:gdLst/>
              <a:ahLst/>
              <a:cxnLst/>
              <a:rect l="l" t="t" r="r" b="b"/>
              <a:pathLst>
                <a:path w="170814" h="87629">
                  <a:moveTo>
                    <a:pt x="0" y="0"/>
                  </a:moveTo>
                  <a:lnTo>
                    <a:pt x="170744" y="87147"/>
                  </a:lnTo>
                </a:path>
              </a:pathLst>
            </a:custGeom>
            <a:ln w="9525">
              <a:solidFill>
                <a:srgbClr val="7F7F7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64" name="object 64"/>
            <p:cNvSpPr/>
            <p:nvPr/>
          </p:nvSpPr>
          <p:spPr>
            <a:xfrm>
              <a:off x="5058073" y="5185193"/>
              <a:ext cx="173355" cy="90170"/>
            </a:xfrm>
            <a:custGeom>
              <a:avLst/>
              <a:gdLst/>
              <a:ahLst/>
              <a:cxnLst/>
              <a:rect l="l" t="t" r="r" b="b"/>
              <a:pathLst>
                <a:path w="173354" h="90170">
                  <a:moveTo>
                    <a:pt x="128503" y="0"/>
                  </a:moveTo>
                  <a:lnTo>
                    <a:pt x="44825" y="0"/>
                  </a:lnTo>
                  <a:lnTo>
                    <a:pt x="27377" y="3522"/>
                  </a:lnTo>
                  <a:lnTo>
                    <a:pt x="13129" y="13129"/>
                  </a:lnTo>
                  <a:lnTo>
                    <a:pt x="3522" y="27378"/>
                  </a:lnTo>
                  <a:lnTo>
                    <a:pt x="0" y="44825"/>
                  </a:lnTo>
                  <a:lnTo>
                    <a:pt x="3523" y="62275"/>
                  </a:lnTo>
                  <a:lnTo>
                    <a:pt x="13130" y="76524"/>
                  </a:lnTo>
                  <a:lnTo>
                    <a:pt x="27378" y="86130"/>
                  </a:lnTo>
                  <a:lnTo>
                    <a:pt x="44825" y="89653"/>
                  </a:lnTo>
                  <a:lnTo>
                    <a:pt x="128503" y="89653"/>
                  </a:lnTo>
                  <a:lnTo>
                    <a:pt x="145952" y="86130"/>
                  </a:lnTo>
                  <a:lnTo>
                    <a:pt x="160201" y="76523"/>
                  </a:lnTo>
                  <a:lnTo>
                    <a:pt x="169808" y="62274"/>
                  </a:lnTo>
                  <a:lnTo>
                    <a:pt x="173330" y="44825"/>
                  </a:lnTo>
                  <a:lnTo>
                    <a:pt x="169807" y="27378"/>
                  </a:lnTo>
                  <a:lnTo>
                    <a:pt x="160201" y="13129"/>
                  </a:lnTo>
                  <a:lnTo>
                    <a:pt x="145952" y="3522"/>
                  </a:lnTo>
                  <a:lnTo>
                    <a:pt x="128503" y="0"/>
                  </a:lnTo>
                  <a:close/>
                </a:path>
              </a:pathLst>
            </a:custGeom>
            <a:solidFill>
              <a:srgbClr val="F2F2F2"/>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65" name="object 65"/>
            <p:cNvSpPr/>
            <p:nvPr/>
          </p:nvSpPr>
          <p:spPr>
            <a:xfrm>
              <a:off x="5058073" y="5185193"/>
              <a:ext cx="173355" cy="90170"/>
            </a:xfrm>
            <a:custGeom>
              <a:avLst/>
              <a:gdLst/>
              <a:ahLst/>
              <a:cxnLst/>
              <a:rect l="l" t="t" r="r" b="b"/>
              <a:pathLst>
                <a:path w="173354" h="90170">
                  <a:moveTo>
                    <a:pt x="0" y="44827"/>
                  </a:moveTo>
                  <a:lnTo>
                    <a:pt x="3522" y="27378"/>
                  </a:lnTo>
                  <a:lnTo>
                    <a:pt x="13129" y="13129"/>
                  </a:lnTo>
                  <a:lnTo>
                    <a:pt x="27378" y="3522"/>
                  </a:lnTo>
                  <a:lnTo>
                    <a:pt x="44827" y="0"/>
                  </a:lnTo>
                  <a:lnTo>
                    <a:pt x="128504" y="0"/>
                  </a:lnTo>
                  <a:lnTo>
                    <a:pt x="145952" y="3522"/>
                  </a:lnTo>
                  <a:lnTo>
                    <a:pt x="160201" y="13129"/>
                  </a:lnTo>
                  <a:lnTo>
                    <a:pt x="169808" y="27378"/>
                  </a:lnTo>
                  <a:lnTo>
                    <a:pt x="173331" y="44827"/>
                  </a:lnTo>
                  <a:lnTo>
                    <a:pt x="169808" y="62275"/>
                  </a:lnTo>
                  <a:lnTo>
                    <a:pt x="160201" y="76524"/>
                  </a:lnTo>
                  <a:lnTo>
                    <a:pt x="145952" y="86131"/>
                  </a:lnTo>
                  <a:lnTo>
                    <a:pt x="128504" y="89654"/>
                  </a:lnTo>
                  <a:lnTo>
                    <a:pt x="44827" y="89654"/>
                  </a:lnTo>
                  <a:lnTo>
                    <a:pt x="27378" y="86131"/>
                  </a:lnTo>
                  <a:lnTo>
                    <a:pt x="13129" y="76524"/>
                  </a:lnTo>
                  <a:lnTo>
                    <a:pt x="3522" y="62275"/>
                  </a:lnTo>
                  <a:lnTo>
                    <a:pt x="0" y="44826"/>
                  </a:lnTo>
                  <a:close/>
                </a:path>
              </a:pathLst>
            </a:custGeom>
            <a:ln w="9525">
              <a:solidFill>
                <a:srgbClr val="7F7F7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66" name="object 66"/>
            <p:cNvSpPr/>
            <p:nvPr/>
          </p:nvSpPr>
          <p:spPr>
            <a:xfrm>
              <a:off x="5135791" y="5098046"/>
              <a:ext cx="139700" cy="87630"/>
            </a:xfrm>
            <a:custGeom>
              <a:avLst/>
              <a:gdLst/>
              <a:ahLst/>
              <a:cxnLst/>
              <a:rect l="l" t="t" r="r" b="b"/>
              <a:pathLst>
                <a:path w="139700" h="87629">
                  <a:moveTo>
                    <a:pt x="139176" y="0"/>
                  </a:moveTo>
                  <a:lnTo>
                    <a:pt x="0" y="87147"/>
                  </a:lnTo>
                </a:path>
              </a:pathLst>
            </a:custGeom>
            <a:ln w="9525">
              <a:solidFill>
                <a:srgbClr val="7F7F7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grpSp>
      <p:grpSp>
        <p:nvGrpSpPr>
          <p:cNvPr id="118" name="组合 117"/>
          <p:cNvGrpSpPr/>
          <p:nvPr/>
        </p:nvGrpSpPr>
        <p:grpSpPr>
          <a:xfrm>
            <a:off x="5116938" y="3933553"/>
            <a:ext cx="712972" cy="440942"/>
            <a:chOff x="5116938" y="3913047"/>
            <a:chExt cx="712972" cy="440942"/>
          </a:xfrm>
        </p:grpSpPr>
        <p:sp>
          <p:nvSpPr>
            <p:cNvPr id="37" name="object 37"/>
            <p:cNvSpPr/>
            <p:nvPr/>
          </p:nvSpPr>
          <p:spPr>
            <a:xfrm>
              <a:off x="5436242" y="3913047"/>
              <a:ext cx="173355" cy="90170"/>
            </a:xfrm>
            <a:custGeom>
              <a:avLst/>
              <a:gdLst/>
              <a:ahLst/>
              <a:cxnLst/>
              <a:rect l="l" t="t" r="r" b="b"/>
              <a:pathLst>
                <a:path w="173354" h="90170">
                  <a:moveTo>
                    <a:pt x="128504" y="0"/>
                  </a:moveTo>
                  <a:lnTo>
                    <a:pt x="44827" y="0"/>
                  </a:lnTo>
                  <a:lnTo>
                    <a:pt x="27378" y="3522"/>
                  </a:lnTo>
                  <a:lnTo>
                    <a:pt x="13129" y="13129"/>
                  </a:lnTo>
                  <a:lnTo>
                    <a:pt x="3522" y="27378"/>
                  </a:lnTo>
                  <a:lnTo>
                    <a:pt x="0" y="44827"/>
                  </a:lnTo>
                  <a:lnTo>
                    <a:pt x="3522" y="62275"/>
                  </a:lnTo>
                  <a:lnTo>
                    <a:pt x="13129" y="76524"/>
                  </a:lnTo>
                  <a:lnTo>
                    <a:pt x="27378" y="86131"/>
                  </a:lnTo>
                  <a:lnTo>
                    <a:pt x="44827" y="89654"/>
                  </a:lnTo>
                  <a:lnTo>
                    <a:pt x="128503" y="89654"/>
                  </a:lnTo>
                  <a:lnTo>
                    <a:pt x="145952" y="86131"/>
                  </a:lnTo>
                  <a:lnTo>
                    <a:pt x="160201" y="76524"/>
                  </a:lnTo>
                  <a:lnTo>
                    <a:pt x="169808" y="62275"/>
                  </a:lnTo>
                  <a:lnTo>
                    <a:pt x="173332" y="44827"/>
                  </a:lnTo>
                  <a:lnTo>
                    <a:pt x="169809" y="27378"/>
                  </a:lnTo>
                  <a:lnTo>
                    <a:pt x="160202" y="13129"/>
                  </a:lnTo>
                  <a:lnTo>
                    <a:pt x="145953" y="3522"/>
                  </a:lnTo>
                  <a:lnTo>
                    <a:pt x="128504" y="0"/>
                  </a:lnTo>
                  <a:close/>
                </a:path>
              </a:pathLst>
            </a:custGeom>
            <a:solidFill>
              <a:srgbClr val="F2F2F2"/>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8" name="object 38"/>
            <p:cNvSpPr/>
            <p:nvPr/>
          </p:nvSpPr>
          <p:spPr>
            <a:xfrm>
              <a:off x="5436242" y="3913047"/>
              <a:ext cx="173355" cy="90170"/>
            </a:xfrm>
            <a:custGeom>
              <a:avLst/>
              <a:gdLst/>
              <a:ahLst/>
              <a:cxnLst/>
              <a:rect l="l" t="t" r="r" b="b"/>
              <a:pathLst>
                <a:path w="173354" h="90170">
                  <a:moveTo>
                    <a:pt x="0" y="44827"/>
                  </a:moveTo>
                  <a:lnTo>
                    <a:pt x="3522" y="27378"/>
                  </a:lnTo>
                  <a:lnTo>
                    <a:pt x="13129" y="13129"/>
                  </a:lnTo>
                  <a:lnTo>
                    <a:pt x="27378" y="3522"/>
                  </a:lnTo>
                  <a:lnTo>
                    <a:pt x="44827" y="0"/>
                  </a:lnTo>
                  <a:lnTo>
                    <a:pt x="128504" y="0"/>
                  </a:lnTo>
                  <a:lnTo>
                    <a:pt x="145952" y="3522"/>
                  </a:lnTo>
                  <a:lnTo>
                    <a:pt x="160201" y="13129"/>
                  </a:lnTo>
                  <a:lnTo>
                    <a:pt x="169808" y="27378"/>
                  </a:lnTo>
                  <a:lnTo>
                    <a:pt x="173331" y="44827"/>
                  </a:lnTo>
                  <a:lnTo>
                    <a:pt x="169808" y="62275"/>
                  </a:lnTo>
                  <a:lnTo>
                    <a:pt x="160201" y="76524"/>
                  </a:lnTo>
                  <a:lnTo>
                    <a:pt x="145952" y="86131"/>
                  </a:lnTo>
                  <a:lnTo>
                    <a:pt x="128504" y="89654"/>
                  </a:lnTo>
                  <a:lnTo>
                    <a:pt x="44827" y="89654"/>
                  </a:lnTo>
                  <a:lnTo>
                    <a:pt x="27378" y="86131"/>
                  </a:lnTo>
                  <a:lnTo>
                    <a:pt x="13129" y="76524"/>
                  </a:lnTo>
                  <a:lnTo>
                    <a:pt x="3522" y="62275"/>
                  </a:lnTo>
                  <a:lnTo>
                    <a:pt x="0" y="44826"/>
                  </a:lnTo>
                  <a:close/>
                </a:path>
              </a:pathLst>
            </a:custGeom>
            <a:ln w="9525">
              <a:solidFill>
                <a:srgbClr val="7F7F7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9" name="object 39"/>
            <p:cNvSpPr/>
            <p:nvPr/>
          </p:nvSpPr>
          <p:spPr>
            <a:xfrm>
              <a:off x="5224109" y="4088433"/>
              <a:ext cx="173355" cy="90170"/>
            </a:xfrm>
            <a:custGeom>
              <a:avLst/>
              <a:gdLst/>
              <a:ahLst/>
              <a:cxnLst/>
              <a:rect l="l" t="t" r="r" b="b"/>
              <a:pathLst>
                <a:path w="173354" h="90170">
                  <a:moveTo>
                    <a:pt x="128503" y="0"/>
                  </a:moveTo>
                  <a:lnTo>
                    <a:pt x="44825" y="0"/>
                  </a:lnTo>
                  <a:lnTo>
                    <a:pt x="27377" y="3522"/>
                  </a:lnTo>
                  <a:lnTo>
                    <a:pt x="13129" y="13129"/>
                  </a:lnTo>
                  <a:lnTo>
                    <a:pt x="3522" y="27378"/>
                  </a:lnTo>
                  <a:lnTo>
                    <a:pt x="0" y="44827"/>
                  </a:lnTo>
                  <a:lnTo>
                    <a:pt x="3522" y="62275"/>
                  </a:lnTo>
                  <a:lnTo>
                    <a:pt x="13129" y="76524"/>
                  </a:lnTo>
                  <a:lnTo>
                    <a:pt x="27377" y="86131"/>
                  </a:lnTo>
                  <a:lnTo>
                    <a:pt x="44825" y="89654"/>
                  </a:lnTo>
                  <a:lnTo>
                    <a:pt x="128503" y="89654"/>
                  </a:lnTo>
                  <a:lnTo>
                    <a:pt x="145952" y="86131"/>
                  </a:lnTo>
                  <a:lnTo>
                    <a:pt x="160201" y="76524"/>
                  </a:lnTo>
                  <a:lnTo>
                    <a:pt x="169808" y="62275"/>
                  </a:lnTo>
                  <a:lnTo>
                    <a:pt x="173330" y="44827"/>
                  </a:lnTo>
                  <a:lnTo>
                    <a:pt x="169808" y="27378"/>
                  </a:lnTo>
                  <a:lnTo>
                    <a:pt x="160201" y="13129"/>
                  </a:lnTo>
                  <a:lnTo>
                    <a:pt x="145952" y="3522"/>
                  </a:lnTo>
                  <a:lnTo>
                    <a:pt x="128503" y="0"/>
                  </a:lnTo>
                  <a:close/>
                </a:path>
              </a:pathLst>
            </a:custGeom>
            <a:solidFill>
              <a:srgbClr val="F2F2F2"/>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40" name="object 40"/>
            <p:cNvSpPr/>
            <p:nvPr/>
          </p:nvSpPr>
          <p:spPr>
            <a:xfrm>
              <a:off x="5224109" y="4088433"/>
              <a:ext cx="173355" cy="90170"/>
            </a:xfrm>
            <a:custGeom>
              <a:avLst/>
              <a:gdLst/>
              <a:ahLst/>
              <a:cxnLst/>
              <a:rect l="l" t="t" r="r" b="b"/>
              <a:pathLst>
                <a:path w="173354" h="90170">
                  <a:moveTo>
                    <a:pt x="0" y="44827"/>
                  </a:moveTo>
                  <a:lnTo>
                    <a:pt x="3522" y="27378"/>
                  </a:lnTo>
                  <a:lnTo>
                    <a:pt x="13129" y="13129"/>
                  </a:lnTo>
                  <a:lnTo>
                    <a:pt x="27378" y="3522"/>
                  </a:lnTo>
                  <a:lnTo>
                    <a:pt x="44827" y="0"/>
                  </a:lnTo>
                  <a:lnTo>
                    <a:pt x="128504" y="0"/>
                  </a:lnTo>
                  <a:lnTo>
                    <a:pt x="145952" y="3522"/>
                  </a:lnTo>
                  <a:lnTo>
                    <a:pt x="160201" y="13129"/>
                  </a:lnTo>
                  <a:lnTo>
                    <a:pt x="169808" y="27378"/>
                  </a:lnTo>
                  <a:lnTo>
                    <a:pt x="173331" y="44827"/>
                  </a:lnTo>
                  <a:lnTo>
                    <a:pt x="169808" y="62275"/>
                  </a:lnTo>
                  <a:lnTo>
                    <a:pt x="160201" y="76524"/>
                  </a:lnTo>
                  <a:lnTo>
                    <a:pt x="145952" y="86131"/>
                  </a:lnTo>
                  <a:lnTo>
                    <a:pt x="128504" y="89654"/>
                  </a:lnTo>
                  <a:lnTo>
                    <a:pt x="44827" y="89654"/>
                  </a:lnTo>
                  <a:lnTo>
                    <a:pt x="27378" y="86131"/>
                  </a:lnTo>
                  <a:lnTo>
                    <a:pt x="13129" y="76524"/>
                  </a:lnTo>
                  <a:lnTo>
                    <a:pt x="3522" y="62275"/>
                  </a:lnTo>
                  <a:lnTo>
                    <a:pt x="0" y="44826"/>
                  </a:lnTo>
                  <a:close/>
                </a:path>
              </a:pathLst>
            </a:custGeom>
            <a:ln w="9525">
              <a:solidFill>
                <a:srgbClr val="7F7F7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41" name="object 41"/>
            <p:cNvSpPr/>
            <p:nvPr/>
          </p:nvSpPr>
          <p:spPr>
            <a:xfrm>
              <a:off x="5656555" y="4088433"/>
              <a:ext cx="173355" cy="90170"/>
            </a:xfrm>
            <a:custGeom>
              <a:avLst/>
              <a:gdLst/>
              <a:ahLst/>
              <a:cxnLst/>
              <a:rect l="l" t="t" r="r" b="b"/>
              <a:pathLst>
                <a:path w="173354" h="90170">
                  <a:moveTo>
                    <a:pt x="128503" y="0"/>
                  </a:moveTo>
                  <a:lnTo>
                    <a:pt x="44827" y="0"/>
                  </a:lnTo>
                  <a:lnTo>
                    <a:pt x="27378" y="3522"/>
                  </a:lnTo>
                  <a:lnTo>
                    <a:pt x="13129" y="13129"/>
                  </a:lnTo>
                  <a:lnTo>
                    <a:pt x="3522" y="27378"/>
                  </a:lnTo>
                  <a:lnTo>
                    <a:pt x="0" y="44827"/>
                  </a:lnTo>
                  <a:lnTo>
                    <a:pt x="3522" y="62275"/>
                  </a:lnTo>
                  <a:lnTo>
                    <a:pt x="13129" y="76524"/>
                  </a:lnTo>
                  <a:lnTo>
                    <a:pt x="27378" y="86131"/>
                  </a:lnTo>
                  <a:lnTo>
                    <a:pt x="44827" y="89654"/>
                  </a:lnTo>
                  <a:lnTo>
                    <a:pt x="128503" y="89654"/>
                  </a:lnTo>
                  <a:lnTo>
                    <a:pt x="145952" y="86131"/>
                  </a:lnTo>
                  <a:lnTo>
                    <a:pt x="160201" y="76524"/>
                  </a:lnTo>
                  <a:lnTo>
                    <a:pt x="169808" y="62275"/>
                  </a:lnTo>
                  <a:lnTo>
                    <a:pt x="173330" y="44827"/>
                  </a:lnTo>
                  <a:lnTo>
                    <a:pt x="169808" y="27378"/>
                  </a:lnTo>
                  <a:lnTo>
                    <a:pt x="160201" y="13129"/>
                  </a:lnTo>
                  <a:lnTo>
                    <a:pt x="145952" y="3522"/>
                  </a:lnTo>
                  <a:lnTo>
                    <a:pt x="128503" y="0"/>
                  </a:lnTo>
                  <a:close/>
                </a:path>
              </a:pathLst>
            </a:custGeom>
            <a:solidFill>
              <a:srgbClr val="F2F2F2"/>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42" name="object 42"/>
            <p:cNvSpPr/>
            <p:nvPr/>
          </p:nvSpPr>
          <p:spPr>
            <a:xfrm>
              <a:off x="5656555" y="4088433"/>
              <a:ext cx="173355" cy="90170"/>
            </a:xfrm>
            <a:custGeom>
              <a:avLst/>
              <a:gdLst/>
              <a:ahLst/>
              <a:cxnLst/>
              <a:rect l="l" t="t" r="r" b="b"/>
              <a:pathLst>
                <a:path w="173354" h="90170">
                  <a:moveTo>
                    <a:pt x="0" y="44827"/>
                  </a:moveTo>
                  <a:lnTo>
                    <a:pt x="3522" y="27378"/>
                  </a:lnTo>
                  <a:lnTo>
                    <a:pt x="13129" y="13129"/>
                  </a:lnTo>
                  <a:lnTo>
                    <a:pt x="27378" y="3522"/>
                  </a:lnTo>
                  <a:lnTo>
                    <a:pt x="44827" y="0"/>
                  </a:lnTo>
                  <a:lnTo>
                    <a:pt x="128504" y="0"/>
                  </a:lnTo>
                  <a:lnTo>
                    <a:pt x="145952" y="3522"/>
                  </a:lnTo>
                  <a:lnTo>
                    <a:pt x="160201" y="13129"/>
                  </a:lnTo>
                  <a:lnTo>
                    <a:pt x="169808" y="27378"/>
                  </a:lnTo>
                  <a:lnTo>
                    <a:pt x="173331" y="44827"/>
                  </a:lnTo>
                  <a:lnTo>
                    <a:pt x="169808" y="62275"/>
                  </a:lnTo>
                  <a:lnTo>
                    <a:pt x="160201" y="76524"/>
                  </a:lnTo>
                  <a:lnTo>
                    <a:pt x="145952" y="86131"/>
                  </a:lnTo>
                  <a:lnTo>
                    <a:pt x="128504" y="89654"/>
                  </a:lnTo>
                  <a:lnTo>
                    <a:pt x="44827" y="89654"/>
                  </a:lnTo>
                  <a:lnTo>
                    <a:pt x="27378" y="86131"/>
                  </a:lnTo>
                  <a:lnTo>
                    <a:pt x="13129" y="76524"/>
                  </a:lnTo>
                  <a:lnTo>
                    <a:pt x="3522" y="62275"/>
                  </a:lnTo>
                  <a:lnTo>
                    <a:pt x="0" y="44826"/>
                  </a:lnTo>
                  <a:close/>
                </a:path>
              </a:pathLst>
            </a:custGeom>
            <a:ln w="9525">
              <a:solidFill>
                <a:srgbClr val="7F7F7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43" name="object 43"/>
            <p:cNvSpPr/>
            <p:nvPr/>
          </p:nvSpPr>
          <p:spPr>
            <a:xfrm>
              <a:off x="5116938" y="4263819"/>
              <a:ext cx="173355" cy="90170"/>
            </a:xfrm>
            <a:custGeom>
              <a:avLst/>
              <a:gdLst/>
              <a:ahLst/>
              <a:cxnLst/>
              <a:rect l="l" t="t" r="r" b="b"/>
              <a:pathLst>
                <a:path w="173354" h="90170">
                  <a:moveTo>
                    <a:pt x="128503" y="0"/>
                  </a:moveTo>
                  <a:lnTo>
                    <a:pt x="44827" y="0"/>
                  </a:lnTo>
                  <a:lnTo>
                    <a:pt x="27378" y="3522"/>
                  </a:lnTo>
                  <a:lnTo>
                    <a:pt x="13129" y="13129"/>
                  </a:lnTo>
                  <a:lnTo>
                    <a:pt x="3522" y="27378"/>
                  </a:lnTo>
                  <a:lnTo>
                    <a:pt x="0" y="44827"/>
                  </a:lnTo>
                  <a:lnTo>
                    <a:pt x="3522" y="62275"/>
                  </a:lnTo>
                  <a:lnTo>
                    <a:pt x="13129" y="76524"/>
                  </a:lnTo>
                  <a:lnTo>
                    <a:pt x="27378" y="86131"/>
                  </a:lnTo>
                  <a:lnTo>
                    <a:pt x="44827" y="89654"/>
                  </a:lnTo>
                  <a:lnTo>
                    <a:pt x="128503" y="89654"/>
                  </a:lnTo>
                  <a:lnTo>
                    <a:pt x="145952" y="86131"/>
                  </a:lnTo>
                  <a:lnTo>
                    <a:pt x="160201" y="76524"/>
                  </a:lnTo>
                  <a:lnTo>
                    <a:pt x="169808" y="62275"/>
                  </a:lnTo>
                  <a:lnTo>
                    <a:pt x="173330" y="44827"/>
                  </a:lnTo>
                  <a:lnTo>
                    <a:pt x="169808" y="27378"/>
                  </a:lnTo>
                  <a:lnTo>
                    <a:pt x="160201" y="13129"/>
                  </a:lnTo>
                  <a:lnTo>
                    <a:pt x="145952" y="3522"/>
                  </a:lnTo>
                  <a:lnTo>
                    <a:pt x="128503" y="0"/>
                  </a:lnTo>
                  <a:close/>
                </a:path>
              </a:pathLst>
            </a:custGeom>
            <a:solidFill>
              <a:srgbClr val="F2F2F2"/>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44" name="object 44"/>
            <p:cNvSpPr/>
            <p:nvPr/>
          </p:nvSpPr>
          <p:spPr>
            <a:xfrm>
              <a:off x="5116938" y="4263819"/>
              <a:ext cx="173355" cy="90170"/>
            </a:xfrm>
            <a:custGeom>
              <a:avLst/>
              <a:gdLst/>
              <a:ahLst/>
              <a:cxnLst/>
              <a:rect l="l" t="t" r="r" b="b"/>
              <a:pathLst>
                <a:path w="173354" h="90170">
                  <a:moveTo>
                    <a:pt x="0" y="44827"/>
                  </a:moveTo>
                  <a:lnTo>
                    <a:pt x="3522" y="27378"/>
                  </a:lnTo>
                  <a:lnTo>
                    <a:pt x="13129" y="13129"/>
                  </a:lnTo>
                  <a:lnTo>
                    <a:pt x="27378" y="3522"/>
                  </a:lnTo>
                  <a:lnTo>
                    <a:pt x="44827" y="0"/>
                  </a:lnTo>
                  <a:lnTo>
                    <a:pt x="128504" y="0"/>
                  </a:lnTo>
                  <a:lnTo>
                    <a:pt x="145952" y="3522"/>
                  </a:lnTo>
                  <a:lnTo>
                    <a:pt x="160201" y="13129"/>
                  </a:lnTo>
                  <a:lnTo>
                    <a:pt x="169808" y="27378"/>
                  </a:lnTo>
                  <a:lnTo>
                    <a:pt x="173331" y="44827"/>
                  </a:lnTo>
                  <a:lnTo>
                    <a:pt x="169808" y="62275"/>
                  </a:lnTo>
                  <a:lnTo>
                    <a:pt x="160201" y="76524"/>
                  </a:lnTo>
                  <a:lnTo>
                    <a:pt x="145952" y="86131"/>
                  </a:lnTo>
                  <a:lnTo>
                    <a:pt x="128504" y="89654"/>
                  </a:lnTo>
                  <a:lnTo>
                    <a:pt x="44827" y="89654"/>
                  </a:lnTo>
                  <a:lnTo>
                    <a:pt x="27378" y="86131"/>
                  </a:lnTo>
                  <a:lnTo>
                    <a:pt x="13129" y="76524"/>
                  </a:lnTo>
                  <a:lnTo>
                    <a:pt x="3522" y="62275"/>
                  </a:lnTo>
                  <a:lnTo>
                    <a:pt x="0" y="44826"/>
                  </a:lnTo>
                  <a:close/>
                </a:path>
              </a:pathLst>
            </a:custGeom>
            <a:ln w="9525">
              <a:solidFill>
                <a:srgbClr val="7F7F7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45" name="object 45"/>
            <p:cNvSpPr/>
            <p:nvPr/>
          </p:nvSpPr>
          <p:spPr>
            <a:xfrm>
              <a:off x="5300532" y="4002701"/>
              <a:ext cx="222885" cy="85725"/>
            </a:xfrm>
            <a:custGeom>
              <a:avLst/>
              <a:gdLst/>
              <a:ahLst/>
              <a:cxnLst/>
              <a:rect l="l" t="t" r="r" b="b"/>
              <a:pathLst>
                <a:path w="222885" h="85725">
                  <a:moveTo>
                    <a:pt x="222376" y="0"/>
                  </a:moveTo>
                  <a:lnTo>
                    <a:pt x="0" y="85732"/>
                  </a:lnTo>
                </a:path>
              </a:pathLst>
            </a:custGeom>
            <a:ln w="9525">
              <a:solidFill>
                <a:srgbClr val="7F7F7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46" name="object 46"/>
            <p:cNvSpPr/>
            <p:nvPr/>
          </p:nvSpPr>
          <p:spPr>
            <a:xfrm>
              <a:off x="5522908" y="4002701"/>
              <a:ext cx="220345" cy="85725"/>
            </a:xfrm>
            <a:custGeom>
              <a:avLst/>
              <a:gdLst/>
              <a:ahLst/>
              <a:cxnLst/>
              <a:rect l="l" t="t" r="r" b="b"/>
              <a:pathLst>
                <a:path w="220345" h="85725">
                  <a:moveTo>
                    <a:pt x="0" y="0"/>
                  </a:moveTo>
                  <a:lnTo>
                    <a:pt x="220313" y="85732"/>
                  </a:lnTo>
                </a:path>
              </a:pathLst>
            </a:custGeom>
            <a:ln w="9525">
              <a:solidFill>
                <a:srgbClr val="7F7F7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47" name="object 47"/>
            <p:cNvSpPr/>
            <p:nvPr/>
          </p:nvSpPr>
          <p:spPr>
            <a:xfrm>
              <a:off x="5203604" y="4178088"/>
              <a:ext cx="107314" cy="85725"/>
            </a:xfrm>
            <a:custGeom>
              <a:avLst/>
              <a:gdLst/>
              <a:ahLst/>
              <a:cxnLst/>
              <a:rect l="l" t="t" r="r" b="b"/>
              <a:pathLst>
                <a:path w="107314" h="85725">
                  <a:moveTo>
                    <a:pt x="107171" y="0"/>
                  </a:moveTo>
                  <a:lnTo>
                    <a:pt x="0" y="85732"/>
                  </a:lnTo>
                </a:path>
              </a:pathLst>
            </a:custGeom>
            <a:ln w="9525">
              <a:solidFill>
                <a:srgbClr val="7F7F7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48" name="object 48"/>
            <p:cNvSpPr/>
            <p:nvPr/>
          </p:nvSpPr>
          <p:spPr>
            <a:xfrm>
              <a:off x="5333160" y="4263819"/>
              <a:ext cx="173355" cy="90170"/>
            </a:xfrm>
            <a:custGeom>
              <a:avLst/>
              <a:gdLst/>
              <a:ahLst/>
              <a:cxnLst/>
              <a:rect l="l" t="t" r="r" b="b"/>
              <a:pathLst>
                <a:path w="173354" h="90170">
                  <a:moveTo>
                    <a:pt x="128504" y="0"/>
                  </a:moveTo>
                  <a:lnTo>
                    <a:pt x="44827" y="0"/>
                  </a:lnTo>
                  <a:lnTo>
                    <a:pt x="27378" y="3522"/>
                  </a:lnTo>
                  <a:lnTo>
                    <a:pt x="13129" y="13129"/>
                  </a:lnTo>
                  <a:lnTo>
                    <a:pt x="3522" y="27378"/>
                  </a:lnTo>
                  <a:lnTo>
                    <a:pt x="0" y="44827"/>
                  </a:lnTo>
                  <a:lnTo>
                    <a:pt x="3522" y="62275"/>
                  </a:lnTo>
                  <a:lnTo>
                    <a:pt x="13129" y="76524"/>
                  </a:lnTo>
                  <a:lnTo>
                    <a:pt x="27378" y="86131"/>
                  </a:lnTo>
                  <a:lnTo>
                    <a:pt x="44827" y="89654"/>
                  </a:lnTo>
                  <a:lnTo>
                    <a:pt x="128503" y="89654"/>
                  </a:lnTo>
                  <a:lnTo>
                    <a:pt x="145952" y="86131"/>
                  </a:lnTo>
                  <a:lnTo>
                    <a:pt x="160201" y="76524"/>
                  </a:lnTo>
                  <a:lnTo>
                    <a:pt x="169808" y="62275"/>
                  </a:lnTo>
                  <a:lnTo>
                    <a:pt x="173332" y="44827"/>
                  </a:lnTo>
                  <a:lnTo>
                    <a:pt x="169809" y="27378"/>
                  </a:lnTo>
                  <a:lnTo>
                    <a:pt x="160202" y="13129"/>
                  </a:lnTo>
                  <a:lnTo>
                    <a:pt x="145953" y="3522"/>
                  </a:lnTo>
                  <a:lnTo>
                    <a:pt x="128504" y="0"/>
                  </a:lnTo>
                  <a:close/>
                </a:path>
              </a:pathLst>
            </a:custGeom>
            <a:solidFill>
              <a:srgbClr val="F2F2F2"/>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49" name="object 49"/>
            <p:cNvSpPr/>
            <p:nvPr/>
          </p:nvSpPr>
          <p:spPr>
            <a:xfrm>
              <a:off x="5333160" y="4263819"/>
              <a:ext cx="173355" cy="90170"/>
            </a:xfrm>
            <a:custGeom>
              <a:avLst/>
              <a:gdLst/>
              <a:ahLst/>
              <a:cxnLst/>
              <a:rect l="l" t="t" r="r" b="b"/>
              <a:pathLst>
                <a:path w="173354" h="90170">
                  <a:moveTo>
                    <a:pt x="0" y="44827"/>
                  </a:moveTo>
                  <a:lnTo>
                    <a:pt x="3522" y="27378"/>
                  </a:lnTo>
                  <a:lnTo>
                    <a:pt x="13129" y="13129"/>
                  </a:lnTo>
                  <a:lnTo>
                    <a:pt x="27378" y="3522"/>
                  </a:lnTo>
                  <a:lnTo>
                    <a:pt x="44827" y="0"/>
                  </a:lnTo>
                  <a:lnTo>
                    <a:pt x="128504" y="0"/>
                  </a:lnTo>
                  <a:lnTo>
                    <a:pt x="145952" y="3522"/>
                  </a:lnTo>
                  <a:lnTo>
                    <a:pt x="160201" y="13129"/>
                  </a:lnTo>
                  <a:lnTo>
                    <a:pt x="169808" y="27378"/>
                  </a:lnTo>
                  <a:lnTo>
                    <a:pt x="173331" y="44827"/>
                  </a:lnTo>
                  <a:lnTo>
                    <a:pt x="169808" y="62275"/>
                  </a:lnTo>
                  <a:lnTo>
                    <a:pt x="160201" y="76524"/>
                  </a:lnTo>
                  <a:lnTo>
                    <a:pt x="145952" y="86131"/>
                  </a:lnTo>
                  <a:lnTo>
                    <a:pt x="128504" y="89654"/>
                  </a:lnTo>
                  <a:lnTo>
                    <a:pt x="44827" y="89654"/>
                  </a:lnTo>
                  <a:lnTo>
                    <a:pt x="27378" y="86131"/>
                  </a:lnTo>
                  <a:lnTo>
                    <a:pt x="13129" y="76524"/>
                  </a:lnTo>
                  <a:lnTo>
                    <a:pt x="3522" y="62275"/>
                  </a:lnTo>
                  <a:lnTo>
                    <a:pt x="0" y="44826"/>
                  </a:lnTo>
                  <a:close/>
                </a:path>
              </a:pathLst>
            </a:custGeom>
            <a:ln w="9525">
              <a:solidFill>
                <a:srgbClr val="7F7F7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67" name="object 67"/>
            <p:cNvSpPr/>
            <p:nvPr/>
          </p:nvSpPr>
          <p:spPr>
            <a:xfrm>
              <a:off x="5310775" y="4178088"/>
              <a:ext cx="109220" cy="85725"/>
            </a:xfrm>
            <a:custGeom>
              <a:avLst/>
              <a:gdLst/>
              <a:ahLst/>
              <a:cxnLst/>
              <a:rect l="l" t="t" r="r" b="b"/>
              <a:pathLst>
                <a:path w="109220" h="85725">
                  <a:moveTo>
                    <a:pt x="0" y="0"/>
                  </a:moveTo>
                  <a:lnTo>
                    <a:pt x="109052" y="85732"/>
                  </a:lnTo>
                </a:path>
              </a:pathLst>
            </a:custGeom>
            <a:ln w="9525">
              <a:solidFill>
                <a:srgbClr val="4472C4"/>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grpSp>
      <p:grpSp>
        <p:nvGrpSpPr>
          <p:cNvPr id="120" name="组合 119"/>
          <p:cNvGrpSpPr/>
          <p:nvPr/>
        </p:nvGrpSpPr>
        <p:grpSpPr>
          <a:xfrm>
            <a:off x="5144809" y="5720769"/>
            <a:ext cx="776545" cy="619159"/>
            <a:chOff x="5144809" y="5700263"/>
            <a:chExt cx="776545" cy="619159"/>
          </a:xfrm>
        </p:grpSpPr>
        <p:sp>
          <p:nvSpPr>
            <p:cNvPr id="68" name="object 68"/>
            <p:cNvSpPr/>
            <p:nvPr/>
          </p:nvSpPr>
          <p:spPr>
            <a:xfrm>
              <a:off x="5356942" y="5700263"/>
              <a:ext cx="173355" cy="90170"/>
            </a:xfrm>
            <a:custGeom>
              <a:avLst/>
              <a:gdLst/>
              <a:ahLst/>
              <a:cxnLst/>
              <a:rect l="l" t="t" r="r" b="b"/>
              <a:pathLst>
                <a:path w="173354" h="90170">
                  <a:moveTo>
                    <a:pt x="128504" y="0"/>
                  </a:moveTo>
                  <a:lnTo>
                    <a:pt x="44827" y="0"/>
                  </a:lnTo>
                  <a:lnTo>
                    <a:pt x="27378" y="3522"/>
                  </a:lnTo>
                  <a:lnTo>
                    <a:pt x="13129" y="13128"/>
                  </a:lnTo>
                  <a:lnTo>
                    <a:pt x="3522" y="27377"/>
                  </a:lnTo>
                  <a:lnTo>
                    <a:pt x="0" y="44825"/>
                  </a:lnTo>
                  <a:lnTo>
                    <a:pt x="3522" y="62274"/>
                  </a:lnTo>
                  <a:lnTo>
                    <a:pt x="13129" y="76523"/>
                  </a:lnTo>
                  <a:lnTo>
                    <a:pt x="27379" y="86130"/>
                  </a:lnTo>
                  <a:lnTo>
                    <a:pt x="44827" y="89653"/>
                  </a:lnTo>
                  <a:lnTo>
                    <a:pt x="128504" y="89653"/>
                  </a:lnTo>
                  <a:lnTo>
                    <a:pt x="145952" y="86130"/>
                  </a:lnTo>
                  <a:lnTo>
                    <a:pt x="160201" y="76523"/>
                  </a:lnTo>
                  <a:lnTo>
                    <a:pt x="169808" y="62274"/>
                  </a:lnTo>
                  <a:lnTo>
                    <a:pt x="173330" y="44825"/>
                  </a:lnTo>
                  <a:lnTo>
                    <a:pt x="169808" y="27377"/>
                  </a:lnTo>
                  <a:lnTo>
                    <a:pt x="160201" y="13128"/>
                  </a:lnTo>
                  <a:lnTo>
                    <a:pt x="145953" y="3522"/>
                  </a:lnTo>
                  <a:lnTo>
                    <a:pt x="128504" y="0"/>
                  </a:lnTo>
                  <a:close/>
                </a:path>
              </a:pathLst>
            </a:custGeom>
            <a:solidFill>
              <a:srgbClr val="F2F2F2"/>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69" name="object 69"/>
            <p:cNvSpPr/>
            <p:nvPr/>
          </p:nvSpPr>
          <p:spPr>
            <a:xfrm>
              <a:off x="5356942" y="5700263"/>
              <a:ext cx="173355" cy="90170"/>
            </a:xfrm>
            <a:custGeom>
              <a:avLst/>
              <a:gdLst/>
              <a:ahLst/>
              <a:cxnLst/>
              <a:rect l="l" t="t" r="r" b="b"/>
              <a:pathLst>
                <a:path w="173354" h="90170">
                  <a:moveTo>
                    <a:pt x="0" y="44827"/>
                  </a:moveTo>
                  <a:lnTo>
                    <a:pt x="3522" y="27378"/>
                  </a:lnTo>
                  <a:lnTo>
                    <a:pt x="13129" y="13129"/>
                  </a:lnTo>
                  <a:lnTo>
                    <a:pt x="27378" y="3522"/>
                  </a:lnTo>
                  <a:lnTo>
                    <a:pt x="44827" y="0"/>
                  </a:lnTo>
                  <a:lnTo>
                    <a:pt x="128504" y="0"/>
                  </a:lnTo>
                  <a:lnTo>
                    <a:pt x="145952" y="3522"/>
                  </a:lnTo>
                  <a:lnTo>
                    <a:pt x="160201" y="13129"/>
                  </a:lnTo>
                  <a:lnTo>
                    <a:pt x="169808" y="27378"/>
                  </a:lnTo>
                  <a:lnTo>
                    <a:pt x="173331" y="44827"/>
                  </a:lnTo>
                  <a:lnTo>
                    <a:pt x="169808" y="62275"/>
                  </a:lnTo>
                  <a:lnTo>
                    <a:pt x="160201" y="76524"/>
                  </a:lnTo>
                  <a:lnTo>
                    <a:pt x="145952" y="86131"/>
                  </a:lnTo>
                  <a:lnTo>
                    <a:pt x="128504" y="89654"/>
                  </a:lnTo>
                  <a:lnTo>
                    <a:pt x="44827" y="89654"/>
                  </a:lnTo>
                  <a:lnTo>
                    <a:pt x="27378" y="86131"/>
                  </a:lnTo>
                  <a:lnTo>
                    <a:pt x="13129" y="76524"/>
                  </a:lnTo>
                  <a:lnTo>
                    <a:pt x="3522" y="62275"/>
                  </a:lnTo>
                  <a:lnTo>
                    <a:pt x="0" y="44826"/>
                  </a:lnTo>
                  <a:close/>
                </a:path>
              </a:pathLst>
            </a:custGeom>
            <a:ln w="9525">
              <a:solidFill>
                <a:srgbClr val="7F7F7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70" name="object 70"/>
            <p:cNvSpPr/>
            <p:nvPr/>
          </p:nvSpPr>
          <p:spPr>
            <a:xfrm>
              <a:off x="5144809" y="5875649"/>
              <a:ext cx="173355" cy="90170"/>
            </a:xfrm>
            <a:custGeom>
              <a:avLst/>
              <a:gdLst/>
              <a:ahLst/>
              <a:cxnLst/>
              <a:rect l="l" t="t" r="r" b="b"/>
              <a:pathLst>
                <a:path w="173354" h="90170">
                  <a:moveTo>
                    <a:pt x="128503" y="0"/>
                  </a:moveTo>
                  <a:lnTo>
                    <a:pt x="44825" y="0"/>
                  </a:lnTo>
                  <a:lnTo>
                    <a:pt x="27377" y="3522"/>
                  </a:lnTo>
                  <a:lnTo>
                    <a:pt x="13129" y="13129"/>
                  </a:lnTo>
                  <a:lnTo>
                    <a:pt x="3522" y="27378"/>
                  </a:lnTo>
                  <a:lnTo>
                    <a:pt x="0" y="44827"/>
                  </a:lnTo>
                  <a:lnTo>
                    <a:pt x="3522" y="62275"/>
                  </a:lnTo>
                  <a:lnTo>
                    <a:pt x="13129" y="76524"/>
                  </a:lnTo>
                  <a:lnTo>
                    <a:pt x="27379" y="86131"/>
                  </a:lnTo>
                  <a:lnTo>
                    <a:pt x="44825" y="89653"/>
                  </a:lnTo>
                  <a:lnTo>
                    <a:pt x="128504" y="89653"/>
                  </a:lnTo>
                  <a:lnTo>
                    <a:pt x="145952" y="86131"/>
                  </a:lnTo>
                  <a:lnTo>
                    <a:pt x="160201" y="76524"/>
                  </a:lnTo>
                  <a:lnTo>
                    <a:pt x="169808" y="62275"/>
                  </a:lnTo>
                  <a:lnTo>
                    <a:pt x="173330" y="44826"/>
                  </a:lnTo>
                  <a:lnTo>
                    <a:pt x="169808" y="27378"/>
                  </a:lnTo>
                  <a:lnTo>
                    <a:pt x="160201" y="13129"/>
                  </a:lnTo>
                  <a:lnTo>
                    <a:pt x="145952" y="3522"/>
                  </a:lnTo>
                  <a:lnTo>
                    <a:pt x="128503" y="0"/>
                  </a:lnTo>
                  <a:close/>
                </a:path>
              </a:pathLst>
            </a:custGeom>
            <a:solidFill>
              <a:srgbClr val="F2F2F2"/>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71" name="object 71"/>
            <p:cNvSpPr/>
            <p:nvPr/>
          </p:nvSpPr>
          <p:spPr>
            <a:xfrm>
              <a:off x="5144809" y="5875649"/>
              <a:ext cx="173355" cy="90170"/>
            </a:xfrm>
            <a:custGeom>
              <a:avLst/>
              <a:gdLst/>
              <a:ahLst/>
              <a:cxnLst/>
              <a:rect l="l" t="t" r="r" b="b"/>
              <a:pathLst>
                <a:path w="173354" h="90170">
                  <a:moveTo>
                    <a:pt x="0" y="44827"/>
                  </a:moveTo>
                  <a:lnTo>
                    <a:pt x="3522" y="27378"/>
                  </a:lnTo>
                  <a:lnTo>
                    <a:pt x="13129" y="13129"/>
                  </a:lnTo>
                  <a:lnTo>
                    <a:pt x="27378" y="3522"/>
                  </a:lnTo>
                  <a:lnTo>
                    <a:pt x="44827" y="0"/>
                  </a:lnTo>
                  <a:lnTo>
                    <a:pt x="128504" y="0"/>
                  </a:lnTo>
                  <a:lnTo>
                    <a:pt x="145952" y="3522"/>
                  </a:lnTo>
                  <a:lnTo>
                    <a:pt x="160201" y="13129"/>
                  </a:lnTo>
                  <a:lnTo>
                    <a:pt x="169808" y="27378"/>
                  </a:lnTo>
                  <a:lnTo>
                    <a:pt x="173331" y="44827"/>
                  </a:lnTo>
                  <a:lnTo>
                    <a:pt x="169808" y="62275"/>
                  </a:lnTo>
                  <a:lnTo>
                    <a:pt x="160201" y="76524"/>
                  </a:lnTo>
                  <a:lnTo>
                    <a:pt x="145952" y="86131"/>
                  </a:lnTo>
                  <a:lnTo>
                    <a:pt x="128504" y="89654"/>
                  </a:lnTo>
                  <a:lnTo>
                    <a:pt x="44827" y="89654"/>
                  </a:lnTo>
                  <a:lnTo>
                    <a:pt x="27378" y="86131"/>
                  </a:lnTo>
                  <a:lnTo>
                    <a:pt x="13129" y="76524"/>
                  </a:lnTo>
                  <a:lnTo>
                    <a:pt x="3522" y="62275"/>
                  </a:lnTo>
                  <a:lnTo>
                    <a:pt x="0" y="44826"/>
                  </a:lnTo>
                  <a:close/>
                </a:path>
              </a:pathLst>
            </a:custGeom>
            <a:ln w="9525">
              <a:solidFill>
                <a:srgbClr val="7F7F7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72" name="object 72"/>
            <p:cNvSpPr/>
            <p:nvPr/>
          </p:nvSpPr>
          <p:spPr>
            <a:xfrm>
              <a:off x="5577255" y="5875649"/>
              <a:ext cx="173355" cy="90170"/>
            </a:xfrm>
            <a:custGeom>
              <a:avLst/>
              <a:gdLst/>
              <a:ahLst/>
              <a:cxnLst/>
              <a:rect l="l" t="t" r="r" b="b"/>
              <a:pathLst>
                <a:path w="173354" h="90170">
                  <a:moveTo>
                    <a:pt x="128503" y="0"/>
                  </a:moveTo>
                  <a:lnTo>
                    <a:pt x="44827" y="0"/>
                  </a:lnTo>
                  <a:lnTo>
                    <a:pt x="27378" y="3522"/>
                  </a:lnTo>
                  <a:lnTo>
                    <a:pt x="13129" y="13129"/>
                  </a:lnTo>
                  <a:lnTo>
                    <a:pt x="3522" y="27378"/>
                  </a:lnTo>
                  <a:lnTo>
                    <a:pt x="0" y="44827"/>
                  </a:lnTo>
                  <a:lnTo>
                    <a:pt x="3522" y="62275"/>
                  </a:lnTo>
                  <a:lnTo>
                    <a:pt x="13129" y="76524"/>
                  </a:lnTo>
                  <a:lnTo>
                    <a:pt x="27379" y="86131"/>
                  </a:lnTo>
                  <a:lnTo>
                    <a:pt x="44827" y="89653"/>
                  </a:lnTo>
                  <a:lnTo>
                    <a:pt x="128504" y="89653"/>
                  </a:lnTo>
                  <a:lnTo>
                    <a:pt x="145952" y="86131"/>
                  </a:lnTo>
                  <a:lnTo>
                    <a:pt x="160201" y="76524"/>
                  </a:lnTo>
                  <a:lnTo>
                    <a:pt x="169808" y="62275"/>
                  </a:lnTo>
                  <a:lnTo>
                    <a:pt x="173330" y="44826"/>
                  </a:lnTo>
                  <a:lnTo>
                    <a:pt x="169808" y="27378"/>
                  </a:lnTo>
                  <a:lnTo>
                    <a:pt x="160201" y="13129"/>
                  </a:lnTo>
                  <a:lnTo>
                    <a:pt x="145952" y="3522"/>
                  </a:lnTo>
                  <a:lnTo>
                    <a:pt x="128503" y="0"/>
                  </a:lnTo>
                  <a:close/>
                </a:path>
              </a:pathLst>
            </a:custGeom>
            <a:solidFill>
              <a:srgbClr val="F2F2F2"/>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73" name="object 73"/>
            <p:cNvSpPr/>
            <p:nvPr/>
          </p:nvSpPr>
          <p:spPr>
            <a:xfrm>
              <a:off x="5577255" y="5875649"/>
              <a:ext cx="173355" cy="90170"/>
            </a:xfrm>
            <a:custGeom>
              <a:avLst/>
              <a:gdLst/>
              <a:ahLst/>
              <a:cxnLst/>
              <a:rect l="l" t="t" r="r" b="b"/>
              <a:pathLst>
                <a:path w="173354" h="90170">
                  <a:moveTo>
                    <a:pt x="0" y="44827"/>
                  </a:moveTo>
                  <a:lnTo>
                    <a:pt x="3522" y="27378"/>
                  </a:lnTo>
                  <a:lnTo>
                    <a:pt x="13129" y="13129"/>
                  </a:lnTo>
                  <a:lnTo>
                    <a:pt x="27378" y="3522"/>
                  </a:lnTo>
                  <a:lnTo>
                    <a:pt x="44827" y="0"/>
                  </a:lnTo>
                  <a:lnTo>
                    <a:pt x="128504" y="0"/>
                  </a:lnTo>
                  <a:lnTo>
                    <a:pt x="145952" y="3522"/>
                  </a:lnTo>
                  <a:lnTo>
                    <a:pt x="160201" y="13129"/>
                  </a:lnTo>
                  <a:lnTo>
                    <a:pt x="169808" y="27378"/>
                  </a:lnTo>
                  <a:lnTo>
                    <a:pt x="173331" y="44827"/>
                  </a:lnTo>
                  <a:lnTo>
                    <a:pt x="169808" y="62275"/>
                  </a:lnTo>
                  <a:lnTo>
                    <a:pt x="160201" y="76524"/>
                  </a:lnTo>
                  <a:lnTo>
                    <a:pt x="145952" y="86131"/>
                  </a:lnTo>
                  <a:lnTo>
                    <a:pt x="128504" y="89654"/>
                  </a:lnTo>
                  <a:lnTo>
                    <a:pt x="44827" y="89654"/>
                  </a:lnTo>
                  <a:lnTo>
                    <a:pt x="27378" y="86131"/>
                  </a:lnTo>
                  <a:lnTo>
                    <a:pt x="13129" y="76524"/>
                  </a:lnTo>
                  <a:lnTo>
                    <a:pt x="3522" y="62275"/>
                  </a:lnTo>
                  <a:lnTo>
                    <a:pt x="0" y="44826"/>
                  </a:lnTo>
                  <a:close/>
                </a:path>
              </a:pathLst>
            </a:custGeom>
            <a:ln w="9525">
              <a:solidFill>
                <a:srgbClr val="7F7F7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74" name="object 74"/>
            <p:cNvSpPr/>
            <p:nvPr/>
          </p:nvSpPr>
          <p:spPr>
            <a:xfrm>
              <a:off x="5438080" y="6052450"/>
              <a:ext cx="173355" cy="90170"/>
            </a:xfrm>
            <a:custGeom>
              <a:avLst/>
              <a:gdLst/>
              <a:ahLst/>
              <a:cxnLst/>
              <a:rect l="l" t="t" r="r" b="b"/>
              <a:pathLst>
                <a:path w="173354" h="90170">
                  <a:moveTo>
                    <a:pt x="128503" y="0"/>
                  </a:moveTo>
                  <a:lnTo>
                    <a:pt x="44827" y="0"/>
                  </a:lnTo>
                  <a:lnTo>
                    <a:pt x="27378" y="3522"/>
                  </a:lnTo>
                  <a:lnTo>
                    <a:pt x="13129" y="13129"/>
                  </a:lnTo>
                  <a:lnTo>
                    <a:pt x="3522" y="27378"/>
                  </a:lnTo>
                  <a:lnTo>
                    <a:pt x="0" y="44826"/>
                  </a:lnTo>
                  <a:lnTo>
                    <a:pt x="3522" y="62275"/>
                  </a:lnTo>
                  <a:lnTo>
                    <a:pt x="13129" y="76524"/>
                  </a:lnTo>
                  <a:lnTo>
                    <a:pt x="27379" y="86131"/>
                  </a:lnTo>
                  <a:lnTo>
                    <a:pt x="44827" y="89653"/>
                  </a:lnTo>
                  <a:lnTo>
                    <a:pt x="128504" y="89653"/>
                  </a:lnTo>
                  <a:lnTo>
                    <a:pt x="145952" y="86131"/>
                  </a:lnTo>
                  <a:lnTo>
                    <a:pt x="160201" y="76524"/>
                  </a:lnTo>
                  <a:lnTo>
                    <a:pt x="169808" y="62275"/>
                  </a:lnTo>
                  <a:lnTo>
                    <a:pt x="173330" y="44826"/>
                  </a:lnTo>
                  <a:lnTo>
                    <a:pt x="169808" y="27378"/>
                  </a:lnTo>
                  <a:lnTo>
                    <a:pt x="160201" y="13129"/>
                  </a:lnTo>
                  <a:lnTo>
                    <a:pt x="145952" y="3522"/>
                  </a:lnTo>
                  <a:lnTo>
                    <a:pt x="128503" y="0"/>
                  </a:lnTo>
                  <a:close/>
                </a:path>
              </a:pathLst>
            </a:custGeom>
            <a:solidFill>
              <a:srgbClr val="F2F2F2"/>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75" name="object 75"/>
            <p:cNvSpPr/>
            <p:nvPr/>
          </p:nvSpPr>
          <p:spPr>
            <a:xfrm>
              <a:off x="5438080" y="6052450"/>
              <a:ext cx="173355" cy="90170"/>
            </a:xfrm>
            <a:custGeom>
              <a:avLst/>
              <a:gdLst/>
              <a:ahLst/>
              <a:cxnLst/>
              <a:rect l="l" t="t" r="r" b="b"/>
              <a:pathLst>
                <a:path w="173354" h="90170">
                  <a:moveTo>
                    <a:pt x="0" y="44827"/>
                  </a:moveTo>
                  <a:lnTo>
                    <a:pt x="3522" y="27378"/>
                  </a:lnTo>
                  <a:lnTo>
                    <a:pt x="13129" y="13129"/>
                  </a:lnTo>
                  <a:lnTo>
                    <a:pt x="27378" y="3522"/>
                  </a:lnTo>
                  <a:lnTo>
                    <a:pt x="44827" y="0"/>
                  </a:lnTo>
                  <a:lnTo>
                    <a:pt x="128504" y="0"/>
                  </a:lnTo>
                  <a:lnTo>
                    <a:pt x="145952" y="3522"/>
                  </a:lnTo>
                  <a:lnTo>
                    <a:pt x="160201" y="13129"/>
                  </a:lnTo>
                  <a:lnTo>
                    <a:pt x="169808" y="27378"/>
                  </a:lnTo>
                  <a:lnTo>
                    <a:pt x="173331" y="44827"/>
                  </a:lnTo>
                  <a:lnTo>
                    <a:pt x="169808" y="62275"/>
                  </a:lnTo>
                  <a:lnTo>
                    <a:pt x="160201" y="76524"/>
                  </a:lnTo>
                  <a:lnTo>
                    <a:pt x="145952" y="86131"/>
                  </a:lnTo>
                  <a:lnTo>
                    <a:pt x="128504" y="89654"/>
                  </a:lnTo>
                  <a:lnTo>
                    <a:pt x="44827" y="89654"/>
                  </a:lnTo>
                  <a:lnTo>
                    <a:pt x="27378" y="86131"/>
                  </a:lnTo>
                  <a:lnTo>
                    <a:pt x="13129" y="76524"/>
                  </a:lnTo>
                  <a:lnTo>
                    <a:pt x="3522" y="62275"/>
                  </a:lnTo>
                  <a:lnTo>
                    <a:pt x="0" y="44826"/>
                  </a:lnTo>
                  <a:close/>
                </a:path>
              </a:pathLst>
            </a:custGeom>
            <a:ln w="9525">
              <a:solidFill>
                <a:srgbClr val="7F7F7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76" name="object 76"/>
            <p:cNvSpPr/>
            <p:nvPr/>
          </p:nvSpPr>
          <p:spPr>
            <a:xfrm>
              <a:off x="5747999" y="6052450"/>
              <a:ext cx="173355" cy="90170"/>
            </a:xfrm>
            <a:custGeom>
              <a:avLst/>
              <a:gdLst/>
              <a:ahLst/>
              <a:cxnLst/>
              <a:rect l="l" t="t" r="r" b="b"/>
              <a:pathLst>
                <a:path w="173354" h="90170">
                  <a:moveTo>
                    <a:pt x="128504" y="0"/>
                  </a:moveTo>
                  <a:lnTo>
                    <a:pt x="44827" y="0"/>
                  </a:lnTo>
                  <a:lnTo>
                    <a:pt x="27378" y="3522"/>
                  </a:lnTo>
                  <a:lnTo>
                    <a:pt x="13129" y="13129"/>
                  </a:lnTo>
                  <a:lnTo>
                    <a:pt x="3522" y="27378"/>
                  </a:lnTo>
                  <a:lnTo>
                    <a:pt x="0" y="44826"/>
                  </a:lnTo>
                  <a:lnTo>
                    <a:pt x="3522" y="62275"/>
                  </a:lnTo>
                  <a:lnTo>
                    <a:pt x="13129" y="76524"/>
                  </a:lnTo>
                  <a:lnTo>
                    <a:pt x="27379" y="86131"/>
                  </a:lnTo>
                  <a:lnTo>
                    <a:pt x="44827" y="89653"/>
                  </a:lnTo>
                  <a:lnTo>
                    <a:pt x="128504" y="89653"/>
                  </a:lnTo>
                  <a:lnTo>
                    <a:pt x="145952" y="86131"/>
                  </a:lnTo>
                  <a:lnTo>
                    <a:pt x="160201" y="76524"/>
                  </a:lnTo>
                  <a:lnTo>
                    <a:pt x="169808" y="62275"/>
                  </a:lnTo>
                  <a:lnTo>
                    <a:pt x="173330" y="44826"/>
                  </a:lnTo>
                  <a:lnTo>
                    <a:pt x="169808" y="27378"/>
                  </a:lnTo>
                  <a:lnTo>
                    <a:pt x="160201" y="13129"/>
                  </a:lnTo>
                  <a:lnTo>
                    <a:pt x="145952" y="3522"/>
                  </a:lnTo>
                  <a:lnTo>
                    <a:pt x="128504" y="0"/>
                  </a:lnTo>
                  <a:close/>
                </a:path>
              </a:pathLst>
            </a:custGeom>
            <a:solidFill>
              <a:srgbClr val="F2F2F2"/>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77" name="object 77"/>
            <p:cNvSpPr/>
            <p:nvPr/>
          </p:nvSpPr>
          <p:spPr>
            <a:xfrm>
              <a:off x="5747999" y="6052450"/>
              <a:ext cx="173355" cy="90170"/>
            </a:xfrm>
            <a:custGeom>
              <a:avLst/>
              <a:gdLst/>
              <a:ahLst/>
              <a:cxnLst/>
              <a:rect l="l" t="t" r="r" b="b"/>
              <a:pathLst>
                <a:path w="173354" h="90170">
                  <a:moveTo>
                    <a:pt x="0" y="44827"/>
                  </a:moveTo>
                  <a:lnTo>
                    <a:pt x="3522" y="27378"/>
                  </a:lnTo>
                  <a:lnTo>
                    <a:pt x="13129" y="13129"/>
                  </a:lnTo>
                  <a:lnTo>
                    <a:pt x="27378" y="3522"/>
                  </a:lnTo>
                  <a:lnTo>
                    <a:pt x="44827" y="0"/>
                  </a:lnTo>
                  <a:lnTo>
                    <a:pt x="128504" y="0"/>
                  </a:lnTo>
                  <a:lnTo>
                    <a:pt x="145952" y="3522"/>
                  </a:lnTo>
                  <a:lnTo>
                    <a:pt x="160201" y="13129"/>
                  </a:lnTo>
                  <a:lnTo>
                    <a:pt x="169808" y="27378"/>
                  </a:lnTo>
                  <a:lnTo>
                    <a:pt x="173331" y="44827"/>
                  </a:lnTo>
                  <a:lnTo>
                    <a:pt x="169808" y="62275"/>
                  </a:lnTo>
                  <a:lnTo>
                    <a:pt x="160201" y="76524"/>
                  </a:lnTo>
                  <a:lnTo>
                    <a:pt x="145952" y="86131"/>
                  </a:lnTo>
                  <a:lnTo>
                    <a:pt x="128504" y="89654"/>
                  </a:lnTo>
                  <a:lnTo>
                    <a:pt x="44827" y="89654"/>
                  </a:lnTo>
                  <a:lnTo>
                    <a:pt x="27378" y="86131"/>
                  </a:lnTo>
                  <a:lnTo>
                    <a:pt x="13129" y="76524"/>
                  </a:lnTo>
                  <a:lnTo>
                    <a:pt x="3522" y="62275"/>
                  </a:lnTo>
                  <a:lnTo>
                    <a:pt x="0" y="44826"/>
                  </a:lnTo>
                  <a:close/>
                </a:path>
              </a:pathLst>
            </a:custGeom>
            <a:ln w="9525">
              <a:solidFill>
                <a:srgbClr val="7F7F7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78" name="object 78"/>
            <p:cNvSpPr/>
            <p:nvPr/>
          </p:nvSpPr>
          <p:spPr>
            <a:xfrm>
              <a:off x="5221232" y="5789916"/>
              <a:ext cx="222885" cy="85725"/>
            </a:xfrm>
            <a:custGeom>
              <a:avLst/>
              <a:gdLst/>
              <a:ahLst/>
              <a:cxnLst/>
              <a:rect l="l" t="t" r="r" b="b"/>
              <a:pathLst>
                <a:path w="222885" h="85725">
                  <a:moveTo>
                    <a:pt x="222376" y="0"/>
                  </a:moveTo>
                  <a:lnTo>
                    <a:pt x="0" y="85732"/>
                  </a:lnTo>
                </a:path>
              </a:pathLst>
            </a:custGeom>
            <a:ln w="9525">
              <a:solidFill>
                <a:srgbClr val="7F7F7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79" name="object 79"/>
            <p:cNvSpPr/>
            <p:nvPr/>
          </p:nvSpPr>
          <p:spPr>
            <a:xfrm>
              <a:off x="5443608" y="5789916"/>
              <a:ext cx="220345" cy="85725"/>
            </a:xfrm>
            <a:custGeom>
              <a:avLst/>
              <a:gdLst/>
              <a:ahLst/>
              <a:cxnLst/>
              <a:rect l="l" t="t" r="r" b="b"/>
              <a:pathLst>
                <a:path w="220345" h="85725">
                  <a:moveTo>
                    <a:pt x="0" y="0"/>
                  </a:moveTo>
                  <a:lnTo>
                    <a:pt x="220313" y="85732"/>
                  </a:lnTo>
                </a:path>
              </a:pathLst>
            </a:custGeom>
            <a:ln w="9525">
              <a:solidFill>
                <a:srgbClr val="7F7F7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80" name="object 80"/>
            <p:cNvSpPr/>
            <p:nvPr/>
          </p:nvSpPr>
          <p:spPr>
            <a:xfrm>
              <a:off x="5524745" y="5965303"/>
              <a:ext cx="139700" cy="87630"/>
            </a:xfrm>
            <a:custGeom>
              <a:avLst/>
              <a:gdLst/>
              <a:ahLst/>
              <a:cxnLst/>
              <a:rect l="l" t="t" r="r" b="b"/>
              <a:pathLst>
                <a:path w="139700" h="87629">
                  <a:moveTo>
                    <a:pt x="139176" y="0"/>
                  </a:moveTo>
                  <a:lnTo>
                    <a:pt x="0" y="87147"/>
                  </a:lnTo>
                </a:path>
              </a:pathLst>
            </a:custGeom>
            <a:ln w="9525">
              <a:solidFill>
                <a:srgbClr val="7F7F7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81" name="object 81"/>
            <p:cNvSpPr/>
            <p:nvPr/>
          </p:nvSpPr>
          <p:spPr>
            <a:xfrm>
              <a:off x="5663921" y="5965303"/>
              <a:ext cx="170815" cy="87630"/>
            </a:xfrm>
            <a:custGeom>
              <a:avLst/>
              <a:gdLst/>
              <a:ahLst/>
              <a:cxnLst/>
              <a:rect l="l" t="t" r="r" b="b"/>
              <a:pathLst>
                <a:path w="170814" h="87629">
                  <a:moveTo>
                    <a:pt x="0" y="0"/>
                  </a:moveTo>
                  <a:lnTo>
                    <a:pt x="170744" y="87147"/>
                  </a:lnTo>
                </a:path>
              </a:pathLst>
            </a:custGeom>
            <a:ln w="9525">
              <a:solidFill>
                <a:srgbClr val="7F7F7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82" name="object 82"/>
            <p:cNvSpPr/>
            <p:nvPr/>
          </p:nvSpPr>
          <p:spPr>
            <a:xfrm>
              <a:off x="5307017" y="6229252"/>
              <a:ext cx="173355" cy="90170"/>
            </a:xfrm>
            <a:custGeom>
              <a:avLst/>
              <a:gdLst/>
              <a:ahLst/>
              <a:cxnLst/>
              <a:rect l="l" t="t" r="r" b="b"/>
              <a:pathLst>
                <a:path w="173354" h="90170">
                  <a:moveTo>
                    <a:pt x="128503" y="0"/>
                  </a:moveTo>
                  <a:lnTo>
                    <a:pt x="44827" y="0"/>
                  </a:lnTo>
                  <a:lnTo>
                    <a:pt x="27378" y="3522"/>
                  </a:lnTo>
                  <a:lnTo>
                    <a:pt x="13129" y="13129"/>
                  </a:lnTo>
                  <a:lnTo>
                    <a:pt x="3522" y="27378"/>
                  </a:lnTo>
                  <a:lnTo>
                    <a:pt x="0" y="44827"/>
                  </a:lnTo>
                  <a:lnTo>
                    <a:pt x="3522" y="62275"/>
                  </a:lnTo>
                  <a:lnTo>
                    <a:pt x="13129" y="76524"/>
                  </a:lnTo>
                  <a:lnTo>
                    <a:pt x="27379" y="86131"/>
                  </a:lnTo>
                  <a:lnTo>
                    <a:pt x="44827" y="89653"/>
                  </a:lnTo>
                  <a:lnTo>
                    <a:pt x="128504" y="89653"/>
                  </a:lnTo>
                  <a:lnTo>
                    <a:pt x="145952" y="86131"/>
                  </a:lnTo>
                  <a:lnTo>
                    <a:pt x="160201" y="76524"/>
                  </a:lnTo>
                  <a:lnTo>
                    <a:pt x="169808" y="62275"/>
                  </a:lnTo>
                  <a:lnTo>
                    <a:pt x="173330" y="44826"/>
                  </a:lnTo>
                  <a:lnTo>
                    <a:pt x="169808" y="27378"/>
                  </a:lnTo>
                  <a:lnTo>
                    <a:pt x="160201" y="13129"/>
                  </a:lnTo>
                  <a:lnTo>
                    <a:pt x="145952" y="3522"/>
                  </a:lnTo>
                  <a:lnTo>
                    <a:pt x="128503" y="0"/>
                  </a:lnTo>
                  <a:close/>
                </a:path>
              </a:pathLst>
            </a:custGeom>
            <a:solidFill>
              <a:srgbClr val="F2F2F2"/>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83" name="object 83"/>
            <p:cNvSpPr/>
            <p:nvPr/>
          </p:nvSpPr>
          <p:spPr>
            <a:xfrm>
              <a:off x="5307017" y="6229252"/>
              <a:ext cx="173355" cy="90170"/>
            </a:xfrm>
            <a:custGeom>
              <a:avLst/>
              <a:gdLst/>
              <a:ahLst/>
              <a:cxnLst/>
              <a:rect l="l" t="t" r="r" b="b"/>
              <a:pathLst>
                <a:path w="173354" h="90170">
                  <a:moveTo>
                    <a:pt x="0" y="44827"/>
                  </a:moveTo>
                  <a:lnTo>
                    <a:pt x="3522" y="27378"/>
                  </a:lnTo>
                  <a:lnTo>
                    <a:pt x="13129" y="13129"/>
                  </a:lnTo>
                  <a:lnTo>
                    <a:pt x="27378" y="3522"/>
                  </a:lnTo>
                  <a:lnTo>
                    <a:pt x="44827" y="0"/>
                  </a:lnTo>
                  <a:lnTo>
                    <a:pt x="128504" y="0"/>
                  </a:lnTo>
                  <a:lnTo>
                    <a:pt x="145952" y="3522"/>
                  </a:lnTo>
                  <a:lnTo>
                    <a:pt x="160201" y="13129"/>
                  </a:lnTo>
                  <a:lnTo>
                    <a:pt x="169808" y="27378"/>
                  </a:lnTo>
                  <a:lnTo>
                    <a:pt x="173331" y="44827"/>
                  </a:lnTo>
                  <a:lnTo>
                    <a:pt x="169808" y="62275"/>
                  </a:lnTo>
                  <a:lnTo>
                    <a:pt x="160201" y="76524"/>
                  </a:lnTo>
                  <a:lnTo>
                    <a:pt x="145952" y="86131"/>
                  </a:lnTo>
                  <a:lnTo>
                    <a:pt x="128504" y="89654"/>
                  </a:lnTo>
                  <a:lnTo>
                    <a:pt x="44827" y="89654"/>
                  </a:lnTo>
                  <a:lnTo>
                    <a:pt x="27378" y="86131"/>
                  </a:lnTo>
                  <a:lnTo>
                    <a:pt x="13129" y="76524"/>
                  </a:lnTo>
                  <a:lnTo>
                    <a:pt x="3522" y="62275"/>
                  </a:lnTo>
                  <a:lnTo>
                    <a:pt x="0" y="44826"/>
                  </a:lnTo>
                  <a:close/>
                </a:path>
              </a:pathLst>
            </a:custGeom>
            <a:ln w="9525">
              <a:solidFill>
                <a:srgbClr val="7F7F7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84" name="object 84"/>
            <p:cNvSpPr/>
            <p:nvPr/>
          </p:nvSpPr>
          <p:spPr>
            <a:xfrm>
              <a:off x="5584461" y="6229252"/>
              <a:ext cx="173355" cy="90170"/>
            </a:xfrm>
            <a:custGeom>
              <a:avLst/>
              <a:gdLst/>
              <a:ahLst/>
              <a:cxnLst/>
              <a:rect l="l" t="t" r="r" b="b"/>
              <a:pathLst>
                <a:path w="173354" h="90170">
                  <a:moveTo>
                    <a:pt x="128504" y="0"/>
                  </a:moveTo>
                  <a:lnTo>
                    <a:pt x="44827" y="0"/>
                  </a:lnTo>
                  <a:lnTo>
                    <a:pt x="27378" y="3522"/>
                  </a:lnTo>
                  <a:lnTo>
                    <a:pt x="13129" y="13129"/>
                  </a:lnTo>
                  <a:lnTo>
                    <a:pt x="3522" y="27378"/>
                  </a:lnTo>
                  <a:lnTo>
                    <a:pt x="0" y="44827"/>
                  </a:lnTo>
                  <a:lnTo>
                    <a:pt x="3522" y="62275"/>
                  </a:lnTo>
                  <a:lnTo>
                    <a:pt x="13129" y="76524"/>
                  </a:lnTo>
                  <a:lnTo>
                    <a:pt x="27379" y="86131"/>
                  </a:lnTo>
                  <a:lnTo>
                    <a:pt x="44827" y="89653"/>
                  </a:lnTo>
                  <a:lnTo>
                    <a:pt x="128504" y="89653"/>
                  </a:lnTo>
                  <a:lnTo>
                    <a:pt x="145952" y="86131"/>
                  </a:lnTo>
                  <a:lnTo>
                    <a:pt x="160201" y="76524"/>
                  </a:lnTo>
                  <a:lnTo>
                    <a:pt x="169808" y="62275"/>
                  </a:lnTo>
                  <a:lnTo>
                    <a:pt x="173330" y="44826"/>
                  </a:lnTo>
                  <a:lnTo>
                    <a:pt x="169808" y="27378"/>
                  </a:lnTo>
                  <a:lnTo>
                    <a:pt x="160201" y="13129"/>
                  </a:lnTo>
                  <a:lnTo>
                    <a:pt x="145952" y="3522"/>
                  </a:lnTo>
                  <a:lnTo>
                    <a:pt x="128504" y="0"/>
                  </a:lnTo>
                  <a:close/>
                </a:path>
              </a:pathLst>
            </a:custGeom>
            <a:solidFill>
              <a:srgbClr val="F2F2F2"/>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85" name="object 85"/>
            <p:cNvSpPr/>
            <p:nvPr/>
          </p:nvSpPr>
          <p:spPr>
            <a:xfrm>
              <a:off x="5584461" y="6229252"/>
              <a:ext cx="173355" cy="90170"/>
            </a:xfrm>
            <a:custGeom>
              <a:avLst/>
              <a:gdLst/>
              <a:ahLst/>
              <a:cxnLst/>
              <a:rect l="l" t="t" r="r" b="b"/>
              <a:pathLst>
                <a:path w="173354" h="90170">
                  <a:moveTo>
                    <a:pt x="0" y="44827"/>
                  </a:moveTo>
                  <a:lnTo>
                    <a:pt x="3522" y="27378"/>
                  </a:lnTo>
                  <a:lnTo>
                    <a:pt x="13129" y="13129"/>
                  </a:lnTo>
                  <a:lnTo>
                    <a:pt x="27378" y="3522"/>
                  </a:lnTo>
                  <a:lnTo>
                    <a:pt x="44827" y="0"/>
                  </a:lnTo>
                  <a:lnTo>
                    <a:pt x="128504" y="0"/>
                  </a:lnTo>
                  <a:lnTo>
                    <a:pt x="145952" y="3522"/>
                  </a:lnTo>
                  <a:lnTo>
                    <a:pt x="160201" y="13129"/>
                  </a:lnTo>
                  <a:lnTo>
                    <a:pt x="169808" y="27378"/>
                  </a:lnTo>
                  <a:lnTo>
                    <a:pt x="173331" y="44827"/>
                  </a:lnTo>
                  <a:lnTo>
                    <a:pt x="169808" y="62275"/>
                  </a:lnTo>
                  <a:lnTo>
                    <a:pt x="160201" y="76524"/>
                  </a:lnTo>
                  <a:lnTo>
                    <a:pt x="145952" y="86131"/>
                  </a:lnTo>
                  <a:lnTo>
                    <a:pt x="128504" y="89654"/>
                  </a:lnTo>
                  <a:lnTo>
                    <a:pt x="44827" y="89654"/>
                  </a:lnTo>
                  <a:lnTo>
                    <a:pt x="27378" y="86131"/>
                  </a:lnTo>
                  <a:lnTo>
                    <a:pt x="13129" y="76524"/>
                  </a:lnTo>
                  <a:lnTo>
                    <a:pt x="3522" y="62275"/>
                  </a:lnTo>
                  <a:lnTo>
                    <a:pt x="0" y="44826"/>
                  </a:lnTo>
                  <a:close/>
                </a:path>
              </a:pathLst>
            </a:custGeom>
            <a:ln w="9525">
              <a:solidFill>
                <a:srgbClr val="7F7F7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86" name="object 86"/>
            <p:cNvSpPr/>
            <p:nvPr/>
          </p:nvSpPr>
          <p:spPr>
            <a:xfrm>
              <a:off x="5389410" y="6142104"/>
              <a:ext cx="139700" cy="87630"/>
            </a:xfrm>
            <a:custGeom>
              <a:avLst/>
              <a:gdLst/>
              <a:ahLst/>
              <a:cxnLst/>
              <a:rect l="l" t="t" r="r" b="b"/>
              <a:pathLst>
                <a:path w="139700" h="87629">
                  <a:moveTo>
                    <a:pt x="139176" y="0"/>
                  </a:moveTo>
                  <a:lnTo>
                    <a:pt x="0" y="87147"/>
                  </a:lnTo>
                </a:path>
              </a:pathLst>
            </a:custGeom>
            <a:ln w="9525">
              <a:solidFill>
                <a:srgbClr val="7F7F7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87" name="object 87"/>
            <p:cNvSpPr/>
            <p:nvPr/>
          </p:nvSpPr>
          <p:spPr>
            <a:xfrm>
              <a:off x="5517150" y="6139599"/>
              <a:ext cx="170815" cy="87630"/>
            </a:xfrm>
            <a:custGeom>
              <a:avLst/>
              <a:gdLst/>
              <a:ahLst/>
              <a:cxnLst/>
              <a:rect l="l" t="t" r="r" b="b"/>
              <a:pathLst>
                <a:path w="170814" h="87629">
                  <a:moveTo>
                    <a:pt x="0" y="0"/>
                  </a:moveTo>
                  <a:lnTo>
                    <a:pt x="170744" y="87147"/>
                  </a:lnTo>
                </a:path>
              </a:pathLst>
            </a:custGeom>
            <a:ln w="9525">
              <a:solidFill>
                <a:srgbClr val="7F7F7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grpSp>
      <p:sp>
        <p:nvSpPr>
          <p:cNvPr id="88" name="object 88"/>
          <p:cNvSpPr txBox="1"/>
          <p:nvPr/>
        </p:nvSpPr>
        <p:spPr>
          <a:xfrm>
            <a:off x="2777499" y="2741566"/>
            <a:ext cx="2005288" cy="246221"/>
          </a:xfrm>
          <a:prstGeom prst="rect">
            <a:avLst/>
          </a:prstGeom>
        </p:spPr>
        <p:txBody>
          <a:bodyPr vert="horz" wrap="square" lIns="0" tIns="0" rIns="0" bIns="0" rtlCol="0">
            <a:spAutoFit/>
          </a:bodyPr>
          <a:lstStyle/>
          <a:p>
            <a:pPr marL="12700">
              <a:lnSpc>
                <a:spcPct val="100000"/>
              </a:lnSpc>
            </a:pPr>
            <a:r>
              <a:rPr sz="1600" b="1" u="none" dirty="0">
                <a:solidFill>
                  <a:srgbClr val="40A6BD"/>
                </a:solidFill>
                <a:latin typeface="Huawei Sans" panose="020C0503030203020204" pitchFamily="34" charset="0"/>
              </a:rPr>
              <a:t>Bootstrap sampling</a:t>
            </a:r>
            <a:endParaRPr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89" name="object 89"/>
          <p:cNvSpPr txBox="1"/>
          <p:nvPr/>
        </p:nvSpPr>
        <p:spPr>
          <a:xfrm>
            <a:off x="4923639" y="2743143"/>
            <a:ext cx="1405267" cy="246221"/>
          </a:xfrm>
          <a:prstGeom prst="rect">
            <a:avLst/>
          </a:prstGeom>
        </p:spPr>
        <p:txBody>
          <a:bodyPr vert="horz" wrap="square" lIns="0" tIns="0" rIns="0" bIns="0" rtlCol="0">
            <a:spAutoFit/>
          </a:bodyPr>
          <a:lstStyle/>
          <a:p>
            <a:pPr marL="12700">
              <a:lnSpc>
                <a:spcPct val="100000"/>
              </a:lnSpc>
            </a:pPr>
            <a:r>
              <a:rPr lang="en-US" altLang="zh-CN" sz="1600" b="1" u="none" dirty="0">
                <a:solidFill>
                  <a:srgbClr val="40A6BD"/>
                </a:solidFill>
                <a:latin typeface="Huawei Sans" panose="020C0503030203020204" pitchFamily="34" charset="0"/>
              </a:rPr>
              <a:t>Build</a:t>
            </a:r>
            <a:r>
              <a:rPr sz="1600" b="1" u="none" dirty="0">
                <a:solidFill>
                  <a:srgbClr val="40A6BD"/>
                </a:solidFill>
                <a:latin typeface="Huawei Sans" panose="020C0503030203020204" pitchFamily="34" charset="0"/>
              </a:rPr>
              <a:t> trees</a:t>
            </a:r>
            <a:endParaRPr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90" name="object 90"/>
          <p:cNvSpPr txBox="1"/>
          <p:nvPr/>
        </p:nvSpPr>
        <p:spPr>
          <a:xfrm>
            <a:off x="6234647" y="2760299"/>
            <a:ext cx="1865737" cy="246221"/>
          </a:xfrm>
          <a:prstGeom prst="rect">
            <a:avLst/>
          </a:prstGeom>
        </p:spPr>
        <p:txBody>
          <a:bodyPr vert="horz" wrap="square" lIns="0" tIns="0" rIns="0" bIns="0" rtlCol="0">
            <a:spAutoFit/>
          </a:bodyPr>
          <a:lstStyle/>
          <a:p>
            <a:pPr marL="12700">
              <a:lnSpc>
                <a:spcPct val="100000"/>
              </a:lnSpc>
            </a:pPr>
            <a:r>
              <a:rPr sz="1600" b="1" u="none" dirty="0">
                <a:solidFill>
                  <a:srgbClr val="40A6BD"/>
                </a:solidFill>
                <a:latin typeface="Huawei Sans" panose="020C0503030203020204" pitchFamily="34" charset="0"/>
              </a:rPr>
              <a:t>Aggregat</a:t>
            </a:r>
            <a:r>
              <a:rPr lang="en-US" sz="1600" b="1" u="none" dirty="0">
                <a:solidFill>
                  <a:srgbClr val="40A6BD"/>
                </a:solidFill>
                <a:latin typeface="Huawei Sans" panose="020C0503030203020204" pitchFamily="34" charset="0"/>
              </a:rPr>
              <a:t>e</a:t>
            </a:r>
            <a:r>
              <a:rPr lang="en-US" altLang="zh-CN" sz="1600" b="1" u="none" dirty="0">
                <a:solidFill>
                  <a:srgbClr val="40A6BD"/>
                </a:solidFill>
                <a:latin typeface="Huawei Sans" panose="020C0503030203020204" pitchFamily="34" charset="0"/>
              </a:rPr>
              <a:t> </a:t>
            </a:r>
            <a:r>
              <a:rPr sz="1600" b="1" u="none" dirty="0">
                <a:solidFill>
                  <a:srgbClr val="40A6BD"/>
                </a:solidFill>
                <a:latin typeface="Huawei Sans" panose="020C0503030203020204" pitchFamily="34" charset="0"/>
              </a:rPr>
              <a:t>results</a:t>
            </a:r>
            <a:endParaRPr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91" name="object 91"/>
          <p:cNvSpPr/>
          <p:nvPr/>
        </p:nvSpPr>
        <p:spPr>
          <a:xfrm>
            <a:off x="2740824" y="3351134"/>
            <a:ext cx="3175" cy="2642870"/>
          </a:xfrm>
          <a:custGeom>
            <a:avLst/>
            <a:gdLst/>
            <a:ahLst/>
            <a:cxnLst/>
            <a:rect l="l" t="t" r="r" b="b"/>
            <a:pathLst>
              <a:path w="3175" h="2642870">
                <a:moveTo>
                  <a:pt x="2839" y="0"/>
                </a:moveTo>
                <a:lnTo>
                  <a:pt x="0" y="2642838"/>
                </a:lnTo>
              </a:path>
            </a:pathLst>
          </a:custGeom>
          <a:ln w="6350">
            <a:solidFill>
              <a:srgbClr val="7F7F7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92" name="object 92"/>
          <p:cNvSpPr/>
          <p:nvPr/>
        </p:nvSpPr>
        <p:spPr>
          <a:xfrm>
            <a:off x="2743663" y="3317280"/>
            <a:ext cx="267335" cy="76200"/>
          </a:xfrm>
          <a:custGeom>
            <a:avLst/>
            <a:gdLst/>
            <a:ahLst/>
            <a:cxnLst/>
            <a:rect l="l" t="t" r="r" b="b"/>
            <a:pathLst>
              <a:path w="267335" h="76200">
                <a:moveTo>
                  <a:pt x="190966" y="0"/>
                </a:moveTo>
                <a:lnTo>
                  <a:pt x="190966" y="76200"/>
                </a:lnTo>
                <a:lnTo>
                  <a:pt x="260816" y="41275"/>
                </a:lnTo>
                <a:lnTo>
                  <a:pt x="203666" y="41275"/>
                </a:lnTo>
                <a:lnTo>
                  <a:pt x="203666" y="34925"/>
                </a:lnTo>
                <a:lnTo>
                  <a:pt x="260816" y="34925"/>
                </a:lnTo>
                <a:lnTo>
                  <a:pt x="190966" y="0"/>
                </a:lnTo>
                <a:close/>
              </a:path>
              <a:path w="267335" h="76200">
                <a:moveTo>
                  <a:pt x="190966" y="34925"/>
                </a:moveTo>
                <a:lnTo>
                  <a:pt x="0" y="34925"/>
                </a:lnTo>
                <a:lnTo>
                  <a:pt x="0" y="41275"/>
                </a:lnTo>
                <a:lnTo>
                  <a:pt x="190966" y="41275"/>
                </a:lnTo>
                <a:lnTo>
                  <a:pt x="190966" y="34925"/>
                </a:lnTo>
                <a:close/>
              </a:path>
              <a:path w="267335" h="76200">
                <a:moveTo>
                  <a:pt x="260816" y="34925"/>
                </a:moveTo>
                <a:lnTo>
                  <a:pt x="203666" y="34925"/>
                </a:lnTo>
                <a:lnTo>
                  <a:pt x="203666" y="41275"/>
                </a:lnTo>
                <a:lnTo>
                  <a:pt x="260816" y="41275"/>
                </a:lnTo>
                <a:lnTo>
                  <a:pt x="267166" y="38100"/>
                </a:lnTo>
                <a:lnTo>
                  <a:pt x="260816" y="34925"/>
                </a:lnTo>
                <a:close/>
              </a:path>
            </a:pathLst>
          </a:custGeom>
          <a:solidFill>
            <a:srgbClr val="7F7F7F"/>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93" name="object 93"/>
          <p:cNvSpPr/>
          <p:nvPr/>
        </p:nvSpPr>
        <p:spPr>
          <a:xfrm>
            <a:off x="2743663" y="4195821"/>
            <a:ext cx="267335" cy="76200"/>
          </a:xfrm>
          <a:custGeom>
            <a:avLst/>
            <a:gdLst/>
            <a:ahLst/>
            <a:cxnLst/>
            <a:rect l="l" t="t" r="r" b="b"/>
            <a:pathLst>
              <a:path w="267335" h="76200">
                <a:moveTo>
                  <a:pt x="190966" y="41274"/>
                </a:moveTo>
                <a:lnTo>
                  <a:pt x="190966" y="76200"/>
                </a:lnTo>
                <a:lnTo>
                  <a:pt x="260816" y="41275"/>
                </a:lnTo>
                <a:lnTo>
                  <a:pt x="190966" y="41274"/>
                </a:lnTo>
                <a:close/>
              </a:path>
              <a:path w="267335" h="76200">
                <a:moveTo>
                  <a:pt x="190966" y="34924"/>
                </a:moveTo>
                <a:lnTo>
                  <a:pt x="190966" y="41274"/>
                </a:lnTo>
                <a:lnTo>
                  <a:pt x="203666" y="41275"/>
                </a:lnTo>
                <a:lnTo>
                  <a:pt x="203666" y="34925"/>
                </a:lnTo>
                <a:lnTo>
                  <a:pt x="190966" y="34924"/>
                </a:lnTo>
                <a:close/>
              </a:path>
              <a:path w="267335" h="76200">
                <a:moveTo>
                  <a:pt x="190966" y="0"/>
                </a:moveTo>
                <a:lnTo>
                  <a:pt x="190966" y="34924"/>
                </a:lnTo>
                <a:lnTo>
                  <a:pt x="203666" y="34925"/>
                </a:lnTo>
                <a:lnTo>
                  <a:pt x="203666" y="41275"/>
                </a:lnTo>
                <a:lnTo>
                  <a:pt x="260818" y="41273"/>
                </a:lnTo>
                <a:lnTo>
                  <a:pt x="267166" y="38100"/>
                </a:lnTo>
                <a:lnTo>
                  <a:pt x="190966" y="0"/>
                </a:lnTo>
                <a:close/>
              </a:path>
              <a:path w="267335" h="76200">
                <a:moveTo>
                  <a:pt x="0" y="34923"/>
                </a:moveTo>
                <a:lnTo>
                  <a:pt x="0" y="41273"/>
                </a:lnTo>
                <a:lnTo>
                  <a:pt x="190966" y="41274"/>
                </a:lnTo>
                <a:lnTo>
                  <a:pt x="190966" y="34924"/>
                </a:lnTo>
                <a:lnTo>
                  <a:pt x="0" y="34923"/>
                </a:lnTo>
                <a:close/>
              </a:path>
            </a:pathLst>
          </a:custGeom>
          <a:solidFill>
            <a:srgbClr val="7F7F7F"/>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94" name="object 94"/>
          <p:cNvSpPr/>
          <p:nvPr/>
        </p:nvSpPr>
        <p:spPr>
          <a:xfrm>
            <a:off x="2743663" y="5083325"/>
            <a:ext cx="267335" cy="76200"/>
          </a:xfrm>
          <a:custGeom>
            <a:avLst/>
            <a:gdLst/>
            <a:ahLst/>
            <a:cxnLst/>
            <a:rect l="l" t="t" r="r" b="b"/>
            <a:pathLst>
              <a:path w="267335" h="76200">
                <a:moveTo>
                  <a:pt x="190966" y="0"/>
                </a:moveTo>
                <a:lnTo>
                  <a:pt x="190966" y="76200"/>
                </a:lnTo>
                <a:lnTo>
                  <a:pt x="260818" y="41275"/>
                </a:lnTo>
                <a:lnTo>
                  <a:pt x="203666" y="41275"/>
                </a:lnTo>
                <a:lnTo>
                  <a:pt x="203666" y="34925"/>
                </a:lnTo>
                <a:lnTo>
                  <a:pt x="260813" y="34925"/>
                </a:lnTo>
                <a:lnTo>
                  <a:pt x="190966" y="0"/>
                </a:lnTo>
                <a:close/>
              </a:path>
              <a:path w="267335" h="76200">
                <a:moveTo>
                  <a:pt x="190966" y="34925"/>
                </a:moveTo>
                <a:lnTo>
                  <a:pt x="0" y="34925"/>
                </a:lnTo>
                <a:lnTo>
                  <a:pt x="0" y="41275"/>
                </a:lnTo>
                <a:lnTo>
                  <a:pt x="190966" y="41275"/>
                </a:lnTo>
                <a:lnTo>
                  <a:pt x="190966" y="34925"/>
                </a:lnTo>
                <a:close/>
              </a:path>
              <a:path w="267335" h="76200">
                <a:moveTo>
                  <a:pt x="260813" y="34925"/>
                </a:moveTo>
                <a:lnTo>
                  <a:pt x="203666" y="34925"/>
                </a:lnTo>
                <a:lnTo>
                  <a:pt x="203666" y="41275"/>
                </a:lnTo>
                <a:lnTo>
                  <a:pt x="260818" y="41275"/>
                </a:lnTo>
                <a:lnTo>
                  <a:pt x="267166" y="38101"/>
                </a:lnTo>
                <a:lnTo>
                  <a:pt x="260813" y="34925"/>
                </a:lnTo>
                <a:close/>
              </a:path>
            </a:pathLst>
          </a:custGeom>
          <a:solidFill>
            <a:srgbClr val="7F7F7F"/>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95" name="object 95"/>
          <p:cNvSpPr/>
          <p:nvPr/>
        </p:nvSpPr>
        <p:spPr>
          <a:xfrm>
            <a:off x="2743663" y="5961867"/>
            <a:ext cx="267335" cy="76200"/>
          </a:xfrm>
          <a:custGeom>
            <a:avLst/>
            <a:gdLst/>
            <a:ahLst/>
            <a:cxnLst/>
            <a:rect l="l" t="t" r="r" b="b"/>
            <a:pathLst>
              <a:path w="267335" h="76200">
                <a:moveTo>
                  <a:pt x="190966" y="41274"/>
                </a:moveTo>
                <a:lnTo>
                  <a:pt x="190966" y="76199"/>
                </a:lnTo>
                <a:lnTo>
                  <a:pt x="260816" y="41274"/>
                </a:lnTo>
                <a:lnTo>
                  <a:pt x="190966" y="41274"/>
                </a:lnTo>
                <a:close/>
              </a:path>
              <a:path w="267335" h="76200">
                <a:moveTo>
                  <a:pt x="190966" y="34924"/>
                </a:moveTo>
                <a:lnTo>
                  <a:pt x="190966" y="41274"/>
                </a:lnTo>
                <a:lnTo>
                  <a:pt x="203666" y="41274"/>
                </a:lnTo>
                <a:lnTo>
                  <a:pt x="203666" y="34924"/>
                </a:lnTo>
                <a:lnTo>
                  <a:pt x="190966" y="34924"/>
                </a:lnTo>
                <a:close/>
              </a:path>
              <a:path w="267335" h="76200">
                <a:moveTo>
                  <a:pt x="190966" y="0"/>
                </a:moveTo>
                <a:lnTo>
                  <a:pt x="190966" y="34924"/>
                </a:lnTo>
                <a:lnTo>
                  <a:pt x="203666" y="34924"/>
                </a:lnTo>
                <a:lnTo>
                  <a:pt x="203666" y="41274"/>
                </a:lnTo>
                <a:lnTo>
                  <a:pt x="260818" y="41274"/>
                </a:lnTo>
                <a:lnTo>
                  <a:pt x="267166" y="38100"/>
                </a:lnTo>
                <a:lnTo>
                  <a:pt x="190966" y="0"/>
                </a:lnTo>
                <a:close/>
              </a:path>
              <a:path w="267335" h="76200">
                <a:moveTo>
                  <a:pt x="0" y="34924"/>
                </a:moveTo>
                <a:lnTo>
                  <a:pt x="0" y="41274"/>
                </a:lnTo>
                <a:lnTo>
                  <a:pt x="190966" y="41274"/>
                </a:lnTo>
                <a:lnTo>
                  <a:pt x="190966" y="34924"/>
                </a:lnTo>
                <a:lnTo>
                  <a:pt x="0" y="34924"/>
                </a:lnTo>
                <a:close/>
              </a:path>
            </a:pathLst>
          </a:custGeom>
          <a:solidFill>
            <a:srgbClr val="7F7F7F"/>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96" name="object 96"/>
          <p:cNvSpPr/>
          <p:nvPr/>
        </p:nvSpPr>
        <p:spPr>
          <a:xfrm>
            <a:off x="2327305" y="4681518"/>
            <a:ext cx="414020" cy="0"/>
          </a:xfrm>
          <a:custGeom>
            <a:avLst/>
            <a:gdLst/>
            <a:ahLst/>
            <a:cxnLst/>
            <a:rect l="l" t="t" r="r" b="b"/>
            <a:pathLst>
              <a:path w="414019">
                <a:moveTo>
                  <a:pt x="0" y="0"/>
                </a:moveTo>
                <a:lnTo>
                  <a:pt x="413519" y="1"/>
                </a:lnTo>
              </a:path>
            </a:pathLst>
          </a:custGeom>
          <a:ln w="6350">
            <a:solidFill>
              <a:srgbClr val="7F7F7F"/>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97" name="object 97"/>
          <p:cNvSpPr txBox="1"/>
          <p:nvPr/>
        </p:nvSpPr>
        <p:spPr>
          <a:xfrm>
            <a:off x="8111302" y="4142121"/>
            <a:ext cx="1429624" cy="646331"/>
          </a:xfrm>
          <a:prstGeom prst="rect">
            <a:avLst/>
          </a:prstGeom>
        </p:spPr>
        <p:txBody>
          <a:bodyPr vert="horz" wrap="square" lIns="0" tIns="0" rIns="0" bIns="0" rtlCol="0">
            <a:spAutoFit/>
          </a:bodyPr>
          <a:lstStyle/>
          <a:p>
            <a:pPr marL="184150" indent="-171450">
              <a:lnSpc>
                <a:spcPct val="100000"/>
              </a:lnSpc>
              <a:buFont typeface="Arial"/>
              <a:buChar char="•"/>
              <a:tabLst>
                <a:tab pos="184150" algn="l"/>
              </a:tabLst>
            </a:pPr>
            <a:r>
              <a:rPr sz="1400" b="1" u="none" dirty="0">
                <a:latin typeface="Huawei Sans" panose="020C0503030203020204" pitchFamily="34" charset="0"/>
              </a:rPr>
              <a:t>Classification: majority voting</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98" name="object 98"/>
          <p:cNvSpPr txBox="1"/>
          <p:nvPr/>
        </p:nvSpPr>
        <p:spPr>
          <a:xfrm>
            <a:off x="8111302" y="4838000"/>
            <a:ext cx="1343182" cy="430887"/>
          </a:xfrm>
          <a:prstGeom prst="rect">
            <a:avLst/>
          </a:prstGeom>
        </p:spPr>
        <p:txBody>
          <a:bodyPr vert="horz" wrap="square" lIns="0" tIns="0" rIns="0" bIns="0" rtlCol="0">
            <a:spAutoFit/>
          </a:bodyPr>
          <a:lstStyle/>
          <a:p>
            <a:pPr marL="184150" indent="-171450">
              <a:lnSpc>
                <a:spcPct val="100000"/>
              </a:lnSpc>
              <a:buFont typeface="Arial"/>
              <a:buChar char="•"/>
              <a:tabLst>
                <a:tab pos="184150" algn="l"/>
              </a:tabLst>
            </a:pPr>
            <a:r>
              <a:rPr sz="1400" b="1" u="none" dirty="0">
                <a:latin typeface="Huawei Sans" panose="020C0503030203020204" pitchFamily="34" charset="0"/>
              </a:rPr>
              <a:t>Regression: mean value</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99" name="object 99"/>
          <p:cNvSpPr/>
          <p:nvPr/>
        </p:nvSpPr>
        <p:spPr>
          <a:xfrm>
            <a:off x="9761193" y="4586143"/>
            <a:ext cx="245745" cy="189865"/>
          </a:xfrm>
          <a:custGeom>
            <a:avLst/>
            <a:gdLst/>
            <a:ahLst/>
            <a:cxnLst/>
            <a:rect l="l" t="t" r="r" b="b"/>
            <a:pathLst>
              <a:path w="245745" h="189864">
                <a:moveTo>
                  <a:pt x="150540" y="0"/>
                </a:moveTo>
                <a:lnTo>
                  <a:pt x="150540" y="47392"/>
                </a:lnTo>
                <a:lnTo>
                  <a:pt x="0" y="47392"/>
                </a:lnTo>
                <a:lnTo>
                  <a:pt x="47392" y="94785"/>
                </a:lnTo>
                <a:lnTo>
                  <a:pt x="0" y="142177"/>
                </a:lnTo>
                <a:lnTo>
                  <a:pt x="150540" y="142177"/>
                </a:lnTo>
                <a:lnTo>
                  <a:pt x="150540" y="189570"/>
                </a:lnTo>
                <a:lnTo>
                  <a:pt x="245325" y="94785"/>
                </a:lnTo>
                <a:lnTo>
                  <a:pt x="150540" y="0"/>
                </a:lnTo>
                <a:close/>
              </a:path>
            </a:pathLst>
          </a:custGeom>
          <a:solidFill>
            <a:srgbClr val="7F7F7F"/>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0" name="object 100"/>
          <p:cNvSpPr/>
          <p:nvPr/>
        </p:nvSpPr>
        <p:spPr>
          <a:xfrm>
            <a:off x="10118680" y="4469728"/>
            <a:ext cx="1630408" cy="379730"/>
          </a:xfrm>
          <a:custGeom>
            <a:avLst/>
            <a:gdLst/>
            <a:ahLst/>
            <a:cxnLst/>
            <a:rect l="l" t="t" r="r" b="b"/>
            <a:pathLst>
              <a:path w="1304925" h="379729">
                <a:moveTo>
                  <a:pt x="1115122" y="0"/>
                </a:moveTo>
                <a:lnTo>
                  <a:pt x="189570" y="0"/>
                </a:lnTo>
                <a:lnTo>
                  <a:pt x="139175" y="6771"/>
                </a:lnTo>
                <a:lnTo>
                  <a:pt x="93890" y="25881"/>
                </a:lnTo>
                <a:lnTo>
                  <a:pt x="55524" y="55523"/>
                </a:lnTo>
                <a:lnTo>
                  <a:pt x="25882" y="93890"/>
                </a:lnTo>
                <a:lnTo>
                  <a:pt x="6771" y="139174"/>
                </a:lnTo>
                <a:lnTo>
                  <a:pt x="0" y="189570"/>
                </a:lnTo>
                <a:lnTo>
                  <a:pt x="6771" y="239965"/>
                </a:lnTo>
                <a:lnTo>
                  <a:pt x="25882" y="285249"/>
                </a:lnTo>
                <a:lnTo>
                  <a:pt x="55524" y="323616"/>
                </a:lnTo>
                <a:lnTo>
                  <a:pt x="93890" y="353258"/>
                </a:lnTo>
                <a:lnTo>
                  <a:pt x="139175" y="372369"/>
                </a:lnTo>
                <a:lnTo>
                  <a:pt x="189570" y="379140"/>
                </a:lnTo>
                <a:lnTo>
                  <a:pt x="1115122" y="379140"/>
                </a:lnTo>
                <a:lnTo>
                  <a:pt x="1165517" y="372369"/>
                </a:lnTo>
                <a:lnTo>
                  <a:pt x="1210801" y="353258"/>
                </a:lnTo>
                <a:lnTo>
                  <a:pt x="1249168" y="323616"/>
                </a:lnTo>
                <a:lnTo>
                  <a:pt x="1278810" y="285249"/>
                </a:lnTo>
                <a:lnTo>
                  <a:pt x="1297920" y="239965"/>
                </a:lnTo>
                <a:lnTo>
                  <a:pt x="1304692" y="189570"/>
                </a:lnTo>
                <a:lnTo>
                  <a:pt x="1297920" y="139174"/>
                </a:lnTo>
                <a:lnTo>
                  <a:pt x="1278810" y="93890"/>
                </a:lnTo>
                <a:lnTo>
                  <a:pt x="1249168" y="55523"/>
                </a:lnTo>
                <a:lnTo>
                  <a:pt x="1210801" y="25881"/>
                </a:lnTo>
                <a:lnTo>
                  <a:pt x="1165517" y="6771"/>
                </a:lnTo>
                <a:lnTo>
                  <a:pt x="1115122" y="0"/>
                </a:lnTo>
                <a:close/>
              </a:path>
            </a:pathLst>
          </a:custGeom>
          <a:solidFill>
            <a:srgbClr val="7F7F7F"/>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1" name="object 101"/>
          <p:cNvSpPr txBox="1"/>
          <p:nvPr/>
        </p:nvSpPr>
        <p:spPr>
          <a:xfrm>
            <a:off x="10247124" y="4529557"/>
            <a:ext cx="1501963" cy="246221"/>
          </a:xfrm>
          <a:prstGeom prst="rect">
            <a:avLst/>
          </a:prstGeom>
        </p:spPr>
        <p:txBody>
          <a:bodyPr vert="horz" wrap="square" lIns="0" tIns="0" rIns="0" bIns="0" rtlCol="0">
            <a:spAutoFit/>
          </a:bodyPr>
          <a:lstStyle/>
          <a:p>
            <a:pPr marL="12700">
              <a:lnSpc>
                <a:spcPct val="100000"/>
              </a:lnSpc>
            </a:pPr>
            <a:r>
              <a:rPr sz="1600" b="0" u="none" dirty="0">
                <a:solidFill>
                  <a:srgbClr val="FFFFFF"/>
                </a:solidFill>
                <a:latin typeface="Huawei Sans" panose="020C0503030203020204" pitchFamily="34" charset="0"/>
              </a:rPr>
              <a:t>Final prediction</a:t>
            </a:r>
            <a:endParaRPr sz="16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2" name="object 102"/>
          <p:cNvSpPr/>
          <p:nvPr/>
        </p:nvSpPr>
        <p:spPr>
          <a:xfrm>
            <a:off x="6067544" y="3305779"/>
            <a:ext cx="361315" cy="76200"/>
          </a:xfrm>
          <a:custGeom>
            <a:avLst/>
            <a:gdLst/>
            <a:ahLst/>
            <a:cxnLst/>
            <a:rect l="l" t="t" r="r" b="b"/>
            <a:pathLst>
              <a:path w="361314" h="76200">
                <a:moveTo>
                  <a:pt x="25400" y="34925"/>
                </a:moveTo>
                <a:lnTo>
                  <a:pt x="0" y="34925"/>
                </a:lnTo>
                <a:lnTo>
                  <a:pt x="0" y="41275"/>
                </a:lnTo>
                <a:lnTo>
                  <a:pt x="25400" y="41275"/>
                </a:lnTo>
                <a:lnTo>
                  <a:pt x="25400" y="34925"/>
                </a:lnTo>
                <a:close/>
              </a:path>
              <a:path w="361314" h="76200">
                <a:moveTo>
                  <a:pt x="69850" y="34925"/>
                </a:moveTo>
                <a:lnTo>
                  <a:pt x="44450" y="34925"/>
                </a:lnTo>
                <a:lnTo>
                  <a:pt x="44450" y="41275"/>
                </a:lnTo>
                <a:lnTo>
                  <a:pt x="69850" y="41275"/>
                </a:lnTo>
                <a:lnTo>
                  <a:pt x="69850" y="34925"/>
                </a:lnTo>
                <a:close/>
              </a:path>
              <a:path w="361314" h="76200">
                <a:moveTo>
                  <a:pt x="114300" y="34925"/>
                </a:moveTo>
                <a:lnTo>
                  <a:pt x="88900" y="34925"/>
                </a:lnTo>
                <a:lnTo>
                  <a:pt x="88900" y="41275"/>
                </a:lnTo>
                <a:lnTo>
                  <a:pt x="114300" y="41275"/>
                </a:lnTo>
                <a:lnTo>
                  <a:pt x="114300" y="34925"/>
                </a:lnTo>
                <a:close/>
              </a:path>
              <a:path w="361314" h="76200">
                <a:moveTo>
                  <a:pt x="158750" y="34925"/>
                </a:moveTo>
                <a:lnTo>
                  <a:pt x="133350" y="34925"/>
                </a:lnTo>
                <a:lnTo>
                  <a:pt x="133350" y="41275"/>
                </a:lnTo>
                <a:lnTo>
                  <a:pt x="158750" y="41275"/>
                </a:lnTo>
                <a:lnTo>
                  <a:pt x="158750" y="34925"/>
                </a:lnTo>
                <a:close/>
              </a:path>
              <a:path w="361314" h="76200">
                <a:moveTo>
                  <a:pt x="203200" y="34925"/>
                </a:moveTo>
                <a:lnTo>
                  <a:pt x="177800" y="34925"/>
                </a:lnTo>
                <a:lnTo>
                  <a:pt x="177800" y="41275"/>
                </a:lnTo>
                <a:lnTo>
                  <a:pt x="203200" y="41275"/>
                </a:lnTo>
                <a:lnTo>
                  <a:pt x="203200" y="34925"/>
                </a:lnTo>
                <a:close/>
              </a:path>
              <a:path w="361314" h="76200">
                <a:moveTo>
                  <a:pt x="247650" y="34925"/>
                </a:moveTo>
                <a:lnTo>
                  <a:pt x="222250" y="34925"/>
                </a:lnTo>
                <a:lnTo>
                  <a:pt x="222250" y="41275"/>
                </a:lnTo>
                <a:lnTo>
                  <a:pt x="247650" y="41275"/>
                </a:lnTo>
                <a:lnTo>
                  <a:pt x="247650" y="34925"/>
                </a:lnTo>
                <a:close/>
              </a:path>
              <a:path w="361314" h="76200">
                <a:moveTo>
                  <a:pt x="284937" y="0"/>
                </a:moveTo>
                <a:lnTo>
                  <a:pt x="284935" y="76200"/>
                </a:lnTo>
                <a:lnTo>
                  <a:pt x="354785" y="41275"/>
                </a:lnTo>
                <a:lnTo>
                  <a:pt x="292100" y="41275"/>
                </a:lnTo>
                <a:lnTo>
                  <a:pt x="292100" y="34925"/>
                </a:lnTo>
                <a:lnTo>
                  <a:pt x="354786" y="34925"/>
                </a:lnTo>
                <a:lnTo>
                  <a:pt x="284937" y="0"/>
                </a:lnTo>
                <a:close/>
              </a:path>
              <a:path w="361314" h="76200">
                <a:moveTo>
                  <a:pt x="284936" y="34925"/>
                </a:moveTo>
                <a:lnTo>
                  <a:pt x="266700" y="34925"/>
                </a:lnTo>
                <a:lnTo>
                  <a:pt x="266700" y="41275"/>
                </a:lnTo>
                <a:lnTo>
                  <a:pt x="284936" y="41275"/>
                </a:lnTo>
                <a:lnTo>
                  <a:pt x="284936" y="34925"/>
                </a:lnTo>
                <a:close/>
              </a:path>
              <a:path w="361314" h="76200">
                <a:moveTo>
                  <a:pt x="354786" y="34925"/>
                </a:moveTo>
                <a:lnTo>
                  <a:pt x="292100" y="34925"/>
                </a:lnTo>
                <a:lnTo>
                  <a:pt x="292100" y="41275"/>
                </a:lnTo>
                <a:lnTo>
                  <a:pt x="354785" y="41275"/>
                </a:lnTo>
                <a:lnTo>
                  <a:pt x="361135" y="38100"/>
                </a:lnTo>
                <a:lnTo>
                  <a:pt x="354786" y="34925"/>
                </a:lnTo>
                <a:close/>
              </a:path>
            </a:pathLst>
          </a:custGeom>
          <a:solidFill>
            <a:srgbClr val="7F7F7F"/>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3" name="object 103"/>
          <p:cNvSpPr/>
          <p:nvPr/>
        </p:nvSpPr>
        <p:spPr>
          <a:xfrm>
            <a:off x="6067544" y="4195821"/>
            <a:ext cx="361315" cy="76200"/>
          </a:xfrm>
          <a:custGeom>
            <a:avLst/>
            <a:gdLst/>
            <a:ahLst/>
            <a:cxnLst/>
            <a:rect l="l" t="t" r="r" b="b"/>
            <a:pathLst>
              <a:path w="361314" h="76200">
                <a:moveTo>
                  <a:pt x="25400" y="34923"/>
                </a:moveTo>
                <a:lnTo>
                  <a:pt x="0" y="34923"/>
                </a:lnTo>
                <a:lnTo>
                  <a:pt x="0" y="41273"/>
                </a:lnTo>
                <a:lnTo>
                  <a:pt x="25400" y="41273"/>
                </a:lnTo>
                <a:lnTo>
                  <a:pt x="25400" y="34923"/>
                </a:lnTo>
                <a:close/>
              </a:path>
              <a:path w="361314" h="76200">
                <a:moveTo>
                  <a:pt x="69850" y="34923"/>
                </a:moveTo>
                <a:lnTo>
                  <a:pt x="44450" y="34923"/>
                </a:lnTo>
                <a:lnTo>
                  <a:pt x="44450" y="41273"/>
                </a:lnTo>
                <a:lnTo>
                  <a:pt x="69850" y="41273"/>
                </a:lnTo>
                <a:lnTo>
                  <a:pt x="69850" y="34923"/>
                </a:lnTo>
                <a:close/>
              </a:path>
              <a:path w="361314" h="76200">
                <a:moveTo>
                  <a:pt x="114300" y="34923"/>
                </a:moveTo>
                <a:lnTo>
                  <a:pt x="88900" y="34923"/>
                </a:lnTo>
                <a:lnTo>
                  <a:pt x="88900" y="41273"/>
                </a:lnTo>
                <a:lnTo>
                  <a:pt x="114300" y="41273"/>
                </a:lnTo>
                <a:lnTo>
                  <a:pt x="114300" y="34923"/>
                </a:lnTo>
                <a:close/>
              </a:path>
              <a:path w="361314" h="76200">
                <a:moveTo>
                  <a:pt x="158750" y="34923"/>
                </a:moveTo>
                <a:lnTo>
                  <a:pt x="133350" y="34923"/>
                </a:lnTo>
                <a:lnTo>
                  <a:pt x="133350" y="41273"/>
                </a:lnTo>
                <a:lnTo>
                  <a:pt x="158750" y="41273"/>
                </a:lnTo>
                <a:lnTo>
                  <a:pt x="158750" y="34923"/>
                </a:lnTo>
                <a:close/>
              </a:path>
              <a:path w="361314" h="76200">
                <a:moveTo>
                  <a:pt x="177800" y="34923"/>
                </a:moveTo>
                <a:lnTo>
                  <a:pt x="177800" y="41273"/>
                </a:lnTo>
                <a:lnTo>
                  <a:pt x="203200" y="41275"/>
                </a:lnTo>
                <a:lnTo>
                  <a:pt x="203200" y="34925"/>
                </a:lnTo>
                <a:lnTo>
                  <a:pt x="177800" y="34923"/>
                </a:lnTo>
                <a:close/>
              </a:path>
              <a:path w="361314" h="76200">
                <a:moveTo>
                  <a:pt x="247650" y="34925"/>
                </a:moveTo>
                <a:lnTo>
                  <a:pt x="222250" y="34925"/>
                </a:lnTo>
                <a:lnTo>
                  <a:pt x="222250" y="41275"/>
                </a:lnTo>
                <a:lnTo>
                  <a:pt x="247650" y="41275"/>
                </a:lnTo>
                <a:lnTo>
                  <a:pt x="247650" y="34925"/>
                </a:lnTo>
                <a:close/>
              </a:path>
              <a:path w="361314" h="76200">
                <a:moveTo>
                  <a:pt x="284937" y="0"/>
                </a:moveTo>
                <a:lnTo>
                  <a:pt x="284935" y="76200"/>
                </a:lnTo>
                <a:lnTo>
                  <a:pt x="354785" y="41275"/>
                </a:lnTo>
                <a:lnTo>
                  <a:pt x="292100" y="41275"/>
                </a:lnTo>
                <a:lnTo>
                  <a:pt x="292100" y="34925"/>
                </a:lnTo>
                <a:lnTo>
                  <a:pt x="354786" y="34925"/>
                </a:lnTo>
                <a:lnTo>
                  <a:pt x="284937" y="0"/>
                </a:lnTo>
                <a:close/>
              </a:path>
              <a:path w="361314" h="76200">
                <a:moveTo>
                  <a:pt x="284936" y="34925"/>
                </a:moveTo>
                <a:lnTo>
                  <a:pt x="266700" y="34925"/>
                </a:lnTo>
                <a:lnTo>
                  <a:pt x="266700" y="41275"/>
                </a:lnTo>
                <a:lnTo>
                  <a:pt x="284936" y="41275"/>
                </a:lnTo>
                <a:lnTo>
                  <a:pt x="284936" y="34925"/>
                </a:lnTo>
                <a:close/>
              </a:path>
              <a:path w="361314" h="76200">
                <a:moveTo>
                  <a:pt x="354786" y="34925"/>
                </a:moveTo>
                <a:lnTo>
                  <a:pt x="292100" y="34925"/>
                </a:lnTo>
                <a:lnTo>
                  <a:pt x="292100" y="41275"/>
                </a:lnTo>
                <a:lnTo>
                  <a:pt x="354785" y="41275"/>
                </a:lnTo>
                <a:lnTo>
                  <a:pt x="361135" y="38100"/>
                </a:lnTo>
                <a:lnTo>
                  <a:pt x="354786" y="34925"/>
                </a:lnTo>
                <a:close/>
              </a:path>
            </a:pathLst>
          </a:custGeom>
          <a:solidFill>
            <a:srgbClr val="7F7F7F"/>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4" name="object 104"/>
          <p:cNvSpPr/>
          <p:nvPr/>
        </p:nvSpPr>
        <p:spPr>
          <a:xfrm>
            <a:off x="6067544" y="5024496"/>
            <a:ext cx="361315" cy="76200"/>
          </a:xfrm>
          <a:custGeom>
            <a:avLst/>
            <a:gdLst/>
            <a:ahLst/>
            <a:cxnLst/>
            <a:rect l="l" t="t" r="r" b="b"/>
            <a:pathLst>
              <a:path w="361314" h="76200">
                <a:moveTo>
                  <a:pt x="25400" y="34923"/>
                </a:moveTo>
                <a:lnTo>
                  <a:pt x="0" y="34923"/>
                </a:lnTo>
                <a:lnTo>
                  <a:pt x="0" y="41273"/>
                </a:lnTo>
                <a:lnTo>
                  <a:pt x="25400" y="41273"/>
                </a:lnTo>
                <a:lnTo>
                  <a:pt x="25400" y="34923"/>
                </a:lnTo>
                <a:close/>
              </a:path>
              <a:path w="361314" h="76200">
                <a:moveTo>
                  <a:pt x="69850" y="34923"/>
                </a:moveTo>
                <a:lnTo>
                  <a:pt x="44450" y="34923"/>
                </a:lnTo>
                <a:lnTo>
                  <a:pt x="44450" y="41273"/>
                </a:lnTo>
                <a:lnTo>
                  <a:pt x="69850" y="41273"/>
                </a:lnTo>
                <a:lnTo>
                  <a:pt x="69850" y="34923"/>
                </a:lnTo>
                <a:close/>
              </a:path>
              <a:path w="361314" h="76200">
                <a:moveTo>
                  <a:pt x="114300" y="34923"/>
                </a:moveTo>
                <a:lnTo>
                  <a:pt x="88900" y="34923"/>
                </a:lnTo>
                <a:lnTo>
                  <a:pt x="88900" y="41273"/>
                </a:lnTo>
                <a:lnTo>
                  <a:pt x="114300" y="41273"/>
                </a:lnTo>
                <a:lnTo>
                  <a:pt x="114300" y="34923"/>
                </a:lnTo>
                <a:close/>
              </a:path>
              <a:path w="361314" h="76200">
                <a:moveTo>
                  <a:pt x="158750" y="34923"/>
                </a:moveTo>
                <a:lnTo>
                  <a:pt x="133350" y="34923"/>
                </a:lnTo>
                <a:lnTo>
                  <a:pt x="133350" y="41273"/>
                </a:lnTo>
                <a:lnTo>
                  <a:pt x="158750" y="41273"/>
                </a:lnTo>
                <a:lnTo>
                  <a:pt x="158750" y="34923"/>
                </a:lnTo>
                <a:close/>
              </a:path>
              <a:path w="361314" h="76200">
                <a:moveTo>
                  <a:pt x="203200" y="34923"/>
                </a:moveTo>
                <a:lnTo>
                  <a:pt x="177800" y="34923"/>
                </a:lnTo>
                <a:lnTo>
                  <a:pt x="177800" y="41273"/>
                </a:lnTo>
                <a:lnTo>
                  <a:pt x="203200" y="41273"/>
                </a:lnTo>
                <a:lnTo>
                  <a:pt x="203200" y="34923"/>
                </a:lnTo>
                <a:close/>
              </a:path>
              <a:path w="361314" h="76200">
                <a:moveTo>
                  <a:pt x="247650" y="34925"/>
                </a:moveTo>
                <a:lnTo>
                  <a:pt x="222250" y="34925"/>
                </a:lnTo>
                <a:lnTo>
                  <a:pt x="222250" y="41275"/>
                </a:lnTo>
                <a:lnTo>
                  <a:pt x="247650" y="41275"/>
                </a:lnTo>
                <a:lnTo>
                  <a:pt x="247650" y="34925"/>
                </a:lnTo>
                <a:close/>
              </a:path>
              <a:path w="361314" h="76200">
                <a:moveTo>
                  <a:pt x="284937" y="0"/>
                </a:moveTo>
                <a:lnTo>
                  <a:pt x="284935" y="76200"/>
                </a:lnTo>
                <a:lnTo>
                  <a:pt x="354785" y="41275"/>
                </a:lnTo>
                <a:lnTo>
                  <a:pt x="292100" y="41275"/>
                </a:lnTo>
                <a:lnTo>
                  <a:pt x="292100" y="34925"/>
                </a:lnTo>
                <a:lnTo>
                  <a:pt x="354786" y="34925"/>
                </a:lnTo>
                <a:lnTo>
                  <a:pt x="284937" y="0"/>
                </a:lnTo>
                <a:close/>
              </a:path>
              <a:path w="361314" h="76200">
                <a:moveTo>
                  <a:pt x="284936" y="34925"/>
                </a:moveTo>
                <a:lnTo>
                  <a:pt x="266700" y="34925"/>
                </a:lnTo>
                <a:lnTo>
                  <a:pt x="266700" y="41275"/>
                </a:lnTo>
                <a:lnTo>
                  <a:pt x="284936" y="41275"/>
                </a:lnTo>
                <a:lnTo>
                  <a:pt x="284936" y="34925"/>
                </a:lnTo>
                <a:close/>
              </a:path>
              <a:path w="361314" h="76200">
                <a:moveTo>
                  <a:pt x="354786" y="34925"/>
                </a:moveTo>
                <a:lnTo>
                  <a:pt x="292100" y="34925"/>
                </a:lnTo>
                <a:lnTo>
                  <a:pt x="292100" y="41275"/>
                </a:lnTo>
                <a:lnTo>
                  <a:pt x="354785" y="41275"/>
                </a:lnTo>
                <a:lnTo>
                  <a:pt x="361135" y="38100"/>
                </a:lnTo>
                <a:lnTo>
                  <a:pt x="354786" y="34925"/>
                </a:lnTo>
                <a:close/>
              </a:path>
            </a:pathLst>
          </a:custGeom>
          <a:solidFill>
            <a:srgbClr val="7F7F7F"/>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5" name="object 105"/>
          <p:cNvSpPr/>
          <p:nvPr/>
        </p:nvSpPr>
        <p:spPr>
          <a:xfrm>
            <a:off x="6067544" y="5938896"/>
            <a:ext cx="361315" cy="76200"/>
          </a:xfrm>
          <a:custGeom>
            <a:avLst/>
            <a:gdLst/>
            <a:ahLst/>
            <a:cxnLst/>
            <a:rect l="l" t="t" r="r" b="b"/>
            <a:pathLst>
              <a:path w="361314" h="76200">
                <a:moveTo>
                  <a:pt x="0" y="34924"/>
                </a:moveTo>
                <a:lnTo>
                  <a:pt x="0" y="41274"/>
                </a:lnTo>
                <a:lnTo>
                  <a:pt x="25400" y="41274"/>
                </a:lnTo>
                <a:lnTo>
                  <a:pt x="25400" y="34924"/>
                </a:lnTo>
                <a:lnTo>
                  <a:pt x="0" y="34924"/>
                </a:lnTo>
                <a:close/>
              </a:path>
              <a:path w="361314" h="76200">
                <a:moveTo>
                  <a:pt x="44450" y="34924"/>
                </a:moveTo>
                <a:lnTo>
                  <a:pt x="44450" y="41274"/>
                </a:lnTo>
                <a:lnTo>
                  <a:pt x="69850" y="41274"/>
                </a:lnTo>
                <a:lnTo>
                  <a:pt x="69850" y="34924"/>
                </a:lnTo>
                <a:lnTo>
                  <a:pt x="44450" y="34924"/>
                </a:lnTo>
                <a:close/>
              </a:path>
              <a:path w="361314" h="76200">
                <a:moveTo>
                  <a:pt x="88900" y="34924"/>
                </a:moveTo>
                <a:lnTo>
                  <a:pt x="88900" y="41274"/>
                </a:lnTo>
                <a:lnTo>
                  <a:pt x="114300" y="41274"/>
                </a:lnTo>
                <a:lnTo>
                  <a:pt x="114300" y="34924"/>
                </a:lnTo>
                <a:lnTo>
                  <a:pt x="88900" y="34924"/>
                </a:lnTo>
                <a:close/>
              </a:path>
              <a:path w="361314" h="76200">
                <a:moveTo>
                  <a:pt x="133350" y="34924"/>
                </a:moveTo>
                <a:lnTo>
                  <a:pt x="133350" y="41274"/>
                </a:lnTo>
                <a:lnTo>
                  <a:pt x="158750" y="41274"/>
                </a:lnTo>
                <a:lnTo>
                  <a:pt x="158750" y="34924"/>
                </a:lnTo>
                <a:lnTo>
                  <a:pt x="133350" y="34924"/>
                </a:lnTo>
                <a:close/>
              </a:path>
              <a:path w="361314" h="76200">
                <a:moveTo>
                  <a:pt x="177800" y="34924"/>
                </a:moveTo>
                <a:lnTo>
                  <a:pt x="177800" y="41274"/>
                </a:lnTo>
                <a:lnTo>
                  <a:pt x="203200" y="41274"/>
                </a:lnTo>
                <a:lnTo>
                  <a:pt x="203200" y="34924"/>
                </a:lnTo>
                <a:lnTo>
                  <a:pt x="177800" y="34924"/>
                </a:lnTo>
                <a:close/>
              </a:path>
              <a:path w="361314" h="76200">
                <a:moveTo>
                  <a:pt x="222250" y="34924"/>
                </a:moveTo>
                <a:lnTo>
                  <a:pt x="222250" y="41274"/>
                </a:lnTo>
                <a:lnTo>
                  <a:pt x="247650" y="41274"/>
                </a:lnTo>
                <a:lnTo>
                  <a:pt x="247650" y="34924"/>
                </a:lnTo>
                <a:lnTo>
                  <a:pt x="222250" y="34924"/>
                </a:lnTo>
                <a:close/>
              </a:path>
              <a:path w="361314" h="76200">
                <a:moveTo>
                  <a:pt x="284936" y="41274"/>
                </a:moveTo>
                <a:lnTo>
                  <a:pt x="284935" y="76199"/>
                </a:lnTo>
                <a:lnTo>
                  <a:pt x="354786" y="41274"/>
                </a:lnTo>
                <a:lnTo>
                  <a:pt x="284936" y="41274"/>
                </a:lnTo>
                <a:close/>
              </a:path>
              <a:path w="361314" h="76200">
                <a:moveTo>
                  <a:pt x="284936" y="34924"/>
                </a:moveTo>
                <a:lnTo>
                  <a:pt x="284936" y="41274"/>
                </a:lnTo>
                <a:lnTo>
                  <a:pt x="292100" y="41274"/>
                </a:lnTo>
                <a:lnTo>
                  <a:pt x="292100" y="34924"/>
                </a:lnTo>
                <a:lnTo>
                  <a:pt x="284936" y="34924"/>
                </a:lnTo>
                <a:close/>
              </a:path>
              <a:path w="361314" h="76200">
                <a:moveTo>
                  <a:pt x="284937" y="0"/>
                </a:moveTo>
                <a:lnTo>
                  <a:pt x="284936" y="34924"/>
                </a:lnTo>
                <a:lnTo>
                  <a:pt x="292100" y="34924"/>
                </a:lnTo>
                <a:lnTo>
                  <a:pt x="292100" y="41274"/>
                </a:lnTo>
                <a:lnTo>
                  <a:pt x="354786" y="41274"/>
                </a:lnTo>
                <a:lnTo>
                  <a:pt x="361135" y="38100"/>
                </a:lnTo>
                <a:lnTo>
                  <a:pt x="284937" y="0"/>
                </a:lnTo>
                <a:close/>
              </a:path>
              <a:path w="361314" h="76200">
                <a:moveTo>
                  <a:pt x="266700" y="34924"/>
                </a:moveTo>
                <a:lnTo>
                  <a:pt x="266700" y="41274"/>
                </a:lnTo>
                <a:lnTo>
                  <a:pt x="284936" y="41274"/>
                </a:lnTo>
                <a:lnTo>
                  <a:pt x="284936" y="34924"/>
                </a:lnTo>
                <a:lnTo>
                  <a:pt x="266700" y="34924"/>
                </a:lnTo>
                <a:close/>
              </a:path>
            </a:pathLst>
          </a:custGeom>
          <a:solidFill>
            <a:srgbClr val="7F7F7F"/>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09" name="object 109"/>
          <p:cNvSpPr txBox="1"/>
          <p:nvPr/>
        </p:nvSpPr>
        <p:spPr>
          <a:xfrm>
            <a:off x="6535690" y="3239085"/>
            <a:ext cx="990423" cy="215444"/>
          </a:xfrm>
          <a:prstGeom prst="rect">
            <a:avLst/>
          </a:prstGeom>
        </p:spPr>
        <p:txBody>
          <a:bodyPr vert="horz" wrap="square" lIns="0" tIns="0" rIns="0" bIns="0" rtlCol="0">
            <a:spAutoFit/>
          </a:bodyPr>
          <a:lstStyle/>
          <a:p>
            <a:pPr marL="12700">
              <a:lnSpc>
                <a:spcPct val="100000"/>
              </a:lnSpc>
            </a:pPr>
            <a:r>
              <a:rPr sz="1400" b="0" u="none" dirty="0">
                <a:latin typeface="Huawei Sans" panose="020C0503030203020204" pitchFamily="34" charset="0"/>
              </a:rPr>
              <a:t>Prediction 1</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10" name="object 110"/>
          <p:cNvSpPr/>
          <p:nvPr/>
        </p:nvSpPr>
        <p:spPr>
          <a:xfrm>
            <a:off x="7537967" y="3363361"/>
            <a:ext cx="282575" cy="2614295"/>
          </a:xfrm>
          <a:custGeom>
            <a:avLst/>
            <a:gdLst/>
            <a:ahLst/>
            <a:cxnLst/>
            <a:rect l="l" t="t" r="r" b="b"/>
            <a:pathLst>
              <a:path w="282575" h="2614295">
                <a:moveTo>
                  <a:pt x="0" y="0"/>
                </a:moveTo>
                <a:lnTo>
                  <a:pt x="0" y="2614012"/>
                </a:lnTo>
                <a:lnTo>
                  <a:pt x="44564" y="2604855"/>
                </a:lnTo>
                <a:lnTo>
                  <a:pt x="83268" y="2579357"/>
                </a:lnTo>
                <a:lnTo>
                  <a:pt x="113789" y="2540476"/>
                </a:lnTo>
                <a:lnTo>
                  <a:pt x="133804" y="2491170"/>
                </a:lnTo>
                <a:lnTo>
                  <a:pt x="140992" y="2434399"/>
                </a:lnTo>
                <a:lnTo>
                  <a:pt x="140992" y="1486618"/>
                </a:lnTo>
                <a:lnTo>
                  <a:pt x="148180" y="1429847"/>
                </a:lnTo>
                <a:lnTo>
                  <a:pt x="168196" y="1380542"/>
                </a:lnTo>
                <a:lnTo>
                  <a:pt x="198716" y="1341661"/>
                </a:lnTo>
                <a:lnTo>
                  <a:pt x="237420" y="1316163"/>
                </a:lnTo>
                <a:lnTo>
                  <a:pt x="281984" y="1307006"/>
                </a:lnTo>
                <a:lnTo>
                  <a:pt x="237420" y="1297849"/>
                </a:lnTo>
                <a:lnTo>
                  <a:pt x="198716" y="1272351"/>
                </a:lnTo>
                <a:lnTo>
                  <a:pt x="168196" y="1233470"/>
                </a:lnTo>
                <a:lnTo>
                  <a:pt x="148180" y="1184164"/>
                </a:lnTo>
                <a:lnTo>
                  <a:pt x="140992" y="1127392"/>
                </a:lnTo>
                <a:lnTo>
                  <a:pt x="140992" y="179613"/>
                </a:lnTo>
                <a:lnTo>
                  <a:pt x="133804" y="122841"/>
                </a:lnTo>
                <a:lnTo>
                  <a:pt x="113789" y="73535"/>
                </a:lnTo>
                <a:lnTo>
                  <a:pt x="83268" y="34654"/>
                </a:lnTo>
                <a:lnTo>
                  <a:pt x="44564" y="9156"/>
                </a:lnTo>
                <a:lnTo>
                  <a:pt x="0" y="0"/>
                </a:lnTo>
                <a:close/>
              </a:path>
            </a:pathLst>
          </a:custGeom>
          <a:solidFill>
            <a:srgbClr val="40A6BD">
              <a:alpha val="3919"/>
            </a:srgbClr>
          </a:solid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11" name="object 111"/>
          <p:cNvSpPr/>
          <p:nvPr/>
        </p:nvSpPr>
        <p:spPr>
          <a:xfrm>
            <a:off x="7537967" y="3363361"/>
            <a:ext cx="282575" cy="2614295"/>
          </a:xfrm>
          <a:custGeom>
            <a:avLst/>
            <a:gdLst/>
            <a:ahLst/>
            <a:cxnLst/>
            <a:rect l="l" t="t" r="r" b="b"/>
            <a:pathLst>
              <a:path w="282575" h="2614295">
                <a:moveTo>
                  <a:pt x="0" y="0"/>
                </a:moveTo>
                <a:lnTo>
                  <a:pt x="44564" y="9156"/>
                </a:lnTo>
                <a:lnTo>
                  <a:pt x="83268" y="34654"/>
                </a:lnTo>
                <a:lnTo>
                  <a:pt x="113789" y="73536"/>
                </a:lnTo>
                <a:lnTo>
                  <a:pt x="133804" y="122841"/>
                </a:lnTo>
                <a:lnTo>
                  <a:pt x="140992" y="179613"/>
                </a:lnTo>
                <a:lnTo>
                  <a:pt x="140992" y="1127393"/>
                </a:lnTo>
                <a:lnTo>
                  <a:pt x="148180" y="1184164"/>
                </a:lnTo>
                <a:lnTo>
                  <a:pt x="168195" y="1233470"/>
                </a:lnTo>
                <a:lnTo>
                  <a:pt x="198716" y="1272351"/>
                </a:lnTo>
                <a:lnTo>
                  <a:pt x="237420" y="1297849"/>
                </a:lnTo>
                <a:lnTo>
                  <a:pt x="281984" y="1307006"/>
                </a:lnTo>
                <a:lnTo>
                  <a:pt x="237420" y="1316162"/>
                </a:lnTo>
                <a:lnTo>
                  <a:pt x="198716" y="1341661"/>
                </a:lnTo>
                <a:lnTo>
                  <a:pt x="168195" y="1380542"/>
                </a:lnTo>
                <a:lnTo>
                  <a:pt x="148180" y="1429848"/>
                </a:lnTo>
                <a:lnTo>
                  <a:pt x="140992" y="1486620"/>
                </a:lnTo>
                <a:lnTo>
                  <a:pt x="140992" y="2434400"/>
                </a:lnTo>
                <a:lnTo>
                  <a:pt x="133804" y="2491171"/>
                </a:lnTo>
                <a:lnTo>
                  <a:pt x="113789" y="2540476"/>
                </a:lnTo>
                <a:lnTo>
                  <a:pt x="83268" y="2579357"/>
                </a:lnTo>
                <a:lnTo>
                  <a:pt x="44564" y="2604856"/>
                </a:lnTo>
                <a:lnTo>
                  <a:pt x="0" y="2614013"/>
                </a:lnTo>
              </a:path>
            </a:pathLst>
          </a:custGeom>
          <a:ln w="6350">
            <a:solidFill>
              <a:srgbClr val="40A6BD"/>
            </a:solidFill>
          </a:ln>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15" name="object 10"/>
          <p:cNvSpPr txBox="1"/>
          <p:nvPr/>
        </p:nvSpPr>
        <p:spPr>
          <a:xfrm>
            <a:off x="3241634" y="4145117"/>
            <a:ext cx="907070" cy="169342"/>
          </a:xfrm>
          <a:prstGeom prst="rect">
            <a:avLst/>
          </a:prstGeom>
        </p:spPr>
        <p:txBody>
          <a:bodyPr vert="horz" wrap="square" lIns="0" tIns="0" rIns="0" bIns="0" rtlCol="0">
            <a:spAutoFit/>
          </a:bodyPr>
          <a:lstStyle/>
          <a:p>
            <a:pPr marL="13335" marR="5080" indent="-1270">
              <a:lnSpc>
                <a:spcPts val="1300"/>
              </a:lnSpc>
            </a:pPr>
            <a:r>
              <a:rPr lang="en-US" sz="1400" b="0" u="none" dirty="0">
                <a:latin typeface="Huawei Sans" panose="020C0503030203020204" pitchFamily="34" charset="0"/>
              </a:rPr>
              <a:t>S</a:t>
            </a:r>
            <a:r>
              <a:rPr sz="1400" b="0" u="none" dirty="0">
                <a:latin typeface="Huawei Sans" panose="020C0503030203020204" pitchFamily="34" charset="0"/>
              </a:rPr>
              <a:t>ubset 2</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16" name="object 10"/>
          <p:cNvSpPr txBox="1"/>
          <p:nvPr/>
        </p:nvSpPr>
        <p:spPr>
          <a:xfrm>
            <a:off x="3219073" y="5938896"/>
            <a:ext cx="907070" cy="169342"/>
          </a:xfrm>
          <a:prstGeom prst="rect">
            <a:avLst/>
          </a:prstGeom>
        </p:spPr>
        <p:txBody>
          <a:bodyPr vert="horz" wrap="square" lIns="0" tIns="0" rIns="0" bIns="0" rtlCol="0">
            <a:spAutoFit/>
          </a:bodyPr>
          <a:lstStyle/>
          <a:p>
            <a:pPr marL="13335" marR="5080" indent="-1270">
              <a:lnSpc>
                <a:spcPts val="1300"/>
              </a:lnSpc>
            </a:pPr>
            <a:r>
              <a:rPr lang="en-US" sz="1400" b="0" u="none" dirty="0">
                <a:latin typeface="Huawei Sans" panose="020C0503030203020204" pitchFamily="34" charset="0"/>
              </a:rPr>
              <a:t>S</a:t>
            </a:r>
            <a:r>
              <a:rPr sz="1400" b="0" u="none" dirty="0">
                <a:latin typeface="Huawei Sans" panose="020C0503030203020204" pitchFamily="34" charset="0"/>
              </a:rPr>
              <a:t>ubset n</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21" name="object 109">
            <a:extLst>
              <a:ext uri="{FF2B5EF4-FFF2-40B4-BE49-F238E27FC236}">
                <a16:creationId xmlns:a16="http://schemas.microsoft.com/office/drawing/2014/main" id="{62C83B63-CC10-4517-B63B-A0FB10883F59}"/>
              </a:ext>
            </a:extLst>
          </p:cNvPr>
          <p:cNvSpPr txBox="1"/>
          <p:nvPr/>
        </p:nvSpPr>
        <p:spPr>
          <a:xfrm>
            <a:off x="6535690" y="4122066"/>
            <a:ext cx="990423" cy="215444"/>
          </a:xfrm>
          <a:prstGeom prst="rect">
            <a:avLst/>
          </a:prstGeom>
        </p:spPr>
        <p:txBody>
          <a:bodyPr vert="horz" wrap="square" lIns="0" tIns="0" rIns="0" bIns="0" rtlCol="0">
            <a:spAutoFit/>
          </a:bodyPr>
          <a:lstStyle/>
          <a:p>
            <a:pPr marL="12700">
              <a:lnSpc>
                <a:spcPct val="100000"/>
              </a:lnSpc>
            </a:pPr>
            <a:r>
              <a:rPr sz="1400" b="0" u="none" dirty="0">
                <a:latin typeface="Huawei Sans" panose="020C0503030203020204" pitchFamily="34" charset="0"/>
              </a:rPr>
              <a:t>Prediction </a:t>
            </a:r>
            <a:r>
              <a:rPr lang="en-US" altLang="zh-CN" sz="1400" b="0" u="none" dirty="0">
                <a:latin typeface="Huawei Sans" panose="020C0503030203020204" pitchFamily="34" charset="0"/>
              </a:rPr>
              <a:t>2</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22" name="object 109">
            <a:extLst>
              <a:ext uri="{FF2B5EF4-FFF2-40B4-BE49-F238E27FC236}">
                <a16:creationId xmlns:a16="http://schemas.microsoft.com/office/drawing/2014/main" id="{754CD128-2931-4329-81A3-629453748031}"/>
              </a:ext>
            </a:extLst>
          </p:cNvPr>
          <p:cNvSpPr txBox="1"/>
          <p:nvPr/>
        </p:nvSpPr>
        <p:spPr>
          <a:xfrm>
            <a:off x="6535690" y="4954874"/>
            <a:ext cx="990423" cy="215444"/>
          </a:xfrm>
          <a:prstGeom prst="rect">
            <a:avLst/>
          </a:prstGeom>
        </p:spPr>
        <p:txBody>
          <a:bodyPr vert="horz" wrap="square" lIns="0" tIns="0" rIns="0" bIns="0" rtlCol="0">
            <a:spAutoFit/>
          </a:bodyPr>
          <a:lstStyle/>
          <a:p>
            <a:pPr marL="12700">
              <a:lnSpc>
                <a:spcPct val="100000"/>
              </a:lnSpc>
            </a:pPr>
            <a:r>
              <a:rPr sz="1400" b="0" u="none" dirty="0">
                <a:latin typeface="Huawei Sans" panose="020C0503030203020204" pitchFamily="34" charset="0"/>
              </a:rPr>
              <a:t>Predictio</a:t>
            </a:r>
            <a:r>
              <a:rPr lang="en-US" sz="1400" b="0" u="none" dirty="0">
                <a:latin typeface="Huawei Sans" panose="020C0503030203020204" pitchFamily="34" charset="0"/>
              </a:rPr>
              <a:t>n</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123" name="object 109">
            <a:extLst>
              <a:ext uri="{FF2B5EF4-FFF2-40B4-BE49-F238E27FC236}">
                <a16:creationId xmlns:a16="http://schemas.microsoft.com/office/drawing/2014/main" id="{D238ABB3-D6D3-4272-AF96-86D234A0BA68}"/>
              </a:ext>
            </a:extLst>
          </p:cNvPr>
          <p:cNvSpPr txBox="1"/>
          <p:nvPr/>
        </p:nvSpPr>
        <p:spPr>
          <a:xfrm>
            <a:off x="6535690" y="5869274"/>
            <a:ext cx="990423" cy="215444"/>
          </a:xfrm>
          <a:prstGeom prst="rect">
            <a:avLst/>
          </a:prstGeom>
        </p:spPr>
        <p:txBody>
          <a:bodyPr vert="horz" wrap="square" lIns="0" tIns="0" rIns="0" bIns="0" rtlCol="0">
            <a:spAutoFit/>
          </a:bodyPr>
          <a:lstStyle/>
          <a:p>
            <a:pPr marL="12700">
              <a:lnSpc>
                <a:spcPct val="100000"/>
              </a:lnSpc>
            </a:pPr>
            <a:r>
              <a:rPr sz="1400" b="0" u="none" dirty="0">
                <a:latin typeface="Huawei Sans" panose="020C0503030203020204" pitchFamily="34" charset="0"/>
              </a:rPr>
              <a:t>Prediction </a:t>
            </a:r>
            <a:r>
              <a:rPr lang="en-US" altLang="zh-CN" sz="1400" b="0" u="none" dirty="0">
                <a:latin typeface="Huawei Sans" panose="020C0503030203020204" pitchFamily="34" charset="0"/>
              </a:rPr>
              <a:t>n</a:t>
            </a:r>
            <a:endParaRPr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grpSp>
        <p:nvGrpSpPr>
          <p:cNvPr id="3" name="Group 2">
            <a:extLst>
              <a:ext uri="{FF2B5EF4-FFF2-40B4-BE49-F238E27FC236}">
                <a16:creationId xmlns:a16="http://schemas.microsoft.com/office/drawing/2014/main" id="{BCF94E8A-F128-6B8B-BD4A-E8EB28886936}"/>
              </a:ext>
            </a:extLst>
          </p:cNvPr>
          <p:cNvGrpSpPr/>
          <p:nvPr/>
        </p:nvGrpSpPr>
        <p:grpSpPr>
          <a:xfrm>
            <a:off x="196602" y="170778"/>
            <a:ext cx="996641" cy="891380"/>
            <a:chOff x="431054" y="222425"/>
            <a:chExt cx="996641" cy="891380"/>
          </a:xfrm>
        </p:grpSpPr>
        <p:sp>
          <p:nvSpPr>
            <p:cNvPr id="4" name="Rectangle 3">
              <a:extLst>
                <a:ext uri="{FF2B5EF4-FFF2-40B4-BE49-F238E27FC236}">
                  <a16:creationId xmlns:a16="http://schemas.microsoft.com/office/drawing/2014/main" id="{C28692AE-1E4F-0289-50EF-85BE92D516C2}"/>
                </a:ext>
              </a:extLst>
            </p:cNvPr>
            <p:cNvSpPr/>
            <p:nvPr/>
          </p:nvSpPr>
          <p:spPr>
            <a:xfrm>
              <a:off x="431054" y="222425"/>
              <a:ext cx="996641" cy="891380"/>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2" name="TextBox 11">
              <a:extLst>
                <a:ext uri="{FF2B5EF4-FFF2-40B4-BE49-F238E27FC236}">
                  <a16:creationId xmlns:a16="http://schemas.microsoft.com/office/drawing/2014/main" id="{A30F083D-09E5-F854-2B37-A4C8D53C8A28}"/>
                </a:ext>
              </a:extLst>
            </p:cNvPr>
            <p:cNvSpPr txBox="1"/>
            <p:nvPr/>
          </p:nvSpPr>
          <p:spPr>
            <a:xfrm>
              <a:off x="441298" y="240917"/>
              <a:ext cx="917148" cy="307777"/>
            </a:xfrm>
            <a:prstGeom prst="rect">
              <a:avLst/>
            </a:prstGeom>
            <a:noFill/>
          </p:spPr>
          <p:txBody>
            <a:bodyPr wrap="square" rtlCol="0">
              <a:spAutoFit/>
            </a:bodyPr>
            <a:lstStyle/>
            <a:p>
              <a:pPr algn="ctr"/>
              <a:r>
                <a:rPr lang="en-US" sz="1400" dirty="0">
                  <a:solidFill>
                    <a:schemeClr val="bg1"/>
                  </a:solidFill>
                  <a:latin typeface="Times New Roman" panose="02020603050405020304" pitchFamily="18" charset="0"/>
                  <a:cs typeface="Times New Roman" panose="02020603050405020304" pitchFamily="18" charset="0"/>
                </a:rPr>
                <a:t>Lecture</a:t>
              </a:r>
            </a:p>
          </p:txBody>
        </p:sp>
        <p:sp>
          <p:nvSpPr>
            <p:cNvPr id="14" name="TextBox 13">
              <a:extLst>
                <a:ext uri="{FF2B5EF4-FFF2-40B4-BE49-F238E27FC236}">
                  <a16:creationId xmlns:a16="http://schemas.microsoft.com/office/drawing/2014/main" id="{D208273F-D711-12E1-EB6A-317CA74CDD07}"/>
                </a:ext>
              </a:extLst>
            </p:cNvPr>
            <p:cNvSpPr txBox="1"/>
            <p:nvPr/>
          </p:nvSpPr>
          <p:spPr>
            <a:xfrm>
              <a:off x="441298" y="405919"/>
              <a:ext cx="917148" cy="707886"/>
            </a:xfrm>
            <a:prstGeom prst="rect">
              <a:avLst/>
            </a:prstGeom>
            <a:noFill/>
          </p:spPr>
          <p:txBody>
            <a:bodyPr wrap="square" rtlCol="0">
              <a:spAutoFit/>
            </a:bodyPr>
            <a:lstStyle/>
            <a:p>
              <a:pPr algn="ctr"/>
              <a:r>
                <a:rPr lang="en-US" sz="4000" b="1" dirty="0">
                  <a:solidFill>
                    <a:srgbClr val="8E5A6D"/>
                  </a:solidFill>
                  <a:latin typeface="Times New Roman" panose="02020603050405020304" pitchFamily="18" charset="0"/>
                  <a:cs typeface="Times New Roman" panose="02020603050405020304" pitchFamily="18" charset="0"/>
                </a:rPr>
                <a:t>04</a:t>
              </a:r>
              <a:endParaRPr lang="en-US" sz="1100" b="1" dirty="0">
                <a:solidFill>
                  <a:srgbClr val="8E5A6D"/>
                </a:solidFill>
                <a:latin typeface="Times New Roman" panose="02020603050405020304" pitchFamily="18" charset="0"/>
                <a:cs typeface="Times New Roman" panose="02020603050405020304" pitchFamily="18" charset="0"/>
              </a:endParaRPr>
            </a:p>
          </p:txBody>
        </p:sp>
      </p:grpSp>
      <p:pic>
        <p:nvPicPr>
          <p:cNvPr id="106" name="Graphic 105">
            <a:extLst>
              <a:ext uri="{FF2B5EF4-FFF2-40B4-BE49-F238E27FC236}">
                <a16:creationId xmlns:a16="http://schemas.microsoft.com/office/drawing/2014/main" id="{B646E45E-2258-23A4-1DCF-69F0B77CEDF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51197" y="6266339"/>
            <a:ext cx="2167470" cy="591661"/>
          </a:xfrm>
          <a:prstGeom prst="rect">
            <a:avLst/>
          </a:prstGeom>
        </p:spPr>
      </p:pic>
      <p:pic>
        <p:nvPicPr>
          <p:cNvPr id="107" name="Picture 106">
            <a:extLst>
              <a:ext uri="{FF2B5EF4-FFF2-40B4-BE49-F238E27FC236}">
                <a16:creationId xmlns:a16="http://schemas.microsoft.com/office/drawing/2014/main" id="{3E7CD1D5-ED5C-0317-CCE9-27D25A6CDA0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0498731" y="-303071"/>
            <a:ext cx="1486423" cy="1314685"/>
          </a:xfrm>
          <a:prstGeom prst="rect">
            <a:avLst/>
          </a:prstGeom>
        </p:spPr>
      </p:pic>
    </p:spTree>
    <p:extLst>
      <p:ext uri="{BB962C8B-B14F-4D97-AF65-F5344CB8AC3E}">
        <p14:creationId xmlns:p14="http://schemas.microsoft.com/office/powerpoint/2010/main" val="363847295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298713" y="369750"/>
            <a:ext cx="7328452" cy="493436"/>
          </a:xfrm>
        </p:spPr>
        <p:txBody>
          <a:bodyPr>
            <a:normAutofit fontScale="90000"/>
          </a:bodyPr>
          <a:lstStyle/>
          <a:p>
            <a:r>
              <a:rPr b="0" u="none" dirty="0">
                <a:solidFill>
                  <a:srgbClr val="FF0000"/>
                </a:solidFill>
                <a:latin typeface="Huawei Sans" panose="020C0503030203020204" pitchFamily="34" charset="0"/>
              </a:rPr>
              <a:t>Naive Bayes </a:t>
            </a:r>
            <a:endParaRPr lang="en-US" dirty="0">
              <a:solidFill>
                <a:srgbClr val="FF0000"/>
              </a:solidFill>
              <a:latin typeface="Huawei Sans" panose="020C0503030203020204" pitchFamily="34" charset="0"/>
              <a:cs typeface="Huawei Sans" panose="020C0503030203020204" pitchFamily="34" charset="0"/>
              <a:sym typeface="Huawei Sans" panose="020C0503030203020204" pitchFamily="34" charset="0"/>
            </a:endParaRPr>
          </a:p>
        </p:txBody>
      </p:sp>
      <mc:AlternateContent xmlns:mc="http://schemas.openxmlformats.org/markup-compatibility/2006" xmlns:a14="http://schemas.microsoft.com/office/drawing/2010/main">
        <mc:Choice Requires="a14">
          <p:sp>
            <p:nvSpPr>
              <p:cNvPr id="3" name="文本占位符 2"/>
              <p:cNvSpPr>
                <a:spLocks noGrp="1"/>
              </p:cNvSpPr>
              <p:nvPr>
                <p:ph type="body" sz="quarter" idx="4294967295"/>
              </p:nvPr>
            </p:nvSpPr>
            <p:spPr>
              <a:xfrm>
                <a:off x="542028" y="1744489"/>
                <a:ext cx="11293475" cy="4879805"/>
              </a:xfrm>
            </p:spPr>
            <p:txBody>
              <a:bodyPr/>
              <a:lstStyle/>
              <a:p>
                <a:r>
                  <a:rPr lang="en-US" sz="1800" b="1" u="none" dirty="0">
                    <a:latin typeface="Huawei Sans" panose="020C0503030203020204" pitchFamily="34" charset="0"/>
                  </a:rPr>
                  <a:t>Naive Bayes</a:t>
                </a:r>
                <a:r>
                  <a:rPr lang="en-US" sz="1800" b="0" u="none" dirty="0">
                    <a:latin typeface="Huawei Sans" panose="020C0503030203020204" pitchFamily="34" charset="0"/>
                  </a:rPr>
                  <a:t> classifiers are a family of simple "probabilistic classifiers" based on </a:t>
                </a:r>
                <a:r>
                  <a:rPr lang="en-US" sz="1800" b="1" u="none" dirty="0">
                    <a:latin typeface="Huawei Sans" panose="020C0503030203020204" pitchFamily="34" charset="0"/>
                  </a:rPr>
                  <a:t>Bayes' theorem</a:t>
                </a:r>
                <a:r>
                  <a:rPr lang="en-US" sz="1800" b="0" u="none" dirty="0">
                    <a:latin typeface="Huawei Sans" panose="020C0503030203020204" pitchFamily="34" charset="0"/>
                  </a:rPr>
                  <a:t> with </a:t>
                </a:r>
                <a:r>
                  <a:rPr lang="en-US" sz="1800" b="1" u="none" dirty="0">
                    <a:latin typeface="Huawei Sans" panose="020C0503030203020204" pitchFamily="34" charset="0"/>
                  </a:rPr>
                  <a:t>strong independence assumptions between the features</a:t>
                </a:r>
                <a:r>
                  <a:rPr lang="en-US" sz="1800" b="0" u="none" dirty="0">
                    <a:latin typeface="Huawei Sans" panose="020C0503030203020204" pitchFamily="34" charset="0"/>
                  </a:rPr>
                  <a:t>. For a given sample feature </a:t>
                </a:r>
                <a14:m>
                  <m:oMath xmlns:m="http://schemas.openxmlformats.org/officeDocument/2006/math">
                    <m:r>
                      <a:rPr lang="zh-CN" altLang="en-US" sz="1800" i="1">
                        <a:latin typeface="Cambria Math" panose="02040503050406030204" pitchFamily="18" charset="0"/>
                        <a:cs typeface="+mn-ea"/>
                        <a:sym typeface="Huawei Sans" panose="020C0503030203020204" pitchFamily="34" charset="0"/>
                      </a:rPr>
                      <m:t>𝑋</m:t>
                    </m:r>
                  </m:oMath>
                </a14:m>
                <a:r>
                  <a:rPr lang="en-US" sz="1800" b="0" u="none" dirty="0">
                    <a:latin typeface="Huawei Sans" panose="020C0503030203020204" pitchFamily="34" charset="0"/>
                  </a:rPr>
                  <a:t>, the probability that the sample belongs to category </a:t>
                </a:r>
                <a14:m>
                  <m:oMath xmlns:m="http://schemas.openxmlformats.org/officeDocument/2006/math">
                    <m:r>
                      <a:rPr lang="zh-CN" altLang="en-US" sz="1800" i="1">
                        <a:latin typeface="Cambria Math" panose="02040503050406030204" pitchFamily="18" charset="0"/>
                        <a:cs typeface="+mn-ea"/>
                        <a:sym typeface="Huawei Sans" panose="020C0503030203020204" pitchFamily="34" charset="0"/>
                      </a:rPr>
                      <m:t>𝐻</m:t>
                    </m:r>
                  </m:oMath>
                </a14:m>
                <a:r>
                  <a:rPr lang="en-US" sz="1800" b="0" u="none" dirty="0">
                    <a:latin typeface="Huawei Sans" panose="020C0503030203020204" pitchFamily="34" charset="0"/>
                  </a:rPr>
                  <a:t> is:</a:t>
                </a:r>
                <a:endParaRPr lang="en-US" altLang="zh-CN" sz="1800" dirty="0">
                  <a:latin typeface="Huawei Sans" panose="020C0503030203020204" pitchFamily="34" charset="0"/>
                  <a:sym typeface="Huawei Sans" panose="020C0503030203020204" pitchFamily="34" charset="0"/>
                </a:endParaRPr>
              </a:p>
              <a:p>
                <a:pPr marL="638175" lvl="1" indent="-285750"/>
                <a:endParaRPr lang="en-US" altLang="zh-CN" sz="1600" dirty="0">
                  <a:latin typeface="Huawei Sans" panose="020C0503030203020204" pitchFamily="34" charset="0"/>
                  <a:cs typeface="Huawei Sans" panose="020C0503030203020204" pitchFamily="34" charset="0"/>
                  <a:sym typeface="Huawei Sans" panose="020C0503030203020204" pitchFamily="34" charset="0"/>
                </a:endParaRPr>
              </a:p>
              <a:p>
                <a:pPr marL="638175" lvl="1" indent="-285750"/>
                <a:endParaRPr lang="en-US" altLang="zh-CN" sz="1600" dirty="0">
                  <a:latin typeface="Huawei Sans" panose="020C0503030203020204" pitchFamily="34" charset="0"/>
                  <a:cs typeface="Huawei Sans" panose="020C0503030203020204" pitchFamily="34" charset="0"/>
                  <a:sym typeface="Huawei Sans" panose="020C0503030203020204" pitchFamily="34" charset="0"/>
                </a:endParaRPr>
              </a:p>
              <a:p>
                <a:pPr marL="638175" lvl="1" indent="-285750">
                  <a:buFont typeface="Wingdings" panose="05000000000000000000" pitchFamily="2" charset="2"/>
                  <a:buChar char="n"/>
                </a:pPr>
                <a14:m>
                  <m:oMath xmlns:m="http://schemas.openxmlformats.org/officeDocument/2006/math">
                    <m:sSub>
                      <m:sSubPr>
                        <m:ctrlPr>
                          <a:rPr lang="ar-AE" altLang="zh-CN" sz="2000" i="1">
                            <a:latin typeface="Cambria Math" panose="02040503050406030204" pitchFamily="18" charset="0"/>
                          </a:rPr>
                        </m:ctrlPr>
                      </m:sSubPr>
                      <m:e>
                        <m:r>
                          <a:rPr lang="zh-CN" altLang="ar-AE" sz="2000" i="1">
                            <a:latin typeface="Cambria Math" panose="02040503050406030204" pitchFamily="18" charset="0"/>
                          </a:rPr>
                          <m:t>𝑋</m:t>
                        </m:r>
                      </m:e>
                      <m:sub>
                        <m:r>
                          <a:rPr lang="ar-AE" altLang="zh-CN" sz="2000" i="1">
                            <a:latin typeface="Cambria Math" panose="02040503050406030204" pitchFamily="18" charset="0"/>
                          </a:rPr>
                          <m:t>1</m:t>
                        </m:r>
                      </m:sub>
                    </m:sSub>
                    <m:r>
                      <a:rPr lang="ar-AE" altLang="zh-CN" sz="2000" i="1">
                        <a:latin typeface="Cambria Math" panose="02040503050406030204" pitchFamily="18" charset="0"/>
                      </a:rPr>
                      <m:t>,</m:t>
                    </m:r>
                    <m:sSub>
                      <m:sSubPr>
                        <m:ctrlPr>
                          <a:rPr lang="ar-AE" altLang="zh-CN" sz="2000" i="1">
                            <a:latin typeface="Cambria Math" panose="02040503050406030204" pitchFamily="18" charset="0"/>
                          </a:rPr>
                        </m:ctrlPr>
                      </m:sSubPr>
                      <m:e>
                        <m:r>
                          <a:rPr lang="zh-CN" altLang="ar-AE" sz="2000" i="1">
                            <a:latin typeface="Cambria Math" panose="02040503050406030204" pitchFamily="18" charset="0"/>
                          </a:rPr>
                          <m:t>𝑋</m:t>
                        </m:r>
                      </m:e>
                      <m:sub>
                        <m:r>
                          <a:rPr lang="ar-AE" altLang="zh-CN" sz="2000" i="1">
                            <a:latin typeface="Cambria Math" panose="02040503050406030204" pitchFamily="18" charset="0"/>
                          </a:rPr>
                          <m:t>2</m:t>
                        </m:r>
                      </m:sub>
                    </m:sSub>
                    <m:r>
                      <a:rPr lang="en-US" altLang="zh-CN" sz="2000" b="0" i="1" smtClean="0">
                        <a:latin typeface="Cambria Math" panose="02040503050406030204" pitchFamily="18" charset="0"/>
                      </a:rPr>
                      <m:t>,</m:t>
                    </m:r>
                    <m:r>
                      <a:rPr lang="ar-AE" altLang="zh-CN" sz="2000" i="1">
                        <a:latin typeface="Cambria Math" panose="02040503050406030204" pitchFamily="18" charset="0"/>
                      </a:rPr>
                      <m:t>…</m:t>
                    </m:r>
                    <m:r>
                      <a:rPr lang="en-US" altLang="zh-CN" sz="2000" b="0" i="1" smtClean="0">
                        <a:latin typeface="Cambria Math" panose="02040503050406030204" pitchFamily="18" charset="0"/>
                      </a:rPr>
                      <m:t>,</m:t>
                    </m:r>
                    <m:sSub>
                      <m:sSubPr>
                        <m:ctrlPr>
                          <a:rPr lang="ar-AE" altLang="zh-CN" sz="2000" i="1">
                            <a:latin typeface="Cambria Math" panose="02040503050406030204" pitchFamily="18" charset="0"/>
                          </a:rPr>
                        </m:ctrlPr>
                      </m:sSubPr>
                      <m:e>
                        <m:r>
                          <a:rPr lang="zh-CN" altLang="ar-AE" sz="2000" i="1">
                            <a:latin typeface="Cambria Math" panose="02040503050406030204" pitchFamily="18" charset="0"/>
                          </a:rPr>
                          <m:t>𝑋</m:t>
                        </m:r>
                      </m:e>
                      <m:sub>
                        <m:r>
                          <a:rPr lang="zh-CN" altLang="ar-AE" sz="2000" i="1">
                            <a:latin typeface="Cambria Math" panose="02040503050406030204" pitchFamily="18" charset="0"/>
                          </a:rPr>
                          <m:t>𝑛</m:t>
                        </m:r>
                      </m:sub>
                    </m:sSub>
                  </m:oMath>
                </a14:m>
                <a:r>
                  <a:rPr lang="ar-AE" altLang="zh-CN" sz="2000" baseline="-25000" dirty="0">
                    <a:latin typeface="+mj-lt"/>
                    <a:cs typeface="Huawei Sans" panose="020C0503030203020204" pitchFamily="34" charset="0"/>
                    <a:sym typeface="Huawei Sans" panose="020C0503030203020204" pitchFamily="34" charset="0"/>
                  </a:rPr>
                  <a:t> </a:t>
                </a:r>
                <a:r>
                  <a:rPr lang="en-US" sz="2000" b="0" u="none" dirty="0">
                    <a:latin typeface="Huawei Sans" panose="020C0503030203020204" pitchFamily="34" charset="0"/>
                  </a:rPr>
                  <a:t>are data features, which are usually described by </a:t>
                </a:r>
                <a:r>
                  <a:rPr lang="en-US" sz="2000" b="0" i="1" u="none" dirty="0">
                    <a:latin typeface="Huawei Sans" panose="020C0503030203020204" pitchFamily="34" charset="0"/>
                  </a:rPr>
                  <a:t>m</a:t>
                </a:r>
                <a:r>
                  <a:rPr lang="en-US" sz="2000" b="0" u="none" dirty="0">
                    <a:latin typeface="Huawei Sans" panose="020C0503030203020204" pitchFamily="34" charset="0"/>
                  </a:rPr>
                  <a:t> measurement values of the attribute set.</a:t>
                </a:r>
                <a:endParaRPr lang="en-US" altLang="zh-CN" sz="2000" dirty="0">
                  <a:latin typeface="Huawei Sans" panose="020C0503030203020204" pitchFamily="34" charset="0"/>
                  <a:cs typeface="Huawei Sans" panose="020C0503030203020204" pitchFamily="34" charset="0"/>
                  <a:sym typeface="Huawei Sans" panose="020C0503030203020204" pitchFamily="34" charset="0"/>
                </a:endParaRPr>
              </a:p>
              <a:p>
                <a:pPr marL="987425" lvl="2" indent="-285750"/>
                <a:r>
                  <a:rPr lang="en-US" b="0" u="none" dirty="0">
                    <a:latin typeface="Huawei Sans" panose="020C0503030203020204" pitchFamily="34" charset="0"/>
                  </a:rPr>
                  <a:t>For example, the attribute of the color feature may be red, yellow, and blue.</a:t>
                </a:r>
                <a:endParaRPr lang="ar-EG" b="0" u="none" dirty="0">
                  <a:latin typeface="Huawei Sans" panose="020C0503030203020204" pitchFamily="34" charset="0"/>
                </a:endParaRPr>
              </a:p>
              <a:p>
                <a:pPr marL="701675" lvl="2" indent="0">
                  <a:buNone/>
                </a:pPr>
                <a:endParaRPr lang="en-US" altLang="zh-CN" dirty="0">
                  <a:latin typeface="Huawei Sans" panose="020C0503030203020204" pitchFamily="34" charset="0"/>
                  <a:cs typeface="Huawei Sans" panose="020C0503030203020204" pitchFamily="34" charset="0"/>
                  <a:sym typeface="Huawei Sans" panose="020C0503030203020204" pitchFamily="34" charset="0"/>
                </a:endParaRPr>
              </a:p>
              <a:p>
                <a:pPr marL="638175" lvl="1" indent="-285750">
                  <a:buFont typeface="Wingdings" panose="05000000000000000000" pitchFamily="2" charset="2"/>
                  <a:buChar char="n"/>
                </a:pPr>
                <a14:m>
                  <m:oMath xmlns:m="http://schemas.openxmlformats.org/officeDocument/2006/math">
                    <m:sSub>
                      <m:sSubPr>
                        <m:ctrlPr>
                          <a:rPr lang="ar-AE" altLang="zh-CN" sz="2000" b="0" i="1" smtClean="0">
                            <a:latin typeface="Cambria Math" panose="02040503050406030204" pitchFamily="18" charset="0"/>
                            <a:ea typeface="微软雅黑" panose="020B0503020204020204" pitchFamily="34" charset="-122"/>
                            <a:cs typeface="+mn-ea"/>
                            <a:sym typeface="Huawei Sans" panose="020C0503030203020204" pitchFamily="34" charset="0"/>
                          </a:rPr>
                        </m:ctrlPr>
                      </m:sSubPr>
                      <m:e>
                        <m:r>
                          <a:rPr lang="zh-CN" altLang="ar-AE" sz="2000" b="0" i="1" smtClean="0">
                            <a:latin typeface="Cambria Math" panose="02040503050406030204" pitchFamily="18" charset="0"/>
                            <a:ea typeface="微软雅黑" panose="020B0503020204020204" pitchFamily="34" charset="-122"/>
                            <a:cs typeface="+mn-ea"/>
                            <a:sym typeface="Huawei Sans" panose="020C0503030203020204" pitchFamily="34" charset="0"/>
                          </a:rPr>
                          <m:t>𝐶</m:t>
                        </m:r>
                      </m:e>
                      <m:sub>
                        <m:r>
                          <a:rPr lang="zh-CN" altLang="ar-AE" sz="2000" b="0" i="1" smtClean="0">
                            <a:latin typeface="Cambria Math" panose="02040503050406030204" pitchFamily="18" charset="0"/>
                            <a:ea typeface="微软雅黑" panose="020B0503020204020204" pitchFamily="34" charset="-122"/>
                            <a:cs typeface="+mn-ea"/>
                            <a:sym typeface="Huawei Sans" panose="020C0503030203020204" pitchFamily="34" charset="0"/>
                          </a:rPr>
                          <m:t>𝑘</m:t>
                        </m:r>
                      </m:sub>
                    </m:sSub>
                  </m:oMath>
                </a14:m>
                <a:r>
                  <a:rPr lang="ar-AE" sz="2000" b="0" u="none" dirty="0">
                    <a:latin typeface="Huawei Sans" panose="020C0503030203020204" pitchFamily="34" charset="0"/>
                  </a:rPr>
                  <a:t> </a:t>
                </a:r>
                <a:r>
                  <a:rPr lang="en-US" sz="2000" b="0" u="none" dirty="0">
                    <a:latin typeface="Huawei Sans" panose="020C0503030203020204" pitchFamily="34" charset="0"/>
                  </a:rPr>
                  <a:t>indicates that the data belongs to a specific class </a:t>
                </a:r>
                <a14:m>
                  <m:oMath xmlns:m="http://schemas.openxmlformats.org/officeDocument/2006/math">
                    <m:r>
                      <a:rPr lang="zh-CN" altLang="en-US" sz="2000" i="1">
                        <a:latin typeface="Cambria Math" panose="02040503050406030204" pitchFamily="18" charset="0"/>
                        <a:ea typeface="微软雅黑" panose="020B0503020204020204" pitchFamily="34" charset="-122"/>
                        <a:cs typeface="+mn-ea"/>
                        <a:sym typeface="Huawei Sans" panose="020C0503030203020204" pitchFamily="34" charset="0"/>
                      </a:rPr>
                      <m:t>𝐶</m:t>
                    </m:r>
                  </m:oMath>
                </a14:m>
                <a:r>
                  <a:rPr lang="en-US" sz="2000" b="0" u="none" dirty="0">
                    <a:latin typeface="Huawei Sans" panose="020C0503030203020204" pitchFamily="34" charset="0"/>
                  </a:rPr>
                  <a:t>.</a:t>
                </a:r>
                <a:endParaRPr lang="en-US" altLang="zh-CN" sz="2000" dirty="0">
                  <a:latin typeface="Huawei Sans" panose="020C0503030203020204" pitchFamily="34" charset="0"/>
                  <a:cs typeface="Huawei Sans" panose="020C0503030203020204" pitchFamily="34" charset="0"/>
                  <a:sym typeface="Huawei Sans" panose="020C0503030203020204" pitchFamily="34" charset="0"/>
                </a:endParaRPr>
              </a:p>
              <a:p>
                <a:pPr marL="638175" lvl="1" indent="-285750">
                  <a:buFont typeface="Wingdings" panose="05000000000000000000" pitchFamily="2" charset="2"/>
                  <a:buChar char="n"/>
                </a:pPr>
                <a14:m>
                  <m:oMath xmlns:m="http://schemas.openxmlformats.org/officeDocument/2006/math">
                    <m:r>
                      <a:rPr lang="zh-CN" altLang="en-US" sz="2000" i="1">
                        <a:latin typeface="Cambria Math" panose="02040503050406030204" pitchFamily="18" charset="0"/>
                      </a:rPr>
                      <m:t>𝑃</m:t>
                    </m:r>
                    <m:r>
                      <a:rPr lang="en-US" altLang="zh-CN" sz="2000" i="1">
                        <a:latin typeface="Cambria Math" panose="02040503050406030204" pitchFamily="18" charset="0"/>
                      </a:rPr>
                      <m:t>(</m:t>
                    </m:r>
                    <m:sSub>
                      <m:sSubPr>
                        <m:ctrlPr>
                          <a:rPr lang="ar-AE" altLang="zh-CN" sz="2000" i="1">
                            <a:latin typeface="Cambria Math" panose="02040503050406030204" pitchFamily="18" charset="0"/>
                            <a:ea typeface="微软雅黑" panose="020B0503020204020204" pitchFamily="34" charset="-122"/>
                            <a:cs typeface="+mn-ea"/>
                            <a:sym typeface="Huawei Sans" panose="020C0503030203020204" pitchFamily="34" charset="0"/>
                          </a:rPr>
                        </m:ctrlPr>
                      </m:sSubPr>
                      <m:e>
                        <m:r>
                          <a:rPr lang="zh-CN" altLang="ar-AE" sz="2000" i="1">
                            <a:latin typeface="Cambria Math" panose="02040503050406030204" pitchFamily="18" charset="0"/>
                            <a:ea typeface="微软雅黑" panose="020B0503020204020204" pitchFamily="34" charset="-122"/>
                            <a:cs typeface="+mn-ea"/>
                            <a:sym typeface="Huawei Sans" panose="020C0503030203020204" pitchFamily="34" charset="0"/>
                          </a:rPr>
                          <m:t>𝐶</m:t>
                        </m:r>
                      </m:e>
                      <m:sub>
                        <m:r>
                          <a:rPr lang="zh-CN" altLang="ar-AE" sz="2000" i="1">
                            <a:latin typeface="Cambria Math" panose="02040503050406030204" pitchFamily="18" charset="0"/>
                            <a:ea typeface="微软雅黑" panose="020B0503020204020204" pitchFamily="34" charset="-122"/>
                            <a:cs typeface="+mn-ea"/>
                            <a:sym typeface="Huawei Sans" panose="020C0503030203020204" pitchFamily="34" charset="0"/>
                          </a:rPr>
                          <m:t>𝑘</m:t>
                        </m:r>
                      </m:sub>
                    </m:sSub>
                    <m:r>
                      <a:rPr lang="en-US" altLang="zh-CN" sz="2000" i="1" smtClean="0">
                        <a:latin typeface="Cambria Math" panose="02040503050406030204" pitchFamily="18" charset="0"/>
                      </a:rPr>
                      <m:t>|</m:t>
                    </m:r>
                    <m:sSub>
                      <m:sSubPr>
                        <m:ctrlPr>
                          <a:rPr lang="ar-AE" altLang="zh-CN" sz="2000" i="1">
                            <a:latin typeface="Cambria Math" panose="02040503050406030204" pitchFamily="18" charset="0"/>
                          </a:rPr>
                        </m:ctrlPr>
                      </m:sSubPr>
                      <m:e>
                        <m:r>
                          <a:rPr lang="zh-CN" altLang="ar-AE" sz="2000" i="1">
                            <a:latin typeface="Cambria Math" panose="02040503050406030204" pitchFamily="18" charset="0"/>
                          </a:rPr>
                          <m:t>𝑋</m:t>
                        </m:r>
                      </m:e>
                      <m:sub>
                        <m:r>
                          <a:rPr lang="ar-AE" altLang="zh-CN" sz="2000" i="1">
                            <a:latin typeface="Cambria Math" panose="02040503050406030204" pitchFamily="18" charset="0"/>
                          </a:rPr>
                          <m:t>1</m:t>
                        </m:r>
                      </m:sub>
                    </m:sSub>
                    <m:r>
                      <a:rPr lang="ar-AE" altLang="zh-CN" sz="2000" i="1">
                        <a:latin typeface="Cambria Math" panose="02040503050406030204" pitchFamily="18" charset="0"/>
                      </a:rPr>
                      <m:t>,</m:t>
                    </m:r>
                    <m:sSub>
                      <m:sSubPr>
                        <m:ctrlPr>
                          <a:rPr lang="ar-AE" altLang="zh-CN" sz="2000" i="1">
                            <a:latin typeface="Cambria Math" panose="02040503050406030204" pitchFamily="18" charset="0"/>
                          </a:rPr>
                        </m:ctrlPr>
                      </m:sSubPr>
                      <m:e>
                        <m:r>
                          <a:rPr lang="zh-CN" altLang="ar-AE" sz="2000" i="1">
                            <a:latin typeface="Cambria Math" panose="02040503050406030204" pitchFamily="18" charset="0"/>
                          </a:rPr>
                          <m:t>𝑋</m:t>
                        </m:r>
                      </m:e>
                      <m:sub>
                        <m:r>
                          <a:rPr lang="ar-AE" altLang="zh-CN" sz="2000" i="1">
                            <a:latin typeface="Cambria Math" panose="02040503050406030204" pitchFamily="18" charset="0"/>
                          </a:rPr>
                          <m:t>2</m:t>
                        </m:r>
                      </m:sub>
                    </m:sSub>
                    <m:r>
                      <a:rPr lang="en-US" altLang="zh-CN" sz="2000" i="1">
                        <a:latin typeface="Cambria Math" panose="02040503050406030204" pitchFamily="18" charset="0"/>
                      </a:rPr>
                      <m:t>,</m:t>
                    </m:r>
                    <m:r>
                      <a:rPr lang="ar-AE" altLang="zh-CN" sz="2000" i="1">
                        <a:latin typeface="Cambria Math" panose="02040503050406030204" pitchFamily="18" charset="0"/>
                      </a:rPr>
                      <m:t>…</m:t>
                    </m:r>
                    <m:r>
                      <a:rPr lang="en-US" altLang="zh-CN" sz="2000" i="1">
                        <a:latin typeface="Cambria Math" panose="02040503050406030204" pitchFamily="18" charset="0"/>
                      </a:rPr>
                      <m:t>,</m:t>
                    </m:r>
                    <m:sSub>
                      <m:sSubPr>
                        <m:ctrlPr>
                          <a:rPr lang="ar-AE" altLang="zh-CN" sz="2000" i="1">
                            <a:latin typeface="Cambria Math" panose="02040503050406030204" pitchFamily="18" charset="0"/>
                          </a:rPr>
                        </m:ctrlPr>
                      </m:sSubPr>
                      <m:e>
                        <m:r>
                          <a:rPr lang="zh-CN" altLang="ar-AE" sz="2000" i="1">
                            <a:latin typeface="Cambria Math" panose="02040503050406030204" pitchFamily="18" charset="0"/>
                          </a:rPr>
                          <m:t>𝑋</m:t>
                        </m:r>
                      </m:e>
                      <m:sub>
                        <m:r>
                          <a:rPr lang="zh-CN" altLang="ar-AE" sz="2000" i="1">
                            <a:latin typeface="Cambria Math" panose="02040503050406030204" pitchFamily="18" charset="0"/>
                          </a:rPr>
                          <m:t>𝑛</m:t>
                        </m:r>
                      </m:sub>
                    </m:sSub>
                    <m:r>
                      <a:rPr lang="ar-AE" altLang="zh-CN" sz="2000" i="1">
                        <a:latin typeface="Cambria Math" panose="02040503050406030204" pitchFamily="18" charset="0"/>
                      </a:rPr>
                      <m:t>)</m:t>
                    </m:r>
                  </m:oMath>
                </a14:m>
                <a:r>
                  <a:rPr lang="ar-AE" sz="2000" b="0" u="none" dirty="0">
                    <a:latin typeface="Huawei Sans" panose="020C0503030203020204" pitchFamily="34" charset="0"/>
                  </a:rPr>
                  <a:t> </a:t>
                </a:r>
                <a:r>
                  <a:rPr lang="en-US" sz="2000" b="0" u="none" dirty="0">
                    <a:latin typeface="Huawei Sans" panose="020C0503030203020204" pitchFamily="34" charset="0"/>
                  </a:rPr>
                  <a:t>is the posterior probability, or the posterior probability of </a:t>
                </a:r>
                <a14:m>
                  <m:oMath xmlns:m="http://schemas.openxmlformats.org/officeDocument/2006/math">
                    <m:r>
                      <a:rPr lang="zh-CN" altLang="en-US" sz="2000" i="1">
                        <a:latin typeface="Cambria Math" panose="02040503050406030204" pitchFamily="18" charset="0"/>
                        <a:cs typeface="+mn-ea"/>
                        <a:sym typeface="Huawei Sans" panose="020C0503030203020204" pitchFamily="34" charset="0"/>
                      </a:rPr>
                      <m:t>𝐻</m:t>
                    </m:r>
                  </m:oMath>
                </a14:m>
                <a:r>
                  <a:rPr lang="en-US" sz="2000" b="0" u="none" dirty="0">
                    <a:latin typeface="Huawei Sans" panose="020C0503030203020204" pitchFamily="34" charset="0"/>
                  </a:rPr>
                  <a:t> under condition </a:t>
                </a:r>
                <a14:m>
                  <m:oMath xmlns:m="http://schemas.openxmlformats.org/officeDocument/2006/math">
                    <m:sSub>
                      <m:sSubPr>
                        <m:ctrlPr>
                          <a:rPr lang="ar-AE" altLang="zh-CN" sz="2000" i="1">
                            <a:latin typeface="Cambria Math" panose="02040503050406030204" pitchFamily="18" charset="0"/>
                            <a:ea typeface="微软雅黑" panose="020B0503020204020204" pitchFamily="34" charset="-122"/>
                            <a:cs typeface="+mn-ea"/>
                            <a:sym typeface="Huawei Sans" panose="020C0503030203020204" pitchFamily="34" charset="0"/>
                          </a:rPr>
                        </m:ctrlPr>
                      </m:sSubPr>
                      <m:e>
                        <m:r>
                          <a:rPr lang="zh-CN" altLang="ar-AE" sz="2000" i="1">
                            <a:latin typeface="Cambria Math" panose="02040503050406030204" pitchFamily="18" charset="0"/>
                            <a:ea typeface="微软雅黑" panose="020B0503020204020204" pitchFamily="34" charset="-122"/>
                            <a:cs typeface="+mn-ea"/>
                            <a:sym typeface="Huawei Sans" panose="020C0503030203020204" pitchFamily="34" charset="0"/>
                          </a:rPr>
                          <m:t>𝐶</m:t>
                        </m:r>
                      </m:e>
                      <m:sub>
                        <m:r>
                          <a:rPr lang="zh-CN" altLang="ar-AE" sz="2000" i="1">
                            <a:latin typeface="Cambria Math" panose="02040503050406030204" pitchFamily="18" charset="0"/>
                            <a:ea typeface="微软雅黑" panose="020B0503020204020204" pitchFamily="34" charset="-122"/>
                            <a:cs typeface="+mn-ea"/>
                            <a:sym typeface="Huawei Sans" panose="020C0503030203020204" pitchFamily="34" charset="0"/>
                          </a:rPr>
                          <m:t>𝑘</m:t>
                        </m:r>
                      </m:sub>
                    </m:sSub>
                  </m:oMath>
                </a14:m>
                <a:r>
                  <a:rPr lang="ar-AE" sz="2000" b="0" u="none" dirty="0">
                    <a:latin typeface="Huawei Sans" panose="020C0503030203020204" pitchFamily="34" charset="0"/>
                  </a:rPr>
                  <a:t>.</a:t>
                </a:r>
                <a:endParaRPr lang="en-US" altLang="zh-CN" sz="2000" dirty="0">
                  <a:latin typeface="Huawei Sans" panose="020C0503030203020204" pitchFamily="34" charset="0"/>
                  <a:cs typeface="Huawei Sans" panose="020C0503030203020204" pitchFamily="34" charset="0"/>
                  <a:sym typeface="Huawei Sans" panose="020C0503030203020204" pitchFamily="34" charset="0"/>
                </a:endParaRPr>
              </a:p>
              <a:p>
                <a:pPr marL="638175" lvl="1" indent="-285750">
                  <a:buFont typeface="Wingdings" panose="05000000000000000000" pitchFamily="2" charset="2"/>
                  <a:buChar char="n"/>
                </a:pPr>
                <a14:m>
                  <m:oMath xmlns:m="http://schemas.openxmlformats.org/officeDocument/2006/math">
                    <m:r>
                      <m:rPr>
                        <m:sty m:val="p"/>
                      </m:rPr>
                      <a:rPr lang="en-US" altLang="zh-CN" sz="2000" b="0" i="0" smtClean="0">
                        <a:latin typeface="Cambria Math" panose="02040503050406030204" pitchFamily="18" charset="0"/>
                        <a:ea typeface="微软雅黑" panose="020B0503020204020204" pitchFamily="34" charset="-122"/>
                        <a:cs typeface="+mn-ea"/>
                        <a:sym typeface="Huawei Sans" panose="020C0503030203020204" pitchFamily="34" charset="0"/>
                      </a:rPr>
                      <m:t>P</m:t>
                    </m:r>
                    <m:r>
                      <a:rPr lang="en-US" altLang="zh-CN" sz="2000" b="0" i="0" smtClean="0">
                        <a:latin typeface="Cambria Math" panose="02040503050406030204" pitchFamily="18" charset="0"/>
                        <a:ea typeface="微软雅黑" panose="020B0503020204020204" pitchFamily="34" charset="-122"/>
                        <a:cs typeface="+mn-ea"/>
                        <a:sym typeface="Huawei Sans" panose="020C0503030203020204" pitchFamily="34" charset="0"/>
                      </a:rPr>
                      <m:t>(</m:t>
                    </m:r>
                    <m:sSub>
                      <m:sSubPr>
                        <m:ctrlPr>
                          <a:rPr lang="ar-AE" altLang="zh-CN" sz="2000" i="1">
                            <a:latin typeface="Cambria Math" panose="02040503050406030204" pitchFamily="18" charset="0"/>
                            <a:ea typeface="微软雅黑" panose="020B0503020204020204" pitchFamily="34" charset="-122"/>
                            <a:cs typeface="+mn-ea"/>
                            <a:sym typeface="Huawei Sans" panose="020C0503030203020204" pitchFamily="34" charset="0"/>
                          </a:rPr>
                        </m:ctrlPr>
                      </m:sSubPr>
                      <m:e>
                        <m:r>
                          <a:rPr lang="zh-CN" altLang="ar-AE" sz="2000" i="1">
                            <a:latin typeface="Cambria Math" panose="02040503050406030204" pitchFamily="18" charset="0"/>
                            <a:ea typeface="微软雅黑" panose="020B0503020204020204" pitchFamily="34" charset="-122"/>
                            <a:cs typeface="+mn-ea"/>
                            <a:sym typeface="Huawei Sans" panose="020C0503030203020204" pitchFamily="34" charset="0"/>
                          </a:rPr>
                          <m:t>𝐶</m:t>
                        </m:r>
                      </m:e>
                      <m:sub>
                        <m:r>
                          <a:rPr lang="zh-CN" altLang="ar-AE" sz="2000" i="1">
                            <a:latin typeface="Cambria Math" panose="02040503050406030204" pitchFamily="18" charset="0"/>
                            <a:ea typeface="微软雅黑" panose="020B0503020204020204" pitchFamily="34" charset="-122"/>
                            <a:cs typeface="+mn-ea"/>
                            <a:sym typeface="Huawei Sans" panose="020C0503030203020204" pitchFamily="34" charset="0"/>
                          </a:rPr>
                          <m:t>𝑘</m:t>
                        </m:r>
                      </m:sub>
                    </m:sSub>
                    <m:r>
                      <a:rPr lang="en-US" altLang="zh-CN" sz="2000" b="0" i="1" smtClean="0">
                        <a:latin typeface="Cambria Math" panose="02040503050406030204" pitchFamily="18" charset="0"/>
                        <a:ea typeface="微软雅黑" panose="020B0503020204020204" pitchFamily="34" charset="-122"/>
                        <a:cs typeface="+mn-ea"/>
                        <a:sym typeface="Huawei Sans" panose="020C0503030203020204" pitchFamily="34" charset="0"/>
                      </a:rPr>
                      <m:t>)</m:t>
                    </m:r>
                  </m:oMath>
                </a14:m>
                <a:r>
                  <a:rPr lang="en-US" sz="2000" b="0" u="none" dirty="0">
                    <a:latin typeface="Huawei Sans" panose="020C0503030203020204" pitchFamily="34" charset="0"/>
                  </a:rPr>
                  <a:t> is the prior probability independent of </a:t>
                </a:r>
                <a14:m>
                  <m:oMath xmlns:m="http://schemas.openxmlformats.org/officeDocument/2006/math">
                    <m:sSub>
                      <m:sSubPr>
                        <m:ctrlPr>
                          <a:rPr lang="ar-AE" altLang="zh-CN" sz="2000" i="1">
                            <a:latin typeface="Cambria Math" panose="02040503050406030204" pitchFamily="18" charset="0"/>
                          </a:rPr>
                        </m:ctrlPr>
                      </m:sSubPr>
                      <m:e>
                        <m:r>
                          <a:rPr lang="zh-CN" altLang="ar-AE" sz="2000" i="1">
                            <a:latin typeface="Cambria Math" panose="02040503050406030204" pitchFamily="18" charset="0"/>
                          </a:rPr>
                          <m:t>𝑋</m:t>
                        </m:r>
                      </m:e>
                      <m:sub>
                        <m:r>
                          <a:rPr lang="ar-AE" altLang="zh-CN" sz="2000" i="1">
                            <a:latin typeface="Cambria Math" panose="02040503050406030204" pitchFamily="18" charset="0"/>
                          </a:rPr>
                          <m:t>1</m:t>
                        </m:r>
                      </m:sub>
                    </m:sSub>
                    <m:r>
                      <a:rPr lang="ar-AE" altLang="zh-CN" sz="2000" i="1">
                        <a:latin typeface="Cambria Math" panose="02040503050406030204" pitchFamily="18" charset="0"/>
                      </a:rPr>
                      <m:t>,</m:t>
                    </m:r>
                    <m:sSub>
                      <m:sSubPr>
                        <m:ctrlPr>
                          <a:rPr lang="ar-AE" altLang="zh-CN" sz="2000" i="1">
                            <a:latin typeface="Cambria Math" panose="02040503050406030204" pitchFamily="18" charset="0"/>
                          </a:rPr>
                        </m:ctrlPr>
                      </m:sSubPr>
                      <m:e>
                        <m:r>
                          <a:rPr lang="zh-CN" altLang="ar-AE" sz="2000" i="1">
                            <a:latin typeface="Cambria Math" panose="02040503050406030204" pitchFamily="18" charset="0"/>
                          </a:rPr>
                          <m:t>𝑋</m:t>
                        </m:r>
                      </m:e>
                      <m:sub>
                        <m:r>
                          <a:rPr lang="ar-AE" altLang="zh-CN" sz="2000" i="1">
                            <a:latin typeface="Cambria Math" panose="02040503050406030204" pitchFamily="18" charset="0"/>
                          </a:rPr>
                          <m:t>2</m:t>
                        </m:r>
                      </m:sub>
                    </m:sSub>
                    <m:r>
                      <a:rPr lang="en-US" altLang="zh-CN" sz="2000" i="1">
                        <a:latin typeface="Cambria Math" panose="02040503050406030204" pitchFamily="18" charset="0"/>
                      </a:rPr>
                      <m:t>,</m:t>
                    </m:r>
                    <m:r>
                      <a:rPr lang="ar-AE" altLang="zh-CN" sz="2000" i="1">
                        <a:latin typeface="Cambria Math" panose="02040503050406030204" pitchFamily="18" charset="0"/>
                      </a:rPr>
                      <m:t>…</m:t>
                    </m:r>
                    <m:r>
                      <a:rPr lang="en-US" altLang="zh-CN" sz="2000" i="1">
                        <a:latin typeface="Cambria Math" panose="02040503050406030204" pitchFamily="18" charset="0"/>
                      </a:rPr>
                      <m:t>,</m:t>
                    </m:r>
                    <m:sSub>
                      <m:sSubPr>
                        <m:ctrlPr>
                          <a:rPr lang="ar-AE" altLang="zh-CN" sz="2000" i="1">
                            <a:latin typeface="Cambria Math" panose="02040503050406030204" pitchFamily="18" charset="0"/>
                          </a:rPr>
                        </m:ctrlPr>
                      </m:sSubPr>
                      <m:e>
                        <m:r>
                          <a:rPr lang="zh-CN" altLang="ar-AE" sz="2000" i="1">
                            <a:latin typeface="Cambria Math" panose="02040503050406030204" pitchFamily="18" charset="0"/>
                          </a:rPr>
                          <m:t>𝑋</m:t>
                        </m:r>
                      </m:e>
                      <m:sub>
                        <m:r>
                          <a:rPr lang="zh-CN" altLang="ar-AE" sz="2000" i="1">
                            <a:latin typeface="Cambria Math" panose="02040503050406030204" pitchFamily="18" charset="0"/>
                          </a:rPr>
                          <m:t>𝑛</m:t>
                        </m:r>
                      </m:sub>
                    </m:sSub>
                  </m:oMath>
                </a14:m>
                <a:r>
                  <a:rPr lang="en-US" sz="2000" b="0" u="none" dirty="0">
                    <a:latin typeface="Huawei Sans" panose="020C0503030203020204" pitchFamily="34" charset="0"/>
                  </a:rPr>
                  <a:t>.</a:t>
                </a:r>
                <a:endParaRPr lang="en-US" altLang="zh-CN" sz="2000" dirty="0">
                  <a:latin typeface="Huawei Sans" panose="020C0503030203020204" pitchFamily="34" charset="0"/>
                  <a:cs typeface="Huawei Sans" panose="020C0503030203020204" pitchFamily="34" charset="0"/>
                  <a:sym typeface="Huawei Sans" panose="020C0503030203020204" pitchFamily="34" charset="0"/>
                </a:endParaRPr>
              </a:p>
              <a:p>
                <a:pPr marL="638175" lvl="1" indent="-285750">
                  <a:buFont typeface="Wingdings" panose="05000000000000000000" pitchFamily="2" charset="2"/>
                  <a:buChar char="n"/>
                </a:pPr>
                <a14:m>
                  <m:oMath xmlns:m="http://schemas.openxmlformats.org/officeDocument/2006/math">
                    <m:r>
                      <a:rPr lang="zh-CN" altLang="en-US" sz="2000" i="1">
                        <a:latin typeface="Cambria Math" panose="02040503050406030204" pitchFamily="18" charset="0"/>
                      </a:rPr>
                      <m:t>𝑃</m:t>
                    </m:r>
                    <m:r>
                      <a:rPr lang="en-US" altLang="zh-CN" sz="2000" i="1">
                        <a:latin typeface="Cambria Math" panose="02040503050406030204" pitchFamily="18" charset="0"/>
                      </a:rPr>
                      <m:t>(</m:t>
                    </m:r>
                    <m:sSub>
                      <m:sSubPr>
                        <m:ctrlPr>
                          <a:rPr lang="ar-AE" altLang="zh-CN" sz="2000" i="1">
                            <a:latin typeface="Cambria Math" panose="02040503050406030204" pitchFamily="18" charset="0"/>
                          </a:rPr>
                        </m:ctrlPr>
                      </m:sSubPr>
                      <m:e>
                        <m:r>
                          <a:rPr lang="zh-CN" altLang="ar-AE" sz="2000" i="1">
                            <a:latin typeface="Cambria Math" panose="02040503050406030204" pitchFamily="18" charset="0"/>
                          </a:rPr>
                          <m:t>𝑋</m:t>
                        </m:r>
                      </m:e>
                      <m:sub>
                        <m:r>
                          <a:rPr lang="ar-AE" altLang="zh-CN" sz="2000" i="1">
                            <a:latin typeface="Cambria Math" panose="02040503050406030204" pitchFamily="18" charset="0"/>
                          </a:rPr>
                          <m:t>1</m:t>
                        </m:r>
                      </m:sub>
                    </m:sSub>
                    <m:r>
                      <a:rPr lang="ar-AE" altLang="zh-CN" sz="2000" i="1">
                        <a:latin typeface="Cambria Math" panose="02040503050406030204" pitchFamily="18" charset="0"/>
                      </a:rPr>
                      <m:t>,</m:t>
                    </m:r>
                    <m:sSub>
                      <m:sSubPr>
                        <m:ctrlPr>
                          <a:rPr lang="ar-AE" altLang="zh-CN" sz="2000" i="1">
                            <a:latin typeface="Cambria Math" panose="02040503050406030204" pitchFamily="18" charset="0"/>
                          </a:rPr>
                        </m:ctrlPr>
                      </m:sSubPr>
                      <m:e>
                        <m:r>
                          <a:rPr lang="zh-CN" altLang="ar-AE" sz="2000" i="1">
                            <a:latin typeface="Cambria Math" panose="02040503050406030204" pitchFamily="18" charset="0"/>
                          </a:rPr>
                          <m:t>𝑋</m:t>
                        </m:r>
                      </m:e>
                      <m:sub>
                        <m:r>
                          <a:rPr lang="ar-AE" altLang="zh-CN" sz="2000" i="1">
                            <a:latin typeface="Cambria Math" panose="02040503050406030204" pitchFamily="18" charset="0"/>
                          </a:rPr>
                          <m:t>2</m:t>
                        </m:r>
                      </m:sub>
                    </m:sSub>
                    <m:r>
                      <a:rPr lang="en-US" altLang="zh-CN" sz="2000" i="1">
                        <a:latin typeface="Cambria Math" panose="02040503050406030204" pitchFamily="18" charset="0"/>
                      </a:rPr>
                      <m:t>,</m:t>
                    </m:r>
                    <m:r>
                      <a:rPr lang="ar-AE" altLang="zh-CN" sz="2000" i="1">
                        <a:latin typeface="Cambria Math" panose="02040503050406030204" pitchFamily="18" charset="0"/>
                      </a:rPr>
                      <m:t>…</m:t>
                    </m:r>
                    <m:r>
                      <a:rPr lang="en-US" altLang="zh-CN" sz="2000" i="1">
                        <a:latin typeface="Cambria Math" panose="02040503050406030204" pitchFamily="18" charset="0"/>
                      </a:rPr>
                      <m:t>,</m:t>
                    </m:r>
                    <m:sSub>
                      <m:sSubPr>
                        <m:ctrlPr>
                          <a:rPr lang="ar-AE" altLang="zh-CN" sz="2000" i="1">
                            <a:latin typeface="Cambria Math" panose="02040503050406030204" pitchFamily="18" charset="0"/>
                          </a:rPr>
                        </m:ctrlPr>
                      </m:sSubPr>
                      <m:e>
                        <m:r>
                          <a:rPr lang="zh-CN" altLang="ar-AE" sz="2000" i="1">
                            <a:latin typeface="Cambria Math" panose="02040503050406030204" pitchFamily="18" charset="0"/>
                          </a:rPr>
                          <m:t>𝑋</m:t>
                        </m:r>
                      </m:e>
                      <m:sub>
                        <m:r>
                          <a:rPr lang="zh-CN" altLang="ar-AE" sz="2000" i="1">
                            <a:latin typeface="Cambria Math" panose="02040503050406030204" pitchFamily="18" charset="0"/>
                          </a:rPr>
                          <m:t>𝑛</m:t>
                        </m:r>
                      </m:sub>
                    </m:sSub>
                    <m:r>
                      <a:rPr lang="ar-AE" altLang="zh-CN" sz="2000" i="1">
                        <a:latin typeface="Cambria Math" panose="02040503050406030204" pitchFamily="18" charset="0"/>
                      </a:rPr>
                      <m:t>)</m:t>
                    </m:r>
                  </m:oMath>
                </a14:m>
                <a:r>
                  <a:rPr lang="en-US" altLang="zh-CN" sz="2000" dirty="0">
                    <a:latin typeface="Huawei Sans" panose="020C0503030203020204" pitchFamily="34" charset="0"/>
                  </a:rPr>
                  <a:t> </a:t>
                </a:r>
                <a:r>
                  <a:rPr lang="en-US" sz="2000" b="0" u="none" dirty="0">
                    <a:latin typeface="Huawei Sans" panose="020C0503030203020204" pitchFamily="34" charset="0"/>
                  </a:rPr>
                  <a:t>is the prior probability of </a:t>
                </a:r>
                <a14:m>
                  <m:oMath xmlns:m="http://schemas.openxmlformats.org/officeDocument/2006/math">
                    <m:r>
                      <a:rPr lang="zh-CN" altLang="en-US" sz="2000" i="1">
                        <a:latin typeface="Cambria Math" panose="02040503050406030204" pitchFamily="18" charset="0"/>
                        <a:cs typeface="+mn-ea"/>
                        <a:sym typeface="Huawei Sans" panose="020C0503030203020204" pitchFamily="34" charset="0"/>
                      </a:rPr>
                      <m:t>𝑋</m:t>
                    </m:r>
                  </m:oMath>
                </a14:m>
                <a:r>
                  <a:rPr lang="en-US" sz="2000" b="0" u="none" dirty="0">
                    <a:latin typeface="Huawei Sans" panose="020C0503030203020204" pitchFamily="34" charset="0"/>
                  </a:rPr>
                  <a:t>.</a:t>
                </a:r>
              </a:p>
              <a:p>
                <a:pPr lvl="1"/>
                <a:endParaRPr lang="en-US" altLang="zh-CN" sz="1600" dirty="0">
                  <a:latin typeface="Huawei Sans" panose="020C0503030203020204" pitchFamily="34" charset="0"/>
                  <a:cs typeface="Huawei Sans" panose="020C0503030203020204" pitchFamily="34" charset="0"/>
                  <a:sym typeface="Huawei Sans" panose="020C0503030203020204" pitchFamily="34" charset="0"/>
                </a:endParaRPr>
              </a:p>
              <a:p>
                <a:endParaRPr lang="en-US" sz="1600" dirty="0">
                  <a:latin typeface="Huawei Sans" panose="020C0503030203020204" pitchFamily="34" charset="0"/>
                  <a:sym typeface="Huawei Sans" panose="020C0503030203020204" pitchFamily="34" charset="0"/>
                </a:endParaRPr>
              </a:p>
            </p:txBody>
          </p:sp>
        </mc:Choice>
        <mc:Fallback xmlns="">
          <p:sp>
            <p:nvSpPr>
              <p:cNvPr id="3" name="文本占位符 2"/>
              <p:cNvSpPr>
                <a:spLocks noGrp="1" noRot="1" noChangeAspect="1" noMove="1" noResize="1" noEditPoints="1" noAdjustHandles="1" noChangeArrowheads="1" noChangeShapeType="1" noTextEdit="1"/>
              </p:cNvSpPr>
              <p:nvPr>
                <p:ph type="body" sz="quarter" idx="4294967295"/>
              </p:nvPr>
            </p:nvSpPr>
            <p:spPr>
              <a:xfrm>
                <a:off x="542028" y="1744489"/>
                <a:ext cx="11293475" cy="4879805"/>
              </a:xfrm>
              <a:blipFill>
                <a:blip r:embed="rId3"/>
                <a:stretch>
                  <a:fillRect l="-378" t="-1124"/>
                </a:stretch>
              </a:blipFill>
            </p:spPr>
            <p:txBody>
              <a:bodyPr/>
              <a:lstStyle/>
              <a:p>
                <a:r>
                  <a:rPr lang="en-US">
                    <a:noFill/>
                  </a:rPr>
                  <a:t> </a:t>
                </a:r>
              </a:p>
            </p:txBody>
          </p:sp>
        </mc:Fallback>
      </mc:AlternateContent>
      <p:graphicFrame>
        <p:nvGraphicFramePr>
          <p:cNvPr id="5" name="对象 4"/>
          <p:cNvGraphicFramePr>
            <a:graphicFrameLocks noChangeAspect="1"/>
          </p:cNvGraphicFramePr>
          <p:nvPr>
            <p:extLst>
              <p:ext uri="{D42A27DB-BD31-4B8C-83A1-F6EECF244321}">
                <p14:modId xmlns:p14="http://schemas.microsoft.com/office/powerpoint/2010/main" val="3045815396"/>
              </p:ext>
            </p:extLst>
          </p:nvPr>
        </p:nvGraphicFramePr>
        <p:xfrm>
          <a:off x="4139994" y="2485129"/>
          <a:ext cx="3673475" cy="612775"/>
        </p:xfrm>
        <a:graphic>
          <a:graphicData uri="http://schemas.openxmlformats.org/presentationml/2006/ole">
            <mc:AlternateContent xmlns:mc="http://schemas.openxmlformats.org/markup-compatibility/2006">
              <mc:Choice xmlns:v="urn:schemas-microsoft-com:vml" Requires="v">
                <p:oleObj name="Equation" r:id="rId4" imgW="2819160" imgH="469800" progId="Equation.DSMT4">
                  <p:embed/>
                </p:oleObj>
              </mc:Choice>
              <mc:Fallback>
                <p:oleObj name="Equation" r:id="rId4" imgW="2819160" imgH="469800" progId="Equation.DSMT4">
                  <p:embed/>
                  <p:pic>
                    <p:nvPicPr>
                      <p:cNvPr id="5" name="对象 4"/>
                      <p:cNvPicPr/>
                      <p:nvPr/>
                    </p:nvPicPr>
                    <p:blipFill>
                      <a:blip r:embed="rId5"/>
                      <a:stretch>
                        <a:fillRect/>
                      </a:stretch>
                    </p:blipFill>
                    <p:spPr>
                      <a:xfrm>
                        <a:off x="4139994" y="2485129"/>
                        <a:ext cx="3673475" cy="612775"/>
                      </a:xfrm>
                      <a:prstGeom prst="rect">
                        <a:avLst/>
                      </a:prstGeom>
                    </p:spPr>
                  </p:pic>
                </p:oleObj>
              </mc:Fallback>
            </mc:AlternateContent>
          </a:graphicData>
        </a:graphic>
      </p:graphicFrame>
      <p:grpSp>
        <p:nvGrpSpPr>
          <p:cNvPr id="4" name="Group 3">
            <a:extLst>
              <a:ext uri="{FF2B5EF4-FFF2-40B4-BE49-F238E27FC236}">
                <a16:creationId xmlns:a16="http://schemas.microsoft.com/office/drawing/2014/main" id="{5483962E-6EAE-EC17-3FEC-E08355D6252A}"/>
              </a:ext>
            </a:extLst>
          </p:cNvPr>
          <p:cNvGrpSpPr/>
          <p:nvPr/>
        </p:nvGrpSpPr>
        <p:grpSpPr>
          <a:xfrm>
            <a:off x="196602" y="170778"/>
            <a:ext cx="996641" cy="891380"/>
            <a:chOff x="431054" y="222425"/>
            <a:chExt cx="996641" cy="891380"/>
          </a:xfrm>
        </p:grpSpPr>
        <p:sp>
          <p:nvSpPr>
            <p:cNvPr id="6" name="Rectangle 5">
              <a:extLst>
                <a:ext uri="{FF2B5EF4-FFF2-40B4-BE49-F238E27FC236}">
                  <a16:creationId xmlns:a16="http://schemas.microsoft.com/office/drawing/2014/main" id="{9FF1A333-F17E-6378-BFF4-FA4851C7EEE1}"/>
                </a:ext>
              </a:extLst>
            </p:cNvPr>
            <p:cNvSpPr/>
            <p:nvPr/>
          </p:nvSpPr>
          <p:spPr>
            <a:xfrm>
              <a:off x="431054" y="222425"/>
              <a:ext cx="996641" cy="891380"/>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7" name="TextBox 6">
              <a:extLst>
                <a:ext uri="{FF2B5EF4-FFF2-40B4-BE49-F238E27FC236}">
                  <a16:creationId xmlns:a16="http://schemas.microsoft.com/office/drawing/2014/main" id="{36A5F516-241F-8A52-B3B4-A76E5FE74BE0}"/>
                </a:ext>
              </a:extLst>
            </p:cNvPr>
            <p:cNvSpPr txBox="1"/>
            <p:nvPr/>
          </p:nvSpPr>
          <p:spPr>
            <a:xfrm>
              <a:off x="441298" y="240917"/>
              <a:ext cx="917148" cy="307777"/>
            </a:xfrm>
            <a:prstGeom prst="rect">
              <a:avLst/>
            </a:prstGeom>
            <a:noFill/>
          </p:spPr>
          <p:txBody>
            <a:bodyPr wrap="square" rtlCol="0">
              <a:spAutoFit/>
            </a:bodyPr>
            <a:lstStyle/>
            <a:p>
              <a:pPr algn="ctr"/>
              <a:r>
                <a:rPr lang="en-US" sz="1400" dirty="0">
                  <a:solidFill>
                    <a:schemeClr val="bg1"/>
                  </a:solidFill>
                  <a:latin typeface="Times New Roman" panose="02020603050405020304" pitchFamily="18" charset="0"/>
                  <a:cs typeface="Times New Roman" panose="02020603050405020304" pitchFamily="18" charset="0"/>
                </a:rPr>
                <a:t>Lecture</a:t>
              </a:r>
            </a:p>
          </p:txBody>
        </p:sp>
        <p:sp>
          <p:nvSpPr>
            <p:cNvPr id="8" name="TextBox 7">
              <a:extLst>
                <a:ext uri="{FF2B5EF4-FFF2-40B4-BE49-F238E27FC236}">
                  <a16:creationId xmlns:a16="http://schemas.microsoft.com/office/drawing/2014/main" id="{B1354C27-6B62-6EAB-6FA8-41F849B61A2A}"/>
                </a:ext>
              </a:extLst>
            </p:cNvPr>
            <p:cNvSpPr txBox="1"/>
            <p:nvPr/>
          </p:nvSpPr>
          <p:spPr>
            <a:xfrm>
              <a:off x="441298" y="405919"/>
              <a:ext cx="917148" cy="707886"/>
            </a:xfrm>
            <a:prstGeom prst="rect">
              <a:avLst/>
            </a:prstGeom>
            <a:noFill/>
          </p:spPr>
          <p:txBody>
            <a:bodyPr wrap="square" rtlCol="0">
              <a:spAutoFit/>
            </a:bodyPr>
            <a:lstStyle/>
            <a:p>
              <a:pPr algn="ctr"/>
              <a:r>
                <a:rPr lang="en-US" sz="4000" b="1" dirty="0">
                  <a:solidFill>
                    <a:srgbClr val="8E5A6D"/>
                  </a:solidFill>
                  <a:latin typeface="Times New Roman" panose="02020603050405020304" pitchFamily="18" charset="0"/>
                  <a:cs typeface="Times New Roman" panose="02020603050405020304" pitchFamily="18" charset="0"/>
                </a:rPr>
                <a:t>04</a:t>
              </a:r>
              <a:endParaRPr lang="en-US" sz="1100" b="1" dirty="0">
                <a:solidFill>
                  <a:srgbClr val="8E5A6D"/>
                </a:solidFill>
                <a:latin typeface="Times New Roman" panose="02020603050405020304" pitchFamily="18" charset="0"/>
                <a:cs typeface="Times New Roman" panose="02020603050405020304" pitchFamily="18" charset="0"/>
              </a:endParaRPr>
            </a:p>
          </p:txBody>
        </p:sp>
      </p:grpSp>
      <p:pic>
        <p:nvPicPr>
          <p:cNvPr id="9" name="Graphic 8">
            <a:extLst>
              <a:ext uri="{FF2B5EF4-FFF2-40B4-BE49-F238E27FC236}">
                <a16:creationId xmlns:a16="http://schemas.microsoft.com/office/drawing/2014/main" id="{2CF375B7-6A82-B840-CA1B-F058D0DABD8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1197" y="6266339"/>
            <a:ext cx="2167470" cy="591661"/>
          </a:xfrm>
          <a:prstGeom prst="rect">
            <a:avLst/>
          </a:prstGeom>
        </p:spPr>
      </p:pic>
      <p:pic>
        <p:nvPicPr>
          <p:cNvPr id="10" name="Picture 9">
            <a:extLst>
              <a:ext uri="{FF2B5EF4-FFF2-40B4-BE49-F238E27FC236}">
                <a16:creationId xmlns:a16="http://schemas.microsoft.com/office/drawing/2014/main" id="{55E0DDB6-0C9A-4E23-B1A5-756E3E717156}"/>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0498731" y="-303071"/>
            <a:ext cx="1486423" cy="1314685"/>
          </a:xfrm>
          <a:prstGeom prst="rect">
            <a:avLst/>
          </a:prstGeom>
        </p:spPr>
      </p:pic>
    </p:spTree>
    <p:extLst>
      <p:ext uri="{BB962C8B-B14F-4D97-AF65-F5344CB8AC3E}">
        <p14:creationId xmlns:p14="http://schemas.microsoft.com/office/powerpoint/2010/main" val="347543110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298714" y="403676"/>
            <a:ext cx="10185330" cy="482977"/>
          </a:xfrm>
        </p:spPr>
        <p:txBody>
          <a:bodyPr>
            <a:normAutofit fontScale="90000"/>
          </a:bodyPr>
          <a:lstStyle/>
          <a:p>
            <a:r>
              <a:rPr b="0" u="none" dirty="0">
                <a:latin typeface="Huawei Sans" panose="020C0503030203020204" pitchFamily="34" charset="0"/>
              </a:rPr>
              <a:t>Naive Bayes </a:t>
            </a:r>
            <a:endParaRPr lang="en-US" dirty="0">
              <a:latin typeface="Huawei Sans" panose="020C0503030203020204" pitchFamily="34" charset="0"/>
              <a:cs typeface="Huawei Sans" panose="020C0503030203020204" pitchFamily="34" charset="0"/>
              <a:sym typeface="Huawei Sans" panose="020C0503030203020204" pitchFamily="34" charset="0"/>
            </a:endParaRPr>
          </a:p>
        </p:txBody>
      </p:sp>
      <p:sp>
        <p:nvSpPr>
          <p:cNvPr id="9" name="文本占位符 8"/>
          <p:cNvSpPr>
            <a:spLocks noGrp="1"/>
          </p:cNvSpPr>
          <p:nvPr>
            <p:ph type="body" sz="quarter" idx="4294967295"/>
          </p:nvPr>
        </p:nvSpPr>
        <p:spPr>
          <a:xfrm>
            <a:off x="309838" y="1491468"/>
            <a:ext cx="11293475" cy="4879805"/>
          </a:xfrm>
        </p:spPr>
        <p:txBody>
          <a:bodyPr/>
          <a:lstStyle/>
          <a:p>
            <a:r>
              <a:rPr b="0" u="none" dirty="0">
                <a:latin typeface="Huawei Sans" panose="020C0503030203020204" pitchFamily="34" charset="0"/>
              </a:rPr>
              <a:t>Feature independent hypothesis example:</a:t>
            </a:r>
            <a:endParaRPr lang="en-US" altLang="zh-CN" dirty="0">
              <a:latin typeface="Huawei Sans" panose="020C0503030203020204" pitchFamily="34" charset="0"/>
              <a:sym typeface="Huawei Sans" panose="020C0503030203020204" pitchFamily="34" charset="0"/>
            </a:endParaRPr>
          </a:p>
          <a:p>
            <a:pPr lvl="1">
              <a:buFont typeface="Wingdings" panose="05000000000000000000" pitchFamily="2" charset="2"/>
              <a:buChar char="n"/>
            </a:pPr>
            <a:r>
              <a:rPr b="0" u="none" dirty="0">
                <a:latin typeface="Huawei Sans" panose="020C0503030203020204" pitchFamily="34" charset="0"/>
              </a:rPr>
              <a:t>If a fruit is red, round, and about 10 cm in diameter, it can be considered an apple.</a:t>
            </a:r>
          </a:p>
          <a:p>
            <a:pPr lvl="1">
              <a:buFont typeface="Wingdings" panose="05000000000000000000" pitchFamily="2" charset="2"/>
              <a:buChar char="n"/>
            </a:pPr>
            <a:r>
              <a:rPr b="0" u="none" dirty="0">
                <a:latin typeface="Huawei Sans" panose="020C0503030203020204" pitchFamily="34" charset="0"/>
              </a:rPr>
              <a:t>A Naive Bayes classifier believes that each of these features independently contributes to the probability of the fruit being an apple, regardless of any possible correlation between color, roundness, and diameter features.</a:t>
            </a:r>
          </a:p>
          <a:p>
            <a:pPr lvl="1"/>
            <a:endParaRPr lang="en-US" altLang="zh-CN" dirty="0">
              <a:latin typeface="Huawei Sans" panose="020C0503030203020204" pitchFamily="34" charset="0"/>
              <a:cs typeface="Huawei Sans" panose="020C0503030203020204" pitchFamily="34" charset="0"/>
              <a:sym typeface="Huawei Sans" panose="020C0503030203020204" pitchFamily="34" charset="0"/>
            </a:endParaRPr>
          </a:p>
        </p:txBody>
      </p:sp>
      <p:sp>
        <p:nvSpPr>
          <p:cNvPr id="4" name="object 4"/>
          <p:cNvSpPr/>
          <p:nvPr/>
        </p:nvSpPr>
        <p:spPr>
          <a:xfrm>
            <a:off x="4934582" y="3624232"/>
            <a:ext cx="2322835" cy="2279114"/>
          </a:xfrm>
          <a:prstGeom prst="rect">
            <a:avLst/>
          </a:prstGeom>
          <a:blipFill>
            <a:blip r:embed="rId3" cstate="print"/>
            <a:stretch>
              <a:fillRect/>
            </a:stretch>
          </a:blipFill>
        </p:spPr>
        <p:txBody>
          <a:bodyPr wrap="square" lIns="0" tIns="0" rIns="0" bIns="0" rtlCol="0"/>
          <a:lstStyle/>
          <a:p>
            <a:endParaRPr>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grpSp>
        <p:nvGrpSpPr>
          <p:cNvPr id="3" name="Group 2">
            <a:extLst>
              <a:ext uri="{FF2B5EF4-FFF2-40B4-BE49-F238E27FC236}">
                <a16:creationId xmlns:a16="http://schemas.microsoft.com/office/drawing/2014/main" id="{E408A72C-BB73-5560-4DA2-A20B142AB73E}"/>
              </a:ext>
            </a:extLst>
          </p:cNvPr>
          <p:cNvGrpSpPr/>
          <p:nvPr/>
        </p:nvGrpSpPr>
        <p:grpSpPr>
          <a:xfrm>
            <a:off x="196602" y="170778"/>
            <a:ext cx="996641" cy="891380"/>
            <a:chOff x="431054" y="222425"/>
            <a:chExt cx="996641" cy="891380"/>
          </a:xfrm>
        </p:grpSpPr>
        <p:sp>
          <p:nvSpPr>
            <p:cNvPr id="5" name="Rectangle 4">
              <a:extLst>
                <a:ext uri="{FF2B5EF4-FFF2-40B4-BE49-F238E27FC236}">
                  <a16:creationId xmlns:a16="http://schemas.microsoft.com/office/drawing/2014/main" id="{AE6A62E6-B9C0-17A4-1373-C67DFD04C1FD}"/>
                </a:ext>
              </a:extLst>
            </p:cNvPr>
            <p:cNvSpPr/>
            <p:nvPr/>
          </p:nvSpPr>
          <p:spPr>
            <a:xfrm>
              <a:off x="431054" y="222425"/>
              <a:ext cx="996641" cy="891380"/>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TextBox 5">
              <a:extLst>
                <a:ext uri="{FF2B5EF4-FFF2-40B4-BE49-F238E27FC236}">
                  <a16:creationId xmlns:a16="http://schemas.microsoft.com/office/drawing/2014/main" id="{661C581A-CE79-1BFC-FBC2-6500DD035A72}"/>
                </a:ext>
              </a:extLst>
            </p:cNvPr>
            <p:cNvSpPr txBox="1"/>
            <p:nvPr/>
          </p:nvSpPr>
          <p:spPr>
            <a:xfrm>
              <a:off x="441298" y="240917"/>
              <a:ext cx="917148" cy="307777"/>
            </a:xfrm>
            <a:prstGeom prst="rect">
              <a:avLst/>
            </a:prstGeom>
            <a:noFill/>
          </p:spPr>
          <p:txBody>
            <a:bodyPr wrap="square" rtlCol="0">
              <a:spAutoFit/>
            </a:bodyPr>
            <a:lstStyle/>
            <a:p>
              <a:pPr algn="ctr"/>
              <a:r>
                <a:rPr lang="en-US" sz="1400" dirty="0">
                  <a:solidFill>
                    <a:schemeClr val="bg1"/>
                  </a:solidFill>
                  <a:latin typeface="Times New Roman" panose="02020603050405020304" pitchFamily="18" charset="0"/>
                  <a:cs typeface="Times New Roman" panose="02020603050405020304" pitchFamily="18" charset="0"/>
                </a:rPr>
                <a:t>Lecture</a:t>
              </a:r>
            </a:p>
          </p:txBody>
        </p:sp>
        <p:sp>
          <p:nvSpPr>
            <p:cNvPr id="7" name="TextBox 6">
              <a:extLst>
                <a:ext uri="{FF2B5EF4-FFF2-40B4-BE49-F238E27FC236}">
                  <a16:creationId xmlns:a16="http://schemas.microsoft.com/office/drawing/2014/main" id="{E91894E8-74AE-3C44-F145-B87D43AEAC77}"/>
                </a:ext>
              </a:extLst>
            </p:cNvPr>
            <p:cNvSpPr txBox="1"/>
            <p:nvPr/>
          </p:nvSpPr>
          <p:spPr>
            <a:xfrm>
              <a:off x="441298" y="405919"/>
              <a:ext cx="917148" cy="707886"/>
            </a:xfrm>
            <a:prstGeom prst="rect">
              <a:avLst/>
            </a:prstGeom>
            <a:noFill/>
          </p:spPr>
          <p:txBody>
            <a:bodyPr wrap="square" rtlCol="0">
              <a:spAutoFit/>
            </a:bodyPr>
            <a:lstStyle/>
            <a:p>
              <a:pPr algn="ctr"/>
              <a:r>
                <a:rPr lang="en-US" sz="4000" b="1" dirty="0">
                  <a:solidFill>
                    <a:srgbClr val="8E5A6D"/>
                  </a:solidFill>
                  <a:latin typeface="Times New Roman" panose="02020603050405020304" pitchFamily="18" charset="0"/>
                  <a:cs typeface="Times New Roman" panose="02020603050405020304" pitchFamily="18" charset="0"/>
                </a:rPr>
                <a:t>04</a:t>
              </a:r>
              <a:endParaRPr lang="en-US" sz="1100" b="1" dirty="0">
                <a:solidFill>
                  <a:srgbClr val="8E5A6D"/>
                </a:solidFill>
                <a:latin typeface="Times New Roman" panose="02020603050405020304" pitchFamily="18" charset="0"/>
                <a:cs typeface="Times New Roman" panose="02020603050405020304" pitchFamily="18" charset="0"/>
              </a:endParaRPr>
            </a:p>
          </p:txBody>
        </p:sp>
      </p:grpSp>
      <p:pic>
        <p:nvPicPr>
          <p:cNvPr id="8" name="Graphic 7">
            <a:extLst>
              <a:ext uri="{FF2B5EF4-FFF2-40B4-BE49-F238E27FC236}">
                <a16:creationId xmlns:a16="http://schemas.microsoft.com/office/drawing/2014/main" id="{06B61EF5-69A8-6BC8-5D5F-D458ED702D0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1197" y="6266339"/>
            <a:ext cx="2167470" cy="591661"/>
          </a:xfrm>
          <a:prstGeom prst="rect">
            <a:avLst/>
          </a:prstGeom>
        </p:spPr>
      </p:pic>
      <p:pic>
        <p:nvPicPr>
          <p:cNvPr id="10" name="Picture 9">
            <a:extLst>
              <a:ext uri="{FF2B5EF4-FFF2-40B4-BE49-F238E27FC236}">
                <a16:creationId xmlns:a16="http://schemas.microsoft.com/office/drawing/2014/main" id="{98B9537E-018E-081C-65D1-D060DC13BE00}"/>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0498731" y="-125625"/>
            <a:ext cx="1486423" cy="1314685"/>
          </a:xfrm>
          <a:prstGeom prst="rect">
            <a:avLst/>
          </a:prstGeom>
        </p:spPr>
      </p:pic>
    </p:spTree>
    <p:extLst>
      <p:ext uri="{BB962C8B-B14F-4D97-AF65-F5344CB8AC3E}">
        <p14:creationId xmlns:p14="http://schemas.microsoft.com/office/powerpoint/2010/main" val="150165344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457739" y="447467"/>
            <a:ext cx="10291348" cy="918025"/>
          </a:xfrm>
        </p:spPr>
        <p:txBody>
          <a:bodyPr>
            <a:normAutofit/>
          </a:bodyPr>
          <a:lstStyle/>
          <a:p>
            <a:r>
              <a:rPr b="0" u="none" dirty="0">
                <a:latin typeface="Huawei Sans" panose="020C0503030203020204" pitchFamily="34" charset="0"/>
              </a:rPr>
              <a:t>Performance Evaluation of Classification </a:t>
            </a:r>
            <a:endParaRPr lang="en-US" dirty="0">
              <a:latin typeface="Huawei Sans" panose="020C0503030203020204" pitchFamily="34" charset="0"/>
              <a:cs typeface="Huawei Sans" panose="020C0503030203020204" pitchFamily="34" charset="0"/>
              <a:sym typeface="Huawei Sans" panose="020C0503030203020204" pitchFamily="34" charset="0"/>
            </a:endParaRPr>
          </a:p>
        </p:txBody>
      </p:sp>
      <mc:AlternateContent xmlns:mc="http://schemas.openxmlformats.org/markup-compatibility/2006" xmlns:a14="http://schemas.microsoft.com/office/drawing/2010/main">
        <mc:Choice Requires="a14">
          <p:sp>
            <p:nvSpPr>
              <p:cNvPr id="3" name="文本占位符 2"/>
              <p:cNvSpPr>
                <a:spLocks noGrp="1"/>
              </p:cNvSpPr>
              <p:nvPr>
                <p:ph type="body" sz="quarter" idx="4294967295"/>
              </p:nvPr>
            </p:nvSpPr>
            <p:spPr>
              <a:xfrm>
                <a:off x="537765" y="1307413"/>
                <a:ext cx="7631113" cy="4029075"/>
              </a:xfrm>
            </p:spPr>
            <p:txBody>
              <a:bodyPr/>
              <a:lstStyle/>
              <a:p>
                <a:pPr>
                  <a:lnSpc>
                    <a:spcPct val="130000"/>
                  </a:lnSpc>
                  <a:spcBef>
                    <a:spcPts val="0"/>
                  </a:spcBef>
                </a:pPr>
                <a:r>
                  <a:rPr sz="1600" b="0" u="none" dirty="0">
                    <a:latin typeface="+mn-lt"/>
                  </a:rPr>
                  <a:t>Terms:</a:t>
                </a:r>
                <a:endParaRPr lang="en-US" altLang="zh-CN" sz="1600" dirty="0">
                  <a:latin typeface="+mn-lt"/>
                  <a:sym typeface="Huawei Sans" panose="020C0503030203020204" pitchFamily="34" charset="0"/>
                </a:endParaRPr>
              </a:p>
              <a:p>
                <a:pPr lvl="1">
                  <a:lnSpc>
                    <a:spcPct val="130000"/>
                  </a:lnSpc>
                  <a:spcBef>
                    <a:spcPts val="0"/>
                  </a:spcBef>
                  <a:buFont typeface="Wingdings" panose="05000000000000000000" pitchFamily="2" charset="2"/>
                  <a:buChar char="n"/>
                </a:pPr>
                <a14:m>
                  <m:oMath xmlns:m="http://schemas.openxmlformats.org/officeDocument/2006/math">
                    <m:r>
                      <a:rPr lang="en-US" altLang="zh-CN" sz="1600" i="1" dirty="0">
                        <a:latin typeface="Cambria Math" panose="02040503050406030204" pitchFamily="18" charset="0"/>
                        <a:cs typeface="+mn-ea"/>
                        <a:sym typeface="Huawei Sans" panose="020C0503030203020204" pitchFamily="34" charset="0"/>
                      </a:rPr>
                      <m:t>𝑃</m:t>
                    </m:r>
                  </m:oMath>
                </a14:m>
                <a:r>
                  <a:rPr sz="1600" b="0" u="none" dirty="0">
                    <a:latin typeface="+mn-lt"/>
                  </a:rPr>
                  <a:t>: positive, indicating the number of real positive cases in the data.</a:t>
                </a:r>
                <a:endParaRPr lang="en-US" altLang="zh-CN" sz="1600" dirty="0">
                  <a:latin typeface="+mn-lt"/>
                  <a:cs typeface="Huawei Sans" panose="020C0503030203020204" pitchFamily="34" charset="0"/>
                  <a:sym typeface="Huawei Sans" panose="020C0503030203020204" pitchFamily="34" charset="0"/>
                </a:endParaRPr>
              </a:p>
              <a:p>
                <a:pPr lvl="1">
                  <a:lnSpc>
                    <a:spcPct val="130000"/>
                  </a:lnSpc>
                  <a:spcBef>
                    <a:spcPts val="0"/>
                  </a:spcBef>
                  <a:buFont typeface="Wingdings" panose="05000000000000000000" pitchFamily="2" charset="2"/>
                  <a:buChar char="n"/>
                </a:pPr>
                <a14:m>
                  <m:oMath xmlns:m="http://schemas.openxmlformats.org/officeDocument/2006/math">
                    <m:r>
                      <a:rPr lang="en-US" altLang="zh-CN" sz="1600" i="1" dirty="0">
                        <a:latin typeface="Cambria Math" panose="02040503050406030204" pitchFamily="18" charset="0"/>
                        <a:cs typeface="+mn-ea"/>
                        <a:sym typeface="Huawei Sans" panose="020C0503030203020204" pitchFamily="34" charset="0"/>
                      </a:rPr>
                      <m:t>𝑁</m:t>
                    </m:r>
                  </m:oMath>
                </a14:m>
                <a:r>
                  <a:rPr sz="1600" b="0" u="none" dirty="0">
                    <a:latin typeface="+mn-lt"/>
                  </a:rPr>
                  <a:t>: negative, indicating the number of real negative cases in the data.</a:t>
                </a:r>
                <a:endParaRPr lang="en-US" altLang="zh-CN" sz="1600" dirty="0">
                  <a:latin typeface="+mn-lt"/>
                  <a:cs typeface="Huawei Sans" panose="020C0503030203020204" pitchFamily="34" charset="0"/>
                  <a:sym typeface="Huawei Sans" panose="020C0503030203020204" pitchFamily="34" charset="0"/>
                </a:endParaRPr>
              </a:p>
              <a:p>
                <a:pPr lvl="1">
                  <a:lnSpc>
                    <a:spcPct val="130000"/>
                  </a:lnSpc>
                  <a:spcBef>
                    <a:spcPts val="0"/>
                  </a:spcBef>
                  <a:buFont typeface="Wingdings" panose="05000000000000000000" pitchFamily="2" charset="2"/>
                  <a:buChar char="n"/>
                </a:pPr>
                <a14:m>
                  <m:oMath xmlns:m="http://schemas.openxmlformats.org/officeDocument/2006/math">
                    <m:r>
                      <a:rPr lang="en-US" altLang="zh-CN" sz="1600" i="1" dirty="0">
                        <a:latin typeface="Cambria Math" panose="02040503050406030204" pitchFamily="18" charset="0"/>
                        <a:cs typeface="+mn-ea"/>
                        <a:sym typeface="Huawei Sans" panose="020C0503030203020204" pitchFamily="34" charset="0"/>
                      </a:rPr>
                      <m:t>𝑇</m:t>
                    </m:r>
                    <m:r>
                      <m:rPr>
                        <m:sty m:val="p"/>
                      </m:rPr>
                      <a:rPr lang="en-US" altLang="zh-CN" sz="1600" i="1" dirty="0" smtClean="0">
                        <a:latin typeface="Cambria Math" panose="02040503050406030204" pitchFamily="18" charset="0"/>
                        <a:cs typeface="+mn-ea"/>
                        <a:sym typeface="Huawei Sans" panose="020C0503030203020204" pitchFamily="34" charset="0"/>
                      </a:rPr>
                      <m:t>P</m:t>
                    </m:r>
                    <m:r>
                      <a:rPr lang="en-US" altLang="zh-CN" sz="1600" i="1" dirty="0">
                        <a:latin typeface="Cambria Math" panose="02040503050406030204" pitchFamily="18" charset="0"/>
                        <a:cs typeface="+mn-ea"/>
                        <a:sym typeface="Huawei Sans" panose="020C0503030203020204" pitchFamily="34" charset="0"/>
                      </a:rPr>
                      <m:t> </m:t>
                    </m:r>
                  </m:oMath>
                </a14:m>
                <a:r>
                  <a:rPr sz="1600" b="0" u="none" dirty="0">
                    <a:latin typeface="+mn-lt"/>
                  </a:rPr>
                  <a:t>: true positive, indicating the number of positive cases that are correctly classified.</a:t>
                </a:r>
                <a:endParaRPr lang="en-US" altLang="zh-CN" sz="1600" dirty="0">
                  <a:latin typeface="+mn-lt"/>
                  <a:cs typeface="Huawei Sans" panose="020C0503030203020204" pitchFamily="34" charset="0"/>
                  <a:sym typeface="Huawei Sans" panose="020C0503030203020204" pitchFamily="34" charset="0"/>
                </a:endParaRPr>
              </a:p>
              <a:p>
                <a:pPr lvl="1">
                  <a:lnSpc>
                    <a:spcPct val="130000"/>
                  </a:lnSpc>
                  <a:spcBef>
                    <a:spcPts val="0"/>
                  </a:spcBef>
                  <a:buFont typeface="Wingdings" panose="05000000000000000000" pitchFamily="2" charset="2"/>
                  <a:buChar char="n"/>
                </a:pPr>
                <a14:m>
                  <m:oMath xmlns:m="http://schemas.openxmlformats.org/officeDocument/2006/math">
                    <m:r>
                      <a:rPr lang="en-US" altLang="zh-CN" sz="1600" i="1" dirty="0">
                        <a:latin typeface="Cambria Math" panose="02040503050406030204" pitchFamily="18" charset="0"/>
                        <a:cs typeface="+mn-ea"/>
                        <a:sym typeface="Huawei Sans" panose="020C0503030203020204" pitchFamily="34" charset="0"/>
                      </a:rPr>
                      <m:t>𝑇𝑁</m:t>
                    </m:r>
                  </m:oMath>
                </a14:m>
                <a:r>
                  <a:rPr sz="1600" b="0" u="none" dirty="0">
                    <a:latin typeface="+mn-lt"/>
                  </a:rPr>
                  <a:t>: true negative, indicating the number of negative cases that are correctly classified.</a:t>
                </a:r>
                <a:endParaRPr lang="en-US" altLang="zh-CN" sz="1600" dirty="0">
                  <a:latin typeface="+mn-lt"/>
                  <a:cs typeface="Huawei Sans" panose="020C0503030203020204" pitchFamily="34" charset="0"/>
                  <a:sym typeface="Huawei Sans" panose="020C0503030203020204" pitchFamily="34" charset="0"/>
                </a:endParaRPr>
              </a:p>
              <a:p>
                <a:pPr lvl="1">
                  <a:lnSpc>
                    <a:spcPct val="130000"/>
                  </a:lnSpc>
                  <a:spcBef>
                    <a:spcPts val="0"/>
                  </a:spcBef>
                  <a:buFont typeface="Wingdings" panose="05000000000000000000" pitchFamily="2" charset="2"/>
                  <a:buChar char="n"/>
                </a:pPr>
                <a14:m>
                  <m:oMath xmlns:m="http://schemas.openxmlformats.org/officeDocument/2006/math">
                    <m:r>
                      <a:rPr lang="en-US" altLang="zh-CN" sz="1600" i="1" dirty="0">
                        <a:latin typeface="Cambria Math" panose="02040503050406030204" pitchFamily="18" charset="0"/>
                        <a:cs typeface="+mn-ea"/>
                        <a:sym typeface="Huawei Sans" panose="020C0503030203020204" pitchFamily="34" charset="0"/>
                      </a:rPr>
                      <m:t>𝐹𝑃</m:t>
                    </m:r>
                  </m:oMath>
                </a14:m>
                <a:r>
                  <a:rPr sz="1600" b="0" u="none" dirty="0">
                    <a:latin typeface="+mn-lt"/>
                  </a:rPr>
                  <a:t>: false positive, indicating the number of positive cases that are incorrectly classified.</a:t>
                </a:r>
                <a:endParaRPr lang="en-US" altLang="zh-CN" sz="1600" dirty="0">
                  <a:latin typeface="+mn-lt"/>
                  <a:cs typeface="Huawei Sans" panose="020C0503030203020204" pitchFamily="34" charset="0"/>
                  <a:sym typeface="Huawei Sans" panose="020C0503030203020204" pitchFamily="34" charset="0"/>
                </a:endParaRPr>
              </a:p>
              <a:p>
                <a:pPr lvl="1">
                  <a:lnSpc>
                    <a:spcPct val="130000"/>
                  </a:lnSpc>
                  <a:spcBef>
                    <a:spcPts val="0"/>
                  </a:spcBef>
                  <a:buFont typeface="Wingdings" panose="05000000000000000000" pitchFamily="2" charset="2"/>
                  <a:buChar char="n"/>
                </a:pPr>
                <a14:m>
                  <m:oMath xmlns:m="http://schemas.openxmlformats.org/officeDocument/2006/math">
                    <m:r>
                      <a:rPr lang="en-US" altLang="zh-CN" sz="1600" i="1" dirty="0">
                        <a:latin typeface="Cambria Math" panose="02040503050406030204" pitchFamily="18" charset="0"/>
                        <a:cs typeface="+mn-ea"/>
                        <a:sym typeface="Huawei Sans" panose="020C0503030203020204" pitchFamily="34" charset="0"/>
                      </a:rPr>
                      <m:t>𝐹𝑁</m:t>
                    </m:r>
                  </m:oMath>
                </a14:m>
                <a:r>
                  <a:rPr sz="1600" b="0" u="none" dirty="0">
                    <a:latin typeface="+mn-lt"/>
                  </a:rPr>
                  <a:t>: false negative, indicating the number of negative cases that are incorrectly classified.</a:t>
                </a:r>
                <a:endParaRPr lang="en-US" altLang="zh-CN" sz="1600" dirty="0">
                  <a:latin typeface="+mn-lt"/>
                  <a:cs typeface="Huawei Sans" panose="020C0503030203020204" pitchFamily="34" charset="0"/>
                  <a:sym typeface="Huawei Sans" panose="020C0503030203020204" pitchFamily="34" charset="0"/>
                </a:endParaRPr>
              </a:p>
            </p:txBody>
          </p:sp>
        </mc:Choice>
        <mc:Fallback xmlns="">
          <p:sp>
            <p:nvSpPr>
              <p:cNvPr id="3" name="文本占位符 2"/>
              <p:cNvSpPr>
                <a:spLocks noGrp="1" noRot="1" noChangeAspect="1" noMove="1" noResize="1" noEditPoints="1" noAdjustHandles="1" noChangeArrowheads="1" noChangeShapeType="1" noTextEdit="1"/>
              </p:cNvSpPr>
              <p:nvPr>
                <p:ph type="body" sz="quarter" idx="4294967295"/>
              </p:nvPr>
            </p:nvSpPr>
            <p:spPr>
              <a:xfrm>
                <a:off x="537765" y="1307413"/>
                <a:ext cx="7631113" cy="4029075"/>
              </a:xfrm>
              <a:blipFill>
                <a:blip r:embed="rId3"/>
                <a:stretch>
                  <a:fillRect/>
                </a:stretch>
              </a:blipFill>
            </p:spPr>
            <p:txBody>
              <a:bodyPr/>
              <a:lstStyle/>
              <a:p>
                <a:r>
                  <a:rPr lang="zh-CN" altLang="en-US">
                    <a:noFill/>
                  </a:rPr>
                  <a:t> </a:t>
                </a:r>
              </a:p>
            </p:txBody>
          </p:sp>
        </mc:Fallback>
      </mc:AlternateContent>
      <p:sp>
        <p:nvSpPr>
          <p:cNvPr id="14" name="文本框 13"/>
          <p:cNvSpPr txBox="1"/>
          <p:nvPr/>
        </p:nvSpPr>
        <p:spPr bwMode="auto">
          <a:xfrm>
            <a:off x="8508842" y="4021138"/>
            <a:ext cx="2740384" cy="347170"/>
          </a:xfrm>
          <a:prstGeom prst="rect">
            <a:avLst/>
          </a:prstGeom>
          <a:noFill/>
          <a:ln w="9525">
            <a:noFill/>
            <a:miter lim="800000"/>
            <a:headEnd/>
            <a:tailEnd/>
          </a:ln>
        </p:spPr>
        <p:txBody>
          <a:bodyPr wrap="square" lIns="99980" tIns="49986" rIns="99980" bIns="49986" rtlCol="0">
            <a:spAutoFit/>
          </a:bodyPr>
          <a:lstStyle/>
          <a:p>
            <a:pPr algn="ctr" defTabSz="1001649" eaLnBrk="0" hangingPunct="0"/>
            <a:r>
              <a:rPr sz="1600" b="0" u="none" dirty="0">
                <a:solidFill>
                  <a:srgbClr val="000000"/>
                </a:solidFill>
                <a:latin typeface="Huawei Sans" panose="020C0503030203020204" pitchFamily="34" charset="0"/>
              </a:rPr>
              <a:t>Confusion matrix</a:t>
            </a:r>
            <a:endParaRPr lang="en-US" sz="1600" dirty="0">
              <a:solidFill>
                <a:srgbClr val="000000"/>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mc:AlternateContent xmlns:mc="http://schemas.openxmlformats.org/markup-compatibility/2006" xmlns:a14="http://schemas.microsoft.com/office/drawing/2010/main">
        <mc:Choice Requires="a14">
          <p:graphicFrame>
            <p:nvGraphicFramePr>
              <p:cNvPr id="7" name="表格 6"/>
              <p:cNvGraphicFramePr>
                <a:graphicFrameLocks noGrp="1"/>
              </p:cNvGraphicFramePr>
              <p:nvPr/>
            </p:nvGraphicFramePr>
            <p:xfrm>
              <a:off x="8168878" y="1800033"/>
              <a:ext cx="3348372" cy="2038816"/>
            </p:xfrm>
            <a:graphic>
              <a:graphicData uri="http://schemas.openxmlformats.org/drawingml/2006/table">
                <a:tbl>
                  <a:tblPr firstRow="1" bandRow="1"/>
                  <a:tblGrid>
                    <a:gridCol w="1076998">
                      <a:extLst>
                        <a:ext uri="{9D8B030D-6E8A-4147-A177-3AD203B41FA5}">
                          <a16:colId xmlns:a16="http://schemas.microsoft.com/office/drawing/2014/main" val="20000"/>
                        </a:ext>
                      </a:extLst>
                    </a:gridCol>
                    <a:gridCol w="770021">
                      <a:extLst>
                        <a:ext uri="{9D8B030D-6E8A-4147-A177-3AD203B41FA5}">
                          <a16:colId xmlns:a16="http://schemas.microsoft.com/office/drawing/2014/main" val="20001"/>
                        </a:ext>
                      </a:extLst>
                    </a:gridCol>
                    <a:gridCol w="705852">
                      <a:extLst>
                        <a:ext uri="{9D8B030D-6E8A-4147-A177-3AD203B41FA5}">
                          <a16:colId xmlns:a16="http://schemas.microsoft.com/office/drawing/2014/main" val="20002"/>
                        </a:ext>
                      </a:extLst>
                    </a:gridCol>
                    <a:gridCol w="795501">
                      <a:extLst>
                        <a:ext uri="{9D8B030D-6E8A-4147-A177-3AD203B41FA5}">
                          <a16:colId xmlns:a16="http://schemas.microsoft.com/office/drawing/2014/main" val="20003"/>
                        </a:ext>
                      </a:extLst>
                    </a:gridCol>
                  </a:tblGrid>
                  <a:tr h="647848">
                    <a:tc>
                      <a:txBody>
                        <a:bodyPr/>
                        <a:lstStyle/>
                        <a:p>
                          <a:endParaRPr lang="en-US" sz="1400" dirty="0">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ap="flat" cmpd="sng" algn="ctr">
                          <a:solidFill>
                            <a:schemeClr val="tx1"/>
                          </a:solidFill>
                          <a:prstDash val="solid"/>
                          <a:round/>
                          <a:headEnd type="none" w="med" len="med"/>
                          <a:tailEnd type="none" w="med" len="med"/>
                        </a:lnTlToBr>
                        <a:lnBlToTr w="12700" cmpd="sng">
                          <a:noFill/>
                          <a:prstDash val="solid"/>
                        </a:lnBlToTr>
                        <a:solidFill>
                          <a:schemeClr val="bg1">
                            <a:lumMod val="85000"/>
                          </a:schemeClr>
                        </a:solidFill>
                      </a:tcPr>
                    </a:tc>
                    <a:tc>
                      <a:txBody>
                        <a:bodyPr/>
                        <a:lstStyle/>
                        <a:p>
                          <a:pPr algn="ctr"/>
                          <a14:m>
                            <m:oMathPara xmlns:m="http://schemas.openxmlformats.org/officeDocument/2006/math">
                              <m:oMathParaPr>
                                <m:jc m:val="centerGroup"/>
                              </m:oMathParaPr>
                              <m:oMath xmlns:m="http://schemas.openxmlformats.org/officeDocument/2006/math">
                                <m:r>
                                  <m:rPr>
                                    <m:nor/>
                                  </m:rPr>
                                  <a:rPr lang="en-US" altLang="zh-CN" sz="1400" b="0" i="0" dirty="0" smtClean="0">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rPr>
                                  <m:t>Y</m:t>
                                </m:r>
                                <m:r>
                                  <m:rPr>
                                    <m:nor/>
                                  </m:rPr>
                                  <a:rPr lang="en-US" altLang="zh-CN" sz="1400" dirty="0" smtClean="0">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rPr>
                                  <m:t>es</m:t>
                                </m:r>
                              </m:oMath>
                            </m:oMathPara>
                          </a14:m>
                          <a:endParaRPr lang="en-US" altLang="zh-CN" sz="1400" dirty="0">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ctr"/>
                          <a14:m>
                            <m:oMathPara xmlns:m="http://schemas.openxmlformats.org/officeDocument/2006/math">
                              <m:oMathParaPr>
                                <m:jc m:val="centerGroup"/>
                              </m:oMathParaPr>
                              <m:oMath xmlns:m="http://schemas.openxmlformats.org/officeDocument/2006/math">
                                <m:r>
                                  <m:rPr>
                                    <m:nor/>
                                  </m:rPr>
                                  <a:rPr lang="en-US" altLang="zh-CN" sz="1400" b="0" i="0" dirty="0" smtClean="0">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rPr>
                                  <m:t>N</m:t>
                                </m:r>
                                <m:r>
                                  <m:rPr>
                                    <m:nor/>
                                  </m:rPr>
                                  <a:rPr lang="en-US" altLang="zh-CN" sz="1400" dirty="0" smtClean="0">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rPr>
                                  <m:t>o</m:t>
                                </m:r>
                              </m:oMath>
                            </m:oMathPara>
                          </a14:m>
                          <a:endParaRPr lang="en-US" altLang="zh-CN" sz="1400" dirty="0">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tc>
                      <a:txBody>
                        <a:bodyPr/>
                        <a:lstStyle/>
                        <a:p>
                          <a:pPr algn="ctr"/>
                          <a:r>
                            <a:rPr sz="1400" b="0" u="none" dirty="0">
                              <a:solidFill>
                                <a:schemeClr val="tx1"/>
                              </a:solidFill>
                              <a:latin typeface="Huawei Sans" panose="020C0503030203020204" pitchFamily="34" charset="0"/>
                            </a:rPr>
                            <a:t>Total</a:t>
                          </a:r>
                          <a:endParaRPr lang="en-US" sz="1400" dirty="0">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extLst>
                      <a:ext uri="{0D108BD9-81ED-4DB2-BD59-A6C34878D82A}">
                        <a16:rowId xmlns:a16="http://schemas.microsoft.com/office/drawing/2014/main" val="10000"/>
                      </a:ext>
                    </a:extLst>
                  </a:tr>
                  <a:tr h="463656">
                    <a:tc>
                      <a:txBody>
                        <a:bodyPr/>
                        <a:lstStyle/>
                        <a:p>
                          <a:pPr algn="ctr"/>
                          <a:r>
                            <a:rPr lang="en-US" sz="1400" b="0" u="none" dirty="0">
                              <a:solidFill>
                                <a:schemeClr val="tx1"/>
                              </a:solidFill>
                              <a:latin typeface="Huawei Sans" panose="020C0503030203020204" pitchFamily="34" charset="0"/>
                            </a:rPr>
                            <a:t>Yes</a:t>
                          </a:r>
                          <a:endParaRPr lang="en-US" sz="1400" dirty="0">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14:m>
                            <m:oMathPara xmlns:m="http://schemas.openxmlformats.org/officeDocument/2006/math">
                              <m:oMathParaPr>
                                <m:jc m:val="centerGroup"/>
                              </m:oMathParaPr>
                              <m:oMath xmlns:m="http://schemas.openxmlformats.org/officeDocument/2006/math">
                                <m:r>
                                  <a:rPr lang="en-US" altLang="zh-CN" sz="1400" i="1" dirty="0" smtClean="0">
                                    <a:solidFill>
                                      <a:schemeClr val="tx1"/>
                                    </a:solidFill>
                                    <a:latin typeface="Cambria Math" panose="02040503050406030204" pitchFamily="18" charset="0"/>
                                    <a:ea typeface="+mn-ea"/>
                                    <a:cs typeface="+mn-ea"/>
                                    <a:sym typeface="Huawei Sans" panose="020C0503030203020204" pitchFamily="34" charset="0"/>
                                  </a:rPr>
                                  <m:t>𝑇𝑃</m:t>
                                </m:r>
                              </m:oMath>
                            </m:oMathPara>
                          </a14:m>
                          <a:endParaRPr lang="en-US" sz="1400" dirty="0">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14:m>
                            <m:oMathPara xmlns:m="http://schemas.openxmlformats.org/officeDocument/2006/math">
                              <m:oMathParaPr>
                                <m:jc m:val="centerGroup"/>
                              </m:oMathParaPr>
                              <m:oMath xmlns:m="http://schemas.openxmlformats.org/officeDocument/2006/math">
                                <m:r>
                                  <a:rPr lang="en-US" altLang="zh-CN" sz="1400" i="1" dirty="0" smtClean="0">
                                    <a:solidFill>
                                      <a:schemeClr val="tx1"/>
                                    </a:solidFill>
                                    <a:latin typeface="Cambria Math" panose="02040503050406030204" pitchFamily="18" charset="0"/>
                                    <a:ea typeface="+mn-ea"/>
                                    <a:cs typeface="+mn-ea"/>
                                    <a:sym typeface="Huawei Sans" panose="020C0503030203020204" pitchFamily="34" charset="0"/>
                                  </a:rPr>
                                  <m:t>𝐹𝑁</m:t>
                                </m:r>
                              </m:oMath>
                            </m:oMathPara>
                          </a14:m>
                          <a:endParaRPr lang="en-US" sz="1400" dirty="0">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US" altLang="zh-CN" sz="1400" i="1" dirty="0" smtClean="0">
                                    <a:solidFill>
                                      <a:srgbClr val="000000"/>
                                    </a:solidFill>
                                    <a:latin typeface="Cambria Math" panose="02040503050406030204" pitchFamily="18" charset="0"/>
                                    <a:ea typeface="+mn-ea"/>
                                    <a:cs typeface="+mn-ea"/>
                                    <a:sym typeface="Huawei Sans" panose="020C0503030203020204" pitchFamily="34" charset="0"/>
                                  </a:rPr>
                                  <m:t>𝑃</m:t>
                                </m:r>
                              </m:oMath>
                            </m:oMathPara>
                          </a14:m>
                          <a:endParaRPr lang="en-US" sz="1400" dirty="0">
                            <a:solidFill>
                              <a:srgbClr val="000000"/>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463656">
                    <a:tc>
                      <a:txBody>
                        <a:bodyPr/>
                        <a:lstStyle/>
                        <a:p>
                          <a:pPr algn="ctr"/>
                          <a:r>
                            <a:rPr lang="en-US" sz="1400" b="0" u="none" dirty="0">
                              <a:solidFill>
                                <a:schemeClr val="tx1"/>
                              </a:solidFill>
                              <a:latin typeface="Huawei Sans" panose="020C0503030203020204" pitchFamily="34" charset="0"/>
                            </a:rPr>
                            <a:t>No</a:t>
                          </a:r>
                          <a:endParaRPr sz="1400" b="0" u="none" dirty="0">
                            <a:solidFill>
                              <a:schemeClr val="tx1"/>
                            </a:solidFill>
                            <a:latin typeface="Huawei Sans" panose="020C0503030203020204" pitchFamily="34" charset="0"/>
                          </a:endParaRPr>
                        </a:p>
                      </a:txBody>
                      <a:tcPr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14:m>
                            <m:oMathPara xmlns:m="http://schemas.openxmlformats.org/officeDocument/2006/math">
                              <m:oMathParaPr>
                                <m:jc m:val="centerGroup"/>
                              </m:oMathParaPr>
                              <m:oMath xmlns:m="http://schemas.openxmlformats.org/officeDocument/2006/math">
                                <m:r>
                                  <a:rPr lang="en-US" altLang="zh-CN" sz="1400" i="1" dirty="0" smtClean="0">
                                    <a:solidFill>
                                      <a:schemeClr val="tx1"/>
                                    </a:solidFill>
                                    <a:latin typeface="Cambria Math" panose="02040503050406030204" pitchFamily="18" charset="0"/>
                                    <a:ea typeface="+mn-ea"/>
                                    <a:cs typeface="+mn-ea"/>
                                    <a:sym typeface="Huawei Sans" panose="020C0503030203020204" pitchFamily="34" charset="0"/>
                                  </a:rPr>
                                  <m:t>𝐹𝑃</m:t>
                                </m:r>
                              </m:oMath>
                            </m:oMathPara>
                          </a14:m>
                          <a:endParaRPr lang="en-US" sz="1400" dirty="0">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14:m>
                            <m:oMathPara xmlns:m="http://schemas.openxmlformats.org/officeDocument/2006/math">
                              <m:oMathParaPr>
                                <m:jc m:val="centerGroup"/>
                              </m:oMathParaPr>
                              <m:oMath xmlns:m="http://schemas.openxmlformats.org/officeDocument/2006/math">
                                <m:r>
                                  <a:rPr lang="en-US" altLang="zh-CN" sz="1400" i="1" dirty="0" smtClean="0">
                                    <a:solidFill>
                                      <a:schemeClr val="tx1"/>
                                    </a:solidFill>
                                    <a:latin typeface="Cambria Math" panose="02040503050406030204" pitchFamily="18" charset="0"/>
                                    <a:ea typeface="+mn-ea"/>
                                    <a:cs typeface="+mn-ea"/>
                                    <a:sym typeface="Huawei Sans" panose="020C0503030203020204" pitchFamily="34" charset="0"/>
                                  </a:rPr>
                                  <m:t>𝑇𝑁</m:t>
                                </m:r>
                              </m:oMath>
                            </m:oMathPara>
                          </a14:m>
                          <a:endParaRPr lang="en-US" sz="1400" dirty="0">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US" altLang="zh-CN" sz="1400" i="1" dirty="0" smtClean="0">
                                    <a:solidFill>
                                      <a:srgbClr val="000000"/>
                                    </a:solidFill>
                                    <a:latin typeface="Cambria Math" panose="02040503050406030204" pitchFamily="18" charset="0"/>
                                    <a:ea typeface="+mn-ea"/>
                                    <a:cs typeface="+mn-ea"/>
                                    <a:sym typeface="Huawei Sans" panose="020C0503030203020204" pitchFamily="34" charset="0"/>
                                  </a:rPr>
                                  <m:t>𝑁</m:t>
                                </m:r>
                              </m:oMath>
                            </m:oMathPara>
                          </a14:m>
                          <a:endParaRPr lang="en-US" sz="1400" dirty="0">
                            <a:solidFill>
                              <a:srgbClr val="000000"/>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463656">
                    <a:tc>
                      <a:txBody>
                        <a:bodyPr/>
                        <a:lstStyle/>
                        <a:p>
                          <a:pPr algn="ctr"/>
                          <a:r>
                            <a:rPr sz="1400" b="0" u="none">
                              <a:solidFill>
                                <a:schemeClr val="tx1"/>
                              </a:solidFill>
                              <a:latin typeface="Huawei Sans" panose="020C0503030203020204" pitchFamily="34" charset="0"/>
                            </a:rPr>
                            <a:t>Total</a:t>
                          </a:r>
                          <a:endParaRPr lang="en-US" sz="1400" dirty="0">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14:m>
                            <m:oMathPara xmlns:m="http://schemas.openxmlformats.org/officeDocument/2006/math">
                              <m:oMathParaPr>
                                <m:jc m:val="centerGroup"/>
                              </m:oMathParaPr>
                              <m:oMath xmlns:m="http://schemas.openxmlformats.org/officeDocument/2006/math">
                                <m:sSup>
                                  <m:sSupPr>
                                    <m:ctrlPr>
                                      <a:rPr lang="en-US" sz="1400" i="1" smtClean="0">
                                        <a:solidFill>
                                          <a:schemeClr val="tx1"/>
                                        </a:solidFill>
                                        <a:latin typeface="Cambria Math" panose="02040503050406030204" pitchFamily="18" charset="0"/>
                                        <a:ea typeface="+mn-ea"/>
                                        <a:cs typeface="+mn-ea"/>
                                        <a:sym typeface="Huawei Sans" panose="020C0503030203020204" pitchFamily="34" charset="0"/>
                                      </a:rPr>
                                    </m:ctrlPr>
                                  </m:sSupPr>
                                  <m:e>
                                    <m:r>
                                      <a:rPr lang="en-US" sz="1400" b="0" i="1" smtClean="0">
                                        <a:solidFill>
                                          <a:schemeClr val="tx1"/>
                                        </a:solidFill>
                                        <a:latin typeface="Cambria Math" panose="02040503050406030204" pitchFamily="18" charset="0"/>
                                        <a:ea typeface="+mn-ea"/>
                                        <a:cs typeface="+mn-ea"/>
                                        <a:sym typeface="Huawei Sans" panose="020C0503030203020204" pitchFamily="34" charset="0"/>
                                      </a:rPr>
                                      <m:t>𝑃</m:t>
                                    </m:r>
                                  </m:e>
                                  <m:sup>
                                    <m:r>
                                      <a:rPr lang="en-US" sz="1400" b="0" i="1" smtClean="0">
                                        <a:solidFill>
                                          <a:schemeClr val="tx1"/>
                                        </a:solidFill>
                                        <a:latin typeface="Cambria Math" panose="02040503050406030204" pitchFamily="18" charset="0"/>
                                        <a:ea typeface="+mn-ea"/>
                                        <a:cs typeface="+mn-ea"/>
                                        <a:sym typeface="Huawei Sans" panose="020C0503030203020204" pitchFamily="34" charset="0"/>
                                      </a:rPr>
                                      <m:t>′</m:t>
                                    </m:r>
                                  </m:sup>
                                </m:sSup>
                              </m:oMath>
                            </m:oMathPara>
                          </a14:m>
                          <a:endParaRPr lang="en-US" sz="1400" dirty="0">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14:m>
                            <m:oMathPara xmlns:m="http://schemas.openxmlformats.org/officeDocument/2006/math">
                              <m:oMathParaPr>
                                <m:jc m:val="centerGroup"/>
                              </m:oMathParaPr>
                              <m:oMath xmlns:m="http://schemas.openxmlformats.org/officeDocument/2006/math">
                                <m:sSup>
                                  <m:sSupPr>
                                    <m:ctrlPr>
                                      <a:rPr lang="en-US" sz="1400" i="1" smtClean="0">
                                        <a:solidFill>
                                          <a:schemeClr val="tx1"/>
                                        </a:solidFill>
                                        <a:latin typeface="Cambria Math" panose="02040503050406030204" pitchFamily="18" charset="0"/>
                                        <a:ea typeface="+mn-ea"/>
                                        <a:cs typeface="+mn-ea"/>
                                        <a:sym typeface="Huawei Sans" panose="020C0503030203020204" pitchFamily="34" charset="0"/>
                                      </a:rPr>
                                    </m:ctrlPr>
                                  </m:sSupPr>
                                  <m:e>
                                    <m:r>
                                      <a:rPr lang="en-US" sz="1400" b="0" i="1" smtClean="0">
                                        <a:solidFill>
                                          <a:schemeClr val="tx1"/>
                                        </a:solidFill>
                                        <a:latin typeface="Cambria Math" panose="02040503050406030204" pitchFamily="18" charset="0"/>
                                        <a:ea typeface="+mn-ea"/>
                                        <a:cs typeface="+mn-ea"/>
                                        <a:sym typeface="Huawei Sans" panose="020C0503030203020204" pitchFamily="34" charset="0"/>
                                      </a:rPr>
                                      <m:t>𝑁</m:t>
                                    </m:r>
                                  </m:e>
                                  <m:sup>
                                    <m:r>
                                      <a:rPr lang="en-US" sz="1400" b="0" i="1" smtClean="0">
                                        <a:solidFill>
                                          <a:schemeClr val="tx1"/>
                                        </a:solidFill>
                                        <a:latin typeface="Cambria Math" panose="02040503050406030204" pitchFamily="18" charset="0"/>
                                        <a:ea typeface="+mn-ea"/>
                                        <a:cs typeface="+mn-ea"/>
                                        <a:sym typeface="Huawei Sans" panose="020C0503030203020204" pitchFamily="34" charset="0"/>
                                      </a:rPr>
                                      <m:t>′</m:t>
                                    </m:r>
                                  </m:sup>
                                </m:sSup>
                              </m:oMath>
                            </m:oMathPara>
                          </a14:m>
                          <a:endParaRPr lang="en-US" sz="1400" dirty="0">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14:m>
                            <m:oMathPara xmlns:m="http://schemas.openxmlformats.org/officeDocument/2006/math">
                              <m:oMathParaPr>
                                <m:jc m:val="centerGroup"/>
                              </m:oMathParaPr>
                              <m:oMath xmlns:m="http://schemas.openxmlformats.org/officeDocument/2006/math">
                                <m:r>
                                  <a:rPr lang="en-US" altLang="zh-CN" sz="1400" i="1" dirty="0" smtClean="0">
                                    <a:solidFill>
                                      <a:srgbClr val="000000"/>
                                    </a:solidFill>
                                    <a:latin typeface="Cambria Math" panose="02040503050406030204" pitchFamily="18" charset="0"/>
                                    <a:ea typeface="+mn-ea"/>
                                    <a:cs typeface="+mn-ea"/>
                                    <a:sym typeface="Huawei Sans" panose="020C0503030203020204" pitchFamily="34" charset="0"/>
                                  </a:rPr>
                                  <m:t>𝑃</m:t>
                                </m:r>
                                <m:r>
                                  <a:rPr lang="en-US" altLang="zh-CN" sz="1400" i="1" dirty="0" smtClean="0">
                                    <a:solidFill>
                                      <a:srgbClr val="000000"/>
                                    </a:solidFill>
                                    <a:latin typeface="Cambria Math" panose="02040503050406030204" pitchFamily="18" charset="0"/>
                                    <a:ea typeface="+mn-ea"/>
                                    <a:cs typeface="+mn-ea"/>
                                    <a:sym typeface="Huawei Sans" panose="020C0503030203020204" pitchFamily="34" charset="0"/>
                                  </a:rPr>
                                  <m:t>+</m:t>
                                </m:r>
                                <m:r>
                                  <a:rPr lang="en-US" altLang="zh-CN" sz="1400" i="1" dirty="0" smtClean="0">
                                    <a:solidFill>
                                      <a:srgbClr val="000000"/>
                                    </a:solidFill>
                                    <a:latin typeface="Cambria Math" panose="02040503050406030204" pitchFamily="18" charset="0"/>
                                    <a:ea typeface="+mn-ea"/>
                                    <a:cs typeface="+mn-ea"/>
                                    <a:sym typeface="Huawei Sans" panose="020C0503030203020204" pitchFamily="34" charset="0"/>
                                  </a:rPr>
                                  <m:t>𝑁</m:t>
                                </m:r>
                              </m:oMath>
                            </m:oMathPara>
                          </a14:m>
                          <a:endParaRPr lang="en-US" sz="1400" dirty="0">
                            <a:solidFill>
                              <a:srgbClr val="000000"/>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bl>
              </a:graphicData>
            </a:graphic>
          </p:graphicFrame>
        </mc:Choice>
        <mc:Fallback xmlns="">
          <p:graphicFrame>
            <p:nvGraphicFramePr>
              <p:cNvPr id="7" name="表格 6"/>
              <p:cNvGraphicFramePr>
                <a:graphicFrameLocks noGrp="1"/>
              </p:cNvGraphicFramePr>
              <p:nvPr>
                <p:extLst>
                  <p:ext uri="{D42A27DB-BD31-4B8C-83A1-F6EECF244321}">
                    <p14:modId xmlns:p14="http://schemas.microsoft.com/office/powerpoint/2010/main" val="3949658973"/>
                  </p:ext>
                </p:extLst>
              </p:nvPr>
            </p:nvGraphicFramePr>
            <p:xfrm>
              <a:off x="8168878" y="1800033"/>
              <a:ext cx="3348372" cy="2038816"/>
            </p:xfrm>
            <a:graphic>
              <a:graphicData uri="http://schemas.openxmlformats.org/drawingml/2006/table">
                <a:tbl>
                  <a:tblPr firstRow="1" bandRow="1"/>
                  <a:tblGrid>
                    <a:gridCol w="1076998">
                      <a:extLst>
                        <a:ext uri="{9D8B030D-6E8A-4147-A177-3AD203B41FA5}">
                          <a16:colId xmlns:a16="http://schemas.microsoft.com/office/drawing/2014/main" val="20000"/>
                        </a:ext>
                      </a:extLst>
                    </a:gridCol>
                    <a:gridCol w="770021">
                      <a:extLst>
                        <a:ext uri="{9D8B030D-6E8A-4147-A177-3AD203B41FA5}">
                          <a16:colId xmlns:a16="http://schemas.microsoft.com/office/drawing/2014/main" val="20001"/>
                        </a:ext>
                      </a:extLst>
                    </a:gridCol>
                    <a:gridCol w="705852">
                      <a:extLst>
                        <a:ext uri="{9D8B030D-6E8A-4147-A177-3AD203B41FA5}">
                          <a16:colId xmlns:a16="http://schemas.microsoft.com/office/drawing/2014/main" val="20002"/>
                        </a:ext>
                      </a:extLst>
                    </a:gridCol>
                    <a:gridCol w="795501">
                      <a:extLst>
                        <a:ext uri="{9D8B030D-6E8A-4147-A177-3AD203B41FA5}">
                          <a16:colId xmlns:a16="http://schemas.microsoft.com/office/drawing/2014/main" val="20003"/>
                        </a:ext>
                      </a:extLst>
                    </a:gridCol>
                  </a:tblGrid>
                  <a:tr h="647848">
                    <a:tc>
                      <a:txBody>
                        <a:bodyPr/>
                        <a:lstStyle/>
                        <a:p>
                          <a:endParaRPr lang="en-US" sz="1400" dirty="0">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ap="flat" cmpd="sng" algn="ctr">
                          <a:solidFill>
                            <a:schemeClr val="tx1"/>
                          </a:solidFill>
                          <a:prstDash val="solid"/>
                          <a:round/>
                          <a:headEnd type="none" w="med" len="med"/>
                          <a:tailEnd type="none" w="med" len="med"/>
                        </a:lnTlToBr>
                        <a:lnBlToTr w="12700" cmpd="sng">
                          <a:noFill/>
                          <a:prstDash val="solid"/>
                        </a:lnBlToTr>
                        <a:solidFill>
                          <a:schemeClr val="bg1">
                            <a:lumMod val="85000"/>
                          </a:schemeClr>
                        </a:solidFill>
                      </a:tcPr>
                    </a:tc>
                    <a:tc>
                      <a:txBody>
                        <a:bodyPr/>
                        <a:lstStyle/>
                        <a:p>
                          <a:endParaRPr lang="zh-CN"/>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blipFill>
                          <a:blip r:embed="rId4"/>
                          <a:stretch>
                            <a:fillRect l="-142857" t="-2830" r="-199206" b="-220755"/>
                          </a:stretch>
                        </a:blipFill>
                      </a:tcPr>
                    </a:tc>
                    <a:tc>
                      <a:txBody>
                        <a:bodyPr/>
                        <a:lstStyle/>
                        <a:p>
                          <a:endParaRPr lang="zh-CN"/>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blipFill>
                          <a:blip r:embed="rId4"/>
                          <a:stretch>
                            <a:fillRect l="-263793" t="-2830" r="-116379" b="-220755"/>
                          </a:stretch>
                        </a:blipFill>
                      </a:tcPr>
                    </a:tc>
                    <a:tc>
                      <a:txBody>
                        <a:bodyPr/>
                        <a:lstStyle/>
                        <a:p>
                          <a:pPr algn="ctr"/>
                          <a:r>
                            <a:rPr sz="1400" b="0" u="none" dirty="0">
                              <a:solidFill>
                                <a:schemeClr val="tx1"/>
                              </a:solidFill>
                              <a:latin typeface="Huawei Sans" panose="020C0503030203020204" pitchFamily="34" charset="0"/>
                            </a:rPr>
                            <a:t>Total</a:t>
                          </a:r>
                          <a:endParaRPr lang="en-US" sz="1400" dirty="0">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lumMod val="85000"/>
                          </a:schemeClr>
                        </a:solidFill>
                      </a:tcPr>
                    </a:tc>
                    <a:extLst>
                      <a:ext uri="{0D108BD9-81ED-4DB2-BD59-A6C34878D82A}">
                        <a16:rowId xmlns:a16="http://schemas.microsoft.com/office/drawing/2014/main" val="10000"/>
                      </a:ext>
                    </a:extLst>
                  </a:tr>
                  <a:tr h="463656">
                    <a:tc>
                      <a:txBody>
                        <a:bodyPr/>
                        <a:lstStyle/>
                        <a:p>
                          <a:pPr algn="ctr"/>
                          <a:r>
                            <a:rPr lang="en-US" sz="1400" b="0" u="none" dirty="0">
                              <a:solidFill>
                                <a:schemeClr val="tx1"/>
                              </a:solidFill>
                              <a:latin typeface="Huawei Sans" panose="020C0503030203020204" pitchFamily="34" charset="0"/>
                            </a:rPr>
                            <a:t>Yes</a:t>
                          </a:r>
                          <a:endParaRPr lang="en-US" sz="1400" dirty="0">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zh-CN"/>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blipFill>
                          <a:blip r:embed="rId4"/>
                          <a:stretch>
                            <a:fillRect l="-142857" t="-141558" r="-199206" b="-203896"/>
                          </a:stretch>
                        </a:blipFill>
                      </a:tcPr>
                    </a:tc>
                    <a:tc>
                      <a:txBody>
                        <a:bodyPr/>
                        <a:lstStyle/>
                        <a:p>
                          <a:endParaRPr lang="zh-CN"/>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blipFill>
                          <a:blip r:embed="rId4"/>
                          <a:stretch>
                            <a:fillRect l="-263793" t="-141558" r="-116379" b="-203896"/>
                          </a:stretch>
                        </a:blipFill>
                      </a:tcPr>
                    </a:tc>
                    <a:tc>
                      <a:txBody>
                        <a:bodyPr/>
                        <a:lstStyle/>
                        <a:p>
                          <a:endParaRPr lang="zh-CN"/>
                        </a:p>
                      </a:txBody>
                      <a:tcPr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blipFill>
                          <a:blip r:embed="rId4"/>
                          <a:stretch>
                            <a:fillRect l="-322137" t="-141558" r="-3053" b="-203896"/>
                          </a:stretch>
                        </a:blipFill>
                      </a:tcPr>
                    </a:tc>
                    <a:extLst>
                      <a:ext uri="{0D108BD9-81ED-4DB2-BD59-A6C34878D82A}">
                        <a16:rowId xmlns:a16="http://schemas.microsoft.com/office/drawing/2014/main" val="10003"/>
                      </a:ext>
                    </a:extLst>
                  </a:tr>
                  <a:tr h="463656">
                    <a:tc>
                      <a:txBody>
                        <a:bodyPr/>
                        <a:lstStyle/>
                        <a:p>
                          <a:pPr algn="ctr"/>
                          <a:r>
                            <a:rPr lang="en-US" sz="1400" b="0" u="none" dirty="0">
                              <a:solidFill>
                                <a:schemeClr val="tx1"/>
                              </a:solidFill>
                              <a:latin typeface="Huawei Sans" panose="020C0503030203020204" pitchFamily="34" charset="0"/>
                            </a:rPr>
                            <a:t>No</a:t>
                          </a:r>
                          <a:endParaRPr sz="1400" b="0" u="none" dirty="0">
                            <a:solidFill>
                              <a:schemeClr val="tx1"/>
                            </a:solidFill>
                            <a:latin typeface="Huawei Sans" panose="020C0503030203020204" pitchFamily="34" charset="0"/>
                          </a:endParaRPr>
                        </a:p>
                      </a:txBody>
                      <a:tcPr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zh-CN"/>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blipFill>
                          <a:blip r:embed="rId4"/>
                          <a:stretch>
                            <a:fillRect l="-142857" t="-244737" r="-199206" b="-106579"/>
                          </a:stretch>
                        </a:blipFill>
                      </a:tcPr>
                    </a:tc>
                    <a:tc>
                      <a:txBody>
                        <a:bodyPr/>
                        <a:lstStyle/>
                        <a:p>
                          <a:endParaRPr lang="zh-CN"/>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blipFill>
                          <a:blip r:embed="rId4"/>
                          <a:stretch>
                            <a:fillRect l="-263793" t="-244737" r="-116379" b="-106579"/>
                          </a:stretch>
                        </a:blipFill>
                      </a:tcPr>
                    </a:tc>
                    <a:tc>
                      <a:txBody>
                        <a:bodyPr/>
                        <a:lstStyle/>
                        <a:p>
                          <a:endParaRPr lang="zh-CN"/>
                        </a:p>
                      </a:txBody>
                      <a:tcPr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blipFill>
                          <a:blip r:embed="rId4"/>
                          <a:stretch>
                            <a:fillRect l="-322137" t="-244737" r="-3053" b="-106579"/>
                          </a:stretch>
                        </a:blipFill>
                      </a:tcPr>
                    </a:tc>
                    <a:extLst>
                      <a:ext uri="{0D108BD9-81ED-4DB2-BD59-A6C34878D82A}">
                        <a16:rowId xmlns:a16="http://schemas.microsoft.com/office/drawing/2014/main" val="10001"/>
                      </a:ext>
                    </a:extLst>
                  </a:tr>
                  <a:tr h="463656">
                    <a:tc>
                      <a:txBody>
                        <a:bodyPr/>
                        <a:lstStyle/>
                        <a:p>
                          <a:pPr algn="ctr"/>
                          <a:r>
                            <a:rPr sz="1400" b="0" u="none">
                              <a:solidFill>
                                <a:schemeClr val="tx1"/>
                              </a:solidFill>
                              <a:latin typeface="Huawei Sans" panose="020C0503030203020204" pitchFamily="34" charset="0"/>
                            </a:rPr>
                            <a:t>Total</a:t>
                          </a:r>
                          <a:endParaRPr lang="en-US" sz="1400" dirty="0">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nchor="ctr">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endParaRPr lang="zh-CN"/>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blipFill>
                          <a:blip r:embed="rId4"/>
                          <a:stretch>
                            <a:fillRect l="-142857" t="-344737" r="-199206" b="-6579"/>
                          </a:stretch>
                        </a:blipFill>
                      </a:tcPr>
                    </a:tc>
                    <a:tc>
                      <a:txBody>
                        <a:bodyPr/>
                        <a:lstStyle/>
                        <a:p>
                          <a:endParaRPr lang="zh-CN"/>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blipFill>
                          <a:blip r:embed="rId4"/>
                          <a:stretch>
                            <a:fillRect l="-263793" t="-344737" r="-116379" b="-6579"/>
                          </a:stretch>
                        </a:blipFill>
                      </a:tcPr>
                    </a:tc>
                    <a:tc>
                      <a:txBody>
                        <a:bodyPr/>
                        <a:lstStyle/>
                        <a:p>
                          <a:endParaRPr lang="zh-CN"/>
                        </a:p>
                      </a:txBody>
                      <a:tcPr anchor="ctr">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blipFill>
                          <a:blip r:embed="rId4"/>
                          <a:stretch>
                            <a:fillRect l="-322137" t="-344737" r="-3053" b="-6579"/>
                          </a:stretch>
                        </a:blipFill>
                      </a:tcPr>
                    </a:tc>
                    <a:extLst>
                      <a:ext uri="{0D108BD9-81ED-4DB2-BD59-A6C34878D82A}">
                        <a16:rowId xmlns:a16="http://schemas.microsoft.com/office/drawing/2014/main" val="10002"/>
                      </a:ext>
                    </a:extLst>
                  </a:tr>
                </a:tbl>
              </a:graphicData>
            </a:graphic>
          </p:graphicFrame>
        </mc:Fallback>
      </mc:AlternateContent>
      <mc:AlternateContent xmlns:mc="http://schemas.openxmlformats.org/markup-compatibility/2006" xmlns:a14="http://schemas.microsoft.com/office/drawing/2010/main">
        <mc:Choice Requires="a14">
          <p:sp>
            <p:nvSpPr>
              <p:cNvPr id="4" name="文本框 3">
                <a:extLst>
                  <a:ext uri="{FF2B5EF4-FFF2-40B4-BE49-F238E27FC236}">
                    <a16:creationId xmlns:a16="http://schemas.microsoft.com/office/drawing/2014/main" id="{56E6464E-9365-418F-8E1F-E0D58A882AA6}"/>
                  </a:ext>
                </a:extLst>
              </p:cNvPr>
              <p:cNvSpPr txBox="1"/>
              <p:nvPr/>
            </p:nvSpPr>
            <p:spPr>
              <a:xfrm>
                <a:off x="442913" y="4802848"/>
                <a:ext cx="11061638" cy="1607684"/>
              </a:xfrm>
              <a:prstGeom prst="rect">
                <a:avLst/>
              </a:prstGeom>
              <a:noFill/>
            </p:spPr>
            <p:txBody>
              <a:bodyPr wrap="square" rtlCol="0">
                <a:spAutoFit/>
              </a:bodyPr>
              <a:lstStyle/>
              <a:p>
                <a:pPr marL="285750" indent="-285750">
                  <a:lnSpc>
                    <a:spcPct val="130000"/>
                  </a:lnSpc>
                  <a:buSzPct val="50000"/>
                  <a:buFont typeface="Wingdings" panose="05000000000000000000" pitchFamily="2" charset="2"/>
                  <a:buChar char="l"/>
                </a:pPr>
                <a:r>
                  <a:rPr lang="en-US" altLang="zh-CN" sz="1600" dirty="0">
                    <a:latin typeface="+mj-lt"/>
                  </a:rPr>
                  <a:t>The confusion matrix is an </a:t>
                </a:r>
                <a14:m>
                  <m:oMath xmlns:m="http://schemas.openxmlformats.org/officeDocument/2006/math">
                    <m:r>
                      <a:rPr lang="zh-CN" altLang="en-US" sz="1600" i="1">
                        <a:latin typeface="Cambria Math" panose="02040503050406030204" pitchFamily="18" charset="0"/>
                        <a:cs typeface="+mn-ea"/>
                        <a:sym typeface="Huawei Sans" panose="020C0503030203020204" pitchFamily="34" charset="0"/>
                      </a:rPr>
                      <m:t>𝑚</m:t>
                    </m:r>
                    <m:r>
                      <a:rPr lang="en-US" altLang="zh-CN" sz="1600" i="1">
                        <a:latin typeface="Cambria Math" panose="02040503050406030204" pitchFamily="18" charset="0"/>
                        <a:cs typeface="+mn-ea"/>
                        <a:sym typeface="Huawei Sans" panose="020C0503030203020204" pitchFamily="34" charset="0"/>
                      </a:rPr>
                      <m:t>×</m:t>
                    </m:r>
                    <m:r>
                      <a:rPr lang="zh-CN" altLang="en-US" sz="1600" i="1">
                        <a:latin typeface="Cambria Math" panose="02040503050406030204" pitchFamily="18" charset="0"/>
                        <a:cs typeface="+mn-ea"/>
                        <a:sym typeface="Huawei Sans" panose="020C0503030203020204" pitchFamily="34" charset="0"/>
                      </a:rPr>
                      <m:t>𝑚</m:t>
                    </m:r>
                  </m:oMath>
                </a14:m>
                <a:r>
                  <a:rPr lang="en-US" altLang="zh-CN" sz="1600" dirty="0">
                    <a:latin typeface="+mj-lt"/>
                  </a:rPr>
                  <a:t> table at minimum. The entry </a:t>
                </a:r>
                <a14:m>
                  <m:oMath xmlns:m="http://schemas.openxmlformats.org/officeDocument/2006/math">
                    <m:r>
                      <a:rPr lang="zh-CN" altLang="en-US" sz="1600" i="1">
                        <a:latin typeface="Cambria Math" panose="02040503050406030204" pitchFamily="18" charset="0"/>
                        <a:cs typeface="+mn-ea"/>
                        <a:sym typeface="Huawei Sans" panose="020C0503030203020204" pitchFamily="34" charset="0"/>
                      </a:rPr>
                      <m:t>𝐶</m:t>
                    </m:r>
                    <m:sSub>
                      <m:sSubPr>
                        <m:ctrlPr>
                          <a:rPr lang="ar-AE" altLang="zh-CN" sz="1600" i="1">
                            <a:latin typeface="Cambria Math" panose="02040503050406030204" pitchFamily="18" charset="0"/>
                            <a:cs typeface="+mn-ea"/>
                            <a:sym typeface="Huawei Sans" panose="020C0503030203020204" pitchFamily="34" charset="0"/>
                          </a:rPr>
                        </m:ctrlPr>
                      </m:sSubPr>
                      <m:e>
                        <m:r>
                          <a:rPr lang="zh-CN" altLang="ar-AE" sz="1600" i="1">
                            <a:latin typeface="Cambria Math" panose="02040503050406030204" pitchFamily="18" charset="0"/>
                            <a:cs typeface="+mn-ea"/>
                            <a:sym typeface="Huawei Sans" panose="020C0503030203020204" pitchFamily="34" charset="0"/>
                          </a:rPr>
                          <m:t>𝑀</m:t>
                        </m:r>
                      </m:e>
                      <m:sub>
                        <m:r>
                          <a:rPr lang="zh-CN" altLang="ar-AE" sz="1600" i="1">
                            <a:latin typeface="Cambria Math" panose="02040503050406030204" pitchFamily="18" charset="0"/>
                            <a:cs typeface="+mn-ea"/>
                            <a:sym typeface="Huawei Sans" panose="020C0503030203020204" pitchFamily="34" charset="0"/>
                          </a:rPr>
                          <m:t>𝑖</m:t>
                        </m:r>
                        <m:r>
                          <a:rPr lang="ar-AE" altLang="zh-CN" sz="1600" i="1">
                            <a:latin typeface="Cambria Math" panose="02040503050406030204" pitchFamily="18" charset="0"/>
                            <a:cs typeface="+mn-ea"/>
                            <a:sym typeface="Huawei Sans" panose="020C0503030203020204" pitchFamily="34" charset="0"/>
                          </a:rPr>
                          <m:t>,</m:t>
                        </m:r>
                        <m:r>
                          <a:rPr lang="zh-CN" altLang="ar-AE" sz="1600" i="1">
                            <a:latin typeface="Cambria Math" panose="02040503050406030204" pitchFamily="18" charset="0"/>
                            <a:cs typeface="+mn-ea"/>
                            <a:sym typeface="Huawei Sans" panose="020C0503030203020204" pitchFamily="34" charset="0"/>
                          </a:rPr>
                          <m:t>𝑗</m:t>
                        </m:r>
                      </m:sub>
                    </m:sSub>
                  </m:oMath>
                </a14:m>
                <a:r>
                  <a:rPr lang="ar-AE" altLang="zh-CN" sz="1600" dirty="0">
                    <a:latin typeface="+mj-lt"/>
                  </a:rPr>
                  <a:t> </a:t>
                </a:r>
                <a:r>
                  <a:rPr lang="en-US" altLang="zh-CN" sz="1600" dirty="0">
                    <a:latin typeface="+mj-lt"/>
                  </a:rPr>
                  <a:t>in the first </a:t>
                </a:r>
                <a14:m>
                  <m:oMath xmlns:m="http://schemas.openxmlformats.org/officeDocument/2006/math">
                    <m:r>
                      <a:rPr lang="zh-CN" altLang="en-US" sz="1600" i="1" dirty="0">
                        <a:latin typeface="Cambria Math" panose="02040503050406030204" pitchFamily="18" charset="0"/>
                        <a:cs typeface="+mn-ea"/>
                        <a:sym typeface="Huawei Sans" panose="020C0503030203020204" pitchFamily="34" charset="0"/>
                      </a:rPr>
                      <m:t>𝑚</m:t>
                    </m:r>
                  </m:oMath>
                </a14:m>
                <a:r>
                  <a:rPr lang="en-US" altLang="zh-CN" sz="1600" dirty="0">
                    <a:latin typeface="+mj-lt"/>
                  </a:rPr>
                  <a:t> rows and </a:t>
                </a:r>
                <a14:m>
                  <m:oMath xmlns:m="http://schemas.openxmlformats.org/officeDocument/2006/math">
                    <m:r>
                      <a:rPr lang="zh-CN" altLang="en-US" sz="1600" i="1" dirty="0">
                        <a:latin typeface="Cambria Math" panose="02040503050406030204" pitchFamily="18" charset="0"/>
                        <a:cs typeface="+mn-ea"/>
                        <a:sym typeface="Huawei Sans" panose="020C0503030203020204" pitchFamily="34" charset="0"/>
                      </a:rPr>
                      <m:t>𝑚</m:t>
                    </m:r>
                  </m:oMath>
                </a14:m>
                <a:r>
                  <a:rPr lang="en-US" altLang="zh-CN" sz="1600" dirty="0">
                    <a:latin typeface="+mj-lt"/>
                  </a:rPr>
                  <a:t> columns indicates the number of cases that belong to class </a:t>
                </a:r>
                <a14:m>
                  <m:oMath xmlns:m="http://schemas.openxmlformats.org/officeDocument/2006/math">
                    <m:r>
                      <a:rPr lang="zh-CN" altLang="en-US" sz="1600" i="1" dirty="0">
                        <a:latin typeface="Cambria Math" panose="02040503050406030204" pitchFamily="18" charset="0"/>
                        <a:cs typeface="+mn-ea"/>
                        <a:sym typeface="Huawei Sans" panose="020C0503030203020204" pitchFamily="34" charset="0"/>
                      </a:rPr>
                      <m:t>𝑖</m:t>
                    </m:r>
                  </m:oMath>
                </a14:m>
                <a:r>
                  <a:rPr lang="en-US" altLang="zh-CN" sz="1600" dirty="0">
                    <a:latin typeface="+mj-lt"/>
                  </a:rPr>
                  <a:t> but are labeled as </a:t>
                </a:r>
                <a14:m>
                  <m:oMath xmlns:m="http://schemas.openxmlformats.org/officeDocument/2006/math">
                    <m:r>
                      <a:rPr lang="zh-CN" altLang="en-US" sz="1600" i="1" dirty="0">
                        <a:latin typeface="Cambria Math" panose="02040503050406030204" pitchFamily="18" charset="0"/>
                        <a:cs typeface="+mn-ea"/>
                        <a:sym typeface="Huawei Sans" panose="020C0503030203020204" pitchFamily="34" charset="0"/>
                      </a:rPr>
                      <m:t>𝑗</m:t>
                    </m:r>
                  </m:oMath>
                </a14:m>
                <a:r>
                  <a:rPr lang="en-US" altLang="zh-CN" sz="1600" dirty="0">
                    <a:latin typeface="+mj-lt"/>
                  </a:rPr>
                  <a:t>.</a:t>
                </a:r>
                <a:endParaRPr lang="en-US" altLang="zh-CN" sz="1600" dirty="0">
                  <a:latin typeface="+mj-lt"/>
                  <a:sym typeface="Huawei Sans" panose="020C0503030203020204" pitchFamily="34" charset="0"/>
                </a:endParaRPr>
              </a:p>
              <a:p>
                <a:pPr marL="742990" lvl="1" indent="-285750">
                  <a:lnSpc>
                    <a:spcPct val="130000"/>
                  </a:lnSpc>
                  <a:buSzPct val="50000"/>
                  <a:buFont typeface="Wingdings" panose="05000000000000000000" pitchFamily="2" charset="2"/>
                  <a:buChar char="p"/>
                </a:pPr>
                <a:r>
                  <a:rPr lang="en-US" altLang="zh-CN" sz="1400" dirty="0">
                    <a:latin typeface="+mj-lt"/>
                  </a:rPr>
                  <a:t>For classifiers with high accuracy, most of the cases should be represented by entries on the diagonal of the confusion matrix from </a:t>
                </a:r>
                <a14:m>
                  <m:oMath xmlns:m="http://schemas.openxmlformats.org/officeDocument/2006/math">
                    <m:r>
                      <a:rPr lang="zh-CN" altLang="en-US" sz="1400" i="1">
                        <a:latin typeface="Cambria Math" panose="02040503050406030204" pitchFamily="18" charset="0"/>
                        <a:cs typeface="+mn-ea"/>
                        <a:sym typeface="Huawei Sans" panose="020C0503030203020204" pitchFamily="34" charset="0"/>
                      </a:rPr>
                      <m:t>𝐶</m:t>
                    </m:r>
                    <m:sSub>
                      <m:sSubPr>
                        <m:ctrlPr>
                          <a:rPr lang="ar-AE" altLang="zh-CN" sz="1400" i="1">
                            <a:latin typeface="Cambria Math" panose="02040503050406030204" pitchFamily="18" charset="0"/>
                            <a:cs typeface="+mn-ea"/>
                            <a:sym typeface="Huawei Sans" panose="020C0503030203020204" pitchFamily="34" charset="0"/>
                          </a:rPr>
                        </m:ctrlPr>
                      </m:sSubPr>
                      <m:e>
                        <m:r>
                          <a:rPr lang="zh-CN" altLang="ar-AE" sz="1400" i="1">
                            <a:latin typeface="Cambria Math" panose="02040503050406030204" pitchFamily="18" charset="0"/>
                            <a:cs typeface="+mn-ea"/>
                            <a:sym typeface="Huawei Sans" panose="020C0503030203020204" pitchFamily="34" charset="0"/>
                          </a:rPr>
                          <m:t>𝑀</m:t>
                        </m:r>
                      </m:e>
                      <m:sub>
                        <m:r>
                          <a:rPr lang="ar-AE" altLang="zh-CN" sz="1400" i="1">
                            <a:latin typeface="Cambria Math" panose="02040503050406030204" pitchFamily="18" charset="0"/>
                            <a:cs typeface="+mn-ea"/>
                            <a:sym typeface="Huawei Sans" panose="020C0503030203020204" pitchFamily="34" charset="0"/>
                          </a:rPr>
                          <m:t>1</m:t>
                        </m:r>
                        <m:r>
                          <a:rPr lang="ar-AE" altLang="zh-CN" sz="1400" i="1">
                            <a:latin typeface="Cambria Math" panose="02040503050406030204" pitchFamily="18" charset="0"/>
                            <a:cs typeface="+mn-ea"/>
                            <a:sym typeface="Huawei Sans" panose="020C0503030203020204" pitchFamily="34" charset="0"/>
                          </a:rPr>
                          <m:t>,</m:t>
                        </m:r>
                        <m:r>
                          <a:rPr lang="ar-AE" altLang="zh-CN" sz="1400" i="1">
                            <a:latin typeface="Cambria Math" panose="02040503050406030204" pitchFamily="18" charset="0"/>
                            <a:cs typeface="+mn-ea"/>
                            <a:sym typeface="Huawei Sans" panose="020C0503030203020204" pitchFamily="34" charset="0"/>
                          </a:rPr>
                          <m:t>1</m:t>
                        </m:r>
                      </m:sub>
                    </m:sSub>
                  </m:oMath>
                </a14:m>
                <a:r>
                  <a:rPr lang="ar-AE" altLang="zh-CN" sz="1400" dirty="0">
                    <a:latin typeface="+mj-lt"/>
                  </a:rPr>
                  <a:t> </a:t>
                </a:r>
                <a:r>
                  <a:rPr lang="en-US" altLang="zh-CN" sz="1400" dirty="0">
                    <a:latin typeface="+mj-lt"/>
                  </a:rPr>
                  <a:t>to </a:t>
                </a:r>
                <a14:m>
                  <m:oMath xmlns:m="http://schemas.openxmlformats.org/officeDocument/2006/math">
                    <m:r>
                      <a:rPr lang="zh-CN" altLang="en-US" sz="1400" i="1">
                        <a:latin typeface="Cambria Math" panose="02040503050406030204" pitchFamily="18" charset="0"/>
                        <a:cs typeface="+mn-ea"/>
                        <a:sym typeface="Huawei Sans" panose="020C0503030203020204" pitchFamily="34" charset="0"/>
                      </a:rPr>
                      <m:t>𝐶</m:t>
                    </m:r>
                    <m:sSub>
                      <m:sSubPr>
                        <m:ctrlPr>
                          <a:rPr lang="ar-AE" altLang="zh-CN" sz="1400" i="1">
                            <a:latin typeface="Cambria Math" panose="02040503050406030204" pitchFamily="18" charset="0"/>
                            <a:cs typeface="+mn-ea"/>
                            <a:sym typeface="Huawei Sans" panose="020C0503030203020204" pitchFamily="34" charset="0"/>
                          </a:rPr>
                        </m:ctrlPr>
                      </m:sSubPr>
                      <m:e>
                        <m:r>
                          <a:rPr lang="zh-CN" altLang="ar-AE" sz="1400" i="1">
                            <a:latin typeface="Cambria Math" panose="02040503050406030204" pitchFamily="18" charset="0"/>
                            <a:cs typeface="+mn-ea"/>
                            <a:sym typeface="Huawei Sans" panose="020C0503030203020204" pitchFamily="34" charset="0"/>
                          </a:rPr>
                          <m:t>𝑀</m:t>
                        </m:r>
                      </m:e>
                      <m:sub>
                        <m:r>
                          <a:rPr lang="zh-CN" altLang="ar-AE" sz="1400" i="1">
                            <a:latin typeface="Cambria Math" panose="02040503050406030204" pitchFamily="18" charset="0"/>
                            <a:cs typeface="+mn-ea"/>
                            <a:sym typeface="Huawei Sans" panose="020C0503030203020204" pitchFamily="34" charset="0"/>
                          </a:rPr>
                          <m:t>𝑚</m:t>
                        </m:r>
                        <m:r>
                          <a:rPr lang="ar-AE" altLang="zh-CN" sz="1400" i="1">
                            <a:latin typeface="Cambria Math" panose="02040503050406030204" pitchFamily="18" charset="0"/>
                            <a:cs typeface="+mn-ea"/>
                            <a:sym typeface="Huawei Sans" panose="020C0503030203020204" pitchFamily="34" charset="0"/>
                          </a:rPr>
                          <m:t>,</m:t>
                        </m:r>
                        <m:r>
                          <a:rPr lang="zh-CN" altLang="ar-AE" sz="1400" i="1">
                            <a:latin typeface="Cambria Math" panose="02040503050406030204" pitchFamily="18" charset="0"/>
                            <a:cs typeface="+mn-ea"/>
                            <a:sym typeface="Huawei Sans" panose="020C0503030203020204" pitchFamily="34" charset="0"/>
                          </a:rPr>
                          <m:t>𝑚</m:t>
                        </m:r>
                      </m:sub>
                    </m:sSub>
                  </m:oMath>
                </a14:m>
                <a:r>
                  <a:rPr lang="ar-AE" altLang="zh-CN" sz="1400" dirty="0">
                    <a:latin typeface="+mj-lt"/>
                  </a:rPr>
                  <a:t>, </a:t>
                </a:r>
                <a:r>
                  <a:rPr lang="en-US" altLang="zh-CN" sz="1400" dirty="0">
                    <a:latin typeface="+mj-lt"/>
                  </a:rPr>
                  <a:t>while other entries are 0 or close to 0. That is, </a:t>
                </a:r>
                <a14:m>
                  <m:oMath xmlns:m="http://schemas.openxmlformats.org/officeDocument/2006/math">
                    <m:r>
                      <a:rPr lang="zh-CN" altLang="en-US" sz="1400" i="1" dirty="0">
                        <a:latin typeface="Cambria Math" panose="02040503050406030204" pitchFamily="18" charset="0"/>
                        <a:cs typeface="+mn-ea"/>
                        <a:sym typeface="Huawei Sans" panose="020C0503030203020204" pitchFamily="34" charset="0"/>
                      </a:rPr>
                      <m:t>𝐹𝑃</m:t>
                    </m:r>
                  </m:oMath>
                </a14:m>
                <a:r>
                  <a:rPr lang="en-US" altLang="zh-CN" sz="1400" dirty="0">
                    <a:latin typeface="+mj-lt"/>
                  </a:rPr>
                  <a:t> and </a:t>
                </a:r>
                <a14:m>
                  <m:oMath xmlns:m="http://schemas.openxmlformats.org/officeDocument/2006/math">
                    <m:r>
                      <a:rPr lang="zh-CN" altLang="en-US" sz="1400" i="1" dirty="0">
                        <a:latin typeface="Cambria Math" panose="02040503050406030204" pitchFamily="18" charset="0"/>
                        <a:cs typeface="+mn-ea"/>
                        <a:sym typeface="Huawei Sans" panose="020C0503030203020204" pitchFamily="34" charset="0"/>
                      </a:rPr>
                      <m:t>𝐹𝑁</m:t>
                    </m:r>
                  </m:oMath>
                </a14:m>
                <a:r>
                  <a:rPr lang="en-US" altLang="zh-CN" sz="1400" dirty="0">
                    <a:latin typeface="+mj-lt"/>
                  </a:rPr>
                  <a:t> are close to 0.</a:t>
                </a:r>
                <a:endParaRPr lang="en-US" altLang="zh-CN" sz="1400" dirty="0">
                  <a:latin typeface="+mj-lt"/>
                  <a:cs typeface="Huawei Sans" panose="020C0503030203020204" pitchFamily="34" charset="0"/>
                  <a:sym typeface="Huawei Sans" panose="020C0503030203020204" pitchFamily="34" charset="0"/>
                </a:endParaRPr>
              </a:p>
              <a:p>
                <a:endParaRPr lang="zh-CN" altLang="en-US" dirty="0">
                  <a:latin typeface="+mj-lt"/>
                </a:endParaRPr>
              </a:p>
            </p:txBody>
          </p:sp>
        </mc:Choice>
        <mc:Fallback xmlns="">
          <p:sp>
            <p:nvSpPr>
              <p:cNvPr id="4" name="文本框 3">
                <a:extLst>
                  <a:ext uri="{FF2B5EF4-FFF2-40B4-BE49-F238E27FC236}">
                    <a16:creationId xmlns:a16="http://schemas.microsoft.com/office/drawing/2014/main" id="{56E6464E-9365-418F-8E1F-E0D58A882AA6}"/>
                  </a:ext>
                </a:extLst>
              </p:cNvPr>
              <p:cNvSpPr txBox="1">
                <a:spLocks noRot="1" noChangeAspect="1" noMove="1" noResize="1" noEditPoints="1" noAdjustHandles="1" noChangeArrowheads="1" noChangeShapeType="1" noTextEdit="1"/>
              </p:cNvSpPr>
              <p:nvPr/>
            </p:nvSpPr>
            <p:spPr>
              <a:xfrm>
                <a:off x="442913" y="4802848"/>
                <a:ext cx="11061638" cy="1607684"/>
              </a:xfrm>
              <a:prstGeom prst="rect">
                <a:avLst/>
              </a:prstGeom>
              <a:blipFill>
                <a:blip r:embed="rId5"/>
                <a:stretch>
                  <a:fillRect/>
                </a:stretch>
              </a:blipFill>
            </p:spPr>
            <p:txBody>
              <a:bodyPr/>
              <a:lstStyle/>
              <a:p>
                <a:r>
                  <a:rPr lang="zh-CN" altLang="en-US">
                    <a:noFill/>
                  </a:rPr>
                  <a:t> </a:t>
                </a:r>
              </a:p>
            </p:txBody>
          </p:sp>
        </mc:Fallback>
      </mc:AlternateContent>
      <p:sp>
        <p:nvSpPr>
          <p:cNvPr id="8" name="文本框 7">
            <a:extLst>
              <a:ext uri="{FF2B5EF4-FFF2-40B4-BE49-F238E27FC236}">
                <a16:creationId xmlns:a16="http://schemas.microsoft.com/office/drawing/2014/main" id="{9F7796C4-4DF8-4081-8248-1D12A826FAB0}"/>
              </a:ext>
            </a:extLst>
          </p:cNvPr>
          <p:cNvSpPr txBox="1"/>
          <p:nvPr/>
        </p:nvSpPr>
        <p:spPr>
          <a:xfrm>
            <a:off x="8390255" y="1761417"/>
            <a:ext cx="970788" cy="307777"/>
          </a:xfrm>
          <a:prstGeom prst="rect">
            <a:avLst/>
          </a:prstGeom>
          <a:noFill/>
        </p:spPr>
        <p:txBody>
          <a:bodyPr wrap="square" rtlCol="0">
            <a:spAutoFit/>
          </a:bodyPr>
          <a:lstStyle/>
          <a:p>
            <a:r>
              <a:rPr lang="en-US" altLang="zh-CN" sz="1400" dirty="0">
                <a:latin typeface="+mj-lt"/>
              </a:rPr>
              <a:t>Predicted</a:t>
            </a:r>
            <a:endParaRPr lang="zh-CN" altLang="en-US" sz="1400" dirty="0">
              <a:latin typeface="+mj-lt"/>
            </a:endParaRPr>
          </a:p>
        </p:txBody>
      </p:sp>
      <p:sp>
        <p:nvSpPr>
          <p:cNvPr id="10" name="文本框 9">
            <a:extLst>
              <a:ext uri="{FF2B5EF4-FFF2-40B4-BE49-F238E27FC236}">
                <a16:creationId xmlns:a16="http://schemas.microsoft.com/office/drawing/2014/main" id="{3B611B09-04E9-4AE9-A453-D971A03E03F8}"/>
              </a:ext>
            </a:extLst>
          </p:cNvPr>
          <p:cNvSpPr txBox="1"/>
          <p:nvPr/>
        </p:nvSpPr>
        <p:spPr>
          <a:xfrm>
            <a:off x="8142161" y="2167444"/>
            <a:ext cx="714438" cy="307777"/>
          </a:xfrm>
          <a:prstGeom prst="rect">
            <a:avLst/>
          </a:prstGeom>
          <a:noFill/>
        </p:spPr>
        <p:txBody>
          <a:bodyPr wrap="square" rtlCol="0">
            <a:spAutoFit/>
          </a:bodyPr>
          <a:lstStyle/>
          <a:p>
            <a:r>
              <a:rPr lang="en-US" altLang="zh-CN" sz="1400" dirty="0">
                <a:latin typeface="Huawei Sans" panose="020C0503030203020204" pitchFamily="34" charset="0"/>
              </a:rPr>
              <a:t>Actual</a:t>
            </a:r>
            <a:endParaRPr lang="en-US" altLang="zh-CN" sz="1400"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grpSp>
        <p:nvGrpSpPr>
          <p:cNvPr id="5" name="Group 4">
            <a:extLst>
              <a:ext uri="{FF2B5EF4-FFF2-40B4-BE49-F238E27FC236}">
                <a16:creationId xmlns:a16="http://schemas.microsoft.com/office/drawing/2014/main" id="{97163FC7-F3BB-3A3F-1A57-EAF3C6C23FB0}"/>
              </a:ext>
            </a:extLst>
          </p:cNvPr>
          <p:cNvGrpSpPr/>
          <p:nvPr/>
        </p:nvGrpSpPr>
        <p:grpSpPr>
          <a:xfrm>
            <a:off x="196602" y="170778"/>
            <a:ext cx="996641" cy="891380"/>
            <a:chOff x="431054" y="222425"/>
            <a:chExt cx="996641" cy="891380"/>
          </a:xfrm>
        </p:grpSpPr>
        <p:sp>
          <p:nvSpPr>
            <p:cNvPr id="6" name="Rectangle 5">
              <a:extLst>
                <a:ext uri="{FF2B5EF4-FFF2-40B4-BE49-F238E27FC236}">
                  <a16:creationId xmlns:a16="http://schemas.microsoft.com/office/drawing/2014/main" id="{1D1BB6FF-C2AF-4721-319A-6EBA49F8919D}"/>
                </a:ext>
              </a:extLst>
            </p:cNvPr>
            <p:cNvSpPr/>
            <p:nvPr/>
          </p:nvSpPr>
          <p:spPr>
            <a:xfrm>
              <a:off x="431054" y="222425"/>
              <a:ext cx="996641" cy="891380"/>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9" name="TextBox 8">
              <a:extLst>
                <a:ext uri="{FF2B5EF4-FFF2-40B4-BE49-F238E27FC236}">
                  <a16:creationId xmlns:a16="http://schemas.microsoft.com/office/drawing/2014/main" id="{5E2CBD3B-F71F-7163-CF36-4F113C0357CA}"/>
                </a:ext>
              </a:extLst>
            </p:cNvPr>
            <p:cNvSpPr txBox="1"/>
            <p:nvPr/>
          </p:nvSpPr>
          <p:spPr>
            <a:xfrm>
              <a:off x="441298" y="240917"/>
              <a:ext cx="917148" cy="307777"/>
            </a:xfrm>
            <a:prstGeom prst="rect">
              <a:avLst/>
            </a:prstGeom>
            <a:noFill/>
          </p:spPr>
          <p:txBody>
            <a:bodyPr wrap="square" rtlCol="0">
              <a:spAutoFit/>
            </a:bodyPr>
            <a:lstStyle/>
            <a:p>
              <a:pPr algn="ctr"/>
              <a:r>
                <a:rPr lang="en-US" sz="1400" dirty="0">
                  <a:solidFill>
                    <a:schemeClr val="bg1"/>
                  </a:solidFill>
                  <a:latin typeface="Times New Roman" panose="02020603050405020304" pitchFamily="18" charset="0"/>
                  <a:cs typeface="Times New Roman" panose="02020603050405020304" pitchFamily="18" charset="0"/>
                </a:rPr>
                <a:t>Lecture</a:t>
              </a:r>
            </a:p>
          </p:txBody>
        </p:sp>
        <p:sp>
          <p:nvSpPr>
            <p:cNvPr id="11" name="TextBox 10">
              <a:extLst>
                <a:ext uri="{FF2B5EF4-FFF2-40B4-BE49-F238E27FC236}">
                  <a16:creationId xmlns:a16="http://schemas.microsoft.com/office/drawing/2014/main" id="{BFFC9FF2-7D9D-1951-9522-3B3E3CDF0AAD}"/>
                </a:ext>
              </a:extLst>
            </p:cNvPr>
            <p:cNvSpPr txBox="1"/>
            <p:nvPr/>
          </p:nvSpPr>
          <p:spPr>
            <a:xfrm>
              <a:off x="441298" y="405919"/>
              <a:ext cx="917148" cy="707886"/>
            </a:xfrm>
            <a:prstGeom prst="rect">
              <a:avLst/>
            </a:prstGeom>
            <a:noFill/>
          </p:spPr>
          <p:txBody>
            <a:bodyPr wrap="square" rtlCol="0">
              <a:spAutoFit/>
            </a:bodyPr>
            <a:lstStyle/>
            <a:p>
              <a:pPr algn="ctr"/>
              <a:r>
                <a:rPr lang="en-US" sz="4000" b="1" dirty="0">
                  <a:solidFill>
                    <a:srgbClr val="8E5A6D"/>
                  </a:solidFill>
                  <a:latin typeface="Times New Roman" panose="02020603050405020304" pitchFamily="18" charset="0"/>
                  <a:cs typeface="Times New Roman" panose="02020603050405020304" pitchFamily="18" charset="0"/>
                </a:rPr>
                <a:t>04</a:t>
              </a:r>
              <a:endParaRPr lang="en-US" sz="1100" b="1" dirty="0">
                <a:solidFill>
                  <a:srgbClr val="8E5A6D"/>
                </a:solidFill>
                <a:latin typeface="Times New Roman" panose="02020603050405020304" pitchFamily="18" charset="0"/>
                <a:cs typeface="Times New Roman" panose="02020603050405020304" pitchFamily="18" charset="0"/>
              </a:endParaRPr>
            </a:p>
          </p:txBody>
        </p:sp>
      </p:grpSp>
      <p:pic>
        <p:nvPicPr>
          <p:cNvPr id="12" name="Graphic 11">
            <a:extLst>
              <a:ext uri="{FF2B5EF4-FFF2-40B4-BE49-F238E27FC236}">
                <a16:creationId xmlns:a16="http://schemas.microsoft.com/office/drawing/2014/main" id="{AAF1C5F6-943C-6675-83C4-8C99D3243F65}"/>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1197" y="6266339"/>
            <a:ext cx="2167470" cy="591661"/>
          </a:xfrm>
          <a:prstGeom prst="rect">
            <a:avLst/>
          </a:prstGeom>
        </p:spPr>
      </p:pic>
      <p:pic>
        <p:nvPicPr>
          <p:cNvPr id="13" name="Picture 12">
            <a:extLst>
              <a:ext uri="{FF2B5EF4-FFF2-40B4-BE49-F238E27FC236}">
                <a16:creationId xmlns:a16="http://schemas.microsoft.com/office/drawing/2014/main" id="{AC63FCDB-8716-DA32-32B5-0E9F33843E03}"/>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10705577" y="-354485"/>
            <a:ext cx="1486423" cy="1314685"/>
          </a:xfrm>
          <a:prstGeom prst="rect">
            <a:avLst/>
          </a:prstGeom>
        </p:spPr>
      </p:pic>
    </p:spTree>
    <p:extLst>
      <p:ext uri="{BB962C8B-B14F-4D97-AF65-F5344CB8AC3E}">
        <p14:creationId xmlns:p14="http://schemas.microsoft.com/office/powerpoint/2010/main" val="128339577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441174" y="377670"/>
            <a:ext cx="9844087" cy="438803"/>
          </a:xfrm>
        </p:spPr>
        <p:txBody>
          <a:bodyPr>
            <a:noAutofit/>
          </a:bodyPr>
          <a:lstStyle/>
          <a:p>
            <a:r>
              <a:rPr sz="3600" b="0" u="none" dirty="0">
                <a:latin typeface="Huawei Sans" panose="020C0503030203020204" pitchFamily="34" charset="0"/>
              </a:rPr>
              <a:t>Performance Evaluation of Classification (2)</a:t>
            </a:r>
            <a:endParaRPr lang="en-US" sz="3600" dirty="0">
              <a:latin typeface="Huawei Sans" panose="020C0503030203020204" pitchFamily="34" charset="0"/>
              <a:cs typeface="Huawei Sans" panose="020C0503030203020204" pitchFamily="34" charset="0"/>
              <a:sym typeface="Huawei Sans" panose="020C0503030203020204" pitchFamily="34" charset="0"/>
            </a:endParaRPr>
          </a:p>
        </p:txBody>
      </p:sp>
      <mc:AlternateContent xmlns:mc="http://schemas.openxmlformats.org/markup-compatibility/2006" xmlns:a14="http://schemas.microsoft.com/office/drawing/2010/main">
        <mc:Choice Requires="a14">
          <p:graphicFrame>
            <p:nvGraphicFramePr>
              <p:cNvPr id="4" name="表格 3"/>
              <p:cNvGraphicFramePr>
                <a:graphicFrameLocks noGrp="1"/>
              </p:cNvGraphicFramePr>
              <p:nvPr/>
            </p:nvGraphicFramePr>
            <p:xfrm>
              <a:off x="1905000" y="1156147"/>
              <a:ext cx="8724038" cy="4815582"/>
            </p:xfrm>
            <a:graphic>
              <a:graphicData uri="http://schemas.openxmlformats.org/drawingml/2006/table">
                <a:tbl>
                  <a:tblPr firstRow="1" bandRow="1"/>
                  <a:tblGrid>
                    <a:gridCol w="3051154">
                      <a:extLst>
                        <a:ext uri="{9D8B030D-6E8A-4147-A177-3AD203B41FA5}">
                          <a16:colId xmlns:a16="http://schemas.microsoft.com/office/drawing/2014/main" val="20000"/>
                        </a:ext>
                      </a:extLst>
                    </a:gridCol>
                    <a:gridCol w="5672884">
                      <a:extLst>
                        <a:ext uri="{9D8B030D-6E8A-4147-A177-3AD203B41FA5}">
                          <a16:colId xmlns:a16="http://schemas.microsoft.com/office/drawing/2014/main" val="20001"/>
                        </a:ext>
                      </a:extLst>
                    </a:gridCol>
                  </a:tblGrid>
                  <a:tr h="402666">
                    <a:tc>
                      <a:txBody>
                        <a:bodyPr/>
                        <a:lstStyle/>
                        <a:p>
                          <a:pPr algn="ctr"/>
                          <a:r>
                            <a:rPr sz="1600" b="1" u="none">
                              <a:solidFill>
                                <a:schemeClr val="tx1"/>
                              </a:solidFill>
                              <a:latin typeface="Huawei Sans" panose="020C0503030203020204" pitchFamily="34" charset="0"/>
                            </a:rPr>
                            <a:t>Measurement</a:t>
                          </a:r>
                          <a:endParaRPr lang="en-US" sz="1600" b="1" dirty="0">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nchor="ctr">
                        <a:lnL w="28575" cap="flat" cmpd="sng" algn="ctr">
                          <a:solidFill>
                            <a:schemeClr val="tx1"/>
                          </a:solidFill>
                          <a:prstDash val="solid"/>
                          <a:round/>
                          <a:headEnd type="none" w="med" len="med"/>
                          <a:tailEnd type="none" w="med" len="med"/>
                        </a:lnL>
                        <a:lnT w="28575" cap="flat" cmpd="sng" algn="ctr">
                          <a:solidFill>
                            <a:schemeClr val="tx1"/>
                          </a:solidFill>
                          <a:prstDash val="solid"/>
                          <a:round/>
                          <a:headEnd type="none" w="med" len="med"/>
                          <a:tailEnd type="none" w="med" len="med"/>
                        </a:lnT>
                        <a:solidFill>
                          <a:schemeClr val="bg1">
                            <a:lumMod val="85000"/>
                          </a:schemeClr>
                        </a:solidFill>
                      </a:tcPr>
                    </a:tc>
                    <a:tc>
                      <a:txBody>
                        <a:bodyPr/>
                        <a:lstStyle/>
                        <a:p>
                          <a:pPr algn="ctr"/>
                          <a:r>
                            <a:rPr sz="1600" b="1" u="none">
                              <a:solidFill>
                                <a:schemeClr val="tx1"/>
                              </a:solidFill>
                              <a:latin typeface="Huawei Sans" panose="020C0503030203020204" pitchFamily="34" charset="0"/>
                            </a:rPr>
                            <a:t>Formula</a:t>
                          </a:r>
                          <a:endParaRPr lang="en-US" sz="1600" b="1" dirty="0">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nchor="ctr">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solidFill>
                          <a:schemeClr val="bg1">
                            <a:lumMod val="85000"/>
                          </a:schemeClr>
                        </a:solidFill>
                      </a:tcPr>
                    </a:tc>
                    <a:extLst>
                      <a:ext uri="{0D108BD9-81ED-4DB2-BD59-A6C34878D82A}">
                        <a16:rowId xmlns:a16="http://schemas.microsoft.com/office/drawing/2014/main" val="10000"/>
                      </a:ext>
                    </a:extLst>
                  </a:tr>
                  <a:tr h="599448">
                    <a:tc>
                      <a:txBody>
                        <a:bodyPr/>
                        <a:lstStyle/>
                        <a:p>
                          <a:pPr algn="l"/>
                          <a:r>
                            <a:rPr sz="1600" b="0" u="none" dirty="0">
                              <a:solidFill>
                                <a:schemeClr val="tx1"/>
                              </a:solidFill>
                              <a:latin typeface="Huawei Sans" panose="020C0503030203020204" pitchFamily="34" charset="0"/>
                            </a:rPr>
                            <a:t>Accuracy, recognition rate</a:t>
                          </a:r>
                          <a:endParaRPr lang="en-US" sz="1600" dirty="0">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nchor="ctr">
                        <a:lnL w="28575" cap="flat" cmpd="sng" algn="ctr">
                          <a:solidFill>
                            <a:schemeClr val="tx1"/>
                          </a:solidFill>
                          <a:prstDash val="solid"/>
                          <a:round/>
                          <a:headEnd type="none" w="med" len="med"/>
                          <a:tailEnd type="none" w="med" len="med"/>
                        </a:lnL>
                      </a:tcPr>
                    </a:tc>
                    <a:tc>
                      <a:txBody>
                        <a:bodyPr/>
                        <a:lstStyle/>
                        <a:p>
                          <a:pPr algn="ctr"/>
                          <a14:m>
                            <m:oMathPara xmlns:m="http://schemas.openxmlformats.org/officeDocument/2006/math">
                              <m:oMathParaPr>
                                <m:jc m:val="centerGroup"/>
                              </m:oMathParaPr>
                              <m:oMath xmlns:m="http://schemas.openxmlformats.org/officeDocument/2006/math">
                                <m:f>
                                  <m:fPr>
                                    <m:ctrlPr>
                                      <a:rPr lang="en-US" sz="1600" i="1" smtClean="0">
                                        <a:solidFill>
                                          <a:schemeClr val="tx1"/>
                                        </a:solidFill>
                                        <a:latin typeface="Cambria Math" panose="02040503050406030204" pitchFamily="18" charset="0"/>
                                        <a:ea typeface="+mn-ea"/>
                                        <a:cs typeface="+mn-ea"/>
                                        <a:sym typeface="Huawei Sans" panose="020C0503030203020204" pitchFamily="34" charset="0"/>
                                      </a:rPr>
                                    </m:ctrlPr>
                                  </m:fPr>
                                  <m:num>
                                    <m:r>
                                      <a:rPr lang="en-US" sz="1600" b="0" i="1" smtClean="0">
                                        <a:solidFill>
                                          <a:schemeClr val="tx1"/>
                                        </a:solidFill>
                                        <a:latin typeface="Cambria Math" panose="02040503050406030204" pitchFamily="18" charset="0"/>
                                        <a:ea typeface="+mn-ea"/>
                                        <a:cs typeface="+mn-ea"/>
                                        <a:sym typeface="Huawei Sans" panose="020C0503030203020204" pitchFamily="34" charset="0"/>
                                      </a:rPr>
                                      <m:t>𝑇𝑃</m:t>
                                    </m:r>
                                    <m:r>
                                      <a:rPr lang="en-US" sz="1600" b="0" i="1" smtClean="0">
                                        <a:solidFill>
                                          <a:schemeClr val="tx1"/>
                                        </a:solidFill>
                                        <a:latin typeface="Cambria Math" panose="02040503050406030204" pitchFamily="18" charset="0"/>
                                        <a:ea typeface="+mn-ea"/>
                                        <a:cs typeface="+mn-ea"/>
                                        <a:sym typeface="Huawei Sans" panose="020C0503030203020204" pitchFamily="34" charset="0"/>
                                      </a:rPr>
                                      <m:t>+</m:t>
                                    </m:r>
                                    <m:r>
                                      <a:rPr lang="en-US" sz="1600" b="0" i="1" smtClean="0">
                                        <a:solidFill>
                                          <a:schemeClr val="tx1"/>
                                        </a:solidFill>
                                        <a:latin typeface="Cambria Math" panose="02040503050406030204" pitchFamily="18" charset="0"/>
                                        <a:ea typeface="+mn-ea"/>
                                        <a:cs typeface="+mn-ea"/>
                                        <a:sym typeface="Huawei Sans" panose="020C0503030203020204" pitchFamily="34" charset="0"/>
                                      </a:rPr>
                                      <m:t>𝑇𝑁</m:t>
                                    </m:r>
                                  </m:num>
                                  <m:den>
                                    <m:r>
                                      <a:rPr lang="en-US" sz="1600" b="0" i="1" smtClean="0">
                                        <a:solidFill>
                                          <a:schemeClr val="tx1"/>
                                        </a:solidFill>
                                        <a:latin typeface="Cambria Math" panose="02040503050406030204" pitchFamily="18" charset="0"/>
                                        <a:ea typeface="+mn-ea"/>
                                        <a:cs typeface="+mn-ea"/>
                                        <a:sym typeface="Huawei Sans" panose="020C0503030203020204" pitchFamily="34" charset="0"/>
                                      </a:rPr>
                                      <m:t>𝑃</m:t>
                                    </m:r>
                                    <m:r>
                                      <a:rPr lang="en-US" sz="1600" b="0" i="1" smtClean="0">
                                        <a:solidFill>
                                          <a:schemeClr val="tx1"/>
                                        </a:solidFill>
                                        <a:latin typeface="Cambria Math" panose="02040503050406030204" pitchFamily="18" charset="0"/>
                                        <a:ea typeface="+mn-ea"/>
                                        <a:cs typeface="+mn-ea"/>
                                        <a:sym typeface="Huawei Sans" panose="020C0503030203020204" pitchFamily="34" charset="0"/>
                                      </a:rPr>
                                      <m:t>+</m:t>
                                    </m:r>
                                    <m:r>
                                      <a:rPr lang="en-US" sz="1600" b="0" i="1" smtClean="0">
                                        <a:solidFill>
                                          <a:schemeClr val="tx1"/>
                                        </a:solidFill>
                                        <a:latin typeface="Cambria Math" panose="02040503050406030204" pitchFamily="18" charset="0"/>
                                        <a:ea typeface="+mn-ea"/>
                                        <a:cs typeface="+mn-ea"/>
                                        <a:sym typeface="Huawei Sans" panose="020C0503030203020204" pitchFamily="34" charset="0"/>
                                      </a:rPr>
                                      <m:t>𝑁</m:t>
                                    </m:r>
                                  </m:den>
                                </m:f>
                              </m:oMath>
                            </m:oMathPara>
                          </a14:m>
                          <a:endParaRPr lang="en-US" sz="1600" dirty="0">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lnR w="28575"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1"/>
                      </a:ext>
                    </a:extLst>
                  </a:tr>
                  <a:tr h="599448">
                    <a:tc>
                      <a:txBody>
                        <a:bodyPr/>
                        <a:lstStyle/>
                        <a:p>
                          <a:pPr algn="l"/>
                          <a:r>
                            <a:rPr sz="1600" b="0" u="none" dirty="0">
                              <a:solidFill>
                                <a:schemeClr val="tx1"/>
                              </a:solidFill>
                              <a:latin typeface="Huawei Sans" panose="020C0503030203020204" pitchFamily="34" charset="0"/>
                            </a:rPr>
                            <a:t>Error rate, misclassification rate</a:t>
                          </a:r>
                          <a:endParaRPr lang="en-US" sz="1600" dirty="0">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nchor="ctr">
                        <a:lnL w="28575" cap="flat" cmpd="sng" algn="ctr">
                          <a:solidFill>
                            <a:schemeClr val="tx1"/>
                          </a:solidFill>
                          <a:prstDash val="solid"/>
                          <a:round/>
                          <a:headEnd type="none" w="med" len="med"/>
                          <a:tailEnd type="none" w="med" len="med"/>
                        </a:lnL>
                      </a:tcPr>
                    </a:tc>
                    <a:tc>
                      <a:txBody>
                        <a:bodyPr/>
                        <a:lstStyle/>
                        <a:p>
                          <a:pPr algn="ctr"/>
                          <a14:m>
                            <m:oMathPara xmlns:m="http://schemas.openxmlformats.org/officeDocument/2006/math">
                              <m:oMathParaPr>
                                <m:jc m:val="centerGroup"/>
                              </m:oMathParaPr>
                              <m:oMath xmlns:m="http://schemas.openxmlformats.org/officeDocument/2006/math">
                                <m:f>
                                  <m:fPr>
                                    <m:ctrlPr>
                                      <a:rPr lang="en-US" sz="1600" i="1" smtClean="0">
                                        <a:solidFill>
                                          <a:schemeClr val="tx1"/>
                                        </a:solidFill>
                                        <a:latin typeface="Cambria Math" panose="02040503050406030204" pitchFamily="18" charset="0"/>
                                        <a:ea typeface="+mn-ea"/>
                                        <a:cs typeface="+mn-ea"/>
                                        <a:sym typeface="Huawei Sans" panose="020C0503030203020204" pitchFamily="34" charset="0"/>
                                      </a:rPr>
                                    </m:ctrlPr>
                                  </m:fPr>
                                  <m:num>
                                    <m:r>
                                      <a:rPr lang="en-US" sz="1600" b="0" i="1" smtClean="0">
                                        <a:solidFill>
                                          <a:schemeClr val="tx1"/>
                                        </a:solidFill>
                                        <a:latin typeface="Cambria Math" panose="02040503050406030204" pitchFamily="18" charset="0"/>
                                        <a:ea typeface="+mn-ea"/>
                                        <a:cs typeface="+mn-ea"/>
                                        <a:sym typeface="Huawei Sans" panose="020C0503030203020204" pitchFamily="34" charset="0"/>
                                      </a:rPr>
                                      <m:t>𝐹𝑃</m:t>
                                    </m:r>
                                    <m:r>
                                      <a:rPr lang="en-US" sz="1600" b="0" i="1" smtClean="0">
                                        <a:solidFill>
                                          <a:schemeClr val="tx1"/>
                                        </a:solidFill>
                                        <a:latin typeface="Cambria Math" panose="02040503050406030204" pitchFamily="18" charset="0"/>
                                        <a:ea typeface="+mn-ea"/>
                                        <a:cs typeface="+mn-ea"/>
                                        <a:sym typeface="Huawei Sans" panose="020C0503030203020204" pitchFamily="34" charset="0"/>
                                      </a:rPr>
                                      <m:t>+</m:t>
                                    </m:r>
                                    <m:r>
                                      <a:rPr lang="en-US" sz="1600" b="0" i="1" smtClean="0">
                                        <a:solidFill>
                                          <a:schemeClr val="tx1"/>
                                        </a:solidFill>
                                        <a:latin typeface="Cambria Math" panose="02040503050406030204" pitchFamily="18" charset="0"/>
                                        <a:ea typeface="+mn-ea"/>
                                        <a:cs typeface="+mn-ea"/>
                                        <a:sym typeface="Huawei Sans" panose="020C0503030203020204" pitchFamily="34" charset="0"/>
                                      </a:rPr>
                                      <m:t>𝐹𝑁</m:t>
                                    </m:r>
                                  </m:num>
                                  <m:den>
                                    <m:r>
                                      <a:rPr lang="en-US" sz="1600" b="0" i="1" smtClean="0">
                                        <a:solidFill>
                                          <a:schemeClr val="tx1"/>
                                        </a:solidFill>
                                        <a:latin typeface="Cambria Math" panose="02040503050406030204" pitchFamily="18" charset="0"/>
                                        <a:ea typeface="+mn-ea"/>
                                        <a:cs typeface="+mn-ea"/>
                                        <a:sym typeface="Huawei Sans" panose="020C0503030203020204" pitchFamily="34" charset="0"/>
                                      </a:rPr>
                                      <m:t>𝑃</m:t>
                                    </m:r>
                                    <m:r>
                                      <a:rPr lang="en-US" sz="1600" b="0" i="1" smtClean="0">
                                        <a:solidFill>
                                          <a:schemeClr val="tx1"/>
                                        </a:solidFill>
                                        <a:latin typeface="Cambria Math" panose="02040503050406030204" pitchFamily="18" charset="0"/>
                                        <a:ea typeface="+mn-ea"/>
                                        <a:cs typeface="+mn-ea"/>
                                        <a:sym typeface="Huawei Sans" panose="020C0503030203020204" pitchFamily="34" charset="0"/>
                                      </a:rPr>
                                      <m:t>+</m:t>
                                    </m:r>
                                    <m:r>
                                      <a:rPr lang="en-US" sz="1600" b="0" i="1" smtClean="0">
                                        <a:solidFill>
                                          <a:schemeClr val="tx1"/>
                                        </a:solidFill>
                                        <a:latin typeface="Cambria Math" panose="02040503050406030204" pitchFamily="18" charset="0"/>
                                        <a:ea typeface="+mn-ea"/>
                                        <a:cs typeface="+mn-ea"/>
                                        <a:sym typeface="Huawei Sans" panose="020C0503030203020204" pitchFamily="34" charset="0"/>
                                      </a:rPr>
                                      <m:t>𝑁</m:t>
                                    </m:r>
                                  </m:den>
                                </m:f>
                              </m:oMath>
                            </m:oMathPara>
                          </a14:m>
                          <a:endParaRPr lang="en-US" sz="1600" dirty="0">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lnR w="28575"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2"/>
                      </a:ext>
                    </a:extLst>
                  </a:tr>
                  <a:tr h="628821">
                    <a:tc>
                      <a:txBody>
                        <a:bodyPr/>
                        <a:lstStyle/>
                        <a:p>
                          <a:pPr algn="l"/>
                          <a:r>
                            <a:rPr sz="1600" b="0" u="none" dirty="0">
                              <a:solidFill>
                                <a:schemeClr val="tx1"/>
                              </a:solidFill>
                              <a:latin typeface="Huawei Sans" panose="020C0503030203020204" pitchFamily="34" charset="0"/>
                            </a:rPr>
                            <a:t>True positive rate, sensitivity, recall</a:t>
                          </a:r>
                          <a:endParaRPr lang="en-US" sz="1600" dirty="0">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nchor="ctr">
                        <a:lnL w="28575" cap="flat" cmpd="sng" algn="ctr">
                          <a:solidFill>
                            <a:schemeClr val="tx1"/>
                          </a:solidFill>
                          <a:prstDash val="solid"/>
                          <a:round/>
                          <a:headEnd type="none" w="med" len="med"/>
                          <a:tailEnd type="none" w="med" len="med"/>
                        </a:lnL>
                      </a:tcPr>
                    </a:tc>
                    <a:tc>
                      <a:txBody>
                        <a:bodyPr/>
                        <a:lstStyle/>
                        <a:p>
                          <a:pPr algn="ctr"/>
                          <a14:m>
                            <m:oMathPara xmlns:m="http://schemas.openxmlformats.org/officeDocument/2006/math">
                              <m:oMathParaPr>
                                <m:jc m:val="centerGroup"/>
                              </m:oMathParaPr>
                              <m:oMath xmlns:m="http://schemas.openxmlformats.org/officeDocument/2006/math">
                                <m:f>
                                  <m:fPr>
                                    <m:ctrlPr>
                                      <a:rPr lang="en-US" sz="1600" i="1" smtClean="0">
                                        <a:solidFill>
                                          <a:schemeClr val="tx1"/>
                                        </a:solidFill>
                                        <a:latin typeface="Cambria Math" panose="02040503050406030204" pitchFamily="18" charset="0"/>
                                        <a:ea typeface="+mn-ea"/>
                                        <a:cs typeface="+mn-ea"/>
                                        <a:sym typeface="Huawei Sans" panose="020C0503030203020204" pitchFamily="34" charset="0"/>
                                      </a:rPr>
                                    </m:ctrlPr>
                                  </m:fPr>
                                  <m:num>
                                    <m:r>
                                      <a:rPr lang="en-US" sz="1600" b="0" i="1" smtClean="0">
                                        <a:solidFill>
                                          <a:schemeClr val="tx1"/>
                                        </a:solidFill>
                                        <a:latin typeface="Cambria Math" panose="02040503050406030204" pitchFamily="18" charset="0"/>
                                        <a:ea typeface="+mn-ea"/>
                                        <a:cs typeface="+mn-ea"/>
                                        <a:sym typeface="Huawei Sans" panose="020C0503030203020204" pitchFamily="34" charset="0"/>
                                      </a:rPr>
                                      <m:t>𝑇𝑃</m:t>
                                    </m:r>
                                  </m:num>
                                  <m:den>
                                    <m:r>
                                      <a:rPr lang="en-US" sz="1600" b="0" i="1" smtClean="0">
                                        <a:solidFill>
                                          <a:schemeClr val="tx1"/>
                                        </a:solidFill>
                                        <a:latin typeface="Cambria Math" panose="02040503050406030204" pitchFamily="18" charset="0"/>
                                        <a:ea typeface="+mn-ea"/>
                                        <a:cs typeface="+mn-ea"/>
                                        <a:sym typeface="Huawei Sans" panose="020C0503030203020204" pitchFamily="34" charset="0"/>
                                      </a:rPr>
                                      <m:t>𝑃</m:t>
                                    </m:r>
                                  </m:den>
                                </m:f>
                              </m:oMath>
                            </m:oMathPara>
                          </a14:m>
                          <a:endParaRPr lang="en-US" sz="1600" dirty="0">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lnR w="28575"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3"/>
                      </a:ext>
                    </a:extLst>
                  </a:tr>
                  <a:tr h="593312">
                    <a:tc>
                      <a:txBody>
                        <a:bodyPr/>
                        <a:lstStyle/>
                        <a:p>
                          <a:pPr algn="l"/>
                          <a:r>
                            <a:rPr lang="en-US" sz="1600" b="0" u="none" dirty="0">
                              <a:solidFill>
                                <a:schemeClr val="tx1"/>
                              </a:solidFill>
                              <a:latin typeface="Huawei Sans" panose="020C0503030203020204" pitchFamily="34" charset="0"/>
                            </a:rPr>
                            <a:t>T</a:t>
                          </a:r>
                          <a:r>
                            <a:rPr sz="1600" b="0" u="none" dirty="0">
                              <a:solidFill>
                                <a:schemeClr val="tx1"/>
                              </a:solidFill>
                              <a:latin typeface="Huawei Sans" panose="020C0503030203020204" pitchFamily="34" charset="0"/>
                            </a:rPr>
                            <a:t>rue negative rate</a:t>
                          </a:r>
                          <a:r>
                            <a:rPr lang="en-US" altLang="zh-CN" sz="1600" b="0" u="none" dirty="0">
                              <a:solidFill>
                                <a:schemeClr val="tx1"/>
                              </a:solidFill>
                              <a:latin typeface="Huawei Sans" panose="020C0503030203020204" pitchFamily="34" charset="0"/>
                            </a:rPr>
                            <a:t>, specificity</a:t>
                          </a:r>
                          <a:endParaRPr lang="en-US" sz="1600" dirty="0">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nchor="ctr">
                        <a:lnL w="28575" cap="flat" cmpd="sng" algn="ctr">
                          <a:solidFill>
                            <a:schemeClr val="tx1"/>
                          </a:solidFill>
                          <a:prstDash val="solid"/>
                          <a:round/>
                          <a:headEnd type="none" w="med" len="med"/>
                          <a:tailEnd type="none" w="med" len="med"/>
                        </a:lnL>
                      </a:tcPr>
                    </a:tc>
                    <a:tc>
                      <a:txBody>
                        <a:bodyPr/>
                        <a:lstStyle/>
                        <a:p>
                          <a:pPr algn="ctr"/>
                          <a14:m>
                            <m:oMathPara xmlns:m="http://schemas.openxmlformats.org/officeDocument/2006/math">
                              <m:oMathParaPr>
                                <m:jc m:val="centerGroup"/>
                              </m:oMathParaPr>
                              <m:oMath xmlns:m="http://schemas.openxmlformats.org/officeDocument/2006/math">
                                <m:f>
                                  <m:fPr>
                                    <m:ctrlPr>
                                      <a:rPr lang="en-US" sz="1600" i="1" smtClean="0">
                                        <a:solidFill>
                                          <a:schemeClr val="tx1"/>
                                        </a:solidFill>
                                        <a:latin typeface="Cambria Math" panose="02040503050406030204" pitchFamily="18" charset="0"/>
                                        <a:ea typeface="+mn-ea"/>
                                        <a:cs typeface="+mn-ea"/>
                                        <a:sym typeface="Huawei Sans" panose="020C0503030203020204" pitchFamily="34" charset="0"/>
                                      </a:rPr>
                                    </m:ctrlPr>
                                  </m:fPr>
                                  <m:num>
                                    <m:r>
                                      <a:rPr lang="en-US" sz="1600" b="0" i="1" smtClean="0">
                                        <a:solidFill>
                                          <a:schemeClr val="tx1"/>
                                        </a:solidFill>
                                        <a:latin typeface="Cambria Math" panose="02040503050406030204" pitchFamily="18" charset="0"/>
                                        <a:ea typeface="+mn-ea"/>
                                        <a:cs typeface="+mn-ea"/>
                                        <a:sym typeface="Huawei Sans" panose="020C0503030203020204" pitchFamily="34" charset="0"/>
                                      </a:rPr>
                                      <m:t>𝑇𝑁</m:t>
                                    </m:r>
                                  </m:num>
                                  <m:den>
                                    <m:r>
                                      <a:rPr lang="en-US" sz="1600" b="0" i="1" smtClean="0">
                                        <a:solidFill>
                                          <a:schemeClr val="tx1"/>
                                        </a:solidFill>
                                        <a:latin typeface="Cambria Math" panose="02040503050406030204" pitchFamily="18" charset="0"/>
                                        <a:ea typeface="+mn-ea"/>
                                        <a:cs typeface="+mn-ea"/>
                                        <a:sym typeface="Huawei Sans" panose="020C0503030203020204" pitchFamily="34" charset="0"/>
                                      </a:rPr>
                                      <m:t>𝑁</m:t>
                                    </m:r>
                                  </m:den>
                                </m:f>
                              </m:oMath>
                            </m:oMathPara>
                          </a14:m>
                          <a:endParaRPr lang="en-US" sz="1600" dirty="0">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lnR w="28575"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4"/>
                      </a:ext>
                    </a:extLst>
                  </a:tr>
                  <a:tr h="599448">
                    <a:tc>
                      <a:txBody>
                        <a:bodyPr/>
                        <a:lstStyle/>
                        <a:p>
                          <a:pPr algn="l"/>
                          <a:r>
                            <a:rPr sz="1600" b="0" u="none" dirty="0">
                              <a:solidFill>
                                <a:schemeClr val="tx1"/>
                              </a:solidFill>
                              <a:latin typeface="Huawei Sans" panose="020C0503030203020204" pitchFamily="34" charset="0"/>
                            </a:rPr>
                            <a:t>Precision</a:t>
                          </a:r>
                          <a:endParaRPr lang="en-US" sz="1600" dirty="0">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nchor="ctr">
                        <a:lnL w="28575" cap="flat" cmpd="sng" algn="ctr">
                          <a:solidFill>
                            <a:schemeClr val="tx1"/>
                          </a:solidFill>
                          <a:prstDash val="solid"/>
                          <a:round/>
                          <a:headEnd type="none" w="med" len="med"/>
                          <a:tailEnd type="none" w="med" len="med"/>
                        </a:lnL>
                      </a:tcPr>
                    </a:tc>
                    <a:tc>
                      <a:txBody>
                        <a:bodyPr/>
                        <a:lstStyle/>
                        <a:p>
                          <a:pPr algn="ctr"/>
                          <a14:m>
                            <m:oMathPara xmlns:m="http://schemas.openxmlformats.org/officeDocument/2006/math">
                              <m:oMathParaPr>
                                <m:jc m:val="centerGroup"/>
                              </m:oMathParaPr>
                              <m:oMath xmlns:m="http://schemas.openxmlformats.org/officeDocument/2006/math">
                                <m:f>
                                  <m:fPr>
                                    <m:ctrlPr>
                                      <a:rPr lang="en-US" sz="1600" i="1" smtClean="0">
                                        <a:solidFill>
                                          <a:schemeClr val="tx1"/>
                                        </a:solidFill>
                                        <a:latin typeface="Cambria Math" panose="02040503050406030204" pitchFamily="18" charset="0"/>
                                        <a:ea typeface="+mn-ea"/>
                                        <a:cs typeface="+mn-ea"/>
                                        <a:sym typeface="Huawei Sans" panose="020C0503030203020204" pitchFamily="34" charset="0"/>
                                      </a:rPr>
                                    </m:ctrlPr>
                                  </m:fPr>
                                  <m:num>
                                    <m:r>
                                      <a:rPr lang="en-US" sz="1600" b="0" i="1" smtClean="0">
                                        <a:solidFill>
                                          <a:schemeClr val="tx1"/>
                                        </a:solidFill>
                                        <a:latin typeface="Cambria Math" panose="02040503050406030204" pitchFamily="18" charset="0"/>
                                        <a:ea typeface="+mn-ea"/>
                                        <a:cs typeface="+mn-ea"/>
                                        <a:sym typeface="Huawei Sans" panose="020C0503030203020204" pitchFamily="34" charset="0"/>
                                      </a:rPr>
                                      <m:t>𝑇𝑃</m:t>
                                    </m:r>
                                  </m:num>
                                  <m:den>
                                    <m:r>
                                      <a:rPr lang="en-US" sz="1600" b="0" i="1" smtClean="0">
                                        <a:solidFill>
                                          <a:schemeClr val="tx1"/>
                                        </a:solidFill>
                                        <a:latin typeface="Cambria Math" panose="02040503050406030204" pitchFamily="18" charset="0"/>
                                        <a:ea typeface="+mn-ea"/>
                                        <a:cs typeface="+mn-ea"/>
                                        <a:sym typeface="Huawei Sans" panose="020C0503030203020204" pitchFamily="34" charset="0"/>
                                      </a:rPr>
                                      <m:t>𝑇𝑃</m:t>
                                    </m:r>
                                    <m:r>
                                      <a:rPr lang="en-US" sz="1600" b="0" i="1" smtClean="0">
                                        <a:solidFill>
                                          <a:schemeClr val="tx1"/>
                                        </a:solidFill>
                                        <a:latin typeface="Cambria Math" panose="02040503050406030204" pitchFamily="18" charset="0"/>
                                        <a:ea typeface="+mn-ea"/>
                                        <a:cs typeface="+mn-ea"/>
                                        <a:sym typeface="Huawei Sans" panose="020C0503030203020204" pitchFamily="34" charset="0"/>
                                      </a:rPr>
                                      <m:t>+</m:t>
                                    </m:r>
                                    <m:r>
                                      <a:rPr lang="en-US" sz="1600" b="0" i="1" smtClean="0">
                                        <a:solidFill>
                                          <a:schemeClr val="tx1"/>
                                        </a:solidFill>
                                        <a:latin typeface="Cambria Math" panose="02040503050406030204" pitchFamily="18" charset="0"/>
                                        <a:ea typeface="+mn-ea"/>
                                        <a:cs typeface="+mn-ea"/>
                                        <a:sym typeface="Huawei Sans" panose="020C0503030203020204" pitchFamily="34" charset="0"/>
                                      </a:rPr>
                                      <m:t>𝐹𝑃</m:t>
                                    </m:r>
                                  </m:den>
                                </m:f>
                              </m:oMath>
                            </m:oMathPara>
                          </a14:m>
                          <a:endParaRPr lang="en-US" sz="1600" dirty="0">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lnR w="28575"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5"/>
                      </a:ext>
                    </a:extLst>
                  </a:tr>
                  <a:tr h="646610">
                    <a:tc>
                      <a:txBody>
                        <a:bodyPr/>
                        <a:lstStyle/>
                        <a:p>
                          <a:pPr algn="l"/>
                          <a14:m>
                            <m:oMath xmlns:m="http://schemas.openxmlformats.org/officeDocument/2006/math">
                              <m:sSub>
                                <m:sSubPr>
                                  <m:ctrlPr>
                                    <a:rPr lang="en-US" altLang="zh-CN" sz="1600" i="1" dirty="0" smtClean="0">
                                      <a:solidFill>
                                        <a:schemeClr val="tx1"/>
                                      </a:solidFill>
                                      <a:latin typeface="Cambria Math" panose="02040503050406030204" pitchFamily="18" charset="0"/>
                                      <a:ea typeface="+mn-ea"/>
                                      <a:cs typeface="+mn-ea"/>
                                      <a:sym typeface="Huawei Sans" panose="020C0503030203020204" pitchFamily="34" charset="0"/>
                                    </a:rPr>
                                  </m:ctrlPr>
                                </m:sSubPr>
                                <m:e>
                                  <m:r>
                                    <a:rPr lang="en-US" altLang="zh-CN" sz="1600" b="0" i="1" dirty="0" smtClean="0">
                                      <a:solidFill>
                                        <a:schemeClr val="tx1"/>
                                      </a:solidFill>
                                      <a:latin typeface="Cambria Math" panose="02040503050406030204" pitchFamily="18" charset="0"/>
                                      <a:ea typeface="+mn-ea"/>
                                      <a:cs typeface="+mn-ea"/>
                                      <a:sym typeface="Huawei Sans" panose="020C0503030203020204" pitchFamily="34" charset="0"/>
                                    </a:rPr>
                                    <m:t>𝐹</m:t>
                                  </m:r>
                                </m:e>
                                <m:sub>
                                  <m:r>
                                    <a:rPr lang="en-US" altLang="zh-CN" sz="1600" b="0" i="1" dirty="0" smtClean="0">
                                      <a:solidFill>
                                        <a:schemeClr val="tx1"/>
                                      </a:solidFill>
                                      <a:latin typeface="Cambria Math" panose="02040503050406030204" pitchFamily="18" charset="0"/>
                                      <a:ea typeface="+mn-ea"/>
                                      <a:cs typeface="+mn-ea"/>
                                      <a:sym typeface="Huawei Sans" panose="020C0503030203020204" pitchFamily="34" charset="0"/>
                                    </a:rPr>
                                    <m:t>1</m:t>
                                  </m:r>
                                </m:sub>
                              </m:sSub>
                            </m:oMath>
                          </a14:m>
                          <a:r>
                            <a:rPr lang="en-US" sz="1600" b="0" u="none" dirty="0">
                              <a:solidFill>
                                <a:schemeClr val="tx1"/>
                              </a:solidFill>
                              <a:latin typeface="Huawei Sans" panose="020C0503030203020204" pitchFamily="34" charset="0"/>
                            </a:rPr>
                            <a:t> </a:t>
                          </a:r>
                          <a:r>
                            <a:rPr sz="1600" b="0" u="none" dirty="0">
                              <a:solidFill>
                                <a:schemeClr val="tx1"/>
                              </a:solidFill>
                              <a:latin typeface="Huawei Sans" panose="020C0503030203020204" pitchFamily="34" charset="0"/>
                            </a:rPr>
                            <a:t>value, harmonic mean of precision and recall</a:t>
                          </a:r>
                          <a:endParaRPr lang="en-US" altLang="zh-CN" sz="1600" dirty="0">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nchor="ctr">
                        <a:lnL w="28575" cap="flat" cmpd="sng" algn="ctr">
                          <a:solidFill>
                            <a:schemeClr val="tx1"/>
                          </a:solidFill>
                          <a:prstDash val="solid"/>
                          <a:round/>
                          <a:headEnd type="none" w="med" len="med"/>
                          <a:tailEnd type="none" w="med" len="med"/>
                        </a:lnL>
                      </a:tcPr>
                    </a:tc>
                    <a:tc>
                      <a:txBody>
                        <a:bodyPr/>
                        <a:lstStyle/>
                        <a:p>
                          <a:pPr algn="ctr"/>
                          <a14:m>
                            <m:oMathPara xmlns:m="http://schemas.openxmlformats.org/officeDocument/2006/math">
                              <m:oMathParaPr>
                                <m:jc m:val="centerGroup"/>
                              </m:oMathParaPr>
                              <m:oMath xmlns:m="http://schemas.openxmlformats.org/officeDocument/2006/math">
                                <m:f>
                                  <m:fPr>
                                    <m:ctrlPr>
                                      <a:rPr lang="en-US" sz="1600" i="1" smtClean="0">
                                        <a:solidFill>
                                          <a:schemeClr val="tx1"/>
                                        </a:solidFill>
                                        <a:latin typeface="Cambria Math" panose="02040503050406030204" pitchFamily="18" charset="0"/>
                                        <a:ea typeface="+mn-ea"/>
                                        <a:cs typeface="+mn-ea"/>
                                        <a:sym typeface="Huawei Sans" panose="020C0503030203020204" pitchFamily="34" charset="0"/>
                                      </a:rPr>
                                    </m:ctrlPr>
                                  </m:fPr>
                                  <m:num>
                                    <m:r>
                                      <a:rPr lang="en-US" sz="1600" b="0" i="1" smtClean="0">
                                        <a:solidFill>
                                          <a:schemeClr val="tx1"/>
                                        </a:solidFill>
                                        <a:latin typeface="Cambria Math" panose="02040503050406030204" pitchFamily="18" charset="0"/>
                                        <a:ea typeface="+mn-ea"/>
                                        <a:cs typeface="+mn-ea"/>
                                        <a:sym typeface="Huawei Sans" panose="020C0503030203020204" pitchFamily="34" charset="0"/>
                                      </a:rPr>
                                      <m:t>2×</m:t>
                                    </m:r>
                                    <m:r>
                                      <a:rPr lang="en-US" sz="1600" b="0" i="1" smtClean="0">
                                        <a:solidFill>
                                          <a:schemeClr val="tx1"/>
                                        </a:solidFill>
                                        <a:latin typeface="Cambria Math" panose="02040503050406030204" pitchFamily="18" charset="0"/>
                                        <a:ea typeface="+mn-ea"/>
                                        <a:cs typeface="+mn-ea"/>
                                        <a:sym typeface="Huawei Sans" panose="020C0503030203020204" pitchFamily="34" charset="0"/>
                                      </a:rPr>
                                      <m:t>𝑝𝑟𝑒𝑐𝑖𝑠𝑖𝑜𝑛</m:t>
                                    </m:r>
                                    <m:r>
                                      <a:rPr lang="en-US" sz="1600" b="0" i="1" smtClean="0">
                                        <a:solidFill>
                                          <a:schemeClr val="tx1"/>
                                        </a:solidFill>
                                        <a:latin typeface="Cambria Math" panose="02040503050406030204" pitchFamily="18" charset="0"/>
                                        <a:ea typeface="+mn-ea"/>
                                        <a:cs typeface="+mn-ea"/>
                                        <a:sym typeface="Huawei Sans" panose="020C0503030203020204" pitchFamily="34" charset="0"/>
                                      </a:rPr>
                                      <m:t>×</m:t>
                                    </m:r>
                                    <m:r>
                                      <a:rPr lang="en-US" sz="1600" b="0" i="1" smtClean="0">
                                        <a:solidFill>
                                          <a:schemeClr val="tx1"/>
                                        </a:solidFill>
                                        <a:latin typeface="Cambria Math" panose="02040503050406030204" pitchFamily="18" charset="0"/>
                                        <a:ea typeface="+mn-ea"/>
                                        <a:cs typeface="+mn-ea"/>
                                        <a:sym typeface="Huawei Sans" panose="020C0503030203020204" pitchFamily="34" charset="0"/>
                                      </a:rPr>
                                      <m:t>𝑟𝑒𝑐𝑎𝑙𝑙</m:t>
                                    </m:r>
                                  </m:num>
                                  <m:den>
                                    <m:r>
                                      <a:rPr lang="en-US" sz="1600" b="0" i="1" smtClean="0">
                                        <a:solidFill>
                                          <a:schemeClr val="tx1"/>
                                        </a:solidFill>
                                        <a:latin typeface="Cambria Math" panose="02040503050406030204" pitchFamily="18" charset="0"/>
                                        <a:ea typeface="+mn-ea"/>
                                        <a:cs typeface="+mn-ea"/>
                                        <a:sym typeface="Huawei Sans" panose="020C0503030203020204" pitchFamily="34" charset="0"/>
                                      </a:rPr>
                                      <m:t>𝑝𝑟𝑒𝑐𝑖𝑠𝑖𝑜𝑛</m:t>
                                    </m:r>
                                    <m:r>
                                      <a:rPr lang="en-US" sz="1600" b="0" i="1" smtClean="0">
                                        <a:solidFill>
                                          <a:schemeClr val="tx1"/>
                                        </a:solidFill>
                                        <a:latin typeface="Cambria Math" panose="02040503050406030204" pitchFamily="18" charset="0"/>
                                        <a:ea typeface="+mn-ea"/>
                                        <a:cs typeface="+mn-ea"/>
                                        <a:sym typeface="Huawei Sans" panose="020C0503030203020204" pitchFamily="34" charset="0"/>
                                      </a:rPr>
                                      <m:t>+</m:t>
                                    </m:r>
                                    <m:r>
                                      <a:rPr lang="en-US" sz="1600" b="0" i="1" smtClean="0">
                                        <a:solidFill>
                                          <a:schemeClr val="tx1"/>
                                        </a:solidFill>
                                        <a:latin typeface="Cambria Math" panose="02040503050406030204" pitchFamily="18" charset="0"/>
                                        <a:ea typeface="+mn-ea"/>
                                        <a:cs typeface="+mn-ea"/>
                                        <a:sym typeface="Huawei Sans" panose="020C0503030203020204" pitchFamily="34" charset="0"/>
                                      </a:rPr>
                                      <m:t>𝑟𝑒𝑐𝑎𝑙𝑙</m:t>
                                    </m:r>
                                  </m:den>
                                </m:f>
                              </m:oMath>
                            </m:oMathPara>
                          </a14:m>
                          <a:endParaRPr lang="en-US" sz="1600" dirty="0">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lnR w="28575"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373488935"/>
                      </a:ext>
                    </a:extLst>
                  </a:tr>
                  <a:tr h="745829">
                    <a:tc>
                      <a:txBody>
                        <a:bodyPr/>
                        <a:lstStyle/>
                        <a:p>
                          <a:pPr algn="l"/>
                          <a14:m>
                            <m:oMath xmlns:m="http://schemas.openxmlformats.org/officeDocument/2006/math">
                              <m:sSub>
                                <m:sSubPr>
                                  <m:ctrlPr>
                                    <a:rPr lang="ar-AE" altLang="zh-CN" sz="1600" i="1" dirty="0" smtClean="0">
                                      <a:solidFill>
                                        <a:schemeClr val="tx1"/>
                                      </a:solidFill>
                                      <a:latin typeface="Cambria Math" panose="02040503050406030204" pitchFamily="18" charset="0"/>
                                      <a:ea typeface="+mn-ea"/>
                                      <a:cs typeface="+mn-ea"/>
                                      <a:sym typeface="Huawei Sans" panose="020C0503030203020204" pitchFamily="34" charset="0"/>
                                    </a:rPr>
                                  </m:ctrlPr>
                                </m:sSubPr>
                                <m:e>
                                  <m:r>
                                    <a:rPr lang="zh-CN" altLang="ar-AE" sz="1600" b="0" i="1" dirty="0" smtClean="0">
                                      <a:solidFill>
                                        <a:schemeClr val="tx1"/>
                                      </a:solidFill>
                                      <a:latin typeface="Cambria Math" panose="02040503050406030204" pitchFamily="18" charset="0"/>
                                      <a:ea typeface="+mn-ea"/>
                                      <a:cs typeface="+mn-ea"/>
                                      <a:sym typeface="Huawei Sans" panose="020C0503030203020204" pitchFamily="34" charset="0"/>
                                    </a:rPr>
                                    <m:t>𝐹</m:t>
                                  </m:r>
                                </m:e>
                                <m:sub>
                                  <m:r>
                                    <a:rPr lang="zh-CN" altLang="ar-AE" sz="1600" b="0" i="1" dirty="0" smtClean="0">
                                      <a:solidFill>
                                        <a:schemeClr val="tx1"/>
                                      </a:solidFill>
                                      <a:latin typeface="Cambria Math" panose="02040503050406030204" pitchFamily="18" charset="0"/>
                                      <a:ea typeface="+mn-ea"/>
                                      <a:cs typeface="+mn-ea"/>
                                      <a:sym typeface="Huawei Sans" panose="020C0503030203020204" pitchFamily="34" charset="0"/>
                                    </a:rPr>
                                    <m:t>𝛽</m:t>
                                  </m:r>
                                </m:sub>
                              </m:sSub>
                            </m:oMath>
                          </a14:m>
                          <a:r>
                            <a:rPr lang="ar-AE" sz="1600" b="0" u="none" dirty="0">
                              <a:solidFill>
                                <a:schemeClr val="tx1"/>
                              </a:solidFill>
                              <a:latin typeface="Huawei Sans" panose="020C0503030203020204" pitchFamily="34" charset="0"/>
                            </a:rPr>
                            <a:t> </a:t>
                          </a:r>
                          <a:r>
                            <a:rPr lang="en-US" sz="1600" b="0" u="none" dirty="0">
                              <a:solidFill>
                                <a:schemeClr val="tx1"/>
                              </a:solidFill>
                              <a:latin typeface="Huawei Sans" panose="020C0503030203020204" pitchFamily="34" charset="0"/>
                            </a:rPr>
                            <a:t>value, where </a:t>
                          </a:r>
                          <a14:m>
                            <m:oMath xmlns:m="http://schemas.openxmlformats.org/officeDocument/2006/math">
                              <m:r>
                                <a:rPr lang="zh-CN" altLang="en-US" sz="1600" i="1" smtClean="0">
                                  <a:solidFill>
                                    <a:schemeClr val="tx1"/>
                                  </a:solidFill>
                                  <a:latin typeface="Cambria Math" panose="02040503050406030204" pitchFamily="18" charset="0"/>
                                  <a:ea typeface="+mn-ea"/>
                                  <a:cs typeface="+mn-ea"/>
                                  <a:sym typeface="Huawei Sans" panose="020C0503030203020204" pitchFamily="34" charset="0"/>
                                </a:rPr>
                                <m:t>𝛽</m:t>
                              </m:r>
                            </m:oMath>
                          </a14:m>
                          <a:r>
                            <a:rPr lang="en-US" sz="1600" b="0" u="none" dirty="0">
                              <a:solidFill>
                                <a:schemeClr val="tx1"/>
                              </a:solidFill>
                              <a:latin typeface="Huawei Sans" panose="020C0503030203020204" pitchFamily="34" charset="0"/>
                            </a:rPr>
                            <a:t> is a non-negative real number</a:t>
                          </a:r>
                          <a:endParaRPr lang="en-US" sz="1600" dirty="0">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nchor="ctr">
                        <a:lnL w="28575" cap="flat" cmpd="sng" algn="ctr">
                          <a:solidFill>
                            <a:schemeClr val="tx1"/>
                          </a:solidFill>
                          <a:prstDash val="solid"/>
                          <a:round/>
                          <a:headEnd type="none" w="med" len="med"/>
                          <a:tailEnd type="none" w="med" len="med"/>
                        </a:lnL>
                      </a:tcPr>
                    </a:tc>
                    <a:tc>
                      <a:txBody>
                        <a:bodyPr/>
                        <a:lstStyle/>
                        <a:p>
                          <a:pPr algn="ctr"/>
                          <a14:m>
                            <m:oMathPara xmlns:m="http://schemas.openxmlformats.org/officeDocument/2006/math">
                              <m:oMathParaPr>
                                <m:jc m:val="centerGroup"/>
                              </m:oMathParaPr>
                              <m:oMath xmlns:m="http://schemas.openxmlformats.org/officeDocument/2006/math">
                                <m:f>
                                  <m:fPr>
                                    <m:ctrlPr>
                                      <a:rPr lang="en-US" sz="1600" i="1" smtClean="0">
                                        <a:solidFill>
                                          <a:schemeClr val="tx1"/>
                                        </a:solidFill>
                                        <a:latin typeface="Cambria Math" panose="02040503050406030204" pitchFamily="18" charset="0"/>
                                        <a:ea typeface="+mn-ea"/>
                                        <a:cs typeface="+mn-ea"/>
                                        <a:sym typeface="Huawei Sans" panose="020C0503030203020204" pitchFamily="34" charset="0"/>
                                      </a:rPr>
                                    </m:ctrlPr>
                                  </m:fPr>
                                  <m:num>
                                    <m:r>
                                      <a:rPr lang="en-US" sz="1600" b="0" i="1" smtClean="0">
                                        <a:solidFill>
                                          <a:schemeClr val="tx1"/>
                                        </a:solidFill>
                                        <a:latin typeface="Cambria Math" panose="02040503050406030204" pitchFamily="18" charset="0"/>
                                        <a:ea typeface="+mn-ea"/>
                                        <a:cs typeface="+mn-ea"/>
                                        <a:sym typeface="Huawei Sans" panose="020C0503030203020204" pitchFamily="34" charset="0"/>
                                      </a:rPr>
                                      <m:t>(</m:t>
                                    </m:r>
                                    <m:r>
                                      <a:rPr lang="en-US" sz="1600" b="0" i="1" smtClean="0">
                                        <a:solidFill>
                                          <a:schemeClr val="tx1"/>
                                        </a:solidFill>
                                        <a:latin typeface="Cambria Math" panose="02040503050406030204" pitchFamily="18" charset="0"/>
                                        <a:ea typeface="+mn-ea"/>
                                        <a:cs typeface="+mn-ea"/>
                                        <a:sym typeface="Huawei Sans" panose="020C0503030203020204" pitchFamily="34" charset="0"/>
                                      </a:rPr>
                                      <m:t>1</m:t>
                                    </m:r>
                                    <m:r>
                                      <a:rPr lang="en-US" sz="1600" b="0" i="1" smtClean="0">
                                        <a:solidFill>
                                          <a:schemeClr val="tx1"/>
                                        </a:solidFill>
                                        <a:latin typeface="Cambria Math" panose="02040503050406030204" pitchFamily="18" charset="0"/>
                                        <a:ea typeface="+mn-ea"/>
                                        <a:cs typeface="+mn-ea"/>
                                        <a:sym typeface="Huawei Sans" panose="020C0503030203020204" pitchFamily="34" charset="0"/>
                                      </a:rPr>
                                      <m:t>+</m:t>
                                    </m:r>
                                    <m:sSup>
                                      <m:sSupPr>
                                        <m:ctrlPr>
                                          <a:rPr lang="en-US" sz="1600" b="0" i="1" smtClean="0">
                                            <a:solidFill>
                                              <a:schemeClr val="tx1"/>
                                            </a:solidFill>
                                            <a:latin typeface="Cambria Math" panose="02040503050406030204" pitchFamily="18" charset="0"/>
                                            <a:ea typeface="+mn-ea"/>
                                            <a:cs typeface="+mn-ea"/>
                                            <a:sym typeface="Huawei Sans" panose="020C0503030203020204" pitchFamily="34" charset="0"/>
                                          </a:rPr>
                                        </m:ctrlPr>
                                      </m:sSupPr>
                                      <m:e>
                                        <m:r>
                                          <a:rPr lang="en-US" sz="1600" b="0" i="1" smtClean="0">
                                            <a:solidFill>
                                              <a:schemeClr val="tx1"/>
                                            </a:solidFill>
                                            <a:latin typeface="Cambria Math" panose="02040503050406030204" pitchFamily="18" charset="0"/>
                                            <a:ea typeface="+mn-ea"/>
                                            <a:cs typeface="+mn-ea"/>
                                            <a:sym typeface="Huawei Sans" panose="020C0503030203020204" pitchFamily="34" charset="0"/>
                                          </a:rPr>
                                          <m:t>𝛽</m:t>
                                        </m:r>
                                      </m:e>
                                      <m:sup>
                                        <m:r>
                                          <a:rPr lang="en-US" sz="1600" b="0" i="1" smtClean="0">
                                            <a:solidFill>
                                              <a:schemeClr val="tx1"/>
                                            </a:solidFill>
                                            <a:latin typeface="Cambria Math" panose="02040503050406030204" pitchFamily="18" charset="0"/>
                                            <a:ea typeface="+mn-ea"/>
                                            <a:cs typeface="+mn-ea"/>
                                            <a:sym typeface="Huawei Sans" panose="020C0503030203020204" pitchFamily="34" charset="0"/>
                                          </a:rPr>
                                          <m:t>2</m:t>
                                        </m:r>
                                      </m:sup>
                                    </m:sSup>
                                    <m:r>
                                      <a:rPr lang="en-US" sz="1600" b="0" i="1" smtClean="0">
                                        <a:solidFill>
                                          <a:schemeClr val="tx1"/>
                                        </a:solidFill>
                                        <a:latin typeface="Cambria Math" panose="02040503050406030204" pitchFamily="18" charset="0"/>
                                        <a:ea typeface="+mn-ea"/>
                                        <a:cs typeface="+mn-ea"/>
                                        <a:sym typeface="Huawei Sans" panose="020C0503030203020204" pitchFamily="34" charset="0"/>
                                      </a:rPr>
                                      <m:t>)×</m:t>
                                    </m:r>
                                    <m:r>
                                      <a:rPr lang="en-US" sz="1600" b="0" i="1" smtClean="0">
                                        <a:solidFill>
                                          <a:schemeClr val="tx1"/>
                                        </a:solidFill>
                                        <a:latin typeface="Cambria Math" panose="02040503050406030204" pitchFamily="18" charset="0"/>
                                        <a:ea typeface="+mn-ea"/>
                                        <a:cs typeface="+mn-ea"/>
                                        <a:sym typeface="Huawei Sans" panose="020C0503030203020204" pitchFamily="34" charset="0"/>
                                      </a:rPr>
                                      <m:t>𝑝𝑟𝑒𝑐𝑖𝑠𝑖𝑜𝑛</m:t>
                                    </m:r>
                                    <m:r>
                                      <a:rPr lang="en-US" sz="1600" b="0" i="1" smtClean="0">
                                        <a:solidFill>
                                          <a:schemeClr val="tx1"/>
                                        </a:solidFill>
                                        <a:latin typeface="Cambria Math" panose="02040503050406030204" pitchFamily="18" charset="0"/>
                                        <a:ea typeface="+mn-ea"/>
                                        <a:cs typeface="+mn-ea"/>
                                        <a:sym typeface="Huawei Sans" panose="020C0503030203020204" pitchFamily="34" charset="0"/>
                                      </a:rPr>
                                      <m:t>×</m:t>
                                    </m:r>
                                    <m:r>
                                      <a:rPr lang="en-US" sz="1600" b="0" i="1" smtClean="0">
                                        <a:solidFill>
                                          <a:schemeClr val="tx1"/>
                                        </a:solidFill>
                                        <a:latin typeface="Cambria Math" panose="02040503050406030204" pitchFamily="18" charset="0"/>
                                        <a:ea typeface="+mn-ea"/>
                                        <a:cs typeface="+mn-ea"/>
                                        <a:sym typeface="Huawei Sans" panose="020C0503030203020204" pitchFamily="34" charset="0"/>
                                      </a:rPr>
                                      <m:t>𝑟𝑒𝑐𝑎𝑙𝑙</m:t>
                                    </m:r>
                                  </m:num>
                                  <m:den>
                                    <m:sSup>
                                      <m:sSupPr>
                                        <m:ctrlPr>
                                          <a:rPr lang="en-US" sz="1600" b="0" i="1" smtClean="0">
                                            <a:solidFill>
                                              <a:schemeClr val="tx1"/>
                                            </a:solidFill>
                                            <a:latin typeface="Cambria Math" panose="02040503050406030204" pitchFamily="18" charset="0"/>
                                            <a:ea typeface="+mn-ea"/>
                                            <a:cs typeface="+mn-ea"/>
                                            <a:sym typeface="Huawei Sans" panose="020C0503030203020204" pitchFamily="34" charset="0"/>
                                          </a:rPr>
                                        </m:ctrlPr>
                                      </m:sSupPr>
                                      <m:e>
                                        <m:r>
                                          <a:rPr lang="en-US" sz="1600" b="0" i="1" smtClean="0">
                                            <a:solidFill>
                                              <a:schemeClr val="tx1"/>
                                            </a:solidFill>
                                            <a:latin typeface="Cambria Math" panose="02040503050406030204" pitchFamily="18" charset="0"/>
                                            <a:ea typeface="+mn-ea"/>
                                            <a:cs typeface="+mn-ea"/>
                                            <a:sym typeface="Huawei Sans" panose="020C0503030203020204" pitchFamily="34" charset="0"/>
                                          </a:rPr>
                                          <m:t>𝛽</m:t>
                                        </m:r>
                                      </m:e>
                                      <m:sup>
                                        <m:r>
                                          <a:rPr lang="en-US" sz="1600" b="0" i="1" smtClean="0">
                                            <a:solidFill>
                                              <a:schemeClr val="tx1"/>
                                            </a:solidFill>
                                            <a:latin typeface="Cambria Math" panose="02040503050406030204" pitchFamily="18" charset="0"/>
                                            <a:ea typeface="+mn-ea"/>
                                            <a:cs typeface="+mn-ea"/>
                                            <a:sym typeface="Huawei Sans" panose="020C0503030203020204" pitchFamily="34" charset="0"/>
                                          </a:rPr>
                                          <m:t>2</m:t>
                                        </m:r>
                                      </m:sup>
                                    </m:sSup>
                                    <m:r>
                                      <a:rPr lang="en-US" sz="1600" b="0" i="1" smtClean="0">
                                        <a:solidFill>
                                          <a:schemeClr val="tx1"/>
                                        </a:solidFill>
                                        <a:latin typeface="Cambria Math" panose="02040503050406030204" pitchFamily="18" charset="0"/>
                                        <a:ea typeface="+mn-ea"/>
                                        <a:cs typeface="+mn-ea"/>
                                        <a:sym typeface="Huawei Sans" panose="020C0503030203020204" pitchFamily="34" charset="0"/>
                                      </a:rPr>
                                      <m:t>×</m:t>
                                    </m:r>
                                    <m:r>
                                      <a:rPr lang="en-US" sz="1600" b="0" i="1" smtClean="0">
                                        <a:solidFill>
                                          <a:schemeClr val="tx1"/>
                                        </a:solidFill>
                                        <a:latin typeface="Cambria Math" panose="02040503050406030204" pitchFamily="18" charset="0"/>
                                        <a:ea typeface="+mn-ea"/>
                                        <a:cs typeface="+mn-ea"/>
                                        <a:sym typeface="Huawei Sans" panose="020C0503030203020204" pitchFamily="34" charset="0"/>
                                      </a:rPr>
                                      <m:t>𝑝𝑟𝑒𝑐𝑖𝑠𝑖𝑜𝑛</m:t>
                                    </m:r>
                                    <m:r>
                                      <a:rPr lang="en-US" sz="1600" b="0" i="1" smtClean="0">
                                        <a:solidFill>
                                          <a:schemeClr val="tx1"/>
                                        </a:solidFill>
                                        <a:latin typeface="Cambria Math" panose="02040503050406030204" pitchFamily="18" charset="0"/>
                                        <a:ea typeface="+mn-ea"/>
                                        <a:cs typeface="+mn-ea"/>
                                        <a:sym typeface="Huawei Sans" panose="020C0503030203020204" pitchFamily="34" charset="0"/>
                                      </a:rPr>
                                      <m:t>+</m:t>
                                    </m:r>
                                    <m:r>
                                      <a:rPr lang="en-US" sz="1600" b="0" i="1" smtClean="0">
                                        <a:solidFill>
                                          <a:schemeClr val="tx1"/>
                                        </a:solidFill>
                                        <a:latin typeface="Cambria Math" panose="02040503050406030204" pitchFamily="18" charset="0"/>
                                        <a:ea typeface="+mn-ea"/>
                                        <a:cs typeface="+mn-ea"/>
                                        <a:sym typeface="Huawei Sans" panose="020C0503030203020204" pitchFamily="34" charset="0"/>
                                      </a:rPr>
                                      <m:t>𝑟𝑒𝑐𝑎𝑙𝑙</m:t>
                                    </m:r>
                                  </m:den>
                                </m:f>
                              </m:oMath>
                            </m:oMathPara>
                          </a14:m>
                          <a:endParaRPr lang="en-US" sz="1600" dirty="0">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lnR w="28575"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2089911383"/>
                      </a:ext>
                    </a:extLst>
                  </a:tr>
                </a:tbl>
              </a:graphicData>
            </a:graphic>
          </p:graphicFrame>
        </mc:Choice>
        <mc:Fallback xmlns="">
          <p:graphicFrame>
            <p:nvGraphicFramePr>
              <p:cNvPr id="4" name="表格 3"/>
              <p:cNvGraphicFramePr>
                <a:graphicFrameLocks noGrp="1"/>
              </p:cNvGraphicFramePr>
              <p:nvPr>
                <p:extLst>
                  <p:ext uri="{D42A27DB-BD31-4B8C-83A1-F6EECF244321}">
                    <p14:modId xmlns:p14="http://schemas.microsoft.com/office/powerpoint/2010/main" val="1105626043"/>
                  </p:ext>
                </p:extLst>
              </p:nvPr>
            </p:nvGraphicFramePr>
            <p:xfrm>
              <a:off x="1905000" y="1156147"/>
              <a:ext cx="8724038" cy="4815582"/>
            </p:xfrm>
            <a:graphic>
              <a:graphicData uri="http://schemas.openxmlformats.org/drawingml/2006/table">
                <a:tbl>
                  <a:tblPr firstRow="1" bandRow="1"/>
                  <a:tblGrid>
                    <a:gridCol w="3051154">
                      <a:extLst>
                        <a:ext uri="{9D8B030D-6E8A-4147-A177-3AD203B41FA5}">
                          <a16:colId xmlns:a16="http://schemas.microsoft.com/office/drawing/2014/main" val="20000"/>
                        </a:ext>
                      </a:extLst>
                    </a:gridCol>
                    <a:gridCol w="5672884">
                      <a:extLst>
                        <a:ext uri="{9D8B030D-6E8A-4147-A177-3AD203B41FA5}">
                          <a16:colId xmlns:a16="http://schemas.microsoft.com/office/drawing/2014/main" val="20001"/>
                        </a:ext>
                      </a:extLst>
                    </a:gridCol>
                  </a:tblGrid>
                  <a:tr h="402666">
                    <a:tc>
                      <a:txBody>
                        <a:bodyPr/>
                        <a:lstStyle/>
                        <a:p>
                          <a:pPr algn="ctr"/>
                          <a:r>
                            <a:rPr sz="1600" b="1" u="none">
                              <a:solidFill>
                                <a:schemeClr val="tx1"/>
                              </a:solidFill>
                              <a:latin typeface="Huawei Sans" panose="020C0503030203020204" pitchFamily="34" charset="0"/>
                            </a:rPr>
                            <a:t>Measurement</a:t>
                          </a:r>
                          <a:endParaRPr lang="en-US" sz="1600" b="1" dirty="0">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nchor="ctr">
                        <a:lnL w="28575" cap="flat" cmpd="sng" algn="ctr">
                          <a:solidFill>
                            <a:schemeClr val="tx1"/>
                          </a:solidFill>
                          <a:prstDash val="solid"/>
                          <a:round/>
                          <a:headEnd type="none" w="med" len="med"/>
                          <a:tailEnd type="none" w="med" len="med"/>
                        </a:lnL>
                        <a:lnT w="28575" cap="flat" cmpd="sng" algn="ctr">
                          <a:solidFill>
                            <a:schemeClr val="tx1"/>
                          </a:solidFill>
                          <a:prstDash val="solid"/>
                          <a:round/>
                          <a:headEnd type="none" w="med" len="med"/>
                          <a:tailEnd type="none" w="med" len="med"/>
                        </a:lnT>
                        <a:solidFill>
                          <a:schemeClr val="bg1">
                            <a:lumMod val="85000"/>
                          </a:schemeClr>
                        </a:solidFill>
                      </a:tcPr>
                    </a:tc>
                    <a:tc>
                      <a:txBody>
                        <a:bodyPr/>
                        <a:lstStyle/>
                        <a:p>
                          <a:pPr algn="ctr"/>
                          <a:r>
                            <a:rPr sz="1600" b="1" u="none">
                              <a:solidFill>
                                <a:schemeClr val="tx1"/>
                              </a:solidFill>
                              <a:latin typeface="Huawei Sans" panose="020C0503030203020204" pitchFamily="34" charset="0"/>
                            </a:rPr>
                            <a:t>Formula</a:t>
                          </a:r>
                          <a:endParaRPr lang="en-US" sz="1600" b="1" dirty="0">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nchor="ctr">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solidFill>
                          <a:schemeClr val="bg1">
                            <a:lumMod val="85000"/>
                          </a:schemeClr>
                        </a:solidFill>
                      </a:tcPr>
                    </a:tc>
                    <a:extLst>
                      <a:ext uri="{0D108BD9-81ED-4DB2-BD59-A6C34878D82A}">
                        <a16:rowId xmlns:a16="http://schemas.microsoft.com/office/drawing/2014/main" val="10000"/>
                      </a:ext>
                    </a:extLst>
                  </a:tr>
                  <a:tr h="599448">
                    <a:tc>
                      <a:txBody>
                        <a:bodyPr/>
                        <a:lstStyle/>
                        <a:p>
                          <a:pPr algn="l"/>
                          <a:r>
                            <a:rPr sz="1600" b="0" u="none" dirty="0">
                              <a:solidFill>
                                <a:schemeClr val="tx1"/>
                              </a:solidFill>
                              <a:latin typeface="Huawei Sans" panose="020C0503030203020204" pitchFamily="34" charset="0"/>
                            </a:rPr>
                            <a:t>Accuracy, recognition rate</a:t>
                          </a:r>
                          <a:endParaRPr lang="en-US" sz="1600" dirty="0">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nchor="ctr">
                        <a:lnL w="28575" cap="flat" cmpd="sng" algn="ctr">
                          <a:solidFill>
                            <a:schemeClr val="tx1"/>
                          </a:solidFill>
                          <a:prstDash val="solid"/>
                          <a:round/>
                          <a:headEnd type="none" w="med" len="med"/>
                          <a:tailEnd type="none" w="med" len="med"/>
                        </a:lnL>
                      </a:tcPr>
                    </a:tc>
                    <a:tc>
                      <a:txBody>
                        <a:bodyPr/>
                        <a:lstStyle/>
                        <a:p>
                          <a:endParaRPr lang="zh-CN"/>
                        </a:p>
                      </a:txBody>
                      <a:tcPr>
                        <a:lnR w="28575" cap="flat" cmpd="sng" algn="ctr">
                          <a:solidFill>
                            <a:schemeClr val="tx1"/>
                          </a:solidFill>
                          <a:prstDash val="solid"/>
                          <a:round/>
                          <a:headEnd type="none" w="med" len="med"/>
                          <a:tailEnd type="none" w="med" len="med"/>
                        </a:lnR>
                        <a:blipFill>
                          <a:blip r:embed="rId3"/>
                          <a:stretch>
                            <a:fillRect l="-54028" t="-68687" r="-537" b="-635354"/>
                          </a:stretch>
                        </a:blipFill>
                      </a:tcPr>
                    </a:tc>
                    <a:extLst>
                      <a:ext uri="{0D108BD9-81ED-4DB2-BD59-A6C34878D82A}">
                        <a16:rowId xmlns:a16="http://schemas.microsoft.com/office/drawing/2014/main" val="10001"/>
                      </a:ext>
                    </a:extLst>
                  </a:tr>
                  <a:tr h="599448">
                    <a:tc>
                      <a:txBody>
                        <a:bodyPr/>
                        <a:lstStyle/>
                        <a:p>
                          <a:pPr algn="l"/>
                          <a:r>
                            <a:rPr sz="1600" b="0" u="none" dirty="0">
                              <a:solidFill>
                                <a:schemeClr val="tx1"/>
                              </a:solidFill>
                              <a:latin typeface="Huawei Sans" panose="020C0503030203020204" pitchFamily="34" charset="0"/>
                            </a:rPr>
                            <a:t>Error rate, misclassification rate</a:t>
                          </a:r>
                          <a:endParaRPr lang="en-US" sz="1600" dirty="0">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nchor="ctr">
                        <a:lnL w="28575" cap="flat" cmpd="sng" algn="ctr">
                          <a:solidFill>
                            <a:schemeClr val="tx1"/>
                          </a:solidFill>
                          <a:prstDash val="solid"/>
                          <a:round/>
                          <a:headEnd type="none" w="med" len="med"/>
                          <a:tailEnd type="none" w="med" len="med"/>
                        </a:lnL>
                      </a:tcPr>
                    </a:tc>
                    <a:tc>
                      <a:txBody>
                        <a:bodyPr/>
                        <a:lstStyle/>
                        <a:p>
                          <a:endParaRPr lang="zh-CN"/>
                        </a:p>
                      </a:txBody>
                      <a:tcPr>
                        <a:lnR w="28575" cap="flat" cmpd="sng" algn="ctr">
                          <a:solidFill>
                            <a:schemeClr val="tx1"/>
                          </a:solidFill>
                          <a:prstDash val="solid"/>
                          <a:round/>
                          <a:headEnd type="none" w="med" len="med"/>
                          <a:tailEnd type="none" w="med" len="med"/>
                        </a:lnR>
                        <a:blipFill>
                          <a:blip r:embed="rId3"/>
                          <a:stretch>
                            <a:fillRect l="-54028" t="-170408" r="-537" b="-541837"/>
                          </a:stretch>
                        </a:blipFill>
                      </a:tcPr>
                    </a:tc>
                    <a:extLst>
                      <a:ext uri="{0D108BD9-81ED-4DB2-BD59-A6C34878D82A}">
                        <a16:rowId xmlns:a16="http://schemas.microsoft.com/office/drawing/2014/main" val="10002"/>
                      </a:ext>
                    </a:extLst>
                  </a:tr>
                  <a:tr h="628821">
                    <a:tc>
                      <a:txBody>
                        <a:bodyPr/>
                        <a:lstStyle/>
                        <a:p>
                          <a:pPr algn="l"/>
                          <a:r>
                            <a:rPr sz="1600" b="0" u="none" dirty="0">
                              <a:solidFill>
                                <a:schemeClr val="tx1"/>
                              </a:solidFill>
                              <a:latin typeface="Huawei Sans" panose="020C0503030203020204" pitchFamily="34" charset="0"/>
                            </a:rPr>
                            <a:t>True positive rate, sensitivity, recall</a:t>
                          </a:r>
                          <a:endParaRPr lang="en-US" sz="1600" dirty="0">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nchor="ctr">
                        <a:lnL w="28575" cap="flat" cmpd="sng" algn="ctr">
                          <a:solidFill>
                            <a:schemeClr val="tx1"/>
                          </a:solidFill>
                          <a:prstDash val="solid"/>
                          <a:round/>
                          <a:headEnd type="none" w="med" len="med"/>
                          <a:tailEnd type="none" w="med" len="med"/>
                        </a:lnL>
                      </a:tcPr>
                    </a:tc>
                    <a:tc>
                      <a:txBody>
                        <a:bodyPr/>
                        <a:lstStyle/>
                        <a:p>
                          <a:endParaRPr lang="zh-CN"/>
                        </a:p>
                      </a:txBody>
                      <a:tcPr>
                        <a:lnR w="28575" cap="flat" cmpd="sng" algn="ctr">
                          <a:solidFill>
                            <a:schemeClr val="tx1"/>
                          </a:solidFill>
                          <a:prstDash val="solid"/>
                          <a:round/>
                          <a:headEnd type="none" w="med" len="med"/>
                          <a:tailEnd type="none" w="med" len="med"/>
                        </a:lnR>
                        <a:blipFill>
                          <a:blip r:embed="rId3"/>
                          <a:stretch>
                            <a:fillRect l="-54028" t="-257282" r="-537" b="-415534"/>
                          </a:stretch>
                        </a:blipFill>
                      </a:tcPr>
                    </a:tc>
                    <a:extLst>
                      <a:ext uri="{0D108BD9-81ED-4DB2-BD59-A6C34878D82A}">
                        <a16:rowId xmlns:a16="http://schemas.microsoft.com/office/drawing/2014/main" val="10003"/>
                      </a:ext>
                    </a:extLst>
                  </a:tr>
                  <a:tr h="593312">
                    <a:tc>
                      <a:txBody>
                        <a:bodyPr/>
                        <a:lstStyle/>
                        <a:p>
                          <a:pPr algn="l"/>
                          <a:r>
                            <a:rPr lang="en-US" sz="1600" b="0" u="none" dirty="0">
                              <a:solidFill>
                                <a:schemeClr val="tx1"/>
                              </a:solidFill>
                              <a:latin typeface="Huawei Sans" panose="020C0503030203020204" pitchFamily="34" charset="0"/>
                            </a:rPr>
                            <a:t>T</a:t>
                          </a:r>
                          <a:r>
                            <a:rPr sz="1600" b="0" u="none" dirty="0">
                              <a:solidFill>
                                <a:schemeClr val="tx1"/>
                              </a:solidFill>
                              <a:latin typeface="Huawei Sans" panose="020C0503030203020204" pitchFamily="34" charset="0"/>
                            </a:rPr>
                            <a:t>rue negative rate</a:t>
                          </a:r>
                          <a:r>
                            <a:rPr lang="en-US" altLang="zh-CN" sz="1600" b="0" u="none" dirty="0">
                              <a:solidFill>
                                <a:schemeClr val="tx1"/>
                              </a:solidFill>
                              <a:latin typeface="Huawei Sans" panose="020C0503030203020204" pitchFamily="34" charset="0"/>
                            </a:rPr>
                            <a:t>, specificity</a:t>
                          </a:r>
                          <a:endParaRPr lang="en-US" sz="1600" dirty="0">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nchor="ctr">
                        <a:lnL w="28575" cap="flat" cmpd="sng" algn="ctr">
                          <a:solidFill>
                            <a:schemeClr val="tx1"/>
                          </a:solidFill>
                          <a:prstDash val="solid"/>
                          <a:round/>
                          <a:headEnd type="none" w="med" len="med"/>
                          <a:tailEnd type="none" w="med" len="med"/>
                        </a:lnL>
                      </a:tcPr>
                    </a:tc>
                    <a:tc>
                      <a:txBody>
                        <a:bodyPr/>
                        <a:lstStyle/>
                        <a:p>
                          <a:endParaRPr lang="zh-CN"/>
                        </a:p>
                      </a:txBody>
                      <a:tcPr>
                        <a:lnR w="28575" cap="flat" cmpd="sng" algn="ctr">
                          <a:solidFill>
                            <a:schemeClr val="tx1"/>
                          </a:solidFill>
                          <a:prstDash val="solid"/>
                          <a:round/>
                          <a:headEnd type="none" w="med" len="med"/>
                          <a:tailEnd type="none" w="med" len="med"/>
                        </a:lnR>
                        <a:blipFill>
                          <a:blip r:embed="rId3"/>
                          <a:stretch>
                            <a:fillRect l="-54028" t="-375510" r="-537" b="-336735"/>
                          </a:stretch>
                        </a:blipFill>
                      </a:tcPr>
                    </a:tc>
                    <a:extLst>
                      <a:ext uri="{0D108BD9-81ED-4DB2-BD59-A6C34878D82A}">
                        <a16:rowId xmlns:a16="http://schemas.microsoft.com/office/drawing/2014/main" val="10004"/>
                      </a:ext>
                    </a:extLst>
                  </a:tr>
                  <a:tr h="599448">
                    <a:tc>
                      <a:txBody>
                        <a:bodyPr/>
                        <a:lstStyle/>
                        <a:p>
                          <a:pPr algn="l"/>
                          <a:r>
                            <a:rPr sz="1600" b="0" u="none" dirty="0">
                              <a:solidFill>
                                <a:schemeClr val="tx1"/>
                              </a:solidFill>
                              <a:latin typeface="Huawei Sans" panose="020C0503030203020204" pitchFamily="34" charset="0"/>
                            </a:rPr>
                            <a:t>Precision</a:t>
                          </a:r>
                          <a:endParaRPr lang="en-US" sz="1600" dirty="0">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nchor="ctr">
                        <a:lnL w="28575" cap="flat" cmpd="sng" algn="ctr">
                          <a:solidFill>
                            <a:schemeClr val="tx1"/>
                          </a:solidFill>
                          <a:prstDash val="solid"/>
                          <a:round/>
                          <a:headEnd type="none" w="med" len="med"/>
                          <a:tailEnd type="none" w="med" len="med"/>
                        </a:lnL>
                      </a:tcPr>
                    </a:tc>
                    <a:tc>
                      <a:txBody>
                        <a:bodyPr/>
                        <a:lstStyle/>
                        <a:p>
                          <a:endParaRPr lang="zh-CN"/>
                        </a:p>
                      </a:txBody>
                      <a:tcPr>
                        <a:lnR w="28575" cap="flat" cmpd="sng" algn="ctr">
                          <a:solidFill>
                            <a:schemeClr val="tx1"/>
                          </a:solidFill>
                          <a:prstDash val="solid"/>
                          <a:round/>
                          <a:headEnd type="none" w="med" len="med"/>
                          <a:tailEnd type="none" w="med" len="med"/>
                        </a:lnR>
                        <a:blipFill>
                          <a:blip r:embed="rId3"/>
                          <a:stretch>
                            <a:fillRect l="-54028" t="-475510" r="-537" b="-236735"/>
                          </a:stretch>
                        </a:blipFill>
                      </a:tcPr>
                    </a:tc>
                    <a:extLst>
                      <a:ext uri="{0D108BD9-81ED-4DB2-BD59-A6C34878D82A}">
                        <a16:rowId xmlns:a16="http://schemas.microsoft.com/office/drawing/2014/main" val="10005"/>
                      </a:ext>
                    </a:extLst>
                  </a:tr>
                  <a:tr h="646610">
                    <a:tc>
                      <a:txBody>
                        <a:bodyPr/>
                        <a:lstStyle/>
                        <a:p>
                          <a:endParaRPr lang="zh-CN"/>
                        </a:p>
                      </a:txBody>
                      <a:tcPr anchor="ctr">
                        <a:lnL w="28575" cap="flat" cmpd="sng" algn="ctr">
                          <a:solidFill>
                            <a:schemeClr val="tx1"/>
                          </a:solidFill>
                          <a:prstDash val="solid"/>
                          <a:round/>
                          <a:headEnd type="none" w="med" len="med"/>
                          <a:tailEnd type="none" w="med" len="med"/>
                        </a:lnL>
                        <a:blipFill>
                          <a:blip r:embed="rId3"/>
                          <a:stretch>
                            <a:fillRect l="-399" t="-532075" r="-186826" b="-118868"/>
                          </a:stretch>
                        </a:blipFill>
                      </a:tcPr>
                    </a:tc>
                    <a:tc>
                      <a:txBody>
                        <a:bodyPr/>
                        <a:lstStyle/>
                        <a:p>
                          <a:endParaRPr lang="zh-CN"/>
                        </a:p>
                      </a:txBody>
                      <a:tcPr>
                        <a:lnR w="28575" cap="flat" cmpd="sng" algn="ctr">
                          <a:solidFill>
                            <a:schemeClr val="tx1"/>
                          </a:solidFill>
                          <a:prstDash val="solid"/>
                          <a:round/>
                          <a:headEnd type="none" w="med" len="med"/>
                          <a:tailEnd type="none" w="med" len="med"/>
                        </a:lnR>
                        <a:blipFill>
                          <a:blip r:embed="rId3"/>
                          <a:stretch>
                            <a:fillRect l="-54028" t="-532075" r="-537" b="-118868"/>
                          </a:stretch>
                        </a:blipFill>
                      </a:tcPr>
                    </a:tc>
                    <a:extLst>
                      <a:ext uri="{0D108BD9-81ED-4DB2-BD59-A6C34878D82A}">
                        <a16:rowId xmlns:a16="http://schemas.microsoft.com/office/drawing/2014/main" val="1373488935"/>
                      </a:ext>
                    </a:extLst>
                  </a:tr>
                  <a:tr h="745829">
                    <a:tc>
                      <a:txBody>
                        <a:bodyPr/>
                        <a:lstStyle/>
                        <a:p>
                          <a:endParaRPr lang="zh-CN"/>
                        </a:p>
                      </a:txBody>
                      <a:tcPr anchor="ctr">
                        <a:lnL w="28575" cap="flat" cmpd="sng" algn="ctr">
                          <a:solidFill>
                            <a:schemeClr val="tx1"/>
                          </a:solidFill>
                          <a:prstDash val="solid"/>
                          <a:round/>
                          <a:headEnd type="none" w="med" len="med"/>
                          <a:tailEnd type="none" w="med" len="med"/>
                        </a:lnL>
                        <a:blipFill>
                          <a:blip r:embed="rId3"/>
                          <a:stretch>
                            <a:fillRect l="-399" t="-544715" r="-186826" b="-2439"/>
                          </a:stretch>
                        </a:blipFill>
                      </a:tcPr>
                    </a:tc>
                    <a:tc>
                      <a:txBody>
                        <a:bodyPr/>
                        <a:lstStyle/>
                        <a:p>
                          <a:endParaRPr lang="zh-CN"/>
                        </a:p>
                      </a:txBody>
                      <a:tcPr>
                        <a:lnR w="28575" cap="flat" cmpd="sng" algn="ctr">
                          <a:solidFill>
                            <a:schemeClr val="tx1"/>
                          </a:solidFill>
                          <a:prstDash val="solid"/>
                          <a:round/>
                          <a:headEnd type="none" w="med" len="med"/>
                          <a:tailEnd type="none" w="med" len="med"/>
                        </a:lnR>
                        <a:blipFill>
                          <a:blip r:embed="rId3"/>
                          <a:stretch>
                            <a:fillRect l="-54028" t="-544715" r="-537" b="-2439"/>
                          </a:stretch>
                        </a:blipFill>
                      </a:tcPr>
                    </a:tc>
                    <a:extLst>
                      <a:ext uri="{0D108BD9-81ED-4DB2-BD59-A6C34878D82A}">
                        <a16:rowId xmlns:a16="http://schemas.microsoft.com/office/drawing/2014/main" val="2089911383"/>
                      </a:ext>
                    </a:extLst>
                  </a:tr>
                </a:tbl>
              </a:graphicData>
            </a:graphic>
          </p:graphicFrame>
        </mc:Fallback>
      </mc:AlternateContent>
      <p:grpSp>
        <p:nvGrpSpPr>
          <p:cNvPr id="3" name="Group 2">
            <a:extLst>
              <a:ext uri="{FF2B5EF4-FFF2-40B4-BE49-F238E27FC236}">
                <a16:creationId xmlns:a16="http://schemas.microsoft.com/office/drawing/2014/main" id="{8D4B2991-991B-8A95-9B00-190CCE336731}"/>
              </a:ext>
            </a:extLst>
          </p:cNvPr>
          <p:cNvGrpSpPr/>
          <p:nvPr/>
        </p:nvGrpSpPr>
        <p:grpSpPr>
          <a:xfrm>
            <a:off x="196602" y="170778"/>
            <a:ext cx="996641" cy="891380"/>
            <a:chOff x="431054" y="222425"/>
            <a:chExt cx="996641" cy="891380"/>
          </a:xfrm>
        </p:grpSpPr>
        <p:sp>
          <p:nvSpPr>
            <p:cNvPr id="5" name="Rectangle 4">
              <a:extLst>
                <a:ext uri="{FF2B5EF4-FFF2-40B4-BE49-F238E27FC236}">
                  <a16:creationId xmlns:a16="http://schemas.microsoft.com/office/drawing/2014/main" id="{F999F435-00E0-45E7-8150-356750F5B62D}"/>
                </a:ext>
              </a:extLst>
            </p:cNvPr>
            <p:cNvSpPr/>
            <p:nvPr/>
          </p:nvSpPr>
          <p:spPr>
            <a:xfrm>
              <a:off x="431054" y="222425"/>
              <a:ext cx="996641" cy="891380"/>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TextBox 5">
              <a:extLst>
                <a:ext uri="{FF2B5EF4-FFF2-40B4-BE49-F238E27FC236}">
                  <a16:creationId xmlns:a16="http://schemas.microsoft.com/office/drawing/2014/main" id="{75D89919-CDF0-E3F8-7702-47D7FAE93CEE}"/>
                </a:ext>
              </a:extLst>
            </p:cNvPr>
            <p:cNvSpPr txBox="1"/>
            <p:nvPr/>
          </p:nvSpPr>
          <p:spPr>
            <a:xfrm>
              <a:off x="441298" y="240917"/>
              <a:ext cx="917148" cy="307777"/>
            </a:xfrm>
            <a:prstGeom prst="rect">
              <a:avLst/>
            </a:prstGeom>
            <a:noFill/>
          </p:spPr>
          <p:txBody>
            <a:bodyPr wrap="square" rtlCol="0">
              <a:spAutoFit/>
            </a:bodyPr>
            <a:lstStyle/>
            <a:p>
              <a:pPr algn="ctr"/>
              <a:r>
                <a:rPr lang="en-US" sz="1400" dirty="0">
                  <a:solidFill>
                    <a:schemeClr val="bg1"/>
                  </a:solidFill>
                  <a:latin typeface="Times New Roman" panose="02020603050405020304" pitchFamily="18" charset="0"/>
                  <a:cs typeface="Times New Roman" panose="02020603050405020304" pitchFamily="18" charset="0"/>
                </a:rPr>
                <a:t>Lecture</a:t>
              </a:r>
            </a:p>
          </p:txBody>
        </p:sp>
        <p:sp>
          <p:nvSpPr>
            <p:cNvPr id="7" name="TextBox 6">
              <a:extLst>
                <a:ext uri="{FF2B5EF4-FFF2-40B4-BE49-F238E27FC236}">
                  <a16:creationId xmlns:a16="http://schemas.microsoft.com/office/drawing/2014/main" id="{915CCFAF-95AA-FEB3-4F47-8067B0421AF3}"/>
                </a:ext>
              </a:extLst>
            </p:cNvPr>
            <p:cNvSpPr txBox="1"/>
            <p:nvPr/>
          </p:nvSpPr>
          <p:spPr>
            <a:xfrm>
              <a:off x="441298" y="405919"/>
              <a:ext cx="917148" cy="707886"/>
            </a:xfrm>
            <a:prstGeom prst="rect">
              <a:avLst/>
            </a:prstGeom>
            <a:noFill/>
          </p:spPr>
          <p:txBody>
            <a:bodyPr wrap="square" rtlCol="0">
              <a:spAutoFit/>
            </a:bodyPr>
            <a:lstStyle/>
            <a:p>
              <a:pPr algn="ctr"/>
              <a:r>
                <a:rPr lang="en-US" sz="4000" b="1" dirty="0">
                  <a:solidFill>
                    <a:srgbClr val="8E5A6D"/>
                  </a:solidFill>
                  <a:latin typeface="Times New Roman" panose="02020603050405020304" pitchFamily="18" charset="0"/>
                  <a:cs typeface="Times New Roman" panose="02020603050405020304" pitchFamily="18" charset="0"/>
                </a:rPr>
                <a:t>04</a:t>
              </a:r>
              <a:endParaRPr lang="en-US" sz="1100" b="1" dirty="0">
                <a:solidFill>
                  <a:srgbClr val="8E5A6D"/>
                </a:solidFill>
                <a:latin typeface="Times New Roman" panose="02020603050405020304" pitchFamily="18" charset="0"/>
                <a:cs typeface="Times New Roman" panose="02020603050405020304" pitchFamily="18" charset="0"/>
              </a:endParaRPr>
            </a:p>
          </p:txBody>
        </p:sp>
      </p:grpSp>
      <p:pic>
        <p:nvPicPr>
          <p:cNvPr id="8" name="Graphic 7">
            <a:extLst>
              <a:ext uri="{FF2B5EF4-FFF2-40B4-BE49-F238E27FC236}">
                <a16:creationId xmlns:a16="http://schemas.microsoft.com/office/drawing/2014/main" id="{643813BF-0171-4335-3739-BFD62D3E3B9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1197" y="6266339"/>
            <a:ext cx="2167470" cy="591661"/>
          </a:xfrm>
          <a:prstGeom prst="rect">
            <a:avLst/>
          </a:prstGeom>
        </p:spPr>
      </p:pic>
      <p:pic>
        <p:nvPicPr>
          <p:cNvPr id="9" name="Picture 8">
            <a:extLst>
              <a:ext uri="{FF2B5EF4-FFF2-40B4-BE49-F238E27FC236}">
                <a16:creationId xmlns:a16="http://schemas.microsoft.com/office/drawing/2014/main" id="{EF4B99CB-74AC-6BB5-91C6-87A5DC4EB551}"/>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0542049" y="-328375"/>
            <a:ext cx="1486423" cy="1314685"/>
          </a:xfrm>
          <a:prstGeom prst="rect">
            <a:avLst/>
          </a:prstGeom>
        </p:spPr>
      </p:pic>
    </p:spTree>
    <p:extLst>
      <p:ext uri="{BB962C8B-B14F-4D97-AF65-F5344CB8AC3E}">
        <p14:creationId xmlns:p14="http://schemas.microsoft.com/office/powerpoint/2010/main" val="23330692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文本占位符 2"/>
              <p:cNvSpPr>
                <a:spLocks noGrp="1"/>
              </p:cNvSpPr>
              <p:nvPr>
                <p:ph type="body" sz="quarter" idx="4294967295"/>
              </p:nvPr>
            </p:nvSpPr>
            <p:spPr>
              <a:xfrm>
                <a:off x="449262" y="1651253"/>
                <a:ext cx="11293475" cy="4879805"/>
              </a:xfrm>
            </p:spPr>
            <p:txBody>
              <a:bodyPr/>
              <a:lstStyle/>
              <a:p>
                <a:r>
                  <a:rPr lang="en-US" sz="2000" dirty="0">
                    <a:latin typeface="Huawei Sans" panose="020C0503030203020204" pitchFamily="34" charset="0"/>
                  </a:rPr>
                  <a:t>In this example, an ML model was trained to identify an image of a cat. To evaluate the model's performance, 200 images were used, of which 170 of them were cats.</a:t>
                </a:r>
              </a:p>
              <a:p>
                <a:r>
                  <a:rPr lang="en-US" sz="2000" dirty="0">
                    <a:latin typeface="Huawei Sans" panose="020C0503030203020204" pitchFamily="34" charset="0"/>
                  </a:rPr>
                  <a:t>The model reported that 160 images were cats.</a:t>
                </a:r>
              </a:p>
              <a:p>
                <a:endParaRPr lang="en-US" altLang="zh-CN" sz="2000" dirty="0">
                  <a:latin typeface="Huawei Sans" panose="020C0503030203020204" pitchFamily="34" charset="0"/>
                  <a:sym typeface="Huawei Sans" panose="020C0503030203020204" pitchFamily="34" charset="0"/>
                </a:endParaRPr>
              </a:p>
              <a:p>
                <a:pPr marL="0" indent="0">
                  <a:buNone/>
                </a:pPr>
                <a:r>
                  <a:rPr lang="en-US" altLang="zh-CN" sz="2000" dirty="0">
                    <a:latin typeface="Huawei Sans" panose="020C0503030203020204" pitchFamily="34" charset="0"/>
                  </a:rPr>
                  <a:t>	Precision: </a:t>
                </a:r>
                <a14:m>
                  <m:oMath xmlns:m="http://schemas.openxmlformats.org/officeDocument/2006/math">
                    <m:r>
                      <a:rPr lang="en-US" sz="2000" i="1">
                        <a:latin typeface="Cambria Math" panose="02040503050406030204" pitchFamily="18" charset="0"/>
                        <a:cs typeface="+mn-ea"/>
                        <a:sym typeface="Huawei Sans" panose="020C0503030203020204" pitchFamily="34" charset="0"/>
                      </a:rPr>
                      <m:t>𝑃</m:t>
                    </m:r>
                    <m:r>
                      <a:rPr lang="en-US" sz="2000" i="1">
                        <a:latin typeface="Cambria Math" panose="02040503050406030204" pitchFamily="18" charset="0"/>
                        <a:cs typeface="+mn-ea"/>
                        <a:sym typeface="Huawei Sans" panose="020C0503030203020204" pitchFamily="34" charset="0"/>
                      </a:rPr>
                      <m:t>=</m:t>
                    </m:r>
                    <m:f>
                      <m:fPr>
                        <m:ctrlPr>
                          <a:rPr lang="en-US" sz="2000" i="1">
                            <a:latin typeface="Cambria Math" panose="02040503050406030204" pitchFamily="18" charset="0"/>
                            <a:cs typeface="+mn-ea"/>
                            <a:sym typeface="Huawei Sans" panose="020C0503030203020204" pitchFamily="34" charset="0"/>
                          </a:rPr>
                        </m:ctrlPr>
                      </m:fPr>
                      <m:num>
                        <m:r>
                          <a:rPr lang="en-US" sz="2000" i="1">
                            <a:latin typeface="Cambria Math" panose="02040503050406030204" pitchFamily="18" charset="0"/>
                            <a:cs typeface="+mn-ea"/>
                            <a:sym typeface="Huawei Sans" panose="020C0503030203020204" pitchFamily="34" charset="0"/>
                          </a:rPr>
                          <m:t>𝑇𝑃</m:t>
                        </m:r>
                      </m:num>
                      <m:den>
                        <m:r>
                          <a:rPr lang="en-US" sz="2000" i="1">
                            <a:latin typeface="Cambria Math" panose="02040503050406030204" pitchFamily="18" charset="0"/>
                            <a:cs typeface="+mn-ea"/>
                            <a:sym typeface="Huawei Sans" panose="020C0503030203020204" pitchFamily="34" charset="0"/>
                          </a:rPr>
                          <m:t>𝑇𝑃</m:t>
                        </m:r>
                        <m:r>
                          <a:rPr lang="en-US" sz="2000" i="1">
                            <a:latin typeface="Cambria Math" panose="02040503050406030204" pitchFamily="18" charset="0"/>
                            <a:cs typeface="+mn-ea"/>
                            <a:sym typeface="Huawei Sans" panose="020C0503030203020204" pitchFamily="34" charset="0"/>
                          </a:rPr>
                          <m:t>+</m:t>
                        </m:r>
                        <m:r>
                          <a:rPr lang="en-US" sz="2000" i="1">
                            <a:latin typeface="Cambria Math" panose="02040503050406030204" pitchFamily="18" charset="0"/>
                            <a:cs typeface="+mn-ea"/>
                            <a:sym typeface="Huawei Sans" panose="020C0503030203020204" pitchFamily="34" charset="0"/>
                          </a:rPr>
                          <m:t>𝐹𝑃</m:t>
                        </m:r>
                      </m:den>
                    </m:f>
                    <m:r>
                      <a:rPr lang="en-US" sz="2000" i="1">
                        <a:latin typeface="Cambria Math" panose="02040503050406030204" pitchFamily="18" charset="0"/>
                        <a:cs typeface="+mn-ea"/>
                        <a:sym typeface="Huawei Sans" panose="020C0503030203020204" pitchFamily="34" charset="0"/>
                      </a:rPr>
                      <m:t>=</m:t>
                    </m:r>
                    <m:f>
                      <m:fPr>
                        <m:ctrlPr>
                          <a:rPr lang="en-US" sz="2000" i="1">
                            <a:latin typeface="Cambria Math" panose="02040503050406030204" pitchFamily="18" charset="0"/>
                            <a:cs typeface="+mn-ea"/>
                            <a:sym typeface="Huawei Sans" panose="020C0503030203020204" pitchFamily="34" charset="0"/>
                          </a:rPr>
                        </m:ctrlPr>
                      </m:fPr>
                      <m:num>
                        <m:r>
                          <a:rPr lang="en-US" sz="2000" i="1">
                            <a:latin typeface="Cambria Math" panose="02040503050406030204" pitchFamily="18" charset="0"/>
                            <a:cs typeface="+mn-ea"/>
                            <a:sym typeface="Huawei Sans" panose="020C0503030203020204" pitchFamily="34" charset="0"/>
                          </a:rPr>
                          <m:t>140</m:t>
                        </m:r>
                      </m:num>
                      <m:den>
                        <m:r>
                          <a:rPr lang="en-US" sz="2000" i="1">
                            <a:latin typeface="Cambria Math" panose="02040503050406030204" pitchFamily="18" charset="0"/>
                            <a:cs typeface="+mn-ea"/>
                            <a:sym typeface="Huawei Sans" panose="020C0503030203020204" pitchFamily="34" charset="0"/>
                          </a:rPr>
                          <m:t>140+20</m:t>
                        </m:r>
                      </m:den>
                    </m:f>
                    <m:r>
                      <a:rPr lang="en-US" sz="2000" i="1">
                        <a:latin typeface="Cambria Math" panose="02040503050406030204" pitchFamily="18" charset="0"/>
                        <a:cs typeface="+mn-ea"/>
                        <a:sym typeface="Huawei Sans" panose="020C0503030203020204" pitchFamily="34" charset="0"/>
                      </a:rPr>
                      <m:t>=87.5%</m:t>
                    </m:r>
                  </m:oMath>
                </a14:m>
                <a:endParaRPr lang="en-US" altLang="zh-CN" sz="2000" dirty="0">
                  <a:latin typeface="Huawei Sans" panose="020C0503030203020204" pitchFamily="34" charset="0"/>
                  <a:sym typeface="Huawei Sans" panose="020C0503030203020204" pitchFamily="34" charset="0"/>
                </a:endParaRPr>
              </a:p>
              <a:p>
                <a:pPr marL="0" indent="0">
                  <a:buNone/>
                </a:pPr>
                <a:endParaRPr lang="en-US" altLang="zh-CN" sz="2000" dirty="0">
                  <a:latin typeface="Huawei Sans" panose="020C0503030203020204" pitchFamily="34" charset="0"/>
                  <a:sym typeface="Huawei Sans" panose="020C0503030203020204" pitchFamily="34" charset="0"/>
                </a:endParaRPr>
              </a:p>
              <a:p>
                <a:pPr marL="0" indent="0">
                  <a:buNone/>
                </a:pPr>
                <a:r>
                  <a:rPr lang="en-US" altLang="zh-CN" sz="2000" dirty="0">
                    <a:latin typeface="Huawei Sans" panose="020C0503030203020204" pitchFamily="34" charset="0"/>
                    <a:sym typeface="Huawei Sans" panose="020C0503030203020204" pitchFamily="34" charset="0"/>
                  </a:rPr>
                  <a:t>	Recall:</a:t>
                </a:r>
                <a:r>
                  <a:rPr lang="en-US" altLang="zh-CN" sz="2000" dirty="0">
                    <a:cs typeface="+mn-ea"/>
                    <a:sym typeface="Huawei Sans" panose="020C0503030203020204" pitchFamily="34" charset="0"/>
                  </a:rPr>
                  <a:t> </a:t>
                </a:r>
                <a14:m>
                  <m:oMath xmlns:m="http://schemas.openxmlformats.org/officeDocument/2006/math">
                    <m:r>
                      <a:rPr lang="en-US" altLang="zh-CN" sz="2000" i="1">
                        <a:latin typeface="Cambria Math" panose="02040503050406030204" pitchFamily="18" charset="0"/>
                        <a:cs typeface="+mn-ea"/>
                        <a:sym typeface="Huawei Sans" panose="020C0503030203020204" pitchFamily="34" charset="0"/>
                      </a:rPr>
                      <m:t>𝑅</m:t>
                    </m:r>
                    <m:r>
                      <a:rPr lang="en-US" altLang="zh-CN" sz="2000" i="1">
                        <a:latin typeface="Cambria Math" panose="02040503050406030204" pitchFamily="18" charset="0"/>
                        <a:cs typeface="+mn-ea"/>
                        <a:sym typeface="Huawei Sans" panose="020C0503030203020204" pitchFamily="34" charset="0"/>
                      </a:rPr>
                      <m:t>=</m:t>
                    </m:r>
                    <m:f>
                      <m:fPr>
                        <m:ctrlPr>
                          <a:rPr lang="en-US" sz="2000" i="1">
                            <a:latin typeface="Cambria Math" panose="02040503050406030204" pitchFamily="18" charset="0"/>
                            <a:cs typeface="+mn-ea"/>
                            <a:sym typeface="Huawei Sans" panose="020C0503030203020204" pitchFamily="34" charset="0"/>
                          </a:rPr>
                        </m:ctrlPr>
                      </m:fPr>
                      <m:num>
                        <m:r>
                          <a:rPr lang="en-US" sz="2000" i="1">
                            <a:latin typeface="Cambria Math" panose="02040503050406030204" pitchFamily="18" charset="0"/>
                            <a:cs typeface="+mn-ea"/>
                            <a:sym typeface="Huawei Sans" panose="020C0503030203020204" pitchFamily="34" charset="0"/>
                          </a:rPr>
                          <m:t>𝑇𝑃</m:t>
                        </m:r>
                      </m:num>
                      <m:den>
                        <m:r>
                          <a:rPr lang="en-US" sz="2000" i="1">
                            <a:latin typeface="Cambria Math" panose="02040503050406030204" pitchFamily="18" charset="0"/>
                            <a:cs typeface="+mn-ea"/>
                            <a:sym typeface="Huawei Sans" panose="020C0503030203020204" pitchFamily="34" charset="0"/>
                          </a:rPr>
                          <m:t>𝑃</m:t>
                        </m:r>
                      </m:den>
                    </m:f>
                    <m:r>
                      <a:rPr lang="en-US" sz="2000">
                        <a:latin typeface="Cambria Math" panose="02040503050406030204" pitchFamily="18" charset="0"/>
                        <a:cs typeface="+mn-ea"/>
                        <a:sym typeface="Huawei Sans" panose="020C0503030203020204" pitchFamily="34" charset="0"/>
                      </a:rPr>
                      <m:t>=</m:t>
                    </m:r>
                    <m:f>
                      <m:fPr>
                        <m:ctrlPr>
                          <a:rPr lang="en-US" sz="2000" i="1">
                            <a:latin typeface="Cambria Math" panose="02040503050406030204" pitchFamily="18" charset="0"/>
                            <a:cs typeface="+mn-ea"/>
                            <a:sym typeface="Huawei Sans" panose="020C0503030203020204" pitchFamily="34" charset="0"/>
                          </a:rPr>
                        </m:ctrlPr>
                      </m:fPr>
                      <m:num>
                        <m:r>
                          <a:rPr lang="en-US" sz="2000" i="1">
                            <a:latin typeface="Cambria Math" panose="02040503050406030204" pitchFamily="18" charset="0"/>
                            <a:cs typeface="+mn-ea"/>
                            <a:sym typeface="Huawei Sans" panose="020C0503030203020204" pitchFamily="34" charset="0"/>
                          </a:rPr>
                          <m:t>140</m:t>
                        </m:r>
                      </m:num>
                      <m:den>
                        <m:r>
                          <a:rPr lang="en-US" sz="2000" i="1">
                            <a:latin typeface="Cambria Math" panose="02040503050406030204" pitchFamily="18" charset="0"/>
                            <a:cs typeface="+mn-ea"/>
                            <a:sym typeface="Huawei Sans" panose="020C0503030203020204" pitchFamily="34" charset="0"/>
                          </a:rPr>
                          <m:t>170</m:t>
                        </m:r>
                      </m:den>
                    </m:f>
                    <m:r>
                      <a:rPr lang="en-US" sz="2000" i="1">
                        <a:latin typeface="Cambria Math" panose="02040503050406030204" pitchFamily="18" charset="0"/>
                        <a:cs typeface="+mn-ea"/>
                        <a:sym typeface="Huawei Sans" panose="020C0503030203020204" pitchFamily="34" charset="0"/>
                      </a:rPr>
                      <m:t>=</m:t>
                    </m:r>
                    <m:r>
                      <a:rPr lang="en-US" sz="2000" b="0" i="1" smtClean="0">
                        <a:latin typeface="Cambria Math" panose="02040503050406030204" pitchFamily="18" charset="0"/>
                        <a:cs typeface="+mn-ea"/>
                        <a:sym typeface="Huawei Sans" panose="020C0503030203020204" pitchFamily="34" charset="0"/>
                      </a:rPr>
                      <m:t>82</m:t>
                    </m:r>
                    <m:r>
                      <a:rPr lang="en-US" sz="2000" i="1" smtClean="0">
                        <a:latin typeface="Cambria Math" panose="02040503050406030204" pitchFamily="18" charset="0"/>
                        <a:cs typeface="+mn-ea"/>
                        <a:sym typeface="Huawei Sans" panose="020C0503030203020204" pitchFamily="34" charset="0"/>
                      </a:rPr>
                      <m:t>.</m:t>
                    </m:r>
                    <m:r>
                      <a:rPr lang="en-US" sz="2000" b="0" i="1" smtClean="0">
                        <a:latin typeface="Cambria Math" panose="02040503050406030204" pitchFamily="18" charset="0"/>
                        <a:cs typeface="+mn-ea"/>
                        <a:sym typeface="Huawei Sans" panose="020C0503030203020204" pitchFamily="34" charset="0"/>
                      </a:rPr>
                      <m:t>4</m:t>
                    </m:r>
                    <m:r>
                      <a:rPr lang="en-US" sz="2000" i="1">
                        <a:latin typeface="Cambria Math" panose="02040503050406030204" pitchFamily="18" charset="0"/>
                        <a:cs typeface="+mn-ea"/>
                        <a:sym typeface="Huawei Sans" panose="020C0503030203020204" pitchFamily="34" charset="0"/>
                      </a:rPr>
                      <m:t>%</m:t>
                    </m:r>
                  </m:oMath>
                </a14:m>
                <a:r>
                  <a:rPr sz="2000" b="0" u="none" dirty="0">
                    <a:latin typeface="Huawei Sans" panose="020C0503030203020204" pitchFamily="34" charset="0"/>
                  </a:rPr>
                  <a:t>   </a:t>
                </a:r>
                <a:endParaRPr lang="en-US" sz="2000" b="0" u="none" dirty="0">
                  <a:latin typeface="Huawei Sans" panose="020C0503030203020204" pitchFamily="34" charset="0"/>
                </a:endParaRPr>
              </a:p>
              <a:p>
                <a:pPr marL="0" indent="0">
                  <a:buNone/>
                </a:pPr>
                <a:r>
                  <a:rPr sz="2000" b="0" u="none" dirty="0">
                    <a:latin typeface="Huawei Sans" panose="020C0503030203020204" pitchFamily="34" charset="0"/>
                  </a:rPr>
                  <a:t> </a:t>
                </a:r>
                <a:endParaRPr lang="en-US" altLang="zh-CN" sz="2000" dirty="0">
                  <a:latin typeface="Huawei Sans" panose="020C0503030203020204" pitchFamily="34" charset="0"/>
                  <a:sym typeface="Huawei Sans" panose="020C0503030203020204" pitchFamily="34" charset="0"/>
                </a:endParaRPr>
              </a:p>
              <a:p>
                <a:pPr marL="0" indent="0">
                  <a:buNone/>
                </a:pPr>
                <a:r>
                  <a:rPr lang="en-US" altLang="zh-CN" sz="2000" dirty="0">
                    <a:latin typeface="Huawei Sans" panose="020C0503030203020204" pitchFamily="34" charset="0"/>
                    <a:sym typeface="Huawei Sans" panose="020C0503030203020204" pitchFamily="34" charset="0"/>
                  </a:rPr>
                  <a:t>	Accuracy:</a:t>
                </a:r>
                <a:r>
                  <a:rPr lang="en-US" altLang="zh-CN" sz="2000" dirty="0">
                    <a:cs typeface="+mn-ea"/>
                    <a:sym typeface="Huawei Sans" panose="020C0503030203020204" pitchFamily="34" charset="0"/>
                  </a:rPr>
                  <a:t> </a:t>
                </a:r>
                <a14:m>
                  <m:oMath xmlns:m="http://schemas.openxmlformats.org/officeDocument/2006/math">
                    <m:r>
                      <a:rPr lang="en-US" altLang="zh-CN" sz="2000" i="1">
                        <a:latin typeface="Cambria Math" panose="02040503050406030204" pitchFamily="18" charset="0"/>
                        <a:cs typeface="+mn-ea"/>
                        <a:sym typeface="Huawei Sans" panose="020C0503030203020204" pitchFamily="34" charset="0"/>
                      </a:rPr>
                      <m:t>𝐴𝐶𝐶</m:t>
                    </m:r>
                    <m:r>
                      <a:rPr lang="en-US" altLang="zh-CN" sz="2000" i="1">
                        <a:latin typeface="Cambria Math" panose="02040503050406030204" pitchFamily="18" charset="0"/>
                        <a:cs typeface="+mn-ea"/>
                        <a:sym typeface="Huawei Sans" panose="020C0503030203020204" pitchFamily="34" charset="0"/>
                      </a:rPr>
                      <m:t>=</m:t>
                    </m:r>
                    <m:f>
                      <m:fPr>
                        <m:ctrlPr>
                          <a:rPr lang="en-US" sz="2000" i="1">
                            <a:latin typeface="Cambria Math" panose="02040503050406030204" pitchFamily="18" charset="0"/>
                            <a:cs typeface="+mn-ea"/>
                            <a:sym typeface="Huawei Sans" panose="020C0503030203020204" pitchFamily="34" charset="0"/>
                          </a:rPr>
                        </m:ctrlPr>
                      </m:fPr>
                      <m:num>
                        <m:r>
                          <a:rPr lang="en-US" sz="2000" i="1">
                            <a:latin typeface="Cambria Math" panose="02040503050406030204" pitchFamily="18" charset="0"/>
                            <a:cs typeface="+mn-ea"/>
                            <a:sym typeface="Huawei Sans" panose="020C0503030203020204" pitchFamily="34" charset="0"/>
                          </a:rPr>
                          <m:t>𝑇𝑃</m:t>
                        </m:r>
                        <m:r>
                          <a:rPr lang="en-US" sz="2000" i="1">
                            <a:latin typeface="Cambria Math" panose="02040503050406030204" pitchFamily="18" charset="0"/>
                            <a:cs typeface="+mn-ea"/>
                            <a:sym typeface="Huawei Sans" panose="020C0503030203020204" pitchFamily="34" charset="0"/>
                          </a:rPr>
                          <m:t>+</m:t>
                        </m:r>
                        <m:r>
                          <a:rPr lang="en-US" sz="2000" i="1">
                            <a:latin typeface="Cambria Math" panose="02040503050406030204" pitchFamily="18" charset="0"/>
                            <a:cs typeface="+mn-ea"/>
                            <a:sym typeface="Huawei Sans" panose="020C0503030203020204" pitchFamily="34" charset="0"/>
                          </a:rPr>
                          <m:t>𝑇𝑁</m:t>
                        </m:r>
                      </m:num>
                      <m:den>
                        <m:r>
                          <a:rPr lang="en-US" sz="2000" i="1">
                            <a:latin typeface="Cambria Math" panose="02040503050406030204" pitchFamily="18" charset="0"/>
                            <a:cs typeface="+mn-ea"/>
                            <a:sym typeface="Huawei Sans" panose="020C0503030203020204" pitchFamily="34" charset="0"/>
                          </a:rPr>
                          <m:t>𝑃</m:t>
                        </m:r>
                        <m:r>
                          <a:rPr lang="en-US" sz="2000" i="1">
                            <a:latin typeface="Cambria Math" panose="02040503050406030204" pitchFamily="18" charset="0"/>
                            <a:cs typeface="+mn-ea"/>
                            <a:sym typeface="Huawei Sans" panose="020C0503030203020204" pitchFamily="34" charset="0"/>
                          </a:rPr>
                          <m:t>+</m:t>
                        </m:r>
                        <m:r>
                          <a:rPr lang="en-US" sz="2000" i="1">
                            <a:latin typeface="Cambria Math" panose="02040503050406030204" pitchFamily="18" charset="0"/>
                            <a:cs typeface="+mn-ea"/>
                            <a:sym typeface="Huawei Sans" panose="020C0503030203020204" pitchFamily="34" charset="0"/>
                          </a:rPr>
                          <m:t>𝑁</m:t>
                        </m:r>
                      </m:den>
                    </m:f>
                    <m:r>
                      <a:rPr lang="en-US" sz="2000" i="1">
                        <a:latin typeface="Cambria Math" panose="02040503050406030204" pitchFamily="18" charset="0"/>
                        <a:cs typeface="+mn-ea"/>
                        <a:sym typeface="Huawei Sans" panose="020C0503030203020204" pitchFamily="34" charset="0"/>
                      </a:rPr>
                      <m:t>=</m:t>
                    </m:r>
                    <m:f>
                      <m:fPr>
                        <m:ctrlPr>
                          <a:rPr lang="en-US" sz="2000" i="1">
                            <a:latin typeface="Cambria Math" panose="02040503050406030204" pitchFamily="18" charset="0"/>
                            <a:cs typeface="+mn-ea"/>
                            <a:sym typeface="Huawei Sans" panose="020C0503030203020204" pitchFamily="34" charset="0"/>
                          </a:rPr>
                        </m:ctrlPr>
                      </m:fPr>
                      <m:num>
                        <m:r>
                          <a:rPr lang="en-US" sz="2000" i="1">
                            <a:latin typeface="Cambria Math" panose="02040503050406030204" pitchFamily="18" charset="0"/>
                            <a:cs typeface="+mn-ea"/>
                            <a:sym typeface="Huawei Sans" panose="020C0503030203020204" pitchFamily="34" charset="0"/>
                          </a:rPr>
                          <m:t>140+10</m:t>
                        </m:r>
                      </m:num>
                      <m:den>
                        <m:r>
                          <a:rPr lang="en-US" sz="2000" i="1">
                            <a:latin typeface="Cambria Math" panose="02040503050406030204" pitchFamily="18" charset="0"/>
                            <a:cs typeface="+mn-ea"/>
                            <a:sym typeface="Huawei Sans" panose="020C0503030203020204" pitchFamily="34" charset="0"/>
                          </a:rPr>
                          <m:t>170+30</m:t>
                        </m:r>
                      </m:den>
                    </m:f>
                    <m:r>
                      <a:rPr lang="en-US" sz="2000" i="1">
                        <a:latin typeface="Cambria Math" panose="02040503050406030204" pitchFamily="18" charset="0"/>
                        <a:cs typeface="+mn-ea"/>
                        <a:sym typeface="Huawei Sans" panose="020C0503030203020204" pitchFamily="34" charset="0"/>
                      </a:rPr>
                      <m:t>=</m:t>
                    </m:r>
                    <m:r>
                      <a:rPr lang="en-US" sz="2000" b="0" i="1" smtClean="0">
                        <a:latin typeface="Cambria Math" panose="02040503050406030204" pitchFamily="18" charset="0"/>
                        <a:cs typeface="+mn-ea"/>
                        <a:sym typeface="Huawei Sans" panose="020C0503030203020204" pitchFamily="34" charset="0"/>
                      </a:rPr>
                      <m:t>7</m:t>
                    </m:r>
                    <m:r>
                      <a:rPr lang="en-US" sz="2000" i="1">
                        <a:latin typeface="Cambria Math" panose="02040503050406030204" pitchFamily="18" charset="0"/>
                        <a:cs typeface="+mn-ea"/>
                        <a:sym typeface="Huawei Sans" panose="020C0503030203020204" pitchFamily="34" charset="0"/>
                      </a:rPr>
                      <m:t>5%</m:t>
                    </m:r>
                  </m:oMath>
                </a14:m>
                <a:endParaRPr lang="zh-CN" altLang="en-US" sz="2000" dirty="0">
                  <a:latin typeface="Huawei Sans" panose="020C0503030203020204" pitchFamily="34" charset="0"/>
                  <a:sym typeface="Huawei Sans" panose="020C0503030203020204" pitchFamily="34" charset="0"/>
                </a:endParaRPr>
              </a:p>
              <a:p>
                <a:endParaRPr lang="en-US" sz="1800" dirty="0">
                  <a:latin typeface="Huawei Sans" panose="020C0503030203020204" pitchFamily="34" charset="0"/>
                  <a:sym typeface="Huawei Sans" panose="020C0503030203020204" pitchFamily="34" charset="0"/>
                </a:endParaRPr>
              </a:p>
            </p:txBody>
          </p:sp>
        </mc:Choice>
        <mc:Fallback xmlns="">
          <p:sp>
            <p:nvSpPr>
              <p:cNvPr id="3" name="文本占位符 2"/>
              <p:cNvSpPr>
                <a:spLocks noGrp="1" noRot="1" noChangeAspect="1" noMove="1" noResize="1" noEditPoints="1" noAdjustHandles="1" noChangeArrowheads="1" noChangeShapeType="1" noTextEdit="1"/>
              </p:cNvSpPr>
              <p:nvPr>
                <p:ph type="body" sz="quarter" idx="4294967295"/>
              </p:nvPr>
            </p:nvSpPr>
            <p:spPr>
              <a:xfrm>
                <a:off x="449262" y="1651253"/>
                <a:ext cx="11293475" cy="4879805"/>
              </a:xfrm>
              <a:blipFill>
                <a:blip r:embed="rId3"/>
                <a:stretch>
                  <a:fillRect l="-486" t="-137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graphicFrame>
            <p:nvGraphicFramePr>
              <p:cNvPr id="7" name="表格 6"/>
              <p:cNvGraphicFramePr>
                <a:graphicFrameLocks noGrp="1"/>
              </p:cNvGraphicFramePr>
              <p:nvPr/>
            </p:nvGraphicFramePr>
            <p:xfrm>
              <a:off x="6996101" y="2917108"/>
              <a:ext cx="3600399" cy="2348097"/>
            </p:xfrm>
            <a:graphic>
              <a:graphicData uri="http://schemas.openxmlformats.org/drawingml/2006/table">
                <a:tbl>
                  <a:tblPr firstRow="1" bandRow="1"/>
                  <a:tblGrid>
                    <a:gridCol w="1038914">
                      <a:extLst>
                        <a:ext uri="{9D8B030D-6E8A-4147-A177-3AD203B41FA5}">
                          <a16:colId xmlns:a16="http://schemas.microsoft.com/office/drawing/2014/main" val="20000"/>
                        </a:ext>
                      </a:extLst>
                    </a:gridCol>
                    <a:gridCol w="739597">
                      <a:extLst>
                        <a:ext uri="{9D8B030D-6E8A-4147-A177-3AD203B41FA5}">
                          <a16:colId xmlns:a16="http://schemas.microsoft.com/office/drawing/2014/main" val="20001"/>
                        </a:ext>
                      </a:extLst>
                    </a:gridCol>
                    <a:gridCol w="824187">
                      <a:extLst>
                        <a:ext uri="{9D8B030D-6E8A-4147-A177-3AD203B41FA5}">
                          <a16:colId xmlns:a16="http://schemas.microsoft.com/office/drawing/2014/main" val="20002"/>
                        </a:ext>
                      </a:extLst>
                    </a:gridCol>
                    <a:gridCol w="997701">
                      <a:extLst>
                        <a:ext uri="{9D8B030D-6E8A-4147-A177-3AD203B41FA5}">
                          <a16:colId xmlns:a16="http://schemas.microsoft.com/office/drawing/2014/main" val="20003"/>
                        </a:ext>
                      </a:extLst>
                    </a:gridCol>
                  </a:tblGrid>
                  <a:tr h="746124">
                    <a:tc>
                      <a:txBody>
                        <a:bodyPr/>
                        <a:lstStyle/>
                        <a:p>
                          <a:endParaRPr lang="en-US" sz="1400" b="1" dirty="0">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nchor="ctr">
                        <a:lnL w="28575" cap="flat" cmpd="sng" algn="ctr">
                          <a:solidFill>
                            <a:schemeClr val="tx1"/>
                          </a:solidFill>
                          <a:prstDash val="solid"/>
                          <a:round/>
                          <a:headEnd type="none" w="med" len="med"/>
                          <a:tailEnd type="none" w="med" len="med"/>
                        </a:lnL>
                        <a:lnT w="28575" cap="flat" cmpd="sng" algn="ctr">
                          <a:solidFill>
                            <a:schemeClr val="tx1"/>
                          </a:solidFill>
                          <a:prstDash val="solid"/>
                          <a:round/>
                          <a:headEnd type="none" w="med" len="med"/>
                          <a:tailEnd type="none" w="med" len="med"/>
                        </a:lnT>
                        <a:lnTlToBr w="12700" cap="flat" cmpd="sng" algn="ctr">
                          <a:solidFill>
                            <a:schemeClr val="tx1"/>
                          </a:solidFill>
                          <a:prstDash val="solid"/>
                          <a:round/>
                          <a:headEnd type="none" w="med" len="med"/>
                          <a:tailEnd type="none" w="med" len="med"/>
                        </a:lnTlToBr>
                        <a:solidFill>
                          <a:schemeClr val="bg1">
                            <a:lumMod val="85000"/>
                          </a:schemeClr>
                        </a:solidFill>
                      </a:tcPr>
                    </a:tc>
                    <a:tc>
                      <a:txBody>
                        <a:bodyPr/>
                        <a:lstStyle/>
                        <a:p>
                          <a:pPr algn="ctr"/>
                          <a14:m>
                            <m:oMathPara xmlns:m="http://schemas.openxmlformats.org/officeDocument/2006/math">
                              <m:oMathParaPr>
                                <m:jc m:val="centerGroup"/>
                              </m:oMathParaPr>
                              <m:oMath xmlns:m="http://schemas.openxmlformats.org/officeDocument/2006/math">
                                <m:r>
                                  <a:rPr lang="en-US" altLang="zh-CN" sz="1800" b="1" i="1" smtClean="0">
                                    <a:solidFill>
                                      <a:schemeClr val="tx1"/>
                                    </a:solidFill>
                                    <a:latin typeface="Cambria Math" panose="02040503050406030204" pitchFamily="18" charset="0"/>
                                    <a:ea typeface="+mn-ea"/>
                                    <a:cs typeface="+mn-ea"/>
                                    <a:sym typeface="Huawei Sans" panose="020C0503030203020204" pitchFamily="34" charset="0"/>
                                  </a:rPr>
                                  <m:t>𝒚𝒆𝒔</m:t>
                                </m:r>
                              </m:oMath>
                            </m:oMathPara>
                          </a14:m>
                          <a:endParaRPr lang="en-US" sz="1800" b="1" dirty="0">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nchor="ctr">
                        <a:lnT w="28575" cap="flat" cmpd="sng" algn="ctr">
                          <a:solidFill>
                            <a:schemeClr val="tx1"/>
                          </a:solidFill>
                          <a:prstDash val="solid"/>
                          <a:round/>
                          <a:headEnd type="none" w="med" len="med"/>
                          <a:tailEnd type="none" w="med" len="med"/>
                        </a:lnT>
                        <a:solidFill>
                          <a:schemeClr val="bg1">
                            <a:lumMod val="85000"/>
                          </a:schemeClr>
                        </a:solidFill>
                      </a:tcPr>
                    </a:tc>
                    <a:tc>
                      <a:txBody>
                        <a:bodyPr/>
                        <a:lstStyle/>
                        <a:p>
                          <a:pPr algn="ctr"/>
                          <a14:m>
                            <m:oMathPara xmlns:m="http://schemas.openxmlformats.org/officeDocument/2006/math">
                              <m:oMathParaPr>
                                <m:jc m:val="centerGroup"/>
                              </m:oMathParaPr>
                              <m:oMath xmlns:m="http://schemas.openxmlformats.org/officeDocument/2006/math">
                                <m:r>
                                  <a:rPr lang="en-US" altLang="zh-CN" sz="1800" b="1" i="1" dirty="0" smtClean="0">
                                    <a:solidFill>
                                      <a:schemeClr val="tx1"/>
                                    </a:solidFill>
                                    <a:latin typeface="Cambria Math" panose="02040503050406030204" pitchFamily="18" charset="0"/>
                                    <a:ea typeface="+mn-ea"/>
                                    <a:cs typeface="+mn-ea"/>
                                    <a:sym typeface="Huawei Sans" panose="020C0503030203020204" pitchFamily="34" charset="0"/>
                                  </a:rPr>
                                  <m:t>𝒏𝒐</m:t>
                                </m:r>
                              </m:oMath>
                            </m:oMathPara>
                          </a14:m>
                          <a:endParaRPr lang="en-US" sz="1800" b="1" dirty="0">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nchor="ctr">
                        <a:lnT w="28575" cap="flat" cmpd="sng" algn="ctr">
                          <a:solidFill>
                            <a:schemeClr val="tx1"/>
                          </a:solidFill>
                          <a:prstDash val="solid"/>
                          <a:round/>
                          <a:headEnd type="none" w="med" len="med"/>
                          <a:tailEnd type="none" w="med" len="med"/>
                        </a:lnT>
                        <a:solidFill>
                          <a:schemeClr val="bg1">
                            <a:lumMod val="85000"/>
                          </a:schemeClr>
                        </a:solidFill>
                      </a:tcPr>
                    </a:tc>
                    <a:tc>
                      <a:txBody>
                        <a:bodyPr/>
                        <a:lstStyle/>
                        <a:p>
                          <a:pPr algn="ctr"/>
                          <a:r>
                            <a:rPr sz="1400" b="1" u="none" dirty="0">
                              <a:solidFill>
                                <a:schemeClr val="tx1"/>
                              </a:solidFill>
                              <a:latin typeface="Huawei Sans" panose="020C0503030203020204" pitchFamily="34" charset="0"/>
                            </a:rPr>
                            <a:t>Total</a:t>
                          </a:r>
                          <a:endParaRPr lang="en-US" sz="1400" b="1" dirty="0">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nchor="ctr">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solidFill>
                          <a:schemeClr val="bg1">
                            <a:lumMod val="85000"/>
                          </a:schemeClr>
                        </a:solidFill>
                      </a:tcPr>
                    </a:tc>
                    <a:extLst>
                      <a:ext uri="{0D108BD9-81ED-4DB2-BD59-A6C34878D82A}">
                        <a16:rowId xmlns:a16="http://schemas.microsoft.com/office/drawing/2014/main" val="10000"/>
                      </a:ext>
                    </a:extLst>
                  </a:tr>
                  <a:tr h="533991">
                    <a:tc>
                      <a:txBody>
                        <a:bodyPr/>
                        <a:lstStyle/>
                        <a:p>
                          <a:pPr algn="ctr"/>
                          <a14:m>
                            <m:oMathPara xmlns:m="http://schemas.openxmlformats.org/officeDocument/2006/math">
                              <m:oMathParaPr>
                                <m:jc m:val="centerGroup"/>
                              </m:oMathParaPr>
                              <m:oMath xmlns:m="http://schemas.openxmlformats.org/officeDocument/2006/math">
                                <m:r>
                                  <a:rPr lang="en-US" altLang="zh-CN" sz="1800" i="1" dirty="0" smtClean="0">
                                    <a:solidFill>
                                      <a:schemeClr val="tx1"/>
                                    </a:solidFill>
                                    <a:latin typeface="Cambria Math" panose="02040503050406030204" pitchFamily="18" charset="0"/>
                                    <a:ea typeface="+mn-ea"/>
                                    <a:cs typeface="+mn-ea"/>
                                    <a:sym typeface="Huawei Sans" panose="020C0503030203020204" pitchFamily="34" charset="0"/>
                                  </a:rPr>
                                  <m:t>𝑦𝑒𝑠</m:t>
                                </m:r>
                              </m:oMath>
                            </m:oMathPara>
                          </a14:m>
                          <a:endParaRPr lang="en-US" sz="1800" dirty="0">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nchor="ctr">
                        <a:lnL w="28575" cap="flat" cmpd="sng" algn="ctr">
                          <a:solidFill>
                            <a:schemeClr val="tx1"/>
                          </a:solidFill>
                          <a:prstDash val="solid"/>
                          <a:round/>
                          <a:headEnd type="none" w="med" len="med"/>
                          <a:tailEnd type="none" w="med" len="med"/>
                        </a:lnL>
                      </a:tcPr>
                    </a:tc>
                    <a:tc>
                      <a:txBody>
                        <a:bodyPr/>
                        <a:lstStyle/>
                        <a:p>
                          <a:pPr algn="ctr"/>
                          <a:r>
                            <a:rPr sz="1400" b="0" u="none">
                              <a:solidFill>
                                <a:schemeClr val="tx1"/>
                              </a:solidFill>
                              <a:latin typeface="Huawei Sans" panose="020C0503030203020204" pitchFamily="34" charset="0"/>
                            </a:rPr>
                            <a:t>140</a:t>
                          </a:r>
                        </a:p>
                      </a:txBody>
                      <a:tcPr anchor="ctr"/>
                    </a:tc>
                    <a:tc>
                      <a:txBody>
                        <a:bodyPr/>
                        <a:lstStyle/>
                        <a:p>
                          <a:pPr algn="ctr"/>
                          <a:r>
                            <a:rPr sz="1400" b="0" u="none">
                              <a:solidFill>
                                <a:schemeClr val="tx1"/>
                              </a:solidFill>
                              <a:latin typeface="Huawei Sans" panose="020C0503030203020204" pitchFamily="34" charset="0"/>
                            </a:rPr>
                            <a:t>30</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sz="1400" b="0" u="none">
                              <a:solidFill>
                                <a:srgbClr val="000000"/>
                              </a:solidFill>
                              <a:latin typeface="Huawei Sans" panose="020C0503030203020204" pitchFamily="34" charset="0"/>
                            </a:rPr>
                            <a:t>170</a:t>
                          </a:r>
                        </a:p>
                      </a:txBody>
                      <a:tcPr anchor="ctr">
                        <a:lnR w="28575"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3"/>
                      </a:ext>
                    </a:extLst>
                  </a:tr>
                  <a:tr h="533991">
                    <a:tc>
                      <a:txBody>
                        <a:bodyPr/>
                        <a:lstStyle/>
                        <a:p>
                          <a:pPr algn="ctr"/>
                          <a14:m>
                            <m:oMathPara xmlns:m="http://schemas.openxmlformats.org/officeDocument/2006/math">
                              <m:oMathParaPr>
                                <m:jc m:val="centerGroup"/>
                              </m:oMathParaPr>
                              <m:oMath xmlns:m="http://schemas.openxmlformats.org/officeDocument/2006/math">
                                <m:r>
                                  <a:rPr lang="en-US" altLang="zh-CN" sz="1800" i="1" dirty="0" smtClean="0">
                                    <a:solidFill>
                                      <a:schemeClr val="tx1"/>
                                    </a:solidFill>
                                    <a:latin typeface="Cambria Math" panose="02040503050406030204" pitchFamily="18" charset="0"/>
                                    <a:ea typeface="+mn-ea"/>
                                    <a:cs typeface="+mn-ea"/>
                                    <a:sym typeface="Huawei Sans" panose="020C0503030203020204" pitchFamily="34" charset="0"/>
                                  </a:rPr>
                                  <m:t>𝑛𝑜</m:t>
                                </m:r>
                              </m:oMath>
                            </m:oMathPara>
                          </a14:m>
                          <a:endParaRPr lang="en-US" sz="1800" dirty="0">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nchor="ctr">
                        <a:lnL w="28575" cap="flat" cmpd="sng" algn="ctr">
                          <a:solidFill>
                            <a:schemeClr val="tx1"/>
                          </a:solidFill>
                          <a:prstDash val="solid"/>
                          <a:round/>
                          <a:headEnd type="none" w="med" len="med"/>
                          <a:tailEnd type="none" w="med" len="med"/>
                        </a:lnL>
                      </a:tcPr>
                    </a:tc>
                    <a:tc>
                      <a:txBody>
                        <a:bodyPr/>
                        <a:lstStyle/>
                        <a:p>
                          <a:pPr algn="ctr"/>
                          <a:r>
                            <a:rPr sz="1400" b="0" u="none">
                              <a:solidFill>
                                <a:schemeClr val="tx1"/>
                              </a:solidFill>
                              <a:latin typeface="Huawei Sans" panose="020C0503030203020204" pitchFamily="34" charset="0"/>
                            </a:rPr>
                            <a:t>20</a:t>
                          </a:r>
                        </a:p>
                      </a:txBody>
                      <a:tcPr anchor="ctr"/>
                    </a:tc>
                    <a:tc>
                      <a:txBody>
                        <a:bodyPr/>
                        <a:lstStyle/>
                        <a:p>
                          <a:pPr algn="ctr"/>
                          <a:r>
                            <a:rPr sz="1400" b="0" u="none">
                              <a:solidFill>
                                <a:schemeClr val="tx1"/>
                              </a:solidFill>
                              <a:latin typeface="Huawei Sans" panose="020C0503030203020204" pitchFamily="34" charset="0"/>
                            </a:rPr>
                            <a:t>10</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sz="1400" b="0" u="none">
                              <a:solidFill>
                                <a:srgbClr val="000000"/>
                              </a:solidFill>
                              <a:latin typeface="Huawei Sans" panose="020C0503030203020204" pitchFamily="34" charset="0"/>
                            </a:rPr>
                            <a:t>30</a:t>
                          </a:r>
                        </a:p>
                      </a:txBody>
                      <a:tcPr anchor="ctr">
                        <a:lnR w="28575"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1"/>
                      </a:ext>
                    </a:extLst>
                  </a:tr>
                  <a:tr h="533991">
                    <a:tc>
                      <a:txBody>
                        <a:bodyPr/>
                        <a:lstStyle/>
                        <a:p>
                          <a:pPr algn="ctr"/>
                          <a:r>
                            <a:rPr sz="1400" b="0" u="none">
                              <a:solidFill>
                                <a:schemeClr val="tx1"/>
                              </a:solidFill>
                              <a:latin typeface="Huawei Sans" panose="020C0503030203020204" pitchFamily="34" charset="0"/>
                            </a:rPr>
                            <a:t>Total</a:t>
                          </a:r>
                          <a:endParaRPr lang="en-US" sz="1400" dirty="0">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nchor="ctr">
                        <a:lnL w="28575" cap="flat" cmpd="sng" algn="ctr">
                          <a:solidFill>
                            <a:schemeClr val="tx1"/>
                          </a:solidFill>
                          <a:prstDash val="solid"/>
                          <a:round/>
                          <a:headEnd type="none" w="med" len="med"/>
                          <a:tailEnd type="none" w="med" len="med"/>
                        </a:lnL>
                        <a:lnB w="28575" cap="flat" cmpd="sng" algn="ctr">
                          <a:solidFill>
                            <a:schemeClr val="tx1"/>
                          </a:solidFill>
                          <a:prstDash val="solid"/>
                          <a:round/>
                          <a:headEnd type="none" w="med" len="med"/>
                          <a:tailEnd type="none" w="med" len="med"/>
                        </a:lnB>
                      </a:tcPr>
                    </a:tc>
                    <a:tc>
                      <a:txBody>
                        <a:bodyPr/>
                        <a:lstStyle/>
                        <a:p>
                          <a:pPr algn="ctr"/>
                          <a:r>
                            <a:rPr sz="1400" b="0" u="none">
                              <a:solidFill>
                                <a:schemeClr val="tx1"/>
                              </a:solidFill>
                              <a:latin typeface="Huawei Sans" panose="020C0503030203020204" pitchFamily="34" charset="0"/>
                            </a:rPr>
                            <a:t>160</a:t>
                          </a:r>
                        </a:p>
                      </a:txBody>
                      <a:tcPr anchor="ctr">
                        <a:lnB w="28575" cap="flat" cmpd="sng" algn="ctr">
                          <a:solidFill>
                            <a:schemeClr val="tx1"/>
                          </a:solidFill>
                          <a:prstDash val="solid"/>
                          <a:round/>
                          <a:headEnd type="none" w="med" len="med"/>
                          <a:tailEnd type="none" w="med" len="med"/>
                        </a:lnB>
                      </a:tcPr>
                    </a:tc>
                    <a:tc>
                      <a:txBody>
                        <a:bodyPr/>
                        <a:lstStyle/>
                        <a:p>
                          <a:pPr algn="ctr"/>
                          <a:r>
                            <a:rPr sz="1400" b="0" u="none">
                              <a:solidFill>
                                <a:schemeClr val="tx1"/>
                              </a:solidFill>
                              <a:latin typeface="Huawei Sans" panose="020C0503030203020204" pitchFamily="34" charset="0"/>
                            </a:rPr>
                            <a:t>40</a:t>
                          </a:r>
                        </a:p>
                      </a:txBody>
                      <a:tcPr anchor="ctr">
                        <a:lnB w="28575"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sz="1400" b="0" u="none" dirty="0">
                              <a:solidFill>
                                <a:srgbClr val="000000"/>
                              </a:solidFill>
                              <a:latin typeface="Huawei Sans" panose="020C0503030203020204" pitchFamily="34" charset="0"/>
                            </a:rPr>
                            <a:t>200</a:t>
                          </a:r>
                        </a:p>
                      </a:txBody>
                      <a:tcPr anchor="ctr">
                        <a:lnR w="28575" cap="flat" cmpd="sng" algn="ctr">
                          <a:solidFill>
                            <a:schemeClr val="tx1"/>
                          </a:solidFill>
                          <a:prstDash val="solid"/>
                          <a:round/>
                          <a:headEnd type="none" w="med" len="med"/>
                          <a:tailEnd type="none" w="med" len="med"/>
                        </a:lnR>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mc:Choice>
        <mc:Fallback xmlns="">
          <p:graphicFrame>
            <p:nvGraphicFramePr>
              <p:cNvPr id="7" name="表格 6"/>
              <p:cNvGraphicFramePr>
                <a:graphicFrameLocks noGrp="1"/>
              </p:cNvGraphicFramePr>
              <p:nvPr>
                <p:extLst>
                  <p:ext uri="{D42A27DB-BD31-4B8C-83A1-F6EECF244321}">
                    <p14:modId xmlns:p14="http://schemas.microsoft.com/office/powerpoint/2010/main" val="2975758742"/>
                  </p:ext>
                </p:extLst>
              </p:nvPr>
            </p:nvGraphicFramePr>
            <p:xfrm>
              <a:off x="6996101" y="2917108"/>
              <a:ext cx="3600399" cy="2348097"/>
            </p:xfrm>
            <a:graphic>
              <a:graphicData uri="http://schemas.openxmlformats.org/drawingml/2006/table">
                <a:tbl>
                  <a:tblPr firstRow="1" bandRow="1"/>
                  <a:tblGrid>
                    <a:gridCol w="1038914">
                      <a:extLst>
                        <a:ext uri="{9D8B030D-6E8A-4147-A177-3AD203B41FA5}">
                          <a16:colId xmlns:a16="http://schemas.microsoft.com/office/drawing/2014/main" val="20000"/>
                        </a:ext>
                      </a:extLst>
                    </a:gridCol>
                    <a:gridCol w="739597">
                      <a:extLst>
                        <a:ext uri="{9D8B030D-6E8A-4147-A177-3AD203B41FA5}">
                          <a16:colId xmlns:a16="http://schemas.microsoft.com/office/drawing/2014/main" val="20001"/>
                        </a:ext>
                      </a:extLst>
                    </a:gridCol>
                    <a:gridCol w="824187">
                      <a:extLst>
                        <a:ext uri="{9D8B030D-6E8A-4147-A177-3AD203B41FA5}">
                          <a16:colId xmlns:a16="http://schemas.microsoft.com/office/drawing/2014/main" val="20002"/>
                        </a:ext>
                      </a:extLst>
                    </a:gridCol>
                    <a:gridCol w="997701">
                      <a:extLst>
                        <a:ext uri="{9D8B030D-6E8A-4147-A177-3AD203B41FA5}">
                          <a16:colId xmlns:a16="http://schemas.microsoft.com/office/drawing/2014/main" val="20003"/>
                        </a:ext>
                      </a:extLst>
                    </a:gridCol>
                  </a:tblGrid>
                  <a:tr h="746124">
                    <a:tc>
                      <a:txBody>
                        <a:bodyPr/>
                        <a:lstStyle/>
                        <a:p>
                          <a:endParaRPr lang="en-US" sz="1400" b="1" dirty="0">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nchor="ctr">
                        <a:lnL w="28575" cap="flat" cmpd="sng" algn="ctr">
                          <a:solidFill>
                            <a:schemeClr val="tx1"/>
                          </a:solidFill>
                          <a:prstDash val="solid"/>
                          <a:round/>
                          <a:headEnd type="none" w="med" len="med"/>
                          <a:tailEnd type="none" w="med" len="med"/>
                        </a:lnL>
                        <a:lnT w="28575" cap="flat" cmpd="sng" algn="ctr">
                          <a:solidFill>
                            <a:schemeClr val="tx1"/>
                          </a:solidFill>
                          <a:prstDash val="solid"/>
                          <a:round/>
                          <a:headEnd type="none" w="med" len="med"/>
                          <a:tailEnd type="none" w="med" len="med"/>
                        </a:lnT>
                        <a:lnTlToBr w="12700" cap="flat" cmpd="sng" algn="ctr">
                          <a:solidFill>
                            <a:schemeClr val="tx1"/>
                          </a:solidFill>
                          <a:prstDash val="solid"/>
                          <a:round/>
                          <a:headEnd type="none" w="med" len="med"/>
                          <a:tailEnd type="none" w="med" len="med"/>
                        </a:lnTlToBr>
                        <a:solidFill>
                          <a:schemeClr val="bg1">
                            <a:lumMod val="85000"/>
                          </a:schemeClr>
                        </a:solidFill>
                      </a:tcPr>
                    </a:tc>
                    <a:tc>
                      <a:txBody>
                        <a:bodyPr/>
                        <a:lstStyle/>
                        <a:p>
                          <a:endParaRPr lang="zh-CN"/>
                        </a:p>
                      </a:txBody>
                      <a:tcPr anchor="ctr">
                        <a:lnT w="28575" cap="flat" cmpd="sng" algn="ctr">
                          <a:solidFill>
                            <a:schemeClr val="tx1"/>
                          </a:solidFill>
                          <a:prstDash val="solid"/>
                          <a:round/>
                          <a:headEnd type="none" w="med" len="med"/>
                          <a:tailEnd type="none" w="med" len="med"/>
                        </a:lnT>
                        <a:blipFill>
                          <a:blip r:embed="rId4"/>
                          <a:stretch>
                            <a:fillRect l="-142975" t="-1626" r="-251240" b="-217886"/>
                          </a:stretch>
                        </a:blipFill>
                      </a:tcPr>
                    </a:tc>
                    <a:tc>
                      <a:txBody>
                        <a:bodyPr/>
                        <a:lstStyle/>
                        <a:p>
                          <a:endParaRPr lang="zh-CN"/>
                        </a:p>
                      </a:txBody>
                      <a:tcPr anchor="ctr">
                        <a:lnT w="28575" cap="flat" cmpd="sng" algn="ctr">
                          <a:solidFill>
                            <a:schemeClr val="tx1"/>
                          </a:solidFill>
                          <a:prstDash val="solid"/>
                          <a:round/>
                          <a:headEnd type="none" w="med" len="med"/>
                          <a:tailEnd type="none" w="med" len="med"/>
                        </a:lnT>
                        <a:blipFill>
                          <a:blip r:embed="rId4"/>
                          <a:stretch>
                            <a:fillRect l="-216176" t="-1626" r="-123529" b="-217886"/>
                          </a:stretch>
                        </a:blipFill>
                      </a:tcPr>
                    </a:tc>
                    <a:tc>
                      <a:txBody>
                        <a:bodyPr/>
                        <a:lstStyle/>
                        <a:p>
                          <a:pPr algn="ctr"/>
                          <a:r>
                            <a:rPr sz="1400" b="1" u="none" dirty="0">
                              <a:solidFill>
                                <a:schemeClr val="tx1"/>
                              </a:solidFill>
                              <a:latin typeface="Huawei Sans" panose="020C0503030203020204" pitchFamily="34" charset="0"/>
                            </a:rPr>
                            <a:t>Total</a:t>
                          </a:r>
                          <a:endParaRPr lang="en-US" sz="1400" b="1" dirty="0">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nchor="ctr">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solidFill>
                          <a:schemeClr val="bg1">
                            <a:lumMod val="85000"/>
                          </a:schemeClr>
                        </a:solidFill>
                      </a:tcPr>
                    </a:tc>
                    <a:extLst>
                      <a:ext uri="{0D108BD9-81ED-4DB2-BD59-A6C34878D82A}">
                        <a16:rowId xmlns:a16="http://schemas.microsoft.com/office/drawing/2014/main" val="10000"/>
                      </a:ext>
                    </a:extLst>
                  </a:tr>
                  <a:tr h="533991">
                    <a:tc>
                      <a:txBody>
                        <a:bodyPr/>
                        <a:lstStyle/>
                        <a:p>
                          <a:endParaRPr lang="zh-CN"/>
                        </a:p>
                      </a:txBody>
                      <a:tcPr anchor="ctr">
                        <a:lnL w="28575" cap="flat" cmpd="sng" algn="ctr">
                          <a:solidFill>
                            <a:schemeClr val="tx1"/>
                          </a:solidFill>
                          <a:prstDash val="solid"/>
                          <a:round/>
                          <a:headEnd type="none" w="med" len="med"/>
                          <a:tailEnd type="none" w="med" len="med"/>
                        </a:lnL>
                        <a:blipFill>
                          <a:blip r:embed="rId4"/>
                          <a:stretch>
                            <a:fillRect l="-1170" t="-143678" r="-248538" b="-208046"/>
                          </a:stretch>
                        </a:blipFill>
                      </a:tcPr>
                    </a:tc>
                    <a:tc>
                      <a:txBody>
                        <a:bodyPr/>
                        <a:lstStyle/>
                        <a:p>
                          <a:pPr algn="ctr"/>
                          <a:r>
                            <a:rPr sz="1400" b="0" u="none">
                              <a:solidFill>
                                <a:schemeClr val="tx1"/>
                              </a:solidFill>
                              <a:latin typeface="Huawei Sans" panose="020C0503030203020204" pitchFamily="34" charset="0"/>
                            </a:rPr>
                            <a:t>140</a:t>
                          </a:r>
                        </a:p>
                      </a:txBody>
                      <a:tcPr anchor="ctr"/>
                    </a:tc>
                    <a:tc>
                      <a:txBody>
                        <a:bodyPr/>
                        <a:lstStyle/>
                        <a:p>
                          <a:pPr algn="ctr"/>
                          <a:r>
                            <a:rPr sz="1400" b="0" u="none">
                              <a:solidFill>
                                <a:schemeClr val="tx1"/>
                              </a:solidFill>
                              <a:latin typeface="Huawei Sans" panose="020C0503030203020204" pitchFamily="34" charset="0"/>
                            </a:rPr>
                            <a:t>30</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sz="1400" b="0" u="none">
                              <a:solidFill>
                                <a:srgbClr val="000000"/>
                              </a:solidFill>
                              <a:latin typeface="Huawei Sans" panose="020C0503030203020204" pitchFamily="34" charset="0"/>
                            </a:rPr>
                            <a:t>170</a:t>
                          </a:r>
                        </a:p>
                      </a:txBody>
                      <a:tcPr anchor="ctr">
                        <a:lnR w="28575"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3"/>
                      </a:ext>
                    </a:extLst>
                  </a:tr>
                  <a:tr h="533991">
                    <a:tc>
                      <a:txBody>
                        <a:bodyPr/>
                        <a:lstStyle/>
                        <a:p>
                          <a:endParaRPr lang="zh-CN"/>
                        </a:p>
                      </a:txBody>
                      <a:tcPr anchor="ctr">
                        <a:lnL w="28575" cap="flat" cmpd="sng" algn="ctr">
                          <a:solidFill>
                            <a:schemeClr val="tx1"/>
                          </a:solidFill>
                          <a:prstDash val="solid"/>
                          <a:round/>
                          <a:headEnd type="none" w="med" len="med"/>
                          <a:tailEnd type="none" w="med" len="med"/>
                        </a:lnL>
                        <a:blipFill>
                          <a:blip r:embed="rId4"/>
                          <a:stretch>
                            <a:fillRect l="-1170" t="-240909" r="-248538" b="-105682"/>
                          </a:stretch>
                        </a:blipFill>
                      </a:tcPr>
                    </a:tc>
                    <a:tc>
                      <a:txBody>
                        <a:bodyPr/>
                        <a:lstStyle/>
                        <a:p>
                          <a:pPr algn="ctr"/>
                          <a:r>
                            <a:rPr sz="1400" b="0" u="none">
                              <a:solidFill>
                                <a:schemeClr val="tx1"/>
                              </a:solidFill>
                              <a:latin typeface="Huawei Sans" panose="020C0503030203020204" pitchFamily="34" charset="0"/>
                            </a:rPr>
                            <a:t>20</a:t>
                          </a:r>
                        </a:p>
                      </a:txBody>
                      <a:tcPr anchor="ctr"/>
                    </a:tc>
                    <a:tc>
                      <a:txBody>
                        <a:bodyPr/>
                        <a:lstStyle/>
                        <a:p>
                          <a:pPr algn="ctr"/>
                          <a:r>
                            <a:rPr sz="1400" b="0" u="none">
                              <a:solidFill>
                                <a:schemeClr val="tx1"/>
                              </a:solidFill>
                              <a:latin typeface="Huawei Sans" panose="020C0503030203020204" pitchFamily="34" charset="0"/>
                            </a:rPr>
                            <a:t>10</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sz="1400" b="0" u="none">
                              <a:solidFill>
                                <a:srgbClr val="000000"/>
                              </a:solidFill>
                              <a:latin typeface="Huawei Sans" panose="020C0503030203020204" pitchFamily="34" charset="0"/>
                            </a:rPr>
                            <a:t>30</a:t>
                          </a:r>
                        </a:p>
                      </a:txBody>
                      <a:tcPr anchor="ctr">
                        <a:lnR w="28575" cap="flat" cmpd="sng" algn="ctr">
                          <a:solidFill>
                            <a:schemeClr val="tx1"/>
                          </a:solidFill>
                          <a:prstDash val="solid"/>
                          <a:round/>
                          <a:headEnd type="none" w="med" len="med"/>
                          <a:tailEnd type="none" w="med" len="med"/>
                        </a:lnR>
                      </a:tcPr>
                    </a:tc>
                    <a:extLst>
                      <a:ext uri="{0D108BD9-81ED-4DB2-BD59-A6C34878D82A}">
                        <a16:rowId xmlns:a16="http://schemas.microsoft.com/office/drawing/2014/main" val="10001"/>
                      </a:ext>
                    </a:extLst>
                  </a:tr>
                  <a:tr h="533991">
                    <a:tc>
                      <a:txBody>
                        <a:bodyPr/>
                        <a:lstStyle/>
                        <a:p>
                          <a:pPr algn="ctr"/>
                          <a:r>
                            <a:rPr sz="1400" b="0" u="none">
                              <a:solidFill>
                                <a:schemeClr val="tx1"/>
                              </a:solidFill>
                              <a:latin typeface="Huawei Sans" panose="020C0503030203020204" pitchFamily="34" charset="0"/>
                            </a:rPr>
                            <a:t>Total</a:t>
                          </a:r>
                          <a:endParaRPr lang="en-US" sz="1400" dirty="0">
                            <a:solidFill>
                              <a:schemeClr val="tx1"/>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txBody>
                      <a:tcPr anchor="ctr">
                        <a:lnL w="28575" cap="flat" cmpd="sng" algn="ctr">
                          <a:solidFill>
                            <a:schemeClr val="tx1"/>
                          </a:solidFill>
                          <a:prstDash val="solid"/>
                          <a:round/>
                          <a:headEnd type="none" w="med" len="med"/>
                          <a:tailEnd type="none" w="med" len="med"/>
                        </a:lnL>
                        <a:lnB w="28575" cap="flat" cmpd="sng" algn="ctr">
                          <a:solidFill>
                            <a:schemeClr val="tx1"/>
                          </a:solidFill>
                          <a:prstDash val="solid"/>
                          <a:round/>
                          <a:headEnd type="none" w="med" len="med"/>
                          <a:tailEnd type="none" w="med" len="med"/>
                        </a:lnB>
                      </a:tcPr>
                    </a:tc>
                    <a:tc>
                      <a:txBody>
                        <a:bodyPr/>
                        <a:lstStyle/>
                        <a:p>
                          <a:pPr algn="ctr"/>
                          <a:r>
                            <a:rPr sz="1400" b="0" u="none">
                              <a:solidFill>
                                <a:schemeClr val="tx1"/>
                              </a:solidFill>
                              <a:latin typeface="Huawei Sans" panose="020C0503030203020204" pitchFamily="34" charset="0"/>
                            </a:rPr>
                            <a:t>160</a:t>
                          </a:r>
                        </a:p>
                      </a:txBody>
                      <a:tcPr anchor="ctr">
                        <a:lnB w="28575" cap="flat" cmpd="sng" algn="ctr">
                          <a:solidFill>
                            <a:schemeClr val="tx1"/>
                          </a:solidFill>
                          <a:prstDash val="solid"/>
                          <a:round/>
                          <a:headEnd type="none" w="med" len="med"/>
                          <a:tailEnd type="none" w="med" len="med"/>
                        </a:lnB>
                      </a:tcPr>
                    </a:tc>
                    <a:tc>
                      <a:txBody>
                        <a:bodyPr/>
                        <a:lstStyle/>
                        <a:p>
                          <a:pPr algn="ctr"/>
                          <a:r>
                            <a:rPr sz="1400" b="0" u="none">
                              <a:solidFill>
                                <a:schemeClr val="tx1"/>
                              </a:solidFill>
                              <a:latin typeface="Huawei Sans" panose="020C0503030203020204" pitchFamily="34" charset="0"/>
                            </a:rPr>
                            <a:t>40</a:t>
                          </a:r>
                        </a:p>
                      </a:txBody>
                      <a:tcPr anchor="ctr">
                        <a:lnB w="28575"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sz="1400" b="0" u="none" dirty="0">
                              <a:solidFill>
                                <a:srgbClr val="000000"/>
                              </a:solidFill>
                              <a:latin typeface="Huawei Sans" panose="020C0503030203020204" pitchFamily="34" charset="0"/>
                            </a:rPr>
                            <a:t>200</a:t>
                          </a:r>
                        </a:p>
                      </a:txBody>
                      <a:tcPr anchor="ctr">
                        <a:lnR w="28575" cap="flat" cmpd="sng" algn="ctr">
                          <a:solidFill>
                            <a:schemeClr val="tx1"/>
                          </a:solidFill>
                          <a:prstDash val="solid"/>
                          <a:round/>
                          <a:headEnd type="none" w="med" len="med"/>
                          <a:tailEnd type="none" w="med" len="med"/>
                        </a:lnR>
                        <a:lnB w="28575"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mc:Fallback>
      </mc:AlternateContent>
      <p:sp>
        <p:nvSpPr>
          <p:cNvPr id="6" name="文本框 5">
            <a:extLst>
              <a:ext uri="{FF2B5EF4-FFF2-40B4-BE49-F238E27FC236}">
                <a16:creationId xmlns:a16="http://schemas.microsoft.com/office/drawing/2014/main" id="{F35EFA1A-1D55-4723-9640-B5CF74AE443C}"/>
              </a:ext>
            </a:extLst>
          </p:cNvPr>
          <p:cNvSpPr txBox="1"/>
          <p:nvPr/>
        </p:nvSpPr>
        <p:spPr>
          <a:xfrm>
            <a:off x="7130150" y="2866888"/>
            <a:ext cx="1080399" cy="307777"/>
          </a:xfrm>
          <a:prstGeom prst="rect">
            <a:avLst/>
          </a:prstGeom>
          <a:noFill/>
        </p:spPr>
        <p:txBody>
          <a:bodyPr wrap="square" rtlCol="0">
            <a:spAutoFit/>
          </a:bodyPr>
          <a:lstStyle/>
          <a:p>
            <a:r>
              <a:rPr lang="en-US" altLang="zh-CN" sz="1400" b="1" dirty="0">
                <a:latin typeface="+mj-lt"/>
              </a:rPr>
              <a:t>Predicted</a:t>
            </a:r>
            <a:endParaRPr lang="zh-CN" altLang="en-US" sz="1400" b="1" dirty="0">
              <a:latin typeface="+mj-lt"/>
            </a:endParaRPr>
          </a:p>
        </p:txBody>
      </p:sp>
      <p:sp>
        <p:nvSpPr>
          <p:cNvPr id="8" name="文本框 7">
            <a:extLst>
              <a:ext uri="{FF2B5EF4-FFF2-40B4-BE49-F238E27FC236}">
                <a16:creationId xmlns:a16="http://schemas.microsoft.com/office/drawing/2014/main" id="{1D90E6EC-8630-4EC5-BC45-68AB3A7867C4}"/>
              </a:ext>
            </a:extLst>
          </p:cNvPr>
          <p:cNvSpPr txBox="1"/>
          <p:nvPr/>
        </p:nvSpPr>
        <p:spPr>
          <a:xfrm>
            <a:off x="6958256" y="3377690"/>
            <a:ext cx="814143" cy="307777"/>
          </a:xfrm>
          <a:prstGeom prst="rect">
            <a:avLst/>
          </a:prstGeom>
          <a:noFill/>
        </p:spPr>
        <p:txBody>
          <a:bodyPr wrap="square" rtlCol="0">
            <a:spAutoFit/>
          </a:bodyPr>
          <a:lstStyle/>
          <a:p>
            <a:r>
              <a:rPr lang="en-US" altLang="zh-CN" sz="1400" b="1" dirty="0">
                <a:latin typeface="Huawei Sans" panose="020C0503030203020204" pitchFamily="34" charset="0"/>
              </a:rPr>
              <a:t>Actual</a:t>
            </a:r>
            <a:endParaRPr lang="en-US" altLang="zh-CN" sz="1400" b="1" dirty="0">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9" name="标题 1">
            <a:extLst>
              <a:ext uri="{FF2B5EF4-FFF2-40B4-BE49-F238E27FC236}">
                <a16:creationId xmlns:a16="http://schemas.microsoft.com/office/drawing/2014/main" id="{56B418ED-9042-268A-6E55-91163040D32A}"/>
              </a:ext>
            </a:extLst>
          </p:cNvPr>
          <p:cNvSpPr>
            <a:spLocks noGrp="1"/>
          </p:cNvSpPr>
          <p:nvPr>
            <p:ph type="title"/>
          </p:nvPr>
        </p:nvSpPr>
        <p:spPr>
          <a:xfrm>
            <a:off x="1311967" y="395546"/>
            <a:ext cx="10172078" cy="614690"/>
          </a:xfrm>
        </p:spPr>
        <p:txBody>
          <a:bodyPr>
            <a:normAutofit/>
          </a:bodyPr>
          <a:lstStyle/>
          <a:p>
            <a:r>
              <a:rPr sz="3200" b="0" u="none" dirty="0">
                <a:latin typeface="Huawei Sans" panose="020C0503030203020204" pitchFamily="34" charset="0"/>
              </a:rPr>
              <a:t>Performance Evaluation of Classification </a:t>
            </a:r>
            <a:r>
              <a:rPr lang="en-US" sz="3200" dirty="0"/>
              <a:t>Example</a:t>
            </a:r>
            <a:endParaRPr lang="en-US" sz="3200" dirty="0">
              <a:latin typeface="Huawei Sans" panose="020C0503030203020204" pitchFamily="34" charset="0"/>
              <a:cs typeface="Huawei Sans" panose="020C0503030203020204" pitchFamily="34" charset="0"/>
              <a:sym typeface="Huawei Sans" panose="020C0503030203020204" pitchFamily="34" charset="0"/>
            </a:endParaRPr>
          </a:p>
        </p:txBody>
      </p:sp>
      <p:grpSp>
        <p:nvGrpSpPr>
          <p:cNvPr id="10" name="Group 9">
            <a:extLst>
              <a:ext uri="{FF2B5EF4-FFF2-40B4-BE49-F238E27FC236}">
                <a16:creationId xmlns:a16="http://schemas.microsoft.com/office/drawing/2014/main" id="{925C199A-2F54-5AC3-39FA-92BA5277553D}"/>
              </a:ext>
            </a:extLst>
          </p:cNvPr>
          <p:cNvGrpSpPr/>
          <p:nvPr/>
        </p:nvGrpSpPr>
        <p:grpSpPr>
          <a:xfrm>
            <a:off x="196602" y="170778"/>
            <a:ext cx="996641" cy="891380"/>
            <a:chOff x="431054" y="222425"/>
            <a:chExt cx="996641" cy="891380"/>
          </a:xfrm>
        </p:grpSpPr>
        <p:sp>
          <p:nvSpPr>
            <p:cNvPr id="11" name="Rectangle 10">
              <a:extLst>
                <a:ext uri="{FF2B5EF4-FFF2-40B4-BE49-F238E27FC236}">
                  <a16:creationId xmlns:a16="http://schemas.microsoft.com/office/drawing/2014/main" id="{21039EFF-2C03-A905-3B9A-E9CCBFDF1165}"/>
                </a:ext>
              </a:extLst>
            </p:cNvPr>
            <p:cNvSpPr/>
            <p:nvPr/>
          </p:nvSpPr>
          <p:spPr>
            <a:xfrm>
              <a:off x="431054" y="222425"/>
              <a:ext cx="996641" cy="891380"/>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2" name="TextBox 11">
              <a:extLst>
                <a:ext uri="{FF2B5EF4-FFF2-40B4-BE49-F238E27FC236}">
                  <a16:creationId xmlns:a16="http://schemas.microsoft.com/office/drawing/2014/main" id="{9498EDC8-E5FD-2143-913E-038BD3461D9C}"/>
                </a:ext>
              </a:extLst>
            </p:cNvPr>
            <p:cNvSpPr txBox="1"/>
            <p:nvPr/>
          </p:nvSpPr>
          <p:spPr>
            <a:xfrm>
              <a:off x="441298" y="240917"/>
              <a:ext cx="917148" cy="307777"/>
            </a:xfrm>
            <a:prstGeom prst="rect">
              <a:avLst/>
            </a:prstGeom>
            <a:noFill/>
          </p:spPr>
          <p:txBody>
            <a:bodyPr wrap="square" rtlCol="0">
              <a:spAutoFit/>
            </a:bodyPr>
            <a:lstStyle/>
            <a:p>
              <a:pPr algn="ctr"/>
              <a:r>
                <a:rPr lang="en-US" sz="1400" dirty="0">
                  <a:solidFill>
                    <a:schemeClr val="bg1"/>
                  </a:solidFill>
                  <a:latin typeface="Times New Roman" panose="02020603050405020304" pitchFamily="18" charset="0"/>
                  <a:cs typeface="Times New Roman" panose="02020603050405020304" pitchFamily="18" charset="0"/>
                </a:rPr>
                <a:t>Lecture</a:t>
              </a:r>
            </a:p>
          </p:txBody>
        </p:sp>
        <p:sp>
          <p:nvSpPr>
            <p:cNvPr id="13" name="TextBox 12">
              <a:extLst>
                <a:ext uri="{FF2B5EF4-FFF2-40B4-BE49-F238E27FC236}">
                  <a16:creationId xmlns:a16="http://schemas.microsoft.com/office/drawing/2014/main" id="{149AAE30-EAA1-512B-CD2B-EED8006DDF59}"/>
                </a:ext>
              </a:extLst>
            </p:cNvPr>
            <p:cNvSpPr txBox="1"/>
            <p:nvPr/>
          </p:nvSpPr>
          <p:spPr>
            <a:xfrm>
              <a:off x="441298" y="405919"/>
              <a:ext cx="917148" cy="707886"/>
            </a:xfrm>
            <a:prstGeom prst="rect">
              <a:avLst/>
            </a:prstGeom>
            <a:noFill/>
          </p:spPr>
          <p:txBody>
            <a:bodyPr wrap="square" rtlCol="0">
              <a:spAutoFit/>
            </a:bodyPr>
            <a:lstStyle/>
            <a:p>
              <a:pPr algn="ctr"/>
              <a:r>
                <a:rPr lang="en-US" sz="4000" b="1" dirty="0">
                  <a:solidFill>
                    <a:srgbClr val="8E5A6D"/>
                  </a:solidFill>
                  <a:latin typeface="Times New Roman" panose="02020603050405020304" pitchFamily="18" charset="0"/>
                  <a:cs typeface="Times New Roman" panose="02020603050405020304" pitchFamily="18" charset="0"/>
                </a:rPr>
                <a:t>04</a:t>
              </a:r>
              <a:endParaRPr lang="en-US" sz="1100" b="1" dirty="0">
                <a:solidFill>
                  <a:srgbClr val="8E5A6D"/>
                </a:solidFill>
                <a:latin typeface="Times New Roman" panose="02020603050405020304" pitchFamily="18" charset="0"/>
                <a:cs typeface="Times New Roman" panose="02020603050405020304" pitchFamily="18" charset="0"/>
              </a:endParaRPr>
            </a:p>
          </p:txBody>
        </p:sp>
      </p:grpSp>
      <p:pic>
        <p:nvPicPr>
          <p:cNvPr id="14" name="Graphic 13">
            <a:extLst>
              <a:ext uri="{FF2B5EF4-FFF2-40B4-BE49-F238E27FC236}">
                <a16:creationId xmlns:a16="http://schemas.microsoft.com/office/drawing/2014/main" id="{BF8D0585-99A7-1813-268B-FA2957DBB23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1197" y="6266339"/>
            <a:ext cx="2167470" cy="591661"/>
          </a:xfrm>
          <a:prstGeom prst="rect">
            <a:avLst/>
          </a:prstGeom>
        </p:spPr>
      </p:pic>
      <p:pic>
        <p:nvPicPr>
          <p:cNvPr id="15" name="Picture 14">
            <a:extLst>
              <a:ext uri="{FF2B5EF4-FFF2-40B4-BE49-F238E27FC236}">
                <a16:creationId xmlns:a16="http://schemas.microsoft.com/office/drawing/2014/main" id="{A732F794-E137-264C-1159-A0A484EF20ED}"/>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10508975" y="-261797"/>
            <a:ext cx="1486423" cy="1314685"/>
          </a:xfrm>
          <a:prstGeom prst="rect">
            <a:avLst/>
          </a:prstGeom>
        </p:spPr>
      </p:pic>
    </p:spTree>
    <p:extLst>
      <p:ext uri="{BB962C8B-B14F-4D97-AF65-F5344CB8AC3E}">
        <p14:creationId xmlns:p14="http://schemas.microsoft.com/office/powerpoint/2010/main" val="280566286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artoon robot with a thank you sign&#10;&#10;Description automatically generated">
            <a:extLst>
              <a:ext uri="{FF2B5EF4-FFF2-40B4-BE49-F238E27FC236}">
                <a16:creationId xmlns:a16="http://schemas.microsoft.com/office/drawing/2014/main" id="{37ECE040-708A-7E5B-F8AA-3FACDF8B401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94181" y="457200"/>
            <a:ext cx="6003637" cy="5943600"/>
          </a:xfrm>
          <a:prstGeom prst="rect">
            <a:avLst/>
          </a:prstGeom>
        </p:spPr>
      </p:pic>
    </p:spTree>
    <p:extLst>
      <p:ext uri="{BB962C8B-B14F-4D97-AF65-F5344CB8AC3E}">
        <p14:creationId xmlns:p14="http://schemas.microsoft.com/office/powerpoint/2010/main" val="1579404821"/>
      </p:ext>
    </p:extLst>
  </p:cSld>
  <p:clrMapOvr>
    <a:masterClrMapping/>
  </p:clrMapOvr>
  <mc:AlternateContent xmlns:mc="http://schemas.openxmlformats.org/markup-compatibility/2006" xmlns:p14="http://schemas.microsoft.com/office/powerpoint/2010/main">
    <mc:Choice Requires="p14">
      <p:transition spd="slow" p14:dur="5250" advClick="0"/>
    </mc:Choice>
    <mc:Fallback xmlns="">
      <p:transition spd="slow" advClick="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1327</TotalTime>
  <Words>4696</Words>
  <Application>Microsoft Office PowerPoint</Application>
  <PresentationFormat>Widescreen</PresentationFormat>
  <Paragraphs>617</Paragraphs>
  <Slides>47</Slides>
  <Notes>42</Notes>
  <HiddenSlides>0</HiddenSlides>
  <MMClips>0</MMClips>
  <ScaleCrop>false</ScaleCrop>
  <HeadingPairs>
    <vt:vector size="8" baseType="variant">
      <vt:variant>
        <vt:lpstr>Fonts Used</vt:lpstr>
      </vt:variant>
      <vt:variant>
        <vt:i4>13</vt:i4>
      </vt:variant>
      <vt:variant>
        <vt:lpstr>Theme</vt:lpstr>
      </vt:variant>
      <vt:variant>
        <vt:i4>1</vt:i4>
      </vt:variant>
      <vt:variant>
        <vt:lpstr>Embedded OLE Servers</vt:lpstr>
      </vt:variant>
      <vt:variant>
        <vt:i4>1</vt:i4>
      </vt:variant>
      <vt:variant>
        <vt:lpstr>Slide Titles</vt:lpstr>
      </vt:variant>
      <vt:variant>
        <vt:i4>47</vt:i4>
      </vt:variant>
    </vt:vector>
  </HeadingPairs>
  <TitlesOfParts>
    <vt:vector size="62" baseType="lpstr">
      <vt:lpstr>Arial</vt:lpstr>
      <vt:lpstr>Calibri</vt:lpstr>
      <vt:lpstr>Calibri Light</vt:lpstr>
      <vt:lpstr>Cambria Math</vt:lpstr>
      <vt:lpstr>Helvetica Neue</vt:lpstr>
      <vt:lpstr>Huawei Sans</vt:lpstr>
      <vt:lpstr>MJXc-TeX-main-R</vt:lpstr>
      <vt:lpstr>PT Serif</vt:lpstr>
      <vt:lpstr>Söhne</vt:lpstr>
      <vt:lpstr>Studio-Feixen-Sans</vt:lpstr>
      <vt:lpstr>Times New Roman</vt:lpstr>
      <vt:lpstr>Untitled Sans</vt:lpstr>
      <vt:lpstr>Wingdings</vt:lpstr>
      <vt:lpstr>Office Theme</vt:lpstr>
      <vt:lpstr>Equation</vt:lpstr>
      <vt:lpstr>PowerPoint Presentation</vt:lpstr>
      <vt:lpstr>PowerPoint Presentation</vt:lpstr>
      <vt:lpstr>Machine Learning Algorithm Overview</vt:lpstr>
      <vt:lpstr>Types of Machine Learning</vt:lpstr>
      <vt:lpstr>Supervised Learning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Distance Measures </vt:lpstr>
      <vt:lpstr>PowerPoint Presentation</vt:lpstr>
      <vt:lpstr>Strengths and Weaknesses of KNN</vt:lpstr>
      <vt:lpstr>Support Vector Machine</vt:lpstr>
      <vt:lpstr>Linear SVM (1)</vt:lpstr>
      <vt:lpstr>Linear SVM (2)</vt:lpstr>
      <vt:lpstr>Linear SVM (3)</vt:lpstr>
      <vt:lpstr>Non-linear SVM (1)</vt:lpstr>
      <vt:lpstr>Non-linear SVM (2)</vt:lpstr>
      <vt:lpstr>Decision Tree</vt:lpstr>
      <vt:lpstr>Structure of a Decision Tree</vt:lpstr>
      <vt:lpstr>Decision Tree Construction Process</vt:lpstr>
      <vt:lpstr>Decision Tree Example</vt:lpstr>
      <vt:lpstr>Ensemble Learning</vt:lpstr>
      <vt:lpstr>Types of Ensemble Learning-Bagging</vt:lpstr>
      <vt:lpstr>Types of Ensemble Learning-Boosting</vt:lpstr>
      <vt:lpstr>Types of Ensemble Learning-Stacking</vt:lpstr>
      <vt:lpstr>When to use Bagging vs Boosting vs Stacking?</vt:lpstr>
      <vt:lpstr>Ensemble Learning - Random Forest</vt:lpstr>
      <vt:lpstr>Naive Bayes </vt:lpstr>
      <vt:lpstr>Naive Bayes </vt:lpstr>
      <vt:lpstr>Performance Evaluation of Classification </vt:lpstr>
      <vt:lpstr>Performance Evaluation of Classification (2)</vt:lpstr>
      <vt:lpstr>Performance Evaluation of Classification Example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Eman Mohamed</cp:lastModifiedBy>
  <cp:revision>13</cp:revision>
  <dcterms:created xsi:type="dcterms:W3CDTF">2023-05-27T09:20:30Z</dcterms:created>
  <dcterms:modified xsi:type="dcterms:W3CDTF">2023-08-11T22:15:34Z</dcterms:modified>
</cp:coreProperties>
</file>