
<file path=[Content_Types].xml><?xml version="1.0" encoding="utf-8"?>
<Types xmlns="http://schemas.openxmlformats.org/package/2006/content-types">
  <Default Extension="emf" ContentType="image/x-emf"/>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 id="2147483672" r:id="rId3"/>
  </p:sldMasterIdLst>
  <p:notesMasterIdLst>
    <p:notesMasterId r:id="rId69"/>
  </p:notesMasterIdLst>
  <p:sldIdLst>
    <p:sldId id="433" r:id="rId4"/>
    <p:sldId id="375" r:id="rId5"/>
    <p:sldId id="434"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435" r:id="rId53"/>
    <p:sldId id="306" r:id="rId54"/>
    <p:sldId id="307" r:id="rId55"/>
    <p:sldId id="308" r:id="rId56"/>
    <p:sldId id="309" r:id="rId57"/>
    <p:sldId id="310" r:id="rId58"/>
    <p:sldId id="313" r:id="rId59"/>
    <p:sldId id="314" r:id="rId60"/>
    <p:sldId id="315" r:id="rId61"/>
    <p:sldId id="440" r:id="rId62"/>
    <p:sldId id="444" r:id="rId63"/>
    <p:sldId id="446" r:id="rId64"/>
    <p:sldId id="448" r:id="rId65"/>
    <p:sldId id="450" r:id="rId66"/>
    <p:sldId id="316" r:id="rId67"/>
    <p:sldId id="405" r:id="rId68"/>
  </p:sldIdLst>
  <p:sldSz cx="12192000" cy="6858000"/>
  <p:notesSz cx="6858000" cy="9144000"/>
  <p:embeddedFontLst>
    <p:embeddedFont>
      <p:font typeface="Calibri" panose="020F0502020204030204" pitchFamily="34" charset="0"/>
      <p:regular r:id="rId70"/>
      <p:bold r:id="rId71"/>
      <p:italic r:id="rId72"/>
      <p:boldItalic r:id="rId73"/>
    </p:embeddedFont>
    <p:embeddedFont>
      <p:font typeface="Calibri Light" panose="020F0302020204030204" pitchFamily="34" charset="0"/>
      <p:regular r:id="rId74"/>
      <p:italic r:id="rId75"/>
    </p:embeddedFont>
    <p:embeddedFont>
      <p:font typeface="Century Gothic" panose="020B0502020202020204" pitchFamily="34" charset="0"/>
      <p:regular r:id="rId76"/>
      <p:bold r:id="rId77"/>
      <p:italic r:id="rId78"/>
      <p:boldItalic r:id="rId79"/>
    </p:embeddedFont>
    <p:embeddedFont>
      <p:font typeface="Merriweather" panose="00000500000000000000" pitchFamily="2" charset="0"/>
      <p:regular r:id="rId80"/>
      <p:bold r:id="rId81"/>
      <p:italic r:id="rId82"/>
      <p:boldItalic r:id="rId83"/>
    </p:embeddedFont>
    <p:embeddedFont>
      <p:font typeface="Open Sans" panose="020B0606030504020204" pitchFamily="34" charset="0"/>
      <p:regular r:id="rId84"/>
      <p:bold r:id="rId85"/>
      <p:italic r:id="rId86"/>
      <p:boldItalic r:id="rId87"/>
    </p:embeddedFont>
    <p:embeddedFont>
      <p:font typeface="Times" panose="02020603050405020304" pitchFamily="18" charset="0"/>
      <p:regular r:id="rId88"/>
      <p:bold r:id="rId89"/>
      <p:italic r:id="rId90"/>
      <p:boldItalic r:id="rId9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01" roundtripDataSignature="AMtx7mhxo51jTTOsFBNsGkJx2jH1960Eg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91" autoAdjust="0"/>
  </p:normalViewPr>
  <p:slideViewPr>
    <p:cSldViewPr snapToGrid="0">
      <p:cViewPr varScale="1">
        <p:scale>
          <a:sx n="72" d="100"/>
          <a:sy n="72" d="100"/>
        </p:scale>
        <p:origin x="63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font" Target="fonts/font15.fntdata"/><Relationship Id="rId89" Type="http://schemas.openxmlformats.org/officeDocument/2006/relationships/font" Target="fonts/font20.fntdata"/><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font" Target="fonts/font5.fntdata"/><Relationship Id="rId79" Type="http://schemas.openxmlformats.org/officeDocument/2006/relationships/font" Target="fonts/font10.fntdata"/><Relationship Id="rId102" Type="http://schemas.openxmlformats.org/officeDocument/2006/relationships/presProps" Target="presProps.xml"/><Relationship Id="rId5" Type="http://schemas.openxmlformats.org/officeDocument/2006/relationships/slide" Target="slides/slide2.xml"/><Relationship Id="rId90" Type="http://schemas.openxmlformats.org/officeDocument/2006/relationships/font" Target="fonts/font21.fntdata"/><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font" Target="fonts/font3.fntdata"/><Relationship Id="rId80" Type="http://schemas.openxmlformats.org/officeDocument/2006/relationships/font" Target="fonts/font11.fntdata"/><Relationship Id="rId85" Type="http://schemas.openxmlformats.org/officeDocument/2006/relationships/font" Target="fonts/font16.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font" Target="fonts/font1.fntdata"/><Relationship Id="rId75" Type="http://schemas.openxmlformats.org/officeDocument/2006/relationships/font" Target="fonts/font6.fntdata"/><Relationship Id="rId83" Type="http://schemas.openxmlformats.org/officeDocument/2006/relationships/font" Target="fonts/font14.fntdata"/><Relationship Id="rId88" Type="http://schemas.openxmlformats.org/officeDocument/2006/relationships/font" Target="fonts/font19.fntdata"/><Relationship Id="rId91" Type="http://schemas.openxmlformats.org/officeDocument/2006/relationships/font" Target="fonts/font22.fntdata"/><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font" Target="fonts/font4.fntdata"/><Relationship Id="rId78" Type="http://schemas.openxmlformats.org/officeDocument/2006/relationships/font" Target="fonts/font9.fntdata"/><Relationship Id="rId81" Type="http://schemas.openxmlformats.org/officeDocument/2006/relationships/font" Target="fonts/font12.fntdata"/><Relationship Id="rId86" Type="http://schemas.openxmlformats.org/officeDocument/2006/relationships/font" Target="fonts/font17.fntdata"/><Relationship Id="rId101" Type="http://customschemas.google.com/relationships/presentationmetadata" Target="metadata"/><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font" Target="fonts/font7.fntdata"/><Relationship Id="rId104"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font" Target="fonts/font2.fntdata"/><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font" Target="fonts/font18.fntdata"/><Relationship Id="rId61" Type="http://schemas.openxmlformats.org/officeDocument/2006/relationships/slide" Target="slides/slide58.xml"/><Relationship Id="rId82" Type="http://schemas.openxmlformats.org/officeDocument/2006/relationships/font" Target="fonts/font13.fntdata"/><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font" Target="fonts/font8.fntdata"/><Relationship Id="rId10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chapter 2, pages 25-77 of the Project Team Leadership and Communication book.  ISBN: 9781732378902 (Softcover), 9781732378919 (Hardcover).  These slides may only be posted or used in conjunction with the book in a training or classroom environment. Key terms (pages 74-75) are often italicized on the slides.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1" i="0" baseline="0" dirty="0"/>
              <a:t>Outline: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What is a Project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Phases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Functions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Projects can Vary in Size and Scale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Organizational Structures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Functional</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Project-Focused</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Matrix</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Organizational Values and Needs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Process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Plan-focused model</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Cyclical model</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Change-focused model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Quality</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Quality</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Product and Process Quality</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Quality as a Balancing Act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The Project Triangle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Outcomes (The Layered Approach)</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Goals, Scope Statements, Requirements/Specifications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Kickoff Meeting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Plan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Summary and Conclusion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i="0"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1" i="0" baseline="0" dirty="0"/>
              <a:t>Learning Objectives</a:t>
            </a:r>
          </a:p>
          <a:p>
            <a:r>
              <a:rPr lang="en-US" dirty="0">
                <a:effectLst/>
              </a:rPr>
              <a:t>2.1 What is a Project?</a:t>
            </a:r>
          </a:p>
          <a:p>
            <a:pPr lvl="1"/>
            <a:r>
              <a:rPr lang="en-US" dirty="0">
                <a:effectLst/>
              </a:rPr>
              <a:t>Define 'project,' identifying 2 defining features</a:t>
            </a:r>
          </a:p>
          <a:p>
            <a:pPr lvl="1"/>
            <a:r>
              <a:rPr lang="en-US" dirty="0">
                <a:effectLst/>
              </a:rPr>
              <a:t>List 4 project phases and 1 additional element</a:t>
            </a:r>
          </a:p>
          <a:p>
            <a:pPr lvl="1"/>
            <a:r>
              <a:rPr lang="en-US" dirty="0">
                <a:effectLst/>
              </a:rPr>
              <a:t>Recognize the interactions between projects/phases and the product lifecycle</a:t>
            </a:r>
          </a:p>
          <a:p>
            <a:r>
              <a:rPr lang="en-US" dirty="0">
                <a:effectLst/>
              </a:rPr>
              <a:t>2.2 The Project Environment</a:t>
            </a:r>
          </a:p>
          <a:p>
            <a:pPr lvl="1"/>
            <a:r>
              <a:rPr lang="en-US" dirty="0">
                <a:effectLst/>
              </a:rPr>
              <a:t>Identify 3 types of organizations in the context of how projects are organized</a:t>
            </a:r>
          </a:p>
          <a:p>
            <a:pPr lvl="1"/>
            <a:r>
              <a:rPr lang="en-US" dirty="0">
                <a:effectLst/>
              </a:rPr>
              <a:t>Recognize strengths and weaknesses of each of the 3 organizational types</a:t>
            </a:r>
          </a:p>
          <a:p>
            <a:r>
              <a:rPr lang="en-US" dirty="0">
                <a:effectLst/>
              </a:rPr>
              <a:t>2.3 Values, Needs, and Process</a:t>
            </a:r>
          </a:p>
          <a:p>
            <a:pPr lvl="1"/>
            <a:r>
              <a:rPr lang="en-US" dirty="0">
                <a:effectLst/>
              </a:rPr>
              <a:t>Recall factors influencing the values and needs of a project, team, or organization</a:t>
            </a:r>
          </a:p>
          <a:p>
            <a:pPr lvl="1"/>
            <a:r>
              <a:rPr lang="en-US" dirty="0">
                <a:effectLst/>
              </a:rPr>
              <a:t>List 3 fundamental process models and summarize the strengths and weaknesses of each</a:t>
            </a:r>
          </a:p>
          <a:p>
            <a:pPr lvl="1"/>
            <a:r>
              <a:rPr lang="en-US" dirty="0">
                <a:effectLst/>
              </a:rPr>
              <a:t>Recognize varying levels of detail/abstraction in documented processes</a:t>
            </a:r>
          </a:p>
          <a:p>
            <a:r>
              <a:rPr lang="en-US" dirty="0">
                <a:effectLst/>
              </a:rPr>
              <a:t>2.4 Quality and The Project Triangle</a:t>
            </a:r>
          </a:p>
          <a:p>
            <a:pPr lvl="1"/>
            <a:r>
              <a:rPr lang="en-US" dirty="0">
                <a:effectLst/>
              </a:rPr>
              <a:t>Define 'quality,' identifying 4 main aspects/concerns</a:t>
            </a:r>
          </a:p>
          <a:p>
            <a:pPr lvl="1"/>
            <a:r>
              <a:rPr lang="en-US" dirty="0">
                <a:effectLst/>
              </a:rPr>
              <a:t>Give examples of elements that are 'cost of quality' and 'cost of poor quality' in a project</a:t>
            </a:r>
          </a:p>
          <a:p>
            <a:pPr lvl="1"/>
            <a:r>
              <a:rPr lang="en-US" dirty="0">
                <a:effectLst/>
              </a:rPr>
              <a:t>Label the project triangle's 4 components</a:t>
            </a:r>
          </a:p>
          <a:p>
            <a:pPr lvl="1"/>
            <a:r>
              <a:rPr lang="en-US" dirty="0">
                <a:effectLst/>
              </a:rPr>
              <a:t>Relate examples of each project triangle component and the relationships between them</a:t>
            </a:r>
          </a:p>
          <a:p>
            <a:r>
              <a:rPr lang="en-US" dirty="0">
                <a:effectLst/>
              </a:rPr>
              <a:t>2.5 Defining Project Outcomes: A Layered Approach</a:t>
            </a:r>
          </a:p>
          <a:p>
            <a:pPr lvl="1"/>
            <a:r>
              <a:rPr lang="en-US" dirty="0">
                <a:effectLst/>
              </a:rPr>
              <a:t>Relate the concept of project goals, including examples of such</a:t>
            </a:r>
          </a:p>
          <a:p>
            <a:pPr lvl="1"/>
            <a:r>
              <a:rPr lang="en-US" dirty="0">
                <a:effectLst/>
              </a:rPr>
              <a:t>Relate the concept of project scope statements, including examples of such</a:t>
            </a:r>
          </a:p>
          <a:p>
            <a:pPr lvl="1"/>
            <a:r>
              <a:rPr lang="en-US" dirty="0">
                <a:effectLst/>
              </a:rPr>
              <a:t>Relate the concept of project requirements/specifications, including examples of such</a:t>
            </a:r>
          </a:p>
          <a:p>
            <a:pPr lvl="1"/>
            <a:r>
              <a:rPr lang="en-US" dirty="0">
                <a:effectLst/>
              </a:rPr>
              <a:t>Describe ‘the layered approach’ to project outcome definition</a:t>
            </a:r>
          </a:p>
          <a:p>
            <a:r>
              <a:rPr lang="en-US" dirty="0">
                <a:effectLst/>
              </a:rPr>
              <a:t>2.6 The Project’s Early Stages</a:t>
            </a:r>
          </a:p>
          <a:p>
            <a:pPr lvl="1"/>
            <a:r>
              <a:rPr lang="en-US" dirty="0">
                <a:effectLst/>
              </a:rPr>
              <a:t>Identify the primary objectives of a project kickoff meeting</a:t>
            </a:r>
          </a:p>
          <a:p>
            <a:pPr lvl="1"/>
            <a:r>
              <a:rPr lang="en-US" dirty="0">
                <a:effectLst/>
              </a:rPr>
              <a:t>List the essential elements of a basic project plan</a:t>
            </a:r>
          </a:p>
          <a:p>
            <a:r>
              <a:rPr lang="en-US" dirty="0">
                <a:effectLst/>
              </a:rPr>
              <a:t>2.7 Chapter Tool: Planning Project Quality</a:t>
            </a:r>
          </a:p>
          <a:p>
            <a:pPr lvl="1"/>
            <a:r>
              <a:rPr lang="en-US" dirty="0">
                <a:effectLst/>
              </a:rPr>
              <a:t>Relate basic steps for determining a project’s quality objectives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i="0" baseline="0" dirty="0"/>
          </a:p>
          <a:p>
            <a:r>
              <a:rPr lang="en-US" b="1" i="0" baseline="0" dirty="0"/>
              <a:t>Associated Class Activities: </a:t>
            </a:r>
            <a:r>
              <a:rPr lang="en-US" b="0" i="0" baseline="0" dirty="0"/>
              <a:t>(Separate Slides)</a:t>
            </a:r>
            <a:endParaRPr lang="en-US" dirty="0">
              <a:effectLst/>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One Product, Multiple Projects (10 minutes, section 2.1)</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Propose multiple projects within a single product’s life cycle</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Organizational Culture and Structure (10 minutes, sections 1.5 and 2.2)</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Analyze the cultural norms and organizational structures of multiple industries</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‘Rolling Your Own’ Process (10-15 minutes, section 2.3)</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Analyze a scenario and construct a basic process</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Understanding Quality (10-15 minutes, section 2.4)</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Develop scenario-specific quality-related elements of consideration</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Layering Project Outcomes (10-15 minutes, section 2.5)</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Construct scenario-specific goals, scope statements, and specifications/requirements</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Outlining the Project Plan (10-15 minutes, section 2.6)</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Design a project plan outline</a:t>
            </a: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F4432E4-4C49-4E27-8846-7ED75FA30D5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8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7" name="Google Shape;12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5" name="Google Shape;13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1" name="Google Shape;151;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2" name="Google Shape;162;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9" name="Google Shape;16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8" name="Google Shape;178;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86" name="Google Shape;186;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None/>
            </a:pPr>
            <a:r>
              <a:rPr lang="en-US"/>
              <a:t>Attempts to identify traits consistently associated with the process of </a:t>
            </a:r>
            <a:r>
              <a:rPr lang="en-US" i="1"/>
              <a:t>leadership </a:t>
            </a:r>
            <a:r>
              <a:rPr lang="en-US"/>
              <a:t>(the process, not the person) have been more successful. The seven traits associated with leadership are described in Exhibit 12-1.</a:t>
            </a:r>
            <a:endParaRPr/>
          </a:p>
          <a:p>
            <a:pPr marL="0" lvl="0" indent="0" algn="l" rtl="0">
              <a:lnSpc>
                <a:spcPct val="80000"/>
              </a:lnSpc>
              <a:spcBef>
                <a:spcPts val="0"/>
              </a:spcBef>
              <a:spcAft>
                <a:spcPts val="0"/>
              </a:spcAft>
              <a:buNone/>
            </a:pPr>
            <a:endParaRPr/>
          </a:p>
          <a:p>
            <a:pPr marL="0" lvl="0" indent="0" algn="l" rtl="0">
              <a:lnSpc>
                <a:spcPct val="80000"/>
              </a:lnSpc>
              <a:spcBef>
                <a:spcPts val="0"/>
              </a:spcBef>
              <a:spcAft>
                <a:spcPts val="0"/>
              </a:spcAft>
              <a:buNone/>
            </a:pPr>
            <a:r>
              <a:rPr lang="en-US"/>
              <a:t>The seven traits associated with effective leadership are: drive, desire to lead, honesty and integrity, self-confidence, intelligence, job-relevant knowledge, and extraversion.</a:t>
            </a:r>
            <a:endParaRPr/>
          </a:p>
          <a:p>
            <a:pPr marL="0" lvl="0" indent="0" algn="l" rtl="0">
              <a:lnSpc>
                <a:spcPct val="80000"/>
              </a:lnSpc>
              <a:spcBef>
                <a:spcPts val="0"/>
              </a:spcBef>
              <a:spcAft>
                <a:spcPts val="0"/>
              </a:spcAft>
              <a:buNone/>
            </a:pPr>
            <a:endParaRPr/>
          </a:p>
          <a:p>
            <a:pPr marL="0" lvl="0" indent="0" algn="l" rtl="0">
              <a:lnSpc>
                <a:spcPct val="80000"/>
              </a:lnSpc>
              <a:spcBef>
                <a:spcPts val="0"/>
              </a:spcBef>
              <a:spcAft>
                <a:spcPts val="0"/>
              </a:spcAft>
              <a:buNone/>
            </a:pPr>
            <a:r>
              <a:rPr lang="en-US"/>
              <a:t>Next, researchers recognized that the identification of effective leaders needed to include interactions of leaders with their group members, as well as situational factors. Possessing the appropriate traits only made it </a:t>
            </a:r>
            <a:r>
              <a:rPr lang="en-US" i="1"/>
              <a:t>more likely </a:t>
            </a:r>
            <a:r>
              <a:rPr lang="en-US"/>
              <a:t>that an individual would be an effective leader. </a:t>
            </a:r>
            <a:endParaRPr/>
          </a:p>
          <a:p>
            <a:pPr marL="0" lvl="0" indent="0" algn="l" rtl="0">
              <a:lnSpc>
                <a:spcPct val="80000"/>
              </a:lnSpc>
              <a:spcBef>
                <a:spcPts val="0"/>
              </a:spcBef>
              <a:spcAft>
                <a:spcPts val="0"/>
              </a:spcAft>
              <a:buNone/>
            </a:pPr>
            <a:endParaRPr/>
          </a:p>
          <a:p>
            <a:pPr marL="0" lvl="0" indent="0" algn="l" rtl="0">
              <a:lnSpc>
                <a:spcPct val="80000"/>
              </a:lnSpc>
              <a:spcBef>
                <a:spcPts val="0"/>
              </a:spcBef>
              <a:spcAft>
                <a:spcPts val="0"/>
              </a:spcAft>
              <a:buNone/>
            </a:pPr>
            <a:r>
              <a:rPr lang="en-US"/>
              <a:t>Therefore, leadership research from the late 1940s to the mid-1960s turned to finding the preferred behavioral styles that leaders demonstrated. Researchers wondered whether there was something unique in the behavior of effective leaders.</a:t>
            </a:r>
            <a:endParaRPr/>
          </a:p>
        </p:txBody>
      </p:sp>
      <p:sp>
        <p:nvSpPr>
          <p:cNvPr id="187" name="Google Shape;187;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11</a:t>
            </a:fld>
            <a:endParaRPr sz="1200">
              <a:solidFill>
                <a:schemeClr val="dk1"/>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95" name="Google Shape;195;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None/>
            </a:pPr>
            <a:r>
              <a:rPr lang="en-US"/>
              <a:t>Attempts to identify traits consistently associated with the process of </a:t>
            </a:r>
            <a:r>
              <a:rPr lang="en-US" i="1"/>
              <a:t>leadership </a:t>
            </a:r>
            <a:r>
              <a:rPr lang="en-US"/>
              <a:t>(the process, not the person) have been more successful. The seven traits associated with leadership are described in Exhibit 12-1.</a:t>
            </a:r>
            <a:endParaRPr/>
          </a:p>
          <a:p>
            <a:pPr marL="0" lvl="0" indent="0" algn="l" rtl="0">
              <a:lnSpc>
                <a:spcPct val="80000"/>
              </a:lnSpc>
              <a:spcBef>
                <a:spcPts val="0"/>
              </a:spcBef>
              <a:spcAft>
                <a:spcPts val="0"/>
              </a:spcAft>
              <a:buNone/>
            </a:pPr>
            <a:endParaRPr/>
          </a:p>
          <a:p>
            <a:pPr marL="0" lvl="0" indent="0" algn="l" rtl="0">
              <a:lnSpc>
                <a:spcPct val="80000"/>
              </a:lnSpc>
              <a:spcBef>
                <a:spcPts val="0"/>
              </a:spcBef>
              <a:spcAft>
                <a:spcPts val="0"/>
              </a:spcAft>
              <a:buNone/>
            </a:pPr>
            <a:r>
              <a:rPr lang="en-US"/>
              <a:t>The seven traits associated with effective leadership are: drive, desire to lead, honesty and integrity, self-confidence, intelligence, job-relevant knowledge, and extraversion.</a:t>
            </a:r>
            <a:endParaRPr/>
          </a:p>
          <a:p>
            <a:pPr marL="0" lvl="0" indent="0" algn="l" rtl="0">
              <a:lnSpc>
                <a:spcPct val="80000"/>
              </a:lnSpc>
              <a:spcBef>
                <a:spcPts val="0"/>
              </a:spcBef>
              <a:spcAft>
                <a:spcPts val="0"/>
              </a:spcAft>
              <a:buNone/>
            </a:pPr>
            <a:endParaRPr/>
          </a:p>
          <a:p>
            <a:pPr marL="0" lvl="0" indent="0" algn="l" rtl="0">
              <a:lnSpc>
                <a:spcPct val="80000"/>
              </a:lnSpc>
              <a:spcBef>
                <a:spcPts val="0"/>
              </a:spcBef>
              <a:spcAft>
                <a:spcPts val="0"/>
              </a:spcAft>
              <a:buNone/>
            </a:pPr>
            <a:r>
              <a:rPr lang="en-US"/>
              <a:t>Next, researchers recognized that the identification of effective leaders needed to include interactions of leaders with their group members, as well as situational factors. Possessing the appropriate traits only made it </a:t>
            </a:r>
            <a:r>
              <a:rPr lang="en-US" i="1"/>
              <a:t>more likely </a:t>
            </a:r>
            <a:r>
              <a:rPr lang="en-US"/>
              <a:t>that an individual would be an effective leader. </a:t>
            </a:r>
            <a:endParaRPr/>
          </a:p>
          <a:p>
            <a:pPr marL="0" lvl="0" indent="0" algn="l" rtl="0">
              <a:lnSpc>
                <a:spcPct val="80000"/>
              </a:lnSpc>
              <a:spcBef>
                <a:spcPts val="0"/>
              </a:spcBef>
              <a:spcAft>
                <a:spcPts val="0"/>
              </a:spcAft>
              <a:buNone/>
            </a:pPr>
            <a:endParaRPr/>
          </a:p>
          <a:p>
            <a:pPr marL="0" lvl="0" indent="0" algn="l" rtl="0">
              <a:lnSpc>
                <a:spcPct val="80000"/>
              </a:lnSpc>
              <a:spcBef>
                <a:spcPts val="0"/>
              </a:spcBef>
              <a:spcAft>
                <a:spcPts val="0"/>
              </a:spcAft>
              <a:buNone/>
            </a:pPr>
            <a:r>
              <a:rPr lang="en-US"/>
              <a:t>Therefore, leadership research from the late 1940s to the mid-1960s turned to finding the preferred behavioral styles that leaders demonstrated. Researchers wondered whether there was something unique in the behavior of effective leaders.</a:t>
            </a:r>
            <a:endParaRPr/>
          </a:p>
        </p:txBody>
      </p:sp>
      <p:sp>
        <p:nvSpPr>
          <p:cNvPr id="196" name="Google Shape;196;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12</a:t>
            </a:fld>
            <a:endParaRPr sz="1200">
              <a:solidFill>
                <a:schemeClr val="dk1"/>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4" name="Google Shape;204;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11" name="Google Shape;211;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b="1"/>
              <a:t>The University of Iowa study </a:t>
            </a:r>
            <a:r>
              <a:rPr lang="en-US"/>
              <a:t>identified three leadership styles: </a:t>
            </a:r>
            <a:r>
              <a:rPr lang="en-US" b="1"/>
              <a:t>democratic</a:t>
            </a:r>
            <a:r>
              <a:rPr lang="en-US"/>
              <a:t>, which means involving subordinates, delegating authority, and encouraging participation; </a:t>
            </a:r>
            <a:r>
              <a:rPr lang="en-US" b="1"/>
              <a:t>autocratic</a:t>
            </a:r>
            <a:r>
              <a:rPr lang="en-US"/>
              <a:t>, which means dictating work methods, centralizing decision making, and limiting participation; and </a:t>
            </a:r>
            <a:r>
              <a:rPr lang="en-US" b="1"/>
              <a:t>laissez-faire</a:t>
            </a:r>
            <a:r>
              <a:rPr lang="en-US"/>
              <a:t>, which means giving a group freedom to make decisions and to complete work. This study concluded that the democratic style of leadership was most effective, although later studies showed mixed results.</a:t>
            </a:r>
            <a:endParaRPr/>
          </a:p>
          <a:p>
            <a:pPr marL="0" lvl="0" indent="0" algn="l" rtl="0">
              <a:spcBef>
                <a:spcPts val="0"/>
              </a:spcBef>
              <a:spcAft>
                <a:spcPts val="0"/>
              </a:spcAft>
              <a:buNone/>
            </a:pPr>
            <a:endParaRPr/>
          </a:p>
          <a:p>
            <a:pPr marL="0" lvl="0" indent="0" algn="l" rtl="0">
              <a:spcBef>
                <a:spcPts val="0"/>
              </a:spcBef>
              <a:spcAft>
                <a:spcPts val="0"/>
              </a:spcAft>
              <a:buNone/>
            </a:pPr>
            <a:r>
              <a:rPr lang="en-US" b="1"/>
              <a:t>The Ohio State study </a:t>
            </a:r>
            <a:r>
              <a:rPr lang="en-US"/>
              <a:t>identified two factors, </a:t>
            </a:r>
            <a:r>
              <a:rPr lang="en-US" b="1"/>
              <a:t>consideration</a:t>
            </a:r>
            <a:r>
              <a:rPr lang="en-US"/>
              <a:t>, which involves being considerate of followers’ ideas and feelings; and </a:t>
            </a:r>
            <a:r>
              <a:rPr lang="en-US" b="1"/>
              <a:t>initiating structure</a:t>
            </a:r>
            <a:r>
              <a:rPr lang="en-US"/>
              <a:t>, which involves structuring work and work relationships to meet job goals. The study concluded that a high–high leader (high in consideration and high in initiating structure) achieved high subordinate performance and satisfaction, but not in all situations.</a:t>
            </a:r>
            <a:endParaRPr sz="800"/>
          </a:p>
        </p:txBody>
      </p:sp>
      <p:sp>
        <p:nvSpPr>
          <p:cNvPr id="212" name="Google Shape;212;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14</a:t>
            </a:fld>
            <a:endParaRPr sz="1200">
              <a:solidFill>
                <a:schemeClr val="dk1"/>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20" name="Google Shape;220;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b="1"/>
              <a:t>The University of Michigan </a:t>
            </a:r>
            <a:r>
              <a:rPr lang="en-US"/>
              <a:t>study identified two styles, </a:t>
            </a:r>
            <a:r>
              <a:rPr lang="en-US" b="1"/>
              <a:t>employee oriented</a:t>
            </a:r>
            <a:r>
              <a:rPr lang="en-US"/>
              <a:t>, which emphasizes interpersonal relationships and taking care of employees’ needs; and </a:t>
            </a:r>
            <a:r>
              <a:rPr lang="en-US" b="1"/>
              <a:t>production oriented</a:t>
            </a:r>
            <a:r>
              <a:rPr lang="en-US"/>
              <a:t>, which emphasizes technical or task aspects of a job. The study concluded that employee-oriented leaders were associated with high group productivity and higher job satisfaction.</a:t>
            </a:r>
            <a:endParaRPr/>
          </a:p>
          <a:p>
            <a:pPr marL="0" lvl="0" indent="0" algn="l" rtl="0">
              <a:spcBef>
                <a:spcPts val="0"/>
              </a:spcBef>
              <a:spcAft>
                <a:spcPts val="0"/>
              </a:spcAft>
              <a:buNone/>
            </a:pPr>
            <a:endParaRPr/>
          </a:p>
          <a:p>
            <a:pPr marL="0" lvl="0" indent="0" algn="l" rtl="0">
              <a:spcBef>
                <a:spcPts val="0"/>
              </a:spcBef>
              <a:spcAft>
                <a:spcPts val="0"/>
              </a:spcAft>
              <a:buNone/>
            </a:pPr>
            <a:r>
              <a:rPr lang="en-US" b="1"/>
              <a:t>The Managerial Grid </a:t>
            </a:r>
            <a:r>
              <a:rPr lang="en-US"/>
              <a:t>uses two behavioral dimensions, </a:t>
            </a:r>
            <a:r>
              <a:rPr lang="en-US" b="1"/>
              <a:t>concern for people</a:t>
            </a:r>
            <a:r>
              <a:rPr lang="en-US"/>
              <a:t>, which measures a leader’s concern for subordinates on a scale of 1 to 9 (low to high); and </a:t>
            </a:r>
            <a:r>
              <a:rPr lang="en-US" b="1"/>
              <a:t>concern for production</a:t>
            </a:r>
            <a:r>
              <a:rPr lang="en-US"/>
              <a:t>, which measures a leader’s concern for getting a job done on a scale 1 to 9 (low to high). The conclusion is that leaders performed best with a 9,9 style (high concern for production and high concern for people).</a:t>
            </a:r>
            <a:endParaRPr/>
          </a:p>
          <a:p>
            <a:pPr marL="0" lvl="0" indent="0" algn="l" rtl="0">
              <a:spcBef>
                <a:spcPts val="0"/>
              </a:spcBef>
              <a:spcAft>
                <a:spcPts val="0"/>
              </a:spcAft>
              <a:buNone/>
            </a:pPr>
            <a:endParaRPr sz="800"/>
          </a:p>
        </p:txBody>
      </p:sp>
      <p:sp>
        <p:nvSpPr>
          <p:cNvPr id="221" name="Google Shape;221;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15</a:t>
            </a:fld>
            <a:endParaRPr sz="1200">
              <a:solidFill>
                <a:schemeClr val="dk1"/>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29" name="Google Shape;229;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b="1"/>
              <a:t>The University of Michigan </a:t>
            </a:r>
            <a:r>
              <a:rPr lang="en-US"/>
              <a:t>study identified two styles, </a:t>
            </a:r>
            <a:r>
              <a:rPr lang="en-US" b="1"/>
              <a:t>employee oriented</a:t>
            </a:r>
            <a:r>
              <a:rPr lang="en-US"/>
              <a:t>, which emphasizes interpersonal relationships and taking care of employees’ needs; and </a:t>
            </a:r>
            <a:r>
              <a:rPr lang="en-US" b="1"/>
              <a:t>production oriented</a:t>
            </a:r>
            <a:r>
              <a:rPr lang="en-US"/>
              <a:t>, which emphasizes technical or task aspects of a job. The study concluded that employee-oriented leaders were associated with high group productivity and higher job satisfaction.</a:t>
            </a:r>
            <a:endParaRPr/>
          </a:p>
          <a:p>
            <a:pPr marL="0" lvl="0" indent="0" algn="l" rtl="0">
              <a:spcBef>
                <a:spcPts val="0"/>
              </a:spcBef>
              <a:spcAft>
                <a:spcPts val="0"/>
              </a:spcAft>
              <a:buNone/>
            </a:pPr>
            <a:endParaRPr/>
          </a:p>
          <a:p>
            <a:pPr marL="0" lvl="0" indent="0" algn="l" rtl="0">
              <a:spcBef>
                <a:spcPts val="0"/>
              </a:spcBef>
              <a:spcAft>
                <a:spcPts val="0"/>
              </a:spcAft>
              <a:buNone/>
            </a:pPr>
            <a:r>
              <a:rPr lang="en-US" b="1"/>
              <a:t>The Managerial Grid </a:t>
            </a:r>
            <a:r>
              <a:rPr lang="en-US"/>
              <a:t>uses two behavioral dimensions, </a:t>
            </a:r>
            <a:r>
              <a:rPr lang="en-US" b="1"/>
              <a:t>concern for people</a:t>
            </a:r>
            <a:r>
              <a:rPr lang="en-US"/>
              <a:t>, which measures a leader’s concern for subordinates on a scale of 1 to 9 (low to high); and </a:t>
            </a:r>
            <a:r>
              <a:rPr lang="en-US" b="1"/>
              <a:t>concern for production</a:t>
            </a:r>
            <a:r>
              <a:rPr lang="en-US"/>
              <a:t>, which measures a leader’s concern for getting a job done on a scale 1 to 9 (low to high). The conclusion is that leaders performed best with a 9,9 style (high concern for production and high concern for people).</a:t>
            </a:r>
            <a:endParaRPr/>
          </a:p>
          <a:p>
            <a:pPr marL="0" lvl="0" indent="0" algn="l" rtl="0">
              <a:spcBef>
                <a:spcPts val="0"/>
              </a:spcBef>
              <a:spcAft>
                <a:spcPts val="0"/>
              </a:spcAft>
              <a:buNone/>
            </a:pPr>
            <a:endParaRPr sz="800"/>
          </a:p>
        </p:txBody>
      </p:sp>
      <p:sp>
        <p:nvSpPr>
          <p:cNvPr id="230" name="Google Shape;230;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16</a:t>
            </a:fld>
            <a:endParaRPr sz="1200">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8" name="Google Shape;238;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5" name="Google Shape;245;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53" name="Google Shape;253;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None/>
            </a:pPr>
            <a:r>
              <a:rPr lang="en-US" sz="800"/>
              <a:t>After an individual’s leadership style had been assessed through the LPC, the leader was matched with the situation. Fiedler’s research uncovered three contingency dimensions that defined the key situational factors in leader effectiveness as: </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Leader-member relations</a:t>
            </a:r>
            <a:r>
              <a:rPr lang="en-US" sz="800"/>
              <a:t>: The degree of confidence, trust, and respect employees had for their leader; rated as either good or poor;</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Task structure</a:t>
            </a:r>
            <a:r>
              <a:rPr lang="en-US" sz="800"/>
              <a:t>: The degree to which job assignments were formalized and structured; rated as either high or low; and</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Position power</a:t>
            </a:r>
            <a:r>
              <a:rPr lang="en-US" sz="800"/>
              <a:t>: The degree of influence a leader had over activities such as hiring, firing, discipline, promotions, and salary increases; rated as either strong or weak.</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Each leadership situation was evaluated in terms of these three contingency variables, which, when combined, produced eight possible situations that were either favorable or unfavorable for the leader. (See the bottom of the chart in Exhibit 12-2.) Situations I, II, and III were classified as highly favorable for the leader. Situations IV, V, and VI were moderately favorable for the leader. Situations VII and VIII were described as highly unfavorable for the leader.</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Once Fiedler had described the leader variables and the situational variables, he could define the specific contingencies for leadership effectiveness. To do so, he studied 1,200 groups to compare relationship-oriented versus task-oriented leadership styles in each of the eight situational categories. He concluded that task-oriented leaders performed better in very favorable and in very unfavorable situations. (See the top of Exhibit 12-2 where performance is shown on the vertical axis and situation favorableness is shown on the horizontal axis.) On the other hand, relationship-oriented leaders performed better in moderately favorable situations.</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Research testing the overall validity of Fiedler’s model has shown considerable evidence to support it. However, its major criticisms include:</a:t>
            </a:r>
            <a:endParaRPr/>
          </a:p>
          <a:p>
            <a:pPr marL="0" lvl="0" indent="-50800" algn="l" rtl="0">
              <a:lnSpc>
                <a:spcPct val="80000"/>
              </a:lnSpc>
              <a:spcBef>
                <a:spcPts val="0"/>
              </a:spcBef>
              <a:spcAft>
                <a:spcPts val="0"/>
              </a:spcAft>
              <a:buClr>
                <a:schemeClr val="dk1"/>
              </a:buClr>
              <a:buSzPts val="800"/>
              <a:buFont typeface="Times"/>
              <a:buChar char="•"/>
            </a:pPr>
            <a:r>
              <a:rPr lang="en-US" sz="800"/>
              <a:t>It’s unrealistic to assume that a person can’t change his or her leadership style to fit the situation;</a:t>
            </a:r>
            <a:endParaRPr/>
          </a:p>
          <a:p>
            <a:pPr marL="0" lvl="0" indent="-50800" algn="l" rtl="0">
              <a:lnSpc>
                <a:spcPct val="80000"/>
              </a:lnSpc>
              <a:spcBef>
                <a:spcPts val="0"/>
              </a:spcBef>
              <a:spcAft>
                <a:spcPts val="0"/>
              </a:spcAft>
              <a:buClr>
                <a:schemeClr val="dk1"/>
              </a:buClr>
              <a:buSzPts val="800"/>
              <a:buFont typeface="Times"/>
              <a:buChar char="•"/>
            </a:pPr>
            <a:r>
              <a:rPr lang="en-US" sz="800"/>
              <a:t>The LPC wasn’t very practical; and</a:t>
            </a:r>
            <a:endParaRPr/>
          </a:p>
          <a:p>
            <a:pPr marL="0" lvl="0" indent="-50800" algn="l" rtl="0">
              <a:lnSpc>
                <a:spcPct val="80000"/>
              </a:lnSpc>
              <a:spcBef>
                <a:spcPts val="0"/>
              </a:spcBef>
              <a:spcAft>
                <a:spcPts val="0"/>
              </a:spcAft>
              <a:buClr>
                <a:schemeClr val="dk1"/>
              </a:buClr>
              <a:buSzPts val="800"/>
              <a:buFont typeface="Times"/>
              <a:buChar char="•"/>
            </a:pPr>
            <a:r>
              <a:rPr lang="en-US" sz="800"/>
              <a:t>The situation variables were difficult to assess.</a:t>
            </a:r>
            <a:endParaRPr/>
          </a:p>
          <a:p>
            <a:pPr marL="0" lvl="0" indent="0" algn="l" rtl="0">
              <a:lnSpc>
                <a:spcPct val="80000"/>
              </a:lnSpc>
              <a:spcBef>
                <a:spcPts val="0"/>
              </a:spcBef>
              <a:spcAft>
                <a:spcPts val="0"/>
              </a:spcAft>
              <a:buClr>
                <a:schemeClr val="dk1"/>
              </a:buClr>
              <a:buSzPts val="800"/>
              <a:buFont typeface="Times"/>
              <a:buNone/>
            </a:pPr>
            <a:endParaRPr sz="800"/>
          </a:p>
          <a:p>
            <a:pPr marL="0" lvl="0" indent="0" algn="l" rtl="0">
              <a:lnSpc>
                <a:spcPct val="80000"/>
              </a:lnSpc>
              <a:spcBef>
                <a:spcPts val="0"/>
              </a:spcBef>
              <a:spcAft>
                <a:spcPts val="0"/>
              </a:spcAft>
              <a:buClr>
                <a:schemeClr val="dk1"/>
              </a:buClr>
              <a:buSzPts val="800"/>
              <a:buFont typeface="Times"/>
              <a:buNone/>
            </a:pPr>
            <a:r>
              <a:rPr lang="en-US" sz="800"/>
              <a:t>Despite its shortcomings, the Fiedler model showed that effective leadership style needed to reflect situational factors.</a:t>
            </a:r>
            <a:endParaRPr/>
          </a:p>
        </p:txBody>
      </p:sp>
      <p:sp>
        <p:nvSpPr>
          <p:cNvPr id="254" name="Google Shape;254;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19</a:t>
            </a:fld>
            <a:endParaRPr sz="1200">
              <a:solidFill>
                <a:schemeClr val="dk1"/>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63" name="Google Shape;263;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None/>
            </a:pPr>
            <a:r>
              <a:rPr lang="en-US" sz="800"/>
              <a:t>After an individual’s leadership style had been assessed through the LPC, the leader was matched with the situation. Fiedler’s research uncovered three contingency dimensions that defined the key situational factors in leader effectiveness as: </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Leader-member relations</a:t>
            </a:r>
            <a:r>
              <a:rPr lang="en-US" sz="800"/>
              <a:t>: The degree of confidence, trust, and respect employees had for their leader; rated as either good or poor;</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Task structure</a:t>
            </a:r>
            <a:r>
              <a:rPr lang="en-US" sz="800"/>
              <a:t>: The degree to which job assignments were formalized and structured; rated as either high or low; and</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Position power</a:t>
            </a:r>
            <a:r>
              <a:rPr lang="en-US" sz="800"/>
              <a:t>: The degree of influence a leader had over activities such as hiring, firing, discipline, promotions, and salary increases; rated as either strong or weak.</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Each leadership situation was evaluated in terms of these three contingency variables, which, when combined, produced eight possible situations that were either favorable or unfavorable for the leader. (See the bottom of the chart in Exhibit 12-2.) Situations I, II, and III were classified as highly favorable for the leader. Situations IV, V, and VI were moderately favorable for the leader. Situations VII and VIII were described as highly unfavorable for the leader.</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Once Fiedler had described the leader variables and the situational variables, he could define the specific contingencies for leadership effectiveness. To do so, he studied 1,200 groups to compare relationship-oriented versus task-oriented leadership styles in each of the eight situational categories. He concluded that task-oriented leaders performed better in very favorable and in very unfavorable situations. (See the top of Exhibit 12-2 where performance is shown on the vertical axis and situation favorableness is shown on the horizontal axis.) On the other hand, relationship-oriented leaders performed better in moderately favorable situations.</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Research testing the overall validity of Fiedler’s model has shown considerable evidence to support it. However, its major criticisms include:</a:t>
            </a:r>
            <a:endParaRPr/>
          </a:p>
          <a:p>
            <a:pPr marL="0" lvl="0" indent="-50800" algn="l" rtl="0">
              <a:lnSpc>
                <a:spcPct val="80000"/>
              </a:lnSpc>
              <a:spcBef>
                <a:spcPts val="0"/>
              </a:spcBef>
              <a:spcAft>
                <a:spcPts val="0"/>
              </a:spcAft>
              <a:buClr>
                <a:schemeClr val="dk1"/>
              </a:buClr>
              <a:buSzPts val="800"/>
              <a:buFont typeface="Times"/>
              <a:buChar char="•"/>
            </a:pPr>
            <a:r>
              <a:rPr lang="en-US" sz="800"/>
              <a:t>It’s unrealistic to assume that a person can’t change his or her leadership style to fit the situation;</a:t>
            </a:r>
            <a:endParaRPr/>
          </a:p>
          <a:p>
            <a:pPr marL="0" lvl="0" indent="-50800" algn="l" rtl="0">
              <a:lnSpc>
                <a:spcPct val="80000"/>
              </a:lnSpc>
              <a:spcBef>
                <a:spcPts val="0"/>
              </a:spcBef>
              <a:spcAft>
                <a:spcPts val="0"/>
              </a:spcAft>
              <a:buClr>
                <a:schemeClr val="dk1"/>
              </a:buClr>
              <a:buSzPts val="800"/>
              <a:buFont typeface="Times"/>
              <a:buChar char="•"/>
            </a:pPr>
            <a:r>
              <a:rPr lang="en-US" sz="800"/>
              <a:t>The LPC wasn’t very practical; and</a:t>
            </a:r>
            <a:endParaRPr/>
          </a:p>
          <a:p>
            <a:pPr marL="0" lvl="0" indent="-50800" algn="l" rtl="0">
              <a:lnSpc>
                <a:spcPct val="80000"/>
              </a:lnSpc>
              <a:spcBef>
                <a:spcPts val="0"/>
              </a:spcBef>
              <a:spcAft>
                <a:spcPts val="0"/>
              </a:spcAft>
              <a:buClr>
                <a:schemeClr val="dk1"/>
              </a:buClr>
              <a:buSzPts val="800"/>
              <a:buFont typeface="Times"/>
              <a:buChar char="•"/>
            </a:pPr>
            <a:r>
              <a:rPr lang="en-US" sz="800"/>
              <a:t>The situation variables were difficult to assess.</a:t>
            </a:r>
            <a:endParaRPr/>
          </a:p>
          <a:p>
            <a:pPr marL="0" lvl="0" indent="0" algn="l" rtl="0">
              <a:lnSpc>
                <a:spcPct val="80000"/>
              </a:lnSpc>
              <a:spcBef>
                <a:spcPts val="0"/>
              </a:spcBef>
              <a:spcAft>
                <a:spcPts val="0"/>
              </a:spcAft>
              <a:buClr>
                <a:schemeClr val="dk1"/>
              </a:buClr>
              <a:buSzPts val="800"/>
              <a:buFont typeface="Times"/>
              <a:buNone/>
            </a:pPr>
            <a:endParaRPr sz="800"/>
          </a:p>
          <a:p>
            <a:pPr marL="0" lvl="0" indent="0" algn="l" rtl="0">
              <a:lnSpc>
                <a:spcPct val="80000"/>
              </a:lnSpc>
              <a:spcBef>
                <a:spcPts val="0"/>
              </a:spcBef>
              <a:spcAft>
                <a:spcPts val="0"/>
              </a:spcAft>
              <a:buClr>
                <a:schemeClr val="dk1"/>
              </a:buClr>
              <a:buSzPts val="800"/>
              <a:buFont typeface="Times"/>
              <a:buNone/>
            </a:pPr>
            <a:r>
              <a:rPr lang="en-US" sz="800"/>
              <a:t>Despite its shortcomings, the Fiedler model showed that effective leadership style needed to reflect situational factors.</a:t>
            </a:r>
            <a:endParaRPr/>
          </a:p>
        </p:txBody>
      </p:sp>
      <p:sp>
        <p:nvSpPr>
          <p:cNvPr id="264" name="Google Shape;264;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20</a:t>
            </a:fld>
            <a:endParaRPr sz="1200">
              <a:solidFill>
                <a:schemeClr val="dk1"/>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73" name="Google Shape;273;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None/>
            </a:pPr>
            <a:r>
              <a:rPr lang="en-US" sz="800"/>
              <a:t>Now let’s examine four contingency theories—Fiedler, Hersey-Blanchard, leader-participation, and path-goal—which each look at defining leadership style and the situation and attempt to answer the contingency:</a:t>
            </a:r>
            <a:r>
              <a:rPr lang="en-US" sz="800" i="1"/>
              <a:t> If </a:t>
            </a:r>
            <a:r>
              <a:rPr lang="en-US" sz="800"/>
              <a:t>this is the context (or situation),</a:t>
            </a:r>
            <a:r>
              <a:rPr lang="en-US" sz="800" i="1"/>
              <a:t> then </a:t>
            </a:r>
            <a:r>
              <a:rPr lang="en-US" sz="800"/>
              <a:t>this is the best leadership style to use.</a:t>
            </a:r>
            <a:endParaRPr/>
          </a:p>
          <a:p>
            <a:pPr marL="0" lvl="0" indent="0" algn="l" rtl="0">
              <a:lnSpc>
                <a:spcPct val="80000"/>
              </a:lnSpc>
              <a:spcBef>
                <a:spcPts val="0"/>
              </a:spcBef>
              <a:spcAft>
                <a:spcPts val="0"/>
              </a:spcAft>
              <a:buNone/>
            </a:pPr>
            <a:endParaRPr sz="800" b="1"/>
          </a:p>
          <a:p>
            <a:pPr marL="0" lvl="0" indent="0" algn="l" rtl="0">
              <a:lnSpc>
                <a:spcPct val="80000"/>
              </a:lnSpc>
              <a:spcBef>
                <a:spcPts val="0"/>
              </a:spcBef>
              <a:spcAft>
                <a:spcPts val="0"/>
              </a:spcAft>
              <a:buNone/>
            </a:pPr>
            <a:r>
              <a:rPr lang="en-US" sz="800"/>
              <a:t>The first comprehensive contingency model for leadership was developed by Fred Fiedler and was based on the premise that a certain leadership style would be most effective across all different types of situations. </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Fiedler proposed that a key factor in leadership success was an individual’s basic leadership style, which could be categorized as either task oriented or relationship oriented. To measure a leader’s style, Fiedler developed the </a:t>
            </a:r>
            <a:r>
              <a:rPr lang="en-US" sz="800" b="1"/>
              <a:t>least-preferred coworker (LPC) questionnaire</a:t>
            </a:r>
            <a:r>
              <a:rPr lang="en-US" sz="800"/>
              <a:t>. This questionnaire contained 18 pairs of contrasting adjectives—such as pleasant–unpleasant and boring–interesting. Respondents were asked to think of all the coworkers they had ever had and to describe that one person with whom they </a:t>
            </a:r>
            <a:r>
              <a:rPr lang="en-US" sz="800" i="1"/>
              <a:t>least enjoyed </a:t>
            </a:r>
            <a:r>
              <a:rPr lang="en-US" sz="800"/>
              <a:t>working by rating him or her on a scale of 1 to 8 for each of the sets of adjectives.</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If the leader described the least preferred coworker in relatively positive terms, then the leader was primarily interested in good personal relations with coworkers and the style would be described as </a:t>
            </a:r>
            <a:r>
              <a:rPr lang="en-US" sz="800" i="1"/>
              <a:t>relationship oriented. </a:t>
            </a:r>
            <a:r>
              <a:rPr lang="en-US" sz="800"/>
              <a:t>In contrast, if the leader saw the least preferred coworker in relatively unfavorable terms, then that leader was primarily interested in productivity and his or her style would be labeled as </a:t>
            </a:r>
            <a:r>
              <a:rPr lang="en-US" sz="800" i="1"/>
              <a:t>task oriented. </a:t>
            </a:r>
            <a:endParaRPr/>
          </a:p>
          <a:p>
            <a:pPr marL="0" lvl="0" indent="0" algn="l" rtl="0">
              <a:lnSpc>
                <a:spcPct val="80000"/>
              </a:lnSpc>
              <a:spcBef>
                <a:spcPts val="0"/>
              </a:spcBef>
              <a:spcAft>
                <a:spcPts val="0"/>
              </a:spcAft>
              <a:buNone/>
            </a:pPr>
            <a:endParaRPr sz="800" i="1"/>
          </a:p>
          <a:p>
            <a:pPr marL="0" lvl="0" indent="0" algn="l" rtl="0">
              <a:lnSpc>
                <a:spcPct val="80000"/>
              </a:lnSpc>
              <a:spcBef>
                <a:spcPts val="0"/>
              </a:spcBef>
              <a:spcAft>
                <a:spcPts val="0"/>
              </a:spcAft>
              <a:buNone/>
            </a:pPr>
            <a:r>
              <a:rPr lang="en-US" sz="800"/>
              <a:t>Fiedler did acknowledge that a small number of people might fall between these two extremes, but he also assumed a person’s leadership style was fixed regardless of the situation.</a:t>
            </a:r>
            <a:endParaRPr/>
          </a:p>
          <a:p>
            <a:pPr marL="0" lvl="0" indent="0" algn="l" rtl="0">
              <a:lnSpc>
                <a:spcPct val="80000"/>
              </a:lnSpc>
              <a:spcBef>
                <a:spcPts val="0"/>
              </a:spcBef>
              <a:spcAft>
                <a:spcPts val="0"/>
              </a:spcAft>
              <a:buNone/>
            </a:pPr>
            <a:endParaRPr sz="800"/>
          </a:p>
          <a:p>
            <a:pPr marL="0" lvl="0" indent="0" algn="l" rtl="0">
              <a:spcBef>
                <a:spcPts val="0"/>
              </a:spcBef>
              <a:spcAft>
                <a:spcPts val="0"/>
              </a:spcAft>
              <a:buNone/>
            </a:pPr>
            <a:r>
              <a:rPr lang="en-US"/>
              <a:t>Richard Branson, founder and CEO of Virgin Group, is a relationship-oriented leader. Pictured here with an in-flight teammate while showing the interior of a new Virgin airplane, Branson is fun loving, takes a personal interest in the needs of employees, emphasizes interpersonal relations, and accepts individual differences among workers.</a:t>
            </a:r>
            <a:endParaRPr sz="800"/>
          </a:p>
        </p:txBody>
      </p:sp>
      <p:sp>
        <p:nvSpPr>
          <p:cNvPr id="274" name="Google Shape;274;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21</a:t>
            </a:fld>
            <a:endParaRPr sz="1200">
              <a:solidFill>
                <a:schemeClr val="dk1"/>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83" name="Google Shape;283;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dual nature of leader behaviors—that is, focusing on the work to be done and focusing on the employees—is an important characteristic of each of these studies.</a:t>
            </a:r>
            <a:endParaRPr/>
          </a:p>
          <a:p>
            <a:pPr marL="0" lvl="0" indent="0" algn="l" rtl="0">
              <a:spcBef>
                <a:spcPts val="0"/>
              </a:spcBef>
              <a:spcAft>
                <a:spcPts val="0"/>
              </a:spcAft>
              <a:buNone/>
            </a:pPr>
            <a:endParaRPr/>
          </a:p>
          <a:p>
            <a:pPr marL="0" lvl="0" indent="0" algn="l" rtl="0">
              <a:spcBef>
                <a:spcPts val="0"/>
              </a:spcBef>
              <a:spcAft>
                <a:spcPts val="0"/>
              </a:spcAft>
              <a:buNone/>
            </a:pPr>
            <a:r>
              <a:rPr lang="en-US"/>
              <a:t>Leadership researchers were discovering that predicting leadership success involved something more complex than isolating a few leader traits or preferable behaviors. They began looking at situational influences. Specifically, which leadership styles might be suitable in different situations and what were these different situations?</a:t>
            </a:r>
            <a:endParaRPr sz="800"/>
          </a:p>
        </p:txBody>
      </p:sp>
      <p:sp>
        <p:nvSpPr>
          <p:cNvPr id="284" name="Google Shape;284;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22</a:t>
            </a:fld>
            <a:endParaRPr sz="1200">
              <a:solidFill>
                <a:schemeClr val="dk1"/>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95" name="Google Shape;295;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None/>
            </a:pPr>
            <a:r>
              <a:rPr lang="en-US" sz="800" b="1"/>
              <a:t>The Situational Leadership Theory (SLT) </a:t>
            </a:r>
            <a:r>
              <a:rPr lang="en-US" sz="800"/>
              <a:t>is a contingency theory that focuses on followers’ readiness. It was developed by Paul Hersey and Ken Blanchard and enjoys a strong following among management development specialists. </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Let’s stop here to clarify two points: (1) why a leadership theory focuses on the followers, and (2) what is meant by the term </a:t>
            </a:r>
            <a:r>
              <a:rPr lang="en-US" sz="800" i="1"/>
              <a:t>readiness. </a:t>
            </a:r>
            <a:r>
              <a:rPr lang="en-US" sz="800"/>
              <a:t>The emphasis on the </a:t>
            </a:r>
            <a:r>
              <a:rPr lang="en-US" sz="800" i="1"/>
              <a:t>followers</a:t>
            </a:r>
            <a:r>
              <a:rPr lang="en-US" sz="800"/>
              <a:t> reflects the reality that it </a:t>
            </a:r>
            <a:r>
              <a:rPr lang="en-US" sz="800" i="1"/>
              <a:t>is </a:t>
            </a:r>
            <a:r>
              <a:rPr lang="en-US" sz="800"/>
              <a:t>the followers who accept or reject the leader, regardless of what the leader does, so the group’s effectiveness depends on the actions of the followers. </a:t>
            </a:r>
            <a:r>
              <a:rPr lang="en-US" sz="800" b="1"/>
              <a:t>Readiness</a:t>
            </a:r>
            <a:r>
              <a:rPr lang="en-US" sz="800"/>
              <a:t>, as defined by Hersey and Blanchard, refers to the extent to which people have the ability and willingness to accomplish a specific task.</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None/>
            </a:pPr>
            <a:r>
              <a:rPr lang="en-US" sz="800"/>
              <a:t>SLT uses the same two leadership dimensions that Fiedler identified</a:t>
            </a:r>
            <a:r>
              <a:rPr lang="en-US" sz="200"/>
              <a:t>—</a:t>
            </a:r>
            <a:r>
              <a:rPr lang="en-US" sz="800"/>
              <a:t>task and relationship behaviors</a:t>
            </a:r>
            <a:r>
              <a:rPr lang="en-US" sz="200"/>
              <a:t>—</a:t>
            </a:r>
            <a:r>
              <a:rPr lang="en-US" sz="800"/>
              <a:t>but takes it a step further by considering each as either high or low and then combining them into four specific leadership styles.</a:t>
            </a:r>
            <a:endParaRPr/>
          </a:p>
          <a:p>
            <a:pPr marL="0" lvl="0" indent="0" algn="l" rtl="0">
              <a:lnSpc>
                <a:spcPct val="80000"/>
              </a:lnSpc>
              <a:spcBef>
                <a:spcPts val="0"/>
              </a:spcBef>
              <a:spcAft>
                <a:spcPts val="0"/>
              </a:spcAft>
              <a:buNone/>
            </a:pPr>
            <a:endParaRPr sz="800"/>
          </a:p>
          <a:p>
            <a:pPr marL="0" lvl="0" indent="0" algn="l" rtl="0">
              <a:lnSpc>
                <a:spcPct val="80000"/>
              </a:lnSpc>
              <a:spcBef>
                <a:spcPts val="0"/>
              </a:spcBef>
              <a:spcAft>
                <a:spcPts val="0"/>
              </a:spcAft>
              <a:buClr>
                <a:schemeClr val="dk1"/>
              </a:buClr>
              <a:buSzPts val="800"/>
              <a:buFont typeface="Calibri"/>
              <a:buNone/>
            </a:pPr>
            <a:endParaRPr sz="800"/>
          </a:p>
          <a:p>
            <a:pPr marL="0" lvl="0" indent="0" algn="l" rtl="0">
              <a:lnSpc>
                <a:spcPct val="80000"/>
              </a:lnSpc>
              <a:spcBef>
                <a:spcPts val="0"/>
              </a:spcBef>
              <a:spcAft>
                <a:spcPts val="0"/>
              </a:spcAft>
              <a:buClr>
                <a:schemeClr val="dk1"/>
              </a:buClr>
              <a:buSzPts val="800"/>
              <a:buFont typeface="Calibri"/>
              <a:buNone/>
            </a:pPr>
            <a:endParaRPr sz="800"/>
          </a:p>
          <a:p>
            <a:pPr marL="0" lvl="0" indent="0" algn="l" rtl="0">
              <a:lnSpc>
                <a:spcPct val="80000"/>
              </a:lnSpc>
              <a:spcBef>
                <a:spcPts val="0"/>
              </a:spcBef>
              <a:spcAft>
                <a:spcPts val="0"/>
              </a:spcAft>
              <a:buClr>
                <a:schemeClr val="dk1"/>
              </a:buClr>
              <a:buSzPts val="800"/>
              <a:buFont typeface="Calibri"/>
              <a:buNone/>
            </a:pPr>
            <a:endParaRPr sz="800"/>
          </a:p>
        </p:txBody>
      </p:sp>
      <p:sp>
        <p:nvSpPr>
          <p:cNvPr id="296" name="Google Shape;296;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23</a:t>
            </a:fld>
            <a:endParaRPr sz="1200">
              <a:solidFill>
                <a:schemeClr val="dk1"/>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06" name="Google Shape;306;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50800" algn="l" rtl="0">
              <a:lnSpc>
                <a:spcPct val="80000"/>
              </a:lnSpc>
              <a:spcBef>
                <a:spcPts val="0"/>
              </a:spcBef>
              <a:spcAft>
                <a:spcPts val="0"/>
              </a:spcAft>
              <a:buClr>
                <a:schemeClr val="dk1"/>
              </a:buClr>
              <a:buSzPts val="800"/>
              <a:buFont typeface="Calibri"/>
              <a:buAutoNum type="arabicPeriod"/>
            </a:pPr>
            <a:r>
              <a:rPr lang="en-US" sz="800" b="1"/>
              <a:t>Telling</a:t>
            </a:r>
            <a:r>
              <a:rPr lang="en-US" sz="800"/>
              <a:t> (high task–low relationship), in which the leader defines roles and tells people what, how, when, and where to do various tasks;</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Selling </a:t>
            </a:r>
            <a:r>
              <a:rPr lang="en-US" sz="800"/>
              <a:t>(high task–high relationship), in which the leader provides both directive and supportive behavior;</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Participating </a:t>
            </a:r>
            <a:r>
              <a:rPr lang="en-US" sz="800"/>
              <a:t>(low task–high relationship), in which the leader and followers share in decision making and the main role of the leader is facilitating and communicating;</a:t>
            </a:r>
            <a:endParaRPr/>
          </a:p>
          <a:p>
            <a:pPr marL="0" lvl="0" indent="-63500" algn="l" rtl="0">
              <a:lnSpc>
                <a:spcPct val="80000"/>
              </a:lnSpc>
              <a:spcBef>
                <a:spcPts val="0"/>
              </a:spcBef>
              <a:spcAft>
                <a:spcPts val="0"/>
              </a:spcAft>
              <a:buClr>
                <a:schemeClr val="dk1"/>
              </a:buClr>
              <a:buSzPts val="1000"/>
              <a:buFont typeface="Calibri"/>
              <a:buAutoNum type="arabicPeriod"/>
            </a:pPr>
            <a:r>
              <a:rPr lang="en-US" sz="1000" b="1"/>
              <a:t>Delegating </a:t>
            </a:r>
            <a:r>
              <a:rPr lang="en-US" sz="1000"/>
              <a:t>(low task–low relationship), in which the leader provides little direction or support. </a:t>
            </a:r>
            <a:endParaRPr/>
          </a:p>
          <a:p>
            <a:pPr marL="0" lvl="0" indent="0" algn="l" rtl="0">
              <a:lnSpc>
                <a:spcPct val="70000"/>
              </a:lnSpc>
              <a:spcBef>
                <a:spcPts val="0"/>
              </a:spcBef>
              <a:spcAft>
                <a:spcPts val="0"/>
              </a:spcAft>
              <a:buClr>
                <a:schemeClr val="dk1"/>
              </a:buClr>
              <a:buSzPts val="1000"/>
              <a:buFont typeface="Calibri"/>
              <a:buNone/>
            </a:pPr>
            <a:endParaRPr sz="1000"/>
          </a:p>
          <a:p>
            <a:pPr marL="0" lvl="0" indent="0" algn="l" rtl="0">
              <a:lnSpc>
                <a:spcPct val="70000"/>
              </a:lnSpc>
              <a:spcBef>
                <a:spcPts val="0"/>
              </a:spcBef>
              <a:spcAft>
                <a:spcPts val="0"/>
              </a:spcAft>
              <a:buClr>
                <a:schemeClr val="dk1"/>
              </a:buClr>
              <a:buSzPts val="1000"/>
              <a:buFont typeface="Calibri"/>
              <a:buNone/>
            </a:pPr>
            <a:r>
              <a:rPr lang="en-US" sz="1000"/>
              <a:t>The final component in the model is the four stages of follower readiness:</a:t>
            </a:r>
            <a:endParaRPr/>
          </a:p>
          <a:p>
            <a:pPr marL="449263" lvl="1" indent="-228599" algn="l" rtl="0">
              <a:lnSpc>
                <a:spcPct val="70000"/>
              </a:lnSpc>
              <a:spcBef>
                <a:spcPts val="0"/>
              </a:spcBef>
              <a:spcAft>
                <a:spcPts val="0"/>
              </a:spcAft>
              <a:buClr>
                <a:schemeClr val="dk1"/>
              </a:buClr>
              <a:buSzPts val="1000"/>
              <a:buFont typeface="Calibri"/>
              <a:buChar char="•"/>
            </a:pPr>
            <a:r>
              <a:rPr lang="en-US" sz="1000"/>
              <a:t>R1: People are both unable and unwilling to take responsibility for doing something. Followers aren’t competent or confident.</a:t>
            </a:r>
            <a:endParaRPr/>
          </a:p>
          <a:p>
            <a:pPr marL="449263" lvl="1" indent="-228599" algn="l" rtl="0">
              <a:lnSpc>
                <a:spcPct val="70000"/>
              </a:lnSpc>
              <a:spcBef>
                <a:spcPts val="0"/>
              </a:spcBef>
              <a:spcAft>
                <a:spcPts val="0"/>
              </a:spcAft>
              <a:buClr>
                <a:schemeClr val="dk1"/>
              </a:buClr>
              <a:buSzPts val="1000"/>
              <a:buFont typeface="Calibri"/>
              <a:buChar char="•"/>
            </a:pPr>
            <a:r>
              <a:rPr lang="en-US" sz="1000"/>
              <a:t>R2: People are unable but willing to do the necessary job tasks. Followers are motivated but lack the appropriate skills.</a:t>
            </a:r>
            <a:endParaRPr/>
          </a:p>
          <a:p>
            <a:pPr marL="449263" lvl="1" indent="-228599" algn="l" rtl="0">
              <a:lnSpc>
                <a:spcPct val="70000"/>
              </a:lnSpc>
              <a:spcBef>
                <a:spcPts val="0"/>
              </a:spcBef>
              <a:spcAft>
                <a:spcPts val="0"/>
              </a:spcAft>
              <a:buClr>
                <a:schemeClr val="dk1"/>
              </a:buClr>
              <a:buSzPts val="1000"/>
              <a:buFont typeface="Calibri"/>
              <a:buChar char="•"/>
            </a:pPr>
            <a:r>
              <a:rPr lang="en-US" sz="1000"/>
              <a:t>R3: People are able but unwilling to do what the leader wants. Followers are competent but don’t want to do something.</a:t>
            </a:r>
            <a:endParaRPr/>
          </a:p>
          <a:p>
            <a:pPr marL="449263" lvl="1" indent="-228599" algn="l" rtl="0">
              <a:lnSpc>
                <a:spcPct val="70000"/>
              </a:lnSpc>
              <a:spcBef>
                <a:spcPts val="0"/>
              </a:spcBef>
              <a:spcAft>
                <a:spcPts val="0"/>
              </a:spcAft>
              <a:buClr>
                <a:schemeClr val="dk1"/>
              </a:buClr>
              <a:buSzPts val="1000"/>
              <a:buFont typeface="Calibri"/>
              <a:buChar char="•"/>
            </a:pPr>
            <a:r>
              <a:rPr lang="en-US" sz="1000"/>
              <a:t>R4: People are both able and willing to do what is asked of them.</a:t>
            </a:r>
            <a:endParaRPr/>
          </a:p>
          <a:p>
            <a:pPr marL="0" lvl="0" indent="0" algn="l" rtl="0">
              <a:lnSpc>
                <a:spcPct val="70000"/>
              </a:lnSpc>
              <a:spcBef>
                <a:spcPts val="0"/>
              </a:spcBef>
              <a:spcAft>
                <a:spcPts val="0"/>
              </a:spcAft>
              <a:buNone/>
            </a:pPr>
            <a:endParaRPr sz="1000"/>
          </a:p>
          <a:p>
            <a:pPr marL="0" lvl="0" indent="0" algn="l" rtl="0">
              <a:lnSpc>
                <a:spcPct val="70000"/>
              </a:lnSpc>
              <a:spcBef>
                <a:spcPts val="0"/>
              </a:spcBef>
              <a:spcAft>
                <a:spcPts val="0"/>
              </a:spcAft>
              <a:buNone/>
            </a:pPr>
            <a:r>
              <a:rPr lang="en-US" sz="1000"/>
              <a:t>SLT essentially views the leader-follower relationship like that of a parent and a child, in which a parent needs to relinquish control when a child becomes more mature and responsible. As followers reach higher levels of readiness, the leader responds not only by decreasing control over their activities but also by decreasing relationship behaviors. </a:t>
            </a:r>
            <a:endParaRPr/>
          </a:p>
          <a:p>
            <a:pPr marL="0" lvl="0" indent="0" algn="l" rtl="0">
              <a:lnSpc>
                <a:spcPct val="80000"/>
              </a:lnSpc>
              <a:spcBef>
                <a:spcPts val="0"/>
              </a:spcBef>
              <a:spcAft>
                <a:spcPts val="0"/>
              </a:spcAft>
              <a:buClr>
                <a:schemeClr val="dk1"/>
              </a:buClr>
              <a:buSzPts val="800"/>
              <a:buFont typeface="Calibri"/>
              <a:buNone/>
            </a:pPr>
            <a:endParaRPr sz="800"/>
          </a:p>
          <a:p>
            <a:pPr marL="0" lvl="0" indent="0" algn="l" rtl="0">
              <a:lnSpc>
                <a:spcPct val="80000"/>
              </a:lnSpc>
              <a:spcBef>
                <a:spcPts val="0"/>
              </a:spcBef>
              <a:spcAft>
                <a:spcPts val="0"/>
              </a:spcAft>
              <a:buClr>
                <a:schemeClr val="dk1"/>
              </a:buClr>
              <a:buSzPts val="800"/>
              <a:buFont typeface="Calibri"/>
              <a:buNone/>
            </a:pPr>
            <a:endParaRPr sz="800"/>
          </a:p>
          <a:p>
            <a:pPr marL="0" lvl="0" indent="0" algn="l" rtl="0">
              <a:lnSpc>
                <a:spcPct val="80000"/>
              </a:lnSpc>
              <a:spcBef>
                <a:spcPts val="0"/>
              </a:spcBef>
              <a:spcAft>
                <a:spcPts val="0"/>
              </a:spcAft>
              <a:buClr>
                <a:schemeClr val="dk1"/>
              </a:buClr>
              <a:buSzPts val="800"/>
              <a:buFont typeface="Calibri"/>
              <a:buNone/>
            </a:pPr>
            <a:endParaRPr sz="800"/>
          </a:p>
        </p:txBody>
      </p:sp>
      <p:sp>
        <p:nvSpPr>
          <p:cNvPr id="307" name="Google Shape;307;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24</a:t>
            </a:fld>
            <a:endParaRPr sz="1200">
              <a:solidFill>
                <a:schemeClr val="dk1"/>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17" name="Google Shape;317;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dual nature of leader behaviors—that is, focusing on the work to be done and focusing on the employees—is an important characteristic of each of these studies.</a:t>
            </a:r>
            <a:endParaRPr/>
          </a:p>
          <a:p>
            <a:pPr marL="0" lvl="0" indent="0" algn="l" rtl="0">
              <a:spcBef>
                <a:spcPts val="0"/>
              </a:spcBef>
              <a:spcAft>
                <a:spcPts val="0"/>
              </a:spcAft>
              <a:buNone/>
            </a:pPr>
            <a:endParaRPr/>
          </a:p>
          <a:p>
            <a:pPr marL="0" lvl="0" indent="0" algn="l" rtl="0">
              <a:spcBef>
                <a:spcPts val="0"/>
              </a:spcBef>
              <a:spcAft>
                <a:spcPts val="0"/>
              </a:spcAft>
              <a:buNone/>
            </a:pPr>
            <a:r>
              <a:rPr lang="en-US"/>
              <a:t>Leadership researchers were discovering that predicting leadership success involved something more complex than isolating a few leader traits or preferable behaviors. They began looking at situational influences. Specifically, which leadership styles might be suitable in different situations and what were these different situations?</a:t>
            </a:r>
            <a:endParaRPr sz="800"/>
          </a:p>
        </p:txBody>
      </p:sp>
      <p:sp>
        <p:nvSpPr>
          <p:cNvPr id="318" name="Google Shape;318;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25</a:t>
            </a:fld>
            <a:endParaRPr sz="1200">
              <a:solidFill>
                <a:schemeClr val="dk1"/>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27" name="Google Shape;327;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50800" algn="l" rtl="0">
              <a:lnSpc>
                <a:spcPct val="80000"/>
              </a:lnSpc>
              <a:spcBef>
                <a:spcPts val="0"/>
              </a:spcBef>
              <a:spcAft>
                <a:spcPts val="0"/>
              </a:spcAft>
              <a:buClr>
                <a:schemeClr val="dk1"/>
              </a:buClr>
              <a:buSzPts val="800"/>
              <a:buFont typeface="Calibri"/>
              <a:buAutoNum type="arabicPeriod"/>
            </a:pPr>
            <a:r>
              <a:rPr lang="en-US" sz="800" b="1"/>
              <a:t>Telling</a:t>
            </a:r>
            <a:r>
              <a:rPr lang="en-US" sz="800"/>
              <a:t> (high task–low relationship), in which the leader defines roles and tells people what, how, when, and where to do various tasks;</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Selling </a:t>
            </a:r>
            <a:r>
              <a:rPr lang="en-US" sz="800"/>
              <a:t>(high task–high relationship), in which the leader provides both directive and supportive behavior;</a:t>
            </a:r>
            <a:endParaRPr/>
          </a:p>
          <a:p>
            <a:pPr marL="0" lvl="0" indent="-50800" algn="l" rtl="0">
              <a:lnSpc>
                <a:spcPct val="80000"/>
              </a:lnSpc>
              <a:spcBef>
                <a:spcPts val="0"/>
              </a:spcBef>
              <a:spcAft>
                <a:spcPts val="0"/>
              </a:spcAft>
              <a:buClr>
                <a:schemeClr val="dk1"/>
              </a:buClr>
              <a:buSzPts val="800"/>
              <a:buFont typeface="Calibri"/>
              <a:buAutoNum type="arabicPeriod"/>
            </a:pPr>
            <a:r>
              <a:rPr lang="en-US" sz="800" b="1"/>
              <a:t>Participating </a:t>
            </a:r>
            <a:r>
              <a:rPr lang="en-US" sz="800"/>
              <a:t>(low task–high relationship), in which the leader and followers share in decision making and the main role of the leader is facilitating and communicating;</a:t>
            </a:r>
            <a:endParaRPr/>
          </a:p>
          <a:p>
            <a:pPr marL="0" lvl="0" indent="-63500" algn="l" rtl="0">
              <a:lnSpc>
                <a:spcPct val="80000"/>
              </a:lnSpc>
              <a:spcBef>
                <a:spcPts val="0"/>
              </a:spcBef>
              <a:spcAft>
                <a:spcPts val="0"/>
              </a:spcAft>
              <a:buClr>
                <a:schemeClr val="dk1"/>
              </a:buClr>
              <a:buSzPts val="1000"/>
              <a:buFont typeface="Calibri"/>
              <a:buAutoNum type="arabicPeriod"/>
            </a:pPr>
            <a:r>
              <a:rPr lang="en-US" sz="1000" b="1"/>
              <a:t>Delegating </a:t>
            </a:r>
            <a:r>
              <a:rPr lang="en-US" sz="1000"/>
              <a:t>(low task–low relationship), in which the leader provides little direction or support. </a:t>
            </a:r>
            <a:endParaRPr/>
          </a:p>
          <a:p>
            <a:pPr marL="0" lvl="0" indent="0" algn="l" rtl="0">
              <a:lnSpc>
                <a:spcPct val="70000"/>
              </a:lnSpc>
              <a:spcBef>
                <a:spcPts val="0"/>
              </a:spcBef>
              <a:spcAft>
                <a:spcPts val="0"/>
              </a:spcAft>
              <a:buClr>
                <a:schemeClr val="dk1"/>
              </a:buClr>
              <a:buSzPts val="1000"/>
              <a:buFont typeface="Calibri"/>
              <a:buNone/>
            </a:pPr>
            <a:endParaRPr sz="1000"/>
          </a:p>
          <a:p>
            <a:pPr marL="0" lvl="0" indent="0" algn="l" rtl="0">
              <a:lnSpc>
                <a:spcPct val="70000"/>
              </a:lnSpc>
              <a:spcBef>
                <a:spcPts val="0"/>
              </a:spcBef>
              <a:spcAft>
                <a:spcPts val="0"/>
              </a:spcAft>
              <a:buClr>
                <a:schemeClr val="dk1"/>
              </a:buClr>
              <a:buSzPts val="1000"/>
              <a:buFont typeface="Calibri"/>
              <a:buNone/>
            </a:pPr>
            <a:r>
              <a:rPr lang="en-US" sz="1000"/>
              <a:t>The final component in the model is the four stages of follower readiness:</a:t>
            </a:r>
            <a:endParaRPr/>
          </a:p>
          <a:p>
            <a:pPr marL="449263" lvl="1" indent="-228599" algn="l" rtl="0">
              <a:lnSpc>
                <a:spcPct val="70000"/>
              </a:lnSpc>
              <a:spcBef>
                <a:spcPts val="0"/>
              </a:spcBef>
              <a:spcAft>
                <a:spcPts val="0"/>
              </a:spcAft>
              <a:buClr>
                <a:schemeClr val="dk1"/>
              </a:buClr>
              <a:buSzPts val="1000"/>
              <a:buFont typeface="Calibri"/>
              <a:buChar char="•"/>
            </a:pPr>
            <a:r>
              <a:rPr lang="en-US" sz="1000"/>
              <a:t>R1: People are both unable and unwilling to take responsibility for doing something. Followers aren’t competent or confident.</a:t>
            </a:r>
            <a:endParaRPr/>
          </a:p>
          <a:p>
            <a:pPr marL="449263" lvl="1" indent="-228599" algn="l" rtl="0">
              <a:lnSpc>
                <a:spcPct val="70000"/>
              </a:lnSpc>
              <a:spcBef>
                <a:spcPts val="0"/>
              </a:spcBef>
              <a:spcAft>
                <a:spcPts val="0"/>
              </a:spcAft>
              <a:buClr>
                <a:schemeClr val="dk1"/>
              </a:buClr>
              <a:buSzPts val="1000"/>
              <a:buFont typeface="Calibri"/>
              <a:buChar char="•"/>
            </a:pPr>
            <a:r>
              <a:rPr lang="en-US" sz="1000"/>
              <a:t>R2: People are unable but willing to do the necessary job tasks. Followers are motivated but lack the appropriate skills.</a:t>
            </a:r>
            <a:endParaRPr/>
          </a:p>
          <a:p>
            <a:pPr marL="449263" lvl="1" indent="-228599" algn="l" rtl="0">
              <a:lnSpc>
                <a:spcPct val="70000"/>
              </a:lnSpc>
              <a:spcBef>
                <a:spcPts val="0"/>
              </a:spcBef>
              <a:spcAft>
                <a:spcPts val="0"/>
              </a:spcAft>
              <a:buClr>
                <a:schemeClr val="dk1"/>
              </a:buClr>
              <a:buSzPts val="1000"/>
              <a:buFont typeface="Calibri"/>
              <a:buChar char="•"/>
            </a:pPr>
            <a:r>
              <a:rPr lang="en-US" sz="1000"/>
              <a:t>R3: People are able but unwilling to do what the leader wants. Followers are competent but don’t want to do something.</a:t>
            </a:r>
            <a:endParaRPr/>
          </a:p>
          <a:p>
            <a:pPr marL="449263" lvl="1" indent="-228599" algn="l" rtl="0">
              <a:lnSpc>
                <a:spcPct val="70000"/>
              </a:lnSpc>
              <a:spcBef>
                <a:spcPts val="0"/>
              </a:spcBef>
              <a:spcAft>
                <a:spcPts val="0"/>
              </a:spcAft>
              <a:buClr>
                <a:schemeClr val="dk1"/>
              </a:buClr>
              <a:buSzPts val="1000"/>
              <a:buFont typeface="Calibri"/>
              <a:buChar char="•"/>
            </a:pPr>
            <a:r>
              <a:rPr lang="en-US" sz="1000"/>
              <a:t>R4: People are both able and willing to do what is asked of them.</a:t>
            </a:r>
            <a:endParaRPr/>
          </a:p>
          <a:p>
            <a:pPr marL="0" lvl="0" indent="0" algn="l" rtl="0">
              <a:lnSpc>
                <a:spcPct val="70000"/>
              </a:lnSpc>
              <a:spcBef>
                <a:spcPts val="0"/>
              </a:spcBef>
              <a:spcAft>
                <a:spcPts val="0"/>
              </a:spcAft>
              <a:buNone/>
            </a:pPr>
            <a:endParaRPr sz="1000"/>
          </a:p>
          <a:p>
            <a:pPr marL="0" lvl="0" indent="0" algn="l" rtl="0">
              <a:lnSpc>
                <a:spcPct val="70000"/>
              </a:lnSpc>
              <a:spcBef>
                <a:spcPts val="0"/>
              </a:spcBef>
              <a:spcAft>
                <a:spcPts val="0"/>
              </a:spcAft>
              <a:buNone/>
            </a:pPr>
            <a:r>
              <a:rPr lang="en-US" sz="1000"/>
              <a:t>SLT essentially views the leader-follower relationship like that of a parent and a child, in which a parent needs to relinquish control when a child becomes more mature and responsible. As followers reach higher levels of readiness, the leader responds not only by decreasing control over their activities but also by decreasing relationship behaviors. </a:t>
            </a:r>
            <a:endParaRPr/>
          </a:p>
          <a:p>
            <a:pPr marL="0" lvl="0" indent="0" algn="l" rtl="0">
              <a:lnSpc>
                <a:spcPct val="80000"/>
              </a:lnSpc>
              <a:spcBef>
                <a:spcPts val="0"/>
              </a:spcBef>
              <a:spcAft>
                <a:spcPts val="0"/>
              </a:spcAft>
              <a:buClr>
                <a:schemeClr val="dk1"/>
              </a:buClr>
              <a:buSzPts val="800"/>
              <a:buFont typeface="Calibri"/>
              <a:buNone/>
            </a:pPr>
            <a:endParaRPr sz="800"/>
          </a:p>
          <a:p>
            <a:pPr marL="0" lvl="0" indent="0" algn="l" rtl="0">
              <a:lnSpc>
                <a:spcPct val="80000"/>
              </a:lnSpc>
              <a:spcBef>
                <a:spcPts val="0"/>
              </a:spcBef>
              <a:spcAft>
                <a:spcPts val="0"/>
              </a:spcAft>
              <a:buClr>
                <a:schemeClr val="dk1"/>
              </a:buClr>
              <a:buSzPts val="800"/>
              <a:buFont typeface="Calibri"/>
              <a:buNone/>
            </a:pPr>
            <a:endParaRPr sz="800"/>
          </a:p>
          <a:p>
            <a:pPr marL="0" lvl="0" indent="0" algn="l" rtl="0">
              <a:lnSpc>
                <a:spcPct val="80000"/>
              </a:lnSpc>
              <a:spcBef>
                <a:spcPts val="0"/>
              </a:spcBef>
              <a:spcAft>
                <a:spcPts val="0"/>
              </a:spcAft>
              <a:buClr>
                <a:schemeClr val="dk1"/>
              </a:buClr>
              <a:buSzPts val="800"/>
              <a:buFont typeface="Calibri"/>
              <a:buNone/>
            </a:pPr>
            <a:endParaRPr sz="800"/>
          </a:p>
        </p:txBody>
      </p:sp>
      <p:sp>
        <p:nvSpPr>
          <p:cNvPr id="328" name="Google Shape;328;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26</a:t>
            </a:fld>
            <a:endParaRPr sz="1200">
              <a:solidFill>
                <a:schemeClr val="dk1"/>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37" name="Google Shape;337;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800"/>
              <a:t>In 1973, Victor Vroom and Phillip Yetton developed a </a:t>
            </a:r>
            <a:r>
              <a:rPr lang="en-US" sz="800" b="1"/>
              <a:t>leader-participation model </a:t>
            </a:r>
            <a:r>
              <a:rPr lang="en-US" sz="800"/>
              <a:t>that related leadership behavior and participation to decision making.</a:t>
            </a:r>
            <a:r>
              <a:rPr lang="en-US" sz="300"/>
              <a:t> </a:t>
            </a:r>
            <a:r>
              <a:rPr lang="en-US" sz="800"/>
              <a:t>Recognizing that task structures have varying demands for routine and nonroutine activities, these researchers argued that leader behavior must adjust to reflect the task structure. </a:t>
            </a:r>
            <a:endParaRPr/>
          </a:p>
          <a:p>
            <a:pPr marL="0" lvl="0" indent="0" algn="l" rtl="0">
              <a:spcBef>
                <a:spcPts val="0"/>
              </a:spcBef>
              <a:spcAft>
                <a:spcPts val="0"/>
              </a:spcAft>
              <a:buNone/>
            </a:pPr>
            <a:endParaRPr sz="800"/>
          </a:p>
          <a:p>
            <a:pPr marL="0" lvl="0" indent="0" algn="l" rtl="0">
              <a:spcBef>
                <a:spcPts val="0"/>
              </a:spcBef>
              <a:spcAft>
                <a:spcPts val="0"/>
              </a:spcAft>
              <a:buNone/>
            </a:pPr>
            <a:r>
              <a:rPr lang="en-US" sz="800"/>
              <a:t>Vroom and Yetton’s model was normative; that is, it provided a sequential set of rules to be followed in determining the form and amount of participation in decision making in different types of situations. The model was a decision tree incorporating seven contingencies (the relevance of which could be identified by making yes or no choices) and five alternative leadership styles. More recent work by Vroom and Arthur Jago has expanded the contingency variables to twelve, as listed in Exhibit 12-3.</a:t>
            </a:r>
            <a:endParaRPr/>
          </a:p>
          <a:p>
            <a:pPr marL="0" lvl="0" indent="0" algn="l" rtl="0">
              <a:spcBef>
                <a:spcPts val="0"/>
              </a:spcBef>
              <a:spcAft>
                <a:spcPts val="0"/>
              </a:spcAft>
              <a:buNone/>
            </a:pPr>
            <a:endParaRPr sz="800"/>
          </a:p>
          <a:p>
            <a:pPr marL="0" lvl="0" indent="0" algn="l" rtl="0">
              <a:spcBef>
                <a:spcPts val="0"/>
              </a:spcBef>
              <a:spcAft>
                <a:spcPts val="0"/>
              </a:spcAft>
              <a:buNone/>
            </a:pPr>
            <a:r>
              <a:rPr lang="en-US" sz="800"/>
              <a:t>The original leader-participation model </a:t>
            </a:r>
            <a:r>
              <a:rPr lang="en-US" sz="300"/>
              <a:t>provided some solid, empirically supported insights into key contingency variables related to leadership effectiveness. It </a:t>
            </a:r>
            <a:r>
              <a:rPr lang="en-US" sz="800"/>
              <a:t>confirmed that leadership research should be directed at the situation rather than at the person</a:t>
            </a:r>
            <a:r>
              <a:rPr lang="en-US" sz="100"/>
              <a:t>—</a:t>
            </a:r>
            <a:r>
              <a:rPr lang="en-US" sz="800"/>
              <a:t>that is, it should talk about autocratic and participative situations rather than autocratic and participative leaders.</a:t>
            </a:r>
            <a:endParaRPr/>
          </a:p>
        </p:txBody>
      </p:sp>
      <p:sp>
        <p:nvSpPr>
          <p:cNvPr id="338" name="Google Shape;338;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27</a:t>
            </a:fld>
            <a:endParaRPr sz="1200">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47" name="Google Shape;347;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800"/>
              <a:t>In 1973, Victor Vroom and Phillip Yetton developed a </a:t>
            </a:r>
            <a:r>
              <a:rPr lang="en-US" sz="800" b="1"/>
              <a:t>leader-participation model </a:t>
            </a:r>
            <a:r>
              <a:rPr lang="en-US" sz="800"/>
              <a:t>that related leadership behavior and participation to decision making.</a:t>
            </a:r>
            <a:r>
              <a:rPr lang="en-US" sz="300"/>
              <a:t> </a:t>
            </a:r>
            <a:r>
              <a:rPr lang="en-US" sz="800"/>
              <a:t>Recognizing that task structures have varying demands for routine and nonroutine activities, these researchers argued that leader behavior must adjust to reflect the task structure. </a:t>
            </a:r>
            <a:endParaRPr/>
          </a:p>
          <a:p>
            <a:pPr marL="0" lvl="0" indent="0" algn="l" rtl="0">
              <a:spcBef>
                <a:spcPts val="0"/>
              </a:spcBef>
              <a:spcAft>
                <a:spcPts val="0"/>
              </a:spcAft>
              <a:buNone/>
            </a:pPr>
            <a:endParaRPr sz="800"/>
          </a:p>
          <a:p>
            <a:pPr marL="0" lvl="0" indent="0" algn="l" rtl="0">
              <a:spcBef>
                <a:spcPts val="0"/>
              </a:spcBef>
              <a:spcAft>
                <a:spcPts val="0"/>
              </a:spcAft>
              <a:buNone/>
            </a:pPr>
            <a:r>
              <a:rPr lang="en-US" sz="800"/>
              <a:t>Vroom and Yetton’s model was normative; that is, it provided a sequential set of rules to be followed in determining the form and amount of participation in decision making in different types of situations. The model was a decision tree incorporating seven contingencies (the relevance of which could be identified by making yes or no choices) and five alternative leadership styles. More recent work by Vroom and Arthur Jago has expanded the contingency variables to twelve, as listed in Exhibit 12-3.</a:t>
            </a:r>
            <a:endParaRPr/>
          </a:p>
          <a:p>
            <a:pPr marL="0" lvl="0" indent="0" algn="l" rtl="0">
              <a:spcBef>
                <a:spcPts val="0"/>
              </a:spcBef>
              <a:spcAft>
                <a:spcPts val="0"/>
              </a:spcAft>
              <a:buNone/>
            </a:pPr>
            <a:endParaRPr sz="800"/>
          </a:p>
          <a:p>
            <a:pPr marL="0" lvl="0" indent="0" algn="l" rtl="0">
              <a:spcBef>
                <a:spcPts val="0"/>
              </a:spcBef>
              <a:spcAft>
                <a:spcPts val="0"/>
              </a:spcAft>
              <a:buNone/>
            </a:pPr>
            <a:r>
              <a:rPr lang="en-US" sz="800"/>
              <a:t>The original leader-participation model </a:t>
            </a:r>
            <a:r>
              <a:rPr lang="en-US" sz="300"/>
              <a:t>provided some solid, empirically supported insights into key contingency variables related to leadership effectiveness. It </a:t>
            </a:r>
            <a:r>
              <a:rPr lang="en-US" sz="800"/>
              <a:t>confirmed that leadership research should be directed at the situation rather than at the person</a:t>
            </a:r>
            <a:r>
              <a:rPr lang="en-US" sz="100"/>
              <a:t>—</a:t>
            </a:r>
            <a:r>
              <a:rPr lang="en-US" sz="800"/>
              <a:t>that is, it should talk about autocratic and participative situations rather than autocratic and participative leaders.</a:t>
            </a:r>
            <a:endParaRPr/>
          </a:p>
        </p:txBody>
      </p:sp>
      <p:sp>
        <p:nvSpPr>
          <p:cNvPr id="348" name="Google Shape;348;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28</a:t>
            </a:fld>
            <a:endParaRPr sz="1200">
              <a:solidFill>
                <a:schemeClr val="dk1"/>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
        <p:cNvGrpSpPr/>
        <p:nvPr/>
      </p:nvGrpSpPr>
      <p:grpSpPr>
        <a:xfrm>
          <a:off x="0" y="0"/>
          <a:ext cx="0" cy="0"/>
          <a:chOff x="0" y="0"/>
          <a:chExt cx="0" cy="0"/>
        </a:xfrm>
      </p:grpSpPr>
      <p:sp>
        <p:nvSpPr>
          <p:cNvPr id="355" name="Google Shape;35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56" name="Google Shape;356;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800"/>
              <a:t>Another approach to understanding leadership is </a:t>
            </a:r>
            <a:r>
              <a:rPr lang="en-US" sz="800" b="1"/>
              <a:t>path-goal theory</a:t>
            </a:r>
            <a:r>
              <a:rPr lang="en-US" sz="800"/>
              <a:t>, which states that the leader’s job is to assist followers in attaining their goals and to provide direction or support needed to ensure that their goals are compatible with the goals of the group or organization.</a:t>
            </a:r>
            <a:endParaRPr/>
          </a:p>
          <a:p>
            <a:pPr marL="0" lvl="0" indent="0" algn="l" rtl="0">
              <a:spcBef>
                <a:spcPts val="0"/>
              </a:spcBef>
              <a:spcAft>
                <a:spcPts val="0"/>
              </a:spcAft>
              <a:buNone/>
            </a:pPr>
            <a:endParaRPr sz="800"/>
          </a:p>
          <a:p>
            <a:pPr marL="0" lvl="0" indent="0" algn="l" rtl="0">
              <a:spcBef>
                <a:spcPts val="0"/>
              </a:spcBef>
              <a:spcAft>
                <a:spcPts val="0"/>
              </a:spcAft>
              <a:buNone/>
            </a:pPr>
            <a:r>
              <a:rPr lang="en-US" sz="800"/>
              <a:t>Developed by Robert House, path-goal theory takes key elements from the expectancy theory of motivation. The term path-goal derives from the belief that effective leaders clarify the path to help their followers get from where they are to the achievement of their work goals and to make the journey along the path easier by reducing roadblocks and pitfalls.</a:t>
            </a:r>
            <a:endParaRPr/>
          </a:p>
          <a:p>
            <a:pPr marL="0" lvl="0" indent="0" algn="l" rtl="0">
              <a:spcBef>
                <a:spcPts val="0"/>
              </a:spcBef>
              <a:spcAft>
                <a:spcPts val="0"/>
              </a:spcAft>
              <a:buNone/>
            </a:pPr>
            <a:endParaRPr sz="800"/>
          </a:p>
          <a:p>
            <a:pPr marL="0" lvl="0" indent="0" algn="l" rtl="0">
              <a:spcBef>
                <a:spcPts val="0"/>
              </a:spcBef>
              <a:spcAft>
                <a:spcPts val="0"/>
              </a:spcAft>
              <a:buNone/>
            </a:pPr>
            <a:r>
              <a:rPr lang="en-US" sz="800"/>
              <a:t>House identified four leadership behaviors:</a:t>
            </a:r>
            <a:endParaRPr/>
          </a:p>
          <a:p>
            <a:pPr marL="0" lvl="0" indent="-50800" algn="l" rtl="0">
              <a:spcBef>
                <a:spcPts val="0"/>
              </a:spcBef>
              <a:spcAft>
                <a:spcPts val="0"/>
              </a:spcAft>
              <a:buClr>
                <a:schemeClr val="dk1"/>
              </a:buClr>
              <a:buSzPts val="800"/>
              <a:buFont typeface="Calibri"/>
              <a:buAutoNum type="arabicPeriod"/>
            </a:pPr>
            <a:r>
              <a:rPr lang="en-US" sz="800" b="1"/>
              <a:t>A directive leader l</a:t>
            </a:r>
            <a:r>
              <a:rPr lang="en-US" sz="800"/>
              <a:t>ets subordinates know what’s expected of them, schedules work to be done, and gives specific guidance on how to accomplish tasks.</a:t>
            </a:r>
            <a:endParaRPr/>
          </a:p>
          <a:p>
            <a:pPr marL="0" lvl="0" indent="-50800" algn="l" rtl="0">
              <a:spcBef>
                <a:spcPts val="0"/>
              </a:spcBef>
              <a:spcAft>
                <a:spcPts val="0"/>
              </a:spcAft>
              <a:buClr>
                <a:schemeClr val="dk1"/>
              </a:buClr>
              <a:buSzPts val="800"/>
              <a:buFont typeface="Calibri"/>
              <a:buAutoNum type="arabicPeriod"/>
            </a:pPr>
            <a:r>
              <a:rPr lang="en-US" sz="800" b="1"/>
              <a:t>A supportive leader</a:t>
            </a:r>
            <a:r>
              <a:rPr lang="en-US" sz="800"/>
              <a:t> shows concern for the needs of followers and is friendly.</a:t>
            </a:r>
            <a:endParaRPr/>
          </a:p>
          <a:p>
            <a:pPr marL="0" lvl="0" indent="-50800" algn="l" rtl="0">
              <a:spcBef>
                <a:spcPts val="0"/>
              </a:spcBef>
              <a:spcAft>
                <a:spcPts val="0"/>
              </a:spcAft>
              <a:buClr>
                <a:schemeClr val="dk1"/>
              </a:buClr>
              <a:buSzPts val="800"/>
              <a:buFont typeface="Calibri"/>
              <a:buAutoNum type="arabicPeriod"/>
            </a:pPr>
            <a:r>
              <a:rPr lang="en-US" sz="800" b="1"/>
              <a:t>A participative leader</a:t>
            </a:r>
            <a:r>
              <a:rPr lang="en-US" sz="800"/>
              <a:t> consults with group members and uses their suggestions before making a decision. </a:t>
            </a:r>
            <a:endParaRPr/>
          </a:p>
          <a:p>
            <a:pPr marL="0" lvl="0" indent="-50800" algn="l" rtl="0">
              <a:spcBef>
                <a:spcPts val="0"/>
              </a:spcBef>
              <a:spcAft>
                <a:spcPts val="0"/>
              </a:spcAft>
              <a:buClr>
                <a:schemeClr val="dk1"/>
              </a:buClr>
              <a:buSzPts val="800"/>
              <a:buFont typeface="Calibri"/>
              <a:buAutoNum type="arabicPeriod"/>
            </a:pPr>
            <a:r>
              <a:rPr lang="en-US" sz="800" b="1"/>
              <a:t>An achievement-oriented leader</a:t>
            </a:r>
            <a:r>
              <a:rPr lang="en-US" sz="800"/>
              <a:t> sets challenging goals and expects followers to perform at their highest level.</a:t>
            </a:r>
            <a:endParaRPr/>
          </a:p>
          <a:p>
            <a:pPr marL="0" lvl="0" indent="0" algn="l" rtl="0">
              <a:spcBef>
                <a:spcPts val="0"/>
              </a:spcBef>
              <a:spcAft>
                <a:spcPts val="0"/>
              </a:spcAft>
              <a:buClr>
                <a:schemeClr val="dk1"/>
              </a:buClr>
              <a:buSzPts val="800"/>
              <a:buFont typeface="Calibri"/>
              <a:buNone/>
            </a:pPr>
            <a:endParaRPr sz="800"/>
          </a:p>
          <a:p>
            <a:pPr marL="0" lvl="0" indent="0" algn="l" rtl="0">
              <a:spcBef>
                <a:spcPts val="0"/>
              </a:spcBef>
              <a:spcAft>
                <a:spcPts val="0"/>
              </a:spcAft>
              <a:buNone/>
            </a:pPr>
            <a:endParaRPr sz="800" b="1"/>
          </a:p>
        </p:txBody>
      </p:sp>
      <p:sp>
        <p:nvSpPr>
          <p:cNvPr id="357" name="Google Shape;357;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29</a:t>
            </a:fld>
            <a:endParaRPr sz="1200">
              <a:solidFill>
                <a:schemeClr val="dk1"/>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67" name="Google Shape;367;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None/>
            </a:pPr>
            <a:r>
              <a:rPr lang="en-US" sz="1000"/>
              <a:t>In contrast to Fiedler’s view that a leader couldn’t change his or her behavior, House assumed that leaders are flexible and can display any or all of these leadership styles depending on the situation.</a:t>
            </a:r>
            <a:endParaRPr/>
          </a:p>
          <a:p>
            <a:pPr marL="0" lvl="0" indent="0" algn="l" rtl="0">
              <a:lnSpc>
                <a:spcPct val="90000"/>
              </a:lnSpc>
              <a:spcBef>
                <a:spcPts val="0"/>
              </a:spcBef>
              <a:spcAft>
                <a:spcPts val="0"/>
              </a:spcAft>
              <a:buNone/>
            </a:pPr>
            <a:endParaRPr sz="1000"/>
          </a:p>
          <a:p>
            <a:pPr marL="0" lvl="0" indent="0" algn="l" rtl="0">
              <a:lnSpc>
                <a:spcPct val="90000"/>
              </a:lnSpc>
              <a:spcBef>
                <a:spcPts val="0"/>
              </a:spcBef>
              <a:spcAft>
                <a:spcPts val="0"/>
              </a:spcAft>
              <a:buNone/>
            </a:pPr>
            <a:r>
              <a:rPr lang="en-US" sz="1000"/>
              <a:t>As Exhibit 12-4 illustrates, </a:t>
            </a:r>
            <a:r>
              <a:rPr lang="en-US" sz="1000" b="1"/>
              <a:t>path-goal theory </a:t>
            </a:r>
            <a:r>
              <a:rPr lang="en-US" sz="1000"/>
              <a:t>proposes two situational (or contingency) variables that moderate the leadership behavior-outcome relationship: </a:t>
            </a:r>
            <a:endParaRPr/>
          </a:p>
          <a:p>
            <a:pPr marL="0" lvl="0" indent="-63500" algn="l" rtl="0">
              <a:lnSpc>
                <a:spcPct val="90000"/>
              </a:lnSpc>
              <a:spcBef>
                <a:spcPts val="0"/>
              </a:spcBef>
              <a:spcAft>
                <a:spcPts val="0"/>
              </a:spcAft>
              <a:buClr>
                <a:schemeClr val="dk1"/>
              </a:buClr>
              <a:buSzPts val="1000"/>
              <a:buFont typeface="Calibri"/>
              <a:buAutoNum type="arabicPeriod"/>
            </a:pPr>
            <a:r>
              <a:rPr lang="en-US" sz="1000"/>
              <a:t>Those in the </a:t>
            </a:r>
            <a:r>
              <a:rPr lang="en-US" sz="1000" b="1"/>
              <a:t>environment </a:t>
            </a:r>
            <a:r>
              <a:rPr lang="en-US" sz="1000"/>
              <a:t>that are outside the control of the follower (such as task structure, formal authority system, and the work group); and </a:t>
            </a:r>
            <a:endParaRPr/>
          </a:p>
          <a:p>
            <a:pPr marL="0" lvl="0" indent="-63500" algn="l" rtl="0">
              <a:lnSpc>
                <a:spcPct val="90000"/>
              </a:lnSpc>
              <a:spcBef>
                <a:spcPts val="0"/>
              </a:spcBef>
              <a:spcAft>
                <a:spcPts val="0"/>
              </a:spcAft>
              <a:buClr>
                <a:schemeClr val="dk1"/>
              </a:buClr>
              <a:buSzPts val="1000"/>
              <a:buFont typeface="Calibri"/>
              <a:buAutoNum type="arabicPeriod"/>
            </a:pPr>
            <a:r>
              <a:rPr lang="en-US" sz="1000"/>
              <a:t>Those that are part of the </a:t>
            </a:r>
            <a:r>
              <a:rPr lang="en-US" sz="1000" b="1"/>
              <a:t>personal characteristics of the follower</a:t>
            </a:r>
            <a:r>
              <a:rPr lang="en-US" sz="1000"/>
              <a:t> (which include locus of control, experience, and perceived ability). </a:t>
            </a:r>
            <a:endParaRPr/>
          </a:p>
          <a:p>
            <a:pPr marL="0" lvl="0" indent="0" algn="l" rtl="0">
              <a:lnSpc>
                <a:spcPct val="90000"/>
              </a:lnSpc>
              <a:spcBef>
                <a:spcPts val="0"/>
              </a:spcBef>
              <a:spcAft>
                <a:spcPts val="0"/>
              </a:spcAft>
              <a:buClr>
                <a:schemeClr val="dk1"/>
              </a:buClr>
              <a:buSzPts val="1000"/>
              <a:buFont typeface="Calibri"/>
              <a:buNone/>
            </a:pPr>
            <a:endParaRPr sz="1000"/>
          </a:p>
          <a:p>
            <a:pPr marL="0" lvl="0" indent="0" algn="l" rtl="0">
              <a:lnSpc>
                <a:spcPct val="90000"/>
              </a:lnSpc>
              <a:spcBef>
                <a:spcPts val="0"/>
              </a:spcBef>
              <a:spcAft>
                <a:spcPts val="0"/>
              </a:spcAft>
              <a:buClr>
                <a:schemeClr val="dk1"/>
              </a:buClr>
              <a:buSzPts val="1000"/>
              <a:buFont typeface="Calibri"/>
              <a:buNone/>
            </a:pPr>
            <a:r>
              <a:rPr lang="en-US" sz="1000"/>
              <a:t>Environmental factors determine the type of leadership behavior required to maximize subordinate outcomes. Personal characteristics of the follower determine how to interpret the environment and leadership behavior. For example, some predictions from path-goal theory are that:</a:t>
            </a:r>
            <a:endParaRPr/>
          </a:p>
          <a:p>
            <a:pPr marL="449263" lvl="1" indent="-228599" algn="l" rtl="0">
              <a:lnSpc>
                <a:spcPct val="90000"/>
              </a:lnSpc>
              <a:spcBef>
                <a:spcPts val="0"/>
              </a:spcBef>
              <a:spcAft>
                <a:spcPts val="0"/>
              </a:spcAft>
              <a:buClr>
                <a:schemeClr val="dk1"/>
              </a:buClr>
              <a:buSzPts val="1000"/>
              <a:buFont typeface="Calibri"/>
              <a:buChar char="•"/>
            </a:pPr>
            <a:r>
              <a:rPr lang="en-US" sz="1000"/>
              <a:t>Directive leadership leads to greater satisfaction when tasks are ambiguous or stressful and followers aren’t sure what to do.</a:t>
            </a:r>
            <a:endParaRPr/>
          </a:p>
          <a:p>
            <a:pPr marL="449263" lvl="1" indent="-228599" algn="l" rtl="0">
              <a:lnSpc>
                <a:spcPct val="90000"/>
              </a:lnSpc>
              <a:spcBef>
                <a:spcPts val="0"/>
              </a:spcBef>
              <a:spcAft>
                <a:spcPts val="0"/>
              </a:spcAft>
              <a:buClr>
                <a:schemeClr val="dk1"/>
              </a:buClr>
              <a:buSzPts val="1000"/>
              <a:buFont typeface="Calibri"/>
              <a:buChar char="•"/>
            </a:pPr>
            <a:r>
              <a:rPr lang="en-US" sz="1000"/>
              <a:t>Supportive leadership results in high employee performance and satisfaction when subordinates are performing structured tasks; and </a:t>
            </a:r>
            <a:endParaRPr/>
          </a:p>
          <a:p>
            <a:pPr marL="449263" lvl="1" indent="-228599" algn="l" rtl="0">
              <a:lnSpc>
                <a:spcPct val="90000"/>
              </a:lnSpc>
              <a:spcBef>
                <a:spcPts val="0"/>
              </a:spcBef>
              <a:spcAft>
                <a:spcPts val="0"/>
              </a:spcAft>
              <a:buClr>
                <a:schemeClr val="dk1"/>
              </a:buClr>
              <a:buSzPts val="1000"/>
              <a:buFont typeface="Calibri"/>
              <a:buChar char="•"/>
            </a:pPr>
            <a:r>
              <a:rPr lang="en-US" sz="1000"/>
              <a:t>Subordinates with an internal locus of control will be more satisfied with a participative style of leadership.</a:t>
            </a:r>
            <a:endParaRPr/>
          </a:p>
          <a:p>
            <a:pPr marL="0" lvl="0" indent="0" algn="l" rtl="0">
              <a:lnSpc>
                <a:spcPct val="90000"/>
              </a:lnSpc>
              <a:spcBef>
                <a:spcPts val="0"/>
              </a:spcBef>
              <a:spcAft>
                <a:spcPts val="0"/>
              </a:spcAft>
              <a:buNone/>
            </a:pPr>
            <a:r>
              <a:rPr lang="en-US" sz="1000"/>
              <a:t> </a:t>
            </a:r>
            <a:endParaRPr/>
          </a:p>
          <a:p>
            <a:pPr marL="0" lvl="0" indent="0" algn="l" rtl="0">
              <a:lnSpc>
                <a:spcPct val="90000"/>
              </a:lnSpc>
              <a:spcBef>
                <a:spcPts val="0"/>
              </a:spcBef>
              <a:spcAft>
                <a:spcPts val="0"/>
              </a:spcAft>
              <a:buNone/>
            </a:pPr>
            <a:r>
              <a:rPr lang="en-US" sz="1000"/>
              <a:t>Research findings on the path-goal model have been mixed due to the number of variables to examine. However, evidence does show that an employee’s performance and satisfaction are likely to be positively influenced when the leader chooses a leadership style that compensates for shortcomings in either the employee or the work setting. </a:t>
            </a:r>
            <a:endParaRPr/>
          </a:p>
          <a:p>
            <a:pPr marL="0" lvl="0" indent="0" algn="l" rtl="0">
              <a:lnSpc>
                <a:spcPct val="90000"/>
              </a:lnSpc>
              <a:spcBef>
                <a:spcPts val="0"/>
              </a:spcBef>
              <a:spcAft>
                <a:spcPts val="0"/>
              </a:spcAft>
              <a:buNone/>
            </a:pPr>
            <a:endParaRPr sz="1000"/>
          </a:p>
        </p:txBody>
      </p:sp>
      <p:sp>
        <p:nvSpPr>
          <p:cNvPr id="368" name="Google Shape;368;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30</a:t>
            </a:fld>
            <a:endParaRPr sz="1200">
              <a:solidFill>
                <a:schemeClr val="dk1"/>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6" name="Google Shape;376;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83" name="Google Shape;383;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228600" lvl="0" indent="-228600" algn="l" rtl="0">
              <a:lnSpc>
                <a:spcPct val="80000"/>
              </a:lnSpc>
              <a:spcBef>
                <a:spcPts val="0"/>
              </a:spcBef>
              <a:spcAft>
                <a:spcPts val="0"/>
              </a:spcAft>
              <a:buNone/>
            </a:pPr>
            <a:r>
              <a:rPr lang="en-US" sz="1000"/>
              <a:t>Contemporary views of leadership include:</a:t>
            </a:r>
            <a:endParaRPr/>
          </a:p>
          <a:p>
            <a:pPr marL="228600" lvl="0" indent="-228600" algn="l" rtl="0">
              <a:lnSpc>
                <a:spcPct val="80000"/>
              </a:lnSpc>
              <a:spcBef>
                <a:spcPts val="0"/>
              </a:spcBef>
              <a:spcAft>
                <a:spcPts val="0"/>
              </a:spcAft>
              <a:buClr>
                <a:schemeClr val="dk1"/>
              </a:buClr>
              <a:buSzPts val="1000"/>
              <a:buFont typeface="Calibri"/>
              <a:buAutoNum type="arabicPeriod"/>
            </a:pPr>
            <a:r>
              <a:rPr lang="en-US" sz="1000"/>
              <a:t>Leader-member exchange (LMX); </a:t>
            </a:r>
            <a:endParaRPr/>
          </a:p>
          <a:p>
            <a:pPr marL="228600" lvl="0" indent="-228600" algn="l" rtl="0">
              <a:lnSpc>
                <a:spcPct val="80000"/>
              </a:lnSpc>
              <a:spcBef>
                <a:spcPts val="0"/>
              </a:spcBef>
              <a:spcAft>
                <a:spcPts val="0"/>
              </a:spcAft>
              <a:buClr>
                <a:schemeClr val="dk1"/>
              </a:buClr>
              <a:buSzPts val="1000"/>
              <a:buFont typeface="Calibri"/>
              <a:buAutoNum type="arabicPeriod"/>
            </a:pPr>
            <a:r>
              <a:rPr lang="en-US" sz="1000"/>
              <a:t>Transformational-transactional leadership;</a:t>
            </a:r>
            <a:endParaRPr/>
          </a:p>
          <a:p>
            <a:pPr marL="228600" lvl="0" indent="-228600" algn="l" rtl="0">
              <a:lnSpc>
                <a:spcPct val="80000"/>
              </a:lnSpc>
              <a:spcBef>
                <a:spcPts val="0"/>
              </a:spcBef>
              <a:spcAft>
                <a:spcPts val="0"/>
              </a:spcAft>
              <a:buClr>
                <a:schemeClr val="dk1"/>
              </a:buClr>
              <a:buSzPts val="1000"/>
              <a:buFont typeface="Calibri"/>
              <a:buAutoNum type="arabicPeriod"/>
            </a:pPr>
            <a:r>
              <a:rPr lang="en-US" sz="1000"/>
              <a:t>Charismatic-visionary leadership; and </a:t>
            </a:r>
            <a:endParaRPr/>
          </a:p>
          <a:p>
            <a:pPr marL="228600" lvl="0" indent="-228600" algn="l" rtl="0">
              <a:lnSpc>
                <a:spcPct val="80000"/>
              </a:lnSpc>
              <a:spcBef>
                <a:spcPts val="0"/>
              </a:spcBef>
              <a:spcAft>
                <a:spcPts val="0"/>
              </a:spcAft>
              <a:buClr>
                <a:schemeClr val="dk1"/>
              </a:buClr>
              <a:buSzPts val="1000"/>
              <a:buFont typeface="Calibri"/>
              <a:buAutoNum type="arabicPeriod"/>
            </a:pPr>
            <a:r>
              <a:rPr lang="en-US" sz="1000"/>
              <a:t>Team leadership.</a:t>
            </a:r>
            <a:endParaRPr/>
          </a:p>
          <a:p>
            <a:pPr marL="228600" lvl="0" indent="-228600" algn="l" rtl="0">
              <a:lnSpc>
                <a:spcPct val="80000"/>
              </a:lnSpc>
              <a:spcBef>
                <a:spcPts val="0"/>
              </a:spcBef>
              <a:spcAft>
                <a:spcPts val="0"/>
              </a:spcAft>
              <a:buNone/>
            </a:pPr>
            <a:endParaRPr sz="1000" b="1"/>
          </a:p>
          <a:p>
            <a:pPr marL="228600" lvl="0" indent="-228600" algn="l" rtl="0">
              <a:lnSpc>
                <a:spcPct val="80000"/>
              </a:lnSpc>
              <a:spcBef>
                <a:spcPts val="0"/>
              </a:spcBef>
              <a:spcAft>
                <a:spcPts val="0"/>
              </a:spcAft>
              <a:buNone/>
            </a:pPr>
            <a:r>
              <a:rPr lang="en-US" sz="1000"/>
              <a:t>These views of leadership have a common theme: leaders who interact with, inspire, and support followers.</a:t>
            </a:r>
            <a:endParaRPr/>
          </a:p>
          <a:p>
            <a:pPr marL="228600" lvl="0" indent="-228600" algn="l" rtl="0">
              <a:lnSpc>
                <a:spcPct val="80000"/>
              </a:lnSpc>
              <a:spcBef>
                <a:spcPts val="0"/>
              </a:spcBef>
              <a:spcAft>
                <a:spcPts val="0"/>
              </a:spcAft>
              <a:buNone/>
            </a:pPr>
            <a:endParaRPr sz="1000"/>
          </a:p>
          <a:p>
            <a:pPr marL="228600" lvl="0" indent="-228600" algn="l" rtl="0">
              <a:lnSpc>
                <a:spcPct val="80000"/>
              </a:lnSpc>
              <a:spcBef>
                <a:spcPts val="0"/>
              </a:spcBef>
              <a:spcAft>
                <a:spcPts val="0"/>
              </a:spcAft>
              <a:buNone/>
            </a:pPr>
            <a:r>
              <a:rPr lang="en-US" sz="1000" b="1"/>
              <a:t>Leader-member exchange (LMX) theory </a:t>
            </a:r>
            <a:r>
              <a:rPr lang="en-US" sz="1000"/>
              <a:t>says that leaders create in-groups and out-groups and that those in the in-group will have higher performance ratings, less turnover, and greater job satisfaction than those in the out-group. Leaders encourage LMX by rewarding employees with whom they want a closer linkage and punishing those with whom they do not. How a leader chooses who falls into each category isn’t definitive, but evidence indicates that in-group members have demographic, attitude, personality, and even gender similarities with the leader, or they have a higher level of competence than out-group members. </a:t>
            </a:r>
            <a:endParaRPr/>
          </a:p>
          <a:p>
            <a:pPr marL="228600" lvl="0" indent="-228600" algn="l" rtl="0">
              <a:lnSpc>
                <a:spcPct val="80000"/>
              </a:lnSpc>
              <a:spcBef>
                <a:spcPts val="0"/>
              </a:spcBef>
              <a:spcAft>
                <a:spcPts val="0"/>
              </a:spcAft>
              <a:buNone/>
            </a:pPr>
            <a:endParaRPr sz="1000"/>
          </a:p>
          <a:p>
            <a:pPr marL="228600" lvl="0" indent="-228600" algn="l" rtl="0">
              <a:lnSpc>
                <a:spcPct val="80000"/>
              </a:lnSpc>
              <a:spcBef>
                <a:spcPts val="0"/>
              </a:spcBef>
              <a:spcAft>
                <a:spcPts val="0"/>
              </a:spcAft>
              <a:buNone/>
            </a:pPr>
            <a:r>
              <a:rPr lang="en-US" sz="1000"/>
              <a:t>Research on LMX supports the idea that leaders do differentiate among followers who report greater satisfaction with their boss, which is consistent with leaders choosing to invest time and resources in those whom they expect to perform best.</a:t>
            </a:r>
            <a:endParaRPr/>
          </a:p>
          <a:p>
            <a:pPr marL="228600" lvl="0" indent="-228600" algn="l" rtl="0">
              <a:lnSpc>
                <a:spcPct val="80000"/>
              </a:lnSpc>
              <a:spcBef>
                <a:spcPts val="0"/>
              </a:spcBef>
              <a:spcAft>
                <a:spcPts val="0"/>
              </a:spcAft>
              <a:buNone/>
            </a:pPr>
            <a:endParaRPr sz="1000" b="1"/>
          </a:p>
          <a:p>
            <a:pPr marL="228600" lvl="0" indent="-228600" algn="l" rtl="0">
              <a:lnSpc>
                <a:spcPct val="80000"/>
              </a:lnSpc>
              <a:spcBef>
                <a:spcPts val="0"/>
              </a:spcBef>
              <a:spcAft>
                <a:spcPts val="0"/>
              </a:spcAft>
              <a:buNone/>
            </a:pPr>
            <a:endParaRPr sz="1000"/>
          </a:p>
          <a:p>
            <a:pPr marL="228600" lvl="0" indent="-228600" algn="l" rtl="0">
              <a:lnSpc>
                <a:spcPct val="80000"/>
              </a:lnSpc>
              <a:spcBef>
                <a:spcPts val="0"/>
              </a:spcBef>
              <a:spcAft>
                <a:spcPts val="0"/>
              </a:spcAft>
              <a:buNone/>
            </a:pPr>
            <a:endParaRPr sz="1000"/>
          </a:p>
          <a:p>
            <a:pPr marL="228600" lvl="0" indent="-228600" algn="l" rtl="0">
              <a:lnSpc>
                <a:spcPct val="80000"/>
              </a:lnSpc>
              <a:spcBef>
                <a:spcPts val="0"/>
              </a:spcBef>
              <a:spcAft>
                <a:spcPts val="0"/>
              </a:spcAft>
              <a:buNone/>
            </a:pPr>
            <a:endParaRPr sz="1000" b="1"/>
          </a:p>
          <a:p>
            <a:pPr marL="228600" lvl="0" indent="-228600" algn="l" rtl="0">
              <a:lnSpc>
                <a:spcPct val="80000"/>
              </a:lnSpc>
              <a:spcBef>
                <a:spcPts val="0"/>
              </a:spcBef>
              <a:spcAft>
                <a:spcPts val="0"/>
              </a:spcAft>
              <a:buNone/>
            </a:pPr>
            <a:endParaRPr sz="1000"/>
          </a:p>
        </p:txBody>
      </p:sp>
      <p:sp>
        <p:nvSpPr>
          <p:cNvPr id="384" name="Google Shape;384;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32</a:t>
            </a:fld>
            <a:endParaRPr sz="1200">
              <a:solidFill>
                <a:schemeClr val="dk1"/>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92" name="Google Shape;392;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228600" lvl="0" indent="-228600" algn="l" rtl="0">
              <a:lnSpc>
                <a:spcPct val="80000"/>
              </a:lnSpc>
              <a:spcBef>
                <a:spcPts val="0"/>
              </a:spcBef>
              <a:spcAft>
                <a:spcPts val="0"/>
              </a:spcAft>
              <a:buNone/>
            </a:pPr>
            <a:r>
              <a:rPr lang="en-US" sz="1000"/>
              <a:t>Contemporary views of leadership include:</a:t>
            </a:r>
            <a:endParaRPr/>
          </a:p>
          <a:p>
            <a:pPr marL="228600" lvl="0" indent="-228600" algn="l" rtl="0">
              <a:lnSpc>
                <a:spcPct val="80000"/>
              </a:lnSpc>
              <a:spcBef>
                <a:spcPts val="0"/>
              </a:spcBef>
              <a:spcAft>
                <a:spcPts val="0"/>
              </a:spcAft>
              <a:buClr>
                <a:schemeClr val="dk1"/>
              </a:buClr>
              <a:buSzPts val="1000"/>
              <a:buFont typeface="Calibri"/>
              <a:buAutoNum type="arabicPeriod"/>
            </a:pPr>
            <a:r>
              <a:rPr lang="en-US" sz="1000"/>
              <a:t>Leader-member exchange (LMX); </a:t>
            </a:r>
            <a:endParaRPr/>
          </a:p>
          <a:p>
            <a:pPr marL="228600" lvl="0" indent="-228600" algn="l" rtl="0">
              <a:lnSpc>
                <a:spcPct val="80000"/>
              </a:lnSpc>
              <a:spcBef>
                <a:spcPts val="0"/>
              </a:spcBef>
              <a:spcAft>
                <a:spcPts val="0"/>
              </a:spcAft>
              <a:buClr>
                <a:schemeClr val="dk1"/>
              </a:buClr>
              <a:buSzPts val="1000"/>
              <a:buFont typeface="Calibri"/>
              <a:buAutoNum type="arabicPeriod"/>
            </a:pPr>
            <a:r>
              <a:rPr lang="en-US" sz="1000"/>
              <a:t>Transformational-transactional leadership;</a:t>
            </a:r>
            <a:endParaRPr/>
          </a:p>
          <a:p>
            <a:pPr marL="228600" lvl="0" indent="-228600" algn="l" rtl="0">
              <a:lnSpc>
                <a:spcPct val="80000"/>
              </a:lnSpc>
              <a:spcBef>
                <a:spcPts val="0"/>
              </a:spcBef>
              <a:spcAft>
                <a:spcPts val="0"/>
              </a:spcAft>
              <a:buClr>
                <a:schemeClr val="dk1"/>
              </a:buClr>
              <a:buSzPts val="1000"/>
              <a:buFont typeface="Calibri"/>
              <a:buAutoNum type="arabicPeriod"/>
            </a:pPr>
            <a:r>
              <a:rPr lang="en-US" sz="1000"/>
              <a:t>Charismatic-visionary leadership; and </a:t>
            </a:r>
            <a:endParaRPr/>
          </a:p>
          <a:p>
            <a:pPr marL="228600" lvl="0" indent="-228600" algn="l" rtl="0">
              <a:lnSpc>
                <a:spcPct val="80000"/>
              </a:lnSpc>
              <a:spcBef>
                <a:spcPts val="0"/>
              </a:spcBef>
              <a:spcAft>
                <a:spcPts val="0"/>
              </a:spcAft>
              <a:buClr>
                <a:schemeClr val="dk1"/>
              </a:buClr>
              <a:buSzPts val="1000"/>
              <a:buFont typeface="Calibri"/>
              <a:buAutoNum type="arabicPeriod"/>
            </a:pPr>
            <a:r>
              <a:rPr lang="en-US" sz="1000"/>
              <a:t>Team leadership.</a:t>
            </a:r>
            <a:endParaRPr/>
          </a:p>
          <a:p>
            <a:pPr marL="228600" lvl="0" indent="-228600" algn="l" rtl="0">
              <a:lnSpc>
                <a:spcPct val="80000"/>
              </a:lnSpc>
              <a:spcBef>
                <a:spcPts val="0"/>
              </a:spcBef>
              <a:spcAft>
                <a:spcPts val="0"/>
              </a:spcAft>
              <a:buNone/>
            </a:pPr>
            <a:endParaRPr sz="1000" b="1"/>
          </a:p>
          <a:p>
            <a:pPr marL="228600" lvl="0" indent="-228600" algn="l" rtl="0">
              <a:lnSpc>
                <a:spcPct val="80000"/>
              </a:lnSpc>
              <a:spcBef>
                <a:spcPts val="0"/>
              </a:spcBef>
              <a:spcAft>
                <a:spcPts val="0"/>
              </a:spcAft>
              <a:buNone/>
            </a:pPr>
            <a:r>
              <a:rPr lang="en-US" sz="1000"/>
              <a:t>These views of leadership have a common theme: leaders who interact with, inspire, and support followers.</a:t>
            </a:r>
            <a:endParaRPr/>
          </a:p>
          <a:p>
            <a:pPr marL="228600" lvl="0" indent="-228600" algn="l" rtl="0">
              <a:lnSpc>
                <a:spcPct val="80000"/>
              </a:lnSpc>
              <a:spcBef>
                <a:spcPts val="0"/>
              </a:spcBef>
              <a:spcAft>
                <a:spcPts val="0"/>
              </a:spcAft>
              <a:buNone/>
            </a:pPr>
            <a:endParaRPr sz="1000"/>
          </a:p>
          <a:p>
            <a:pPr marL="228600" lvl="0" indent="-228600" algn="l" rtl="0">
              <a:lnSpc>
                <a:spcPct val="80000"/>
              </a:lnSpc>
              <a:spcBef>
                <a:spcPts val="0"/>
              </a:spcBef>
              <a:spcAft>
                <a:spcPts val="0"/>
              </a:spcAft>
              <a:buNone/>
            </a:pPr>
            <a:r>
              <a:rPr lang="en-US" sz="1000" b="1"/>
              <a:t>Leader-member exchange (LMX) theory </a:t>
            </a:r>
            <a:r>
              <a:rPr lang="en-US" sz="1000"/>
              <a:t>says that leaders create in-groups and out-groups and that those in the in-group will have higher performance ratings, less turnover, and greater job satisfaction than those in the out-group. Leaders encourage LMX by rewarding employees with whom they want a closer linkage and punishing those with whom they do not. How a leader chooses who falls into each category isn’t definitive, but evidence indicates that in-group members have demographic, attitude, personality, and even gender similarities with the leader, or they have a higher level of competence than out-group members. </a:t>
            </a:r>
            <a:endParaRPr/>
          </a:p>
          <a:p>
            <a:pPr marL="228600" lvl="0" indent="-228600" algn="l" rtl="0">
              <a:lnSpc>
                <a:spcPct val="80000"/>
              </a:lnSpc>
              <a:spcBef>
                <a:spcPts val="0"/>
              </a:spcBef>
              <a:spcAft>
                <a:spcPts val="0"/>
              </a:spcAft>
              <a:buNone/>
            </a:pPr>
            <a:endParaRPr sz="1000"/>
          </a:p>
          <a:p>
            <a:pPr marL="228600" lvl="0" indent="-228600" algn="l" rtl="0">
              <a:lnSpc>
                <a:spcPct val="80000"/>
              </a:lnSpc>
              <a:spcBef>
                <a:spcPts val="0"/>
              </a:spcBef>
              <a:spcAft>
                <a:spcPts val="0"/>
              </a:spcAft>
              <a:buNone/>
            </a:pPr>
            <a:r>
              <a:rPr lang="en-US" sz="1000"/>
              <a:t>Research on LMX supports the idea that leaders do differentiate among followers who report greater satisfaction with their boss, which is consistent with leaders choosing to invest time and resources in those whom they expect to perform best.</a:t>
            </a:r>
            <a:endParaRPr/>
          </a:p>
          <a:p>
            <a:pPr marL="228600" lvl="0" indent="-228600" algn="l" rtl="0">
              <a:lnSpc>
                <a:spcPct val="80000"/>
              </a:lnSpc>
              <a:spcBef>
                <a:spcPts val="0"/>
              </a:spcBef>
              <a:spcAft>
                <a:spcPts val="0"/>
              </a:spcAft>
              <a:buNone/>
            </a:pPr>
            <a:endParaRPr sz="1000" b="1"/>
          </a:p>
          <a:p>
            <a:pPr marL="228600" lvl="0" indent="-228600" algn="l" rtl="0">
              <a:lnSpc>
                <a:spcPct val="80000"/>
              </a:lnSpc>
              <a:spcBef>
                <a:spcPts val="0"/>
              </a:spcBef>
              <a:spcAft>
                <a:spcPts val="0"/>
              </a:spcAft>
              <a:buNone/>
            </a:pPr>
            <a:endParaRPr sz="1000"/>
          </a:p>
          <a:p>
            <a:pPr marL="228600" lvl="0" indent="-228600" algn="l" rtl="0">
              <a:lnSpc>
                <a:spcPct val="80000"/>
              </a:lnSpc>
              <a:spcBef>
                <a:spcPts val="0"/>
              </a:spcBef>
              <a:spcAft>
                <a:spcPts val="0"/>
              </a:spcAft>
              <a:buNone/>
            </a:pPr>
            <a:endParaRPr sz="1000"/>
          </a:p>
          <a:p>
            <a:pPr marL="228600" lvl="0" indent="-228600" algn="l" rtl="0">
              <a:lnSpc>
                <a:spcPct val="80000"/>
              </a:lnSpc>
              <a:spcBef>
                <a:spcPts val="0"/>
              </a:spcBef>
              <a:spcAft>
                <a:spcPts val="0"/>
              </a:spcAft>
              <a:buNone/>
            </a:pPr>
            <a:endParaRPr sz="1000" b="1"/>
          </a:p>
          <a:p>
            <a:pPr marL="228600" lvl="0" indent="-228600" algn="l" rtl="0">
              <a:lnSpc>
                <a:spcPct val="80000"/>
              </a:lnSpc>
              <a:spcBef>
                <a:spcPts val="0"/>
              </a:spcBef>
              <a:spcAft>
                <a:spcPts val="0"/>
              </a:spcAft>
              <a:buNone/>
            </a:pPr>
            <a:endParaRPr sz="1000"/>
          </a:p>
        </p:txBody>
      </p:sp>
      <p:sp>
        <p:nvSpPr>
          <p:cNvPr id="393" name="Google Shape;393;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33</a:t>
            </a:fld>
            <a:endParaRPr sz="1200">
              <a:solidFill>
                <a:schemeClr val="dk1"/>
              </a:solidFill>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01" name="Google Shape;401;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000"/>
              <a:t>Many early leadership theories viewed leaders as </a:t>
            </a:r>
            <a:r>
              <a:rPr lang="en-US" sz="1000" b="1"/>
              <a:t>transactional figures</a:t>
            </a:r>
            <a:r>
              <a:rPr lang="en-US" sz="1000"/>
              <a:t> who lead primarily by using social exchanges (or transactions) and guide or motivate followers to work toward established goals by exchanging rewards for their productivity.</a:t>
            </a:r>
            <a:endParaRPr/>
          </a:p>
          <a:p>
            <a:pPr marL="0" lvl="0" indent="0" algn="l" rtl="0">
              <a:spcBef>
                <a:spcPts val="0"/>
              </a:spcBef>
              <a:spcAft>
                <a:spcPts val="0"/>
              </a:spcAft>
              <a:buNone/>
            </a:pPr>
            <a:endParaRPr sz="1000"/>
          </a:p>
          <a:p>
            <a:pPr marL="0" lvl="0" indent="0" algn="l" rtl="0">
              <a:spcBef>
                <a:spcPts val="0"/>
              </a:spcBef>
              <a:spcAft>
                <a:spcPts val="0"/>
              </a:spcAft>
              <a:buNone/>
            </a:pPr>
            <a:r>
              <a:rPr lang="en-US" sz="1000"/>
              <a:t>But another type of leader—a </a:t>
            </a:r>
            <a:r>
              <a:rPr lang="en-US" sz="1000" b="1"/>
              <a:t>transformational leader</a:t>
            </a:r>
            <a:r>
              <a:rPr lang="en-US" sz="1000"/>
              <a:t>—stimulates and inspires (transforms) followers to achieve extraordinary outcomes. Transformational leadership produces levels of employee effort and performance that go beyond what would occur with a transactional approach and instills in followers the ability to question established views, including those held by the leader.</a:t>
            </a:r>
            <a:endParaRPr/>
          </a:p>
          <a:p>
            <a:pPr marL="0" lvl="0" indent="0" algn="l" rtl="0">
              <a:spcBef>
                <a:spcPts val="0"/>
              </a:spcBef>
              <a:spcAft>
                <a:spcPts val="0"/>
              </a:spcAft>
              <a:buNone/>
            </a:pPr>
            <a:endParaRPr sz="1000"/>
          </a:p>
          <a:p>
            <a:pPr marL="0" lvl="0" indent="0" algn="l" rtl="0">
              <a:spcBef>
                <a:spcPts val="0"/>
              </a:spcBef>
              <a:spcAft>
                <a:spcPts val="0"/>
              </a:spcAft>
              <a:buNone/>
            </a:pPr>
            <a:r>
              <a:rPr lang="en-US" sz="1000"/>
              <a:t>There is a great deal of evidence that shows transformational leadership is superior to transactional leadership. Studies that looked at managers in different settings found that transformational leaders were evaluated as more effective, higher performers, and more promotable than their transactional counterparts, and also more interpersonally sensitive. Additionally, transformational leadership is strongly correlated with lower turnover rates and higher levels of productivity, work engagement, employee satisfaction, creativity, goal attainment, and follower well-being.</a:t>
            </a:r>
            <a:endParaRPr/>
          </a:p>
        </p:txBody>
      </p:sp>
      <p:sp>
        <p:nvSpPr>
          <p:cNvPr id="402" name="Google Shape;402;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34</a:t>
            </a:fld>
            <a:endParaRPr sz="1200">
              <a:solidFill>
                <a:schemeClr val="dk1"/>
              </a:solidFill>
              <a:latin typeface="Calibri"/>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11" name="Google Shape;411;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100"/>
              <a:t>Amazon.com founder and CEO Jeff Bezos is a charismatic leader. Shown here introducing Amazon’s new Kindle Fire tablets, he is described as energetic, enthusiastic,</a:t>
            </a:r>
            <a:endParaRPr/>
          </a:p>
          <a:p>
            <a:pPr marL="0" lvl="0" indent="0" algn="l" rtl="0">
              <a:spcBef>
                <a:spcPts val="0"/>
              </a:spcBef>
              <a:spcAft>
                <a:spcPts val="0"/>
              </a:spcAft>
              <a:buNone/>
            </a:pPr>
            <a:r>
              <a:rPr lang="en-US" sz="1100"/>
              <a:t>optimistic, and self-confident. Bezos has the drive to set and pursue goals for risky new ventures and uses his charisma to inspire his employees to work hard to achieve them.</a:t>
            </a:r>
            <a:endParaRPr/>
          </a:p>
          <a:p>
            <a:pPr marL="0" lvl="0" indent="0" algn="l" rtl="0">
              <a:spcBef>
                <a:spcPts val="0"/>
              </a:spcBef>
              <a:spcAft>
                <a:spcPts val="0"/>
              </a:spcAft>
              <a:buNone/>
            </a:pPr>
            <a:endParaRPr sz="1100"/>
          </a:p>
          <a:p>
            <a:pPr marL="0" lvl="0" indent="0" algn="l" rtl="0">
              <a:spcBef>
                <a:spcPts val="0"/>
              </a:spcBef>
              <a:spcAft>
                <a:spcPts val="0"/>
              </a:spcAft>
              <a:buNone/>
            </a:pPr>
            <a:r>
              <a:rPr lang="en-US" sz="900"/>
              <a:t>A </a:t>
            </a:r>
            <a:r>
              <a:rPr lang="en-US" sz="900" b="1"/>
              <a:t>charismatic leader </a:t>
            </a:r>
            <a:r>
              <a:rPr lang="en-US" sz="900"/>
              <a:t>is an enthusiastic, self-confident leader whose personality and actions influence people to behave in certain ways. The most comprehensive analysis of charismatic leaders identified the following five personal characteristics they share:</a:t>
            </a:r>
            <a:endParaRPr/>
          </a:p>
          <a:p>
            <a:pPr marL="0" lvl="0" indent="-57150" algn="l" rtl="0">
              <a:lnSpc>
                <a:spcPct val="90000"/>
              </a:lnSpc>
              <a:spcBef>
                <a:spcPts val="0"/>
              </a:spcBef>
              <a:spcAft>
                <a:spcPts val="0"/>
              </a:spcAft>
              <a:buClr>
                <a:schemeClr val="dk1"/>
              </a:buClr>
              <a:buSzPts val="900"/>
              <a:buFont typeface="Times"/>
              <a:buChar char="•"/>
            </a:pPr>
            <a:r>
              <a:rPr lang="en-US" sz="900"/>
              <a:t>They have a vision;</a:t>
            </a:r>
            <a:endParaRPr/>
          </a:p>
          <a:p>
            <a:pPr marL="0" lvl="0" indent="-57150" algn="l" rtl="0">
              <a:lnSpc>
                <a:spcPct val="90000"/>
              </a:lnSpc>
              <a:spcBef>
                <a:spcPts val="0"/>
              </a:spcBef>
              <a:spcAft>
                <a:spcPts val="0"/>
              </a:spcAft>
              <a:buClr>
                <a:schemeClr val="dk1"/>
              </a:buClr>
              <a:buSzPts val="900"/>
              <a:buFont typeface="Times"/>
              <a:buChar char="•"/>
            </a:pPr>
            <a:r>
              <a:rPr lang="en-US" sz="900"/>
              <a:t>The have the ability to articulate that vision</a:t>
            </a:r>
            <a:endParaRPr/>
          </a:p>
          <a:p>
            <a:pPr marL="0" lvl="0" indent="-57150" algn="l" rtl="0">
              <a:lnSpc>
                <a:spcPct val="90000"/>
              </a:lnSpc>
              <a:spcBef>
                <a:spcPts val="0"/>
              </a:spcBef>
              <a:spcAft>
                <a:spcPts val="0"/>
              </a:spcAft>
              <a:buClr>
                <a:schemeClr val="dk1"/>
              </a:buClr>
              <a:buSzPts val="900"/>
              <a:buFont typeface="Times"/>
              <a:buChar char="•"/>
            </a:pPr>
            <a:r>
              <a:rPr lang="en-US" sz="900"/>
              <a:t>They are willing to take risks to achieve that vision;</a:t>
            </a:r>
            <a:endParaRPr/>
          </a:p>
          <a:p>
            <a:pPr marL="0" lvl="0" indent="-57150" algn="l" rtl="0">
              <a:lnSpc>
                <a:spcPct val="90000"/>
              </a:lnSpc>
              <a:spcBef>
                <a:spcPts val="0"/>
              </a:spcBef>
              <a:spcAft>
                <a:spcPts val="0"/>
              </a:spcAft>
              <a:buClr>
                <a:schemeClr val="dk1"/>
              </a:buClr>
              <a:buSzPts val="900"/>
              <a:buFont typeface="Times"/>
              <a:buChar char="•"/>
            </a:pPr>
            <a:r>
              <a:rPr lang="en-US" sz="900"/>
              <a:t>They are sensitive to both environmental constraints and follower needs; and</a:t>
            </a:r>
            <a:endParaRPr/>
          </a:p>
          <a:p>
            <a:pPr marL="0" lvl="0" indent="-57150" algn="l" rtl="0">
              <a:lnSpc>
                <a:spcPct val="90000"/>
              </a:lnSpc>
              <a:spcBef>
                <a:spcPts val="0"/>
              </a:spcBef>
              <a:spcAft>
                <a:spcPts val="0"/>
              </a:spcAft>
              <a:buClr>
                <a:schemeClr val="dk1"/>
              </a:buClr>
              <a:buSzPts val="900"/>
              <a:buFont typeface="Times"/>
              <a:buChar char="•"/>
            </a:pPr>
            <a:r>
              <a:rPr lang="en-US" sz="900"/>
              <a:t>They demonstrate behaviors that are out of the ordinary.</a:t>
            </a:r>
            <a:endParaRPr/>
          </a:p>
          <a:p>
            <a:pPr marL="0" lvl="0" indent="0" algn="l" rtl="0">
              <a:lnSpc>
                <a:spcPct val="90000"/>
              </a:lnSpc>
              <a:spcBef>
                <a:spcPts val="0"/>
              </a:spcBef>
              <a:spcAft>
                <a:spcPts val="0"/>
              </a:spcAft>
              <a:buNone/>
            </a:pPr>
            <a:endParaRPr sz="900"/>
          </a:p>
          <a:p>
            <a:pPr marL="0" lvl="0" indent="0" algn="l" rtl="0">
              <a:lnSpc>
                <a:spcPct val="90000"/>
              </a:lnSpc>
              <a:spcBef>
                <a:spcPts val="0"/>
              </a:spcBef>
              <a:spcAft>
                <a:spcPts val="0"/>
              </a:spcAft>
              <a:buNone/>
            </a:pPr>
            <a:r>
              <a:rPr lang="en-US" sz="900"/>
              <a:t>An increasing body of evidence shows impressive correlations between charismatic leadership and high performance and satisfaction among followers. Although a small number of experts still think that charisma can’t be learned, most believe that individuals can be trained to exhibit charismatic behaviors.  </a:t>
            </a:r>
            <a:endParaRPr/>
          </a:p>
          <a:p>
            <a:pPr marL="0" lvl="0" indent="0" algn="l" rtl="0">
              <a:lnSpc>
                <a:spcPct val="90000"/>
              </a:lnSpc>
              <a:spcBef>
                <a:spcPts val="0"/>
              </a:spcBef>
              <a:spcAft>
                <a:spcPts val="0"/>
              </a:spcAft>
              <a:buNone/>
            </a:pPr>
            <a:endParaRPr sz="900"/>
          </a:p>
          <a:p>
            <a:pPr marL="0" lvl="0" indent="0" algn="l" rtl="0">
              <a:lnSpc>
                <a:spcPct val="90000"/>
              </a:lnSpc>
              <a:spcBef>
                <a:spcPts val="0"/>
              </a:spcBef>
              <a:spcAft>
                <a:spcPts val="0"/>
              </a:spcAft>
              <a:buNone/>
            </a:pPr>
            <a:r>
              <a:rPr lang="en-US" sz="900"/>
              <a:t>Although the term “vision” is often linked with charismatic leadership, </a:t>
            </a:r>
            <a:r>
              <a:rPr lang="en-US" sz="900" b="1"/>
              <a:t>visionary leadership </a:t>
            </a:r>
            <a:r>
              <a:rPr lang="en-US" sz="900"/>
              <a:t>is the ability to create and articulate a realistic, credible, and attractive vision of the future that improves upon the present situation. This vision effectively “jump-starts” the future by calling forth the skills, talents, and resources to make it happen.</a:t>
            </a:r>
            <a:endParaRPr/>
          </a:p>
          <a:p>
            <a:pPr marL="0" lvl="0" indent="0" algn="l" rtl="0">
              <a:lnSpc>
                <a:spcPct val="90000"/>
              </a:lnSpc>
              <a:spcBef>
                <a:spcPts val="0"/>
              </a:spcBef>
              <a:spcAft>
                <a:spcPts val="0"/>
              </a:spcAft>
              <a:buNone/>
            </a:pPr>
            <a:endParaRPr sz="900"/>
          </a:p>
          <a:p>
            <a:pPr marL="0" lvl="0" indent="0" algn="l" rtl="0">
              <a:lnSpc>
                <a:spcPct val="90000"/>
              </a:lnSpc>
              <a:spcBef>
                <a:spcPts val="0"/>
              </a:spcBef>
              <a:spcAft>
                <a:spcPts val="0"/>
              </a:spcAft>
              <a:buNone/>
            </a:pPr>
            <a:r>
              <a:rPr lang="en-US" sz="900"/>
              <a:t>An organization’s vision should offer clear and compelling imagery that taps into members’ emotions and inspires enthusiasm to pursue the organization’s goals. It should generate possibilities that are inspirational and unique and offer new ways of doing things that are clearly better for the organization and its members.</a:t>
            </a:r>
            <a:endParaRPr/>
          </a:p>
        </p:txBody>
      </p:sp>
      <p:sp>
        <p:nvSpPr>
          <p:cNvPr id="412" name="Google Shape;412;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35</a:t>
            </a:fld>
            <a:endParaRPr sz="1200">
              <a:solidFill>
                <a:schemeClr val="dk1"/>
              </a:solidFill>
              <a:latin typeface="Calibri"/>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20" name="Google Shape;420;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None/>
            </a:pPr>
            <a:r>
              <a:rPr lang="en-US" sz="1100"/>
              <a:t>Because leadership is increasingly taking place within a team context, the role of the leader in guiding team members has become increasingly important. The role of </a:t>
            </a:r>
            <a:r>
              <a:rPr lang="en-US" sz="1100" b="1"/>
              <a:t>team leader </a:t>
            </a:r>
            <a:r>
              <a:rPr lang="en-US" sz="1100"/>
              <a:t>is different from the traditional leadership role and many leaders are not equipped to handle the shift to employee teams. </a:t>
            </a:r>
            <a:endParaRPr/>
          </a:p>
          <a:p>
            <a:pPr marL="0" lvl="0" indent="0" algn="l" rtl="0">
              <a:lnSpc>
                <a:spcPct val="90000"/>
              </a:lnSpc>
              <a:spcBef>
                <a:spcPts val="0"/>
              </a:spcBef>
              <a:spcAft>
                <a:spcPts val="0"/>
              </a:spcAft>
              <a:buNone/>
            </a:pPr>
            <a:endParaRPr sz="1100"/>
          </a:p>
          <a:p>
            <a:pPr marL="0" lvl="0" indent="0" algn="l" rtl="0">
              <a:lnSpc>
                <a:spcPct val="90000"/>
              </a:lnSpc>
              <a:spcBef>
                <a:spcPts val="0"/>
              </a:spcBef>
              <a:spcAft>
                <a:spcPts val="0"/>
              </a:spcAft>
              <a:buNone/>
            </a:pPr>
            <a:r>
              <a:rPr lang="en-US" sz="1100"/>
              <a:t>Managers have to learn skills such as patiently sharing information, being able to trust others and to give up authority, and understanding when to intervene and when not to. One study looking at organizations that had reorganized themselves around employee teams found certain common responsibilities of all leaders, including:</a:t>
            </a:r>
            <a:endParaRPr/>
          </a:p>
          <a:p>
            <a:pPr marL="457200" lvl="1" indent="-220663" algn="l" rtl="0">
              <a:lnSpc>
                <a:spcPct val="90000"/>
              </a:lnSpc>
              <a:spcBef>
                <a:spcPts val="0"/>
              </a:spcBef>
              <a:spcAft>
                <a:spcPts val="0"/>
              </a:spcAft>
              <a:buClr>
                <a:schemeClr val="dk1"/>
              </a:buClr>
              <a:buSzPts val="1100"/>
              <a:buFont typeface="Calibri"/>
              <a:buChar char="•"/>
            </a:pPr>
            <a:r>
              <a:rPr lang="en-US" sz="1100"/>
              <a:t>Coaching</a:t>
            </a:r>
            <a:endParaRPr/>
          </a:p>
          <a:p>
            <a:pPr marL="457200" lvl="1" indent="-220663" algn="l" rtl="0">
              <a:lnSpc>
                <a:spcPct val="90000"/>
              </a:lnSpc>
              <a:spcBef>
                <a:spcPts val="0"/>
              </a:spcBef>
              <a:spcAft>
                <a:spcPts val="0"/>
              </a:spcAft>
              <a:buClr>
                <a:schemeClr val="dk1"/>
              </a:buClr>
              <a:buSzPts val="1100"/>
              <a:buFont typeface="Calibri"/>
              <a:buChar char="•"/>
            </a:pPr>
            <a:r>
              <a:rPr lang="en-US" sz="1100"/>
              <a:t>Facilitating</a:t>
            </a:r>
            <a:endParaRPr/>
          </a:p>
          <a:p>
            <a:pPr marL="457200" lvl="1" indent="-220663" algn="l" rtl="0">
              <a:lnSpc>
                <a:spcPct val="90000"/>
              </a:lnSpc>
              <a:spcBef>
                <a:spcPts val="0"/>
              </a:spcBef>
              <a:spcAft>
                <a:spcPts val="0"/>
              </a:spcAft>
              <a:buClr>
                <a:schemeClr val="dk1"/>
              </a:buClr>
              <a:buSzPts val="1100"/>
              <a:buFont typeface="Calibri"/>
              <a:buChar char="•"/>
            </a:pPr>
            <a:r>
              <a:rPr lang="en-US" sz="1100"/>
              <a:t>Handling disciplinary problems</a:t>
            </a:r>
            <a:endParaRPr/>
          </a:p>
          <a:p>
            <a:pPr marL="457200" lvl="1" indent="-220663" algn="l" rtl="0">
              <a:lnSpc>
                <a:spcPct val="90000"/>
              </a:lnSpc>
              <a:spcBef>
                <a:spcPts val="0"/>
              </a:spcBef>
              <a:spcAft>
                <a:spcPts val="0"/>
              </a:spcAft>
              <a:buClr>
                <a:schemeClr val="dk1"/>
              </a:buClr>
              <a:buSzPts val="1100"/>
              <a:buFont typeface="Calibri"/>
              <a:buChar char="•"/>
            </a:pPr>
            <a:r>
              <a:rPr lang="en-US" sz="1100"/>
              <a:t>Reviewing team and individual performance</a:t>
            </a:r>
            <a:endParaRPr/>
          </a:p>
          <a:p>
            <a:pPr marL="457200" lvl="1" indent="-220663" algn="l" rtl="0">
              <a:lnSpc>
                <a:spcPct val="90000"/>
              </a:lnSpc>
              <a:spcBef>
                <a:spcPts val="0"/>
              </a:spcBef>
              <a:spcAft>
                <a:spcPts val="0"/>
              </a:spcAft>
              <a:buClr>
                <a:schemeClr val="dk1"/>
              </a:buClr>
              <a:buSzPts val="1100"/>
              <a:buFont typeface="Calibri"/>
              <a:buChar char="•"/>
            </a:pPr>
            <a:r>
              <a:rPr lang="en-US" sz="1100"/>
              <a:t>Training, and </a:t>
            </a:r>
            <a:endParaRPr/>
          </a:p>
          <a:p>
            <a:pPr marL="457200" lvl="1" indent="-220663" algn="l" rtl="0">
              <a:lnSpc>
                <a:spcPct val="90000"/>
              </a:lnSpc>
              <a:spcBef>
                <a:spcPts val="0"/>
              </a:spcBef>
              <a:spcAft>
                <a:spcPts val="0"/>
              </a:spcAft>
              <a:buClr>
                <a:schemeClr val="dk1"/>
              </a:buClr>
              <a:buSzPts val="1100"/>
              <a:buFont typeface="Calibri"/>
              <a:buChar char="•"/>
            </a:pPr>
            <a:r>
              <a:rPr lang="en-US" sz="1100"/>
              <a:t>Communication.</a:t>
            </a:r>
            <a:endParaRPr/>
          </a:p>
          <a:p>
            <a:pPr marL="0" lvl="0" indent="0" algn="l" rtl="0">
              <a:lnSpc>
                <a:spcPct val="90000"/>
              </a:lnSpc>
              <a:spcBef>
                <a:spcPts val="0"/>
              </a:spcBef>
              <a:spcAft>
                <a:spcPts val="0"/>
              </a:spcAft>
              <a:buNone/>
            </a:pPr>
            <a:endParaRPr sz="1100"/>
          </a:p>
          <a:p>
            <a:pPr marL="0" lvl="0" indent="0" algn="l" rtl="0">
              <a:lnSpc>
                <a:spcPct val="90000"/>
              </a:lnSpc>
              <a:spcBef>
                <a:spcPts val="0"/>
              </a:spcBef>
              <a:spcAft>
                <a:spcPts val="0"/>
              </a:spcAft>
              <a:buNone/>
            </a:pPr>
            <a:r>
              <a:rPr lang="en-US" sz="1100"/>
              <a:t>A good way to describe the team leader’s job is to focus on two priorities: </a:t>
            </a:r>
            <a:endParaRPr/>
          </a:p>
          <a:p>
            <a:pPr marL="0" lvl="0" indent="-69850" algn="l" rtl="0">
              <a:lnSpc>
                <a:spcPct val="90000"/>
              </a:lnSpc>
              <a:spcBef>
                <a:spcPts val="0"/>
              </a:spcBef>
              <a:spcAft>
                <a:spcPts val="0"/>
              </a:spcAft>
              <a:buClr>
                <a:schemeClr val="dk1"/>
              </a:buClr>
              <a:buSzPts val="1100"/>
              <a:buFont typeface="Calibri"/>
              <a:buAutoNum type="arabicPeriod"/>
            </a:pPr>
            <a:r>
              <a:rPr lang="en-US" sz="1100"/>
              <a:t>Managing the team’s external boundary; and </a:t>
            </a:r>
            <a:endParaRPr/>
          </a:p>
          <a:p>
            <a:pPr marL="0" lvl="0" indent="-69850" algn="l" rtl="0">
              <a:lnSpc>
                <a:spcPct val="90000"/>
              </a:lnSpc>
              <a:spcBef>
                <a:spcPts val="0"/>
              </a:spcBef>
              <a:spcAft>
                <a:spcPts val="0"/>
              </a:spcAft>
              <a:buClr>
                <a:schemeClr val="dk1"/>
              </a:buClr>
              <a:buSzPts val="1100"/>
              <a:buFont typeface="Calibri"/>
              <a:buAutoNum type="arabicPeriod"/>
            </a:pPr>
            <a:r>
              <a:rPr lang="en-US" sz="1100"/>
              <a:t>Facilitating the team process.</a:t>
            </a:r>
            <a:endParaRPr/>
          </a:p>
          <a:p>
            <a:pPr marL="0" lvl="0" indent="0" algn="l" rtl="0">
              <a:lnSpc>
                <a:spcPct val="90000"/>
              </a:lnSpc>
              <a:spcBef>
                <a:spcPts val="0"/>
              </a:spcBef>
              <a:spcAft>
                <a:spcPts val="0"/>
              </a:spcAft>
              <a:buClr>
                <a:schemeClr val="dk1"/>
              </a:buClr>
              <a:buSzPts val="1100"/>
              <a:buFont typeface="Calibri"/>
              <a:buNone/>
            </a:pPr>
            <a:endParaRPr sz="1100"/>
          </a:p>
          <a:p>
            <a:pPr marL="0" lvl="0" indent="0" algn="l" rtl="0">
              <a:lnSpc>
                <a:spcPct val="90000"/>
              </a:lnSpc>
              <a:spcBef>
                <a:spcPts val="0"/>
              </a:spcBef>
              <a:spcAft>
                <a:spcPts val="0"/>
              </a:spcAft>
              <a:buClr>
                <a:schemeClr val="dk1"/>
              </a:buClr>
              <a:buSzPts val="1100"/>
              <a:buFont typeface="Calibri"/>
              <a:buNone/>
            </a:pPr>
            <a:r>
              <a:rPr lang="en-US" sz="1100"/>
              <a:t>These priorities entail the four specific leadership roles we see in Exhibit 12-5.</a:t>
            </a:r>
            <a:endParaRPr/>
          </a:p>
        </p:txBody>
      </p:sp>
      <p:sp>
        <p:nvSpPr>
          <p:cNvPr id="421" name="Google Shape;421;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36</a:t>
            </a:fld>
            <a:endParaRPr sz="1200">
              <a:solidFill>
                <a:schemeClr val="dk1"/>
              </a:solidFill>
              <a:latin typeface="Calibri"/>
              <a:ea typeface="Calibri"/>
              <a:cs typeface="Calibri"/>
              <a:sym typeface="Calibri"/>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0" name="Google Shape;430;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8" name="Google Shape;438;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Corresponds to section 1.3, pages 5-7 of the Project Team Leadership and Communication book.</a:t>
            </a:r>
            <a:endParaRPr i="1"/>
          </a:p>
          <a:p>
            <a:pPr marL="0" lvl="0" indent="0" algn="l" rtl="0">
              <a:spcBef>
                <a:spcPts val="0"/>
              </a:spcBef>
              <a:spcAft>
                <a:spcPts val="0"/>
              </a:spcAft>
              <a:buNone/>
            </a:pPr>
            <a:endParaRPr/>
          </a:p>
          <a:p>
            <a:pPr marL="0" marR="0" lvl="0" indent="0" algn="l" rtl="0">
              <a:lnSpc>
                <a:spcPct val="100000"/>
              </a:lnSpc>
              <a:spcBef>
                <a:spcPts val="0"/>
              </a:spcBef>
              <a:spcAft>
                <a:spcPts val="0"/>
              </a:spcAft>
              <a:buClr>
                <a:schemeClr val="dk1"/>
              </a:buClr>
              <a:buSzPts val="1200"/>
              <a:buFont typeface="Calibri"/>
              <a:buNone/>
            </a:pPr>
            <a:r>
              <a:rPr lang="en-US"/>
              <a:t>The next slide is the types of influence</a:t>
            </a:r>
            <a:endParaRPr/>
          </a:p>
        </p:txBody>
      </p:sp>
      <p:sp>
        <p:nvSpPr>
          <p:cNvPr id="439" name="Google Shape;439;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38</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8" name="Google Shape;448;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Corresponds to page 6 of the Project Team Leadership and Communication book.</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449" name="Google Shape;449;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39</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8" name="Google Shape;458;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Corresponds to page 6 of the Project Team Leadership and Communication book.</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459" name="Google Shape;459;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1" name="Google Shape;47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9" name="Google Shape;479;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Corresponds to section 1.4, pages 7-10 of the Project Team Leadership and Communication book.</a:t>
            </a:r>
            <a:endParaRPr i="1"/>
          </a:p>
          <a:p>
            <a:pPr marL="0" lvl="0" indent="0" algn="l" rtl="0">
              <a:spcBef>
                <a:spcPts val="0"/>
              </a:spcBef>
              <a:spcAft>
                <a:spcPts val="0"/>
              </a:spcAft>
              <a:buNone/>
            </a:pPr>
            <a:endParaRPr/>
          </a:p>
          <a:p>
            <a:pPr marL="0" marR="0" lvl="0" indent="0" algn="l" rtl="0">
              <a:lnSpc>
                <a:spcPct val="100000"/>
              </a:lnSpc>
              <a:spcBef>
                <a:spcPts val="0"/>
              </a:spcBef>
              <a:spcAft>
                <a:spcPts val="0"/>
              </a:spcAft>
              <a:buClr>
                <a:schemeClr val="dk1"/>
              </a:buClr>
              <a:buSzPts val="1200"/>
              <a:buFont typeface="Calibri"/>
              <a:buNone/>
            </a:pPr>
            <a:r>
              <a:rPr lang="en-US"/>
              <a:t>The next 2 slide are the types of motivators</a:t>
            </a:r>
            <a:endParaRPr/>
          </a:p>
          <a:p>
            <a:pPr marL="0" lvl="0" indent="0" algn="l" rtl="0">
              <a:spcBef>
                <a:spcPts val="0"/>
              </a:spcBef>
              <a:spcAft>
                <a:spcPts val="0"/>
              </a:spcAft>
              <a:buNone/>
            </a:pPr>
            <a:endParaRPr/>
          </a:p>
        </p:txBody>
      </p:sp>
      <p:sp>
        <p:nvSpPr>
          <p:cNvPr id="480" name="Google Shape;480;p4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42</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9" name="Google Shape;489;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Corresponds to pages 7-8 of the Project Team Leadership and Communication book.</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490" name="Google Shape;490;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43</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8" name="Google Shape;498;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i="1"/>
              <a:t>Corresponds to page 8 of the Project Team Leadership and Communication book.</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499" name="Google Shape;499;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44</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p4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7" name="Google Shape;507;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p4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5" name="Google Shape;515;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2" name="Google Shape;522;p4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i="1"/>
              <a:t>Corresponds to pages 15-16 of the Project Team Leadership and Communication book.</a:t>
            </a:r>
            <a:endParaRPr i="1"/>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523" name="Google Shape;523;p4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47</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1"/>
        <p:cNvGrpSpPr/>
        <p:nvPr/>
      </p:nvGrpSpPr>
      <p:grpSpPr>
        <a:xfrm>
          <a:off x="0" y="0"/>
          <a:ext cx="0" cy="0"/>
          <a:chOff x="0" y="0"/>
          <a:chExt cx="0" cy="0"/>
        </a:xfrm>
      </p:grpSpPr>
      <p:sp>
        <p:nvSpPr>
          <p:cNvPr id="532" name="Google Shape;532;p4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3" name="Google Shape;533;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40" name="Google Shape;540;p4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None/>
            </a:pPr>
            <a:r>
              <a:rPr lang="en-US" sz="1000"/>
              <a:t>Leadership research shows that </a:t>
            </a:r>
            <a:r>
              <a:rPr lang="en-US" sz="1000" b="1"/>
              <a:t>effective leaders do not use a single style</a:t>
            </a:r>
            <a:r>
              <a:rPr lang="en-US" sz="300"/>
              <a:t>—rather, </a:t>
            </a:r>
            <a:r>
              <a:rPr lang="en-US" sz="1000"/>
              <a:t>they adjust their style to the situation</a:t>
            </a:r>
            <a:r>
              <a:rPr lang="en-US" sz="300"/>
              <a:t>—</a:t>
            </a:r>
            <a:r>
              <a:rPr lang="en-US" sz="1000"/>
              <a:t>and national culture is an important situational variable in determining which leadership style will be most effective. National culture affects leadership style because it influences how followers will respond. Managers are therefore constrained by the cultural conditions their followers have come to expect. </a:t>
            </a:r>
            <a:endParaRPr/>
          </a:p>
          <a:p>
            <a:pPr marL="0" lvl="0" indent="0" algn="l" rtl="0">
              <a:lnSpc>
                <a:spcPct val="90000"/>
              </a:lnSpc>
              <a:spcBef>
                <a:spcPts val="0"/>
              </a:spcBef>
              <a:spcAft>
                <a:spcPts val="0"/>
              </a:spcAft>
              <a:buNone/>
            </a:pPr>
            <a:endParaRPr sz="1000"/>
          </a:p>
          <a:p>
            <a:pPr marL="0" lvl="0" indent="0" algn="l" rtl="0">
              <a:lnSpc>
                <a:spcPct val="90000"/>
              </a:lnSpc>
              <a:spcBef>
                <a:spcPts val="0"/>
              </a:spcBef>
              <a:spcAft>
                <a:spcPts val="0"/>
              </a:spcAft>
              <a:buNone/>
            </a:pPr>
            <a:r>
              <a:rPr lang="en-US" sz="1000"/>
              <a:t>Exhibit 12-6 shows findings from selected examples of cross-cultural leadership studies. Because most leadership theories were developed in the United States, they have an American bias. </a:t>
            </a:r>
            <a:endParaRPr/>
          </a:p>
          <a:p>
            <a:pPr marL="0" lvl="0" indent="0" algn="l" rtl="0">
              <a:lnSpc>
                <a:spcPct val="90000"/>
              </a:lnSpc>
              <a:spcBef>
                <a:spcPts val="0"/>
              </a:spcBef>
              <a:spcAft>
                <a:spcPts val="0"/>
              </a:spcAft>
              <a:buNone/>
            </a:pPr>
            <a:endParaRPr sz="1000"/>
          </a:p>
          <a:p>
            <a:pPr marL="0" lvl="0" indent="0" algn="l" rtl="0">
              <a:lnSpc>
                <a:spcPct val="90000"/>
              </a:lnSpc>
              <a:spcBef>
                <a:spcPts val="0"/>
              </a:spcBef>
              <a:spcAft>
                <a:spcPts val="0"/>
              </a:spcAft>
              <a:buNone/>
            </a:pPr>
            <a:r>
              <a:rPr lang="en-US" sz="1000"/>
              <a:t>However, the GLOBE research program, which is the most extensive and comprehensive cross-cultural study of leadership ever undertaken, has found that there are some universal aspects to leadership. Specifically, a number of elements of transformational leadership appear to be associated with effective leadership regardless of what country the leader is in. These elements include vision, foresight, providing encouragement, trustworthiness, dynamism, positiveness, and proactiveness. </a:t>
            </a:r>
            <a:endParaRPr/>
          </a:p>
          <a:p>
            <a:pPr marL="0" lvl="0" indent="0" algn="l" rtl="0">
              <a:lnSpc>
                <a:spcPct val="90000"/>
              </a:lnSpc>
              <a:spcBef>
                <a:spcPts val="0"/>
              </a:spcBef>
              <a:spcAft>
                <a:spcPts val="0"/>
              </a:spcAft>
              <a:buNone/>
            </a:pPr>
            <a:endParaRPr sz="1000"/>
          </a:p>
          <a:p>
            <a:pPr marL="0" lvl="0" indent="0" algn="l" rtl="0">
              <a:lnSpc>
                <a:spcPct val="90000"/>
              </a:lnSpc>
              <a:spcBef>
                <a:spcPts val="0"/>
              </a:spcBef>
              <a:spcAft>
                <a:spcPts val="0"/>
              </a:spcAft>
              <a:buNone/>
            </a:pPr>
            <a:r>
              <a:rPr lang="en-US" sz="1000"/>
              <a:t>Some people suggest that the universal appeal of these characteristics is due to the pressures toward common technologies and management practices that are a result of global competitiveness and multinational influences. What do you think?</a:t>
            </a:r>
            <a:endParaRPr/>
          </a:p>
        </p:txBody>
      </p:sp>
      <p:sp>
        <p:nvSpPr>
          <p:cNvPr id="541" name="Google Shape;541;p4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49</a:t>
            </a:fld>
            <a:endParaRPr sz="1200">
              <a:solidFill>
                <a:schemeClr val="dk1"/>
              </a:solidFill>
              <a:latin typeface="Calibri"/>
              <a:ea typeface="Calibri"/>
              <a:cs typeface="Calibri"/>
              <a:sym typeface="Calibri"/>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49" name="Google Shape;549;p5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None/>
            </a:pPr>
            <a:r>
              <a:rPr lang="en-US" sz="1000"/>
              <a:t>Leadership research shows that </a:t>
            </a:r>
            <a:r>
              <a:rPr lang="en-US" sz="1000" b="1"/>
              <a:t>effective leaders do not use a single style</a:t>
            </a:r>
            <a:r>
              <a:rPr lang="en-US" sz="300"/>
              <a:t>—rather, </a:t>
            </a:r>
            <a:r>
              <a:rPr lang="en-US" sz="1000"/>
              <a:t>they adjust their style to the situation</a:t>
            </a:r>
            <a:r>
              <a:rPr lang="en-US" sz="300"/>
              <a:t>—</a:t>
            </a:r>
            <a:r>
              <a:rPr lang="en-US" sz="1000"/>
              <a:t>and national culture is an important situational variable in determining which leadership style will be most effective. National culture affects leadership style because it influences how followers will respond. Managers are therefore constrained by the cultural conditions their followers have come to expect. </a:t>
            </a:r>
            <a:endParaRPr/>
          </a:p>
          <a:p>
            <a:pPr marL="0" lvl="0" indent="0" algn="l" rtl="0">
              <a:lnSpc>
                <a:spcPct val="90000"/>
              </a:lnSpc>
              <a:spcBef>
                <a:spcPts val="0"/>
              </a:spcBef>
              <a:spcAft>
                <a:spcPts val="0"/>
              </a:spcAft>
              <a:buNone/>
            </a:pPr>
            <a:endParaRPr sz="1000"/>
          </a:p>
          <a:p>
            <a:pPr marL="0" lvl="0" indent="0" algn="l" rtl="0">
              <a:lnSpc>
                <a:spcPct val="90000"/>
              </a:lnSpc>
              <a:spcBef>
                <a:spcPts val="0"/>
              </a:spcBef>
              <a:spcAft>
                <a:spcPts val="0"/>
              </a:spcAft>
              <a:buNone/>
            </a:pPr>
            <a:r>
              <a:rPr lang="en-US" sz="1000"/>
              <a:t>Exhibit 12-6 shows findings from selected examples of cross-cultural leadership studies. Because most leadership theories were developed in the United States, they have an American bias. </a:t>
            </a:r>
            <a:endParaRPr/>
          </a:p>
          <a:p>
            <a:pPr marL="0" lvl="0" indent="0" algn="l" rtl="0">
              <a:lnSpc>
                <a:spcPct val="90000"/>
              </a:lnSpc>
              <a:spcBef>
                <a:spcPts val="0"/>
              </a:spcBef>
              <a:spcAft>
                <a:spcPts val="0"/>
              </a:spcAft>
              <a:buNone/>
            </a:pPr>
            <a:endParaRPr sz="1000"/>
          </a:p>
          <a:p>
            <a:pPr marL="0" lvl="0" indent="0" algn="l" rtl="0">
              <a:lnSpc>
                <a:spcPct val="90000"/>
              </a:lnSpc>
              <a:spcBef>
                <a:spcPts val="0"/>
              </a:spcBef>
              <a:spcAft>
                <a:spcPts val="0"/>
              </a:spcAft>
              <a:buNone/>
            </a:pPr>
            <a:r>
              <a:rPr lang="en-US" sz="1000"/>
              <a:t>However, the GLOBE research program, which is the most extensive and comprehensive cross-cultural study of leadership ever undertaken, has found that there are some universal aspects to leadership. Specifically, a number of elements of transformational leadership appear to be associated with effective leadership regardless of what country the leader is in. These elements include vision, foresight, providing encouragement, trustworthiness, dynamism, positiveness, and proactiveness. </a:t>
            </a:r>
            <a:endParaRPr/>
          </a:p>
          <a:p>
            <a:pPr marL="0" lvl="0" indent="0" algn="l" rtl="0">
              <a:lnSpc>
                <a:spcPct val="90000"/>
              </a:lnSpc>
              <a:spcBef>
                <a:spcPts val="0"/>
              </a:spcBef>
              <a:spcAft>
                <a:spcPts val="0"/>
              </a:spcAft>
              <a:buNone/>
            </a:pPr>
            <a:endParaRPr sz="1000"/>
          </a:p>
          <a:p>
            <a:pPr marL="0" lvl="0" indent="0" algn="l" rtl="0">
              <a:lnSpc>
                <a:spcPct val="90000"/>
              </a:lnSpc>
              <a:spcBef>
                <a:spcPts val="0"/>
              </a:spcBef>
              <a:spcAft>
                <a:spcPts val="0"/>
              </a:spcAft>
              <a:buNone/>
            </a:pPr>
            <a:r>
              <a:rPr lang="en-US" sz="1000"/>
              <a:t>Some people suggest that the universal appeal of these characteristics is due to the pressures toward common technologies and management practices that are a result of global competitiveness and multinational influences. What do you think?</a:t>
            </a:r>
            <a:endParaRPr/>
          </a:p>
        </p:txBody>
      </p:sp>
      <p:sp>
        <p:nvSpPr>
          <p:cNvPr id="550" name="Google Shape;550;p5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50</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0078234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5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9" name="Google Shape;559;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p5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66" name="Google Shape;566;p5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000"/>
              <a:t>Some recent studies indicate that emotional intelligence (EI)—more than IQ, expertise, or any other single factor—is the best predictor of who will emerge as a leader. While technical skills are necessary, they are not sufficient for leadership. Possession of the five components of emotional intelligence—self-awareness, self-management, self-motivation, empathy, and social skills—allows an individual to become a star performer. </a:t>
            </a:r>
            <a:endParaRPr/>
          </a:p>
          <a:p>
            <a:pPr marL="0" lvl="0" indent="0" algn="l" rtl="0">
              <a:spcBef>
                <a:spcPts val="0"/>
              </a:spcBef>
              <a:spcAft>
                <a:spcPts val="0"/>
              </a:spcAft>
              <a:buNone/>
            </a:pPr>
            <a:endParaRPr sz="1000"/>
          </a:p>
          <a:p>
            <a:pPr marL="0" lvl="0" indent="0" algn="l" rtl="0">
              <a:spcBef>
                <a:spcPts val="0"/>
              </a:spcBef>
              <a:spcAft>
                <a:spcPts val="0"/>
              </a:spcAft>
              <a:buNone/>
            </a:pPr>
            <a:r>
              <a:rPr lang="en-US" sz="1000"/>
              <a:t>EI has been shown to be positively related to job performance at all levels, but it appears to be especially relevant in jobs that demand a high degree of social interaction</a:t>
            </a:r>
            <a:r>
              <a:rPr lang="en-US" sz="300"/>
              <a:t>—</a:t>
            </a:r>
            <a:r>
              <a:rPr lang="en-US" sz="1000"/>
              <a:t>which is what leadership is all about. Most research concludes that EI is an essential element in leadership effectiveness and that it could be added to the list of traits associated with leadership that were described at the beginning of this chapter.</a:t>
            </a:r>
            <a:endParaRPr/>
          </a:p>
          <a:p>
            <a:pPr marL="0" lvl="0" indent="0" algn="l" rtl="0">
              <a:spcBef>
                <a:spcPts val="0"/>
              </a:spcBef>
              <a:spcAft>
                <a:spcPts val="0"/>
              </a:spcAft>
              <a:buNone/>
            </a:pPr>
            <a:endParaRPr sz="1000"/>
          </a:p>
        </p:txBody>
      </p:sp>
      <p:sp>
        <p:nvSpPr>
          <p:cNvPr id="567" name="Google Shape;567;p5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52</a:t>
            </a:fld>
            <a:endParaRPr sz="1200">
              <a:solidFill>
                <a:schemeClr val="dk1"/>
              </a:solidFill>
              <a:latin typeface="Calibri"/>
              <a:ea typeface="Calibri"/>
              <a:cs typeface="Calibri"/>
              <a:sym typeface="Calibri"/>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p5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6" name="Google Shape;576;p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p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3" name="Google Shape;583;p5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i="1"/>
              <a:t>Corresponds to section 1.9, page 20 of the Project Team Leadership and Communication book.  Summarizes chapter 1 and these slides.</a:t>
            </a:r>
            <a:endParaRPr i="1"/>
          </a:p>
        </p:txBody>
      </p:sp>
      <p:sp>
        <p:nvSpPr>
          <p:cNvPr id="584" name="Google Shape;584;p5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54</a:t>
            </a:fld>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p5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2" name="Google Shape;592;p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p5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7" name="Google Shape;617;p5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p5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5" name="Google Shape;625;p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p6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4" name="Google Shape;634;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p6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4" name="Google Shape;634;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432899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p6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4" name="Google Shape;634;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99943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p6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4" name="Google Shape;634;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214840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p6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4" name="Google Shape;634;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990759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p6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4" name="Google Shape;634;p6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247139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p6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3" name="Google Shape;643;p6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25"/>
        <p:cNvGrpSpPr/>
        <p:nvPr/>
      </p:nvGrpSpPr>
      <p:grpSpPr>
        <a:xfrm>
          <a:off x="0" y="0"/>
          <a:ext cx="0" cy="0"/>
          <a:chOff x="0" y="0"/>
          <a:chExt cx="0" cy="0"/>
        </a:xfrm>
      </p:grpSpPr>
      <p:sp>
        <p:nvSpPr>
          <p:cNvPr id="26" name="Google Shape;26;p65"/>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65"/>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65"/>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65"/>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65"/>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65"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32"/>
        <p:cNvGrpSpPr/>
        <p:nvPr/>
      </p:nvGrpSpPr>
      <p:grpSpPr>
        <a:xfrm>
          <a:off x="0" y="0"/>
          <a:ext cx="0" cy="0"/>
          <a:chOff x="0" y="0"/>
          <a:chExt cx="0" cy="0"/>
        </a:xfrm>
      </p:grpSpPr>
      <p:sp>
        <p:nvSpPr>
          <p:cNvPr id="33" name="Google Shape;33;p66"/>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66"/>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66"/>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40"/>
        <p:cNvGrpSpPr/>
        <p:nvPr/>
      </p:nvGrpSpPr>
      <p:grpSpPr>
        <a:xfrm>
          <a:off x="0" y="0"/>
          <a:ext cx="0" cy="0"/>
          <a:chOff x="0" y="0"/>
          <a:chExt cx="0" cy="0"/>
        </a:xfrm>
      </p:grpSpPr>
      <p:sp>
        <p:nvSpPr>
          <p:cNvPr id="41" name="Google Shape;41;p67"/>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7"/>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47"/>
        <p:cNvGrpSpPr/>
        <p:nvPr/>
      </p:nvGrpSpPr>
      <p:grpSpPr>
        <a:xfrm>
          <a:off x="0" y="0"/>
          <a:ext cx="0" cy="0"/>
          <a:chOff x="0" y="0"/>
          <a:chExt cx="0" cy="0"/>
        </a:xfrm>
      </p:grpSpPr>
      <p:sp>
        <p:nvSpPr>
          <p:cNvPr id="48" name="Google Shape;48;p68"/>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8"/>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8"/>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8"/>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8"/>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57"/>
        <p:cNvGrpSpPr/>
        <p:nvPr/>
      </p:nvGrpSpPr>
      <p:grpSpPr>
        <a:xfrm>
          <a:off x="0" y="0"/>
          <a:ext cx="0" cy="0"/>
          <a:chOff x="0" y="0"/>
          <a:chExt cx="0" cy="0"/>
        </a:xfrm>
      </p:grpSpPr>
      <p:sp>
        <p:nvSpPr>
          <p:cNvPr id="58" name="Google Shape;58;p69"/>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7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7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7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67"/>
        <p:cNvGrpSpPr/>
        <p:nvPr/>
      </p:nvGrpSpPr>
      <p:grpSpPr>
        <a:xfrm>
          <a:off x="0" y="0"/>
          <a:ext cx="0" cy="0"/>
          <a:chOff x="0" y="0"/>
          <a:chExt cx="0" cy="0"/>
        </a:xfrm>
      </p:grpSpPr>
      <p:sp>
        <p:nvSpPr>
          <p:cNvPr id="68" name="Google Shape;68;p71"/>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71"/>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71"/>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7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7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7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7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5"/>
        <p:cNvGrpSpPr/>
        <p:nvPr/>
      </p:nvGrpSpPr>
      <p:grpSpPr>
        <a:xfrm>
          <a:off x="0" y="0"/>
          <a:ext cx="0" cy="0"/>
          <a:chOff x="0" y="0"/>
          <a:chExt cx="0" cy="0"/>
        </a:xfrm>
      </p:grpSpPr>
      <p:grpSp>
        <p:nvGrpSpPr>
          <p:cNvPr id="76" name="Google Shape;76;p72"/>
          <p:cNvGrpSpPr/>
          <p:nvPr/>
        </p:nvGrpSpPr>
        <p:grpSpPr>
          <a:xfrm>
            <a:off x="7477387" y="482170"/>
            <a:ext cx="4074533" cy="5149101"/>
            <a:chOff x="7477387" y="482170"/>
            <a:chExt cx="4074533" cy="5149101"/>
          </a:xfrm>
        </p:grpSpPr>
        <p:sp>
          <p:nvSpPr>
            <p:cNvPr id="77" name="Google Shape;77;p72"/>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72"/>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72"/>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72"/>
          <p:cNvSpPr>
            <a:spLocks noGrp="1"/>
          </p:cNvSpPr>
          <p:nvPr>
            <p:ph type="pic" idx="2"/>
          </p:nvPr>
        </p:nvSpPr>
        <p:spPr>
          <a:xfrm>
            <a:off x="8124389" y="1122542"/>
            <a:ext cx="2791171" cy="3866327"/>
          </a:xfrm>
          <a:prstGeom prst="rect">
            <a:avLst/>
          </a:prstGeom>
          <a:solidFill>
            <a:srgbClr val="D8D8D8"/>
          </a:solidFill>
          <a:ln>
            <a:noFill/>
          </a:ln>
        </p:spPr>
      </p:sp>
      <p:sp>
        <p:nvSpPr>
          <p:cNvPr id="81" name="Google Shape;81;p72"/>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72"/>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72"/>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72"/>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72"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86"/>
        <p:cNvGrpSpPr/>
        <p:nvPr/>
      </p:nvGrpSpPr>
      <p:grpSpPr>
        <a:xfrm>
          <a:off x="0" y="0"/>
          <a:ext cx="0" cy="0"/>
          <a:chOff x="0" y="0"/>
          <a:chExt cx="0" cy="0"/>
        </a:xfrm>
      </p:grpSpPr>
      <p:sp>
        <p:nvSpPr>
          <p:cNvPr id="87" name="Google Shape;87;p7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73"/>
          <p:cNvSpPr txBox="1">
            <a:spLocks noGrp="1"/>
          </p:cNvSpPr>
          <p:nvPr>
            <p:ph type="body" idx="1"/>
          </p:nvPr>
        </p:nvSpPr>
        <p:spPr>
          <a:xfrm rot="5400000">
            <a:off x="4284620" y="-982580"/>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7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7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7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73"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93"/>
        <p:cNvGrpSpPr/>
        <p:nvPr/>
      </p:nvGrpSpPr>
      <p:grpSpPr>
        <a:xfrm>
          <a:off x="0" y="0"/>
          <a:ext cx="0" cy="0"/>
          <a:chOff x="0" y="0"/>
          <a:chExt cx="0" cy="0"/>
        </a:xfrm>
      </p:grpSpPr>
      <p:sp>
        <p:nvSpPr>
          <p:cNvPr id="94" name="Google Shape;94;p74"/>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74"/>
          <p:cNvSpPr txBox="1">
            <a:spLocks noGrp="1"/>
          </p:cNvSpPr>
          <p:nvPr>
            <p:ph type="body" idx="1"/>
          </p:nvPr>
        </p:nvSpPr>
        <p:spPr>
          <a:xfrm rot="5400000">
            <a:off x="2714741"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7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7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7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74"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230493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422930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849779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1976169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88988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168780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533868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40332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526318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501320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8476333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2/18/2023</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8614092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2/18/2023</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0796086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2/18/2023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627753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2/18/2023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061924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2/18/2023</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9618859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2/18/2023</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949392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2/18/2023</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567216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2/18/2023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4209043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2/18/2023</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37132690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2/18/2023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8670707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2/18/2023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087620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image" Target="../media/image5.jpg"/><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63"/>
          <p:cNvPicPr preferRelativeResize="0"/>
          <p:nvPr/>
        </p:nvPicPr>
        <p:blipFill rotWithShape="1">
          <a:blip r:embed="rId12">
            <a:alphaModFix/>
          </a:blip>
          <a:srcRect t="1538" b="-1538"/>
          <a:stretch/>
        </p:blipFill>
        <p:spPr>
          <a:xfrm>
            <a:off x="0" y="6119336"/>
            <a:ext cx="12192000" cy="742950"/>
          </a:xfrm>
          <a:prstGeom prst="rect">
            <a:avLst/>
          </a:prstGeom>
          <a:noFill/>
          <a:ln>
            <a:noFill/>
          </a:ln>
        </p:spPr>
      </p:pic>
      <p:sp>
        <p:nvSpPr>
          <p:cNvPr id="11" name="Google Shape;11;p63"/>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63"/>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6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63"/>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2/18/2023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1989462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2/18/2023</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359093437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emf"/><Relationship Id="rId2" Type="http://schemas.openxmlformats.org/officeDocument/2006/relationships/notesSlide" Target="../notesSlides/notesSlide1.xml"/><Relationship Id="rId1" Type="http://schemas.openxmlformats.org/officeDocument/2006/relationships/slideLayout" Target="../slideLayouts/slideLayout22.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17.xml"/><Relationship Id="rId5" Type="http://schemas.openxmlformats.org/officeDocument/2006/relationships/image" Target="../media/image14.emf"/><Relationship Id="rId4" Type="http://schemas.openxmlformats.org/officeDocument/2006/relationships/image" Target="../media/image17.emf"/></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16.emf"/><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19.jp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4.emf"/><Relationship Id="rId4" Type="http://schemas.openxmlformats.org/officeDocument/2006/relationships/image" Target="../media/image16.emf"/></Relationships>
</file>

<file path=ppt/slides/_rels/slide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7.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21.jp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4.emf"/><Relationship Id="rId5" Type="http://schemas.openxmlformats.org/officeDocument/2006/relationships/image" Target="../media/image23.jpg"/><Relationship Id="rId4" Type="http://schemas.openxmlformats.org/officeDocument/2006/relationships/image" Target="../media/image22.jpg"/></Relationships>
</file>

<file path=ppt/slides/_rels/slide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1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1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22.xml.rels><?xml version="1.0" encoding="UTF-8" standalone="yes"?>
<Relationships xmlns="http://schemas.openxmlformats.org/package/2006/relationships"><Relationship Id="rId3" Type="http://schemas.openxmlformats.org/officeDocument/2006/relationships/image" Target="../media/image34.jpg"/><Relationship Id="rId7" Type="http://schemas.openxmlformats.org/officeDocument/2006/relationships/image" Target="../media/image16.emf"/><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hyperlink" Target="https://www.game-learn.com/leadership-styles-steve-jobs-apple-vs-bill-gates-microsoft/" TargetMode="External"/><Relationship Id="rId7"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4.emf"/><Relationship Id="rId5" Type="http://schemas.openxmlformats.org/officeDocument/2006/relationships/image" Target="../media/image37.jpg"/><Relationship Id="rId4" Type="http://schemas.openxmlformats.org/officeDocument/2006/relationships/image" Target="../media/image36.jpg"/></Relationships>
</file>

<file path=ppt/slides/_rels/slide24.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38.png"/><Relationship Id="rId7"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4.emf"/><Relationship Id="rId5" Type="http://schemas.openxmlformats.org/officeDocument/2006/relationships/image" Target="../media/image40.png"/><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27.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29.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3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6.emf"/><Relationship Id="rId4" Type="http://schemas.openxmlformats.org/officeDocument/2006/relationships/image" Target="../media/image15.png"/></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36.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3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3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4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4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4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41.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4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45.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46.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47.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45.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4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4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47.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50.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48.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5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49.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52.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50.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emf"/></Relationships>
</file>

<file path=ppt/slides/_rels/slide5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51.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5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52.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55.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53.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56.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16.emf"/><Relationship Id="rId2" Type="http://schemas.openxmlformats.org/officeDocument/2006/relationships/notesSlide" Target="../notesSlides/notesSlide54.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54.jpg"/></Relationships>
</file>

<file path=ppt/slides/_rels/slide57.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16.emf"/><Relationship Id="rId2" Type="http://schemas.openxmlformats.org/officeDocument/2006/relationships/notesSlide" Target="../notesSlides/notesSlide55.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54.jpg"/></Relationships>
</file>

<file path=ppt/slides/_rels/slide5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56.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5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57.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60.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58.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6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59.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6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60.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6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61.xml"/><Relationship Id="rId1" Type="http://schemas.openxmlformats.org/officeDocument/2006/relationships/slideLayout" Target="../slideLayouts/slideLayout1.xml"/><Relationship Id="rId5" Type="http://schemas.openxmlformats.org/officeDocument/2006/relationships/image" Target="../media/image16.emf"/><Relationship Id="rId4" Type="http://schemas.openxmlformats.org/officeDocument/2006/relationships/image" Target="../media/image15.png"/></Relationships>
</file>

<file path=ppt/slides/_rels/slide64.xml.rels><?xml version="1.0" encoding="UTF-8" standalone="yes"?>
<Relationships xmlns="http://schemas.openxmlformats.org/package/2006/relationships"><Relationship Id="rId3" Type="http://schemas.openxmlformats.org/officeDocument/2006/relationships/hyperlink" Target="https://www.amazon.com/s/ref=dp_byline_sr_ebooks_1?ie=UTF8&amp;field-author=Samuel+Malachowsky&amp;text=Samuel+Malachowsky&amp;sort=relevancerank&amp;search-alias=digital-text" TargetMode="External"/><Relationship Id="rId7" Type="http://schemas.openxmlformats.org/officeDocument/2006/relationships/image" Target="../media/image16.emf"/><Relationship Id="rId2" Type="http://schemas.openxmlformats.org/officeDocument/2006/relationships/notesSlide" Target="../notesSlides/notesSlide62.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55.jpg"/></Relationships>
</file>

<file path=ppt/slides/_rels/slide6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6.xml"/><Relationship Id="rId6" Type="http://schemas.openxmlformats.org/officeDocument/2006/relationships/image" Target="../media/image56.png"/><Relationship Id="rId5" Type="http://schemas.openxmlformats.org/officeDocument/2006/relationships/image" Target="../media/image14.emf"/><Relationship Id="rId4" Type="http://schemas.openxmlformats.org/officeDocument/2006/relationships/image" Target="../media/image17.em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551166" y="5181600"/>
            <a:ext cx="6801521" cy="1666213"/>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Leadership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5808995" y="5544094"/>
            <a:ext cx="654369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511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L4- Ch4- Theories of Leadership</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320940449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5592" y="1840403"/>
            <a:ext cx="8590531" cy="4096163"/>
          </a:xfrm>
        </p:spPr>
        <p:txBody>
          <a:bodyPr>
            <a:noAutofit/>
          </a:bodyPr>
          <a:lstStyle/>
          <a:p>
            <a:r>
              <a:rPr lang="en-US" sz="2400" dirty="0">
                <a:solidFill>
                  <a:srgbClr val="002060"/>
                </a:solidFill>
              </a:rPr>
              <a:t>4.1 Understand different leadership theories. </a:t>
            </a:r>
          </a:p>
          <a:p>
            <a:r>
              <a:rPr lang="en-US" sz="2400" dirty="0">
                <a:solidFill>
                  <a:srgbClr val="002060"/>
                </a:solidFill>
              </a:rPr>
              <a:t>4.2 Types of leadership power (Influence).</a:t>
            </a:r>
          </a:p>
          <a:p>
            <a:r>
              <a:rPr lang="en-US" sz="2400" dirty="0">
                <a:solidFill>
                  <a:srgbClr val="002060"/>
                </a:solidFill>
              </a:rPr>
              <a:t>4.3 Motivators. </a:t>
            </a:r>
          </a:p>
          <a:p>
            <a:r>
              <a:rPr lang="en-US" sz="2400" dirty="0">
                <a:solidFill>
                  <a:srgbClr val="002060"/>
                </a:solidFill>
              </a:rPr>
              <a:t>4.4 Culture.</a:t>
            </a:r>
          </a:p>
          <a:p>
            <a:r>
              <a:rPr lang="en-US" sz="2400" dirty="0">
                <a:solidFill>
                  <a:srgbClr val="002060"/>
                </a:solidFill>
              </a:rPr>
              <a:t>4.5 Professional Discipline and Ethics.</a:t>
            </a:r>
          </a:p>
          <a:p>
            <a:r>
              <a:rPr lang="en-US" sz="2400" dirty="0">
                <a:solidFill>
                  <a:srgbClr val="002060"/>
                </a:solidFill>
              </a:rPr>
              <a:t>4.6 Summary and Conclusions.</a:t>
            </a:r>
          </a:p>
          <a:p>
            <a:r>
              <a:rPr lang="en-US" sz="2400" dirty="0">
                <a:solidFill>
                  <a:srgbClr val="002060"/>
                </a:solidFill>
              </a:rPr>
              <a:t>4.7 Self Assessment</a:t>
            </a:r>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pic>
        <p:nvPicPr>
          <p:cNvPr id="1026" name="Picture 2" descr="Learning outcomes - Osmoregulation and Excretion">
            <a:extLst>
              <a:ext uri="{FF2B5EF4-FFF2-40B4-BE49-F238E27FC236}">
                <a16:creationId xmlns:a16="http://schemas.microsoft.com/office/drawing/2014/main" id="{D57C322E-D44D-D845-B4CB-76F5C1EE8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352907">
            <a:off x="9257149" y="1761622"/>
            <a:ext cx="2576518" cy="122000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BD768EA3-8D6B-0961-6B80-73E739B68AA1}"/>
              </a:ext>
            </a:extLst>
          </p:cNvPr>
          <p:cNvPicPr>
            <a:picLocks noChangeAspect="1"/>
          </p:cNvPicPr>
          <p:nvPr/>
        </p:nvPicPr>
        <p:blipFill>
          <a:blip r:embed="rId5"/>
          <a:stretch>
            <a:fillRect/>
          </a:stretch>
        </p:blipFill>
        <p:spPr>
          <a:xfrm>
            <a:off x="0" y="-42040"/>
            <a:ext cx="9533101" cy="1610200"/>
          </a:xfrm>
          <a:prstGeom prst="rect">
            <a:avLst/>
          </a:prstGeom>
        </p:spPr>
      </p:pic>
      <p:sp>
        <p:nvSpPr>
          <p:cNvPr id="7" name="TextBox 6">
            <a:extLst>
              <a:ext uri="{FF2B5EF4-FFF2-40B4-BE49-F238E27FC236}">
                <a16:creationId xmlns:a16="http://schemas.microsoft.com/office/drawing/2014/main" id="{9411FF9E-3F6D-D260-9063-5DC6A1F46AA9}"/>
              </a:ext>
            </a:extLst>
          </p:cNvPr>
          <p:cNvSpPr txBox="1"/>
          <p:nvPr/>
        </p:nvSpPr>
        <p:spPr>
          <a:xfrm>
            <a:off x="2440788" y="543490"/>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rPr>
              <a:t>Learning Outcomes</a:t>
            </a:r>
          </a:p>
        </p:txBody>
      </p:sp>
      <p:pic>
        <p:nvPicPr>
          <p:cNvPr id="2" name="Picture 1">
            <a:extLst>
              <a:ext uri="{FF2B5EF4-FFF2-40B4-BE49-F238E27FC236}">
                <a16:creationId xmlns:a16="http://schemas.microsoft.com/office/drawing/2014/main" id="{71EE3B5D-C48D-B95C-187A-37FA37BBEA0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6" name="Picture 5">
            <a:extLst>
              <a:ext uri="{FF2B5EF4-FFF2-40B4-BE49-F238E27FC236}">
                <a16:creationId xmlns:a16="http://schemas.microsoft.com/office/drawing/2014/main" id="{D6E7AB91-9C72-431C-EB65-D52A232117F7}"/>
              </a:ext>
            </a:extLst>
          </p:cNvPr>
          <p:cNvPicPr>
            <a:picLocks noChangeAspect="1"/>
          </p:cNvPicPr>
          <p:nvPr/>
        </p:nvPicPr>
        <p:blipFill>
          <a:blip r:embed="rId7"/>
          <a:stretch>
            <a:fillRect/>
          </a:stretch>
        </p:blipFill>
        <p:spPr>
          <a:xfrm>
            <a:off x="2171236" y="6544606"/>
            <a:ext cx="9902229" cy="204838"/>
          </a:xfrm>
          <a:prstGeom prst="rect">
            <a:avLst/>
          </a:prstGeom>
        </p:spPr>
      </p:pic>
    </p:spTree>
    <p:extLst>
      <p:ext uri="{BB962C8B-B14F-4D97-AF65-F5344CB8AC3E}">
        <p14:creationId xmlns:p14="http://schemas.microsoft.com/office/powerpoint/2010/main" val="2282491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12300036" cy="3617843"/>
          </a:xfrm>
          <a:prstGeom prst="rect">
            <a:avLst/>
          </a:prstGeom>
        </p:spPr>
      </p:pic>
      <p:sp>
        <p:nvSpPr>
          <p:cNvPr id="11" name="TextBox 10">
            <a:extLst>
              <a:ext uri="{FF2B5EF4-FFF2-40B4-BE49-F238E27FC236}">
                <a16:creationId xmlns:a16="http://schemas.microsoft.com/office/drawing/2014/main" id="{D9884F30-6BCA-E3A5-8B0A-68CDA0A4C550}"/>
              </a:ext>
            </a:extLst>
          </p:cNvPr>
          <p:cNvSpPr txBox="1"/>
          <p:nvPr/>
        </p:nvSpPr>
        <p:spPr>
          <a:xfrm>
            <a:off x="2720381" y="1424990"/>
            <a:ext cx="9343042"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entury Gothic" panose="020B0502020202020204"/>
                <a:ea typeface="+mn-ea"/>
                <a:cs typeface="+mn-cs"/>
              </a:rPr>
              <a:t>4.1 Understand different leadership theories. </a:t>
            </a:r>
          </a:p>
        </p:txBody>
      </p:sp>
    </p:spTree>
    <p:extLst>
      <p:ext uri="{BB962C8B-B14F-4D97-AF65-F5344CB8AC3E}">
        <p14:creationId xmlns:p14="http://schemas.microsoft.com/office/powerpoint/2010/main" val="2661310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128"/>
        <p:cNvGrpSpPr/>
        <p:nvPr/>
      </p:nvGrpSpPr>
      <p:grpSpPr>
        <a:xfrm>
          <a:off x="0" y="0"/>
          <a:ext cx="0" cy="0"/>
          <a:chOff x="0" y="0"/>
          <a:chExt cx="0" cy="0"/>
        </a:xfrm>
      </p:grpSpPr>
      <p:sp>
        <p:nvSpPr>
          <p:cNvPr id="129" name="Google Shape;129;p4"/>
          <p:cNvSpPr txBox="1">
            <a:spLocks noGrp="1"/>
          </p:cNvSpPr>
          <p:nvPr>
            <p:ph type="body" idx="1"/>
          </p:nvPr>
        </p:nvSpPr>
        <p:spPr>
          <a:xfrm>
            <a:off x="342346" y="1371920"/>
            <a:ext cx="8848408" cy="4114159"/>
          </a:xfrm>
          <a:prstGeom prst="rect">
            <a:avLst/>
          </a:prstGeom>
          <a:noFill/>
          <a:ln>
            <a:noFill/>
          </a:ln>
        </p:spPr>
        <p:txBody>
          <a:bodyPr spcFirstLastPara="1" wrap="square" lIns="91425" tIns="45700" rIns="91425" bIns="45700" anchor="t" anchorCtr="0">
            <a:normAutofit/>
          </a:bodyPr>
          <a:lstStyle/>
          <a:p>
            <a:pPr marL="228600" lvl="0" indent="-101600" algn="l" rtl="0">
              <a:lnSpc>
                <a:spcPct val="80000"/>
              </a:lnSpc>
              <a:spcBef>
                <a:spcPts val="0"/>
              </a:spcBef>
              <a:spcAft>
                <a:spcPts val="0"/>
              </a:spcAft>
              <a:buSzPts val="2000"/>
              <a:buNone/>
            </a:pPr>
            <a:endParaRPr b="1" dirty="0">
              <a:solidFill>
                <a:srgbClr val="002060"/>
              </a:solidFill>
            </a:endParaRPr>
          </a:p>
          <a:p>
            <a:pPr marL="228600" lvl="0" indent="-228600" algn="l" rtl="0">
              <a:lnSpc>
                <a:spcPct val="120000"/>
              </a:lnSpc>
              <a:spcBef>
                <a:spcPts val="1000"/>
              </a:spcBef>
              <a:spcAft>
                <a:spcPts val="0"/>
              </a:spcAft>
              <a:buSzPts val="3200"/>
              <a:buChar char="•"/>
            </a:pPr>
            <a:r>
              <a:rPr lang="en-US" sz="3200" dirty="0">
                <a:solidFill>
                  <a:srgbClr val="002060"/>
                </a:solidFill>
              </a:rPr>
              <a:t>The interest in leadership increased during the early part of the 1900’s . </a:t>
            </a:r>
            <a:endParaRPr dirty="0">
              <a:solidFill>
                <a:srgbClr val="002060"/>
              </a:solidFill>
            </a:endParaRPr>
          </a:p>
          <a:p>
            <a:pPr marL="228600" lvl="0" indent="-25400" algn="l" rtl="0">
              <a:lnSpc>
                <a:spcPct val="120000"/>
              </a:lnSpc>
              <a:spcBef>
                <a:spcPts val="1000"/>
              </a:spcBef>
              <a:spcAft>
                <a:spcPts val="0"/>
              </a:spcAft>
              <a:buSzPts val="3200"/>
              <a:buNone/>
            </a:pPr>
            <a:endParaRPr sz="3200" b="1" dirty="0">
              <a:solidFill>
                <a:srgbClr val="002060"/>
              </a:solidFill>
            </a:endParaRPr>
          </a:p>
          <a:p>
            <a:pPr marL="0" lvl="0" indent="0" algn="l" rtl="0">
              <a:lnSpc>
                <a:spcPct val="120000"/>
              </a:lnSpc>
              <a:spcBef>
                <a:spcPts val="1000"/>
              </a:spcBef>
              <a:spcAft>
                <a:spcPts val="0"/>
              </a:spcAft>
              <a:buSzPts val="2000"/>
              <a:buNone/>
            </a:pPr>
            <a:endParaRPr b="1" dirty="0">
              <a:solidFill>
                <a:srgbClr val="002060"/>
              </a:solidFill>
            </a:endParaRPr>
          </a:p>
          <a:p>
            <a:pPr marL="228600" lvl="0" indent="-101600" algn="l" rtl="0">
              <a:lnSpc>
                <a:spcPct val="120000"/>
              </a:lnSpc>
              <a:spcBef>
                <a:spcPts val="1000"/>
              </a:spcBef>
              <a:spcAft>
                <a:spcPts val="0"/>
              </a:spcAft>
              <a:buSzPts val="2000"/>
              <a:buNone/>
            </a:pPr>
            <a:endParaRPr b="1" dirty="0">
              <a:solidFill>
                <a:srgbClr val="002060"/>
              </a:solidFill>
            </a:endParaRPr>
          </a:p>
        </p:txBody>
      </p:sp>
      <p:pic>
        <p:nvPicPr>
          <p:cNvPr id="130" name="Google Shape;130;p4"/>
          <p:cNvPicPr preferRelativeResize="0"/>
          <p:nvPr/>
        </p:nvPicPr>
        <p:blipFill rotWithShape="1">
          <a:blip r:embed="rId3">
            <a:alphaModFix/>
          </a:blip>
          <a:srcRect/>
          <a:stretch/>
        </p:blipFill>
        <p:spPr>
          <a:xfrm>
            <a:off x="10870852" y="273746"/>
            <a:ext cx="1202613" cy="1078440"/>
          </a:xfrm>
          <a:prstGeom prst="rect">
            <a:avLst/>
          </a:prstGeom>
          <a:noFill/>
          <a:ln>
            <a:noFill/>
          </a:ln>
        </p:spPr>
      </p:pic>
      <p:pic>
        <p:nvPicPr>
          <p:cNvPr id="132" name="Google Shape;132;p4" descr="Image result for 1900"/>
          <p:cNvPicPr preferRelativeResize="0"/>
          <p:nvPr/>
        </p:nvPicPr>
        <p:blipFill rotWithShape="1">
          <a:blip r:embed="rId4">
            <a:alphaModFix/>
          </a:blip>
          <a:srcRect/>
          <a:stretch/>
        </p:blipFill>
        <p:spPr>
          <a:xfrm>
            <a:off x="7060852" y="3339779"/>
            <a:ext cx="3810000" cy="2146300"/>
          </a:xfrm>
          <a:prstGeom prst="rect">
            <a:avLst/>
          </a:prstGeom>
          <a:noFill/>
          <a:ln>
            <a:noFill/>
          </a:ln>
        </p:spPr>
      </p:pic>
      <p:pic>
        <p:nvPicPr>
          <p:cNvPr id="2" name="Picture 1">
            <a:extLst>
              <a:ext uri="{FF2B5EF4-FFF2-40B4-BE49-F238E27FC236}">
                <a16:creationId xmlns:a16="http://schemas.microsoft.com/office/drawing/2014/main" id="{9A894735-E446-63F9-74D3-DA749DB71F81}"/>
              </a:ext>
            </a:extLst>
          </p:cNvPr>
          <p:cNvPicPr>
            <a:picLocks noChangeAspect="1"/>
          </p:cNvPicPr>
          <p:nvPr/>
        </p:nvPicPr>
        <p:blipFill>
          <a:blip r:embed="rId5"/>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0B41211C-3FF6-750E-669F-932CC01A3778}"/>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Leadership Theories </a:t>
            </a:r>
          </a:p>
        </p:txBody>
      </p:sp>
      <p:pic>
        <p:nvPicPr>
          <p:cNvPr id="4" name="Picture 3">
            <a:extLst>
              <a:ext uri="{FF2B5EF4-FFF2-40B4-BE49-F238E27FC236}">
                <a16:creationId xmlns:a16="http://schemas.microsoft.com/office/drawing/2014/main" id="{ED9B340B-B744-9162-6C10-20994C2B29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AE9CB1A9-B523-43BA-1837-9FCAD28DB711}"/>
              </a:ext>
            </a:extLst>
          </p:cNvPr>
          <p:cNvPicPr>
            <a:picLocks noChangeAspect="1"/>
          </p:cNvPicPr>
          <p:nvPr/>
        </p:nvPicPr>
        <p:blipFill>
          <a:blip r:embed="rId7"/>
          <a:stretch>
            <a:fillRect/>
          </a:stretch>
        </p:blipFill>
        <p:spPr>
          <a:xfrm>
            <a:off x="2171236" y="6544606"/>
            <a:ext cx="9902229" cy="20483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36"/>
        <p:cNvGrpSpPr/>
        <p:nvPr/>
      </p:nvGrpSpPr>
      <p:grpSpPr>
        <a:xfrm>
          <a:off x="0" y="0"/>
          <a:ext cx="0" cy="0"/>
          <a:chOff x="0" y="0"/>
          <a:chExt cx="0" cy="0"/>
        </a:xfrm>
      </p:grpSpPr>
      <p:pic>
        <p:nvPicPr>
          <p:cNvPr id="2" name="Picture 1">
            <a:extLst>
              <a:ext uri="{FF2B5EF4-FFF2-40B4-BE49-F238E27FC236}">
                <a16:creationId xmlns:a16="http://schemas.microsoft.com/office/drawing/2014/main" id="{BCD575DC-0710-F1CE-B2A1-25007F21C0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3" name="Picture 2">
            <a:extLst>
              <a:ext uri="{FF2B5EF4-FFF2-40B4-BE49-F238E27FC236}">
                <a16:creationId xmlns:a16="http://schemas.microsoft.com/office/drawing/2014/main" id="{2F66AEA2-C8CD-92BC-7DFA-CC332689AE7A}"/>
              </a:ext>
            </a:extLst>
          </p:cNvPr>
          <p:cNvPicPr>
            <a:picLocks noChangeAspect="1"/>
          </p:cNvPicPr>
          <p:nvPr/>
        </p:nvPicPr>
        <p:blipFill>
          <a:blip r:embed="rId4"/>
          <a:stretch>
            <a:fillRect/>
          </a:stretch>
        </p:blipFill>
        <p:spPr>
          <a:xfrm>
            <a:off x="2171236" y="6544606"/>
            <a:ext cx="9902229" cy="204838"/>
          </a:xfrm>
          <a:prstGeom prst="rect">
            <a:avLst/>
          </a:prstGeom>
        </p:spPr>
      </p:pic>
      <p:pic>
        <p:nvPicPr>
          <p:cNvPr id="4" name="Picture 3">
            <a:extLst>
              <a:ext uri="{FF2B5EF4-FFF2-40B4-BE49-F238E27FC236}">
                <a16:creationId xmlns:a16="http://schemas.microsoft.com/office/drawing/2014/main" id="{F35BC98E-D568-4D9F-CA18-84FE42591069}"/>
              </a:ext>
            </a:extLst>
          </p:cNvPr>
          <p:cNvPicPr>
            <a:picLocks noChangeAspect="1"/>
          </p:cNvPicPr>
          <p:nvPr/>
        </p:nvPicPr>
        <p:blipFill>
          <a:blip r:embed="rId5"/>
          <a:stretch>
            <a:fillRect/>
          </a:stretch>
        </p:blipFill>
        <p:spPr>
          <a:xfrm>
            <a:off x="0" y="0"/>
            <a:ext cx="12300036" cy="3617843"/>
          </a:xfrm>
          <a:prstGeom prst="rect">
            <a:avLst/>
          </a:prstGeom>
        </p:spPr>
      </p:pic>
      <p:sp>
        <p:nvSpPr>
          <p:cNvPr id="5" name="TextBox 4">
            <a:extLst>
              <a:ext uri="{FF2B5EF4-FFF2-40B4-BE49-F238E27FC236}">
                <a16:creationId xmlns:a16="http://schemas.microsoft.com/office/drawing/2014/main" id="{92C8ED17-B934-CAFA-89FF-3DC509106B53}"/>
              </a:ext>
            </a:extLst>
          </p:cNvPr>
          <p:cNvSpPr txBox="1"/>
          <p:nvPr/>
        </p:nvSpPr>
        <p:spPr>
          <a:xfrm>
            <a:off x="2171236" y="927422"/>
            <a:ext cx="9343042" cy="1754326"/>
          </a:xfrm>
          <a:prstGeom prst="rect">
            <a:avLst/>
          </a:prstGeom>
          <a:noFill/>
        </p:spPr>
        <p:txBody>
          <a:bodyPr wrap="square">
            <a:spAutoFit/>
          </a:bodyPr>
          <a:lstStyle/>
          <a:p>
            <a:pPr algn="ctr">
              <a:buClrTx/>
              <a:buFontTx/>
              <a:buNone/>
              <a:defRPr/>
            </a:pPr>
            <a:br>
              <a:rPr lang="en-US" sz="3600" b="1" kern="1200" dirty="0">
                <a:solidFill>
                  <a:prstClr val="white"/>
                </a:solidFill>
                <a:latin typeface="Century Gothic" panose="020B0502020202020204"/>
                <a:ea typeface="+mn-ea"/>
              </a:rPr>
            </a:br>
            <a:r>
              <a:rPr lang="en-US" sz="3600" b="1" kern="1200" dirty="0">
                <a:solidFill>
                  <a:prstClr val="white"/>
                </a:solidFill>
                <a:latin typeface="Century Gothic" panose="020B0502020202020204"/>
                <a:ea typeface="+mn-ea"/>
              </a:rPr>
              <a:t>“Great Man” Theory </a:t>
            </a:r>
            <a:br>
              <a:rPr lang="en-US" sz="3600" b="1" kern="1200" dirty="0">
                <a:solidFill>
                  <a:prstClr val="white"/>
                </a:solidFill>
                <a:latin typeface="Century Gothic" panose="020B0502020202020204"/>
                <a:ea typeface="+mn-ea"/>
              </a:rPr>
            </a:br>
            <a:r>
              <a:rPr lang="en-US" sz="3600" b="1" kern="1200" dirty="0">
                <a:solidFill>
                  <a:prstClr val="white"/>
                </a:solidFill>
                <a:latin typeface="Century Gothic" panose="020B0502020202020204"/>
                <a:ea typeface="+mn-ea"/>
              </a:rPr>
              <a:t>(1900’s)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43"/>
        <p:cNvGrpSpPr/>
        <p:nvPr/>
      </p:nvGrpSpPr>
      <p:grpSpPr>
        <a:xfrm>
          <a:off x="0" y="0"/>
          <a:ext cx="0" cy="0"/>
          <a:chOff x="0" y="0"/>
          <a:chExt cx="0" cy="0"/>
        </a:xfrm>
      </p:grpSpPr>
      <p:sp>
        <p:nvSpPr>
          <p:cNvPr id="144" name="Google Shape;144;p6"/>
          <p:cNvSpPr txBox="1">
            <a:spLocks noGrp="1"/>
          </p:cNvSpPr>
          <p:nvPr>
            <p:ph type="body" idx="1"/>
          </p:nvPr>
        </p:nvSpPr>
        <p:spPr>
          <a:xfrm>
            <a:off x="118535" y="1299352"/>
            <a:ext cx="8134277" cy="4945331"/>
          </a:xfrm>
          <a:prstGeom prst="rect">
            <a:avLst/>
          </a:prstGeom>
          <a:noFill/>
          <a:ln>
            <a:noFill/>
          </a:ln>
        </p:spPr>
        <p:txBody>
          <a:bodyPr spcFirstLastPara="1" wrap="square" lIns="91425" tIns="45700" rIns="91425" bIns="45700" anchor="t" anchorCtr="0">
            <a:normAutofit/>
          </a:bodyPr>
          <a:lstStyle/>
          <a:p>
            <a:pPr marL="228600" lvl="0" indent="-101600" algn="l" rtl="0">
              <a:lnSpc>
                <a:spcPct val="80000"/>
              </a:lnSpc>
              <a:spcBef>
                <a:spcPts val="0"/>
              </a:spcBef>
              <a:spcAft>
                <a:spcPts val="0"/>
              </a:spcAft>
              <a:buSzPts val="2000"/>
              <a:buNone/>
            </a:pPr>
            <a:endParaRPr dirty="0">
              <a:solidFill>
                <a:srgbClr val="002060"/>
              </a:solidFill>
            </a:endParaRPr>
          </a:p>
          <a:p>
            <a:pPr marL="228600" lvl="0" indent="-228600" algn="l" rtl="0">
              <a:lnSpc>
                <a:spcPct val="120000"/>
              </a:lnSpc>
              <a:spcBef>
                <a:spcPts val="1000"/>
              </a:spcBef>
              <a:spcAft>
                <a:spcPts val="0"/>
              </a:spcAft>
              <a:buSzPts val="2400"/>
              <a:buChar char="•"/>
            </a:pPr>
            <a:r>
              <a:rPr lang="en-US" sz="2400" b="1" dirty="0">
                <a:solidFill>
                  <a:srgbClr val="002060"/>
                </a:solidFill>
              </a:rPr>
              <a:t>Great Man theories </a:t>
            </a:r>
            <a:r>
              <a:rPr lang="en-US" sz="2400" dirty="0">
                <a:solidFill>
                  <a:srgbClr val="002060"/>
                </a:solidFill>
              </a:rPr>
              <a:t>assume that the capacity for leadership is </a:t>
            </a:r>
            <a:r>
              <a:rPr lang="en-US" sz="2400" dirty="0">
                <a:solidFill>
                  <a:srgbClr val="002060"/>
                </a:solidFill>
                <a:highlight>
                  <a:srgbClr val="F5FAA4"/>
                </a:highlight>
              </a:rPr>
              <a:t>inherent</a:t>
            </a:r>
            <a:r>
              <a:rPr lang="en-US" sz="2400" dirty="0">
                <a:solidFill>
                  <a:srgbClr val="002060"/>
                </a:solidFill>
              </a:rPr>
              <a:t> – </a:t>
            </a:r>
            <a:r>
              <a:rPr lang="en-US" sz="2400" b="1" dirty="0">
                <a:solidFill>
                  <a:srgbClr val="002060"/>
                </a:solidFill>
              </a:rPr>
              <a:t>that great leaders are born, not made. </a:t>
            </a:r>
            <a:endParaRPr dirty="0">
              <a:solidFill>
                <a:srgbClr val="002060"/>
              </a:solidFill>
            </a:endParaRPr>
          </a:p>
          <a:p>
            <a:pPr marL="228600" lvl="0" indent="-228600" algn="l" rtl="0">
              <a:lnSpc>
                <a:spcPct val="120000"/>
              </a:lnSpc>
              <a:spcBef>
                <a:spcPts val="1000"/>
              </a:spcBef>
              <a:spcAft>
                <a:spcPts val="0"/>
              </a:spcAft>
              <a:buSzPts val="2400"/>
              <a:buChar char="•"/>
            </a:pPr>
            <a:r>
              <a:rPr lang="en-US" sz="2400" dirty="0">
                <a:solidFill>
                  <a:srgbClr val="002060"/>
                </a:solidFill>
              </a:rPr>
              <a:t>These theories often reveals a great leaders as hero, myth, and fated to end by leadership when needed. </a:t>
            </a:r>
            <a:endParaRPr dirty="0">
              <a:solidFill>
                <a:srgbClr val="002060"/>
              </a:solidFill>
            </a:endParaRPr>
          </a:p>
          <a:p>
            <a:pPr marL="228600" lvl="0" indent="-228600" algn="l" rtl="0">
              <a:lnSpc>
                <a:spcPct val="120000"/>
              </a:lnSpc>
              <a:spcBef>
                <a:spcPts val="1000"/>
              </a:spcBef>
              <a:spcAft>
                <a:spcPts val="0"/>
              </a:spcAft>
              <a:buSzPts val="2400"/>
              <a:buChar char="•"/>
            </a:pPr>
            <a:r>
              <a:rPr lang="en-US" sz="2400" dirty="0">
                <a:solidFill>
                  <a:srgbClr val="002060"/>
                </a:solidFill>
              </a:rPr>
              <a:t>The term “Great Man” was used because, at that time, leadership was believed on </a:t>
            </a:r>
            <a:r>
              <a:rPr lang="en-US" sz="2400" b="1" u="sng" dirty="0">
                <a:solidFill>
                  <a:srgbClr val="002060"/>
                </a:solidFill>
              </a:rPr>
              <a:t>a male quality</a:t>
            </a:r>
            <a:r>
              <a:rPr lang="en-US" sz="2400" dirty="0">
                <a:solidFill>
                  <a:srgbClr val="002060"/>
                </a:solidFill>
              </a:rPr>
              <a:t>, especially in terms of military leadership. </a:t>
            </a:r>
            <a:endParaRPr dirty="0">
              <a:solidFill>
                <a:srgbClr val="002060"/>
              </a:solidFill>
            </a:endParaRPr>
          </a:p>
          <a:p>
            <a:pPr marL="228600" lvl="0" indent="-101600" algn="l" rtl="0">
              <a:lnSpc>
                <a:spcPct val="120000"/>
              </a:lnSpc>
              <a:spcBef>
                <a:spcPts val="1000"/>
              </a:spcBef>
              <a:spcAft>
                <a:spcPts val="0"/>
              </a:spcAft>
              <a:buSzPts val="2000"/>
              <a:buNone/>
            </a:pPr>
            <a:endParaRPr dirty="0">
              <a:solidFill>
                <a:srgbClr val="002060"/>
              </a:solidFill>
            </a:endParaRPr>
          </a:p>
        </p:txBody>
      </p:sp>
      <p:pic>
        <p:nvPicPr>
          <p:cNvPr id="148" name="Google Shape;148;p6" descr="Image result for Great Man” Theory"/>
          <p:cNvPicPr preferRelativeResize="0"/>
          <p:nvPr/>
        </p:nvPicPr>
        <p:blipFill rotWithShape="1">
          <a:blip r:embed="rId3">
            <a:alphaModFix/>
          </a:blip>
          <a:srcRect/>
          <a:stretch/>
        </p:blipFill>
        <p:spPr>
          <a:xfrm>
            <a:off x="8524439" y="2042886"/>
            <a:ext cx="3454400" cy="2286000"/>
          </a:xfrm>
          <a:prstGeom prst="rect">
            <a:avLst/>
          </a:prstGeom>
          <a:noFill/>
          <a:ln>
            <a:noFill/>
          </a:ln>
        </p:spPr>
      </p:pic>
      <p:pic>
        <p:nvPicPr>
          <p:cNvPr id="2" name="Picture 1">
            <a:extLst>
              <a:ext uri="{FF2B5EF4-FFF2-40B4-BE49-F238E27FC236}">
                <a16:creationId xmlns:a16="http://schemas.microsoft.com/office/drawing/2014/main" id="{FCB52E4A-67D1-188E-FB86-1432D03205F9}"/>
              </a:ext>
            </a:extLst>
          </p:cNvPr>
          <p:cNvPicPr>
            <a:picLocks noChangeAspect="1"/>
          </p:cNvPicPr>
          <p:nvPr/>
        </p:nvPicPr>
        <p:blipFill>
          <a:blip r:embed="rId4"/>
          <a:stretch>
            <a:fillRect/>
          </a:stretch>
        </p:blipFill>
        <p:spPr>
          <a:xfrm>
            <a:off x="28731" y="-127281"/>
            <a:ext cx="9533101" cy="1610200"/>
          </a:xfrm>
          <a:prstGeom prst="rect">
            <a:avLst/>
          </a:prstGeom>
        </p:spPr>
      </p:pic>
      <p:sp>
        <p:nvSpPr>
          <p:cNvPr id="3" name="TextBox 2">
            <a:extLst>
              <a:ext uri="{FF2B5EF4-FFF2-40B4-BE49-F238E27FC236}">
                <a16:creationId xmlns:a16="http://schemas.microsoft.com/office/drawing/2014/main" id="{F6213CBA-9E8F-8AAA-DE03-0E7AE6007FE3}"/>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“Great Man” Theory</a:t>
            </a:r>
          </a:p>
        </p:txBody>
      </p:sp>
      <p:pic>
        <p:nvPicPr>
          <p:cNvPr id="4" name="Picture 3">
            <a:extLst>
              <a:ext uri="{FF2B5EF4-FFF2-40B4-BE49-F238E27FC236}">
                <a16:creationId xmlns:a16="http://schemas.microsoft.com/office/drawing/2014/main" id="{3D63660A-5969-0783-1285-540ED58B8D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A61C4A97-D739-1034-1E15-75EE5F0D9E25}"/>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52"/>
        <p:cNvGrpSpPr/>
        <p:nvPr/>
      </p:nvGrpSpPr>
      <p:grpSpPr>
        <a:xfrm>
          <a:off x="0" y="0"/>
          <a:ext cx="0" cy="0"/>
          <a:chOff x="0" y="0"/>
          <a:chExt cx="0" cy="0"/>
        </a:xfrm>
      </p:grpSpPr>
      <p:sp>
        <p:nvSpPr>
          <p:cNvPr id="153" name="Google Shape;153;p7"/>
          <p:cNvSpPr txBox="1">
            <a:spLocks noGrp="1"/>
          </p:cNvSpPr>
          <p:nvPr>
            <p:ph type="body" idx="1"/>
          </p:nvPr>
        </p:nvSpPr>
        <p:spPr>
          <a:xfrm>
            <a:off x="362953" y="1912670"/>
            <a:ext cx="6741232" cy="3630002"/>
          </a:xfrm>
          <a:prstGeom prst="rect">
            <a:avLst/>
          </a:prstGeom>
          <a:noFill/>
          <a:ln>
            <a:noFill/>
          </a:ln>
        </p:spPr>
        <p:txBody>
          <a:bodyPr spcFirstLastPara="1" wrap="square" lIns="91425" tIns="45700" rIns="91425" bIns="45700" anchor="t" anchorCtr="0">
            <a:normAutofit/>
          </a:bodyPr>
          <a:lstStyle/>
          <a:p>
            <a:pPr marL="228600" lvl="0" indent="-101600" algn="l" rtl="0">
              <a:lnSpc>
                <a:spcPct val="80000"/>
              </a:lnSpc>
              <a:spcBef>
                <a:spcPts val="0"/>
              </a:spcBef>
              <a:spcAft>
                <a:spcPts val="0"/>
              </a:spcAft>
              <a:buSzPts val="2000"/>
              <a:buNone/>
            </a:pPr>
            <a:endParaRPr dirty="0">
              <a:solidFill>
                <a:srgbClr val="002060"/>
              </a:solidFill>
            </a:endParaRPr>
          </a:p>
          <a:p>
            <a:pPr marL="228600" lvl="0" indent="-228600" algn="l" rtl="0">
              <a:lnSpc>
                <a:spcPct val="120000"/>
              </a:lnSpc>
              <a:spcBef>
                <a:spcPts val="1000"/>
              </a:spcBef>
              <a:spcAft>
                <a:spcPts val="0"/>
              </a:spcAft>
              <a:buSzPts val="2900"/>
              <a:buChar char="•"/>
            </a:pPr>
            <a:r>
              <a:rPr lang="en-US" sz="2900" dirty="0">
                <a:solidFill>
                  <a:srgbClr val="002060"/>
                </a:solidFill>
              </a:rPr>
              <a:t>Great Man approach actually emphasis </a:t>
            </a:r>
            <a:r>
              <a:rPr lang="en-US" sz="2900" b="1" dirty="0">
                <a:solidFill>
                  <a:srgbClr val="002060"/>
                </a:solidFill>
              </a:rPr>
              <a:t>“charismatic leadership”</a:t>
            </a:r>
            <a:r>
              <a:rPr lang="en-US" sz="2900" dirty="0">
                <a:solidFill>
                  <a:srgbClr val="002060"/>
                </a:solidFill>
              </a:rPr>
              <a:t>. </a:t>
            </a:r>
            <a:endParaRPr sz="2900" dirty="0">
              <a:solidFill>
                <a:srgbClr val="002060"/>
              </a:solidFill>
            </a:endParaRPr>
          </a:p>
          <a:p>
            <a:pPr marL="228600" lvl="0" indent="-44450" algn="l" rtl="0">
              <a:lnSpc>
                <a:spcPct val="120000"/>
              </a:lnSpc>
              <a:spcBef>
                <a:spcPts val="1000"/>
              </a:spcBef>
              <a:spcAft>
                <a:spcPts val="0"/>
              </a:spcAft>
              <a:buSzPts val="2900"/>
              <a:buNone/>
            </a:pPr>
            <a:endParaRPr sz="2900" dirty="0">
              <a:solidFill>
                <a:srgbClr val="002060"/>
              </a:solidFill>
            </a:endParaRPr>
          </a:p>
          <a:p>
            <a:pPr marL="228600" lvl="0" indent="-228600" algn="l" rtl="0">
              <a:lnSpc>
                <a:spcPct val="120000"/>
              </a:lnSpc>
              <a:spcBef>
                <a:spcPts val="1000"/>
              </a:spcBef>
              <a:spcAft>
                <a:spcPts val="0"/>
              </a:spcAft>
              <a:buSzPts val="2900"/>
              <a:buChar char="•"/>
            </a:pPr>
            <a:r>
              <a:rPr lang="en-US" sz="2900" b="1" dirty="0">
                <a:solidFill>
                  <a:srgbClr val="002060"/>
                </a:solidFill>
              </a:rPr>
              <a:t> (Gandhi, Lincoln, Napoleon) .</a:t>
            </a:r>
            <a:endParaRPr dirty="0">
              <a:solidFill>
                <a:srgbClr val="002060"/>
              </a:solidFill>
            </a:endParaRPr>
          </a:p>
          <a:p>
            <a:pPr marL="228600" lvl="0" indent="-101600" algn="l" rtl="0">
              <a:lnSpc>
                <a:spcPct val="120000"/>
              </a:lnSpc>
              <a:spcBef>
                <a:spcPts val="1000"/>
              </a:spcBef>
              <a:spcAft>
                <a:spcPts val="0"/>
              </a:spcAft>
              <a:buSzPts val="2000"/>
              <a:buNone/>
            </a:pPr>
            <a:endParaRPr dirty="0">
              <a:solidFill>
                <a:srgbClr val="002060"/>
              </a:solidFill>
            </a:endParaRPr>
          </a:p>
        </p:txBody>
      </p:sp>
      <p:pic>
        <p:nvPicPr>
          <p:cNvPr id="156" name="Google Shape;156;p7" descr="Image result for gandhi"/>
          <p:cNvPicPr preferRelativeResize="0"/>
          <p:nvPr/>
        </p:nvPicPr>
        <p:blipFill rotWithShape="1">
          <a:blip r:embed="rId3">
            <a:alphaModFix/>
          </a:blip>
          <a:srcRect/>
          <a:stretch/>
        </p:blipFill>
        <p:spPr>
          <a:xfrm>
            <a:off x="10401791" y="1664907"/>
            <a:ext cx="1671674" cy="2087060"/>
          </a:xfrm>
          <a:prstGeom prst="rect">
            <a:avLst/>
          </a:prstGeom>
          <a:noFill/>
          <a:ln>
            <a:noFill/>
          </a:ln>
        </p:spPr>
      </p:pic>
      <p:pic>
        <p:nvPicPr>
          <p:cNvPr id="157" name="Google Shape;157;p7" descr="Image result for abraham lincoln"/>
          <p:cNvPicPr preferRelativeResize="0"/>
          <p:nvPr/>
        </p:nvPicPr>
        <p:blipFill rotWithShape="1">
          <a:blip r:embed="rId4">
            <a:alphaModFix/>
          </a:blip>
          <a:srcRect/>
          <a:stretch/>
        </p:blipFill>
        <p:spPr>
          <a:xfrm>
            <a:off x="8938864" y="3909270"/>
            <a:ext cx="1671675" cy="2098008"/>
          </a:xfrm>
          <a:prstGeom prst="rect">
            <a:avLst/>
          </a:prstGeom>
          <a:noFill/>
          <a:ln>
            <a:noFill/>
          </a:ln>
        </p:spPr>
      </p:pic>
      <p:pic>
        <p:nvPicPr>
          <p:cNvPr id="158" name="Google Shape;158;p7" descr="Image result for naplion"/>
          <p:cNvPicPr preferRelativeResize="0"/>
          <p:nvPr/>
        </p:nvPicPr>
        <p:blipFill rotWithShape="1">
          <a:blip r:embed="rId5">
            <a:alphaModFix/>
          </a:blip>
          <a:srcRect/>
          <a:stretch/>
        </p:blipFill>
        <p:spPr>
          <a:xfrm>
            <a:off x="7538223" y="1756592"/>
            <a:ext cx="2631689" cy="1903689"/>
          </a:xfrm>
          <a:prstGeom prst="rect">
            <a:avLst/>
          </a:prstGeom>
          <a:noFill/>
          <a:ln>
            <a:noFill/>
          </a:ln>
        </p:spPr>
      </p:pic>
      <p:pic>
        <p:nvPicPr>
          <p:cNvPr id="2" name="Picture 1">
            <a:extLst>
              <a:ext uri="{FF2B5EF4-FFF2-40B4-BE49-F238E27FC236}">
                <a16:creationId xmlns:a16="http://schemas.microsoft.com/office/drawing/2014/main" id="{9A933903-C073-4621-18CA-C75C3E82E117}"/>
              </a:ext>
            </a:extLst>
          </p:cNvPr>
          <p:cNvPicPr>
            <a:picLocks noChangeAspect="1"/>
          </p:cNvPicPr>
          <p:nvPr/>
        </p:nvPicPr>
        <p:blipFill>
          <a:blip r:embed="rId6"/>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E07615C6-CC74-64A5-FA68-2B2187F9D04A}"/>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“Great Man” Theory Cont..</a:t>
            </a:r>
          </a:p>
        </p:txBody>
      </p:sp>
      <p:pic>
        <p:nvPicPr>
          <p:cNvPr id="4" name="Picture 3">
            <a:extLst>
              <a:ext uri="{FF2B5EF4-FFF2-40B4-BE49-F238E27FC236}">
                <a16:creationId xmlns:a16="http://schemas.microsoft.com/office/drawing/2014/main" id="{52D744F7-5F79-FD2D-D57C-792A3EA8E36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6F61D04-BBC7-2BBE-EE95-ABA6EAD98FBC}"/>
              </a:ext>
            </a:extLst>
          </p:cNvPr>
          <p:cNvPicPr>
            <a:picLocks noChangeAspect="1"/>
          </p:cNvPicPr>
          <p:nvPr/>
        </p:nvPicPr>
        <p:blipFill>
          <a:blip r:embed="rId8"/>
          <a:stretch>
            <a:fillRect/>
          </a:stretch>
        </p:blipFill>
        <p:spPr>
          <a:xfrm>
            <a:off x="2171236" y="6544606"/>
            <a:ext cx="9902229" cy="20483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63"/>
        <p:cNvGrpSpPr/>
        <p:nvPr/>
      </p:nvGrpSpPr>
      <p:grpSpPr>
        <a:xfrm>
          <a:off x="0" y="0"/>
          <a:ext cx="0" cy="0"/>
          <a:chOff x="0" y="0"/>
          <a:chExt cx="0" cy="0"/>
        </a:xfrm>
      </p:grpSpPr>
      <p:pic>
        <p:nvPicPr>
          <p:cNvPr id="2" name="Picture 1">
            <a:extLst>
              <a:ext uri="{FF2B5EF4-FFF2-40B4-BE49-F238E27FC236}">
                <a16:creationId xmlns:a16="http://schemas.microsoft.com/office/drawing/2014/main" id="{928949E6-C39A-F749-375D-D794DDE35F4F}"/>
              </a:ext>
            </a:extLst>
          </p:cNvPr>
          <p:cNvPicPr>
            <a:picLocks noChangeAspect="1"/>
          </p:cNvPicPr>
          <p:nvPr/>
        </p:nvPicPr>
        <p:blipFill>
          <a:blip r:embed="rId3"/>
          <a:stretch>
            <a:fillRect/>
          </a:stretch>
        </p:blipFill>
        <p:spPr>
          <a:xfrm>
            <a:off x="0" y="-42041"/>
            <a:ext cx="10522634" cy="3629303"/>
          </a:xfrm>
          <a:prstGeom prst="rect">
            <a:avLst/>
          </a:prstGeom>
        </p:spPr>
      </p:pic>
      <p:sp>
        <p:nvSpPr>
          <p:cNvPr id="3" name="TextBox 2">
            <a:extLst>
              <a:ext uri="{FF2B5EF4-FFF2-40B4-BE49-F238E27FC236}">
                <a16:creationId xmlns:a16="http://schemas.microsoft.com/office/drawing/2014/main" id="{5757EE9E-E7E9-B2E4-527A-F73519435D6D}"/>
              </a:ext>
            </a:extLst>
          </p:cNvPr>
          <p:cNvSpPr txBox="1"/>
          <p:nvPr/>
        </p:nvSpPr>
        <p:spPr>
          <a:xfrm>
            <a:off x="2383275" y="470672"/>
            <a:ext cx="6268278" cy="2123658"/>
          </a:xfrm>
          <a:prstGeom prst="rect">
            <a:avLst/>
          </a:prstGeom>
          <a:noFill/>
        </p:spPr>
        <p:txBody>
          <a:bodyPr wrap="square">
            <a:spAutoFit/>
          </a:bodyPr>
          <a:lstStyle/>
          <a:p>
            <a:pPr algn="ctr">
              <a:buClrTx/>
              <a:buFontTx/>
              <a:buNone/>
              <a:defRPr/>
            </a:pPr>
            <a:br>
              <a:rPr lang="en-US" sz="4400" b="1" kern="1200" dirty="0">
                <a:solidFill>
                  <a:prstClr val="white"/>
                </a:solidFill>
                <a:latin typeface="Calibri" panose="020F0502020204030204"/>
                <a:ea typeface="+mn-ea"/>
              </a:rPr>
            </a:br>
            <a:r>
              <a:rPr lang="en-US" sz="4400" b="1" kern="1200" dirty="0">
                <a:solidFill>
                  <a:prstClr val="white"/>
                </a:solidFill>
                <a:latin typeface="Calibri" panose="020F0502020204030204"/>
                <a:ea typeface="+mn-ea"/>
              </a:rPr>
              <a:t>Trait Theory </a:t>
            </a:r>
            <a:br>
              <a:rPr lang="en-US" sz="4400" b="1" kern="1200" dirty="0">
                <a:solidFill>
                  <a:prstClr val="white"/>
                </a:solidFill>
                <a:latin typeface="Calibri" panose="020F0502020204030204"/>
                <a:ea typeface="+mn-ea"/>
              </a:rPr>
            </a:br>
            <a:r>
              <a:rPr lang="en-US" sz="4400" b="1" kern="1200" dirty="0">
                <a:solidFill>
                  <a:prstClr val="white"/>
                </a:solidFill>
                <a:latin typeface="Calibri" panose="020F0502020204030204"/>
                <a:ea typeface="+mn-ea"/>
              </a:rPr>
              <a:t>(1940’s – 1950’s)</a:t>
            </a:r>
          </a:p>
        </p:txBody>
      </p:sp>
      <p:pic>
        <p:nvPicPr>
          <p:cNvPr id="4" name="Picture 3">
            <a:extLst>
              <a:ext uri="{FF2B5EF4-FFF2-40B4-BE49-F238E27FC236}">
                <a16:creationId xmlns:a16="http://schemas.microsoft.com/office/drawing/2014/main" id="{9B8EDCD7-A769-EECB-081A-64C00F512E5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E7B6BEE9-569F-B31A-E807-DE20F827ABD0}"/>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70"/>
        <p:cNvGrpSpPr/>
        <p:nvPr/>
      </p:nvGrpSpPr>
      <p:grpSpPr>
        <a:xfrm>
          <a:off x="0" y="0"/>
          <a:ext cx="0" cy="0"/>
          <a:chOff x="0" y="0"/>
          <a:chExt cx="0" cy="0"/>
        </a:xfrm>
      </p:grpSpPr>
      <p:sp>
        <p:nvSpPr>
          <p:cNvPr id="171" name="Google Shape;171;p9"/>
          <p:cNvSpPr txBox="1">
            <a:spLocks noGrp="1"/>
          </p:cNvSpPr>
          <p:nvPr>
            <p:ph type="body" idx="1"/>
          </p:nvPr>
        </p:nvSpPr>
        <p:spPr>
          <a:xfrm>
            <a:off x="393895" y="1760987"/>
            <a:ext cx="8125637" cy="4114159"/>
          </a:xfrm>
          <a:prstGeom prst="rect">
            <a:avLst/>
          </a:prstGeom>
          <a:noFill/>
          <a:ln>
            <a:noFill/>
          </a:ln>
        </p:spPr>
        <p:txBody>
          <a:bodyPr spcFirstLastPara="1" wrap="square" lIns="91425" tIns="45700" rIns="91425" bIns="45700" anchor="t" anchorCtr="0">
            <a:normAutofit/>
          </a:bodyPr>
          <a:lstStyle/>
          <a:p>
            <a:pPr marL="228600" lvl="0" indent="-101600" algn="l" rtl="0">
              <a:lnSpc>
                <a:spcPct val="80000"/>
              </a:lnSpc>
              <a:spcBef>
                <a:spcPts val="0"/>
              </a:spcBef>
              <a:spcAft>
                <a:spcPts val="0"/>
              </a:spcAft>
              <a:buSzPts val="2000"/>
              <a:buNone/>
            </a:pPr>
            <a:endParaRPr dirty="0"/>
          </a:p>
          <a:p>
            <a:pPr marL="228600" lvl="0" indent="-228600" algn="l" rtl="0">
              <a:lnSpc>
                <a:spcPct val="120000"/>
              </a:lnSpc>
              <a:spcBef>
                <a:spcPts val="1000"/>
              </a:spcBef>
              <a:spcAft>
                <a:spcPts val="0"/>
              </a:spcAft>
              <a:buSzPts val="2400"/>
              <a:buChar char="•"/>
            </a:pPr>
            <a:r>
              <a:rPr lang="en-US" sz="2400" dirty="0">
                <a:solidFill>
                  <a:srgbClr val="002060"/>
                </a:solidFill>
              </a:rPr>
              <a:t>Similar in some ways to “Great Man” theories, trait theory </a:t>
            </a:r>
            <a:r>
              <a:rPr lang="en-US" sz="2400" dirty="0">
                <a:solidFill>
                  <a:srgbClr val="0070C0"/>
                </a:solidFill>
              </a:rPr>
              <a:t>assumes that people inherit certain qualities and traits that make them better matched to leadership</a:t>
            </a:r>
            <a:r>
              <a:rPr lang="en-US" sz="2400" dirty="0"/>
              <a:t>. </a:t>
            </a:r>
            <a:endParaRPr dirty="0"/>
          </a:p>
          <a:p>
            <a:pPr marL="228600" lvl="0" indent="-228600" algn="l" rtl="0">
              <a:lnSpc>
                <a:spcPct val="120000"/>
              </a:lnSpc>
              <a:spcBef>
                <a:spcPts val="1000"/>
              </a:spcBef>
              <a:spcAft>
                <a:spcPts val="0"/>
              </a:spcAft>
              <a:buSzPts val="2400"/>
              <a:buChar char="•"/>
            </a:pPr>
            <a:r>
              <a:rPr lang="en-US" sz="2400" dirty="0">
                <a:solidFill>
                  <a:srgbClr val="002060"/>
                </a:solidFill>
              </a:rPr>
              <a:t>Trait theories often identify certain </a:t>
            </a:r>
            <a:r>
              <a:rPr lang="en-US" sz="2400" b="1" dirty="0">
                <a:solidFill>
                  <a:srgbClr val="002060"/>
                </a:solidFill>
              </a:rPr>
              <a:t>personality or behavioral characteristics shared by leaders. </a:t>
            </a:r>
            <a:endParaRPr sz="2400" dirty="0">
              <a:solidFill>
                <a:srgbClr val="002060"/>
              </a:solidFill>
            </a:endParaRPr>
          </a:p>
          <a:p>
            <a:pPr marL="0" lvl="0" indent="0" algn="l" rtl="0">
              <a:lnSpc>
                <a:spcPct val="120000"/>
              </a:lnSpc>
              <a:spcBef>
                <a:spcPts val="1000"/>
              </a:spcBef>
              <a:spcAft>
                <a:spcPts val="0"/>
              </a:spcAft>
              <a:buSzPts val="2000"/>
              <a:buNone/>
            </a:pPr>
            <a:endParaRPr b="1" dirty="0">
              <a:solidFill>
                <a:srgbClr val="303F66"/>
              </a:solidFill>
            </a:endParaRPr>
          </a:p>
          <a:p>
            <a:pPr marL="228600" lvl="0" indent="-101600" algn="l" rtl="0">
              <a:lnSpc>
                <a:spcPct val="120000"/>
              </a:lnSpc>
              <a:spcBef>
                <a:spcPts val="1000"/>
              </a:spcBef>
              <a:spcAft>
                <a:spcPts val="0"/>
              </a:spcAft>
              <a:buSzPts val="2000"/>
              <a:buNone/>
            </a:pPr>
            <a:endParaRPr dirty="0"/>
          </a:p>
        </p:txBody>
      </p:sp>
      <p:pic>
        <p:nvPicPr>
          <p:cNvPr id="175" name="Google Shape;175;p9" descr="Image result for trait theory of leadership"/>
          <p:cNvPicPr preferRelativeResize="0"/>
          <p:nvPr/>
        </p:nvPicPr>
        <p:blipFill rotWithShape="1">
          <a:blip r:embed="rId3">
            <a:alphaModFix/>
          </a:blip>
          <a:srcRect/>
          <a:stretch/>
        </p:blipFill>
        <p:spPr>
          <a:xfrm>
            <a:off x="9186158" y="2085278"/>
            <a:ext cx="2286000" cy="2286000"/>
          </a:xfrm>
          <a:prstGeom prst="rect">
            <a:avLst/>
          </a:prstGeom>
          <a:noFill/>
          <a:ln>
            <a:noFill/>
          </a:ln>
        </p:spPr>
      </p:pic>
      <p:pic>
        <p:nvPicPr>
          <p:cNvPr id="2" name="Picture 1">
            <a:extLst>
              <a:ext uri="{FF2B5EF4-FFF2-40B4-BE49-F238E27FC236}">
                <a16:creationId xmlns:a16="http://schemas.microsoft.com/office/drawing/2014/main" id="{1A8812CF-1DD4-4195-4F56-6B09080CE441}"/>
              </a:ext>
            </a:extLst>
          </p:cNvPr>
          <p:cNvPicPr>
            <a:picLocks noChangeAspect="1"/>
          </p:cNvPicPr>
          <p:nvPr/>
        </p:nvPicPr>
        <p:blipFill>
          <a:blip r:embed="rId4"/>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BFFC7989-DB31-9CD6-9F05-29A46E3B857B}"/>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Trait Theory</a:t>
            </a:r>
          </a:p>
        </p:txBody>
      </p:sp>
      <p:pic>
        <p:nvPicPr>
          <p:cNvPr id="4" name="Picture 3">
            <a:extLst>
              <a:ext uri="{FF2B5EF4-FFF2-40B4-BE49-F238E27FC236}">
                <a16:creationId xmlns:a16="http://schemas.microsoft.com/office/drawing/2014/main" id="{01B37432-638D-37DF-68B7-AF07D6AABDC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DC98DE2B-1598-3724-590E-82BEE190D50B}"/>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Shape 179"/>
        <p:cNvGrpSpPr/>
        <p:nvPr/>
      </p:nvGrpSpPr>
      <p:grpSpPr>
        <a:xfrm>
          <a:off x="0" y="0"/>
          <a:ext cx="0" cy="0"/>
          <a:chOff x="0" y="0"/>
          <a:chExt cx="0" cy="0"/>
        </a:xfrm>
      </p:grpSpPr>
      <p:sp>
        <p:nvSpPr>
          <p:cNvPr id="180" name="Google Shape;180;p10"/>
          <p:cNvSpPr txBox="1">
            <a:spLocks noGrp="1"/>
          </p:cNvSpPr>
          <p:nvPr>
            <p:ph type="body" idx="1"/>
          </p:nvPr>
        </p:nvSpPr>
        <p:spPr>
          <a:xfrm>
            <a:off x="0" y="1699381"/>
            <a:ext cx="7328327" cy="4114159"/>
          </a:xfrm>
          <a:prstGeom prst="rect">
            <a:avLst/>
          </a:prstGeom>
          <a:noFill/>
          <a:ln>
            <a:noFill/>
          </a:ln>
        </p:spPr>
        <p:txBody>
          <a:bodyPr spcFirstLastPara="1" wrap="square" lIns="91425" tIns="45700" rIns="91425" bIns="45700" anchor="t" anchorCtr="0">
            <a:normAutofit/>
          </a:bodyPr>
          <a:lstStyle/>
          <a:p>
            <a:pPr marL="228600" lvl="0" indent="-101600" algn="l" rtl="0">
              <a:lnSpc>
                <a:spcPct val="80000"/>
              </a:lnSpc>
              <a:spcBef>
                <a:spcPts val="0"/>
              </a:spcBef>
              <a:spcAft>
                <a:spcPts val="0"/>
              </a:spcAft>
              <a:buSzPts val="2000"/>
              <a:buNone/>
            </a:pPr>
            <a:endParaRPr dirty="0">
              <a:solidFill>
                <a:srgbClr val="002060"/>
              </a:solidFill>
            </a:endParaRPr>
          </a:p>
          <a:p>
            <a:pPr marL="228600" lvl="0" indent="-228600" algn="l" rtl="0">
              <a:lnSpc>
                <a:spcPct val="120000"/>
              </a:lnSpc>
              <a:spcBef>
                <a:spcPts val="1000"/>
              </a:spcBef>
              <a:spcAft>
                <a:spcPts val="0"/>
              </a:spcAft>
              <a:buSzPts val="2000"/>
              <a:buChar char="•"/>
            </a:pPr>
            <a:r>
              <a:rPr lang="en-US" b="1" dirty="0">
                <a:solidFill>
                  <a:srgbClr val="002060"/>
                </a:solidFill>
              </a:rPr>
              <a:t>The Trait Theories Of Leadership is </a:t>
            </a:r>
            <a:r>
              <a:rPr lang="en-US" dirty="0">
                <a:solidFill>
                  <a:srgbClr val="002060"/>
                </a:solidFill>
              </a:rPr>
              <a:t>a social, physical traits that differentiate leaders from non leaders </a:t>
            </a:r>
            <a:endParaRPr dirty="0">
              <a:solidFill>
                <a:srgbClr val="002060"/>
              </a:solidFill>
            </a:endParaRPr>
          </a:p>
          <a:p>
            <a:pPr marL="228600" lvl="0" indent="-228600" algn="l" rtl="0">
              <a:lnSpc>
                <a:spcPct val="120000"/>
              </a:lnSpc>
              <a:spcBef>
                <a:spcPts val="1000"/>
              </a:spcBef>
              <a:spcAft>
                <a:spcPts val="0"/>
              </a:spcAft>
              <a:buSzPts val="2000"/>
              <a:buChar char="•"/>
            </a:pPr>
            <a:r>
              <a:rPr lang="en-US" dirty="0">
                <a:solidFill>
                  <a:srgbClr val="002060"/>
                </a:solidFill>
              </a:rPr>
              <a:t>Trait theories of leadership deal with personality, Trait view has little </a:t>
            </a:r>
            <a:r>
              <a:rPr lang="en-US" b="1" dirty="0">
                <a:solidFill>
                  <a:srgbClr val="002060"/>
                </a:solidFill>
              </a:rPr>
              <a:t>analytical or predictive value, Technical, and human skills. </a:t>
            </a:r>
            <a:endParaRPr dirty="0">
              <a:solidFill>
                <a:srgbClr val="002060"/>
              </a:solidFill>
            </a:endParaRPr>
          </a:p>
          <a:p>
            <a:pPr marL="228600" lvl="0" indent="-228600" algn="l" rtl="0">
              <a:lnSpc>
                <a:spcPct val="120000"/>
              </a:lnSpc>
              <a:spcBef>
                <a:spcPts val="1000"/>
              </a:spcBef>
              <a:spcAft>
                <a:spcPts val="0"/>
              </a:spcAft>
              <a:buSzPts val="2000"/>
              <a:buChar char="•"/>
            </a:pPr>
            <a:r>
              <a:rPr lang="en-US" dirty="0">
                <a:solidFill>
                  <a:srgbClr val="002060"/>
                </a:solidFill>
              </a:rPr>
              <a:t>all leaders would have to possess those unique and consistent characteristics, making it easy to find leaders in organizations.</a:t>
            </a:r>
            <a:endParaRPr dirty="0">
              <a:solidFill>
                <a:srgbClr val="002060"/>
              </a:solidFill>
            </a:endParaRPr>
          </a:p>
          <a:p>
            <a:pPr marL="228600" lvl="0" indent="-101600" algn="l" rtl="0">
              <a:lnSpc>
                <a:spcPct val="120000"/>
              </a:lnSpc>
              <a:spcBef>
                <a:spcPts val="1000"/>
              </a:spcBef>
              <a:spcAft>
                <a:spcPts val="0"/>
              </a:spcAft>
              <a:buSzPts val="2000"/>
              <a:buNone/>
            </a:pPr>
            <a:endParaRPr dirty="0">
              <a:solidFill>
                <a:srgbClr val="002060"/>
              </a:solidFill>
            </a:endParaRPr>
          </a:p>
        </p:txBody>
      </p:sp>
      <p:pic>
        <p:nvPicPr>
          <p:cNvPr id="183" name="Google Shape;183;p10" descr="Image result for trait theory of leadership"/>
          <p:cNvPicPr preferRelativeResize="0"/>
          <p:nvPr/>
        </p:nvPicPr>
        <p:blipFill rotWithShape="1">
          <a:blip r:embed="rId3">
            <a:alphaModFix/>
          </a:blip>
          <a:srcRect/>
          <a:stretch/>
        </p:blipFill>
        <p:spPr>
          <a:xfrm>
            <a:off x="7593496" y="1788881"/>
            <a:ext cx="4276914" cy="2981902"/>
          </a:xfrm>
          <a:prstGeom prst="rect">
            <a:avLst/>
          </a:prstGeom>
          <a:noFill/>
          <a:ln>
            <a:noFill/>
          </a:ln>
        </p:spPr>
      </p:pic>
      <p:pic>
        <p:nvPicPr>
          <p:cNvPr id="2" name="Picture 1">
            <a:extLst>
              <a:ext uri="{FF2B5EF4-FFF2-40B4-BE49-F238E27FC236}">
                <a16:creationId xmlns:a16="http://schemas.microsoft.com/office/drawing/2014/main" id="{3BB1B2BB-53A6-8A2B-DC39-064E55DDAC3B}"/>
              </a:ext>
            </a:extLst>
          </p:cNvPr>
          <p:cNvPicPr>
            <a:picLocks noChangeAspect="1"/>
          </p:cNvPicPr>
          <p:nvPr/>
        </p:nvPicPr>
        <p:blipFill>
          <a:blip r:embed="rId4"/>
          <a:stretch>
            <a:fillRect/>
          </a:stretch>
        </p:blipFill>
        <p:spPr>
          <a:xfrm>
            <a:off x="0" y="-27972"/>
            <a:ext cx="9533101" cy="1610200"/>
          </a:xfrm>
          <a:prstGeom prst="rect">
            <a:avLst/>
          </a:prstGeom>
        </p:spPr>
      </p:pic>
      <p:sp>
        <p:nvSpPr>
          <p:cNvPr id="3" name="TextBox 2">
            <a:extLst>
              <a:ext uri="{FF2B5EF4-FFF2-40B4-BE49-F238E27FC236}">
                <a16:creationId xmlns:a16="http://schemas.microsoft.com/office/drawing/2014/main" id="{B1B706BB-31F6-CCF9-0840-A96588EAEE3C}"/>
              </a:ext>
            </a:extLst>
          </p:cNvPr>
          <p:cNvSpPr txBox="1"/>
          <p:nvPr/>
        </p:nvSpPr>
        <p:spPr>
          <a:xfrm>
            <a:off x="2383275" y="484740"/>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Trait Theories </a:t>
            </a:r>
          </a:p>
        </p:txBody>
      </p:sp>
      <p:pic>
        <p:nvPicPr>
          <p:cNvPr id="4" name="Picture 3">
            <a:extLst>
              <a:ext uri="{FF2B5EF4-FFF2-40B4-BE49-F238E27FC236}">
                <a16:creationId xmlns:a16="http://schemas.microsoft.com/office/drawing/2014/main" id="{23090AAE-8DBA-E108-BAAC-BF1D20E1502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71185"/>
            <a:ext cx="1222425" cy="1096206"/>
          </a:xfrm>
          <a:prstGeom prst="rect">
            <a:avLst/>
          </a:prstGeom>
        </p:spPr>
      </p:pic>
      <p:pic>
        <p:nvPicPr>
          <p:cNvPr id="5" name="Picture 4">
            <a:extLst>
              <a:ext uri="{FF2B5EF4-FFF2-40B4-BE49-F238E27FC236}">
                <a16:creationId xmlns:a16="http://schemas.microsoft.com/office/drawing/2014/main" id="{769AC863-9F8C-6D3F-3EEC-0AF3E1D70695}"/>
              </a:ext>
            </a:extLst>
          </p:cNvPr>
          <p:cNvPicPr>
            <a:picLocks noChangeAspect="1"/>
          </p:cNvPicPr>
          <p:nvPr/>
        </p:nvPicPr>
        <p:blipFill>
          <a:blip r:embed="rId6"/>
          <a:stretch>
            <a:fillRect/>
          </a:stretch>
        </p:blipFill>
        <p:spPr>
          <a:xfrm>
            <a:off x="2171236" y="6558674"/>
            <a:ext cx="9902229" cy="20483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Shape 188"/>
        <p:cNvGrpSpPr/>
        <p:nvPr/>
      </p:nvGrpSpPr>
      <p:grpSpPr>
        <a:xfrm>
          <a:off x="0" y="0"/>
          <a:ext cx="0" cy="0"/>
          <a:chOff x="0" y="0"/>
          <a:chExt cx="0" cy="0"/>
        </a:xfrm>
      </p:grpSpPr>
      <p:pic>
        <p:nvPicPr>
          <p:cNvPr id="190" name="Google Shape;190;p11"/>
          <p:cNvPicPr preferRelativeResize="0"/>
          <p:nvPr/>
        </p:nvPicPr>
        <p:blipFill rotWithShape="1">
          <a:blip r:embed="rId3">
            <a:alphaModFix/>
          </a:blip>
          <a:srcRect t="7063"/>
          <a:stretch/>
        </p:blipFill>
        <p:spPr>
          <a:xfrm>
            <a:off x="1222425" y="1542072"/>
            <a:ext cx="10411873" cy="4877216"/>
          </a:xfrm>
          <a:prstGeom prst="rect">
            <a:avLst/>
          </a:prstGeom>
          <a:noFill/>
          <a:ln>
            <a:noFill/>
          </a:ln>
        </p:spPr>
      </p:pic>
      <p:pic>
        <p:nvPicPr>
          <p:cNvPr id="2" name="Picture 1">
            <a:extLst>
              <a:ext uri="{FF2B5EF4-FFF2-40B4-BE49-F238E27FC236}">
                <a16:creationId xmlns:a16="http://schemas.microsoft.com/office/drawing/2014/main" id="{5887B84F-FE26-FE3B-1BA9-C08C4E88571A}"/>
              </a:ext>
            </a:extLst>
          </p:cNvPr>
          <p:cNvPicPr>
            <a:picLocks noChangeAspect="1"/>
          </p:cNvPicPr>
          <p:nvPr/>
        </p:nvPicPr>
        <p:blipFill>
          <a:blip r:embed="rId4"/>
          <a:stretch>
            <a:fillRect/>
          </a:stretch>
        </p:blipFill>
        <p:spPr>
          <a:xfrm>
            <a:off x="1" y="-27972"/>
            <a:ext cx="10283482" cy="1610200"/>
          </a:xfrm>
          <a:prstGeom prst="rect">
            <a:avLst/>
          </a:prstGeom>
        </p:spPr>
      </p:pic>
      <p:sp>
        <p:nvSpPr>
          <p:cNvPr id="3" name="TextBox 2">
            <a:extLst>
              <a:ext uri="{FF2B5EF4-FFF2-40B4-BE49-F238E27FC236}">
                <a16:creationId xmlns:a16="http://schemas.microsoft.com/office/drawing/2014/main" id="{C91417DF-E925-29B0-F348-FEB16720838D}"/>
              </a:ext>
            </a:extLst>
          </p:cNvPr>
          <p:cNvSpPr txBox="1"/>
          <p:nvPr/>
        </p:nvSpPr>
        <p:spPr>
          <a:xfrm>
            <a:off x="2383274" y="484740"/>
            <a:ext cx="8450629"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What Traits associated with Leadership ?</a:t>
            </a:r>
          </a:p>
        </p:txBody>
      </p:sp>
      <p:pic>
        <p:nvPicPr>
          <p:cNvPr id="4" name="Picture 3">
            <a:extLst>
              <a:ext uri="{FF2B5EF4-FFF2-40B4-BE49-F238E27FC236}">
                <a16:creationId xmlns:a16="http://schemas.microsoft.com/office/drawing/2014/main" id="{97F8326B-F76E-5828-A37F-A62DEC5F8BE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71185"/>
            <a:ext cx="1222425" cy="1096206"/>
          </a:xfrm>
          <a:prstGeom prst="rect">
            <a:avLst/>
          </a:prstGeom>
        </p:spPr>
      </p:pic>
      <p:pic>
        <p:nvPicPr>
          <p:cNvPr id="5" name="Picture 4">
            <a:extLst>
              <a:ext uri="{FF2B5EF4-FFF2-40B4-BE49-F238E27FC236}">
                <a16:creationId xmlns:a16="http://schemas.microsoft.com/office/drawing/2014/main" id="{D14430F0-1017-608D-13AA-75C7625E4559}"/>
              </a:ext>
            </a:extLst>
          </p:cNvPr>
          <p:cNvPicPr>
            <a:picLocks noChangeAspect="1"/>
          </p:cNvPicPr>
          <p:nvPr/>
        </p:nvPicPr>
        <p:blipFill>
          <a:blip r:embed="rId6"/>
          <a:stretch>
            <a:fillRect/>
          </a:stretch>
        </p:blipFill>
        <p:spPr>
          <a:xfrm>
            <a:off x="2171236" y="6558674"/>
            <a:ext cx="9902229" cy="20483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Shape 197"/>
        <p:cNvGrpSpPr/>
        <p:nvPr/>
      </p:nvGrpSpPr>
      <p:grpSpPr>
        <a:xfrm>
          <a:off x="0" y="0"/>
          <a:ext cx="0" cy="0"/>
          <a:chOff x="0" y="0"/>
          <a:chExt cx="0" cy="0"/>
        </a:xfrm>
      </p:grpSpPr>
      <p:pic>
        <p:nvPicPr>
          <p:cNvPr id="200" name="Google Shape;200;p12"/>
          <p:cNvPicPr preferRelativeResize="0"/>
          <p:nvPr/>
        </p:nvPicPr>
        <p:blipFill rotWithShape="1">
          <a:blip r:embed="rId3">
            <a:alphaModFix/>
          </a:blip>
          <a:srcRect/>
          <a:stretch/>
        </p:blipFill>
        <p:spPr>
          <a:xfrm>
            <a:off x="1272826" y="1547732"/>
            <a:ext cx="9318162" cy="4356944"/>
          </a:xfrm>
          <a:prstGeom prst="rect">
            <a:avLst/>
          </a:prstGeom>
          <a:noFill/>
          <a:ln>
            <a:noFill/>
          </a:ln>
        </p:spPr>
      </p:pic>
      <p:pic>
        <p:nvPicPr>
          <p:cNvPr id="2" name="Picture 1">
            <a:extLst>
              <a:ext uri="{FF2B5EF4-FFF2-40B4-BE49-F238E27FC236}">
                <a16:creationId xmlns:a16="http://schemas.microsoft.com/office/drawing/2014/main" id="{A6628214-B2CA-E14C-D4BC-5BE5890710BD}"/>
              </a:ext>
            </a:extLst>
          </p:cNvPr>
          <p:cNvPicPr>
            <a:picLocks noChangeAspect="1"/>
          </p:cNvPicPr>
          <p:nvPr/>
        </p:nvPicPr>
        <p:blipFill>
          <a:blip r:embed="rId4"/>
          <a:stretch>
            <a:fillRect/>
          </a:stretch>
        </p:blipFill>
        <p:spPr>
          <a:xfrm>
            <a:off x="0" y="-49432"/>
            <a:ext cx="9533101" cy="1610200"/>
          </a:xfrm>
          <a:prstGeom prst="rect">
            <a:avLst/>
          </a:prstGeom>
        </p:spPr>
      </p:pic>
      <p:sp>
        <p:nvSpPr>
          <p:cNvPr id="3" name="TextBox 2">
            <a:extLst>
              <a:ext uri="{FF2B5EF4-FFF2-40B4-BE49-F238E27FC236}">
                <a16:creationId xmlns:a16="http://schemas.microsoft.com/office/drawing/2014/main" id="{68773B1E-A838-6AA9-C9FD-B21CDC6E0D50}"/>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TRAITS AND SKILLS FOR LEADER</a:t>
            </a:r>
          </a:p>
        </p:txBody>
      </p:sp>
      <p:pic>
        <p:nvPicPr>
          <p:cNvPr id="4" name="Picture 3">
            <a:extLst>
              <a:ext uri="{FF2B5EF4-FFF2-40B4-BE49-F238E27FC236}">
                <a16:creationId xmlns:a16="http://schemas.microsoft.com/office/drawing/2014/main" id="{06C68617-330A-8CC4-FB4B-01F3488990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74143A2A-514E-E7C8-3910-AC5485311267}"/>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Shape 205"/>
        <p:cNvGrpSpPr/>
        <p:nvPr/>
      </p:nvGrpSpPr>
      <p:grpSpPr>
        <a:xfrm>
          <a:off x="0" y="0"/>
          <a:ext cx="0" cy="0"/>
          <a:chOff x="0" y="0"/>
          <a:chExt cx="0" cy="0"/>
        </a:xfrm>
      </p:grpSpPr>
      <p:pic>
        <p:nvPicPr>
          <p:cNvPr id="2" name="Picture 1">
            <a:extLst>
              <a:ext uri="{FF2B5EF4-FFF2-40B4-BE49-F238E27FC236}">
                <a16:creationId xmlns:a16="http://schemas.microsoft.com/office/drawing/2014/main" id="{5A259500-50D7-04CF-4FE5-A3A7447A7F48}"/>
              </a:ext>
            </a:extLst>
          </p:cNvPr>
          <p:cNvPicPr>
            <a:picLocks noChangeAspect="1"/>
          </p:cNvPicPr>
          <p:nvPr/>
        </p:nvPicPr>
        <p:blipFill>
          <a:blip r:embed="rId3"/>
          <a:stretch>
            <a:fillRect/>
          </a:stretch>
        </p:blipFill>
        <p:spPr>
          <a:xfrm>
            <a:off x="0" y="-108260"/>
            <a:ext cx="10435771" cy="3096921"/>
          </a:xfrm>
          <a:prstGeom prst="rect">
            <a:avLst/>
          </a:prstGeom>
        </p:spPr>
      </p:pic>
      <p:sp>
        <p:nvSpPr>
          <p:cNvPr id="3" name="TextBox 2">
            <a:extLst>
              <a:ext uri="{FF2B5EF4-FFF2-40B4-BE49-F238E27FC236}">
                <a16:creationId xmlns:a16="http://schemas.microsoft.com/office/drawing/2014/main" id="{0052244D-7893-7267-0C46-3A7489527151}"/>
              </a:ext>
            </a:extLst>
          </p:cNvPr>
          <p:cNvSpPr txBox="1"/>
          <p:nvPr/>
        </p:nvSpPr>
        <p:spPr>
          <a:xfrm>
            <a:off x="2760646" y="470704"/>
            <a:ext cx="6268278" cy="1938992"/>
          </a:xfrm>
          <a:prstGeom prst="rect">
            <a:avLst/>
          </a:prstGeom>
          <a:noFill/>
        </p:spPr>
        <p:txBody>
          <a:bodyPr wrap="square">
            <a:spAutoFit/>
          </a:bodyPr>
          <a:lstStyle/>
          <a:p>
            <a:pPr algn="ctr">
              <a:buClrTx/>
              <a:buFontTx/>
              <a:buNone/>
              <a:defRPr/>
            </a:pPr>
            <a:br>
              <a:rPr lang="en-US" sz="4000" b="1" kern="1200" dirty="0">
                <a:solidFill>
                  <a:prstClr val="white"/>
                </a:solidFill>
                <a:latin typeface="Calibri" panose="020F0502020204030204"/>
                <a:ea typeface="+mn-ea"/>
              </a:rPr>
            </a:br>
            <a:r>
              <a:rPr lang="en-US" sz="4000" b="1" kern="1200" dirty="0">
                <a:solidFill>
                  <a:prstClr val="white"/>
                </a:solidFill>
                <a:latin typeface="Calibri" panose="020F0502020204030204"/>
                <a:ea typeface="+mn-ea"/>
              </a:rPr>
              <a:t>Behavioral Theories</a:t>
            </a:r>
            <a:br>
              <a:rPr lang="en-US" sz="4000" b="1" kern="1200" dirty="0">
                <a:solidFill>
                  <a:prstClr val="white"/>
                </a:solidFill>
                <a:latin typeface="Calibri" panose="020F0502020204030204"/>
                <a:ea typeface="+mn-ea"/>
              </a:rPr>
            </a:br>
            <a:r>
              <a:rPr lang="en-US" sz="4000" b="1" kern="1200" dirty="0">
                <a:solidFill>
                  <a:prstClr val="white"/>
                </a:solidFill>
                <a:latin typeface="Calibri" panose="020F0502020204030204"/>
                <a:ea typeface="+mn-ea"/>
              </a:rPr>
              <a:t>(1950’s – 1960’s)</a:t>
            </a:r>
          </a:p>
        </p:txBody>
      </p:sp>
      <p:pic>
        <p:nvPicPr>
          <p:cNvPr id="4" name="Picture 3">
            <a:extLst>
              <a:ext uri="{FF2B5EF4-FFF2-40B4-BE49-F238E27FC236}">
                <a16:creationId xmlns:a16="http://schemas.microsoft.com/office/drawing/2014/main" id="{EA48B0C4-65E4-4A74-8112-070D2CF38AA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9E8D4D21-3290-ABB5-1277-AD2109928670}"/>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7" name="TextBox 6">
            <a:extLst>
              <a:ext uri="{FF2B5EF4-FFF2-40B4-BE49-F238E27FC236}">
                <a16:creationId xmlns:a16="http://schemas.microsoft.com/office/drawing/2014/main" id="{AED4A4BC-8A6C-D85E-F8B2-93D8884DFC2E}"/>
              </a:ext>
            </a:extLst>
          </p:cNvPr>
          <p:cNvSpPr txBox="1"/>
          <p:nvPr/>
        </p:nvSpPr>
        <p:spPr>
          <a:xfrm>
            <a:off x="742122" y="3269175"/>
            <a:ext cx="9793356" cy="830997"/>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In behavioral theories</a:t>
            </a:r>
            <a:r>
              <a:rPr lang="en-US" sz="2400" dirty="0"/>
              <a:t> </a:t>
            </a:r>
            <a:r>
              <a:rPr kumimoji="0" lang="en-US" sz="2400" b="0" i="0" u="none" strike="noStrike" kern="0" cap="none" spc="0" normalizeH="0" baseline="0" noProof="0" dirty="0">
                <a:ln>
                  <a:noFill/>
                </a:ln>
                <a:solidFill>
                  <a:srgbClr val="000000"/>
                </a:solidFill>
                <a:effectLst/>
                <a:uLnTx/>
                <a:uFillTx/>
                <a:latin typeface="Arial"/>
                <a:cs typeface="Arial"/>
                <a:sym typeface="Arial"/>
              </a:rPr>
              <a:t>Individuals need three primary skills to lead the followers – technical, human, and conceptual skills.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Shape 213"/>
        <p:cNvGrpSpPr/>
        <p:nvPr/>
      </p:nvGrpSpPr>
      <p:grpSpPr>
        <a:xfrm>
          <a:off x="0" y="0"/>
          <a:ext cx="0" cy="0"/>
          <a:chOff x="0" y="0"/>
          <a:chExt cx="0" cy="0"/>
        </a:xfrm>
      </p:grpSpPr>
      <p:pic>
        <p:nvPicPr>
          <p:cNvPr id="215" name="Google Shape;215;p14"/>
          <p:cNvPicPr preferRelativeResize="0"/>
          <p:nvPr/>
        </p:nvPicPr>
        <p:blipFill rotWithShape="1">
          <a:blip r:embed="rId3">
            <a:alphaModFix/>
          </a:blip>
          <a:srcRect/>
          <a:stretch/>
        </p:blipFill>
        <p:spPr>
          <a:xfrm>
            <a:off x="2171236" y="1644043"/>
            <a:ext cx="7884942" cy="4387850"/>
          </a:xfrm>
          <a:prstGeom prst="rect">
            <a:avLst/>
          </a:prstGeom>
          <a:noFill/>
          <a:ln>
            <a:noFill/>
          </a:ln>
        </p:spPr>
      </p:pic>
      <p:pic>
        <p:nvPicPr>
          <p:cNvPr id="2" name="Picture 1">
            <a:extLst>
              <a:ext uri="{FF2B5EF4-FFF2-40B4-BE49-F238E27FC236}">
                <a16:creationId xmlns:a16="http://schemas.microsoft.com/office/drawing/2014/main" id="{DB056566-445A-D30B-8750-46B4622641C4}"/>
              </a:ext>
            </a:extLst>
          </p:cNvPr>
          <p:cNvPicPr>
            <a:picLocks noChangeAspect="1"/>
          </p:cNvPicPr>
          <p:nvPr/>
        </p:nvPicPr>
        <p:blipFill>
          <a:blip r:embed="rId4"/>
          <a:stretch>
            <a:fillRect/>
          </a:stretch>
        </p:blipFill>
        <p:spPr>
          <a:xfrm>
            <a:off x="0" y="-42040"/>
            <a:ext cx="10353822" cy="1610200"/>
          </a:xfrm>
          <a:prstGeom prst="rect">
            <a:avLst/>
          </a:prstGeom>
        </p:spPr>
      </p:pic>
      <p:sp>
        <p:nvSpPr>
          <p:cNvPr id="3" name="TextBox 2">
            <a:extLst>
              <a:ext uri="{FF2B5EF4-FFF2-40B4-BE49-F238E27FC236}">
                <a16:creationId xmlns:a16="http://schemas.microsoft.com/office/drawing/2014/main" id="{3971795C-DE0C-4523-5850-A6E305B3B15E}"/>
              </a:ext>
            </a:extLst>
          </p:cNvPr>
          <p:cNvSpPr txBox="1"/>
          <p:nvPr/>
        </p:nvSpPr>
        <p:spPr>
          <a:xfrm>
            <a:off x="2383275" y="470672"/>
            <a:ext cx="7548516"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University of Iowa and Ohio State Studies </a:t>
            </a:r>
          </a:p>
        </p:txBody>
      </p:sp>
      <p:pic>
        <p:nvPicPr>
          <p:cNvPr id="4" name="Picture 3">
            <a:extLst>
              <a:ext uri="{FF2B5EF4-FFF2-40B4-BE49-F238E27FC236}">
                <a16:creationId xmlns:a16="http://schemas.microsoft.com/office/drawing/2014/main" id="{D0B9FD59-6AEB-C369-B19D-C9DF18168D2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22D0752B-9CBD-F1AD-EB85-63367B24C718}"/>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Shape 222"/>
        <p:cNvGrpSpPr/>
        <p:nvPr/>
      </p:nvGrpSpPr>
      <p:grpSpPr>
        <a:xfrm>
          <a:off x="0" y="0"/>
          <a:ext cx="0" cy="0"/>
          <a:chOff x="0" y="0"/>
          <a:chExt cx="0" cy="0"/>
        </a:xfrm>
      </p:grpSpPr>
      <p:pic>
        <p:nvPicPr>
          <p:cNvPr id="224" name="Google Shape;224;p15"/>
          <p:cNvPicPr preferRelativeResize="0"/>
          <p:nvPr/>
        </p:nvPicPr>
        <p:blipFill rotWithShape="1">
          <a:blip r:embed="rId3">
            <a:alphaModFix/>
          </a:blip>
          <a:srcRect/>
          <a:stretch/>
        </p:blipFill>
        <p:spPr>
          <a:xfrm>
            <a:off x="2383274" y="1837518"/>
            <a:ext cx="7662923" cy="3870174"/>
          </a:xfrm>
          <a:prstGeom prst="rect">
            <a:avLst/>
          </a:prstGeom>
          <a:noFill/>
          <a:ln>
            <a:noFill/>
          </a:ln>
        </p:spPr>
      </p:pic>
      <p:pic>
        <p:nvPicPr>
          <p:cNvPr id="2" name="Picture 1">
            <a:extLst>
              <a:ext uri="{FF2B5EF4-FFF2-40B4-BE49-F238E27FC236}">
                <a16:creationId xmlns:a16="http://schemas.microsoft.com/office/drawing/2014/main" id="{9E099C23-0BC2-E5BD-5030-8C9E12F0C586}"/>
              </a:ext>
            </a:extLst>
          </p:cNvPr>
          <p:cNvPicPr>
            <a:picLocks noChangeAspect="1"/>
          </p:cNvPicPr>
          <p:nvPr/>
        </p:nvPicPr>
        <p:blipFill>
          <a:blip r:embed="rId4"/>
          <a:stretch>
            <a:fillRect/>
          </a:stretch>
        </p:blipFill>
        <p:spPr>
          <a:xfrm>
            <a:off x="-1" y="-42040"/>
            <a:ext cx="11676186" cy="1642490"/>
          </a:xfrm>
          <a:prstGeom prst="rect">
            <a:avLst/>
          </a:prstGeom>
        </p:spPr>
      </p:pic>
      <p:sp>
        <p:nvSpPr>
          <p:cNvPr id="3" name="TextBox 2">
            <a:extLst>
              <a:ext uri="{FF2B5EF4-FFF2-40B4-BE49-F238E27FC236}">
                <a16:creationId xmlns:a16="http://schemas.microsoft.com/office/drawing/2014/main" id="{ADF505B9-EC20-5521-56A5-A53FDB7C2E23}"/>
              </a:ext>
            </a:extLst>
          </p:cNvPr>
          <p:cNvSpPr txBox="1"/>
          <p:nvPr/>
        </p:nvSpPr>
        <p:spPr>
          <a:xfrm>
            <a:off x="2383274" y="470672"/>
            <a:ext cx="9011557"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University of Michigan Study and Managerial Grid</a:t>
            </a:r>
          </a:p>
        </p:txBody>
      </p:sp>
      <p:pic>
        <p:nvPicPr>
          <p:cNvPr id="4" name="Picture 3">
            <a:extLst>
              <a:ext uri="{FF2B5EF4-FFF2-40B4-BE49-F238E27FC236}">
                <a16:creationId xmlns:a16="http://schemas.microsoft.com/office/drawing/2014/main" id="{0DBA114A-3697-88CC-0EE0-7B986A3291A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57962C86-AA97-31AA-48B4-87A1C5565D6C}"/>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Shape 231"/>
        <p:cNvGrpSpPr/>
        <p:nvPr/>
      </p:nvGrpSpPr>
      <p:grpSpPr>
        <a:xfrm>
          <a:off x="0" y="0"/>
          <a:ext cx="0" cy="0"/>
          <a:chOff x="0" y="0"/>
          <a:chExt cx="0" cy="0"/>
        </a:xfrm>
      </p:grpSpPr>
      <p:pic>
        <p:nvPicPr>
          <p:cNvPr id="235" name="Google Shape;235;p16" descr="page17image49950976"/>
          <p:cNvPicPr preferRelativeResize="0"/>
          <p:nvPr/>
        </p:nvPicPr>
        <p:blipFill rotWithShape="1">
          <a:blip r:embed="rId3">
            <a:alphaModFix/>
          </a:blip>
          <a:srcRect/>
          <a:stretch/>
        </p:blipFill>
        <p:spPr>
          <a:xfrm>
            <a:off x="2171236" y="1462142"/>
            <a:ext cx="8085064" cy="4563189"/>
          </a:xfrm>
          <a:prstGeom prst="rect">
            <a:avLst/>
          </a:prstGeom>
          <a:noFill/>
          <a:ln>
            <a:noFill/>
          </a:ln>
        </p:spPr>
      </p:pic>
      <p:pic>
        <p:nvPicPr>
          <p:cNvPr id="2" name="Picture 1">
            <a:extLst>
              <a:ext uri="{FF2B5EF4-FFF2-40B4-BE49-F238E27FC236}">
                <a16:creationId xmlns:a16="http://schemas.microsoft.com/office/drawing/2014/main" id="{60D1C021-5EC6-5516-B767-CE13F0D529A2}"/>
              </a:ext>
            </a:extLst>
          </p:cNvPr>
          <p:cNvPicPr>
            <a:picLocks noChangeAspect="1"/>
          </p:cNvPicPr>
          <p:nvPr/>
        </p:nvPicPr>
        <p:blipFill>
          <a:blip r:embed="rId4"/>
          <a:stretch>
            <a:fillRect/>
          </a:stretch>
        </p:blipFill>
        <p:spPr>
          <a:xfrm>
            <a:off x="0" y="20156"/>
            <a:ext cx="9533101" cy="1610200"/>
          </a:xfrm>
          <a:prstGeom prst="rect">
            <a:avLst/>
          </a:prstGeom>
        </p:spPr>
      </p:pic>
      <p:sp>
        <p:nvSpPr>
          <p:cNvPr id="3" name="TextBox 2">
            <a:extLst>
              <a:ext uri="{FF2B5EF4-FFF2-40B4-BE49-F238E27FC236}">
                <a16:creationId xmlns:a16="http://schemas.microsoft.com/office/drawing/2014/main" id="{7D3B33C0-B340-339F-9550-35A83C9A5A1E}"/>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The Managerial Grid</a:t>
            </a:r>
          </a:p>
        </p:txBody>
      </p:sp>
      <p:pic>
        <p:nvPicPr>
          <p:cNvPr id="4" name="Picture 3">
            <a:extLst>
              <a:ext uri="{FF2B5EF4-FFF2-40B4-BE49-F238E27FC236}">
                <a16:creationId xmlns:a16="http://schemas.microsoft.com/office/drawing/2014/main" id="{ED13EF34-C224-5B73-DF92-875702575A8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1BCAB20C-E4C6-1A20-4DDD-86179423A517}"/>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Shape 239"/>
        <p:cNvGrpSpPr/>
        <p:nvPr/>
      </p:nvGrpSpPr>
      <p:grpSpPr>
        <a:xfrm>
          <a:off x="0" y="0"/>
          <a:ext cx="0" cy="0"/>
          <a:chOff x="0" y="0"/>
          <a:chExt cx="0" cy="0"/>
        </a:xfrm>
      </p:grpSpPr>
      <p:pic>
        <p:nvPicPr>
          <p:cNvPr id="2" name="Picture 1">
            <a:extLst>
              <a:ext uri="{FF2B5EF4-FFF2-40B4-BE49-F238E27FC236}">
                <a16:creationId xmlns:a16="http://schemas.microsoft.com/office/drawing/2014/main" id="{464FFCC6-7563-C2C9-C6F3-A75D8067AEF2}"/>
              </a:ext>
            </a:extLst>
          </p:cNvPr>
          <p:cNvPicPr>
            <a:picLocks noChangeAspect="1"/>
          </p:cNvPicPr>
          <p:nvPr/>
        </p:nvPicPr>
        <p:blipFill>
          <a:blip r:embed="rId3"/>
          <a:stretch>
            <a:fillRect/>
          </a:stretch>
        </p:blipFill>
        <p:spPr>
          <a:xfrm>
            <a:off x="0" y="-42041"/>
            <a:ext cx="9533101" cy="3024391"/>
          </a:xfrm>
          <a:prstGeom prst="rect">
            <a:avLst/>
          </a:prstGeom>
        </p:spPr>
      </p:pic>
      <p:sp>
        <p:nvSpPr>
          <p:cNvPr id="3" name="TextBox 2">
            <a:extLst>
              <a:ext uri="{FF2B5EF4-FFF2-40B4-BE49-F238E27FC236}">
                <a16:creationId xmlns:a16="http://schemas.microsoft.com/office/drawing/2014/main" id="{2818E475-28E1-BF53-E8C7-C51F0C95C554}"/>
              </a:ext>
            </a:extLst>
          </p:cNvPr>
          <p:cNvSpPr txBox="1"/>
          <p:nvPr/>
        </p:nvSpPr>
        <p:spPr>
          <a:xfrm>
            <a:off x="2383275" y="364204"/>
            <a:ext cx="6268278" cy="1938992"/>
          </a:xfrm>
          <a:prstGeom prst="rect">
            <a:avLst/>
          </a:prstGeom>
          <a:noFill/>
        </p:spPr>
        <p:txBody>
          <a:bodyPr wrap="square">
            <a:spAutoFit/>
          </a:bodyPr>
          <a:lstStyle/>
          <a:p>
            <a:pPr algn="ctr">
              <a:buClrTx/>
              <a:buFontTx/>
              <a:buNone/>
              <a:defRPr/>
            </a:pPr>
            <a:br>
              <a:rPr lang="en-US" sz="4000" b="1" kern="1200" dirty="0">
                <a:solidFill>
                  <a:prstClr val="white"/>
                </a:solidFill>
                <a:latin typeface="Calibri" panose="020F0502020204030204"/>
                <a:ea typeface="+mn-ea"/>
              </a:rPr>
            </a:br>
            <a:r>
              <a:rPr lang="en-US" sz="4000" b="1" kern="1200" dirty="0">
                <a:solidFill>
                  <a:prstClr val="white"/>
                </a:solidFill>
                <a:latin typeface="Calibri" panose="020F0502020204030204"/>
                <a:ea typeface="+mn-ea"/>
              </a:rPr>
              <a:t>Contingency Theories </a:t>
            </a:r>
            <a:br>
              <a:rPr lang="en-US" sz="4000" b="1" kern="1200" dirty="0">
                <a:solidFill>
                  <a:prstClr val="white"/>
                </a:solidFill>
                <a:latin typeface="Calibri" panose="020F0502020204030204"/>
                <a:ea typeface="+mn-ea"/>
              </a:rPr>
            </a:br>
            <a:r>
              <a:rPr lang="en-US" sz="4000" b="1" kern="1200" dirty="0">
                <a:solidFill>
                  <a:prstClr val="white"/>
                </a:solidFill>
                <a:latin typeface="Calibri" panose="020F0502020204030204"/>
                <a:ea typeface="+mn-ea"/>
              </a:rPr>
              <a:t>(1960’s– 1970’s)</a:t>
            </a:r>
          </a:p>
        </p:txBody>
      </p:sp>
      <p:pic>
        <p:nvPicPr>
          <p:cNvPr id="4" name="Picture 3">
            <a:extLst>
              <a:ext uri="{FF2B5EF4-FFF2-40B4-BE49-F238E27FC236}">
                <a16:creationId xmlns:a16="http://schemas.microsoft.com/office/drawing/2014/main" id="{4FC133AA-92E3-00B6-75A1-C273C839FD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5BDC636-A543-600E-9CD1-01E411B9767D}"/>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Shape 246"/>
        <p:cNvGrpSpPr/>
        <p:nvPr/>
      </p:nvGrpSpPr>
      <p:grpSpPr>
        <a:xfrm>
          <a:off x="0" y="0"/>
          <a:ext cx="0" cy="0"/>
          <a:chOff x="0" y="0"/>
          <a:chExt cx="0" cy="0"/>
        </a:xfrm>
      </p:grpSpPr>
      <p:sp>
        <p:nvSpPr>
          <p:cNvPr id="249" name="Google Shape;249;p18"/>
          <p:cNvSpPr txBox="1">
            <a:spLocks noGrp="1"/>
          </p:cNvSpPr>
          <p:nvPr>
            <p:ph type="title"/>
          </p:nvPr>
        </p:nvSpPr>
        <p:spPr>
          <a:xfrm>
            <a:off x="590842" y="1595836"/>
            <a:ext cx="10554275" cy="823807"/>
          </a:xfrm>
          <a:prstGeom prst="rect">
            <a:avLst/>
          </a:prstGeom>
          <a:noFill/>
          <a:ln>
            <a:noFill/>
          </a:ln>
        </p:spPr>
        <p:txBody>
          <a:bodyPr spcFirstLastPara="1" wrap="square" lIns="91425" tIns="45700" rIns="91425" bIns="45700" anchor="t" anchorCtr="0">
            <a:noAutofit/>
          </a:bodyPr>
          <a:lstStyle/>
          <a:p>
            <a:pPr marL="457200" lvl="0" indent="-457200" rtl="0">
              <a:lnSpc>
                <a:spcPct val="90000"/>
              </a:lnSpc>
              <a:spcBef>
                <a:spcPts val="0"/>
              </a:spcBef>
              <a:spcAft>
                <a:spcPts val="0"/>
              </a:spcAft>
              <a:buClr>
                <a:srgbClr val="00B050"/>
              </a:buClr>
              <a:buSzPts val="3600"/>
              <a:buFont typeface="Wingdings" panose="05000000000000000000" pitchFamily="2" charset="2"/>
              <a:buChar char="q"/>
            </a:pPr>
            <a:r>
              <a:rPr lang="en-US" sz="2800" dirty="0">
                <a:solidFill>
                  <a:srgbClr val="0070C0"/>
                </a:solidFill>
                <a:latin typeface="Arial"/>
                <a:ea typeface="Arial"/>
                <a:cs typeface="Arial"/>
                <a:sym typeface="Arial"/>
              </a:rPr>
              <a:t>Describe the four major contingency leadership </a:t>
            </a:r>
            <a:br>
              <a:rPr lang="en-US" sz="2800" dirty="0">
                <a:solidFill>
                  <a:srgbClr val="0070C0"/>
                </a:solidFill>
                <a:latin typeface="Arial"/>
                <a:ea typeface="Arial"/>
                <a:cs typeface="Arial"/>
                <a:sym typeface="Arial"/>
              </a:rPr>
            </a:br>
            <a:r>
              <a:rPr lang="en-US" sz="2800" dirty="0">
                <a:solidFill>
                  <a:srgbClr val="0070C0"/>
                </a:solidFill>
                <a:latin typeface="Arial"/>
                <a:ea typeface="Arial"/>
                <a:cs typeface="Arial"/>
                <a:sym typeface="Arial"/>
              </a:rPr>
              <a:t>theories?</a:t>
            </a:r>
            <a:br>
              <a:rPr lang="en-US" sz="2800" dirty="0">
                <a:solidFill>
                  <a:srgbClr val="0070C0"/>
                </a:solidFill>
                <a:latin typeface="Arial"/>
                <a:ea typeface="Arial"/>
                <a:cs typeface="Arial"/>
                <a:sym typeface="Arial"/>
              </a:rPr>
            </a:br>
            <a:endParaRPr sz="2800" dirty="0">
              <a:solidFill>
                <a:srgbClr val="0070C0"/>
              </a:solidFill>
            </a:endParaRPr>
          </a:p>
        </p:txBody>
      </p:sp>
      <p:sp>
        <p:nvSpPr>
          <p:cNvPr id="250" name="Google Shape;250;p18"/>
          <p:cNvSpPr txBox="1"/>
          <p:nvPr/>
        </p:nvSpPr>
        <p:spPr>
          <a:xfrm>
            <a:off x="1070517" y="2720898"/>
            <a:ext cx="5494325" cy="2739171"/>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rgbClr val="C00000"/>
              </a:buClr>
              <a:buSzPts val="2800"/>
              <a:buFont typeface="Noto Sans Symbols"/>
              <a:buChar char="⮚"/>
            </a:pPr>
            <a:r>
              <a:rPr lang="en-US" sz="2400" dirty="0">
                <a:solidFill>
                  <a:srgbClr val="002060"/>
                </a:solidFill>
                <a:latin typeface="Arial"/>
                <a:ea typeface="Arial"/>
                <a:cs typeface="Arial"/>
                <a:sym typeface="Arial"/>
              </a:rPr>
              <a:t>The Fiedler Model.</a:t>
            </a:r>
            <a:endParaRPr sz="2400" dirty="0">
              <a:solidFill>
                <a:srgbClr val="002060"/>
              </a:solidFill>
            </a:endParaRPr>
          </a:p>
          <a:p>
            <a:pPr marL="457200" marR="0" lvl="0" indent="-279400" algn="l" rtl="0">
              <a:spcBef>
                <a:spcPts val="0"/>
              </a:spcBef>
              <a:spcAft>
                <a:spcPts val="0"/>
              </a:spcAft>
              <a:buClr>
                <a:schemeClr val="dk1"/>
              </a:buClr>
              <a:buSzPts val="2800"/>
              <a:buFont typeface="Noto Sans Symbols"/>
              <a:buNone/>
            </a:pPr>
            <a:endParaRPr sz="2400" dirty="0">
              <a:solidFill>
                <a:srgbClr val="002060"/>
              </a:solidFill>
              <a:latin typeface="Arial"/>
              <a:ea typeface="Arial"/>
              <a:cs typeface="Arial"/>
              <a:sym typeface="Arial"/>
            </a:endParaRPr>
          </a:p>
          <a:p>
            <a:pPr marL="457200" marR="0" lvl="0" indent="-457200" algn="l" rtl="0">
              <a:spcBef>
                <a:spcPts val="0"/>
              </a:spcBef>
              <a:spcAft>
                <a:spcPts val="0"/>
              </a:spcAft>
              <a:buClr>
                <a:srgbClr val="C00000"/>
              </a:buClr>
              <a:buSzPts val="2800"/>
              <a:buFont typeface="Noto Sans Symbols"/>
              <a:buChar char="⮚"/>
            </a:pPr>
            <a:r>
              <a:rPr lang="en-US" sz="2400" dirty="0">
                <a:solidFill>
                  <a:srgbClr val="002060"/>
                </a:solidFill>
                <a:latin typeface="Arial"/>
                <a:ea typeface="Arial"/>
                <a:cs typeface="Arial"/>
                <a:sym typeface="Arial"/>
              </a:rPr>
              <a:t>Situational Leadership Theory.</a:t>
            </a:r>
            <a:endParaRPr sz="2400" dirty="0">
              <a:solidFill>
                <a:srgbClr val="002060"/>
              </a:solidFill>
            </a:endParaRPr>
          </a:p>
          <a:p>
            <a:pPr marL="457200" marR="0" lvl="0" indent="-279400" algn="l" rtl="0">
              <a:spcBef>
                <a:spcPts val="0"/>
              </a:spcBef>
              <a:spcAft>
                <a:spcPts val="0"/>
              </a:spcAft>
              <a:buClr>
                <a:schemeClr val="dk1"/>
              </a:buClr>
              <a:buSzPts val="2800"/>
              <a:buFont typeface="Noto Sans Symbols"/>
              <a:buNone/>
            </a:pPr>
            <a:endParaRPr sz="2400" dirty="0">
              <a:solidFill>
                <a:srgbClr val="002060"/>
              </a:solidFill>
              <a:latin typeface="Arial"/>
              <a:ea typeface="Arial"/>
              <a:cs typeface="Arial"/>
              <a:sym typeface="Arial"/>
            </a:endParaRPr>
          </a:p>
          <a:p>
            <a:pPr marL="457200" marR="0" lvl="0" indent="-457200" algn="l" rtl="0">
              <a:spcBef>
                <a:spcPts val="0"/>
              </a:spcBef>
              <a:spcAft>
                <a:spcPts val="0"/>
              </a:spcAft>
              <a:buClr>
                <a:srgbClr val="C00000"/>
              </a:buClr>
              <a:buSzPts val="2800"/>
              <a:buFont typeface="Noto Sans Symbols"/>
              <a:buChar char="⮚"/>
            </a:pPr>
            <a:r>
              <a:rPr lang="en-US" sz="2400" dirty="0">
                <a:solidFill>
                  <a:srgbClr val="002060"/>
                </a:solidFill>
                <a:latin typeface="Arial"/>
                <a:ea typeface="Arial"/>
                <a:cs typeface="Arial"/>
                <a:sym typeface="Arial"/>
              </a:rPr>
              <a:t>Leader-Participation Model.</a:t>
            </a:r>
            <a:endParaRPr sz="2400" dirty="0">
              <a:solidFill>
                <a:srgbClr val="002060"/>
              </a:solidFill>
            </a:endParaRPr>
          </a:p>
          <a:p>
            <a:pPr marL="457200" marR="0" lvl="0" indent="-279400" algn="l" rtl="0">
              <a:spcBef>
                <a:spcPts val="0"/>
              </a:spcBef>
              <a:spcAft>
                <a:spcPts val="0"/>
              </a:spcAft>
              <a:buClr>
                <a:schemeClr val="dk1"/>
              </a:buClr>
              <a:buSzPts val="2800"/>
              <a:buFont typeface="Noto Sans Symbols"/>
              <a:buNone/>
            </a:pPr>
            <a:endParaRPr sz="2400" dirty="0">
              <a:solidFill>
                <a:srgbClr val="002060"/>
              </a:solidFill>
              <a:latin typeface="Arial"/>
              <a:ea typeface="Arial"/>
              <a:cs typeface="Arial"/>
              <a:sym typeface="Arial"/>
            </a:endParaRPr>
          </a:p>
          <a:p>
            <a:pPr marL="457200" marR="0" lvl="0" indent="-457200" algn="l" rtl="0">
              <a:spcBef>
                <a:spcPts val="0"/>
              </a:spcBef>
              <a:spcAft>
                <a:spcPts val="0"/>
              </a:spcAft>
              <a:buClr>
                <a:srgbClr val="C00000"/>
              </a:buClr>
              <a:buSzPts val="2800"/>
              <a:buFont typeface="Noto Sans Symbols"/>
              <a:buChar char="⮚"/>
            </a:pPr>
            <a:r>
              <a:rPr lang="en-US" sz="2400" dirty="0">
                <a:solidFill>
                  <a:srgbClr val="002060"/>
                </a:solidFill>
                <a:latin typeface="Arial"/>
                <a:ea typeface="Arial"/>
                <a:cs typeface="Arial"/>
                <a:sym typeface="Arial"/>
              </a:rPr>
              <a:t>Path-Goal Theory</a:t>
            </a:r>
            <a:r>
              <a:rPr lang="en-US" sz="2800" dirty="0">
                <a:solidFill>
                  <a:srgbClr val="002060"/>
                </a:solidFill>
                <a:latin typeface="Arial"/>
                <a:ea typeface="Arial"/>
                <a:cs typeface="Arial"/>
                <a:sym typeface="Arial"/>
              </a:rPr>
              <a:t>.</a:t>
            </a:r>
            <a:endParaRPr sz="2800" dirty="0">
              <a:solidFill>
                <a:srgbClr val="002060"/>
              </a:solidFill>
              <a:latin typeface="Arial"/>
              <a:ea typeface="Arial"/>
              <a:cs typeface="Arial"/>
              <a:sym typeface="Arial"/>
            </a:endParaRPr>
          </a:p>
        </p:txBody>
      </p:sp>
      <p:pic>
        <p:nvPicPr>
          <p:cNvPr id="2" name="Picture 1">
            <a:extLst>
              <a:ext uri="{FF2B5EF4-FFF2-40B4-BE49-F238E27FC236}">
                <a16:creationId xmlns:a16="http://schemas.microsoft.com/office/drawing/2014/main" id="{3B624540-56A9-BABD-DBAC-071E0BB1D3CF}"/>
              </a:ext>
            </a:extLst>
          </p:cNvPr>
          <p:cNvPicPr>
            <a:picLocks noChangeAspect="1"/>
          </p:cNvPicPr>
          <p:nvPr/>
        </p:nvPicPr>
        <p:blipFill>
          <a:blip r:embed="rId3"/>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7E9EEB56-068B-C42E-A116-F706D65FA1FF}"/>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Contingency Theories </a:t>
            </a:r>
          </a:p>
        </p:txBody>
      </p:sp>
      <p:pic>
        <p:nvPicPr>
          <p:cNvPr id="4" name="Picture 3">
            <a:extLst>
              <a:ext uri="{FF2B5EF4-FFF2-40B4-BE49-F238E27FC236}">
                <a16:creationId xmlns:a16="http://schemas.microsoft.com/office/drawing/2014/main" id="{275FEAEC-A992-9CFC-002C-355A87CE69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F5D8772B-0819-A0C7-3934-2C1BA0D70C74}"/>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Shape 255"/>
        <p:cNvGrpSpPr/>
        <p:nvPr/>
      </p:nvGrpSpPr>
      <p:grpSpPr>
        <a:xfrm>
          <a:off x="0" y="0"/>
          <a:ext cx="0" cy="0"/>
          <a:chOff x="0" y="0"/>
          <a:chExt cx="0" cy="0"/>
        </a:xfrm>
      </p:grpSpPr>
      <p:sp>
        <p:nvSpPr>
          <p:cNvPr id="259" name="Google Shape;259;p19"/>
          <p:cNvSpPr txBox="1">
            <a:spLocks noGrp="1"/>
          </p:cNvSpPr>
          <p:nvPr>
            <p:ph type="body" idx="1"/>
          </p:nvPr>
        </p:nvSpPr>
        <p:spPr>
          <a:xfrm>
            <a:off x="209309" y="1744330"/>
            <a:ext cx="9323792" cy="3294576"/>
          </a:xfrm>
          <a:prstGeom prst="rect">
            <a:avLst/>
          </a:prstGeom>
          <a:noFill/>
          <a:ln>
            <a:noFill/>
          </a:ln>
        </p:spPr>
        <p:txBody>
          <a:bodyPr spcFirstLastPara="1" wrap="square" lIns="91425" tIns="45700" rIns="91425" bIns="45700" anchor="t" anchorCtr="0">
            <a:noAutofit/>
          </a:bodyPr>
          <a:lstStyle/>
          <a:p>
            <a:pPr marL="228600" lvl="0" indent="-228600" algn="l" rtl="0">
              <a:lnSpc>
                <a:spcPct val="120000"/>
              </a:lnSpc>
              <a:spcBef>
                <a:spcPts val="0"/>
              </a:spcBef>
              <a:spcAft>
                <a:spcPts val="0"/>
              </a:spcAft>
              <a:buSzPct val="100000"/>
              <a:buChar char="•"/>
            </a:pPr>
            <a:r>
              <a:rPr lang="en-US" dirty="0">
                <a:solidFill>
                  <a:srgbClr val="002060"/>
                </a:solidFill>
              </a:rPr>
              <a:t>The Fiedler Contingency Model was created in the mid-1960s by Fred Fiedler. </a:t>
            </a:r>
            <a:endParaRPr dirty="0">
              <a:solidFill>
                <a:srgbClr val="002060"/>
              </a:solidFill>
            </a:endParaRPr>
          </a:p>
          <a:p>
            <a:pPr marL="228600" lvl="0" indent="-228600" algn="l" rtl="0">
              <a:lnSpc>
                <a:spcPct val="120000"/>
              </a:lnSpc>
              <a:spcBef>
                <a:spcPts val="1000"/>
              </a:spcBef>
              <a:spcAft>
                <a:spcPts val="0"/>
              </a:spcAft>
              <a:buSzPct val="100000"/>
              <a:buChar char="•"/>
            </a:pPr>
            <a:r>
              <a:rPr lang="en-US" dirty="0">
                <a:solidFill>
                  <a:srgbClr val="002060"/>
                </a:solidFill>
              </a:rPr>
              <a:t> The model states that there is </a:t>
            </a:r>
            <a:r>
              <a:rPr lang="en-US" b="1" dirty="0">
                <a:solidFill>
                  <a:srgbClr val="002060"/>
                </a:solidFill>
              </a:rPr>
              <a:t>no one best style</a:t>
            </a:r>
            <a:r>
              <a:rPr lang="en-US" dirty="0">
                <a:solidFill>
                  <a:srgbClr val="002060"/>
                </a:solidFill>
              </a:rPr>
              <a:t> of leadership. Instead, a leader's effectiveness is based </a:t>
            </a:r>
            <a:r>
              <a:rPr lang="en-US" b="1" u="sng" dirty="0">
                <a:solidFill>
                  <a:srgbClr val="002060"/>
                </a:solidFill>
              </a:rPr>
              <a:t>on the situation. </a:t>
            </a:r>
            <a:endParaRPr dirty="0">
              <a:solidFill>
                <a:srgbClr val="002060"/>
              </a:solidFill>
            </a:endParaRPr>
          </a:p>
          <a:p>
            <a:pPr marL="0" lvl="0" indent="0" algn="l" rtl="0">
              <a:lnSpc>
                <a:spcPct val="120000"/>
              </a:lnSpc>
              <a:spcBef>
                <a:spcPts val="1000"/>
              </a:spcBef>
              <a:spcAft>
                <a:spcPts val="0"/>
              </a:spcAft>
              <a:buSzPct val="100000"/>
              <a:buNone/>
            </a:pPr>
            <a:endParaRPr dirty="0">
              <a:solidFill>
                <a:srgbClr val="002060"/>
              </a:solidFill>
            </a:endParaRPr>
          </a:p>
          <a:p>
            <a:pPr marL="228600" lvl="0" indent="-228600" algn="l" rtl="0">
              <a:lnSpc>
                <a:spcPct val="120000"/>
              </a:lnSpc>
              <a:spcBef>
                <a:spcPts val="1000"/>
              </a:spcBef>
              <a:spcAft>
                <a:spcPts val="0"/>
              </a:spcAft>
              <a:buSzPct val="100000"/>
              <a:buChar char="•"/>
            </a:pPr>
            <a:r>
              <a:rPr lang="en-US" b="1" dirty="0">
                <a:solidFill>
                  <a:srgbClr val="002060"/>
                </a:solidFill>
              </a:rPr>
              <a:t>Fiedler believes a key factor in leadership success is the individual’s basic leadership style</a:t>
            </a:r>
            <a:r>
              <a:rPr lang="en-US" dirty="0">
                <a:solidFill>
                  <a:srgbClr val="002060"/>
                </a:solidFill>
              </a:rPr>
              <a:t> which could be categorized as either </a:t>
            </a:r>
            <a:r>
              <a:rPr lang="en-US" u="sng" dirty="0">
                <a:solidFill>
                  <a:srgbClr val="002060"/>
                </a:solidFill>
              </a:rPr>
              <a:t>task oriented or relationship oriented.</a:t>
            </a:r>
            <a:br>
              <a:rPr lang="en-US" b="1" u="sng" dirty="0">
                <a:solidFill>
                  <a:srgbClr val="002060"/>
                </a:solidFill>
              </a:rPr>
            </a:br>
            <a:endParaRPr u="sng" dirty="0">
              <a:solidFill>
                <a:srgbClr val="002060"/>
              </a:solidFill>
            </a:endParaRPr>
          </a:p>
          <a:p>
            <a:pPr marL="228600" lvl="0" indent="-105283" algn="l" rtl="0">
              <a:lnSpc>
                <a:spcPct val="120000"/>
              </a:lnSpc>
              <a:spcBef>
                <a:spcPts val="1000"/>
              </a:spcBef>
              <a:spcAft>
                <a:spcPts val="0"/>
              </a:spcAft>
              <a:buSzPct val="100000"/>
              <a:buNone/>
            </a:pPr>
            <a:endParaRPr b="1" dirty="0">
              <a:solidFill>
                <a:srgbClr val="002060"/>
              </a:solidFill>
            </a:endParaRPr>
          </a:p>
        </p:txBody>
      </p:sp>
      <p:pic>
        <p:nvPicPr>
          <p:cNvPr id="260" name="Google Shape;260;p19" descr="Image result for fiedler'"/>
          <p:cNvPicPr preferRelativeResize="0"/>
          <p:nvPr/>
        </p:nvPicPr>
        <p:blipFill rotWithShape="1">
          <a:blip r:embed="rId3">
            <a:alphaModFix/>
          </a:blip>
          <a:srcRect/>
          <a:stretch/>
        </p:blipFill>
        <p:spPr>
          <a:xfrm>
            <a:off x="9602198" y="1802161"/>
            <a:ext cx="1816100" cy="2540000"/>
          </a:xfrm>
          <a:prstGeom prst="rect">
            <a:avLst/>
          </a:prstGeom>
          <a:noFill/>
          <a:ln>
            <a:noFill/>
          </a:ln>
        </p:spPr>
      </p:pic>
      <p:pic>
        <p:nvPicPr>
          <p:cNvPr id="2" name="Picture 1">
            <a:extLst>
              <a:ext uri="{FF2B5EF4-FFF2-40B4-BE49-F238E27FC236}">
                <a16:creationId xmlns:a16="http://schemas.microsoft.com/office/drawing/2014/main" id="{F89DC1D8-EB0E-A293-BB9B-0CDB2BD2D202}"/>
              </a:ext>
            </a:extLst>
          </p:cNvPr>
          <p:cNvPicPr>
            <a:picLocks noChangeAspect="1"/>
          </p:cNvPicPr>
          <p:nvPr/>
        </p:nvPicPr>
        <p:blipFill>
          <a:blip r:embed="rId4"/>
          <a:stretch>
            <a:fillRect/>
          </a:stretch>
        </p:blipFill>
        <p:spPr>
          <a:xfrm>
            <a:off x="0" y="3408"/>
            <a:ext cx="9533101" cy="1610200"/>
          </a:xfrm>
          <a:prstGeom prst="rect">
            <a:avLst/>
          </a:prstGeom>
        </p:spPr>
      </p:pic>
      <p:sp>
        <p:nvSpPr>
          <p:cNvPr id="3" name="TextBox 2">
            <a:extLst>
              <a:ext uri="{FF2B5EF4-FFF2-40B4-BE49-F238E27FC236}">
                <a16:creationId xmlns:a16="http://schemas.microsoft.com/office/drawing/2014/main" id="{462837C3-8933-CB88-8A77-276517853700}"/>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1) The Fiedler Model</a:t>
            </a:r>
          </a:p>
        </p:txBody>
      </p:sp>
      <p:pic>
        <p:nvPicPr>
          <p:cNvPr id="4" name="Picture 3">
            <a:extLst>
              <a:ext uri="{FF2B5EF4-FFF2-40B4-BE49-F238E27FC236}">
                <a16:creationId xmlns:a16="http://schemas.microsoft.com/office/drawing/2014/main" id="{72D2E6D8-8D3D-14CD-7D1C-0C90DFADEEC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0C455877-F363-FAFB-C50D-1489D08FD7AF}"/>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Shape 265"/>
        <p:cNvGrpSpPr/>
        <p:nvPr/>
      </p:nvGrpSpPr>
      <p:grpSpPr>
        <a:xfrm>
          <a:off x="0" y="0"/>
          <a:ext cx="0" cy="0"/>
          <a:chOff x="0" y="0"/>
          <a:chExt cx="0" cy="0"/>
        </a:xfrm>
      </p:grpSpPr>
      <p:sp>
        <p:nvSpPr>
          <p:cNvPr id="266" name="Google Shape;266;p20"/>
          <p:cNvSpPr txBox="1">
            <a:spLocks noGrp="1"/>
          </p:cNvSpPr>
          <p:nvPr>
            <p:ph type="title"/>
          </p:nvPr>
        </p:nvSpPr>
        <p:spPr>
          <a:xfrm>
            <a:off x="764683" y="1635517"/>
            <a:ext cx="9603275" cy="1049235"/>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F6804A"/>
              </a:buClr>
              <a:buSzPts val="3600"/>
              <a:buFont typeface="Century Gothic"/>
              <a:buNone/>
            </a:pPr>
            <a:r>
              <a:rPr lang="en-US" sz="2800" b="1" u="sng" dirty="0">
                <a:solidFill>
                  <a:srgbClr val="002060"/>
                </a:solidFill>
              </a:rPr>
              <a:t>The Fiedler Model - Least-Preferred Coworker Questionnaire</a:t>
            </a:r>
            <a:br>
              <a:rPr lang="en-US" sz="2800" b="1" u="sng" dirty="0">
                <a:solidFill>
                  <a:srgbClr val="002060"/>
                </a:solidFill>
              </a:rPr>
            </a:br>
            <a:endParaRPr sz="2800" b="1" u="sng" dirty="0">
              <a:solidFill>
                <a:srgbClr val="002060"/>
              </a:solidFill>
            </a:endParaRPr>
          </a:p>
        </p:txBody>
      </p:sp>
      <p:pic>
        <p:nvPicPr>
          <p:cNvPr id="267" name="Google Shape;267;p20" descr="EX_12_002.eps"/>
          <p:cNvPicPr preferRelativeResize="0">
            <a:picLocks noGrp="1"/>
          </p:cNvPicPr>
          <p:nvPr>
            <p:ph type="body" idx="1"/>
          </p:nvPr>
        </p:nvPicPr>
        <p:blipFill rotWithShape="1">
          <a:blip r:embed="rId3">
            <a:alphaModFix/>
          </a:blip>
          <a:srcRect l="-9879" r="-9879"/>
          <a:stretch/>
        </p:blipFill>
        <p:spPr>
          <a:xfrm>
            <a:off x="5585494" y="2434870"/>
            <a:ext cx="6351011" cy="3377501"/>
          </a:xfrm>
          <a:prstGeom prst="rect">
            <a:avLst/>
          </a:prstGeom>
          <a:noFill/>
          <a:ln>
            <a:noFill/>
          </a:ln>
        </p:spPr>
      </p:pic>
      <p:sp>
        <p:nvSpPr>
          <p:cNvPr id="270" name="Google Shape;270;p20"/>
          <p:cNvSpPr/>
          <p:nvPr/>
        </p:nvSpPr>
        <p:spPr>
          <a:xfrm>
            <a:off x="326653" y="2752109"/>
            <a:ext cx="5239667" cy="16004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000" b="1" dirty="0">
              <a:solidFill>
                <a:srgbClr val="002060"/>
              </a:solidFill>
              <a:latin typeface="Times"/>
              <a:ea typeface="Times"/>
              <a:cs typeface="Times"/>
              <a:sym typeface="Times"/>
            </a:endParaRPr>
          </a:p>
          <a:p>
            <a:pPr marL="0" marR="0" lvl="0" indent="0" algn="l" rtl="0">
              <a:spcBef>
                <a:spcPts val="0"/>
              </a:spcBef>
              <a:spcAft>
                <a:spcPts val="0"/>
              </a:spcAft>
              <a:buNone/>
            </a:pPr>
            <a:r>
              <a:rPr lang="en-US" sz="2000" b="1" dirty="0">
                <a:solidFill>
                  <a:srgbClr val="0070C0"/>
                </a:solidFill>
                <a:latin typeface="Century Gothic"/>
                <a:ea typeface="Century Gothic"/>
                <a:cs typeface="Century Gothic"/>
                <a:sym typeface="Century Gothic"/>
              </a:rPr>
              <a:t>LPC</a:t>
            </a:r>
            <a:r>
              <a:rPr lang="en-US" sz="2000" b="1" dirty="0">
                <a:solidFill>
                  <a:srgbClr val="002060"/>
                </a:solidFill>
                <a:latin typeface="Century Gothic"/>
                <a:ea typeface="Century Gothic"/>
                <a:cs typeface="Century Gothic"/>
                <a:sym typeface="Century Gothic"/>
              </a:rPr>
              <a:t>: An instrument that tells to measure whether a person is task or relationship oriented .</a:t>
            </a:r>
            <a:endParaRPr sz="2000" dirty="0">
              <a:solidFill>
                <a:srgbClr val="002060"/>
              </a:solidFill>
              <a:latin typeface="Century Gothic"/>
              <a:ea typeface="Century Gothic"/>
              <a:cs typeface="Century Gothic"/>
              <a:sym typeface="Century Gothic"/>
            </a:endParaRPr>
          </a:p>
          <a:p>
            <a:pPr marL="0" marR="0" lvl="0" indent="0" algn="l" rtl="0">
              <a:spcBef>
                <a:spcPts val="0"/>
              </a:spcBef>
              <a:spcAft>
                <a:spcPts val="0"/>
              </a:spcAft>
              <a:buNone/>
            </a:pPr>
            <a:endParaRPr sz="1800" dirty="0">
              <a:solidFill>
                <a:srgbClr val="002060"/>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EF74030D-3328-3394-6D89-382A152C46EE}"/>
              </a:ext>
            </a:extLst>
          </p:cNvPr>
          <p:cNvPicPr>
            <a:picLocks noChangeAspect="1"/>
          </p:cNvPicPr>
          <p:nvPr/>
        </p:nvPicPr>
        <p:blipFill>
          <a:blip r:embed="rId4"/>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F93D6535-14BB-E520-C151-DBD61EF12B45}"/>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1) The Fiedler Model</a:t>
            </a:r>
          </a:p>
        </p:txBody>
      </p:sp>
      <p:pic>
        <p:nvPicPr>
          <p:cNvPr id="4" name="Picture 3">
            <a:extLst>
              <a:ext uri="{FF2B5EF4-FFF2-40B4-BE49-F238E27FC236}">
                <a16:creationId xmlns:a16="http://schemas.microsoft.com/office/drawing/2014/main" id="{3A4D23F4-230D-B41D-F798-401ECAA7F4F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C19EBFA-DE12-E2EB-4C94-7F7B5B1083B7}"/>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Shape 275"/>
        <p:cNvGrpSpPr/>
        <p:nvPr/>
      </p:nvGrpSpPr>
      <p:grpSpPr>
        <a:xfrm>
          <a:off x="0" y="0"/>
          <a:ext cx="0" cy="0"/>
          <a:chOff x="0" y="0"/>
          <a:chExt cx="0" cy="0"/>
        </a:xfrm>
      </p:grpSpPr>
      <p:sp>
        <p:nvSpPr>
          <p:cNvPr id="279" name="Google Shape;279;p21"/>
          <p:cNvSpPr txBox="1">
            <a:spLocks noGrp="1"/>
          </p:cNvSpPr>
          <p:nvPr>
            <p:ph type="body" idx="1"/>
          </p:nvPr>
        </p:nvSpPr>
        <p:spPr>
          <a:xfrm>
            <a:off x="107868" y="1950179"/>
            <a:ext cx="4802179" cy="3294576"/>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sz="2400" dirty="0">
                <a:solidFill>
                  <a:srgbClr val="002060"/>
                </a:solidFill>
              </a:rPr>
              <a:t>If the low LPC score then the person is </a:t>
            </a:r>
            <a:r>
              <a:rPr lang="en-US" sz="2400" b="1" dirty="0">
                <a:solidFill>
                  <a:srgbClr val="002060"/>
                </a:solidFill>
              </a:rPr>
              <a:t>task oriented.</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If the high LPC score then the person is </a:t>
            </a:r>
            <a:r>
              <a:rPr lang="en-US" sz="2400" b="1" dirty="0">
                <a:solidFill>
                  <a:srgbClr val="002060"/>
                </a:solidFill>
              </a:rPr>
              <a:t>relationship oriented. </a:t>
            </a:r>
            <a:endParaRPr sz="2400" dirty="0">
              <a:solidFill>
                <a:srgbClr val="002060"/>
              </a:solidFill>
            </a:endParaRPr>
          </a:p>
          <a:p>
            <a:pPr marL="228600" lvl="0" indent="-101600" algn="l" rtl="0">
              <a:lnSpc>
                <a:spcPct val="120000"/>
              </a:lnSpc>
              <a:spcBef>
                <a:spcPts val="1000"/>
              </a:spcBef>
              <a:spcAft>
                <a:spcPts val="0"/>
              </a:spcAft>
              <a:buSzPts val="2000"/>
              <a:buNone/>
            </a:pPr>
            <a:endParaRPr sz="2400" dirty="0">
              <a:solidFill>
                <a:srgbClr val="002060"/>
              </a:solidFill>
            </a:endParaRPr>
          </a:p>
        </p:txBody>
      </p:sp>
      <p:pic>
        <p:nvPicPr>
          <p:cNvPr id="280" name="Google Shape;280;p21"/>
          <p:cNvPicPr preferRelativeResize="0"/>
          <p:nvPr/>
        </p:nvPicPr>
        <p:blipFill rotWithShape="1">
          <a:blip r:embed="rId3">
            <a:alphaModFix/>
          </a:blip>
          <a:srcRect/>
          <a:stretch/>
        </p:blipFill>
        <p:spPr>
          <a:xfrm>
            <a:off x="5489799" y="1906201"/>
            <a:ext cx="5776052" cy="3785064"/>
          </a:xfrm>
          <a:prstGeom prst="rect">
            <a:avLst/>
          </a:prstGeom>
          <a:noFill/>
          <a:ln>
            <a:noFill/>
          </a:ln>
        </p:spPr>
      </p:pic>
      <p:pic>
        <p:nvPicPr>
          <p:cNvPr id="2" name="Picture 1">
            <a:extLst>
              <a:ext uri="{FF2B5EF4-FFF2-40B4-BE49-F238E27FC236}">
                <a16:creationId xmlns:a16="http://schemas.microsoft.com/office/drawing/2014/main" id="{27A6B474-1D61-B1F5-DF95-E9E753397A60}"/>
              </a:ext>
            </a:extLst>
          </p:cNvPr>
          <p:cNvPicPr>
            <a:picLocks noChangeAspect="1"/>
          </p:cNvPicPr>
          <p:nvPr/>
        </p:nvPicPr>
        <p:blipFill>
          <a:blip r:embed="rId4"/>
          <a:stretch>
            <a:fillRect/>
          </a:stretch>
        </p:blipFill>
        <p:spPr>
          <a:xfrm>
            <a:off x="0" y="-22271"/>
            <a:ext cx="10691446" cy="1610200"/>
          </a:xfrm>
          <a:prstGeom prst="rect">
            <a:avLst/>
          </a:prstGeom>
        </p:spPr>
      </p:pic>
      <p:sp>
        <p:nvSpPr>
          <p:cNvPr id="3" name="TextBox 2">
            <a:extLst>
              <a:ext uri="{FF2B5EF4-FFF2-40B4-BE49-F238E27FC236}">
                <a16:creationId xmlns:a16="http://schemas.microsoft.com/office/drawing/2014/main" id="{26FD5F16-AFEF-24AC-667A-94CB2DE38489}"/>
              </a:ext>
            </a:extLst>
          </p:cNvPr>
          <p:cNvSpPr txBox="1"/>
          <p:nvPr/>
        </p:nvSpPr>
        <p:spPr>
          <a:xfrm>
            <a:off x="2383274" y="470672"/>
            <a:ext cx="8308171"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Least-Preferred Coworker Questionnaire</a:t>
            </a:r>
          </a:p>
        </p:txBody>
      </p:sp>
      <p:pic>
        <p:nvPicPr>
          <p:cNvPr id="4" name="Picture 3">
            <a:extLst>
              <a:ext uri="{FF2B5EF4-FFF2-40B4-BE49-F238E27FC236}">
                <a16:creationId xmlns:a16="http://schemas.microsoft.com/office/drawing/2014/main" id="{2734236E-6223-FAC3-73C9-791BB53F6C4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CB9A048-EF25-B4BE-5210-9370A3F96444}"/>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Shape 285"/>
        <p:cNvGrpSpPr/>
        <p:nvPr/>
      </p:nvGrpSpPr>
      <p:grpSpPr>
        <a:xfrm>
          <a:off x="0" y="0"/>
          <a:ext cx="0" cy="0"/>
          <a:chOff x="0" y="0"/>
          <a:chExt cx="0" cy="0"/>
        </a:xfrm>
      </p:grpSpPr>
      <p:sp>
        <p:nvSpPr>
          <p:cNvPr id="287" name="Google Shape;287;p22"/>
          <p:cNvSpPr txBox="1">
            <a:spLocks noGrp="1"/>
          </p:cNvSpPr>
          <p:nvPr>
            <p:ph type="body" idx="1"/>
          </p:nvPr>
        </p:nvSpPr>
        <p:spPr>
          <a:xfrm>
            <a:off x="884437" y="1908689"/>
            <a:ext cx="10015654" cy="2544762"/>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3200"/>
              <a:buFont typeface="Arial"/>
              <a:buNone/>
            </a:pPr>
            <a:r>
              <a:rPr lang="en-US" sz="3200" dirty="0">
                <a:solidFill>
                  <a:srgbClr val="002060"/>
                </a:solidFill>
              </a:rPr>
              <a:t>  Which </a:t>
            </a:r>
            <a:r>
              <a:rPr lang="en-US" sz="3200" b="1" dirty="0">
                <a:solidFill>
                  <a:srgbClr val="002060"/>
                </a:solidFill>
              </a:rPr>
              <a:t>leadership styles </a:t>
            </a:r>
            <a:r>
              <a:rPr lang="en-US" sz="3200" dirty="0">
                <a:solidFill>
                  <a:srgbClr val="002060"/>
                </a:solidFill>
              </a:rPr>
              <a:t>might be suitable in different situations, and what are those </a:t>
            </a:r>
            <a:r>
              <a:rPr lang="en-US" sz="3200" b="1" dirty="0">
                <a:solidFill>
                  <a:srgbClr val="002060"/>
                </a:solidFill>
              </a:rPr>
              <a:t>different situations</a:t>
            </a:r>
            <a:r>
              <a:rPr lang="en-US" sz="3200" dirty="0">
                <a:solidFill>
                  <a:srgbClr val="002060"/>
                </a:solidFill>
              </a:rPr>
              <a:t>?</a:t>
            </a:r>
            <a:endParaRPr dirty="0">
              <a:solidFill>
                <a:srgbClr val="002060"/>
              </a:solidFill>
            </a:endParaRPr>
          </a:p>
        </p:txBody>
      </p:sp>
      <p:pic>
        <p:nvPicPr>
          <p:cNvPr id="290" name="Google Shape;290;p22" descr="Image result for Situation clip art"/>
          <p:cNvPicPr preferRelativeResize="0"/>
          <p:nvPr/>
        </p:nvPicPr>
        <p:blipFill rotWithShape="1">
          <a:blip r:embed="rId3">
            <a:alphaModFix/>
          </a:blip>
          <a:srcRect/>
          <a:stretch/>
        </p:blipFill>
        <p:spPr>
          <a:xfrm>
            <a:off x="8675649" y="3862843"/>
            <a:ext cx="2545932" cy="1985198"/>
          </a:xfrm>
          <a:prstGeom prst="rect">
            <a:avLst/>
          </a:prstGeom>
          <a:noFill/>
          <a:ln>
            <a:noFill/>
          </a:ln>
        </p:spPr>
      </p:pic>
      <p:pic>
        <p:nvPicPr>
          <p:cNvPr id="291" name="Google Shape;291;p22" descr="Image result for Situation clip art"/>
          <p:cNvPicPr preferRelativeResize="0"/>
          <p:nvPr/>
        </p:nvPicPr>
        <p:blipFill rotWithShape="1">
          <a:blip r:embed="rId4">
            <a:alphaModFix/>
          </a:blip>
          <a:srcRect/>
          <a:stretch/>
        </p:blipFill>
        <p:spPr>
          <a:xfrm>
            <a:off x="4378093" y="3862842"/>
            <a:ext cx="2463800" cy="1985199"/>
          </a:xfrm>
          <a:prstGeom prst="rect">
            <a:avLst/>
          </a:prstGeom>
          <a:noFill/>
          <a:ln>
            <a:noFill/>
          </a:ln>
        </p:spPr>
      </p:pic>
      <p:sp>
        <p:nvSpPr>
          <p:cNvPr id="292" name="Google Shape;292;p22"/>
          <p:cNvSpPr/>
          <p:nvPr/>
        </p:nvSpPr>
        <p:spPr>
          <a:xfrm rot="10800000">
            <a:off x="7102460" y="4853914"/>
            <a:ext cx="978408" cy="484632"/>
          </a:xfrm>
          <a:prstGeom prst="rightArrow">
            <a:avLst>
              <a:gd name="adj1" fmla="val 50000"/>
              <a:gd name="adj2" fmla="val 50000"/>
            </a:avLst>
          </a:prstGeom>
          <a:solidFill>
            <a:srgbClr val="ECB779"/>
          </a:solidFill>
          <a:ln w="15875" cap="flat" cmpd="sng">
            <a:solidFill>
              <a:srgbClr val="2F3E6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CCC770AC-0E5B-E561-51EC-CB00C3F99307}"/>
              </a:ext>
            </a:extLst>
          </p:cNvPr>
          <p:cNvPicPr>
            <a:picLocks noChangeAspect="1"/>
          </p:cNvPicPr>
          <p:nvPr/>
        </p:nvPicPr>
        <p:blipFill>
          <a:blip r:embed="rId5"/>
          <a:stretch>
            <a:fillRect/>
          </a:stretch>
        </p:blipFill>
        <p:spPr>
          <a:xfrm>
            <a:off x="26671" y="-42041"/>
            <a:ext cx="10650707" cy="1610200"/>
          </a:xfrm>
          <a:prstGeom prst="rect">
            <a:avLst/>
          </a:prstGeom>
        </p:spPr>
      </p:pic>
      <p:sp>
        <p:nvSpPr>
          <p:cNvPr id="3" name="TextBox 2">
            <a:extLst>
              <a:ext uri="{FF2B5EF4-FFF2-40B4-BE49-F238E27FC236}">
                <a16:creationId xmlns:a16="http://schemas.microsoft.com/office/drawing/2014/main" id="{77F51263-322B-AD02-94FE-2BB5C9A5FD2B}"/>
              </a:ext>
            </a:extLst>
          </p:cNvPr>
          <p:cNvSpPr txBox="1"/>
          <p:nvPr/>
        </p:nvSpPr>
        <p:spPr>
          <a:xfrm>
            <a:off x="2383275" y="470672"/>
            <a:ext cx="7267162"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 2) Situational Leadership Theory (SLT)</a:t>
            </a:r>
          </a:p>
        </p:txBody>
      </p:sp>
      <p:pic>
        <p:nvPicPr>
          <p:cNvPr id="4" name="Picture 3">
            <a:extLst>
              <a:ext uri="{FF2B5EF4-FFF2-40B4-BE49-F238E27FC236}">
                <a16:creationId xmlns:a16="http://schemas.microsoft.com/office/drawing/2014/main" id="{5E83172D-989E-4A50-08B6-F5D44BF4086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A3A2703F-AF27-855D-853E-9F7B0668FFDA}"/>
              </a:ext>
            </a:extLst>
          </p:cNvPr>
          <p:cNvPicPr>
            <a:picLocks noChangeAspect="1"/>
          </p:cNvPicPr>
          <p:nvPr/>
        </p:nvPicPr>
        <p:blipFill>
          <a:blip r:embed="rId7"/>
          <a:stretch>
            <a:fillRect/>
          </a:stretch>
        </p:blipFill>
        <p:spPr>
          <a:xfrm>
            <a:off x="2171236" y="6544606"/>
            <a:ext cx="9902229" cy="204838"/>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Shape 297"/>
        <p:cNvGrpSpPr/>
        <p:nvPr/>
      </p:nvGrpSpPr>
      <p:grpSpPr>
        <a:xfrm>
          <a:off x="0" y="0"/>
          <a:ext cx="0" cy="0"/>
          <a:chOff x="0" y="0"/>
          <a:chExt cx="0" cy="0"/>
        </a:xfrm>
      </p:grpSpPr>
      <p:sp>
        <p:nvSpPr>
          <p:cNvPr id="299" name="Google Shape;299;p23"/>
          <p:cNvSpPr txBox="1">
            <a:spLocks noGrp="1"/>
          </p:cNvSpPr>
          <p:nvPr>
            <p:ph type="body" idx="1"/>
          </p:nvPr>
        </p:nvSpPr>
        <p:spPr>
          <a:xfrm>
            <a:off x="225084" y="1646238"/>
            <a:ext cx="8421960" cy="4416632"/>
          </a:xfrm>
          <a:prstGeom prst="rect">
            <a:avLst/>
          </a:prstGeom>
          <a:noFill/>
          <a:ln>
            <a:noFill/>
          </a:ln>
        </p:spPr>
        <p:txBody>
          <a:bodyPr spcFirstLastPara="1" wrap="square" lIns="91425" tIns="45700" rIns="91425" bIns="45700" anchor="t" anchorCtr="0">
            <a:normAutofit fontScale="77500" lnSpcReduction="20000"/>
          </a:bodyPr>
          <a:lstStyle/>
          <a:p>
            <a:pPr marL="228600" lvl="0" indent="-228600" algn="l" rtl="0">
              <a:lnSpc>
                <a:spcPct val="120000"/>
              </a:lnSpc>
              <a:spcBef>
                <a:spcPts val="0"/>
              </a:spcBef>
              <a:spcAft>
                <a:spcPts val="0"/>
              </a:spcAft>
              <a:buSzPct val="100000"/>
              <a:buChar char="•"/>
            </a:pPr>
            <a:r>
              <a:rPr lang="en-US" sz="2800">
                <a:solidFill>
                  <a:srgbClr val="002060"/>
                </a:solidFill>
              </a:rPr>
              <a:t>It was developed by </a:t>
            </a:r>
            <a:r>
              <a:rPr lang="en-US" sz="2800" b="1">
                <a:solidFill>
                  <a:srgbClr val="002060"/>
                </a:solidFill>
              </a:rPr>
              <a:t>Paul Hersey and Ken Blanchard.</a:t>
            </a:r>
            <a:endParaRPr>
              <a:solidFill>
                <a:srgbClr val="002060"/>
              </a:solidFill>
            </a:endParaRPr>
          </a:p>
          <a:p>
            <a:pPr marL="228600" lvl="0" indent="-90804" algn="l" rtl="0">
              <a:lnSpc>
                <a:spcPct val="120000"/>
              </a:lnSpc>
              <a:spcBef>
                <a:spcPts val="1000"/>
              </a:spcBef>
              <a:spcAft>
                <a:spcPts val="0"/>
              </a:spcAft>
              <a:buSzPct val="100000"/>
              <a:buNone/>
            </a:pPr>
            <a:endParaRPr sz="2800" b="1">
              <a:solidFill>
                <a:srgbClr val="002060"/>
              </a:solidFill>
            </a:endParaRPr>
          </a:p>
          <a:p>
            <a:pPr marL="228600" lvl="0" indent="-228600" algn="l" rtl="0">
              <a:lnSpc>
                <a:spcPct val="120000"/>
              </a:lnSpc>
              <a:spcBef>
                <a:spcPts val="1000"/>
              </a:spcBef>
              <a:spcAft>
                <a:spcPts val="0"/>
              </a:spcAft>
              <a:buSzPct val="100000"/>
              <a:buChar char="•"/>
            </a:pPr>
            <a:r>
              <a:rPr lang="en-US" sz="2800">
                <a:solidFill>
                  <a:srgbClr val="002060"/>
                </a:solidFill>
              </a:rPr>
              <a:t>It is a contingency theory that focuses on followers’ readiness.</a:t>
            </a:r>
            <a:endParaRPr>
              <a:solidFill>
                <a:srgbClr val="002060"/>
              </a:solidFill>
            </a:endParaRPr>
          </a:p>
          <a:p>
            <a:pPr marL="0" lvl="0" indent="0" algn="l" rtl="0">
              <a:lnSpc>
                <a:spcPct val="120000"/>
              </a:lnSpc>
              <a:spcBef>
                <a:spcPts val="1000"/>
              </a:spcBef>
              <a:spcAft>
                <a:spcPts val="0"/>
              </a:spcAft>
              <a:buSzPct val="100000"/>
              <a:buNone/>
            </a:pPr>
            <a:r>
              <a:rPr lang="en-US" sz="2800">
                <a:solidFill>
                  <a:srgbClr val="002060"/>
                </a:solidFill>
              </a:rPr>
              <a:t> </a:t>
            </a:r>
            <a:endParaRPr sz="2800" b="1">
              <a:solidFill>
                <a:srgbClr val="002060"/>
              </a:solidFill>
            </a:endParaRPr>
          </a:p>
          <a:p>
            <a:pPr marL="228600" lvl="0" indent="-228600" algn="l" rtl="0">
              <a:lnSpc>
                <a:spcPct val="120000"/>
              </a:lnSpc>
              <a:spcBef>
                <a:spcPts val="1000"/>
              </a:spcBef>
              <a:spcAft>
                <a:spcPts val="0"/>
              </a:spcAft>
              <a:buSzPct val="100000"/>
              <a:buChar char="•"/>
            </a:pPr>
            <a:r>
              <a:rPr lang="en-US" sz="3200">
                <a:solidFill>
                  <a:srgbClr val="002060"/>
                </a:solidFill>
              </a:rPr>
              <a:t>It </a:t>
            </a:r>
            <a:r>
              <a:rPr lang="en-US" sz="2900">
                <a:solidFill>
                  <a:srgbClr val="002060"/>
                </a:solidFill>
              </a:rPr>
              <a:t>refers to those leaders who adopt </a:t>
            </a:r>
            <a:r>
              <a:rPr lang="en-US" sz="2900" b="1" u="sng">
                <a:solidFill>
                  <a:srgbClr val="002060"/>
                </a:solidFill>
              </a:rPr>
              <a:t>different </a:t>
            </a:r>
            <a:r>
              <a:rPr lang="en-US" sz="2900" b="1" u="sng">
                <a:solidFill>
                  <a:srgbClr val="002060"/>
                </a:solidFill>
                <a:hlinkClick r:id="rId3">
                  <a:extLst>
                    <a:ext uri="{A12FA001-AC4F-418D-AE19-62706E023703}">
                      <ahyp:hlinkClr xmlns:ahyp="http://schemas.microsoft.com/office/drawing/2018/hyperlinkcolor" val="tx"/>
                    </a:ext>
                  </a:extLst>
                </a:hlinkClick>
              </a:rPr>
              <a:t>leadership styles</a:t>
            </a:r>
            <a:r>
              <a:rPr lang="en-US" sz="2900" b="1" u="sng">
                <a:solidFill>
                  <a:srgbClr val="002060"/>
                </a:solidFill>
              </a:rPr>
              <a:t> according to the situation </a:t>
            </a:r>
            <a:r>
              <a:rPr lang="en-US" sz="2900">
                <a:solidFill>
                  <a:srgbClr val="002060"/>
                </a:solidFill>
              </a:rPr>
              <a:t>and the development level of their team members. It is an effective way of leadership because it adapts to the team’s needs and sets a beneficial balance for the whole organization.</a:t>
            </a:r>
            <a:endParaRPr sz="2900">
              <a:solidFill>
                <a:srgbClr val="002060"/>
              </a:solidFill>
            </a:endParaRPr>
          </a:p>
        </p:txBody>
      </p:sp>
      <p:pic>
        <p:nvPicPr>
          <p:cNvPr id="302" name="Google Shape;302;p23" descr="Image result for Paul Hersey  Ken Blanchard."/>
          <p:cNvPicPr preferRelativeResize="0"/>
          <p:nvPr/>
        </p:nvPicPr>
        <p:blipFill rotWithShape="1">
          <a:blip r:embed="rId4">
            <a:alphaModFix/>
          </a:blip>
          <a:srcRect b="5062"/>
          <a:stretch/>
        </p:blipFill>
        <p:spPr>
          <a:xfrm>
            <a:off x="9525998" y="1293809"/>
            <a:ext cx="1892300" cy="2304156"/>
          </a:xfrm>
          <a:prstGeom prst="rect">
            <a:avLst/>
          </a:prstGeom>
          <a:noFill/>
          <a:ln>
            <a:noFill/>
          </a:ln>
        </p:spPr>
      </p:pic>
      <p:pic>
        <p:nvPicPr>
          <p:cNvPr id="303" name="Google Shape;303;p23" descr="Image result for Paul Hersey  Ken Blanchard."/>
          <p:cNvPicPr preferRelativeResize="0"/>
          <p:nvPr/>
        </p:nvPicPr>
        <p:blipFill rotWithShape="1">
          <a:blip r:embed="rId5">
            <a:alphaModFix/>
          </a:blip>
          <a:srcRect/>
          <a:stretch/>
        </p:blipFill>
        <p:spPr>
          <a:xfrm>
            <a:off x="9433694" y="3787846"/>
            <a:ext cx="1930400" cy="2135191"/>
          </a:xfrm>
          <a:prstGeom prst="rect">
            <a:avLst/>
          </a:prstGeom>
          <a:noFill/>
          <a:ln>
            <a:noFill/>
          </a:ln>
        </p:spPr>
      </p:pic>
      <p:pic>
        <p:nvPicPr>
          <p:cNvPr id="2" name="Picture 1">
            <a:extLst>
              <a:ext uri="{FF2B5EF4-FFF2-40B4-BE49-F238E27FC236}">
                <a16:creationId xmlns:a16="http://schemas.microsoft.com/office/drawing/2014/main" id="{03F351DB-BC56-6686-4C61-DBCE0F06BFF5}"/>
              </a:ext>
            </a:extLst>
          </p:cNvPr>
          <p:cNvPicPr>
            <a:picLocks noChangeAspect="1"/>
          </p:cNvPicPr>
          <p:nvPr/>
        </p:nvPicPr>
        <p:blipFill>
          <a:blip r:embed="rId6"/>
          <a:stretch>
            <a:fillRect/>
          </a:stretch>
        </p:blipFill>
        <p:spPr>
          <a:xfrm>
            <a:off x="0" y="-157745"/>
            <a:ext cx="9533101" cy="1610200"/>
          </a:xfrm>
          <a:prstGeom prst="rect">
            <a:avLst/>
          </a:prstGeom>
        </p:spPr>
      </p:pic>
      <p:sp>
        <p:nvSpPr>
          <p:cNvPr id="3" name="TextBox 2">
            <a:extLst>
              <a:ext uri="{FF2B5EF4-FFF2-40B4-BE49-F238E27FC236}">
                <a16:creationId xmlns:a16="http://schemas.microsoft.com/office/drawing/2014/main" id="{0BCF25FF-F552-D048-BBD4-C5FB7E73AE3A}"/>
              </a:ext>
            </a:extLst>
          </p:cNvPr>
          <p:cNvSpPr txBox="1"/>
          <p:nvPr/>
        </p:nvSpPr>
        <p:spPr>
          <a:xfrm>
            <a:off x="2383275" y="470672"/>
            <a:ext cx="6268278" cy="1077218"/>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Situational Leadership Theory (cont.)</a:t>
            </a:r>
          </a:p>
        </p:txBody>
      </p:sp>
      <p:pic>
        <p:nvPicPr>
          <p:cNvPr id="4" name="Picture 3">
            <a:extLst>
              <a:ext uri="{FF2B5EF4-FFF2-40B4-BE49-F238E27FC236}">
                <a16:creationId xmlns:a16="http://schemas.microsoft.com/office/drawing/2014/main" id="{F9AFE2DA-FB40-F89A-34BD-6D18CC498ED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6650CA82-F99D-E4AF-613B-8887F20FB46A}"/>
              </a:ext>
            </a:extLst>
          </p:cNvPr>
          <p:cNvPicPr>
            <a:picLocks noChangeAspect="1"/>
          </p:cNvPicPr>
          <p:nvPr/>
        </p:nvPicPr>
        <p:blipFill>
          <a:blip r:embed="rId8"/>
          <a:stretch>
            <a:fillRect/>
          </a:stretch>
        </p:blipFill>
        <p:spPr>
          <a:xfrm>
            <a:off x="2171236" y="6544606"/>
            <a:ext cx="9902229" cy="204838"/>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Shape 308"/>
        <p:cNvGrpSpPr/>
        <p:nvPr/>
      </p:nvGrpSpPr>
      <p:grpSpPr>
        <a:xfrm>
          <a:off x="0" y="0"/>
          <a:ext cx="0" cy="0"/>
          <a:chOff x="0" y="0"/>
          <a:chExt cx="0" cy="0"/>
        </a:xfrm>
      </p:grpSpPr>
      <p:pic>
        <p:nvPicPr>
          <p:cNvPr id="310" name="Google Shape;310;p24"/>
          <p:cNvPicPr preferRelativeResize="0"/>
          <p:nvPr/>
        </p:nvPicPr>
        <p:blipFill rotWithShape="1">
          <a:blip r:embed="rId3">
            <a:alphaModFix/>
          </a:blip>
          <a:srcRect/>
          <a:stretch/>
        </p:blipFill>
        <p:spPr>
          <a:xfrm>
            <a:off x="2152650" y="1669946"/>
            <a:ext cx="8420100" cy="1181100"/>
          </a:xfrm>
          <a:prstGeom prst="rect">
            <a:avLst/>
          </a:prstGeom>
          <a:noFill/>
          <a:ln>
            <a:noFill/>
          </a:ln>
        </p:spPr>
      </p:pic>
      <p:pic>
        <p:nvPicPr>
          <p:cNvPr id="311" name="Google Shape;311;p24"/>
          <p:cNvPicPr preferRelativeResize="0"/>
          <p:nvPr/>
        </p:nvPicPr>
        <p:blipFill rotWithShape="1">
          <a:blip r:embed="rId4">
            <a:alphaModFix/>
          </a:blip>
          <a:srcRect/>
          <a:stretch/>
        </p:blipFill>
        <p:spPr>
          <a:xfrm>
            <a:off x="2247900" y="2897188"/>
            <a:ext cx="8229600" cy="1422400"/>
          </a:xfrm>
          <a:prstGeom prst="rect">
            <a:avLst/>
          </a:prstGeom>
          <a:noFill/>
          <a:ln>
            <a:noFill/>
          </a:ln>
        </p:spPr>
      </p:pic>
      <p:pic>
        <p:nvPicPr>
          <p:cNvPr id="312" name="Google Shape;312;p24"/>
          <p:cNvPicPr preferRelativeResize="0"/>
          <p:nvPr/>
        </p:nvPicPr>
        <p:blipFill rotWithShape="1">
          <a:blip r:embed="rId5">
            <a:alphaModFix/>
          </a:blip>
          <a:srcRect/>
          <a:stretch/>
        </p:blipFill>
        <p:spPr>
          <a:xfrm>
            <a:off x="2171700" y="4357993"/>
            <a:ext cx="8305800" cy="1277938"/>
          </a:xfrm>
          <a:prstGeom prst="rect">
            <a:avLst/>
          </a:prstGeom>
          <a:noFill/>
          <a:ln>
            <a:noFill/>
          </a:ln>
        </p:spPr>
      </p:pic>
      <p:pic>
        <p:nvPicPr>
          <p:cNvPr id="2" name="Picture 1">
            <a:extLst>
              <a:ext uri="{FF2B5EF4-FFF2-40B4-BE49-F238E27FC236}">
                <a16:creationId xmlns:a16="http://schemas.microsoft.com/office/drawing/2014/main" id="{1AED5BD0-2E4B-3F72-EABE-51EEC97061A6}"/>
              </a:ext>
            </a:extLst>
          </p:cNvPr>
          <p:cNvPicPr>
            <a:picLocks noChangeAspect="1"/>
          </p:cNvPicPr>
          <p:nvPr/>
        </p:nvPicPr>
        <p:blipFill>
          <a:blip r:embed="rId6"/>
          <a:stretch>
            <a:fillRect/>
          </a:stretch>
        </p:blipFill>
        <p:spPr>
          <a:xfrm>
            <a:off x="0" y="13604"/>
            <a:ext cx="10016197" cy="1610200"/>
          </a:xfrm>
          <a:prstGeom prst="rect">
            <a:avLst/>
          </a:prstGeom>
        </p:spPr>
      </p:pic>
      <p:sp>
        <p:nvSpPr>
          <p:cNvPr id="3" name="TextBox 2">
            <a:extLst>
              <a:ext uri="{FF2B5EF4-FFF2-40B4-BE49-F238E27FC236}">
                <a16:creationId xmlns:a16="http://schemas.microsoft.com/office/drawing/2014/main" id="{0284CF80-B333-470D-E0A1-DEE2DF101F16}"/>
              </a:ext>
            </a:extLst>
          </p:cNvPr>
          <p:cNvSpPr txBox="1"/>
          <p:nvPr/>
        </p:nvSpPr>
        <p:spPr>
          <a:xfrm>
            <a:off x="2383274" y="470672"/>
            <a:ext cx="6831063"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Situational Leadership Theory (cont.)</a:t>
            </a:r>
          </a:p>
        </p:txBody>
      </p:sp>
      <p:pic>
        <p:nvPicPr>
          <p:cNvPr id="4" name="Picture 3">
            <a:extLst>
              <a:ext uri="{FF2B5EF4-FFF2-40B4-BE49-F238E27FC236}">
                <a16:creationId xmlns:a16="http://schemas.microsoft.com/office/drawing/2014/main" id="{23C8C22C-D41B-1217-BFC9-E3B988FAA59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9CD8DB2A-D267-E729-C732-A8AE59EC4613}"/>
              </a:ext>
            </a:extLst>
          </p:cNvPr>
          <p:cNvPicPr>
            <a:picLocks noChangeAspect="1"/>
          </p:cNvPicPr>
          <p:nvPr/>
        </p:nvPicPr>
        <p:blipFill>
          <a:blip r:embed="rId8"/>
          <a:stretch>
            <a:fillRect/>
          </a:stretch>
        </p:blipFill>
        <p:spPr>
          <a:xfrm>
            <a:off x="2171236" y="6544606"/>
            <a:ext cx="9902229" cy="204838"/>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Shape 319"/>
        <p:cNvGrpSpPr/>
        <p:nvPr/>
      </p:nvGrpSpPr>
      <p:grpSpPr>
        <a:xfrm>
          <a:off x="0" y="0"/>
          <a:ext cx="0" cy="0"/>
          <a:chOff x="0" y="0"/>
          <a:chExt cx="0" cy="0"/>
        </a:xfrm>
      </p:grpSpPr>
      <p:sp>
        <p:nvSpPr>
          <p:cNvPr id="321" name="Google Shape;321;p25"/>
          <p:cNvSpPr txBox="1">
            <a:spLocks noGrp="1"/>
          </p:cNvSpPr>
          <p:nvPr>
            <p:ph type="body" idx="1"/>
          </p:nvPr>
        </p:nvSpPr>
        <p:spPr>
          <a:xfrm>
            <a:off x="537117" y="1477941"/>
            <a:ext cx="7431226" cy="4142274"/>
          </a:xfrm>
          <a:prstGeom prst="rect">
            <a:avLst/>
          </a:prstGeom>
          <a:noFill/>
          <a:ln>
            <a:noFill/>
          </a:ln>
        </p:spPr>
        <p:txBody>
          <a:bodyPr spcFirstLastPara="1" wrap="square" lIns="91425" tIns="45700" rIns="91425" bIns="45700" anchor="t" anchorCtr="0">
            <a:normAutofit fontScale="77500" lnSpcReduction="20000"/>
          </a:bodyPr>
          <a:lstStyle/>
          <a:p>
            <a:pPr marL="228600" lvl="0" indent="-228600" algn="l" rtl="0">
              <a:lnSpc>
                <a:spcPct val="120000"/>
              </a:lnSpc>
              <a:spcBef>
                <a:spcPts val="0"/>
              </a:spcBef>
              <a:spcAft>
                <a:spcPts val="0"/>
              </a:spcAft>
              <a:buSzPct val="100000"/>
              <a:buFont typeface="Arial"/>
              <a:buNone/>
            </a:pPr>
            <a:endParaRPr dirty="0">
              <a:solidFill>
                <a:srgbClr val="002060"/>
              </a:solidFill>
            </a:endParaRPr>
          </a:p>
          <a:p>
            <a:pPr marL="228600" lvl="0" indent="-228600" algn="l" rtl="0">
              <a:lnSpc>
                <a:spcPct val="120000"/>
              </a:lnSpc>
              <a:spcBef>
                <a:spcPts val="1000"/>
              </a:spcBef>
              <a:spcAft>
                <a:spcPts val="0"/>
              </a:spcAft>
              <a:buSzPct val="38461"/>
              <a:buChar char="•"/>
            </a:pPr>
            <a:r>
              <a:rPr lang="en-US" dirty="0">
                <a:solidFill>
                  <a:srgbClr val="002060"/>
                </a:solidFill>
              </a:rPr>
              <a:t> </a:t>
            </a:r>
            <a:r>
              <a:rPr lang="en-US" sz="3600" dirty="0">
                <a:solidFill>
                  <a:srgbClr val="002060"/>
                </a:solidFill>
              </a:rPr>
              <a:t>Situational theories propose that </a:t>
            </a:r>
            <a:r>
              <a:rPr lang="en-US" sz="3600" b="1" dirty="0">
                <a:solidFill>
                  <a:srgbClr val="002060"/>
                </a:solidFill>
              </a:rPr>
              <a:t>leaders choose the best</a:t>
            </a:r>
            <a:r>
              <a:rPr lang="en-US" sz="3600" dirty="0">
                <a:solidFill>
                  <a:srgbClr val="002060"/>
                </a:solidFill>
              </a:rPr>
              <a:t> course of action based upon situational variable. </a:t>
            </a:r>
            <a:endParaRPr sz="5200" dirty="0">
              <a:solidFill>
                <a:srgbClr val="002060"/>
              </a:solidFill>
            </a:endParaRPr>
          </a:p>
          <a:p>
            <a:pPr marL="228600" lvl="0" indent="-51435" algn="l" rtl="0">
              <a:lnSpc>
                <a:spcPct val="120000"/>
              </a:lnSpc>
              <a:spcBef>
                <a:spcPts val="1000"/>
              </a:spcBef>
              <a:spcAft>
                <a:spcPts val="0"/>
              </a:spcAft>
              <a:buSzPct val="100000"/>
              <a:buNone/>
            </a:pPr>
            <a:endParaRPr sz="3600" dirty="0">
              <a:solidFill>
                <a:srgbClr val="002060"/>
              </a:solidFill>
            </a:endParaRPr>
          </a:p>
          <a:p>
            <a:pPr marL="228600" lvl="0" indent="-228600" algn="l" rtl="0">
              <a:lnSpc>
                <a:spcPct val="120000"/>
              </a:lnSpc>
              <a:spcBef>
                <a:spcPts val="1000"/>
              </a:spcBef>
              <a:spcAft>
                <a:spcPts val="0"/>
              </a:spcAft>
              <a:buSzPct val="100000"/>
              <a:buChar char="•"/>
            </a:pPr>
            <a:r>
              <a:rPr lang="en-US" sz="3600" dirty="0">
                <a:solidFill>
                  <a:srgbClr val="002060"/>
                </a:solidFill>
              </a:rPr>
              <a:t>Different styles of leadership may be </a:t>
            </a:r>
            <a:r>
              <a:rPr lang="en-US" sz="3600" b="1" u="sng" dirty="0">
                <a:solidFill>
                  <a:srgbClr val="002060"/>
                </a:solidFill>
              </a:rPr>
              <a:t>more appropriate</a:t>
            </a:r>
            <a:r>
              <a:rPr lang="en-US" sz="3600" dirty="0">
                <a:solidFill>
                  <a:srgbClr val="002060"/>
                </a:solidFill>
              </a:rPr>
              <a:t> for certain types of decision- making. </a:t>
            </a:r>
            <a:endParaRPr sz="5200" dirty="0">
              <a:solidFill>
                <a:srgbClr val="002060"/>
              </a:solidFill>
            </a:endParaRPr>
          </a:p>
          <a:p>
            <a:pPr marL="228600" lvl="0" indent="-228600" algn="l" rtl="0">
              <a:lnSpc>
                <a:spcPct val="120000"/>
              </a:lnSpc>
              <a:spcBef>
                <a:spcPts val="1000"/>
              </a:spcBef>
              <a:spcAft>
                <a:spcPts val="0"/>
              </a:spcAft>
              <a:buSzPct val="100000"/>
              <a:buFont typeface="Arial"/>
              <a:buNone/>
            </a:pPr>
            <a:endParaRPr sz="3200" dirty="0">
              <a:solidFill>
                <a:srgbClr val="002060"/>
              </a:solidFill>
            </a:endParaRPr>
          </a:p>
        </p:txBody>
      </p:sp>
      <p:pic>
        <p:nvPicPr>
          <p:cNvPr id="324" name="Google Shape;324;p25"/>
          <p:cNvPicPr preferRelativeResize="0"/>
          <p:nvPr/>
        </p:nvPicPr>
        <p:blipFill rotWithShape="1">
          <a:blip r:embed="rId3">
            <a:alphaModFix/>
          </a:blip>
          <a:srcRect/>
          <a:stretch/>
        </p:blipFill>
        <p:spPr>
          <a:xfrm>
            <a:off x="7968343" y="1812691"/>
            <a:ext cx="3968163" cy="3617657"/>
          </a:xfrm>
          <a:prstGeom prst="rect">
            <a:avLst/>
          </a:prstGeom>
          <a:noFill/>
          <a:ln>
            <a:noFill/>
          </a:ln>
        </p:spPr>
      </p:pic>
      <p:pic>
        <p:nvPicPr>
          <p:cNvPr id="2" name="Picture 1">
            <a:extLst>
              <a:ext uri="{FF2B5EF4-FFF2-40B4-BE49-F238E27FC236}">
                <a16:creationId xmlns:a16="http://schemas.microsoft.com/office/drawing/2014/main" id="{56496CB9-7564-4ECF-1C34-E26B14C29F2E}"/>
              </a:ext>
            </a:extLst>
          </p:cNvPr>
          <p:cNvPicPr>
            <a:picLocks noChangeAspect="1"/>
          </p:cNvPicPr>
          <p:nvPr/>
        </p:nvPicPr>
        <p:blipFill>
          <a:blip r:embed="rId4"/>
          <a:stretch>
            <a:fillRect/>
          </a:stretch>
        </p:blipFill>
        <p:spPr>
          <a:xfrm>
            <a:off x="0" y="-42041"/>
            <a:ext cx="9533101" cy="1610200"/>
          </a:xfrm>
          <a:prstGeom prst="rect">
            <a:avLst/>
          </a:prstGeom>
        </p:spPr>
      </p:pic>
      <p:sp>
        <p:nvSpPr>
          <p:cNvPr id="3" name="TextBox 2">
            <a:extLst>
              <a:ext uri="{FF2B5EF4-FFF2-40B4-BE49-F238E27FC236}">
                <a16:creationId xmlns:a16="http://schemas.microsoft.com/office/drawing/2014/main" id="{EB2FA436-9887-CB8E-37A8-5A96A8714C34}"/>
              </a:ext>
            </a:extLst>
          </p:cNvPr>
          <p:cNvSpPr txBox="1"/>
          <p:nvPr/>
        </p:nvSpPr>
        <p:spPr>
          <a:xfrm>
            <a:off x="2383274" y="470672"/>
            <a:ext cx="6648183"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Situational Leadership Theory (cont.) </a:t>
            </a:r>
          </a:p>
        </p:txBody>
      </p:sp>
      <p:pic>
        <p:nvPicPr>
          <p:cNvPr id="4" name="Picture 3">
            <a:extLst>
              <a:ext uri="{FF2B5EF4-FFF2-40B4-BE49-F238E27FC236}">
                <a16:creationId xmlns:a16="http://schemas.microsoft.com/office/drawing/2014/main" id="{D84AB22C-01D0-8FA7-2FDB-E62097259C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11C53F86-18CB-74C0-6FD9-59098479C7AD}"/>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Shape 329"/>
        <p:cNvGrpSpPr/>
        <p:nvPr/>
      </p:nvGrpSpPr>
      <p:grpSpPr>
        <a:xfrm>
          <a:off x="0" y="0"/>
          <a:ext cx="0" cy="0"/>
          <a:chOff x="0" y="0"/>
          <a:chExt cx="0" cy="0"/>
        </a:xfrm>
      </p:grpSpPr>
      <p:sp>
        <p:nvSpPr>
          <p:cNvPr id="333" name="Google Shape;333;p26"/>
          <p:cNvSpPr/>
          <p:nvPr/>
        </p:nvSpPr>
        <p:spPr>
          <a:xfrm>
            <a:off x="129987" y="1720840"/>
            <a:ext cx="9014013" cy="43703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u="sng" dirty="0">
                <a:solidFill>
                  <a:srgbClr val="002060"/>
                </a:solidFill>
                <a:latin typeface="Century Gothic"/>
                <a:ea typeface="Century Gothic"/>
                <a:cs typeface="Century Gothic"/>
                <a:sym typeface="Century Gothic"/>
              </a:rPr>
              <a:t>Hersey and Blanchard suggested that there are four primary leadership styles:</a:t>
            </a:r>
            <a:endParaRPr dirty="0">
              <a:solidFill>
                <a:srgbClr val="002060"/>
              </a:solidFill>
            </a:endParaRPr>
          </a:p>
          <a:p>
            <a:pPr marL="0" marR="0" lvl="0" indent="0" algn="l" rtl="0">
              <a:spcBef>
                <a:spcPts val="0"/>
              </a:spcBef>
              <a:spcAft>
                <a:spcPts val="0"/>
              </a:spcAft>
              <a:buNone/>
            </a:pPr>
            <a:endParaRPr sz="1800" b="1" dirty="0">
              <a:solidFill>
                <a:srgbClr val="002060"/>
              </a:solidFill>
              <a:latin typeface="Merriweather"/>
              <a:ea typeface="Merriweather"/>
              <a:cs typeface="Merriweather"/>
              <a:sym typeface="Merriweather"/>
            </a:endParaRPr>
          </a:p>
          <a:p>
            <a:pPr marL="0" marR="0" lvl="0" indent="-127000" algn="l" rtl="0">
              <a:spcBef>
                <a:spcPts val="0"/>
              </a:spcBef>
              <a:spcAft>
                <a:spcPts val="0"/>
              </a:spcAft>
              <a:buClr>
                <a:srgbClr val="7030A0"/>
              </a:buClr>
              <a:buSzPts val="2000"/>
              <a:buFont typeface="Arial"/>
              <a:buChar char="•"/>
            </a:pPr>
            <a:r>
              <a:rPr lang="en-US" sz="2000" b="1" dirty="0">
                <a:solidFill>
                  <a:srgbClr val="002060"/>
                </a:solidFill>
                <a:latin typeface="Merriweather"/>
                <a:ea typeface="Merriweather"/>
                <a:cs typeface="Merriweather"/>
                <a:sym typeface="Merriweather"/>
              </a:rPr>
              <a:t>Telling (S1)</a:t>
            </a:r>
            <a:r>
              <a:rPr lang="en-US" sz="2000" dirty="0">
                <a:solidFill>
                  <a:srgbClr val="002060"/>
                </a:solidFill>
                <a:latin typeface="Merriweather"/>
                <a:ea typeface="Merriweather"/>
                <a:cs typeface="Merriweather"/>
                <a:sym typeface="Merriweather"/>
              </a:rPr>
              <a:t>:</a:t>
            </a:r>
            <a:r>
              <a:rPr lang="en-US" sz="2000" b="1" dirty="0">
                <a:solidFill>
                  <a:srgbClr val="002060"/>
                </a:solidFill>
                <a:latin typeface="Merriweather"/>
                <a:ea typeface="Merriweather"/>
                <a:cs typeface="Merriweather"/>
                <a:sym typeface="Merriweather"/>
              </a:rPr>
              <a:t> </a:t>
            </a:r>
            <a:r>
              <a:rPr lang="en-US" sz="2000" dirty="0">
                <a:solidFill>
                  <a:srgbClr val="002060"/>
                </a:solidFill>
                <a:latin typeface="Merriweather"/>
                <a:ea typeface="Merriweather"/>
                <a:cs typeface="Merriweather"/>
                <a:sym typeface="Merriweather"/>
              </a:rPr>
              <a:t>In this leadership style, the leader tells people what to do and how to do it.</a:t>
            </a:r>
            <a:endParaRPr dirty="0">
              <a:solidFill>
                <a:srgbClr val="002060"/>
              </a:solidFill>
            </a:endParaRPr>
          </a:p>
          <a:p>
            <a:pPr marL="0" marR="0" lvl="0" indent="-127000" algn="l" rtl="0">
              <a:spcBef>
                <a:spcPts val="0"/>
              </a:spcBef>
              <a:spcAft>
                <a:spcPts val="0"/>
              </a:spcAft>
              <a:buClr>
                <a:srgbClr val="7030A0"/>
              </a:buClr>
              <a:buSzPts val="2000"/>
              <a:buFont typeface="Arial"/>
              <a:buChar char="•"/>
            </a:pPr>
            <a:r>
              <a:rPr lang="en-US" sz="2000" b="1" dirty="0">
                <a:solidFill>
                  <a:srgbClr val="002060"/>
                </a:solidFill>
                <a:latin typeface="Merriweather"/>
                <a:ea typeface="Merriweather"/>
                <a:cs typeface="Merriweather"/>
                <a:sym typeface="Merriweather"/>
              </a:rPr>
              <a:t>Selling (S2)</a:t>
            </a:r>
            <a:r>
              <a:rPr lang="en-US" sz="2000" dirty="0">
                <a:solidFill>
                  <a:srgbClr val="002060"/>
                </a:solidFill>
                <a:latin typeface="Merriweather"/>
                <a:ea typeface="Merriweather"/>
                <a:cs typeface="Merriweather"/>
                <a:sym typeface="Merriweather"/>
              </a:rPr>
              <a:t>: This style involves more back-and-forth between leaders and followers. Leaders "sell" their ideas and message to get group members to buy into the process.</a:t>
            </a:r>
            <a:endParaRPr dirty="0">
              <a:solidFill>
                <a:srgbClr val="002060"/>
              </a:solidFill>
            </a:endParaRPr>
          </a:p>
          <a:p>
            <a:pPr marL="0" marR="0" lvl="0" indent="-127000" algn="l" rtl="0">
              <a:spcBef>
                <a:spcPts val="0"/>
              </a:spcBef>
              <a:spcAft>
                <a:spcPts val="0"/>
              </a:spcAft>
              <a:buClr>
                <a:srgbClr val="7030A0"/>
              </a:buClr>
              <a:buSzPts val="2000"/>
              <a:buFont typeface="Arial"/>
              <a:buChar char="•"/>
            </a:pPr>
            <a:r>
              <a:rPr lang="en-US" sz="2000" b="1" dirty="0">
                <a:solidFill>
                  <a:srgbClr val="002060"/>
                </a:solidFill>
                <a:latin typeface="Merriweather"/>
                <a:ea typeface="Merriweather"/>
                <a:cs typeface="Merriweather"/>
                <a:sym typeface="Merriweather"/>
              </a:rPr>
              <a:t>Participating (S3)</a:t>
            </a:r>
            <a:r>
              <a:rPr lang="en-US" sz="2000" dirty="0">
                <a:solidFill>
                  <a:srgbClr val="002060"/>
                </a:solidFill>
                <a:latin typeface="Merriweather"/>
                <a:ea typeface="Merriweather"/>
                <a:cs typeface="Merriweather"/>
                <a:sym typeface="Merriweather"/>
              </a:rPr>
              <a:t>: In this approach, the leader offers less direction and allows members of the group to take a more active role in coming up with ideas and making decisions.</a:t>
            </a:r>
            <a:endParaRPr dirty="0">
              <a:solidFill>
                <a:srgbClr val="002060"/>
              </a:solidFill>
            </a:endParaRPr>
          </a:p>
          <a:p>
            <a:pPr marL="0" marR="0" lvl="0" indent="-127000" algn="l" rtl="0">
              <a:spcBef>
                <a:spcPts val="0"/>
              </a:spcBef>
              <a:spcAft>
                <a:spcPts val="0"/>
              </a:spcAft>
              <a:buClr>
                <a:srgbClr val="7030A0"/>
              </a:buClr>
              <a:buSzPts val="2000"/>
              <a:buFont typeface="Arial"/>
              <a:buChar char="•"/>
            </a:pPr>
            <a:r>
              <a:rPr lang="en-US" sz="2000" b="1" dirty="0">
                <a:solidFill>
                  <a:srgbClr val="002060"/>
                </a:solidFill>
                <a:latin typeface="Merriweather"/>
                <a:ea typeface="Merriweather"/>
                <a:cs typeface="Merriweather"/>
                <a:sym typeface="Merriweather"/>
              </a:rPr>
              <a:t>Delegating (S4)</a:t>
            </a:r>
            <a:r>
              <a:rPr lang="en-US" sz="2000" dirty="0">
                <a:solidFill>
                  <a:srgbClr val="002060"/>
                </a:solidFill>
                <a:latin typeface="Merriweather"/>
                <a:ea typeface="Merriweather"/>
                <a:cs typeface="Merriweather"/>
                <a:sym typeface="Merriweather"/>
              </a:rPr>
              <a:t>:</a:t>
            </a:r>
            <a:r>
              <a:rPr lang="en-US" sz="2000" b="1" dirty="0">
                <a:solidFill>
                  <a:srgbClr val="002060"/>
                </a:solidFill>
                <a:latin typeface="Merriweather"/>
                <a:ea typeface="Merriweather"/>
                <a:cs typeface="Merriweather"/>
                <a:sym typeface="Merriweather"/>
              </a:rPr>
              <a:t> </a:t>
            </a:r>
            <a:r>
              <a:rPr lang="en-US" sz="2000" dirty="0">
                <a:solidFill>
                  <a:srgbClr val="002060"/>
                </a:solidFill>
                <a:latin typeface="Merriweather"/>
                <a:ea typeface="Merriweather"/>
                <a:cs typeface="Merriweather"/>
                <a:sym typeface="Merriweather"/>
              </a:rPr>
              <a:t>This style is characterized by a less involved, hands-off approach to leadership. Group members tend to make most of the decisions and take most of the responsibility for what happens.</a:t>
            </a:r>
            <a:endParaRPr sz="2000" b="0" i="0" u="none" strike="noStrike" dirty="0">
              <a:solidFill>
                <a:srgbClr val="002060"/>
              </a:solidFill>
              <a:latin typeface="Merriweather"/>
              <a:ea typeface="Merriweather"/>
              <a:cs typeface="Merriweather"/>
              <a:sym typeface="Merriweather"/>
            </a:endParaRPr>
          </a:p>
        </p:txBody>
      </p:sp>
      <p:pic>
        <p:nvPicPr>
          <p:cNvPr id="334" name="Google Shape;334;p26" descr="Image result for Situational Leadership Theory"/>
          <p:cNvPicPr preferRelativeResize="0"/>
          <p:nvPr/>
        </p:nvPicPr>
        <p:blipFill rotWithShape="1">
          <a:blip r:embed="rId3">
            <a:alphaModFix/>
          </a:blip>
          <a:srcRect/>
          <a:stretch/>
        </p:blipFill>
        <p:spPr>
          <a:xfrm>
            <a:off x="9144001" y="1736405"/>
            <a:ext cx="2918012" cy="3531334"/>
          </a:xfrm>
          <a:prstGeom prst="rect">
            <a:avLst/>
          </a:prstGeom>
          <a:noFill/>
          <a:ln>
            <a:noFill/>
          </a:ln>
        </p:spPr>
      </p:pic>
      <p:pic>
        <p:nvPicPr>
          <p:cNvPr id="2" name="Picture 1">
            <a:extLst>
              <a:ext uri="{FF2B5EF4-FFF2-40B4-BE49-F238E27FC236}">
                <a16:creationId xmlns:a16="http://schemas.microsoft.com/office/drawing/2014/main" id="{86D344D2-9D30-4628-3445-C68BD1C9D02E}"/>
              </a:ext>
            </a:extLst>
          </p:cNvPr>
          <p:cNvPicPr>
            <a:picLocks noChangeAspect="1"/>
          </p:cNvPicPr>
          <p:nvPr/>
        </p:nvPicPr>
        <p:blipFill>
          <a:blip r:embed="rId4"/>
          <a:stretch>
            <a:fillRect/>
          </a:stretch>
        </p:blipFill>
        <p:spPr>
          <a:xfrm>
            <a:off x="0" y="-19939"/>
            <a:ext cx="9533101" cy="1610200"/>
          </a:xfrm>
          <a:prstGeom prst="rect">
            <a:avLst/>
          </a:prstGeom>
        </p:spPr>
      </p:pic>
      <p:sp>
        <p:nvSpPr>
          <p:cNvPr id="3" name="TextBox 2">
            <a:extLst>
              <a:ext uri="{FF2B5EF4-FFF2-40B4-BE49-F238E27FC236}">
                <a16:creationId xmlns:a16="http://schemas.microsoft.com/office/drawing/2014/main" id="{551E61CA-9D38-E192-3751-F08DB670E998}"/>
              </a:ext>
            </a:extLst>
          </p:cNvPr>
          <p:cNvSpPr txBox="1"/>
          <p:nvPr/>
        </p:nvSpPr>
        <p:spPr>
          <a:xfrm>
            <a:off x="2383274" y="470672"/>
            <a:ext cx="6760725"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Situational Leadership Theory (cont.)</a:t>
            </a:r>
          </a:p>
        </p:txBody>
      </p:sp>
      <p:pic>
        <p:nvPicPr>
          <p:cNvPr id="4" name="Picture 3">
            <a:extLst>
              <a:ext uri="{FF2B5EF4-FFF2-40B4-BE49-F238E27FC236}">
                <a16:creationId xmlns:a16="http://schemas.microsoft.com/office/drawing/2014/main" id="{077AFA45-830F-46FD-C3C2-A739027FF64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 y="6070261"/>
            <a:ext cx="984738" cy="883061"/>
          </a:xfrm>
          <a:prstGeom prst="rect">
            <a:avLst/>
          </a:prstGeom>
        </p:spPr>
      </p:pic>
      <p:pic>
        <p:nvPicPr>
          <p:cNvPr id="5" name="Picture 4">
            <a:extLst>
              <a:ext uri="{FF2B5EF4-FFF2-40B4-BE49-F238E27FC236}">
                <a16:creationId xmlns:a16="http://schemas.microsoft.com/office/drawing/2014/main" id="{03DDA1C3-EDA4-D365-F49B-7C0A731346FD}"/>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Shape 339"/>
        <p:cNvGrpSpPr/>
        <p:nvPr/>
      </p:nvGrpSpPr>
      <p:grpSpPr>
        <a:xfrm>
          <a:off x="0" y="0"/>
          <a:ext cx="0" cy="0"/>
          <a:chOff x="0" y="0"/>
          <a:chExt cx="0" cy="0"/>
        </a:xfrm>
      </p:grpSpPr>
      <p:sp>
        <p:nvSpPr>
          <p:cNvPr id="340" name="Google Shape;340;p27"/>
          <p:cNvSpPr txBox="1">
            <a:spLocks noGrp="1"/>
          </p:cNvSpPr>
          <p:nvPr>
            <p:ph type="title"/>
          </p:nvPr>
        </p:nvSpPr>
        <p:spPr>
          <a:xfrm>
            <a:off x="227400" y="1717440"/>
            <a:ext cx="11216913" cy="1096207"/>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6804A"/>
              </a:buClr>
              <a:buSzPct val="100000"/>
              <a:buFont typeface="Century Gothic"/>
              <a:buNone/>
            </a:pPr>
            <a:r>
              <a:rPr lang="en-US" sz="2800" b="1" dirty="0">
                <a:solidFill>
                  <a:srgbClr val="0070C0"/>
                </a:solidFill>
              </a:rPr>
              <a:t>Leader-Participation Model </a:t>
            </a:r>
            <a:r>
              <a:rPr lang="en-US" sz="2000" b="1" dirty="0">
                <a:solidFill>
                  <a:srgbClr val="0070C0"/>
                </a:solidFill>
              </a:rPr>
              <a:t>(</a:t>
            </a:r>
            <a:r>
              <a:rPr lang="en-US" sz="2000" b="1" dirty="0" err="1">
                <a:solidFill>
                  <a:srgbClr val="0070C0"/>
                </a:solidFill>
              </a:rPr>
              <a:t>Yroom</a:t>
            </a:r>
            <a:r>
              <a:rPr lang="en-US" sz="2000" b="1" dirty="0">
                <a:solidFill>
                  <a:srgbClr val="0070C0"/>
                </a:solidFill>
              </a:rPr>
              <a:t> &amp; Yetton’s Leader-Participation Model )</a:t>
            </a:r>
            <a:endParaRPr sz="3600" b="1" dirty="0">
              <a:solidFill>
                <a:srgbClr val="0070C0"/>
              </a:solidFill>
            </a:endParaRPr>
          </a:p>
        </p:txBody>
      </p:sp>
      <p:sp>
        <p:nvSpPr>
          <p:cNvPr id="341" name="Google Shape;341;p27"/>
          <p:cNvSpPr/>
          <p:nvPr/>
        </p:nvSpPr>
        <p:spPr>
          <a:xfrm>
            <a:off x="82167" y="2368472"/>
            <a:ext cx="11882433" cy="3970277"/>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chemeClr val="dk1"/>
              </a:buClr>
              <a:buSzPts val="1800"/>
              <a:buFont typeface="Arial"/>
              <a:buChar char="•"/>
            </a:pPr>
            <a:r>
              <a:rPr lang="en-US" sz="2800" dirty="0">
                <a:solidFill>
                  <a:srgbClr val="002060"/>
                </a:solidFill>
                <a:latin typeface="Calibri"/>
                <a:ea typeface="Calibri"/>
                <a:cs typeface="Calibri"/>
                <a:sym typeface="Calibri"/>
              </a:rPr>
              <a:t>A leadership theory that </a:t>
            </a:r>
            <a:r>
              <a:rPr lang="en-US" sz="2800" b="1" dirty="0">
                <a:solidFill>
                  <a:srgbClr val="002060"/>
                </a:solidFill>
                <a:latin typeface="Calibri"/>
                <a:ea typeface="Calibri"/>
                <a:cs typeface="Calibri"/>
                <a:sym typeface="Calibri"/>
              </a:rPr>
              <a:t>provides a set of rules to determine the form and amount of participative decision making in different situations</a:t>
            </a:r>
            <a:r>
              <a:rPr lang="en-US" sz="2800" b="1" dirty="0">
                <a:solidFill>
                  <a:srgbClr val="002060"/>
                </a:solidFill>
                <a:latin typeface="Century Gothic"/>
                <a:ea typeface="Century Gothic"/>
                <a:cs typeface="Century Gothic"/>
                <a:sym typeface="Century Gothic"/>
              </a:rPr>
              <a:t>. </a:t>
            </a:r>
            <a:endParaRPr sz="2000" dirty="0">
              <a:solidFill>
                <a:srgbClr val="002060"/>
              </a:solidFill>
            </a:endParaRPr>
          </a:p>
          <a:p>
            <a:pPr marL="285750" marR="0" lvl="0" indent="-171450" algn="l" rtl="0">
              <a:spcBef>
                <a:spcPts val="0"/>
              </a:spcBef>
              <a:spcAft>
                <a:spcPts val="0"/>
              </a:spcAft>
              <a:buClr>
                <a:schemeClr val="dk1"/>
              </a:buClr>
              <a:buSzPts val="1800"/>
              <a:buFont typeface="Arial"/>
              <a:buNone/>
            </a:pPr>
            <a:endParaRPr sz="2800" dirty="0">
              <a:solidFill>
                <a:srgbClr val="002060"/>
              </a:solidFill>
              <a:latin typeface="Calibri"/>
              <a:ea typeface="Calibri"/>
              <a:cs typeface="Calibri"/>
              <a:sym typeface="Calibri"/>
            </a:endParaRPr>
          </a:p>
          <a:p>
            <a:pPr marL="285750" marR="0" lvl="0" indent="-285750" algn="l" rtl="0">
              <a:spcBef>
                <a:spcPts val="0"/>
              </a:spcBef>
              <a:spcAft>
                <a:spcPts val="0"/>
              </a:spcAft>
              <a:buClr>
                <a:schemeClr val="dk1"/>
              </a:buClr>
              <a:buSzPts val="1800"/>
              <a:buFont typeface="Arial"/>
              <a:buChar char="•"/>
            </a:pPr>
            <a:r>
              <a:rPr lang="en-US" sz="2800" dirty="0">
                <a:solidFill>
                  <a:srgbClr val="002060"/>
                </a:solidFill>
                <a:latin typeface="Calibri"/>
                <a:ea typeface="Calibri"/>
                <a:cs typeface="Calibri"/>
                <a:sym typeface="Calibri"/>
              </a:rPr>
              <a:t>Participative leadership theories suggest that </a:t>
            </a:r>
            <a:r>
              <a:rPr lang="en-US" sz="2800" b="1" dirty="0">
                <a:solidFill>
                  <a:srgbClr val="002060"/>
                </a:solidFill>
                <a:latin typeface="Calibri"/>
                <a:ea typeface="Calibri"/>
                <a:cs typeface="Calibri"/>
                <a:sym typeface="Calibri"/>
              </a:rPr>
              <a:t>the ideal leadership style is one that takes the input of others into account. </a:t>
            </a:r>
            <a:endParaRPr sz="2800" b="1" dirty="0">
              <a:solidFill>
                <a:srgbClr val="002060"/>
              </a:solidFill>
              <a:latin typeface="Century Gothic"/>
              <a:ea typeface="Century Gothic"/>
              <a:cs typeface="Century Gothic"/>
              <a:sym typeface="Century Gothic"/>
            </a:endParaRPr>
          </a:p>
          <a:p>
            <a:pPr marL="0" marR="0" lvl="0" indent="0" algn="l" rtl="0">
              <a:spcBef>
                <a:spcPts val="0"/>
              </a:spcBef>
              <a:spcAft>
                <a:spcPts val="0"/>
              </a:spcAft>
              <a:buNone/>
            </a:pPr>
            <a:endParaRPr sz="2800" dirty="0">
              <a:solidFill>
                <a:srgbClr val="002060"/>
              </a:solidFill>
              <a:latin typeface="Century Gothic"/>
              <a:ea typeface="Century Gothic"/>
              <a:cs typeface="Century Gothic"/>
              <a:sym typeface="Century Gothic"/>
            </a:endParaRPr>
          </a:p>
          <a:p>
            <a:pPr marL="285750" marR="0" lvl="0" indent="-285750" algn="l" rtl="0">
              <a:spcBef>
                <a:spcPts val="0"/>
              </a:spcBef>
              <a:spcAft>
                <a:spcPts val="0"/>
              </a:spcAft>
              <a:buClr>
                <a:schemeClr val="dk1"/>
              </a:buClr>
              <a:buSzPts val="1800"/>
              <a:buFont typeface="Arial"/>
              <a:buChar char="•"/>
            </a:pPr>
            <a:r>
              <a:rPr lang="en-US" sz="2800" dirty="0">
                <a:solidFill>
                  <a:srgbClr val="002060"/>
                </a:solidFill>
                <a:latin typeface="Calibri"/>
                <a:ea typeface="Calibri"/>
                <a:cs typeface="Calibri"/>
                <a:sym typeface="Calibri"/>
              </a:rPr>
              <a:t>These leaders encourage participation and contributions from group members and help group members feel more relevant and committed to the decision-making process. </a:t>
            </a:r>
            <a:endParaRPr sz="2800" dirty="0">
              <a:solidFill>
                <a:srgbClr val="002060"/>
              </a:solidFill>
              <a:latin typeface="Century Gothic"/>
              <a:ea typeface="Century Gothic"/>
              <a:cs typeface="Century Gothic"/>
              <a:sym typeface="Century Gothic"/>
            </a:endParaRPr>
          </a:p>
        </p:txBody>
      </p:sp>
      <p:pic>
        <p:nvPicPr>
          <p:cNvPr id="344" name="Google Shape;344;p27" descr="Image result for teamwork"/>
          <p:cNvPicPr preferRelativeResize="0"/>
          <p:nvPr/>
        </p:nvPicPr>
        <p:blipFill rotWithShape="1">
          <a:blip r:embed="rId3">
            <a:alphaModFix/>
          </a:blip>
          <a:srcRect/>
          <a:stretch/>
        </p:blipFill>
        <p:spPr>
          <a:xfrm>
            <a:off x="10100602" y="470672"/>
            <a:ext cx="1637856" cy="1080739"/>
          </a:xfrm>
          <a:prstGeom prst="rect">
            <a:avLst/>
          </a:prstGeom>
          <a:noFill/>
          <a:ln>
            <a:noFill/>
          </a:ln>
        </p:spPr>
      </p:pic>
      <p:pic>
        <p:nvPicPr>
          <p:cNvPr id="2" name="Picture 1">
            <a:extLst>
              <a:ext uri="{FF2B5EF4-FFF2-40B4-BE49-F238E27FC236}">
                <a16:creationId xmlns:a16="http://schemas.microsoft.com/office/drawing/2014/main" id="{76362068-DCCE-A6E5-2AC5-F4E7964DEB20}"/>
              </a:ext>
            </a:extLst>
          </p:cNvPr>
          <p:cNvPicPr>
            <a:picLocks noChangeAspect="1"/>
          </p:cNvPicPr>
          <p:nvPr/>
        </p:nvPicPr>
        <p:blipFill>
          <a:blip r:embed="rId4"/>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07221D18-A095-7A2D-E901-9FD23A7CC0A2}"/>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3) Participative Theories </a:t>
            </a:r>
          </a:p>
        </p:txBody>
      </p:sp>
      <p:pic>
        <p:nvPicPr>
          <p:cNvPr id="4" name="Picture 3">
            <a:extLst>
              <a:ext uri="{FF2B5EF4-FFF2-40B4-BE49-F238E27FC236}">
                <a16:creationId xmlns:a16="http://schemas.microsoft.com/office/drawing/2014/main" id="{D317478F-5C01-0BF3-6841-07546E2C66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 y="6133337"/>
            <a:ext cx="914400" cy="819985"/>
          </a:xfrm>
          <a:prstGeom prst="rect">
            <a:avLst/>
          </a:prstGeom>
        </p:spPr>
      </p:pic>
      <p:pic>
        <p:nvPicPr>
          <p:cNvPr id="5" name="Picture 4">
            <a:extLst>
              <a:ext uri="{FF2B5EF4-FFF2-40B4-BE49-F238E27FC236}">
                <a16:creationId xmlns:a16="http://schemas.microsoft.com/office/drawing/2014/main" id="{4BCBB09A-E0C7-45A6-6DFE-8C0DD1EFD363}"/>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Shape 349"/>
        <p:cNvGrpSpPr/>
        <p:nvPr/>
      </p:nvGrpSpPr>
      <p:grpSpPr>
        <a:xfrm>
          <a:off x="0" y="0"/>
          <a:ext cx="0" cy="0"/>
          <a:chOff x="0" y="0"/>
          <a:chExt cx="0" cy="0"/>
        </a:xfrm>
      </p:grpSpPr>
      <p:pic>
        <p:nvPicPr>
          <p:cNvPr id="351" name="Google Shape;351;p28"/>
          <p:cNvPicPr preferRelativeResize="0"/>
          <p:nvPr/>
        </p:nvPicPr>
        <p:blipFill rotWithShape="1">
          <a:blip r:embed="rId3">
            <a:alphaModFix/>
          </a:blip>
          <a:srcRect t="6791"/>
          <a:stretch/>
        </p:blipFill>
        <p:spPr>
          <a:xfrm>
            <a:off x="2171236" y="1728844"/>
            <a:ext cx="8758535" cy="4815762"/>
          </a:xfrm>
          <a:prstGeom prst="rect">
            <a:avLst/>
          </a:prstGeom>
          <a:noFill/>
          <a:ln>
            <a:noFill/>
          </a:ln>
        </p:spPr>
      </p:pic>
      <p:pic>
        <p:nvPicPr>
          <p:cNvPr id="2" name="Picture 1">
            <a:extLst>
              <a:ext uri="{FF2B5EF4-FFF2-40B4-BE49-F238E27FC236}">
                <a16:creationId xmlns:a16="http://schemas.microsoft.com/office/drawing/2014/main" id="{BB295F69-22F9-2914-0CB9-206B6FF46A48}"/>
              </a:ext>
            </a:extLst>
          </p:cNvPr>
          <p:cNvPicPr>
            <a:picLocks noChangeAspect="1"/>
          </p:cNvPicPr>
          <p:nvPr/>
        </p:nvPicPr>
        <p:blipFill>
          <a:blip r:embed="rId4"/>
          <a:stretch>
            <a:fillRect/>
          </a:stretch>
        </p:blipFill>
        <p:spPr>
          <a:xfrm>
            <a:off x="0" y="-42041"/>
            <a:ext cx="11366695" cy="2150513"/>
          </a:xfrm>
          <a:prstGeom prst="rect">
            <a:avLst/>
          </a:prstGeom>
        </p:spPr>
      </p:pic>
      <p:sp>
        <p:nvSpPr>
          <p:cNvPr id="3" name="TextBox 2">
            <a:extLst>
              <a:ext uri="{FF2B5EF4-FFF2-40B4-BE49-F238E27FC236}">
                <a16:creationId xmlns:a16="http://schemas.microsoft.com/office/drawing/2014/main" id="{033C8F98-B833-7C4B-D3DC-0704EA0CDE62}"/>
              </a:ext>
            </a:extLst>
          </p:cNvPr>
          <p:cNvSpPr txBox="1"/>
          <p:nvPr/>
        </p:nvSpPr>
        <p:spPr>
          <a:xfrm>
            <a:off x="2608160" y="651626"/>
            <a:ext cx="8758535" cy="1077218"/>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Leader-Participation Model ( contingency variables)</a:t>
            </a:r>
          </a:p>
        </p:txBody>
      </p:sp>
      <p:pic>
        <p:nvPicPr>
          <p:cNvPr id="4" name="Picture 3">
            <a:extLst>
              <a:ext uri="{FF2B5EF4-FFF2-40B4-BE49-F238E27FC236}">
                <a16:creationId xmlns:a16="http://schemas.microsoft.com/office/drawing/2014/main" id="{11D7A7CD-C0BC-18BE-2AAB-03E73C451A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7E617B0E-B368-990A-F176-A650D3623A10}"/>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Shape 358"/>
        <p:cNvGrpSpPr/>
        <p:nvPr/>
      </p:nvGrpSpPr>
      <p:grpSpPr>
        <a:xfrm>
          <a:off x="0" y="0"/>
          <a:ext cx="0" cy="0"/>
          <a:chOff x="0" y="0"/>
          <a:chExt cx="0" cy="0"/>
        </a:xfrm>
      </p:grpSpPr>
      <p:sp>
        <p:nvSpPr>
          <p:cNvPr id="360" name="Google Shape;360;p29"/>
          <p:cNvSpPr txBox="1">
            <a:spLocks noGrp="1"/>
          </p:cNvSpPr>
          <p:nvPr>
            <p:ph type="body" idx="1"/>
          </p:nvPr>
        </p:nvSpPr>
        <p:spPr>
          <a:xfrm>
            <a:off x="1562686" y="1413741"/>
            <a:ext cx="8229600" cy="619318"/>
          </a:xfrm>
          <a:prstGeom prst="rect">
            <a:avLst/>
          </a:prstGeom>
          <a:noFill/>
          <a:ln>
            <a:noFill/>
          </a:ln>
        </p:spPr>
        <p:txBody>
          <a:bodyPr spcFirstLastPara="1" wrap="square" lIns="91425" tIns="45700" rIns="91425" bIns="45700" anchor="t" anchorCtr="0">
            <a:normAutofit lnSpcReduction="10000"/>
          </a:bodyPr>
          <a:lstStyle/>
          <a:p>
            <a:pPr marL="685800" lvl="1" indent="-228600" algn="ctr" rtl="0">
              <a:lnSpc>
                <a:spcPct val="120000"/>
              </a:lnSpc>
              <a:spcBef>
                <a:spcPts val="0"/>
              </a:spcBef>
              <a:spcAft>
                <a:spcPts val="0"/>
              </a:spcAft>
              <a:buSzPts val="3000"/>
              <a:buFont typeface="Arial"/>
              <a:buNone/>
            </a:pPr>
            <a:r>
              <a:rPr lang="en-US" sz="3000" b="1" dirty="0">
                <a:solidFill>
                  <a:srgbClr val="0070C0"/>
                </a:solidFill>
              </a:rPr>
              <a:t>Four leadership behaviors:</a:t>
            </a:r>
            <a:endParaRPr dirty="0">
              <a:solidFill>
                <a:srgbClr val="0070C0"/>
              </a:solidFill>
            </a:endParaRPr>
          </a:p>
        </p:txBody>
      </p:sp>
      <p:sp>
        <p:nvSpPr>
          <p:cNvPr id="363" name="Google Shape;363;p29"/>
          <p:cNvSpPr txBox="1"/>
          <p:nvPr/>
        </p:nvSpPr>
        <p:spPr>
          <a:xfrm>
            <a:off x="187014" y="2149683"/>
            <a:ext cx="11817971" cy="3294576"/>
          </a:xfrm>
          <a:prstGeom prst="rect">
            <a:avLst/>
          </a:prstGeom>
          <a:noFill/>
          <a:ln>
            <a:noFill/>
          </a:ln>
        </p:spPr>
        <p:txBody>
          <a:bodyPr spcFirstLastPara="1" wrap="square" lIns="91425" tIns="45700" rIns="91425" bIns="45700" anchor="t" anchorCtr="0">
            <a:noAutofit/>
          </a:bodyPr>
          <a:lstStyle/>
          <a:p>
            <a:pPr marL="228600" marR="0" lvl="0" indent="-228600" algn="l" rtl="0">
              <a:lnSpc>
                <a:spcPct val="120000"/>
              </a:lnSpc>
              <a:spcBef>
                <a:spcPts val="0"/>
              </a:spcBef>
              <a:spcAft>
                <a:spcPts val="0"/>
              </a:spcAft>
              <a:buClr>
                <a:schemeClr val="accent1"/>
              </a:buClr>
              <a:buSzPct val="100000"/>
              <a:buFont typeface="Calibri"/>
              <a:buAutoNum type="arabicPeriod"/>
            </a:pPr>
            <a:r>
              <a:rPr lang="en-US" sz="2400" b="1" dirty="0">
                <a:solidFill>
                  <a:srgbClr val="002060"/>
                </a:solidFill>
                <a:latin typeface="Century Gothic"/>
                <a:ea typeface="Century Gothic"/>
                <a:cs typeface="Century Gothic"/>
                <a:sym typeface="Century Gothic"/>
              </a:rPr>
              <a:t>A directive leader l</a:t>
            </a:r>
            <a:r>
              <a:rPr lang="en-US" sz="2400" dirty="0">
                <a:solidFill>
                  <a:srgbClr val="002060"/>
                </a:solidFill>
                <a:latin typeface="Century Gothic"/>
                <a:ea typeface="Century Gothic"/>
                <a:cs typeface="Century Gothic"/>
                <a:sym typeface="Century Gothic"/>
              </a:rPr>
              <a:t>ets subordinates know what’s expected of them, schedules work to be done, and gives specific guidance on how to accomplish tasks.</a:t>
            </a:r>
            <a:endParaRPr sz="2400" dirty="0">
              <a:solidFill>
                <a:srgbClr val="002060"/>
              </a:solidFill>
            </a:endParaRPr>
          </a:p>
          <a:p>
            <a:pPr marL="228600" marR="0" lvl="0" indent="-228600" algn="l" rtl="0">
              <a:lnSpc>
                <a:spcPct val="120000"/>
              </a:lnSpc>
              <a:spcBef>
                <a:spcPts val="1000"/>
              </a:spcBef>
              <a:spcAft>
                <a:spcPts val="0"/>
              </a:spcAft>
              <a:buClr>
                <a:schemeClr val="accent1"/>
              </a:buClr>
              <a:buSzPct val="100000"/>
              <a:buFont typeface="Calibri"/>
              <a:buAutoNum type="arabicPeriod"/>
            </a:pPr>
            <a:r>
              <a:rPr lang="en-US" sz="2400" b="1" dirty="0">
                <a:solidFill>
                  <a:srgbClr val="002060"/>
                </a:solidFill>
                <a:latin typeface="Century Gothic"/>
                <a:ea typeface="Century Gothic"/>
                <a:cs typeface="Century Gothic"/>
                <a:sym typeface="Century Gothic"/>
              </a:rPr>
              <a:t>A supportive leader</a:t>
            </a:r>
            <a:r>
              <a:rPr lang="en-US" sz="2400" dirty="0">
                <a:solidFill>
                  <a:srgbClr val="002060"/>
                </a:solidFill>
                <a:latin typeface="Century Gothic"/>
                <a:ea typeface="Century Gothic"/>
                <a:cs typeface="Century Gothic"/>
                <a:sym typeface="Century Gothic"/>
              </a:rPr>
              <a:t> shows concern for the needs of followers and is friendly.</a:t>
            </a:r>
            <a:endParaRPr sz="2400" dirty="0">
              <a:solidFill>
                <a:srgbClr val="002060"/>
              </a:solidFill>
            </a:endParaRPr>
          </a:p>
          <a:p>
            <a:pPr marL="228600" marR="0" lvl="0" indent="-228600" algn="l" rtl="0">
              <a:lnSpc>
                <a:spcPct val="120000"/>
              </a:lnSpc>
              <a:spcBef>
                <a:spcPts val="1000"/>
              </a:spcBef>
              <a:spcAft>
                <a:spcPts val="0"/>
              </a:spcAft>
              <a:buClr>
                <a:schemeClr val="accent1"/>
              </a:buClr>
              <a:buSzPct val="100000"/>
              <a:buFont typeface="Calibri"/>
              <a:buAutoNum type="arabicPeriod"/>
            </a:pPr>
            <a:r>
              <a:rPr lang="en-US" sz="2400" b="1" dirty="0">
                <a:solidFill>
                  <a:srgbClr val="002060"/>
                </a:solidFill>
                <a:latin typeface="Century Gothic"/>
                <a:ea typeface="Century Gothic"/>
                <a:cs typeface="Century Gothic"/>
                <a:sym typeface="Century Gothic"/>
              </a:rPr>
              <a:t>A participative leader</a:t>
            </a:r>
            <a:r>
              <a:rPr lang="en-US" sz="2400" dirty="0">
                <a:solidFill>
                  <a:srgbClr val="002060"/>
                </a:solidFill>
                <a:latin typeface="Century Gothic"/>
                <a:ea typeface="Century Gothic"/>
                <a:cs typeface="Century Gothic"/>
                <a:sym typeface="Century Gothic"/>
              </a:rPr>
              <a:t> consults with group members and uses their suggestions before making a decision. </a:t>
            </a:r>
            <a:endParaRPr sz="2400" dirty="0">
              <a:solidFill>
                <a:srgbClr val="002060"/>
              </a:solidFill>
            </a:endParaRPr>
          </a:p>
          <a:p>
            <a:pPr marL="228600" marR="0" lvl="0" indent="-228600" algn="l" rtl="0">
              <a:lnSpc>
                <a:spcPct val="120000"/>
              </a:lnSpc>
              <a:spcBef>
                <a:spcPts val="1000"/>
              </a:spcBef>
              <a:spcAft>
                <a:spcPts val="0"/>
              </a:spcAft>
              <a:buClr>
                <a:schemeClr val="accent1"/>
              </a:buClr>
              <a:buSzPct val="100000"/>
              <a:buFont typeface="Calibri"/>
              <a:buAutoNum type="arabicPeriod"/>
            </a:pPr>
            <a:r>
              <a:rPr lang="en-US" sz="2400" b="1" dirty="0">
                <a:solidFill>
                  <a:srgbClr val="002060"/>
                </a:solidFill>
                <a:latin typeface="Century Gothic"/>
                <a:ea typeface="Century Gothic"/>
                <a:cs typeface="Century Gothic"/>
                <a:sym typeface="Century Gothic"/>
              </a:rPr>
              <a:t>An achievement-oriented leader</a:t>
            </a:r>
            <a:r>
              <a:rPr lang="en-US" sz="2400" dirty="0">
                <a:solidFill>
                  <a:srgbClr val="002060"/>
                </a:solidFill>
                <a:latin typeface="Century Gothic"/>
                <a:ea typeface="Century Gothic"/>
                <a:cs typeface="Century Gothic"/>
                <a:sym typeface="Century Gothic"/>
              </a:rPr>
              <a:t> sets challenging goals and expects followers to perform at their highest level.</a:t>
            </a:r>
            <a:endParaRPr sz="2400" dirty="0">
              <a:solidFill>
                <a:srgbClr val="002060"/>
              </a:solidFill>
            </a:endParaRPr>
          </a:p>
          <a:p>
            <a:pPr marL="228600" marR="0" lvl="0" indent="-146367" algn="l" rtl="0">
              <a:lnSpc>
                <a:spcPct val="120000"/>
              </a:lnSpc>
              <a:spcBef>
                <a:spcPts val="1000"/>
              </a:spcBef>
              <a:spcAft>
                <a:spcPts val="0"/>
              </a:spcAft>
              <a:buClr>
                <a:schemeClr val="accent1"/>
              </a:buClr>
              <a:buSzPct val="100000"/>
              <a:buFont typeface="Arial"/>
              <a:buNone/>
            </a:pPr>
            <a:endParaRPr sz="2400" dirty="0">
              <a:solidFill>
                <a:srgbClr val="002060"/>
              </a:solidFill>
              <a:latin typeface="Century Gothic"/>
              <a:ea typeface="Century Gothic"/>
              <a:cs typeface="Century Gothic"/>
              <a:sym typeface="Century Gothic"/>
            </a:endParaRPr>
          </a:p>
        </p:txBody>
      </p:sp>
      <p:pic>
        <p:nvPicPr>
          <p:cNvPr id="364" name="Google Shape;364;p29" descr="Image result for path goal theory"/>
          <p:cNvPicPr preferRelativeResize="0"/>
          <p:nvPr/>
        </p:nvPicPr>
        <p:blipFill rotWithShape="1">
          <a:blip r:embed="rId3">
            <a:alphaModFix/>
          </a:blip>
          <a:srcRect/>
          <a:stretch/>
        </p:blipFill>
        <p:spPr>
          <a:xfrm>
            <a:off x="10187215" y="388650"/>
            <a:ext cx="1695226" cy="1059055"/>
          </a:xfrm>
          <a:prstGeom prst="rect">
            <a:avLst/>
          </a:prstGeom>
          <a:noFill/>
          <a:ln>
            <a:noFill/>
          </a:ln>
        </p:spPr>
      </p:pic>
      <p:pic>
        <p:nvPicPr>
          <p:cNvPr id="2" name="Picture 1">
            <a:extLst>
              <a:ext uri="{FF2B5EF4-FFF2-40B4-BE49-F238E27FC236}">
                <a16:creationId xmlns:a16="http://schemas.microsoft.com/office/drawing/2014/main" id="{AAF7B776-9DBE-4CB4-D07B-4823E220342C}"/>
              </a:ext>
            </a:extLst>
          </p:cNvPr>
          <p:cNvPicPr>
            <a:picLocks noChangeAspect="1"/>
          </p:cNvPicPr>
          <p:nvPr/>
        </p:nvPicPr>
        <p:blipFill>
          <a:blip r:embed="rId4"/>
          <a:stretch>
            <a:fillRect/>
          </a:stretch>
        </p:blipFill>
        <p:spPr>
          <a:xfrm>
            <a:off x="0" y="-26280"/>
            <a:ext cx="9533101" cy="1610200"/>
          </a:xfrm>
          <a:prstGeom prst="rect">
            <a:avLst/>
          </a:prstGeom>
        </p:spPr>
      </p:pic>
      <p:sp>
        <p:nvSpPr>
          <p:cNvPr id="3" name="TextBox 2">
            <a:extLst>
              <a:ext uri="{FF2B5EF4-FFF2-40B4-BE49-F238E27FC236}">
                <a16:creationId xmlns:a16="http://schemas.microsoft.com/office/drawing/2014/main" id="{96E65983-E426-32ED-0133-DADFB5086E70}"/>
              </a:ext>
            </a:extLst>
          </p:cNvPr>
          <p:cNvSpPr txBox="1"/>
          <p:nvPr/>
        </p:nvSpPr>
        <p:spPr>
          <a:xfrm>
            <a:off x="2383275" y="388650"/>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4) Path-Goal Theory</a:t>
            </a:r>
          </a:p>
        </p:txBody>
      </p:sp>
      <p:pic>
        <p:nvPicPr>
          <p:cNvPr id="4" name="Picture 3">
            <a:extLst>
              <a:ext uri="{FF2B5EF4-FFF2-40B4-BE49-F238E27FC236}">
                <a16:creationId xmlns:a16="http://schemas.microsoft.com/office/drawing/2014/main" id="{3BFE530F-CF82-CB87-536E-0A75B54247C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 y="6274191"/>
            <a:ext cx="757328" cy="679132"/>
          </a:xfrm>
          <a:prstGeom prst="rect">
            <a:avLst/>
          </a:prstGeom>
        </p:spPr>
      </p:pic>
      <p:pic>
        <p:nvPicPr>
          <p:cNvPr id="5" name="Picture 4">
            <a:extLst>
              <a:ext uri="{FF2B5EF4-FFF2-40B4-BE49-F238E27FC236}">
                <a16:creationId xmlns:a16="http://schemas.microsoft.com/office/drawing/2014/main" id="{1F22C4F0-3ABC-236A-A63B-9F0F67D3D8AD}"/>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Shape 369"/>
        <p:cNvGrpSpPr/>
        <p:nvPr/>
      </p:nvGrpSpPr>
      <p:grpSpPr>
        <a:xfrm>
          <a:off x="0" y="0"/>
          <a:ext cx="0" cy="0"/>
          <a:chOff x="0" y="0"/>
          <a:chExt cx="0" cy="0"/>
        </a:xfrm>
      </p:grpSpPr>
      <p:pic>
        <p:nvPicPr>
          <p:cNvPr id="371" name="Google Shape;371;p30" descr="EX_12_004.eps"/>
          <p:cNvPicPr preferRelativeResize="0">
            <a:picLocks noGrp="1"/>
          </p:cNvPicPr>
          <p:nvPr>
            <p:ph type="body" idx="1"/>
          </p:nvPr>
        </p:nvPicPr>
        <p:blipFill rotWithShape="1">
          <a:blip r:embed="rId3">
            <a:alphaModFix/>
          </a:blip>
          <a:srcRect l="-10902" r="-10902"/>
          <a:stretch/>
        </p:blipFill>
        <p:spPr>
          <a:xfrm>
            <a:off x="1358961" y="1420838"/>
            <a:ext cx="9902228" cy="5123768"/>
          </a:xfrm>
          <a:prstGeom prst="rect">
            <a:avLst/>
          </a:prstGeom>
          <a:noFill/>
          <a:ln>
            <a:noFill/>
          </a:ln>
        </p:spPr>
      </p:pic>
      <p:pic>
        <p:nvPicPr>
          <p:cNvPr id="2" name="Picture 1">
            <a:extLst>
              <a:ext uri="{FF2B5EF4-FFF2-40B4-BE49-F238E27FC236}">
                <a16:creationId xmlns:a16="http://schemas.microsoft.com/office/drawing/2014/main" id="{130FB533-0BA9-A1FA-CA03-1EE425309AEA}"/>
              </a:ext>
            </a:extLst>
          </p:cNvPr>
          <p:cNvPicPr>
            <a:picLocks noChangeAspect="1"/>
          </p:cNvPicPr>
          <p:nvPr/>
        </p:nvPicPr>
        <p:blipFill>
          <a:blip r:embed="rId4"/>
          <a:stretch>
            <a:fillRect/>
          </a:stretch>
        </p:blipFill>
        <p:spPr>
          <a:xfrm>
            <a:off x="0" y="53350"/>
            <a:ext cx="9533101" cy="1610200"/>
          </a:xfrm>
          <a:prstGeom prst="rect">
            <a:avLst/>
          </a:prstGeom>
        </p:spPr>
      </p:pic>
      <p:sp>
        <p:nvSpPr>
          <p:cNvPr id="3" name="TextBox 2">
            <a:extLst>
              <a:ext uri="{FF2B5EF4-FFF2-40B4-BE49-F238E27FC236}">
                <a16:creationId xmlns:a16="http://schemas.microsoft.com/office/drawing/2014/main" id="{622EC762-BCB5-609C-CBAA-3BA9DC98DD75}"/>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Path-Goal Model</a:t>
            </a:r>
          </a:p>
        </p:txBody>
      </p:sp>
      <p:pic>
        <p:nvPicPr>
          <p:cNvPr id="4" name="Picture 3">
            <a:extLst>
              <a:ext uri="{FF2B5EF4-FFF2-40B4-BE49-F238E27FC236}">
                <a16:creationId xmlns:a16="http://schemas.microsoft.com/office/drawing/2014/main" id="{8623F04B-D95B-5403-99B4-3C91437692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D0E824A-F7B7-879B-8B21-576824256682}"/>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Shape 377"/>
        <p:cNvGrpSpPr/>
        <p:nvPr/>
      </p:nvGrpSpPr>
      <p:grpSpPr>
        <a:xfrm>
          <a:off x="0" y="0"/>
          <a:ext cx="0" cy="0"/>
          <a:chOff x="0" y="0"/>
          <a:chExt cx="0" cy="0"/>
        </a:xfrm>
      </p:grpSpPr>
      <p:pic>
        <p:nvPicPr>
          <p:cNvPr id="2" name="Picture 1">
            <a:extLst>
              <a:ext uri="{FF2B5EF4-FFF2-40B4-BE49-F238E27FC236}">
                <a16:creationId xmlns:a16="http://schemas.microsoft.com/office/drawing/2014/main" id="{7853D685-3DCC-7447-7E53-D3619204588E}"/>
              </a:ext>
            </a:extLst>
          </p:cNvPr>
          <p:cNvPicPr>
            <a:picLocks noChangeAspect="1"/>
          </p:cNvPicPr>
          <p:nvPr/>
        </p:nvPicPr>
        <p:blipFill>
          <a:blip r:embed="rId3"/>
          <a:stretch>
            <a:fillRect/>
          </a:stretch>
        </p:blipFill>
        <p:spPr>
          <a:xfrm>
            <a:off x="0" y="-42041"/>
            <a:ext cx="9533101" cy="3010323"/>
          </a:xfrm>
          <a:prstGeom prst="rect">
            <a:avLst/>
          </a:prstGeom>
        </p:spPr>
      </p:pic>
      <p:sp>
        <p:nvSpPr>
          <p:cNvPr id="3" name="TextBox 2">
            <a:extLst>
              <a:ext uri="{FF2B5EF4-FFF2-40B4-BE49-F238E27FC236}">
                <a16:creationId xmlns:a16="http://schemas.microsoft.com/office/drawing/2014/main" id="{6663E194-DCB4-0ADB-7B69-89D964004492}"/>
              </a:ext>
            </a:extLst>
          </p:cNvPr>
          <p:cNvSpPr txBox="1"/>
          <p:nvPr/>
        </p:nvSpPr>
        <p:spPr>
          <a:xfrm>
            <a:off x="2383275" y="671293"/>
            <a:ext cx="6993468" cy="1323439"/>
          </a:xfrm>
          <a:prstGeom prst="rect">
            <a:avLst/>
          </a:prstGeom>
          <a:noFill/>
        </p:spPr>
        <p:txBody>
          <a:bodyPr wrap="square">
            <a:spAutoFit/>
          </a:bodyPr>
          <a:lstStyle/>
          <a:p>
            <a:pPr algn="ctr">
              <a:buClrTx/>
              <a:buFontTx/>
              <a:buNone/>
              <a:defRPr/>
            </a:pPr>
            <a:br>
              <a:rPr lang="en-US" sz="4000" b="1" kern="1200" dirty="0">
                <a:solidFill>
                  <a:prstClr val="white"/>
                </a:solidFill>
                <a:latin typeface="Calibri" panose="020F0502020204030204"/>
                <a:ea typeface="+mn-ea"/>
              </a:rPr>
            </a:br>
            <a:r>
              <a:rPr lang="en-US" sz="4000" b="1" kern="1200" dirty="0">
                <a:solidFill>
                  <a:prstClr val="white"/>
                </a:solidFill>
                <a:latin typeface="Calibri" panose="020F0502020204030204"/>
                <a:ea typeface="+mn-ea"/>
              </a:rPr>
              <a:t>Modern Views Of Leadership</a:t>
            </a:r>
          </a:p>
        </p:txBody>
      </p:sp>
      <p:pic>
        <p:nvPicPr>
          <p:cNvPr id="4" name="Picture 3">
            <a:extLst>
              <a:ext uri="{FF2B5EF4-FFF2-40B4-BE49-F238E27FC236}">
                <a16:creationId xmlns:a16="http://schemas.microsoft.com/office/drawing/2014/main" id="{E9A29F4A-22B1-96C2-F02D-1BF2154CB0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AE33597C-8FF8-1B6E-6154-081DC47CED0C}"/>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Shape 385"/>
        <p:cNvGrpSpPr/>
        <p:nvPr/>
      </p:nvGrpSpPr>
      <p:grpSpPr>
        <a:xfrm>
          <a:off x="0" y="0"/>
          <a:ext cx="0" cy="0"/>
          <a:chOff x="0" y="0"/>
          <a:chExt cx="0" cy="0"/>
        </a:xfrm>
      </p:grpSpPr>
      <p:sp>
        <p:nvSpPr>
          <p:cNvPr id="387" name="Google Shape;387;p32"/>
          <p:cNvSpPr txBox="1">
            <a:spLocks noGrp="1"/>
          </p:cNvSpPr>
          <p:nvPr>
            <p:ph type="body" idx="1"/>
          </p:nvPr>
        </p:nvSpPr>
        <p:spPr>
          <a:xfrm>
            <a:off x="736442" y="1829342"/>
            <a:ext cx="9284322" cy="294578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3200"/>
              <a:buFont typeface="Arial"/>
              <a:buNone/>
            </a:pPr>
            <a:endParaRPr sz="3200" dirty="0"/>
          </a:p>
          <a:p>
            <a:pPr marL="228600" lvl="0" indent="-228600" algn="just" rtl="0">
              <a:lnSpc>
                <a:spcPct val="80000"/>
              </a:lnSpc>
              <a:spcBef>
                <a:spcPts val="1000"/>
              </a:spcBef>
              <a:spcAft>
                <a:spcPts val="0"/>
              </a:spcAft>
              <a:buSzPts val="2400"/>
              <a:buFont typeface="Calibri"/>
              <a:buAutoNum type="arabicPeriod"/>
            </a:pPr>
            <a:r>
              <a:rPr lang="en-US" sz="2800" dirty="0">
                <a:solidFill>
                  <a:srgbClr val="303F66"/>
                </a:solidFill>
              </a:rPr>
              <a:t>Leader-member exchange (LMX).</a:t>
            </a:r>
            <a:endParaRPr sz="2400" dirty="0"/>
          </a:p>
          <a:p>
            <a:pPr marL="228600" lvl="0" indent="-228600" algn="just" rtl="0">
              <a:lnSpc>
                <a:spcPct val="80000"/>
              </a:lnSpc>
              <a:spcBef>
                <a:spcPts val="1000"/>
              </a:spcBef>
              <a:spcAft>
                <a:spcPts val="0"/>
              </a:spcAft>
              <a:buSzPts val="2400"/>
              <a:buFont typeface="Calibri"/>
              <a:buAutoNum type="arabicPeriod"/>
            </a:pPr>
            <a:r>
              <a:rPr lang="en-US" sz="2800" dirty="0">
                <a:solidFill>
                  <a:srgbClr val="303F66"/>
                </a:solidFill>
              </a:rPr>
              <a:t>Transformational-transactional leadership.</a:t>
            </a:r>
            <a:endParaRPr sz="2400" dirty="0"/>
          </a:p>
          <a:p>
            <a:pPr marL="228600" lvl="0" indent="-228600" algn="just" rtl="0">
              <a:lnSpc>
                <a:spcPct val="80000"/>
              </a:lnSpc>
              <a:spcBef>
                <a:spcPts val="1000"/>
              </a:spcBef>
              <a:spcAft>
                <a:spcPts val="0"/>
              </a:spcAft>
              <a:buSzPts val="2400"/>
              <a:buFont typeface="Calibri"/>
              <a:buAutoNum type="arabicPeriod"/>
            </a:pPr>
            <a:r>
              <a:rPr lang="en-US" sz="2800" dirty="0">
                <a:solidFill>
                  <a:srgbClr val="303F66"/>
                </a:solidFill>
              </a:rPr>
              <a:t>Charismatic-visionary leadership.</a:t>
            </a:r>
            <a:endParaRPr sz="2400" dirty="0"/>
          </a:p>
          <a:p>
            <a:pPr marL="228600" lvl="0" indent="-228600" algn="just" rtl="0">
              <a:lnSpc>
                <a:spcPct val="80000"/>
              </a:lnSpc>
              <a:spcBef>
                <a:spcPts val="1000"/>
              </a:spcBef>
              <a:spcAft>
                <a:spcPts val="0"/>
              </a:spcAft>
              <a:buSzPts val="2400"/>
              <a:buFont typeface="Calibri"/>
              <a:buAutoNum type="arabicPeriod"/>
            </a:pPr>
            <a:r>
              <a:rPr lang="en-US" sz="2800" dirty="0">
                <a:solidFill>
                  <a:srgbClr val="303F66"/>
                </a:solidFill>
              </a:rPr>
              <a:t>Team leadership.</a:t>
            </a:r>
            <a:endParaRPr sz="2400" dirty="0"/>
          </a:p>
          <a:p>
            <a:pPr marL="228600" lvl="0" indent="-228600" algn="l" rtl="0">
              <a:lnSpc>
                <a:spcPct val="120000"/>
              </a:lnSpc>
              <a:spcBef>
                <a:spcPts val="1000"/>
              </a:spcBef>
              <a:spcAft>
                <a:spcPts val="0"/>
              </a:spcAft>
              <a:buSzPts val="3200"/>
              <a:buFont typeface="Arial"/>
              <a:buNone/>
            </a:pPr>
            <a:endParaRPr sz="3200" dirty="0"/>
          </a:p>
        </p:txBody>
      </p:sp>
      <p:pic>
        <p:nvPicPr>
          <p:cNvPr id="2" name="Picture 1">
            <a:extLst>
              <a:ext uri="{FF2B5EF4-FFF2-40B4-BE49-F238E27FC236}">
                <a16:creationId xmlns:a16="http://schemas.microsoft.com/office/drawing/2014/main" id="{D3844E10-22BB-8AA8-C6AA-AF7B32FC931E}"/>
              </a:ext>
            </a:extLst>
          </p:cNvPr>
          <p:cNvPicPr>
            <a:picLocks noChangeAspect="1"/>
          </p:cNvPicPr>
          <p:nvPr/>
        </p:nvPicPr>
        <p:blipFill>
          <a:blip r:embed="rId3"/>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FC97D3B6-7065-7A88-948F-385FB942A899}"/>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Modern Views Of Leadership</a:t>
            </a:r>
          </a:p>
        </p:txBody>
      </p:sp>
      <p:pic>
        <p:nvPicPr>
          <p:cNvPr id="4" name="Picture 3">
            <a:extLst>
              <a:ext uri="{FF2B5EF4-FFF2-40B4-BE49-F238E27FC236}">
                <a16:creationId xmlns:a16="http://schemas.microsoft.com/office/drawing/2014/main" id="{4B3E6AAF-3DD8-1CAF-4DF0-DD0E427F9E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7A2DB93F-AB0A-DB8A-57CF-D216E7353B78}"/>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Shape 394"/>
        <p:cNvGrpSpPr/>
        <p:nvPr/>
      </p:nvGrpSpPr>
      <p:grpSpPr>
        <a:xfrm>
          <a:off x="0" y="0"/>
          <a:ext cx="0" cy="0"/>
          <a:chOff x="0" y="0"/>
          <a:chExt cx="0" cy="0"/>
        </a:xfrm>
      </p:grpSpPr>
      <p:sp>
        <p:nvSpPr>
          <p:cNvPr id="396" name="Google Shape;396;p33"/>
          <p:cNvSpPr txBox="1">
            <a:spLocks noGrp="1"/>
          </p:cNvSpPr>
          <p:nvPr>
            <p:ph type="body" idx="1"/>
          </p:nvPr>
        </p:nvSpPr>
        <p:spPr>
          <a:xfrm>
            <a:off x="722374" y="1950567"/>
            <a:ext cx="10517711" cy="415411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3200"/>
              <a:buFont typeface="Arial"/>
              <a:buNone/>
            </a:pPr>
            <a:r>
              <a:rPr lang="en-US" sz="3200" dirty="0">
                <a:solidFill>
                  <a:srgbClr val="002060"/>
                </a:solidFill>
              </a:rPr>
              <a:t>	</a:t>
            </a:r>
            <a:endParaRPr dirty="0">
              <a:solidFill>
                <a:srgbClr val="002060"/>
              </a:solidFill>
            </a:endParaRPr>
          </a:p>
          <a:p>
            <a:pPr marL="228600" lvl="0" indent="-228600" algn="l" rtl="0">
              <a:lnSpc>
                <a:spcPct val="120000"/>
              </a:lnSpc>
              <a:spcBef>
                <a:spcPts val="1000"/>
              </a:spcBef>
              <a:spcAft>
                <a:spcPts val="0"/>
              </a:spcAft>
              <a:buSzPts val="3200"/>
              <a:buFont typeface="Arial"/>
              <a:buNone/>
            </a:pPr>
            <a:r>
              <a:rPr lang="en-US" sz="3200" dirty="0">
                <a:solidFill>
                  <a:srgbClr val="002060"/>
                </a:solidFill>
              </a:rPr>
              <a:t>	A leadership theory that says </a:t>
            </a:r>
            <a:r>
              <a:rPr lang="en-US" sz="3200" b="1" dirty="0">
                <a:solidFill>
                  <a:srgbClr val="002060"/>
                </a:solidFill>
              </a:rPr>
              <a:t>leaders create in-groups and out-groups</a:t>
            </a:r>
            <a:r>
              <a:rPr lang="en-US" sz="3200" dirty="0">
                <a:solidFill>
                  <a:srgbClr val="002060"/>
                </a:solidFill>
              </a:rPr>
              <a:t> and those in the </a:t>
            </a:r>
            <a:r>
              <a:rPr lang="en-US" sz="3200" b="1" dirty="0">
                <a:solidFill>
                  <a:srgbClr val="002060"/>
                </a:solidFill>
              </a:rPr>
              <a:t>in-group</a:t>
            </a:r>
            <a:r>
              <a:rPr lang="en-US" sz="3200" dirty="0">
                <a:solidFill>
                  <a:srgbClr val="002060"/>
                </a:solidFill>
              </a:rPr>
              <a:t> will have </a:t>
            </a:r>
            <a:r>
              <a:rPr lang="en-US" sz="3200" b="1" dirty="0">
                <a:solidFill>
                  <a:srgbClr val="002060"/>
                </a:solidFill>
              </a:rPr>
              <a:t>higher performance ratings, less turnover, and greater job satisfaction.</a:t>
            </a:r>
            <a:endParaRPr dirty="0">
              <a:solidFill>
                <a:srgbClr val="002060"/>
              </a:solidFill>
            </a:endParaRPr>
          </a:p>
        </p:txBody>
      </p:sp>
      <p:pic>
        <p:nvPicPr>
          <p:cNvPr id="2" name="Picture 1">
            <a:extLst>
              <a:ext uri="{FF2B5EF4-FFF2-40B4-BE49-F238E27FC236}">
                <a16:creationId xmlns:a16="http://schemas.microsoft.com/office/drawing/2014/main" id="{0F64E7C0-926A-CA85-153A-588AF79DF813}"/>
              </a:ext>
            </a:extLst>
          </p:cNvPr>
          <p:cNvPicPr>
            <a:picLocks noChangeAspect="1"/>
          </p:cNvPicPr>
          <p:nvPr/>
        </p:nvPicPr>
        <p:blipFill>
          <a:blip r:embed="rId3"/>
          <a:stretch>
            <a:fillRect/>
          </a:stretch>
        </p:blipFill>
        <p:spPr>
          <a:xfrm>
            <a:off x="0" y="40445"/>
            <a:ext cx="10972800" cy="1610200"/>
          </a:xfrm>
          <a:prstGeom prst="rect">
            <a:avLst/>
          </a:prstGeom>
        </p:spPr>
      </p:pic>
      <p:sp>
        <p:nvSpPr>
          <p:cNvPr id="3" name="TextBox 2">
            <a:extLst>
              <a:ext uri="{FF2B5EF4-FFF2-40B4-BE49-F238E27FC236}">
                <a16:creationId xmlns:a16="http://schemas.microsoft.com/office/drawing/2014/main" id="{198404E8-8918-9507-AFDB-71835CA25964}"/>
              </a:ext>
            </a:extLst>
          </p:cNvPr>
          <p:cNvSpPr txBox="1"/>
          <p:nvPr/>
        </p:nvSpPr>
        <p:spPr>
          <a:xfrm>
            <a:off x="2594289" y="460931"/>
            <a:ext cx="7745464"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1)- Leader-Member Exchange Theory (LMX).</a:t>
            </a:r>
          </a:p>
        </p:txBody>
      </p:sp>
      <p:pic>
        <p:nvPicPr>
          <p:cNvPr id="4" name="Picture 3">
            <a:extLst>
              <a:ext uri="{FF2B5EF4-FFF2-40B4-BE49-F238E27FC236}">
                <a16:creationId xmlns:a16="http://schemas.microsoft.com/office/drawing/2014/main" id="{CB2599C1-54FB-A1AF-2F03-64088083A25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073A59AE-32A3-C7B4-CF55-56E4A54DD4D0}"/>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Shape 403"/>
        <p:cNvGrpSpPr/>
        <p:nvPr/>
      </p:nvGrpSpPr>
      <p:grpSpPr>
        <a:xfrm>
          <a:off x="0" y="0"/>
          <a:ext cx="0" cy="0"/>
          <a:chOff x="0" y="0"/>
          <a:chExt cx="0" cy="0"/>
        </a:xfrm>
      </p:grpSpPr>
      <p:sp>
        <p:nvSpPr>
          <p:cNvPr id="405" name="Google Shape;405;p34"/>
          <p:cNvSpPr txBox="1">
            <a:spLocks noGrp="1"/>
          </p:cNvSpPr>
          <p:nvPr>
            <p:ph type="body" idx="2"/>
          </p:nvPr>
        </p:nvSpPr>
        <p:spPr>
          <a:xfrm>
            <a:off x="6400800" y="2057401"/>
            <a:ext cx="4038600" cy="3306763"/>
          </a:xfrm>
          <a:prstGeom prst="rect">
            <a:avLst/>
          </a:prstGeom>
          <a:noFill/>
          <a:ln>
            <a:noFill/>
          </a:ln>
        </p:spPr>
        <p:txBody>
          <a:bodyPr spcFirstLastPara="1" wrap="square" lIns="91425" tIns="45700" rIns="91425" bIns="45700" anchor="t" anchorCtr="0">
            <a:normAutofit fontScale="85000" lnSpcReduction="10000"/>
          </a:bodyPr>
          <a:lstStyle/>
          <a:p>
            <a:pPr marL="0" lvl="0" indent="0" algn="l" rtl="0">
              <a:lnSpc>
                <a:spcPct val="120000"/>
              </a:lnSpc>
              <a:spcBef>
                <a:spcPts val="0"/>
              </a:spcBef>
              <a:spcAft>
                <a:spcPts val="0"/>
              </a:spcAft>
              <a:buSzPct val="100000"/>
              <a:buNone/>
            </a:pPr>
            <a:r>
              <a:rPr lang="en-US" sz="3100" b="1">
                <a:solidFill>
                  <a:srgbClr val="316F88"/>
                </a:solidFill>
              </a:rPr>
              <a:t>Transformational Leaders</a:t>
            </a:r>
            <a:endParaRPr/>
          </a:p>
          <a:p>
            <a:pPr marL="0" lvl="0" indent="0" algn="l" rtl="0">
              <a:lnSpc>
                <a:spcPct val="120000"/>
              </a:lnSpc>
              <a:spcBef>
                <a:spcPts val="1000"/>
              </a:spcBef>
              <a:spcAft>
                <a:spcPts val="0"/>
              </a:spcAft>
              <a:buSzPct val="100000"/>
              <a:buNone/>
            </a:pPr>
            <a:r>
              <a:rPr lang="en-US" sz="3100"/>
              <a:t>leaders who stimulate and inspire (transform) followers to achieve extraordinary outcomes.</a:t>
            </a:r>
            <a:endParaRPr/>
          </a:p>
        </p:txBody>
      </p:sp>
      <p:sp>
        <p:nvSpPr>
          <p:cNvPr id="406" name="Google Shape;406;p34"/>
          <p:cNvSpPr txBox="1">
            <a:spLocks noGrp="1"/>
          </p:cNvSpPr>
          <p:nvPr>
            <p:ph type="body" idx="1"/>
          </p:nvPr>
        </p:nvSpPr>
        <p:spPr>
          <a:xfrm>
            <a:off x="1130270" y="2259609"/>
            <a:ext cx="4038600" cy="3306762"/>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20000"/>
              </a:lnSpc>
              <a:spcBef>
                <a:spcPts val="0"/>
              </a:spcBef>
              <a:spcAft>
                <a:spcPts val="0"/>
              </a:spcAft>
              <a:buSzPct val="100000"/>
              <a:buNone/>
            </a:pPr>
            <a:r>
              <a:rPr lang="en-US" sz="3100" b="1">
                <a:solidFill>
                  <a:srgbClr val="316F88"/>
                </a:solidFill>
              </a:rPr>
              <a:t>Transactional Leaders</a:t>
            </a:r>
            <a:endParaRPr/>
          </a:p>
          <a:p>
            <a:pPr marL="0" lvl="0" indent="0" algn="l" rtl="0">
              <a:lnSpc>
                <a:spcPct val="120000"/>
              </a:lnSpc>
              <a:spcBef>
                <a:spcPts val="1000"/>
              </a:spcBef>
              <a:spcAft>
                <a:spcPts val="0"/>
              </a:spcAft>
              <a:buSzPct val="100000"/>
              <a:buNone/>
            </a:pPr>
            <a:r>
              <a:rPr lang="en-US" sz="3100"/>
              <a:t>Leaders who lead primarily by using social exchanges (or transactions).</a:t>
            </a:r>
            <a:endParaRPr/>
          </a:p>
          <a:p>
            <a:pPr marL="0" lvl="0" indent="0" algn="l" rtl="0">
              <a:lnSpc>
                <a:spcPct val="120000"/>
              </a:lnSpc>
              <a:spcBef>
                <a:spcPts val="1000"/>
              </a:spcBef>
              <a:spcAft>
                <a:spcPts val="0"/>
              </a:spcAft>
              <a:buSzPct val="100000"/>
              <a:buNone/>
            </a:pPr>
            <a:endParaRPr sz="3100"/>
          </a:p>
        </p:txBody>
      </p:sp>
      <p:pic>
        <p:nvPicPr>
          <p:cNvPr id="2" name="Picture 1">
            <a:extLst>
              <a:ext uri="{FF2B5EF4-FFF2-40B4-BE49-F238E27FC236}">
                <a16:creationId xmlns:a16="http://schemas.microsoft.com/office/drawing/2014/main" id="{D53F9E12-997B-2EC2-0864-0E1D9E188C7B}"/>
              </a:ext>
            </a:extLst>
          </p:cNvPr>
          <p:cNvPicPr>
            <a:picLocks noChangeAspect="1"/>
          </p:cNvPicPr>
          <p:nvPr/>
        </p:nvPicPr>
        <p:blipFill>
          <a:blip r:embed="rId3"/>
          <a:stretch>
            <a:fillRect/>
          </a:stretch>
        </p:blipFill>
        <p:spPr>
          <a:xfrm>
            <a:off x="4855" y="0"/>
            <a:ext cx="11361840" cy="1610200"/>
          </a:xfrm>
          <a:prstGeom prst="rect">
            <a:avLst/>
          </a:prstGeom>
        </p:spPr>
      </p:pic>
      <p:sp>
        <p:nvSpPr>
          <p:cNvPr id="3" name="TextBox 2">
            <a:extLst>
              <a:ext uri="{FF2B5EF4-FFF2-40B4-BE49-F238E27FC236}">
                <a16:creationId xmlns:a16="http://schemas.microsoft.com/office/drawing/2014/main" id="{63D61D20-3259-84F0-350C-5F5D48EC1E03}"/>
              </a:ext>
            </a:extLst>
          </p:cNvPr>
          <p:cNvSpPr txBox="1"/>
          <p:nvPr/>
        </p:nvSpPr>
        <p:spPr>
          <a:xfrm>
            <a:off x="2481748" y="512712"/>
            <a:ext cx="8603593" cy="584775"/>
          </a:xfrm>
          <a:prstGeom prst="rect">
            <a:avLst/>
          </a:prstGeom>
          <a:noFill/>
        </p:spPr>
        <p:txBody>
          <a:bodyPr wrap="square">
            <a:spAutoFit/>
          </a:bodyPr>
          <a:lstStyle/>
          <a:p>
            <a:pPr algn="ctr">
              <a:buClrTx/>
              <a:buFontTx/>
              <a:buNone/>
              <a:defRPr/>
            </a:pPr>
            <a:r>
              <a:rPr lang="fr-FR" sz="3200" b="1" kern="1200" dirty="0">
                <a:solidFill>
                  <a:prstClr val="white"/>
                </a:solidFill>
                <a:latin typeface="Calibri" panose="020F0502020204030204"/>
                <a:ea typeface="+mn-ea"/>
              </a:rPr>
              <a:t>2)- </a:t>
            </a:r>
            <a:r>
              <a:rPr lang="fr-FR" sz="3200" b="1" kern="1200" dirty="0" err="1">
                <a:solidFill>
                  <a:prstClr val="white"/>
                </a:solidFill>
                <a:latin typeface="Calibri" panose="020F0502020204030204"/>
                <a:ea typeface="+mn-ea"/>
              </a:rPr>
              <a:t>Transactional</a:t>
            </a:r>
            <a:r>
              <a:rPr lang="fr-FR" sz="3200" b="1" kern="1200" dirty="0">
                <a:solidFill>
                  <a:prstClr val="white"/>
                </a:solidFill>
                <a:latin typeface="Calibri" panose="020F0502020204030204"/>
                <a:ea typeface="+mn-ea"/>
              </a:rPr>
              <a:t> vs. </a:t>
            </a:r>
            <a:r>
              <a:rPr lang="fr-FR" sz="3200" b="1" kern="1200" dirty="0" err="1">
                <a:solidFill>
                  <a:prstClr val="white"/>
                </a:solidFill>
                <a:latin typeface="Calibri" panose="020F0502020204030204"/>
                <a:ea typeface="+mn-ea"/>
              </a:rPr>
              <a:t>Transformational</a:t>
            </a:r>
            <a:r>
              <a:rPr lang="fr-FR" sz="3200" b="1" kern="1200" dirty="0">
                <a:solidFill>
                  <a:prstClr val="white"/>
                </a:solidFill>
                <a:latin typeface="Calibri" panose="020F0502020204030204"/>
                <a:ea typeface="+mn-ea"/>
              </a:rPr>
              <a:t> Leaders</a:t>
            </a:r>
            <a:endParaRPr lang="en-US" sz="3200" b="1" kern="1200" dirty="0">
              <a:solidFill>
                <a:prstClr val="white"/>
              </a:solidFill>
              <a:latin typeface="Calibri" panose="020F0502020204030204"/>
              <a:ea typeface="+mn-ea"/>
            </a:endParaRPr>
          </a:p>
        </p:txBody>
      </p:sp>
      <p:pic>
        <p:nvPicPr>
          <p:cNvPr id="4" name="Picture 3">
            <a:extLst>
              <a:ext uri="{FF2B5EF4-FFF2-40B4-BE49-F238E27FC236}">
                <a16:creationId xmlns:a16="http://schemas.microsoft.com/office/drawing/2014/main" id="{10E2A554-B71B-C8EE-7E08-54101DEC7E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4CD6535-60A7-D135-ABB9-25ADFD357C82}"/>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Shape 413"/>
        <p:cNvGrpSpPr/>
        <p:nvPr/>
      </p:nvGrpSpPr>
      <p:grpSpPr>
        <a:xfrm>
          <a:off x="0" y="0"/>
          <a:ext cx="0" cy="0"/>
          <a:chOff x="0" y="0"/>
          <a:chExt cx="0" cy="0"/>
        </a:xfrm>
      </p:grpSpPr>
      <p:pic>
        <p:nvPicPr>
          <p:cNvPr id="415" name="Google Shape;415;p35" descr="PH_12_004.eps"/>
          <p:cNvPicPr preferRelativeResize="0"/>
          <p:nvPr/>
        </p:nvPicPr>
        <p:blipFill rotWithShape="1">
          <a:blip r:embed="rId3">
            <a:alphaModFix/>
          </a:blip>
          <a:srcRect l="-20618" r="-20617"/>
          <a:stretch/>
        </p:blipFill>
        <p:spPr>
          <a:xfrm>
            <a:off x="2286000" y="1524001"/>
            <a:ext cx="8229600" cy="4754563"/>
          </a:xfrm>
          <a:prstGeom prst="rect">
            <a:avLst/>
          </a:prstGeom>
          <a:noFill/>
          <a:ln>
            <a:noFill/>
          </a:ln>
        </p:spPr>
      </p:pic>
      <p:pic>
        <p:nvPicPr>
          <p:cNvPr id="2" name="Picture 1">
            <a:extLst>
              <a:ext uri="{FF2B5EF4-FFF2-40B4-BE49-F238E27FC236}">
                <a16:creationId xmlns:a16="http://schemas.microsoft.com/office/drawing/2014/main" id="{9E375592-7371-7FFF-5B5B-A9903A5F1A7F}"/>
              </a:ext>
            </a:extLst>
          </p:cNvPr>
          <p:cNvPicPr>
            <a:picLocks noChangeAspect="1"/>
          </p:cNvPicPr>
          <p:nvPr/>
        </p:nvPicPr>
        <p:blipFill>
          <a:blip r:embed="rId4"/>
          <a:stretch>
            <a:fillRect/>
          </a:stretch>
        </p:blipFill>
        <p:spPr>
          <a:xfrm>
            <a:off x="40739" y="0"/>
            <a:ext cx="9533101" cy="1610200"/>
          </a:xfrm>
          <a:prstGeom prst="rect">
            <a:avLst/>
          </a:prstGeom>
        </p:spPr>
      </p:pic>
      <p:sp>
        <p:nvSpPr>
          <p:cNvPr id="3" name="TextBox 2">
            <a:extLst>
              <a:ext uri="{FF2B5EF4-FFF2-40B4-BE49-F238E27FC236}">
                <a16:creationId xmlns:a16="http://schemas.microsoft.com/office/drawing/2014/main" id="{9B984AA4-BDF4-1356-F6F9-41F1B8731D8C}"/>
              </a:ext>
            </a:extLst>
          </p:cNvPr>
          <p:cNvSpPr txBox="1"/>
          <p:nvPr/>
        </p:nvSpPr>
        <p:spPr>
          <a:xfrm>
            <a:off x="2383274" y="470672"/>
            <a:ext cx="7042079"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3)- Charismatic vs. Visionary Leaders</a:t>
            </a:r>
          </a:p>
        </p:txBody>
      </p:sp>
      <p:pic>
        <p:nvPicPr>
          <p:cNvPr id="4" name="Picture 3">
            <a:extLst>
              <a:ext uri="{FF2B5EF4-FFF2-40B4-BE49-F238E27FC236}">
                <a16:creationId xmlns:a16="http://schemas.microsoft.com/office/drawing/2014/main" id="{60F2911F-544E-3348-ABE0-33F0CE686F4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52716253-568C-1117-2F57-0428E4C667D9}"/>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Shape 422"/>
        <p:cNvGrpSpPr/>
        <p:nvPr/>
      </p:nvGrpSpPr>
      <p:grpSpPr>
        <a:xfrm>
          <a:off x="0" y="0"/>
          <a:ext cx="0" cy="0"/>
          <a:chOff x="0" y="0"/>
          <a:chExt cx="0" cy="0"/>
        </a:xfrm>
      </p:grpSpPr>
      <p:sp>
        <p:nvSpPr>
          <p:cNvPr id="424" name="Google Shape;424;p36"/>
          <p:cNvSpPr/>
          <p:nvPr/>
        </p:nvSpPr>
        <p:spPr>
          <a:xfrm>
            <a:off x="281355" y="2002559"/>
            <a:ext cx="8007880" cy="3665619"/>
          </a:xfrm>
          <a:prstGeom prst="rect">
            <a:avLst/>
          </a:prstGeom>
          <a:noFill/>
          <a:ln>
            <a:noFill/>
          </a:ln>
        </p:spPr>
        <p:txBody>
          <a:bodyPr spcFirstLastPara="1" wrap="square" lIns="91425" tIns="45700" rIns="91425" bIns="45700" anchor="t" anchorCtr="0">
            <a:spAutoFit/>
          </a:bodyPr>
          <a:lstStyle/>
          <a:p>
            <a:pPr marL="342900" marR="0" lvl="0" indent="-342900" algn="l" rtl="0">
              <a:lnSpc>
                <a:spcPct val="90000"/>
              </a:lnSpc>
              <a:spcBef>
                <a:spcPts val="0"/>
              </a:spcBef>
              <a:spcAft>
                <a:spcPts val="0"/>
              </a:spcAft>
              <a:buClr>
                <a:schemeClr val="dk1"/>
              </a:buClr>
              <a:buSzPts val="2400"/>
              <a:buFont typeface="Arial"/>
              <a:buChar char="•"/>
            </a:pPr>
            <a:r>
              <a:rPr lang="en-US" sz="2400">
                <a:solidFill>
                  <a:srgbClr val="002060"/>
                </a:solidFill>
                <a:latin typeface="Century Gothic"/>
                <a:ea typeface="Century Gothic"/>
                <a:cs typeface="Century Gothic"/>
                <a:sym typeface="Century Gothic"/>
              </a:rPr>
              <a:t>The role of </a:t>
            </a:r>
            <a:r>
              <a:rPr lang="en-US" sz="2400" b="1">
                <a:solidFill>
                  <a:srgbClr val="002060"/>
                </a:solidFill>
                <a:latin typeface="Century Gothic"/>
                <a:ea typeface="Century Gothic"/>
                <a:cs typeface="Century Gothic"/>
                <a:sym typeface="Century Gothic"/>
              </a:rPr>
              <a:t>team leader </a:t>
            </a:r>
            <a:r>
              <a:rPr lang="en-US" sz="2400">
                <a:solidFill>
                  <a:srgbClr val="002060"/>
                </a:solidFill>
                <a:latin typeface="Century Gothic"/>
                <a:ea typeface="Century Gothic"/>
                <a:cs typeface="Century Gothic"/>
                <a:sym typeface="Century Gothic"/>
              </a:rPr>
              <a:t>is different from the traditional leadership role and many leaders are not equipped to handle the shift to employee teams. </a:t>
            </a:r>
            <a:endParaRPr>
              <a:solidFill>
                <a:srgbClr val="002060"/>
              </a:solidFill>
            </a:endParaRPr>
          </a:p>
          <a:p>
            <a:pPr marL="342900" marR="0" lvl="0" indent="-190500" algn="l" rtl="0">
              <a:lnSpc>
                <a:spcPct val="90000"/>
              </a:lnSpc>
              <a:spcBef>
                <a:spcPts val="0"/>
              </a:spcBef>
              <a:spcAft>
                <a:spcPts val="0"/>
              </a:spcAft>
              <a:buClr>
                <a:schemeClr val="dk1"/>
              </a:buClr>
              <a:buSzPts val="2400"/>
              <a:buFont typeface="Arial"/>
              <a:buNone/>
            </a:pPr>
            <a:endParaRPr sz="2400">
              <a:solidFill>
                <a:srgbClr val="002060"/>
              </a:solidFill>
              <a:latin typeface="Century Gothic"/>
              <a:ea typeface="Century Gothic"/>
              <a:cs typeface="Century Gothic"/>
              <a:sym typeface="Century Gothic"/>
            </a:endParaRPr>
          </a:p>
          <a:p>
            <a:pPr marL="342900" marR="0" lvl="0" indent="-342900" algn="l" rtl="0">
              <a:lnSpc>
                <a:spcPct val="90000"/>
              </a:lnSpc>
              <a:spcBef>
                <a:spcPts val="0"/>
              </a:spcBef>
              <a:spcAft>
                <a:spcPts val="0"/>
              </a:spcAft>
              <a:buClr>
                <a:schemeClr val="dk1"/>
              </a:buClr>
              <a:buSzPts val="2400"/>
              <a:buFont typeface="Arial"/>
              <a:buChar char="•"/>
            </a:pPr>
            <a:r>
              <a:rPr lang="en-US" sz="2400">
                <a:solidFill>
                  <a:srgbClr val="002060"/>
                </a:solidFill>
                <a:latin typeface="Century Gothic"/>
                <a:ea typeface="Century Gothic"/>
                <a:cs typeface="Century Gothic"/>
                <a:sym typeface="Century Gothic"/>
              </a:rPr>
              <a:t>A good way to describe the team leader’s job is to focus on two priorities: </a:t>
            </a:r>
            <a:endParaRPr>
              <a:solidFill>
                <a:srgbClr val="002060"/>
              </a:solidFill>
            </a:endParaRPr>
          </a:p>
          <a:p>
            <a:pPr marL="342900" marR="0" lvl="0" indent="-190500" algn="l" rtl="0">
              <a:lnSpc>
                <a:spcPct val="90000"/>
              </a:lnSpc>
              <a:spcBef>
                <a:spcPts val="0"/>
              </a:spcBef>
              <a:spcAft>
                <a:spcPts val="0"/>
              </a:spcAft>
              <a:buClr>
                <a:schemeClr val="dk1"/>
              </a:buClr>
              <a:buSzPts val="2400"/>
              <a:buFont typeface="Arial"/>
              <a:buNone/>
            </a:pPr>
            <a:endParaRPr sz="2400">
              <a:solidFill>
                <a:srgbClr val="002060"/>
              </a:solidFill>
              <a:latin typeface="Century Gothic"/>
              <a:ea typeface="Century Gothic"/>
              <a:cs typeface="Century Gothic"/>
              <a:sym typeface="Century Gothic"/>
            </a:endParaRPr>
          </a:p>
          <a:p>
            <a:pPr marL="457200" marR="0" lvl="0" indent="-457200" algn="l" rtl="0">
              <a:lnSpc>
                <a:spcPct val="90000"/>
              </a:lnSpc>
              <a:spcBef>
                <a:spcPts val="0"/>
              </a:spcBef>
              <a:spcAft>
                <a:spcPts val="0"/>
              </a:spcAft>
              <a:buClr>
                <a:srgbClr val="20884A"/>
              </a:buClr>
              <a:buSzPts val="2400"/>
              <a:buFont typeface="Century Gothic"/>
              <a:buAutoNum type="arabicPeriod"/>
            </a:pPr>
            <a:r>
              <a:rPr lang="en-US" sz="2400" b="1">
                <a:solidFill>
                  <a:srgbClr val="002060"/>
                </a:solidFill>
                <a:latin typeface="Century Gothic"/>
                <a:ea typeface="Century Gothic"/>
                <a:cs typeface="Century Gothic"/>
                <a:sym typeface="Century Gothic"/>
              </a:rPr>
              <a:t>Managing the team’s external boundary; and </a:t>
            </a:r>
            <a:endParaRPr>
              <a:solidFill>
                <a:srgbClr val="002060"/>
              </a:solidFill>
            </a:endParaRPr>
          </a:p>
          <a:p>
            <a:pPr marL="457200" marR="0" lvl="0" indent="-457200" algn="l" rtl="0">
              <a:lnSpc>
                <a:spcPct val="90000"/>
              </a:lnSpc>
              <a:spcBef>
                <a:spcPts val="0"/>
              </a:spcBef>
              <a:spcAft>
                <a:spcPts val="0"/>
              </a:spcAft>
              <a:buClr>
                <a:srgbClr val="20884A"/>
              </a:buClr>
              <a:buSzPts val="2400"/>
              <a:buFont typeface="Century Gothic"/>
              <a:buAutoNum type="arabicPeriod"/>
            </a:pPr>
            <a:r>
              <a:rPr lang="en-US" sz="2400" b="1">
                <a:solidFill>
                  <a:srgbClr val="002060"/>
                </a:solidFill>
                <a:latin typeface="Century Gothic"/>
                <a:ea typeface="Century Gothic"/>
                <a:cs typeface="Century Gothic"/>
                <a:sym typeface="Century Gothic"/>
              </a:rPr>
              <a:t>Facilitating the team process.</a:t>
            </a:r>
            <a:endParaRPr>
              <a:solidFill>
                <a:srgbClr val="002060"/>
              </a:solidFill>
            </a:endParaRPr>
          </a:p>
          <a:p>
            <a:pPr marL="0" marR="0" lvl="0" indent="0" algn="l" rtl="0">
              <a:lnSpc>
                <a:spcPct val="90000"/>
              </a:lnSpc>
              <a:spcBef>
                <a:spcPts val="0"/>
              </a:spcBef>
              <a:spcAft>
                <a:spcPts val="0"/>
              </a:spcAft>
              <a:buNone/>
            </a:pPr>
            <a:endParaRPr sz="1800">
              <a:solidFill>
                <a:srgbClr val="002060"/>
              </a:solidFill>
              <a:latin typeface="Century Gothic"/>
              <a:ea typeface="Century Gothic"/>
              <a:cs typeface="Century Gothic"/>
              <a:sym typeface="Century Gothic"/>
            </a:endParaRPr>
          </a:p>
        </p:txBody>
      </p:sp>
      <p:pic>
        <p:nvPicPr>
          <p:cNvPr id="425" name="Google Shape;425;p36" descr="Image result for team and leader"/>
          <p:cNvPicPr preferRelativeResize="0"/>
          <p:nvPr/>
        </p:nvPicPr>
        <p:blipFill rotWithShape="1">
          <a:blip r:embed="rId3">
            <a:alphaModFix/>
          </a:blip>
          <a:srcRect/>
          <a:stretch/>
        </p:blipFill>
        <p:spPr>
          <a:xfrm>
            <a:off x="8468756" y="2316312"/>
            <a:ext cx="2895600" cy="2362200"/>
          </a:xfrm>
          <a:prstGeom prst="rect">
            <a:avLst/>
          </a:prstGeom>
          <a:noFill/>
          <a:ln>
            <a:noFill/>
          </a:ln>
        </p:spPr>
      </p:pic>
      <p:pic>
        <p:nvPicPr>
          <p:cNvPr id="2" name="Picture 1">
            <a:extLst>
              <a:ext uri="{FF2B5EF4-FFF2-40B4-BE49-F238E27FC236}">
                <a16:creationId xmlns:a16="http://schemas.microsoft.com/office/drawing/2014/main" id="{D22E4567-1CFB-3077-166E-4778219130A2}"/>
              </a:ext>
            </a:extLst>
          </p:cNvPr>
          <p:cNvPicPr>
            <a:picLocks noChangeAspect="1"/>
          </p:cNvPicPr>
          <p:nvPr/>
        </p:nvPicPr>
        <p:blipFill>
          <a:blip r:embed="rId4"/>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10635A7D-A24B-1943-B4DF-97203BD98A7C}"/>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4)- Leaders and Teams</a:t>
            </a:r>
          </a:p>
        </p:txBody>
      </p:sp>
      <p:pic>
        <p:nvPicPr>
          <p:cNvPr id="4" name="Picture 3">
            <a:extLst>
              <a:ext uri="{FF2B5EF4-FFF2-40B4-BE49-F238E27FC236}">
                <a16:creationId xmlns:a16="http://schemas.microsoft.com/office/drawing/2014/main" id="{7330A245-3546-530B-DF2B-1B4304C1DED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06F5A5E-AAAC-8A12-E16B-A0E8780D0ECD}"/>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Shape 431"/>
        <p:cNvGrpSpPr/>
        <p:nvPr/>
      </p:nvGrpSpPr>
      <p:grpSpPr>
        <a:xfrm>
          <a:off x="0" y="0"/>
          <a:ext cx="0" cy="0"/>
          <a:chOff x="0" y="0"/>
          <a:chExt cx="0" cy="0"/>
        </a:xfrm>
      </p:grpSpPr>
      <p:pic>
        <p:nvPicPr>
          <p:cNvPr id="2" name="Picture 1">
            <a:extLst>
              <a:ext uri="{FF2B5EF4-FFF2-40B4-BE49-F238E27FC236}">
                <a16:creationId xmlns:a16="http://schemas.microsoft.com/office/drawing/2014/main" id="{9B93F2CF-D425-2D63-C0C4-462C8C4CA2B1}"/>
              </a:ext>
            </a:extLst>
          </p:cNvPr>
          <p:cNvPicPr>
            <a:picLocks noChangeAspect="1"/>
          </p:cNvPicPr>
          <p:nvPr/>
        </p:nvPicPr>
        <p:blipFill>
          <a:blip r:embed="rId3"/>
          <a:stretch>
            <a:fillRect/>
          </a:stretch>
        </p:blipFill>
        <p:spPr>
          <a:xfrm>
            <a:off x="0" y="0"/>
            <a:ext cx="9533101" cy="3277772"/>
          </a:xfrm>
          <a:prstGeom prst="rect">
            <a:avLst/>
          </a:prstGeom>
        </p:spPr>
      </p:pic>
      <p:sp>
        <p:nvSpPr>
          <p:cNvPr id="3" name="TextBox 2">
            <a:extLst>
              <a:ext uri="{FF2B5EF4-FFF2-40B4-BE49-F238E27FC236}">
                <a16:creationId xmlns:a16="http://schemas.microsoft.com/office/drawing/2014/main" id="{733F463B-C178-8499-6346-41C4082732AE}"/>
              </a:ext>
            </a:extLst>
          </p:cNvPr>
          <p:cNvSpPr txBox="1"/>
          <p:nvPr/>
        </p:nvSpPr>
        <p:spPr>
          <a:xfrm>
            <a:off x="2369207" y="963042"/>
            <a:ext cx="6268278" cy="1323439"/>
          </a:xfrm>
          <a:prstGeom prst="rect">
            <a:avLst/>
          </a:prstGeom>
          <a:noFill/>
        </p:spPr>
        <p:txBody>
          <a:bodyPr wrap="square">
            <a:spAutoFit/>
          </a:bodyPr>
          <a:lstStyle/>
          <a:p>
            <a:pPr algn="ctr">
              <a:buClrTx/>
              <a:buFontTx/>
              <a:buNone/>
              <a:defRPr/>
            </a:pPr>
            <a:r>
              <a:rPr lang="en-US" sz="4000" b="1" kern="1200" dirty="0">
                <a:solidFill>
                  <a:prstClr val="white"/>
                </a:solidFill>
                <a:latin typeface="Calibri" panose="020F0502020204030204"/>
                <a:ea typeface="+mn-ea"/>
              </a:rPr>
              <a:t>Influence</a:t>
            </a:r>
          </a:p>
          <a:p>
            <a:pPr algn="ctr">
              <a:buClrTx/>
              <a:buFontTx/>
              <a:buNone/>
              <a:defRPr/>
            </a:pPr>
            <a:r>
              <a:rPr lang="en-US" sz="4000" b="1" kern="1200" dirty="0">
                <a:solidFill>
                  <a:prstClr val="white"/>
                </a:solidFill>
                <a:latin typeface="Calibri" panose="020F0502020204030204"/>
                <a:ea typeface="+mn-ea"/>
              </a:rPr>
              <a:t>Types of leadership power</a:t>
            </a:r>
          </a:p>
        </p:txBody>
      </p:sp>
      <p:pic>
        <p:nvPicPr>
          <p:cNvPr id="4" name="Picture 3">
            <a:extLst>
              <a:ext uri="{FF2B5EF4-FFF2-40B4-BE49-F238E27FC236}">
                <a16:creationId xmlns:a16="http://schemas.microsoft.com/office/drawing/2014/main" id="{CA86C4AA-549F-3ECA-5955-197607DD3AF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7F8F4D7A-1756-303D-ECCB-D69CEE05DC73}"/>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Shape 440"/>
        <p:cNvGrpSpPr/>
        <p:nvPr/>
      </p:nvGrpSpPr>
      <p:grpSpPr>
        <a:xfrm>
          <a:off x="0" y="0"/>
          <a:ext cx="0" cy="0"/>
          <a:chOff x="0" y="0"/>
          <a:chExt cx="0" cy="0"/>
        </a:xfrm>
      </p:grpSpPr>
      <p:sp>
        <p:nvSpPr>
          <p:cNvPr id="441" name="Google Shape;441;p38"/>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dirty="0">
                <a:solidFill>
                  <a:srgbClr val="002060"/>
                </a:solidFill>
              </a:rPr>
              <a:t>Not just the leader; </a:t>
            </a:r>
            <a:r>
              <a:rPr lang="en-US" b="1" dirty="0">
                <a:solidFill>
                  <a:srgbClr val="002060"/>
                </a:solidFill>
              </a:rPr>
              <a:t>All team members have influence on their peers.</a:t>
            </a:r>
            <a:endParaRPr dirty="0">
              <a:solidFill>
                <a:srgbClr val="002060"/>
              </a:solidFill>
            </a:endParaRPr>
          </a:p>
          <a:p>
            <a:pPr marL="228600" lvl="0" indent="-228600" algn="l" rtl="0">
              <a:lnSpc>
                <a:spcPct val="120000"/>
              </a:lnSpc>
              <a:spcBef>
                <a:spcPts val="1000"/>
              </a:spcBef>
              <a:spcAft>
                <a:spcPts val="0"/>
              </a:spcAft>
              <a:buSzPts val="2000"/>
              <a:buChar char="•"/>
            </a:pPr>
            <a:r>
              <a:rPr lang="en-US" dirty="0">
                <a:solidFill>
                  <a:srgbClr val="002060"/>
                </a:solidFill>
              </a:rPr>
              <a:t>Can be </a:t>
            </a:r>
            <a:r>
              <a:rPr lang="en-US" b="1" dirty="0">
                <a:solidFill>
                  <a:srgbClr val="002060"/>
                </a:solidFill>
              </a:rPr>
              <a:t>positive</a:t>
            </a:r>
            <a:r>
              <a:rPr lang="en-US" dirty="0">
                <a:solidFill>
                  <a:srgbClr val="002060"/>
                </a:solidFill>
              </a:rPr>
              <a:t> or </a:t>
            </a:r>
            <a:r>
              <a:rPr lang="en-US" b="1" dirty="0">
                <a:solidFill>
                  <a:srgbClr val="002060"/>
                </a:solidFill>
              </a:rPr>
              <a:t>negative</a:t>
            </a:r>
            <a:endParaRPr dirty="0">
              <a:solidFill>
                <a:srgbClr val="002060"/>
              </a:solidFill>
            </a:endParaRPr>
          </a:p>
          <a:p>
            <a:pPr marL="228600" lvl="0" indent="-228600" algn="l" rtl="0">
              <a:lnSpc>
                <a:spcPct val="120000"/>
              </a:lnSpc>
              <a:spcBef>
                <a:spcPts val="1000"/>
              </a:spcBef>
              <a:spcAft>
                <a:spcPts val="0"/>
              </a:spcAft>
              <a:buSzPts val="2000"/>
              <a:buChar char="•"/>
            </a:pPr>
            <a:r>
              <a:rPr lang="en-US" b="1" dirty="0">
                <a:solidFill>
                  <a:srgbClr val="002060"/>
                </a:solidFill>
              </a:rPr>
              <a:t>Choose appropriate combinations for each peer or team member.</a:t>
            </a:r>
            <a:endParaRPr dirty="0">
              <a:solidFill>
                <a:srgbClr val="002060"/>
              </a:solidFill>
            </a:endParaRPr>
          </a:p>
          <a:p>
            <a:pPr marL="228600" lvl="0" indent="-228600" algn="l" rtl="0">
              <a:lnSpc>
                <a:spcPct val="120000"/>
              </a:lnSpc>
              <a:spcBef>
                <a:spcPts val="1000"/>
              </a:spcBef>
              <a:spcAft>
                <a:spcPts val="0"/>
              </a:spcAft>
              <a:buSzPts val="2000"/>
              <a:buChar char="•"/>
            </a:pPr>
            <a:r>
              <a:rPr lang="en-US" dirty="0">
                <a:solidFill>
                  <a:srgbClr val="002060"/>
                </a:solidFill>
              </a:rPr>
              <a:t>Is being the ‘boss’ isn’t enough?</a:t>
            </a:r>
            <a:endParaRPr dirty="0">
              <a:solidFill>
                <a:srgbClr val="002060"/>
              </a:solidFill>
            </a:endParaRPr>
          </a:p>
        </p:txBody>
      </p:sp>
      <p:pic>
        <p:nvPicPr>
          <p:cNvPr id="445" name="Google Shape;445;p38" descr="Image result for Influence"/>
          <p:cNvPicPr preferRelativeResize="0"/>
          <p:nvPr/>
        </p:nvPicPr>
        <p:blipFill rotWithShape="1">
          <a:blip r:embed="rId3">
            <a:alphaModFix/>
          </a:blip>
          <a:srcRect/>
          <a:stretch/>
        </p:blipFill>
        <p:spPr>
          <a:xfrm>
            <a:off x="7580250" y="3806588"/>
            <a:ext cx="3048000" cy="2286000"/>
          </a:xfrm>
          <a:prstGeom prst="rect">
            <a:avLst/>
          </a:prstGeom>
          <a:noFill/>
          <a:ln>
            <a:noFill/>
          </a:ln>
        </p:spPr>
      </p:pic>
      <p:pic>
        <p:nvPicPr>
          <p:cNvPr id="2" name="Picture 1">
            <a:extLst>
              <a:ext uri="{FF2B5EF4-FFF2-40B4-BE49-F238E27FC236}">
                <a16:creationId xmlns:a16="http://schemas.microsoft.com/office/drawing/2014/main" id="{732004D5-DA51-D73D-71F9-D89CD279A3AC}"/>
              </a:ext>
            </a:extLst>
          </p:cNvPr>
          <p:cNvPicPr>
            <a:picLocks noChangeAspect="1"/>
          </p:cNvPicPr>
          <p:nvPr/>
        </p:nvPicPr>
        <p:blipFill>
          <a:blip r:embed="rId4"/>
          <a:stretch>
            <a:fillRect/>
          </a:stretch>
        </p:blipFill>
        <p:spPr>
          <a:xfrm>
            <a:off x="0" y="-42041"/>
            <a:ext cx="9533101" cy="1610200"/>
          </a:xfrm>
          <a:prstGeom prst="rect">
            <a:avLst/>
          </a:prstGeom>
        </p:spPr>
      </p:pic>
      <p:sp>
        <p:nvSpPr>
          <p:cNvPr id="3" name="TextBox 2">
            <a:extLst>
              <a:ext uri="{FF2B5EF4-FFF2-40B4-BE49-F238E27FC236}">
                <a16:creationId xmlns:a16="http://schemas.microsoft.com/office/drawing/2014/main" id="{C6ABCA7D-AEFD-9622-2DAE-168ABFF363F8}"/>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Influence</a:t>
            </a:r>
          </a:p>
        </p:txBody>
      </p:sp>
      <p:pic>
        <p:nvPicPr>
          <p:cNvPr id="4" name="Picture 3">
            <a:extLst>
              <a:ext uri="{FF2B5EF4-FFF2-40B4-BE49-F238E27FC236}">
                <a16:creationId xmlns:a16="http://schemas.microsoft.com/office/drawing/2014/main" id="{6C43BEBF-2C46-872D-A4C1-82D169FA874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73938620-94B2-76F0-0F29-21BCB8209599}"/>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Shape 450"/>
        <p:cNvGrpSpPr/>
        <p:nvPr/>
      </p:nvGrpSpPr>
      <p:grpSpPr>
        <a:xfrm>
          <a:off x="0" y="0"/>
          <a:ext cx="0" cy="0"/>
          <a:chOff x="0" y="0"/>
          <a:chExt cx="0" cy="0"/>
        </a:xfrm>
      </p:grpSpPr>
      <p:sp>
        <p:nvSpPr>
          <p:cNvPr id="451" name="Google Shape;451;p39"/>
          <p:cNvSpPr txBox="1">
            <a:spLocks noGrp="1"/>
          </p:cNvSpPr>
          <p:nvPr>
            <p:ph type="body" idx="1"/>
          </p:nvPr>
        </p:nvSpPr>
        <p:spPr>
          <a:xfrm>
            <a:off x="939142" y="1695795"/>
            <a:ext cx="4597134" cy="4208881"/>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1600"/>
              <a:buChar char="•"/>
            </a:pPr>
            <a:r>
              <a:rPr lang="en-US" sz="1600" b="1">
                <a:solidFill>
                  <a:srgbClr val="20884A"/>
                </a:solidFill>
              </a:rPr>
              <a:t>Formal / Legitimate</a:t>
            </a:r>
            <a:endParaRPr/>
          </a:p>
          <a:p>
            <a:pPr marL="685800" lvl="1" indent="-228600" algn="l" rtl="0">
              <a:lnSpc>
                <a:spcPct val="120000"/>
              </a:lnSpc>
              <a:spcBef>
                <a:spcPts val="500"/>
              </a:spcBef>
              <a:spcAft>
                <a:spcPts val="0"/>
              </a:spcAft>
              <a:buSzPts val="1400"/>
              <a:buChar char="•"/>
            </a:pPr>
            <a:r>
              <a:rPr lang="en-US" sz="1400"/>
              <a:t>Classic title-based position of authority.</a:t>
            </a:r>
            <a:endParaRPr/>
          </a:p>
          <a:p>
            <a:pPr marL="685800" lvl="1" indent="-228600" algn="l" rtl="0">
              <a:lnSpc>
                <a:spcPct val="120000"/>
              </a:lnSpc>
              <a:spcBef>
                <a:spcPts val="500"/>
              </a:spcBef>
              <a:spcAft>
                <a:spcPts val="0"/>
              </a:spcAft>
              <a:buSzPts val="1400"/>
              <a:buChar char="•"/>
            </a:pPr>
            <a:r>
              <a:rPr lang="en-US" sz="1400">
                <a:solidFill>
                  <a:srgbClr val="0070C0"/>
                </a:solidFill>
              </a:rPr>
              <a:t>Ex: CEO.</a:t>
            </a:r>
            <a:endParaRPr/>
          </a:p>
          <a:p>
            <a:pPr marL="228600" lvl="0" indent="-228600" algn="l" rtl="0">
              <a:lnSpc>
                <a:spcPct val="120000"/>
              </a:lnSpc>
              <a:spcBef>
                <a:spcPts val="1000"/>
              </a:spcBef>
              <a:spcAft>
                <a:spcPts val="0"/>
              </a:spcAft>
              <a:buSzPts val="1600"/>
              <a:buChar char="•"/>
            </a:pPr>
            <a:r>
              <a:rPr lang="en-US" sz="1600" b="1">
                <a:solidFill>
                  <a:srgbClr val="20884A"/>
                </a:solidFill>
              </a:rPr>
              <a:t>Penalty / Coercive</a:t>
            </a:r>
            <a:endParaRPr/>
          </a:p>
          <a:p>
            <a:pPr marL="685800" lvl="1" indent="-228600" algn="l" rtl="0">
              <a:lnSpc>
                <a:spcPct val="120000"/>
              </a:lnSpc>
              <a:spcBef>
                <a:spcPts val="500"/>
              </a:spcBef>
              <a:spcAft>
                <a:spcPts val="0"/>
              </a:spcAft>
              <a:buSzPts val="1400"/>
              <a:buChar char="•"/>
            </a:pPr>
            <a:r>
              <a:rPr lang="en-US" sz="1400"/>
              <a:t>The ability or fear of punishment such as demotion.</a:t>
            </a:r>
            <a:endParaRPr/>
          </a:p>
          <a:p>
            <a:pPr marL="685800" lvl="1" indent="-228600" algn="l" rtl="0">
              <a:lnSpc>
                <a:spcPct val="120000"/>
              </a:lnSpc>
              <a:spcBef>
                <a:spcPts val="500"/>
              </a:spcBef>
              <a:spcAft>
                <a:spcPts val="0"/>
              </a:spcAft>
              <a:buSzPts val="1400"/>
              <a:buChar char="•"/>
            </a:pPr>
            <a:r>
              <a:rPr lang="en-US" sz="1400">
                <a:solidFill>
                  <a:srgbClr val="0070C0"/>
                </a:solidFill>
              </a:rPr>
              <a:t>Ex:  Sales manager who tells underperforming team members that they will be replaced if goals are not met.</a:t>
            </a:r>
            <a:endParaRPr/>
          </a:p>
          <a:p>
            <a:pPr marL="228600" lvl="0" indent="-228600" algn="l" rtl="0">
              <a:lnSpc>
                <a:spcPct val="120000"/>
              </a:lnSpc>
              <a:spcBef>
                <a:spcPts val="1000"/>
              </a:spcBef>
              <a:spcAft>
                <a:spcPts val="0"/>
              </a:spcAft>
              <a:buSzPts val="1600"/>
              <a:buChar char="•"/>
            </a:pPr>
            <a:r>
              <a:rPr lang="en-US" sz="1600" b="1">
                <a:solidFill>
                  <a:srgbClr val="20884A"/>
                </a:solidFill>
              </a:rPr>
              <a:t>Reward</a:t>
            </a:r>
            <a:endParaRPr/>
          </a:p>
          <a:p>
            <a:pPr marL="685800" lvl="1" indent="-228600" algn="l" rtl="0">
              <a:lnSpc>
                <a:spcPct val="120000"/>
              </a:lnSpc>
              <a:spcBef>
                <a:spcPts val="500"/>
              </a:spcBef>
              <a:spcAft>
                <a:spcPts val="0"/>
              </a:spcAft>
              <a:buSzPts val="1400"/>
              <a:buChar char="•"/>
            </a:pPr>
            <a:r>
              <a:rPr lang="en-US" sz="1400"/>
              <a:t>The ability to reward.</a:t>
            </a:r>
            <a:endParaRPr/>
          </a:p>
          <a:p>
            <a:pPr marL="685800" lvl="1" indent="-228600" algn="l" rtl="0">
              <a:lnSpc>
                <a:spcPct val="120000"/>
              </a:lnSpc>
              <a:spcBef>
                <a:spcPts val="500"/>
              </a:spcBef>
              <a:spcAft>
                <a:spcPts val="0"/>
              </a:spcAft>
              <a:buSzPts val="1400"/>
              <a:buChar char="•"/>
            </a:pPr>
            <a:r>
              <a:rPr lang="en-US" sz="1400">
                <a:solidFill>
                  <a:srgbClr val="0070C0"/>
                </a:solidFill>
              </a:rPr>
              <a:t>Ex: Employee reward and recognition  as being the best achiever.</a:t>
            </a:r>
            <a:endParaRPr/>
          </a:p>
        </p:txBody>
      </p:sp>
      <p:sp>
        <p:nvSpPr>
          <p:cNvPr id="455" name="Google Shape;455;p39"/>
          <p:cNvSpPr txBox="1"/>
          <p:nvPr/>
        </p:nvSpPr>
        <p:spPr>
          <a:xfrm>
            <a:off x="6096000" y="1695794"/>
            <a:ext cx="4347754" cy="4422371"/>
          </a:xfrm>
          <a:prstGeom prst="rect">
            <a:avLst/>
          </a:prstGeom>
          <a:noFill/>
          <a:ln>
            <a:noFill/>
          </a:ln>
        </p:spPr>
        <p:txBody>
          <a:bodyPr spcFirstLastPara="1" wrap="square" lIns="91425" tIns="45700" rIns="91425" bIns="45700" anchor="t" anchorCtr="0">
            <a:normAutofit fontScale="55000" lnSpcReduction="20000"/>
          </a:bodyPr>
          <a:lstStyle/>
          <a:p>
            <a:pPr marL="228600" marR="0" lvl="0" indent="-228600" algn="l" rtl="0">
              <a:lnSpc>
                <a:spcPct val="120000"/>
              </a:lnSpc>
              <a:spcBef>
                <a:spcPts val="0"/>
              </a:spcBef>
              <a:spcAft>
                <a:spcPts val="0"/>
              </a:spcAft>
              <a:buClr>
                <a:schemeClr val="accent1"/>
              </a:buClr>
              <a:buSzPct val="100000"/>
              <a:buFont typeface="Arial"/>
              <a:buChar char="•"/>
            </a:pPr>
            <a:r>
              <a:rPr lang="en-US" sz="3600" b="1">
                <a:solidFill>
                  <a:srgbClr val="20884A"/>
                </a:solidFill>
                <a:latin typeface="Century Gothic"/>
                <a:ea typeface="Century Gothic"/>
                <a:cs typeface="Century Gothic"/>
                <a:sym typeface="Century Gothic"/>
              </a:rPr>
              <a:t>Expert</a:t>
            </a:r>
            <a:endParaRPr/>
          </a:p>
          <a:p>
            <a:pPr marL="685800" marR="0" lvl="1" indent="-228600" algn="l" rtl="0">
              <a:lnSpc>
                <a:spcPct val="120000"/>
              </a:lnSpc>
              <a:spcBef>
                <a:spcPts val="500"/>
              </a:spcBef>
              <a:spcAft>
                <a:spcPts val="0"/>
              </a:spcAft>
              <a:buClr>
                <a:schemeClr val="accent1"/>
              </a:buClr>
              <a:buSzPct val="100000"/>
              <a:buFont typeface="Arial"/>
              <a:buChar char="•"/>
            </a:pPr>
            <a:r>
              <a:rPr lang="en-US" sz="3200" b="0" i="0" u="none" strike="noStrike" cap="none">
                <a:solidFill>
                  <a:schemeClr val="dk1"/>
                </a:solidFill>
                <a:latin typeface="Century Gothic"/>
                <a:ea typeface="Century Gothic"/>
                <a:cs typeface="Century Gothic"/>
                <a:sym typeface="Century Gothic"/>
              </a:rPr>
              <a:t>A superior level of skill, experience, or knowledge.</a:t>
            </a:r>
            <a:endParaRPr/>
          </a:p>
          <a:p>
            <a:pPr marL="685800" marR="0" lvl="1" indent="-228600" algn="l" rtl="0">
              <a:lnSpc>
                <a:spcPct val="120000"/>
              </a:lnSpc>
              <a:spcBef>
                <a:spcPts val="500"/>
              </a:spcBef>
              <a:spcAft>
                <a:spcPts val="0"/>
              </a:spcAft>
              <a:buClr>
                <a:schemeClr val="accent1"/>
              </a:buClr>
              <a:buSzPct val="100000"/>
              <a:buFont typeface="Arial"/>
              <a:buChar char="•"/>
            </a:pPr>
            <a:r>
              <a:rPr lang="en-US" sz="3200" b="0" i="0" u="none" strike="noStrike" cap="none">
                <a:solidFill>
                  <a:srgbClr val="0070C0"/>
                </a:solidFill>
                <a:latin typeface="Century Gothic"/>
                <a:ea typeface="Century Gothic"/>
                <a:cs typeface="Century Gothic"/>
                <a:sym typeface="Century Gothic"/>
              </a:rPr>
              <a:t>Ex: statistician  who helps team interpret data for a project. </a:t>
            </a:r>
            <a:endParaRPr/>
          </a:p>
          <a:p>
            <a:pPr marL="228600" marR="0" lvl="0" indent="-228600" algn="l" rtl="0">
              <a:lnSpc>
                <a:spcPct val="120000"/>
              </a:lnSpc>
              <a:spcBef>
                <a:spcPts val="1000"/>
              </a:spcBef>
              <a:spcAft>
                <a:spcPts val="0"/>
              </a:spcAft>
              <a:buClr>
                <a:schemeClr val="accent1"/>
              </a:buClr>
              <a:buSzPct val="100000"/>
              <a:buFont typeface="Arial"/>
              <a:buChar char="•"/>
            </a:pPr>
            <a:r>
              <a:rPr lang="en-US" sz="3600" b="1">
                <a:solidFill>
                  <a:srgbClr val="20884A"/>
                </a:solidFill>
                <a:latin typeface="Century Gothic"/>
                <a:ea typeface="Century Gothic"/>
                <a:cs typeface="Century Gothic"/>
                <a:sym typeface="Century Gothic"/>
              </a:rPr>
              <a:t>Referent</a:t>
            </a:r>
            <a:endParaRPr/>
          </a:p>
          <a:p>
            <a:pPr marL="685800" marR="0" lvl="1" indent="-228600" algn="l" rtl="0">
              <a:lnSpc>
                <a:spcPct val="120000"/>
              </a:lnSpc>
              <a:spcBef>
                <a:spcPts val="500"/>
              </a:spcBef>
              <a:spcAft>
                <a:spcPts val="0"/>
              </a:spcAft>
              <a:buClr>
                <a:schemeClr val="accent1"/>
              </a:buClr>
              <a:buSzPct val="100000"/>
              <a:buFont typeface="Arial"/>
              <a:buChar char="•"/>
            </a:pPr>
            <a:r>
              <a:rPr lang="en-US" sz="3200" b="0" i="0" u="none" strike="noStrike" cap="none">
                <a:solidFill>
                  <a:schemeClr val="dk1"/>
                </a:solidFill>
                <a:latin typeface="Century Gothic"/>
                <a:ea typeface="Century Gothic"/>
                <a:cs typeface="Century Gothic"/>
                <a:sym typeface="Century Gothic"/>
              </a:rPr>
              <a:t>Based on trust and respect, similar to the influence of trusted family members</a:t>
            </a:r>
            <a:endParaRPr/>
          </a:p>
          <a:p>
            <a:pPr marL="685800" marR="0" lvl="1" indent="-228600" algn="l" rtl="0">
              <a:lnSpc>
                <a:spcPct val="120000"/>
              </a:lnSpc>
              <a:spcBef>
                <a:spcPts val="500"/>
              </a:spcBef>
              <a:spcAft>
                <a:spcPts val="0"/>
              </a:spcAft>
              <a:buClr>
                <a:schemeClr val="accent1"/>
              </a:buClr>
              <a:buSzPct val="100000"/>
              <a:buFont typeface="Arial"/>
              <a:buChar char="•"/>
            </a:pPr>
            <a:r>
              <a:rPr lang="en-US" sz="3200" b="0" i="0" u="none" strike="noStrike" cap="none">
                <a:solidFill>
                  <a:srgbClr val="0070C0"/>
                </a:solidFill>
                <a:latin typeface="Century Gothic"/>
                <a:ea typeface="Century Gothic"/>
                <a:cs typeface="Century Gothic"/>
                <a:sym typeface="Century Gothic"/>
              </a:rPr>
              <a:t>Ex: A coach who is known for preventing team member from bulling one anther.</a:t>
            </a:r>
            <a:endParaRPr sz="1800" b="0" i="0" u="none" strike="noStrike" cap="none">
              <a:solidFill>
                <a:srgbClr val="0070C0"/>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1AC62F17-0877-83B3-8992-71A059419A3C}"/>
              </a:ext>
            </a:extLst>
          </p:cNvPr>
          <p:cNvPicPr>
            <a:picLocks noChangeAspect="1"/>
          </p:cNvPicPr>
          <p:nvPr/>
        </p:nvPicPr>
        <p:blipFill>
          <a:blip r:embed="rId3"/>
          <a:stretch>
            <a:fillRect/>
          </a:stretch>
        </p:blipFill>
        <p:spPr>
          <a:xfrm>
            <a:off x="-15532" y="0"/>
            <a:ext cx="9533101" cy="1610200"/>
          </a:xfrm>
          <a:prstGeom prst="rect">
            <a:avLst/>
          </a:prstGeom>
        </p:spPr>
      </p:pic>
      <p:sp>
        <p:nvSpPr>
          <p:cNvPr id="3" name="TextBox 2">
            <a:extLst>
              <a:ext uri="{FF2B5EF4-FFF2-40B4-BE49-F238E27FC236}">
                <a16:creationId xmlns:a16="http://schemas.microsoft.com/office/drawing/2014/main" id="{B97C7684-F283-B5D0-2966-793F6013C8B7}"/>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Influence Types:</a:t>
            </a:r>
          </a:p>
        </p:txBody>
      </p:sp>
      <p:pic>
        <p:nvPicPr>
          <p:cNvPr id="4" name="Picture 3">
            <a:extLst>
              <a:ext uri="{FF2B5EF4-FFF2-40B4-BE49-F238E27FC236}">
                <a16:creationId xmlns:a16="http://schemas.microsoft.com/office/drawing/2014/main" id="{D3375D26-09EC-25DE-414B-59D53220E8B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2383F079-BBDC-F3A8-F643-A607F19BFC91}"/>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Shape 460"/>
        <p:cNvGrpSpPr/>
        <p:nvPr/>
      </p:nvGrpSpPr>
      <p:grpSpPr>
        <a:xfrm>
          <a:off x="0" y="0"/>
          <a:ext cx="0" cy="0"/>
          <a:chOff x="0" y="0"/>
          <a:chExt cx="0" cy="0"/>
        </a:xfrm>
      </p:grpSpPr>
      <p:sp>
        <p:nvSpPr>
          <p:cNvPr id="464" name="Google Shape;464;p40"/>
          <p:cNvSpPr txBox="1">
            <a:spLocks noGrp="1"/>
          </p:cNvSpPr>
          <p:nvPr>
            <p:ph type="body" idx="1"/>
          </p:nvPr>
        </p:nvSpPr>
        <p:spPr>
          <a:xfrm>
            <a:off x="1130270" y="1781712"/>
            <a:ext cx="4965730" cy="3294576"/>
          </a:xfrm>
          <a:prstGeom prst="rect">
            <a:avLst/>
          </a:prstGeom>
          <a:noFill/>
          <a:ln>
            <a:noFill/>
          </a:ln>
        </p:spPr>
        <p:txBody>
          <a:bodyPr spcFirstLastPara="1" wrap="square" lIns="91425" tIns="45700" rIns="91425" bIns="45700" anchor="t" anchorCtr="0">
            <a:normAutofit/>
          </a:bodyPr>
          <a:lstStyle/>
          <a:p>
            <a:pPr marL="0" lvl="0" indent="0" algn="l" rtl="0">
              <a:lnSpc>
                <a:spcPct val="120000"/>
              </a:lnSpc>
              <a:spcBef>
                <a:spcPts val="0"/>
              </a:spcBef>
              <a:spcAft>
                <a:spcPts val="0"/>
              </a:spcAft>
              <a:buSzPts val="2000"/>
              <a:buNone/>
            </a:pPr>
            <a:r>
              <a:rPr lang="en-US" i="1"/>
              <a:t>- For each </a:t>
            </a:r>
            <a:r>
              <a:rPr lang="en-US" b="1" i="1"/>
              <a:t>leadership style</a:t>
            </a:r>
            <a:r>
              <a:rPr lang="en-US" i="1"/>
              <a:t>, which </a:t>
            </a:r>
            <a:r>
              <a:rPr lang="en-US" b="1" i="1"/>
              <a:t>types of influence </a:t>
            </a:r>
            <a:r>
              <a:rPr lang="en-US" i="1"/>
              <a:t>are:</a:t>
            </a:r>
            <a:endParaRPr/>
          </a:p>
          <a:p>
            <a:pPr marL="300031" lvl="1" indent="0" algn="l" rtl="0">
              <a:lnSpc>
                <a:spcPct val="120000"/>
              </a:lnSpc>
              <a:spcBef>
                <a:spcPts val="500"/>
              </a:spcBef>
              <a:spcAft>
                <a:spcPts val="0"/>
              </a:spcAft>
              <a:buSzPts val="2400"/>
              <a:buNone/>
            </a:pPr>
            <a:r>
              <a:rPr lang="en-US" sz="2400" i="1"/>
              <a:t>Most likely or expected to be used</a:t>
            </a:r>
            <a:endParaRPr/>
          </a:p>
          <a:p>
            <a:pPr marL="300031" lvl="1" indent="0" algn="l" rtl="0">
              <a:lnSpc>
                <a:spcPct val="120000"/>
              </a:lnSpc>
              <a:spcBef>
                <a:spcPts val="500"/>
              </a:spcBef>
              <a:spcAft>
                <a:spcPts val="0"/>
              </a:spcAft>
              <a:buSzPts val="2400"/>
              <a:buNone/>
            </a:pPr>
            <a:r>
              <a:rPr lang="en-US" sz="2400" i="1"/>
              <a:t>Most likely to be effective</a:t>
            </a:r>
            <a:endParaRPr/>
          </a:p>
          <a:p>
            <a:pPr marL="757231" lvl="1" indent="-457200" algn="l" rtl="0">
              <a:lnSpc>
                <a:spcPct val="120000"/>
              </a:lnSpc>
              <a:spcBef>
                <a:spcPts val="500"/>
              </a:spcBef>
              <a:spcAft>
                <a:spcPts val="0"/>
              </a:spcAft>
              <a:buSzPts val="2400"/>
              <a:buFont typeface="Century Gothic"/>
              <a:buAutoNum type="arabicPeriod"/>
            </a:pPr>
            <a:r>
              <a:rPr lang="en-US" sz="2400" i="1"/>
              <a:t>Least likely to be effective</a:t>
            </a:r>
            <a:endParaRPr/>
          </a:p>
        </p:txBody>
      </p:sp>
      <p:sp>
        <p:nvSpPr>
          <p:cNvPr id="465" name="Google Shape;465;p40"/>
          <p:cNvSpPr txBox="1"/>
          <p:nvPr/>
        </p:nvSpPr>
        <p:spPr>
          <a:xfrm>
            <a:off x="6478183" y="1233734"/>
            <a:ext cx="4583547" cy="2308324"/>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chemeClr val="dk1"/>
                </a:solidFill>
                <a:latin typeface="Century Gothic"/>
                <a:ea typeface="Century Gothic"/>
                <a:cs typeface="Century Gothic"/>
                <a:sym typeface="Century Gothic"/>
              </a:rPr>
              <a:t>Leadership Styles</a:t>
            </a:r>
            <a:endParaRPr/>
          </a:p>
          <a:p>
            <a:pPr marL="0" marR="0" lvl="0" indent="0" algn="ctr" rtl="0">
              <a:spcBef>
                <a:spcPts val="0"/>
              </a:spcBef>
              <a:spcAft>
                <a:spcPts val="0"/>
              </a:spcAft>
              <a:buNone/>
            </a:pPr>
            <a:r>
              <a:rPr lang="en-US" sz="1800">
                <a:solidFill>
                  <a:schemeClr val="dk1"/>
                </a:solidFill>
                <a:latin typeface="Century Gothic"/>
                <a:ea typeface="Century Gothic"/>
                <a:cs typeface="Century Gothic"/>
                <a:sym typeface="Century Gothic"/>
              </a:rPr>
              <a:t>Affiliative</a:t>
            </a:r>
            <a:endParaRPr/>
          </a:p>
          <a:p>
            <a:pPr marL="0" marR="0" lvl="0" indent="0" algn="ctr" rtl="0">
              <a:spcBef>
                <a:spcPts val="0"/>
              </a:spcBef>
              <a:spcAft>
                <a:spcPts val="0"/>
              </a:spcAft>
              <a:buNone/>
            </a:pPr>
            <a:r>
              <a:rPr lang="en-US" sz="1800">
                <a:solidFill>
                  <a:schemeClr val="dk1"/>
                </a:solidFill>
                <a:latin typeface="Century Gothic"/>
                <a:ea typeface="Century Gothic"/>
                <a:cs typeface="Century Gothic"/>
                <a:sym typeface="Century Gothic"/>
              </a:rPr>
              <a:t>Authoritarian/Commanding/Autocratic</a:t>
            </a:r>
            <a:endParaRPr/>
          </a:p>
          <a:p>
            <a:pPr marL="0" marR="0" lvl="0" indent="0" algn="ctr" rtl="0">
              <a:spcBef>
                <a:spcPts val="0"/>
              </a:spcBef>
              <a:spcAft>
                <a:spcPts val="0"/>
              </a:spcAft>
              <a:buNone/>
            </a:pPr>
            <a:r>
              <a:rPr lang="en-US" sz="1800">
                <a:solidFill>
                  <a:schemeClr val="dk1"/>
                </a:solidFill>
                <a:latin typeface="Century Gothic"/>
                <a:ea typeface="Century Gothic"/>
                <a:cs typeface="Century Gothic"/>
                <a:sym typeface="Century Gothic"/>
              </a:rPr>
              <a:t>Coaching</a:t>
            </a:r>
            <a:endParaRPr/>
          </a:p>
          <a:p>
            <a:pPr marL="0" marR="0" lvl="0" indent="0" algn="ctr" rtl="0">
              <a:spcBef>
                <a:spcPts val="0"/>
              </a:spcBef>
              <a:spcAft>
                <a:spcPts val="0"/>
              </a:spcAft>
              <a:buNone/>
            </a:pPr>
            <a:r>
              <a:rPr lang="en-US" sz="1800">
                <a:solidFill>
                  <a:schemeClr val="dk1"/>
                </a:solidFill>
                <a:latin typeface="Century Gothic"/>
                <a:ea typeface="Century Gothic"/>
                <a:cs typeface="Century Gothic"/>
                <a:sym typeface="Century Gothic"/>
              </a:rPr>
              <a:t>Democratic</a:t>
            </a:r>
            <a:endParaRPr/>
          </a:p>
          <a:p>
            <a:pPr marL="0" marR="0" lvl="0" indent="0" algn="ctr" rtl="0">
              <a:spcBef>
                <a:spcPts val="0"/>
              </a:spcBef>
              <a:spcAft>
                <a:spcPts val="0"/>
              </a:spcAft>
              <a:buNone/>
            </a:pPr>
            <a:r>
              <a:rPr lang="en-US" sz="1800">
                <a:solidFill>
                  <a:schemeClr val="dk1"/>
                </a:solidFill>
                <a:latin typeface="Century Gothic"/>
                <a:ea typeface="Century Gothic"/>
                <a:cs typeface="Century Gothic"/>
                <a:sym typeface="Century Gothic"/>
              </a:rPr>
              <a:t>Laissez-faire</a:t>
            </a:r>
            <a:endParaRPr/>
          </a:p>
          <a:p>
            <a:pPr marL="0" marR="0" lvl="0" indent="0" algn="ctr" rtl="0">
              <a:spcBef>
                <a:spcPts val="0"/>
              </a:spcBef>
              <a:spcAft>
                <a:spcPts val="0"/>
              </a:spcAft>
              <a:buNone/>
            </a:pPr>
            <a:r>
              <a:rPr lang="en-US" sz="1800">
                <a:solidFill>
                  <a:schemeClr val="dk1"/>
                </a:solidFill>
                <a:latin typeface="Century Gothic"/>
                <a:ea typeface="Century Gothic"/>
                <a:cs typeface="Century Gothic"/>
                <a:sym typeface="Century Gothic"/>
              </a:rPr>
              <a:t>Pacesetting</a:t>
            </a:r>
            <a:endParaRPr/>
          </a:p>
          <a:p>
            <a:pPr marL="0" marR="0" lvl="0" indent="0" algn="ctr" rtl="0">
              <a:spcBef>
                <a:spcPts val="0"/>
              </a:spcBef>
              <a:spcAft>
                <a:spcPts val="0"/>
              </a:spcAft>
              <a:buNone/>
            </a:pPr>
            <a:r>
              <a:rPr lang="en-US" sz="1800">
                <a:solidFill>
                  <a:schemeClr val="dk1"/>
                </a:solidFill>
                <a:latin typeface="Century Gothic"/>
                <a:ea typeface="Century Gothic"/>
                <a:cs typeface="Century Gothic"/>
                <a:sym typeface="Century Gothic"/>
              </a:rPr>
              <a:t>Transformational / Visionary</a:t>
            </a:r>
            <a:endParaRPr sz="2000">
              <a:solidFill>
                <a:schemeClr val="dk1"/>
              </a:solidFill>
              <a:latin typeface="Century Gothic"/>
              <a:ea typeface="Century Gothic"/>
              <a:cs typeface="Century Gothic"/>
              <a:sym typeface="Century Gothic"/>
            </a:endParaRPr>
          </a:p>
        </p:txBody>
      </p:sp>
      <p:sp>
        <p:nvSpPr>
          <p:cNvPr id="466" name="Google Shape;466;p40"/>
          <p:cNvSpPr txBox="1"/>
          <p:nvPr/>
        </p:nvSpPr>
        <p:spPr>
          <a:xfrm>
            <a:off x="6716684" y="4099467"/>
            <a:ext cx="4207990" cy="193899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dk1"/>
                </a:solidFill>
                <a:latin typeface="Century Gothic"/>
                <a:ea typeface="Century Gothic"/>
                <a:cs typeface="Century Gothic"/>
                <a:sym typeface="Century Gothic"/>
              </a:rPr>
              <a:t>Types of Influence</a:t>
            </a:r>
            <a:endParaRPr/>
          </a:p>
          <a:p>
            <a:pPr marL="0" marR="0" lvl="0" indent="0" algn="ctr" rtl="0">
              <a:spcBef>
                <a:spcPts val="0"/>
              </a:spcBef>
              <a:spcAft>
                <a:spcPts val="0"/>
              </a:spcAft>
              <a:buNone/>
            </a:pPr>
            <a:r>
              <a:rPr lang="en-US" sz="2000">
                <a:solidFill>
                  <a:schemeClr val="dk1"/>
                </a:solidFill>
                <a:latin typeface="Century Gothic"/>
                <a:ea typeface="Century Gothic"/>
                <a:cs typeface="Century Gothic"/>
                <a:sym typeface="Century Gothic"/>
              </a:rPr>
              <a:t>Formal/Legitimate</a:t>
            </a:r>
            <a:endParaRPr/>
          </a:p>
          <a:p>
            <a:pPr marL="0" marR="0" lvl="0" indent="0" algn="ctr" rtl="0">
              <a:spcBef>
                <a:spcPts val="0"/>
              </a:spcBef>
              <a:spcAft>
                <a:spcPts val="0"/>
              </a:spcAft>
              <a:buNone/>
            </a:pPr>
            <a:r>
              <a:rPr lang="en-US" sz="2000">
                <a:solidFill>
                  <a:schemeClr val="dk1"/>
                </a:solidFill>
                <a:latin typeface="Century Gothic"/>
                <a:ea typeface="Century Gothic"/>
                <a:cs typeface="Century Gothic"/>
                <a:sym typeface="Century Gothic"/>
              </a:rPr>
              <a:t>Penalty/Coercive</a:t>
            </a:r>
            <a:endParaRPr/>
          </a:p>
          <a:p>
            <a:pPr marL="0" marR="0" lvl="0" indent="0" algn="ctr" rtl="0">
              <a:spcBef>
                <a:spcPts val="0"/>
              </a:spcBef>
              <a:spcAft>
                <a:spcPts val="0"/>
              </a:spcAft>
              <a:buNone/>
            </a:pPr>
            <a:r>
              <a:rPr lang="en-US" sz="2000">
                <a:solidFill>
                  <a:schemeClr val="dk1"/>
                </a:solidFill>
                <a:latin typeface="Century Gothic"/>
                <a:ea typeface="Century Gothic"/>
                <a:cs typeface="Century Gothic"/>
                <a:sym typeface="Century Gothic"/>
              </a:rPr>
              <a:t>Reward</a:t>
            </a:r>
            <a:endParaRPr/>
          </a:p>
          <a:p>
            <a:pPr marL="0" marR="0" lvl="0" indent="0" algn="ctr" rtl="0">
              <a:spcBef>
                <a:spcPts val="0"/>
              </a:spcBef>
              <a:spcAft>
                <a:spcPts val="0"/>
              </a:spcAft>
              <a:buNone/>
            </a:pPr>
            <a:r>
              <a:rPr lang="en-US" sz="2000">
                <a:solidFill>
                  <a:schemeClr val="dk1"/>
                </a:solidFill>
                <a:latin typeface="Century Gothic"/>
                <a:ea typeface="Century Gothic"/>
                <a:cs typeface="Century Gothic"/>
                <a:sym typeface="Century Gothic"/>
              </a:rPr>
              <a:t>Expert</a:t>
            </a:r>
            <a:endParaRPr/>
          </a:p>
          <a:p>
            <a:pPr marL="0" marR="0" lvl="0" indent="0" algn="ctr" rtl="0">
              <a:spcBef>
                <a:spcPts val="0"/>
              </a:spcBef>
              <a:spcAft>
                <a:spcPts val="0"/>
              </a:spcAft>
              <a:buNone/>
            </a:pPr>
            <a:r>
              <a:rPr lang="en-US" sz="2000">
                <a:solidFill>
                  <a:schemeClr val="dk1"/>
                </a:solidFill>
                <a:latin typeface="Century Gothic"/>
                <a:ea typeface="Century Gothic"/>
                <a:cs typeface="Century Gothic"/>
                <a:sym typeface="Century Gothic"/>
              </a:rPr>
              <a:t>Referent</a:t>
            </a:r>
            <a:endParaRPr/>
          </a:p>
        </p:txBody>
      </p:sp>
      <p:sp>
        <p:nvSpPr>
          <p:cNvPr id="467" name="Google Shape;467;p40"/>
          <p:cNvSpPr/>
          <p:nvPr/>
        </p:nvSpPr>
        <p:spPr>
          <a:xfrm>
            <a:off x="722375" y="5196790"/>
            <a:ext cx="6096000"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FF0000"/>
                </a:solidFill>
                <a:latin typeface="Century Gothic"/>
                <a:ea typeface="Century Gothic"/>
                <a:cs typeface="Century Gothic"/>
                <a:sym typeface="Century Gothic"/>
              </a:rPr>
              <a:t>- Decide which type of influence is appropriate / inappropriate for multiple leadership styles?</a:t>
            </a:r>
            <a:endParaRPr/>
          </a:p>
        </p:txBody>
      </p:sp>
      <p:sp>
        <p:nvSpPr>
          <p:cNvPr id="468" name="Google Shape;468;p40"/>
          <p:cNvSpPr txBox="1"/>
          <p:nvPr/>
        </p:nvSpPr>
        <p:spPr>
          <a:xfrm>
            <a:off x="-729365" y="6393861"/>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Malachowsky, Samuel. Project Team Leadership and Communication. Lintwood Press. 2018. p. 2-7.</a:t>
            </a:r>
            <a:endParaRPr/>
          </a:p>
        </p:txBody>
      </p:sp>
      <p:pic>
        <p:nvPicPr>
          <p:cNvPr id="2" name="Picture 1">
            <a:extLst>
              <a:ext uri="{FF2B5EF4-FFF2-40B4-BE49-F238E27FC236}">
                <a16:creationId xmlns:a16="http://schemas.microsoft.com/office/drawing/2014/main" id="{9A36FD35-8BD5-4A50-EEFC-C9DB6DB7FEC1}"/>
              </a:ext>
            </a:extLst>
          </p:cNvPr>
          <p:cNvPicPr>
            <a:picLocks noChangeAspect="1"/>
          </p:cNvPicPr>
          <p:nvPr/>
        </p:nvPicPr>
        <p:blipFill>
          <a:blip r:embed="rId3"/>
          <a:stretch>
            <a:fillRect/>
          </a:stretch>
        </p:blipFill>
        <p:spPr>
          <a:xfrm>
            <a:off x="0" y="40557"/>
            <a:ext cx="9533101" cy="1610200"/>
          </a:xfrm>
          <a:prstGeom prst="rect">
            <a:avLst/>
          </a:prstGeom>
        </p:spPr>
      </p:pic>
      <p:sp>
        <p:nvSpPr>
          <p:cNvPr id="3" name="TextBox 2">
            <a:extLst>
              <a:ext uri="{FF2B5EF4-FFF2-40B4-BE49-F238E27FC236}">
                <a16:creationId xmlns:a16="http://schemas.microsoft.com/office/drawing/2014/main" id="{5CBBE9E1-6DE2-3875-1999-8EFAFC72A09E}"/>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Influence Types activity.</a:t>
            </a:r>
          </a:p>
        </p:txBody>
      </p:sp>
      <p:pic>
        <p:nvPicPr>
          <p:cNvPr id="4" name="Picture 3">
            <a:extLst>
              <a:ext uri="{FF2B5EF4-FFF2-40B4-BE49-F238E27FC236}">
                <a16:creationId xmlns:a16="http://schemas.microsoft.com/office/drawing/2014/main" id="{4325D74E-68F7-70FC-81ED-286DFAA8F1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44CD65F8-9F80-32C1-8C85-B38560ACD738}"/>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Shape 472"/>
        <p:cNvGrpSpPr/>
        <p:nvPr/>
      </p:nvGrpSpPr>
      <p:grpSpPr>
        <a:xfrm>
          <a:off x="0" y="0"/>
          <a:ext cx="0" cy="0"/>
          <a:chOff x="0" y="0"/>
          <a:chExt cx="0" cy="0"/>
        </a:xfrm>
      </p:grpSpPr>
      <p:pic>
        <p:nvPicPr>
          <p:cNvPr id="2" name="Picture 1">
            <a:extLst>
              <a:ext uri="{FF2B5EF4-FFF2-40B4-BE49-F238E27FC236}">
                <a16:creationId xmlns:a16="http://schemas.microsoft.com/office/drawing/2014/main" id="{3ABCEA2C-8645-6B03-D032-053A6B40A69B}"/>
              </a:ext>
            </a:extLst>
          </p:cNvPr>
          <p:cNvPicPr>
            <a:picLocks noChangeAspect="1"/>
          </p:cNvPicPr>
          <p:nvPr/>
        </p:nvPicPr>
        <p:blipFill>
          <a:blip r:embed="rId3"/>
          <a:stretch>
            <a:fillRect/>
          </a:stretch>
        </p:blipFill>
        <p:spPr>
          <a:xfrm>
            <a:off x="0" y="-42040"/>
            <a:ext cx="9533101" cy="2855578"/>
          </a:xfrm>
          <a:prstGeom prst="rect">
            <a:avLst/>
          </a:prstGeom>
        </p:spPr>
      </p:pic>
      <p:sp>
        <p:nvSpPr>
          <p:cNvPr id="3" name="TextBox 2">
            <a:extLst>
              <a:ext uri="{FF2B5EF4-FFF2-40B4-BE49-F238E27FC236}">
                <a16:creationId xmlns:a16="http://schemas.microsoft.com/office/drawing/2014/main" id="{B3696F95-09C1-FEA2-EA99-475905849DF4}"/>
              </a:ext>
            </a:extLst>
          </p:cNvPr>
          <p:cNvSpPr txBox="1"/>
          <p:nvPr/>
        </p:nvSpPr>
        <p:spPr>
          <a:xfrm>
            <a:off x="2383275" y="1230328"/>
            <a:ext cx="6268278" cy="769441"/>
          </a:xfrm>
          <a:prstGeom prst="rect">
            <a:avLst/>
          </a:prstGeom>
          <a:noFill/>
        </p:spPr>
        <p:txBody>
          <a:bodyPr wrap="square">
            <a:spAutoFit/>
          </a:bodyPr>
          <a:lstStyle/>
          <a:p>
            <a:pPr algn="ctr">
              <a:buClrTx/>
              <a:buFontTx/>
              <a:buNone/>
              <a:defRPr/>
            </a:pPr>
            <a:r>
              <a:rPr lang="en-US" sz="4400" b="1" kern="1200" dirty="0">
                <a:solidFill>
                  <a:prstClr val="white"/>
                </a:solidFill>
                <a:latin typeface="Calibri" panose="020F0502020204030204"/>
                <a:ea typeface="+mn-ea"/>
              </a:rPr>
              <a:t>Motivators</a:t>
            </a:r>
          </a:p>
        </p:txBody>
      </p:sp>
      <p:pic>
        <p:nvPicPr>
          <p:cNvPr id="4" name="Picture 3">
            <a:extLst>
              <a:ext uri="{FF2B5EF4-FFF2-40B4-BE49-F238E27FC236}">
                <a16:creationId xmlns:a16="http://schemas.microsoft.com/office/drawing/2014/main" id="{8FB43371-C18B-3BDA-9901-E4C045CA5E2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437E3FE1-53EE-3F3D-6DC8-7203BB249B28}"/>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Shape 481"/>
        <p:cNvGrpSpPr/>
        <p:nvPr/>
      </p:nvGrpSpPr>
      <p:grpSpPr>
        <a:xfrm>
          <a:off x="0" y="0"/>
          <a:ext cx="0" cy="0"/>
          <a:chOff x="0" y="0"/>
          <a:chExt cx="0" cy="0"/>
        </a:xfrm>
      </p:grpSpPr>
      <p:sp>
        <p:nvSpPr>
          <p:cNvPr id="482" name="Google Shape;482;p42"/>
          <p:cNvSpPr txBox="1">
            <a:spLocks noGrp="1"/>
          </p:cNvSpPr>
          <p:nvPr>
            <p:ph type="body" idx="1"/>
          </p:nvPr>
        </p:nvSpPr>
        <p:spPr>
          <a:xfrm>
            <a:off x="250821" y="2007788"/>
            <a:ext cx="9031458" cy="3294576"/>
          </a:xfrm>
          <a:prstGeom prst="rect">
            <a:avLst/>
          </a:prstGeom>
          <a:noFill/>
          <a:ln>
            <a:noFill/>
          </a:ln>
        </p:spPr>
        <p:txBody>
          <a:bodyPr spcFirstLastPara="1" wrap="square" lIns="91425" tIns="45700" rIns="91425" bIns="45700" anchor="t" anchorCtr="0">
            <a:normAutofit fontScale="92500" lnSpcReduction="10000"/>
          </a:bodyPr>
          <a:lstStyle/>
          <a:p>
            <a:pPr marL="228600" lvl="0" indent="-228600" algn="l" rtl="0">
              <a:lnSpc>
                <a:spcPct val="120000"/>
              </a:lnSpc>
              <a:spcBef>
                <a:spcPts val="0"/>
              </a:spcBef>
              <a:spcAft>
                <a:spcPts val="0"/>
              </a:spcAft>
              <a:buSzPts val="2000"/>
              <a:buChar char="•"/>
            </a:pPr>
            <a:r>
              <a:rPr lang="en-US" sz="2400" b="1" dirty="0">
                <a:solidFill>
                  <a:srgbClr val="002060"/>
                </a:solidFill>
              </a:rPr>
              <a:t>It is what makes us </a:t>
            </a:r>
            <a:r>
              <a:rPr lang="en-US" sz="2400" b="1" i="1" dirty="0">
                <a:solidFill>
                  <a:srgbClr val="002060"/>
                </a:solidFill>
              </a:rPr>
              <a:t>want</a:t>
            </a:r>
            <a:r>
              <a:rPr lang="en-US" sz="2400" b="1" dirty="0">
                <a:solidFill>
                  <a:srgbClr val="002060"/>
                </a:solidFill>
              </a:rPr>
              <a:t> to come to work.</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 Norms often established by industry, organization, or previous leaders.</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b="1" dirty="0">
                <a:solidFill>
                  <a:srgbClr val="002060"/>
                </a:solidFill>
              </a:rPr>
              <a:t>What motivates you may or may not motivate others?</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Motivators </a:t>
            </a:r>
            <a:r>
              <a:rPr lang="en-US" sz="2400" b="1" dirty="0">
                <a:solidFill>
                  <a:srgbClr val="002060"/>
                </a:solidFill>
              </a:rPr>
              <a:t>are highly personal</a:t>
            </a:r>
            <a:r>
              <a:rPr lang="en-US" sz="2400" dirty="0">
                <a:solidFill>
                  <a:srgbClr val="002060"/>
                </a:solidFill>
              </a:rPr>
              <a:t>; the leader must consider each team member individually.</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Divided into </a:t>
            </a:r>
            <a:r>
              <a:rPr lang="en-US" sz="2400" b="1" dirty="0">
                <a:solidFill>
                  <a:srgbClr val="002060"/>
                </a:solidFill>
              </a:rPr>
              <a:t>Extrinsic and Intrinsic motivators.</a:t>
            </a:r>
            <a:endParaRPr sz="2400" dirty="0">
              <a:solidFill>
                <a:srgbClr val="002060"/>
              </a:solidFill>
            </a:endParaRPr>
          </a:p>
        </p:txBody>
      </p:sp>
      <p:pic>
        <p:nvPicPr>
          <p:cNvPr id="486" name="Google Shape;486;p42" descr="Image result for Motivators"/>
          <p:cNvPicPr preferRelativeResize="0"/>
          <p:nvPr/>
        </p:nvPicPr>
        <p:blipFill rotWithShape="1">
          <a:blip r:embed="rId3">
            <a:alphaModFix/>
          </a:blip>
          <a:srcRect/>
          <a:stretch/>
        </p:blipFill>
        <p:spPr>
          <a:xfrm>
            <a:off x="9409769" y="1791403"/>
            <a:ext cx="2286000" cy="2286000"/>
          </a:xfrm>
          <a:prstGeom prst="rect">
            <a:avLst/>
          </a:prstGeom>
          <a:noFill/>
          <a:ln>
            <a:noFill/>
          </a:ln>
        </p:spPr>
      </p:pic>
      <p:pic>
        <p:nvPicPr>
          <p:cNvPr id="2" name="Picture 1">
            <a:extLst>
              <a:ext uri="{FF2B5EF4-FFF2-40B4-BE49-F238E27FC236}">
                <a16:creationId xmlns:a16="http://schemas.microsoft.com/office/drawing/2014/main" id="{6E6B0E45-5759-1F69-AB98-7F2ED53F533C}"/>
              </a:ext>
            </a:extLst>
          </p:cNvPr>
          <p:cNvPicPr>
            <a:picLocks noChangeAspect="1"/>
          </p:cNvPicPr>
          <p:nvPr/>
        </p:nvPicPr>
        <p:blipFill>
          <a:blip r:embed="rId4"/>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5C2B92A5-311B-EA4D-385F-4D6A62A686E3}"/>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Motivators</a:t>
            </a:r>
          </a:p>
        </p:txBody>
      </p:sp>
      <p:pic>
        <p:nvPicPr>
          <p:cNvPr id="4" name="Picture 3">
            <a:extLst>
              <a:ext uri="{FF2B5EF4-FFF2-40B4-BE49-F238E27FC236}">
                <a16:creationId xmlns:a16="http://schemas.microsoft.com/office/drawing/2014/main" id="{7DB672C0-BC74-6A52-329D-F9AEF9B8900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943CAA3-65D3-B42E-8638-D0EBBBB38114}"/>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Shape 491"/>
        <p:cNvGrpSpPr/>
        <p:nvPr/>
      </p:nvGrpSpPr>
      <p:grpSpPr>
        <a:xfrm>
          <a:off x="0" y="0"/>
          <a:ext cx="0" cy="0"/>
          <a:chOff x="0" y="0"/>
          <a:chExt cx="0" cy="0"/>
        </a:xfrm>
      </p:grpSpPr>
      <p:sp>
        <p:nvSpPr>
          <p:cNvPr id="492" name="Google Shape;492;p43"/>
          <p:cNvSpPr txBox="1">
            <a:spLocks noGrp="1"/>
          </p:cNvSpPr>
          <p:nvPr>
            <p:ph type="body" idx="1"/>
          </p:nvPr>
        </p:nvSpPr>
        <p:spPr>
          <a:xfrm>
            <a:off x="939141" y="1862208"/>
            <a:ext cx="9603275" cy="4369779"/>
          </a:xfrm>
          <a:prstGeom prst="rect">
            <a:avLst/>
          </a:prstGeom>
          <a:noFill/>
          <a:ln>
            <a:noFill/>
          </a:ln>
        </p:spPr>
        <p:txBody>
          <a:bodyPr spcFirstLastPara="1" wrap="square" lIns="91425" tIns="45700" rIns="91425" bIns="45700" anchor="t" anchorCtr="0">
            <a:noAutofit/>
          </a:bodyPr>
          <a:lstStyle/>
          <a:p>
            <a:pPr marL="228600" lvl="0" indent="-228600" algn="l" rtl="0">
              <a:lnSpc>
                <a:spcPct val="120000"/>
              </a:lnSpc>
              <a:spcBef>
                <a:spcPts val="0"/>
              </a:spcBef>
              <a:spcAft>
                <a:spcPts val="0"/>
              </a:spcAft>
              <a:buSzPct val="100000"/>
              <a:buChar char="•"/>
            </a:pPr>
            <a:r>
              <a:rPr lang="en-US" b="1" dirty="0">
                <a:solidFill>
                  <a:srgbClr val="002060"/>
                </a:solidFill>
              </a:rPr>
              <a:t>Money / Power</a:t>
            </a:r>
            <a:endParaRPr dirty="0">
              <a:solidFill>
                <a:srgbClr val="002060"/>
              </a:solidFill>
            </a:endParaRPr>
          </a:p>
          <a:p>
            <a:pPr marL="685800" lvl="1" indent="-228600" algn="l" rtl="0">
              <a:lnSpc>
                <a:spcPct val="120000"/>
              </a:lnSpc>
              <a:spcBef>
                <a:spcPts val="500"/>
              </a:spcBef>
              <a:spcAft>
                <a:spcPts val="0"/>
              </a:spcAft>
              <a:buSzPct val="100000"/>
              <a:buChar char="•"/>
            </a:pPr>
            <a:r>
              <a:rPr lang="en-US" sz="2000" dirty="0">
                <a:solidFill>
                  <a:srgbClr val="002060"/>
                </a:solidFill>
              </a:rPr>
              <a:t>Want to ‘move up’ in the organization or earn higher wages.</a:t>
            </a:r>
            <a:endParaRPr sz="2000" dirty="0">
              <a:solidFill>
                <a:srgbClr val="002060"/>
              </a:solidFill>
            </a:endParaRPr>
          </a:p>
          <a:p>
            <a:pPr marL="685800" lvl="1" indent="-228600" algn="l" rtl="0">
              <a:lnSpc>
                <a:spcPct val="120000"/>
              </a:lnSpc>
              <a:spcBef>
                <a:spcPts val="500"/>
              </a:spcBef>
              <a:spcAft>
                <a:spcPts val="0"/>
              </a:spcAft>
              <a:buSzPct val="100000"/>
              <a:buChar char="•"/>
            </a:pPr>
            <a:r>
              <a:rPr lang="en-US" sz="2000" dirty="0">
                <a:solidFill>
                  <a:srgbClr val="002060"/>
                </a:solidFill>
              </a:rPr>
              <a:t>Ex:  Salespeople, CEO’s, Politicians</a:t>
            </a:r>
            <a:endParaRPr sz="2000" dirty="0">
              <a:solidFill>
                <a:srgbClr val="002060"/>
              </a:solidFill>
            </a:endParaRPr>
          </a:p>
          <a:p>
            <a:pPr marL="228600" lvl="0" indent="-228600" algn="l" rtl="0">
              <a:lnSpc>
                <a:spcPct val="120000"/>
              </a:lnSpc>
              <a:spcBef>
                <a:spcPts val="1000"/>
              </a:spcBef>
              <a:spcAft>
                <a:spcPts val="0"/>
              </a:spcAft>
              <a:buSzPct val="100000"/>
              <a:buChar char="•"/>
            </a:pPr>
            <a:r>
              <a:rPr lang="en-US" b="1" dirty="0">
                <a:solidFill>
                  <a:srgbClr val="002060"/>
                </a:solidFill>
              </a:rPr>
              <a:t>Recognition</a:t>
            </a:r>
            <a:endParaRPr dirty="0">
              <a:solidFill>
                <a:srgbClr val="002060"/>
              </a:solidFill>
            </a:endParaRPr>
          </a:p>
          <a:p>
            <a:pPr marL="685800" lvl="1" indent="-228600" algn="l" rtl="0">
              <a:lnSpc>
                <a:spcPct val="120000"/>
              </a:lnSpc>
              <a:spcBef>
                <a:spcPts val="500"/>
              </a:spcBef>
              <a:spcAft>
                <a:spcPts val="0"/>
              </a:spcAft>
              <a:buSzPct val="100000"/>
              <a:buChar char="•"/>
            </a:pPr>
            <a:r>
              <a:rPr lang="en-US" sz="2000" dirty="0">
                <a:solidFill>
                  <a:srgbClr val="002060"/>
                </a:solidFill>
              </a:rPr>
              <a:t>Often motivated most by acknowledgement of those in power.</a:t>
            </a:r>
            <a:endParaRPr sz="2000" dirty="0">
              <a:solidFill>
                <a:srgbClr val="002060"/>
              </a:solidFill>
            </a:endParaRPr>
          </a:p>
          <a:p>
            <a:pPr marL="685800" lvl="1" indent="-228600" algn="l" rtl="0">
              <a:lnSpc>
                <a:spcPct val="120000"/>
              </a:lnSpc>
              <a:spcBef>
                <a:spcPts val="500"/>
              </a:spcBef>
              <a:spcAft>
                <a:spcPts val="0"/>
              </a:spcAft>
              <a:buSzPct val="100000"/>
              <a:buChar char="•"/>
            </a:pPr>
            <a:r>
              <a:rPr lang="en-US" sz="2000" dirty="0">
                <a:solidFill>
                  <a:srgbClr val="002060"/>
                </a:solidFill>
              </a:rPr>
              <a:t>Ex: Entertainment, Lawyers, Interns</a:t>
            </a:r>
            <a:endParaRPr sz="2000" dirty="0">
              <a:solidFill>
                <a:srgbClr val="002060"/>
              </a:solidFill>
            </a:endParaRPr>
          </a:p>
          <a:p>
            <a:pPr marL="228600" lvl="0" indent="-228600" algn="l" rtl="0">
              <a:lnSpc>
                <a:spcPct val="120000"/>
              </a:lnSpc>
              <a:spcBef>
                <a:spcPts val="1000"/>
              </a:spcBef>
              <a:spcAft>
                <a:spcPts val="0"/>
              </a:spcAft>
              <a:buSzPct val="100000"/>
              <a:buChar char="•"/>
            </a:pPr>
            <a:r>
              <a:rPr lang="en-US" b="1" dirty="0">
                <a:solidFill>
                  <a:srgbClr val="002060"/>
                </a:solidFill>
              </a:rPr>
              <a:t>Interpersonal Relationships</a:t>
            </a:r>
            <a:endParaRPr dirty="0">
              <a:solidFill>
                <a:srgbClr val="002060"/>
              </a:solidFill>
            </a:endParaRPr>
          </a:p>
          <a:p>
            <a:pPr marL="685800" lvl="1" indent="-228600" algn="l" rtl="0">
              <a:lnSpc>
                <a:spcPct val="120000"/>
              </a:lnSpc>
              <a:spcBef>
                <a:spcPts val="500"/>
              </a:spcBef>
              <a:spcAft>
                <a:spcPts val="0"/>
              </a:spcAft>
              <a:buSzPct val="100000"/>
              <a:buChar char="•"/>
            </a:pPr>
            <a:r>
              <a:rPr lang="en-US" sz="2000" dirty="0">
                <a:solidFill>
                  <a:srgbClr val="002060"/>
                </a:solidFill>
              </a:rPr>
              <a:t>Relationships with co-workers and a cooperative atmosphere are valued.</a:t>
            </a:r>
            <a:endParaRPr sz="2000" dirty="0">
              <a:solidFill>
                <a:srgbClr val="002060"/>
              </a:solidFill>
            </a:endParaRPr>
          </a:p>
          <a:p>
            <a:pPr marL="685800" lvl="1" indent="-228600" algn="l" rtl="0">
              <a:lnSpc>
                <a:spcPct val="120000"/>
              </a:lnSpc>
              <a:spcBef>
                <a:spcPts val="500"/>
              </a:spcBef>
              <a:spcAft>
                <a:spcPts val="0"/>
              </a:spcAft>
              <a:buSzPct val="100000"/>
              <a:buChar char="•"/>
            </a:pPr>
            <a:r>
              <a:rPr lang="en-US" sz="2000" dirty="0">
                <a:solidFill>
                  <a:srgbClr val="002060"/>
                </a:solidFill>
              </a:rPr>
              <a:t>Ex: Religious Leaders, Social Workers</a:t>
            </a:r>
            <a:endParaRPr sz="2000" dirty="0">
              <a:solidFill>
                <a:srgbClr val="002060"/>
              </a:solidFill>
            </a:endParaRPr>
          </a:p>
        </p:txBody>
      </p:sp>
      <p:pic>
        <p:nvPicPr>
          <p:cNvPr id="2" name="Picture 1">
            <a:extLst>
              <a:ext uri="{FF2B5EF4-FFF2-40B4-BE49-F238E27FC236}">
                <a16:creationId xmlns:a16="http://schemas.microsoft.com/office/drawing/2014/main" id="{1754E999-25FC-E2AC-9410-E3C8A0E9C89B}"/>
              </a:ext>
            </a:extLst>
          </p:cNvPr>
          <p:cNvPicPr>
            <a:picLocks noChangeAspect="1"/>
          </p:cNvPicPr>
          <p:nvPr/>
        </p:nvPicPr>
        <p:blipFill>
          <a:blip r:embed="rId3"/>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90447A11-B260-73C4-729A-626E6DFC2616}"/>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Extrinsic Motivators</a:t>
            </a:r>
          </a:p>
        </p:txBody>
      </p:sp>
      <p:pic>
        <p:nvPicPr>
          <p:cNvPr id="4" name="Picture 3">
            <a:extLst>
              <a:ext uri="{FF2B5EF4-FFF2-40B4-BE49-F238E27FC236}">
                <a16:creationId xmlns:a16="http://schemas.microsoft.com/office/drawing/2014/main" id="{2FAF5F47-7D39-54D0-69A4-58C9314E33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1CF5E46E-9C55-6A97-CD78-F01B81D19780}"/>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Shape 500"/>
        <p:cNvGrpSpPr/>
        <p:nvPr/>
      </p:nvGrpSpPr>
      <p:grpSpPr>
        <a:xfrm>
          <a:off x="0" y="0"/>
          <a:ext cx="0" cy="0"/>
          <a:chOff x="0" y="0"/>
          <a:chExt cx="0" cy="0"/>
        </a:xfrm>
      </p:grpSpPr>
      <p:sp>
        <p:nvSpPr>
          <p:cNvPr id="501" name="Google Shape;501;p44"/>
          <p:cNvSpPr txBox="1">
            <a:spLocks noGrp="1"/>
          </p:cNvSpPr>
          <p:nvPr>
            <p:ph type="body" idx="1"/>
          </p:nvPr>
        </p:nvSpPr>
        <p:spPr>
          <a:xfrm>
            <a:off x="1552300" y="1524973"/>
            <a:ext cx="9603275" cy="4781554"/>
          </a:xfrm>
          <a:prstGeom prst="rect">
            <a:avLst/>
          </a:prstGeom>
          <a:noFill/>
          <a:ln>
            <a:noFill/>
          </a:ln>
        </p:spPr>
        <p:txBody>
          <a:bodyPr spcFirstLastPara="1" wrap="square" lIns="91425" tIns="45700" rIns="91425" bIns="45700" anchor="t" anchorCtr="0">
            <a:noAutofit/>
          </a:bodyPr>
          <a:lstStyle/>
          <a:p>
            <a:pPr marL="228600" lvl="0" indent="-228600" algn="l" rtl="0">
              <a:lnSpc>
                <a:spcPct val="120000"/>
              </a:lnSpc>
              <a:spcBef>
                <a:spcPts val="0"/>
              </a:spcBef>
              <a:spcAft>
                <a:spcPts val="0"/>
              </a:spcAft>
              <a:buSzPct val="100000"/>
              <a:buChar char="•"/>
            </a:pPr>
            <a:r>
              <a:rPr lang="en-US" b="1">
                <a:solidFill>
                  <a:srgbClr val="002060"/>
                </a:solidFill>
              </a:rPr>
              <a:t>Autonomy / Interesting Work</a:t>
            </a:r>
            <a:endParaRPr>
              <a:solidFill>
                <a:srgbClr val="002060"/>
              </a:solidFill>
            </a:endParaRPr>
          </a:p>
          <a:p>
            <a:pPr marL="685800" lvl="1" indent="-228600" algn="l" rtl="0">
              <a:lnSpc>
                <a:spcPct val="120000"/>
              </a:lnSpc>
              <a:spcBef>
                <a:spcPts val="500"/>
              </a:spcBef>
              <a:spcAft>
                <a:spcPts val="0"/>
              </a:spcAft>
              <a:buSzPct val="100000"/>
              <a:buChar char="•"/>
            </a:pPr>
            <a:r>
              <a:rPr lang="en-US" sz="2000">
                <a:solidFill>
                  <a:srgbClr val="002060"/>
                </a:solidFill>
              </a:rPr>
              <a:t>Prefer the excitement of new and innovative endeavors.</a:t>
            </a:r>
            <a:endParaRPr sz="2000">
              <a:solidFill>
                <a:srgbClr val="002060"/>
              </a:solidFill>
            </a:endParaRPr>
          </a:p>
          <a:p>
            <a:pPr marL="685800" lvl="1" indent="-228600" algn="l" rtl="0">
              <a:lnSpc>
                <a:spcPct val="120000"/>
              </a:lnSpc>
              <a:spcBef>
                <a:spcPts val="500"/>
              </a:spcBef>
              <a:spcAft>
                <a:spcPts val="0"/>
              </a:spcAft>
              <a:buSzPct val="100000"/>
              <a:buChar char="•"/>
            </a:pPr>
            <a:r>
              <a:rPr lang="en-US" sz="2000">
                <a:solidFill>
                  <a:srgbClr val="002060"/>
                </a:solidFill>
              </a:rPr>
              <a:t>Ex: Architects, Engineers </a:t>
            </a:r>
            <a:endParaRPr sz="2000">
              <a:solidFill>
                <a:srgbClr val="002060"/>
              </a:solidFill>
            </a:endParaRPr>
          </a:p>
          <a:p>
            <a:pPr marL="228600" lvl="0" indent="-228600" algn="l" rtl="0">
              <a:lnSpc>
                <a:spcPct val="120000"/>
              </a:lnSpc>
              <a:spcBef>
                <a:spcPts val="1000"/>
              </a:spcBef>
              <a:spcAft>
                <a:spcPts val="0"/>
              </a:spcAft>
              <a:buSzPct val="100000"/>
              <a:buChar char="•"/>
            </a:pPr>
            <a:r>
              <a:rPr lang="en-US" b="1">
                <a:solidFill>
                  <a:srgbClr val="002060"/>
                </a:solidFill>
              </a:rPr>
              <a:t>Purpose</a:t>
            </a:r>
            <a:endParaRPr>
              <a:solidFill>
                <a:srgbClr val="002060"/>
              </a:solidFill>
            </a:endParaRPr>
          </a:p>
          <a:p>
            <a:pPr marL="685800" lvl="1" indent="-228600" algn="l" rtl="0">
              <a:lnSpc>
                <a:spcPct val="120000"/>
              </a:lnSpc>
              <a:spcBef>
                <a:spcPts val="500"/>
              </a:spcBef>
              <a:spcAft>
                <a:spcPts val="0"/>
              </a:spcAft>
              <a:buSzPct val="100000"/>
              <a:buChar char="•"/>
            </a:pPr>
            <a:r>
              <a:rPr lang="en-US" sz="2000">
                <a:solidFill>
                  <a:srgbClr val="002060"/>
                </a:solidFill>
              </a:rPr>
              <a:t>Need to feel that their work is beneficial to the causes they care about.</a:t>
            </a:r>
            <a:endParaRPr sz="2000">
              <a:solidFill>
                <a:srgbClr val="002060"/>
              </a:solidFill>
            </a:endParaRPr>
          </a:p>
          <a:p>
            <a:pPr marL="685800" lvl="1" indent="-228600" algn="l" rtl="0">
              <a:lnSpc>
                <a:spcPct val="120000"/>
              </a:lnSpc>
              <a:spcBef>
                <a:spcPts val="500"/>
              </a:spcBef>
              <a:spcAft>
                <a:spcPts val="0"/>
              </a:spcAft>
              <a:buSzPct val="100000"/>
              <a:buChar char="•"/>
            </a:pPr>
            <a:r>
              <a:rPr lang="en-US" sz="2000">
                <a:solidFill>
                  <a:srgbClr val="002060"/>
                </a:solidFill>
              </a:rPr>
              <a:t>Ex: Doctors, Teachers, Military</a:t>
            </a:r>
            <a:endParaRPr sz="2000">
              <a:solidFill>
                <a:srgbClr val="002060"/>
              </a:solidFill>
            </a:endParaRPr>
          </a:p>
          <a:p>
            <a:pPr marL="228600" lvl="0" indent="-228600" algn="l" rtl="0">
              <a:lnSpc>
                <a:spcPct val="120000"/>
              </a:lnSpc>
              <a:spcBef>
                <a:spcPts val="1000"/>
              </a:spcBef>
              <a:spcAft>
                <a:spcPts val="0"/>
              </a:spcAft>
              <a:buSzPct val="100000"/>
              <a:buChar char="•"/>
            </a:pPr>
            <a:r>
              <a:rPr lang="en-US" b="1">
                <a:solidFill>
                  <a:srgbClr val="002060"/>
                </a:solidFill>
              </a:rPr>
              <a:t>Mastery / Exploration</a:t>
            </a:r>
            <a:endParaRPr>
              <a:solidFill>
                <a:srgbClr val="002060"/>
              </a:solidFill>
            </a:endParaRPr>
          </a:p>
          <a:p>
            <a:pPr marL="685800" lvl="1" indent="-228600" algn="l" rtl="0">
              <a:lnSpc>
                <a:spcPct val="120000"/>
              </a:lnSpc>
              <a:spcBef>
                <a:spcPts val="500"/>
              </a:spcBef>
              <a:spcAft>
                <a:spcPts val="0"/>
              </a:spcAft>
              <a:buSzPct val="100000"/>
              <a:buChar char="•"/>
            </a:pPr>
            <a:r>
              <a:rPr lang="en-US" sz="2000">
                <a:solidFill>
                  <a:srgbClr val="002060"/>
                </a:solidFill>
              </a:rPr>
              <a:t>Personal achievement, problem solving opportunities, and creative endeavors are sought.</a:t>
            </a:r>
            <a:endParaRPr sz="2000">
              <a:solidFill>
                <a:srgbClr val="002060"/>
              </a:solidFill>
            </a:endParaRPr>
          </a:p>
          <a:p>
            <a:pPr marL="685800" lvl="1" indent="-228600" algn="l" rtl="0">
              <a:lnSpc>
                <a:spcPct val="120000"/>
              </a:lnSpc>
              <a:spcBef>
                <a:spcPts val="500"/>
              </a:spcBef>
              <a:spcAft>
                <a:spcPts val="0"/>
              </a:spcAft>
              <a:buSzPct val="100000"/>
              <a:buChar char="•"/>
            </a:pPr>
            <a:r>
              <a:rPr lang="en-US" sz="2000">
                <a:solidFill>
                  <a:srgbClr val="002060"/>
                </a:solidFill>
              </a:rPr>
              <a:t>Ex: Artists, Scientists</a:t>
            </a:r>
            <a:endParaRPr sz="2000">
              <a:solidFill>
                <a:srgbClr val="002060"/>
              </a:solidFill>
            </a:endParaRPr>
          </a:p>
        </p:txBody>
      </p:sp>
      <p:pic>
        <p:nvPicPr>
          <p:cNvPr id="2" name="Picture 1">
            <a:extLst>
              <a:ext uri="{FF2B5EF4-FFF2-40B4-BE49-F238E27FC236}">
                <a16:creationId xmlns:a16="http://schemas.microsoft.com/office/drawing/2014/main" id="{0D803D9C-7836-5FD1-8245-83A6CA6D4546}"/>
              </a:ext>
            </a:extLst>
          </p:cNvPr>
          <p:cNvPicPr>
            <a:picLocks noChangeAspect="1"/>
          </p:cNvPicPr>
          <p:nvPr/>
        </p:nvPicPr>
        <p:blipFill>
          <a:blip r:embed="rId3"/>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03F1372B-38D6-A17B-0481-3937324EBA78}"/>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Intrinsic Motivators</a:t>
            </a:r>
          </a:p>
        </p:txBody>
      </p:sp>
      <p:pic>
        <p:nvPicPr>
          <p:cNvPr id="4" name="Picture 3">
            <a:extLst>
              <a:ext uri="{FF2B5EF4-FFF2-40B4-BE49-F238E27FC236}">
                <a16:creationId xmlns:a16="http://schemas.microsoft.com/office/drawing/2014/main" id="{907637E0-8902-BCAF-1E62-9728AEA32B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0CF3435-0388-A056-BD69-F0C821690B97}"/>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Shape 508"/>
        <p:cNvGrpSpPr/>
        <p:nvPr/>
      </p:nvGrpSpPr>
      <p:grpSpPr>
        <a:xfrm>
          <a:off x="0" y="0"/>
          <a:ext cx="0" cy="0"/>
          <a:chOff x="0" y="0"/>
          <a:chExt cx="0" cy="0"/>
        </a:xfrm>
      </p:grpSpPr>
      <p:sp>
        <p:nvSpPr>
          <p:cNvPr id="512" name="Google Shape;512;p45"/>
          <p:cNvSpPr/>
          <p:nvPr/>
        </p:nvSpPr>
        <p:spPr>
          <a:xfrm>
            <a:off x="1034062" y="1568159"/>
            <a:ext cx="9484658" cy="41549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2060"/>
                </a:solidFill>
                <a:latin typeface="Century Gothic"/>
                <a:ea typeface="Century Gothic"/>
                <a:cs typeface="Century Gothic"/>
                <a:sym typeface="Century Gothic"/>
              </a:rPr>
              <a:t>- Rank the following motivators from </a:t>
            </a:r>
            <a:r>
              <a:rPr lang="en-US" sz="2400" b="1" dirty="0">
                <a:solidFill>
                  <a:srgbClr val="002060"/>
                </a:solidFill>
                <a:latin typeface="Century Gothic"/>
                <a:ea typeface="Century Gothic"/>
                <a:cs typeface="Century Gothic"/>
                <a:sym typeface="Century Gothic"/>
              </a:rPr>
              <a:t>most important</a:t>
            </a:r>
            <a:r>
              <a:rPr lang="en-US" sz="2400" dirty="0">
                <a:solidFill>
                  <a:srgbClr val="002060"/>
                </a:solidFill>
                <a:latin typeface="Century Gothic"/>
                <a:ea typeface="Century Gothic"/>
                <a:cs typeface="Century Gothic"/>
                <a:sym typeface="Century Gothic"/>
              </a:rPr>
              <a:t> to you </a:t>
            </a:r>
            <a:r>
              <a:rPr lang="en-US" sz="2400" b="1" dirty="0">
                <a:solidFill>
                  <a:srgbClr val="002060"/>
                </a:solidFill>
                <a:latin typeface="Century Gothic"/>
                <a:ea typeface="Century Gothic"/>
                <a:cs typeface="Century Gothic"/>
                <a:sym typeface="Century Gothic"/>
              </a:rPr>
              <a:t>to least important </a:t>
            </a:r>
            <a:r>
              <a:rPr lang="en-US" sz="2400" dirty="0">
                <a:solidFill>
                  <a:srgbClr val="002060"/>
                </a:solidFill>
                <a:latin typeface="Century Gothic"/>
                <a:ea typeface="Century Gothic"/>
                <a:cs typeface="Century Gothic"/>
                <a:sym typeface="Century Gothic"/>
              </a:rPr>
              <a:t>to you:</a:t>
            </a:r>
            <a:endParaRPr sz="1800" dirty="0">
              <a:solidFill>
                <a:srgbClr val="002060"/>
              </a:solidFill>
            </a:endParaRPr>
          </a:p>
          <a:p>
            <a:pPr marL="742950" marR="0" lvl="1" indent="-285750" algn="l" rtl="0">
              <a:spcBef>
                <a:spcPts val="0"/>
              </a:spcBef>
              <a:spcAft>
                <a:spcPts val="0"/>
              </a:spcAft>
              <a:buClr>
                <a:schemeClr val="dk1"/>
              </a:buClr>
              <a:buSzPts val="1800"/>
              <a:buFont typeface="Arial"/>
              <a:buChar char="•"/>
            </a:pPr>
            <a:r>
              <a:rPr lang="en-US" sz="2400" b="0" i="0" u="none" strike="noStrike" cap="none" dirty="0">
                <a:solidFill>
                  <a:srgbClr val="002060"/>
                </a:solidFill>
                <a:latin typeface="Century Gothic"/>
                <a:ea typeface="Century Gothic"/>
                <a:cs typeface="Century Gothic"/>
                <a:sym typeface="Century Gothic"/>
              </a:rPr>
              <a:t>Autonomy / Interesting Work</a:t>
            </a:r>
            <a:endParaRPr sz="1800" dirty="0">
              <a:solidFill>
                <a:srgbClr val="002060"/>
              </a:solidFill>
            </a:endParaRPr>
          </a:p>
          <a:p>
            <a:pPr marL="742950" marR="0" lvl="1" indent="-285750" algn="l" rtl="0">
              <a:spcBef>
                <a:spcPts val="0"/>
              </a:spcBef>
              <a:spcAft>
                <a:spcPts val="0"/>
              </a:spcAft>
              <a:buClr>
                <a:schemeClr val="dk1"/>
              </a:buClr>
              <a:buSzPts val="1800"/>
              <a:buFont typeface="Arial"/>
              <a:buChar char="•"/>
            </a:pPr>
            <a:r>
              <a:rPr lang="en-US" sz="2400" b="0" i="0" u="none" strike="noStrike" cap="none" dirty="0">
                <a:solidFill>
                  <a:srgbClr val="002060"/>
                </a:solidFill>
                <a:latin typeface="Century Gothic"/>
                <a:ea typeface="Century Gothic"/>
                <a:cs typeface="Century Gothic"/>
                <a:sym typeface="Century Gothic"/>
              </a:rPr>
              <a:t>Interpersonal Relationships</a:t>
            </a:r>
            <a:endParaRPr sz="1800" dirty="0">
              <a:solidFill>
                <a:srgbClr val="002060"/>
              </a:solidFill>
            </a:endParaRPr>
          </a:p>
          <a:p>
            <a:pPr marL="742950" marR="0" lvl="1" indent="-285750" algn="l" rtl="0">
              <a:spcBef>
                <a:spcPts val="0"/>
              </a:spcBef>
              <a:spcAft>
                <a:spcPts val="0"/>
              </a:spcAft>
              <a:buClr>
                <a:schemeClr val="dk1"/>
              </a:buClr>
              <a:buSzPts val="1800"/>
              <a:buFont typeface="Arial"/>
              <a:buChar char="•"/>
            </a:pPr>
            <a:r>
              <a:rPr lang="en-US" sz="2400" b="0" i="0" u="none" strike="noStrike" cap="none" dirty="0">
                <a:solidFill>
                  <a:srgbClr val="002060"/>
                </a:solidFill>
                <a:latin typeface="Century Gothic"/>
                <a:ea typeface="Century Gothic"/>
                <a:cs typeface="Century Gothic"/>
                <a:sym typeface="Century Gothic"/>
              </a:rPr>
              <a:t>Mastery / Exploration</a:t>
            </a:r>
            <a:endParaRPr sz="1800" dirty="0">
              <a:solidFill>
                <a:srgbClr val="002060"/>
              </a:solidFill>
            </a:endParaRPr>
          </a:p>
          <a:p>
            <a:pPr marL="742950" marR="0" lvl="1" indent="-285750" algn="l" rtl="0">
              <a:spcBef>
                <a:spcPts val="0"/>
              </a:spcBef>
              <a:spcAft>
                <a:spcPts val="0"/>
              </a:spcAft>
              <a:buClr>
                <a:schemeClr val="dk1"/>
              </a:buClr>
              <a:buSzPts val="1800"/>
              <a:buFont typeface="Arial"/>
              <a:buChar char="•"/>
            </a:pPr>
            <a:r>
              <a:rPr lang="en-US" sz="2400" b="0" i="0" u="none" strike="noStrike" cap="none" dirty="0">
                <a:solidFill>
                  <a:srgbClr val="002060"/>
                </a:solidFill>
                <a:latin typeface="Century Gothic"/>
                <a:ea typeface="Century Gothic"/>
                <a:cs typeface="Century Gothic"/>
                <a:sym typeface="Century Gothic"/>
              </a:rPr>
              <a:t>Money / Power</a:t>
            </a:r>
            <a:endParaRPr sz="1800" dirty="0">
              <a:solidFill>
                <a:srgbClr val="002060"/>
              </a:solidFill>
            </a:endParaRPr>
          </a:p>
          <a:p>
            <a:pPr marL="742950" marR="0" lvl="1" indent="-285750" algn="l" rtl="0">
              <a:spcBef>
                <a:spcPts val="0"/>
              </a:spcBef>
              <a:spcAft>
                <a:spcPts val="0"/>
              </a:spcAft>
              <a:buClr>
                <a:schemeClr val="dk1"/>
              </a:buClr>
              <a:buSzPts val="1800"/>
              <a:buFont typeface="Arial"/>
              <a:buChar char="•"/>
            </a:pPr>
            <a:r>
              <a:rPr lang="en-US" sz="2400" b="0" i="0" u="none" strike="noStrike" cap="none" dirty="0">
                <a:solidFill>
                  <a:srgbClr val="002060"/>
                </a:solidFill>
                <a:latin typeface="Century Gothic"/>
                <a:ea typeface="Century Gothic"/>
                <a:cs typeface="Century Gothic"/>
                <a:sym typeface="Century Gothic"/>
              </a:rPr>
              <a:t>Purpose</a:t>
            </a:r>
            <a:endParaRPr sz="1800" dirty="0">
              <a:solidFill>
                <a:srgbClr val="002060"/>
              </a:solidFill>
            </a:endParaRPr>
          </a:p>
          <a:p>
            <a:pPr marL="742950" marR="0" lvl="1" indent="-285750" algn="l" rtl="0">
              <a:spcBef>
                <a:spcPts val="0"/>
              </a:spcBef>
              <a:spcAft>
                <a:spcPts val="0"/>
              </a:spcAft>
              <a:buClr>
                <a:schemeClr val="dk1"/>
              </a:buClr>
              <a:buSzPts val="1800"/>
              <a:buFont typeface="Arial"/>
              <a:buChar char="•"/>
            </a:pPr>
            <a:r>
              <a:rPr lang="en-US" sz="2400" b="0" i="0" u="none" strike="noStrike" cap="none" dirty="0">
                <a:solidFill>
                  <a:srgbClr val="002060"/>
                </a:solidFill>
                <a:latin typeface="Century Gothic"/>
                <a:ea typeface="Century Gothic"/>
                <a:cs typeface="Century Gothic"/>
                <a:sym typeface="Century Gothic"/>
              </a:rPr>
              <a:t>Recognition</a:t>
            </a:r>
            <a:endParaRPr sz="1800" dirty="0">
              <a:solidFill>
                <a:srgbClr val="002060"/>
              </a:solidFill>
            </a:endParaRPr>
          </a:p>
          <a:p>
            <a:pPr marL="0" marR="0" lvl="0" indent="0" algn="l" rtl="0">
              <a:spcBef>
                <a:spcPts val="0"/>
              </a:spcBef>
              <a:spcAft>
                <a:spcPts val="0"/>
              </a:spcAft>
              <a:buNone/>
            </a:pPr>
            <a:endParaRPr sz="2400" dirty="0">
              <a:solidFill>
                <a:srgbClr val="002060"/>
              </a:solidFill>
              <a:latin typeface="Century Gothic"/>
              <a:ea typeface="Century Gothic"/>
              <a:cs typeface="Century Gothic"/>
              <a:sym typeface="Century Gothic"/>
            </a:endParaRPr>
          </a:p>
          <a:p>
            <a:pPr marL="0" marR="0" lvl="0" indent="0" algn="l" rtl="0">
              <a:spcBef>
                <a:spcPts val="0"/>
              </a:spcBef>
              <a:spcAft>
                <a:spcPts val="0"/>
              </a:spcAft>
              <a:buNone/>
            </a:pPr>
            <a:r>
              <a:rPr lang="en-US" sz="2400" dirty="0">
                <a:solidFill>
                  <a:srgbClr val="002060"/>
                </a:solidFill>
                <a:latin typeface="Century Gothic"/>
                <a:ea typeface="Century Gothic"/>
                <a:cs typeface="Century Gothic"/>
                <a:sym typeface="Century Gothic"/>
              </a:rPr>
              <a:t>- Are the majority of your group members </a:t>
            </a:r>
            <a:r>
              <a:rPr lang="en-US" sz="2400" b="1" dirty="0">
                <a:solidFill>
                  <a:srgbClr val="002060"/>
                </a:solidFill>
                <a:latin typeface="Century Gothic"/>
                <a:ea typeface="Century Gothic"/>
                <a:cs typeface="Century Gothic"/>
                <a:sym typeface="Century Gothic"/>
              </a:rPr>
              <a:t>intrinsically or extrinsically </a:t>
            </a:r>
            <a:r>
              <a:rPr lang="en-US" sz="2400" dirty="0">
                <a:solidFill>
                  <a:srgbClr val="002060"/>
                </a:solidFill>
                <a:latin typeface="Century Gothic"/>
                <a:ea typeface="Century Gothic"/>
                <a:cs typeface="Century Gothic"/>
                <a:sym typeface="Century Gothic"/>
              </a:rPr>
              <a:t>motivate?</a:t>
            </a:r>
            <a:endParaRPr sz="1800" dirty="0">
              <a:solidFill>
                <a:srgbClr val="002060"/>
              </a:solidFill>
            </a:endParaRPr>
          </a:p>
        </p:txBody>
      </p:sp>
      <p:pic>
        <p:nvPicPr>
          <p:cNvPr id="2" name="Picture 1">
            <a:extLst>
              <a:ext uri="{FF2B5EF4-FFF2-40B4-BE49-F238E27FC236}">
                <a16:creationId xmlns:a16="http://schemas.microsoft.com/office/drawing/2014/main" id="{F25A7ED9-F194-ED66-B190-F81CBB8BF07E}"/>
              </a:ext>
            </a:extLst>
          </p:cNvPr>
          <p:cNvPicPr>
            <a:picLocks noChangeAspect="1"/>
          </p:cNvPicPr>
          <p:nvPr/>
        </p:nvPicPr>
        <p:blipFill>
          <a:blip r:embed="rId3"/>
          <a:stretch>
            <a:fillRect/>
          </a:stretch>
        </p:blipFill>
        <p:spPr>
          <a:xfrm>
            <a:off x="0" y="-42041"/>
            <a:ext cx="9533101" cy="1610200"/>
          </a:xfrm>
          <a:prstGeom prst="rect">
            <a:avLst/>
          </a:prstGeom>
        </p:spPr>
      </p:pic>
      <p:sp>
        <p:nvSpPr>
          <p:cNvPr id="3" name="TextBox 2">
            <a:extLst>
              <a:ext uri="{FF2B5EF4-FFF2-40B4-BE49-F238E27FC236}">
                <a16:creationId xmlns:a16="http://schemas.microsoft.com/office/drawing/2014/main" id="{C767DBC5-0A48-D395-97D5-DDEE1FD83409}"/>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 Your Motivators activity</a:t>
            </a:r>
          </a:p>
        </p:txBody>
      </p:sp>
      <p:pic>
        <p:nvPicPr>
          <p:cNvPr id="4" name="Picture 3">
            <a:extLst>
              <a:ext uri="{FF2B5EF4-FFF2-40B4-BE49-F238E27FC236}">
                <a16:creationId xmlns:a16="http://schemas.microsoft.com/office/drawing/2014/main" id="{D2ACA485-75B9-3F0C-1DDD-77AF950F6C7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3A6B5F79-F302-8852-FEB4-70DCBB470524}"/>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Shape 516"/>
        <p:cNvGrpSpPr/>
        <p:nvPr/>
      </p:nvGrpSpPr>
      <p:grpSpPr>
        <a:xfrm>
          <a:off x="0" y="0"/>
          <a:ext cx="0" cy="0"/>
          <a:chOff x="0" y="0"/>
          <a:chExt cx="0" cy="0"/>
        </a:xfrm>
      </p:grpSpPr>
      <p:pic>
        <p:nvPicPr>
          <p:cNvPr id="2" name="Picture 1">
            <a:extLst>
              <a:ext uri="{FF2B5EF4-FFF2-40B4-BE49-F238E27FC236}">
                <a16:creationId xmlns:a16="http://schemas.microsoft.com/office/drawing/2014/main" id="{A3C24875-E25C-7FE2-848F-6A753D26A16F}"/>
              </a:ext>
            </a:extLst>
          </p:cNvPr>
          <p:cNvPicPr>
            <a:picLocks noChangeAspect="1"/>
          </p:cNvPicPr>
          <p:nvPr/>
        </p:nvPicPr>
        <p:blipFill>
          <a:blip r:embed="rId3"/>
          <a:stretch>
            <a:fillRect/>
          </a:stretch>
        </p:blipFill>
        <p:spPr>
          <a:xfrm>
            <a:off x="0" y="-42041"/>
            <a:ext cx="9533101" cy="3024391"/>
          </a:xfrm>
          <a:prstGeom prst="rect">
            <a:avLst/>
          </a:prstGeom>
        </p:spPr>
      </p:pic>
      <p:sp>
        <p:nvSpPr>
          <p:cNvPr id="3" name="TextBox 2">
            <a:extLst>
              <a:ext uri="{FF2B5EF4-FFF2-40B4-BE49-F238E27FC236}">
                <a16:creationId xmlns:a16="http://schemas.microsoft.com/office/drawing/2014/main" id="{19D7DA96-8E7F-F558-64AF-7F4C6B8AB3B4}"/>
              </a:ext>
            </a:extLst>
          </p:cNvPr>
          <p:cNvSpPr txBox="1"/>
          <p:nvPr/>
        </p:nvSpPr>
        <p:spPr>
          <a:xfrm>
            <a:off x="2777171" y="808434"/>
            <a:ext cx="6268278" cy="1323439"/>
          </a:xfrm>
          <a:prstGeom prst="rect">
            <a:avLst/>
          </a:prstGeom>
          <a:noFill/>
        </p:spPr>
        <p:txBody>
          <a:bodyPr wrap="square">
            <a:spAutoFit/>
          </a:bodyPr>
          <a:lstStyle/>
          <a:p>
            <a:pPr algn="ctr">
              <a:buClrTx/>
              <a:buFontTx/>
              <a:buNone/>
              <a:defRPr/>
            </a:pPr>
            <a:br>
              <a:rPr lang="en-US" sz="4000" b="1" kern="1200" dirty="0">
                <a:solidFill>
                  <a:prstClr val="white"/>
                </a:solidFill>
                <a:latin typeface="Calibri" panose="020F0502020204030204"/>
                <a:ea typeface="+mn-ea"/>
              </a:rPr>
            </a:br>
            <a:r>
              <a:rPr lang="en-US" sz="4000" b="1" kern="1200" dirty="0">
                <a:solidFill>
                  <a:prstClr val="white"/>
                </a:solidFill>
                <a:latin typeface="Calibri" panose="020F0502020204030204"/>
                <a:ea typeface="+mn-ea"/>
              </a:rPr>
              <a:t>Leaders Professional Ethics</a:t>
            </a:r>
          </a:p>
        </p:txBody>
      </p:sp>
      <p:pic>
        <p:nvPicPr>
          <p:cNvPr id="4" name="Picture 3">
            <a:extLst>
              <a:ext uri="{FF2B5EF4-FFF2-40B4-BE49-F238E27FC236}">
                <a16:creationId xmlns:a16="http://schemas.microsoft.com/office/drawing/2014/main" id="{CC01B9F2-6A91-3A66-96D1-2DE804CF4C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9471AA64-80D2-E3F4-337F-A556622AA697}"/>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Shape 524"/>
        <p:cNvGrpSpPr/>
        <p:nvPr/>
      </p:nvGrpSpPr>
      <p:grpSpPr>
        <a:xfrm>
          <a:off x="0" y="0"/>
          <a:ext cx="0" cy="0"/>
          <a:chOff x="0" y="0"/>
          <a:chExt cx="0" cy="0"/>
        </a:xfrm>
      </p:grpSpPr>
      <p:sp>
        <p:nvSpPr>
          <p:cNvPr id="525" name="Google Shape;525;p47"/>
          <p:cNvSpPr txBox="1">
            <a:spLocks noGrp="1"/>
          </p:cNvSpPr>
          <p:nvPr>
            <p:ph type="body" idx="1"/>
          </p:nvPr>
        </p:nvSpPr>
        <p:spPr>
          <a:xfrm>
            <a:off x="1222425" y="1598125"/>
            <a:ext cx="9603275" cy="4686231"/>
          </a:xfrm>
          <a:prstGeom prst="rect">
            <a:avLst/>
          </a:prstGeom>
          <a:noFill/>
          <a:ln>
            <a:noFill/>
          </a:ln>
        </p:spPr>
        <p:txBody>
          <a:bodyPr spcFirstLastPara="1" wrap="square" lIns="91425" tIns="45700" rIns="91425" bIns="45700" anchor="t" anchorCtr="0">
            <a:noAutofit/>
          </a:bodyPr>
          <a:lstStyle/>
          <a:p>
            <a:pPr marL="228600" lvl="0" indent="-228600" algn="l" rtl="0">
              <a:lnSpc>
                <a:spcPct val="120000"/>
              </a:lnSpc>
              <a:spcBef>
                <a:spcPts val="0"/>
              </a:spcBef>
              <a:spcAft>
                <a:spcPts val="0"/>
              </a:spcAft>
              <a:buSzPct val="100000"/>
              <a:buChar char="•"/>
            </a:pPr>
            <a:r>
              <a:rPr lang="en-US" sz="2400" dirty="0">
                <a:solidFill>
                  <a:srgbClr val="002060"/>
                </a:solidFill>
              </a:rPr>
              <a:t>Ethics (self-discipline) are key to professionalism</a:t>
            </a:r>
            <a:endParaRPr sz="2400" dirty="0">
              <a:solidFill>
                <a:srgbClr val="002060"/>
              </a:solidFill>
            </a:endParaRPr>
          </a:p>
          <a:p>
            <a:pPr marL="228600" lvl="0" indent="-228600" algn="l" rtl="0">
              <a:lnSpc>
                <a:spcPct val="120000"/>
              </a:lnSpc>
              <a:spcBef>
                <a:spcPts val="1000"/>
              </a:spcBef>
              <a:spcAft>
                <a:spcPts val="0"/>
              </a:spcAft>
              <a:buSzPct val="100000"/>
              <a:buChar char="•"/>
            </a:pPr>
            <a:r>
              <a:rPr lang="en-US" sz="2400" dirty="0">
                <a:solidFill>
                  <a:srgbClr val="002060"/>
                </a:solidFill>
              </a:rPr>
              <a:t>Ethics influence and are influenced by organizational culture</a:t>
            </a:r>
            <a:endParaRPr sz="2400" dirty="0">
              <a:solidFill>
                <a:srgbClr val="002060"/>
              </a:solidFill>
            </a:endParaRPr>
          </a:p>
          <a:p>
            <a:pPr marL="228600" lvl="0" indent="-228600" algn="l" rtl="0">
              <a:lnSpc>
                <a:spcPct val="120000"/>
              </a:lnSpc>
              <a:spcBef>
                <a:spcPts val="1000"/>
              </a:spcBef>
              <a:spcAft>
                <a:spcPts val="0"/>
              </a:spcAft>
              <a:buSzPct val="100000"/>
              <a:buChar char="•"/>
            </a:pPr>
            <a:r>
              <a:rPr lang="en-US" sz="2400" dirty="0">
                <a:solidFill>
                  <a:srgbClr val="002060"/>
                </a:solidFill>
              </a:rPr>
              <a:t>Examples:</a:t>
            </a:r>
            <a:endParaRPr sz="2400" dirty="0">
              <a:solidFill>
                <a:srgbClr val="002060"/>
              </a:solidFill>
            </a:endParaRPr>
          </a:p>
          <a:p>
            <a:pPr marL="685800" lvl="1" indent="-228600" algn="l" rtl="0">
              <a:lnSpc>
                <a:spcPct val="120000"/>
              </a:lnSpc>
              <a:spcBef>
                <a:spcPts val="500"/>
              </a:spcBef>
              <a:spcAft>
                <a:spcPts val="0"/>
              </a:spcAft>
              <a:buSzPct val="100000"/>
              <a:buChar char="•"/>
            </a:pPr>
            <a:r>
              <a:rPr lang="en-US" sz="2400" b="1" dirty="0">
                <a:solidFill>
                  <a:srgbClr val="002060"/>
                </a:solidFill>
              </a:rPr>
              <a:t>Honesty regarding qualifications</a:t>
            </a:r>
            <a:endParaRPr sz="2400" dirty="0">
              <a:solidFill>
                <a:srgbClr val="002060"/>
              </a:solidFill>
            </a:endParaRPr>
          </a:p>
          <a:p>
            <a:pPr marL="685800" lvl="1" indent="-228600" algn="l" rtl="0">
              <a:lnSpc>
                <a:spcPct val="120000"/>
              </a:lnSpc>
              <a:spcBef>
                <a:spcPts val="500"/>
              </a:spcBef>
              <a:spcAft>
                <a:spcPts val="0"/>
              </a:spcAft>
              <a:buSzPct val="100000"/>
              <a:buChar char="•"/>
            </a:pPr>
            <a:r>
              <a:rPr lang="en-US" sz="2400" b="1" dirty="0">
                <a:solidFill>
                  <a:srgbClr val="002060"/>
                </a:solidFill>
              </a:rPr>
              <a:t>Protecting proprietary information</a:t>
            </a:r>
            <a:endParaRPr sz="2400" dirty="0">
              <a:solidFill>
                <a:srgbClr val="002060"/>
              </a:solidFill>
            </a:endParaRPr>
          </a:p>
          <a:p>
            <a:pPr marL="685800" lvl="1" indent="-228600" algn="l" rtl="0">
              <a:lnSpc>
                <a:spcPct val="120000"/>
              </a:lnSpc>
              <a:spcBef>
                <a:spcPts val="500"/>
              </a:spcBef>
              <a:spcAft>
                <a:spcPts val="0"/>
              </a:spcAft>
              <a:buSzPct val="100000"/>
              <a:buChar char="•"/>
            </a:pPr>
            <a:r>
              <a:rPr lang="en-US" sz="2400" b="1" dirty="0">
                <a:solidFill>
                  <a:srgbClr val="002060"/>
                </a:solidFill>
              </a:rPr>
              <a:t>Confronting conflict directly</a:t>
            </a:r>
            <a:endParaRPr sz="2400" dirty="0">
              <a:solidFill>
                <a:srgbClr val="002060"/>
              </a:solidFill>
            </a:endParaRPr>
          </a:p>
          <a:p>
            <a:pPr marL="685800" lvl="1" indent="-228600" algn="l" rtl="0">
              <a:lnSpc>
                <a:spcPct val="120000"/>
              </a:lnSpc>
              <a:spcBef>
                <a:spcPts val="500"/>
              </a:spcBef>
              <a:spcAft>
                <a:spcPts val="0"/>
              </a:spcAft>
              <a:buSzPct val="100000"/>
              <a:buChar char="•"/>
            </a:pPr>
            <a:r>
              <a:rPr lang="en-US" sz="2400" b="1" dirty="0">
                <a:solidFill>
                  <a:srgbClr val="002060"/>
                </a:solidFill>
              </a:rPr>
              <a:t>Disclosing </a:t>
            </a:r>
            <a:r>
              <a:rPr lang="en-US" sz="2400" b="1" i="1" dirty="0">
                <a:solidFill>
                  <a:srgbClr val="002060"/>
                </a:solidFill>
              </a:rPr>
              <a:t>conflicts of interest</a:t>
            </a:r>
            <a:endParaRPr sz="2400" dirty="0">
              <a:solidFill>
                <a:srgbClr val="002060"/>
              </a:solidFill>
            </a:endParaRPr>
          </a:p>
          <a:p>
            <a:pPr marL="685800" lvl="1" indent="-228600" algn="l" rtl="0">
              <a:lnSpc>
                <a:spcPct val="120000"/>
              </a:lnSpc>
              <a:spcBef>
                <a:spcPts val="500"/>
              </a:spcBef>
              <a:spcAft>
                <a:spcPts val="0"/>
              </a:spcAft>
              <a:buSzPct val="100000"/>
              <a:buChar char="•"/>
            </a:pPr>
            <a:r>
              <a:rPr lang="en-US" sz="2400" b="1" dirty="0">
                <a:solidFill>
                  <a:srgbClr val="002060"/>
                </a:solidFill>
              </a:rPr>
              <a:t>Focusing on mutual cooperation</a:t>
            </a:r>
            <a:endParaRPr sz="2400" dirty="0">
              <a:solidFill>
                <a:srgbClr val="002060"/>
              </a:solidFill>
            </a:endParaRPr>
          </a:p>
          <a:p>
            <a:pPr marL="685800" lvl="1" indent="-228600" algn="l" rtl="0">
              <a:lnSpc>
                <a:spcPct val="120000"/>
              </a:lnSpc>
              <a:spcBef>
                <a:spcPts val="500"/>
              </a:spcBef>
              <a:spcAft>
                <a:spcPts val="0"/>
              </a:spcAft>
              <a:buSzPct val="100000"/>
              <a:buChar char="•"/>
            </a:pPr>
            <a:r>
              <a:rPr lang="en-US" sz="2400" b="1" dirty="0">
                <a:solidFill>
                  <a:srgbClr val="002060"/>
                </a:solidFill>
              </a:rPr>
              <a:t>Advocating for team members and stakeholders</a:t>
            </a:r>
            <a:endParaRPr sz="2400" dirty="0">
              <a:solidFill>
                <a:srgbClr val="002060"/>
              </a:solidFill>
            </a:endParaRPr>
          </a:p>
        </p:txBody>
      </p:sp>
      <p:sp>
        <p:nvSpPr>
          <p:cNvPr id="527" name="Google Shape;527;p47"/>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 Includes elements from the Project Management Institute’s 2006 Code of Ethics and Professional Conduct</a:t>
            </a:r>
            <a:endParaRPr/>
          </a:p>
        </p:txBody>
      </p:sp>
      <p:pic>
        <p:nvPicPr>
          <p:cNvPr id="530" name="Google Shape;530;p47" descr="Image result for Ethics"/>
          <p:cNvPicPr preferRelativeResize="0"/>
          <p:nvPr/>
        </p:nvPicPr>
        <p:blipFill rotWithShape="1">
          <a:blip r:embed="rId3">
            <a:alphaModFix/>
          </a:blip>
          <a:srcRect/>
          <a:stretch/>
        </p:blipFill>
        <p:spPr>
          <a:xfrm>
            <a:off x="9533100" y="3565455"/>
            <a:ext cx="1905603" cy="1694420"/>
          </a:xfrm>
          <a:prstGeom prst="rect">
            <a:avLst/>
          </a:prstGeom>
          <a:noFill/>
          <a:ln>
            <a:noFill/>
          </a:ln>
        </p:spPr>
      </p:pic>
      <p:pic>
        <p:nvPicPr>
          <p:cNvPr id="2" name="Picture 1">
            <a:extLst>
              <a:ext uri="{FF2B5EF4-FFF2-40B4-BE49-F238E27FC236}">
                <a16:creationId xmlns:a16="http://schemas.microsoft.com/office/drawing/2014/main" id="{5C6C48DC-98DD-271A-5C8C-6764B5CB78B4}"/>
              </a:ext>
            </a:extLst>
          </p:cNvPr>
          <p:cNvPicPr>
            <a:picLocks noChangeAspect="1"/>
          </p:cNvPicPr>
          <p:nvPr/>
        </p:nvPicPr>
        <p:blipFill>
          <a:blip r:embed="rId4"/>
          <a:stretch>
            <a:fillRect/>
          </a:stretch>
        </p:blipFill>
        <p:spPr>
          <a:xfrm>
            <a:off x="0" y="23799"/>
            <a:ext cx="9533101" cy="1610200"/>
          </a:xfrm>
          <a:prstGeom prst="rect">
            <a:avLst/>
          </a:prstGeom>
        </p:spPr>
      </p:pic>
      <p:sp>
        <p:nvSpPr>
          <p:cNvPr id="3" name="TextBox 2">
            <a:extLst>
              <a:ext uri="{FF2B5EF4-FFF2-40B4-BE49-F238E27FC236}">
                <a16:creationId xmlns:a16="http://schemas.microsoft.com/office/drawing/2014/main" id="{51C27CCB-10BD-9BBB-BC23-2F6E9C82D193}"/>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Leaders Professional Ethics</a:t>
            </a:r>
          </a:p>
        </p:txBody>
      </p:sp>
      <p:pic>
        <p:nvPicPr>
          <p:cNvPr id="4" name="Picture 3">
            <a:extLst>
              <a:ext uri="{FF2B5EF4-FFF2-40B4-BE49-F238E27FC236}">
                <a16:creationId xmlns:a16="http://schemas.microsoft.com/office/drawing/2014/main" id="{645EB765-9831-FB93-895B-E8F2A8EF0B0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C11527B-9182-B8E5-F125-7DA155D234AD}"/>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Shape 534"/>
        <p:cNvGrpSpPr/>
        <p:nvPr/>
      </p:nvGrpSpPr>
      <p:grpSpPr>
        <a:xfrm>
          <a:off x="0" y="0"/>
          <a:ext cx="0" cy="0"/>
          <a:chOff x="0" y="0"/>
          <a:chExt cx="0" cy="0"/>
        </a:xfrm>
      </p:grpSpPr>
      <p:pic>
        <p:nvPicPr>
          <p:cNvPr id="2" name="Picture 1">
            <a:extLst>
              <a:ext uri="{FF2B5EF4-FFF2-40B4-BE49-F238E27FC236}">
                <a16:creationId xmlns:a16="http://schemas.microsoft.com/office/drawing/2014/main" id="{F82D80EA-F009-5D23-D6BB-F566177C9F06}"/>
              </a:ext>
            </a:extLst>
          </p:cNvPr>
          <p:cNvPicPr>
            <a:picLocks noChangeAspect="1"/>
          </p:cNvPicPr>
          <p:nvPr/>
        </p:nvPicPr>
        <p:blipFill>
          <a:blip r:embed="rId3"/>
          <a:stretch>
            <a:fillRect/>
          </a:stretch>
        </p:blipFill>
        <p:spPr>
          <a:xfrm>
            <a:off x="0" y="-42041"/>
            <a:ext cx="9533101" cy="2996255"/>
          </a:xfrm>
          <a:prstGeom prst="rect">
            <a:avLst/>
          </a:prstGeom>
        </p:spPr>
      </p:pic>
      <p:sp>
        <p:nvSpPr>
          <p:cNvPr id="3" name="TextBox 2">
            <a:extLst>
              <a:ext uri="{FF2B5EF4-FFF2-40B4-BE49-F238E27FC236}">
                <a16:creationId xmlns:a16="http://schemas.microsoft.com/office/drawing/2014/main" id="{AAE8809D-E9CE-B8C5-14B9-A4E4B8DD6221}"/>
              </a:ext>
            </a:extLst>
          </p:cNvPr>
          <p:cNvSpPr txBox="1"/>
          <p:nvPr/>
        </p:nvSpPr>
        <p:spPr>
          <a:xfrm>
            <a:off x="2383275" y="1145739"/>
            <a:ext cx="6268278" cy="707886"/>
          </a:xfrm>
          <a:prstGeom prst="rect">
            <a:avLst/>
          </a:prstGeom>
          <a:noFill/>
        </p:spPr>
        <p:txBody>
          <a:bodyPr wrap="square">
            <a:spAutoFit/>
          </a:bodyPr>
          <a:lstStyle/>
          <a:p>
            <a:pPr algn="ctr">
              <a:buClrTx/>
              <a:buFontTx/>
              <a:buNone/>
              <a:defRPr/>
            </a:pPr>
            <a:r>
              <a:rPr lang="en-US" sz="4000" b="1" kern="1200" dirty="0">
                <a:solidFill>
                  <a:prstClr val="white"/>
                </a:solidFill>
                <a:latin typeface="Calibri" panose="020F0502020204030204"/>
                <a:ea typeface="+mn-ea"/>
              </a:rPr>
              <a:t>National Culture</a:t>
            </a:r>
          </a:p>
        </p:txBody>
      </p:sp>
      <p:pic>
        <p:nvPicPr>
          <p:cNvPr id="4" name="Picture 3">
            <a:extLst>
              <a:ext uri="{FF2B5EF4-FFF2-40B4-BE49-F238E27FC236}">
                <a16:creationId xmlns:a16="http://schemas.microsoft.com/office/drawing/2014/main" id="{D5356BA4-CA4B-B8E1-C825-CEAA6D8BFA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EC9B1A28-227F-C1BB-C2C0-5FEFA6FEF196}"/>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Shape 542"/>
        <p:cNvGrpSpPr/>
        <p:nvPr/>
      </p:nvGrpSpPr>
      <p:grpSpPr>
        <a:xfrm>
          <a:off x="0" y="0"/>
          <a:ext cx="0" cy="0"/>
          <a:chOff x="0" y="0"/>
          <a:chExt cx="0" cy="0"/>
        </a:xfrm>
      </p:grpSpPr>
      <p:sp>
        <p:nvSpPr>
          <p:cNvPr id="546" name="Google Shape;546;p49"/>
          <p:cNvSpPr txBox="1"/>
          <p:nvPr/>
        </p:nvSpPr>
        <p:spPr>
          <a:xfrm>
            <a:off x="0" y="1481650"/>
            <a:ext cx="12431150" cy="3894700"/>
          </a:xfrm>
          <a:prstGeom prst="rect">
            <a:avLst/>
          </a:prstGeom>
          <a:noFill/>
          <a:ln>
            <a:noFill/>
          </a:ln>
        </p:spPr>
        <p:txBody>
          <a:bodyPr spcFirstLastPara="1" wrap="square" lIns="91425" tIns="45700" rIns="91425" bIns="45700" anchor="t" anchorCtr="0">
            <a:noAutofit/>
          </a:bodyPr>
          <a:lstStyle/>
          <a:p>
            <a:pPr marL="228600" marR="0" lvl="0" indent="-228600" algn="l" rtl="0">
              <a:lnSpc>
                <a:spcPct val="120000"/>
              </a:lnSpc>
              <a:spcBef>
                <a:spcPts val="0"/>
              </a:spcBef>
              <a:spcAft>
                <a:spcPts val="0"/>
              </a:spcAft>
              <a:buClr>
                <a:schemeClr val="accent1"/>
              </a:buClr>
              <a:buSzPct val="100000"/>
              <a:buFont typeface="Arial"/>
              <a:buChar char="•"/>
            </a:pPr>
            <a:r>
              <a:rPr lang="en-US" sz="2400" dirty="0">
                <a:solidFill>
                  <a:srgbClr val="002060"/>
                </a:solidFill>
                <a:latin typeface="Century Gothic"/>
                <a:ea typeface="Century Gothic"/>
                <a:cs typeface="Century Gothic"/>
                <a:sym typeface="Century Gothic"/>
              </a:rPr>
              <a:t>The set of behaviors or beliefs that determine how an organization or team interacts or carries out work</a:t>
            </a:r>
            <a:endParaRPr sz="2400" dirty="0">
              <a:solidFill>
                <a:srgbClr val="002060"/>
              </a:solidFill>
            </a:endParaRPr>
          </a:p>
          <a:p>
            <a:pPr marL="228600" marR="0" lvl="0" indent="-228600" algn="l" rtl="0">
              <a:lnSpc>
                <a:spcPct val="120000"/>
              </a:lnSpc>
              <a:spcBef>
                <a:spcPts val="1000"/>
              </a:spcBef>
              <a:spcAft>
                <a:spcPts val="0"/>
              </a:spcAft>
              <a:buClr>
                <a:schemeClr val="accent1"/>
              </a:buClr>
              <a:buSzPct val="100000"/>
              <a:buFont typeface="Arial"/>
              <a:buChar char="•"/>
            </a:pPr>
            <a:r>
              <a:rPr lang="en-US" sz="2400" b="1" dirty="0">
                <a:solidFill>
                  <a:srgbClr val="002060"/>
                </a:solidFill>
                <a:latin typeface="Century Gothic"/>
                <a:ea typeface="Century Gothic"/>
                <a:cs typeface="Century Gothic"/>
                <a:sym typeface="Century Gothic"/>
              </a:rPr>
              <a:t>Awareness of </a:t>
            </a:r>
            <a:r>
              <a:rPr lang="en-US" sz="2400" b="1" i="1" dirty="0">
                <a:solidFill>
                  <a:srgbClr val="002060"/>
                </a:solidFill>
                <a:latin typeface="Century Gothic"/>
                <a:ea typeface="Century Gothic"/>
                <a:cs typeface="Century Gothic"/>
                <a:sym typeface="Century Gothic"/>
              </a:rPr>
              <a:t>culture</a:t>
            </a:r>
            <a:r>
              <a:rPr lang="en-US" sz="2400" b="1" dirty="0">
                <a:solidFill>
                  <a:srgbClr val="002060"/>
                </a:solidFill>
                <a:latin typeface="Century Gothic"/>
                <a:ea typeface="Century Gothic"/>
                <a:cs typeface="Century Gothic"/>
                <a:sym typeface="Century Gothic"/>
              </a:rPr>
              <a:t> and different circumstances/attitudes</a:t>
            </a:r>
            <a:r>
              <a:rPr lang="en-US" sz="2400" dirty="0">
                <a:solidFill>
                  <a:srgbClr val="002060"/>
                </a:solidFill>
                <a:latin typeface="Century Gothic"/>
                <a:ea typeface="Century Gothic"/>
                <a:cs typeface="Century Gothic"/>
                <a:sym typeface="Century Gothic"/>
              </a:rPr>
              <a:t> is key</a:t>
            </a:r>
            <a:endParaRPr sz="2400" dirty="0">
              <a:solidFill>
                <a:srgbClr val="002060"/>
              </a:solidFill>
            </a:endParaRPr>
          </a:p>
          <a:p>
            <a:pPr marL="228600" marR="0" lvl="0" indent="-228600" algn="l" rtl="0">
              <a:lnSpc>
                <a:spcPct val="120000"/>
              </a:lnSpc>
              <a:spcBef>
                <a:spcPts val="1000"/>
              </a:spcBef>
              <a:spcAft>
                <a:spcPts val="0"/>
              </a:spcAft>
              <a:buClr>
                <a:schemeClr val="accent1"/>
              </a:buClr>
              <a:buSzPct val="100000"/>
              <a:buFont typeface="Arial"/>
              <a:buChar char="•"/>
            </a:pPr>
            <a:r>
              <a:rPr lang="en-US" sz="2400" dirty="0">
                <a:solidFill>
                  <a:srgbClr val="002060"/>
                </a:solidFill>
                <a:latin typeface="Century Gothic"/>
                <a:ea typeface="Century Gothic"/>
                <a:cs typeface="Century Gothic"/>
                <a:sym typeface="Century Gothic"/>
              </a:rPr>
              <a:t>Influenced by:</a:t>
            </a:r>
            <a:endParaRPr sz="2400" dirty="0">
              <a:solidFill>
                <a:srgbClr val="002060"/>
              </a:solidFill>
            </a:endParaRPr>
          </a:p>
          <a:p>
            <a:pPr marL="685800" marR="0" lvl="1" indent="-228600" algn="l" rtl="0">
              <a:lnSpc>
                <a:spcPct val="120000"/>
              </a:lnSpc>
              <a:spcBef>
                <a:spcPts val="500"/>
              </a:spcBef>
              <a:spcAft>
                <a:spcPts val="0"/>
              </a:spcAft>
              <a:buClr>
                <a:schemeClr val="accent1"/>
              </a:buClr>
              <a:buSzPct val="100000"/>
              <a:buFont typeface="Arial"/>
              <a:buChar char="•"/>
            </a:pPr>
            <a:r>
              <a:rPr lang="en-US" sz="2400" b="0" i="0" u="none" strike="noStrike" cap="none" dirty="0">
                <a:solidFill>
                  <a:srgbClr val="002060"/>
                </a:solidFill>
                <a:latin typeface="Century Gothic"/>
                <a:ea typeface="Century Gothic"/>
                <a:cs typeface="Century Gothic"/>
                <a:sym typeface="Century Gothic"/>
              </a:rPr>
              <a:t>The industry, environment, customers, organizational practices</a:t>
            </a:r>
            <a:endParaRPr sz="2400" dirty="0">
              <a:solidFill>
                <a:srgbClr val="002060"/>
              </a:solidFill>
            </a:endParaRPr>
          </a:p>
          <a:p>
            <a:pPr marL="685800" marR="0" lvl="1" indent="-228600" algn="l" rtl="0">
              <a:lnSpc>
                <a:spcPct val="120000"/>
              </a:lnSpc>
              <a:spcBef>
                <a:spcPts val="500"/>
              </a:spcBef>
              <a:spcAft>
                <a:spcPts val="0"/>
              </a:spcAft>
              <a:buClr>
                <a:schemeClr val="accent1"/>
              </a:buClr>
              <a:buSzPct val="100000"/>
              <a:buFont typeface="Arial"/>
              <a:buChar char="•"/>
            </a:pPr>
            <a:r>
              <a:rPr lang="en-US" sz="2400" b="0" i="0" u="none" strike="noStrike" cap="none" dirty="0">
                <a:solidFill>
                  <a:srgbClr val="002060"/>
                </a:solidFill>
                <a:latin typeface="Century Gothic"/>
                <a:ea typeface="Century Gothic"/>
                <a:cs typeface="Century Gothic"/>
                <a:sym typeface="Century Gothic"/>
              </a:rPr>
              <a:t>Personalities, values, principles, etc. of the organization, leader, and team</a:t>
            </a:r>
            <a:endParaRPr sz="2400" dirty="0">
              <a:solidFill>
                <a:srgbClr val="002060"/>
              </a:solidFill>
            </a:endParaRPr>
          </a:p>
          <a:p>
            <a:pPr marL="228600" marR="0" lvl="0" indent="-228600" algn="l" rtl="0">
              <a:lnSpc>
                <a:spcPct val="120000"/>
              </a:lnSpc>
              <a:spcBef>
                <a:spcPts val="1000"/>
              </a:spcBef>
              <a:spcAft>
                <a:spcPts val="0"/>
              </a:spcAft>
              <a:buClr>
                <a:schemeClr val="accent1"/>
              </a:buClr>
              <a:buSzPct val="100000"/>
              <a:buFont typeface="Arial"/>
              <a:buChar char="•"/>
            </a:pPr>
            <a:r>
              <a:rPr lang="en-US" sz="2400" dirty="0">
                <a:solidFill>
                  <a:srgbClr val="002060"/>
                </a:solidFill>
                <a:latin typeface="Century Gothic"/>
                <a:ea typeface="Century Gothic"/>
                <a:cs typeface="Century Gothic"/>
                <a:sym typeface="Century Gothic"/>
              </a:rPr>
              <a:t>Influences:</a:t>
            </a:r>
            <a:endParaRPr sz="2400" dirty="0">
              <a:solidFill>
                <a:srgbClr val="002060"/>
              </a:solidFill>
            </a:endParaRPr>
          </a:p>
          <a:p>
            <a:pPr marL="685800" marR="0" lvl="1" indent="-228600" algn="l" rtl="0">
              <a:lnSpc>
                <a:spcPct val="120000"/>
              </a:lnSpc>
              <a:spcBef>
                <a:spcPts val="500"/>
              </a:spcBef>
              <a:spcAft>
                <a:spcPts val="0"/>
              </a:spcAft>
              <a:buClr>
                <a:schemeClr val="accent1"/>
              </a:buClr>
              <a:buSzPct val="100000"/>
              <a:buFont typeface="Arial"/>
              <a:buChar char="•"/>
            </a:pPr>
            <a:r>
              <a:rPr lang="en-US" sz="2400" b="0" i="0" u="none" strike="noStrike" cap="none" dirty="0">
                <a:solidFill>
                  <a:srgbClr val="002060"/>
                </a:solidFill>
                <a:latin typeface="Century Gothic"/>
                <a:ea typeface="Century Gothic"/>
                <a:cs typeface="Century Gothic"/>
                <a:sym typeface="Century Gothic"/>
              </a:rPr>
              <a:t>Decision making, risk tolerance, decisiveness, orderliness, competitiveness </a:t>
            </a:r>
            <a:endParaRPr sz="2400" dirty="0">
              <a:solidFill>
                <a:srgbClr val="002060"/>
              </a:solidFill>
            </a:endParaRPr>
          </a:p>
          <a:p>
            <a:pPr marL="685800" marR="0" lvl="1" indent="-228600" algn="l" rtl="0">
              <a:lnSpc>
                <a:spcPct val="120000"/>
              </a:lnSpc>
              <a:spcBef>
                <a:spcPts val="500"/>
              </a:spcBef>
              <a:spcAft>
                <a:spcPts val="0"/>
              </a:spcAft>
              <a:buClr>
                <a:schemeClr val="accent1"/>
              </a:buClr>
              <a:buSzPct val="100000"/>
              <a:buFont typeface="Arial"/>
              <a:buChar char="•"/>
            </a:pPr>
            <a:r>
              <a:rPr lang="en-US" sz="2400" b="0" i="0" u="none" strike="noStrike" cap="none" dirty="0">
                <a:solidFill>
                  <a:srgbClr val="002060"/>
                </a:solidFill>
                <a:latin typeface="Century Gothic"/>
                <a:ea typeface="Century Gothic"/>
                <a:cs typeface="Century Gothic"/>
                <a:sym typeface="Century Gothic"/>
              </a:rPr>
              <a:t>Level of attention to detail, amount of process, emphasis on achievement</a:t>
            </a:r>
            <a:endParaRPr sz="2400" dirty="0">
              <a:solidFill>
                <a:srgbClr val="002060"/>
              </a:solidFill>
            </a:endParaRPr>
          </a:p>
          <a:p>
            <a:pPr marL="685800" marR="0" lvl="1" indent="-228600" algn="l" rtl="0">
              <a:lnSpc>
                <a:spcPct val="120000"/>
              </a:lnSpc>
              <a:spcBef>
                <a:spcPts val="500"/>
              </a:spcBef>
              <a:spcAft>
                <a:spcPts val="0"/>
              </a:spcAft>
              <a:buClr>
                <a:schemeClr val="accent1"/>
              </a:buClr>
              <a:buSzPct val="100000"/>
              <a:buFont typeface="Arial"/>
              <a:buChar char="•"/>
            </a:pPr>
            <a:r>
              <a:rPr lang="en-US" sz="2400" b="0" i="0" u="none" strike="noStrike" cap="none" dirty="0">
                <a:solidFill>
                  <a:srgbClr val="002060"/>
                </a:solidFill>
                <a:latin typeface="Century Gothic"/>
                <a:ea typeface="Century Gothic"/>
                <a:cs typeface="Century Gothic"/>
                <a:sym typeface="Century Gothic"/>
              </a:rPr>
              <a:t>Supportiveness, reward/punishment, team vs. individual contribution</a:t>
            </a:r>
            <a:endParaRPr sz="2400" dirty="0">
              <a:solidFill>
                <a:srgbClr val="002060"/>
              </a:solidFill>
            </a:endParaRPr>
          </a:p>
        </p:txBody>
      </p:sp>
      <p:pic>
        <p:nvPicPr>
          <p:cNvPr id="2" name="Picture 1">
            <a:extLst>
              <a:ext uri="{FF2B5EF4-FFF2-40B4-BE49-F238E27FC236}">
                <a16:creationId xmlns:a16="http://schemas.microsoft.com/office/drawing/2014/main" id="{7C249A12-318D-E792-1941-0EAF4F7FC99B}"/>
              </a:ext>
            </a:extLst>
          </p:cNvPr>
          <p:cNvPicPr>
            <a:picLocks noChangeAspect="1"/>
          </p:cNvPicPr>
          <p:nvPr/>
        </p:nvPicPr>
        <p:blipFill>
          <a:blip r:embed="rId3"/>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C0D62D85-4051-E705-FE3A-F2227B53CC2E}"/>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National Culture</a:t>
            </a:r>
          </a:p>
        </p:txBody>
      </p:sp>
      <p:pic>
        <p:nvPicPr>
          <p:cNvPr id="4" name="Picture 3">
            <a:extLst>
              <a:ext uri="{FF2B5EF4-FFF2-40B4-BE49-F238E27FC236}">
                <a16:creationId xmlns:a16="http://schemas.microsoft.com/office/drawing/2014/main" id="{3473E15F-BD0A-3BA0-C88B-0E59695ECE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6246055"/>
            <a:ext cx="788704" cy="707268"/>
          </a:xfrm>
          <a:prstGeom prst="rect">
            <a:avLst/>
          </a:prstGeom>
        </p:spPr>
      </p:pic>
      <p:pic>
        <p:nvPicPr>
          <p:cNvPr id="5" name="Picture 4">
            <a:extLst>
              <a:ext uri="{FF2B5EF4-FFF2-40B4-BE49-F238E27FC236}">
                <a16:creationId xmlns:a16="http://schemas.microsoft.com/office/drawing/2014/main" id="{6223AB91-DDF4-F6BE-FA2A-A915A13A3013}"/>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Shape 551"/>
        <p:cNvGrpSpPr/>
        <p:nvPr/>
      </p:nvGrpSpPr>
      <p:grpSpPr>
        <a:xfrm>
          <a:off x="0" y="0"/>
          <a:ext cx="0" cy="0"/>
          <a:chOff x="0" y="0"/>
          <a:chExt cx="0" cy="0"/>
        </a:xfrm>
      </p:grpSpPr>
      <p:sp>
        <p:nvSpPr>
          <p:cNvPr id="553" name="Google Shape;553;p50"/>
          <p:cNvSpPr txBox="1">
            <a:spLocks noGrp="1"/>
          </p:cNvSpPr>
          <p:nvPr>
            <p:ph type="body" idx="1"/>
          </p:nvPr>
        </p:nvSpPr>
        <p:spPr>
          <a:xfrm>
            <a:off x="522514" y="1776867"/>
            <a:ext cx="8229600" cy="3916362"/>
          </a:xfrm>
          <a:prstGeom prst="rect">
            <a:avLst/>
          </a:prstGeom>
          <a:noFill/>
          <a:ln>
            <a:noFill/>
          </a:ln>
        </p:spPr>
        <p:txBody>
          <a:bodyPr spcFirstLastPara="1" wrap="square" lIns="91425" tIns="45700" rIns="91425" bIns="45700" anchor="t" anchorCtr="0">
            <a:normAutofit fontScale="85000" lnSpcReduction="20000"/>
          </a:bodyPr>
          <a:lstStyle/>
          <a:p>
            <a:pPr marL="228600" lvl="0" indent="-228600" algn="l" rtl="0">
              <a:lnSpc>
                <a:spcPct val="120000"/>
              </a:lnSpc>
              <a:spcBef>
                <a:spcPts val="0"/>
              </a:spcBef>
              <a:spcAft>
                <a:spcPts val="0"/>
              </a:spcAft>
              <a:buSzPct val="100000"/>
              <a:buFont typeface="Arial"/>
              <a:buNone/>
            </a:pPr>
            <a:r>
              <a:rPr lang="en-US" sz="2400" b="1">
                <a:solidFill>
                  <a:srgbClr val="C00000"/>
                </a:solidFill>
                <a:highlight>
                  <a:srgbClr val="F5FAA4"/>
                </a:highlight>
              </a:rPr>
              <a:t>Cross-Cultural Leadership</a:t>
            </a:r>
            <a:endParaRPr/>
          </a:p>
          <a:p>
            <a:pPr marL="228600" lvl="0" indent="-228600" algn="l" rtl="0">
              <a:lnSpc>
                <a:spcPct val="120000"/>
              </a:lnSpc>
              <a:spcBef>
                <a:spcPts val="1000"/>
              </a:spcBef>
              <a:spcAft>
                <a:spcPts val="0"/>
              </a:spcAft>
              <a:buSzPct val="100000"/>
              <a:buChar char="•"/>
            </a:pPr>
            <a:r>
              <a:rPr lang="en-US" sz="2400"/>
              <a:t>Korean leaders are expected to be paternalistic toward employees.</a:t>
            </a:r>
            <a:endParaRPr/>
          </a:p>
          <a:p>
            <a:pPr marL="228600" lvl="0" indent="-228600" algn="l" rtl="0">
              <a:lnSpc>
                <a:spcPct val="120000"/>
              </a:lnSpc>
              <a:spcBef>
                <a:spcPts val="1000"/>
              </a:spcBef>
              <a:spcAft>
                <a:spcPts val="0"/>
              </a:spcAft>
              <a:buSzPct val="100000"/>
              <a:buFont typeface="Arial"/>
              <a:buNone/>
            </a:pPr>
            <a:r>
              <a:rPr lang="en-US" sz="2400"/>
              <a:t>• 	Arab leaders who show kindness or generosity without being asked to do so are seen by other Arabs as weak.</a:t>
            </a:r>
            <a:endParaRPr/>
          </a:p>
          <a:p>
            <a:pPr marL="228600" lvl="0" indent="-228600" algn="l" rtl="0">
              <a:lnSpc>
                <a:spcPct val="120000"/>
              </a:lnSpc>
              <a:spcBef>
                <a:spcPts val="1000"/>
              </a:spcBef>
              <a:spcAft>
                <a:spcPts val="0"/>
              </a:spcAft>
              <a:buSzPct val="100000"/>
              <a:buFont typeface="Arial"/>
              <a:buNone/>
            </a:pPr>
            <a:r>
              <a:rPr lang="en-US" sz="2400"/>
              <a:t>• 	Japanese leaders are expected to be humble and speak frequently.</a:t>
            </a:r>
            <a:endParaRPr/>
          </a:p>
          <a:p>
            <a:pPr marL="228600" lvl="0" indent="-228600" algn="l" rtl="0">
              <a:lnSpc>
                <a:spcPct val="120000"/>
              </a:lnSpc>
              <a:spcBef>
                <a:spcPts val="1000"/>
              </a:spcBef>
              <a:spcAft>
                <a:spcPts val="0"/>
              </a:spcAft>
              <a:buSzPct val="100000"/>
              <a:buFont typeface="Arial"/>
              <a:buNone/>
            </a:pPr>
            <a:r>
              <a:rPr lang="en-US" sz="2400"/>
              <a:t>• 	Scandinavian and Dutch leaders who single out individuals with public praise are likely to embarrass, not energize, those individuals.</a:t>
            </a:r>
            <a:endParaRPr/>
          </a:p>
        </p:txBody>
      </p:sp>
      <p:pic>
        <p:nvPicPr>
          <p:cNvPr id="556" name="Google Shape;556;p50" descr="Image result for team and leader"/>
          <p:cNvPicPr preferRelativeResize="0"/>
          <p:nvPr/>
        </p:nvPicPr>
        <p:blipFill rotWithShape="1">
          <a:blip r:embed="rId3">
            <a:alphaModFix/>
          </a:blip>
          <a:srcRect/>
          <a:stretch/>
        </p:blipFill>
        <p:spPr>
          <a:xfrm>
            <a:off x="8752114" y="2002559"/>
            <a:ext cx="3281556" cy="2159000"/>
          </a:xfrm>
          <a:prstGeom prst="rect">
            <a:avLst/>
          </a:prstGeom>
          <a:noFill/>
          <a:ln>
            <a:noFill/>
          </a:ln>
        </p:spPr>
      </p:pic>
      <p:pic>
        <p:nvPicPr>
          <p:cNvPr id="2" name="Picture 1">
            <a:extLst>
              <a:ext uri="{FF2B5EF4-FFF2-40B4-BE49-F238E27FC236}">
                <a16:creationId xmlns:a16="http://schemas.microsoft.com/office/drawing/2014/main" id="{1B18898C-F053-E723-95C2-789D157B537D}"/>
              </a:ext>
            </a:extLst>
          </p:cNvPr>
          <p:cNvPicPr>
            <a:picLocks noChangeAspect="1"/>
          </p:cNvPicPr>
          <p:nvPr/>
        </p:nvPicPr>
        <p:blipFill>
          <a:blip r:embed="rId4"/>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999FD5F7-454D-17E9-2D8C-894BF5AFDCBE}"/>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National Culture</a:t>
            </a:r>
          </a:p>
        </p:txBody>
      </p:sp>
      <p:pic>
        <p:nvPicPr>
          <p:cNvPr id="4" name="Picture 3">
            <a:extLst>
              <a:ext uri="{FF2B5EF4-FFF2-40B4-BE49-F238E27FC236}">
                <a16:creationId xmlns:a16="http://schemas.microsoft.com/office/drawing/2014/main" id="{B5F30FD1-62AE-3665-3306-961A3F62EA9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3BE215C3-FC28-0925-67CA-8C27C26BBF8A}"/>
              </a:ext>
            </a:extLst>
          </p:cNvPr>
          <p:cNvPicPr>
            <a:picLocks noChangeAspect="1"/>
          </p:cNvPicPr>
          <p:nvPr/>
        </p:nvPicPr>
        <p:blipFill>
          <a:blip r:embed="rId6"/>
          <a:stretch>
            <a:fillRect/>
          </a:stretch>
        </p:blipFill>
        <p:spPr>
          <a:xfrm>
            <a:off x="2171236" y="6544606"/>
            <a:ext cx="9902229" cy="204838"/>
          </a:xfrm>
          <a:prstGeom prst="rect">
            <a:avLst/>
          </a:prstGeom>
        </p:spPr>
      </p:pic>
    </p:spTree>
    <p:extLst>
      <p:ext uri="{BB962C8B-B14F-4D97-AF65-F5344CB8AC3E}">
        <p14:creationId xmlns:p14="http://schemas.microsoft.com/office/powerpoint/2010/main" val="8918503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Shape 560"/>
        <p:cNvGrpSpPr/>
        <p:nvPr/>
      </p:nvGrpSpPr>
      <p:grpSpPr>
        <a:xfrm>
          <a:off x="0" y="0"/>
          <a:ext cx="0" cy="0"/>
          <a:chOff x="0" y="0"/>
          <a:chExt cx="0" cy="0"/>
        </a:xfrm>
      </p:grpSpPr>
      <p:pic>
        <p:nvPicPr>
          <p:cNvPr id="2" name="Picture 1">
            <a:extLst>
              <a:ext uri="{FF2B5EF4-FFF2-40B4-BE49-F238E27FC236}">
                <a16:creationId xmlns:a16="http://schemas.microsoft.com/office/drawing/2014/main" id="{9F61B7FF-9196-5C6A-706F-5BAE5B76E5C4}"/>
              </a:ext>
            </a:extLst>
          </p:cNvPr>
          <p:cNvPicPr>
            <a:picLocks noChangeAspect="1"/>
          </p:cNvPicPr>
          <p:nvPr/>
        </p:nvPicPr>
        <p:blipFill>
          <a:blip r:embed="rId3"/>
          <a:stretch>
            <a:fillRect/>
          </a:stretch>
        </p:blipFill>
        <p:spPr>
          <a:xfrm>
            <a:off x="0" y="-42041"/>
            <a:ext cx="9533101" cy="3108797"/>
          </a:xfrm>
          <a:prstGeom prst="rect">
            <a:avLst/>
          </a:prstGeom>
        </p:spPr>
      </p:pic>
      <p:sp>
        <p:nvSpPr>
          <p:cNvPr id="3" name="TextBox 2">
            <a:extLst>
              <a:ext uri="{FF2B5EF4-FFF2-40B4-BE49-F238E27FC236}">
                <a16:creationId xmlns:a16="http://schemas.microsoft.com/office/drawing/2014/main" id="{C0EC4A26-4190-1E62-994E-EA66DAEFFF1A}"/>
              </a:ext>
            </a:extLst>
          </p:cNvPr>
          <p:cNvSpPr txBox="1"/>
          <p:nvPr/>
        </p:nvSpPr>
        <p:spPr>
          <a:xfrm>
            <a:off x="2658899" y="681038"/>
            <a:ext cx="6268278" cy="1323439"/>
          </a:xfrm>
          <a:prstGeom prst="rect">
            <a:avLst/>
          </a:prstGeom>
          <a:noFill/>
        </p:spPr>
        <p:txBody>
          <a:bodyPr wrap="square">
            <a:spAutoFit/>
          </a:bodyPr>
          <a:lstStyle/>
          <a:p>
            <a:pPr algn="ctr">
              <a:buClrTx/>
              <a:buFontTx/>
              <a:buNone/>
              <a:defRPr/>
            </a:pPr>
            <a:br>
              <a:rPr lang="en-US" sz="4000" b="1" kern="1200" dirty="0">
                <a:solidFill>
                  <a:prstClr val="white"/>
                </a:solidFill>
                <a:latin typeface="Calibri" panose="020F0502020204030204"/>
                <a:ea typeface="+mn-ea"/>
              </a:rPr>
            </a:br>
            <a:r>
              <a:rPr lang="en-US" sz="4000" b="1" kern="1200" dirty="0">
                <a:solidFill>
                  <a:prstClr val="white"/>
                </a:solidFill>
                <a:latin typeface="Calibri" panose="020F0502020204030204"/>
                <a:ea typeface="+mn-ea"/>
              </a:rPr>
              <a:t>Emotional Intelligence (EI)</a:t>
            </a:r>
          </a:p>
        </p:txBody>
      </p:sp>
      <p:pic>
        <p:nvPicPr>
          <p:cNvPr id="4" name="Picture 3">
            <a:extLst>
              <a:ext uri="{FF2B5EF4-FFF2-40B4-BE49-F238E27FC236}">
                <a16:creationId xmlns:a16="http://schemas.microsoft.com/office/drawing/2014/main" id="{20099790-EF48-4CEF-8EF4-5A83849B738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8843D966-1E7F-28D0-4E7A-7C659E2B16DE}"/>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Shape 568"/>
        <p:cNvGrpSpPr/>
        <p:nvPr/>
      </p:nvGrpSpPr>
      <p:grpSpPr>
        <a:xfrm>
          <a:off x="0" y="0"/>
          <a:ext cx="0" cy="0"/>
          <a:chOff x="0" y="0"/>
          <a:chExt cx="0" cy="0"/>
        </a:xfrm>
      </p:grpSpPr>
      <p:sp>
        <p:nvSpPr>
          <p:cNvPr id="570" name="Google Shape;570;p52"/>
          <p:cNvSpPr txBox="1">
            <a:spLocks noGrp="1"/>
          </p:cNvSpPr>
          <p:nvPr>
            <p:ph type="body" idx="1"/>
          </p:nvPr>
        </p:nvSpPr>
        <p:spPr>
          <a:xfrm>
            <a:off x="873888" y="1966119"/>
            <a:ext cx="5679312" cy="2925762"/>
          </a:xfrm>
          <a:prstGeom prst="rect">
            <a:avLst/>
          </a:prstGeom>
          <a:noFill/>
          <a:ln>
            <a:noFill/>
          </a:ln>
        </p:spPr>
        <p:txBody>
          <a:bodyPr spcFirstLastPara="1" wrap="square" lIns="91425" tIns="45700" rIns="91425" bIns="45700" anchor="t" anchorCtr="0">
            <a:normAutofit fontScale="70000" lnSpcReduction="20000"/>
          </a:bodyPr>
          <a:lstStyle/>
          <a:p>
            <a:pPr marL="228600" lvl="0" indent="-228600" algn="l" rtl="0">
              <a:lnSpc>
                <a:spcPct val="120000"/>
              </a:lnSpc>
              <a:spcBef>
                <a:spcPts val="0"/>
              </a:spcBef>
              <a:spcAft>
                <a:spcPts val="0"/>
              </a:spcAft>
              <a:buSzPct val="100000"/>
              <a:buFont typeface="Arial"/>
              <a:buNone/>
            </a:pPr>
            <a:r>
              <a:rPr lang="en-US" sz="3200" dirty="0">
                <a:solidFill>
                  <a:srgbClr val="002060"/>
                </a:solidFill>
              </a:rPr>
              <a:t>	</a:t>
            </a:r>
            <a:endParaRPr dirty="0">
              <a:solidFill>
                <a:srgbClr val="002060"/>
              </a:solidFill>
            </a:endParaRPr>
          </a:p>
          <a:p>
            <a:pPr marL="228600" lvl="0" indent="-228600" algn="l" rtl="0">
              <a:lnSpc>
                <a:spcPct val="120000"/>
              </a:lnSpc>
              <a:spcBef>
                <a:spcPts val="1000"/>
              </a:spcBef>
              <a:spcAft>
                <a:spcPts val="0"/>
              </a:spcAft>
              <a:buSzPct val="100000"/>
              <a:buChar char="•"/>
            </a:pPr>
            <a:r>
              <a:rPr lang="en-US" sz="3200" dirty="0">
                <a:solidFill>
                  <a:srgbClr val="002060"/>
                </a:solidFill>
              </a:rPr>
              <a:t>EI, more than any other single factor, is the best predictor of who will emerge as a leader.</a:t>
            </a:r>
            <a:endParaRPr dirty="0">
              <a:solidFill>
                <a:srgbClr val="002060"/>
              </a:solidFill>
            </a:endParaRPr>
          </a:p>
          <a:p>
            <a:pPr marL="228600" lvl="0" indent="-86360" algn="l" rtl="0">
              <a:lnSpc>
                <a:spcPct val="120000"/>
              </a:lnSpc>
              <a:spcBef>
                <a:spcPts val="1000"/>
              </a:spcBef>
              <a:spcAft>
                <a:spcPts val="0"/>
              </a:spcAft>
              <a:buSzPct val="100000"/>
              <a:buNone/>
            </a:pPr>
            <a:endParaRPr sz="3200" dirty="0">
              <a:solidFill>
                <a:srgbClr val="002060"/>
              </a:solidFill>
            </a:endParaRPr>
          </a:p>
          <a:p>
            <a:pPr marL="228600" lvl="0" indent="-228600" algn="l" rtl="0">
              <a:lnSpc>
                <a:spcPct val="120000"/>
              </a:lnSpc>
              <a:spcBef>
                <a:spcPts val="1000"/>
              </a:spcBef>
              <a:spcAft>
                <a:spcPts val="0"/>
              </a:spcAft>
              <a:buSzPct val="100000"/>
              <a:buChar char="•"/>
            </a:pPr>
            <a:r>
              <a:rPr lang="en-US" sz="3200" dirty="0">
                <a:solidFill>
                  <a:srgbClr val="002060"/>
                </a:solidFill>
              </a:rPr>
              <a:t>EI is an essential element in leadership effectiveness. </a:t>
            </a:r>
            <a:endParaRPr dirty="0">
              <a:solidFill>
                <a:srgbClr val="002060"/>
              </a:solidFill>
            </a:endParaRPr>
          </a:p>
        </p:txBody>
      </p:sp>
      <p:pic>
        <p:nvPicPr>
          <p:cNvPr id="573" name="Google Shape;573;p52" descr="Image result for Emotional Intelligence (EI)"/>
          <p:cNvPicPr preferRelativeResize="0"/>
          <p:nvPr/>
        </p:nvPicPr>
        <p:blipFill rotWithShape="1">
          <a:blip r:embed="rId3">
            <a:alphaModFix/>
          </a:blip>
          <a:srcRect/>
          <a:stretch/>
        </p:blipFill>
        <p:spPr>
          <a:xfrm>
            <a:off x="7324601" y="1797575"/>
            <a:ext cx="4349192" cy="4093029"/>
          </a:xfrm>
          <a:prstGeom prst="rect">
            <a:avLst/>
          </a:prstGeom>
          <a:noFill/>
          <a:ln>
            <a:noFill/>
          </a:ln>
        </p:spPr>
      </p:pic>
      <p:pic>
        <p:nvPicPr>
          <p:cNvPr id="2" name="Picture 1">
            <a:extLst>
              <a:ext uri="{FF2B5EF4-FFF2-40B4-BE49-F238E27FC236}">
                <a16:creationId xmlns:a16="http://schemas.microsoft.com/office/drawing/2014/main" id="{38B9F388-6755-9F02-6A7E-B79F6D9ADD01}"/>
              </a:ext>
            </a:extLst>
          </p:cNvPr>
          <p:cNvPicPr>
            <a:picLocks noChangeAspect="1"/>
          </p:cNvPicPr>
          <p:nvPr/>
        </p:nvPicPr>
        <p:blipFill>
          <a:blip r:embed="rId4"/>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9D2F99C9-A2B6-0AB4-BDE2-FFE0E48C78D5}"/>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Emotional Intelligence (EI)</a:t>
            </a:r>
          </a:p>
        </p:txBody>
      </p:sp>
      <p:pic>
        <p:nvPicPr>
          <p:cNvPr id="4" name="Picture 3">
            <a:extLst>
              <a:ext uri="{FF2B5EF4-FFF2-40B4-BE49-F238E27FC236}">
                <a16:creationId xmlns:a16="http://schemas.microsoft.com/office/drawing/2014/main" id="{40C458F3-32F5-4902-E170-BDA25B3D14D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EB2C8C6E-69AC-6CCF-042A-2A6B50D8EAD4}"/>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Shape 577"/>
        <p:cNvGrpSpPr/>
        <p:nvPr/>
      </p:nvGrpSpPr>
      <p:grpSpPr>
        <a:xfrm>
          <a:off x="0" y="0"/>
          <a:ext cx="0" cy="0"/>
          <a:chOff x="0" y="0"/>
          <a:chExt cx="0" cy="0"/>
        </a:xfrm>
      </p:grpSpPr>
      <p:pic>
        <p:nvPicPr>
          <p:cNvPr id="2" name="Picture 1">
            <a:extLst>
              <a:ext uri="{FF2B5EF4-FFF2-40B4-BE49-F238E27FC236}">
                <a16:creationId xmlns:a16="http://schemas.microsoft.com/office/drawing/2014/main" id="{54706B36-94D5-6A41-1D01-37CA004822B9}"/>
              </a:ext>
            </a:extLst>
          </p:cNvPr>
          <p:cNvPicPr>
            <a:picLocks noChangeAspect="1"/>
          </p:cNvPicPr>
          <p:nvPr/>
        </p:nvPicPr>
        <p:blipFill>
          <a:blip r:embed="rId3"/>
          <a:stretch>
            <a:fillRect/>
          </a:stretch>
        </p:blipFill>
        <p:spPr>
          <a:xfrm>
            <a:off x="0" y="-42040"/>
            <a:ext cx="9533101" cy="3052526"/>
          </a:xfrm>
          <a:prstGeom prst="rect">
            <a:avLst/>
          </a:prstGeom>
        </p:spPr>
      </p:pic>
      <p:sp>
        <p:nvSpPr>
          <p:cNvPr id="3" name="TextBox 2">
            <a:extLst>
              <a:ext uri="{FF2B5EF4-FFF2-40B4-BE49-F238E27FC236}">
                <a16:creationId xmlns:a16="http://schemas.microsoft.com/office/drawing/2014/main" id="{343A1DF1-B359-AB76-94FA-B5DE3CD1A7BF}"/>
              </a:ext>
            </a:extLst>
          </p:cNvPr>
          <p:cNvSpPr txBox="1"/>
          <p:nvPr/>
        </p:nvSpPr>
        <p:spPr>
          <a:xfrm>
            <a:off x="2383275" y="1191835"/>
            <a:ext cx="6268278" cy="707886"/>
          </a:xfrm>
          <a:prstGeom prst="rect">
            <a:avLst/>
          </a:prstGeom>
          <a:noFill/>
        </p:spPr>
        <p:txBody>
          <a:bodyPr wrap="square">
            <a:spAutoFit/>
          </a:bodyPr>
          <a:lstStyle/>
          <a:p>
            <a:pPr algn="ctr">
              <a:buClrTx/>
              <a:buFontTx/>
              <a:buNone/>
              <a:defRPr/>
            </a:pPr>
            <a:r>
              <a:rPr lang="en-US" sz="4000" b="1" kern="1200" dirty="0">
                <a:solidFill>
                  <a:prstClr val="white"/>
                </a:solidFill>
                <a:latin typeface="Calibri" panose="020F0502020204030204"/>
                <a:ea typeface="+mn-ea"/>
              </a:rPr>
              <a:t>Summary and Conclusions</a:t>
            </a:r>
          </a:p>
        </p:txBody>
      </p:sp>
      <p:pic>
        <p:nvPicPr>
          <p:cNvPr id="4" name="Picture 3">
            <a:extLst>
              <a:ext uri="{FF2B5EF4-FFF2-40B4-BE49-F238E27FC236}">
                <a16:creationId xmlns:a16="http://schemas.microsoft.com/office/drawing/2014/main" id="{8CF94229-DFBF-B068-306D-7F4C7F32718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53C172F0-7E28-D828-6C7D-7C01A967FC20}"/>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Shape 585"/>
        <p:cNvGrpSpPr/>
        <p:nvPr/>
      </p:nvGrpSpPr>
      <p:grpSpPr>
        <a:xfrm>
          <a:off x="0" y="0"/>
          <a:ext cx="0" cy="0"/>
          <a:chOff x="0" y="0"/>
          <a:chExt cx="0" cy="0"/>
        </a:xfrm>
      </p:grpSpPr>
      <p:sp>
        <p:nvSpPr>
          <p:cNvPr id="586" name="Google Shape;586;p54"/>
          <p:cNvSpPr txBox="1">
            <a:spLocks noGrp="1"/>
          </p:cNvSpPr>
          <p:nvPr>
            <p:ph type="body" idx="1"/>
          </p:nvPr>
        </p:nvSpPr>
        <p:spPr>
          <a:xfrm>
            <a:off x="722375" y="2002559"/>
            <a:ext cx="9603275" cy="3294576"/>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ts val="2000"/>
              <a:buChar char="•"/>
            </a:pPr>
            <a:r>
              <a:rPr lang="en-US">
                <a:solidFill>
                  <a:srgbClr val="002060"/>
                </a:solidFill>
              </a:rPr>
              <a:t>There are different leadership theories.</a:t>
            </a:r>
            <a:endParaRPr>
              <a:solidFill>
                <a:srgbClr val="002060"/>
              </a:solidFill>
            </a:endParaRPr>
          </a:p>
          <a:p>
            <a:pPr marL="228600" lvl="0" indent="-228600" algn="just" rtl="0">
              <a:lnSpc>
                <a:spcPct val="120000"/>
              </a:lnSpc>
              <a:spcBef>
                <a:spcPts val="1000"/>
              </a:spcBef>
              <a:spcAft>
                <a:spcPts val="0"/>
              </a:spcAft>
              <a:buSzPts val="2000"/>
              <a:buChar char="•"/>
            </a:pPr>
            <a:r>
              <a:rPr lang="en-US">
                <a:solidFill>
                  <a:srgbClr val="002060"/>
                </a:solidFill>
              </a:rPr>
              <a:t>We must be intentional in </a:t>
            </a:r>
            <a:r>
              <a:rPr lang="en-US">
                <a:solidFill>
                  <a:srgbClr val="002060"/>
                </a:solidFill>
                <a:highlight>
                  <a:srgbClr val="F5FAA4"/>
                </a:highlight>
              </a:rPr>
              <a:t>how we </a:t>
            </a:r>
            <a:r>
              <a:rPr lang="en-US" i="1">
                <a:solidFill>
                  <a:srgbClr val="002060"/>
                </a:solidFill>
                <a:highlight>
                  <a:srgbClr val="F5FAA4"/>
                </a:highlight>
              </a:rPr>
              <a:t>influence</a:t>
            </a:r>
            <a:r>
              <a:rPr lang="en-US">
                <a:solidFill>
                  <a:srgbClr val="002060"/>
                </a:solidFill>
                <a:highlight>
                  <a:srgbClr val="F5FAA4"/>
                </a:highlight>
              </a:rPr>
              <a:t> and </a:t>
            </a:r>
            <a:r>
              <a:rPr lang="en-US" i="1">
                <a:solidFill>
                  <a:srgbClr val="002060"/>
                </a:solidFill>
                <a:highlight>
                  <a:srgbClr val="F5FAA4"/>
                </a:highlight>
              </a:rPr>
              <a:t>motivate</a:t>
            </a:r>
            <a:r>
              <a:rPr lang="en-US">
                <a:solidFill>
                  <a:srgbClr val="002060"/>
                </a:solidFill>
                <a:highlight>
                  <a:srgbClr val="F5FAA4"/>
                </a:highlight>
              </a:rPr>
              <a:t> </a:t>
            </a:r>
            <a:r>
              <a:rPr lang="en-US">
                <a:solidFill>
                  <a:srgbClr val="002060"/>
                </a:solidFill>
              </a:rPr>
              <a:t>others</a:t>
            </a:r>
            <a:endParaRPr>
              <a:solidFill>
                <a:srgbClr val="002060"/>
              </a:solidFill>
            </a:endParaRPr>
          </a:p>
          <a:p>
            <a:pPr marL="685800" lvl="1" indent="-228600" algn="just" rtl="0">
              <a:lnSpc>
                <a:spcPct val="120000"/>
              </a:lnSpc>
              <a:spcBef>
                <a:spcPts val="500"/>
              </a:spcBef>
              <a:spcAft>
                <a:spcPts val="0"/>
              </a:spcAft>
              <a:buSzPts val="1800"/>
              <a:buChar char="•"/>
            </a:pPr>
            <a:r>
              <a:rPr lang="en-US">
                <a:solidFill>
                  <a:srgbClr val="002060"/>
                </a:solidFill>
              </a:rPr>
              <a:t>Awareness of various types and techniques is the key.</a:t>
            </a:r>
            <a:endParaRPr>
              <a:solidFill>
                <a:srgbClr val="002060"/>
              </a:solidFill>
            </a:endParaRPr>
          </a:p>
          <a:p>
            <a:pPr marL="228600" lvl="0" indent="-228600" algn="just" rtl="0">
              <a:lnSpc>
                <a:spcPct val="120000"/>
              </a:lnSpc>
              <a:spcBef>
                <a:spcPts val="1000"/>
              </a:spcBef>
              <a:spcAft>
                <a:spcPts val="0"/>
              </a:spcAft>
              <a:buSzPts val="2000"/>
              <a:buChar char="•"/>
            </a:pPr>
            <a:r>
              <a:rPr lang="en-US" i="1">
                <a:solidFill>
                  <a:srgbClr val="002060"/>
                </a:solidFill>
              </a:rPr>
              <a:t>Project Management</a:t>
            </a:r>
            <a:r>
              <a:rPr lang="en-US">
                <a:solidFill>
                  <a:srgbClr val="002060"/>
                </a:solidFill>
              </a:rPr>
              <a:t> is an important </a:t>
            </a:r>
            <a:r>
              <a:rPr lang="en-US">
                <a:solidFill>
                  <a:srgbClr val="002060"/>
                </a:solidFill>
                <a:highlight>
                  <a:srgbClr val="F5FAA4"/>
                </a:highlight>
              </a:rPr>
              <a:t>discipline</a:t>
            </a:r>
            <a:r>
              <a:rPr lang="en-US">
                <a:solidFill>
                  <a:srgbClr val="002060"/>
                </a:solidFill>
              </a:rPr>
              <a:t> which requires diverse skills and a commitment to ethics</a:t>
            </a:r>
            <a:endParaRPr>
              <a:solidFill>
                <a:srgbClr val="002060"/>
              </a:solidFill>
            </a:endParaRPr>
          </a:p>
          <a:p>
            <a:pPr marL="228600" lvl="0" indent="-228600" algn="just" rtl="0">
              <a:lnSpc>
                <a:spcPct val="120000"/>
              </a:lnSpc>
              <a:spcBef>
                <a:spcPts val="1000"/>
              </a:spcBef>
              <a:spcAft>
                <a:spcPts val="0"/>
              </a:spcAft>
              <a:buSzPts val="2000"/>
              <a:buChar char="•"/>
            </a:pPr>
            <a:r>
              <a:rPr lang="en-US" i="1">
                <a:solidFill>
                  <a:srgbClr val="002060"/>
                </a:solidFill>
                <a:highlight>
                  <a:srgbClr val="F5FAA4"/>
                </a:highlight>
              </a:rPr>
              <a:t>Culture</a:t>
            </a:r>
            <a:r>
              <a:rPr lang="en-US">
                <a:solidFill>
                  <a:srgbClr val="002060"/>
                </a:solidFill>
              </a:rPr>
              <a:t> influences every aspect of the organization and team.</a:t>
            </a:r>
            <a:endParaRPr>
              <a:solidFill>
                <a:srgbClr val="002060"/>
              </a:solidFill>
            </a:endParaRPr>
          </a:p>
          <a:p>
            <a:pPr marL="228600" lvl="0" indent="-228600" algn="just" rtl="0">
              <a:lnSpc>
                <a:spcPct val="120000"/>
              </a:lnSpc>
              <a:spcBef>
                <a:spcPts val="1000"/>
              </a:spcBef>
              <a:spcAft>
                <a:spcPts val="0"/>
              </a:spcAft>
              <a:buSzPts val="2000"/>
              <a:buChar char="•"/>
            </a:pPr>
            <a:r>
              <a:rPr lang="en-US">
                <a:solidFill>
                  <a:srgbClr val="002060"/>
                </a:solidFill>
                <a:highlight>
                  <a:srgbClr val="F5FAA4"/>
                </a:highlight>
              </a:rPr>
              <a:t>EI</a:t>
            </a:r>
            <a:r>
              <a:rPr lang="en-US">
                <a:solidFill>
                  <a:srgbClr val="002060"/>
                </a:solidFill>
              </a:rPr>
              <a:t> is an essential element in leadership effectiveness. </a:t>
            </a:r>
            <a:endParaRPr>
              <a:solidFill>
                <a:srgbClr val="002060"/>
              </a:solidFill>
            </a:endParaRPr>
          </a:p>
          <a:p>
            <a:pPr marL="228600" lvl="0" indent="-101600" algn="just" rtl="0">
              <a:lnSpc>
                <a:spcPct val="120000"/>
              </a:lnSpc>
              <a:spcBef>
                <a:spcPts val="1000"/>
              </a:spcBef>
              <a:spcAft>
                <a:spcPts val="0"/>
              </a:spcAft>
              <a:buSzPts val="2000"/>
              <a:buNone/>
            </a:pPr>
            <a:endParaRPr>
              <a:solidFill>
                <a:srgbClr val="002060"/>
              </a:solidFill>
            </a:endParaRPr>
          </a:p>
        </p:txBody>
      </p:sp>
      <p:pic>
        <p:nvPicPr>
          <p:cNvPr id="2" name="Picture 1">
            <a:extLst>
              <a:ext uri="{FF2B5EF4-FFF2-40B4-BE49-F238E27FC236}">
                <a16:creationId xmlns:a16="http://schemas.microsoft.com/office/drawing/2014/main" id="{60207702-3385-9A85-97C2-6ADD8CB5CCFB}"/>
              </a:ext>
            </a:extLst>
          </p:cNvPr>
          <p:cNvPicPr>
            <a:picLocks noChangeAspect="1"/>
          </p:cNvPicPr>
          <p:nvPr/>
        </p:nvPicPr>
        <p:blipFill>
          <a:blip r:embed="rId3"/>
          <a:stretch>
            <a:fillRect/>
          </a:stretch>
        </p:blipFill>
        <p:spPr>
          <a:xfrm>
            <a:off x="0" y="0"/>
            <a:ext cx="9533101" cy="1610200"/>
          </a:xfrm>
          <a:prstGeom prst="rect">
            <a:avLst/>
          </a:prstGeom>
        </p:spPr>
      </p:pic>
      <p:sp>
        <p:nvSpPr>
          <p:cNvPr id="3" name="TextBox 2">
            <a:extLst>
              <a:ext uri="{FF2B5EF4-FFF2-40B4-BE49-F238E27FC236}">
                <a16:creationId xmlns:a16="http://schemas.microsoft.com/office/drawing/2014/main" id="{9924A4C6-F60D-50B2-25AD-086C5B0358EC}"/>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Summary and Conclusions</a:t>
            </a:r>
          </a:p>
        </p:txBody>
      </p:sp>
      <p:pic>
        <p:nvPicPr>
          <p:cNvPr id="4" name="Picture 3">
            <a:extLst>
              <a:ext uri="{FF2B5EF4-FFF2-40B4-BE49-F238E27FC236}">
                <a16:creationId xmlns:a16="http://schemas.microsoft.com/office/drawing/2014/main" id="{8B6A05F7-2AE3-BC2C-EC64-5AA6F54E46F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341C5CAD-CB19-0753-FAF8-CAE086669006}"/>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Shape 593"/>
        <p:cNvGrpSpPr/>
        <p:nvPr/>
      </p:nvGrpSpPr>
      <p:grpSpPr>
        <a:xfrm>
          <a:off x="0" y="0"/>
          <a:ext cx="0" cy="0"/>
          <a:chOff x="0" y="0"/>
          <a:chExt cx="0" cy="0"/>
        </a:xfrm>
      </p:grpSpPr>
      <p:pic>
        <p:nvPicPr>
          <p:cNvPr id="2" name="Picture 1">
            <a:extLst>
              <a:ext uri="{FF2B5EF4-FFF2-40B4-BE49-F238E27FC236}">
                <a16:creationId xmlns:a16="http://schemas.microsoft.com/office/drawing/2014/main" id="{6B15351D-3F39-78AC-0213-0CFA124F1285}"/>
              </a:ext>
            </a:extLst>
          </p:cNvPr>
          <p:cNvPicPr>
            <a:picLocks noChangeAspect="1"/>
          </p:cNvPicPr>
          <p:nvPr/>
        </p:nvPicPr>
        <p:blipFill>
          <a:blip r:embed="rId3"/>
          <a:stretch>
            <a:fillRect/>
          </a:stretch>
        </p:blipFill>
        <p:spPr>
          <a:xfrm>
            <a:off x="0" y="-42041"/>
            <a:ext cx="9533101" cy="2813375"/>
          </a:xfrm>
          <a:prstGeom prst="rect">
            <a:avLst/>
          </a:prstGeom>
        </p:spPr>
      </p:pic>
      <p:sp>
        <p:nvSpPr>
          <p:cNvPr id="3" name="TextBox 2">
            <a:extLst>
              <a:ext uri="{FF2B5EF4-FFF2-40B4-BE49-F238E27FC236}">
                <a16:creationId xmlns:a16="http://schemas.microsoft.com/office/drawing/2014/main" id="{572BE419-D3BC-E72F-AE5F-5B31E99B1FBC}"/>
              </a:ext>
            </a:extLst>
          </p:cNvPr>
          <p:cNvSpPr txBox="1"/>
          <p:nvPr/>
        </p:nvSpPr>
        <p:spPr>
          <a:xfrm>
            <a:off x="2383275" y="1072258"/>
            <a:ext cx="6268278" cy="769441"/>
          </a:xfrm>
          <a:prstGeom prst="rect">
            <a:avLst/>
          </a:prstGeom>
          <a:noFill/>
        </p:spPr>
        <p:txBody>
          <a:bodyPr wrap="square">
            <a:spAutoFit/>
          </a:bodyPr>
          <a:lstStyle/>
          <a:p>
            <a:pPr algn="ctr">
              <a:buClrTx/>
              <a:buFontTx/>
              <a:buNone/>
              <a:defRPr/>
            </a:pPr>
            <a:r>
              <a:rPr lang="en-US" sz="4400" b="1" kern="1200" dirty="0">
                <a:solidFill>
                  <a:prstClr val="white"/>
                </a:solidFill>
                <a:latin typeface="Calibri" panose="020F0502020204030204"/>
                <a:ea typeface="+mn-ea"/>
              </a:rPr>
              <a:t>Self Assessment.</a:t>
            </a:r>
          </a:p>
        </p:txBody>
      </p:sp>
      <p:pic>
        <p:nvPicPr>
          <p:cNvPr id="4" name="Picture 3">
            <a:extLst>
              <a:ext uri="{FF2B5EF4-FFF2-40B4-BE49-F238E27FC236}">
                <a16:creationId xmlns:a16="http://schemas.microsoft.com/office/drawing/2014/main" id="{0C671A68-53E5-41B7-2FE3-1AD9398EBB9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94CE070E-EAD2-240D-E6CC-9CF4C2BCC958}"/>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7" name="TextBox 6">
            <a:extLst>
              <a:ext uri="{FF2B5EF4-FFF2-40B4-BE49-F238E27FC236}">
                <a16:creationId xmlns:a16="http://schemas.microsoft.com/office/drawing/2014/main" id="{432BC3E9-6F92-05D1-7854-437541F2E7FD}"/>
              </a:ext>
            </a:extLst>
          </p:cNvPr>
          <p:cNvSpPr txBox="1"/>
          <p:nvPr/>
        </p:nvSpPr>
        <p:spPr>
          <a:xfrm>
            <a:off x="1364974" y="2782669"/>
            <a:ext cx="9713843" cy="646331"/>
          </a:xfrm>
          <a:prstGeom prst="rect">
            <a:avLst/>
          </a:prstGeom>
          <a:noFill/>
        </p:spPr>
        <p:txBody>
          <a:bodyPr wrap="square">
            <a:spAutoFit/>
          </a:bodyPr>
          <a:lstStyle/>
          <a:p>
            <a:pPr algn="ctr"/>
            <a:r>
              <a:rPr lang="en-US" sz="3600" b="1" i="0" dirty="0">
                <a:solidFill>
                  <a:srgbClr val="C00000"/>
                </a:solidFill>
                <a:effectLst/>
                <a:latin typeface="Open Sans" panose="020B0606030504020204" pitchFamily="34" charset="0"/>
              </a:rPr>
              <a:t>Try to answer the following questions</a:t>
            </a:r>
            <a:endParaRPr lang="en-US" sz="3600" dirty="0">
              <a:solidFill>
                <a:srgbClr val="C00000"/>
              </a:solidFill>
            </a:endParaRPr>
          </a:p>
        </p:txBody>
      </p:sp>
      <p:sp>
        <p:nvSpPr>
          <p:cNvPr id="9" name="TextBox 8">
            <a:extLst>
              <a:ext uri="{FF2B5EF4-FFF2-40B4-BE49-F238E27FC236}">
                <a16:creationId xmlns:a16="http://schemas.microsoft.com/office/drawing/2014/main" id="{EC4B8CD9-B6D5-749D-0E4D-7C6D2218BC8A}"/>
              </a:ext>
            </a:extLst>
          </p:cNvPr>
          <p:cNvSpPr txBox="1"/>
          <p:nvPr/>
        </p:nvSpPr>
        <p:spPr>
          <a:xfrm>
            <a:off x="1176589" y="3548058"/>
            <a:ext cx="9902228" cy="1077218"/>
          </a:xfrm>
          <a:prstGeom prst="rect">
            <a:avLst/>
          </a:prstGeom>
          <a:noFill/>
        </p:spPr>
        <p:txBody>
          <a:bodyPr wrap="square">
            <a:spAutoFit/>
          </a:bodyPr>
          <a:lstStyle/>
          <a:p>
            <a:pPr algn="ctr"/>
            <a:r>
              <a:rPr lang="en-US" sz="3200" b="1" i="0" dirty="0">
                <a:solidFill>
                  <a:srgbClr val="00B050"/>
                </a:solidFill>
                <a:effectLst/>
                <a:latin typeface="Open Sans" panose="020B0606030504020204" pitchFamily="34" charset="0"/>
              </a:rPr>
              <a:t>The answers will be discussed in the upcoming Online Lecture</a:t>
            </a:r>
            <a:endParaRPr lang="en-US" sz="3200" dirty="0">
              <a:solidFill>
                <a:srgbClr val="00B050"/>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Shape 618"/>
        <p:cNvGrpSpPr/>
        <p:nvPr/>
      </p:nvGrpSpPr>
      <p:grpSpPr>
        <a:xfrm>
          <a:off x="0" y="0"/>
          <a:ext cx="0" cy="0"/>
          <a:chOff x="0" y="0"/>
          <a:chExt cx="0" cy="0"/>
        </a:xfrm>
      </p:grpSpPr>
      <p:pic>
        <p:nvPicPr>
          <p:cNvPr id="619" name="Google Shape;619;p58"/>
          <p:cNvPicPr preferRelativeResize="0">
            <a:picLocks noGrp="1"/>
          </p:cNvPicPr>
          <p:nvPr>
            <p:ph type="body" idx="1"/>
          </p:nvPr>
        </p:nvPicPr>
        <p:blipFill rotWithShape="1">
          <a:blip r:embed="rId3">
            <a:alphaModFix/>
          </a:blip>
          <a:srcRect/>
          <a:stretch/>
        </p:blipFill>
        <p:spPr>
          <a:xfrm>
            <a:off x="10862552" y="207258"/>
            <a:ext cx="1217134" cy="1091461"/>
          </a:xfrm>
          <a:prstGeom prst="rect">
            <a:avLst/>
          </a:prstGeom>
          <a:noFill/>
          <a:ln>
            <a:noFill/>
          </a:ln>
        </p:spPr>
      </p:pic>
      <p:pic>
        <p:nvPicPr>
          <p:cNvPr id="622" name="Google Shape;622;p58" descr="3 great reasons to file your tax return early - FreeAgent"/>
          <p:cNvPicPr preferRelativeResize="0"/>
          <p:nvPr/>
        </p:nvPicPr>
        <p:blipFill rotWithShape="1">
          <a:blip r:embed="rId4">
            <a:alphaModFix/>
          </a:blip>
          <a:srcRect/>
          <a:stretch/>
        </p:blipFill>
        <p:spPr>
          <a:xfrm>
            <a:off x="9645622" y="1298719"/>
            <a:ext cx="2434064" cy="1217032"/>
          </a:xfrm>
          <a:prstGeom prst="rect">
            <a:avLst/>
          </a:prstGeom>
          <a:noFill/>
          <a:ln>
            <a:noFill/>
          </a:ln>
        </p:spPr>
      </p:pic>
      <p:pic>
        <p:nvPicPr>
          <p:cNvPr id="2" name="Picture 1">
            <a:extLst>
              <a:ext uri="{FF2B5EF4-FFF2-40B4-BE49-F238E27FC236}">
                <a16:creationId xmlns:a16="http://schemas.microsoft.com/office/drawing/2014/main" id="{99277B05-71CC-20A1-6BC7-B053FBFCC755}"/>
              </a:ext>
            </a:extLst>
          </p:cNvPr>
          <p:cNvPicPr>
            <a:picLocks noChangeAspect="1"/>
          </p:cNvPicPr>
          <p:nvPr/>
        </p:nvPicPr>
        <p:blipFill>
          <a:blip r:embed="rId5"/>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DCF11939-25A8-DC23-D867-058CCD6D0FC3}"/>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Self Assessment.</a:t>
            </a:r>
          </a:p>
        </p:txBody>
      </p:sp>
      <p:pic>
        <p:nvPicPr>
          <p:cNvPr id="4" name="Picture 3">
            <a:extLst>
              <a:ext uri="{FF2B5EF4-FFF2-40B4-BE49-F238E27FC236}">
                <a16:creationId xmlns:a16="http://schemas.microsoft.com/office/drawing/2014/main" id="{5FFF6522-F578-5D7E-DCDA-1068399BE5B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9218548-A6D1-DFCC-8B7D-128ED116E25A}"/>
              </a:ext>
            </a:extLst>
          </p:cNvPr>
          <p:cNvPicPr>
            <a:picLocks noChangeAspect="1"/>
          </p:cNvPicPr>
          <p:nvPr/>
        </p:nvPicPr>
        <p:blipFill>
          <a:blip r:embed="rId7"/>
          <a:stretch>
            <a:fillRect/>
          </a:stretch>
        </p:blipFill>
        <p:spPr>
          <a:xfrm>
            <a:off x="2171236" y="6544606"/>
            <a:ext cx="9902229" cy="204838"/>
          </a:xfrm>
          <a:prstGeom prst="rect">
            <a:avLst/>
          </a:prstGeom>
        </p:spPr>
      </p:pic>
      <p:sp>
        <p:nvSpPr>
          <p:cNvPr id="7" name="TextBox 6">
            <a:extLst>
              <a:ext uri="{FF2B5EF4-FFF2-40B4-BE49-F238E27FC236}">
                <a16:creationId xmlns:a16="http://schemas.microsoft.com/office/drawing/2014/main" id="{ACB6A2D7-7D18-8C7E-DF85-832082E40FFF}"/>
              </a:ext>
            </a:extLst>
          </p:cNvPr>
          <p:cNvSpPr txBox="1"/>
          <p:nvPr/>
        </p:nvSpPr>
        <p:spPr>
          <a:xfrm>
            <a:off x="295597" y="1332560"/>
            <a:ext cx="9902229" cy="1815882"/>
          </a:xfrm>
          <a:prstGeom prst="rect">
            <a:avLst/>
          </a:prstGeom>
          <a:noFill/>
        </p:spPr>
        <p:txBody>
          <a:bodyPr wrap="square">
            <a:spAutoFit/>
          </a:bodyPr>
          <a:lstStyle/>
          <a:p>
            <a:pPr marL="457200" indent="-457200" algn="just">
              <a:buFont typeface="Arial" panose="020B0604020202020204" pitchFamily="34" charset="0"/>
              <a:buChar char="•"/>
            </a:pPr>
            <a:endParaRPr lang="en-US" sz="2800" dirty="0">
              <a:effectLst/>
            </a:endParaRPr>
          </a:p>
          <a:p>
            <a:pPr marL="457200" indent="-457200" algn="just">
              <a:buFont typeface="Arial" panose="020B0604020202020204" pitchFamily="34" charset="0"/>
              <a:buChar char="•"/>
            </a:pPr>
            <a:r>
              <a:rPr lang="en-US" sz="2800" dirty="0">
                <a:effectLst/>
              </a:rPr>
              <a:t>It was a male-centric approach when women have proved to be great leaders too.</a:t>
            </a:r>
          </a:p>
          <a:p>
            <a:pPr algn="just"/>
            <a:endParaRPr lang="en-US" sz="2800" dirty="0"/>
          </a:p>
        </p:txBody>
      </p:sp>
      <p:sp>
        <p:nvSpPr>
          <p:cNvPr id="9" name="TextBox 8">
            <a:extLst>
              <a:ext uri="{FF2B5EF4-FFF2-40B4-BE49-F238E27FC236}">
                <a16:creationId xmlns:a16="http://schemas.microsoft.com/office/drawing/2014/main" id="{3058AE40-E9B3-2AE1-C2C5-DFF7B07C5C85}"/>
              </a:ext>
            </a:extLst>
          </p:cNvPr>
          <p:cNvSpPr txBox="1"/>
          <p:nvPr/>
        </p:nvSpPr>
        <p:spPr>
          <a:xfrm>
            <a:off x="770206" y="3217604"/>
            <a:ext cx="6098344" cy="1631216"/>
          </a:xfrm>
          <a:prstGeom prst="rect">
            <a:avLst/>
          </a:prstGeom>
          <a:noFill/>
        </p:spPr>
        <p:txBody>
          <a:bodyPr wrap="square">
            <a:spAutoFit/>
          </a:bodyPr>
          <a:lstStyle/>
          <a:p>
            <a:pPr marL="342900" indent="-342900" algn="l">
              <a:buFont typeface="+mj-lt"/>
              <a:buAutoNum type="arabicPeriod"/>
            </a:pPr>
            <a:r>
              <a:rPr lang="en-US" sz="2000" i="0" dirty="0">
                <a:solidFill>
                  <a:srgbClr val="000000"/>
                </a:solidFill>
                <a:effectLst/>
                <a:latin typeface="Open Sans" panose="020B0606030504020204" pitchFamily="34" charset="0"/>
              </a:rPr>
              <a:t>Behavioral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The Trait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Contingency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The Great Man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Situational Theory</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Shape 626"/>
        <p:cNvGrpSpPr/>
        <p:nvPr/>
      </p:nvGrpSpPr>
      <p:grpSpPr>
        <a:xfrm>
          <a:off x="0" y="0"/>
          <a:ext cx="0" cy="0"/>
          <a:chOff x="0" y="0"/>
          <a:chExt cx="0" cy="0"/>
        </a:xfrm>
      </p:grpSpPr>
      <p:pic>
        <p:nvPicPr>
          <p:cNvPr id="627" name="Google Shape;627;p59"/>
          <p:cNvPicPr preferRelativeResize="0">
            <a:picLocks noGrp="1"/>
          </p:cNvPicPr>
          <p:nvPr>
            <p:ph type="body" idx="1"/>
          </p:nvPr>
        </p:nvPicPr>
        <p:blipFill rotWithShape="1">
          <a:blip r:embed="rId3">
            <a:alphaModFix/>
          </a:blip>
          <a:srcRect/>
          <a:stretch/>
        </p:blipFill>
        <p:spPr>
          <a:xfrm>
            <a:off x="10974866" y="0"/>
            <a:ext cx="1217134" cy="1091461"/>
          </a:xfrm>
          <a:prstGeom prst="rect">
            <a:avLst/>
          </a:prstGeom>
          <a:noFill/>
          <a:ln>
            <a:noFill/>
          </a:ln>
        </p:spPr>
      </p:pic>
      <p:pic>
        <p:nvPicPr>
          <p:cNvPr id="631" name="Google Shape;631;p59" descr="3 great reasons to file your tax return early - FreeAgent"/>
          <p:cNvPicPr preferRelativeResize="0"/>
          <p:nvPr/>
        </p:nvPicPr>
        <p:blipFill rotWithShape="1">
          <a:blip r:embed="rId4">
            <a:alphaModFix/>
          </a:blip>
          <a:srcRect/>
          <a:stretch/>
        </p:blipFill>
        <p:spPr>
          <a:xfrm>
            <a:off x="8427787" y="157748"/>
            <a:ext cx="2434064" cy="1217032"/>
          </a:xfrm>
          <a:prstGeom prst="rect">
            <a:avLst/>
          </a:prstGeom>
          <a:noFill/>
          <a:ln>
            <a:noFill/>
          </a:ln>
        </p:spPr>
      </p:pic>
      <p:pic>
        <p:nvPicPr>
          <p:cNvPr id="2" name="Picture 1">
            <a:extLst>
              <a:ext uri="{FF2B5EF4-FFF2-40B4-BE49-F238E27FC236}">
                <a16:creationId xmlns:a16="http://schemas.microsoft.com/office/drawing/2014/main" id="{A4B13FD7-4932-B685-9715-CADEE743A77A}"/>
              </a:ext>
            </a:extLst>
          </p:cNvPr>
          <p:cNvPicPr>
            <a:picLocks noChangeAspect="1"/>
          </p:cNvPicPr>
          <p:nvPr/>
        </p:nvPicPr>
        <p:blipFill>
          <a:blip r:embed="rId5"/>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4BE10108-0D48-55E6-CA6F-F8624DD36CBF}"/>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Self Assessment.</a:t>
            </a:r>
          </a:p>
        </p:txBody>
      </p:sp>
      <p:pic>
        <p:nvPicPr>
          <p:cNvPr id="4" name="Picture 3">
            <a:extLst>
              <a:ext uri="{FF2B5EF4-FFF2-40B4-BE49-F238E27FC236}">
                <a16:creationId xmlns:a16="http://schemas.microsoft.com/office/drawing/2014/main" id="{DC49F74D-9872-213C-8B0E-ED1CC1E4A91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AB3EE118-BA97-6F3D-2553-1F413F003979}"/>
              </a:ext>
            </a:extLst>
          </p:cNvPr>
          <p:cNvPicPr>
            <a:picLocks noChangeAspect="1"/>
          </p:cNvPicPr>
          <p:nvPr/>
        </p:nvPicPr>
        <p:blipFill>
          <a:blip r:embed="rId7"/>
          <a:stretch>
            <a:fillRect/>
          </a:stretch>
        </p:blipFill>
        <p:spPr>
          <a:xfrm>
            <a:off x="2171236" y="6544606"/>
            <a:ext cx="9902229" cy="204838"/>
          </a:xfrm>
          <a:prstGeom prst="rect">
            <a:avLst/>
          </a:prstGeom>
        </p:spPr>
      </p:pic>
      <p:sp>
        <p:nvSpPr>
          <p:cNvPr id="7" name="TextBox 6">
            <a:extLst>
              <a:ext uri="{FF2B5EF4-FFF2-40B4-BE49-F238E27FC236}">
                <a16:creationId xmlns:a16="http://schemas.microsoft.com/office/drawing/2014/main" id="{01A1CC32-7D44-24DF-B39C-8D2C743C2DA8}"/>
              </a:ext>
            </a:extLst>
          </p:cNvPr>
          <p:cNvSpPr txBox="1"/>
          <p:nvPr/>
        </p:nvSpPr>
        <p:spPr>
          <a:xfrm>
            <a:off x="418512" y="1711540"/>
            <a:ext cx="10556353" cy="830997"/>
          </a:xfrm>
          <a:prstGeom prst="rect">
            <a:avLst/>
          </a:prstGeom>
          <a:noFill/>
        </p:spPr>
        <p:txBody>
          <a:bodyPr wrap="square">
            <a:spAutoFit/>
          </a:bodyPr>
          <a:lstStyle/>
          <a:p>
            <a:pPr marL="285750" indent="-285750" algn="just">
              <a:buFont typeface="Arial" panose="020B0604020202020204" pitchFamily="34" charset="0"/>
              <a:buChar char="•"/>
            </a:pPr>
            <a:r>
              <a:rPr lang="en-US" sz="2400" dirty="0"/>
              <a:t>.An individual must possess the key personality traits and characteristics to be an effective leader and these traits are inherent by birth.</a:t>
            </a:r>
          </a:p>
        </p:txBody>
      </p:sp>
      <p:sp>
        <p:nvSpPr>
          <p:cNvPr id="10" name="TextBox 9">
            <a:extLst>
              <a:ext uri="{FF2B5EF4-FFF2-40B4-BE49-F238E27FC236}">
                <a16:creationId xmlns:a16="http://schemas.microsoft.com/office/drawing/2014/main" id="{FB8478F2-5C5C-A6A7-135D-5BAD403CC328}"/>
              </a:ext>
            </a:extLst>
          </p:cNvPr>
          <p:cNvSpPr txBox="1"/>
          <p:nvPr/>
        </p:nvSpPr>
        <p:spPr>
          <a:xfrm>
            <a:off x="770206" y="3217604"/>
            <a:ext cx="6098344" cy="1631216"/>
          </a:xfrm>
          <a:prstGeom prst="rect">
            <a:avLst/>
          </a:prstGeom>
          <a:noFill/>
        </p:spPr>
        <p:txBody>
          <a:bodyPr wrap="square">
            <a:spAutoFit/>
          </a:bodyPr>
          <a:lstStyle/>
          <a:p>
            <a:pPr marL="342900" indent="-342900" algn="l">
              <a:buFont typeface="+mj-lt"/>
              <a:buAutoNum type="arabicPeriod"/>
            </a:pPr>
            <a:r>
              <a:rPr lang="en-US" sz="2000" i="0" dirty="0">
                <a:solidFill>
                  <a:srgbClr val="000000"/>
                </a:solidFill>
                <a:effectLst/>
                <a:latin typeface="Open Sans" panose="020B0606030504020204" pitchFamily="34" charset="0"/>
              </a:rPr>
              <a:t>Behavioral Theory</a:t>
            </a:r>
            <a:endParaRPr lang="en-US" sz="2000" dirty="0">
              <a:latin typeface="Open Sans" panose="020B0606030504020204" pitchFamily="34" charset="0"/>
            </a:endParaRPr>
          </a:p>
          <a:p>
            <a:pPr marL="342900" indent="-342900" algn="l">
              <a:buFont typeface="+mj-lt"/>
              <a:buAutoNum type="arabicPeriod"/>
            </a:pPr>
            <a:r>
              <a:rPr lang="en-US" sz="2000" i="0" dirty="0">
                <a:solidFill>
                  <a:schemeClr val="bg2"/>
                </a:solidFill>
                <a:effectLst/>
                <a:latin typeface="Open Sans" panose="020B0606030504020204" pitchFamily="34" charset="0"/>
              </a:rPr>
              <a:t>The Trait Theory</a:t>
            </a:r>
            <a:endParaRPr lang="en-US" sz="2000" dirty="0">
              <a:solidFill>
                <a:schemeClr val="bg2"/>
              </a:solidFill>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Contingency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The Great Man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Situational Theory</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Shape 635"/>
        <p:cNvGrpSpPr/>
        <p:nvPr/>
      </p:nvGrpSpPr>
      <p:grpSpPr>
        <a:xfrm>
          <a:off x="0" y="0"/>
          <a:ext cx="0" cy="0"/>
          <a:chOff x="0" y="0"/>
          <a:chExt cx="0" cy="0"/>
        </a:xfrm>
      </p:grpSpPr>
      <p:pic>
        <p:nvPicPr>
          <p:cNvPr id="2" name="Picture 1">
            <a:extLst>
              <a:ext uri="{FF2B5EF4-FFF2-40B4-BE49-F238E27FC236}">
                <a16:creationId xmlns:a16="http://schemas.microsoft.com/office/drawing/2014/main" id="{A9A66275-C309-6563-1FF2-AAB485FC1D22}"/>
              </a:ext>
            </a:extLst>
          </p:cNvPr>
          <p:cNvPicPr>
            <a:picLocks noChangeAspect="1"/>
          </p:cNvPicPr>
          <p:nvPr/>
        </p:nvPicPr>
        <p:blipFill>
          <a:blip r:embed="rId3"/>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B2214DC6-C13E-5013-7E09-86A97BDF5CAD}"/>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Self Assessment.</a:t>
            </a:r>
          </a:p>
        </p:txBody>
      </p:sp>
      <p:pic>
        <p:nvPicPr>
          <p:cNvPr id="4" name="Picture 3">
            <a:extLst>
              <a:ext uri="{FF2B5EF4-FFF2-40B4-BE49-F238E27FC236}">
                <a16:creationId xmlns:a16="http://schemas.microsoft.com/office/drawing/2014/main" id="{19859E08-0354-EC37-2FAB-8AFE7CA8BE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F5B6D06A-7187-E498-36AF-4AA6579F82FF}"/>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9" name="TextBox 8">
            <a:extLst>
              <a:ext uri="{FF2B5EF4-FFF2-40B4-BE49-F238E27FC236}">
                <a16:creationId xmlns:a16="http://schemas.microsoft.com/office/drawing/2014/main" id="{A5025444-6C5B-619B-E47F-92ADB86271EC}"/>
              </a:ext>
            </a:extLst>
          </p:cNvPr>
          <p:cNvSpPr txBox="1"/>
          <p:nvPr/>
        </p:nvSpPr>
        <p:spPr>
          <a:xfrm>
            <a:off x="1065627" y="1949231"/>
            <a:ext cx="7918834" cy="523220"/>
          </a:xfrm>
          <a:prstGeom prst="rect">
            <a:avLst/>
          </a:prstGeom>
          <a:noFill/>
        </p:spPr>
        <p:txBody>
          <a:bodyPr wrap="square">
            <a:spAutoFit/>
          </a:bodyPr>
          <a:lstStyle/>
          <a:p>
            <a:pPr marL="457200" indent="-457200" algn="just">
              <a:buFont typeface="Arial" panose="020B0604020202020204" pitchFamily="34" charset="0"/>
              <a:buChar char="•"/>
            </a:pPr>
            <a:r>
              <a:rPr lang="en-US" sz="2800" dirty="0"/>
              <a:t>The best leader are born, not made.</a:t>
            </a:r>
          </a:p>
        </p:txBody>
      </p:sp>
      <p:sp>
        <p:nvSpPr>
          <p:cNvPr id="10" name="TextBox 9">
            <a:extLst>
              <a:ext uri="{FF2B5EF4-FFF2-40B4-BE49-F238E27FC236}">
                <a16:creationId xmlns:a16="http://schemas.microsoft.com/office/drawing/2014/main" id="{2DB7DC06-D216-3B80-C9B9-9DC33E0E4EAB}"/>
              </a:ext>
            </a:extLst>
          </p:cNvPr>
          <p:cNvSpPr txBox="1"/>
          <p:nvPr/>
        </p:nvSpPr>
        <p:spPr>
          <a:xfrm>
            <a:off x="1600200" y="2877312"/>
            <a:ext cx="6098344" cy="1631216"/>
          </a:xfrm>
          <a:prstGeom prst="rect">
            <a:avLst/>
          </a:prstGeom>
          <a:noFill/>
        </p:spPr>
        <p:txBody>
          <a:bodyPr wrap="square">
            <a:spAutoFit/>
          </a:bodyPr>
          <a:lstStyle/>
          <a:p>
            <a:pPr marL="342900" indent="-342900" algn="l">
              <a:buFont typeface="+mj-lt"/>
              <a:buAutoNum type="arabicPeriod"/>
            </a:pPr>
            <a:r>
              <a:rPr lang="en-US" sz="2000" i="0" dirty="0">
                <a:solidFill>
                  <a:srgbClr val="000000"/>
                </a:solidFill>
                <a:effectLst/>
                <a:latin typeface="Open Sans" panose="020B0606030504020204" pitchFamily="34" charset="0"/>
              </a:rPr>
              <a:t>Behavioral Theory</a:t>
            </a:r>
            <a:endParaRPr lang="en-US" sz="2000" dirty="0">
              <a:latin typeface="Open Sans" panose="020B0606030504020204" pitchFamily="34" charset="0"/>
            </a:endParaRPr>
          </a:p>
          <a:p>
            <a:pPr marL="342900" indent="-342900" algn="l">
              <a:buFont typeface="+mj-lt"/>
              <a:buAutoNum type="arabicPeriod"/>
            </a:pPr>
            <a:r>
              <a:rPr lang="en-US" sz="2000" i="0" dirty="0">
                <a:solidFill>
                  <a:schemeClr val="bg2"/>
                </a:solidFill>
                <a:effectLst/>
                <a:latin typeface="Open Sans" panose="020B0606030504020204" pitchFamily="34" charset="0"/>
              </a:rPr>
              <a:t>The Trait Theory</a:t>
            </a:r>
            <a:endParaRPr lang="en-US" sz="2000" dirty="0">
              <a:solidFill>
                <a:schemeClr val="bg2"/>
              </a:solidFill>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Contingency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The Great Man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Situational Theory</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Shape 635"/>
        <p:cNvGrpSpPr/>
        <p:nvPr/>
      </p:nvGrpSpPr>
      <p:grpSpPr>
        <a:xfrm>
          <a:off x="0" y="0"/>
          <a:ext cx="0" cy="0"/>
          <a:chOff x="0" y="0"/>
          <a:chExt cx="0" cy="0"/>
        </a:xfrm>
      </p:grpSpPr>
      <p:pic>
        <p:nvPicPr>
          <p:cNvPr id="2" name="Picture 1">
            <a:extLst>
              <a:ext uri="{FF2B5EF4-FFF2-40B4-BE49-F238E27FC236}">
                <a16:creationId xmlns:a16="http://schemas.microsoft.com/office/drawing/2014/main" id="{A9A66275-C309-6563-1FF2-AAB485FC1D22}"/>
              </a:ext>
            </a:extLst>
          </p:cNvPr>
          <p:cNvPicPr>
            <a:picLocks noChangeAspect="1"/>
          </p:cNvPicPr>
          <p:nvPr/>
        </p:nvPicPr>
        <p:blipFill>
          <a:blip r:embed="rId3"/>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B2214DC6-C13E-5013-7E09-86A97BDF5CAD}"/>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Self Assessment.</a:t>
            </a:r>
          </a:p>
        </p:txBody>
      </p:sp>
      <p:pic>
        <p:nvPicPr>
          <p:cNvPr id="4" name="Picture 3">
            <a:extLst>
              <a:ext uri="{FF2B5EF4-FFF2-40B4-BE49-F238E27FC236}">
                <a16:creationId xmlns:a16="http://schemas.microsoft.com/office/drawing/2014/main" id="{19859E08-0354-EC37-2FAB-8AFE7CA8BE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F5B6D06A-7187-E498-36AF-4AA6579F82FF}"/>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7" name="TextBox 6">
            <a:extLst>
              <a:ext uri="{FF2B5EF4-FFF2-40B4-BE49-F238E27FC236}">
                <a16:creationId xmlns:a16="http://schemas.microsoft.com/office/drawing/2014/main" id="{0622F49D-95B1-CA21-76E8-7F25B07D5DA1}"/>
              </a:ext>
            </a:extLst>
          </p:cNvPr>
          <p:cNvSpPr txBox="1"/>
          <p:nvPr/>
        </p:nvSpPr>
        <p:spPr>
          <a:xfrm>
            <a:off x="611211" y="1846329"/>
            <a:ext cx="11219717" cy="1200329"/>
          </a:xfrm>
          <a:prstGeom prst="rect">
            <a:avLst/>
          </a:prstGeom>
          <a:noFill/>
        </p:spPr>
        <p:txBody>
          <a:bodyPr wrap="square">
            <a:spAutoFit/>
          </a:bodyPr>
          <a:lstStyle/>
          <a:p>
            <a:pPr marL="285750" indent="-285750" algn="just">
              <a:buFont typeface="Arial" panose="020B0604020202020204" pitchFamily="34" charset="0"/>
              <a:buChar char="•"/>
            </a:pPr>
            <a:r>
              <a:rPr lang="en-US" sz="2400" dirty="0"/>
              <a:t>The most effective style of leadership changes from situation to situation. To be most effective and successful, a leader must be able to adapt his style and approach to diverse circumstances.</a:t>
            </a:r>
          </a:p>
        </p:txBody>
      </p:sp>
      <p:sp>
        <p:nvSpPr>
          <p:cNvPr id="8" name="TextBox 7">
            <a:extLst>
              <a:ext uri="{FF2B5EF4-FFF2-40B4-BE49-F238E27FC236}">
                <a16:creationId xmlns:a16="http://schemas.microsoft.com/office/drawing/2014/main" id="{D66F245A-465B-B3AF-DAC1-0276BCD53734}"/>
              </a:ext>
            </a:extLst>
          </p:cNvPr>
          <p:cNvSpPr txBox="1"/>
          <p:nvPr/>
        </p:nvSpPr>
        <p:spPr>
          <a:xfrm>
            <a:off x="924951" y="3324827"/>
            <a:ext cx="6098344" cy="1631216"/>
          </a:xfrm>
          <a:prstGeom prst="rect">
            <a:avLst/>
          </a:prstGeom>
          <a:noFill/>
        </p:spPr>
        <p:txBody>
          <a:bodyPr wrap="square">
            <a:spAutoFit/>
          </a:bodyPr>
          <a:lstStyle/>
          <a:p>
            <a:pPr marL="342900" indent="-342900" algn="l">
              <a:buFont typeface="+mj-lt"/>
              <a:buAutoNum type="arabicPeriod"/>
            </a:pPr>
            <a:r>
              <a:rPr lang="en-US" sz="2000" i="0" dirty="0">
                <a:solidFill>
                  <a:srgbClr val="000000"/>
                </a:solidFill>
                <a:effectLst/>
                <a:latin typeface="Open Sans" panose="020B0606030504020204" pitchFamily="34" charset="0"/>
              </a:rPr>
              <a:t>Behavioral Theory</a:t>
            </a:r>
            <a:endParaRPr lang="en-US" sz="2000" dirty="0">
              <a:latin typeface="Open Sans" panose="020B0606030504020204" pitchFamily="34" charset="0"/>
            </a:endParaRPr>
          </a:p>
          <a:p>
            <a:pPr marL="342900" indent="-342900" algn="l">
              <a:buFont typeface="+mj-lt"/>
              <a:buAutoNum type="arabicPeriod"/>
            </a:pPr>
            <a:r>
              <a:rPr lang="en-US" sz="2000" i="0" dirty="0">
                <a:solidFill>
                  <a:schemeClr val="bg2"/>
                </a:solidFill>
                <a:effectLst/>
                <a:latin typeface="Open Sans" panose="020B0606030504020204" pitchFamily="34" charset="0"/>
              </a:rPr>
              <a:t>The Trait Theory</a:t>
            </a:r>
            <a:endParaRPr lang="en-US" sz="2000" dirty="0">
              <a:solidFill>
                <a:schemeClr val="bg2"/>
              </a:solidFill>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Contingency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The Great Man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Situational Theory</a:t>
            </a:r>
          </a:p>
        </p:txBody>
      </p:sp>
    </p:spTree>
    <p:extLst>
      <p:ext uri="{BB962C8B-B14F-4D97-AF65-F5344CB8AC3E}">
        <p14:creationId xmlns:p14="http://schemas.microsoft.com/office/powerpoint/2010/main" val="332408269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Shape 635"/>
        <p:cNvGrpSpPr/>
        <p:nvPr/>
      </p:nvGrpSpPr>
      <p:grpSpPr>
        <a:xfrm>
          <a:off x="0" y="0"/>
          <a:ext cx="0" cy="0"/>
          <a:chOff x="0" y="0"/>
          <a:chExt cx="0" cy="0"/>
        </a:xfrm>
      </p:grpSpPr>
      <p:pic>
        <p:nvPicPr>
          <p:cNvPr id="2" name="Picture 1">
            <a:extLst>
              <a:ext uri="{FF2B5EF4-FFF2-40B4-BE49-F238E27FC236}">
                <a16:creationId xmlns:a16="http://schemas.microsoft.com/office/drawing/2014/main" id="{A9A66275-C309-6563-1FF2-AAB485FC1D22}"/>
              </a:ext>
            </a:extLst>
          </p:cNvPr>
          <p:cNvPicPr>
            <a:picLocks noChangeAspect="1"/>
          </p:cNvPicPr>
          <p:nvPr/>
        </p:nvPicPr>
        <p:blipFill>
          <a:blip r:embed="rId3"/>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B2214DC6-C13E-5013-7E09-86A97BDF5CAD}"/>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Self Assessment.</a:t>
            </a:r>
          </a:p>
        </p:txBody>
      </p:sp>
      <p:pic>
        <p:nvPicPr>
          <p:cNvPr id="4" name="Picture 3">
            <a:extLst>
              <a:ext uri="{FF2B5EF4-FFF2-40B4-BE49-F238E27FC236}">
                <a16:creationId xmlns:a16="http://schemas.microsoft.com/office/drawing/2014/main" id="{19859E08-0354-EC37-2FAB-8AFE7CA8BE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F5B6D06A-7187-E498-36AF-4AA6579F82FF}"/>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7" name="TextBox 6">
            <a:extLst>
              <a:ext uri="{FF2B5EF4-FFF2-40B4-BE49-F238E27FC236}">
                <a16:creationId xmlns:a16="http://schemas.microsoft.com/office/drawing/2014/main" id="{0622F49D-95B1-CA21-76E8-7F25B07D5DA1}"/>
              </a:ext>
            </a:extLst>
          </p:cNvPr>
          <p:cNvSpPr txBox="1"/>
          <p:nvPr/>
        </p:nvSpPr>
        <p:spPr>
          <a:xfrm>
            <a:off x="611211" y="1846329"/>
            <a:ext cx="11219717" cy="830997"/>
          </a:xfrm>
          <a:prstGeom prst="rect">
            <a:avLst/>
          </a:prstGeom>
          <a:noFill/>
        </p:spPr>
        <p:txBody>
          <a:bodyPr wrap="square">
            <a:spAutoFit/>
          </a:bodyPr>
          <a:lstStyle/>
          <a:p>
            <a:pPr marL="285750" indent="-285750" algn="just">
              <a:buFont typeface="Arial" panose="020B0604020202020204" pitchFamily="34" charset="0"/>
              <a:buChar char="•"/>
            </a:pPr>
            <a:r>
              <a:rPr lang="en-US" sz="2400" dirty="0"/>
              <a:t>A leader’s effectiveness is contingent on whether or not their leadership style suits a particular situation.</a:t>
            </a:r>
          </a:p>
        </p:txBody>
      </p:sp>
      <p:sp>
        <p:nvSpPr>
          <p:cNvPr id="8" name="TextBox 7">
            <a:extLst>
              <a:ext uri="{FF2B5EF4-FFF2-40B4-BE49-F238E27FC236}">
                <a16:creationId xmlns:a16="http://schemas.microsoft.com/office/drawing/2014/main" id="{D66F245A-465B-B3AF-DAC1-0276BCD53734}"/>
              </a:ext>
            </a:extLst>
          </p:cNvPr>
          <p:cNvSpPr txBox="1"/>
          <p:nvPr/>
        </p:nvSpPr>
        <p:spPr>
          <a:xfrm>
            <a:off x="924951" y="2897030"/>
            <a:ext cx="6098344" cy="1631216"/>
          </a:xfrm>
          <a:prstGeom prst="rect">
            <a:avLst/>
          </a:prstGeom>
          <a:noFill/>
        </p:spPr>
        <p:txBody>
          <a:bodyPr wrap="square">
            <a:spAutoFit/>
          </a:bodyPr>
          <a:lstStyle/>
          <a:p>
            <a:pPr marL="342900" indent="-342900" algn="l">
              <a:buFont typeface="+mj-lt"/>
              <a:buAutoNum type="arabicPeriod"/>
            </a:pPr>
            <a:r>
              <a:rPr lang="en-US" sz="2000" i="0" dirty="0">
                <a:solidFill>
                  <a:srgbClr val="000000"/>
                </a:solidFill>
                <a:effectLst/>
                <a:latin typeface="Open Sans" panose="020B0606030504020204" pitchFamily="34" charset="0"/>
              </a:rPr>
              <a:t>Behavioral Theory</a:t>
            </a:r>
            <a:endParaRPr lang="en-US" sz="2000" dirty="0">
              <a:latin typeface="Open Sans" panose="020B0606030504020204" pitchFamily="34" charset="0"/>
            </a:endParaRPr>
          </a:p>
          <a:p>
            <a:pPr marL="342900" indent="-342900" algn="l">
              <a:buFont typeface="+mj-lt"/>
              <a:buAutoNum type="arabicPeriod"/>
            </a:pPr>
            <a:r>
              <a:rPr lang="en-US" sz="2000" i="0" dirty="0">
                <a:solidFill>
                  <a:schemeClr val="bg2"/>
                </a:solidFill>
                <a:effectLst/>
                <a:latin typeface="Open Sans" panose="020B0606030504020204" pitchFamily="34" charset="0"/>
              </a:rPr>
              <a:t>The Trait Theory</a:t>
            </a:r>
            <a:endParaRPr lang="en-US" sz="2000" dirty="0">
              <a:solidFill>
                <a:schemeClr val="bg2"/>
              </a:solidFill>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Contingency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The Great Man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Situational Theory</a:t>
            </a:r>
          </a:p>
        </p:txBody>
      </p:sp>
    </p:spTree>
    <p:extLst>
      <p:ext uri="{BB962C8B-B14F-4D97-AF65-F5344CB8AC3E}">
        <p14:creationId xmlns:p14="http://schemas.microsoft.com/office/powerpoint/2010/main" val="387009580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Shape 635"/>
        <p:cNvGrpSpPr/>
        <p:nvPr/>
      </p:nvGrpSpPr>
      <p:grpSpPr>
        <a:xfrm>
          <a:off x="0" y="0"/>
          <a:ext cx="0" cy="0"/>
          <a:chOff x="0" y="0"/>
          <a:chExt cx="0" cy="0"/>
        </a:xfrm>
      </p:grpSpPr>
      <p:pic>
        <p:nvPicPr>
          <p:cNvPr id="2" name="Picture 1">
            <a:extLst>
              <a:ext uri="{FF2B5EF4-FFF2-40B4-BE49-F238E27FC236}">
                <a16:creationId xmlns:a16="http://schemas.microsoft.com/office/drawing/2014/main" id="{A9A66275-C309-6563-1FF2-AAB485FC1D22}"/>
              </a:ext>
            </a:extLst>
          </p:cNvPr>
          <p:cNvPicPr>
            <a:picLocks noChangeAspect="1"/>
          </p:cNvPicPr>
          <p:nvPr/>
        </p:nvPicPr>
        <p:blipFill>
          <a:blip r:embed="rId3"/>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B2214DC6-C13E-5013-7E09-86A97BDF5CAD}"/>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Self Assessment.</a:t>
            </a:r>
          </a:p>
        </p:txBody>
      </p:sp>
      <p:pic>
        <p:nvPicPr>
          <p:cNvPr id="4" name="Picture 3">
            <a:extLst>
              <a:ext uri="{FF2B5EF4-FFF2-40B4-BE49-F238E27FC236}">
                <a16:creationId xmlns:a16="http://schemas.microsoft.com/office/drawing/2014/main" id="{19859E08-0354-EC37-2FAB-8AFE7CA8BE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F5B6D06A-7187-E498-36AF-4AA6579F82FF}"/>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7" name="TextBox 6">
            <a:extLst>
              <a:ext uri="{FF2B5EF4-FFF2-40B4-BE49-F238E27FC236}">
                <a16:creationId xmlns:a16="http://schemas.microsoft.com/office/drawing/2014/main" id="{0622F49D-95B1-CA21-76E8-7F25B07D5DA1}"/>
              </a:ext>
            </a:extLst>
          </p:cNvPr>
          <p:cNvSpPr txBox="1"/>
          <p:nvPr/>
        </p:nvSpPr>
        <p:spPr>
          <a:xfrm>
            <a:off x="611211" y="1846329"/>
            <a:ext cx="11219717" cy="830997"/>
          </a:xfrm>
          <a:prstGeom prst="rect">
            <a:avLst/>
          </a:prstGeom>
          <a:noFill/>
        </p:spPr>
        <p:txBody>
          <a:bodyPr wrap="square">
            <a:spAutoFit/>
          </a:bodyPr>
          <a:lstStyle/>
          <a:p>
            <a:pPr marL="285750" indent="-285750" algn="just">
              <a:buFont typeface="Arial" panose="020B0604020202020204" pitchFamily="34" charset="0"/>
              <a:buChar char="•"/>
            </a:pPr>
            <a:r>
              <a:rPr lang="en-US" sz="2400" dirty="0"/>
              <a:t>Behavioral Theory Individuals need three primary </a:t>
            </a:r>
            <a:r>
              <a:rPr lang="en-US" sz="2400" dirty="0" err="1"/>
              <a:t>skils</a:t>
            </a:r>
            <a:r>
              <a:rPr lang="en-US" sz="2400" dirty="0"/>
              <a:t> to lead the followers – technical, human, and conceptual skills.</a:t>
            </a:r>
          </a:p>
        </p:txBody>
      </p:sp>
      <p:sp>
        <p:nvSpPr>
          <p:cNvPr id="8" name="TextBox 7">
            <a:extLst>
              <a:ext uri="{FF2B5EF4-FFF2-40B4-BE49-F238E27FC236}">
                <a16:creationId xmlns:a16="http://schemas.microsoft.com/office/drawing/2014/main" id="{D66F245A-465B-B3AF-DAC1-0276BCD53734}"/>
              </a:ext>
            </a:extLst>
          </p:cNvPr>
          <p:cNvSpPr txBox="1"/>
          <p:nvPr/>
        </p:nvSpPr>
        <p:spPr>
          <a:xfrm>
            <a:off x="924951" y="2897030"/>
            <a:ext cx="6098344" cy="1631216"/>
          </a:xfrm>
          <a:prstGeom prst="rect">
            <a:avLst/>
          </a:prstGeom>
          <a:noFill/>
        </p:spPr>
        <p:txBody>
          <a:bodyPr wrap="square">
            <a:spAutoFit/>
          </a:bodyPr>
          <a:lstStyle/>
          <a:p>
            <a:pPr marL="342900" indent="-342900" algn="l">
              <a:buFont typeface="+mj-lt"/>
              <a:buAutoNum type="arabicPeriod"/>
            </a:pPr>
            <a:r>
              <a:rPr lang="en-US" sz="2000" i="0" dirty="0">
                <a:solidFill>
                  <a:srgbClr val="000000"/>
                </a:solidFill>
                <a:effectLst/>
                <a:latin typeface="Open Sans" panose="020B0606030504020204" pitchFamily="34" charset="0"/>
              </a:rPr>
              <a:t>Behavioral Theory</a:t>
            </a:r>
            <a:endParaRPr lang="en-US" sz="2000" dirty="0">
              <a:latin typeface="Open Sans" panose="020B0606030504020204" pitchFamily="34" charset="0"/>
            </a:endParaRPr>
          </a:p>
          <a:p>
            <a:pPr marL="342900" indent="-342900" algn="l">
              <a:buFont typeface="+mj-lt"/>
              <a:buAutoNum type="arabicPeriod"/>
            </a:pPr>
            <a:r>
              <a:rPr lang="en-US" sz="2000" i="0" dirty="0">
                <a:solidFill>
                  <a:schemeClr val="bg2"/>
                </a:solidFill>
                <a:effectLst/>
                <a:latin typeface="Open Sans" panose="020B0606030504020204" pitchFamily="34" charset="0"/>
              </a:rPr>
              <a:t>The Trait Theory</a:t>
            </a:r>
            <a:endParaRPr lang="en-US" sz="2000" dirty="0">
              <a:solidFill>
                <a:schemeClr val="bg2"/>
              </a:solidFill>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Contingency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The Great Man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Situational Theory</a:t>
            </a:r>
          </a:p>
        </p:txBody>
      </p:sp>
    </p:spTree>
    <p:extLst>
      <p:ext uri="{BB962C8B-B14F-4D97-AF65-F5344CB8AC3E}">
        <p14:creationId xmlns:p14="http://schemas.microsoft.com/office/powerpoint/2010/main" val="98897379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Shape 635"/>
        <p:cNvGrpSpPr/>
        <p:nvPr/>
      </p:nvGrpSpPr>
      <p:grpSpPr>
        <a:xfrm>
          <a:off x="0" y="0"/>
          <a:ext cx="0" cy="0"/>
          <a:chOff x="0" y="0"/>
          <a:chExt cx="0" cy="0"/>
        </a:xfrm>
      </p:grpSpPr>
      <p:pic>
        <p:nvPicPr>
          <p:cNvPr id="2" name="Picture 1">
            <a:extLst>
              <a:ext uri="{FF2B5EF4-FFF2-40B4-BE49-F238E27FC236}">
                <a16:creationId xmlns:a16="http://schemas.microsoft.com/office/drawing/2014/main" id="{A9A66275-C309-6563-1FF2-AAB485FC1D22}"/>
              </a:ext>
            </a:extLst>
          </p:cNvPr>
          <p:cNvPicPr>
            <a:picLocks noChangeAspect="1"/>
          </p:cNvPicPr>
          <p:nvPr/>
        </p:nvPicPr>
        <p:blipFill>
          <a:blip r:embed="rId3"/>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B2214DC6-C13E-5013-7E09-86A97BDF5CAD}"/>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Self Assessment.</a:t>
            </a:r>
          </a:p>
        </p:txBody>
      </p:sp>
      <p:pic>
        <p:nvPicPr>
          <p:cNvPr id="4" name="Picture 3">
            <a:extLst>
              <a:ext uri="{FF2B5EF4-FFF2-40B4-BE49-F238E27FC236}">
                <a16:creationId xmlns:a16="http://schemas.microsoft.com/office/drawing/2014/main" id="{19859E08-0354-EC37-2FAB-8AFE7CA8BE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F5B6D06A-7187-E498-36AF-4AA6579F82FF}"/>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7" name="TextBox 6">
            <a:extLst>
              <a:ext uri="{FF2B5EF4-FFF2-40B4-BE49-F238E27FC236}">
                <a16:creationId xmlns:a16="http://schemas.microsoft.com/office/drawing/2014/main" id="{0622F49D-95B1-CA21-76E8-7F25B07D5DA1}"/>
              </a:ext>
            </a:extLst>
          </p:cNvPr>
          <p:cNvSpPr txBox="1"/>
          <p:nvPr/>
        </p:nvSpPr>
        <p:spPr>
          <a:xfrm>
            <a:off x="611211" y="1846329"/>
            <a:ext cx="11219717" cy="830997"/>
          </a:xfrm>
          <a:prstGeom prst="rect">
            <a:avLst/>
          </a:prstGeom>
          <a:noFill/>
        </p:spPr>
        <p:txBody>
          <a:bodyPr wrap="square">
            <a:spAutoFit/>
          </a:bodyPr>
          <a:lstStyle/>
          <a:p>
            <a:pPr marL="285750" indent="-285750" algn="just">
              <a:buFont typeface="Arial" panose="020B0604020202020204" pitchFamily="34" charset="0"/>
              <a:buChar char="•"/>
            </a:pPr>
            <a:r>
              <a:rPr lang="en-US" sz="2400" dirty="0"/>
              <a:t>It is founded in the principle that no one leadership style is applicable to all situations</a:t>
            </a:r>
          </a:p>
        </p:txBody>
      </p:sp>
      <p:sp>
        <p:nvSpPr>
          <p:cNvPr id="8" name="TextBox 7">
            <a:extLst>
              <a:ext uri="{FF2B5EF4-FFF2-40B4-BE49-F238E27FC236}">
                <a16:creationId xmlns:a16="http://schemas.microsoft.com/office/drawing/2014/main" id="{D66F245A-465B-B3AF-DAC1-0276BCD53734}"/>
              </a:ext>
            </a:extLst>
          </p:cNvPr>
          <p:cNvSpPr txBox="1"/>
          <p:nvPr/>
        </p:nvSpPr>
        <p:spPr>
          <a:xfrm>
            <a:off x="924951" y="2897030"/>
            <a:ext cx="6098344" cy="1631216"/>
          </a:xfrm>
          <a:prstGeom prst="rect">
            <a:avLst/>
          </a:prstGeom>
          <a:noFill/>
        </p:spPr>
        <p:txBody>
          <a:bodyPr wrap="square">
            <a:spAutoFit/>
          </a:bodyPr>
          <a:lstStyle/>
          <a:p>
            <a:pPr marL="342900" indent="-342900" algn="l">
              <a:buFont typeface="+mj-lt"/>
              <a:buAutoNum type="arabicPeriod"/>
            </a:pPr>
            <a:r>
              <a:rPr lang="en-US" sz="2000" i="0" dirty="0">
                <a:solidFill>
                  <a:srgbClr val="000000"/>
                </a:solidFill>
                <a:effectLst/>
                <a:latin typeface="Open Sans" panose="020B0606030504020204" pitchFamily="34" charset="0"/>
              </a:rPr>
              <a:t>Behavioral Theory</a:t>
            </a:r>
            <a:endParaRPr lang="en-US" sz="2000" dirty="0">
              <a:latin typeface="Open Sans" panose="020B0606030504020204" pitchFamily="34" charset="0"/>
            </a:endParaRPr>
          </a:p>
          <a:p>
            <a:pPr marL="342900" indent="-342900" algn="l">
              <a:buFont typeface="+mj-lt"/>
              <a:buAutoNum type="arabicPeriod"/>
            </a:pPr>
            <a:r>
              <a:rPr lang="en-US" sz="2000" i="0" dirty="0">
                <a:solidFill>
                  <a:schemeClr val="bg2"/>
                </a:solidFill>
                <a:effectLst/>
                <a:latin typeface="Open Sans" panose="020B0606030504020204" pitchFamily="34" charset="0"/>
              </a:rPr>
              <a:t>The Trait Theory</a:t>
            </a:r>
            <a:endParaRPr lang="en-US" sz="2000" dirty="0">
              <a:solidFill>
                <a:schemeClr val="bg2"/>
              </a:solidFill>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Contingency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The Great Man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Situational Theory</a:t>
            </a:r>
          </a:p>
        </p:txBody>
      </p:sp>
    </p:spTree>
    <p:extLst>
      <p:ext uri="{BB962C8B-B14F-4D97-AF65-F5344CB8AC3E}">
        <p14:creationId xmlns:p14="http://schemas.microsoft.com/office/powerpoint/2010/main" val="192248385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Shape 635"/>
        <p:cNvGrpSpPr/>
        <p:nvPr/>
      </p:nvGrpSpPr>
      <p:grpSpPr>
        <a:xfrm>
          <a:off x="0" y="0"/>
          <a:ext cx="0" cy="0"/>
          <a:chOff x="0" y="0"/>
          <a:chExt cx="0" cy="0"/>
        </a:xfrm>
      </p:grpSpPr>
      <p:pic>
        <p:nvPicPr>
          <p:cNvPr id="2" name="Picture 1">
            <a:extLst>
              <a:ext uri="{FF2B5EF4-FFF2-40B4-BE49-F238E27FC236}">
                <a16:creationId xmlns:a16="http://schemas.microsoft.com/office/drawing/2014/main" id="{A9A66275-C309-6563-1FF2-AAB485FC1D22}"/>
              </a:ext>
            </a:extLst>
          </p:cNvPr>
          <p:cNvPicPr>
            <a:picLocks noChangeAspect="1"/>
          </p:cNvPicPr>
          <p:nvPr/>
        </p:nvPicPr>
        <p:blipFill>
          <a:blip r:embed="rId3"/>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B2214DC6-C13E-5013-7E09-86A97BDF5CAD}"/>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Self Assessment.</a:t>
            </a:r>
          </a:p>
        </p:txBody>
      </p:sp>
      <p:pic>
        <p:nvPicPr>
          <p:cNvPr id="4" name="Picture 3">
            <a:extLst>
              <a:ext uri="{FF2B5EF4-FFF2-40B4-BE49-F238E27FC236}">
                <a16:creationId xmlns:a16="http://schemas.microsoft.com/office/drawing/2014/main" id="{19859E08-0354-EC37-2FAB-8AFE7CA8BE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F5B6D06A-7187-E498-36AF-4AA6579F82FF}"/>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7" name="TextBox 6">
            <a:extLst>
              <a:ext uri="{FF2B5EF4-FFF2-40B4-BE49-F238E27FC236}">
                <a16:creationId xmlns:a16="http://schemas.microsoft.com/office/drawing/2014/main" id="{0622F49D-95B1-CA21-76E8-7F25B07D5DA1}"/>
              </a:ext>
            </a:extLst>
          </p:cNvPr>
          <p:cNvSpPr txBox="1"/>
          <p:nvPr/>
        </p:nvSpPr>
        <p:spPr>
          <a:xfrm>
            <a:off x="611211" y="1846329"/>
            <a:ext cx="11219717" cy="461665"/>
          </a:xfrm>
          <a:prstGeom prst="rect">
            <a:avLst/>
          </a:prstGeom>
          <a:noFill/>
        </p:spPr>
        <p:txBody>
          <a:bodyPr wrap="square">
            <a:spAutoFit/>
          </a:bodyPr>
          <a:lstStyle/>
          <a:p>
            <a:pPr marL="285750" indent="-285750" algn="just">
              <a:buFont typeface="Arial" panose="020B0604020202020204" pitchFamily="34" charset="0"/>
              <a:buChar char="•"/>
            </a:pPr>
            <a:r>
              <a:rPr lang="en-US" sz="2400" dirty="0"/>
              <a:t>Effective leadership is the result of many learned skills</a:t>
            </a:r>
          </a:p>
        </p:txBody>
      </p:sp>
      <p:sp>
        <p:nvSpPr>
          <p:cNvPr id="8" name="TextBox 7">
            <a:extLst>
              <a:ext uri="{FF2B5EF4-FFF2-40B4-BE49-F238E27FC236}">
                <a16:creationId xmlns:a16="http://schemas.microsoft.com/office/drawing/2014/main" id="{D66F245A-465B-B3AF-DAC1-0276BCD53734}"/>
              </a:ext>
            </a:extLst>
          </p:cNvPr>
          <p:cNvSpPr txBox="1"/>
          <p:nvPr/>
        </p:nvSpPr>
        <p:spPr>
          <a:xfrm>
            <a:off x="924951" y="2897030"/>
            <a:ext cx="6098344" cy="1631216"/>
          </a:xfrm>
          <a:prstGeom prst="rect">
            <a:avLst/>
          </a:prstGeom>
          <a:noFill/>
        </p:spPr>
        <p:txBody>
          <a:bodyPr wrap="square">
            <a:spAutoFit/>
          </a:bodyPr>
          <a:lstStyle/>
          <a:p>
            <a:pPr marL="342900" indent="-342900" algn="l">
              <a:buFont typeface="+mj-lt"/>
              <a:buAutoNum type="arabicPeriod"/>
            </a:pPr>
            <a:r>
              <a:rPr lang="en-US" sz="2000" i="0" dirty="0">
                <a:solidFill>
                  <a:srgbClr val="000000"/>
                </a:solidFill>
                <a:effectLst/>
                <a:latin typeface="Open Sans" panose="020B0606030504020204" pitchFamily="34" charset="0"/>
              </a:rPr>
              <a:t>Behavioral Theory</a:t>
            </a:r>
            <a:endParaRPr lang="en-US" sz="2000" dirty="0">
              <a:latin typeface="Open Sans" panose="020B0606030504020204" pitchFamily="34" charset="0"/>
            </a:endParaRPr>
          </a:p>
          <a:p>
            <a:pPr marL="342900" indent="-342900" algn="l">
              <a:buFont typeface="+mj-lt"/>
              <a:buAutoNum type="arabicPeriod"/>
            </a:pPr>
            <a:r>
              <a:rPr lang="en-US" sz="2000" i="0" dirty="0">
                <a:solidFill>
                  <a:schemeClr val="bg2"/>
                </a:solidFill>
                <a:effectLst/>
                <a:latin typeface="Open Sans" panose="020B0606030504020204" pitchFamily="34" charset="0"/>
              </a:rPr>
              <a:t>The Trait Theory</a:t>
            </a:r>
            <a:endParaRPr lang="en-US" sz="2000" dirty="0">
              <a:solidFill>
                <a:schemeClr val="bg2"/>
              </a:solidFill>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Contingency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The Great Man Theory</a:t>
            </a:r>
            <a:endParaRPr lang="en-US" sz="2000" dirty="0">
              <a:latin typeface="Open Sans" panose="020B0606030504020204" pitchFamily="34" charset="0"/>
            </a:endParaRPr>
          </a:p>
          <a:p>
            <a:pPr marL="342900" indent="-342900" algn="l">
              <a:buFont typeface="+mj-lt"/>
              <a:buAutoNum type="arabicPeriod"/>
            </a:pPr>
            <a:r>
              <a:rPr lang="en-US" sz="2000" i="0" dirty="0">
                <a:solidFill>
                  <a:srgbClr val="000000"/>
                </a:solidFill>
                <a:effectLst/>
                <a:latin typeface="Open Sans" panose="020B0606030504020204" pitchFamily="34" charset="0"/>
              </a:rPr>
              <a:t>Situational Theory</a:t>
            </a:r>
          </a:p>
        </p:txBody>
      </p:sp>
    </p:spTree>
    <p:extLst>
      <p:ext uri="{BB962C8B-B14F-4D97-AF65-F5344CB8AC3E}">
        <p14:creationId xmlns:p14="http://schemas.microsoft.com/office/powerpoint/2010/main" val="397460400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Shape 644"/>
        <p:cNvGrpSpPr/>
        <p:nvPr/>
      </p:nvGrpSpPr>
      <p:grpSpPr>
        <a:xfrm>
          <a:off x="0" y="0"/>
          <a:ext cx="0" cy="0"/>
          <a:chOff x="0" y="0"/>
          <a:chExt cx="0" cy="0"/>
        </a:xfrm>
      </p:grpSpPr>
      <p:sp>
        <p:nvSpPr>
          <p:cNvPr id="648" name="Google Shape;648;p61"/>
          <p:cNvSpPr/>
          <p:nvPr/>
        </p:nvSpPr>
        <p:spPr>
          <a:xfrm>
            <a:off x="996174" y="2363831"/>
            <a:ext cx="10122929" cy="1200329"/>
          </a:xfrm>
          <a:prstGeom prst="rect">
            <a:avLst/>
          </a:prstGeom>
          <a:noFill/>
          <a:ln>
            <a:noFill/>
          </a:ln>
        </p:spPr>
        <p:txBody>
          <a:bodyPr spcFirstLastPara="1" wrap="square" lIns="91425" tIns="45700" rIns="91425" bIns="45700" anchor="t" anchorCtr="0">
            <a:spAutoFit/>
          </a:bodyPr>
          <a:lstStyle/>
          <a:p>
            <a:pPr marL="380990" marR="0" lvl="0" indent="-380990" algn="l" rtl="0">
              <a:spcBef>
                <a:spcPts val="0"/>
              </a:spcBef>
              <a:spcAft>
                <a:spcPts val="0"/>
              </a:spcAft>
              <a:buClr>
                <a:srgbClr val="0F1111"/>
              </a:buClr>
              <a:buSzPts val="1800"/>
              <a:buFont typeface="Arial"/>
              <a:buChar char="•"/>
            </a:pPr>
            <a:r>
              <a:rPr lang="en-US" sz="1800">
                <a:solidFill>
                  <a:srgbClr val="0F1111"/>
                </a:solidFill>
                <a:latin typeface="Arial"/>
                <a:ea typeface="Arial"/>
                <a:cs typeface="Arial"/>
                <a:sym typeface="Arial"/>
              </a:rPr>
              <a:t>Project Team Leadership and Communication by </a:t>
            </a:r>
            <a:r>
              <a:rPr lang="en-US" sz="1800" u="sng">
                <a:solidFill>
                  <a:srgbClr val="007185"/>
                </a:solidFill>
                <a:latin typeface="Arial"/>
                <a:ea typeface="Arial"/>
                <a:cs typeface="Arial"/>
                <a:sym typeface="Arial"/>
                <a:hlinkClick r:id="rId3">
                  <a:extLst>
                    <a:ext uri="{A12FA001-AC4F-418D-AE19-62706E023703}">
                      <ahyp:hlinkClr xmlns:ahyp="http://schemas.microsoft.com/office/drawing/2018/hyperlinkcolor" val="tx"/>
                    </a:ext>
                  </a:extLst>
                </a:hlinkClick>
              </a:rPr>
              <a:t>Samuel Malachowsky</a:t>
            </a:r>
            <a:r>
              <a:rPr lang="en-US" sz="1800">
                <a:solidFill>
                  <a:srgbClr val="007185"/>
                </a:solidFill>
                <a:latin typeface="Arial"/>
                <a:ea typeface="Arial"/>
                <a:cs typeface="Arial"/>
                <a:sym typeface="Arial"/>
              </a:rPr>
              <a:t>, 2018.</a:t>
            </a:r>
            <a:endParaRPr/>
          </a:p>
          <a:p>
            <a:pPr marL="380990" marR="0" lvl="0" indent="-266690" algn="l" rtl="0">
              <a:spcBef>
                <a:spcPts val="0"/>
              </a:spcBef>
              <a:spcAft>
                <a:spcPts val="0"/>
              </a:spcAft>
              <a:buClr>
                <a:schemeClr val="dk1"/>
              </a:buClr>
              <a:buSzPts val="1800"/>
              <a:buFont typeface="Arial"/>
              <a:buNone/>
            </a:pPr>
            <a:endParaRPr sz="1800">
              <a:solidFill>
                <a:srgbClr val="007185"/>
              </a:solidFill>
              <a:latin typeface="Arial"/>
              <a:ea typeface="Arial"/>
              <a:cs typeface="Arial"/>
              <a:sym typeface="Arial"/>
            </a:endParaRPr>
          </a:p>
          <a:p>
            <a:pPr marL="380990" marR="0" lvl="0" indent="-380990" algn="l" rtl="0">
              <a:spcBef>
                <a:spcPts val="0"/>
              </a:spcBef>
              <a:spcAft>
                <a:spcPts val="0"/>
              </a:spcAft>
              <a:buClr>
                <a:schemeClr val="dk1"/>
              </a:buClr>
              <a:buSzPts val="1800"/>
              <a:buFont typeface="Arial"/>
              <a:buChar char="•"/>
            </a:pPr>
            <a:r>
              <a:rPr lang="en-US" sz="1800">
                <a:solidFill>
                  <a:schemeClr val="dk1"/>
                </a:solidFill>
                <a:latin typeface="Century Gothic"/>
                <a:ea typeface="Century Gothic"/>
                <a:cs typeface="Century Gothic"/>
                <a:sym typeface="Century Gothic"/>
              </a:rPr>
              <a:t>Leadership: Theory and Practice, 7th Edition.</a:t>
            </a:r>
            <a:endParaRPr/>
          </a:p>
          <a:p>
            <a:pPr marL="380990" marR="0" lvl="0" indent="-266690" algn="l" rtl="0">
              <a:spcBef>
                <a:spcPts val="0"/>
              </a:spcBef>
              <a:spcAft>
                <a:spcPts val="0"/>
              </a:spcAft>
              <a:buClr>
                <a:schemeClr val="dk1"/>
              </a:buClr>
              <a:buSzPts val="1800"/>
              <a:buFont typeface="Arial"/>
              <a:buNone/>
            </a:pPr>
            <a:endParaRPr sz="1800">
              <a:solidFill>
                <a:srgbClr val="0F1111"/>
              </a:solidFill>
              <a:latin typeface="Arial"/>
              <a:ea typeface="Arial"/>
              <a:cs typeface="Arial"/>
              <a:sym typeface="Arial"/>
            </a:endParaRPr>
          </a:p>
        </p:txBody>
      </p:sp>
      <p:pic>
        <p:nvPicPr>
          <p:cNvPr id="649" name="Google Shape;649;p61" descr="Amazon.com: Project Team Leadership and Communication (9781732378902):  Malachowsky, Samuel A: Books"/>
          <p:cNvPicPr preferRelativeResize="0"/>
          <p:nvPr/>
        </p:nvPicPr>
        <p:blipFill rotWithShape="1">
          <a:blip r:embed="rId4">
            <a:alphaModFix/>
          </a:blip>
          <a:srcRect/>
          <a:stretch/>
        </p:blipFill>
        <p:spPr>
          <a:xfrm>
            <a:off x="9755645" y="1757495"/>
            <a:ext cx="1955800" cy="2413000"/>
          </a:xfrm>
          <a:prstGeom prst="rect">
            <a:avLst/>
          </a:prstGeom>
          <a:noFill/>
          <a:ln>
            <a:noFill/>
          </a:ln>
        </p:spPr>
      </p:pic>
      <p:pic>
        <p:nvPicPr>
          <p:cNvPr id="2" name="Picture 1">
            <a:extLst>
              <a:ext uri="{FF2B5EF4-FFF2-40B4-BE49-F238E27FC236}">
                <a16:creationId xmlns:a16="http://schemas.microsoft.com/office/drawing/2014/main" id="{0AA4B8C9-945E-F81C-713F-7AABAE5260E4}"/>
              </a:ext>
            </a:extLst>
          </p:cNvPr>
          <p:cNvPicPr>
            <a:picLocks noChangeAspect="1"/>
          </p:cNvPicPr>
          <p:nvPr/>
        </p:nvPicPr>
        <p:blipFill>
          <a:blip r:embed="rId5"/>
          <a:stretch>
            <a:fillRect/>
          </a:stretch>
        </p:blipFill>
        <p:spPr>
          <a:xfrm>
            <a:off x="0" y="-42041"/>
            <a:ext cx="9533101" cy="1610200"/>
          </a:xfrm>
          <a:prstGeom prst="rect">
            <a:avLst/>
          </a:prstGeom>
        </p:spPr>
      </p:pic>
      <p:sp>
        <p:nvSpPr>
          <p:cNvPr id="3" name="TextBox 2">
            <a:extLst>
              <a:ext uri="{FF2B5EF4-FFF2-40B4-BE49-F238E27FC236}">
                <a16:creationId xmlns:a16="http://schemas.microsoft.com/office/drawing/2014/main" id="{86EC38ED-015A-5B9F-D481-194D365AD552}"/>
              </a:ext>
            </a:extLst>
          </p:cNvPr>
          <p:cNvSpPr txBox="1"/>
          <p:nvPr/>
        </p:nvSpPr>
        <p:spPr>
          <a:xfrm>
            <a:off x="2383275" y="470672"/>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Resources:</a:t>
            </a:r>
          </a:p>
        </p:txBody>
      </p:sp>
      <p:pic>
        <p:nvPicPr>
          <p:cNvPr id="4" name="Picture 3">
            <a:extLst>
              <a:ext uri="{FF2B5EF4-FFF2-40B4-BE49-F238E27FC236}">
                <a16:creationId xmlns:a16="http://schemas.microsoft.com/office/drawing/2014/main" id="{93922E8A-95B6-50BD-0FEB-A47F923C1B6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9C25B64E-50E5-FE88-AA6A-096300BCD251}"/>
              </a:ext>
            </a:extLst>
          </p:cNvPr>
          <p:cNvPicPr>
            <a:picLocks noChangeAspect="1"/>
          </p:cNvPicPr>
          <p:nvPr/>
        </p:nvPicPr>
        <p:blipFill>
          <a:blip r:embed="rId7"/>
          <a:stretch>
            <a:fillRect/>
          </a:stretch>
        </p:blipFill>
        <p:spPr>
          <a:xfrm>
            <a:off x="2171236" y="6544606"/>
            <a:ext cx="9902229" cy="204838"/>
          </a:xfrm>
          <a:prstGeom prst="rect">
            <a:avLst/>
          </a:prstGeom>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130</TotalTime>
  <Words>8056</Words>
  <Application>Microsoft Office PowerPoint</Application>
  <PresentationFormat>Widescreen</PresentationFormat>
  <Paragraphs>646</Paragraphs>
  <Slides>65</Slides>
  <Notes>62</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65</vt:i4>
      </vt:variant>
    </vt:vector>
  </HeadingPairs>
  <TitlesOfParts>
    <vt:vector size="78" baseType="lpstr">
      <vt:lpstr>Tajawal Medium</vt:lpstr>
      <vt:lpstr>Merriweather</vt:lpstr>
      <vt:lpstr>Noto Sans Symbols</vt:lpstr>
      <vt:lpstr>Times</vt:lpstr>
      <vt:lpstr>Calibri Light</vt:lpstr>
      <vt:lpstr>Open Sans</vt:lpstr>
      <vt:lpstr>Calibri</vt:lpstr>
      <vt:lpstr>Arial</vt:lpstr>
      <vt:lpstr>Century Gothic</vt:lpstr>
      <vt:lpstr>Wingdings</vt:lpstr>
      <vt:lpstr>Gallery</vt:lpstr>
      <vt:lpstr>2_Office Theme</vt:lpstr>
      <vt:lpstr>1_Gallery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Describe the four major contingency leadership  theories? </vt:lpstr>
      <vt:lpstr>PowerPoint Presentation</vt:lpstr>
      <vt:lpstr>The Fiedler Model - Least-Preferred Coworker Questionnaire </vt:lpstr>
      <vt:lpstr>PowerPoint Presentation</vt:lpstr>
      <vt:lpstr>PowerPoint Presentation</vt:lpstr>
      <vt:lpstr>PowerPoint Presentation</vt:lpstr>
      <vt:lpstr>PowerPoint Presentation</vt:lpstr>
      <vt:lpstr>PowerPoint Presentation</vt:lpstr>
      <vt:lpstr>PowerPoint Presentation</vt:lpstr>
      <vt:lpstr>Leader-Participation Model (Yroom &amp; Yetton’s Leader-Participation Model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monaalshry</cp:lastModifiedBy>
  <cp:revision>31</cp:revision>
  <dcterms:created xsi:type="dcterms:W3CDTF">2020-10-15T07:04:09Z</dcterms:created>
  <dcterms:modified xsi:type="dcterms:W3CDTF">2023-02-18T19:03:28Z</dcterms:modified>
</cp:coreProperties>
</file>