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tags/tag8.xml" ContentType="application/vnd.openxmlformats-officedocument.presentationml.tags+xml"/>
  <Override PartName="/ppt/notesSlides/notesSlide10.xml" ContentType="application/vnd.openxmlformats-officedocument.presentationml.notesSlide+xml"/>
  <Override PartName="/ppt/tags/tag9.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3"/>
    <p:sldMasterId id="2147483676" r:id="rId4"/>
    <p:sldMasterId id="2147483692" r:id="rId5"/>
  </p:sldMasterIdLst>
  <p:notesMasterIdLst>
    <p:notesMasterId r:id="rId55"/>
  </p:notesMasterIdLst>
  <p:sldIdLst>
    <p:sldId id="502" r:id="rId6"/>
    <p:sldId id="499" r:id="rId7"/>
    <p:sldId id="501" r:id="rId8"/>
    <p:sldId id="330" r:id="rId9"/>
    <p:sldId id="420" r:id="rId10"/>
    <p:sldId id="331" r:id="rId11"/>
    <p:sldId id="337" r:id="rId12"/>
    <p:sldId id="338" r:id="rId13"/>
    <p:sldId id="339" r:id="rId14"/>
    <p:sldId id="418" r:id="rId15"/>
    <p:sldId id="411" r:id="rId16"/>
    <p:sldId id="412" r:id="rId17"/>
    <p:sldId id="422" r:id="rId18"/>
    <p:sldId id="423" r:id="rId19"/>
    <p:sldId id="409" r:id="rId20"/>
    <p:sldId id="392" r:id="rId21"/>
    <p:sldId id="359" r:id="rId22"/>
    <p:sldId id="414" r:id="rId23"/>
    <p:sldId id="389" r:id="rId24"/>
    <p:sldId id="390" r:id="rId25"/>
    <p:sldId id="360" r:id="rId26"/>
    <p:sldId id="370" r:id="rId27"/>
    <p:sldId id="396" r:id="rId28"/>
    <p:sldId id="361" r:id="rId29"/>
    <p:sldId id="364" r:id="rId30"/>
    <p:sldId id="386" r:id="rId31"/>
    <p:sldId id="397" r:id="rId32"/>
    <p:sldId id="398" r:id="rId33"/>
    <p:sldId id="399" r:id="rId34"/>
    <p:sldId id="367" r:id="rId35"/>
    <p:sldId id="365" r:id="rId36"/>
    <p:sldId id="417" r:id="rId37"/>
    <p:sldId id="377" r:id="rId38"/>
    <p:sldId id="378" r:id="rId39"/>
    <p:sldId id="379" r:id="rId40"/>
    <p:sldId id="381" r:id="rId41"/>
    <p:sldId id="384" r:id="rId42"/>
    <p:sldId id="404" r:id="rId43"/>
    <p:sldId id="349" r:id="rId44"/>
    <p:sldId id="350" r:id="rId45"/>
    <p:sldId id="374" r:id="rId46"/>
    <p:sldId id="405" r:id="rId47"/>
    <p:sldId id="406" r:id="rId48"/>
    <p:sldId id="407" r:id="rId49"/>
    <p:sldId id="408" r:id="rId50"/>
    <p:sldId id="347" r:id="rId51"/>
    <p:sldId id="326" r:id="rId52"/>
    <p:sldId id="421" r:id="rId53"/>
    <p:sldId id="293"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82" d="100"/>
          <a:sy n="82" d="100"/>
        </p:scale>
        <p:origin x="643" y="67"/>
      </p:cViewPr>
      <p:guideLst/>
    </p:cSldViewPr>
  </p:slideViewPr>
  <p:notesTextViewPr>
    <p:cViewPr>
      <p:scale>
        <a:sx n="1" d="1"/>
        <a:sy n="1" d="1"/>
      </p:scale>
      <p:origin x="0" y="0"/>
    </p:cViewPr>
  </p:notesTextViewPr>
  <p:sorterViewPr>
    <p:cViewPr>
      <p:scale>
        <a:sx n="100" d="100"/>
        <a:sy n="100" d="100"/>
      </p:scale>
      <p:origin x="0" y="-55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heme" Target="theme/theme1.xml"/><Relationship Id="rId5" Type="http://schemas.openxmlformats.org/officeDocument/2006/relationships/slideMaster" Target="slideMasters/slideMaster3.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4" Type="http://schemas.openxmlformats.org/officeDocument/2006/relationships/slideMaster" Target="slideMasters/slideMaster2.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F9A377-4658-4252-ABE3-AD7C20E48182}" type="datetimeFigureOut">
              <a:rPr lang="en-US" smtClean="0"/>
              <a:t>6/27/2024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0C5F73-8410-4663-BF36-1A98025BB419}" type="slidenum">
              <a:rPr lang="en-US" smtClean="0"/>
              <a:t>‹#›</a:t>
            </a:fld>
            <a:endParaRPr lang="en-US"/>
          </a:p>
        </p:txBody>
      </p:sp>
    </p:spTree>
    <p:extLst>
      <p:ext uri="{BB962C8B-B14F-4D97-AF65-F5344CB8AC3E}">
        <p14:creationId xmlns:p14="http://schemas.microsoft.com/office/powerpoint/2010/main" val="1329699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Alexandria" pitchFamily="2" charset="-78"/>
              <a:sym typeface="Arial"/>
            </a:endParaRPr>
          </a:p>
        </p:txBody>
      </p:sp>
    </p:spTree>
    <p:extLst>
      <p:ext uri="{BB962C8B-B14F-4D97-AF65-F5344CB8AC3E}">
        <p14:creationId xmlns:p14="http://schemas.microsoft.com/office/powerpoint/2010/main" val="613967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Alexandria" pitchFamily="2" charset="-78"/>
              <a:sym typeface="Arial"/>
            </a:endParaRPr>
          </a:p>
        </p:txBody>
      </p:sp>
    </p:spTree>
    <p:extLst>
      <p:ext uri="{BB962C8B-B14F-4D97-AF65-F5344CB8AC3E}">
        <p14:creationId xmlns:p14="http://schemas.microsoft.com/office/powerpoint/2010/main" val="20989219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4" Type="http://schemas.microsoft.com/office/2007/relationships/hdphoto" Target="../media/hdphoto1.wdp"/></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9726130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30500422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5087795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9240664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13195815"/>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760706169"/>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37125399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95117568"/>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3373734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16477444"/>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6/27/2024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225906228"/>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9789929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4032072"/>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9498145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1745208"/>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394683736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2523893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24457199"/>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8728900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625085634"/>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867434202"/>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1620355"/>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2036543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87301342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72215279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85524901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96608457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2312415745"/>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58430745"/>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2091964"/>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404744576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10490338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7600898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0816633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4397187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80718674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49076980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147760488"/>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77001260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57570747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454971898"/>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228598078"/>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grpSp>
    </p:spTree>
    <p:extLst>
      <p:ext uri="{BB962C8B-B14F-4D97-AF65-F5344CB8AC3E}">
        <p14:creationId xmlns:p14="http://schemas.microsoft.com/office/powerpoint/2010/main" val="355677102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5_Contents slide layout">
    <p:spTree>
      <p:nvGrpSpPr>
        <p:cNvPr id="1" name=""/>
        <p:cNvGrpSpPr/>
        <p:nvPr/>
      </p:nvGrpSpPr>
      <p:grpSpPr>
        <a:xfrm>
          <a:off x="0" y="0"/>
          <a:ext cx="0" cy="0"/>
          <a:chOff x="0" y="0"/>
          <a:chExt cx="0" cy="0"/>
        </a:xfrm>
      </p:grpSpPr>
      <p:pic>
        <p:nvPicPr>
          <p:cNvPr id="2" name="그림 1">
            <a:extLst>
              <a:ext uri="{FF2B5EF4-FFF2-40B4-BE49-F238E27FC236}">
                <a16:creationId xmlns:a16="http://schemas.microsoft.com/office/drawing/2014/main" id="{54BAF68A-9D51-4222-8013-E9B5F820985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000903"/>
            <a:ext cx="11600704" cy="1140891"/>
          </a:xfrm>
          <a:prstGeom prst="rect">
            <a:avLst/>
          </a:prstGeom>
        </p:spPr>
      </p:pic>
      <p:pic>
        <p:nvPicPr>
          <p:cNvPr id="3" name="Picture 3" descr="E:\002-KIMS BUSINESS\007-02-MaxPPT-Contents\150902-com-Global-Laptop\mo900.png">
            <a:extLst>
              <a:ext uri="{FF2B5EF4-FFF2-40B4-BE49-F238E27FC236}">
                <a16:creationId xmlns:a16="http://schemas.microsoft.com/office/drawing/2014/main" id="{1C4F8B41-3F98-4240-8891-4ADABC669A41}"/>
              </a:ext>
            </a:extLst>
          </p:cNvPr>
          <p:cNvPicPr>
            <a:picLocks noChangeAspect="1" noChangeArrowheads="1"/>
          </p:cNvPicPr>
          <p:nvPr userDrawn="1"/>
        </p:nvPicPr>
        <p:blipFill rotWithShape="1">
          <a:blip r:embed="rId3">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val="0"/>
              </a:ext>
            </a:extLst>
          </a:blip>
          <a:srcRect l="18253"/>
          <a:stretch/>
        </p:blipFill>
        <p:spPr bwMode="auto">
          <a:xfrm flipH="1">
            <a:off x="8509450"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a:extLst>
              <a:ext uri="{FF2B5EF4-FFF2-40B4-BE49-F238E27FC236}">
                <a16:creationId xmlns:a16="http://schemas.microsoft.com/office/drawing/2014/main" id="{88CB46E1-8EB0-4782-9CDE-623B6BC6877B}"/>
              </a:ext>
            </a:extLst>
          </p:cNvPr>
          <p:cNvSpPr>
            <a:spLocks noGrp="1"/>
          </p:cNvSpPr>
          <p:nvPr>
            <p:ph type="pic" idx="14" hasCustomPrompt="1"/>
          </p:nvPr>
        </p:nvSpPr>
        <p:spPr>
          <a:xfrm>
            <a:off x="8898129" y="2735416"/>
            <a:ext cx="1672517" cy="2613110"/>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2517" h="2613110">
                <a:moveTo>
                  <a:pt x="0" y="0"/>
                </a:moveTo>
                <a:lnTo>
                  <a:pt x="1523565" y="16550"/>
                </a:lnTo>
                <a:lnTo>
                  <a:pt x="1672517" y="2580011"/>
                </a:lnTo>
                <a:lnTo>
                  <a:pt x="161364" y="2613110"/>
                </a:lnTo>
                <a:lnTo>
                  <a:pt x="0" y="0"/>
                </a:lnTo>
                <a:close/>
              </a:path>
            </a:pathLst>
          </a:custGeom>
          <a:solidFill>
            <a:schemeClr val="bg1">
              <a:lumMod val="95000"/>
            </a:schemeClr>
          </a:solidFill>
        </p:spPr>
        <p:txBody>
          <a:bodyPr anchor="ctr"/>
          <a:lstStyle>
            <a:lvl1pPr marL="0" indent="0" algn="ctr">
              <a:buNone/>
              <a:defRPr sz="1600">
                <a:latin typeface="Alexandria" pitchFamily="2" charset="-78"/>
                <a:cs typeface="Alexandria" pitchFamily="2" charset="-78"/>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id="{388CF590-A7AC-47AA-9D77-5FF843A9CEE8}"/>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pPr lvl="0"/>
            <a:r>
              <a:rPr lang="en-US" altLang="ko-KR" dirty="0"/>
              <a:t>BASIC LAYOUT</a:t>
            </a:r>
          </a:p>
        </p:txBody>
      </p:sp>
    </p:spTree>
    <p:extLst>
      <p:ext uri="{BB962C8B-B14F-4D97-AF65-F5344CB8AC3E}">
        <p14:creationId xmlns:p14="http://schemas.microsoft.com/office/powerpoint/2010/main" val="652650924"/>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2" name="Picture Placeholder 2"/>
          <p:cNvSpPr>
            <a:spLocks noGrp="1"/>
          </p:cNvSpPr>
          <p:nvPr>
            <p:ph type="pic" idx="12" hasCustomPrompt="1"/>
          </p:nvPr>
        </p:nvSpPr>
        <p:spPr>
          <a:xfrm>
            <a:off x="3095449" y="3660"/>
            <a:ext cx="3600000" cy="3672000"/>
          </a:xfrm>
          <a:prstGeom prst="rect">
            <a:avLst/>
          </a:prstGeom>
          <a:solidFill>
            <a:schemeClr val="bg1">
              <a:lumMod val="95000"/>
            </a:schemeClr>
          </a:solidFill>
        </p:spPr>
        <p:txBody>
          <a:bodyPr anchor="ct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p:cNvSpPr>
            <a:spLocks noGrp="1"/>
          </p:cNvSpPr>
          <p:nvPr>
            <p:ph type="pic" idx="13" hasCustomPrompt="1"/>
          </p:nvPr>
        </p:nvSpPr>
        <p:spPr>
          <a:xfrm>
            <a:off x="397585" y="3870000"/>
            <a:ext cx="3600000" cy="2988000"/>
          </a:xfrm>
          <a:prstGeom prst="rect">
            <a:avLst/>
          </a:prstGeom>
          <a:solidFill>
            <a:schemeClr val="bg1">
              <a:lumMod val="95000"/>
            </a:schemeClr>
          </a:solidFill>
        </p:spPr>
        <p:txBody>
          <a:bodyPr anchor="ct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4" hasCustomPrompt="1"/>
          </p:nvPr>
        </p:nvSpPr>
        <p:spPr>
          <a:xfrm>
            <a:off x="4175449" y="3870000"/>
            <a:ext cx="2520000" cy="1908000"/>
          </a:xfrm>
          <a:prstGeom prst="rect">
            <a:avLst/>
          </a:prstGeom>
          <a:solidFill>
            <a:schemeClr val="bg1">
              <a:lumMod val="95000"/>
            </a:schemeClr>
          </a:solidFill>
        </p:spPr>
        <p:txBody>
          <a:bodyPr anchor="ct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Picture Placeholder 2"/>
          <p:cNvSpPr>
            <a:spLocks noGrp="1"/>
          </p:cNvSpPr>
          <p:nvPr>
            <p:ph type="pic" idx="15" hasCustomPrompt="1"/>
          </p:nvPr>
        </p:nvSpPr>
        <p:spPr>
          <a:xfrm>
            <a:off x="397585" y="1733388"/>
            <a:ext cx="2520000" cy="1942272"/>
          </a:xfrm>
          <a:prstGeom prst="rect">
            <a:avLst/>
          </a:prstGeom>
          <a:solidFill>
            <a:schemeClr val="bg1">
              <a:lumMod val="95000"/>
            </a:schemeClr>
          </a:solidFill>
        </p:spPr>
        <p:txBody>
          <a:bodyPr anchor="ct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60937482"/>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125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25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pPr lvl="0"/>
            <a:r>
              <a:rPr lang="en-US" altLang="ko-KR" dirty="0"/>
              <a:t>BASIC LAYOUT</a:t>
            </a:r>
          </a:p>
        </p:txBody>
      </p:sp>
    </p:spTree>
    <p:extLst>
      <p:ext uri="{BB962C8B-B14F-4D97-AF65-F5344CB8AC3E}">
        <p14:creationId xmlns:p14="http://schemas.microsoft.com/office/powerpoint/2010/main" val="3632084055"/>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60688240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470190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522271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17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4174139"/>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4_Taam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1DB724-9006-424E-A191-C08CB17EE2CA}"/>
              </a:ext>
            </a:extLst>
          </p:cNvPr>
          <p:cNvSpPr/>
          <p:nvPr userDrawn="1"/>
        </p:nvSpPr>
        <p:spPr>
          <a:xfrm>
            <a:off x="462336" y="315931"/>
            <a:ext cx="3113070" cy="622613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4" name="그림 개체 틀 2">
            <a:extLst>
              <a:ext uri="{FF2B5EF4-FFF2-40B4-BE49-F238E27FC236}">
                <a16:creationId xmlns:a16="http://schemas.microsoft.com/office/drawing/2014/main" id="{13FB2FD4-D355-49C8-B7E0-BC49131F2FEA}"/>
              </a:ext>
            </a:extLst>
          </p:cNvPr>
          <p:cNvSpPr>
            <a:spLocks noGrp="1"/>
          </p:cNvSpPr>
          <p:nvPr>
            <p:ph type="pic" sz="quarter" idx="41" hasCustomPrompt="1"/>
          </p:nvPr>
        </p:nvSpPr>
        <p:spPr>
          <a:xfrm>
            <a:off x="682645" y="553565"/>
            <a:ext cx="2672453" cy="2405392"/>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Alexandria" pitchFamily="2" charset="-78"/>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408151912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7_Image slide layout">
    <p:spTree>
      <p:nvGrpSpPr>
        <p:cNvPr id="1" name=""/>
        <p:cNvGrpSpPr/>
        <p:nvPr/>
      </p:nvGrpSpPr>
      <p:grpSpPr>
        <a:xfrm>
          <a:off x="0" y="0"/>
          <a:ext cx="0" cy="0"/>
          <a:chOff x="0" y="0"/>
          <a:chExt cx="0" cy="0"/>
        </a:xfrm>
      </p:grpSpPr>
      <p:sp>
        <p:nvSpPr>
          <p:cNvPr id="6" name="그림 개체 틀 2">
            <a:extLst>
              <a:ext uri="{FF2B5EF4-FFF2-40B4-BE49-F238E27FC236}">
                <a16:creationId xmlns:a16="http://schemas.microsoft.com/office/drawing/2014/main" id="{F9074EBC-1F15-45F9-A91E-E5C4D64C8180}"/>
              </a:ext>
            </a:extLst>
          </p:cNvPr>
          <p:cNvSpPr>
            <a:spLocks noGrp="1"/>
          </p:cNvSpPr>
          <p:nvPr>
            <p:ph type="pic" sz="quarter" idx="17" hasCustomPrompt="1"/>
          </p:nvPr>
        </p:nvSpPr>
        <p:spPr>
          <a:xfrm>
            <a:off x="3267390" y="2672859"/>
            <a:ext cx="8924610" cy="2924636"/>
          </a:xfrm>
          <a:prstGeom prst="rect">
            <a:avLst/>
          </a:prstGeom>
          <a:solidFill>
            <a:schemeClr val="bg1">
              <a:lumMod val="95000"/>
            </a:schemeClr>
          </a:solidFill>
        </p:spPr>
        <p:txBody>
          <a:bodyPr anchor="ctr"/>
          <a:lstStyle>
            <a:lvl1pPr marL="0" indent="0" algn="ctr">
              <a:buNone/>
              <a:defRPr sz="1600">
                <a:solidFill>
                  <a:schemeClr val="tx1">
                    <a:lumMod val="75000"/>
                    <a:lumOff val="25000"/>
                  </a:schemeClr>
                </a:solidFill>
                <a:latin typeface="Alexandria" pitchFamily="2" charset="-78"/>
              </a:defRPr>
            </a:lvl1pPr>
          </a:lstStyle>
          <a:p>
            <a:r>
              <a:rPr lang="en-US" altLang="ko-KR" dirty="0"/>
              <a:t>Place Your Picture Here</a:t>
            </a:r>
            <a:endParaRPr lang="ko-KR" altLang="en-US" dirty="0"/>
          </a:p>
        </p:txBody>
      </p:sp>
      <p:sp>
        <p:nvSpPr>
          <p:cNvPr id="5" name="Frame 4">
            <a:extLst>
              <a:ext uri="{FF2B5EF4-FFF2-40B4-BE49-F238E27FC236}">
                <a16:creationId xmlns:a16="http://schemas.microsoft.com/office/drawing/2014/main" id="{68FC2D2C-E288-4655-B149-7FDC6019F189}"/>
              </a:ext>
            </a:extLst>
          </p:cNvPr>
          <p:cNvSpPr/>
          <p:nvPr userDrawn="1"/>
        </p:nvSpPr>
        <p:spPr>
          <a:xfrm>
            <a:off x="1065125" y="615462"/>
            <a:ext cx="10061750" cy="5627077"/>
          </a:xfrm>
          <a:prstGeom prst="frame">
            <a:avLst>
              <a:gd name="adj1" fmla="val 125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Alexandria" pitchFamily="2" charset="-78"/>
            </a:endParaRPr>
          </a:p>
        </p:txBody>
      </p:sp>
    </p:spTree>
    <p:extLst>
      <p:ext uri="{BB962C8B-B14F-4D97-AF65-F5344CB8AC3E}">
        <p14:creationId xmlns:p14="http://schemas.microsoft.com/office/powerpoint/2010/main" val="4174020992"/>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dirty="0">
              <a:latin typeface="Alexandria" pitchFamily="2" charset="-78"/>
            </a:endParaRPr>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6755059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21" Type="http://schemas.openxmlformats.org/officeDocument/2006/relationships/slideLayout" Target="../slideLayouts/slideLayout51.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5" Type="http://schemas.openxmlformats.org/officeDocument/2006/relationships/image" Target="../media/image1.png"/><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slideLayout" Target="../slideLayouts/slideLayout50.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24" Type="http://schemas.openxmlformats.org/officeDocument/2006/relationships/theme" Target="../theme/theme3.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slideLayout" Target="../slideLayouts/slideLayout53.xml"/><Relationship Id="rId10" Type="http://schemas.openxmlformats.org/officeDocument/2006/relationships/slideLayout" Target="../slideLayouts/slideLayout40.xml"/><Relationship Id="rId19" Type="http://schemas.openxmlformats.org/officeDocument/2006/relationships/slideLayout" Target="../slideLayouts/slideLayout49.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6/27/2024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956019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043278102"/>
      </p:ext>
    </p:extLst>
  </p:cSld>
  <p:clrMap bg1="lt1" tx1="dk1" bg2="dk2"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Lst>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alphaModFix amt="98000"/>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75335179"/>
      </p:ext>
    </p:extLst>
  </p:cSld>
  <p:clrMap bg1="lt1" tx1="dk1" bg2="dk2" tx2="lt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 id="2147483711" r:id="rId19"/>
    <p:sldLayoutId id="2147483712" r:id="rId20"/>
    <p:sldLayoutId id="2147483713" r:id="rId21"/>
    <p:sldLayoutId id="2147483714" r:id="rId22"/>
    <p:sldLayoutId id="2147483715" r:id="rId23"/>
  </p:sldLayoutIdLst>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1.xml"/><Relationship Id="rId1" Type="http://schemas.openxmlformats.org/officeDocument/2006/relationships/tags" Target="../tags/tag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1.xml"/><Relationship Id="rId1" Type="http://schemas.openxmlformats.org/officeDocument/2006/relationships/tags" Target="../tags/tag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1.xml"/><Relationship Id="rId1" Type="http://schemas.openxmlformats.org/officeDocument/2006/relationships/tags" Target="../tags/tag3.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1.xml"/><Relationship Id="rId1" Type="http://schemas.openxmlformats.org/officeDocument/2006/relationships/tags" Target="../tags/tag4.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1.xml"/><Relationship Id="rId1" Type="http://schemas.openxmlformats.org/officeDocument/2006/relationships/tags" Target="../tags/tag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1.xml"/><Relationship Id="rId1" Type="http://schemas.openxmlformats.org/officeDocument/2006/relationships/tags" Target="../tags/tag6.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1.xml"/><Relationship Id="rId1" Type="http://schemas.openxmlformats.org/officeDocument/2006/relationships/tags" Target="../tags/tag7.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1.xml"/><Relationship Id="rId1" Type="http://schemas.openxmlformats.org/officeDocument/2006/relationships/tags" Target="../tags/tag8.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9.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9.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1.xml"/><Relationship Id="rId1" Type="http://schemas.openxmlformats.org/officeDocument/2006/relationships/tags" Target="../tags/tag9.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9.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slideLayout" Target="../slideLayouts/slideLayout47.xml"/><Relationship Id="rId1" Type="http://schemas.openxmlformats.org/officeDocument/2006/relationships/tags" Target="../tags/tag10.xml"/><Relationship Id="rId6" Type="http://schemas.openxmlformats.org/officeDocument/2006/relationships/image" Target="../media/image10.svg"/><Relationship Id="rId5" Type="http://schemas.openxmlformats.org/officeDocument/2006/relationships/image" Target="../media/image9.png"/><Relationship Id="rId4" Type="http://schemas.microsoft.com/office/2007/relationships/hdphoto" Target="../media/hdphoto2.wdp"/></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8.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8.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8.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53.xml"/><Relationship Id="rId1" Type="http://schemas.openxmlformats.org/officeDocument/2006/relationships/tags" Target="../tags/tag1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8.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8.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0.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0.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0.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0.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0.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8.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43.xml"/><Relationship Id="rId1" Type="http://schemas.openxmlformats.org/officeDocument/2006/relationships/tags" Target="../tags/tag12.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8.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2.xml"/><Relationship Id="rId1" Type="http://schemas.openxmlformats.org/officeDocument/2006/relationships/tags" Target="../tags/tag13.xml"/><Relationship Id="rId5" Type="http://schemas.openxmlformats.org/officeDocument/2006/relationships/image" Target="../media/image5.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591944" y="0"/>
            <a:ext cx="6702237"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sym typeface="Arial"/>
            </a:endParaRPr>
          </a:p>
        </p:txBody>
      </p:sp>
      <p:sp>
        <p:nvSpPr>
          <p:cNvPr id="30" name="TextBox 29"/>
          <p:cNvSpPr txBox="1"/>
          <p:nvPr/>
        </p:nvSpPr>
        <p:spPr>
          <a:xfrm>
            <a:off x="329268" y="3910064"/>
            <a:ext cx="4886463"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Alexandria" pitchFamily="2" charset="-78"/>
                <a:ea typeface="Tajawal Medium"/>
                <a:cs typeface="Alexandria" pitchFamily="2" charset="-78"/>
                <a:sym typeface="Tajawal Medium"/>
              </a:rPr>
              <a:t>Prepared by</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Alexandria" pitchFamily="2" charset="-78"/>
                <a:ea typeface="Tajawal Medium"/>
                <a:cs typeface="Alexandria" pitchFamily="2" charset="-78"/>
                <a:sym typeface="Tajawal Medium"/>
              </a:rPr>
              <a:t> </a:t>
            </a:r>
            <a:r>
              <a:rPr kumimoji="0" lang="en-US" sz="2400" b="1" i="0" u="none" strike="noStrike" kern="0" cap="none" spc="0" normalizeH="0" baseline="0" noProof="0" dirty="0">
                <a:ln>
                  <a:noFill/>
                </a:ln>
                <a:solidFill>
                  <a:srgbClr val="2D3956"/>
                </a:solidFill>
                <a:effectLst/>
                <a:uLnTx/>
                <a:uFillTx/>
                <a:latin typeface="Alexandria" pitchFamily="2" charset="-78"/>
                <a:ea typeface="Tajawal Medium"/>
                <a:cs typeface="Alexandria" pitchFamily="2" charset="-78"/>
                <a:sym typeface="Tajawal Medium"/>
              </a:rPr>
              <a:t>Dr.Warda Mahmoud </a:t>
            </a:r>
            <a:r>
              <a:rPr kumimoji="0" lang="ar-AE" sz="2400" b="1" i="0" u="none" strike="noStrike" kern="0" cap="none" spc="0" normalizeH="0" baseline="0" noProof="0" dirty="0">
                <a:ln>
                  <a:noFill/>
                </a:ln>
                <a:solidFill>
                  <a:srgbClr val="2D3956"/>
                </a:solidFill>
                <a:effectLst/>
                <a:uLnTx/>
                <a:uFillTx/>
                <a:latin typeface="Alexandria" pitchFamily="2" charset="-78"/>
                <a:ea typeface="Tajawal Medium"/>
                <a:cs typeface="Alexandria" pitchFamily="2" charset="-78"/>
                <a:sym typeface="Tajawal Medium"/>
              </a:rPr>
              <a:t> </a:t>
            </a:r>
            <a:r>
              <a:rPr kumimoji="0" lang="en-US" sz="2400" b="1" i="0" u="none" strike="noStrike" kern="0" cap="none" spc="0" normalizeH="0" baseline="0" noProof="0" dirty="0">
                <a:ln>
                  <a:noFill/>
                </a:ln>
                <a:solidFill>
                  <a:srgbClr val="2D3956"/>
                </a:solidFill>
                <a:effectLst/>
                <a:uLnTx/>
                <a:uFillTx/>
                <a:latin typeface="Alexandria" pitchFamily="2" charset="-78"/>
                <a:ea typeface="Tajawal Medium"/>
                <a:cs typeface="Alexandria" pitchFamily="2" charset="-78"/>
                <a:sym typeface="Tajawal Medium"/>
              </a:rPr>
              <a:t>Abu Kloub </a:t>
            </a:r>
            <a:endParaRPr kumimoji="0" lang="en-US"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1" name="TextBox 30"/>
          <p:cNvSpPr txBox="1"/>
          <p:nvPr/>
        </p:nvSpPr>
        <p:spPr>
          <a:xfrm>
            <a:off x="-558082" y="2390959"/>
            <a:ext cx="677484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Leadership</a:t>
            </a:r>
          </a:p>
        </p:txBody>
      </p:sp>
      <p:sp>
        <p:nvSpPr>
          <p:cNvPr id="34" name="Rectangle: Rounded Corners 33"/>
          <p:cNvSpPr/>
          <p:nvPr/>
        </p:nvSpPr>
        <p:spPr>
          <a:xfrm>
            <a:off x="1058949" y="597111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a:t>
            </a:r>
            <a:r>
              <a:rPr lang="en-US" sz="2800" b="1" dirty="0">
                <a:solidFill>
                  <a:prstClr val="white"/>
                </a:solidFill>
                <a:latin typeface="Times New Roman" panose="02020603050405020304" pitchFamily="18" charset="0"/>
                <a:cs typeface="Times New Roman" panose="02020603050405020304" pitchFamily="18" charset="0"/>
                <a:sym typeface="Arial"/>
              </a:rPr>
              <a:t>3</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6" name="TextBox 45"/>
          <p:cNvSpPr txBox="1"/>
          <p:nvPr/>
        </p:nvSpPr>
        <p:spPr>
          <a:xfrm>
            <a:off x="2287236" y="5128229"/>
            <a:ext cx="10842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ELD711</a:t>
            </a:r>
          </a:p>
        </p:txBody>
      </p:sp>
      <p:sp>
        <p:nvSpPr>
          <p:cNvPr id="14" name="Oval 13"/>
          <p:cNvSpPr/>
          <p:nvPr/>
        </p:nvSpPr>
        <p:spPr>
          <a:xfrm>
            <a:off x="6096000" y="133157"/>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507277"/>
            <a:ext cx="5824130" cy="46166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4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43080992"/>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Rounded Corners 33"/>
          <p:cNvSpPr/>
          <p:nvPr/>
        </p:nvSpPr>
        <p:spPr>
          <a:xfrm>
            <a:off x="1058948" y="398732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3</a:t>
            </a:r>
          </a:p>
        </p:txBody>
      </p:sp>
      <p:sp>
        <p:nvSpPr>
          <p:cNvPr id="14" name="Oval 13"/>
          <p:cNvSpPr/>
          <p:nvPr/>
        </p:nvSpPr>
        <p:spPr>
          <a:xfrm>
            <a:off x="8048582" y="476672"/>
            <a:ext cx="3664042" cy="415637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9376" y="158104"/>
            <a:ext cx="2954655" cy="1379622"/>
          </a:xfrm>
          <a:prstGeom prst="rect">
            <a:avLst/>
          </a:prstGeom>
        </p:spPr>
      </p:pic>
      <p:grpSp>
        <p:nvGrpSpPr>
          <p:cNvPr id="2" name="Group 1">
            <a:extLst>
              <a:ext uri="{FF2B5EF4-FFF2-40B4-BE49-F238E27FC236}">
                <a16:creationId xmlns:a16="http://schemas.microsoft.com/office/drawing/2014/main" id="{54A0190F-6743-55C4-30C8-F8BDE5D55E2C}"/>
              </a:ext>
            </a:extLst>
          </p:cNvPr>
          <p:cNvGrpSpPr/>
          <p:nvPr/>
        </p:nvGrpSpPr>
        <p:grpSpPr>
          <a:xfrm>
            <a:off x="5319717" y="2709280"/>
            <a:ext cx="6453183" cy="3614429"/>
            <a:chOff x="434509" y="3232290"/>
            <a:chExt cx="7866058" cy="3285899"/>
          </a:xfrm>
          <a:solidFill>
            <a:srgbClr val="00B0F0"/>
          </a:solidFill>
        </p:grpSpPr>
        <p:sp>
          <p:nvSpPr>
            <p:cNvPr id="3" name="Freeform: Shape 35">
              <a:extLst>
                <a:ext uri="{FF2B5EF4-FFF2-40B4-BE49-F238E27FC236}">
                  <a16:creationId xmlns:a16="http://schemas.microsoft.com/office/drawing/2014/main" id="{AB52C964-59F6-BC72-6A3E-9182E11EAC5B}"/>
                </a:ext>
              </a:extLst>
            </p:cNvPr>
            <p:cNvSpPr/>
            <p:nvPr/>
          </p:nvSpPr>
          <p:spPr>
            <a:xfrm>
              <a:off x="434509" y="3232290"/>
              <a:ext cx="2986139" cy="3285899"/>
            </a:xfrm>
            <a:custGeom>
              <a:avLst/>
              <a:gdLst>
                <a:gd name="connsiteX0" fmla="*/ 1711336 w 2986139"/>
                <a:gd name="connsiteY0" fmla="*/ 2011 h 3285899"/>
                <a:gd name="connsiteX1" fmla="*/ 2285809 w 2986139"/>
                <a:gd name="connsiteY1" fmla="*/ 131475 h 3285899"/>
                <a:gd name="connsiteX2" fmla="*/ 2864184 w 2986139"/>
                <a:gd name="connsiteY2" fmla="*/ 653376 h 3285899"/>
                <a:gd name="connsiteX3" fmla="*/ 2977619 w 2986139"/>
                <a:gd name="connsiteY3" fmla="*/ 1032143 h 3285899"/>
                <a:gd name="connsiteX4" fmla="*/ 2855421 w 2986139"/>
                <a:gd name="connsiteY4" fmla="*/ 1795034 h 3285899"/>
                <a:gd name="connsiteX5" fmla="*/ 2717643 w 2986139"/>
                <a:gd name="connsiteY5" fmla="*/ 2017523 h 3285899"/>
                <a:gd name="connsiteX6" fmla="*/ 2575970 w 2986139"/>
                <a:gd name="connsiteY6" fmla="*/ 2268250 h 3285899"/>
                <a:gd name="connsiteX7" fmla="*/ 2555036 w 2986139"/>
                <a:gd name="connsiteY7" fmla="*/ 2384606 h 3285899"/>
                <a:gd name="connsiteX8" fmla="*/ 2555036 w 2986139"/>
                <a:gd name="connsiteY8" fmla="*/ 3090536 h 3285899"/>
                <a:gd name="connsiteX9" fmla="*/ 2581812 w 2986139"/>
                <a:gd name="connsiteY9" fmla="*/ 3117312 h 3285899"/>
                <a:gd name="connsiteX10" fmla="*/ 2788723 w 2986139"/>
                <a:gd name="connsiteY10" fmla="*/ 3116339 h 3285899"/>
                <a:gd name="connsiteX11" fmla="*/ 2809170 w 2986139"/>
                <a:gd name="connsiteY11" fmla="*/ 3136300 h 3285899"/>
                <a:gd name="connsiteX12" fmla="*/ 2809170 w 2986139"/>
                <a:gd name="connsiteY12" fmla="*/ 3197156 h 3285899"/>
                <a:gd name="connsiteX13" fmla="*/ 2793104 w 2986139"/>
                <a:gd name="connsiteY13" fmla="*/ 3214195 h 3285899"/>
                <a:gd name="connsiteX14" fmla="*/ 2503430 w 2986139"/>
                <a:gd name="connsiteY14" fmla="*/ 3214195 h 3285899"/>
                <a:gd name="connsiteX15" fmla="*/ 2487364 w 2986139"/>
                <a:gd name="connsiteY15" fmla="*/ 3192774 h 3285899"/>
                <a:gd name="connsiteX16" fmla="*/ 2486390 w 2986139"/>
                <a:gd name="connsiteY16" fmla="*/ 2411383 h 3285899"/>
                <a:gd name="connsiteX17" fmla="*/ 2554549 w 2986139"/>
                <a:gd name="connsiteY17" fmla="*/ 2149459 h 3285899"/>
                <a:gd name="connsiteX18" fmla="*/ 2677721 w 2986139"/>
                <a:gd name="connsiteY18" fmla="*/ 1957641 h 3285899"/>
                <a:gd name="connsiteX19" fmla="*/ 2882197 w 2986139"/>
                <a:gd name="connsiteY19" fmla="*/ 1492701 h 3285899"/>
                <a:gd name="connsiteX20" fmla="*/ 2919685 w 2986139"/>
                <a:gd name="connsiteY20" fmla="*/ 1189882 h 3285899"/>
                <a:gd name="connsiteX21" fmla="*/ 2430403 w 2986139"/>
                <a:gd name="connsiteY21" fmla="*/ 283371 h 3285899"/>
                <a:gd name="connsiteX22" fmla="*/ 1883186 w 2986139"/>
                <a:gd name="connsiteY22" fmla="*/ 88632 h 3285899"/>
                <a:gd name="connsiteX23" fmla="*/ 1587669 w 2986139"/>
                <a:gd name="connsiteY23" fmla="*/ 69645 h 3285899"/>
                <a:gd name="connsiteX24" fmla="*/ 917280 w 2986139"/>
                <a:gd name="connsiteY24" fmla="*/ 246858 h 3285899"/>
                <a:gd name="connsiteX25" fmla="*/ 480577 w 2986139"/>
                <a:gd name="connsiteY25" fmla="*/ 799917 h 3285899"/>
                <a:gd name="connsiteX26" fmla="*/ 467919 w 2986139"/>
                <a:gd name="connsiteY26" fmla="*/ 1060867 h 3285899"/>
                <a:gd name="connsiteX27" fmla="*/ 442116 w 2986139"/>
                <a:gd name="connsiteY27" fmla="*/ 1162131 h 3285899"/>
                <a:gd name="connsiteX28" fmla="*/ 152441 w 2986139"/>
                <a:gd name="connsiteY28" fmla="*/ 1525320 h 3285899"/>
                <a:gd name="connsiteX29" fmla="*/ 77954 w 2986139"/>
                <a:gd name="connsiteY29" fmla="*/ 1652874 h 3285899"/>
                <a:gd name="connsiteX30" fmla="*/ 105704 w 2986139"/>
                <a:gd name="connsiteY30" fmla="*/ 1730770 h 3285899"/>
                <a:gd name="connsiteX31" fmla="*/ 228877 w 2986139"/>
                <a:gd name="connsiteY31" fmla="*/ 1777994 h 3285899"/>
                <a:gd name="connsiteX32" fmla="*/ 308233 w 2986139"/>
                <a:gd name="connsiteY32" fmla="*/ 1906522 h 3285899"/>
                <a:gd name="connsiteX33" fmla="*/ 248838 w 2986139"/>
                <a:gd name="connsiteY33" fmla="*/ 2034563 h 3285899"/>
                <a:gd name="connsiteX34" fmla="*/ 253219 w 2986139"/>
                <a:gd name="connsiteY34" fmla="*/ 2075458 h 3285899"/>
                <a:gd name="connsiteX35" fmla="*/ 294601 w 2986139"/>
                <a:gd name="connsiteY35" fmla="*/ 2109051 h 3285899"/>
                <a:gd name="connsiteX36" fmla="*/ 304338 w 2986139"/>
                <a:gd name="connsiteY36" fmla="*/ 2186946 h 3285899"/>
                <a:gd name="connsiteX37" fmla="*/ 272207 w 2986139"/>
                <a:gd name="connsiteY37" fmla="*/ 2223460 h 3285899"/>
                <a:gd name="connsiteX38" fmla="*/ 271719 w 2986139"/>
                <a:gd name="connsiteY38" fmla="*/ 2255592 h 3285899"/>
                <a:gd name="connsiteX39" fmla="*/ 315049 w 2986139"/>
                <a:gd name="connsiteY39" fmla="*/ 2308171 h 3285899"/>
                <a:gd name="connsiteX40" fmla="*/ 336470 w 2986139"/>
                <a:gd name="connsiteY40" fmla="*/ 2448383 h 3285899"/>
                <a:gd name="connsiteX41" fmla="*/ 294114 w 2986139"/>
                <a:gd name="connsiteY41" fmla="*/ 2577398 h 3285899"/>
                <a:gd name="connsiteX42" fmla="*/ 354484 w 2986139"/>
                <a:gd name="connsiteY42" fmla="*/ 2746822 h 3285899"/>
                <a:gd name="connsiteX43" fmla="*/ 525367 w 2986139"/>
                <a:gd name="connsiteY43" fmla="*/ 2809138 h 3285899"/>
                <a:gd name="connsiteX44" fmla="*/ 777554 w 2986139"/>
                <a:gd name="connsiteY44" fmla="*/ 2805243 h 3285899"/>
                <a:gd name="connsiteX45" fmla="*/ 905595 w 2986139"/>
                <a:gd name="connsiteY45" fmla="*/ 2812546 h 3285899"/>
                <a:gd name="connsiteX46" fmla="*/ 1035097 w 2986139"/>
                <a:gd name="connsiteY46" fmla="*/ 2932797 h 3285899"/>
                <a:gd name="connsiteX47" fmla="*/ 1076965 w 2986139"/>
                <a:gd name="connsiteY47" fmla="*/ 3141655 h 3285899"/>
                <a:gd name="connsiteX48" fmla="*/ 1161677 w 2986139"/>
                <a:gd name="connsiteY48" fmla="*/ 3217603 h 3285899"/>
                <a:gd name="connsiteX49" fmla="*/ 1414049 w 2986139"/>
                <a:gd name="connsiteY49" fmla="*/ 3216893 h 3285899"/>
                <a:gd name="connsiteX50" fmla="*/ 1493069 w 2986139"/>
                <a:gd name="connsiteY50" fmla="*/ 3216522 h 3285899"/>
                <a:gd name="connsiteX51" fmla="*/ 1493069 w 2986139"/>
                <a:gd name="connsiteY51" fmla="*/ 3285899 h 3285899"/>
                <a:gd name="connsiteX52" fmla="*/ 1145611 w 2986139"/>
                <a:gd name="connsiteY52" fmla="*/ 3284788 h 3285899"/>
                <a:gd name="connsiteX53" fmla="*/ 1006373 w 2986139"/>
                <a:gd name="connsiteY53" fmla="*/ 3147010 h 3285899"/>
                <a:gd name="connsiteX54" fmla="*/ 964991 w 2986139"/>
                <a:gd name="connsiteY54" fmla="*/ 2943021 h 3285899"/>
                <a:gd name="connsiteX55" fmla="*/ 872003 w 2986139"/>
                <a:gd name="connsiteY55" fmla="*/ 2876809 h 3285899"/>
                <a:gd name="connsiteX56" fmla="*/ 689921 w 2986139"/>
                <a:gd name="connsiteY56" fmla="*/ 2880217 h 3285899"/>
                <a:gd name="connsiteX57" fmla="*/ 392458 w 2986139"/>
                <a:gd name="connsiteY57" fmla="*/ 2848085 h 3285899"/>
                <a:gd name="connsiteX58" fmla="*/ 260035 w 2986139"/>
                <a:gd name="connsiteY58" fmla="*/ 2752176 h 3285899"/>
                <a:gd name="connsiteX59" fmla="*/ 224495 w 2986139"/>
                <a:gd name="connsiteY59" fmla="*/ 2565227 h 3285899"/>
                <a:gd name="connsiteX60" fmla="*/ 268312 w 2986139"/>
                <a:gd name="connsiteY60" fmla="*/ 2428910 h 3285899"/>
                <a:gd name="connsiteX61" fmla="*/ 255167 w 2986139"/>
                <a:gd name="connsiteY61" fmla="*/ 2344685 h 3285899"/>
                <a:gd name="connsiteX62" fmla="*/ 216219 w 2986139"/>
                <a:gd name="connsiteY62" fmla="*/ 2297947 h 3285899"/>
                <a:gd name="connsiteX63" fmla="*/ 212324 w 2986139"/>
                <a:gd name="connsiteY63" fmla="*/ 2184025 h 3285899"/>
                <a:gd name="connsiteX64" fmla="*/ 235206 w 2986139"/>
                <a:gd name="connsiteY64" fmla="*/ 2154814 h 3285899"/>
                <a:gd name="connsiteX65" fmla="*/ 209403 w 2986139"/>
                <a:gd name="connsiteY65" fmla="*/ 2130958 h 3285899"/>
                <a:gd name="connsiteX66" fmla="*/ 193824 w 2986139"/>
                <a:gd name="connsiteY66" fmla="*/ 1991234 h 3285899"/>
                <a:gd name="connsiteX67" fmla="*/ 243969 w 2986139"/>
                <a:gd name="connsiteY67" fmla="*/ 1871956 h 3285899"/>
                <a:gd name="connsiteX68" fmla="*/ 234232 w 2986139"/>
                <a:gd name="connsiteY68" fmla="*/ 1851021 h 3285899"/>
                <a:gd name="connsiteX69" fmla="*/ 213297 w 2986139"/>
                <a:gd name="connsiteY69" fmla="*/ 1845179 h 3285899"/>
                <a:gd name="connsiteX70" fmla="*/ 65782 w 2986139"/>
                <a:gd name="connsiteY70" fmla="*/ 1788218 h 3285899"/>
                <a:gd name="connsiteX71" fmla="*/ 10769 w 2986139"/>
                <a:gd name="connsiteY71" fmla="*/ 1627071 h 3285899"/>
                <a:gd name="connsiteX72" fmla="*/ 127126 w 2986139"/>
                <a:gd name="connsiteY72" fmla="*/ 1440122 h 3285899"/>
                <a:gd name="connsiteX73" fmla="*/ 389536 w 2986139"/>
                <a:gd name="connsiteY73" fmla="*/ 1111500 h 3285899"/>
                <a:gd name="connsiteX74" fmla="*/ 398787 w 2986139"/>
                <a:gd name="connsiteY74" fmla="*/ 1078394 h 3285899"/>
                <a:gd name="connsiteX75" fmla="*/ 459643 w 2986139"/>
                <a:gd name="connsiteY75" fmla="*/ 654836 h 3285899"/>
                <a:gd name="connsiteX76" fmla="*/ 1142690 w 2986139"/>
                <a:gd name="connsiteY76" fmla="*/ 68671 h 3285899"/>
                <a:gd name="connsiteX77" fmla="*/ 1512208 w 2986139"/>
                <a:gd name="connsiteY77" fmla="*/ 3434 h 3285899"/>
                <a:gd name="connsiteX78" fmla="*/ 1711336 w 2986139"/>
                <a:gd name="connsiteY78" fmla="*/ 2011 h 3285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2986139" h="3285899">
                  <a:moveTo>
                    <a:pt x="1711336" y="2011"/>
                  </a:moveTo>
                  <a:cubicBezTo>
                    <a:pt x="1908715" y="11345"/>
                    <a:pt x="2100685" y="53335"/>
                    <a:pt x="2285809" y="131475"/>
                  </a:cubicBezTo>
                  <a:cubicBezTo>
                    <a:pt x="2537996" y="238581"/>
                    <a:pt x="2736143" y="408004"/>
                    <a:pt x="2864184" y="653376"/>
                  </a:cubicBezTo>
                  <a:cubicBezTo>
                    <a:pt x="2926014" y="772166"/>
                    <a:pt x="2962528" y="899234"/>
                    <a:pt x="2977619" y="1032143"/>
                  </a:cubicBezTo>
                  <a:cubicBezTo>
                    <a:pt x="3007318" y="1297475"/>
                    <a:pt x="2957659" y="1550636"/>
                    <a:pt x="2855421" y="1795034"/>
                  </a:cubicBezTo>
                  <a:cubicBezTo>
                    <a:pt x="2821828" y="1876337"/>
                    <a:pt x="2767301" y="1945470"/>
                    <a:pt x="2717643" y="2017523"/>
                  </a:cubicBezTo>
                  <a:cubicBezTo>
                    <a:pt x="2662629" y="2096879"/>
                    <a:pt x="2608102" y="2176236"/>
                    <a:pt x="2575970" y="2268250"/>
                  </a:cubicBezTo>
                  <a:cubicBezTo>
                    <a:pt x="2561852" y="2305737"/>
                    <a:pt x="2555036" y="2344198"/>
                    <a:pt x="2555036" y="2384606"/>
                  </a:cubicBezTo>
                  <a:cubicBezTo>
                    <a:pt x="2556009" y="2619754"/>
                    <a:pt x="2556009" y="2855388"/>
                    <a:pt x="2555036" y="3090536"/>
                  </a:cubicBezTo>
                  <a:cubicBezTo>
                    <a:pt x="2555036" y="3112444"/>
                    <a:pt x="2560391" y="3117800"/>
                    <a:pt x="2581812" y="3117312"/>
                  </a:cubicBezTo>
                  <a:cubicBezTo>
                    <a:pt x="2650945" y="3115852"/>
                    <a:pt x="2719590" y="3117312"/>
                    <a:pt x="2788723" y="3116339"/>
                  </a:cubicBezTo>
                  <a:cubicBezTo>
                    <a:pt x="2804302" y="3115852"/>
                    <a:pt x="2810144" y="3119746"/>
                    <a:pt x="2809170" y="3136300"/>
                  </a:cubicBezTo>
                  <a:cubicBezTo>
                    <a:pt x="2807710" y="3156747"/>
                    <a:pt x="2808197" y="3176708"/>
                    <a:pt x="2809170" y="3197156"/>
                  </a:cubicBezTo>
                  <a:cubicBezTo>
                    <a:pt x="2809657" y="3209813"/>
                    <a:pt x="2806250" y="3214195"/>
                    <a:pt x="2793104" y="3214195"/>
                  </a:cubicBezTo>
                  <a:cubicBezTo>
                    <a:pt x="2696709" y="3213708"/>
                    <a:pt x="2599826" y="3213222"/>
                    <a:pt x="2503430" y="3214195"/>
                  </a:cubicBezTo>
                  <a:cubicBezTo>
                    <a:pt x="2484930" y="3214682"/>
                    <a:pt x="2487364" y="3203971"/>
                    <a:pt x="2487364" y="3192774"/>
                  </a:cubicBezTo>
                  <a:cubicBezTo>
                    <a:pt x="2487364" y="3051588"/>
                    <a:pt x="2490772" y="2530661"/>
                    <a:pt x="2486390" y="2411383"/>
                  </a:cubicBezTo>
                  <a:cubicBezTo>
                    <a:pt x="2482982" y="2315961"/>
                    <a:pt x="2511706" y="2231736"/>
                    <a:pt x="2554549" y="2149459"/>
                  </a:cubicBezTo>
                  <a:cubicBezTo>
                    <a:pt x="2589602" y="2081787"/>
                    <a:pt x="2630984" y="2017523"/>
                    <a:pt x="2677721" y="1957641"/>
                  </a:cubicBezTo>
                  <a:cubicBezTo>
                    <a:pt x="2785802" y="1819376"/>
                    <a:pt x="2843250" y="1660664"/>
                    <a:pt x="2882197" y="1492701"/>
                  </a:cubicBezTo>
                  <a:cubicBezTo>
                    <a:pt x="2905566" y="1392897"/>
                    <a:pt x="2920172" y="1292119"/>
                    <a:pt x="2919685" y="1189882"/>
                  </a:cubicBezTo>
                  <a:cubicBezTo>
                    <a:pt x="2917250" y="801378"/>
                    <a:pt x="2759999" y="495150"/>
                    <a:pt x="2430403" y="283371"/>
                  </a:cubicBezTo>
                  <a:cubicBezTo>
                    <a:pt x="2263414" y="176265"/>
                    <a:pt x="2078412" y="117356"/>
                    <a:pt x="1883186" y="88632"/>
                  </a:cubicBezTo>
                  <a:cubicBezTo>
                    <a:pt x="1785329" y="74027"/>
                    <a:pt x="1686499" y="67211"/>
                    <a:pt x="1587669" y="69645"/>
                  </a:cubicBezTo>
                  <a:cubicBezTo>
                    <a:pt x="1350087" y="75487"/>
                    <a:pt x="1122729" y="121251"/>
                    <a:pt x="917280" y="246858"/>
                  </a:cubicBezTo>
                  <a:cubicBezTo>
                    <a:pt x="704041" y="376846"/>
                    <a:pt x="553117" y="557954"/>
                    <a:pt x="480577" y="799917"/>
                  </a:cubicBezTo>
                  <a:cubicBezTo>
                    <a:pt x="454774" y="885602"/>
                    <a:pt x="445524" y="972748"/>
                    <a:pt x="467919" y="1060867"/>
                  </a:cubicBezTo>
                  <a:cubicBezTo>
                    <a:pt x="477656" y="1099815"/>
                    <a:pt x="466458" y="1131947"/>
                    <a:pt x="442116" y="1162131"/>
                  </a:cubicBezTo>
                  <a:cubicBezTo>
                    <a:pt x="345233" y="1282870"/>
                    <a:pt x="248351" y="1403608"/>
                    <a:pt x="152441" y="1525320"/>
                  </a:cubicBezTo>
                  <a:cubicBezTo>
                    <a:pt x="121770" y="1564268"/>
                    <a:pt x="94020" y="1605163"/>
                    <a:pt x="77954" y="1652874"/>
                  </a:cubicBezTo>
                  <a:cubicBezTo>
                    <a:pt x="65296" y="1690848"/>
                    <a:pt x="72112" y="1709835"/>
                    <a:pt x="105704" y="1730770"/>
                  </a:cubicBezTo>
                  <a:cubicBezTo>
                    <a:pt x="143678" y="1754139"/>
                    <a:pt x="182626" y="1772639"/>
                    <a:pt x="228877" y="1777994"/>
                  </a:cubicBezTo>
                  <a:cubicBezTo>
                    <a:pt x="302877" y="1786271"/>
                    <a:pt x="330628" y="1835929"/>
                    <a:pt x="308233" y="1906522"/>
                  </a:cubicBezTo>
                  <a:cubicBezTo>
                    <a:pt x="293628" y="1951799"/>
                    <a:pt x="283404" y="1998049"/>
                    <a:pt x="248838" y="2034563"/>
                  </a:cubicBezTo>
                  <a:cubicBezTo>
                    <a:pt x="236180" y="2047707"/>
                    <a:pt x="240074" y="2063773"/>
                    <a:pt x="253219" y="2075458"/>
                  </a:cubicBezTo>
                  <a:cubicBezTo>
                    <a:pt x="266364" y="2087142"/>
                    <a:pt x="280970" y="2097853"/>
                    <a:pt x="294601" y="2109051"/>
                  </a:cubicBezTo>
                  <a:cubicBezTo>
                    <a:pt x="323812" y="2132906"/>
                    <a:pt x="326733" y="2156761"/>
                    <a:pt x="304338" y="2186946"/>
                  </a:cubicBezTo>
                  <a:cubicBezTo>
                    <a:pt x="294601" y="2200091"/>
                    <a:pt x="283890" y="2212262"/>
                    <a:pt x="272207" y="2223460"/>
                  </a:cubicBezTo>
                  <a:cubicBezTo>
                    <a:pt x="260035" y="2234657"/>
                    <a:pt x="260522" y="2243420"/>
                    <a:pt x="271719" y="2255592"/>
                  </a:cubicBezTo>
                  <a:cubicBezTo>
                    <a:pt x="287299" y="2272144"/>
                    <a:pt x="301417" y="2290158"/>
                    <a:pt x="315049" y="2308171"/>
                  </a:cubicBezTo>
                  <a:cubicBezTo>
                    <a:pt x="347181" y="2351014"/>
                    <a:pt x="353023" y="2397751"/>
                    <a:pt x="336470" y="2448383"/>
                  </a:cubicBezTo>
                  <a:cubicBezTo>
                    <a:pt x="322838" y="2491713"/>
                    <a:pt x="307746" y="2534068"/>
                    <a:pt x="294114" y="2577398"/>
                  </a:cubicBezTo>
                  <a:cubicBezTo>
                    <a:pt x="270746" y="2650425"/>
                    <a:pt x="298496" y="2703492"/>
                    <a:pt x="354484" y="2746822"/>
                  </a:cubicBezTo>
                  <a:cubicBezTo>
                    <a:pt x="404629" y="2785769"/>
                    <a:pt x="463538" y="2801835"/>
                    <a:pt x="525367" y="2809138"/>
                  </a:cubicBezTo>
                  <a:cubicBezTo>
                    <a:pt x="609592" y="2818875"/>
                    <a:pt x="693329" y="2809624"/>
                    <a:pt x="777554" y="2805243"/>
                  </a:cubicBezTo>
                  <a:cubicBezTo>
                    <a:pt x="820397" y="2802809"/>
                    <a:pt x="863240" y="2803783"/>
                    <a:pt x="905595" y="2812546"/>
                  </a:cubicBezTo>
                  <a:cubicBezTo>
                    <a:pt x="973754" y="2826178"/>
                    <a:pt x="1015136" y="2868046"/>
                    <a:pt x="1035097" y="2932797"/>
                  </a:cubicBezTo>
                  <a:cubicBezTo>
                    <a:pt x="1056031" y="3000956"/>
                    <a:pt x="1072097" y="3070088"/>
                    <a:pt x="1076965" y="3141655"/>
                  </a:cubicBezTo>
                  <a:cubicBezTo>
                    <a:pt x="1080374" y="3200076"/>
                    <a:pt x="1101795" y="3217116"/>
                    <a:pt x="1161677" y="3217603"/>
                  </a:cubicBezTo>
                  <a:cubicBezTo>
                    <a:pt x="1191801" y="3217786"/>
                    <a:pt x="1295659" y="3217420"/>
                    <a:pt x="1414049" y="3216893"/>
                  </a:cubicBezTo>
                  <a:lnTo>
                    <a:pt x="1493069" y="3216522"/>
                  </a:lnTo>
                  <a:lnTo>
                    <a:pt x="1493069" y="3285899"/>
                  </a:lnTo>
                  <a:lnTo>
                    <a:pt x="1145611" y="3284788"/>
                  </a:lnTo>
                  <a:cubicBezTo>
                    <a:pt x="1075505" y="3284788"/>
                    <a:pt x="1005886" y="3246814"/>
                    <a:pt x="1006373" y="3147010"/>
                  </a:cubicBezTo>
                  <a:cubicBezTo>
                    <a:pt x="1006860" y="3075930"/>
                    <a:pt x="985438" y="3009232"/>
                    <a:pt x="964991" y="2943021"/>
                  </a:cubicBezTo>
                  <a:cubicBezTo>
                    <a:pt x="951359" y="2899205"/>
                    <a:pt x="915332" y="2881191"/>
                    <a:pt x="872003" y="2876809"/>
                  </a:cubicBezTo>
                  <a:cubicBezTo>
                    <a:pt x="811147" y="2870968"/>
                    <a:pt x="750777" y="2878270"/>
                    <a:pt x="689921" y="2880217"/>
                  </a:cubicBezTo>
                  <a:cubicBezTo>
                    <a:pt x="589144" y="2883625"/>
                    <a:pt x="488853" y="2886060"/>
                    <a:pt x="392458" y="2848085"/>
                  </a:cubicBezTo>
                  <a:cubicBezTo>
                    <a:pt x="339878" y="2827638"/>
                    <a:pt x="296548" y="2794532"/>
                    <a:pt x="260035" y="2752176"/>
                  </a:cubicBezTo>
                  <a:cubicBezTo>
                    <a:pt x="211837" y="2696676"/>
                    <a:pt x="206482" y="2632899"/>
                    <a:pt x="224495" y="2565227"/>
                  </a:cubicBezTo>
                  <a:cubicBezTo>
                    <a:pt x="236666" y="2518976"/>
                    <a:pt x="251758" y="2473700"/>
                    <a:pt x="268312" y="2428910"/>
                  </a:cubicBezTo>
                  <a:cubicBezTo>
                    <a:pt x="280482" y="2397264"/>
                    <a:pt x="275127" y="2370001"/>
                    <a:pt x="255167" y="2344685"/>
                  </a:cubicBezTo>
                  <a:cubicBezTo>
                    <a:pt x="242509" y="2328619"/>
                    <a:pt x="229851" y="2313040"/>
                    <a:pt x="216219" y="2297947"/>
                  </a:cubicBezTo>
                  <a:cubicBezTo>
                    <a:pt x="179219" y="2256566"/>
                    <a:pt x="178245" y="2227354"/>
                    <a:pt x="212324" y="2184025"/>
                  </a:cubicBezTo>
                  <a:cubicBezTo>
                    <a:pt x="220114" y="2174288"/>
                    <a:pt x="237153" y="2166498"/>
                    <a:pt x="235206" y="2154814"/>
                  </a:cubicBezTo>
                  <a:cubicBezTo>
                    <a:pt x="234232" y="2145564"/>
                    <a:pt x="218166" y="2139235"/>
                    <a:pt x="209403" y="2130958"/>
                  </a:cubicBezTo>
                  <a:cubicBezTo>
                    <a:pt x="162665" y="2088603"/>
                    <a:pt x="154876" y="2039918"/>
                    <a:pt x="193824" y="1991234"/>
                  </a:cubicBezTo>
                  <a:cubicBezTo>
                    <a:pt x="222548" y="1955207"/>
                    <a:pt x="228390" y="1911877"/>
                    <a:pt x="243969" y="1871956"/>
                  </a:cubicBezTo>
                  <a:cubicBezTo>
                    <a:pt x="248351" y="1861245"/>
                    <a:pt x="243969" y="1854916"/>
                    <a:pt x="234232" y="1851021"/>
                  </a:cubicBezTo>
                  <a:cubicBezTo>
                    <a:pt x="227416" y="1848587"/>
                    <a:pt x="220114" y="1845666"/>
                    <a:pt x="213297" y="1845179"/>
                  </a:cubicBezTo>
                  <a:cubicBezTo>
                    <a:pt x="157797" y="1842745"/>
                    <a:pt x="111060" y="1816942"/>
                    <a:pt x="65782" y="1788218"/>
                  </a:cubicBezTo>
                  <a:cubicBezTo>
                    <a:pt x="3953" y="1748783"/>
                    <a:pt x="-14061" y="1695717"/>
                    <a:pt x="10769" y="1627071"/>
                  </a:cubicBezTo>
                  <a:cubicBezTo>
                    <a:pt x="36085" y="1556478"/>
                    <a:pt x="81848" y="1498056"/>
                    <a:pt x="127126" y="1440122"/>
                  </a:cubicBezTo>
                  <a:cubicBezTo>
                    <a:pt x="213297" y="1329607"/>
                    <a:pt x="306285" y="1224448"/>
                    <a:pt x="389536" y="1111500"/>
                  </a:cubicBezTo>
                  <a:cubicBezTo>
                    <a:pt x="397326" y="1101275"/>
                    <a:pt x="402194" y="1092025"/>
                    <a:pt x="398787" y="1078394"/>
                  </a:cubicBezTo>
                  <a:cubicBezTo>
                    <a:pt x="360326" y="928932"/>
                    <a:pt x="396839" y="789206"/>
                    <a:pt x="459643" y="654836"/>
                  </a:cubicBezTo>
                  <a:cubicBezTo>
                    <a:pt x="598394" y="356398"/>
                    <a:pt x="832568" y="167988"/>
                    <a:pt x="1142690" y="68671"/>
                  </a:cubicBezTo>
                  <a:cubicBezTo>
                    <a:pt x="1262941" y="30210"/>
                    <a:pt x="1386601" y="10736"/>
                    <a:pt x="1512208" y="3434"/>
                  </a:cubicBezTo>
                  <a:cubicBezTo>
                    <a:pt x="1579150" y="-583"/>
                    <a:pt x="1645544" y="-1100"/>
                    <a:pt x="1711336" y="2011"/>
                  </a:cubicBezTo>
                  <a:close/>
                </a:path>
              </a:pathLst>
            </a:custGeom>
            <a:grpFill/>
            <a:ln w="754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Freeform: Shape 3">
              <a:extLst>
                <a:ext uri="{FF2B5EF4-FFF2-40B4-BE49-F238E27FC236}">
                  <a16:creationId xmlns:a16="http://schemas.microsoft.com/office/drawing/2014/main" id="{D87271F4-F231-AEF5-8CFF-E2CEFEDF0020}"/>
                </a:ext>
              </a:extLst>
            </p:cNvPr>
            <p:cNvSpPr/>
            <p:nvPr/>
          </p:nvSpPr>
          <p:spPr>
            <a:xfrm>
              <a:off x="1984565" y="5435937"/>
              <a:ext cx="302819" cy="590546"/>
            </a:xfrm>
            <a:custGeom>
              <a:avLst/>
              <a:gdLst>
                <a:gd name="connsiteX0" fmla="*/ 433812 w 469271"/>
                <a:gd name="connsiteY0" fmla="*/ 340259 h 915154"/>
                <a:gd name="connsiteX1" fmla="*/ 428531 w 469271"/>
                <a:gd name="connsiteY1" fmla="*/ 340259 h 915154"/>
                <a:gd name="connsiteX2" fmla="*/ 428531 w 469271"/>
                <a:gd name="connsiteY2" fmla="*/ 20370 h 915154"/>
                <a:gd name="connsiteX3" fmla="*/ 408160 w 469271"/>
                <a:gd name="connsiteY3" fmla="*/ 0 h 915154"/>
                <a:gd name="connsiteX4" fmla="*/ 70164 w 469271"/>
                <a:gd name="connsiteY4" fmla="*/ 0 h 915154"/>
                <a:gd name="connsiteX5" fmla="*/ 49794 w 469271"/>
                <a:gd name="connsiteY5" fmla="*/ 20370 h 915154"/>
                <a:gd name="connsiteX6" fmla="*/ 49794 w 469271"/>
                <a:gd name="connsiteY6" fmla="*/ 340259 h 915154"/>
                <a:gd name="connsiteX7" fmla="*/ 34705 w 469271"/>
                <a:gd name="connsiteY7" fmla="*/ 340259 h 915154"/>
                <a:gd name="connsiteX8" fmla="*/ 0 w 469271"/>
                <a:gd name="connsiteY8" fmla="*/ 374964 h 915154"/>
                <a:gd name="connsiteX9" fmla="*/ 0 w 469271"/>
                <a:gd name="connsiteY9" fmla="*/ 880449 h 915154"/>
                <a:gd name="connsiteX10" fmla="*/ 34705 w 469271"/>
                <a:gd name="connsiteY10" fmla="*/ 915155 h 915154"/>
                <a:gd name="connsiteX11" fmla="*/ 434566 w 469271"/>
                <a:gd name="connsiteY11" fmla="*/ 915155 h 915154"/>
                <a:gd name="connsiteX12" fmla="*/ 469271 w 469271"/>
                <a:gd name="connsiteY12" fmla="*/ 880449 h 915154"/>
                <a:gd name="connsiteX13" fmla="*/ 469271 w 469271"/>
                <a:gd name="connsiteY13" fmla="*/ 374964 h 915154"/>
                <a:gd name="connsiteX14" fmla="*/ 433812 w 469271"/>
                <a:gd name="connsiteY14" fmla="*/ 340259 h 915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9271" h="915154">
                  <a:moveTo>
                    <a:pt x="433812" y="340259"/>
                  </a:moveTo>
                  <a:lnTo>
                    <a:pt x="428531" y="340259"/>
                  </a:lnTo>
                  <a:lnTo>
                    <a:pt x="428531" y="20370"/>
                  </a:lnTo>
                  <a:cubicBezTo>
                    <a:pt x="428531" y="9054"/>
                    <a:pt x="419477" y="0"/>
                    <a:pt x="408160" y="0"/>
                  </a:cubicBezTo>
                  <a:lnTo>
                    <a:pt x="70164" y="0"/>
                  </a:lnTo>
                  <a:cubicBezTo>
                    <a:pt x="58847" y="0"/>
                    <a:pt x="49794" y="9054"/>
                    <a:pt x="49794" y="20370"/>
                  </a:cubicBezTo>
                  <a:lnTo>
                    <a:pt x="49794" y="340259"/>
                  </a:lnTo>
                  <a:lnTo>
                    <a:pt x="34705" y="340259"/>
                  </a:lnTo>
                  <a:cubicBezTo>
                    <a:pt x="15089" y="340259"/>
                    <a:pt x="0" y="356103"/>
                    <a:pt x="0" y="374964"/>
                  </a:cubicBezTo>
                  <a:lnTo>
                    <a:pt x="0" y="880449"/>
                  </a:lnTo>
                  <a:cubicBezTo>
                    <a:pt x="0" y="900065"/>
                    <a:pt x="15843" y="915155"/>
                    <a:pt x="34705" y="915155"/>
                  </a:cubicBezTo>
                  <a:lnTo>
                    <a:pt x="434566" y="915155"/>
                  </a:lnTo>
                  <a:cubicBezTo>
                    <a:pt x="454182" y="915155"/>
                    <a:pt x="469271" y="899311"/>
                    <a:pt x="469271" y="880449"/>
                  </a:cubicBezTo>
                  <a:lnTo>
                    <a:pt x="469271" y="374964"/>
                  </a:lnTo>
                  <a:cubicBezTo>
                    <a:pt x="468517" y="356103"/>
                    <a:pt x="452673" y="340259"/>
                    <a:pt x="433812" y="340259"/>
                  </a:cubicBezTo>
                  <a:close/>
                </a:path>
              </a:pathLst>
            </a:custGeom>
            <a:grpFill/>
            <a:ln w="754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Freeform: Shape 4">
              <a:extLst>
                <a:ext uri="{FF2B5EF4-FFF2-40B4-BE49-F238E27FC236}">
                  <a16:creationId xmlns:a16="http://schemas.microsoft.com/office/drawing/2014/main" id="{D2CDC7AC-45F1-6ECF-15D8-40EB96C2926A}"/>
                </a:ext>
              </a:extLst>
            </p:cNvPr>
            <p:cNvSpPr/>
            <p:nvPr/>
          </p:nvSpPr>
          <p:spPr>
            <a:xfrm>
              <a:off x="7430570" y="5852483"/>
              <a:ext cx="869997" cy="445952"/>
            </a:xfrm>
            <a:custGeom>
              <a:avLst/>
              <a:gdLst>
                <a:gd name="connsiteX0" fmla="*/ 847254 w 1348211"/>
                <a:gd name="connsiteY0" fmla="*/ 639778 h 691080"/>
                <a:gd name="connsiteX1" fmla="*/ 847254 w 1348211"/>
                <a:gd name="connsiteY1" fmla="*/ 632234 h 691080"/>
                <a:gd name="connsiteX2" fmla="*/ 1318033 w 1348211"/>
                <a:gd name="connsiteY2" fmla="*/ 632234 h 691080"/>
                <a:gd name="connsiteX3" fmla="*/ 1348212 w 1348211"/>
                <a:gd name="connsiteY3" fmla="*/ 602055 h 691080"/>
                <a:gd name="connsiteX4" fmla="*/ 1348212 w 1348211"/>
                <a:gd name="connsiteY4" fmla="*/ 104115 h 691080"/>
                <a:gd name="connsiteX5" fmla="*/ 1318033 w 1348211"/>
                <a:gd name="connsiteY5" fmla="*/ 73937 h 691080"/>
                <a:gd name="connsiteX6" fmla="*/ 847254 w 1348211"/>
                <a:gd name="connsiteY6" fmla="*/ 73937 h 691080"/>
                <a:gd name="connsiteX7" fmla="*/ 847254 w 1348211"/>
                <a:gd name="connsiteY7" fmla="*/ 51303 h 691080"/>
                <a:gd name="connsiteX8" fmla="*/ 795951 w 1348211"/>
                <a:gd name="connsiteY8" fmla="*/ 0 h 691080"/>
                <a:gd name="connsiteX9" fmla="*/ 51303 w 1348211"/>
                <a:gd name="connsiteY9" fmla="*/ 0 h 691080"/>
                <a:gd name="connsiteX10" fmla="*/ 0 w 1348211"/>
                <a:gd name="connsiteY10" fmla="*/ 51303 h 691080"/>
                <a:gd name="connsiteX11" fmla="*/ 0 w 1348211"/>
                <a:gd name="connsiteY11" fmla="*/ 639778 h 691080"/>
                <a:gd name="connsiteX12" fmla="*/ 51303 w 1348211"/>
                <a:gd name="connsiteY12" fmla="*/ 691081 h 691080"/>
                <a:gd name="connsiteX13" fmla="*/ 795951 w 1348211"/>
                <a:gd name="connsiteY13" fmla="*/ 691081 h 691080"/>
                <a:gd name="connsiteX14" fmla="*/ 847254 w 1348211"/>
                <a:gd name="connsiteY14" fmla="*/ 639778 h 69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48211" h="691080">
                  <a:moveTo>
                    <a:pt x="847254" y="639778"/>
                  </a:moveTo>
                  <a:lnTo>
                    <a:pt x="847254" y="632234"/>
                  </a:lnTo>
                  <a:lnTo>
                    <a:pt x="1318033" y="632234"/>
                  </a:lnTo>
                  <a:cubicBezTo>
                    <a:pt x="1334632" y="632234"/>
                    <a:pt x="1348212" y="618653"/>
                    <a:pt x="1348212" y="602055"/>
                  </a:cubicBezTo>
                  <a:lnTo>
                    <a:pt x="1348212" y="104115"/>
                  </a:lnTo>
                  <a:cubicBezTo>
                    <a:pt x="1348212" y="87517"/>
                    <a:pt x="1334632" y="73937"/>
                    <a:pt x="1318033" y="73937"/>
                  </a:cubicBezTo>
                  <a:lnTo>
                    <a:pt x="847254" y="73937"/>
                  </a:lnTo>
                  <a:lnTo>
                    <a:pt x="847254" y="51303"/>
                  </a:lnTo>
                  <a:cubicBezTo>
                    <a:pt x="847254" y="22634"/>
                    <a:pt x="823865" y="0"/>
                    <a:pt x="795951" y="0"/>
                  </a:cubicBezTo>
                  <a:lnTo>
                    <a:pt x="51303" y="0"/>
                  </a:lnTo>
                  <a:cubicBezTo>
                    <a:pt x="22634" y="0"/>
                    <a:pt x="0" y="23388"/>
                    <a:pt x="0" y="51303"/>
                  </a:cubicBezTo>
                  <a:lnTo>
                    <a:pt x="0" y="639778"/>
                  </a:lnTo>
                  <a:cubicBezTo>
                    <a:pt x="0" y="668447"/>
                    <a:pt x="23388" y="691081"/>
                    <a:pt x="51303" y="691081"/>
                  </a:cubicBezTo>
                  <a:lnTo>
                    <a:pt x="795951" y="691081"/>
                  </a:lnTo>
                  <a:cubicBezTo>
                    <a:pt x="823865" y="691081"/>
                    <a:pt x="847254" y="668447"/>
                    <a:pt x="847254" y="639778"/>
                  </a:cubicBezTo>
                  <a:close/>
                </a:path>
              </a:pathLst>
            </a:custGeom>
            <a:grpFill/>
            <a:ln w="754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8" name="Freeform: Shape 5">
              <a:extLst>
                <a:ext uri="{FF2B5EF4-FFF2-40B4-BE49-F238E27FC236}">
                  <a16:creationId xmlns:a16="http://schemas.microsoft.com/office/drawing/2014/main" id="{D3C376C2-6034-EA23-C8C8-9A223324C204}"/>
                </a:ext>
              </a:extLst>
            </p:cNvPr>
            <p:cNvSpPr/>
            <p:nvPr/>
          </p:nvSpPr>
          <p:spPr>
            <a:xfrm>
              <a:off x="4912106" y="5693966"/>
              <a:ext cx="485917" cy="753737"/>
            </a:xfrm>
            <a:custGeom>
              <a:avLst/>
              <a:gdLst>
                <a:gd name="connsiteX0" fmla="*/ 608091 w 753013"/>
                <a:gd name="connsiteY0" fmla="*/ 906552 h 1168047"/>
                <a:gd name="connsiteX1" fmla="*/ 607337 w 753013"/>
                <a:gd name="connsiteY1" fmla="*/ 640984 h 1168047"/>
                <a:gd name="connsiteX2" fmla="*/ 603564 w 753013"/>
                <a:gd name="connsiteY2" fmla="*/ 29875 h 1168047"/>
                <a:gd name="connsiteX3" fmla="*/ 632988 w 753013"/>
                <a:gd name="connsiteY3" fmla="*/ 451 h 1168047"/>
                <a:gd name="connsiteX4" fmla="*/ 715978 w 753013"/>
                <a:gd name="connsiteY4" fmla="*/ 451 h 1168047"/>
                <a:gd name="connsiteX5" fmla="*/ 752946 w 753013"/>
                <a:gd name="connsiteY5" fmla="*/ 38174 h 1168047"/>
                <a:gd name="connsiteX6" fmla="*/ 752192 w 753013"/>
                <a:gd name="connsiteY6" fmla="*/ 841669 h 1168047"/>
                <a:gd name="connsiteX7" fmla="*/ 752946 w 753013"/>
                <a:gd name="connsiteY7" fmla="*/ 1128362 h 1168047"/>
                <a:gd name="connsiteX8" fmla="*/ 718242 w 753013"/>
                <a:gd name="connsiteY8" fmla="*/ 1165330 h 1168047"/>
                <a:gd name="connsiteX9" fmla="*/ 596020 w 753013"/>
                <a:gd name="connsiteY9" fmla="*/ 1159295 h 1168047"/>
                <a:gd name="connsiteX10" fmla="*/ 535663 w 753013"/>
                <a:gd name="connsiteY10" fmla="*/ 1054426 h 1168047"/>
                <a:gd name="connsiteX11" fmla="*/ 162208 w 753013"/>
                <a:gd name="connsiteY11" fmla="*/ 278845 h 1168047"/>
                <a:gd name="connsiteX12" fmla="*/ 139574 w 753013"/>
                <a:gd name="connsiteY12" fmla="*/ 222261 h 1168047"/>
                <a:gd name="connsiteX13" fmla="*/ 148628 w 753013"/>
                <a:gd name="connsiteY13" fmla="*/ 622122 h 1168047"/>
                <a:gd name="connsiteX14" fmla="*/ 150136 w 753013"/>
                <a:gd name="connsiteY14" fmla="*/ 1135152 h 1168047"/>
                <a:gd name="connsiteX15" fmla="*/ 119958 w 753013"/>
                <a:gd name="connsiteY15" fmla="*/ 1164576 h 1168047"/>
                <a:gd name="connsiteX16" fmla="*/ 29423 w 753013"/>
                <a:gd name="connsiteY16" fmla="*/ 1164576 h 1168047"/>
                <a:gd name="connsiteX17" fmla="*/ 0 w 753013"/>
                <a:gd name="connsiteY17" fmla="*/ 1134398 h 1168047"/>
                <a:gd name="connsiteX18" fmla="*/ 0 w 753013"/>
                <a:gd name="connsiteY18" fmla="*/ 32893 h 1168047"/>
                <a:gd name="connsiteX19" fmla="*/ 30932 w 753013"/>
                <a:gd name="connsiteY19" fmla="*/ 451 h 1168047"/>
                <a:gd name="connsiteX20" fmla="*/ 151645 w 753013"/>
                <a:gd name="connsiteY20" fmla="*/ 451 h 1168047"/>
                <a:gd name="connsiteX21" fmla="*/ 184087 w 753013"/>
                <a:gd name="connsiteY21" fmla="*/ 19313 h 1168047"/>
                <a:gd name="connsiteX22" fmla="*/ 591493 w 753013"/>
                <a:gd name="connsiteY22" fmla="*/ 853740 h 1168047"/>
                <a:gd name="connsiteX23" fmla="*/ 613372 w 753013"/>
                <a:gd name="connsiteY23" fmla="*/ 908061 h 1168047"/>
                <a:gd name="connsiteX24" fmla="*/ 608091 w 753013"/>
                <a:gd name="connsiteY24" fmla="*/ 906552 h 1168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3013" h="1168047">
                  <a:moveTo>
                    <a:pt x="608091" y="906552"/>
                  </a:moveTo>
                  <a:cubicBezTo>
                    <a:pt x="608091" y="818281"/>
                    <a:pt x="610354" y="729255"/>
                    <a:pt x="607337" y="640984"/>
                  </a:cubicBezTo>
                  <a:cubicBezTo>
                    <a:pt x="600546" y="437281"/>
                    <a:pt x="605828" y="233578"/>
                    <a:pt x="603564" y="29875"/>
                  </a:cubicBezTo>
                  <a:cubicBezTo>
                    <a:pt x="603564" y="6487"/>
                    <a:pt x="610354" y="-1058"/>
                    <a:pt x="632988" y="451"/>
                  </a:cubicBezTo>
                  <a:cubicBezTo>
                    <a:pt x="660903" y="1960"/>
                    <a:pt x="688818" y="2714"/>
                    <a:pt x="715978" y="451"/>
                  </a:cubicBezTo>
                  <a:cubicBezTo>
                    <a:pt x="746156" y="-2567"/>
                    <a:pt x="752946" y="9505"/>
                    <a:pt x="752946" y="38174"/>
                  </a:cubicBezTo>
                  <a:cubicBezTo>
                    <a:pt x="752192" y="306006"/>
                    <a:pt x="752192" y="573837"/>
                    <a:pt x="752192" y="841669"/>
                  </a:cubicBezTo>
                  <a:cubicBezTo>
                    <a:pt x="752192" y="937485"/>
                    <a:pt x="751437" y="1032546"/>
                    <a:pt x="752946" y="1128362"/>
                  </a:cubicBezTo>
                  <a:cubicBezTo>
                    <a:pt x="753701" y="1155522"/>
                    <a:pt x="748420" y="1166839"/>
                    <a:pt x="718242" y="1165330"/>
                  </a:cubicBezTo>
                  <a:cubicBezTo>
                    <a:pt x="676747" y="1162313"/>
                    <a:pt x="629216" y="1176647"/>
                    <a:pt x="596020" y="1159295"/>
                  </a:cubicBezTo>
                  <a:cubicBezTo>
                    <a:pt x="562824" y="1142696"/>
                    <a:pt x="553770" y="1091394"/>
                    <a:pt x="535663" y="1054426"/>
                  </a:cubicBezTo>
                  <a:cubicBezTo>
                    <a:pt x="408915" y="797156"/>
                    <a:pt x="267832" y="546677"/>
                    <a:pt x="162208" y="278845"/>
                  </a:cubicBezTo>
                  <a:cubicBezTo>
                    <a:pt x="156172" y="263002"/>
                    <a:pt x="149382" y="247158"/>
                    <a:pt x="139574" y="222261"/>
                  </a:cubicBezTo>
                  <a:cubicBezTo>
                    <a:pt x="142592" y="362590"/>
                    <a:pt x="147119" y="492356"/>
                    <a:pt x="148628" y="622122"/>
                  </a:cubicBezTo>
                  <a:cubicBezTo>
                    <a:pt x="150136" y="793384"/>
                    <a:pt x="148628" y="963891"/>
                    <a:pt x="150136" y="1135152"/>
                  </a:cubicBezTo>
                  <a:cubicBezTo>
                    <a:pt x="150136" y="1158540"/>
                    <a:pt x="143347" y="1166085"/>
                    <a:pt x="119958" y="1164576"/>
                  </a:cubicBezTo>
                  <a:cubicBezTo>
                    <a:pt x="89780" y="1163067"/>
                    <a:pt x="59602" y="1162313"/>
                    <a:pt x="29423" y="1164576"/>
                  </a:cubicBezTo>
                  <a:cubicBezTo>
                    <a:pt x="5281" y="1166085"/>
                    <a:pt x="0" y="1156277"/>
                    <a:pt x="0" y="1134398"/>
                  </a:cubicBezTo>
                  <a:cubicBezTo>
                    <a:pt x="754" y="766978"/>
                    <a:pt x="754" y="400313"/>
                    <a:pt x="0" y="32893"/>
                  </a:cubicBezTo>
                  <a:cubicBezTo>
                    <a:pt x="0" y="9505"/>
                    <a:pt x="5281" y="-1058"/>
                    <a:pt x="30932" y="451"/>
                  </a:cubicBezTo>
                  <a:cubicBezTo>
                    <a:pt x="70919" y="2714"/>
                    <a:pt x="111659" y="1205"/>
                    <a:pt x="151645" y="451"/>
                  </a:cubicBezTo>
                  <a:cubicBezTo>
                    <a:pt x="166734" y="451"/>
                    <a:pt x="176542" y="4224"/>
                    <a:pt x="184087" y="19313"/>
                  </a:cubicBezTo>
                  <a:cubicBezTo>
                    <a:pt x="319889" y="297706"/>
                    <a:pt x="475307" y="565538"/>
                    <a:pt x="591493" y="853740"/>
                  </a:cubicBezTo>
                  <a:cubicBezTo>
                    <a:pt x="599037" y="871847"/>
                    <a:pt x="605828" y="889954"/>
                    <a:pt x="613372" y="908061"/>
                  </a:cubicBezTo>
                  <a:cubicBezTo>
                    <a:pt x="611109" y="908061"/>
                    <a:pt x="609600" y="907307"/>
                    <a:pt x="608091" y="906552"/>
                  </a:cubicBezTo>
                  <a:close/>
                </a:path>
              </a:pathLst>
            </a:custGeom>
            <a:grpFill/>
            <a:ln w="754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9" name="Freeform: Shape 6">
              <a:extLst>
                <a:ext uri="{FF2B5EF4-FFF2-40B4-BE49-F238E27FC236}">
                  <a16:creationId xmlns:a16="http://schemas.microsoft.com/office/drawing/2014/main" id="{20385D36-896A-E34C-9066-4DCE9B51BD11}"/>
                </a:ext>
              </a:extLst>
            </p:cNvPr>
            <p:cNvSpPr/>
            <p:nvPr/>
          </p:nvSpPr>
          <p:spPr>
            <a:xfrm>
              <a:off x="5779633" y="5691659"/>
              <a:ext cx="487684" cy="756747"/>
            </a:xfrm>
            <a:custGeom>
              <a:avLst/>
              <a:gdLst>
                <a:gd name="connsiteX0" fmla="*/ 613427 w 755751"/>
                <a:gd name="connsiteY0" fmla="*/ 916163 h 1172711"/>
                <a:gd name="connsiteX1" fmla="*/ 603619 w 755751"/>
                <a:gd name="connsiteY1" fmla="*/ 34205 h 1172711"/>
                <a:gd name="connsiteX2" fmla="*/ 633798 w 755751"/>
                <a:gd name="connsiteY2" fmla="*/ 4781 h 1172711"/>
                <a:gd name="connsiteX3" fmla="*/ 745457 w 755751"/>
                <a:gd name="connsiteY3" fmla="*/ 13080 h 1172711"/>
                <a:gd name="connsiteX4" fmla="*/ 751493 w 755751"/>
                <a:gd name="connsiteY4" fmla="*/ 118704 h 1172711"/>
                <a:gd name="connsiteX5" fmla="*/ 752247 w 755751"/>
                <a:gd name="connsiteY5" fmla="*/ 1128919 h 1172711"/>
                <a:gd name="connsiteX6" fmla="*/ 713770 w 755751"/>
                <a:gd name="connsiteY6" fmla="*/ 1169660 h 1172711"/>
                <a:gd name="connsiteX7" fmla="*/ 534209 w 755751"/>
                <a:gd name="connsiteY7" fmla="*/ 1061773 h 1172711"/>
                <a:gd name="connsiteX8" fmla="*/ 182633 w 755751"/>
                <a:gd name="connsiteY8" fmla="*/ 334478 h 1172711"/>
                <a:gd name="connsiteX9" fmla="*/ 138120 w 755751"/>
                <a:gd name="connsiteY9" fmla="*/ 237908 h 1172711"/>
                <a:gd name="connsiteX10" fmla="*/ 139629 w 755751"/>
                <a:gd name="connsiteY10" fmla="*/ 278648 h 1172711"/>
                <a:gd name="connsiteX11" fmla="*/ 148682 w 755751"/>
                <a:gd name="connsiteY11" fmla="*/ 1137973 h 1172711"/>
                <a:gd name="connsiteX12" fmla="*/ 116241 w 755751"/>
                <a:gd name="connsiteY12" fmla="*/ 1168906 h 1172711"/>
                <a:gd name="connsiteX13" fmla="*/ 33251 w 755751"/>
                <a:gd name="connsiteY13" fmla="*/ 1168906 h 1172711"/>
                <a:gd name="connsiteX14" fmla="*/ 55 w 755751"/>
                <a:gd name="connsiteY14" fmla="*/ 1134955 h 1172711"/>
                <a:gd name="connsiteX15" fmla="*/ 809 w 755751"/>
                <a:gd name="connsiteY15" fmla="*/ 633242 h 1172711"/>
                <a:gd name="connsiteX16" fmla="*/ 55 w 755751"/>
                <a:gd name="connsiteY16" fmla="*/ 44767 h 1172711"/>
                <a:gd name="connsiteX17" fmla="*/ 42304 w 755751"/>
                <a:gd name="connsiteY17" fmla="*/ 4781 h 1172711"/>
                <a:gd name="connsiteX18" fmla="*/ 49849 w 755751"/>
                <a:gd name="connsiteY18" fmla="*/ 4781 h 1172711"/>
                <a:gd name="connsiteX19" fmla="*/ 171316 w 755751"/>
                <a:gd name="connsiteY19" fmla="*/ 10817 h 1172711"/>
                <a:gd name="connsiteX20" fmla="*/ 229410 w 755751"/>
                <a:gd name="connsiteY20" fmla="*/ 113423 h 1172711"/>
                <a:gd name="connsiteX21" fmla="*/ 580232 w 755751"/>
                <a:gd name="connsiteY21" fmla="*/ 832419 h 1172711"/>
                <a:gd name="connsiteX22" fmla="*/ 613427 w 755751"/>
                <a:gd name="connsiteY22" fmla="*/ 916163 h 117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55751" h="1172711">
                  <a:moveTo>
                    <a:pt x="613427" y="916163"/>
                  </a:moveTo>
                  <a:cubicBezTo>
                    <a:pt x="598338" y="621925"/>
                    <a:pt x="605128" y="327688"/>
                    <a:pt x="603619" y="34205"/>
                  </a:cubicBezTo>
                  <a:cubicBezTo>
                    <a:pt x="603619" y="10817"/>
                    <a:pt x="610410" y="2518"/>
                    <a:pt x="633798" y="4781"/>
                  </a:cubicBezTo>
                  <a:cubicBezTo>
                    <a:pt x="672275" y="8553"/>
                    <a:pt x="722069" y="-11063"/>
                    <a:pt x="745457" y="13080"/>
                  </a:cubicBezTo>
                  <a:cubicBezTo>
                    <a:pt x="764318" y="32696"/>
                    <a:pt x="751493" y="82490"/>
                    <a:pt x="751493" y="118704"/>
                  </a:cubicBezTo>
                  <a:cubicBezTo>
                    <a:pt x="751493" y="455191"/>
                    <a:pt x="751493" y="792433"/>
                    <a:pt x="752247" y="1128919"/>
                  </a:cubicBezTo>
                  <a:cubicBezTo>
                    <a:pt x="752247" y="1159852"/>
                    <a:pt x="743948" y="1165133"/>
                    <a:pt x="713770" y="1169660"/>
                  </a:cubicBezTo>
                  <a:cubicBezTo>
                    <a:pt x="620971" y="1183995"/>
                    <a:pt x="573441" y="1147781"/>
                    <a:pt x="534209" y="1061773"/>
                  </a:cubicBezTo>
                  <a:cubicBezTo>
                    <a:pt x="421796" y="817329"/>
                    <a:pt x="286748" y="583448"/>
                    <a:pt x="182633" y="334478"/>
                  </a:cubicBezTo>
                  <a:cubicBezTo>
                    <a:pt x="169053" y="302037"/>
                    <a:pt x="156981" y="269595"/>
                    <a:pt x="138120" y="237908"/>
                  </a:cubicBezTo>
                  <a:cubicBezTo>
                    <a:pt x="138875" y="251488"/>
                    <a:pt x="139629" y="265068"/>
                    <a:pt x="139629" y="278648"/>
                  </a:cubicBezTo>
                  <a:cubicBezTo>
                    <a:pt x="150946" y="565341"/>
                    <a:pt x="147174" y="851280"/>
                    <a:pt x="148682" y="1137973"/>
                  </a:cubicBezTo>
                  <a:cubicBezTo>
                    <a:pt x="148682" y="1163625"/>
                    <a:pt x="140384" y="1170415"/>
                    <a:pt x="116241" y="1168906"/>
                  </a:cubicBezTo>
                  <a:cubicBezTo>
                    <a:pt x="89080" y="1167397"/>
                    <a:pt x="61166" y="1166642"/>
                    <a:pt x="33251" y="1168906"/>
                  </a:cubicBezTo>
                  <a:cubicBezTo>
                    <a:pt x="6090" y="1171169"/>
                    <a:pt x="-699" y="1160607"/>
                    <a:pt x="55" y="1134955"/>
                  </a:cubicBezTo>
                  <a:cubicBezTo>
                    <a:pt x="809" y="967466"/>
                    <a:pt x="809" y="800731"/>
                    <a:pt x="809" y="633242"/>
                  </a:cubicBezTo>
                  <a:cubicBezTo>
                    <a:pt x="809" y="437084"/>
                    <a:pt x="1564" y="240925"/>
                    <a:pt x="55" y="44767"/>
                  </a:cubicBezTo>
                  <a:cubicBezTo>
                    <a:pt x="55" y="10062"/>
                    <a:pt x="10618" y="-500"/>
                    <a:pt x="42304" y="4781"/>
                  </a:cubicBezTo>
                  <a:cubicBezTo>
                    <a:pt x="44568" y="5535"/>
                    <a:pt x="47585" y="4781"/>
                    <a:pt x="49849" y="4781"/>
                  </a:cubicBezTo>
                  <a:cubicBezTo>
                    <a:pt x="91344" y="6290"/>
                    <a:pt x="140384" y="-10308"/>
                    <a:pt x="171316" y="10817"/>
                  </a:cubicBezTo>
                  <a:cubicBezTo>
                    <a:pt x="200740" y="31187"/>
                    <a:pt x="212057" y="77963"/>
                    <a:pt x="229410" y="113423"/>
                  </a:cubicBezTo>
                  <a:cubicBezTo>
                    <a:pt x="347105" y="353339"/>
                    <a:pt x="480643" y="584957"/>
                    <a:pt x="580232" y="832419"/>
                  </a:cubicBezTo>
                  <a:cubicBezTo>
                    <a:pt x="591548" y="861088"/>
                    <a:pt x="602865" y="888248"/>
                    <a:pt x="613427" y="916163"/>
                  </a:cubicBezTo>
                  <a:close/>
                </a:path>
              </a:pathLst>
            </a:custGeom>
            <a:grpFill/>
            <a:ln w="754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0" name="Freeform: Shape 40">
              <a:extLst>
                <a:ext uri="{FF2B5EF4-FFF2-40B4-BE49-F238E27FC236}">
                  <a16:creationId xmlns:a16="http://schemas.microsoft.com/office/drawing/2014/main" id="{F0A62DD2-5003-AB61-1357-486B88B36720}"/>
                </a:ext>
              </a:extLst>
            </p:cNvPr>
            <p:cNvSpPr/>
            <p:nvPr/>
          </p:nvSpPr>
          <p:spPr>
            <a:xfrm>
              <a:off x="4384069" y="5689434"/>
              <a:ext cx="434768" cy="758447"/>
            </a:xfrm>
            <a:custGeom>
              <a:avLst/>
              <a:gdLst>
                <a:gd name="connsiteX0" fmla="*/ 176411 w 434768"/>
                <a:gd name="connsiteY0" fmla="*/ 88440 h 758447"/>
                <a:gd name="connsiteX1" fmla="*/ 122005 w 434768"/>
                <a:gd name="connsiteY1" fmla="*/ 91970 h 758447"/>
                <a:gd name="connsiteX2" fmla="*/ 104966 w 434768"/>
                <a:gd name="connsiteY2" fmla="*/ 112417 h 758447"/>
                <a:gd name="connsiteX3" fmla="*/ 105453 w 434768"/>
                <a:gd name="connsiteY3" fmla="*/ 221471 h 758447"/>
                <a:gd name="connsiteX4" fmla="*/ 104479 w 434768"/>
                <a:gd name="connsiteY4" fmla="*/ 333933 h 758447"/>
                <a:gd name="connsiteX5" fmla="*/ 123953 w 434768"/>
                <a:gd name="connsiteY5" fmla="*/ 352920 h 758447"/>
                <a:gd name="connsiteX6" fmla="*/ 179941 w 434768"/>
                <a:gd name="connsiteY6" fmla="*/ 352434 h 758447"/>
                <a:gd name="connsiteX7" fmla="*/ 312363 w 434768"/>
                <a:gd name="connsiteY7" fmla="*/ 226340 h 758447"/>
                <a:gd name="connsiteX8" fmla="*/ 230086 w 434768"/>
                <a:gd name="connsiteY8" fmla="*/ 95865 h 758447"/>
                <a:gd name="connsiteX9" fmla="*/ 176411 w 434768"/>
                <a:gd name="connsiteY9" fmla="*/ 88440 h 758447"/>
                <a:gd name="connsiteX10" fmla="*/ 149757 w 434768"/>
                <a:gd name="connsiteY10" fmla="*/ 137 h 758447"/>
                <a:gd name="connsiteX11" fmla="*/ 262218 w 434768"/>
                <a:gd name="connsiteY11" fmla="*/ 9692 h 758447"/>
                <a:gd name="connsiteX12" fmla="*/ 412167 w 434768"/>
                <a:gd name="connsiteY12" fmla="*/ 233155 h 758447"/>
                <a:gd name="connsiteX13" fmla="*/ 295811 w 434768"/>
                <a:gd name="connsiteY13" fmla="*/ 398196 h 758447"/>
                <a:gd name="connsiteX14" fmla="*/ 385878 w 434768"/>
                <a:gd name="connsiteY14" fmla="*/ 540843 h 758447"/>
                <a:gd name="connsiteX15" fmla="*/ 433102 w 434768"/>
                <a:gd name="connsiteY15" fmla="*/ 741424 h 758447"/>
                <a:gd name="connsiteX16" fmla="*/ 421418 w 434768"/>
                <a:gd name="connsiteY16" fmla="*/ 756029 h 758447"/>
                <a:gd name="connsiteX17" fmla="*/ 358128 w 434768"/>
                <a:gd name="connsiteY17" fmla="*/ 756516 h 758447"/>
                <a:gd name="connsiteX18" fmla="*/ 322101 w 434768"/>
                <a:gd name="connsiteY18" fmla="*/ 728766 h 758447"/>
                <a:gd name="connsiteX19" fmla="*/ 283153 w 434768"/>
                <a:gd name="connsiteY19" fmla="*/ 548632 h 758447"/>
                <a:gd name="connsiteX20" fmla="*/ 262706 w 434768"/>
                <a:gd name="connsiteY20" fmla="*/ 491671 h 758447"/>
                <a:gd name="connsiteX21" fmla="*/ 178481 w 434768"/>
                <a:gd name="connsiteY21" fmla="*/ 439578 h 758447"/>
                <a:gd name="connsiteX22" fmla="*/ 109835 w 434768"/>
                <a:gd name="connsiteY22" fmla="*/ 442986 h 758447"/>
                <a:gd name="connsiteX23" fmla="*/ 104967 w 434768"/>
                <a:gd name="connsiteY23" fmla="*/ 510171 h 758447"/>
                <a:gd name="connsiteX24" fmla="*/ 104967 w 434768"/>
                <a:gd name="connsiteY24" fmla="*/ 731687 h 758447"/>
                <a:gd name="connsiteX25" fmla="*/ 81598 w 434768"/>
                <a:gd name="connsiteY25" fmla="*/ 756516 h 758447"/>
                <a:gd name="connsiteX26" fmla="*/ 9058 w 434768"/>
                <a:gd name="connsiteY26" fmla="*/ 752135 h 758447"/>
                <a:gd name="connsiteX27" fmla="*/ 3702 w 434768"/>
                <a:gd name="connsiteY27" fmla="*/ 677647 h 758447"/>
                <a:gd name="connsiteX28" fmla="*/ 3216 w 434768"/>
                <a:gd name="connsiteY28" fmla="*/ 50100 h 758447"/>
                <a:gd name="connsiteX29" fmla="*/ 37295 w 434768"/>
                <a:gd name="connsiteY29" fmla="*/ 10666 h 758447"/>
                <a:gd name="connsiteX30" fmla="*/ 149757 w 434768"/>
                <a:gd name="connsiteY30" fmla="*/ 137 h 758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34768" h="758447">
                  <a:moveTo>
                    <a:pt x="176411" y="88440"/>
                  </a:moveTo>
                  <a:cubicBezTo>
                    <a:pt x="158397" y="88196"/>
                    <a:pt x="140262" y="89779"/>
                    <a:pt x="122005" y="91970"/>
                  </a:cubicBezTo>
                  <a:cubicBezTo>
                    <a:pt x="108374" y="93431"/>
                    <a:pt x="104479" y="99272"/>
                    <a:pt x="104966" y="112417"/>
                  </a:cubicBezTo>
                  <a:cubicBezTo>
                    <a:pt x="105940" y="148444"/>
                    <a:pt x="105453" y="184958"/>
                    <a:pt x="105453" y="221471"/>
                  </a:cubicBezTo>
                  <a:cubicBezTo>
                    <a:pt x="105453" y="258959"/>
                    <a:pt x="105940" y="295959"/>
                    <a:pt x="104479" y="333933"/>
                  </a:cubicBezTo>
                  <a:cubicBezTo>
                    <a:pt x="104479" y="348539"/>
                    <a:pt x="108861" y="353894"/>
                    <a:pt x="123953" y="352920"/>
                  </a:cubicBezTo>
                  <a:cubicBezTo>
                    <a:pt x="142453" y="351460"/>
                    <a:pt x="161440" y="352920"/>
                    <a:pt x="179941" y="352434"/>
                  </a:cubicBezTo>
                  <a:cubicBezTo>
                    <a:pt x="256376" y="351460"/>
                    <a:pt x="307981" y="302288"/>
                    <a:pt x="312363" y="226340"/>
                  </a:cubicBezTo>
                  <a:cubicBezTo>
                    <a:pt x="316258" y="161589"/>
                    <a:pt x="285100" y="111443"/>
                    <a:pt x="230086" y="95865"/>
                  </a:cubicBezTo>
                  <a:cubicBezTo>
                    <a:pt x="212316" y="90753"/>
                    <a:pt x="194424" y="88683"/>
                    <a:pt x="176411" y="88440"/>
                  </a:cubicBezTo>
                  <a:close/>
                  <a:moveTo>
                    <a:pt x="149757" y="137"/>
                  </a:moveTo>
                  <a:cubicBezTo>
                    <a:pt x="187244" y="-654"/>
                    <a:pt x="224731" y="1902"/>
                    <a:pt x="262218" y="9692"/>
                  </a:cubicBezTo>
                  <a:cubicBezTo>
                    <a:pt x="381983" y="34521"/>
                    <a:pt x="423852" y="131891"/>
                    <a:pt x="412167" y="233155"/>
                  </a:cubicBezTo>
                  <a:cubicBezTo>
                    <a:pt x="403891" y="312024"/>
                    <a:pt x="377115" y="346590"/>
                    <a:pt x="295811" y="398196"/>
                  </a:cubicBezTo>
                  <a:cubicBezTo>
                    <a:pt x="354233" y="427894"/>
                    <a:pt x="372733" y="482908"/>
                    <a:pt x="385878" y="540843"/>
                  </a:cubicBezTo>
                  <a:cubicBezTo>
                    <a:pt x="400970" y="608027"/>
                    <a:pt x="412167" y="675700"/>
                    <a:pt x="433102" y="741424"/>
                  </a:cubicBezTo>
                  <a:cubicBezTo>
                    <a:pt x="437484" y="754569"/>
                    <a:pt x="433102" y="756516"/>
                    <a:pt x="421418" y="756029"/>
                  </a:cubicBezTo>
                  <a:cubicBezTo>
                    <a:pt x="400483" y="755543"/>
                    <a:pt x="379062" y="754082"/>
                    <a:pt x="358128" y="756516"/>
                  </a:cubicBezTo>
                  <a:cubicBezTo>
                    <a:pt x="335245" y="758951"/>
                    <a:pt x="327456" y="748726"/>
                    <a:pt x="322101" y="728766"/>
                  </a:cubicBezTo>
                  <a:cubicBezTo>
                    <a:pt x="306522" y="669370"/>
                    <a:pt x="296298" y="608514"/>
                    <a:pt x="283153" y="548632"/>
                  </a:cubicBezTo>
                  <a:cubicBezTo>
                    <a:pt x="278772" y="528671"/>
                    <a:pt x="272443" y="509685"/>
                    <a:pt x="262706" y="491671"/>
                  </a:cubicBezTo>
                  <a:cubicBezTo>
                    <a:pt x="244692" y="458078"/>
                    <a:pt x="216942" y="440065"/>
                    <a:pt x="178481" y="439578"/>
                  </a:cubicBezTo>
                  <a:cubicBezTo>
                    <a:pt x="155112" y="439092"/>
                    <a:pt x="124928" y="431789"/>
                    <a:pt x="109835" y="442986"/>
                  </a:cubicBezTo>
                  <a:cubicBezTo>
                    <a:pt x="94256" y="455158"/>
                    <a:pt x="104967" y="486802"/>
                    <a:pt x="104967" y="510171"/>
                  </a:cubicBezTo>
                  <a:cubicBezTo>
                    <a:pt x="104480" y="584172"/>
                    <a:pt x="103993" y="657686"/>
                    <a:pt x="104967" y="731687"/>
                  </a:cubicBezTo>
                  <a:cubicBezTo>
                    <a:pt x="104967" y="749214"/>
                    <a:pt x="102533" y="758463"/>
                    <a:pt x="81598" y="756516"/>
                  </a:cubicBezTo>
                  <a:cubicBezTo>
                    <a:pt x="56769" y="754082"/>
                    <a:pt x="23176" y="764792"/>
                    <a:pt x="9058" y="752135"/>
                  </a:cubicBezTo>
                  <a:cubicBezTo>
                    <a:pt x="-7495" y="737529"/>
                    <a:pt x="3702" y="703450"/>
                    <a:pt x="3702" y="677647"/>
                  </a:cubicBezTo>
                  <a:cubicBezTo>
                    <a:pt x="3216" y="468302"/>
                    <a:pt x="3216" y="259445"/>
                    <a:pt x="3216" y="50100"/>
                  </a:cubicBezTo>
                  <a:cubicBezTo>
                    <a:pt x="3216" y="16021"/>
                    <a:pt x="3216" y="15534"/>
                    <a:pt x="37295" y="10666"/>
                  </a:cubicBezTo>
                  <a:cubicBezTo>
                    <a:pt x="74783" y="5067"/>
                    <a:pt x="112270" y="929"/>
                    <a:pt x="149757" y="137"/>
                  </a:cubicBezTo>
                  <a:close/>
                </a:path>
              </a:pathLst>
            </a:custGeom>
            <a:grpFill/>
            <a:ln w="754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1" name="Freeform: Shape 39">
              <a:extLst>
                <a:ext uri="{FF2B5EF4-FFF2-40B4-BE49-F238E27FC236}">
                  <a16:creationId xmlns:a16="http://schemas.microsoft.com/office/drawing/2014/main" id="{854BF7BB-D1EB-1749-8E36-F21B3FE94C78}"/>
                </a:ext>
              </a:extLst>
            </p:cNvPr>
            <p:cNvSpPr/>
            <p:nvPr/>
          </p:nvSpPr>
          <p:spPr>
            <a:xfrm>
              <a:off x="3756816" y="5694161"/>
              <a:ext cx="535240" cy="751342"/>
            </a:xfrm>
            <a:custGeom>
              <a:avLst/>
              <a:gdLst>
                <a:gd name="connsiteX0" fmla="*/ 265333 w 535240"/>
                <a:gd name="connsiteY0" fmla="*/ 104768 h 751342"/>
                <a:gd name="connsiteX1" fmla="*/ 183055 w 535240"/>
                <a:gd name="connsiteY1" fmla="*/ 429009 h 751342"/>
                <a:gd name="connsiteX2" fmla="*/ 195713 w 535240"/>
                <a:gd name="connsiteY2" fmla="*/ 444102 h 751342"/>
                <a:gd name="connsiteX3" fmla="*/ 331544 w 535240"/>
                <a:gd name="connsiteY3" fmla="*/ 444102 h 751342"/>
                <a:gd name="connsiteX4" fmla="*/ 347610 w 535240"/>
                <a:gd name="connsiteY4" fmla="*/ 424141 h 751342"/>
                <a:gd name="connsiteX5" fmla="*/ 265333 w 535240"/>
                <a:gd name="connsiteY5" fmla="*/ 104768 h 751342"/>
                <a:gd name="connsiteX6" fmla="*/ 227845 w 535240"/>
                <a:gd name="connsiteY6" fmla="*/ 97 h 751342"/>
                <a:gd name="connsiteX7" fmla="*/ 313043 w 535240"/>
                <a:gd name="connsiteY7" fmla="*/ 97 h 751342"/>
                <a:gd name="connsiteX8" fmla="*/ 336899 w 535240"/>
                <a:gd name="connsiteY8" fmla="*/ 17137 h 751342"/>
                <a:gd name="connsiteX9" fmla="*/ 533585 w 535240"/>
                <a:gd name="connsiteY9" fmla="*/ 732803 h 751342"/>
                <a:gd name="connsiteX10" fmla="*/ 520440 w 535240"/>
                <a:gd name="connsiteY10" fmla="*/ 750816 h 751342"/>
                <a:gd name="connsiteX11" fmla="*/ 488795 w 535240"/>
                <a:gd name="connsiteY11" fmla="*/ 750816 h 751342"/>
                <a:gd name="connsiteX12" fmla="*/ 414307 w 535240"/>
                <a:gd name="connsiteY12" fmla="*/ 692882 h 751342"/>
                <a:gd name="connsiteX13" fmla="*/ 375360 w 535240"/>
                <a:gd name="connsiteY13" fmla="*/ 550235 h 751342"/>
                <a:gd name="connsiteX14" fmla="*/ 348583 w 535240"/>
                <a:gd name="connsiteY14" fmla="*/ 530274 h 751342"/>
                <a:gd name="connsiteX15" fmla="*/ 183055 w 535240"/>
                <a:gd name="connsiteY15" fmla="*/ 530274 h 751342"/>
                <a:gd name="connsiteX16" fmla="*/ 157252 w 535240"/>
                <a:gd name="connsiteY16" fmla="*/ 550722 h 751342"/>
                <a:gd name="connsiteX17" fmla="*/ 109541 w 535240"/>
                <a:gd name="connsiteY17" fmla="*/ 733777 h 751342"/>
                <a:gd name="connsiteX18" fmla="*/ 86659 w 535240"/>
                <a:gd name="connsiteY18" fmla="*/ 751303 h 751342"/>
                <a:gd name="connsiteX19" fmla="*/ 0 w 535240"/>
                <a:gd name="connsiteY19" fmla="*/ 751303 h 751342"/>
                <a:gd name="connsiteX20" fmla="*/ 65238 w 535240"/>
                <a:gd name="connsiteY20" fmla="*/ 512748 h 751342"/>
                <a:gd name="connsiteX21" fmla="*/ 200094 w 535240"/>
                <a:gd name="connsiteY21" fmla="*/ 21518 h 751342"/>
                <a:gd name="connsiteX22" fmla="*/ 227845 w 535240"/>
                <a:gd name="connsiteY22" fmla="*/ 97 h 751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35240" h="751342">
                  <a:moveTo>
                    <a:pt x="265333" y="104768"/>
                  </a:moveTo>
                  <a:cubicBezTo>
                    <a:pt x="243911" y="214796"/>
                    <a:pt x="212266" y="321416"/>
                    <a:pt x="183055" y="429009"/>
                  </a:cubicBezTo>
                  <a:cubicBezTo>
                    <a:pt x="179160" y="442641"/>
                    <a:pt x="184516" y="444102"/>
                    <a:pt x="195713" y="444102"/>
                  </a:cubicBezTo>
                  <a:cubicBezTo>
                    <a:pt x="240990" y="443615"/>
                    <a:pt x="286267" y="443615"/>
                    <a:pt x="331544" y="444102"/>
                  </a:cubicBezTo>
                  <a:cubicBezTo>
                    <a:pt x="347610" y="444102"/>
                    <a:pt x="352478" y="442154"/>
                    <a:pt x="347610" y="424141"/>
                  </a:cubicBezTo>
                  <a:cubicBezTo>
                    <a:pt x="318886" y="318007"/>
                    <a:pt x="288214" y="212849"/>
                    <a:pt x="265333" y="104768"/>
                  </a:cubicBezTo>
                  <a:close/>
                  <a:moveTo>
                    <a:pt x="227845" y="97"/>
                  </a:moveTo>
                  <a:cubicBezTo>
                    <a:pt x="256082" y="1557"/>
                    <a:pt x="284806" y="1071"/>
                    <a:pt x="313043" y="97"/>
                  </a:cubicBezTo>
                  <a:cubicBezTo>
                    <a:pt x="326188" y="-391"/>
                    <a:pt x="333004" y="3018"/>
                    <a:pt x="336899" y="17137"/>
                  </a:cubicBezTo>
                  <a:cubicBezTo>
                    <a:pt x="402136" y="255692"/>
                    <a:pt x="467374" y="494247"/>
                    <a:pt x="533585" y="732803"/>
                  </a:cubicBezTo>
                  <a:cubicBezTo>
                    <a:pt x="537480" y="747408"/>
                    <a:pt x="535045" y="751790"/>
                    <a:pt x="520440" y="750816"/>
                  </a:cubicBezTo>
                  <a:cubicBezTo>
                    <a:pt x="509730" y="749843"/>
                    <a:pt x="499506" y="750816"/>
                    <a:pt x="488795" y="750816"/>
                  </a:cubicBezTo>
                  <a:cubicBezTo>
                    <a:pt x="429886" y="750816"/>
                    <a:pt x="430373" y="750816"/>
                    <a:pt x="414307" y="692882"/>
                  </a:cubicBezTo>
                  <a:cubicBezTo>
                    <a:pt x="401162" y="645170"/>
                    <a:pt x="387530" y="597946"/>
                    <a:pt x="375360" y="550235"/>
                  </a:cubicBezTo>
                  <a:cubicBezTo>
                    <a:pt x="371465" y="535143"/>
                    <a:pt x="364649" y="530274"/>
                    <a:pt x="348583" y="530274"/>
                  </a:cubicBezTo>
                  <a:cubicBezTo>
                    <a:pt x="293569" y="531248"/>
                    <a:pt x="238068" y="531248"/>
                    <a:pt x="183055" y="530274"/>
                  </a:cubicBezTo>
                  <a:cubicBezTo>
                    <a:pt x="166502" y="529787"/>
                    <a:pt x="160660" y="536116"/>
                    <a:pt x="157252" y="550722"/>
                  </a:cubicBezTo>
                  <a:cubicBezTo>
                    <a:pt x="141672" y="612065"/>
                    <a:pt x="124633" y="672434"/>
                    <a:pt x="109541" y="733777"/>
                  </a:cubicBezTo>
                  <a:cubicBezTo>
                    <a:pt x="106133" y="747895"/>
                    <a:pt x="100291" y="751790"/>
                    <a:pt x="86659" y="751303"/>
                  </a:cubicBezTo>
                  <a:cubicBezTo>
                    <a:pt x="58422" y="750329"/>
                    <a:pt x="30185" y="751303"/>
                    <a:pt x="0" y="751303"/>
                  </a:cubicBezTo>
                  <a:cubicBezTo>
                    <a:pt x="21908" y="669999"/>
                    <a:pt x="43329" y="591617"/>
                    <a:pt x="65238" y="512748"/>
                  </a:cubicBezTo>
                  <a:cubicBezTo>
                    <a:pt x="110514" y="349167"/>
                    <a:pt x="155792" y="185586"/>
                    <a:pt x="200094" y="21518"/>
                  </a:cubicBezTo>
                  <a:cubicBezTo>
                    <a:pt x="204476" y="5452"/>
                    <a:pt x="210805" y="-877"/>
                    <a:pt x="227845" y="97"/>
                  </a:cubicBezTo>
                  <a:close/>
                </a:path>
              </a:pathLst>
            </a:custGeom>
            <a:grpFill/>
            <a:ln w="754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2" name="Freeform: Shape 9">
              <a:extLst>
                <a:ext uri="{FF2B5EF4-FFF2-40B4-BE49-F238E27FC236}">
                  <a16:creationId xmlns:a16="http://schemas.microsoft.com/office/drawing/2014/main" id="{9802B9A8-69A8-9E3F-5315-D511F2415D14}"/>
                </a:ext>
              </a:extLst>
            </p:cNvPr>
            <p:cNvSpPr/>
            <p:nvPr/>
          </p:nvSpPr>
          <p:spPr>
            <a:xfrm>
              <a:off x="3333258" y="5694258"/>
              <a:ext cx="367661" cy="751692"/>
            </a:xfrm>
            <a:custGeom>
              <a:avLst/>
              <a:gdLst>
                <a:gd name="connsiteX0" fmla="*/ 754 w 569754"/>
                <a:gd name="connsiteY0" fmla="*/ 582440 h 1164878"/>
                <a:gd name="connsiteX1" fmla="*/ 0 w 569754"/>
                <a:gd name="connsiteY1" fmla="*/ 35459 h 1164878"/>
                <a:gd name="connsiteX2" fmla="*/ 35459 w 569754"/>
                <a:gd name="connsiteY2" fmla="*/ 0 h 1164878"/>
                <a:gd name="connsiteX3" fmla="*/ 510766 w 569754"/>
                <a:gd name="connsiteY3" fmla="*/ 0 h 1164878"/>
                <a:gd name="connsiteX4" fmla="*/ 546225 w 569754"/>
                <a:gd name="connsiteY4" fmla="*/ 35459 h 1164878"/>
                <a:gd name="connsiteX5" fmla="*/ 546225 w 569754"/>
                <a:gd name="connsiteY5" fmla="*/ 110905 h 1164878"/>
                <a:gd name="connsiteX6" fmla="*/ 507748 w 569754"/>
                <a:gd name="connsiteY6" fmla="*/ 147119 h 1164878"/>
                <a:gd name="connsiteX7" fmla="*/ 190877 w 569754"/>
                <a:gd name="connsiteY7" fmla="*/ 146364 h 1164878"/>
                <a:gd name="connsiteX8" fmla="*/ 158436 w 569754"/>
                <a:gd name="connsiteY8" fmla="*/ 177297 h 1164878"/>
                <a:gd name="connsiteX9" fmla="*/ 158436 w 569754"/>
                <a:gd name="connsiteY9" fmla="*/ 456446 h 1164878"/>
                <a:gd name="connsiteX10" fmla="*/ 188614 w 569754"/>
                <a:gd name="connsiteY10" fmla="*/ 485115 h 1164878"/>
                <a:gd name="connsiteX11" fmla="*/ 490396 w 569754"/>
                <a:gd name="connsiteY11" fmla="*/ 484360 h 1164878"/>
                <a:gd name="connsiteX12" fmla="*/ 524347 w 569754"/>
                <a:gd name="connsiteY12" fmla="*/ 517556 h 1164878"/>
                <a:gd name="connsiteX13" fmla="*/ 524347 w 569754"/>
                <a:gd name="connsiteY13" fmla="*/ 596774 h 1164878"/>
                <a:gd name="connsiteX14" fmla="*/ 491150 w 569754"/>
                <a:gd name="connsiteY14" fmla="*/ 630725 h 1164878"/>
                <a:gd name="connsiteX15" fmla="*/ 193140 w 569754"/>
                <a:gd name="connsiteY15" fmla="*/ 629216 h 1164878"/>
                <a:gd name="connsiteX16" fmla="*/ 158436 w 569754"/>
                <a:gd name="connsiteY16" fmla="*/ 665430 h 1164878"/>
                <a:gd name="connsiteX17" fmla="*/ 158436 w 569754"/>
                <a:gd name="connsiteY17" fmla="*/ 982301 h 1164878"/>
                <a:gd name="connsiteX18" fmla="*/ 191631 w 569754"/>
                <a:gd name="connsiteY18" fmla="*/ 1016252 h 1164878"/>
                <a:gd name="connsiteX19" fmla="*/ 534909 w 569754"/>
                <a:gd name="connsiteY19" fmla="*/ 1014743 h 1164878"/>
                <a:gd name="connsiteX20" fmla="*/ 569614 w 569754"/>
                <a:gd name="connsiteY20" fmla="*/ 1047938 h 1164878"/>
                <a:gd name="connsiteX21" fmla="*/ 569614 w 569754"/>
                <a:gd name="connsiteY21" fmla="*/ 1138473 h 1164878"/>
                <a:gd name="connsiteX22" fmla="*/ 544716 w 569754"/>
                <a:gd name="connsiteY22" fmla="*/ 1164879 h 1164878"/>
                <a:gd name="connsiteX23" fmla="*/ 24142 w 569754"/>
                <a:gd name="connsiteY23" fmla="*/ 1164879 h 1164878"/>
                <a:gd name="connsiteX24" fmla="*/ 754 w 569754"/>
                <a:gd name="connsiteY24" fmla="*/ 1129420 h 1164878"/>
                <a:gd name="connsiteX25" fmla="*/ 754 w 569754"/>
                <a:gd name="connsiteY25" fmla="*/ 582440 h 1164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9754" h="1164878">
                  <a:moveTo>
                    <a:pt x="754" y="582440"/>
                  </a:moveTo>
                  <a:cubicBezTo>
                    <a:pt x="754" y="399861"/>
                    <a:pt x="1509" y="218037"/>
                    <a:pt x="0" y="35459"/>
                  </a:cubicBezTo>
                  <a:cubicBezTo>
                    <a:pt x="0" y="7545"/>
                    <a:pt x="7545" y="0"/>
                    <a:pt x="35459" y="0"/>
                  </a:cubicBezTo>
                  <a:cubicBezTo>
                    <a:pt x="193895" y="1509"/>
                    <a:pt x="352330" y="1509"/>
                    <a:pt x="510766" y="0"/>
                  </a:cubicBezTo>
                  <a:cubicBezTo>
                    <a:pt x="538681" y="0"/>
                    <a:pt x="549244" y="6790"/>
                    <a:pt x="546225" y="35459"/>
                  </a:cubicBezTo>
                  <a:cubicBezTo>
                    <a:pt x="543962" y="60356"/>
                    <a:pt x="543208" y="86008"/>
                    <a:pt x="546225" y="110905"/>
                  </a:cubicBezTo>
                  <a:cubicBezTo>
                    <a:pt x="549998" y="142592"/>
                    <a:pt x="535663" y="147873"/>
                    <a:pt x="507748" y="147119"/>
                  </a:cubicBezTo>
                  <a:cubicBezTo>
                    <a:pt x="402125" y="145610"/>
                    <a:pt x="296501" y="147119"/>
                    <a:pt x="190877" y="146364"/>
                  </a:cubicBezTo>
                  <a:cubicBezTo>
                    <a:pt x="167489" y="146364"/>
                    <a:pt x="157681" y="150891"/>
                    <a:pt x="158436" y="177297"/>
                  </a:cubicBezTo>
                  <a:cubicBezTo>
                    <a:pt x="159944" y="270095"/>
                    <a:pt x="159944" y="363648"/>
                    <a:pt x="158436" y="456446"/>
                  </a:cubicBezTo>
                  <a:cubicBezTo>
                    <a:pt x="158436" y="480588"/>
                    <a:pt x="165980" y="485869"/>
                    <a:pt x="188614" y="485115"/>
                  </a:cubicBezTo>
                  <a:cubicBezTo>
                    <a:pt x="288956" y="484360"/>
                    <a:pt x="390053" y="485115"/>
                    <a:pt x="490396" y="484360"/>
                  </a:cubicBezTo>
                  <a:cubicBezTo>
                    <a:pt x="516047" y="484360"/>
                    <a:pt x="527364" y="489641"/>
                    <a:pt x="524347" y="517556"/>
                  </a:cubicBezTo>
                  <a:cubicBezTo>
                    <a:pt x="522083" y="543962"/>
                    <a:pt x="522083" y="570368"/>
                    <a:pt x="524347" y="596774"/>
                  </a:cubicBezTo>
                  <a:cubicBezTo>
                    <a:pt x="526610" y="623180"/>
                    <a:pt x="517556" y="631479"/>
                    <a:pt x="491150" y="630725"/>
                  </a:cubicBezTo>
                  <a:cubicBezTo>
                    <a:pt x="391562" y="629216"/>
                    <a:pt x="292729" y="631479"/>
                    <a:pt x="193140" y="629216"/>
                  </a:cubicBezTo>
                  <a:cubicBezTo>
                    <a:pt x="163716" y="628461"/>
                    <a:pt x="157681" y="637515"/>
                    <a:pt x="158436" y="665430"/>
                  </a:cubicBezTo>
                  <a:cubicBezTo>
                    <a:pt x="159944" y="771054"/>
                    <a:pt x="159944" y="876677"/>
                    <a:pt x="158436" y="982301"/>
                  </a:cubicBezTo>
                  <a:cubicBezTo>
                    <a:pt x="158436" y="1008707"/>
                    <a:pt x="165225" y="1016252"/>
                    <a:pt x="191631" y="1016252"/>
                  </a:cubicBezTo>
                  <a:cubicBezTo>
                    <a:pt x="306309" y="1014743"/>
                    <a:pt x="420231" y="1016252"/>
                    <a:pt x="534909" y="1014743"/>
                  </a:cubicBezTo>
                  <a:cubicBezTo>
                    <a:pt x="560560" y="1014743"/>
                    <a:pt x="571122" y="1020778"/>
                    <a:pt x="569614" y="1047938"/>
                  </a:cubicBezTo>
                  <a:cubicBezTo>
                    <a:pt x="567350" y="1078117"/>
                    <a:pt x="568105" y="1108295"/>
                    <a:pt x="569614" y="1138473"/>
                  </a:cubicBezTo>
                  <a:cubicBezTo>
                    <a:pt x="570368" y="1157334"/>
                    <a:pt x="565087" y="1164879"/>
                    <a:pt x="544716" y="1164879"/>
                  </a:cubicBezTo>
                  <a:cubicBezTo>
                    <a:pt x="371192" y="1164125"/>
                    <a:pt x="197667" y="1164125"/>
                    <a:pt x="24142" y="1164879"/>
                  </a:cubicBezTo>
                  <a:cubicBezTo>
                    <a:pt x="-6036" y="1164879"/>
                    <a:pt x="754" y="1146018"/>
                    <a:pt x="754" y="1129420"/>
                  </a:cubicBezTo>
                  <a:cubicBezTo>
                    <a:pt x="0" y="946842"/>
                    <a:pt x="754" y="765018"/>
                    <a:pt x="754" y="582440"/>
                  </a:cubicBezTo>
                  <a:close/>
                </a:path>
              </a:pathLst>
            </a:custGeom>
            <a:grpFill/>
            <a:ln w="754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3" name="Freeform: Shape 10">
              <a:extLst>
                <a:ext uri="{FF2B5EF4-FFF2-40B4-BE49-F238E27FC236}">
                  <a16:creationId xmlns:a16="http://schemas.microsoft.com/office/drawing/2014/main" id="{396E828D-0D77-7617-5335-99D097EB0F9D}"/>
                </a:ext>
              </a:extLst>
            </p:cNvPr>
            <p:cNvSpPr/>
            <p:nvPr/>
          </p:nvSpPr>
          <p:spPr>
            <a:xfrm>
              <a:off x="5537705" y="5693978"/>
              <a:ext cx="103251" cy="751790"/>
            </a:xfrm>
            <a:custGeom>
              <a:avLst/>
              <a:gdLst>
                <a:gd name="connsiteX0" fmla="*/ 755 w 160005"/>
                <a:gd name="connsiteY0" fmla="*/ 579855 h 1165029"/>
                <a:gd name="connsiteX1" fmla="*/ 0 w 160005"/>
                <a:gd name="connsiteY1" fmla="*/ 36647 h 1165029"/>
                <a:gd name="connsiteX2" fmla="*/ 34706 w 160005"/>
                <a:gd name="connsiteY2" fmla="*/ 433 h 1165029"/>
                <a:gd name="connsiteX3" fmla="*/ 125240 w 160005"/>
                <a:gd name="connsiteY3" fmla="*/ 433 h 1165029"/>
                <a:gd name="connsiteX4" fmla="*/ 159945 w 160005"/>
                <a:gd name="connsiteY4" fmla="*/ 36647 h 1165029"/>
                <a:gd name="connsiteX5" fmla="*/ 159191 w 160005"/>
                <a:gd name="connsiteY5" fmla="*/ 387469 h 1165029"/>
                <a:gd name="connsiteX6" fmla="*/ 159945 w 160005"/>
                <a:gd name="connsiteY6" fmla="*/ 1126835 h 1165029"/>
                <a:gd name="connsiteX7" fmla="*/ 122977 w 160005"/>
                <a:gd name="connsiteY7" fmla="*/ 1164558 h 1165029"/>
                <a:gd name="connsiteX8" fmla="*/ 36214 w 160005"/>
                <a:gd name="connsiteY8" fmla="*/ 1164558 h 1165029"/>
                <a:gd name="connsiteX9" fmla="*/ 0 w 160005"/>
                <a:gd name="connsiteY9" fmla="*/ 1126081 h 1165029"/>
                <a:gd name="connsiteX10" fmla="*/ 755 w 160005"/>
                <a:gd name="connsiteY10" fmla="*/ 579855 h 1165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0005" h="1165029">
                  <a:moveTo>
                    <a:pt x="755" y="579855"/>
                  </a:moveTo>
                  <a:cubicBezTo>
                    <a:pt x="755" y="398786"/>
                    <a:pt x="1509" y="217716"/>
                    <a:pt x="0" y="36647"/>
                  </a:cubicBezTo>
                  <a:cubicBezTo>
                    <a:pt x="0" y="9486"/>
                    <a:pt x="6036" y="-1830"/>
                    <a:pt x="34706" y="433"/>
                  </a:cubicBezTo>
                  <a:cubicBezTo>
                    <a:pt x="64884" y="2696"/>
                    <a:pt x="95062" y="3451"/>
                    <a:pt x="125240" y="433"/>
                  </a:cubicBezTo>
                  <a:cubicBezTo>
                    <a:pt x="154663" y="-2585"/>
                    <a:pt x="160699" y="10241"/>
                    <a:pt x="159945" y="36647"/>
                  </a:cubicBezTo>
                  <a:cubicBezTo>
                    <a:pt x="158436" y="153588"/>
                    <a:pt x="159191" y="270528"/>
                    <a:pt x="159191" y="387469"/>
                  </a:cubicBezTo>
                  <a:cubicBezTo>
                    <a:pt x="159191" y="634176"/>
                    <a:pt x="158436" y="880128"/>
                    <a:pt x="159945" y="1126835"/>
                  </a:cubicBezTo>
                  <a:cubicBezTo>
                    <a:pt x="159945" y="1156259"/>
                    <a:pt x="153155" y="1167576"/>
                    <a:pt x="122977" y="1164558"/>
                  </a:cubicBezTo>
                  <a:cubicBezTo>
                    <a:pt x="94307" y="1161540"/>
                    <a:pt x="64884" y="1161540"/>
                    <a:pt x="36214" y="1164558"/>
                  </a:cubicBezTo>
                  <a:cubicBezTo>
                    <a:pt x="4527" y="1167576"/>
                    <a:pt x="0" y="1153995"/>
                    <a:pt x="0" y="1126081"/>
                  </a:cubicBezTo>
                  <a:cubicBezTo>
                    <a:pt x="755" y="944257"/>
                    <a:pt x="755" y="761678"/>
                    <a:pt x="755" y="579855"/>
                  </a:cubicBezTo>
                  <a:close/>
                </a:path>
              </a:pathLst>
            </a:custGeom>
            <a:grpFill/>
            <a:ln w="754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5" name="Freeform: Shape 20">
              <a:extLst>
                <a:ext uri="{FF2B5EF4-FFF2-40B4-BE49-F238E27FC236}">
                  <a16:creationId xmlns:a16="http://schemas.microsoft.com/office/drawing/2014/main" id="{8539C3B0-5751-2B4A-144A-484EF4A051B0}"/>
                </a:ext>
              </a:extLst>
            </p:cNvPr>
            <p:cNvSpPr/>
            <p:nvPr/>
          </p:nvSpPr>
          <p:spPr>
            <a:xfrm>
              <a:off x="2032763" y="5451515"/>
              <a:ext cx="211779" cy="211779"/>
            </a:xfrm>
            <a:custGeom>
              <a:avLst/>
              <a:gdLst>
                <a:gd name="connsiteX0" fmla="*/ 306309 w 328188"/>
                <a:gd name="connsiteY0" fmla="*/ 0 h 328188"/>
                <a:gd name="connsiteX1" fmla="*/ 21879 w 328188"/>
                <a:gd name="connsiteY1" fmla="*/ 0 h 328188"/>
                <a:gd name="connsiteX2" fmla="*/ 0 w 328188"/>
                <a:gd name="connsiteY2" fmla="*/ 21879 h 328188"/>
                <a:gd name="connsiteX3" fmla="*/ 0 w 328188"/>
                <a:gd name="connsiteY3" fmla="*/ 306309 h 328188"/>
                <a:gd name="connsiteX4" fmla="*/ 21879 w 328188"/>
                <a:gd name="connsiteY4" fmla="*/ 328188 h 328188"/>
                <a:gd name="connsiteX5" fmla="*/ 306309 w 328188"/>
                <a:gd name="connsiteY5" fmla="*/ 328188 h 328188"/>
                <a:gd name="connsiteX6" fmla="*/ 328188 w 328188"/>
                <a:gd name="connsiteY6" fmla="*/ 306309 h 328188"/>
                <a:gd name="connsiteX7" fmla="*/ 328188 w 328188"/>
                <a:gd name="connsiteY7" fmla="*/ 21879 h 328188"/>
                <a:gd name="connsiteX8" fmla="*/ 306309 w 328188"/>
                <a:gd name="connsiteY8" fmla="*/ 0 h 328188"/>
                <a:gd name="connsiteX9" fmla="*/ 132030 w 328188"/>
                <a:gd name="connsiteY9" fmla="*/ 114677 h 328188"/>
                <a:gd name="connsiteX10" fmla="*/ 116941 w 328188"/>
                <a:gd name="connsiteY10" fmla="*/ 129766 h 328188"/>
                <a:gd name="connsiteX11" fmla="*/ 56584 w 328188"/>
                <a:gd name="connsiteY11" fmla="*/ 129766 h 328188"/>
                <a:gd name="connsiteX12" fmla="*/ 41495 w 328188"/>
                <a:gd name="connsiteY12" fmla="*/ 114677 h 328188"/>
                <a:gd name="connsiteX13" fmla="*/ 41495 w 328188"/>
                <a:gd name="connsiteY13" fmla="*/ 61865 h 328188"/>
                <a:gd name="connsiteX14" fmla="*/ 56584 w 328188"/>
                <a:gd name="connsiteY14" fmla="*/ 46776 h 328188"/>
                <a:gd name="connsiteX15" fmla="*/ 116941 w 328188"/>
                <a:gd name="connsiteY15" fmla="*/ 46776 h 328188"/>
                <a:gd name="connsiteX16" fmla="*/ 132030 w 328188"/>
                <a:gd name="connsiteY16" fmla="*/ 61865 h 328188"/>
                <a:gd name="connsiteX17" fmla="*/ 132030 w 328188"/>
                <a:gd name="connsiteY17" fmla="*/ 114677 h 328188"/>
                <a:gd name="connsiteX18" fmla="*/ 298764 w 328188"/>
                <a:gd name="connsiteY18" fmla="*/ 114677 h 328188"/>
                <a:gd name="connsiteX19" fmla="*/ 283675 w 328188"/>
                <a:gd name="connsiteY19" fmla="*/ 129766 h 328188"/>
                <a:gd name="connsiteX20" fmla="*/ 223319 w 328188"/>
                <a:gd name="connsiteY20" fmla="*/ 129766 h 328188"/>
                <a:gd name="connsiteX21" fmla="*/ 208230 w 328188"/>
                <a:gd name="connsiteY21" fmla="*/ 114677 h 328188"/>
                <a:gd name="connsiteX22" fmla="*/ 208230 w 328188"/>
                <a:gd name="connsiteY22" fmla="*/ 61865 h 328188"/>
                <a:gd name="connsiteX23" fmla="*/ 223319 w 328188"/>
                <a:gd name="connsiteY23" fmla="*/ 46776 h 328188"/>
                <a:gd name="connsiteX24" fmla="*/ 283675 w 328188"/>
                <a:gd name="connsiteY24" fmla="*/ 46776 h 328188"/>
                <a:gd name="connsiteX25" fmla="*/ 298764 w 328188"/>
                <a:gd name="connsiteY25" fmla="*/ 61865 h 328188"/>
                <a:gd name="connsiteX26" fmla="*/ 298764 w 328188"/>
                <a:gd name="connsiteY26" fmla="*/ 114677 h 328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28188" h="328188">
                  <a:moveTo>
                    <a:pt x="306309" y="0"/>
                  </a:moveTo>
                  <a:lnTo>
                    <a:pt x="21879" y="0"/>
                  </a:lnTo>
                  <a:cubicBezTo>
                    <a:pt x="9808" y="0"/>
                    <a:pt x="0" y="9808"/>
                    <a:pt x="0" y="21879"/>
                  </a:cubicBezTo>
                  <a:lnTo>
                    <a:pt x="0" y="306309"/>
                  </a:lnTo>
                  <a:cubicBezTo>
                    <a:pt x="0" y="318380"/>
                    <a:pt x="9808" y="328188"/>
                    <a:pt x="21879" y="328188"/>
                  </a:cubicBezTo>
                  <a:lnTo>
                    <a:pt x="306309" y="328188"/>
                  </a:lnTo>
                  <a:cubicBezTo>
                    <a:pt x="318380" y="328188"/>
                    <a:pt x="328188" y="318380"/>
                    <a:pt x="328188" y="306309"/>
                  </a:cubicBezTo>
                  <a:lnTo>
                    <a:pt x="328188" y="21879"/>
                  </a:lnTo>
                  <a:cubicBezTo>
                    <a:pt x="328188" y="9808"/>
                    <a:pt x="318380" y="0"/>
                    <a:pt x="306309" y="0"/>
                  </a:cubicBezTo>
                  <a:close/>
                  <a:moveTo>
                    <a:pt x="132030" y="114677"/>
                  </a:moveTo>
                  <a:cubicBezTo>
                    <a:pt x="132030" y="122976"/>
                    <a:pt x="125240" y="129766"/>
                    <a:pt x="116941" y="129766"/>
                  </a:cubicBezTo>
                  <a:lnTo>
                    <a:pt x="56584" y="129766"/>
                  </a:lnTo>
                  <a:cubicBezTo>
                    <a:pt x="48285" y="129766"/>
                    <a:pt x="41495" y="122976"/>
                    <a:pt x="41495" y="114677"/>
                  </a:cubicBezTo>
                  <a:lnTo>
                    <a:pt x="41495" y="61865"/>
                  </a:lnTo>
                  <a:cubicBezTo>
                    <a:pt x="41495" y="53566"/>
                    <a:pt x="48285" y="46776"/>
                    <a:pt x="56584" y="46776"/>
                  </a:cubicBezTo>
                  <a:lnTo>
                    <a:pt x="116941" y="46776"/>
                  </a:lnTo>
                  <a:cubicBezTo>
                    <a:pt x="125240" y="46776"/>
                    <a:pt x="132030" y="53566"/>
                    <a:pt x="132030" y="61865"/>
                  </a:cubicBezTo>
                  <a:lnTo>
                    <a:pt x="132030" y="114677"/>
                  </a:lnTo>
                  <a:close/>
                  <a:moveTo>
                    <a:pt x="298764" y="114677"/>
                  </a:moveTo>
                  <a:cubicBezTo>
                    <a:pt x="298764" y="122976"/>
                    <a:pt x="291974" y="129766"/>
                    <a:pt x="283675" y="129766"/>
                  </a:cubicBezTo>
                  <a:lnTo>
                    <a:pt x="223319" y="129766"/>
                  </a:lnTo>
                  <a:cubicBezTo>
                    <a:pt x="215020" y="129766"/>
                    <a:pt x="208230" y="122976"/>
                    <a:pt x="208230" y="114677"/>
                  </a:cubicBezTo>
                  <a:lnTo>
                    <a:pt x="208230" y="61865"/>
                  </a:lnTo>
                  <a:cubicBezTo>
                    <a:pt x="208230" y="53566"/>
                    <a:pt x="215020" y="46776"/>
                    <a:pt x="223319" y="46776"/>
                  </a:cubicBezTo>
                  <a:lnTo>
                    <a:pt x="283675" y="46776"/>
                  </a:lnTo>
                  <a:cubicBezTo>
                    <a:pt x="291974" y="46776"/>
                    <a:pt x="298764" y="53566"/>
                    <a:pt x="298764" y="61865"/>
                  </a:cubicBezTo>
                  <a:lnTo>
                    <a:pt x="298764" y="114677"/>
                  </a:lnTo>
                  <a:close/>
                </a:path>
              </a:pathLst>
            </a:custGeom>
            <a:grpFill/>
            <a:ln w="754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6" name="Freeform: Shape 24">
              <a:extLst>
                <a:ext uri="{FF2B5EF4-FFF2-40B4-BE49-F238E27FC236}">
                  <a16:creationId xmlns:a16="http://schemas.microsoft.com/office/drawing/2014/main" id="{9C4237C6-D0D4-0F70-5239-F98981DC2735}"/>
                </a:ext>
              </a:extLst>
            </p:cNvPr>
            <p:cNvSpPr/>
            <p:nvPr/>
          </p:nvSpPr>
          <p:spPr>
            <a:xfrm>
              <a:off x="7965616" y="5924050"/>
              <a:ext cx="312069" cy="312086"/>
            </a:xfrm>
            <a:custGeom>
              <a:avLst/>
              <a:gdLst>
                <a:gd name="connsiteX0" fmla="*/ 483606 w 483605"/>
                <a:gd name="connsiteY0" fmla="*/ 451164 h 483632"/>
                <a:gd name="connsiteX1" fmla="*/ 483606 w 483605"/>
                <a:gd name="connsiteY1" fmla="*/ 32441 h 483632"/>
                <a:gd name="connsiteX2" fmla="*/ 451164 w 483605"/>
                <a:gd name="connsiteY2" fmla="*/ 0 h 483632"/>
                <a:gd name="connsiteX3" fmla="*/ 32441 w 483605"/>
                <a:gd name="connsiteY3" fmla="*/ 0 h 483632"/>
                <a:gd name="connsiteX4" fmla="*/ 0 w 483605"/>
                <a:gd name="connsiteY4" fmla="*/ 32441 h 483632"/>
                <a:gd name="connsiteX5" fmla="*/ 0 w 483605"/>
                <a:gd name="connsiteY5" fmla="*/ 451164 h 483632"/>
                <a:gd name="connsiteX6" fmla="*/ 32441 w 483605"/>
                <a:gd name="connsiteY6" fmla="*/ 483606 h 483632"/>
                <a:gd name="connsiteX7" fmla="*/ 451164 w 483605"/>
                <a:gd name="connsiteY7" fmla="*/ 483606 h 483632"/>
                <a:gd name="connsiteX8" fmla="*/ 483606 w 483605"/>
                <a:gd name="connsiteY8" fmla="*/ 451164 h 483632"/>
                <a:gd name="connsiteX9" fmla="*/ 314608 w 483605"/>
                <a:gd name="connsiteY9" fmla="*/ 194649 h 483632"/>
                <a:gd name="connsiteX10" fmla="*/ 292728 w 483605"/>
                <a:gd name="connsiteY10" fmla="*/ 172770 h 483632"/>
                <a:gd name="connsiteX11" fmla="*/ 292728 w 483605"/>
                <a:gd name="connsiteY11" fmla="*/ 83744 h 483632"/>
                <a:gd name="connsiteX12" fmla="*/ 314608 w 483605"/>
                <a:gd name="connsiteY12" fmla="*/ 61865 h 483632"/>
                <a:gd name="connsiteX13" fmla="*/ 392317 w 483605"/>
                <a:gd name="connsiteY13" fmla="*/ 61865 h 483632"/>
                <a:gd name="connsiteX14" fmla="*/ 414196 w 483605"/>
                <a:gd name="connsiteY14" fmla="*/ 83744 h 483632"/>
                <a:gd name="connsiteX15" fmla="*/ 414196 w 483605"/>
                <a:gd name="connsiteY15" fmla="*/ 172770 h 483632"/>
                <a:gd name="connsiteX16" fmla="*/ 392317 w 483605"/>
                <a:gd name="connsiteY16" fmla="*/ 194649 h 483632"/>
                <a:gd name="connsiteX17" fmla="*/ 314608 w 483605"/>
                <a:gd name="connsiteY17" fmla="*/ 194649 h 483632"/>
                <a:gd name="connsiteX18" fmla="*/ 314608 w 483605"/>
                <a:gd name="connsiteY18" fmla="*/ 440602 h 483632"/>
                <a:gd name="connsiteX19" fmla="*/ 292728 w 483605"/>
                <a:gd name="connsiteY19" fmla="*/ 418723 h 483632"/>
                <a:gd name="connsiteX20" fmla="*/ 292728 w 483605"/>
                <a:gd name="connsiteY20" fmla="*/ 329697 h 483632"/>
                <a:gd name="connsiteX21" fmla="*/ 314608 w 483605"/>
                <a:gd name="connsiteY21" fmla="*/ 307818 h 483632"/>
                <a:gd name="connsiteX22" fmla="*/ 392317 w 483605"/>
                <a:gd name="connsiteY22" fmla="*/ 307818 h 483632"/>
                <a:gd name="connsiteX23" fmla="*/ 414196 w 483605"/>
                <a:gd name="connsiteY23" fmla="*/ 329697 h 483632"/>
                <a:gd name="connsiteX24" fmla="*/ 414196 w 483605"/>
                <a:gd name="connsiteY24" fmla="*/ 418723 h 483632"/>
                <a:gd name="connsiteX25" fmla="*/ 392317 w 483605"/>
                <a:gd name="connsiteY25" fmla="*/ 440602 h 483632"/>
                <a:gd name="connsiteX26" fmla="*/ 314608 w 483605"/>
                <a:gd name="connsiteY26" fmla="*/ 440602 h 48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3605" h="483632">
                  <a:moveTo>
                    <a:pt x="483606" y="451164"/>
                  </a:moveTo>
                  <a:lnTo>
                    <a:pt x="483606" y="32441"/>
                  </a:lnTo>
                  <a:cubicBezTo>
                    <a:pt x="483606" y="14334"/>
                    <a:pt x="469271" y="0"/>
                    <a:pt x="451164" y="0"/>
                  </a:cubicBezTo>
                  <a:lnTo>
                    <a:pt x="32441" y="0"/>
                  </a:lnTo>
                  <a:cubicBezTo>
                    <a:pt x="14335" y="0"/>
                    <a:pt x="0" y="14334"/>
                    <a:pt x="0" y="32441"/>
                  </a:cubicBezTo>
                  <a:lnTo>
                    <a:pt x="0" y="451164"/>
                  </a:lnTo>
                  <a:cubicBezTo>
                    <a:pt x="0" y="469271"/>
                    <a:pt x="14335" y="483606"/>
                    <a:pt x="32441" y="483606"/>
                  </a:cubicBezTo>
                  <a:lnTo>
                    <a:pt x="451164" y="483606"/>
                  </a:lnTo>
                  <a:cubicBezTo>
                    <a:pt x="468517" y="484360"/>
                    <a:pt x="483606" y="469271"/>
                    <a:pt x="483606" y="451164"/>
                  </a:cubicBezTo>
                  <a:close/>
                  <a:moveTo>
                    <a:pt x="314608" y="194649"/>
                  </a:moveTo>
                  <a:cubicBezTo>
                    <a:pt x="302536" y="194649"/>
                    <a:pt x="292728" y="184842"/>
                    <a:pt x="292728" y="172770"/>
                  </a:cubicBezTo>
                  <a:lnTo>
                    <a:pt x="292728" y="83744"/>
                  </a:lnTo>
                  <a:cubicBezTo>
                    <a:pt x="292728" y="71673"/>
                    <a:pt x="302536" y="61865"/>
                    <a:pt x="314608" y="61865"/>
                  </a:cubicBezTo>
                  <a:lnTo>
                    <a:pt x="392317" y="61865"/>
                  </a:lnTo>
                  <a:cubicBezTo>
                    <a:pt x="404388" y="61865"/>
                    <a:pt x="414196" y="71673"/>
                    <a:pt x="414196" y="83744"/>
                  </a:cubicBezTo>
                  <a:lnTo>
                    <a:pt x="414196" y="172770"/>
                  </a:lnTo>
                  <a:cubicBezTo>
                    <a:pt x="414196" y="184842"/>
                    <a:pt x="404388" y="194649"/>
                    <a:pt x="392317" y="194649"/>
                  </a:cubicBezTo>
                  <a:lnTo>
                    <a:pt x="314608" y="194649"/>
                  </a:lnTo>
                  <a:close/>
                  <a:moveTo>
                    <a:pt x="314608" y="440602"/>
                  </a:moveTo>
                  <a:cubicBezTo>
                    <a:pt x="302536" y="440602"/>
                    <a:pt x="292728" y="430794"/>
                    <a:pt x="292728" y="418723"/>
                  </a:cubicBezTo>
                  <a:lnTo>
                    <a:pt x="292728" y="329697"/>
                  </a:lnTo>
                  <a:cubicBezTo>
                    <a:pt x="292728" y="317626"/>
                    <a:pt x="302536" y="307818"/>
                    <a:pt x="314608" y="307818"/>
                  </a:cubicBezTo>
                  <a:lnTo>
                    <a:pt x="392317" y="307818"/>
                  </a:lnTo>
                  <a:cubicBezTo>
                    <a:pt x="404388" y="307818"/>
                    <a:pt x="414196" y="317626"/>
                    <a:pt x="414196" y="329697"/>
                  </a:cubicBezTo>
                  <a:lnTo>
                    <a:pt x="414196" y="418723"/>
                  </a:lnTo>
                  <a:cubicBezTo>
                    <a:pt x="414196" y="430794"/>
                    <a:pt x="404388" y="440602"/>
                    <a:pt x="392317" y="440602"/>
                  </a:cubicBezTo>
                  <a:lnTo>
                    <a:pt x="314608" y="440602"/>
                  </a:lnTo>
                  <a:close/>
                </a:path>
              </a:pathLst>
            </a:custGeom>
            <a:grpFill/>
            <a:ln w="754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7" name="Freeform: Shape 25">
              <a:extLst>
                <a:ext uri="{FF2B5EF4-FFF2-40B4-BE49-F238E27FC236}">
                  <a16:creationId xmlns:a16="http://schemas.microsoft.com/office/drawing/2014/main" id="{D49709DB-5E0C-65EA-D27D-9BA4273E5166}"/>
                </a:ext>
              </a:extLst>
            </p:cNvPr>
            <p:cNvSpPr/>
            <p:nvPr/>
          </p:nvSpPr>
          <p:spPr>
            <a:xfrm>
              <a:off x="6368011" y="5686397"/>
              <a:ext cx="1080572" cy="766589"/>
            </a:xfrm>
            <a:custGeom>
              <a:avLst/>
              <a:gdLst>
                <a:gd name="connsiteX0" fmla="*/ 1673780 w 1674534"/>
                <a:gd name="connsiteY0" fmla="*/ 507103 h 1187963"/>
                <a:gd name="connsiteX1" fmla="*/ 491549 w 1674534"/>
                <a:gd name="connsiteY1" fmla="*/ 498050 h 1187963"/>
                <a:gd name="connsiteX2" fmla="*/ 468915 w 1674534"/>
                <a:gd name="connsiteY2" fmla="*/ 517666 h 1187963"/>
                <a:gd name="connsiteX3" fmla="*/ 473442 w 1674534"/>
                <a:gd name="connsiteY3" fmla="*/ 667802 h 1187963"/>
                <a:gd name="connsiteX4" fmla="*/ 502112 w 1674534"/>
                <a:gd name="connsiteY4" fmla="*/ 691191 h 1187963"/>
                <a:gd name="connsiteX5" fmla="*/ 622824 w 1674534"/>
                <a:gd name="connsiteY5" fmla="*/ 690436 h 1187963"/>
                <a:gd name="connsiteX6" fmla="*/ 656020 w 1674534"/>
                <a:gd name="connsiteY6" fmla="*/ 720614 h 1187963"/>
                <a:gd name="connsiteX7" fmla="*/ 656020 w 1674534"/>
                <a:gd name="connsiteY7" fmla="*/ 992218 h 1187963"/>
                <a:gd name="connsiteX8" fmla="*/ 625087 w 1674534"/>
                <a:gd name="connsiteY8" fmla="*/ 1030696 h 1187963"/>
                <a:gd name="connsiteX9" fmla="*/ 203346 w 1674534"/>
                <a:gd name="connsiteY9" fmla="*/ 811904 h 1187963"/>
                <a:gd name="connsiteX10" fmla="*/ 197311 w 1674534"/>
                <a:gd name="connsiteY10" fmla="*/ 400725 h 1187963"/>
                <a:gd name="connsiteX11" fmla="*/ 480986 w 1674534"/>
                <a:gd name="connsiteY11" fmla="*/ 154018 h 1187963"/>
                <a:gd name="connsiteX12" fmla="*/ 745046 w 1674534"/>
                <a:gd name="connsiteY12" fmla="*/ 192495 h 1187963"/>
                <a:gd name="connsiteX13" fmla="*/ 775978 w 1674534"/>
                <a:gd name="connsiteY13" fmla="*/ 75555 h 1187963"/>
                <a:gd name="connsiteX14" fmla="*/ 752590 w 1674534"/>
                <a:gd name="connsiteY14" fmla="*/ 34815 h 1187963"/>
                <a:gd name="connsiteX15" fmla="*/ 594909 w 1674534"/>
                <a:gd name="connsiteY15" fmla="*/ 2373 h 1187963"/>
                <a:gd name="connsiteX16" fmla="*/ 46420 w 1674534"/>
                <a:gd name="connsiteY16" fmla="*/ 339614 h 1187963"/>
                <a:gd name="connsiteX17" fmla="*/ 53965 w 1674534"/>
                <a:gd name="connsiteY17" fmla="*/ 892630 h 1187963"/>
                <a:gd name="connsiteX18" fmla="*/ 344430 w 1674534"/>
                <a:gd name="connsiteY18" fmla="*/ 1164989 h 1187963"/>
                <a:gd name="connsiteX19" fmla="*/ 788049 w 1674534"/>
                <a:gd name="connsiteY19" fmla="*/ 1137828 h 1187963"/>
                <a:gd name="connsiteX20" fmla="*/ 810683 w 1674534"/>
                <a:gd name="connsiteY20" fmla="*/ 1097088 h 1187963"/>
                <a:gd name="connsiteX21" fmla="*/ 809929 w 1674534"/>
                <a:gd name="connsiteY21" fmla="*/ 685909 h 1187963"/>
                <a:gd name="connsiteX22" fmla="*/ 841617 w 1674534"/>
                <a:gd name="connsiteY22" fmla="*/ 654977 h 1187963"/>
                <a:gd name="connsiteX23" fmla="*/ 1674535 w 1674534"/>
                <a:gd name="connsiteY23" fmla="*/ 661767 h 1187963"/>
                <a:gd name="connsiteX24" fmla="*/ 1674535 w 1674534"/>
                <a:gd name="connsiteY24" fmla="*/ 507103 h 1187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74534" h="1187963">
                  <a:moveTo>
                    <a:pt x="1673780" y="507103"/>
                  </a:moveTo>
                  <a:cubicBezTo>
                    <a:pt x="1630777" y="504840"/>
                    <a:pt x="524745" y="500314"/>
                    <a:pt x="491549" y="498050"/>
                  </a:cubicBezTo>
                  <a:cubicBezTo>
                    <a:pt x="474950" y="496541"/>
                    <a:pt x="468161" y="501068"/>
                    <a:pt x="468915" y="517666"/>
                  </a:cubicBezTo>
                  <a:cubicBezTo>
                    <a:pt x="471178" y="567460"/>
                    <a:pt x="465897" y="618008"/>
                    <a:pt x="473442" y="667802"/>
                  </a:cubicBezTo>
                  <a:cubicBezTo>
                    <a:pt x="476460" y="688927"/>
                    <a:pt x="484759" y="691945"/>
                    <a:pt x="502112" y="691191"/>
                  </a:cubicBezTo>
                  <a:cubicBezTo>
                    <a:pt x="542097" y="690436"/>
                    <a:pt x="582838" y="691945"/>
                    <a:pt x="622824" y="690436"/>
                  </a:cubicBezTo>
                  <a:cubicBezTo>
                    <a:pt x="645458" y="689682"/>
                    <a:pt x="656020" y="694208"/>
                    <a:pt x="656020" y="720614"/>
                  </a:cubicBezTo>
                  <a:cubicBezTo>
                    <a:pt x="654511" y="811149"/>
                    <a:pt x="654511" y="901684"/>
                    <a:pt x="656020" y="992218"/>
                  </a:cubicBezTo>
                  <a:cubicBezTo>
                    <a:pt x="656775" y="1017116"/>
                    <a:pt x="644703" y="1026169"/>
                    <a:pt x="625087" y="1030696"/>
                  </a:cubicBezTo>
                  <a:cubicBezTo>
                    <a:pt x="441755" y="1069173"/>
                    <a:pt x="274265" y="1015607"/>
                    <a:pt x="203346" y="811904"/>
                  </a:cubicBezTo>
                  <a:cubicBezTo>
                    <a:pt x="155816" y="676856"/>
                    <a:pt x="155062" y="537282"/>
                    <a:pt x="197311" y="400725"/>
                  </a:cubicBezTo>
                  <a:cubicBezTo>
                    <a:pt x="240315" y="261905"/>
                    <a:pt x="333113" y="174389"/>
                    <a:pt x="480986" y="154018"/>
                  </a:cubicBezTo>
                  <a:cubicBezTo>
                    <a:pt x="571521" y="141193"/>
                    <a:pt x="658284" y="154773"/>
                    <a:pt x="745046" y="192495"/>
                  </a:cubicBezTo>
                  <a:cubicBezTo>
                    <a:pt x="755608" y="152509"/>
                    <a:pt x="763907" y="114032"/>
                    <a:pt x="775978" y="75555"/>
                  </a:cubicBezTo>
                  <a:cubicBezTo>
                    <a:pt x="783523" y="51412"/>
                    <a:pt x="773716" y="43113"/>
                    <a:pt x="752590" y="34815"/>
                  </a:cubicBezTo>
                  <a:cubicBezTo>
                    <a:pt x="701287" y="15199"/>
                    <a:pt x="648475" y="6900"/>
                    <a:pt x="594909" y="2373"/>
                  </a:cubicBezTo>
                  <a:cubicBezTo>
                    <a:pt x="361028" y="-17243"/>
                    <a:pt x="136955" y="83854"/>
                    <a:pt x="46420" y="339614"/>
                  </a:cubicBezTo>
                  <a:cubicBezTo>
                    <a:pt x="-19218" y="523702"/>
                    <a:pt x="-13936" y="710052"/>
                    <a:pt x="53965" y="892630"/>
                  </a:cubicBezTo>
                  <a:cubicBezTo>
                    <a:pt x="105267" y="1029941"/>
                    <a:pt x="201084" y="1125757"/>
                    <a:pt x="344430" y="1164989"/>
                  </a:cubicBezTo>
                  <a:cubicBezTo>
                    <a:pt x="494567" y="1206484"/>
                    <a:pt x="643194" y="1188377"/>
                    <a:pt x="788049" y="1137828"/>
                  </a:cubicBezTo>
                  <a:cubicBezTo>
                    <a:pt x="809929" y="1130284"/>
                    <a:pt x="810683" y="1115949"/>
                    <a:pt x="810683" y="1097088"/>
                  </a:cubicBezTo>
                  <a:cubicBezTo>
                    <a:pt x="809929" y="959777"/>
                    <a:pt x="811438" y="823220"/>
                    <a:pt x="809929" y="685909"/>
                  </a:cubicBezTo>
                  <a:cubicBezTo>
                    <a:pt x="809929" y="661013"/>
                    <a:pt x="816719" y="654222"/>
                    <a:pt x="841617" y="654977"/>
                  </a:cubicBezTo>
                  <a:cubicBezTo>
                    <a:pt x="939696" y="657240"/>
                    <a:pt x="1519871" y="657240"/>
                    <a:pt x="1674535" y="661767"/>
                  </a:cubicBezTo>
                  <a:lnTo>
                    <a:pt x="1674535" y="507103"/>
                  </a:lnTo>
                  <a:close/>
                </a:path>
              </a:pathLst>
            </a:custGeom>
            <a:grpFill/>
            <a:ln w="754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9" name="Freeform: Shape 38">
              <a:extLst>
                <a:ext uri="{FF2B5EF4-FFF2-40B4-BE49-F238E27FC236}">
                  <a16:creationId xmlns:a16="http://schemas.microsoft.com/office/drawing/2014/main" id="{ABD72BCD-A726-1B32-92EC-2F73DA331DB4}"/>
                </a:ext>
              </a:extLst>
            </p:cNvPr>
            <p:cNvSpPr/>
            <p:nvPr/>
          </p:nvSpPr>
          <p:spPr>
            <a:xfrm>
              <a:off x="1674291" y="6016064"/>
              <a:ext cx="505986" cy="502125"/>
            </a:xfrm>
            <a:custGeom>
              <a:avLst/>
              <a:gdLst>
                <a:gd name="connsiteX0" fmla="*/ 436854 w 505986"/>
                <a:gd name="connsiteY0" fmla="*/ 0 h 502125"/>
                <a:gd name="connsiteX1" fmla="*/ 505986 w 505986"/>
                <a:gd name="connsiteY1" fmla="*/ 0 h 502125"/>
                <a:gd name="connsiteX2" fmla="*/ 500144 w 505986"/>
                <a:gd name="connsiteY2" fmla="*/ 369517 h 502125"/>
                <a:gd name="connsiteX3" fmla="*/ 375025 w 505986"/>
                <a:gd name="connsiteY3" fmla="*/ 498531 h 502125"/>
                <a:gd name="connsiteX4" fmla="*/ 13966 w 505986"/>
                <a:gd name="connsiteY4" fmla="*/ 502122 h 502125"/>
                <a:gd name="connsiteX5" fmla="*/ 0 w 505986"/>
                <a:gd name="connsiteY5" fmla="*/ 502077 h 502125"/>
                <a:gd name="connsiteX6" fmla="*/ 0 w 505986"/>
                <a:gd name="connsiteY6" fmla="*/ 432700 h 502125"/>
                <a:gd name="connsiteX7" fmla="*/ 42020 w 505986"/>
                <a:gd name="connsiteY7" fmla="*/ 432503 h 502125"/>
                <a:gd name="connsiteX8" fmla="*/ 359932 w 505986"/>
                <a:gd name="connsiteY8" fmla="*/ 430860 h 502125"/>
                <a:gd name="connsiteX9" fmla="*/ 429551 w 505986"/>
                <a:gd name="connsiteY9" fmla="*/ 362701 h 502125"/>
                <a:gd name="connsiteX10" fmla="*/ 436854 w 505986"/>
                <a:gd name="connsiteY10" fmla="*/ 0 h 502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5986" h="502125">
                  <a:moveTo>
                    <a:pt x="436854" y="0"/>
                  </a:moveTo>
                  <a:lnTo>
                    <a:pt x="505986" y="0"/>
                  </a:lnTo>
                  <a:cubicBezTo>
                    <a:pt x="505500" y="487"/>
                    <a:pt x="501605" y="255108"/>
                    <a:pt x="500144" y="369517"/>
                  </a:cubicBezTo>
                  <a:cubicBezTo>
                    <a:pt x="499171" y="450821"/>
                    <a:pt x="455354" y="496584"/>
                    <a:pt x="375025" y="498531"/>
                  </a:cubicBezTo>
                  <a:cubicBezTo>
                    <a:pt x="254774" y="501453"/>
                    <a:pt x="134400" y="502183"/>
                    <a:pt x="13966" y="502122"/>
                  </a:cubicBezTo>
                  <a:lnTo>
                    <a:pt x="0" y="502077"/>
                  </a:lnTo>
                  <a:lnTo>
                    <a:pt x="0" y="432700"/>
                  </a:lnTo>
                  <a:lnTo>
                    <a:pt x="42020" y="432503"/>
                  </a:lnTo>
                  <a:cubicBezTo>
                    <a:pt x="204019" y="431712"/>
                    <a:pt x="356767" y="430860"/>
                    <a:pt x="359932" y="430860"/>
                  </a:cubicBezTo>
                  <a:cubicBezTo>
                    <a:pt x="416893" y="429886"/>
                    <a:pt x="426630" y="418689"/>
                    <a:pt x="429551" y="362701"/>
                  </a:cubicBezTo>
                  <a:cubicBezTo>
                    <a:pt x="433933" y="271661"/>
                    <a:pt x="435393" y="21907"/>
                    <a:pt x="436854" y="0"/>
                  </a:cubicBezTo>
                  <a:close/>
                </a:path>
              </a:pathLst>
            </a:custGeom>
            <a:grpFill/>
            <a:ln w="754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grpSp>
      <p:sp>
        <p:nvSpPr>
          <p:cNvPr id="20" name="Rectangle 19">
            <a:extLst>
              <a:ext uri="{FF2B5EF4-FFF2-40B4-BE49-F238E27FC236}">
                <a16:creationId xmlns:a16="http://schemas.microsoft.com/office/drawing/2014/main" id="{DA6D3086-43A2-0E34-9C1B-2D819E959AFA}"/>
              </a:ext>
            </a:extLst>
          </p:cNvPr>
          <p:cNvSpPr/>
          <p:nvPr/>
        </p:nvSpPr>
        <p:spPr>
          <a:xfrm>
            <a:off x="905385" y="1817457"/>
            <a:ext cx="4660250" cy="120032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AE" sz="3600" b="1" i="0" u="none" strike="noStrike" kern="0" cap="none" spc="0" normalizeH="0" baseline="0" noProof="0" dirty="0">
                <a:ln>
                  <a:noFill/>
                </a:ln>
                <a:solidFill>
                  <a:srgbClr val="00B0F0"/>
                </a:solidFill>
                <a:effectLst/>
                <a:uLnTx/>
                <a:uFillTx/>
                <a:latin typeface="Segoe UI" pitchFamily="34" charset="0"/>
                <a:cs typeface="Segoe UI" pitchFamily="34" charset="0"/>
                <a:sym typeface="Tajawal Medium"/>
              </a:rPr>
              <a:t>المستحدثات التكنولوجية</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AE" sz="3600" b="1" i="0" u="none" strike="noStrike" kern="0" cap="none" spc="0" normalizeH="0" baseline="0" noProof="0" dirty="0">
                <a:ln>
                  <a:noFill/>
                </a:ln>
                <a:solidFill>
                  <a:srgbClr val="00B0F0"/>
                </a:solidFill>
                <a:effectLst/>
                <a:uLnTx/>
                <a:uFillTx/>
                <a:latin typeface="Segoe UI" pitchFamily="34" charset="0"/>
                <a:cs typeface="Segoe UI" pitchFamily="34" charset="0"/>
                <a:sym typeface="Tajawal Medium"/>
              </a:rPr>
              <a:t>و</a:t>
            </a:r>
            <a:r>
              <a:rPr kumimoji="0" lang="ar-JO" sz="3600" b="1" i="0" u="none" strike="noStrike" kern="0" cap="none" spc="0" normalizeH="0" baseline="0" noProof="0" dirty="0">
                <a:ln>
                  <a:noFill/>
                </a:ln>
                <a:solidFill>
                  <a:srgbClr val="00B0F0"/>
                </a:solidFill>
                <a:effectLst/>
                <a:uLnTx/>
                <a:uFillTx/>
                <a:latin typeface="Segoe UI" pitchFamily="34" charset="0"/>
                <a:cs typeface="Segoe UI" pitchFamily="34" charset="0"/>
                <a:sym typeface="Tajawal Medium"/>
              </a:rPr>
              <a:t>التعليم الإلكتروني</a:t>
            </a:r>
            <a:endParaRPr kumimoji="0" lang="en-GB" sz="3600" b="0" i="0" u="none" strike="noStrike" kern="0" cap="none" spc="0" normalizeH="0" baseline="0" noProof="0" dirty="0">
              <a:ln>
                <a:noFill/>
              </a:ln>
              <a:solidFill>
                <a:srgbClr val="00B0F0"/>
              </a:solidFill>
              <a:effectLst/>
              <a:uLnTx/>
              <a:uFillTx/>
              <a:latin typeface="Segoe UI" pitchFamily="34" charset="0"/>
              <a:cs typeface="Segoe UI" pitchFamily="34" charset="0"/>
              <a:sym typeface="Arial"/>
            </a:endParaRPr>
          </a:p>
        </p:txBody>
      </p:sp>
    </p:spTree>
    <p:extLst>
      <p:ext uri="{BB962C8B-B14F-4D97-AF65-F5344CB8AC3E}">
        <p14:creationId xmlns:p14="http://schemas.microsoft.com/office/powerpoint/2010/main" val="2834707442"/>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285191"/>
            <a:ext cx="3339616" cy="4662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44469" y="1285192"/>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296306" y="1366870"/>
            <a:ext cx="5306416"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مفهوم المستحدثات التكنولوجية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توظيف المستحدثات التكنولوجية في التعليم</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مميزات استخدام التقنيات والمستحدثات التكنولوجية </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أمثلة على اتجاهات حديثة في مجال تقنيات التعليم</a:t>
            </a:r>
          </a:p>
          <a:p>
            <a:pPr marL="285750" marR="0" lvl="0" indent="-285750" algn="r" defTabSz="914400" rtl="1" eaLnBrk="1" fontAlgn="auto" latinLnBrk="0" hangingPunct="1">
              <a:lnSpc>
                <a:spcPct val="150000"/>
              </a:lnSpc>
              <a:spcBef>
                <a:spcPts val="0"/>
              </a:spcBef>
              <a:spcAft>
                <a:spcPts val="0"/>
              </a:spcAft>
              <a:buClr>
                <a:srgbClr val="000000"/>
              </a:buClr>
              <a:buSzTx/>
              <a:buFontTx/>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التحديات والحلول</a:t>
            </a: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65000" y="709733"/>
            <a:ext cx="1000772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موضوعات المحاضرة (المستحدثات التكنولوجية والتعليم الالكتروني)</a:t>
            </a:r>
          </a:p>
        </p:txBody>
      </p:sp>
      <p:sp>
        <p:nvSpPr>
          <p:cNvPr id="8" name="TextBox 7">
            <a:extLst>
              <a:ext uri="{FF2B5EF4-FFF2-40B4-BE49-F238E27FC236}">
                <a16:creationId xmlns:a16="http://schemas.microsoft.com/office/drawing/2014/main" id="{EEE149D1-EB63-0EB5-EB3D-AC3B2A8A8F92}"/>
              </a:ext>
            </a:extLst>
          </p:cNvPr>
          <p:cNvSpPr txBox="1"/>
          <p:nvPr/>
        </p:nvSpPr>
        <p:spPr>
          <a:xfrm>
            <a:off x="354375" y="1366870"/>
            <a:ext cx="5813633" cy="4385816"/>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مفهوم التعليم الإلكتروني ونشأته وتطوره</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مبادئ وأساسيات وأنواع التعليم الإلكتروني</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أهمية وفوائد التعليم الإلكتروني في مؤسسات التعليم العالي</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استراتيجيات التعليم الإلكتروني / نماذج ناجحة في التعليم العالي</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إيجابيات وسلبيات ومعيقات التعليم الالكتروني</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رؤى ومقترحات</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mn-cs"/>
              <a:sym typeface="Arial"/>
            </a:endParaRPr>
          </a:p>
        </p:txBody>
      </p:sp>
    </p:spTree>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E7D351C-78BA-9B56-658A-12E9BFF7FB1D}"/>
              </a:ext>
            </a:extLst>
          </p:cNvPr>
          <p:cNvSpPr/>
          <p:nvPr/>
        </p:nvSpPr>
        <p:spPr>
          <a:xfrm>
            <a:off x="644748" y="1382595"/>
            <a:ext cx="11085081" cy="5135929"/>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المستحدثات التكنولوجية</a:t>
            </a:r>
            <a:endParaRPr kumimoji="0"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3" name="Rectangle 2"/>
          <p:cNvSpPr/>
          <p:nvPr/>
        </p:nvSpPr>
        <p:spPr>
          <a:xfrm>
            <a:off x="815009" y="1412652"/>
            <a:ext cx="10584430" cy="502624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مقدمة</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2000" b="0"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شهد</a:t>
            </a:r>
            <a:r>
              <a:rPr kumimoji="0" lang="ar-JO" sz="2000" b="0"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ت</a:t>
            </a:r>
            <a:r>
              <a:rPr kumimoji="0" lang="ar-SA" sz="2000" b="0"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 الحياة الإنسانية خلال السنوات الأخي</a:t>
            </a:r>
            <a:r>
              <a:rPr kumimoji="0" lang="ar-JO" sz="2000" b="0"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ر</a:t>
            </a:r>
            <a:r>
              <a:rPr kumimoji="0" lang="ar-SA" sz="2000" b="0" i="0" u="none" strike="noStrike" kern="0" cap="none" spc="0" normalizeH="0" baseline="0" noProof="0" dirty="0">
                <a:ln>
                  <a:noFill/>
                </a:ln>
                <a:solidFill>
                  <a:srgbClr val="000000"/>
                </a:solidFill>
                <a:effectLst/>
                <a:uLnTx/>
                <a:uFillTx/>
                <a:latin typeface="Alexandria" pitchFamily="2" charset="-78"/>
                <a:ea typeface="Times New Roman" panose="02020603050405020304" pitchFamily="18" charset="0"/>
                <a:cs typeface="Alexandria" pitchFamily="2" charset="-78"/>
                <a:sym typeface="Arial"/>
              </a:rPr>
              <a:t>ة تطورات سريعة وتأثيرات ملموسة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في مجالات متعددة، وبشكل خاص مجال التعليم؛</a:t>
            </a:r>
            <a:r>
              <a:rPr kumimoji="0" lang="ar-JO" sz="2000"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sym typeface="Arial"/>
              </a:rPr>
              <a:t> وقد أدّت هذه التغيرات إلى ظهور أنماط وطرائق عديدة للتعليم والتعلم، خاصة مع ظهور الثورة التكنولوجية في تقنية المعلومات، والتي جعلت من العالم قرية صغيرة ، مما أدّى إلى زيادة الحاجة إلى تبادل الخبرات مع الآخرين، وحاجة المتعلم الملحة إلى بيئات غنية متعددة المصادر للبحث والتطوير الذاتي، فظهرت الكثير من الأساليب والطرائق والوسائل الجديدة في التعليم والتعلم.</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الأمر الذي يستوجب على قادة المؤسسات التعليمية مواكبة هذا التّطور واستحداث وسائل وأساليب تعلّم وتعليم تتماشى مع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Tajawal Medium"/>
              </a:rPr>
              <a:t>المستحدثات التكنولوجية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لتيسيرَ وتسهيلَ الحصول على المعرفة والمعلومات بين يدي الباحثين والمعلمين والمتعلمين في كل مجالات الحياة، لأن التعليم هو بوابة المستقبل وسبيل تحقيق التنمية الشاملة والتقدم والازدهار.</a:t>
            </a:r>
            <a:endParaRPr kumimoji="0" lang="en-GB"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964ADC2A-204B-9786-48A6-2995FD923B3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2389" y="10478"/>
            <a:ext cx="2305141" cy="1076343"/>
          </a:xfrm>
          <a:prstGeom prst="rect">
            <a:avLst/>
          </a:prstGeom>
          <a:noFill/>
        </p:spPr>
      </p:pic>
      <p:sp>
        <p:nvSpPr>
          <p:cNvPr id="5" name="TextBox 4">
            <a:extLst>
              <a:ext uri="{FF2B5EF4-FFF2-40B4-BE49-F238E27FC236}">
                <a16:creationId xmlns:a16="http://schemas.microsoft.com/office/drawing/2014/main" id="{1FCF99AF-F255-8374-4BC5-D35EE22B917C}"/>
              </a:ext>
            </a:extLst>
          </p:cNvPr>
          <p:cNvSpPr txBox="1"/>
          <p:nvPr/>
        </p:nvSpPr>
        <p:spPr>
          <a:xfrm>
            <a:off x="8953500" y="644741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4182502825"/>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828CB26-6D66-9741-4D70-92EDC15884DC}"/>
              </a:ext>
            </a:extLst>
          </p:cNvPr>
          <p:cNvSpPr/>
          <p:nvPr/>
        </p:nvSpPr>
        <p:spPr>
          <a:xfrm>
            <a:off x="551384" y="1389415"/>
            <a:ext cx="11237399"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المستحدثات التكنولوجية في التعليم</a:t>
            </a:r>
            <a:endParaRPr kumimoji="0" sz="2400" b="0"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2" name="Rectangle 1"/>
          <p:cNvSpPr/>
          <p:nvPr/>
        </p:nvSpPr>
        <p:spPr>
          <a:xfrm>
            <a:off x="750358" y="1842953"/>
            <a:ext cx="11017224" cy="4431983"/>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فمن الواضح أن التعليم </a:t>
            </a: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في الدول المتقدمة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يواكب </a:t>
            </a: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المستجدات والتغييرات المختلفة</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ويحاول جاهداً توظيف المستحدثات التكنولوجية  الحديثة في العملية التعليمية لما لها من فوائد تصب في مصلحة المعلّم والمتعلّم.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p>
        </p:txBody>
      </p:sp>
      <p:sp>
        <p:nvSpPr>
          <p:cNvPr id="10" name="Rectangle 9"/>
          <p:cNvSpPr/>
          <p:nvPr/>
        </p:nvSpPr>
        <p:spPr>
          <a:xfrm>
            <a:off x="633450" y="1121510"/>
            <a:ext cx="10936250" cy="2625591"/>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ظهرت العديد من البحوث والدراسات التي دعت إلى ضرورة التوظيف الفعّال للمستحدثات التكنولوجية في العملية التعليمية، لما لها من مزايا عديدة وعوامل إيجابية، كما أن مزايا المستحدثات التكنولوجية ليست مقتصرة على المعلمين فقط، بل إنها تعمل على تحسين مهارات حل المشكلات لدى الطلبة وتحفيز مهارات التفكيرالإبداعية.</a:t>
            </a:r>
            <a:endParaRPr kumimoji="0" lang="en-GB"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4" name="Graphic 21">
            <a:extLst>
              <a:ext uri="{FF2B5EF4-FFF2-40B4-BE49-F238E27FC236}">
                <a16:creationId xmlns:a16="http://schemas.microsoft.com/office/drawing/2014/main" id="{B833478E-CF77-CD81-A832-C9CF0DD907D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2389" y="10478"/>
            <a:ext cx="2305141" cy="1076343"/>
          </a:xfrm>
          <a:prstGeom prst="rect">
            <a:avLst/>
          </a:prstGeom>
          <a:noFill/>
        </p:spPr>
      </p:pic>
      <p:sp>
        <p:nvSpPr>
          <p:cNvPr id="6" name="TextBox 5">
            <a:extLst>
              <a:ext uri="{FF2B5EF4-FFF2-40B4-BE49-F238E27FC236}">
                <a16:creationId xmlns:a16="http://schemas.microsoft.com/office/drawing/2014/main" id="{D38301F6-11E1-95C3-DB27-78E9172B85EB}"/>
              </a:ext>
            </a:extLst>
          </p:cNvPr>
          <p:cNvSpPr txBox="1"/>
          <p:nvPr/>
        </p:nvSpPr>
        <p:spPr>
          <a:xfrm>
            <a:off x="8953500" y="629169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99614840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D9D1915-3E97-EDCB-910F-B2F810F29E2B}"/>
              </a:ext>
            </a:extLst>
          </p:cNvPr>
          <p:cNvSpPr/>
          <p:nvPr/>
        </p:nvSpPr>
        <p:spPr>
          <a:xfrm>
            <a:off x="479377" y="1389415"/>
            <a:ext cx="11097032"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145" name="Google Shape;145;p3"/>
          <p:cNvSpPr txBox="1"/>
          <p:nvPr/>
        </p:nvSpPr>
        <p:spPr>
          <a:xfrm>
            <a:off x="1847528" y="671264"/>
            <a:ext cx="7028962" cy="46162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المستحدثات التكنولوجية والتعليم الالكتروني</a:t>
            </a:r>
            <a:endParaRPr kumimoji="0" sz="2400" b="0"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2" name="Rectangle 1"/>
          <p:cNvSpPr/>
          <p:nvPr/>
        </p:nvSpPr>
        <p:spPr>
          <a:xfrm>
            <a:off x="587388" y="1545253"/>
            <a:ext cx="11017224" cy="4246675"/>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لذلك كان من الطبيعي أن تتأثّر عناصر المنظومة التعليمية بتلك الثورة التي حدثت في مجال المستحدثات التكنولوجية والتي أدّت إلى تغيّر دور المعلم والمتعلم، كما تأثّرت المناهج بأهدافها ومحتواها وأنشطتها وطرق عرضها وتقديمها، وظهرت العديد من المفاهيم الحديثة في ميدان التعليم بصفة خاصة، ومن المفاهيم الحديثة المرتبطة بالمستحدثات التكنولوجية في مجال التعليم :</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التعليم الإلكتروني </a:t>
            </a:r>
            <a:r>
              <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E-learning،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التعلم عن بعد </a:t>
            </a:r>
            <a:r>
              <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Distance Learning،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الوسائط المتعددة </a:t>
            </a:r>
            <a:r>
              <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Multimedia،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التعلم المقلوب </a:t>
            </a:r>
            <a:r>
              <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Flipped Learning،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الحوسبة السحابية  </a:t>
            </a:r>
            <a:r>
              <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Cloud Computing،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المتاحف الافتراضية  </a:t>
            </a:r>
            <a:r>
              <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Virtual Museums،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الخرائط الذهنية </a:t>
            </a:r>
            <a:r>
              <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Mental Mapping،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المقررات الإلكترونية مفتوحة المصدر الـ </a:t>
            </a:r>
            <a:r>
              <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MOOCs،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بيئات التعلم الافتراضية ثلاثية الأبعاد </a:t>
            </a:r>
            <a:r>
              <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3D Virtual Learning Environments،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والقصة الرقمية </a:t>
            </a:r>
            <a:r>
              <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Digital Storytelling،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وغيرها من المفاهيم المرتبطة بالمستحدثات التكنولوجية في مجال التعليم.</a:t>
            </a:r>
          </a:p>
        </p:txBody>
      </p:sp>
      <p:pic>
        <p:nvPicPr>
          <p:cNvPr id="3" name="Graphic 21">
            <a:extLst>
              <a:ext uri="{FF2B5EF4-FFF2-40B4-BE49-F238E27FC236}">
                <a16:creationId xmlns:a16="http://schemas.microsoft.com/office/drawing/2014/main" id="{77653210-2B86-63E5-6751-3739429A6F0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2389" y="10478"/>
            <a:ext cx="2305141" cy="1076343"/>
          </a:xfrm>
          <a:prstGeom prst="rect">
            <a:avLst/>
          </a:prstGeom>
          <a:noFill/>
        </p:spPr>
      </p:pic>
      <p:sp>
        <p:nvSpPr>
          <p:cNvPr id="6" name="TextBox 5">
            <a:extLst>
              <a:ext uri="{FF2B5EF4-FFF2-40B4-BE49-F238E27FC236}">
                <a16:creationId xmlns:a16="http://schemas.microsoft.com/office/drawing/2014/main" id="{44C8B82A-6812-68E5-8D87-63418529A835}"/>
              </a:ext>
            </a:extLst>
          </p:cNvPr>
          <p:cNvSpPr txBox="1"/>
          <p:nvPr/>
        </p:nvSpPr>
        <p:spPr>
          <a:xfrm>
            <a:off x="8760296" y="628399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184183702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ED583D8-196F-A085-01D0-DB12549778AA}"/>
              </a:ext>
            </a:extLst>
          </p:cNvPr>
          <p:cNvSpPr/>
          <p:nvPr/>
        </p:nvSpPr>
        <p:spPr>
          <a:xfrm>
            <a:off x="296841" y="1091291"/>
            <a:ext cx="11828193" cy="5614016"/>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145" name="Google Shape;145;p3"/>
          <p:cNvSpPr txBox="1"/>
          <p:nvPr/>
        </p:nvSpPr>
        <p:spPr>
          <a:xfrm>
            <a:off x="3287688" y="479162"/>
            <a:ext cx="5616624" cy="46162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AE"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مفهوم </a:t>
            </a: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المستحدثات التكنولوجية</a:t>
            </a:r>
            <a:endParaRPr kumimoji="0" sz="2400" b="0"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4" name="Rectangle 3"/>
          <p:cNvSpPr/>
          <p:nvPr/>
        </p:nvSpPr>
        <p:spPr>
          <a:xfrm>
            <a:off x="335360" y="1132888"/>
            <a:ext cx="11521280" cy="5447004"/>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إن مصطلح </a:t>
            </a:r>
            <a:r>
              <a:rPr kumimoji="0" lang="ar-JO" b="1" i="0" u="sng"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مستحدثات تكنولوجيا التعليم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يشير إلى استخدام وتوظيف الوسائل التكنولوجية الحديثة والمتطورة في العملية التعليمية من: أجهزة وآلات حديثة، وأساليب تدريس؛ بهدف زيادة قدرات المعلم والمتعلم على التفاعل مع العملية التعليمية بغية تحقيق الأهداف المنشودة.</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تعرف </a:t>
            </a:r>
            <a:r>
              <a:rPr kumimoji="0" lang="ar-JO" b="1" i="0" u="sng"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مستحدثات تكنولوجيا التعليم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بأنها عملية استخدام أحدث ما تمّ التوصل اليه في مجال تكنولوجيا التعليم ، وقد رأى خميس ( 2003 ) أن المستحدث التكنولوجي التربوي عبارة عن فكرة أو عملية أو تطبيق أو شيء جديد من وجهة نظر المتبني له، كبدائل جديدة تمثل حلولاً مبتكرة لمشكلات النظام القائم، مما يؤدي إلي تغيير محمود في النظام كله، أو بعض مكوناته، بحيث يصبح أكثر كفاءة وفعالية في تحسين النظام، وتحقيق أهدافه، وتلبية احتياجات المجتمع؛ ويعرف النجار (2009) </a:t>
            </a:r>
            <a:r>
              <a:rPr kumimoji="0" lang="ar-JO" b="1" i="0" u="sng"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مستحدثات تكنولوجيا التعليم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بأنها : مفهوم يشير إلى منظومة متكاملة تشمل كل ما هو جديد في تكنولوجيا التعليم من: أجهزة تعليمية، وبرمجيات، وبيئات تعليمية، وأساليب عمل؛ ووسائط متعددة، وتكنولوجيا المعلومات والاتصالات التعليمية، وتكنولوجيا مؤتمرات التعلم عن بعد، وتكنولوجيا البيئة التعليمية، لرفع مستوى العملية التعليمية، وزيادة فعاليتها وكفاءتها.</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ورأى القاضي أن </a:t>
            </a:r>
            <a:r>
              <a:rPr kumimoji="0" lang="ar-JO" b="1" i="0" u="sng"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المستحدثات التكنولوجية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عبارة عن: حلول إبداعية ومبتكرة لمشكلات التعليم، توسيعًا لفرصه، وتخفيضًا</a:t>
            </a:r>
            <a:r>
              <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لكلفته؛ ورفعًا لكفاءته؛ وزيادة فاعليته بصورة تتناسب مع طبيعة العصر.</a:t>
            </a:r>
          </a:p>
        </p:txBody>
      </p:sp>
      <p:pic>
        <p:nvPicPr>
          <p:cNvPr id="3" name="Graphic 21">
            <a:extLst>
              <a:ext uri="{FF2B5EF4-FFF2-40B4-BE49-F238E27FC236}">
                <a16:creationId xmlns:a16="http://schemas.microsoft.com/office/drawing/2014/main" id="{6DB53EC8-3465-F9AA-1C31-F2E395F6FE0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2389" y="10478"/>
            <a:ext cx="2305141" cy="1076343"/>
          </a:xfrm>
          <a:prstGeom prst="rect">
            <a:avLst/>
          </a:prstGeom>
          <a:noFill/>
        </p:spPr>
      </p:pic>
      <p:sp>
        <p:nvSpPr>
          <p:cNvPr id="6" name="TextBox 5">
            <a:extLst>
              <a:ext uri="{FF2B5EF4-FFF2-40B4-BE49-F238E27FC236}">
                <a16:creationId xmlns:a16="http://schemas.microsoft.com/office/drawing/2014/main" id="{C9A02E10-9406-1CF2-193A-2B9CFA6E0B25}"/>
              </a:ext>
            </a:extLst>
          </p:cNvPr>
          <p:cNvSpPr txBox="1"/>
          <p:nvPr/>
        </p:nvSpPr>
        <p:spPr>
          <a:xfrm>
            <a:off x="0"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361326829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circle(in)">
                                      <p:cBhvr>
                                        <p:cTn id="7" dur="2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200DD1A6-6C63-6A1D-9BB0-CD704FE374E2}"/>
              </a:ext>
            </a:extLst>
          </p:cNvPr>
          <p:cNvSpPr/>
          <p:nvPr/>
        </p:nvSpPr>
        <p:spPr>
          <a:xfrm>
            <a:off x="695400" y="1615825"/>
            <a:ext cx="10919115"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2" name="Rectangle 1"/>
          <p:cNvSpPr/>
          <p:nvPr/>
        </p:nvSpPr>
        <p:spPr>
          <a:xfrm>
            <a:off x="803412" y="1615825"/>
            <a:ext cx="10585176" cy="5078313"/>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عرّفه عبد اللطيف بأنه ” القدرة على استخدام الانترنت في جميع العمليات التعليمية وجميع الفعاليات التي يقوم بها الطلبة والتي تتعلّق بالمعارف والمعلومات والنظريات والحقائق التي يمرون بها”. </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وعرّفه الكندي بأنه استخدام إمكانيات التقنية الحديثة لخدمة التعليم العام واستخدام التقنية كمساعد تعليمي في العملية التعليمية لتدريس المواد المختلفة في التعليم سواء كانت نظرية أو عملية من خلال استخدام التقنية الحديثة أو من خلال الممارسة والتمرين والمحاكاة وبما يحقق الأهداف التربوية والتعليمية.</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كما عرّف أيضًا بأنه : مجموعة من العمليات التي تشمل التخطيط والتصميم والتنفيذ لاستخدام مستحدثات تكنولوجيا التعليم الحديثة في العملية التعليمية بشكل متكامل ومنسّق  مع مصادر التعلّم الأخرى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en-GB"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4" name="Graphic 21">
            <a:extLst>
              <a:ext uri="{FF2B5EF4-FFF2-40B4-BE49-F238E27FC236}">
                <a16:creationId xmlns:a16="http://schemas.microsoft.com/office/drawing/2014/main" id="{0D176D2D-CADC-84A7-5DBC-0018C8E8A9C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2389" y="10478"/>
            <a:ext cx="2305141" cy="1076343"/>
          </a:xfrm>
          <a:prstGeom prst="rect">
            <a:avLst/>
          </a:prstGeom>
          <a:noFill/>
        </p:spPr>
      </p:pic>
      <p:sp>
        <p:nvSpPr>
          <p:cNvPr id="7" name="TextBox 6">
            <a:extLst>
              <a:ext uri="{FF2B5EF4-FFF2-40B4-BE49-F238E27FC236}">
                <a16:creationId xmlns:a16="http://schemas.microsoft.com/office/drawing/2014/main" id="{380C67EC-3DE7-A600-7A20-584A61EFF57C}"/>
              </a:ext>
            </a:extLst>
          </p:cNvPr>
          <p:cNvSpPr txBox="1"/>
          <p:nvPr/>
        </p:nvSpPr>
        <p:spPr>
          <a:xfrm>
            <a:off x="3803256" y="755063"/>
            <a:ext cx="4513480" cy="46102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توظيف مستحدثات تكنولوجيا التعليم</a:t>
            </a:r>
            <a:endParaRPr kumimoji="0" lang="ar-AE" sz="18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8" name="TextBox 7">
            <a:extLst>
              <a:ext uri="{FF2B5EF4-FFF2-40B4-BE49-F238E27FC236}">
                <a16:creationId xmlns:a16="http://schemas.microsoft.com/office/drawing/2014/main" id="{1EDF3299-5504-4565-50C6-93555932D008}"/>
              </a:ext>
            </a:extLst>
          </p:cNvPr>
          <p:cNvSpPr txBox="1"/>
          <p:nvPr/>
        </p:nvSpPr>
        <p:spPr>
          <a:xfrm>
            <a:off x="9179427" y="644204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226141766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DFA0F0EB-B629-E37A-DC4A-4AC025E95C02}"/>
              </a:ext>
            </a:extLst>
          </p:cNvPr>
          <p:cNvSpPr/>
          <p:nvPr/>
        </p:nvSpPr>
        <p:spPr>
          <a:xfrm>
            <a:off x="335360" y="1545253"/>
            <a:ext cx="11521279" cy="4905006"/>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145" name="Google Shape;145;p3"/>
          <p:cNvSpPr txBox="1"/>
          <p:nvPr/>
        </p:nvSpPr>
        <p:spPr>
          <a:xfrm>
            <a:off x="2135560" y="671264"/>
            <a:ext cx="6740930" cy="46162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توظيف </a:t>
            </a:r>
            <a:r>
              <a:rPr kumimoji="0" lang="ar-AE"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a:t>
            </a: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مستحدثات التقنية في التعليم</a:t>
            </a:r>
            <a:endParaRPr kumimoji="0" sz="24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
        <p:nvSpPr>
          <p:cNvPr id="2" name="Rectangle 1"/>
          <p:cNvSpPr/>
          <p:nvPr/>
        </p:nvSpPr>
        <p:spPr>
          <a:xfrm>
            <a:off x="586840" y="1790222"/>
            <a:ext cx="11018317" cy="4200509"/>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إن توظيف </a:t>
            </a: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مستحدثات التقنية في التعليم يعني دمج الأجهزة والوسائل الإلكترونية الحديثة في الموقف التعليمي من أجل تحقيق الأهداف وزيادة فاعلية وكفاءة العملية التعليمية ورفع مستوى مشاركة المتعلم الإيجابية في هذه العملية (سليم، 2017).</a:t>
            </a:r>
            <a:endPar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ويعرف شعيب ومنصور (2018) توظيف </a:t>
            </a: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مستحدثات التقنية في التعليم بأنها “التخطيط والتصميم والتنفيذ لاستخدام مهارات مستحدثات تكنولوجيا التعليم حسب الحاجة التعليمية إليها وفي الوقت المناسب من الموقف التعليمي حسب خطة نظامية مدروسة .</a:t>
            </a:r>
            <a:endPar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ويمكن القول إن نجاح توظيف مستحدثات تكنولوجيا التعليم في التدريس يتوقف على درجة امتلاك المعلمين للمعارف والمهارات اللازمة لاستخدام مستحدثات تكنولوجيا التعليم وكيفية التعامل معها.</a:t>
            </a:r>
          </a:p>
        </p:txBody>
      </p:sp>
      <p:pic>
        <p:nvPicPr>
          <p:cNvPr id="4" name="Graphic 21">
            <a:extLst>
              <a:ext uri="{FF2B5EF4-FFF2-40B4-BE49-F238E27FC236}">
                <a16:creationId xmlns:a16="http://schemas.microsoft.com/office/drawing/2014/main" id="{21CF8CFE-C7A0-BAFA-990C-A28076A8A08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2389" y="10478"/>
            <a:ext cx="2305141" cy="1076343"/>
          </a:xfrm>
          <a:prstGeom prst="rect">
            <a:avLst/>
          </a:prstGeom>
          <a:noFill/>
        </p:spPr>
      </p:pic>
      <p:sp>
        <p:nvSpPr>
          <p:cNvPr id="7" name="TextBox 6">
            <a:extLst>
              <a:ext uri="{FF2B5EF4-FFF2-40B4-BE49-F238E27FC236}">
                <a16:creationId xmlns:a16="http://schemas.microsoft.com/office/drawing/2014/main" id="{2E153E79-D7F0-00B1-083C-56510D4C1DB0}"/>
              </a:ext>
            </a:extLst>
          </p:cNvPr>
          <p:cNvSpPr txBox="1"/>
          <p:nvPr/>
        </p:nvSpPr>
        <p:spPr>
          <a:xfrm>
            <a:off x="9156700" y="64047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1333487314"/>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E0205933-4EE2-4A46-9FA3-CC7EB24DA067}"/>
              </a:ext>
            </a:extLst>
          </p:cNvPr>
          <p:cNvSpPr/>
          <p:nvPr/>
        </p:nvSpPr>
        <p:spPr>
          <a:xfrm>
            <a:off x="3863752" y="1830254"/>
            <a:ext cx="3672408" cy="375898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i="0" u="none" strike="noStrike" kern="0" cap="none" spc="0" normalizeH="0" baseline="0" noProof="0" dirty="0">
              <a:ln>
                <a:noFill/>
              </a:ln>
              <a:solidFill>
                <a:srgbClr val="FFFFFF"/>
              </a:solidFill>
              <a:effectLst/>
              <a:uLnTx/>
              <a:uFillTx/>
              <a:latin typeface="Alexandria" pitchFamily="2" charset="-78"/>
              <a:ea typeface="+mn-ea"/>
              <a:cs typeface="+mn-cs"/>
              <a:sym typeface="Arial"/>
            </a:endParaRPr>
          </a:p>
        </p:txBody>
      </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86643" y="317223"/>
            <a:ext cx="11573197" cy="724247"/>
          </a:xfrm>
        </p:spPr>
        <p:txBody>
          <a:bodyPr>
            <a:normAutofit/>
          </a:bodyPr>
          <a:lstStyle/>
          <a:p>
            <a:pPr rtl="1"/>
            <a:r>
              <a:rPr lang="ar-JO" sz="2400" b="1" dirty="0">
                <a:solidFill>
                  <a:srgbClr val="00B0F0"/>
                </a:solidFill>
                <a:effectLst>
                  <a:outerShdw blurRad="38100" dist="38100" dir="2700000" algn="tl">
                    <a:srgbClr val="000000">
                      <a:alpha val="43137"/>
                    </a:srgbClr>
                  </a:outerShdw>
                </a:effectLst>
                <a:latin typeface="Alexandria" pitchFamily="2" charset="-78"/>
                <a:cs typeface="Alexandria" pitchFamily="2" charset="-78"/>
              </a:rPr>
              <a:t>خصائص ومميزات المستحدثات التكنولوجية</a:t>
            </a:r>
          </a:p>
        </p:txBody>
      </p:sp>
      <p:sp>
        <p:nvSpPr>
          <p:cNvPr id="4" name="Freeform: Shape 3">
            <a:extLst>
              <a:ext uri="{FF2B5EF4-FFF2-40B4-BE49-F238E27FC236}">
                <a16:creationId xmlns:a16="http://schemas.microsoft.com/office/drawing/2014/main" id="{0CD09B46-3B65-4F09-9E94-91FE49C5A21F}"/>
              </a:ext>
            </a:extLst>
          </p:cNvPr>
          <p:cNvSpPr/>
          <p:nvPr/>
        </p:nvSpPr>
        <p:spPr>
          <a:xfrm>
            <a:off x="5566708" y="3383726"/>
            <a:ext cx="1621167" cy="3400557"/>
          </a:xfrm>
          <a:custGeom>
            <a:avLst/>
            <a:gdLst>
              <a:gd name="connsiteX0" fmla="*/ 1127628 w 1136356"/>
              <a:gd name="connsiteY0" fmla="*/ 671962 h 1808998"/>
              <a:gd name="connsiteX1" fmla="*/ 1015351 w 1136356"/>
              <a:gd name="connsiteY1" fmla="*/ 617607 h 1808998"/>
              <a:gd name="connsiteX2" fmla="*/ 995308 w 1136356"/>
              <a:gd name="connsiteY2" fmla="*/ 623383 h 1808998"/>
              <a:gd name="connsiteX3" fmla="*/ 953862 w 1136356"/>
              <a:gd name="connsiteY3" fmla="*/ 695573 h 1808998"/>
              <a:gd name="connsiteX4" fmla="*/ 846341 w 1136356"/>
              <a:gd name="connsiteY4" fmla="*/ 882418 h 1808998"/>
              <a:gd name="connsiteX5" fmla="*/ 833093 w 1136356"/>
              <a:gd name="connsiteY5" fmla="*/ 885305 h 1808998"/>
              <a:gd name="connsiteX6" fmla="*/ 778228 w 1136356"/>
              <a:gd name="connsiteY6" fmla="*/ 844029 h 1808998"/>
              <a:gd name="connsiteX7" fmla="*/ 725062 w 1136356"/>
              <a:gd name="connsiteY7" fmla="*/ 830441 h 1808998"/>
              <a:gd name="connsiteX8" fmla="*/ 715041 w 1136356"/>
              <a:gd name="connsiteY8" fmla="*/ 830271 h 1808998"/>
              <a:gd name="connsiteX9" fmla="*/ 698564 w 1136356"/>
              <a:gd name="connsiteY9" fmla="*/ 831120 h 1808998"/>
              <a:gd name="connsiteX10" fmla="*/ 680559 w 1136356"/>
              <a:gd name="connsiteY10" fmla="*/ 834687 h 1808998"/>
              <a:gd name="connsiteX11" fmla="*/ 614654 w 1136356"/>
              <a:gd name="connsiteY11" fmla="*/ 823137 h 1808998"/>
              <a:gd name="connsiteX12" fmla="*/ 606671 w 1136356"/>
              <a:gd name="connsiteY12" fmla="*/ 818551 h 1808998"/>
              <a:gd name="connsiteX13" fmla="*/ 584929 w 1136356"/>
              <a:gd name="connsiteY13" fmla="*/ 808189 h 1808998"/>
              <a:gd name="connsiteX14" fmla="*/ 552146 w 1136356"/>
              <a:gd name="connsiteY14" fmla="*/ 796639 h 1808998"/>
              <a:gd name="connsiteX15" fmla="*/ 545351 w 1136356"/>
              <a:gd name="connsiteY15" fmla="*/ 790524 h 1808998"/>
              <a:gd name="connsiteX16" fmla="*/ 499490 w 1136356"/>
              <a:gd name="connsiteY16" fmla="*/ 772689 h 1808998"/>
              <a:gd name="connsiteX17" fmla="*/ 475709 w 1136356"/>
              <a:gd name="connsiteY17" fmla="*/ 765555 h 1808998"/>
              <a:gd name="connsiteX18" fmla="*/ 449381 w 1136356"/>
              <a:gd name="connsiteY18" fmla="*/ 751796 h 1808998"/>
              <a:gd name="connsiteX19" fmla="*/ 440209 w 1136356"/>
              <a:gd name="connsiteY19" fmla="*/ 741944 h 1808998"/>
              <a:gd name="connsiteX20" fmla="*/ 428319 w 1136356"/>
              <a:gd name="connsiteY20" fmla="*/ 728865 h 1808998"/>
              <a:gd name="connsiteX21" fmla="*/ 418127 w 1136356"/>
              <a:gd name="connsiteY21" fmla="*/ 727846 h 1808998"/>
              <a:gd name="connsiteX22" fmla="*/ 406916 w 1136356"/>
              <a:gd name="connsiteY22" fmla="*/ 710520 h 1808998"/>
              <a:gd name="connsiteX23" fmla="*/ 413541 w 1136356"/>
              <a:gd name="connsiteY23" fmla="*/ 692175 h 1808998"/>
              <a:gd name="connsiteX24" fmla="*/ 421354 w 1136356"/>
              <a:gd name="connsiteY24" fmla="*/ 662620 h 1808998"/>
              <a:gd name="connsiteX25" fmla="*/ 419656 w 1136356"/>
              <a:gd name="connsiteY25" fmla="*/ 616928 h 1808998"/>
              <a:gd name="connsiteX26" fmla="*/ 403349 w 1136356"/>
              <a:gd name="connsiteY26" fmla="*/ 577011 h 1808998"/>
              <a:gd name="connsiteX27" fmla="*/ 389081 w 1136356"/>
              <a:gd name="connsiteY27" fmla="*/ 534376 h 1808998"/>
              <a:gd name="connsiteX28" fmla="*/ 367849 w 1136356"/>
              <a:gd name="connsiteY28" fmla="*/ 467452 h 1808998"/>
              <a:gd name="connsiteX29" fmla="*/ 373794 w 1136356"/>
              <a:gd name="connsiteY29" fmla="*/ 432631 h 1808998"/>
              <a:gd name="connsiteX30" fmla="*/ 376681 w 1136356"/>
              <a:gd name="connsiteY30" fmla="*/ 426516 h 1808998"/>
              <a:gd name="connsiteX31" fmla="*/ 372265 w 1136356"/>
              <a:gd name="connsiteY31" fmla="*/ 406812 h 1808998"/>
              <a:gd name="connsiteX32" fmla="*/ 350693 w 1136356"/>
              <a:gd name="connsiteY32" fmla="*/ 385240 h 1808998"/>
              <a:gd name="connsiteX33" fmla="*/ 351542 w 1136356"/>
              <a:gd name="connsiteY33" fmla="*/ 370123 h 1808998"/>
              <a:gd name="connsiteX34" fmla="*/ 370736 w 1136356"/>
              <a:gd name="connsiteY34" fmla="*/ 368764 h 1808998"/>
              <a:gd name="connsiteX35" fmla="*/ 400292 w 1136356"/>
              <a:gd name="connsiteY35" fmla="*/ 383542 h 1808998"/>
              <a:gd name="connsiteX36" fmla="*/ 430697 w 1136356"/>
              <a:gd name="connsiteY36" fmla="*/ 370972 h 1808998"/>
              <a:gd name="connsiteX37" fmla="*/ 444795 w 1136356"/>
              <a:gd name="connsiteY37" fmla="*/ 357383 h 1808998"/>
              <a:gd name="connsiteX38" fmla="*/ 468915 w 1136356"/>
              <a:gd name="connsiteY38" fmla="*/ 338529 h 1808998"/>
              <a:gd name="connsiteX39" fmla="*/ 470444 w 1136356"/>
              <a:gd name="connsiteY39" fmla="*/ 334622 h 1808998"/>
              <a:gd name="connsiteX40" fmla="*/ 485901 w 1136356"/>
              <a:gd name="connsiteY40" fmla="*/ 322732 h 1808998"/>
              <a:gd name="connsiteX41" fmla="*/ 506114 w 1136356"/>
              <a:gd name="connsiteY41" fmla="*/ 302689 h 1808998"/>
              <a:gd name="connsiteX42" fmla="*/ 503566 w 1136356"/>
              <a:gd name="connsiteY42" fmla="*/ 264640 h 1808998"/>
              <a:gd name="connsiteX43" fmla="*/ 510700 w 1136356"/>
              <a:gd name="connsiteY43" fmla="*/ 231518 h 1808998"/>
              <a:gd name="connsiteX44" fmla="*/ 514607 w 1136356"/>
              <a:gd name="connsiteY44" fmla="*/ 220477 h 1808998"/>
              <a:gd name="connsiteX45" fmla="*/ 518344 w 1136356"/>
              <a:gd name="connsiteY45" fmla="*/ 188543 h 1808998"/>
              <a:gd name="connsiteX46" fmla="*/ 532782 w 1136356"/>
              <a:gd name="connsiteY46" fmla="*/ 141153 h 1808998"/>
              <a:gd name="connsiteX47" fmla="*/ 534480 w 1136356"/>
              <a:gd name="connsiteY47" fmla="*/ 131301 h 1808998"/>
              <a:gd name="connsiteX48" fmla="*/ 527686 w 1136356"/>
              <a:gd name="connsiteY48" fmla="*/ 107860 h 1808998"/>
              <a:gd name="connsiteX49" fmla="*/ 498980 w 1136356"/>
              <a:gd name="connsiteY49" fmla="*/ 61829 h 1808998"/>
              <a:gd name="connsiteX50" fmla="*/ 496772 w 1136356"/>
              <a:gd name="connsiteY50" fmla="*/ 59281 h 1808998"/>
              <a:gd name="connsiteX51" fmla="*/ 471293 w 1136356"/>
              <a:gd name="connsiteY51" fmla="*/ 38728 h 1808998"/>
              <a:gd name="connsiteX52" fmla="*/ 445644 w 1136356"/>
              <a:gd name="connsiteY52" fmla="*/ 18345 h 1808998"/>
              <a:gd name="connsiteX53" fmla="*/ 423223 w 1136356"/>
              <a:gd name="connsiteY53" fmla="*/ 5945 h 1808998"/>
              <a:gd name="connsiteX54" fmla="*/ 381777 w 1136356"/>
              <a:gd name="connsiteY54" fmla="*/ 0 h 1808998"/>
              <a:gd name="connsiteX55" fmla="*/ 373284 w 1136356"/>
              <a:gd name="connsiteY55" fmla="*/ 0 h 1808998"/>
              <a:gd name="connsiteX56" fmla="*/ 344918 w 1136356"/>
              <a:gd name="connsiteY56" fmla="*/ 9852 h 1808998"/>
              <a:gd name="connsiteX57" fmla="*/ 300075 w 1136356"/>
              <a:gd name="connsiteY57" fmla="*/ 35161 h 1808998"/>
              <a:gd name="connsiteX58" fmla="*/ 273407 w 1136356"/>
              <a:gd name="connsiteY58" fmla="*/ 71001 h 1808998"/>
              <a:gd name="connsiteX59" fmla="*/ 251156 w 1136356"/>
              <a:gd name="connsiteY59" fmla="*/ 134358 h 1808998"/>
              <a:gd name="connsiteX60" fmla="*/ 243172 w 1136356"/>
              <a:gd name="connsiteY60" fmla="*/ 183618 h 1808998"/>
              <a:gd name="connsiteX61" fmla="*/ 237907 w 1136356"/>
              <a:gd name="connsiteY61" fmla="*/ 235594 h 1808998"/>
              <a:gd name="connsiteX62" fmla="*/ 227375 w 1136356"/>
              <a:gd name="connsiteY62" fmla="*/ 272794 h 1808998"/>
              <a:gd name="connsiteX63" fmla="*/ 214636 w 1136356"/>
              <a:gd name="connsiteY63" fmla="*/ 276530 h 1808998"/>
              <a:gd name="connsiteX64" fmla="*/ 194423 w 1136356"/>
              <a:gd name="connsiteY64" fmla="*/ 286382 h 1808998"/>
              <a:gd name="connsiteX65" fmla="*/ 167925 w 1136356"/>
              <a:gd name="connsiteY65" fmla="*/ 335641 h 1808998"/>
              <a:gd name="connsiteX66" fmla="*/ 153317 w 1136356"/>
              <a:gd name="connsiteY66" fmla="*/ 353307 h 1808998"/>
              <a:gd name="connsiteX67" fmla="*/ 115948 w 1136356"/>
              <a:gd name="connsiteY67" fmla="*/ 403585 h 1808998"/>
              <a:gd name="connsiteX68" fmla="*/ 59045 w 1136356"/>
              <a:gd name="connsiteY68" fmla="*/ 481550 h 1808998"/>
              <a:gd name="connsiteX69" fmla="*/ 49193 w 1136356"/>
              <a:gd name="connsiteY69" fmla="*/ 495139 h 1808998"/>
              <a:gd name="connsiteX70" fmla="*/ 29320 w 1136356"/>
              <a:gd name="connsiteY70" fmla="*/ 577181 h 1808998"/>
              <a:gd name="connsiteX71" fmla="*/ 29320 w 1136356"/>
              <a:gd name="connsiteY71" fmla="*/ 660752 h 1808998"/>
              <a:gd name="connsiteX72" fmla="*/ 25753 w 1136356"/>
              <a:gd name="connsiteY72" fmla="*/ 670264 h 1808998"/>
              <a:gd name="connsiteX73" fmla="*/ 614 w 1136356"/>
              <a:gd name="connsiteY73" fmla="*/ 734131 h 1808998"/>
              <a:gd name="connsiteX74" fmla="*/ 17600 w 1136356"/>
              <a:gd name="connsiteY74" fmla="*/ 818041 h 1808998"/>
              <a:gd name="connsiteX75" fmla="*/ 34416 w 1136356"/>
              <a:gd name="connsiteY75" fmla="*/ 881059 h 1808998"/>
              <a:gd name="connsiteX76" fmla="*/ 53949 w 1136356"/>
              <a:gd name="connsiteY76" fmla="*/ 945435 h 1808998"/>
              <a:gd name="connsiteX77" fmla="*/ 61763 w 1136356"/>
              <a:gd name="connsiteY77" fmla="*/ 982295 h 1808998"/>
              <a:gd name="connsiteX78" fmla="*/ 59894 w 1136356"/>
              <a:gd name="connsiteY78" fmla="*/ 1014398 h 1808998"/>
              <a:gd name="connsiteX79" fmla="*/ 54289 w 1136356"/>
              <a:gd name="connsiteY79" fmla="*/ 1099837 h 1808998"/>
              <a:gd name="connsiteX80" fmla="*/ 79768 w 1136356"/>
              <a:gd name="connsiteY80" fmla="*/ 1170498 h 1808998"/>
              <a:gd name="connsiteX81" fmla="*/ 97943 w 1136356"/>
              <a:gd name="connsiteY81" fmla="*/ 1188673 h 1808998"/>
              <a:gd name="connsiteX82" fmla="*/ 115269 w 1136356"/>
              <a:gd name="connsiteY82" fmla="*/ 1200903 h 1808998"/>
              <a:gd name="connsiteX83" fmla="*/ 140408 w 1136356"/>
              <a:gd name="connsiteY83" fmla="*/ 1210755 h 1808998"/>
              <a:gd name="connsiteX84" fmla="*/ 196801 w 1136356"/>
              <a:gd name="connsiteY84" fmla="*/ 1222985 h 1808998"/>
              <a:gd name="connsiteX85" fmla="*/ 239945 w 1136356"/>
              <a:gd name="connsiteY85" fmla="*/ 1225872 h 1808998"/>
              <a:gd name="connsiteX86" fmla="*/ 259649 w 1136356"/>
              <a:gd name="connsiteY86" fmla="*/ 1242349 h 1808998"/>
              <a:gd name="connsiteX87" fmla="*/ 270690 w 1136356"/>
              <a:gd name="connsiteY87" fmla="*/ 1256787 h 1808998"/>
              <a:gd name="connsiteX88" fmla="*/ 304661 w 1136356"/>
              <a:gd name="connsiteY88" fmla="*/ 1252031 h 1808998"/>
              <a:gd name="connsiteX89" fmla="*/ 314004 w 1136356"/>
              <a:gd name="connsiteY89" fmla="*/ 1237253 h 1808998"/>
              <a:gd name="connsiteX90" fmla="*/ 327762 w 1136356"/>
              <a:gd name="connsiteY90" fmla="*/ 1223494 h 1808998"/>
              <a:gd name="connsiteX91" fmla="*/ 337954 w 1136356"/>
              <a:gd name="connsiteY91" fmla="*/ 1224174 h 1808998"/>
              <a:gd name="connsiteX92" fmla="*/ 344578 w 1136356"/>
              <a:gd name="connsiteY92" fmla="*/ 1229779 h 1808998"/>
              <a:gd name="connsiteX93" fmla="*/ 359016 w 1136356"/>
              <a:gd name="connsiteY93" fmla="*/ 1241500 h 1808998"/>
              <a:gd name="connsiteX94" fmla="*/ 365811 w 1136356"/>
              <a:gd name="connsiteY94" fmla="*/ 1251861 h 1808998"/>
              <a:gd name="connsiteX95" fmla="*/ 353241 w 1136356"/>
              <a:gd name="connsiteY95" fmla="*/ 1261543 h 1808998"/>
              <a:gd name="connsiteX96" fmla="*/ 347636 w 1136356"/>
              <a:gd name="connsiteY96" fmla="*/ 1266639 h 1808998"/>
              <a:gd name="connsiteX97" fmla="*/ 348315 w 1136356"/>
              <a:gd name="connsiteY97" fmla="*/ 1298742 h 1808998"/>
              <a:gd name="connsiteX98" fmla="*/ 348994 w 1136356"/>
              <a:gd name="connsiteY98" fmla="*/ 1315558 h 1808998"/>
              <a:gd name="connsiteX99" fmla="*/ 349504 w 1136356"/>
              <a:gd name="connsiteY99" fmla="*/ 1334582 h 1808998"/>
              <a:gd name="connsiteX100" fmla="*/ 348994 w 1136356"/>
              <a:gd name="connsiteY100" fmla="*/ 1367365 h 1808998"/>
              <a:gd name="connsiteX101" fmla="*/ 349164 w 1136356"/>
              <a:gd name="connsiteY101" fmla="*/ 1383502 h 1808998"/>
              <a:gd name="connsiteX102" fmla="*/ 347975 w 1136356"/>
              <a:gd name="connsiteY102" fmla="*/ 1410679 h 1808998"/>
              <a:gd name="connsiteX103" fmla="*/ 349164 w 1136356"/>
              <a:gd name="connsiteY103" fmla="*/ 1443802 h 1808998"/>
              <a:gd name="connsiteX104" fmla="*/ 346616 w 1136356"/>
              <a:gd name="connsiteY104" fmla="*/ 1497137 h 1808998"/>
              <a:gd name="connsiteX105" fmla="*/ 336255 w 1136356"/>
              <a:gd name="connsiteY105" fmla="*/ 1503932 h 1808998"/>
              <a:gd name="connsiteX106" fmla="*/ 292431 w 1136356"/>
              <a:gd name="connsiteY106" fmla="*/ 1486096 h 1808998"/>
              <a:gd name="connsiteX107" fmla="*/ 216335 w 1136356"/>
              <a:gd name="connsiteY107" fmla="*/ 1454842 h 1808998"/>
              <a:gd name="connsiteX108" fmla="*/ 193743 w 1136356"/>
              <a:gd name="connsiteY108" fmla="*/ 1467922 h 1808998"/>
              <a:gd name="connsiteX109" fmla="*/ 201387 w 1136356"/>
              <a:gd name="connsiteY109" fmla="*/ 1533147 h 1808998"/>
              <a:gd name="connsiteX110" fmla="*/ 203086 w 1136356"/>
              <a:gd name="connsiteY110" fmla="*/ 1537903 h 1808998"/>
              <a:gd name="connsiteX111" fmla="*/ 208012 w 1136356"/>
              <a:gd name="connsiteY111" fmla="*/ 1545037 h 1808998"/>
              <a:gd name="connsiteX112" fmla="*/ 212598 w 1136356"/>
              <a:gd name="connsiteY112" fmla="*/ 1556078 h 1808998"/>
              <a:gd name="connsiteX113" fmla="*/ 205124 w 1136356"/>
              <a:gd name="connsiteY113" fmla="*/ 1561854 h 1808998"/>
              <a:gd name="connsiteX114" fmla="*/ 138369 w 1136356"/>
              <a:gd name="connsiteY114" fmla="*/ 1577650 h 1808998"/>
              <a:gd name="connsiteX115" fmla="*/ 73653 w 1136356"/>
              <a:gd name="connsiteY115" fmla="*/ 1591579 h 1808998"/>
              <a:gd name="connsiteX116" fmla="*/ 54119 w 1136356"/>
              <a:gd name="connsiteY116" fmla="*/ 1608055 h 1808998"/>
              <a:gd name="connsiteX117" fmla="*/ 66009 w 1136356"/>
              <a:gd name="connsiteY117" fmla="*/ 1685001 h 1808998"/>
              <a:gd name="connsiteX118" fmla="*/ 81467 w 1136356"/>
              <a:gd name="connsiteY118" fmla="*/ 1699949 h 1808998"/>
              <a:gd name="connsiteX119" fmla="*/ 115608 w 1136356"/>
              <a:gd name="connsiteY119" fmla="*/ 1695193 h 1808998"/>
              <a:gd name="connsiteX120" fmla="*/ 134123 w 1136356"/>
              <a:gd name="connsiteY120" fmla="*/ 1651199 h 1808998"/>
              <a:gd name="connsiteX121" fmla="*/ 131235 w 1136356"/>
              <a:gd name="connsiteY121" fmla="*/ 1640668 h 1808998"/>
              <a:gd name="connsiteX122" fmla="*/ 137860 w 1136356"/>
              <a:gd name="connsiteY122" fmla="*/ 1626400 h 1808998"/>
              <a:gd name="connsiteX123" fmla="*/ 239775 w 1136356"/>
              <a:gd name="connsiteY123" fmla="*/ 1615529 h 1808998"/>
              <a:gd name="connsiteX124" fmla="*/ 245550 w 1136356"/>
              <a:gd name="connsiteY124" fmla="*/ 1614680 h 1808998"/>
              <a:gd name="connsiteX125" fmla="*/ 265933 w 1136356"/>
              <a:gd name="connsiteY125" fmla="*/ 1608395 h 1808998"/>
              <a:gd name="connsiteX126" fmla="*/ 316042 w 1136356"/>
              <a:gd name="connsiteY126" fmla="*/ 1599902 h 1808998"/>
              <a:gd name="connsiteX127" fmla="*/ 348994 w 1136356"/>
              <a:gd name="connsiteY127" fmla="*/ 1599053 h 1808998"/>
              <a:gd name="connsiteX128" fmla="*/ 364112 w 1136356"/>
              <a:gd name="connsiteY128" fmla="*/ 1612132 h 1808998"/>
              <a:gd name="connsiteX129" fmla="*/ 368528 w 1136356"/>
              <a:gd name="connsiteY129" fmla="*/ 1668015 h 1808998"/>
              <a:gd name="connsiteX130" fmla="*/ 353750 w 1136356"/>
              <a:gd name="connsiteY130" fmla="*/ 1679906 h 1808998"/>
              <a:gd name="connsiteX131" fmla="*/ 345427 w 1136356"/>
              <a:gd name="connsiteY131" fmla="*/ 1685171 h 1808998"/>
              <a:gd name="connsiteX132" fmla="*/ 344578 w 1136356"/>
              <a:gd name="connsiteY132" fmla="*/ 1694513 h 1808998"/>
              <a:gd name="connsiteX133" fmla="*/ 361394 w 1136356"/>
              <a:gd name="connsiteY133" fmla="*/ 1786067 h 1808998"/>
              <a:gd name="connsiteX134" fmla="*/ 372435 w 1136356"/>
              <a:gd name="connsiteY134" fmla="*/ 1798297 h 1808998"/>
              <a:gd name="connsiteX135" fmla="*/ 419995 w 1136356"/>
              <a:gd name="connsiteY135" fmla="*/ 1808998 h 1808998"/>
              <a:gd name="connsiteX136" fmla="*/ 435453 w 1136356"/>
              <a:gd name="connsiteY136" fmla="*/ 1803223 h 1808998"/>
              <a:gd name="connsiteX137" fmla="*/ 456006 w 1136356"/>
              <a:gd name="connsiteY137" fmla="*/ 1753624 h 1808998"/>
              <a:gd name="connsiteX138" fmla="*/ 441568 w 1136356"/>
              <a:gd name="connsiteY138" fmla="*/ 1732562 h 1808998"/>
              <a:gd name="connsiteX139" fmla="*/ 432056 w 1136356"/>
              <a:gd name="connsiteY139" fmla="*/ 1729165 h 1808998"/>
              <a:gd name="connsiteX140" fmla="*/ 417108 w 1136356"/>
              <a:gd name="connsiteY140" fmla="*/ 1711499 h 1808998"/>
              <a:gd name="connsiteX141" fmla="*/ 410653 w 1136356"/>
              <a:gd name="connsiteY141" fmla="*/ 1615869 h 1808998"/>
              <a:gd name="connsiteX142" fmla="*/ 425771 w 1136356"/>
              <a:gd name="connsiteY142" fmla="*/ 1597694 h 1808998"/>
              <a:gd name="connsiteX143" fmla="*/ 475709 w 1136356"/>
              <a:gd name="connsiteY143" fmla="*/ 1599053 h 1808998"/>
              <a:gd name="connsiteX144" fmla="*/ 555713 w 1136356"/>
              <a:gd name="connsiteY144" fmla="*/ 1608395 h 1808998"/>
              <a:gd name="connsiteX145" fmla="*/ 662894 w 1136356"/>
              <a:gd name="connsiteY145" fmla="*/ 1618926 h 1808998"/>
              <a:gd name="connsiteX146" fmla="*/ 671726 w 1136356"/>
              <a:gd name="connsiteY146" fmla="*/ 1630477 h 1808998"/>
              <a:gd name="connsiteX147" fmla="*/ 680389 w 1136356"/>
              <a:gd name="connsiteY147" fmla="*/ 1677188 h 1808998"/>
              <a:gd name="connsiteX148" fmla="*/ 694488 w 1136356"/>
              <a:gd name="connsiteY148" fmla="*/ 1714896 h 1808998"/>
              <a:gd name="connsiteX149" fmla="*/ 733725 w 1136356"/>
              <a:gd name="connsiteY149" fmla="*/ 1752945 h 1808998"/>
              <a:gd name="connsiteX150" fmla="*/ 800140 w 1136356"/>
              <a:gd name="connsiteY150" fmla="*/ 1760758 h 1808998"/>
              <a:gd name="connsiteX151" fmla="*/ 808463 w 1136356"/>
              <a:gd name="connsiteY151" fmla="*/ 1759739 h 1808998"/>
              <a:gd name="connsiteX152" fmla="*/ 825449 w 1136356"/>
              <a:gd name="connsiteY152" fmla="*/ 1757022 h 1808998"/>
              <a:gd name="connsiteX153" fmla="*/ 875217 w 1136356"/>
              <a:gd name="connsiteY153" fmla="*/ 1766873 h 1808998"/>
              <a:gd name="connsiteX154" fmla="*/ 972207 w 1136356"/>
              <a:gd name="connsiteY154" fmla="*/ 1778594 h 1808998"/>
              <a:gd name="connsiteX155" fmla="*/ 1054589 w 1136356"/>
              <a:gd name="connsiteY155" fmla="*/ 1768572 h 1808998"/>
              <a:gd name="connsiteX156" fmla="*/ 1096204 w 1136356"/>
              <a:gd name="connsiteY156" fmla="*/ 1747339 h 1808998"/>
              <a:gd name="connsiteX157" fmla="*/ 1099771 w 1136356"/>
              <a:gd name="connsiteY157" fmla="*/ 1719483 h 1808998"/>
              <a:gd name="connsiteX158" fmla="*/ 1043038 w 1136356"/>
              <a:gd name="connsiteY158" fmla="*/ 1684662 h 1808998"/>
              <a:gd name="connsiteX159" fmla="*/ 1022145 w 1136356"/>
              <a:gd name="connsiteY159" fmla="*/ 1682623 h 1808998"/>
              <a:gd name="connsiteX160" fmla="*/ 1001253 w 1136356"/>
              <a:gd name="connsiteY160" fmla="*/ 1681434 h 1808998"/>
              <a:gd name="connsiteX161" fmla="*/ 995308 w 1136356"/>
              <a:gd name="connsiteY161" fmla="*/ 1680755 h 1808998"/>
              <a:gd name="connsiteX162" fmla="*/ 980870 w 1136356"/>
              <a:gd name="connsiteY162" fmla="*/ 1671243 h 1808998"/>
              <a:gd name="connsiteX163" fmla="*/ 948257 w 1136356"/>
              <a:gd name="connsiteY163" fmla="*/ 1655616 h 1808998"/>
              <a:gd name="connsiteX164" fmla="*/ 945539 w 1136356"/>
              <a:gd name="connsiteY164" fmla="*/ 1651879 h 1808998"/>
              <a:gd name="connsiteX165" fmla="*/ 950295 w 1136356"/>
              <a:gd name="connsiteY165" fmla="*/ 1649331 h 1808998"/>
              <a:gd name="connsiteX166" fmla="*/ 964733 w 1136356"/>
              <a:gd name="connsiteY166" fmla="*/ 1648991 h 1808998"/>
              <a:gd name="connsiteX167" fmla="*/ 1037773 w 1136356"/>
              <a:gd name="connsiteY167" fmla="*/ 1646783 h 1808998"/>
              <a:gd name="connsiteX168" fmla="*/ 1088560 w 1136356"/>
              <a:gd name="connsiteY168" fmla="*/ 1626740 h 1808998"/>
              <a:gd name="connsiteX169" fmla="*/ 1092467 w 1136356"/>
              <a:gd name="connsiteY169" fmla="*/ 1607206 h 1808998"/>
              <a:gd name="connsiteX170" fmla="*/ 1071235 w 1136356"/>
              <a:gd name="connsiteY170" fmla="*/ 1587842 h 1808998"/>
              <a:gd name="connsiteX171" fmla="*/ 1058326 w 1136356"/>
              <a:gd name="connsiteY171" fmla="*/ 1584105 h 1808998"/>
              <a:gd name="connsiteX172" fmla="*/ 1055947 w 1136356"/>
              <a:gd name="connsiteY172" fmla="*/ 1584615 h 1808998"/>
              <a:gd name="connsiteX173" fmla="*/ 1044737 w 1136356"/>
              <a:gd name="connsiteY173" fmla="*/ 1587332 h 1808998"/>
              <a:gd name="connsiteX174" fmla="*/ 1029959 w 1136356"/>
              <a:gd name="connsiteY174" fmla="*/ 1581387 h 1808998"/>
              <a:gd name="connsiteX175" fmla="*/ 1003461 w 1136356"/>
              <a:gd name="connsiteY175" fmla="*/ 1570347 h 1808998"/>
              <a:gd name="connsiteX176" fmla="*/ 994968 w 1136356"/>
              <a:gd name="connsiteY176" fmla="*/ 1561514 h 1808998"/>
              <a:gd name="connsiteX177" fmla="*/ 995987 w 1136356"/>
              <a:gd name="connsiteY177" fmla="*/ 1489324 h 1808998"/>
              <a:gd name="connsiteX178" fmla="*/ 1001253 w 1136356"/>
              <a:gd name="connsiteY178" fmla="*/ 1482360 h 1808998"/>
              <a:gd name="connsiteX179" fmla="*/ 1008047 w 1136356"/>
              <a:gd name="connsiteY179" fmla="*/ 1468941 h 1808998"/>
              <a:gd name="connsiteX180" fmla="*/ 1006519 w 1136356"/>
              <a:gd name="connsiteY180" fmla="*/ 1457220 h 1808998"/>
              <a:gd name="connsiteX181" fmla="*/ 1002442 w 1136356"/>
              <a:gd name="connsiteY181" fmla="*/ 1390296 h 1808998"/>
              <a:gd name="connsiteX182" fmla="*/ 1006519 w 1136356"/>
              <a:gd name="connsiteY182" fmla="*/ 1229439 h 1808998"/>
              <a:gd name="connsiteX183" fmla="*/ 1015691 w 1136356"/>
              <a:gd name="connsiteY183" fmla="*/ 1100856 h 1808998"/>
              <a:gd name="connsiteX184" fmla="*/ 999724 w 1136356"/>
              <a:gd name="connsiteY184" fmla="*/ 1050238 h 1808998"/>
              <a:gd name="connsiteX185" fmla="*/ 992760 w 1136356"/>
              <a:gd name="connsiteY185" fmla="*/ 1032403 h 1808998"/>
              <a:gd name="connsiteX186" fmla="*/ 983248 w 1136356"/>
              <a:gd name="connsiteY186" fmla="*/ 1004037 h 1808998"/>
              <a:gd name="connsiteX187" fmla="*/ 981719 w 1136356"/>
              <a:gd name="connsiteY187" fmla="*/ 990957 h 1808998"/>
              <a:gd name="connsiteX188" fmla="*/ 1133403 w 1136356"/>
              <a:gd name="connsiteY188" fmla="*/ 687759 h 1808998"/>
              <a:gd name="connsiteX189" fmla="*/ 1137819 w 1136356"/>
              <a:gd name="connsiteY189" fmla="*/ 680795 h 1808998"/>
              <a:gd name="connsiteX190" fmla="*/ 1137819 w 1136356"/>
              <a:gd name="connsiteY190" fmla="*/ 679096 h 1808998"/>
              <a:gd name="connsiteX191" fmla="*/ 1127628 w 1136356"/>
              <a:gd name="connsiteY191" fmla="*/ 671962 h 1808998"/>
              <a:gd name="connsiteX192" fmla="*/ 187798 w 1136356"/>
              <a:gd name="connsiteY192" fmla="*/ 1154022 h 1808998"/>
              <a:gd name="connsiteX193" fmla="*/ 143125 w 1136356"/>
              <a:gd name="connsiteY193" fmla="*/ 1155891 h 1808998"/>
              <a:gd name="connsiteX194" fmla="*/ 125630 w 1136356"/>
              <a:gd name="connsiteY194" fmla="*/ 1144000 h 1808998"/>
              <a:gd name="connsiteX195" fmla="*/ 103548 w 1136356"/>
              <a:gd name="connsiteY195" fmla="*/ 1086079 h 1808998"/>
              <a:gd name="connsiteX196" fmla="*/ 103548 w 1136356"/>
              <a:gd name="connsiteY196" fmla="*/ 1069942 h 1808998"/>
              <a:gd name="connsiteX197" fmla="*/ 107795 w 1136356"/>
              <a:gd name="connsiteY197" fmla="*/ 997242 h 1808998"/>
              <a:gd name="connsiteX198" fmla="*/ 120364 w 1136356"/>
              <a:gd name="connsiteY198" fmla="*/ 987051 h 1808998"/>
              <a:gd name="connsiteX199" fmla="*/ 128687 w 1136356"/>
              <a:gd name="connsiteY199" fmla="*/ 997072 h 1808998"/>
              <a:gd name="connsiteX200" fmla="*/ 152128 w 1136356"/>
              <a:gd name="connsiteY200" fmla="*/ 1027817 h 1808998"/>
              <a:gd name="connsiteX201" fmla="*/ 176078 w 1136356"/>
              <a:gd name="connsiteY201" fmla="*/ 1063317 h 1808998"/>
              <a:gd name="connsiteX202" fmla="*/ 176758 w 1136356"/>
              <a:gd name="connsiteY202" fmla="*/ 1066545 h 1808998"/>
              <a:gd name="connsiteX203" fmla="*/ 192215 w 1136356"/>
              <a:gd name="connsiteY203" fmla="*/ 1124636 h 1808998"/>
              <a:gd name="connsiteX204" fmla="*/ 187798 w 1136356"/>
              <a:gd name="connsiteY204" fmla="*/ 1154022 h 1808998"/>
              <a:gd name="connsiteX205" fmla="*/ 795724 w 1136356"/>
              <a:gd name="connsiteY205" fmla="*/ 1195638 h 1808998"/>
              <a:gd name="connsiteX206" fmla="*/ 783663 w 1136356"/>
              <a:gd name="connsiteY206" fmla="*/ 1278699 h 1808998"/>
              <a:gd name="connsiteX207" fmla="*/ 782305 w 1136356"/>
              <a:gd name="connsiteY207" fmla="*/ 1330506 h 1808998"/>
              <a:gd name="connsiteX208" fmla="*/ 772962 w 1136356"/>
              <a:gd name="connsiteY208" fmla="*/ 1370422 h 1808998"/>
              <a:gd name="connsiteX209" fmla="*/ 750201 w 1136356"/>
              <a:gd name="connsiteY209" fmla="*/ 1462486 h 1808998"/>
              <a:gd name="connsiteX210" fmla="*/ 721495 w 1136356"/>
              <a:gd name="connsiteY210" fmla="*/ 1605337 h 1808998"/>
              <a:gd name="connsiteX211" fmla="*/ 720306 w 1136356"/>
              <a:gd name="connsiteY211" fmla="*/ 1606526 h 1808998"/>
              <a:gd name="connsiteX212" fmla="*/ 715041 w 1136356"/>
              <a:gd name="connsiteY212" fmla="*/ 1586313 h 1808998"/>
              <a:gd name="connsiteX213" fmla="*/ 702981 w 1136356"/>
              <a:gd name="connsiteY213" fmla="*/ 1577820 h 1808998"/>
              <a:gd name="connsiteX214" fmla="*/ 615673 w 1136356"/>
              <a:gd name="connsiteY214" fmla="*/ 1561174 h 1808998"/>
              <a:gd name="connsiteX215" fmla="*/ 590024 w 1136356"/>
              <a:gd name="connsiteY215" fmla="*/ 1555739 h 1808998"/>
              <a:gd name="connsiteX216" fmla="*/ 585778 w 1136356"/>
              <a:gd name="connsiteY216" fmla="*/ 1550643 h 1808998"/>
              <a:gd name="connsiteX217" fmla="*/ 589515 w 1136356"/>
              <a:gd name="connsiteY217" fmla="*/ 1516671 h 1808998"/>
              <a:gd name="connsiteX218" fmla="*/ 585608 w 1136356"/>
              <a:gd name="connsiteY218" fmla="*/ 1479302 h 1808998"/>
              <a:gd name="connsiteX219" fmla="*/ 579493 w 1136356"/>
              <a:gd name="connsiteY219" fmla="*/ 1475395 h 1808998"/>
              <a:gd name="connsiteX220" fmla="*/ 569471 w 1136356"/>
              <a:gd name="connsiteY220" fmla="*/ 1463675 h 1808998"/>
              <a:gd name="connsiteX221" fmla="*/ 553335 w 1136356"/>
              <a:gd name="connsiteY221" fmla="*/ 1443292 h 1808998"/>
              <a:gd name="connsiteX222" fmla="*/ 541275 w 1136356"/>
              <a:gd name="connsiteY222" fmla="*/ 1444481 h 1808998"/>
              <a:gd name="connsiteX223" fmla="*/ 442077 w 1136356"/>
              <a:gd name="connsiteY223" fmla="*/ 1492381 h 1808998"/>
              <a:gd name="connsiteX224" fmla="*/ 424072 w 1136356"/>
              <a:gd name="connsiteY224" fmla="*/ 1481340 h 1808998"/>
              <a:gd name="connsiteX225" fmla="*/ 423053 w 1136356"/>
              <a:gd name="connsiteY225" fmla="*/ 1308933 h 1808998"/>
              <a:gd name="connsiteX226" fmla="*/ 423393 w 1136356"/>
              <a:gd name="connsiteY226" fmla="*/ 1264261 h 1808998"/>
              <a:gd name="connsiteX227" fmla="*/ 419486 w 1136356"/>
              <a:gd name="connsiteY227" fmla="*/ 1258485 h 1808998"/>
              <a:gd name="connsiteX228" fmla="*/ 409294 w 1136356"/>
              <a:gd name="connsiteY228" fmla="*/ 1254239 h 1808998"/>
              <a:gd name="connsiteX229" fmla="*/ 404708 w 1136356"/>
              <a:gd name="connsiteY229" fmla="*/ 1251012 h 1808998"/>
              <a:gd name="connsiteX230" fmla="*/ 408275 w 1136356"/>
              <a:gd name="connsiteY230" fmla="*/ 1246086 h 1808998"/>
              <a:gd name="connsiteX231" fmla="*/ 413371 w 1136356"/>
              <a:gd name="connsiteY231" fmla="*/ 1241669 h 1808998"/>
              <a:gd name="connsiteX232" fmla="*/ 440039 w 1136356"/>
              <a:gd name="connsiteY232" fmla="*/ 1229439 h 1808998"/>
              <a:gd name="connsiteX233" fmla="*/ 585268 w 1136356"/>
              <a:gd name="connsiteY233" fmla="*/ 1229100 h 1808998"/>
              <a:gd name="connsiteX234" fmla="*/ 658987 w 1136356"/>
              <a:gd name="connsiteY234" fmla="*/ 1213133 h 1808998"/>
              <a:gd name="connsiteX235" fmla="*/ 680559 w 1136356"/>
              <a:gd name="connsiteY235" fmla="*/ 1196996 h 1808998"/>
              <a:gd name="connsiteX236" fmla="*/ 690241 w 1136356"/>
              <a:gd name="connsiteY236" fmla="*/ 1192580 h 1808998"/>
              <a:gd name="connsiteX237" fmla="*/ 788589 w 1136356"/>
              <a:gd name="connsiteY237" fmla="*/ 1186805 h 1808998"/>
              <a:gd name="connsiteX238" fmla="*/ 795724 w 1136356"/>
              <a:gd name="connsiteY238" fmla="*/ 1195638 h 18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Lst>
            <a:rect l="l" t="t" r="r" b="b"/>
            <a:pathLst>
              <a:path w="1136356" h="1808998">
                <a:moveTo>
                  <a:pt x="1127628" y="671962"/>
                </a:moveTo>
                <a:cubicBezTo>
                  <a:pt x="1090089" y="653957"/>
                  <a:pt x="1052720" y="635612"/>
                  <a:pt x="1015351" y="617607"/>
                </a:cubicBezTo>
                <a:cubicBezTo>
                  <a:pt x="1003121" y="611662"/>
                  <a:pt x="1001932" y="611832"/>
                  <a:pt x="995308" y="623383"/>
                </a:cubicBezTo>
                <a:cubicBezTo>
                  <a:pt x="981549" y="647503"/>
                  <a:pt x="967621" y="671453"/>
                  <a:pt x="953862" y="695573"/>
                </a:cubicBezTo>
                <a:cubicBezTo>
                  <a:pt x="918022" y="757911"/>
                  <a:pt x="882182" y="820079"/>
                  <a:pt x="846341" y="882418"/>
                </a:cubicBezTo>
                <a:cubicBezTo>
                  <a:pt x="841416" y="891080"/>
                  <a:pt x="840906" y="891080"/>
                  <a:pt x="833093" y="885305"/>
                </a:cubicBezTo>
                <a:cubicBezTo>
                  <a:pt x="814748" y="871547"/>
                  <a:pt x="796063" y="858128"/>
                  <a:pt x="778228" y="844029"/>
                </a:cubicBezTo>
                <a:cubicBezTo>
                  <a:pt x="762261" y="831460"/>
                  <a:pt x="744766" y="827043"/>
                  <a:pt x="725062" y="830441"/>
                </a:cubicBezTo>
                <a:cubicBezTo>
                  <a:pt x="721665" y="830950"/>
                  <a:pt x="718268" y="831630"/>
                  <a:pt x="715041" y="830271"/>
                </a:cubicBezTo>
                <a:cubicBezTo>
                  <a:pt x="709435" y="827893"/>
                  <a:pt x="704000" y="828912"/>
                  <a:pt x="698564" y="831120"/>
                </a:cubicBezTo>
                <a:cubicBezTo>
                  <a:pt x="692789" y="833328"/>
                  <a:pt x="687014" y="835536"/>
                  <a:pt x="680559" y="834687"/>
                </a:cubicBezTo>
                <a:cubicBezTo>
                  <a:pt x="658308" y="831969"/>
                  <a:pt x="636736" y="826194"/>
                  <a:pt x="614654" y="823137"/>
                </a:cubicBezTo>
                <a:cubicBezTo>
                  <a:pt x="611427" y="822627"/>
                  <a:pt x="608879" y="820929"/>
                  <a:pt x="606671" y="818551"/>
                </a:cubicBezTo>
                <a:cubicBezTo>
                  <a:pt x="600895" y="812096"/>
                  <a:pt x="593422" y="809208"/>
                  <a:pt x="584929" y="808189"/>
                </a:cubicBezTo>
                <a:cubicBezTo>
                  <a:pt x="573208" y="806830"/>
                  <a:pt x="563017" y="800715"/>
                  <a:pt x="552146" y="796639"/>
                </a:cubicBezTo>
                <a:cubicBezTo>
                  <a:pt x="549258" y="795620"/>
                  <a:pt x="546710" y="793411"/>
                  <a:pt x="545351" y="790524"/>
                </a:cubicBezTo>
                <a:cubicBezTo>
                  <a:pt x="535500" y="770990"/>
                  <a:pt x="516306" y="772349"/>
                  <a:pt x="499490" y="772689"/>
                </a:cubicBezTo>
                <a:cubicBezTo>
                  <a:pt x="489977" y="772858"/>
                  <a:pt x="482164" y="772519"/>
                  <a:pt x="475709" y="765555"/>
                </a:cubicBezTo>
                <a:cubicBezTo>
                  <a:pt x="468405" y="757571"/>
                  <a:pt x="459912" y="752815"/>
                  <a:pt x="449381" y="751796"/>
                </a:cubicBezTo>
                <a:cubicBezTo>
                  <a:pt x="443606" y="751286"/>
                  <a:pt x="439869" y="748399"/>
                  <a:pt x="440209" y="741944"/>
                </a:cubicBezTo>
                <a:cubicBezTo>
                  <a:pt x="440548" y="733961"/>
                  <a:pt x="435623" y="730394"/>
                  <a:pt x="428319" y="728865"/>
                </a:cubicBezTo>
                <a:cubicBezTo>
                  <a:pt x="424921" y="728186"/>
                  <a:pt x="421524" y="728016"/>
                  <a:pt x="418127" y="727846"/>
                </a:cubicBezTo>
                <a:cubicBezTo>
                  <a:pt x="407426" y="727336"/>
                  <a:pt x="402840" y="720542"/>
                  <a:pt x="406916" y="710520"/>
                </a:cubicBezTo>
                <a:cubicBezTo>
                  <a:pt x="409464" y="704405"/>
                  <a:pt x="411333" y="698290"/>
                  <a:pt x="413541" y="692175"/>
                </a:cubicBezTo>
                <a:cubicBezTo>
                  <a:pt x="417278" y="682663"/>
                  <a:pt x="417108" y="672132"/>
                  <a:pt x="421354" y="662620"/>
                </a:cubicBezTo>
                <a:cubicBezTo>
                  <a:pt x="428319" y="646993"/>
                  <a:pt x="427469" y="632045"/>
                  <a:pt x="419656" y="616928"/>
                </a:cubicBezTo>
                <a:cubicBezTo>
                  <a:pt x="413031" y="604189"/>
                  <a:pt x="406747" y="591109"/>
                  <a:pt x="403349" y="577011"/>
                </a:cubicBezTo>
                <a:cubicBezTo>
                  <a:pt x="399782" y="562403"/>
                  <a:pt x="394177" y="548475"/>
                  <a:pt x="389081" y="534376"/>
                </a:cubicBezTo>
                <a:cubicBezTo>
                  <a:pt x="381098" y="512295"/>
                  <a:pt x="370567" y="491062"/>
                  <a:pt x="367849" y="467452"/>
                </a:cubicBezTo>
                <a:cubicBezTo>
                  <a:pt x="366490" y="455392"/>
                  <a:pt x="364791" y="443162"/>
                  <a:pt x="373794" y="432631"/>
                </a:cubicBezTo>
                <a:cubicBezTo>
                  <a:pt x="375323" y="430932"/>
                  <a:pt x="375832" y="428554"/>
                  <a:pt x="376681" y="426516"/>
                </a:cubicBezTo>
                <a:cubicBezTo>
                  <a:pt x="379739" y="418872"/>
                  <a:pt x="379060" y="412588"/>
                  <a:pt x="372265" y="406812"/>
                </a:cubicBezTo>
                <a:cubicBezTo>
                  <a:pt x="364452" y="400188"/>
                  <a:pt x="357487" y="392884"/>
                  <a:pt x="350693" y="385240"/>
                </a:cubicBezTo>
                <a:cubicBezTo>
                  <a:pt x="345258" y="379125"/>
                  <a:pt x="345597" y="375558"/>
                  <a:pt x="351542" y="370123"/>
                </a:cubicBezTo>
                <a:cubicBezTo>
                  <a:pt x="357657" y="364517"/>
                  <a:pt x="362753" y="363838"/>
                  <a:pt x="370736" y="368764"/>
                </a:cubicBezTo>
                <a:cubicBezTo>
                  <a:pt x="380249" y="374539"/>
                  <a:pt x="389931" y="379635"/>
                  <a:pt x="400292" y="383542"/>
                </a:cubicBezTo>
                <a:cubicBezTo>
                  <a:pt x="414900" y="388977"/>
                  <a:pt x="424752" y="384901"/>
                  <a:pt x="430697" y="370972"/>
                </a:cubicBezTo>
                <a:cubicBezTo>
                  <a:pt x="433584" y="364178"/>
                  <a:pt x="438001" y="360101"/>
                  <a:pt x="444795" y="357383"/>
                </a:cubicBezTo>
                <a:cubicBezTo>
                  <a:pt x="454647" y="353646"/>
                  <a:pt x="459403" y="342945"/>
                  <a:pt x="468915" y="338529"/>
                </a:cubicBezTo>
                <a:cubicBezTo>
                  <a:pt x="469934" y="338019"/>
                  <a:pt x="470104" y="335981"/>
                  <a:pt x="470444" y="334622"/>
                </a:cubicBezTo>
                <a:cubicBezTo>
                  <a:pt x="474011" y="323921"/>
                  <a:pt x="475200" y="322902"/>
                  <a:pt x="485901" y="322732"/>
                </a:cubicBezTo>
                <a:cubicBezTo>
                  <a:pt x="500509" y="322392"/>
                  <a:pt x="505435" y="317466"/>
                  <a:pt x="506114" y="302689"/>
                </a:cubicBezTo>
                <a:cubicBezTo>
                  <a:pt x="506624" y="289949"/>
                  <a:pt x="505265" y="277210"/>
                  <a:pt x="503566" y="264640"/>
                </a:cubicBezTo>
                <a:cubicBezTo>
                  <a:pt x="501868" y="252580"/>
                  <a:pt x="503906" y="241539"/>
                  <a:pt x="510700" y="231518"/>
                </a:cubicBezTo>
                <a:cubicBezTo>
                  <a:pt x="512908" y="228121"/>
                  <a:pt x="514267" y="224554"/>
                  <a:pt x="514607" y="220477"/>
                </a:cubicBezTo>
                <a:cubicBezTo>
                  <a:pt x="515626" y="209776"/>
                  <a:pt x="516475" y="199075"/>
                  <a:pt x="518344" y="188543"/>
                </a:cubicBezTo>
                <a:cubicBezTo>
                  <a:pt x="521231" y="172237"/>
                  <a:pt x="522081" y="155251"/>
                  <a:pt x="532782" y="141153"/>
                </a:cubicBezTo>
                <a:cubicBezTo>
                  <a:pt x="534820" y="138435"/>
                  <a:pt x="535500" y="134698"/>
                  <a:pt x="534480" y="131301"/>
                </a:cubicBezTo>
                <a:cubicBezTo>
                  <a:pt x="531933" y="123487"/>
                  <a:pt x="531593" y="114655"/>
                  <a:pt x="527686" y="107860"/>
                </a:cubicBezTo>
                <a:cubicBezTo>
                  <a:pt x="518853" y="92233"/>
                  <a:pt x="514607" y="73379"/>
                  <a:pt x="498980" y="61829"/>
                </a:cubicBezTo>
                <a:cubicBezTo>
                  <a:pt x="498131" y="61149"/>
                  <a:pt x="497451" y="60130"/>
                  <a:pt x="496772" y="59281"/>
                </a:cubicBezTo>
                <a:cubicBezTo>
                  <a:pt x="490147" y="50108"/>
                  <a:pt x="481145" y="43484"/>
                  <a:pt x="471293" y="38728"/>
                </a:cubicBezTo>
                <a:cubicBezTo>
                  <a:pt x="461101" y="33802"/>
                  <a:pt x="452439" y="27008"/>
                  <a:pt x="445644" y="18345"/>
                </a:cubicBezTo>
                <a:cubicBezTo>
                  <a:pt x="439699" y="10871"/>
                  <a:pt x="432056" y="7983"/>
                  <a:pt x="423223" y="5945"/>
                </a:cubicBezTo>
                <a:cubicBezTo>
                  <a:pt x="409634" y="3397"/>
                  <a:pt x="395706" y="1868"/>
                  <a:pt x="381777" y="0"/>
                </a:cubicBezTo>
                <a:cubicBezTo>
                  <a:pt x="378890" y="0"/>
                  <a:pt x="376172" y="0"/>
                  <a:pt x="373284" y="0"/>
                </a:cubicBezTo>
                <a:cubicBezTo>
                  <a:pt x="363772" y="3227"/>
                  <a:pt x="354430" y="6964"/>
                  <a:pt x="344918" y="9852"/>
                </a:cubicBezTo>
                <a:cubicBezTo>
                  <a:pt x="327932" y="14778"/>
                  <a:pt x="313154" y="23780"/>
                  <a:pt x="300075" y="35161"/>
                </a:cubicBezTo>
                <a:cubicBezTo>
                  <a:pt x="288695" y="45013"/>
                  <a:pt x="280202" y="57412"/>
                  <a:pt x="273407" y="71001"/>
                </a:cubicBezTo>
                <a:cubicBezTo>
                  <a:pt x="263216" y="91214"/>
                  <a:pt x="253194" y="111088"/>
                  <a:pt x="251156" y="134358"/>
                </a:cubicBezTo>
                <a:cubicBezTo>
                  <a:pt x="249797" y="150835"/>
                  <a:pt x="246909" y="167311"/>
                  <a:pt x="243172" y="183618"/>
                </a:cubicBezTo>
                <a:cubicBezTo>
                  <a:pt x="239435" y="200603"/>
                  <a:pt x="234510" y="217929"/>
                  <a:pt x="237907" y="235594"/>
                </a:cubicBezTo>
                <a:cubicBezTo>
                  <a:pt x="240794" y="250202"/>
                  <a:pt x="234510" y="261583"/>
                  <a:pt x="227375" y="272794"/>
                </a:cubicBezTo>
                <a:cubicBezTo>
                  <a:pt x="224488" y="277380"/>
                  <a:pt x="221091" y="279758"/>
                  <a:pt x="214636" y="276530"/>
                </a:cubicBezTo>
                <a:cubicBezTo>
                  <a:pt x="205124" y="271605"/>
                  <a:pt x="196801" y="275681"/>
                  <a:pt x="194423" y="286382"/>
                </a:cubicBezTo>
                <a:cubicBezTo>
                  <a:pt x="190007" y="305237"/>
                  <a:pt x="181514" y="321713"/>
                  <a:pt x="167925" y="335641"/>
                </a:cubicBezTo>
                <a:cubicBezTo>
                  <a:pt x="162659" y="341077"/>
                  <a:pt x="157903" y="347192"/>
                  <a:pt x="153317" y="353307"/>
                </a:cubicBezTo>
                <a:cubicBezTo>
                  <a:pt x="140747" y="370123"/>
                  <a:pt x="126309" y="385240"/>
                  <a:pt x="115948" y="403585"/>
                </a:cubicBezTo>
                <a:cubicBezTo>
                  <a:pt x="99811" y="431612"/>
                  <a:pt x="81976" y="458449"/>
                  <a:pt x="59045" y="481550"/>
                </a:cubicBezTo>
                <a:cubicBezTo>
                  <a:pt x="55138" y="485627"/>
                  <a:pt x="51062" y="489703"/>
                  <a:pt x="49193" y="495139"/>
                </a:cubicBezTo>
                <a:cubicBezTo>
                  <a:pt x="39681" y="521807"/>
                  <a:pt x="33057" y="549494"/>
                  <a:pt x="29320" y="577181"/>
                </a:cubicBezTo>
                <a:cubicBezTo>
                  <a:pt x="25753" y="604698"/>
                  <a:pt x="23035" y="632895"/>
                  <a:pt x="29320" y="660752"/>
                </a:cubicBezTo>
                <a:cubicBezTo>
                  <a:pt x="30169" y="664658"/>
                  <a:pt x="29320" y="667546"/>
                  <a:pt x="25753" y="670264"/>
                </a:cubicBezTo>
                <a:cubicBezTo>
                  <a:pt x="3841" y="686230"/>
                  <a:pt x="-2104" y="709331"/>
                  <a:pt x="614" y="734131"/>
                </a:cubicBezTo>
                <a:cubicBezTo>
                  <a:pt x="3501" y="762497"/>
                  <a:pt x="10126" y="790354"/>
                  <a:pt x="17600" y="818041"/>
                </a:cubicBezTo>
                <a:cubicBezTo>
                  <a:pt x="23375" y="838934"/>
                  <a:pt x="30509" y="859656"/>
                  <a:pt x="34416" y="881059"/>
                </a:cubicBezTo>
                <a:cubicBezTo>
                  <a:pt x="38492" y="903480"/>
                  <a:pt x="44098" y="925052"/>
                  <a:pt x="53949" y="945435"/>
                </a:cubicBezTo>
                <a:cubicBezTo>
                  <a:pt x="59725" y="957325"/>
                  <a:pt x="61763" y="969555"/>
                  <a:pt x="61763" y="982295"/>
                </a:cubicBezTo>
                <a:cubicBezTo>
                  <a:pt x="61763" y="992996"/>
                  <a:pt x="60574" y="1003697"/>
                  <a:pt x="59894" y="1014398"/>
                </a:cubicBezTo>
                <a:cubicBezTo>
                  <a:pt x="57856" y="1042934"/>
                  <a:pt x="53440" y="1071131"/>
                  <a:pt x="54289" y="1099837"/>
                </a:cubicBezTo>
                <a:cubicBezTo>
                  <a:pt x="55138" y="1126335"/>
                  <a:pt x="63801" y="1149436"/>
                  <a:pt x="79768" y="1170498"/>
                </a:cubicBezTo>
                <a:cubicBezTo>
                  <a:pt x="85204" y="1177632"/>
                  <a:pt x="92847" y="1181709"/>
                  <a:pt x="97943" y="1188673"/>
                </a:cubicBezTo>
                <a:cubicBezTo>
                  <a:pt x="102189" y="1194449"/>
                  <a:pt x="108814" y="1197676"/>
                  <a:pt x="115269" y="1200903"/>
                </a:cubicBezTo>
                <a:cubicBezTo>
                  <a:pt x="123252" y="1205150"/>
                  <a:pt x="131575" y="1208377"/>
                  <a:pt x="140408" y="1210755"/>
                </a:cubicBezTo>
                <a:cubicBezTo>
                  <a:pt x="158922" y="1215851"/>
                  <a:pt x="177267" y="1221966"/>
                  <a:pt x="196801" y="1222985"/>
                </a:cubicBezTo>
                <a:cubicBezTo>
                  <a:pt x="211239" y="1223834"/>
                  <a:pt x="225677" y="1224514"/>
                  <a:pt x="239945" y="1225872"/>
                </a:cubicBezTo>
                <a:cubicBezTo>
                  <a:pt x="255402" y="1227401"/>
                  <a:pt x="255232" y="1227741"/>
                  <a:pt x="259649" y="1242349"/>
                </a:cubicBezTo>
                <a:cubicBezTo>
                  <a:pt x="261517" y="1248294"/>
                  <a:pt x="262536" y="1255428"/>
                  <a:pt x="270690" y="1256787"/>
                </a:cubicBezTo>
                <a:cubicBezTo>
                  <a:pt x="282410" y="1258655"/>
                  <a:pt x="293790" y="1257126"/>
                  <a:pt x="304661" y="1252031"/>
                </a:cubicBezTo>
                <a:cubicBezTo>
                  <a:pt x="310946" y="1249143"/>
                  <a:pt x="313834" y="1244387"/>
                  <a:pt x="314004" y="1237253"/>
                </a:cubicBezTo>
                <a:cubicBezTo>
                  <a:pt x="314004" y="1223834"/>
                  <a:pt x="314683" y="1223494"/>
                  <a:pt x="327762" y="1223494"/>
                </a:cubicBezTo>
                <a:cubicBezTo>
                  <a:pt x="331159" y="1223494"/>
                  <a:pt x="334556" y="1223834"/>
                  <a:pt x="337954" y="1224174"/>
                </a:cubicBezTo>
                <a:cubicBezTo>
                  <a:pt x="341351" y="1224514"/>
                  <a:pt x="344578" y="1226212"/>
                  <a:pt x="344578" y="1229779"/>
                </a:cubicBezTo>
                <a:cubicBezTo>
                  <a:pt x="344408" y="1240141"/>
                  <a:pt x="351203" y="1241160"/>
                  <a:pt x="359016" y="1241500"/>
                </a:cubicBezTo>
                <a:cubicBezTo>
                  <a:pt x="365980" y="1241839"/>
                  <a:pt x="367509" y="1245576"/>
                  <a:pt x="365811" y="1251861"/>
                </a:cubicBezTo>
                <a:cubicBezTo>
                  <a:pt x="364112" y="1258485"/>
                  <a:pt x="358846" y="1260184"/>
                  <a:pt x="353241" y="1261543"/>
                </a:cubicBezTo>
                <a:cubicBezTo>
                  <a:pt x="350693" y="1262222"/>
                  <a:pt x="346447" y="1261883"/>
                  <a:pt x="347636" y="1266639"/>
                </a:cubicBezTo>
                <a:cubicBezTo>
                  <a:pt x="350014" y="1277340"/>
                  <a:pt x="348655" y="1288041"/>
                  <a:pt x="348315" y="1298742"/>
                </a:cubicBezTo>
                <a:cubicBezTo>
                  <a:pt x="348145" y="1304347"/>
                  <a:pt x="346447" y="1310462"/>
                  <a:pt x="348994" y="1315558"/>
                </a:cubicBezTo>
                <a:cubicBezTo>
                  <a:pt x="352222" y="1322013"/>
                  <a:pt x="350014" y="1328807"/>
                  <a:pt x="349504" y="1334582"/>
                </a:cubicBezTo>
                <a:cubicBezTo>
                  <a:pt x="348485" y="1345623"/>
                  <a:pt x="347975" y="1356324"/>
                  <a:pt x="348994" y="1367365"/>
                </a:cubicBezTo>
                <a:cubicBezTo>
                  <a:pt x="349504" y="1372801"/>
                  <a:pt x="349504" y="1378236"/>
                  <a:pt x="349164" y="1383502"/>
                </a:cubicBezTo>
                <a:cubicBezTo>
                  <a:pt x="348825" y="1392504"/>
                  <a:pt x="346616" y="1401846"/>
                  <a:pt x="347975" y="1410679"/>
                </a:cubicBezTo>
                <a:cubicBezTo>
                  <a:pt x="349844" y="1421720"/>
                  <a:pt x="349674" y="1433100"/>
                  <a:pt x="349164" y="1443802"/>
                </a:cubicBezTo>
                <a:cubicBezTo>
                  <a:pt x="348145" y="1461637"/>
                  <a:pt x="348485" y="1479472"/>
                  <a:pt x="346616" y="1497137"/>
                </a:cubicBezTo>
                <a:cubicBezTo>
                  <a:pt x="345767" y="1505291"/>
                  <a:pt x="343559" y="1506989"/>
                  <a:pt x="336255" y="1503932"/>
                </a:cubicBezTo>
                <a:cubicBezTo>
                  <a:pt x="321647" y="1497987"/>
                  <a:pt x="306700" y="1493061"/>
                  <a:pt x="292431" y="1486096"/>
                </a:cubicBezTo>
                <a:cubicBezTo>
                  <a:pt x="267802" y="1474206"/>
                  <a:pt x="242323" y="1463845"/>
                  <a:pt x="216335" y="1454842"/>
                </a:cubicBezTo>
                <a:cubicBezTo>
                  <a:pt x="203425" y="1450426"/>
                  <a:pt x="194593" y="1454333"/>
                  <a:pt x="193743" y="1467922"/>
                </a:cubicBezTo>
                <a:cubicBezTo>
                  <a:pt x="192384" y="1489833"/>
                  <a:pt x="184911" y="1513104"/>
                  <a:pt x="201387" y="1533147"/>
                </a:cubicBezTo>
                <a:cubicBezTo>
                  <a:pt x="202406" y="1534336"/>
                  <a:pt x="202916" y="1536205"/>
                  <a:pt x="203086" y="1537903"/>
                </a:cubicBezTo>
                <a:cubicBezTo>
                  <a:pt x="203255" y="1541301"/>
                  <a:pt x="204614" y="1543509"/>
                  <a:pt x="208012" y="1545037"/>
                </a:cubicBezTo>
                <a:cubicBezTo>
                  <a:pt x="212598" y="1547076"/>
                  <a:pt x="212937" y="1551662"/>
                  <a:pt x="212598" y="1556078"/>
                </a:cubicBezTo>
                <a:cubicBezTo>
                  <a:pt x="212258" y="1560665"/>
                  <a:pt x="208181" y="1560834"/>
                  <a:pt x="205124" y="1561854"/>
                </a:cubicBezTo>
                <a:cubicBezTo>
                  <a:pt x="183212" y="1568478"/>
                  <a:pt x="160791" y="1572894"/>
                  <a:pt x="138369" y="1577650"/>
                </a:cubicBezTo>
                <a:cubicBezTo>
                  <a:pt x="116797" y="1582237"/>
                  <a:pt x="95225" y="1586653"/>
                  <a:pt x="73653" y="1591579"/>
                </a:cubicBezTo>
                <a:cubicBezTo>
                  <a:pt x="64651" y="1593617"/>
                  <a:pt x="55818" y="1597524"/>
                  <a:pt x="54119" y="1608055"/>
                </a:cubicBezTo>
                <a:cubicBezTo>
                  <a:pt x="49873" y="1634893"/>
                  <a:pt x="44098" y="1662070"/>
                  <a:pt x="66009" y="1685001"/>
                </a:cubicBezTo>
                <a:cubicBezTo>
                  <a:pt x="66009" y="1695363"/>
                  <a:pt x="74502" y="1696722"/>
                  <a:pt x="81467" y="1699949"/>
                </a:cubicBezTo>
                <a:cubicBezTo>
                  <a:pt x="91658" y="1704535"/>
                  <a:pt x="107625" y="1703006"/>
                  <a:pt x="115608" y="1695193"/>
                </a:cubicBezTo>
                <a:cubicBezTo>
                  <a:pt x="127838" y="1683303"/>
                  <a:pt x="134802" y="1668695"/>
                  <a:pt x="134123" y="1651199"/>
                </a:cubicBezTo>
                <a:cubicBezTo>
                  <a:pt x="133953" y="1647463"/>
                  <a:pt x="133274" y="1644065"/>
                  <a:pt x="131235" y="1640668"/>
                </a:cubicBezTo>
                <a:cubicBezTo>
                  <a:pt x="125290" y="1631156"/>
                  <a:pt x="126819" y="1627759"/>
                  <a:pt x="137860" y="1626400"/>
                </a:cubicBezTo>
                <a:cubicBezTo>
                  <a:pt x="171832" y="1621984"/>
                  <a:pt x="205634" y="1616548"/>
                  <a:pt x="239775" y="1615529"/>
                </a:cubicBezTo>
                <a:cubicBezTo>
                  <a:pt x="241813" y="1615529"/>
                  <a:pt x="244531" y="1615699"/>
                  <a:pt x="245550" y="1614680"/>
                </a:cubicBezTo>
                <a:cubicBezTo>
                  <a:pt x="250986" y="1608055"/>
                  <a:pt x="258969" y="1609754"/>
                  <a:pt x="265933" y="1608395"/>
                </a:cubicBezTo>
                <a:cubicBezTo>
                  <a:pt x="282580" y="1605337"/>
                  <a:pt x="299396" y="1602790"/>
                  <a:pt x="316042" y="1599902"/>
                </a:cubicBezTo>
                <a:cubicBezTo>
                  <a:pt x="327083" y="1598033"/>
                  <a:pt x="338124" y="1597694"/>
                  <a:pt x="348994" y="1599053"/>
                </a:cubicBezTo>
                <a:cubicBezTo>
                  <a:pt x="356468" y="1600072"/>
                  <a:pt x="363432" y="1602790"/>
                  <a:pt x="364112" y="1612132"/>
                </a:cubicBezTo>
                <a:cubicBezTo>
                  <a:pt x="365471" y="1630816"/>
                  <a:pt x="368698" y="1649161"/>
                  <a:pt x="368528" y="1668015"/>
                </a:cubicBezTo>
                <a:cubicBezTo>
                  <a:pt x="368358" y="1680585"/>
                  <a:pt x="366150" y="1682453"/>
                  <a:pt x="353750" y="1679906"/>
                </a:cubicBezTo>
                <a:cubicBezTo>
                  <a:pt x="348655" y="1678886"/>
                  <a:pt x="346107" y="1680075"/>
                  <a:pt x="345427" y="1685171"/>
                </a:cubicBezTo>
                <a:cubicBezTo>
                  <a:pt x="345088" y="1688229"/>
                  <a:pt x="344578" y="1691286"/>
                  <a:pt x="344578" y="1694513"/>
                </a:cubicBezTo>
                <a:cubicBezTo>
                  <a:pt x="344748" y="1726107"/>
                  <a:pt x="348825" y="1756852"/>
                  <a:pt x="361394" y="1786067"/>
                </a:cubicBezTo>
                <a:cubicBezTo>
                  <a:pt x="363772" y="1791503"/>
                  <a:pt x="367000" y="1796259"/>
                  <a:pt x="372435" y="1798297"/>
                </a:cubicBezTo>
                <a:cubicBezTo>
                  <a:pt x="387722" y="1804072"/>
                  <a:pt x="403349" y="1808829"/>
                  <a:pt x="419995" y="1808998"/>
                </a:cubicBezTo>
                <a:cubicBezTo>
                  <a:pt x="425771" y="1809168"/>
                  <a:pt x="431376" y="1807639"/>
                  <a:pt x="435453" y="1803223"/>
                </a:cubicBezTo>
                <a:cubicBezTo>
                  <a:pt x="448532" y="1789295"/>
                  <a:pt x="456006" y="1772988"/>
                  <a:pt x="456006" y="1753624"/>
                </a:cubicBezTo>
                <a:cubicBezTo>
                  <a:pt x="456006" y="1743263"/>
                  <a:pt x="450570" y="1736639"/>
                  <a:pt x="441568" y="1732562"/>
                </a:cubicBezTo>
                <a:cubicBezTo>
                  <a:pt x="438510" y="1731203"/>
                  <a:pt x="435283" y="1729844"/>
                  <a:pt x="432056" y="1729165"/>
                </a:cubicBezTo>
                <a:cubicBezTo>
                  <a:pt x="422374" y="1727126"/>
                  <a:pt x="418297" y="1721181"/>
                  <a:pt x="417108" y="1711499"/>
                </a:cubicBezTo>
                <a:cubicBezTo>
                  <a:pt x="413371" y="1679736"/>
                  <a:pt x="412692" y="1647632"/>
                  <a:pt x="410653" y="1615869"/>
                </a:cubicBezTo>
                <a:cubicBezTo>
                  <a:pt x="409804" y="1603299"/>
                  <a:pt x="413201" y="1599562"/>
                  <a:pt x="425771" y="1597694"/>
                </a:cubicBezTo>
                <a:cubicBezTo>
                  <a:pt x="442417" y="1595316"/>
                  <a:pt x="459063" y="1597524"/>
                  <a:pt x="475709" y="1599053"/>
                </a:cubicBezTo>
                <a:cubicBezTo>
                  <a:pt x="502377" y="1601770"/>
                  <a:pt x="529045" y="1605847"/>
                  <a:pt x="555713" y="1608395"/>
                </a:cubicBezTo>
                <a:cubicBezTo>
                  <a:pt x="591553" y="1611792"/>
                  <a:pt x="627223" y="1614850"/>
                  <a:pt x="662894" y="1618926"/>
                </a:cubicBezTo>
                <a:cubicBezTo>
                  <a:pt x="670537" y="1619775"/>
                  <a:pt x="674105" y="1623173"/>
                  <a:pt x="671726" y="1630477"/>
                </a:cubicBezTo>
                <a:cubicBezTo>
                  <a:pt x="665951" y="1647802"/>
                  <a:pt x="672916" y="1663259"/>
                  <a:pt x="680389" y="1677188"/>
                </a:cubicBezTo>
                <a:cubicBezTo>
                  <a:pt x="686844" y="1689418"/>
                  <a:pt x="691770" y="1701478"/>
                  <a:pt x="694488" y="1714896"/>
                </a:cubicBezTo>
                <a:cubicBezTo>
                  <a:pt x="698904" y="1736299"/>
                  <a:pt x="712493" y="1748019"/>
                  <a:pt x="733725" y="1752945"/>
                </a:cubicBezTo>
                <a:cubicBezTo>
                  <a:pt x="755637" y="1758041"/>
                  <a:pt x="777888" y="1758890"/>
                  <a:pt x="800140" y="1760758"/>
                </a:cubicBezTo>
                <a:cubicBezTo>
                  <a:pt x="802858" y="1760928"/>
                  <a:pt x="805915" y="1761438"/>
                  <a:pt x="808463" y="1759739"/>
                </a:cubicBezTo>
                <a:cubicBezTo>
                  <a:pt x="813729" y="1755832"/>
                  <a:pt x="819504" y="1756512"/>
                  <a:pt x="825449" y="1757022"/>
                </a:cubicBezTo>
                <a:cubicBezTo>
                  <a:pt x="842605" y="1758041"/>
                  <a:pt x="858911" y="1762117"/>
                  <a:pt x="875217" y="1766873"/>
                </a:cubicBezTo>
                <a:cubicBezTo>
                  <a:pt x="906981" y="1776386"/>
                  <a:pt x="939084" y="1781651"/>
                  <a:pt x="972207" y="1778594"/>
                </a:cubicBezTo>
                <a:cubicBezTo>
                  <a:pt x="999724" y="1776046"/>
                  <a:pt x="1027411" y="1773498"/>
                  <a:pt x="1054589" y="1768572"/>
                </a:cubicBezTo>
                <a:cubicBezTo>
                  <a:pt x="1070725" y="1765684"/>
                  <a:pt x="1085673" y="1761608"/>
                  <a:pt x="1096204" y="1747339"/>
                </a:cubicBezTo>
                <a:cubicBezTo>
                  <a:pt x="1101979" y="1739526"/>
                  <a:pt x="1104527" y="1727806"/>
                  <a:pt x="1099771" y="1719483"/>
                </a:cubicBezTo>
                <a:cubicBezTo>
                  <a:pt x="1087371" y="1697401"/>
                  <a:pt x="1068857" y="1685171"/>
                  <a:pt x="1043038" y="1684662"/>
                </a:cubicBezTo>
                <a:cubicBezTo>
                  <a:pt x="1036074" y="1684492"/>
                  <a:pt x="1028430" y="1685851"/>
                  <a:pt x="1022145" y="1682623"/>
                </a:cubicBezTo>
                <a:cubicBezTo>
                  <a:pt x="1015011" y="1678886"/>
                  <a:pt x="1008387" y="1677867"/>
                  <a:pt x="1001253" y="1681434"/>
                </a:cubicBezTo>
                <a:cubicBezTo>
                  <a:pt x="999215" y="1682453"/>
                  <a:pt x="995987" y="1683473"/>
                  <a:pt x="995308" y="1680755"/>
                </a:cubicBezTo>
                <a:cubicBezTo>
                  <a:pt x="993609" y="1672432"/>
                  <a:pt x="986305" y="1673111"/>
                  <a:pt x="980870" y="1671243"/>
                </a:cubicBezTo>
                <a:cubicBezTo>
                  <a:pt x="969319" y="1667336"/>
                  <a:pt x="957769" y="1663939"/>
                  <a:pt x="948257" y="1655616"/>
                </a:cubicBezTo>
                <a:cubicBezTo>
                  <a:pt x="947068" y="1654597"/>
                  <a:pt x="945029" y="1653917"/>
                  <a:pt x="945539" y="1651879"/>
                </a:cubicBezTo>
                <a:cubicBezTo>
                  <a:pt x="946049" y="1649501"/>
                  <a:pt x="948427" y="1649331"/>
                  <a:pt x="950295" y="1649331"/>
                </a:cubicBezTo>
                <a:cubicBezTo>
                  <a:pt x="955051" y="1649161"/>
                  <a:pt x="959977" y="1648991"/>
                  <a:pt x="964733" y="1648991"/>
                </a:cubicBezTo>
                <a:cubicBezTo>
                  <a:pt x="989023" y="1648991"/>
                  <a:pt x="1013483" y="1649840"/>
                  <a:pt x="1037773" y="1646783"/>
                </a:cubicBezTo>
                <a:cubicBezTo>
                  <a:pt x="1055947" y="1644575"/>
                  <a:pt x="1075821" y="1645084"/>
                  <a:pt x="1088560" y="1626740"/>
                </a:cubicBezTo>
                <a:cubicBezTo>
                  <a:pt x="1093147" y="1619945"/>
                  <a:pt x="1097053" y="1614510"/>
                  <a:pt x="1092467" y="1607206"/>
                </a:cubicBezTo>
                <a:cubicBezTo>
                  <a:pt x="1087202" y="1598883"/>
                  <a:pt x="1084144" y="1588182"/>
                  <a:pt x="1071235" y="1587842"/>
                </a:cubicBezTo>
                <a:cubicBezTo>
                  <a:pt x="1066819" y="1587842"/>
                  <a:pt x="1061383" y="1589880"/>
                  <a:pt x="1058326" y="1584105"/>
                </a:cubicBezTo>
                <a:cubicBezTo>
                  <a:pt x="1057646" y="1582916"/>
                  <a:pt x="1056627" y="1583426"/>
                  <a:pt x="1055947" y="1584615"/>
                </a:cubicBezTo>
                <a:cubicBezTo>
                  <a:pt x="1053230" y="1589880"/>
                  <a:pt x="1048474" y="1588012"/>
                  <a:pt x="1044737" y="1587332"/>
                </a:cubicBezTo>
                <a:cubicBezTo>
                  <a:pt x="1039471" y="1586483"/>
                  <a:pt x="1034715" y="1583595"/>
                  <a:pt x="1029959" y="1581387"/>
                </a:cubicBezTo>
                <a:cubicBezTo>
                  <a:pt x="1021296" y="1577650"/>
                  <a:pt x="1014332" y="1569667"/>
                  <a:pt x="1003461" y="1570347"/>
                </a:cubicBezTo>
                <a:cubicBezTo>
                  <a:pt x="998195" y="1570686"/>
                  <a:pt x="994968" y="1566610"/>
                  <a:pt x="994968" y="1561514"/>
                </a:cubicBezTo>
                <a:cubicBezTo>
                  <a:pt x="994459" y="1537394"/>
                  <a:pt x="994119" y="1513444"/>
                  <a:pt x="995987" y="1489324"/>
                </a:cubicBezTo>
                <a:cubicBezTo>
                  <a:pt x="996327" y="1485757"/>
                  <a:pt x="998026" y="1483209"/>
                  <a:pt x="1001253" y="1482360"/>
                </a:cubicBezTo>
                <a:cubicBezTo>
                  <a:pt x="1008727" y="1480321"/>
                  <a:pt x="1008727" y="1474886"/>
                  <a:pt x="1008047" y="1468941"/>
                </a:cubicBezTo>
                <a:cubicBezTo>
                  <a:pt x="1007538" y="1465034"/>
                  <a:pt x="1006688" y="1461127"/>
                  <a:pt x="1006519" y="1457220"/>
                </a:cubicBezTo>
                <a:cubicBezTo>
                  <a:pt x="1005160" y="1434969"/>
                  <a:pt x="1005329" y="1412378"/>
                  <a:pt x="1002442" y="1390296"/>
                </a:cubicBezTo>
                <a:cubicBezTo>
                  <a:pt x="995648" y="1336451"/>
                  <a:pt x="1001593" y="1282775"/>
                  <a:pt x="1006519" y="1229439"/>
                </a:cubicBezTo>
                <a:cubicBezTo>
                  <a:pt x="1010425" y="1186635"/>
                  <a:pt x="1016370" y="1144170"/>
                  <a:pt x="1015691" y="1100856"/>
                </a:cubicBezTo>
                <a:cubicBezTo>
                  <a:pt x="1015351" y="1081832"/>
                  <a:pt x="1010595" y="1065356"/>
                  <a:pt x="999724" y="1050238"/>
                </a:cubicBezTo>
                <a:cubicBezTo>
                  <a:pt x="995817" y="1044803"/>
                  <a:pt x="993609" y="1039028"/>
                  <a:pt x="992760" y="1032403"/>
                </a:cubicBezTo>
                <a:cubicBezTo>
                  <a:pt x="991231" y="1022381"/>
                  <a:pt x="990042" y="1011850"/>
                  <a:pt x="983248" y="1004037"/>
                </a:cubicBezTo>
                <a:cubicBezTo>
                  <a:pt x="979001" y="999111"/>
                  <a:pt x="979171" y="996053"/>
                  <a:pt x="981719" y="990957"/>
                </a:cubicBezTo>
                <a:cubicBezTo>
                  <a:pt x="1032337" y="889891"/>
                  <a:pt x="1082785" y="788825"/>
                  <a:pt x="1133403" y="687759"/>
                </a:cubicBezTo>
                <a:cubicBezTo>
                  <a:pt x="1134592" y="685381"/>
                  <a:pt x="1135102" y="682324"/>
                  <a:pt x="1137819" y="680795"/>
                </a:cubicBezTo>
                <a:cubicBezTo>
                  <a:pt x="1137819" y="680285"/>
                  <a:pt x="1137819" y="679606"/>
                  <a:pt x="1137819" y="679096"/>
                </a:cubicBezTo>
                <a:cubicBezTo>
                  <a:pt x="1135442" y="675359"/>
                  <a:pt x="1131365" y="673831"/>
                  <a:pt x="1127628" y="671962"/>
                </a:cubicBezTo>
                <a:close/>
                <a:moveTo>
                  <a:pt x="187798" y="1154022"/>
                </a:moveTo>
                <a:cubicBezTo>
                  <a:pt x="172851" y="1168800"/>
                  <a:pt x="159432" y="1169479"/>
                  <a:pt x="143125" y="1155891"/>
                </a:cubicBezTo>
                <a:cubicBezTo>
                  <a:pt x="137690" y="1151304"/>
                  <a:pt x="130896" y="1148926"/>
                  <a:pt x="125630" y="1144000"/>
                </a:cubicBezTo>
                <a:cubicBezTo>
                  <a:pt x="108984" y="1128204"/>
                  <a:pt x="105417" y="1107481"/>
                  <a:pt x="103548" y="1086079"/>
                </a:cubicBezTo>
                <a:cubicBezTo>
                  <a:pt x="103039" y="1080813"/>
                  <a:pt x="103548" y="1075377"/>
                  <a:pt x="103548" y="1069942"/>
                </a:cubicBezTo>
                <a:cubicBezTo>
                  <a:pt x="104228" y="1045652"/>
                  <a:pt x="107455" y="1021532"/>
                  <a:pt x="107795" y="997242"/>
                </a:cubicBezTo>
                <a:cubicBezTo>
                  <a:pt x="107965" y="989938"/>
                  <a:pt x="113740" y="985012"/>
                  <a:pt x="120364" y="987051"/>
                </a:cubicBezTo>
                <a:cubicBezTo>
                  <a:pt x="125120" y="988410"/>
                  <a:pt x="126989" y="993335"/>
                  <a:pt x="128687" y="997072"/>
                </a:cubicBezTo>
                <a:cubicBezTo>
                  <a:pt x="134463" y="1008962"/>
                  <a:pt x="143125" y="1018135"/>
                  <a:pt x="152128" y="1027817"/>
                </a:cubicBezTo>
                <a:cubicBezTo>
                  <a:pt x="161810" y="1038178"/>
                  <a:pt x="168265" y="1051427"/>
                  <a:pt x="176078" y="1063317"/>
                </a:cubicBezTo>
                <a:cubicBezTo>
                  <a:pt x="176588" y="1064167"/>
                  <a:pt x="177097" y="1065695"/>
                  <a:pt x="176758" y="1066545"/>
                </a:cubicBezTo>
                <a:cubicBezTo>
                  <a:pt x="170643" y="1088796"/>
                  <a:pt x="183892" y="1106292"/>
                  <a:pt x="192215" y="1124636"/>
                </a:cubicBezTo>
                <a:cubicBezTo>
                  <a:pt x="199858" y="1141453"/>
                  <a:pt x="201047" y="1140943"/>
                  <a:pt x="187798" y="1154022"/>
                </a:cubicBezTo>
                <a:close/>
                <a:moveTo>
                  <a:pt x="795724" y="1195638"/>
                </a:moveTo>
                <a:cubicBezTo>
                  <a:pt x="790458" y="1223155"/>
                  <a:pt x="786211" y="1250842"/>
                  <a:pt x="783663" y="1278699"/>
                </a:cubicBezTo>
                <a:cubicBezTo>
                  <a:pt x="782135" y="1295854"/>
                  <a:pt x="782305" y="1313180"/>
                  <a:pt x="782305" y="1330506"/>
                </a:cubicBezTo>
                <a:cubicBezTo>
                  <a:pt x="782305" y="1344604"/>
                  <a:pt x="780436" y="1358362"/>
                  <a:pt x="772962" y="1370422"/>
                </a:cubicBezTo>
                <a:cubicBezTo>
                  <a:pt x="755467" y="1398789"/>
                  <a:pt x="753599" y="1430553"/>
                  <a:pt x="750201" y="1462486"/>
                </a:cubicBezTo>
                <a:cubicBezTo>
                  <a:pt x="744936" y="1510896"/>
                  <a:pt x="732706" y="1558117"/>
                  <a:pt x="721495" y="1605337"/>
                </a:cubicBezTo>
                <a:cubicBezTo>
                  <a:pt x="721325" y="1605677"/>
                  <a:pt x="720816" y="1606017"/>
                  <a:pt x="720306" y="1606526"/>
                </a:cubicBezTo>
                <a:cubicBezTo>
                  <a:pt x="717418" y="1600242"/>
                  <a:pt x="720306" y="1592598"/>
                  <a:pt x="715041" y="1586313"/>
                </a:cubicBezTo>
                <a:cubicBezTo>
                  <a:pt x="711473" y="1582237"/>
                  <a:pt x="708076" y="1579179"/>
                  <a:pt x="702981" y="1577820"/>
                </a:cubicBezTo>
                <a:cubicBezTo>
                  <a:pt x="674274" y="1569837"/>
                  <a:pt x="644719" y="1567119"/>
                  <a:pt x="615673" y="1561174"/>
                </a:cubicBezTo>
                <a:cubicBezTo>
                  <a:pt x="607180" y="1559475"/>
                  <a:pt x="598517" y="1557437"/>
                  <a:pt x="590024" y="1555739"/>
                </a:cubicBezTo>
                <a:cubicBezTo>
                  <a:pt x="586967" y="1555229"/>
                  <a:pt x="585778" y="1553700"/>
                  <a:pt x="585778" y="1550643"/>
                </a:cubicBezTo>
                <a:cubicBezTo>
                  <a:pt x="585268" y="1539092"/>
                  <a:pt x="584419" y="1528221"/>
                  <a:pt x="589515" y="1516671"/>
                </a:cubicBezTo>
                <a:cubicBezTo>
                  <a:pt x="594950" y="1504611"/>
                  <a:pt x="593082" y="1491192"/>
                  <a:pt x="585608" y="1479302"/>
                </a:cubicBezTo>
                <a:cubicBezTo>
                  <a:pt x="584079" y="1476924"/>
                  <a:pt x="582041" y="1475225"/>
                  <a:pt x="579493" y="1475395"/>
                </a:cubicBezTo>
                <a:cubicBezTo>
                  <a:pt x="571170" y="1475565"/>
                  <a:pt x="569981" y="1470639"/>
                  <a:pt x="569471" y="1463675"/>
                </a:cubicBezTo>
                <a:cubicBezTo>
                  <a:pt x="568792" y="1453484"/>
                  <a:pt x="564036" y="1446349"/>
                  <a:pt x="553335" y="1443292"/>
                </a:cubicBezTo>
                <a:cubicBezTo>
                  <a:pt x="548749" y="1441933"/>
                  <a:pt x="545182" y="1442443"/>
                  <a:pt x="541275" y="1444481"/>
                </a:cubicBezTo>
                <a:cubicBezTo>
                  <a:pt x="508322" y="1460618"/>
                  <a:pt x="475200" y="1476584"/>
                  <a:pt x="442077" y="1492381"/>
                </a:cubicBezTo>
                <a:cubicBezTo>
                  <a:pt x="426110" y="1500025"/>
                  <a:pt x="424921" y="1499006"/>
                  <a:pt x="424072" y="1481340"/>
                </a:cubicBezTo>
                <a:cubicBezTo>
                  <a:pt x="421015" y="1423928"/>
                  <a:pt x="421864" y="1366346"/>
                  <a:pt x="423053" y="1308933"/>
                </a:cubicBezTo>
                <a:cubicBezTo>
                  <a:pt x="423393" y="1293986"/>
                  <a:pt x="421185" y="1279038"/>
                  <a:pt x="423393" y="1264261"/>
                </a:cubicBezTo>
                <a:cubicBezTo>
                  <a:pt x="423902" y="1261033"/>
                  <a:pt x="421864" y="1259505"/>
                  <a:pt x="419486" y="1258485"/>
                </a:cubicBezTo>
                <a:cubicBezTo>
                  <a:pt x="416259" y="1256957"/>
                  <a:pt x="412692" y="1255768"/>
                  <a:pt x="409294" y="1254239"/>
                </a:cubicBezTo>
                <a:cubicBezTo>
                  <a:pt x="407426" y="1253559"/>
                  <a:pt x="405218" y="1253220"/>
                  <a:pt x="404708" y="1251012"/>
                </a:cubicBezTo>
                <a:cubicBezTo>
                  <a:pt x="404199" y="1248294"/>
                  <a:pt x="406407" y="1247275"/>
                  <a:pt x="408275" y="1246086"/>
                </a:cubicBezTo>
                <a:cubicBezTo>
                  <a:pt x="410144" y="1244897"/>
                  <a:pt x="412522" y="1243538"/>
                  <a:pt x="413371" y="1241669"/>
                </a:cubicBezTo>
                <a:cubicBezTo>
                  <a:pt x="418807" y="1229609"/>
                  <a:pt x="428828" y="1229439"/>
                  <a:pt x="440039" y="1229439"/>
                </a:cubicBezTo>
                <a:cubicBezTo>
                  <a:pt x="488449" y="1229779"/>
                  <a:pt x="536859" y="1230459"/>
                  <a:pt x="585268" y="1229100"/>
                </a:cubicBezTo>
                <a:cubicBezTo>
                  <a:pt x="610577" y="1228420"/>
                  <a:pt x="635886" y="1224683"/>
                  <a:pt x="658987" y="1213133"/>
                </a:cubicBezTo>
                <a:cubicBezTo>
                  <a:pt x="667140" y="1209056"/>
                  <a:pt x="673935" y="1203111"/>
                  <a:pt x="680559" y="1196996"/>
                </a:cubicBezTo>
                <a:cubicBezTo>
                  <a:pt x="683447" y="1194449"/>
                  <a:pt x="686164" y="1192750"/>
                  <a:pt x="690241" y="1192580"/>
                </a:cubicBezTo>
                <a:cubicBezTo>
                  <a:pt x="723024" y="1190881"/>
                  <a:pt x="755807" y="1189183"/>
                  <a:pt x="788589" y="1186805"/>
                </a:cubicBezTo>
                <a:cubicBezTo>
                  <a:pt x="796743" y="1186295"/>
                  <a:pt x="797082" y="1189183"/>
                  <a:pt x="795724" y="1195638"/>
                </a:cubicBezTo>
                <a:close/>
              </a:path>
            </a:pathLst>
          </a:custGeom>
          <a:solidFill>
            <a:schemeClr val="accent3"/>
          </a:solidFill>
          <a:ln w="1698"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Freeform: Shape 4">
            <a:extLst>
              <a:ext uri="{FF2B5EF4-FFF2-40B4-BE49-F238E27FC236}">
                <a16:creationId xmlns:a16="http://schemas.microsoft.com/office/drawing/2014/main" id="{6F2BF412-86C4-482C-9098-4975791B54C0}"/>
              </a:ext>
            </a:extLst>
          </p:cNvPr>
          <p:cNvSpPr/>
          <p:nvPr/>
        </p:nvSpPr>
        <p:spPr>
          <a:xfrm>
            <a:off x="4107340" y="3310011"/>
            <a:ext cx="1441846" cy="3547989"/>
          </a:xfrm>
          <a:custGeom>
            <a:avLst/>
            <a:gdLst>
              <a:gd name="connsiteX0" fmla="*/ 1010278 w 1010660"/>
              <a:gd name="connsiteY0" fmla="*/ 1613160 h 1802203"/>
              <a:gd name="connsiteX1" fmla="*/ 998557 w 1010660"/>
              <a:gd name="connsiteY1" fmla="*/ 1603308 h 1802203"/>
              <a:gd name="connsiteX2" fmla="*/ 990404 w 1010660"/>
              <a:gd name="connsiteY2" fmla="*/ 1596344 h 1802203"/>
              <a:gd name="connsiteX3" fmla="*/ 988536 w 1010660"/>
              <a:gd name="connsiteY3" fmla="*/ 1584624 h 1802203"/>
              <a:gd name="connsiteX4" fmla="*/ 968322 w 1010660"/>
              <a:gd name="connsiteY4" fmla="*/ 1564241 h 1802203"/>
              <a:gd name="connsiteX5" fmla="*/ 871163 w 1010660"/>
              <a:gd name="connsiteY5" fmla="*/ 1548444 h 1802203"/>
              <a:gd name="connsiteX6" fmla="*/ 749714 w 1010660"/>
              <a:gd name="connsiteY6" fmla="*/ 1529589 h 1802203"/>
              <a:gd name="connsiteX7" fmla="*/ 717101 w 1010660"/>
              <a:gd name="connsiteY7" fmla="*/ 1522625 h 1802203"/>
              <a:gd name="connsiteX8" fmla="*/ 717441 w 1010660"/>
              <a:gd name="connsiteY8" fmla="*/ 1520417 h 1802203"/>
              <a:gd name="connsiteX9" fmla="*/ 740032 w 1010660"/>
              <a:gd name="connsiteY9" fmla="*/ 1517020 h 1802203"/>
              <a:gd name="connsiteX10" fmla="*/ 743769 w 1010660"/>
              <a:gd name="connsiteY10" fmla="*/ 1518379 h 1802203"/>
              <a:gd name="connsiteX11" fmla="*/ 750563 w 1010660"/>
              <a:gd name="connsiteY11" fmla="*/ 1523474 h 1802203"/>
              <a:gd name="connsiteX12" fmla="*/ 804069 w 1010660"/>
              <a:gd name="connsiteY12" fmla="*/ 1521946 h 1802203"/>
              <a:gd name="connsiteX13" fmla="*/ 813581 w 1010660"/>
              <a:gd name="connsiteY13" fmla="*/ 1509036 h 1802203"/>
              <a:gd name="connsiteX14" fmla="*/ 816129 w 1010660"/>
              <a:gd name="connsiteY14" fmla="*/ 1490522 h 1802203"/>
              <a:gd name="connsiteX15" fmla="*/ 806277 w 1010660"/>
              <a:gd name="connsiteY15" fmla="*/ 1469459 h 1802203"/>
              <a:gd name="connsiteX16" fmla="*/ 798124 w 1010660"/>
              <a:gd name="connsiteY16" fmla="*/ 1455871 h 1802203"/>
              <a:gd name="connsiteX17" fmla="*/ 797274 w 1010660"/>
              <a:gd name="connsiteY17" fmla="*/ 1445849 h 1802203"/>
              <a:gd name="connsiteX18" fmla="*/ 786064 w 1010660"/>
              <a:gd name="connsiteY18" fmla="*/ 1441772 h 1802203"/>
              <a:gd name="connsiteX19" fmla="*/ 758037 w 1010660"/>
              <a:gd name="connsiteY19" fmla="*/ 1457739 h 1802203"/>
              <a:gd name="connsiteX20" fmla="*/ 698586 w 1010660"/>
              <a:gd name="connsiteY20" fmla="*/ 1490012 h 1802203"/>
              <a:gd name="connsiteX21" fmla="*/ 685507 w 1010660"/>
              <a:gd name="connsiteY21" fmla="*/ 1481859 h 1802203"/>
              <a:gd name="connsiteX22" fmla="*/ 683299 w 1010660"/>
              <a:gd name="connsiteY22" fmla="*/ 1417313 h 1802203"/>
              <a:gd name="connsiteX23" fmla="*/ 692302 w 1010660"/>
              <a:gd name="connsiteY23" fmla="*/ 1403214 h 1802203"/>
              <a:gd name="connsiteX24" fmla="*/ 708608 w 1010660"/>
              <a:gd name="connsiteY24" fmla="*/ 1399138 h 1802203"/>
              <a:gd name="connsiteX25" fmla="*/ 784875 w 1010660"/>
              <a:gd name="connsiteY25" fmla="*/ 1387417 h 1802203"/>
              <a:gd name="connsiteX26" fmla="*/ 833794 w 1010660"/>
              <a:gd name="connsiteY26" fmla="*/ 1365675 h 1802203"/>
              <a:gd name="connsiteX27" fmla="*/ 910231 w 1010660"/>
              <a:gd name="connsiteY27" fmla="*/ 1264100 h 1802203"/>
              <a:gd name="connsiteX28" fmla="*/ 935540 w 1010660"/>
              <a:gd name="connsiteY28" fmla="*/ 1186474 h 1802203"/>
              <a:gd name="connsiteX29" fmla="*/ 939616 w 1010660"/>
              <a:gd name="connsiteY29" fmla="*/ 1178661 h 1802203"/>
              <a:gd name="connsiteX30" fmla="*/ 960679 w 1010660"/>
              <a:gd name="connsiteY30" fmla="*/ 1157768 h 1802203"/>
              <a:gd name="connsiteX31" fmla="*/ 976646 w 1010660"/>
              <a:gd name="connsiteY31" fmla="*/ 1104602 h 1802203"/>
              <a:gd name="connsiteX32" fmla="*/ 958301 w 1010660"/>
              <a:gd name="connsiteY32" fmla="*/ 973301 h 1802203"/>
              <a:gd name="connsiteX33" fmla="*/ 956942 w 1010660"/>
              <a:gd name="connsiteY33" fmla="*/ 961751 h 1802203"/>
              <a:gd name="connsiteX34" fmla="*/ 957451 w 1010660"/>
              <a:gd name="connsiteY34" fmla="*/ 937970 h 1802203"/>
              <a:gd name="connsiteX35" fmla="*/ 957961 w 1010660"/>
              <a:gd name="connsiteY35" fmla="*/ 901281 h 1802203"/>
              <a:gd name="connsiteX36" fmla="*/ 957621 w 1010660"/>
              <a:gd name="connsiteY36" fmla="*/ 891259 h 1802203"/>
              <a:gd name="connsiteX37" fmla="*/ 957112 w 1010660"/>
              <a:gd name="connsiteY37" fmla="*/ 861364 h 1802203"/>
              <a:gd name="connsiteX38" fmla="*/ 959829 w 1010660"/>
              <a:gd name="connsiteY38" fmla="*/ 813804 h 1802203"/>
              <a:gd name="connsiteX39" fmla="*/ 962547 w 1010660"/>
              <a:gd name="connsiteY39" fmla="*/ 801064 h 1802203"/>
              <a:gd name="connsiteX40" fmla="*/ 953205 w 1010660"/>
              <a:gd name="connsiteY40" fmla="*/ 776435 h 1802203"/>
              <a:gd name="connsiteX41" fmla="*/ 944882 w 1010660"/>
              <a:gd name="connsiteY41" fmla="*/ 774566 h 1802203"/>
              <a:gd name="connsiteX42" fmla="*/ 930784 w 1010660"/>
              <a:gd name="connsiteY42" fmla="*/ 756561 h 1802203"/>
              <a:gd name="connsiteX43" fmla="*/ 931463 w 1010660"/>
              <a:gd name="connsiteY43" fmla="*/ 743822 h 1802203"/>
              <a:gd name="connsiteX44" fmla="*/ 939107 w 1010660"/>
              <a:gd name="connsiteY44" fmla="*/ 650059 h 1802203"/>
              <a:gd name="connsiteX45" fmla="*/ 916685 w 1010660"/>
              <a:gd name="connsiteY45" fmla="*/ 635112 h 1802203"/>
              <a:gd name="connsiteX46" fmla="*/ 902077 w 1010660"/>
              <a:gd name="connsiteY46" fmla="*/ 624581 h 1802203"/>
              <a:gd name="connsiteX47" fmla="*/ 902417 w 1010660"/>
              <a:gd name="connsiteY47" fmla="*/ 621183 h 1802203"/>
              <a:gd name="connsiteX48" fmla="*/ 907173 w 1010660"/>
              <a:gd name="connsiteY48" fmla="*/ 545087 h 1802203"/>
              <a:gd name="connsiteX49" fmla="*/ 896132 w 1010660"/>
              <a:gd name="connsiteY49" fmla="*/ 478162 h 1802203"/>
              <a:gd name="connsiteX50" fmla="*/ 888489 w 1010660"/>
              <a:gd name="connsiteY50" fmla="*/ 462195 h 1802203"/>
              <a:gd name="connsiteX51" fmla="*/ 887300 w 1010660"/>
              <a:gd name="connsiteY51" fmla="*/ 448267 h 1802203"/>
              <a:gd name="connsiteX52" fmla="*/ 891376 w 1010660"/>
              <a:gd name="connsiteY52" fmla="*/ 426355 h 1802203"/>
              <a:gd name="connsiteX53" fmla="*/ 908702 w 1010660"/>
              <a:gd name="connsiteY53" fmla="*/ 416333 h 1802203"/>
              <a:gd name="connsiteX54" fmla="*/ 919233 w 1010660"/>
              <a:gd name="connsiteY54" fmla="*/ 418881 h 1802203"/>
              <a:gd name="connsiteX55" fmla="*/ 913798 w 1010660"/>
              <a:gd name="connsiteY55" fmla="*/ 397819 h 1802203"/>
              <a:gd name="connsiteX56" fmla="*/ 915836 w 1010660"/>
              <a:gd name="connsiteY56" fmla="*/ 361129 h 1802203"/>
              <a:gd name="connsiteX57" fmla="*/ 915157 w 1010660"/>
              <a:gd name="connsiteY57" fmla="*/ 340067 h 1802203"/>
              <a:gd name="connsiteX58" fmla="*/ 933501 w 1010660"/>
              <a:gd name="connsiteY58" fmla="*/ 275520 h 1802203"/>
              <a:gd name="connsiteX59" fmla="*/ 941315 w 1010660"/>
              <a:gd name="connsiteY59" fmla="*/ 225922 h 1802203"/>
              <a:gd name="connsiteX60" fmla="*/ 940635 w 1010660"/>
              <a:gd name="connsiteY60" fmla="*/ 202141 h 1802203"/>
              <a:gd name="connsiteX61" fmla="*/ 934521 w 1010660"/>
              <a:gd name="connsiteY61" fmla="*/ 161205 h 1802203"/>
              <a:gd name="connsiteX62" fmla="*/ 920592 w 1010660"/>
              <a:gd name="connsiteY62" fmla="*/ 124006 h 1802203"/>
              <a:gd name="connsiteX63" fmla="*/ 914477 w 1010660"/>
              <a:gd name="connsiteY63" fmla="*/ 105661 h 1802203"/>
              <a:gd name="connsiteX64" fmla="*/ 893415 w 1010660"/>
              <a:gd name="connsiteY64" fmla="*/ 67783 h 1802203"/>
              <a:gd name="connsiteX65" fmla="*/ 792858 w 1010660"/>
              <a:gd name="connsiteY65" fmla="*/ 9 h 1802203"/>
              <a:gd name="connsiteX66" fmla="*/ 773834 w 1010660"/>
              <a:gd name="connsiteY66" fmla="*/ 8332 h 1802203"/>
              <a:gd name="connsiteX67" fmla="*/ 760415 w 1010660"/>
              <a:gd name="connsiteY67" fmla="*/ 28885 h 1802203"/>
              <a:gd name="connsiteX68" fmla="*/ 741221 w 1010660"/>
              <a:gd name="connsiteY68" fmla="*/ 35849 h 1802203"/>
              <a:gd name="connsiteX69" fmla="*/ 724235 w 1010660"/>
              <a:gd name="connsiteY69" fmla="*/ 30923 h 1802203"/>
              <a:gd name="connsiteX70" fmla="*/ 656801 w 1010660"/>
              <a:gd name="connsiteY70" fmla="*/ 30074 h 1802203"/>
              <a:gd name="connsiteX71" fmla="*/ 585630 w 1010660"/>
              <a:gd name="connsiteY71" fmla="*/ 72029 h 1802203"/>
              <a:gd name="connsiteX72" fmla="*/ 566946 w 1010660"/>
              <a:gd name="connsiteY72" fmla="*/ 104812 h 1802203"/>
              <a:gd name="connsiteX73" fmla="*/ 560491 w 1010660"/>
              <a:gd name="connsiteY73" fmla="*/ 189232 h 1802203"/>
              <a:gd name="connsiteX74" fmla="*/ 563209 w 1010660"/>
              <a:gd name="connsiteY74" fmla="*/ 206558 h 1802203"/>
              <a:gd name="connsiteX75" fmla="*/ 563379 w 1010660"/>
              <a:gd name="connsiteY75" fmla="*/ 259554 h 1802203"/>
              <a:gd name="connsiteX76" fmla="*/ 561340 w 1010660"/>
              <a:gd name="connsiteY76" fmla="*/ 276370 h 1802203"/>
              <a:gd name="connsiteX77" fmla="*/ 570853 w 1010660"/>
              <a:gd name="connsiteY77" fmla="*/ 288260 h 1802203"/>
              <a:gd name="connsiteX78" fmla="*/ 584781 w 1010660"/>
              <a:gd name="connsiteY78" fmla="*/ 303887 h 1802203"/>
              <a:gd name="connsiteX79" fmla="*/ 590386 w 1010660"/>
              <a:gd name="connsiteY79" fmla="*/ 312380 h 1802203"/>
              <a:gd name="connsiteX80" fmla="*/ 601937 w 1010660"/>
              <a:gd name="connsiteY80" fmla="*/ 335311 h 1802203"/>
              <a:gd name="connsiteX81" fmla="*/ 603635 w 1010660"/>
              <a:gd name="connsiteY81" fmla="*/ 341595 h 1802203"/>
              <a:gd name="connsiteX82" fmla="*/ 616205 w 1010660"/>
              <a:gd name="connsiteY82" fmla="*/ 359940 h 1802203"/>
              <a:gd name="connsiteX83" fmla="*/ 637947 w 1010660"/>
              <a:gd name="connsiteY83" fmla="*/ 374888 h 1802203"/>
              <a:gd name="connsiteX84" fmla="*/ 660708 w 1010660"/>
              <a:gd name="connsiteY84" fmla="*/ 372510 h 1802203"/>
              <a:gd name="connsiteX85" fmla="*/ 685168 w 1010660"/>
              <a:gd name="connsiteY85" fmla="*/ 382362 h 1802203"/>
              <a:gd name="connsiteX86" fmla="*/ 698247 w 1010660"/>
              <a:gd name="connsiteY86" fmla="*/ 402065 h 1802203"/>
              <a:gd name="connsiteX87" fmla="*/ 694680 w 1010660"/>
              <a:gd name="connsiteY87" fmla="*/ 422788 h 1802203"/>
              <a:gd name="connsiteX88" fmla="*/ 690603 w 1010660"/>
              <a:gd name="connsiteY88" fmla="*/ 425846 h 1802203"/>
              <a:gd name="connsiteX89" fmla="*/ 656971 w 1010660"/>
              <a:gd name="connsiteY89" fmla="*/ 466442 h 1802203"/>
              <a:gd name="connsiteX90" fmla="*/ 637607 w 1010660"/>
              <a:gd name="connsiteY90" fmla="*/ 500414 h 1802203"/>
              <a:gd name="connsiteX91" fmla="*/ 635229 w 1010660"/>
              <a:gd name="connsiteY91" fmla="*/ 507378 h 1802203"/>
              <a:gd name="connsiteX92" fmla="*/ 628605 w 1010660"/>
              <a:gd name="connsiteY92" fmla="*/ 536084 h 1802203"/>
              <a:gd name="connsiteX93" fmla="*/ 601597 w 1010660"/>
              <a:gd name="connsiteY93" fmla="*/ 588910 h 1802203"/>
              <a:gd name="connsiteX94" fmla="*/ 576118 w 1010660"/>
              <a:gd name="connsiteY94" fmla="*/ 666876 h 1802203"/>
              <a:gd name="connsiteX95" fmla="*/ 566776 w 1010660"/>
              <a:gd name="connsiteY95" fmla="*/ 710699 h 1802203"/>
              <a:gd name="connsiteX96" fmla="*/ 552847 w 1010660"/>
              <a:gd name="connsiteY96" fmla="*/ 799535 h 1802203"/>
              <a:gd name="connsiteX97" fmla="*/ 547582 w 1010660"/>
              <a:gd name="connsiteY97" fmla="*/ 812784 h 1802203"/>
              <a:gd name="connsiteX98" fmla="*/ 532804 w 1010660"/>
              <a:gd name="connsiteY98" fmla="*/ 815332 h 1802203"/>
              <a:gd name="connsiteX99" fmla="*/ 491189 w 1010660"/>
              <a:gd name="connsiteY99" fmla="*/ 818220 h 1802203"/>
              <a:gd name="connsiteX100" fmla="*/ 458406 w 1010660"/>
              <a:gd name="connsiteY100" fmla="*/ 835885 h 1802203"/>
              <a:gd name="connsiteX101" fmla="*/ 411015 w 1010660"/>
              <a:gd name="connsiteY101" fmla="*/ 853720 h 1802203"/>
              <a:gd name="connsiteX102" fmla="*/ 394199 w 1010660"/>
              <a:gd name="connsiteY102" fmla="*/ 854400 h 1802203"/>
              <a:gd name="connsiteX103" fmla="*/ 375345 w 1010660"/>
              <a:gd name="connsiteY103" fmla="*/ 856948 h 1802203"/>
              <a:gd name="connsiteX104" fmla="*/ 367361 w 1010660"/>
              <a:gd name="connsiteY104" fmla="*/ 858646 h 1802203"/>
              <a:gd name="connsiteX105" fmla="*/ 355471 w 1010660"/>
              <a:gd name="connsiteY105" fmla="*/ 859156 h 1802203"/>
              <a:gd name="connsiteX106" fmla="*/ 346469 w 1010660"/>
              <a:gd name="connsiteY106" fmla="*/ 866800 h 1802203"/>
              <a:gd name="connsiteX107" fmla="*/ 318102 w 1010660"/>
              <a:gd name="connsiteY107" fmla="*/ 884125 h 1802203"/>
              <a:gd name="connsiteX108" fmla="*/ 274788 w 1010660"/>
              <a:gd name="connsiteY108" fmla="*/ 891259 h 1802203"/>
              <a:gd name="connsiteX109" fmla="*/ 219754 w 1010660"/>
              <a:gd name="connsiteY109" fmla="*/ 894487 h 1802203"/>
              <a:gd name="connsiteX110" fmla="*/ 211771 w 1010660"/>
              <a:gd name="connsiteY110" fmla="*/ 889391 h 1802203"/>
              <a:gd name="connsiteX111" fmla="*/ 186801 w 1010660"/>
              <a:gd name="connsiteY111" fmla="*/ 833677 h 1802203"/>
              <a:gd name="connsiteX112" fmla="*/ 87094 w 1010660"/>
              <a:gd name="connsiteY112" fmla="*/ 610992 h 1802203"/>
              <a:gd name="connsiteX113" fmla="*/ 76393 w 1010660"/>
              <a:gd name="connsiteY113" fmla="*/ 607255 h 1802203"/>
              <a:gd name="connsiteX114" fmla="*/ 5222 w 1010660"/>
              <a:gd name="connsiteY114" fmla="*/ 643095 h 1802203"/>
              <a:gd name="connsiteX115" fmla="*/ 1655 w 1010660"/>
              <a:gd name="connsiteY115" fmla="*/ 654306 h 1802203"/>
              <a:gd name="connsiteX116" fmla="*/ 35117 w 1010660"/>
              <a:gd name="connsiteY116" fmla="*/ 727515 h 1802203"/>
              <a:gd name="connsiteX117" fmla="*/ 141789 w 1010660"/>
              <a:gd name="connsiteY117" fmla="*/ 969394 h 1802203"/>
              <a:gd name="connsiteX118" fmla="*/ 138561 w 1010660"/>
              <a:gd name="connsiteY118" fmla="*/ 994194 h 1802203"/>
              <a:gd name="connsiteX119" fmla="*/ 135334 w 1010660"/>
              <a:gd name="connsiteY119" fmla="*/ 999969 h 1802203"/>
              <a:gd name="connsiteX120" fmla="*/ 125143 w 1010660"/>
              <a:gd name="connsiteY120" fmla="*/ 1013897 h 1802203"/>
              <a:gd name="connsiteX121" fmla="*/ 96436 w 1010660"/>
              <a:gd name="connsiteY121" fmla="*/ 1073178 h 1802203"/>
              <a:gd name="connsiteX122" fmla="*/ 96946 w 1010660"/>
              <a:gd name="connsiteY122" fmla="*/ 1119040 h 1802203"/>
              <a:gd name="connsiteX123" fmla="*/ 98305 w 1010660"/>
              <a:gd name="connsiteY123" fmla="*/ 1129062 h 1802203"/>
              <a:gd name="connsiteX124" fmla="*/ 105779 w 1010660"/>
              <a:gd name="connsiteY124" fmla="*/ 1168979 h 1802203"/>
              <a:gd name="connsiteX125" fmla="*/ 120726 w 1010660"/>
              <a:gd name="connsiteY125" fmla="*/ 1260872 h 1802203"/>
              <a:gd name="connsiteX126" fmla="*/ 157076 w 1010660"/>
              <a:gd name="connsiteY126" fmla="*/ 1380793 h 1802203"/>
              <a:gd name="connsiteX127" fmla="*/ 171514 w 1010660"/>
              <a:gd name="connsiteY127" fmla="*/ 1439224 h 1802203"/>
              <a:gd name="connsiteX128" fmla="*/ 162512 w 1010660"/>
              <a:gd name="connsiteY128" fmla="*/ 1504110 h 1802203"/>
              <a:gd name="connsiteX129" fmla="*/ 140430 w 1010660"/>
              <a:gd name="connsiteY129" fmla="*/ 1544197 h 1802203"/>
              <a:gd name="connsiteX130" fmla="*/ 123274 w 1010660"/>
              <a:gd name="connsiteY130" fmla="*/ 1557786 h 1802203"/>
              <a:gd name="connsiteX131" fmla="*/ 94228 w 1010660"/>
              <a:gd name="connsiteY131" fmla="*/ 1563731 h 1802203"/>
              <a:gd name="connsiteX132" fmla="*/ 85226 w 1010660"/>
              <a:gd name="connsiteY132" fmla="*/ 1569167 h 1802203"/>
              <a:gd name="connsiteX133" fmla="*/ 59917 w 1010660"/>
              <a:gd name="connsiteY133" fmla="*/ 1597533 h 1802203"/>
              <a:gd name="connsiteX134" fmla="*/ 47347 w 1010660"/>
              <a:gd name="connsiteY134" fmla="*/ 1636940 h 1802203"/>
              <a:gd name="connsiteX135" fmla="*/ 82848 w 1010660"/>
              <a:gd name="connsiteY135" fmla="*/ 1670233 h 1802203"/>
              <a:gd name="connsiteX136" fmla="*/ 168626 w 1010660"/>
              <a:gd name="connsiteY136" fmla="*/ 1675668 h 1802203"/>
              <a:gd name="connsiteX137" fmla="*/ 225699 w 1010660"/>
              <a:gd name="connsiteY137" fmla="*/ 1626239 h 1802203"/>
              <a:gd name="connsiteX138" fmla="*/ 241496 w 1010660"/>
              <a:gd name="connsiteY138" fmla="*/ 1605007 h 1802203"/>
              <a:gd name="connsiteX139" fmla="*/ 272750 w 1010660"/>
              <a:gd name="connsiteY139" fmla="*/ 1588021 h 1802203"/>
              <a:gd name="connsiteX140" fmla="*/ 282092 w 1010660"/>
              <a:gd name="connsiteY140" fmla="*/ 1593966 h 1802203"/>
              <a:gd name="connsiteX141" fmla="*/ 279884 w 1010660"/>
              <a:gd name="connsiteY141" fmla="*/ 1643055 h 1802203"/>
              <a:gd name="connsiteX142" fmla="*/ 287698 w 1010660"/>
              <a:gd name="connsiteY142" fmla="*/ 1653417 h 1802203"/>
              <a:gd name="connsiteX143" fmla="*/ 291095 w 1010660"/>
              <a:gd name="connsiteY143" fmla="*/ 1645943 h 1802203"/>
              <a:gd name="connsiteX144" fmla="*/ 292963 w 1010660"/>
              <a:gd name="connsiteY144" fmla="*/ 1604327 h 1802203"/>
              <a:gd name="connsiteX145" fmla="*/ 295681 w 1010660"/>
              <a:gd name="connsiteY145" fmla="*/ 1579188 h 1802203"/>
              <a:gd name="connsiteX146" fmla="*/ 311648 w 1010660"/>
              <a:gd name="connsiteY146" fmla="*/ 1549633 h 1802203"/>
              <a:gd name="connsiteX147" fmla="*/ 316234 w 1010660"/>
              <a:gd name="connsiteY147" fmla="*/ 1517190 h 1802203"/>
              <a:gd name="connsiteX148" fmla="*/ 316743 w 1010660"/>
              <a:gd name="connsiteY148" fmla="*/ 1507338 h 1802203"/>
              <a:gd name="connsiteX149" fmla="*/ 313686 w 1010660"/>
              <a:gd name="connsiteY149" fmla="*/ 1474385 h 1802203"/>
              <a:gd name="connsiteX150" fmla="*/ 294662 w 1010660"/>
              <a:gd name="connsiteY150" fmla="*/ 1451794 h 1802203"/>
              <a:gd name="connsiteX151" fmla="*/ 281073 w 1010660"/>
              <a:gd name="connsiteY151" fmla="*/ 1446189 h 1802203"/>
              <a:gd name="connsiteX152" fmla="*/ 272071 w 1010660"/>
              <a:gd name="connsiteY152" fmla="*/ 1439734 h 1802203"/>
              <a:gd name="connsiteX153" fmla="*/ 270542 w 1010660"/>
              <a:gd name="connsiteY153" fmla="*/ 1428863 h 1802203"/>
              <a:gd name="connsiteX154" fmla="*/ 278355 w 1010660"/>
              <a:gd name="connsiteY154" fmla="*/ 1303677 h 1802203"/>
              <a:gd name="connsiteX155" fmla="*/ 285659 w 1010660"/>
              <a:gd name="connsiteY155" fmla="*/ 1212293 h 1802203"/>
              <a:gd name="connsiteX156" fmla="*/ 280564 w 1010660"/>
              <a:gd name="connsiteY156" fmla="*/ 1182398 h 1802203"/>
              <a:gd name="connsiteX157" fmla="*/ 269862 w 1010660"/>
              <a:gd name="connsiteY157" fmla="*/ 1148596 h 1802203"/>
              <a:gd name="connsiteX158" fmla="*/ 278016 w 1010660"/>
              <a:gd name="connsiteY158" fmla="*/ 1137725 h 1802203"/>
              <a:gd name="connsiteX159" fmla="*/ 313686 w 1010660"/>
              <a:gd name="connsiteY159" fmla="*/ 1138234 h 1802203"/>
              <a:gd name="connsiteX160" fmla="*/ 323708 w 1010660"/>
              <a:gd name="connsiteY160" fmla="*/ 1148596 h 1802203"/>
              <a:gd name="connsiteX161" fmla="*/ 337296 w 1010660"/>
              <a:gd name="connsiteY161" fmla="*/ 1174414 h 1802203"/>
              <a:gd name="connsiteX162" fmla="*/ 383668 w 1010660"/>
              <a:gd name="connsiteY162" fmla="*/ 1187663 h 1802203"/>
              <a:gd name="connsiteX163" fmla="*/ 507325 w 1010660"/>
              <a:gd name="connsiteY163" fmla="*/ 1194797 h 1802203"/>
              <a:gd name="connsiteX164" fmla="*/ 517007 w 1010660"/>
              <a:gd name="connsiteY164" fmla="*/ 1204309 h 1802203"/>
              <a:gd name="connsiteX165" fmla="*/ 509194 w 1010660"/>
              <a:gd name="connsiteY165" fmla="*/ 1295524 h 1802203"/>
              <a:gd name="connsiteX166" fmla="*/ 499851 w 1010660"/>
              <a:gd name="connsiteY166" fmla="*/ 1395910 h 1802203"/>
              <a:gd name="connsiteX167" fmla="*/ 506816 w 1010660"/>
              <a:gd name="connsiteY167" fmla="*/ 1404064 h 1802203"/>
              <a:gd name="connsiteX168" fmla="*/ 593104 w 1010660"/>
              <a:gd name="connsiteY168" fmla="*/ 1408140 h 1802203"/>
              <a:gd name="connsiteX169" fmla="*/ 606693 w 1010660"/>
              <a:gd name="connsiteY169" fmla="*/ 1407970 h 1802203"/>
              <a:gd name="connsiteX170" fmla="*/ 615016 w 1010660"/>
              <a:gd name="connsiteY170" fmla="*/ 1416293 h 1802203"/>
              <a:gd name="connsiteX171" fmla="*/ 614167 w 1010660"/>
              <a:gd name="connsiteY171" fmla="*/ 1485936 h 1802203"/>
              <a:gd name="connsiteX172" fmla="*/ 610430 w 1010660"/>
              <a:gd name="connsiteY172" fmla="*/ 1490861 h 1802203"/>
              <a:gd name="connsiteX173" fmla="*/ 560831 w 1010660"/>
              <a:gd name="connsiteY173" fmla="*/ 1486105 h 1802203"/>
              <a:gd name="connsiteX174" fmla="*/ 452801 w 1010660"/>
              <a:gd name="connsiteY174" fmla="*/ 1450945 h 1802203"/>
              <a:gd name="connsiteX175" fmla="*/ 429870 w 1010660"/>
              <a:gd name="connsiteY175" fmla="*/ 1458928 h 1802203"/>
              <a:gd name="connsiteX176" fmla="*/ 428341 w 1010660"/>
              <a:gd name="connsiteY176" fmla="*/ 1467081 h 1802203"/>
              <a:gd name="connsiteX177" fmla="*/ 428171 w 1010660"/>
              <a:gd name="connsiteY177" fmla="*/ 1505300 h 1802203"/>
              <a:gd name="connsiteX178" fmla="*/ 434626 w 1010660"/>
              <a:gd name="connsiteY178" fmla="*/ 1523474 h 1802203"/>
              <a:gd name="connsiteX179" fmla="*/ 438193 w 1010660"/>
              <a:gd name="connsiteY179" fmla="*/ 1531628 h 1802203"/>
              <a:gd name="connsiteX180" fmla="*/ 448214 w 1010660"/>
              <a:gd name="connsiteY180" fmla="*/ 1551671 h 1802203"/>
              <a:gd name="connsiteX181" fmla="*/ 451611 w 1010660"/>
              <a:gd name="connsiteY181" fmla="*/ 1557956 h 1802203"/>
              <a:gd name="connsiteX182" fmla="*/ 446346 w 1010660"/>
              <a:gd name="connsiteY182" fmla="*/ 1561523 h 1802203"/>
              <a:gd name="connsiteX183" fmla="*/ 350715 w 1010660"/>
              <a:gd name="connsiteY183" fmla="*/ 1584454 h 1802203"/>
              <a:gd name="connsiteX184" fmla="*/ 327954 w 1010660"/>
              <a:gd name="connsiteY184" fmla="*/ 1610782 h 1802203"/>
              <a:gd name="connsiteX185" fmla="*/ 327954 w 1010660"/>
              <a:gd name="connsiteY185" fmla="*/ 1649850 h 1802203"/>
              <a:gd name="connsiteX186" fmla="*/ 335428 w 1010660"/>
              <a:gd name="connsiteY186" fmla="*/ 1668194 h 1802203"/>
              <a:gd name="connsiteX187" fmla="*/ 346809 w 1010660"/>
              <a:gd name="connsiteY187" fmla="*/ 1688407 h 1802203"/>
              <a:gd name="connsiteX188" fmla="*/ 351904 w 1010660"/>
              <a:gd name="connsiteY188" fmla="*/ 1693673 h 1802203"/>
              <a:gd name="connsiteX189" fmla="*/ 395558 w 1010660"/>
              <a:gd name="connsiteY189" fmla="*/ 1687219 h 1802203"/>
              <a:gd name="connsiteX190" fmla="*/ 410166 w 1010660"/>
              <a:gd name="connsiteY190" fmla="*/ 1651888 h 1802203"/>
              <a:gd name="connsiteX191" fmla="*/ 398615 w 1010660"/>
              <a:gd name="connsiteY191" fmla="*/ 1632354 h 1802203"/>
              <a:gd name="connsiteX192" fmla="*/ 395388 w 1010660"/>
              <a:gd name="connsiteY192" fmla="*/ 1623182 h 1802203"/>
              <a:gd name="connsiteX193" fmla="*/ 403032 w 1010660"/>
              <a:gd name="connsiteY193" fmla="*/ 1619445 h 1802203"/>
              <a:gd name="connsiteX194" fmla="*/ 500701 w 1010660"/>
              <a:gd name="connsiteY194" fmla="*/ 1603478 h 1802203"/>
              <a:gd name="connsiteX195" fmla="*/ 566606 w 1010660"/>
              <a:gd name="connsiteY195" fmla="*/ 1591928 h 1802203"/>
              <a:gd name="connsiteX196" fmla="*/ 616205 w 1010660"/>
              <a:gd name="connsiteY196" fmla="*/ 1587341 h 1802203"/>
              <a:gd name="connsiteX197" fmla="*/ 638626 w 1010660"/>
              <a:gd name="connsiteY197" fmla="*/ 1604667 h 1802203"/>
              <a:gd name="connsiteX198" fmla="*/ 663935 w 1010660"/>
              <a:gd name="connsiteY198" fmla="*/ 1683312 h 1802203"/>
              <a:gd name="connsiteX199" fmla="*/ 667502 w 1010660"/>
              <a:gd name="connsiteY199" fmla="*/ 1731891 h 1802203"/>
              <a:gd name="connsiteX200" fmla="*/ 665634 w 1010660"/>
              <a:gd name="connsiteY200" fmla="*/ 1757200 h 1802203"/>
              <a:gd name="connsiteX201" fmla="*/ 712345 w 1010660"/>
              <a:gd name="connsiteY201" fmla="*/ 1803402 h 1802203"/>
              <a:gd name="connsiteX202" fmla="*/ 763642 w 1010660"/>
              <a:gd name="connsiteY202" fmla="*/ 1762976 h 1802203"/>
              <a:gd name="connsiteX203" fmla="*/ 760415 w 1010660"/>
              <a:gd name="connsiteY203" fmla="*/ 1742423 h 1802203"/>
              <a:gd name="connsiteX204" fmla="*/ 730860 w 1010660"/>
              <a:gd name="connsiteY204" fmla="*/ 1710319 h 1802203"/>
              <a:gd name="connsiteX205" fmla="*/ 725934 w 1010660"/>
              <a:gd name="connsiteY205" fmla="*/ 1704204 h 1802203"/>
              <a:gd name="connsiteX206" fmla="*/ 695189 w 1010660"/>
              <a:gd name="connsiteY206" fmla="*/ 1594985 h 1802203"/>
              <a:gd name="connsiteX207" fmla="*/ 705890 w 1010660"/>
              <a:gd name="connsiteY207" fmla="*/ 1581736 h 1802203"/>
              <a:gd name="connsiteX208" fmla="*/ 711835 w 1010660"/>
              <a:gd name="connsiteY208" fmla="*/ 1582246 h 1802203"/>
              <a:gd name="connsiteX209" fmla="*/ 783516 w 1010660"/>
              <a:gd name="connsiteY209" fmla="*/ 1589719 h 1802203"/>
              <a:gd name="connsiteX210" fmla="*/ 928236 w 1010660"/>
              <a:gd name="connsiteY210" fmla="*/ 1601270 h 1802203"/>
              <a:gd name="connsiteX211" fmla="*/ 942844 w 1010660"/>
              <a:gd name="connsiteY211" fmla="*/ 1623182 h 1802203"/>
              <a:gd name="connsiteX212" fmla="*/ 943353 w 1010660"/>
              <a:gd name="connsiteY212" fmla="*/ 1639488 h 1802203"/>
              <a:gd name="connsiteX213" fmla="*/ 951506 w 1010660"/>
              <a:gd name="connsiteY213" fmla="*/ 1656984 h 1802203"/>
              <a:gd name="connsiteX214" fmla="*/ 958980 w 1010660"/>
              <a:gd name="connsiteY214" fmla="*/ 1663778 h 1802203"/>
              <a:gd name="connsiteX215" fmla="*/ 989385 w 1010660"/>
              <a:gd name="connsiteY215" fmla="*/ 1666496 h 1802203"/>
              <a:gd name="connsiteX216" fmla="*/ 1002974 w 1010660"/>
              <a:gd name="connsiteY216" fmla="*/ 1659531 h 1802203"/>
              <a:gd name="connsiteX217" fmla="*/ 1010278 w 1010660"/>
              <a:gd name="connsiteY217" fmla="*/ 1613160 h 1802203"/>
              <a:gd name="connsiteX218" fmla="*/ 893245 w 1010660"/>
              <a:gd name="connsiteY218" fmla="*/ 959203 h 1802203"/>
              <a:gd name="connsiteX219" fmla="*/ 911929 w 1010660"/>
              <a:gd name="connsiteY219" fmla="*/ 957674 h 1802203"/>
              <a:gd name="connsiteX220" fmla="*/ 923310 w 1010660"/>
              <a:gd name="connsiteY220" fmla="*/ 963110 h 1802203"/>
              <a:gd name="connsiteX221" fmla="*/ 941655 w 1010660"/>
              <a:gd name="connsiteY221" fmla="*/ 1071989 h 1802203"/>
              <a:gd name="connsiteX222" fmla="*/ 943183 w 1010660"/>
              <a:gd name="connsiteY222" fmla="*/ 1086257 h 1802203"/>
              <a:gd name="connsiteX223" fmla="*/ 942504 w 1010660"/>
              <a:gd name="connsiteY223" fmla="*/ 1086257 h 1802203"/>
              <a:gd name="connsiteX224" fmla="*/ 942504 w 1010660"/>
              <a:gd name="connsiteY224" fmla="*/ 1098147 h 1802203"/>
              <a:gd name="connsiteX225" fmla="*/ 937748 w 1010660"/>
              <a:gd name="connsiteY225" fmla="*/ 1103073 h 1802203"/>
              <a:gd name="connsiteX226" fmla="*/ 932822 w 1010660"/>
              <a:gd name="connsiteY226" fmla="*/ 1098317 h 1802203"/>
              <a:gd name="connsiteX227" fmla="*/ 912269 w 1010660"/>
              <a:gd name="connsiteY227" fmla="*/ 1033261 h 1802203"/>
              <a:gd name="connsiteX228" fmla="*/ 893245 w 1010660"/>
              <a:gd name="connsiteY228" fmla="*/ 974830 h 1802203"/>
              <a:gd name="connsiteX229" fmla="*/ 888998 w 1010660"/>
              <a:gd name="connsiteY229" fmla="*/ 962940 h 1802203"/>
              <a:gd name="connsiteX230" fmla="*/ 893245 w 1010660"/>
              <a:gd name="connsiteY230" fmla="*/ 959203 h 180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Lst>
            <a:rect l="l" t="t" r="r" b="b"/>
            <a:pathLst>
              <a:path w="1010660" h="1802203">
                <a:moveTo>
                  <a:pt x="1010278" y="1613160"/>
                </a:moveTo>
                <a:cubicBezTo>
                  <a:pt x="1009089" y="1607894"/>
                  <a:pt x="1006031" y="1602459"/>
                  <a:pt x="998557" y="1603308"/>
                </a:cubicBezTo>
                <a:cubicBezTo>
                  <a:pt x="993801" y="1603818"/>
                  <a:pt x="991253" y="1600760"/>
                  <a:pt x="990404" y="1596344"/>
                </a:cubicBezTo>
                <a:cubicBezTo>
                  <a:pt x="989725" y="1592437"/>
                  <a:pt x="989215" y="1588530"/>
                  <a:pt x="988536" y="1584624"/>
                </a:cubicBezTo>
                <a:cubicBezTo>
                  <a:pt x="986328" y="1571545"/>
                  <a:pt x="981232" y="1566449"/>
                  <a:pt x="968322" y="1564241"/>
                </a:cubicBezTo>
                <a:cubicBezTo>
                  <a:pt x="935879" y="1558975"/>
                  <a:pt x="903606" y="1553540"/>
                  <a:pt x="871163" y="1548444"/>
                </a:cubicBezTo>
                <a:cubicBezTo>
                  <a:pt x="830737" y="1542159"/>
                  <a:pt x="790140" y="1536214"/>
                  <a:pt x="749714" y="1529589"/>
                </a:cubicBezTo>
                <a:cubicBezTo>
                  <a:pt x="738843" y="1527721"/>
                  <a:pt x="728821" y="1521606"/>
                  <a:pt x="717101" y="1522625"/>
                </a:cubicBezTo>
                <a:cubicBezTo>
                  <a:pt x="717271" y="1521946"/>
                  <a:pt x="717441" y="1521096"/>
                  <a:pt x="717441" y="1520417"/>
                </a:cubicBezTo>
                <a:cubicBezTo>
                  <a:pt x="724915" y="1519228"/>
                  <a:pt x="732558" y="1518039"/>
                  <a:pt x="740032" y="1517020"/>
                </a:cubicBezTo>
                <a:cubicBezTo>
                  <a:pt x="741391" y="1516850"/>
                  <a:pt x="743599" y="1515491"/>
                  <a:pt x="743769" y="1518379"/>
                </a:cubicBezTo>
                <a:cubicBezTo>
                  <a:pt x="744109" y="1522795"/>
                  <a:pt x="748015" y="1522455"/>
                  <a:pt x="750563" y="1523474"/>
                </a:cubicBezTo>
                <a:cubicBezTo>
                  <a:pt x="768568" y="1530099"/>
                  <a:pt x="786404" y="1525853"/>
                  <a:pt x="804069" y="1521946"/>
                </a:cubicBezTo>
                <a:cubicBezTo>
                  <a:pt x="810354" y="1520587"/>
                  <a:pt x="812562" y="1514981"/>
                  <a:pt x="813581" y="1509036"/>
                </a:cubicBezTo>
                <a:cubicBezTo>
                  <a:pt x="814600" y="1502922"/>
                  <a:pt x="815110" y="1496637"/>
                  <a:pt x="816129" y="1490522"/>
                </a:cubicBezTo>
                <a:cubicBezTo>
                  <a:pt x="817827" y="1479821"/>
                  <a:pt x="815789" y="1474895"/>
                  <a:pt x="806277" y="1469459"/>
                </a:cubicBezTo>
                <a:cubicBezTo>
                  <a:pt x="800672" y="1466402"/>
                  <a:pt x="798124" y="1462155"/>
                  <a:pt x="798124" y="1455871"/>
                </a:cubicBezTo>
                <a:cubicBezTo>
                  <a:pt x="798124" y="1452473"/>
                  <a:pt x="798124" y="1449076"/>
                  <a:pt x="797274" y="1445849"/>
                </a:cubicBezTo>
                <a:cubicBezTo>
                  <a:pt x="795576" y="1439394"/>
                  <a:pt x="791839" y="1438375"/>
                  <a:pt x="786064" y="1441772"/>
                </a:cubicBezTo>
                <a:cubicBezTo>
                  <a:pt x="776722" y="1447208"/>
                  <a:pt x="767549" y="1452643"/>
                  <a:pt x="758037" y="1457739"/>
                </a:cubicBezTo>
                <a:cubicBezTo>
                  <a:pt x="738164" y="1468440"/>
                  <a:pt x="719649" y="1481349"/>
                  <a:pt x="698586" y="1490012"/>
                </a:cubicBezTo>
                <a:cubicBezTo>
                  <a:pt x="689584" y="1493749"/>
                  <a:pt x="685847" y="1491201"/>
                  <a:pt x="685507" y="1481859"/>
                </a:cubicBezTo>
                <a:cubicBezTo>
                  <a:pt x="684828" y="1460287"/>
                  <a:pt x="683979" y="1438885"/>
                  <a:pt x="683299" y="1417313"/>
                </a:cubicBezTo>
                <a:cubicBezTo>
                  <a:pt x="683129" y="1410688"/>
                  <a:pt x="686526" y="1405932"/>
                  <a:pt x="692302" y="1403214"/>
                </a:cubicBezTo>
                <a:cubicBezTo>
                  <a:pt x="697397" y="1400836"/>
                  <a:pt x="703003" y="1399817"/>
                  <a:pt x="708608" y="1399138"/>
                </a:cubicBezTo>
                <a:cubicBezTo>
                  <a:pt x="734087" y="1395910"/>
                  <a:pt x="759736" y="1392853"/>
                  <a:pt x="784875" y="1387417"/>
                </a:cubicBezTo>
                <a:cubicBezTo>
                  <a:pt x="802710" y="1383681"/>
                  <a:pt x="820375" y="1378755"/>
                  <a:pt x="833794" y="1365675"/>
                </a:cubicBezTo>
                <a:cubicBezTo>
                  <a:pt x="864369" y="1335780"/>
                  <a:pt x="892565" y="1303507"/>
                  <a:pt x="910231" y="1264100"/>
                </a:cubicBezTo>
                <a:cubicBezTo>
                  <a:pt x="921441" y="1239300"/>
                  <a:pt x="934011" y="1214671"/>
                  <a:pt x="935540" y="1186474"/>
                </a:cubicBezTo>
                <a:cubicBezTo>
                  <a:pt x="935710" y="1183417"/>
                  <a:pt x="936219" y="1180020"/>
                  <a:pt x="939616" y="1178661"/>
                </a:cubicBezTo>
                <a:cubicBezTo>
                  <a:pt x="949468" y="1174584"/>
                  <a:pt x="955243" y="1165582"/>
                  <a:pt x="960679" y="1157768"/>
                </a:cubicBezTo>
                <a:cubicBezTo>
                  <a:pt x="971380" y="1142141"/>
                  <a:pt x="975626" y="1123966"/>
                  <a:pt x="976646" y="1104602"/>
                </a:cubicBezTo>
                <a:cubicBezTo>
                  <a:pt x="978684" y="1059590"/>
                  <a:pt x="967473" y="1016615"/>
                  <a:pt x="958301" y="973301"/>
                </a:cubicBezTo>
                <a:cubicBezTo>
                  <a:pt x="957451" y="969564"/>
                  <a:pt x="954904" y="965318"/>
                  <a:pt x="956942" y="961751"/>
                </a:cubicBezTo>
                <a:cubicBezTo>
                  <a:pt x="961698" y="953767"/>
                  <a:pt x="959150" y="945784"/>
                  <a:pt x="957451" y="937970"/>
                </a:cubicBezTo>
                <a:cubicBezTo>
                  <a:pt x="954904" y="925571"/>
                  <a:pt x="953545" y="913511"/>
                  <a:pt x="957961" y="901281"/>
                </a:cubicBezTo>
                <a:cubicBezTo>
                  <a:pt x="959150" y="897884"/>
                  <a:pt x="958980" y="894656"/>
                  <a:pt x="957621" y="891259"/>
                </a:cubicBezTo>
                <a:cubicBezTo>
                  <a:pt x="953884" y="881407"/>
                  <a:pt x="954054" y="871046"/>
                  <a:pt x="957112" y="861364"/>
                </a:cubicBezTo>
                <a:cubicBezTo>
                  <a:pt x="961868" y="845567"/>
                  <a:pt x="962547" y="829770"/>
                  <a:pt x="959829" y="813804"/>
                </a:cubicBezTo>
                <a:cubicBezTo>
                  <a:pt x="958980" y="809047"/>
                  <a:pt x="959660" y="804971"/>
                  <a:pt x="962547" y="801064"/>
                </a:cubicBezTo>
                <a:cubicBezTo>
                  <a:pt x="971210" y="789174"/>
                  <a:pt x="967813" y="780171"/>
                  <a:pt x="953205" y="776435"/>
                </a:cubicBezTo>
                <a:cubicBezTo>
                  <a:pt x="950487" y="775755"/>
                  <a:pt x="947600" y="775246"/>
                  <a:pt x="944882" y="774566"/>
                </a:cubicBezTo>
                <a:cubicBezTo>
                  <a:pt x="930953" y="770999"/>
                  <a:pt x="930614" y="770489"/>
                  <a:pt x="930784" y="756561"/>
                </a:cubicBezTo>
                <a:cubicBezTo>
                  <a:pt x="930784" y="752315"/>
                  <a:pt x="931293" y="748068"/>
                  <a:pt x="931463" y="743822"/>
                </a:cubicBezTo>
                <a:cubicBezTo>
                  <a:pt x="932992" y="712398"/>
                  <a:pt x="939786" y="681483"/>
                  <a:pt x="939107" y="650059"/>
                </a:cubicBezTo>
                <a:cubicBezTo>
                  <a:pt x="938767" y="637490"/>
                  <a:pt x="928406" y="630526"/>
                  <a:pt x="916685" y="635112"/>
                </a:cubicBezTo>
                <a:cubicBezTo>
                  <a:pt x="902587" y="640547"/>
                  <a:pt x="901228" y="639698"/>
                  <a:pt x="902077" y="624581"/>
                </a:cubicBezTo>
                <a:cubicBezTo>
                  <a:pt x="902077" y="623392"/>
                  <a:pt x="902247" y="622372"/>
                  <a:pt x="902417" y="621183"/>
                </a:cubicBezTo>
                <a:cubicBezTo>
                  <a:pt x="908702" y="596044"/>
                  <a:pt x="906154" y="570565"/>
                  <a:pt x="907173" y="545087"/>
                </a:cubicBezTo>
                <a:cubicBezTo>
                  <a:pt x="908022" y="521816"/>
                  <a:pt x="906324" y="499395"/>
                  <a:pt x="896132" y="478162"/>
                </a:cubicBezTo>
                <a:cubicBezTo>
                  <a:pt x="893584" y="472896"/>
                  <a:pt x="890697" y="467631"/>
                  <a:pt x="888489" y="462195"/>
                </a:cubicBezTo>
                <a:cubicBezTo>
                  <a:pt x="886620" y="457779"/>
                  <a:pt x="884412" y="452344"/>
                  <a:pt x="887300" y="448267"/>
                </a:cubicBezTo>
                <a:cubicBezTo>
                  <a:pt x="892396" y="441303"/>
                  <a:pt x="891376" y="433829"/>
                  <a:pt x="891376" y="426355"/>
                </a:cubicBezTo>
                <a:cubicBezTo>
                  <a:pt x="891376" y="415484"/>
                  <a:pt x="898850" y="411238"/>
                  <a:pt x="908702" y="416333"/>
                </a:cubicBezTo>
                <a:cubicBezTo>
                  <a:pt x="911759" y="417862"/>
                  <a:pt x="914817" y="420240"/>
                  <a:pt x="919233" y="418881"/>
                </a:cubicBezTo>
                <a:cubicBezTo>
                  <a:pt x="916515" y="411747"/>
                  <a:pt x="910401" y="405462"/>
                  <a:pt x="913798" y="397819"/>
                </a:cubicBezTo>
                <a:cubicBezTo>
                  <a:pt x="919233" y="385759"/>
                  <a:pt x="916855" y="373359"/>
                  <a:pt x="915836" y="361129"/>
                </a:cubicBezTo>
                <a:cubicBezTo>
                  <a:pt x="915326" y="354165"/>
                  <a:pt x="912779" y="346861"/>
                  <a:pt x="915157" y="340067"/>
                </a:cubicBezTo>
                <a:cubicBezTo>
                  <a:pt x="922460" y="318834"/>
                  <a:pt x="918724" y="294545"/>
                  <a:pt x="933501" y="275520"/>
                </a:cubicBezTo>
                <a:cubicBezTo>
                  <a:pt x="933841" y="258704"/>
                  <a:pt x="943693" y="243417"/>
                  <a:pt x="941315" y="225922"/>
                </a:cubicBezTo>
                <a:cubicBezTo>
                  <a:pt x="940296" y="218108"/>
                  <a:pt x="940805" y="210125"/>
                  <a:pt x="940635" y="202141"/>
                </a:cubicBezTo>
                <a:cubicBezTo>
                  <a:pt x="940466" y="188213"/>
                  <a:pt x="939616" y="173945"/>
                  <a:pt x="934521" y="161205"/>
                </a:cubicBezTo>
                <a:cubicBezTo>
                  <a:pt x="929765" y="148806"/>
                  <a:pt x="933162" y="133348"/>
                  <a:pt x="920592" y="124006"/>
                </a:cubicBezTo>
                <a:cubicBezTo>
                  <a:pt x="914307" y="119250"/>
                  <a:pt x="917704" y="111437"/>
                  <a:pt x="914477" y="105661"/>
                </a:cubicBezTo>
                <a:cubicBezTo>
                  <a:pt x="907683" y="93262"/>
                  <a:pt x="900379" y="80692"/>
                  <a:pt x="893415" y="67783"/>
                </a:cubicBezTo>
                <a:cubicBezTo>
                  <a:pt x="871673" y="27696"/>
                  <a:pt x="841098" y="1028"/>
                  <a:pt x="792858" y="9"/>
                </a:cubicBezTo>
                <a:cubicBezTo>
                  <a:pt x="784535" y="-161"/>
                  <a:pt x="778420" y="2047"/>
                  <a:pt x="773834" y="8332"/>
                </a:cubicBezTo>
                <a:cubicBezTo>
                  <a:pt x="769078" y="14957"/>
                  <a:pt x="764322" y="21751"/>
                  <a:pt x="760415" y="28885"/>
                </a:cubicBezTo>
                <a:cubicBezTo>
                  <a:pt x="755659" y="37718"/>
                  <a:pt x="750393" y="40266"/>
                  <a:pt x="741221" y="35849"/>
                </a:cubicBezTo>
                <a:cubicBezTo>
                  <a:pt x="735786" y="33132"/>
                  <a:pt x="730010" y="32112"/>
                  <a:pt x="724235" y="30923"/>
                </a:cubicBezTo>
                <a:cubicBezTo>
                  <a:pt x="701814" y="26677"/>
                  <a:pt x="679053" y="25828"/>
                  <a:pt x="656801" y="30074"/>
                </a:cubicBezTo>
                <a:cubicBezTo>
                  <a:pt x="628435" y="35510"/>
                  <a:pt x="605674" y="52156"/>
                  <a:pt x="585630" y="72029"/>
                </a:cubicBezTo>
                <a:cubicBezTo>
                  <a:pt x="576628" y="81032"/>
                  <a:pt x="569833" y="91903"/>
                  <a:pt x="566946" y="104812"/>
                </a:cubicBezTo>
                <a:cubicBezTo>
                  <a:pt x="560831" y="132669"/>
                  <a:pt x="561171" y="161035"/>
                  <a:pt x="560491" y="189232"/>
                </a:cubicBezTo>
                <a:cubicBezTo>
                  <a:pt x="560321" y="195347"/>
                  <a:pt x="560831" y="200952"/>
                  <a:pt x="563209" y="206558"/>
                </a:cubicBezTo>
                <a:cubicBezTo>
                  <a:pt x="570853" y="224223"/>
                  <a:pt x="569324" y="241888"/>
                  <a:pt x="563379" y="259554"/>
                </a:cubicBezTo>
                <a:cubicBezTo>
                  <a:pt x="561510" y="264989"/>
                  <a:pt x="561680" y="270764"/>
                  <a:pt x="561340" y="276370"/>
                </a:cubicBezTo>
                <a:cubicBezTo>
                  <a:pt x="560831" y="283334"/>
                  <a:pt x="563039" y="287750"/>
                  <a:pt x="570853" y="288260"/>
                </a:cubicBezTo>
                <a:cubicBezTo>
                  <a:pt x="580534" y="288939"/>
                  <a:pt x="584951" y="294205"/>
                  <a:pt x="584781" y="303887"/>
                </a:cubicBezTo>
                <a:cubicBezTo>
                  <a:pt x="584781" y="307624"/>
                  <a:pt x="585970" y="311021"/>
                  <a:pt x="590386" y="312380"/>
                </a:cubicBezTo>
                <a:cubicBezTo>
                  <a:pt x="604654" y="317136"/>
                  <a:pt x="606353" y="320533"/>
                  <a:pt x="601937" y="335311"/>
                </a:cubicBezTo>
                <a:cubicBezTo>
                  <a:pt x="601087" y="338198"/>
                  <a:pt x="600918" y="339897"/>
                  <a:pt x="603635" y="341595"/>
                </a:cubicBezTo>
                <a:cubicBezTo>
                  <a:pt x="610599" y="345842"/>
                  <a:pt x="613827" y="352466"/>
                  <a:pt x="616205" y="359940"/>
                </a:cubicBezTo>
                <a:cubicBezTo>
                  <a:pt x="619772" y="370981"/>
                  <a:pt x="626227" y="375397"/>
                  <a:pt x="637947" y="374888"/>
                </a:cubicBezTo>
                <a:cubicBezTo>
                  <a:pt x="645590" y="374548"/>
                  <a:pt x="653234" y="373869"/>
                  <a:pt x="660708" y="372510"/>
                </a:cubicBezTo>
                <a:cubicBezTo>
                  <a:pt x="671239" y="370641"/>
                  <a:pt x="679222" y="374208"/>
                  <a:pt x="685168" y="382362"/>
                </a:cubicBezTo>
                <a:cubicBezTo>
                  <a:pt x="689924" y="388646"/>
                  <a:pt x="694000" y="395441"/>
                  <a:pt x="698247" y="402065"/>
                </a:cubicBezTo>
                <a:cubicBezTo>
                  <a:pt x="705381" y="413106"/>
                  <a:pt x="705041" y="414975"/>
                  <a:pt x="694680" y="422788"/>
                </a:cubicBezTo>
                <a:cubicBezTo>
                  <a:pt x="693321" y="423807"/>
                  <a:pt x="691962" y="424826"/>
                  <a:pt x="690603" y="425846"/>
                </a:cubicBezTo>
                <a:cubicBezTo>
                  <a:pt x="675995" y="436547"/>
                  <a:pt x="664954" y="450305"/>
                  <a:pt x="656971" y="466442"/>
                </a:cubicBezTo>
                <a:cubicBezTo>
                  <a:pt x="651196" y="478162"/>
                  <a:pt x="649327" y="492091"/>
                  <a:pt x="637607" y="500414"/>
                </a:cubicBezTo>
                <a:cubicBezTo>
                  <a:pt x="635399" y="501942"/>
                  <a:pt x="635908" y="505000"/>
                  <a:pt x="635229" y="507378"/>
                </a:cubicBezTo>
                <a:cubicBezTo>
                  <a:pt x="632851" y="516890"/>
                  <a:pt x="633021" y="527251"/>
                  <a:pt x="628605" y="536084"/>
                </a:cubicBezTo>
                <a:cubicBezTo>
                  <a:pt x="619942" y="553919"/>
                  <a:pt x="611449" y="571754"/>
                  <a:pt x="601597" y="588910"/>
                </a:cubicBezTo>
                <a:cubicBezTo>
                  <a:pt x="587499" y="613200"/>
                  <a:pt x="576798" y="638169"/>
                  <a:pt x="576118" y="666876"/>
                </a:cubicBezTo>
                <a:cubicBezTo>
                  <a:pt x="575778" y="681993"/>
                  <a:pt x="568474" y="695752"/>
                  <a:pt x="566776" y="710699"/>
                </a:cubicBezTo>
                <a:cubicBezTo>
                  <a:pt x="563209" y="740424"/>
                  <a:pt x="558453" y="769980"/>
                  <a:pt x="552847" y="799535"/>
                </a:cubicBezTo>
                <a:cubicBezTo>
                  <a:pt x="551998" y="804291"/>
                  <a:pt x="550300" y="808878"/>
                  <a:pt x="547582" y="812784"/>
                </a:cubicBezTo>
                <a:cubicBezTo>
                  <a:pt x="543505" y="818390"/>
                  <a:pt x="539768" y="819579"/>
                  <a:pt x="532804" y="815332"/>
                </a:cubicBezTo>
                <a:cubicBezTo>
                  <a:pt x="517177" y="805990"/>
                  <a:pt x="505457" y="802253"/>
                  <a:pt x="491189" y="818220"/>
                </a:cubicBezTo>
                <a:cubicBezTo>
                  <a:pt x="482866" y="827392"/>
                  <a:pt x="472334" y="835545"/>
                  <a:pt x="458406" y="835885"/>
                </a:cubicBezTo>
                <a:cubicBezTo>
                  <a:pt x="440571" y="836395"/>
                  <a:pt x="425114" y="844038"/>
                  <a:pt x="411015" y="853720"/>
                </a:cubicBezTo>
                <a:cubicBezTo>
                  <a:pt x="404391" y="858307"/>
                  <a:pt x="400654" y="861024"/>
                  <a:pt x="394199" y="854400"/>
                </a:cubicBezTo>
                <a:cubicBezTo>
                  <a:pt x="388424" y="848625"/>
                  <a:pt x="379761" y="850153"/>
                  <a:pt x="375345" y="856948"/>
                </a:cubicBezTo>
                <a:cubicBezTo>
                  <a:pt x="372967" y="860854"/>
                  <a:pt x="370249" y="861874"/>
                  <a:pt x="367361" y="858646"/>
                </a:cubicBezTo>
                <a:cubicBezTo>
                  <a:pt x="362945" y="853550"/>
                  <a:pt x="359208" y="855759"/>
                  <a:pt x="355471" y="859156"/>
                </a:cubicBezTo>
                <a:cubicBezTo>
                  <a:pt x="352414" y="861704"/>
                  <a:pt x="349526" y="864421"/>
                  <a:pt x="346469" y="866800"/>
                </a:cubicBezTo>
                <a:cubicBezTo>
                  <a:pt x="337806" y="873934"/>
                  <a:pt x="329143" y="882427"/>
                  <a:pt x="318102" y="884125"/>
                </a:cubicBezTo>
                <a:cubicBezTo>
                  <a:pt x="303664" y="886333"/>
                  <a:pt x="289566" y="890240"/>
                  <a:pt x="274788" y="891259"/>
                </a:cubicBezTo>
                <a:cubicBezTo>
                  <a:pt x="256444" y="892618"/>
                  <a:pt x="237929" y="891599"/>
                  <a:pt x="219754" y="894487"/>
                </a:cubicBezTo>
                <a:cubicBezTo>
                  <a:pt x="214998" y="895166"/>
                  <a:pt x="213469" y="893128"/>
                  <a:pt x="211771" y="889391"/>
                </a:cubicBezTo>
                <a:cubicBezTo>
                  <a:pt x="203617" y="870706"/>
                  <a:pt x="195124" y="852192"/>
                  <a:pt x="186801" y="833677"/>
                </a:cubicBezTo>
                <a:cubicBezTo>
                  <a:pt x="153509" y="759449"/>
                  <a:pt x="120047" y="685220"/>
                  <a:pt x="87094" y="610992"/>
                </a:cubicBezTo>
                <a:cubicBezTo>
                  <a:pt x="84207" y="604707"/>
                  <a:pt x="81998" y="604367"/>
                  <a:pt x="76393" y="607255"/>
                </a:cubicBezTo>
                <a:cubicBezTo>
                  <a:pt x="52783" y="619485"/>
                  <a:pt x="29172" y="631545"/>
                  <a:pt x="5222" y="643095"/>
                </a:cubicBezTo>
                <a:cubicBezTo>
                  <a:pt x="-1063" y="646153"/>
                  <a:pt x="-893" y="648701"/>
                  <a:pt x="1655" y="654306"/>
                </a:cubicBezTo>
                <a:cubicBezTo>
                  <a:pt x="13036" y="678596"/>
                  <a:pt x="23907" y="703225"/>
                  <a:pt x="35117" y="727515"/>
                </a:cubicBezTo>
                <a:cubicBezTo>
                  <a:pt x="71807" y="807689"/>
                  <a:pt x="107477" y="888202"/>
                  <a:pt x="141789" y="969394"/>
                </a:cubicBezTo>
                <a:cubicBezTo>
                  <a:pt x="145696" y="978567"/>
                  <a:pt x="147904" y="986890"/>
                  <a:pt x="138561" y="994194"/>
                </a:cubicBezTo>
                <a:cubicBezTo>
                  <a:pt x="136863" y="995553"/>
                  <a:pt x="135674" y="997931"/>
                  <a:pt x="135334" y="999969"/>
                </a:cubicBezTo>
                <a:cubicBezTo>
                  <a:pt x="133975" y="1006254"/>
                  <a:pt x="129729" y="1009991"/>
                  <a:pt x="125143" y="1013897"/>
                </a:cubicBezTo>
                <a:cubicBezTo>
                  <a:pt x="107138" y="1029524"/>
                  <a:pt x="94568" y="1047529"/>
                  <a:pt x="96436" y="1073178"/>
                </a:cubicBezTo>
                <a:cubicBezTo>
                  <a:pt x="97456" y="1088466"/>
                  <a:pt x="96776" y="1103753"/>
                  <a:pt x="96946" y="1119040"/>
                </a:cubicBezTo>
                <a:cubicBezTo>
                  <a:pt x="96946" y="1122437"/>
                  <a:pt x="97286" y="1125835"/>
                  <a:pt x="98305" y="1129062"/>
                </a:cubicBezTo>
                <a:cubicBezTo>
                  <a:pt x="102381" y="1142141"/>
                  <a:pt x="104760" y="1155390"/>
                  <a:pt x="105779" y="1168979"/>
                </a:cubicBezTo>
                <a:cubicBezTo>
                  <a:pt x="108157" y="1200063"/>
                  <a:pt x="112063" y="1230977"/>
                  <a:pt x="120726" y="1260872"/>
                </a:cubicBezTo>
                <a:cubicBezTo>
                  <a:pt x="132277" y="1300959"/>
                  <a:pt x="144676" y="1340876"/>
                  <a:pt x="157076" y="1380793"/>
                </a:cubicBezTo>
                <a:cubicBezTo>
                  <a:pt x="163021" y="1399987"/>
                  <a:pt x="167268" y="1419521"/>
                  <a:pt x="171514" y="1439224"/>
                </a:cubicBezTo>
                <a:cubicBezTo>
                  <a:pt x="176610" y="1461985"/>
                  <a:pt x="176270" y="1483727"/>
                  <a:pt x="162512" y="1504110"/>
                </a:cubicBezTo>
                <a:cubicBezTo>
                  <a:pt x="154019" y="1516680"/>
                  <a:pt x="147394" y="1530609"/>
                  <a:pt x="140430" y="1544197"/>
                </a:cubicBezTo>
                <a:cubicBezTo>
                  <a:pt x="136693" y="1551501"/>
                  <a:pt x="131597" y="1556257"/>
                  <a:pt x="123274" y="1557786"/>
                </a:cubicBezTo>
                <a:cubicBezTo>
                  <a:pt x="113592" y="1559485"/>
                  <a:pt x="103910" y="1561693"/>
                  <a:pt x="94228" y="1563731"/>
                </a:cubicBezTo>
                <a:cubicBezTo>
                  <a:pt x="90661" y="1564580"/>
                  <a:pt x="87604" y="1565599"/>
                  <a:pt x="85226" y="1569167"/>
                </a:cubicBezTo>
                <a:cubicBezTo>
                  <a:pt x="78092" y="1579698"/>
                  <a:pt x="70108" y="1589550"/>
                  <a:pt x="59917" y="1597533"/>
                </a:cubicBezTo>
                <a:cubicBezTo>
                  <a:pt x="47007" y="1607724"/>
                  <a:pt x="44120" y="1620974"/>
                  <a:pt x="47347" y="1636940"/>
                </a:cubicBezTo>
                <a:cubicBezTo>
                  <a:pt x="51424" y="1656984"/>
                  <a:pt x="66202" y="1666156"/>
                  <a:pt x="82848" y="1670233"/>
                </a:cubicBezTo>
                <a:cubicBezTo>
                  <a:pt x="110874" y="1677197"/>
                  <a:pt x="139750" y="1680764"/>
                  <a:pt x="168626" y="1675668"/>
                </a:cubicBezTo>
                <a:cubicBezTo>
                  <a:pt x="197333" y="1670572"/>
                  <a:pt x="219754" y="1658003"/>
                  <a:pt x="225699" y="1626239"/>
                </a:cubicBezTo>
                <a:cubicBezTo>
                  <a:pt x="227398" y="1616897"/>
                  <a:pt x="233343" y="1609763"/>
                  <a:pt x="241496" y="1605007"/>
                </a:cubicBezTo>
                <a:cubicBezTo>
                  <a:pt x="251687" y="1599062"/>
                  <a:pt x="262389" y="1593626"/>
                  <a:pt x="272750" y="1588021"/>
                </a:cubicBezTo>
                <a:cubicBezTo>
                  <a:pt x="280733" y="1583774"/>
                  <a:pt x="282092" y="1584284"/>
                  <a:pt x="282092" y="1593966"/>
                </a:cubicBezTo>
                <a:cubicBezTo>
                  <a:pt x="282262" y="1610272"/>
                  <a:pt x="283621" y="1626749"/>
                  <a:pt x="279884" y="1643055"/>
                </a:cubicBezTo>
                <a:cubicBezTo>
                  <a:pt x="278355" y="1649340"/>
                  <a:pt x="284300" y="1652397"/>
                  <a:pt x="287698" y="1653417"/>
                </a:cubicBezTo>
                <a:cubicBezTo>
                  <a:pt x="292114" y="1654606"/>
                  <a:pt x="290925" y="1648830"/>
                  <a:pt x="291095" y="1645943"/>
                </a:cubicBezTo>
                <a:cubicBezTo>
                  <a:pt x="291944" y="1632184"/>
                  <a:pt x="292284" y="1618256"/>
                  <a:pt x="292963" y="1604327"/>
                </a:cubicBezTo>
                <a:cubicBezTo>
                  <a:pt x="293473" y="1595834"/>
                  <a:pt x="293813" y="1587511"/>
                  <a:pt x="295681" y="1579188"/>
                </a:cubicBezTo>
                <a:cubicBezTo>
                  <a:pt x="298229" y="1567638"/>
                  <a:pt x="305363" y="1558805"/>
                  <a:pt x="311648" y="1549633"/>
                </a:cubicBezTo>
                <a:cubicBezTo>
                  <a:pt x="318612" y="1539441"/>
                  <a:pt x="322349" y="1529250"/>
                  <a:pt x="316234" y="1517190"/>
                </a:cubicBezTo>
                <a:cubicBezTo>
                  <a:pt x="314535" y="1513962"/>
                  <a:pt x="315045" y="1510395"/>
                  <a:pt x="316743" y="1507338"/>
                </a:cubicBezTo>
                <a:cubicBezTo>
                  <a:pt x="323028" y="1495618"/>
                  <a:pt x="319631" y="1484916"/>
                  <a:pt x="313686" y="1474385"/>
                </a:cubicBezTo>
                <a:cubicBezTo>
                  <a:pt x="308760" y="1465553"/>
                  <a:pt x="300947" y="1459268"/>
                  <a:pt x="294662" y="1451794"/>
                </a:cubicBezTo>
                <a:cubicBezTo>
                  <a:pt x="290755" y="1447378"/>
                  <a:pt x="287528" y="1444490"/>
                  <a:pt x="281073" y="1446189"/>
                </a:cubicBezTo>
                <a:cubicBezTo>
                  <a:pt x="276317" y="1447378"/>
                  <a:pt x="272920" y="1444830"/>
                  <a:pt x="272071" y="1439734"/>
                </a:cubicBezTo>
                <a:cubicBezTo>
                  <a:pt x="271391" y="1436167"/>
                  <a:pt x="270882" y="1432430"/>
                  <a:pt x="270542" y="1428863"/>
                </a:cubicBezTo>
                <a:cubicBezTo>
                  <a:pt x="266975" y="1386738"/>
                  <a:pt x="275298" y="1345292"/>
                  <a:pt x="278355" y="1303677"/>
                </a:cubicBezTo>
                <a:cubicBezTo>
                  <a:pt x="280564" y="1273272"/>
                  <a:pt x="285829" y="1243037"/>
                  <a:pt x="285659" y="1212293"/>
                </a:cubicBezTo>
                <a:cubicBezTo>
                  <a:pt x="285659" y="1202101"/>
                  <a:pt x="285150" y="1191230"/>
                  <a:pt x="280564" y="1182398"/>
                </a:cubicBezTo>
                <a:cubicBezTo>
                  <a:pt x="274958" y="1171527"/>
                  <a:pt x="273769" y="1159806"/>
                  <a:pt x="269862" y="1148596"/>
                </a:cubicBezTo>
                <a:cubicBezTo>
                  <a:pt x="267315" y="1141292"/>
                  <a:pt x="270372" y="1137725"/>
                  <a:pt x="278016" y="1137725"/>
                </a:cubicBezTo>
                <a:cubicBezTo>
                  <a:pt x="289906" y="1137555"/>
                  <a:pt x="301796" y="1138404"/>
                  <a:pt x="313686" y="1138234"/>
                </a:cubicBezTo>
                <a:cubicBezTo>
                  <a:pt x="321160" y="1138064"/>
                  <a:pt x="324217" y="1140952"/>
                  <a:pt x="323708" y="1148596"/>
                </a:cubicBezTo>
                <a:cubicBezTo>
                  <a:pt x="323198" y="1159636"/>
                  <a:pt x="328803" y="1167280"/>
                  <a:pt x="337296" y="1174414"/>
                </a:cubicBezTo>
                <a:cubicBezTo>
                  <a:pt x="351055" y="1185625"/>
                  <a:pt x="368041" y="1187154"/>
                  <a:pt x="383668" y="1187663"/>
                </a:cubicBezTo>
                <a:cubicBezTo>
                  <a:pt x="424944" y="1189362"/>
                  <a:pt x="466049" y="1193269"/>
                  <a:pt x="507325" y="1194797"/>
                </a:cubicBezTo>
                <a:cubicBezTo>
                  <a:pt x="514120" y="1194967"/>
                  <a:pt x="517007" y="1197345"/>
                  <a:pt x="517007" y="1204309"/>
                </a:cubicBezTo>
                <a:cubicBezTo>
                  <a:pt x="516837" y="1234884"/>
                  <a:pt x="513100" y="1265289"/>
                  <a:pt x="509194" y="1295524"/>
                </a:cubicBezTo>
                <a:cubicBezTo>
                  <a:pt x="504947" y="1328986"/>
                  <a:pt x="502229" y="1362448"/>
                  <a:pt x="499851" y="1395910"/>
                </a:cubicBezTo>
                <a:cubicBezTo>
                  <a:pt x="499512" y="1401176"/>
                  <a:pt x="501210" y="1403724"/>
                  <a:pt x="506816" y="1404064"/>
                </a:cubicBezTo>
                <a:cubicBezTo>
                  <a:pt x="535522" y="1405592"/>
                  <a:pt x="564228" y="1410688"/>
                  <a:pt x="593104" y="1408140"/>
                </a:cubicBezTo>
                <a:cubicBezTo>
                  <a:pt x="597520" y="1407801"/>
                  <a:pt x="602107" y="1407970"/>
                  <a:pt x="606693" y="1407970"/>
                </a:cubicBezTo>
                <a:cubicBezTo>
                  <a:pt x="612128" y="1407970"/>
                  <a:pt x="615016" y="1410348"/>
                  <a:pt x="615016" y="1416293"/>
                </a:cubicBezTo>
                <a:cubicBezTo>
                  <a:pt x="614676" y="1439564"/>
                  <a:pt x="614506" y="1462665"/>
                  <a:pt x="614167" y="1485936"/>
                </a:cubicBezTo>
                <a:cubicBezTo>
                  <a:pt x="614167" y="1488484"/>
                  <a:pt x="614336" y="1491201"/>
                  <a:pt x="610430" y="1490861"/>
                </a:cubicBezTo>
                <a:cubicBezTo>
                  <a:pt x="593953" y="1489672"/>
                  <a:pt x="577137" y="1491541"/>
                  <a:pt x="560831" y="1486105"/>
                </a:cubicBezTo>
                <a:cubicBezTo>
                  <a:pt x="524991" y="1474046"/>
                  <a:pt x="488980" y="1462325"/>
                  <a:pt x="452801" y="1450945"/>
                </a:cubicBezTo>
                <a:cubicBezTo>
                  <a:pt x="438363" y="1446358"/>
                  <a:pt x="436154" y="1447717"/>
                  <a:pt x="429870" y="1458928"/>
                </a:cubicBezTo>
                <a:cubicBezTo>
                  <a:pt x="428341" y="1461646"/>
                  <a:pt x="428341" y="1464194"/>
                  <a:pt x="428341" y="1467081"/>
                </a:cubicBezTo>
                <a:cubicBezTo>
                  <a:pt x="428341" y="1479821"/>
                  <a:pt x="428511" y="1492560"/>
                  <a:pt x="428171" y="1505300"/>
                </a:cubicBezTo>
                <a:cubicBezTo>
                  <a:pt x="428001" y="1512264"/>
                  <a:pt x="428341" y="1518718"/>
                  <a:pt x="434626" y="1523474"/>
                </a:cubicBezTo>
                <a:cubicBezTo>
                  <a:pt x="437004" y="1525343"/>
                  <a:pt x="439042" y="1528570"/>
                  <a:pt x="438193" y="1531628"/>
                </a:cubicBezTo>
                <a:cubicBezTo>
                  <a:pt x="435645" y="1541479"/>
                  <a:pt x="440571" y="1547085"/>
                  <a:pt x="448214" y="1551671"/>
                </a:cubicBezTo>
                <a:cubicBezTo>
                  <a:pt x="450592" y="1553030"/>
                  <a:pt x="451951" y="1555238"/>
                  <a:pt x="451611" y="1557956"/>
                </a:cubicBezTo>
                <a:cubicBezTo>
                  <a:pt x="451272" y="1560843"/>
                  <a:pt x="448554" y="1560843"/>
                  <a:pt x="446346" y="1561523"/>
                </a:cubicBezTo>
                <a:cubicBezTo>
                  <a:pt x="414582" y="1569846"/>
                  <a:pt x="382988" y="1578679"/>
                  <a:pt x="350715" y="1584454"/>
                </a:cubicBezTo>
                <a:cubicBezTo>
                  <a:pt x="336277" y="1587002"/>
                  <a:pt x="327954" y="1598722"/>
                  <a:pt x="327954" y="1610782"/>
                </a:cubicBezTo>
                <a:cubicBezTo>
                  <a:pt x="327954" y="1623861"/>
                  <a:pt x="327784" y="1636770"/>
                  <a:pt x="327954" y="1649850"/>
                </a:cubicBezTo>
                <a:cubicBezTo>
                  <a:pt x="327954" y="1656984"/>
                  <a:pt x="330332" y="1662929"/>
                  <a:pt x="335428" y="1668194"/>
                </a:cubicBezTo>
                <a:cubicBezTo>
                  <a:pt x="340863" y="1673800"/>
                  <a:pt x="346639" y="1679575"/>
                  <a:pt x="346809" y="1688407"/>
                </a:cubicBezTo>
                <a:cubicBezTo>
                  <a:pt x="346809" y="1691125"/>
                  <a:pt x="349866" y="1692314"/>
                  <a:pt x="351904" y="1693673"/>
                </a:cubicBezTo>
                <a:cubicBezTo>
                  <a:pt x="363285" y="1701317"/>
                  <a:pt x="383498" y="1698259"/>
                  <a:pt x="395558" y="1687219"/>
                </a:cubicBezTo>
                <a:cubicBezTo>
                  <a:pt x="405919" y="1677706"/>
                  <a:pt x="408637" y="1664627"/>
                  <a:pt x="410166" y="1651888"/>
                </a:cubicBezTo>
                <a:cubicBezTo>
                  <a:pt x="411015" y="1643905"/>
                  <a:pt x="405070" y="1637450"/>
                  <a:pt x="398615" y="1632354"/>
                </a:cubicBezTo>
                <a:cubicBezTo>
                  <a:pt x="395728" y="1630146"/>
                  <a:pt x="394539" y="1626919"/>
                  <a:pt x="395388" y="1623182"/>
                </a:cubicBezTo>
                <a:cubicBezTo>
                  <a:pt x="396407" y="1619105"/>
                  <a:pt x="400314" y="1619785"/>
                  <a:pt x="403032" y="1619445"/>
                </a:cubicBezTo>
                <a:cubicBezTo>
                  <a:pt x="435645" y="1614349"/>
                  <a:pt x="468597" y="1611971"/>
                  <a:pt x="500701" y="1603478"/>
                </a:cubicBezTo>
                <a:cubicBezTo>
                  <a:pt x="522103" y="1597703"/>
                  <a:pt x="544694" y="1595665"/>
                  <a:pt x="566606" y="1591928"/>
                </a:cubicBezTo>
                <a:cubicBezTo>
                  <a:pt x="583082" y="1589210"/>
                  <a:pt x="599389" y="1584963"/>
                  <a:pt x="616205" y="1587341"/>
                </a:cubicBezTo>
                <a:cubicBezTo>
                  <a:pt x="626736" y="1588870"/>
                  <a:pt x="634719" y="1592947"/>
                  <a:pt x="638626" y="1604667"/>
                </a:cubicBezTo>
                <a:cubicBezTo>
                  <a:pt x="647629" y="1630655"/>
                  <a:pt x="655952" y="1656984"/>
                  <a:pt x="663935" y="1683312"/>
                </a:cubicBezTo>
                <a:cubicBezTo>
                  <a:pt x="668861" y="1699448"/>
                  <a:pt x="672938" y="1715075"/>
                  <a:pt x="667502" y="1731891"/>
                </a:cubicBezTo>
                <a:cubicBezTo>
                  <a:pt x="664954" y="1739875"/>
                  <a:pt x="665124" y="1748707"/>
                  <a:pt x="665634" y="1757200"/>
                </a:cubicBezTo>
                <a:cubicBezTo>
                  <a:pt x="666993" y="1780471"/>
                  <a:pt x="688735" y="1802043"/>
                  <a:pt x="712345" y="1803402"/>
                </a:cubicBezTo>
                <a:cubicBezTo>
                  <a:pt x="734257" y="1804591"/>
                  <a:pt x="759905" y="1784378"/>
                  <a:pt x="763642" y="1762976"/>
                </a:cubicBezTo>
                <a:cubicBezTo>
                  <a:pt x="765001" y="1755842"/>
                  <a:pt x="763642" y="1748877"/>
                  <a:pt x="760415" y="1742423"/>
                </a:cubicBezTo>
                <a:cubicBezTo>
                  <a:pt x="753791" y="1728664"/>
                  <a:pt x="742580" y="1719152"/>
                  <a:pt x="730860" y="1710319"/>
                </a:cubicBezTo>
                <a:cubicBezTo>
                  <a:pt x="728482" y="1708451"/>
                  <a:pt x="726783" y="1707092"/>
                  <a:pt x="725934" y="1704204"/>
                </a:cubicBezTo>
                <a:cubicBezTo>
                  <a:pt x="714553" y="1668024"/>
                  <a:pt x="702663" y="1632184"/>
                  <a:pt x="695189" y="1594985"/>
                </a:cubicBezTo>
                <a:cubicBezTo>
                  <a:pt x="692811" y="1583435"/>
                  <a:pt x="694000" y="1581906"/>
                  <a:pt x="705890" y="1581736"/>
                </a:cubicBezTo>
                <a:cubicBezTo>
                  <a:pt x="707929" y="1581736"/>
                  <a:pt x="709797" y="1582076"/>
                  <a:pt x="711835" y="1582246"/>
                </a:cubicBezTo>
                <a:cubicBezTo>
                  <a:pt x="735786" y="1584793"/>
                  <a:pt x="759566" y="1587681"/>
                  <a:pt x="783516" y="1589719"/>
                </a:cubicBezTo>
                <a:cubicBezTo>
                  <a:pt x="831756" y="1593626"/>
                  <a:pt x="879996" y="1596514"/>
                  <a:pt x="928236" y="1601270"/>
                </a:cubicBezTo>
                <a:cubicBezTo>
                  <a:pt x="948449" y="1603308"/>
                  <a:pt x="948449" y="1603138"/>
                  <a:pt x="942844" y="1623182"/>
                </a:cubicBezTo>
                <a:cubicBezTo>
                  <a:pt x="941315" y="1628617"/>
                  <a:pt x="939446" y="1634732"/>
                  <a:pt x="943353" y="1639488"/>
                </a:cubicBezTo>
                <a:cubicBezTo>
                  <a:pt x="947600" y="1644754"/>
                  <a:pt x="950148" y="1650529"/>
                  <a:pt x="951506" y="1656984"/>
                </a:cubicBezTo>
                <a:cubicBezTo>
                  <a:pt x="952356" y="1661060"/>
                  <a:pt x="954734" y="1662759"/>
                  <a:pt x="958980" y="1663778"/>
                </a:cubicBezTo>
                <a:cubicBezTo>
                  <a:pt x="969002" y="1665986"/>
                  <a:pt x="979193" y="1665816"/>
                  <a:pt x="989385" y="1666496"/>
                </a:cubicBezTo>
                <a:cubicBezTo>
                  <a:pt x="996179" y="1667005"/>
                  <a:pt x="999916" y="1664118"/>
                  <a:pt x="1002974" y="1659531"/>
                </a:cubicBezTo>
                <a:cubicBezTo>
                  <a:pt x="1012656" y="1645263"/>
                  <a:pt x="1014015" y="1629297"/>
                  <a:pt x="1010278" y="1613160"/>
                </a:cubicBezTo>
                <a:close/>
                <a:moveTo>
                  <a:pt x="893245" y="959203"/>
                </a:moveTo>
                <a:cubicBezTo>
                  <a:pt x="900379" y="964808"/>
                  <a:pt x="906154" y="960732"/>
                  <a:pt x="911929" y="957674"/>
                </a:cubicBezTo>
                <a:cubicBezTo>
                  <a:pt x="921611" y="952748"/>
                  <a:pt x="921611" y="952578"/>
                  <a:pt x="923310" y="963110"/>
                </a:cubicBezTo>
                <a:cubicBezTo>
                  <a:pt x="929425" y="999459"/>
                  <a:pt x="935540" y="1035639"/>
                  <a:pt x="941655" y="1071989"/>
                </a:cubicBezTo>
                <a:cubicBezTo>
                  <a:pt x="942504" y="1076745"/>
                  <a:pt x="942674" y="1081501"/>
                  <a:pt x="943183" y="1086257"/>
                </a:cubicBezTo>
                <a:cubicBezTo>
                  <a:pt x="943013" y="1086257"/>
                  <a:pt x="942844" y="1086257"/>
                  <a:pt x="942504" y="1086257"/>
                </a:cubicBezTo>
                <a:cubicBezTo>
                  <a:pt x="942504" y="1090164"/>
                  <a:pt x="942674" y="1094241"/>
                  <a:pt x="942504" y="1098147"/>
                </a:cubicBezTo>
                <a:cubicBezTo>
                  <a:pt x="942334" y="1100865"/>
                  <a:pt x="940805" y="1103073"/>
                  <a:pt x="937748" y="1103073"/>
                </a:cubicBezTo>
                <a:cubicBezTo>
                  <a:pt x="934690" y="1103243"/>
                  <a:pt x="933501" y="1101205"/>
                  <a:pt x="932822" y="1098317"/>
                </a:cubicBezTo>
                <a:cubicBezTo>
                  <a:pt x="928066" y="1076066"/>
                  <a:pt x="919573" y="1054833"/>
                  <a:pt x="912269" y="1033261"/>
                </a:cubicBezTo>
                <a:cubicBezTo>
                  <a:pt x="905645" y="1013897"/>
                  <a:pt x="897152" y="995213"/>
                  <a:pt x="893245" y="974830"/>
                </a:cubicBezTo>
                <a:cubicBezTo>
                  <a:pt x="892565" y="970753"/>
                  <a:pt x="888828" y="967526"/>
                  <a:pt x="888998" y="962940"/>
                </a:cubicBezTo>
                <a:cubicBezTo>
                  <a:pt x="888998" y="960562"/>
                  <a:pt x="889508" y="956145"/>
                  <a:pt x="893245" y="959203"/>
                </a:cubicBezTo>
                <a:close/>
              </a:path>
            </a:pathLst>
          </a:custGeom>
          <a:solidFill>
            <a:srgbClr val="00B0F0"/>
          </a:solidFill>
          <a:ln w="1698"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9" name="TextBox 8">
            <a:extLst>
              <a:ext uri="{FF2B5EF4-FFF2-40B4-BE49-F238E27FC236}">
                <a16:creationId xmlns:a16="http://schemas.microsoft.com/office/drawing/2014/main" id="{712A9DE1-17D5-43E4-9160-B330E0C702DA}"/>
              </a:ext>
            </a:extLst>
          </p:cNvPr>
          <p:cNvSpPr txBox="1"/>
          <p:nvPr/>
        </p:nvSpPr>
        <p:spPr>
          <a:xfrm>
            <a:off x="301450" y="1334195"/>
            <a:ext cx="2960224" cy="1569660"/>
          </a:xfrm>
          <a:prstGeom prst="rect">
            <a:avLst/>
          </a:prstGeom>
          <a:noFill/>
        </p:spPr>
        <p:txBody>
          <a:bodyPr wrap="square" rtlCol="0" anchor="ctr">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تسهيل عمليات التواصل بين أطراف العملية التعليمية، وسهولة الوصول إلى الدروس من خلال تسجيل الدروس وتحميلها على الإنترنت. </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ko-KR" altLang="en-US" sz="160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13" name="TextBox 12">
            <a:extLst>
              <a:ext uri="{FF2B5EF4-FFF2-40B4-BE49-F238E27FC236}">
                <a16:creationId xmlns:a16="http://schemas.microsoft.com/office/drawing/2014/main" id="{EEE24597-C722-4526-8D97-F39B9353AC90}"/>
              </a:ext>
            </a:extLst>
          </p:cNvPr>
          <p:cNvSpPr txBox="1"/>
          <p:nvPr/>
        </p:nvSpPr>
        <p:spPr>
          <a:xfrm>
            <a:off x="376865" y="3000038"/>
            <a:ext cx="2809394" cy="83099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إتاحة المجال للتعلم أمام فئات المجتمع المتعددة والمتنوعة وفي أي وقت .</a:t>
            </a:r>
            <a:endParaRPr kumimoji="0" lang="en-US" altLang="ko-KR" sz="160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15" name="TextBox 14">
            <a:extLst>
              <a:ext uri="{FF2B5EF4-FFF2-40B4-BE49-F238E27FC236}">
                <a16:creationId xmlns:a16="http://schemas.microsoft.com/office/drawing/2014/main" id="{8F67D8C1-AF16-4130-87E9-BBD7CDE21899}"/>
              </a:ext>
            </a:extLst>
          </p:cNvPr>
          <p:cNvSpPr txBox="1"/>
          <p:nvPr/>
        </p:nvSpPr>
        <p:spPr>
          <a:xfrm>
            <a:off x="354088" y="4550862"/>
            <a:ext cx="2960224" cy="1323439"/>
          </a:xfrm>
          <a:prstGeom prst="rect">
            <a:avLst/>
          </a:prstGeom>
          <a:noFill/>
        </p:spPr>
        <p:txBody>
          <a:bodyPr wrap="square" rtlCol="0" anchor="ctr">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تبسيط عملية التعلم من خلال استخدام التقنيات الحديثة، مثل العروض التقديمية ومقاطع الفيديو ووسائل التواصل وغيرها من الوسائل.</a:t>
            </a:r>
            <a:endParaRPr kumimoji="0" lang="ko-KR" altLang="en-US" sz="160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18" name="TextBox 17">
            <a:extLst>
              <a:ext uri="{FF2B5EF4-FFF2-40B4-BE49-F238E27FC236}">
                <a16:creationId xmlns:a16="http://schemas.microsoft.com/office/drawing/2014/main" id="{D987341E-23C1-496E-9181-6CB3957391B4}"/>
              </a:ext>
            </a:extLst>
          </p:cNvPr>
          <p:cNvSpPr txBox="1"/>
          <p:nvPr/>
        </p:nvSpPr>
        <p:spPr>
          <a:xfrm>
            <a:off x="4107340" y="2048373"/>
            <a:ext cx="3050960" cy="830997"/>
          </a:xfrm>
          <a:prstGeom prst="rect">
            <a:avLst/>
          </a:prstGeom>
          <a:noFill/>
        </p:spPr>
        <p:txBody>
          <a:bodyPr wrap="square" rtlCol="0" anchor="ctr">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اكتساب مهارات جديدة من خلال التعامل مع الوسائل التعليمية الحديثة.</a:t>
            </a:r>
            <a:endParaRPr kumimoji="0" lang="ko-KR" altLang="en-US" sz="160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21" name="TextBox 20">
            <a:extLst>
              <a:ext uri="{FF2B5EF4-FFF2-40B4-BE49-F238E27FC236}">
                <a16:creationId xmlns:a16="http://schemas.microsoft.com/office/drawing/2014/main" id="{52B6AE5A-CC86-46F8-8C39-C9F0C669EB04}"/>
              </a:ext>
            </a:extLst>
          </p:cNvPr>
          <p:cNvSpPr txBox="1"/>
          <p:nvPr/>
        </p:nvSpPr>
        <p:spPr>
          <a:xfrm>
            <a:off x="7854670" y="2678872"/>
            <a:ext cx="4051831" cy="58477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التنوع والتعددية: توفير البدائل وتنوع الأساليب التعليمية والتقويمية</a:t>
            </a:r>
            <a:endParaRPr kumimoji="0" lang="ko-KR" altLang="en-US"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 name="Rectangle 2"/>
          <p:cNvSpPr/>
          <p:nvPr/>
        </p:nvSpPr>
        <p:spPr>
          <a:xfrm>
            <a:off x="3935761" y="1197131"/>
            <a:ext cx="3208054" cy="58477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توفير الوقت والجهد في إيصال المعلومات</a:t>
            </a:r>
          </a:p>
        </p:txBody>
      </p:sp>
      <p:sp>
        <p:nvSpPr>
          <p:cNvPr id="19" name="TextBox 18">
            <a:extLst>
              <a:ext uri="{FF2B5EF4-FFF2-40B4-BE49-F238E27FC236}">
                <a16:creationId xmlns:a16="http://schemas.microsoft.com/office/drawing/2014/main" id="{52B6AE5A-CC86-46F8-8C39-C9F0C669EB04}"/>
              </a:ext>
            </a:extLst>
          </p:cNvPr>
          <p:cNvSpPr txBox="1"/>
          <p:nvPr/>
        </p:nvSpPr>
        <p:spPr>
          <a:xfrm>
            <a:off x="7821341" y="1136865"/>
            <a:ext cx="4051831" cy="58477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التفاعلية والتشاركية : التفاعل المتبادل  للمعلومات والخبرات</a:t>
            </a:r>
            <a:endParaRPr kumimoji="0" lang="ko-KR" altLang="en-US"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0" name="TextBox 19">
            <a:extLst>
              <a:ext uri="{FF2B5EF4-FFF2-40B4-BE49-F238E27FC236}">
                <a16:creationId xmlns:a16="http://schemas.microsoft.com/office/drawing/2014/main" id="{52B6AE5A-CC86-46F8-8C39-C9F0C669EB04}"/>
              </a:ext>
            </a:extLst>
          </p:cNvPr>
          <p:cNvSpPr txBox="1"/>
          <p:nvPr/>
        </p:nvSpPr>
        <p:spPr>
          <a:xfrm>
            <a:off x="7838719" y="1938436"/>
            <a:ext cx="4051831" cy="338554"/>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التفريد : مراعاة الفروق الفردية للمتعلمين</a:t>
            </a:r>
            <a:endParaRPr kumimoji="0" lang="ko-KR" altLang="en-US"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2" name="TextBox 21">
            <a:extLst>
              <a:ext uri="{FF2B5EF4-FFF2-40B4-BE49-F238E27FC236}">
                <a16:creationId xmlns:a16="http://schemas.microsoft.com/office/drawing/2014/main" id="{52B6AE5A-CC86-46F8-8C39-C9F0C669EB04}"/>
              </a:ext>
            </a:extLst>
          </p:cNvPr>
          <p:cNvSpPr txBox="1"/>
          <p:nvPr/>
        </p:nvSpPr>
        <p:spPr>
          <a:xfrm>
            <a:off x="7824192" y="4529017"/>
            <a:ext cx="4048853" cy="58477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الكونية: إمكانية الحصول على المعلومات من جميع أنحاء العالم.</a:t>
            </a:r>
            <a:endParaRPr kumimoji="0" lang="ko-KR" altLang="en-US"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4" name="TextBox 23">
            <a:extLst>
              <a:ext uri="{FF2B5EF4-FFF2-40B4-BE49-F238E27FC236}">
                <a16:creationId xmlns:a16="http://schemas.microsoft.com/office/drawing/2014/main" id="{52B6AE5A-CC86-46F8-8C39-C9F0C669EB04}"/>
              </a:ext>
            </a:extLst>
          </p:cNvPr>
          <p:cNvSpPr txBox="1"/>
          <p:nvPr/>
        </p:nvSpPr>
        <p:spPr>
          <a:xfrm>
            <a:off x="7838719" y="5495264"/>
            <a:ext cx="4051831" cy="58477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التكاملية: تحقيق أهداف التعلم المنشودة في إطار منظومي متكامل.</a:t>
            </a:r>
            <a:endParaRPr kumimoji="0" lang="ko-KR" altLang="en-US"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6" name="TextBox 25">
            <a:extLst>
              <a:ext uri="{FF2B5EF4-FFF2-40B4-BE49-F238E27FC236}">
                <a16:creationId xmlns:a16="http://schemas.microsoft.com/office/drawing/2014/main" id="{52B6AE5A-CC86-46F8-8C39-C9F0C669EB04}"/>
              </a:ext>
            </a:extLst>
          </p:cNvPr>
          <p:cNvSpPr txBox="1"/>
          <p:nvPr/>
        </p:nvSpPr>
        <p:spPr>
          <a:xfrm>
            <a:off x="7821214" y="3615775"/>
            <a:ext cx="4051831" cy="58477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الإتقان: توفر المستحدثات التكنولوجية مستوى عالٍ من الكفاءة والفاعلية</a:t>
            </a:r>
          </a:p>
        </p:txBody>
      </p:sp>
      <p:pic>
        <p:nvPicPr>
          <p:cNvPr id="7" name="Graphic 21">
            <a:extLst>
              <a:ext uri="{FF2B5EF4-FFF2-40B4-BE49-F238E27FC236}">
                <a16:creationId xmlns:a16="http://schemas.microsoft.com/office/drawing/2014/main" id="{AB77A597-168E-2C5B-FBC4-0E737E457FC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2389" y="10478"/>
            <a:ext cx="2305141" cy="1076343"/>
          </a:xfrm>
          <a:prstGeom prst="rect">
            <a:avLst/>
          </a:prstGeom>
          <a:noFill/>
        </p:spPr>
      </p:pic>
      <p:sp>
        <p:nvSpPr>
          <p:cNvPr id="10" name="TextBox 9">
            <a:extLst>
              <a:ext uri="{FF2B5EF4-FFF2-40B4-BE49-F238E27FC236}">
                <a16:creationId xmlns:a16="http://schemas.microsoft.com/office/drawing/2014/main" id="{BCADAF9C-03E4-A606-A623-A9A22C16627E}"/>
              </a:ext>
            </a:extLst>
          </p:cNvPr>
          <p:cNvSpPr txBox="1"/>
          <p:nvPr/>
        </p:nvSpPr>
        <p:spPr>
          <a:xfrm>
            <a:off x="8622911" y="63683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103442805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BED4021-584A-2B0F-E97C-42749F73E6F0}"/>
              </a:ext>
            </a:extLst>
          </p:cNvPr>
          <p:cNvSpPr/>
          <p:nvPr/>
        </p:nvSpPr>
        <p:spPr>
          <a:xfrm>
            <a:off x="695400" y="1195036"/>
            <a:ext cx="10919115" cy="5544269"/>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2" name="Rectangle 1"/>
          <p:cNvSpPr/>
          <p:nvPr/>
        </p:nvSpPr>
        <p:spPr>
          <a:xfrm>
            <a:off x="1847528" y="3488822"/>
            <a:ext cx="8125237" cy="2954014"/>
          </a:xfrm>
          <a:prstGeom prst="rect">
            <a:avLst/>
          </a:prstGeom>
          <a:noFill/>
        </p:spPr>
        <p:txBody>
          <a:bodyPr wrap="square">
            <a:spAutoFit/>
          </a:bodyPr>
          <a:lstStyle/>
          <a:p>
            <a:pPr marL="342900" marR="0" lvl="0" indent="-342900" algn="r" defTabSz="914400" rtl="1" eaLnBrk="1" fontAlgn="auto" latinLnBrk="0" hangingPunct="1">
              <a:lnSpc>
                <a:spcPct val="150000"/>
              </a:lnSpc>
              <a:spcBef>
                <a:spcPts val="0"/>
              </a:spcBef>
              <a:spcAft>
                <a:spcPts val="0"/>
              </a:spcAft>
              <a:buClr>
                <a:srgbClr val="000000"/>
              </a:buClr>
              <a:buSzTx/>
              <a:buFont typeface="Arial" pitchFamily="34" charset="0"/>
              <a:buChar char="•"/>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التعليم الإلكتروني والتعلم المدمج.</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itchFamily="34" charset="0"/>
              <a:buChar char="•"/>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الباركود في التعليم.</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itchFamily="34" charset="0"/>
              <a:buChar char="•"/>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التلعيب أو التعليم المعتمد على الألعاب.</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itchFamily="34" charset="0"/>
              <a:buChar char="•"/>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التعلم المتنقل أو النقال من خلال الهواتف الذكية والأجهزة المحمولة.</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itchFamily="34" charset="0"/>
              <a:buChar char="•"/>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المشاريع والبحث والاستكشافات المعتمدة على الويب.</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itchFamily="34" charset="0"/>
              <a:buChar char="•"/>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الواقع الإفتراضي والواقع المعزز.</a:t>
            </a:r>
          </a:p>
          <a:p>
            <a:pPr marL="342900" marR="0" lvl="0" indent="-342900" algn="r" defTabSz="914400" rtl="1" eaLnBrk="1" fontAlgn="auto" latinLnBrk="0" hangingPunct="1">
              <a:lnSpc>
                <a:spcPct val="150000"/>
              </a:lnSpc>
              <a:spcBef>
                <a:spcPts val="0"/>
              </a:spcBef>
              <a:spcAft>
                <a:spcPts val="0"/>
              </a:spcAft>
              <a:buClr>
                <a:srgbClr val="000000"/>
              </a:buClr>
              <a:buSzTx/>
              <a:buFont typeface="Arial" pitchFamily="34" charset="0"/>
              <a:buChar char="•"/>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الحوسبة السحابية. </a:t>
            </a:r>
          </a:p>
        </p:txBody>
      </p:sp>
      <p:sp>
        <p:nvSpPr>
          <p:cNvPr id="3" name="Rectangle 2"/>
          <p:cNvSpPr/>
          <p:nvPr/>
        </p:nvSpPr>
        <p:spPr>
          <a:xfrm>
            <a:off x="1245456" y="205492"/>
            <a:ext cx="9701088" cy="323101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اتجاهات حديثة في مستحدثات تقنيات التعليم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شهد العالم تطورات تقنية عديدة ناتجة عن التقدّم العلمي الكبير في الآونة الأخيرة، وكانت محصلتها ظهور بعض الأدوات التقنية المتطورة في كافة المجالات، وكان من الطبيعي أن تحاول النظم التعليمية استثمار تلك المستحدثات من أجل تطوير التعليم وتحقيق الأهداف التربوية المعاصرة، وتغيير المفاهيم والأدوار الراسخة بما ينسجم وهذه التطورات، ومن أمثلة الاتجاهات الحديثة في مستحدثات تقنيات التعليم:</a:t>
            </a:r>
          </a:p>
        </p:txBody>
      </p:sp>
      <p:pic>
        <p:nvPicPr>
          <p:cNvPr id="4" name="Graphic 21">
            <a:extLst>
              <a:ext uri="{FF2B5EF4-FFF2-40B4-BE49-F238E27FC236}">
                <a16:creationId xmlns:a16="http://schemas.microsoft.com/office/drawing/2014/main" id="{EEE8BE85-F509-F948-0A26-C817DA9618D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2389" y="10478"/>
            <a:ext cx="2305141" cy="1076343"/>
          </a:xfrm>
          <a:prstGeom prst="rect">
            <a:avLst/>
          </a:prstGeom>
          <a:noFill/>
        </p:spPr>
      </p:pic>
      <p:sp>
        <p:nvSpPr>
          <p:cNvPr id="7" name="TextBox 6">
            <a:extLst>
              <a:ext uri="{FF2B5EF4-FFF2-40B4-BE49-F238E27FC236}">
                <a16:creationId xmlns:a16="http://schemas.microsoft.com/office/drawing/2014/main" id="{B97F75F9-2302-C290-6532-27178F62CDAF}"/>
              </a:ext>
            </a:extLst>
          </p:cNvPr>
          <p:cNvSpPr txBox="1"/>
          <p:nvPr/>
        </p:nvSpPr>
        <p:spPr>
          <a:xfrm>
            <a:off x="-168696" y="639151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216006230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351584" y="364551"/>
            <a:ext cx="6552728" cy="400069"/>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اتجاهات حديثة في مستحدثات تقنيات التعليم </a:t>
            </a:r>
          </a:p>
        </p:txBody>
      </p:sp>
      <p:sp>
        <p:nvSpPr>
          <p:cNvPr id="2" name="Rectangle 1"/>
          <p:cNvSpPr/>
          <p:nvPr/>
        </p:nvSpPr>
        <p:spPr>
          <a:xfrm>
            <a:off x="324916" y="2951509"/>
            <a:ext cx="11542167" cy="1415772"/>
          </a:xfrm>
          <a:prstGeom prst="rect">
            <a:avLst/>
          </a:prstGeom>
        </p:spPr>
        <p:txBody>
          <a:bodyPr wrap="square">
            <a:spAutoFit/>
          </a:bodyPr>
          <a:lstStyle/>
          <a:p>
            <a:pPr marL="0" marR="0" lvl="0" indent="0" algn="just" defTabSz="914400" rtl="1" eaLnBrk="1" fontAlgn="auto" latinLnBrk="0" hangingPunct="1">
              <a:spcBef>
                <a:spcPts val="0"/>
              </a:spcBef>
              <a:spcAft>
                <a:spcPts val="0"/>
              </a:spcAft>
              <a:buClr>
                <a:srgbClr val="000000"/>
              </a:buClr>
              <a:buSzTx/>
              <a:buFont typeface="Arial"/>
              <a:buNone/>
              <a:tabLst/>
              <a:defRPr/>
            </a:pPr>
            <a:r>
              <a:rPr kumimoji="0" lang="ar-JO"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الحوسبة السحابية </a:t>
            </a:r>
            <a:r>
              <a:rPr kumimoji="0" lang="en-GB"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Cloud Computing</a:t>
            </a:r>
            <a:endParaRPr kumimoji="0" lang="ar-JO"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وهي نموذج تقني يتم من خلاله توفير التطبيقات والبيانات وموارد تكنولوجيا المعلومات كخدمات مُقدمة للمستخدمين عبر شبكة الإنترنت. ومن الأمثلة لأهم التطبيقات التربوية والتعليمية للحوسبة السحابية، </a:t>
            </a:r>
            <a:r>
              <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Google Apps، Sky Drive</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en-GB"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4" name="Rectangle 3"/>
          <p:cNvSpPr/>
          <p:nvPr/>
        </p:nvSpPr>
        <p:spPr>
          <a:xfrm>
            <a:off x="0" y="4346294"/>
            <a:ext cx="12096520" cy="2174313"/>
          </a:xfrm>
          <a:prstGeom prst="rect">
            <a:avLst/>
          </a:prstGeom>
        </p:spPr>
        <p:txBody>
          <a:bodyPr wrap="square">
            <a:spAutoFit/>
          </a:bodyPr>
          <a:lstStyle/>
          <a:p>
            <a:pPr marL="0" marR="0" lvl="0" indent="0" algn="just" defTabSz="914400" rtl="1" eaLnBrk="1" fontAlgn="auto" latinLnBrk="0" hangingPunct="1">
              <a:spcBef>
                <a:spcPts val="0"/>
              </a:spcBef>
              <a:spcAft>
                <a:spcPts val="0"/>
              </a:spcAft>
              <a:buClr>
                <a:srgbClr val="000000"/>
              </a:buClr>
              <a:buSzTx/>
              <a:buFont typeface="Arial"/>
              <a:buNone/>
              <a:tabLst/>
              <a:defRPr/>
            </a:pPr>
            <a:r>
              <a:rPr kumimoji="0" lang="ar-JO"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 التلعيب/ التعليم المعتمد على الألعاب  </a:t>
            </a:r>
            <a:r>
              <a:rPr kumimoji="0" lang="en-GB"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Gamification</a:t>
            </a:r>
            <a:endParaRPr kumimoji="0" lang="ar-JO"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بأنها سلسلة من مبادئ التصميم والعمليات والنظم المستخدمة للتأثير وتحفيز الأفراد على ممارسة سلوكيات معينة وإحداث النتائج المرجوة، حيث يتم استخدام تقنيات ألعاب الفيديو لزيادة التفاعل والاهتمام في نشاط ما،. ويعبّر التلعيب عن تطبيق عناصر اللعبة وتقنيات التصميم الرقمي للألعاب في تحقيق أهداف معينة وحل مشاكل خارج سياق اللعبة . ومن أهم أهداف الاستعانة بالألعاب في التعليم هو أنها تسهم في زيادة مهارات الطلاب وتشجعهم على تنفيذ الخطوات المناسبة كل حسب إمكاناته، بالتالي يساعدهم على استيعاب النظام التعليمي الإلكتروني، والقدرة على التعلم في أي وقت وأي مكان.</a:t>
            </a:r>
          </a:p>
        </p:txBody>
      </p:sp>
      <p:sp>
        <p:nvSpPr>
          <p:cNvPr id="13" name="Rectangle 12"/>
          <p:cNvSpPr/>
          <p:nvPr/>
        </p:nvSpPr>
        <p:spPr>
          <a:xfrm>
            <a:off x="255938" y="920436"/>
            <a:ext cx="11584644" cy="1804981"/>
          </a:xfrm>
          <a:prstGeom prst="rect">
            <a:avLst/>
          </a:prstGeom>
        </p:spPr>
        <p:txBody>
          <a:bodyPr wrap="square">
            <a:spAutoFit/>
          </a:bodyPr>
          <a:lstStyle/>
          <a:p>
            <a:pPr marL="0" marR="0" lvl="0" indent="0" algn="just" defTabSz="914400" rtl="1" eaLnBrk="1" fontAlgn="auto" latinLnBrk="0" hangingPunct="1">
              <a:spcBef>
                <a:spcPts val="0"/>
              </a:spcBef>
              <a:spcAft>
                <a:spcPts val="0"/>
              </a:spcAft>
              <a:buClr>
                <a:srgbClr val="000000"/>
              </a:buClr>
              <a:buSzTx/>
              <a:buFont typeface="Arial"/>
              <a:buNone/>
              <a:tabLst/>
              <a:defRPr/>
            </a:pPr>
            <a:r>
              <a:rPr kumimoji="0" lang="ar-JO"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التعلم النقال    </a:t>
            </a:r>
            <a:r>
              <a:rPr kumimoji="0" lang="en-GB"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Mobile Learning</a:t>
            </a:r>
            <a:endParaRPr kumimoji="0" lang="ar-JO"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التعلم المتنقل أو التعليم النقال هو مصطلح يشير إلى استخدام الأجهزة المحمولة في عملية التعليم، لتوصيل المعلومة خارج قاعات التدريس، ويمكن تحقيق ذلك باستخدام الأجهزة النقالة والمحمولة، على أن تكون كلها مجهزة بتقنيات الاتصال المختلفة اللاسلكية والسلكية على حد سواء مما يؤمن سهولة تبادل المعلومات بين الطلاب فيما بينهم من جهة وبين الطلاب والمحاضر من جهة أخرى .</a:t>
            </a:r>
          </a:p>
        </p:txBody>
      </p:sp>
      <p:pic>
        <p:nvPicPr>
          <p:cNvPr id="3" name="Graphic 21">
            <a:extLst>
              <a:ext uri="{FF2B5EF4-FFF2-40B4-BE49-F238E27FC236}">
                <a16:creationId xmlns:a16="http://schemas.microsoft.com/office/drawing/2014/main" id="{0DFB6E94-77EA-030F-F152-197089B0C95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74689"/>
            <a:ext cx="2305141" cy="1076343"/>
          </a:xfrm>
          <a:prstGeom prst="rect">
            <a:avLst/>
          </a:prstGeom>
          <a:noFill/>
        </p:spPr>
      </p:pic>
      <p:sp>
        <p:nvSpPr>
          <p:cNvPr id="6" name="TextBox 5">
            <a:extLst>
              <a:ext uri="{FF2B5EF4-FFF2-40B4-BE49-F238E27FC236}">
                <a16:creationId xmlns:a16="http://schemas.microsoft.com/office/drawing/2014/main" id="{306F2409-D02F-FA4C-ED1B-B39896E39DC3}"/>
              </a:ext>
            </a:extLst>
          </p:cNvPr>
          <p:cNvSpPr txBox="1"/>
          <p:nvPr/>
        </p:nvSpPr>
        <p:spPr>
          <a:xfrm>
            <a:off x="243430" y="64039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321683412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circle(in)">
                                      <p:cBhvr>
                                        <p:cTn id="7" dur="2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7484065-28EE-820E-2275-1F25B003C856}"/>
              </a:ext>
            </a:extLst>
          </p:cNvPr>
          <p:cNvSpPr/>
          <p:nvPr/>
        </p:nvSpPr>
        <p:spPr>
          <a:xfrm>
            <a:off x="3431704" y="1199545"/>
            <a:ext cx="8544396" cy="543241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4" name="Rectangle 3"/>
          <p:cNvSpPr/>
          <p:nvPr/>
        </p:nvSpPr>
        <p:spPr>
          <a:xfrm>
            <a:off x="3509946" y="1463166"/>
            <a:ext cx="8346694" cy="4616007"/>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هي تمثيل ضوئي لبيانات قابلة للقراءة من قبل الحاسوب مثل الأرقام والحروف، بحيث تكون الشفرات أحادية البعد أو على هيئة رمز ثنائي الأبعاد، كما يمكن أن تأتي أيضًا على شكل مربعات أو نقاط أو أشكال سداسية أو أنماط هندسية أخرى ، وتعبّر تقنية الباركود في التعليم عن الطريقة التي يتم خلالها التفاعل بين الطلاب والتكنولوجيا بإنشاء رموز في الكتب وربطها بالمراجعات أو المصادر الإضافية أو الأنشطة الصفية، بحيث يمكن للطلاب مسحها ومعرفة المزيد بواسطة قارئ الأكواد أو تطبيق الكاميرا بالهواتف الذكية.</a:t>
            </a:r>
            <a:endPar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ومن مميزات التعامل مع تقنية الباركود في التعليم حفظ الوقت والجهد، وسرعة إعداده وسهولة تصميمه، ومواكبة التغييرات المتسارعة في عالم المعرفة، والتوجه نحو أسهل الطرق للتعامل مع الأنشطة الصفية وغير الصفية.</a:t>
            </a:r>
            <a:endPar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Rectangle 4"/>
          <p:cNvSpPr/>
          <p:nvPr/>
        </p:nvSpPr>
        <p:spPr>
          <a:xfrm>
            <a:off x="5807968" y="296554"/>
            <a:ext cx="1293944"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الباركود</a:t>
            </a:r>
            <a:endParaRPr kumimoji="0" lang="en-GB"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8" y="4653136"/>
            <a:ext cx="3359696" cy="19889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360" y="1556792"/>
            <a:ext cx="2668885"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3935760" y="778827"/>
            <a:ext cx="4567276" cy="4001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QR Code Scan &amp; Barcode Scanner</a:t>
            </a:r>
          </a:p>
        </p:txBody>
      </p:sp>
      <p:pic>
        <p:nvPicPr>
          <p:cNvPr id="2" name="Graphic 21">
            <a:extLst>
              <a:ext uri="{FF2B5EF4-FFF2-40B4-BE49-F238E27FC236}">
                <a16:creationId xmlns:a16="http://schemas.microsoft.com/office/drawing/2014/main" id="{2508FD1F-789B-95DE-F651-9FA21F1F54B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74689"/>
            <a:ext cx="2305141" cy="1076343"/>
          </a:xfrm>
          <a:prstGeom prst="rect">
            <a:avLst/>
          </a:prstGeom>
          <a:noFill/>
        </p:spPr>
      </p:pic>
      <p:sp>
        <p:nvSpPr>
          <p:cNvPr id="8" name="TextBox 7">
            <a:extLst>
              <a:ext uri="{FF2B5EF4-FFF2-40B4-BE49-F238E27FC236}">
                <a16:creationId xmlns:a16="http://schemas.microsoft.com/office/drawing/2014/main" id="{65B44AF2-1172-A153-CDC5-986C2A08844A}"/>
              </a:ext>
            </a:extLst>
          </p:cNvPr>
          <p:cNvSpPr txBox="1"/>
          <p:nvPr/>
        </p:nvSpPr>
        <p:spPr>
          <a:xfrm>
            <a:off x="3191768" y="645251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56350434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2348" y="721700"/>
            <a:ext cx="11634291" cy="3677289"/>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  الواقع الافتراضي في التعليم    </a:t>
            </a:r>
            <a:r>
              <a:rPr kumimoji="0" lang="en-GB"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VR in Education</a:t>
            </a:r>
            <a:endParaRPr kumimoji="0" lang="ar-JO"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الواقع الافتراضي هو بيئة افتراضية تفاعلية جذّابة تأخذ المتعلم إلى بيئة افتراضية خيالية لا يمكن التوصل إليها في الواقع، صممت وطورت لت</a:t>
            </a: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ؤدي</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مجموعة من الأهداف التعليمية. وهي محاكاة رسومية للواقع الحقيقي في الوقت الذي يتفاعل فيه المستخدم مع النظام باستخدام أدوات خاصة مثل: الخوذات الواقية، القفازات، والنظارات، ويكون لدى المستخدم القدرة على التفاعل والتحكم في</a:t>
            </a: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ها.</a:t>
            </a:r>
            <a:endPar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ومن خصائص بيئة الواقع الافتراضي </a:t>
            </a:r>
            <a:r>
              <a:rPr kumimoji="0" lang="ar-JO"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التفاعلية والانغماس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إذ تتوقف درجة التفاعلية على مدى ما يسمح به النظام من تفاعلات وأحداث يقوم بها المستخدم عند تفاعله مع مكونات هذا النظام واستخدام أدوات وتقنيات الواقع الافتراضي، التي تتيح انغماساً تاماً وتفاعلاً مباشراً مع البيئات الافتراضية، كما يسمح لمستخدم تطبيقات الواقع الافتراضي بالتفاعل مع محتويات هذه البيئات مما يشجع الابتكار والإبداع وإمكانية تلافي الأخطاء في الواقع.</a:t>
            </a:r>
            <a:endPar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4" name="Rectangle 3"/>
          <p:cNvSpPr/>
          <p:nvPr/>
        </p:nvSpPr>
        <p:spPr>
          <a:xfrm>
            <a:off x="551384" y="4512844"/>
            <a:ext cx="11532846" cy="2015295"/>
          </a:xfrm>
          <a:prstGeom prst="rect">
            <a:avLst/>
          </a:prstGeom>
        </p:spPr>
        <p:txBody>
          <a:bodyPr wrap="square">
            <a:spAutoFit/>
          </a:bodyPr>
          <a:lstStyle/>
          <a:p>
            <a:pPr marL="0" marR="0" lvl="2"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  الواقع المعزز </a:t>
            </a:r>
            <a:r>
              <a:rPr kumimoji="0" lang="en-GB"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Augmented Reality </a:t>
            </a:r>
            <a:endParaRPr kumimoji="0" lang="ar-JO" sz="20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2"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الواقع المعزز عبارة عن تكنولوجيا ثلاثية الأبعاد تدمج بين الواقع الحقيقي والواقع الإفتراضي، ويتم التفاعل معها في الوقت الحقيقي أي أثناء قيام الفرد بالمهمة الحقيقية. ومن أهم مبررات استخدامها في التعليم هو: تحفيز الطلاب لاكتشاف المعلومات بأنفسهم، وزيادة دافعية المتعلمين، وتوفير بيئة تعلم مناسبة لأساليب تعلم متعددة، ومساعدة المتعلم في اكتساب مهارات لا يمكن له إدراكها بسهولة إلاّ من خلال تجارب واقعية. </a:t>
            </a:r>
          </a:p>
        </p:txBody>
      </p:sp>
      <p:pic>
        <p:nvPicPr>
          <p:cNvPr id="5" name="Graphic 21">
            <a:extLst>
              <a:ext uri="{FF2B5EF4-FFF2-40B4-BE49-F238E27FC236}">
                <a16:creationId xmlns:a16="http://schemas.microsoft.com/office/drawing/2014/main" id="{B7B6447D-6D00-5F41-F3F2-182C37C947F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74689"/>
            <a:ext cx="2305141" cy="1076343"/>
          </a:xfrm>
          <a:prstGeom prst="rect">
            <a:avLst/>
          </a:prstGeom>
          <a:noFill/>
        </p:spPr>
      </p:pic>
      <p:sp>
        <p:nvSpPr>
          <p:cNvPr id="6" name="TextBox 5">
            <a:extLst>
              <a:ext uri="{FF2B5EF4-FFF2-40B4-BE49-F238E27FC236}">
                <a16:creationId xmlns:a16="http://schemas.microsoft.com/office/drawing/2014/main" id="{749CE999-674E-6C8F-248B-47D6006554BB}"/>
              </a:ext>
            </a:extLst>
          </p:cNvPr>
          <p:cNvSpPr txBox="1"/>
          <p:nvPr/>
        </p:nvSpPr>
        <p:spPr>
          <a:xfrm>
            <a:off x="622022"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1001123864"/>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1559496" y="324666"/>
            <a:ext cx="7344816" cy="46162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المستحدثات التكنولوجية</a:t>
            </a:r>
            <a:r>
              <a:rPr kumimoji="0" lang="ar-AE"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(التحديات والمقترحات)</a:t>
            </a:r>
            <a:endParaRPr kumimoji="0" sz="2400" b="0"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2" name="Rectangle 1"/>
          <p:cNvSpPr/>
          <p:nvPr/>
        </p:nvSpPr>
        <p:spPr>
          <a:xfrm>
            <a:off x="407368" y="887946"/>
            <a:ext cx="11665296" cy="5944384"/>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وبالرغم من فاعلية المستحدثات التكنولوجيا وتأثيرها الإيجابي على العملية التعليمية، إلا أنّ هناك العديد من </a:t>
            </a:r>
            <a:r>
              <a:rPr kumimoji="0" lang="ar-JO"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التحديات</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التي تواجه المسؤولين والمعلمين والمتعلمين، منها:</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عدم استيعاب المعلمين نوع المستحدث المناسب للعملية التعليمية </a:t>
            </a: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ضرورة تدريب المعلمين على استخدام المستحدث قبل تقديمه للمتعلمين.</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التكلفة المادية المرتفعة.</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سرعة تطور التكنولوجيا.</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توفير البنية التحتية المناسبة لمتطلبات المستحدثات التكنولوجية المتعددة.</a:t>
            </a:r>
            <a:endParaRPr kumimoji="0" lang="ar-JO"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b="1" i="0" u="sng" strike="noStrike" kern="0" cap="none" spc="0" normalizeH="0" baseline="0" noProof="0" dirty="0">
                <a:ln>
                  <a:noFill/>
                </a:ln>
                <a:solidFill>
                  <a:srgbClr val="00B0F0"/>
                </a:solidFill>
                <a:effectLst/>
                <a:uLnTx/>
                <a:uFillTx/>
                <a:latin typeface="Alexandria" pitchFamily="2" charset="-78"/>
                <a:cs typeface="Alexandria" pitchFamily="2" charset="-78"/>
                <a:sym typeface="Arial"/>
              </a:rPr>
              <a:t>مقترحات لتفعيل المستحدثات التكنولوجية في العملية التعليمية</a:t>
            </a:r>
            <a:endParaRPr kumimoji="0" lang="ar-JO" b="1" i="0" u="sng"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ينبغي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وضع خطط مناسبة لتوظيف المستحدثات التكنولوجية في العملية التعليمية، ويجب الأخذ في الاعتبار العواقب التي تعيقنا ومحاولة التغلب على التحديات التي تواجهنا، بالإضافة إلى ضرورة نشر الوعي حول استخدامات ومميزات وعيوب المستحدث التكنولوجي المخطط توظيفه في العملية التعليمية، وكذلك تدريب المعلمين والمتعلمين على كيفية استخدامها وتوظيفها بالطريقة الصحيحة، وإشراك المعلمين في اختيار الوسائل وتقويمها، بالإضافة إلى عقد دورات تدريبية تتعلق بتصميم واختيار واستعمال تكنولوجيا التعليم مما يساعد على تحسين اتجاهات المعلمين نحو تلك الوسائل التي تلعب دوراً هاماً في نجاح النظام التعليمي </a:t>
            </a:r>
            <a:r>
              <a:rPr kumimoji="0" lang="ar-JO"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GB" sz="22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3" name="Graphic 21">
            <a:extLst>
              <a:ext uri="{FF2B5EF4-FFF2-40B4-BE49-F238E27FC236}">
                <a16:creationId xmlns:a16="http://schemas.microsoft.com/office/drawing/2014/main" id="{77D42984-309B-C585-07F3-223A57ADD73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0959" y="-174689"/>
            <a:ext cx="2305141" cy="1076343"/>
          </a:xfrm>
          <a:prstGeom prst="rect">
            <a:avLst/>
          </a:prstGeom>
          <a:noFill/>
        </p:spPr>
      </p:pic>
    </p:spTree>
    <p:custDataLst>
      <p:tags r:id="rId1"/>
    </p:custDataLst>
    <p:extLst>
      <p:ext uri="{BB962C8B-B14F-4D97-AF65-F5344CB8AC3E}">
        <p14:creationId xmlns:p14="http://schemas.microsoft.com/office/powerpoint/2010/main" val="362365298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circle(in)">
                                      <p:cBhvr>
                                        <p:cTn id="7" dur="2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A36F02F-3B27-3F2C-9D05-1B7247693E2D}"/>
              </a:ext>
            </a:extLst>
          </p:cNvPr>
          <p:cNvSpPr/>
          <p:nvPr/>
        </p:nvSpPr>
        <p:spPr>
          <a:xfrm>
            <a:off x="232225" y="1484784"/>
            <a:ext cx="11719007" cy="4965475"/>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145" name="Google Shape;145;p3"/>
          <p:cNvSpPr txBox="1"/>
          <p:nvPr/>
        </p:nvSpPr>
        <p:spPr>
          <a:xfrm>
            <a:off x="3143672" y="188640"/>
            <a:ext cx="5904656" cy="52318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التعليم الالكتروني</a:t>
            </a:r>
            <a:endParaRPr kumimoji="0" sz="28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3" name="Rectangle 2"/>
          <p:cNvSpPr/>
          <p:nvPr/>
        </p:nvSpPr>
        <p:spPr>
          <a:xfrm>
            <a:off x="407100" y="1974273"/>
            <a:ext cx="11331588" cy="3739485"/>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مقدمة</a:t>
            </a:r>
            <a:endPar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Tx/>
              <a:buSzTx/>
              <a:buFont typeface="Arial"/>
              <a:buNone/>
              <a:tabLst/>
              <a:defRPr/>
            </a:pPr>
            <a:r>
              <a:rPr kumimoji="0" lang="ar-JO"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sym typeface="Arial"/>
              </a:rPr>
              <a:t>          إن هذا العصر يتميز بالتغيرات السريعة الناجمة عن التقدّم العلمي والتكنولوجي وتقنية المعلومات، لذا أصبح من الضروري على النظام التربوي مواكبة هذه التغيرات لمواجهة المشكلات التي قد تنجم عنها مثل كثرة المعلومات وزيادة عدد المتعلمين ونقص المعلمين وبعد المسافات. </a:t>
            </a:r>
          </a:p>
          <a:p>
            <a:pPr marL="0" marR="0" lvl="0" indent="0" algn="just" defTabSz="914400" rtl="1" eaLnBrk="1" fontAlgn="auto" latinLnBrk="0" hangingPunct="1">
              <a:lnSpc>
                <a:spcPct val="150000"/>
              </a:lnSpc>
              <a:spcBef>
                <a:spcPts val="0"/>
              </a:spcBef>
              <a:spcAft>
                <a:spcPts val="0"/>
              </a:spcAft>
              <a:buClrTx/>
              <a:buSzTx/>
              <a:buFont typeface="Arial"/>
              <a:buNone/>
              <a:tabLst/>
              <a:defRPr/>
            </a:pPr>
            <a:r>
              <a:rPr kumimoji="0" lang="ar-JO"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sym typeface="Arial"/>
              </a:rPr>
              <a:t>وقد أدّت هذه التغيرات إلى ظهور أنماط وطرائق عديدة للتعليم والتعلم، ومن ذلك ظهور التعليم الإلكتروني، والذي يعرف بأنه طريقة للتعلّم باستخدام آليات الاتصال الحديثة من حاسوب وشبكاته ووسائطه المتعددة من صوت وصورة ورسومات وآليات بحث ومكتبات إلكترونية، وكذلك بوابات الإنترنت سواء كان عن بعد أو في الفصل الدراسي، أي استخدام التقنية بجميع أنواعها في إيصال المعلومة للمتعلم بأقصر وقت ووجهد وأكبر فائدة.</a:t>
            </a:r>
            <a:endParaRPr kumimoji="0" lang="en-US" altLang="ko-KR" b="0" i="0" u="none" strike="noStrike" kern="1200" cap="none" spc="0" normalizeH="0" baseline="0" noProof="0" dirty="0">
              <a:ln>
                <a:noFill/>
              </a:ln>
              <a:solidFill>
                <a:srgbClr val="000000"/>
              </a:solidFill>
              <a:effectLst/>
              <a:uLnTx/>
              <a:uFillTx/>
              <a:latin typeface="Alexandria" pitchFamily="2" charset="-78"/>
              <a:ea typeface="Arial Unicode MS"/>
              <a:cs typeface="Alexandria" pitchFamily="2" charset="-78"/>
              <a:sym typeface="Arial"/>
            </a:endParaRPr>
          </a:p>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lang="en-GB"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4" name="Graphic 21">
            <a:extLst>
              <a:ext uri="{FF2B5EF4-FFF2-40B4-BE49-F238E27FC236}">
                <a16:creationId xmlns:a16="http://schemas.microsoft.com/office/drawing/2014/main" id="{BF3318EC-9782-CB1E-A5B8-FA08FBBBE1B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6" name="TextBox 5">
            <a:extLst>
              <a:ext uri="{FF2B5EF4-FFF2-40B4-BE49-F238E27FC236}">
                <a16:creationId xmlns:a16="http://schemas.microsoft.com/office/drawing/2014/main" id="{3C32674C-42F2-0F71-5BE1-E048FF74E0D6}"/>
              </a:ext>
            </a:extLst>
          </p:cNvPr>
          <p:cNvSpPr txBox="1"/>
          <p:nvPr/>
        </p:nvSpPr>
        <p:spPr>
          <a:xfrm>
            <a:off x="4871864" y="65111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82755033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9A4FEA0-B4A9-AA23-3288-76CB1402DEE4}"/>
              </a:ext>
            </a:extLst>
          </p:cNvPr>
          <p:cNvSpPr/>
          <p:nvPr/>
        </p:nvSpPr>
        <p:spPr>
          <a:xfrm>
            <a:off x="332001" y="908720"/>
            <a:ext cx="11644099" cy="5541539"/>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12" name="TextBox 11">
            <a:extLst>
              <a:ext uri="{FF2B5EF4-FFF2-40B4-BE49-F238E27FC236}">
                <a16:creationId xmlns:a16="http://schemas.microsoft.com/office/drawing/2014/main" id="{E2E47C49-1B6F-4F15-A110-E5832381D6E7}"/>
              </a:ext>
            </a:extLst>
          </p:cNvPr>
          <p:cNvSpPr txBox="1"/>
          <p:nvPr/>
        </p:nvSpPr>
        <p:spPr>
          <a:xfrm flipH="1">
            <a:off x="2855640" y="101525"/>
            <a:ext cx="6014398"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altLang="ko-KR" sz="28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مفهوم التعليم الإلكتروني</a:t>
            </a:r>
            <a:endParaRPr kumimoji="0" lang="ko-KR" altLang="en-US" sz="28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endParaRPr>
          </a:p>
        </p:txBody>
      </p:sp>
      <p:sp>
        <p:nvSpPr>
          <p:cNvPr id="13" name="TextBox 12">
            <a:extLst>
              <a:ext uri="{FF2B5EF4-FFF2-40B4-BE49-F238E27FC236}">
                <a16:creationId xmlns:a16="http://schemas.microsoft.com/office/drawing/2014/main" id="{AB2D3978-C53B-4B2C-B33D-E052C598B4D9}"/>
              </a:ext>
            </a:extLst>
          </p:cNvPr>
          <p:cNvSpPr txBox="1"/>
          <p:nvPr/>
        </p:nvSpPr>
        <p:spPr>
          <a:xfrm>
            <a:off x="479375" y="1204194"/>
            <a:ext cx="11380623" cy="5221301"/>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Ø"/>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طريقة للتعليم من خلال استخدام التقنيات المتوفرة بجميع أنواعها في إيصال المعلومات للمتعلم بأقصر وقت وجهد وأكبر فائدة، هو نظام تفاعلي للتعليم يُقدم للمتعلم باستخدام تكنولوجيات الاتصال والمعلومات، ويعتمد على بيئة إلكترونية رقمية متكاملة تعرض المقررات الدراسية عبر الشبكات الإلكترونية، وتوفر سبل الإرشاد والتوجيه وتنظيم الاختبارات وكذلك إدارة المصادر والعمليات وتقويمها.</a:t>
            </a:r>
          </a:p>
          <a:p>
            <a:pPr marR="0" lvl="0" algn="just" defTabSz="914400" rtl="1" eaLnBrk="1" fontAlgn="auto" latinLnBrk="0" hangingPunct="1">
              <a:lnSpc>
                <a:spcPct val="150000"/>
              </a:lnSpc>
              <a:spcBef>
                <a:spcPts val="0"/>
              </a:spcBef>
              <a:spcAft>
                <a:spcPts val="0"/>
              </a:spcAft>
              <a:buClr>
                <a:srgbClr val="000000"/>
              </a:buClr>
              <a:buSzTx/>
              <a:tabLst/>
              <a:defRPr/>
            </a:pP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Ø"/>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منظومة تعليمية لتقديم البرامج التعليمية أو التدريبية للمتعلمين أو المتدربين في أي وقت وفي أي مكان باستخدام تقنيات المعلومات والاتصالات التفاعلية مثل (الإنترنت، الإذاعة، القنوات المحلية أو الفضائية للتلفاز، الأقراص الممغنطة، البريد الإلكتروني، أجهزة الحاسوب، المؤتمرات عن بُعد) لتوفير بيئة تعليمية/ تعلمية تفاعلية متعددة المصادر بطريقة متزامنة في الفصل الدراسي أو غير متزامنة عن بعد دون التزام بمكان محدد اعتماداً على التعلم  الذاتي والتفاعل بين المتعلم والمعلم.</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Ø"/>
              <a:tabLst/>
              <a:defRPr/>
            </a:pP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Ø"/>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نظام تفاعلي يعتمد على بيئة الكترونية متكاملة، ويستهدف بناء المقررات الدراسية بطريقة يسهل توصيلها، بواسطة الشبكات الإلكترونية وبالاعتماد على البرامج والتطبيقات التي توفّر بيئة مثالية لدمج النص بالصوت والصورة، وتقديم إمكانية إثراء المعلومات من خلال الروابط المحتوية على مصادر المعلومات في مواقع مختلفة.</a:t>
            </a:r>
            <a:endParaRPr kumimoji="0" lang="ko-KR" alt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3" name="Graphic 21">
            <a:extLst>
              <a:ext uri="{FF2B5EF4-FFF2-40B4-BE49-F238E27FC236}">
                <a16:creationId xmlns:a16="http://schemas.microsoft.com/office/drawing/2014/main" id="{C1D5045A-FCBE-7800-C65E-19ED4A961AF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6" name="TextBox 5">
            <a:extLst>
              <a:ext uri="{FF2B5EF4-FFF2-40B4-BE49-F238E27FC236}">
                <a16:creationId xmlns:a16="http://schemas.microsoft.com/office/drawing/2014/main" id="{1D59EEF4-5C44-3891-7160-7E74D90306F2}"/>
              </a:ext>
            </a:extLst>
          </p:cNvPr>
          <p:cNvSpPr txBox="1"/>
          <p:nvPr/>
        </p:nvSpPr>
        <p:spPr>
          <a:xfrm>
            <a:off x="4861586"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809421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75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50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CD6EB55-6359-DC4C-ECE4-40739666FC3B}"/>
              </a:ext>
            </a:extLst>
          </p:cNvPr>
          <p:cNvSpPr/>
          <p:nvPr/>
        </p:nvSpPr>
        <p:spPr>
          <a:xfrm>
            <a:off x="335360" y="1132596"/>
            <a:ext cx="11449272" cy="531766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3" name="TextBox 2">
            <a:extLst>
              <a:ext uri="{FF2B5EF4-FFF2-40B4-BE49-F238E27FC236}">
                <a16:creationId xmlns:a16="http://schemas.microsoft.com/office/drawing/2014/main" id="{AB2D3978-C53B-4B2C-B33D-E052C598B4D9}"/>
              </a:ext>
            </a:extLst>
          </p:cNvPr>
          <p:cNvSpPr txBox="1"/>
          <p:nvPr/>
        </p:nvSpPr>
        <p:spPr>
          <a:xfrm>
            <a:off x="695400" y="1524895"/>
            <a:ext cx="10729192" cy="420050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Ø"/>
              <a:tabLst/>
              <a:defRPr/>
            </a:pPr>
            <a:r>
              <a:rPr kumimoji="0" lang="ar-JO" altLang="ko-KR"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هو شكل من أشكال التعليم عن بُعد، ويمكن تعريفه بأنه طريقة للتعليم باستخدام آليات الإتصال الحديثة كالحاسوب والشبكات والوسائط المتعددة وبوابات الإنترنت من أجل إيصال المعلومات للمتعلمين بأسرع وقت وأقل تكلفة وبصورة تمكن من إدارة العملية التعليمية وضبطها وقياس وتقييم أداء المتعلمين.</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Ø"/>
              <a:tabLst/>
              <a:defRPr/>
            </a:pPr>
            <a:endParaRPr kumimoji="0" lang="ar-JO" altLang="ko-KR"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Ø"/>
              <a:tabLst/>
              <a:defRPr/>
            </a:pPr>
            <a:r>
              <a:rPr kumimoji="0" lang="ar-JO" altLang="ko-KR"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هو تعزيز ممارسات التعلم ودعمها، باستخدام الأدوات التكنولوجية المختلفة التي إما أن تكون قائمة على الويب (</a:t>
            </a:r>
            <a:r>
              <a:rPr kumimoji="0" lang="en-US" altLang="ko-KR"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Web</a:t>
            </a:r>
            <a:r>
              <a:rPr kumimoji="0" lang="ar-JO" altLang="ko-KR"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أو موزعة على شبكة الإنترنت، أو المعتمدة على استخدام شبكة الإنترنت وتوظيفها لأغراض التعليم. </a:t>
            </a: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Ø"/>
              <a:tabLst/>
              <a:defRPr/>
            </a:pPr>
            <a:endParaRPr kumimoji="0" lang="ar-JO" altLang="ko-KR"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Ø"/>
              <a:tabLst/>
              <a:defRPr/>
            </a:pP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هو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استخدام تقنيات التعليم في عملية التعلم والتعليم، لنتجاوز حدود الفصول التقليدية، والانطلاق لبيئة تعليمية غنية ومتعددة لمصادر التعلم.</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Title 4">
            <a:extLst>
              <a:ext uri="{FF2B5EF4-FFF2-40B4-BE49-F238E27FC236}">
                <a16:creationId xmlns:a16="http://schemas.microsoft.com/office/drawing/2014/main" id="{E2E47C49-1B6F-4F15-A110-E5832381D6E7}"/>
              </a:ext>
            </a:extLst>
          </p:cNvPr>
          <p:cNvSpPr txBox="1">
            <a:spLocks noGrp="1"/>
          </p:cNvSpPr>
          <p:nvPr>
            <p:ph type="title"/>
          </p:nvPr>
        </p:nvSpPr>
        <p:spPr>
          <a:xfrm flipH="1">
            <a:off x="2639616" y="388056"/>
            <a:ext cx="6481762" cy="480091"/>
          </a:xfrm>
          <a:prstGeom prst="rect">
            <a:avLst/>
          </a:prstGeom>
          <a:noFill/>
        </p:spPr>
        <p:txBody>
          <a:bodyPr wrap="square" rtlCol="0">
            <a:spAutoFit/>
          </a:bodyPr>
          <a:lstStyle/>
          <a:p>
            <a:pPr algn="ctr" rtl="1"/>
            <a:r>
              <a:rPr lang="ar-JO" altLang="ko-KR" sz="2800" b="1" dirty="0">
                <a:solidFill>
                  <a:srgbClr val="00B0F0"/>
                </a:solidFill>
                <a:effectLst>
                  <a:outerShdw blurRad="38100" dist="38100" dir="2700000" algn="tl">
                    <a:srgbClr val="000000">
                      <a:alpha val="43137"/>
                    </a:srgbClr>
                  </a:outerShdw>
                </a:effectLst>
                <a:cs typeface="Alexandria" pitchFamily="2" charset="-78"/>
              </a:rPr>
              <a:t>مفهوم التعليم الإلكتروني</a:t>
            </a:r>
            <a:endParaRPr lang="ko-KR" altLang="en-US" sz="2800" b="1" dirty="0">
              <a:solidFill>
                <a:srgbClr val="00B0F0"/>
              </a:solidFill>
              <a:effectLst>
                <a:outerShdw blurRad="38100" dist="38100" dir="2700000" algn="tl">
                  <a:srgbClr val="000000">
                    <a:alpha val="43137"/>
                  </a:srgbClr>
                </a:outerShdw>
              </a:effectLst>
              <a:cs typeface="Alexandria" pitchFamily="2" charset="-78"/>
            </a:endParaRPr>
          </a:p>
        </p:txBody>
      </p:sp>
      <p:pic>
        <p:nvPicPr>
          <p:cNvPr id="2" name="Graphic 21">
            <a:extLst>
              <a:ext uri="{FF2B5EF4-FFF2-40B4-BE49-F238E27FC236}">
                <a16:creationId xmlns:a16="http://schemas.microsoft.com/office/drawing/2014/main" id="{7E5C5973-3794-4DFA-F2A9-C0A0C0F11DA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7" name="TextBox 6">
            <a:extLst>
              <a:ext uri="{FF2B5EF4-FFF2-40B4-BE49-F238E27FC236}">
                <a16:creationId xmlns:a16="http://schemas.microsoft.com/office/drawing/2014/main" id="{D1ECC356-509C-1144-134D-58090AE21D7B}"/>
              </a:ext>
            </a:extLst>
          </p:cNvPr>
          <p:cNvSpPr txBox="1"/>
          <p:nvPr/>
        </p:nvSpPr>
        <p:spPr>
          <a:xfrm>
            <a:off x="5015880" y="642511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49869225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2" presetClass="entr" presetSubtype="8" fill="hold" grpId="0" nodeType="afterEffect">
                                  <p:stCondLst>
                                    <p:cond delay="7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233906B-0930-6B9C-0C2A-77A911B0F79A}"/>
              </a:ext>
            </a:extLst>
          </p:cNvPr>
          <p:cNvSpPr/>
          <p:nvPr/>
        </p:nvSpPr>
        <p:spPr>
          <a:xfrm>
            <a:off x="407368" y="1412776"/>
            <a:ext cx="11521280" cy="503748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3" name="Rectangle 2"/>
          <p:cNvSpPr/>
          <p:nvPr/>
        </p:nvSpPr>
        <p:spPr>
          <a:xfrm>
            <a:off x="815952" y="1844824"/>
            <a:ext cx="10753748" cy="3887346"/>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1000"/>
              </a:spcAft>
              <a:buClr>
                <a:srgbClr val="000000"/>
              </a:buClr>
              <a:buSzTx/>
              <a:buFont typeface="Arial"/>
              <a:buNone/>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endParaRPr kumimoji="0" lang="ar-JO" sz="24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50000"/>
              </a:lnSpc>
              <a:spcBef>
                <a:spcPts val="0"/>
              </a:spcBef>
              <a:spcAft>
                <a:spcPts val="100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تعود نشأة التعليم الإلكتروني إلى نشأة تقنيات التعليم والمستحدثات التكنولوجية حيث عرفت هذه التقنيات في بدايتها بالوسائل المعينة أو </a:t>
            </a:r>
            <a:r>
              <a:rPr kumimoji="0" lang="ar-SA"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معينات التدريس </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أ</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 بالوسائل السمعية والبصرية</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ثم ظهر مصطلح الوسائل التعليمية حيث نظر </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لى هذه الوسائل على أنها أدوات لتحقيق الاتصال الناجح ما بين المعلم والطالب وبالتالي إيصال العملية التربوية إلى أهدافها المرسومة</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ثم برز بعد ذلك مفهوم </a:t>
            </a:r>
            <a:r>
              <a:rPr kumimoji="0" lang="ar-SA"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التقنيات التربوية </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وهي جملة عمليات متشابكة شاملة تعنى بالأفراد والإجراءات والوسائط المنظمة لتحليل المشكلات</a:t>
            </a:r>
            <a:r>
              <a:rPr kumimoji="0" lang="ar-AE"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a:t>
            </a:r>
            <a:endPar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50000"/>
              </a:lnSpc>
              <a:spcBef>
                <a:spcPts val="0"/>
              </a:spcBef>
              <a:spcAft>
                <a:spcPts val="1000"/>
              </a:spcAft>
              <a:buClr>
                <a:srgbClr val="000000"/>
              </a:buClr>
              <a:buSzTx/>
              <a:buFont typeface="Arial"/>
              <a:buNone/>
              <a:tabLst/>
              <a:defRPr/>
            </a:pPr>
            <a:r>
              <a:rPr kumimoji="0" lang="ar-SA" sz="24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endParaRPr kumimoji="0" lang="en-GB" sz="24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p:txBody>
      </p:sp>
      <p:sp>
        <p:nvSpPr>
          <p:cNvPr id="27" name="Text Placeholder 26"/>
          <p:cNvSpPr>
            <a:spLocks noGrp="1"/>
          </p:cNvSpPr>
          <p:nvPr>
            <p:ph type="body" sz="quarter" idx="10"/>
          </p:nvPr>
        </p:nvSpPr>
        <p:spPr>
          <a:xfrm>
            <a:off x="3887419" y="369767"/>
            <a:ext cx="4445417" cy="663731"/>
          </a:xfrm>
          <a:prstGeom prst="rect">
            <a:avLst/>
          </a:prstGeom>
        </p:spPr>
        <p:txBody>
          <a:bodyPr wrap="none">
            <a:spAutoFit/>
          </a:bodyPr>
          <a:lstStyle/>
          <a:p>
            <a:r>
              <a:rPr lang="ar-SA" sz="3200" b="1" dirty="0">
                <a:solidFill>
                  <a:srgbClr val="00B0F0"/>
                </a:solidFill>
                <a:latin typeface="Calibri"/>
              </a:rPr>
              <a:t>التعليم ال</a:t>
            </a:r>
            <a:r>
              <a:rPr lang="ar-JO" sz="3200" b="1" dirty="0">
                <a:solidFill>
                  <a:srgbClr val="00B0F0"/>
                </a:solidFill>
                <a:latin typeface="Calibri"/>
              </a:rPr>
              <a:t>إ</a:t>
            </a:r>
            <a:r>
              <a:rPr lang="ar-SA" sz="3200" b="1" dirty="0">
                <a:solidFill>
                  <a:srgbClr val="00B0F0"/>
                </a:solidFill>
                <a:latin typeface="Calibri"/>
              </a:rPr>
              <a:t>لكتروني نشأته وتطوره</a:t>
            </a:r>
            <a:endParaRPr lang="en-GB" sz="3200" dirty="0">
              <a:solidFill>
                <a:srgbClr val="00B0F0"/>
              </a:solidFill>
            </a:endParaRPr>
          </a:p>
        </p:txBody>
      </p:sp>
      <p:pic>
        <p:nvPicPr>
          <p:cNvPr id="4" name="Graphic 21">
            <a:extLst>
              <a:ext uri="{FF2B5EF4-FFF2-40B4-BE49-F238E27FC236}">
                <a16:creationId xmlns:a16="http://schemas.microsoft.com/office/drawing/2014/main" id="{3072AECA-7495-DC37-2EC8-9E07B3AB3E2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6" name="TextBox 5">
            <a:extLst>
              <a:ext uri="{FF2B5EF4-FFF2-40B4-BE49-F238E27FC236}">
                <a16:creationId xmlns:a16="http://schemas.microsoft.com/office/drawing/2014/main" id="{6B28012A-705C-ED6F-0C70-9B0383FA757B}"/>
              </a:ext>
            </a:extLst>
          </p:cNvPr>
          <p:cNvSpPr txBox="1"/>
          <p:nvPr/>
        </p:nvSpPr>
        <p:spPr>
          <a:xfrm>
            <a:off x="4680434" y="642942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762012882"/>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EA6F6AF-EAE5-34E4-16A5-208D0134FF06}"/>
              </a:ext>
            </a:extLst>
          </p:cNvPr>
          <p:cNvSpPr/>
          <p:nvPr/>
        </p:nvSpPr>
        <p:spPr>
          <a:xfrm>
            <a:off x="276176" y="1615825"/>
            <a:ext cx="11639648"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2" name="Title 1"/>
          <p:cNvSpPr>
            <a:spLocks noGrp="1"/>
          </p:cNvSpPr>
          <p:nvPr>
            <p:ph type="title"/>
          </p:nvPr>
        </p:nvSpPr>
        <p:spPr>
          <a:xfrm>
            <a:off x="7680176" y="1721085"/>
            <a:ext cx="3601616" cy="576064"/>
          </a:xfrm>
        </p:spPr>
        <p:txBody>
          <a:bodyPr>
            <a:noAutofit/>
          </a:bodyPr>
          <a:lstStyle/>
          <a:p>
            <a:pPr lvl="0" algn="r">
              <a:lnSpc>
                <a:spcPct val="115000"/>
              </a:lnSpc>
              <a:spcAft>
                <a:spcPts val="1000"/>
              </a:spcAft>
            </a:pPr>
            <a:br>
              <a:rPr lang="en-GB" sz="2400" b="1" dirty="0">
                <a:solidFill>
                  <a:srgbClr val="000000"/>
                </a:solidFill>
                <a:cs typeface="Alexandria" pitchFamily="2" charset="-78"/>
                <a:sym typeface="Arial"/>
              </a:rPr>
            </a:br>
            <a:r>
              <a:rPr lang="ar-JO" sz="2400" b="1" dirty="0">
                <a:solidFill>
                  <a:srgbClr val="000000"/>
                </a:solidFill>
                <a:cs typeface="Alexandria" pitchFamily="2" charset="-78"/>
                <a:sym typeface="Arial"/>
              </a:rPr>
              <a:t>مراحل التعليم عن بعد:</a:t>
            </a:r>
            <a:r>
              <a:rPr lang="ar-SA" sz="2400" b="1" dirty="0">
                <a:solidFill>
                  <a:srgbClr val="000000"/>
                </a:solidFill>
                <a:cs typeface="Alexandria" pitchFamily="2" charset="-78"/>
                <a:sym typeface="Arial"/>
              </a:rPr>
              <a:t> </a:t>
            </a:r>
            <a:endParaRPr lang="en-GB" sz="2400" dirty="0"/>
          </a:p>
        </p:txBody>
      </p:sp>
      <p:sp>
        <p:nvSpPr>
          <p:cNvPr id="3" name="Rectangle 2"/>
          <p:cNvSpPr/>
          <p:nvPr/>
        </p:nvSpPr>
        <p:spPr>
          <a:xfrm>
            <a:off x="215900" y="2509586"/>
            <a:ext cx="11496724" cy="3338735"/>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AE"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1</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أنظمة المراسلة وتعتمد على المواد المطبوعة والأدلة والإرشادا</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ت.</a:t>
            </a:r>
            <a:endParaRPr kumimoji="0" lang="en-GB"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AE"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2</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أنظمة التلفزيون والراديو التعليمي وتعتمد على المحطات الفضائية وما يعرف بالتلفزيون الخطي</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a:t>
            </a:r>
            <a:endParaRPr kumimoji="0" lang="en-GB"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AE"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3</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أنظمة الوسائط المتعددة باستخدام المواد الحاسوبية والنصوص وأشرطة الفيديو</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a:t>
            </a:r>
            <a:endParaRPr kumimoji="0" lang="en-GB"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1" eaLnBrk="1" fontAlgn="auto" latinLnBrk="0" hangingPunct="1">
              <a:lnSpc>
                <a:spcPct val="150000"/>
              </a:lnSpc>
              <a:spcBef>
                <a:spcPts val="0"/>
              </a:spcBef>
              <a:spcAft>
                <a:spcPts val="100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AE"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4</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الأنظمة المرتكزة على الإنترنت </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وفي هذه المرحلة </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أصبحت المواد التعليمية معدة بطريقة الكترونية تصل الى الطلبة عن طريق الحاسوب وتوف</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ر إمكانية الرجوع الى قواعد البيانات والمكتبات الإلكترونية</a:t>
            </a:r>
            <a:r>
              <a:rPr kumimoji="0" lang="ar-AE"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كما أنها تمك</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ن من التفاعل ما بين المعلم والمتعلم من جهة وبين المتعلم وزملائه من جهة أخرى من خلال مؤتمرات الفيديو واستخدام البريد ال</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لكتروني </a:t>
            </a:r>
            <a:r>
              <a:rPr kumimoji="0" lang="ar-JO"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ومنتديات الحوار وغيرها.</a:t>
            </a:r>
            <a:endPar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Rectangle 4"/>
          <p:cNvSpPr/>
          <p:nvPr/>
        </p:nvSpPr>
        <p:spPr>
          <a:xfrm>
            <a:off x="2567608" y="256292"/>
            <a:ext cx="6607899"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3200" b="1" i="0" u="none" strike="noStrike" kern="0" cap="none" spc="0" normalizeH="0" baseline="0" noProof="0" dirty="0">
                <a:ln>
                  <a:noFill/>
                </a:ln>
                <a:solidFill>
                  <a:srgbClr val="00B0F0"/>
                </a:solidFill>
                <a:effectLst/>
                <a:uLnTx/>
                <a:uFillTx/>
                <a:latin typeface="Calibri"/>
                <a:cs typeface="Alexandria" pitchFamily="2" charset="-78"/>
                <a:sym typeface="Arial"/>
              </a:rPr>
              <a:t>التعليم ال</a:t>
            </a:r>
            <a:r>
              <a:rPr kumimoji="0" lang="ar-JO" sz="3200" b="1" i="0" u="none" strike="noStrike" kern="0" cap="none" spc="0" normalizeH="0" baseline="0" noProof="0" dirty="0">
                <a:ln>
                  <a:noFill/>
                </a:ln>
                <a:solidFill>
                  <a:srgbClr val="00B0F0"/>
                </a:solidFill>
                <a:effectLst/>
                <a:uLnTx/>
                <a:uFillTx/>
                <a:latin typeface="Calibri"/>
                <a:cs typeface="Alexandria" pitchFamily="2" charset="-78"/>
                <a:sym typeface="Arial"/>
              </a:rPr>
              <a:t>إ</a:t>
            </a:r>
            <a:r>
              <a:rPr kumimoji="0" lang="ar-SA" sz="3200" b="1" i="0" u="none" strike="noStrike" kern="0" cap="none" spc="0" normalizeH="0" baseline="0" noProof="0" dirty="0">
                <a:ln>
                  <a:noFill/>
                </a:ln>
                <a:solidFill>
                  <a:srgbClr val="00B0F0"/>
                </a:solidFill>
                <a:effectLst/>
                <a:uLnTx/>
                <a:uFillTx/>
                <a:latin typeface="Calibri"/>
                <a:cs typeface="Alexandria" pitchFamily="2" charset="-78"/>
                <a:sym typeface="Arial"/>
              </a:rPr>
              <a:t>لكتروني نشأته </a:t>
            </a:r>
            <a:r>
              <a:rPr kumimoji="0" lang="ar-AE" sz="3200" b="1" i="0" u="none" strike="noStrike" kern="0" cap="none" spc="0" normalizeH="0" baseline="0" noProof="0" dirty="0">
                <a:ln>
                  <a:noFill/>
                </a:ln>
                <a:solidFill>
                  <a:srgbClr val="00B0F0"/>
                </a:solidFill>
                <a:effectLst/>
                <a:uLnTx/>
                <a:uFillTx/>
                <a:latin typeface="Calibri"/>
                <a:cs typeface="Alexandria" pitchFamily="2" charset="-78"/>
                <a:sym typeface="Arial"/>
              </a:rPr>
              <a:t>ومراحله</a:t>
            </a:r>
            <a:endParaRPr kumimoji="0" lang="en-GB" sz="3200" b="0"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pic>
        <p:nvPicPr>
          <p:cNvPr id="6" name="Graphic 21">
            <a:extLst>
              <a:ext uri="{FF2B5EF4-FFF2-40B4-BE49-F238E27FC236}">
                <a16:creationId xmlns:a16="http://schemas.microsoft.com/office/drawing/2014/main" id="{36412E4A-F127-ECB0-56E6-641727FE35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8" name="TextBox 7">
            <a:extLst>
              <a:ext uri="{FF2B5EF4-FFF2-40B4-BE49-F238E27FC236}">
                <a16:creationId xmlns:a16="http://schemas.microsoft.com/office/drawing/2014/main" id="{E9E954C0-61DE-B19C-A9C7-29F2E1737181}"/>
              </a:ext>
            </a:extLst>
          </p:cNvPr>
          <p:cNvSpPr txBox="1"/>
          <p:nvPr/>
        </p:nvSpPr>
        <p:spPr>
          <a:xfrm>
            <a:off x="4439816" y="643274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409104291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130AA02-4791-8266-FF2D-091AF9967607}"/>
              </a:ext>
            </a:extLst>
          </p:cNvPr>
          <p:cNvSpPr/>
          <p:nvPr/>
        </p:nvSpPr>
        <p:spPr>
          <a:xfrm>
            <a:off x="323529" y="1387048"/>
            <a:ext cx="11573197" cy="524735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3725100" y="376024"/>
            <a:ext cx="5138526" cy="724247"/>
          </a:xfrm>
        </p:spPr>
        <p:txBody>
          <a:bodyPr>
            <a:normAutofit/>
          </a:bodyPr>
          <a:lstStyle/>
          <a:p>
            <a:pPr rtl="1"/>
            <a:r>
              <a:rPr lang="ar-JO" sz="2400" b="1" dirty="0">
                <a:solidFill>
                  <a:srgbClr val="00B0F0"/>
                </a:solidFill>
                <a:effectLst>
                  <a:outerShdw blurRad="38100" dist="38100" dir="2700000" algn="tl">
                    <a:srgbClr val="000000">
                      <a:alpha val="43137"/>
                    </a:srgbClr>
                  </a:outerShdw>
                </a:effectLst>
              </a:rPr>
              <a:t>طبيعة التعليم الإلكتروني</a:t>
            </a:r>
            <a:endParaRPr lang="en-US" sz="2400" dirty="0">
              <a:solidFill>
                <a:srgbClr val="00B0F0"/>
              </a:solidFill>
              <a:effectLst>
                <a:outerShdw blurRad="38100" dist="38100" dir="2700000" algn="tl">
                  <a:srgbClr val="000000">
                    <a:alpha val="43137"/>
                  </a:srgbClr>
                </a:outerShdw>
              </a:effectLst>
            </a:endParaRPr>
          </a:p>
        </p:txBody>
      </p:sp>
      <p:sp>
        <p:nvSpPr>
          <p:cNvPr id="122" name="Oval 121">
            <a:extLst>
              <a:ext uri="{FF2B5EF4-FFF2-40B4-BE49-F238E27FC236}">
                <a16:creationId xmlns:a16="http://schemas.microsoft.com/office/drawing/2014/main" id="{5FB91B80-9011-453D-A115-78BA400A6D83}"/>
              </a:ext>
            </a:extLst>
          </p:cNvPr>
          <p:cNvSpPr/>
          <p:nvPr/>
        </p:nvSpPr>
        <p:spPr>
          <a:xfrm>
            <a:off x="11254039" y="1645766"/>
            <a:ext cx="191260" cy="191260"/>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123" name="Oval 122">
            <a:extLst>
              <a:ext uri="{FF2B5EF4-FFF2-40B4-BE49-F238E27FC236}">
                <a16:creationId xmlns:a16="http://schemas.microsoft.com/office/drawing/2014/main" id="{A56274B4-2BA8-4E38-8AB1-655EFF18FA6E}"/>
              </a:ext>
            </a:extLst>
          </p:cNvPr>
          <p:cNvSpPr/>
          <p:nvPr/>
        </p:nvSpPr>
        <p:spPr>
          <a:xfrm>
            <a:off x="11400970" y="3237740"/>
            <a:ext cx="191260" cy="191260"/>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132" name="TextBox 131">
            <a:extLst>
              <a:ext uri="{FF2B5EF4-FFF2-40B4-BE49-F238E27FC236}">
                <a16:creationId xmlns:a16="http://schemas.microsoft.com/office/drawing/2014/main" id="{450D3EBE-50CC-4F9C-89F0-5D5745849822}"/>
              </a:ext>
            </a:extLst>
          </p:cNvPr>
          <p:cNvSpPr txBox="1"/>
          <p:nvPr/>
        </p:nvSpPr>
        <p:spPr>
          <a:xfrm>
            <a:off x="1054821" y="1437489"/>
            <a:ext cx="10479084" cy="170751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يعتبر التعليم الإلكتروني  تعلم ذاتي يعتمد على شبكات الإتصال والمعلومات، توجهت له الدول عن طريق نظامها التعليمي بحيث أنه يعتبر تعليم افتراضي واقعي يتصل بالوسائل الإلكترونية وشبكات المعلومات الإنترنت التي تعتبر وسيلة اتصال بين المعلم والمتعلم بواسطة الدروس الإلكترونية والمكتبات الإلكترونية.</a:t>
            </a:r>
            <a:endParaRPr kumimoji="0" lang="en-US" altLang="ko-KR" b="0" i="0" u="none" strike="noStrike" kern="0" cap="none" spc="0" normalizeH="0" baseline="0" noProof="0" dirty="0">
              <a:ln>
                <a:noFill/>
              </a:ln>
              <a:solidFill>
                <a:srgbClr val="000000">
                  <a:lumMod val="85000"/>
                  <a:lumOff val="15000"/>
                </a:srgbClr>
              </a:solidFill>
              <a:effectLst/>
              <a:uLnTx/>
              <a:uFillTx/>
              <a:latin typeface="Alexandria" pitchFamily="2" charset="-78"/>
              <a:cs typeface="Alexandria" pitchFamily="2" charset="-78"/>
              <a:sym typeface="Arial"/>
            </a:endParaRPr>
          </a:p>
        </p:txBody>
      </p:sp>
      <p:sp>
        <p:nvSpPr>
          <p:cNvPr id="32" name="Freeform: Shape 56">
            <a:extLst>
              <a:ext uri="{FF2B5EF4-FFF2-40B4-BE49-F238E27FC236}">
                <a16:creationId xmlns:a16="http://schemas.microsoft.com/office/drawing/2014/main" id="{660CB93A-C070-4D26-95D3-8D75E7E5C3AF}"/>
              </a:ext>
            </a:extLst>
          </p:cNvPr>
          <p:cNvSpPr/>
          <p:nvPr/>
        </p:nvSpPr>
        <p:spPr>
          <a:xfrm rot="20329094">
            <a:off x="5456796" y="5014396"/>
            <a:ext cx="1313719" cy="1889023"/>
          </a:xfrm>
          <a:custGeom>
            <a:avLst/>
            <a:gdLst>
              <a:gd name="connsiteX0" fmla="*/ 695461 w 1313719"/>
              <a:gd name="connsiteY0" fmla="*/ 52104 h 1889023"/>
              <a:gd name="connsiteX1" fmla="*/ 756028 w 1313719"/>
              <a:gd name="connsiteY1" fmla="*/ 143479 h 1889023"/>
              <a:gd name="connsiteX2" fmla="*/ 756028 w 1313719"/>
              <a:gd name="connsiteY2" fmla="*/ 581374 h 1889023"/>
              <a:gd name="connsiteX3" fmla="*/ 656860 w 1313719"/>
              <a:gd name="connsiteY3" fmla="*/ 680542 h 1889023"/>
              <a:gd name="connsiteX4" fmla="*/ 557693 w 1313719"/>
              <a:gd name="connsiteY4" fmla="*/ 581374 h 1889023"/>
              <a:gd name="connsiteX5" fmla="*/ 557693 w 1313719"/>
              <a:gd name="connsiteY5" fmla="*/ 143479 h 1889023"/>
              <a:gd name="connsiteX6" fmla="*/ 656861 w 1313719"/>
              <a:gd name="connsiteY6" fmla="*/ 44311 h 1889023"/>
              <a:gd name="connsiteX7" fmla="*/ 695461 w 1313719"/>
              <a:gd name="connsiteY7" fmla="*/ 52104 h 1889023"/>
              <a:gd name="connsiteX8" fmla="*/ 914790 w 1313719"/>
              <a:gd name="connsiteY8" fmla="*/ 24077 h 1889023"/>
              <a:gd name="connsiteX9" fmla="*/ 1313719 w 1313719"/>
              <a:gd name="connsiteY9" fmla="*/ 574253 h 1889023"/>
              <a:gd name="connsiteX10" fmla="*/ 1313719 w 1313719"/>
              <a:gd name="connsiteY10" fmla="*/ 934013 h 1889023"/>
              <a:gd name="connsiteX11" fmla="*/ 943645 w 1313719"/>
              <a:gd name="connsiteY11" fmla="*/ 1889023 h 1889023"/>
              <a:gd name="connsiteX12" fmla="*/ 903 w 1313719"/>
              <a:gd name="connsiteY12" fmla="*/ 1523703 h 1889023"/>
              <a:gd name="connsiteX13" fmla="*/ 2 w 1313719"/>
              <a:gd name="connsiteY13" fmla="*/ 1514763 h 1889023"/>
              <a:gd name="connsiteX14" fmla="*/ 2 w 1313719"/>
              <a:gd name="connsiteY14" fmla="*/ 946345 h 1889023"/>
              <a:gd name="connsiteX15" fmla="*/ 0 w 1313719"/>
              <a:gd name="connsiteY15" fmla="*/ 946345 h 1889023"/>
              <a:gd name="connsiteX16" fmla="*/ 0 w 1313719"/>
              <a:gd name="connsiteY16" fmla="*/ 574253 h 1889023"/>
              <a:gd name="connsiteX17" fmla="*/ 507032 w 1313719"/>
              <a:gd name="connsiteY17" fmla="*/ 0 h 1889023"/>
              <a:gd name="connsiteX18" fmla="*/ 507032 w 1313719"/>
              <a:gd name="connsiteY18" fmla="*/ 758051 h 1889023"/>
              <a:gd name="connsiteX19" fmla="*/ 601651 w 1313719"/>
              <a:gd name="connsiteY19" fmla="*/ 882932 h 1889023"/>
              <a:gd name="connsiteX20" fmla="*/ 601651 w 1313719"/>
              <a:gd name="connsiteY20" fmla="*/ 1148096 h 1889023"/>
              <a:gd name="connsiteX21" fmla="*/ 659159 w 1313719"/>
              <a:gd name="connsiteY21" fmla="*/ 1205606 h 1889023"/>
              <a:gd name="connsiteX22" fmla="*/ 716669 w 1313719"/>
              <a:gd name="connsiteY22" fmla="*/ 1148096 h 1889023"/>
              <a:gd name="connsiteX23" fmla="*/ 716669 w 1313719"/>
              <a:gd name="connsiteY23" fmla="*/ 883114 h 1889023"/>
              <a:gd name="connsiteX24" fmla="*/ 811872 w 1313719"/>
              <a:gd name="connsiteY24" fmla="*/ 758051 h 1889023"/>
              <a:gd name="connsiteX25" fmla="*/ 811873 w 1313719"/>
              <a:gd name="connsiteY25" fmla="*/ 791 h 1889023"/>
              <a:gd name="connsiteX26" fmla="*/ 914790 w 1313719"/>
              <a:gd name="connsiteY26" fmla="*/ 24077 h 1889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13719" h="1889023">
                <a:moveTo>
                  <a:pt x="695461" y="52104"/>
                </a:moveTo>
                <a:cubicBezTo>
                  <a:pt x="731054" y="67158"/>
                  <a:pt x="756028" y="102402"/>
                  <a:pt x="756028" y="143479"/>
                </a:cubicBezTo>
                <a:lnTo>
                  <a:pt x="756028" y="581374"/>
                </a:lnTo>
                <a:cubicBezTo>
                  <a:pt x="756028" y="636143"/>
                  <a:pt x="711629" y="680542"/>
                  <a:pt x="656860" y="680542"/>
                </a:cubicBezTo>
                <a:cubicBezTo>
                  <a:pt x="602092" y="680542"/>
                  <a:pt x="557693" y="636143"/>
                  <a:pt x="557693" y="581374"/>
                </a:cubicBezTo>
                <a:lnTo>
                  <a:pt x="557693" y="143479"/>
                </a:lnTo>
                <a:cubicBezTo>
                  <a:pt x="557693" y="88710"/>
                  <a:pt x="602091" y="44311"/>
                  <a:pt x="656861" y="44311"/>
                </a:cubicBezTo>
                <a:cubicBezTo>
                  <a:pt x="670553" y="44311"/>
                  <a:pt x="683597" y="47086"/>
                  <a:pt x="695461" y="52104"/>
                </a:cubicBezTo>
                <a:close/>
                <a:moveTo>
                  <a:pt x="914790" y="24077"/>
                </a:moveTo>
                <a:cubicBezTo>
                  <a:pt x="1146436" y="99467"/>
                  <a:pt x="1313719" y="317325"/>
                  <a:pt x="1313719" y="574253"/>
                </a:cubicBezTo>
                <a:lnTo>
                  <a:pt x="1313719" y="934013"/>
                </a:lnTo>
                <a:lnTo>
                  <a:pt x="943645" y="1889023"/>
                </a:lnTo>
                <a:lnTo>
                  <a:pt x="903" y="1523703"/>
                </a:lnTo>
                <a:lnTo>
                  <a:pt x="2" y="1514763"/>
                </a:lnTo>
                <a:lnTo>
                  <a:pt x="2" y="946345"/>
                </a:lnTo>
                <a:lnTo>
                  <a:pt x="0" y="946345"/>
                </a:lnTo>
                <a:lnTo>
                  <a:pt x="0" y="574253"/>
                </a:lnTo>
                <a:cubicBezTo>
                  <a:pt x="0" y="278824"/>
                  <a:pt x="221172" y="35057"/>
                  <a:pt x="507032" y="0"/>
                </a:cubicBezTo>
                <a:lnTo>
                  <a:pt x="507032" y="758051"/>
                </a:lnTo>
                <a:cubicBezTo>
                  <a:pt x="507032" y="817622"/>
                  <a:pt x="546943" y="867870"/>
                  <a:pt x="601651" y="882932"/>
                </a:cubicBezTo>
                <a:lnTo>
                  <a:pt x="601651" y="1148096"/>
                </a:lnTo>
                <a:cubicBezTo>
                  <a:pt x="601651" y="1179857"/>
                  <a:pt x="627398" y="1205606"/>
                  <a:pt x="659159" y="1205606"/>
                </a:cubicBezTo>
                <a:cubicBezTo>
                  <a:pt x="690922" y="1205605"/>
                  <a:pt x="716669" y="1179857"/>
                  <a:pt x="716669" y="1148096"/>
                </a:cubicBezTo>
                <a:lnTo>
                  <a:pt x="716669" y="883114"/>
                </a:lnTo>
                <a:cubicBezTo>
                  <a:pt x="771673" y="868232"/>
                  <a:pt x="811873" y="817836"/>
                  <a:pt x="811872" y="758051"/>
                </a:cubicBezTo>
                <a:lnTo>
                  <a:pt x="811873" y="791"/>
                </a:lnTo>
                <a:cubicBezTo>
                  <a:pt x="847292" y="5445"/>
                  <a:pt x="881698" y="13307"/>
                  <a:pt x="914790" y="2407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5" name="Rectangle 4"/>
          <p:cNvSpPr/>
          <p:nvPr/>
        </p:nvSpPr>
        <p:spPr>
          <a:xfrm>
            <a:off x="1090616" y="3090492"/>
            <a:ext cx="10479084" cy="3369512"/>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إن الوسائط التي يمكن أن تستخدم في التعليم الالكتروني في مجال التعليم العالي كثيرة من أهمها الحاسوب وهو منجز تكنولوجي مصمم لتخزين البيانات ومعالجتها وفقا للتعليمات الصادرة إليه والمسمى اصطلاحًا البرمجيات،  الانترنت أو الشبكة العالمية للمعلومات وهي في الواقع شبكة ضخمة من الحواسيب المنتشرة في أنحاء العالم والمرتبطة ببعض الشبكات المحلية والشبكات الدولية وتطلع بمسؤولية نقل البيانات والمعلومات الى كافة الدول العالم مضبوطة بما يسمى بروتوكول النقل والسيطرة وبروتوكول الانترنت. البريد الالكتروني وهو وسيلة الكتروني لإرسال الرسائل ذات المضامين المختلفة من أحد الحواسيب ذات الاتصال التشابكي مع غيره من الحواسيب ويمكن أن يتم ذلك في أي وقت.</a:t>
            </a:r>
            <a:endPar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5815AA3B-42A5-E202-80C1-8ED0D175806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33" name="Freeform: Shape 56">
            <a:extLst>
              <a:ext uri="{FF2B5EF4-FFF2-40B4-BE49-F238E27FC236}">
                <a16:creationId xmlns:a16="http://schemas.microsoft.com/office/drawing/2014/main" id="{660CB93A-C070-4D26-95D3-8D75E7E5C3AF}"/>
              </a:ext>
            </a:extLst>
          </p:cNvPr>
          <p:cNvSpPr/>
          <p:nvPr/>
        </p:nvSpPr>
        <p:spPr>
          <a:xfrm rot="20329094">
            <a:off x="128205" y="2713381"/>
            <a:ext cx="1313719" cy="1889023"/>
          </a:xfrm>
          <a:custGeom>
            <a:avLst/>
            <a:gdLst>
              <a:gd name="connsiteX0" fmla="*/ 695461 w 1313719"/>
              <a:gd name="connsiteY0" fmla="*/ 52104 h 1889023"/>
              <a:gd name="connsiteX1" fmla="*/ 756028 w 1313719"/>
              <a:gd name="connsiteY1" fmla="*/ 143479 h 1889023"/>
              <a:gd name="connsiteX2" fmla="*/ 756028 w 1313719"/>
              <a:gd name="connsiteY2" fmla="*/ 581374 h 1889023"/>
              <a:gd name="connsiteX3" fmla="*/ 656860 w 1313719"/>
              <a:gd name="connsiteY3" fmla="*/ 680542 h 1889023"/>
              <a:gd name="connsiteX4" fmla="*/ 557693 w 1313719"/>
              <a:gd name="connsiteY4" fmla="*/ 581374 h 1889023"/>
              <a:gd name="connsiteX5" fmla="*/ 557693 w 1313719"/>
              <a:gd name="connsiteY5" fmla="*/ 143479 h 1889023"/>
              <a:gd name="connsiteX6" fmla="*/ 656861 w 1313719"/>
              <a:gd name="connsiteY6" fmla="*/ 44311 h 1889023"/>
              <a:gd name="connsiteX7" fmla="*/ 695461 w 1313719"/>
              <a:gd name="connsiteY7" fmla="*/ 52104 h 1889023"/>
              <a:gd name="connsiteX8" fmla="*/ 914790 w 1313719"/>
              <a:gd name="connsiteY8" fmla="*/ 24077 h 1889023"/>
              <a:gd name="connsiteX9" fmla="*/ 1313719 w 1313719"/>
              <a:gd name="connsiteY9" fmla="*/ 574253 h 1889023"/>
              <a:gd name="connsiteX10" fmla="*/ 1313719 w 1313719"/>
              <a:gd name="connsiteY10" fmla="*/ 934013 h 1889023"/>
              <a:gd name="connsiteX11" fmla="*/ 943645 w 1313719"/>
              <a:gd name="connsiteY11" fmla="*/ 1889023 h 1889023"/>
              <a:gd name="connsiteX12" fmla="*/ 903 w 1313719"/>
              <a:gd name="connsiteY12" fmla="*/ 1523703 h 1889023"/>
              <a:gd name="connsiteX13" fmla="*/ 2 w 1313719"/>
              <a:gd name="connsiteY13" fmla="*/ 1514763 h 1889023"/>
              <a:gd name="connsiteX14" fmla="*/ 2 w 1313719"/>
              <a:gd name="connsiteY14" fmla="*/ 946345 h 1889023"/>
              <a:gd name="connsiteX15" fmla="*/ 0 w 1313719"/>
              <a:gd name="connsiteY15" fmla="*/ 946345 h 1889023"/>
              <a:gd name="connsiteX16" fmla="*/ 0 w 1313719"/>
              <a:gd name="connsiteY16" fmla="*/ 574253 h 1889023"/>
              <a:gd name="connsiteX17" fmla="*/ 507032 w 1313719"/>
              <a:gd name="connsiteY17" fmla="*/ 0 h 1889023"/>
              <a:gd name="connsiteX18" fmla="*/ 507032 w 1313719"/>
              <a:gd name="connsiteY18" fmla="*/ 758051 h 1889023"/>
              <a:gd name="connsiteX19" fmla="*/ 601651 w 1313719"/>
              <a:gd name="connsiteY19" fmla="*/ 882932 h 1889023"/>
              <a:gd name="connsiteX20" fmla="*/ 601651 w 1313719"/>
              <a:gd name="connsiteY20" fmla="*/ 1148096 h 1889023"/>
              <a:gd name="connsiteX21" fmla="*/ 659159 w 1313719"/>
              <a:gd name="connsiteY21" fmla="*/ 1205606 h 1889023"/>
              <a:gd name="connsiteX22" fmla="*/ 716669 w 1313719"/>
              <a:gd name="connsiteY22" fmla="*/ 1148096 h 1889023"/>
              <a:gd name="connsiteX23" fmla="*/ 716669 w 1313719"/>
              <a:gd name="connsiteY23" fmla="*/ 883114 h 1889023"/>
              <a:gd name="connsiteX24" fmla="*/ 811872 w 1313719"/>
              <a:gd name="connsiteY24" fmla="*/ 758051 h 1889023"/>
              <a:gd name="connsiteX25" fmla="*/ 811873 w 1313719"/>
              <a:gd name="connsiteY25" fmla="*/ 791 h 1889023"/>
              <a:gd name="connsiteX26" fmla="*/ 914790 w 1313719"/>
              <a:gd name="connsiteY26" fmla="*/ 24077 h 1889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13719" h="1889023">
                <a:moveTo>
                  <a:pt x="695461" y="52104"/>
                </a:moveTo>
                <a:cubicBezTo>
                  <a:pt x="731054" y="67158"/>
                  <a:pt x="756028" y="102402"/>
                  <a:pt x="756028" y="143479"/>
                </a:cubicBezTo>
                <a:lnTo>
                  <a:pt x="756028" y="581374"/>
                </a:lnTo>
                <a:cubicBezTo>
                  <a:pt x="756028" y="636143"/>
                  <a:pt x="711629" y="680542"/>
                  <a:pt x="656860" y="680542"/>
                </a:cubicBezTo>
                <a:cubicBezTo>
                  <a:pt x="602092" y="680542"/>
                  <a:pt x="557693" y="636143"/>
                  <a:pt x="557693" y="581374"/>
                </a:cubicBezTo>
                <a:lnTo>
                  <a:pt x="557693" y="143479"/>
                </a:lnTo>
                <a:cubicBezTo>
                  <a:pt x="557693" y="88710"/>
                  <a:pt x="602091" y="44311"/>
                  <a:pt x="656861" y="44311"/>
                </a:cubicBezTo>
                <a:cubicBezTo>
                  <a:pt x="670553" y="44311"/>
                  <a:pt x="683597" y="47086"/>
                  <a:pt x="695461" y="52104"/>
                </a:cubicBezTo>
                <a:close/>
                <a:moveTo>
                  <a:pt x="914790" y="24077"/>
                </a:moveTo>
                <a:cubicBezTo>
                  <a:pt x="1146436" y="99467"/>
                  <a:pt x="1313719" y="317325"/>
                  <a:pt x="1313719" y="574253"/>
                </a:cubicBezTo>
                <a:lnTo>
                  <a:pt x="1313719" y="934013"/>
                </a:lnTo>
                <a:lnTo>
                  <a:pt x="943645" y="1889023"/>
                </a:lnTo>
                <a:lnTo>
                  <a:pt x="903" y="1523703"/>
                </a:lnTo>
                <a:lnTo>
                  <a:pt x="2" y="1514763"/>
                </a:lnTo>
                <a:lnTo>
                  <a:pt x="2" y="946345"/>
                </a:lnTo>
                <a:lnTo>
                  <a:pt x="0" y="946345"/>
                </a:lnTo>
                <a:lnTo>
                  <a:pt x="0" y="574253"/>
                </a:lnTo>
                <a:cubicBezTo>
                  <a:pt x="0" y="278824"/>
                  <a:pt x="221172" y="35057"/>
                  <a:pt x="507032" y="0"/>
                </a:cubicBezTo>
                <a:lnTo>
                  <a:pt x="507032" y="758051"/>
                </a:lnTo>
                <a:cubicBezTo>
                  <a:pt x="507032" y="817622"/>
                  <a:pt x="546943" y="867870"/>
                  <a:pt x="601651" y="882932"/>
                </a:cubicBezTo>
                <a:lnTo>
                  <a:pt x="601651" y="1148096"/>
                </a:lnTo>
                <a:cubicBezTo>
                  <a:pt x="601651" y="1179857"/>
                  <a:pt x="627398" y="1205606"/>
                  <a:pt x="659159" y="1205606"/>
                </a:cubicBezTo>
                <a:cubicBezTo>
                  <a:pt x="690922" y="1205605"/>
                  <a:pt x="716669" y="1179857"/>
                  <a:pt x="716669" y="1148096"/>
                </a:cubicBezTo>
                <a:lnTo>
                  <a:pt x="716669" y="883114"/>
                </a:lnTo>
                <a:cubicBezTo>
                  <a:pt x="771673" y="868232"/>
                  <a:pt x="811873" y="817836"/>
                  <a:pt x="811872" y="758051"/>
                </a:cubicBezTo>
                <a:lnTo>
                  <a:pt x="811873" y="791"/>
                </a:lnTo>
                <a:cubicBezTo>
                  <a:pt x="847292" y="5445"/>
                  <a:pt x="881698" y="13307"/>
                  <a:pt x="914790" y="2407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4" name="TextBox 3">
            <a:extLst>
              <a:ext uri="{FF2B5EF4-FFF2-40B4-BE49-F238E27FC236}">
                <a16:creationId xmlns:a16="http://schemas.microsoft.com/office/drawing/2014/main" id="{76213CEE-FE24-4027-AAE6-7D9B71B98FFA}"/>
              </a:ext>
            </a:extLst>
          </p:cNvPr>
          <p:cNvSpPr txBox="1"/>
          <p:nvPr/>
        </p:nvSpPr>
        <p:spPr>
          <a:xfrm>
            <a:off x="4511824" y="64870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59869589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extBox 60">
            <a:extLst>
              <a:ext uri="{FF2B5EF4-FFF2-40B4-BE49-F238E27FC236}">
                <a16:creationId xmlns:a16="http://schemas.microsoft.com/office/drawing/2014/main" id="{BB992CD9-C384-4363-B443-13A4CD82401B}"/>
              </a:ext>
            </a:extLst>
          </p:cNvPr>
          <p:cNvSpPr txBox="1"/>
          <p:nvPr/>
        </p:nvSpPr>
        <p:spPr>
          <a:xfrm>
            <a:off x="4096541" y="3195051"/>
            <a:ext cx="3384376" cy="107721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يقوم على توفير مجموعة عديدة من الخدمات والمهام التي ترتبط بعلاقة وثيقة بعملية إدارة عمليتي التعلم والتعليم.</a:t>
            </a:r>
            <a:endParaRPr kumimoji="0" lang="en-US" altLang="ko-KR" sz="160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64" name="TextBox 63">
            <a:extLst>
              <a:ext uri="{FF2B5EF4-FFF2-40B4-BE49-F238E27FC236}">
                <a16:creationId xmlns:a16="http://schemas.microsoft.com/office/drawing/2014/main" id="{EB76A5AB-0CD9-4E4C-A233-2EA349241E84}"/>
              </a:ext>
            </a:extLst>
          </p:cNvPr>
          <p:cNvSpPr txBox="1"/>
          <p:nvPr/>
        </p:nvSpPr>
        <p:spPr>
          <a:xfrm>
            <a:off x="8134808" y="3509651"/>
            <a:ext cx="3816424" cy="107721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يقدم العون والمساعدة للشخص المتعلم من أجل القيام على الحصول على المعلومات والمعارف من تلقاء نفسه</a:t>
            </a:r>
            <a:r>
              <a:rPr kumimoji="0" lang="ar-AE"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US" altLang="ko-KR" sz="160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67" name="TextBox 66">
            <a:extLst>
              <a:ext uri="{FF2B5EF4-FFF2-40B4-BE49-F238E27FC236}">
                <a16:creationId xmlns:a16="http://schemas.microsoft.com/office/drawing/2014/main" id="{D8609717-2076-4642-AF71-53F517B0E193}"/>
              </a:ext>
            </a:extLst>
          </p:cNvPr>
          <p:cNvSpPr txBox="1"/>
          <p:nvPr/>
        </p:nvSpPr>
        <p:spPr>
          <a:xfrm>
            <a:off x="767408" y="5127437"/>
            <a:ext cx="2594204"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2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غير مكلف مادياً بالمقارنة مع التعليم التقليدي. ويدار بصورة إلكترونية.</a:t>
            </a:r>
            <a:endParaRPr kumimoji="0" lang="en-US" altLang="ko-KR" sz="120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69" name="TextBox 68">
            <a:extLst>
              <a:ext uri="{FF2B5EF4-FFF2-40B4-BE49-F238E27FC236}">
                <a16:creationId xmlns:a16="http://schemas.microsoft.com/office/drawing/2014/main" id="{658988B2-3C3A-4943-94F9-3B62F0EC5DBB}"/>
              </a:ext>
            </a:extLst>
          </p:cNvPr>
          <p:cNvSpPr txBox="1"/>
          <p:nvPr/>
        </p:nvSpPr>
        <p:spPr>
          <a:xfrm>
            <a:off x="1062758" y="320170"/>
            <a:ext cx="9295633" cy="369332"/>
          </a:xfrm>
          <a:prstGeom prst="rect">
            <a:avLst/>
          </a:prstGeom>
          <a:noFill/>
        </p:spPr>
        <p:txBody>
          <a:bodyPr wrap="square" lIns="36000" tIns="0" rIns="36000" bIns="0" rtlCol="0" anchor="ctr">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خصائص التعليم الإلكتروني</a:t>
            </a:r>
            <a:endParaRPr kumimoji="0" lang="ko-KR" altLang="en-US" sz="2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endParaRPr>
          </a:p>
        </p:txBody>
      </p:sp>
      <p:sp>
        <p:nvSpPr>
          <p:cNvPr id="54" name="TextBox 53">
            <a:extLst>
              <a:ext uri="{FF2B5EF4-FFF2-40B4-BE49-F238E27FC236}">
                <a16:creationId xmlns:a16="http://schemas.microsoft.com/office/drawing/2014/main" id="{D8609717-2076-4642-AF71-53F517B0E193}"/>
              </a:ext>
            </a:extLst>
          </p:cNvPr>
          <p:cNvSpPr txBox="1"/>
          <p:nvPr/>
        </p:nvSpPr>
        <p:spPr>
          <a:xfrm>
            <a:off x="767408" y="3492221"/>
            <a:ext cx="2594204" cy="107721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يوفر إمكانية الوصول إلى مصادر التعليم الإلكتروني في أي مكان وأي وقت.</a:t>
            </a:r>
            <a:endParaRPr kumimoji="0" lang="en-US" altLang="ko-KR" sz="160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37" name="TextBox 36">
            <a:extLst>
              <a:ext uri="{FF2B5EF4-FFF2-40B4-BE49-F238E27FC236}">
                <a16:creationId xmlns:a16="http://schemas.microsoft.com/office/drawing/2014/main" id="{F1B568D7-528E-4078-9424-8AE795659FE6}"/>
              </a:ext>
            </a:extLst>
          </p:cNvPr>
          <p:cNvSpPr txBox="1"/>
          <p:nvPr/>
        </p:nvSpPr>
        <p:spPr>
          <a:xfrm>
            <a:off x="332886" y="825032"/>
            <a:ext cx="11618346" cy="2123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SA"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إن التعليم الإلكتروني هو عبارة عن وسيلة من الوسائل التي تقوم على دعم العملية التعليمية</a:t>
            </a:r>
            <a: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باستخدم المؤثرات السمعية والبصرية وهو عبارة عن محتوى رقمي متعدد الوسائط، بحيث يحتوي على رسومات، ومقاطع مصورة ونصوص مكتوبة وغيرها، وتقوم جميع الوسائط بالتكامل مع بعضها البعض من أجل القيام على تحقيق أهداف تعليمية متعددة ومتنوعة.</a:t>
            </a:r>
            <a:br>
              <a:rPr kumimoji="0" lang="ar-JO"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br>
            <a:r>
              <a:rPr kumimoji="0" lang="ar-JO" sz="18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و</a:t>
            </a:r>
            <a:r>
              <a:rPr kumimoji="0" lang="ar-SA" sz="18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من الخصائص التي يتسم بها </a:t>
            </a:r>
            <a:r>
              <a:rPr kumimoji="0" lang="ar-JO" sz="18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التعليم الإلكتروني ما يأتي:</a:t>
            </a:r>
            <a:endParaRPr kumimoji="0" lang="en-US" sz="18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5" name="TextBox 4">
            <a:extLst>
              <a:ext uri="{FF2B5EF4-FFF2-40B4-BE49-F238E27FC236}">
                <a16:creationId xmlns:a16="http://schemas.microsoft.com/office/drawing/2014/main" id="{6D81C550-A841-CC05-61D9-4718D53D2D4C}"/>
              </a:ext>
            </a:extLst>
          </p:cNvPr>
          <p:cNvSpPr txBox="1"/>
          <p:nvPr/>
        </p:nvSpPr>
        <p:spPr>
          <a:xfrm>
            <a:off x="8209010" y="5148471"/>
            <a:ext cx="3767090" cy="98488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AE" sz="14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يح</a:t>
            </a:r>
            <a:r>
              <a:rPr kumimoji="0" lang="ar-JO" sz="14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قيق المشاركة الفاعلة في عملية التعليم، بحيث يحقق </a:t>
            </a: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التفاعل</a:t>
            </a:r>
            <a:r>
              <a:rPr kumimoji="0" lang="ar-JO" sz="14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بين الشخص المتعلم مع المدرس، </a:t>
            </a:r>
            <a:r>
              <a:rPr kumimoji="0" lang="ar-AE" sz="14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a:t>
            </a:r>
            <a:r>
              <a:rPr kumimoji="0" lang="ar-JO" sz="14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 المحتوى والمضمون للمادة الدراسية</a:t>
            </a:r>
            <a:endParaRPr kumimoji="0" lang="en-US" sz="1400" i="0" u="none" strike="noStrike" kern="0" cap="none" spc="0" normalizeH="0" baseline="0" noProof="0" dirty="0">
              <a:ln>
                <a:noFill/>
              </a:ln>
              <a:solidFill>
                <a:srgbClr val="000000"/>
              </a:solidFill>
              <a:effectLst/>
              <a:uLnTx/>
              <a:uFillTx/>
              <a:latin typeface="Arial"/>
              <a:cs typeface="Arial"/>
              <a:sym typeface="Arial"/>
            </a:endParaRPr>
          </a:p>
        </p:txBody>
      </p:sp>
      <p:grpSp>
        <p:nvGrpSpPr>
          <p:cNvPr id="6" name="Group 5">
            <a:extLst>
              <a:ext uri="{FF2B5EF4-FFF2-40B4-BE49-F238E27FC236}">
                <a16:creationId xmlns:a16="http://schemas.microsoft.com/office/drawing/2014/main" id="{24FA05C6-E6FF-ED68-3BE3-7AD54F1A9A2F}"/>
              </a:ext>
            </a:extLst>
          </p:cNvPr>
          <p:cNvGrpSpPr/>
          <p:nvPr/>
        </p:nvGrpSpPr>
        <p:grpSpPr>
          <a:xfrm>
            <a:off x="4871864" y="4898066"/>
            <a:ext cx="1937950" cy="1485694"/>
            <a:chOff x="668085" y="2077401"/>
            <a:chExt cx="4701308" cy="3689499"/>
          </a:xfrm>
        </p:grpSpPr>
        <p:sp>
          <p:nvSpPr>
            <p:cNvPr id="7" name="Freeform: Shape 6">
              <a:extLst>
                <a:ext uri="{FF2B5EF4-FFF2-40B4-BE49-F238E27FC236}">
                  <a16:creationId xmlns:a16="http://schemas.microsoft.com/office/drawing/2014/main" id="{2E514D1D-1B84-C39B-17BA-92158D03654A}"/>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solidFill>
              <a:srgbClr val="00B0F0"/>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grpSp>
          <p:nvGrpSpPr>
            <p:cNvPr id="8" name="Group 7">
              <a:extLst>
                <a:ext uri="{FF2B5EF4-FFF2-40B4-BE49-F238E27FC236}">
                  <a16:creationId xmlns:a16="http://schemas.microsoft.com/office/drawing/2014/main" id="{13907729-8204-ACC0-BF50-0A124EF7E5ED}"/>
                </a:ext>
              </a:extLst>
            </p:cNvPr>
            <p:cNvGrpSpPr/>
            <p:nvPr/>
          </p:nvGrpSpPr>
          <p:grpSpPr>
            <a:xfrm>
              <a:off x="2042984" y="2974608"/>
              <a:ext cx="1275678" cy="1121578"/>
              <a:chOff x="3983887" y="4061275"/>
              <a:chExt cx="2122406" cy="1866023"/>
            </a:xfrm>
          </p:grpSpPr>
          <p:grpSp>
            <p:nvGrpSpPr>
              <p:cNvPr id="14" name="Group 13">
                <a:extLst>
                  <a:ext uri="{FF2B5EF4-FFF2-40B4-BE49-F238E27FC236}">
                    <a16:creationId xmlns:a16="http://schemas.microsoft.com/office/drawing/2014/main" id="{DC8CDAF4-2ABD-D8C5-6355-B080E2134AF3}"/>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27" name="Freeform 15">
                  <a:extLst>
                    <a:ext uri="{FF2B5EF4-FFF2-40B4-BE49-F238E27FC236}">
                      <a16:creationId xmlns:a16="http://schemas.microsoft.com/office/drawing/2014/main" id="{3B0E0C40-6D36-895F-C458-E4081E0637A9}"/>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chemeClr val="accent1"/>
                </a:solidFill>
                <a:ln>
                  <a:noFill/>
                </a:ln>
                <a:effectLst>
                  <a:outerShdw blurRad="76200" dist="12700" dir="8100000" sy="-23000" kx="8004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1"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8" name="Rectangle 22">
                  <a:extLst>
                    <a:ext uri="{FF2B5EF4-FFF2-40B4-BE49-F238E27FC236}">
                      <a16:creationId xmlns:a16="http://schemas.microsoft.com/office/drawing/2014/main" id="{D10D8F13-8ED0-81F5-C15C-CAA4B33536B1}"/>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1"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grpSp>
          <p:grpSp>
            <p:nvGrpSpPr>
              <p:cNvPr id="15" name="Group 14">
                <a:extLst>
                  <a:ext uri="{FF2B5EF4-FFF2-40B4-BE49-F238E27FC236}">
                    <a16:creationId xmlns:a16="http://schemas.microsoft.com/office/drawing/2014/main" id="{09D822EB-3B25-3AD8-EB87-B1F4FDB96552}"/>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25" name="Freeform 18">
                  <a:extLst>
                    <a:ext uri="{FF2B5EF4-FFF2-40B4-BE49-F238E27FC236}">
                      <a16:creationId xmlns:a16="http://schemas.microsoft.com/office/drawing/2014/main" id="{E1C33330-6CF2-9094-E299-601EAC36DA71}"/>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chemeClr val="accent4"/>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1"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6" name="Freeform 19">
                  <a:extLst>
                    <a:ext uri="{FF2B5EF4-FFF2-40B4-BE49-F238E27FC236}">
                      <a16:creationId xmlns:a16="http://schemas.microsoft.com/office/drawing/2014/main" id="{5D23C5FB-274F-049E-AC3A-BB57E1245510}"/>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1"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grpSp>
          <p:grpSp>
            <p:nvGrpSpPr>
              <p:cNvPr id="16" name="Group 15">
                <a:extLst>
                  <a:ext uri="{FF2B5EF4-FFF2-40B4-BE49-F238E27FC236}">
                    <a16:creationId xmlns:a16="http://schemas.microsoft.com/office/drawing/2014/main" id="{20514265-9BF8-2F70-E25C-871BB1EC2A39}"/>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23" name="Freeform 21">
                  <a:extLst>
                    <a:ext uri="{FF2B5EF4-FFF2-40B4-BE49-F238E27FC236}">
                      <a16:creationId xmlns:a16="http://schemas.microsoft.com/office/drawing/2014/main" id="{38145C62-0BAD-5E3C-486B-356AFC1CA2E0}"/>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chemeClr val="accent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1"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4" name="Rectangle 22">
                  <a:extLst>
                    <a:ext uri="{FF2B5EF4-FFF2-40B4-BE49-F238E27FC236}">
                      <a16:creationId xmlns:a16="http://schemas.microsoft.com/office/drawing/2014/main" id="{356526B9-C659-4BD4-54C4-FC0AD8E1173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1"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grpSp>
          <p:grpSp>
            <p:nvGrpSpPr>
              <p:cNvPr id="17" name="Group 16">
                <a:extLst>
                  <a:ext uri="{FF2B5EF4-FFF2-40B4-BE49-F238E27FC236}">
                    <a16:creationId xmlns:a16="http://schemas.microsoft.com/office/drawing/2014/main" id="{8FB592D1-6E4D-E4E1-B44E-A401B6C27EF9}"/>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21" name="Freeform 24">
                  <a:extLst>
                    <a:ext uri="{FF2B5EF4-FFF2-40B4-BE49-F238E27FC236}">
                      <a16:creationId xmlns:a16="http://schemas.microsoft.com/office/drawing/2014/main" id="{8DA0492D-C303-5CDD-2053-FBD2B178757E}"/>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chemeClr val="accent2"/>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1"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2" name="Rectangle 22">
                  <a:extLst>
                    <a:ext uri="{FF2B5EF4-FFF2-40B4-BE49-F238E27FC236}">
                      <a16:creationId xmlns:a16="http://schemas.microsoft.com/office/drawing/2014/main" id="{24884FED-4C4E-2FB1-0181-2A743976CAE7}"/>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1"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grpSp>
          <p:grpSp>
            <p:nvGrpSpPr>
              <p:cNvPr id="18" name="Group 17">
                <a:extLst>
                  <a:ext uri="{FF2B5EF4-FFF2-40B4-BE49-F238E27FC236}">
                    <a16:creationId xmlns:a16="http://schemas.microsoft.com/office/drawing/2014/main" id="{B1AE49DD-754D-02B2-5557-444F16A1F2AB}"/>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19" name="Freeform 27">
                  <a:extLst>
                    <a:ext uri="{FF2B5EF4-FFF2-40B4-BE49-F238E27FC236}">
                      <a16:creationId xmlns:a16="http://schemas.microsoft.com/office/drawing/2014/main" id="{647519C6-594F-0744-A050-F5E6A30576AF}"/>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1"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0" name="Freeform 28">
                  <a:extLst>
                    <a:ext uri="{FF2B5EF4-FFF2-40B4-BE49-F238E27FC236}">
                      <a16:creationId xmlns:a16="http://schemas.microsoft.com/office/drawing/2014/main" id="{5D9CC7AF-05E3-6411-EA5D-9957835058A9}"/>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1"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grpSp>
        </p:grpSp>
        <p:sp>
          <p:nvSpPr>
            <p:cNvPr id="9" name="Freeform: Shape 8">
              <a:extLst>
                <a:ext uri="{FF2B5EF4-FFF2-40B4-BE49-F238E27FC236}">
                  <a16:creationId xmlns:a16="http://schemas.microsoft.com/office/drawing/2014/main" id="{AF63C9AC-B1F3-ECCD-0664-71BB0E6BF531}"/>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solidFill>
              <a:srgbClr val="00B0F0"/>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0" name="Freeform: Shape 9">
              <a:extLst>
                <a:ext uri="{FF2B5EF4-FFF2-40B4-BE49-F238E27FC236}">
                  <a16:creationId xmlns:a16="http://schemas.microsoft.com/office/drawing/2014/main" id="{DA599808-62C1-730F-C09C-4E4676A4B7A2}"/>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solidFill>
              <a:schemeClr val="accent1">
                <a:lumMod val="75000"/>
              </a:schemeClr>
            </a:solid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1" name="Freeform: Shape 10">
              <a:extLst>
                <a:ext uri="{FF2B5EF4-FFF2-40B4-BE49-F238E27FC236}">
                  <a16:creationId xmlns:a16="http://schemas.microsoft.com/office/drawing/2014/main" id="{75B181B4-32BE-9017-437A-031E9607D800}"/>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solidFill>
              <a:schemeClr val="accent1">
                <a:lumMod val="75000"/>
              </a:schemeClr>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2" name="Freeform: Shape 11">
              <a:extLst>
                <a:ext uri="{FF2B5EF4-FFF2-40B4-BE49-F238E27FC236}">
                  <a16:creationId xmlns:a16="http://schemas.microsoft.com/office/drawing/2014/main" id="{C42785C1-9E35-DF21-87C6-A6B7367CF39E}"/>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rgbClr val="00B0F0"/>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3" name="Freeform: Shape 12">
              <a:extLst>
                <a:ext uri="{FF2B5EF4-FFF2-40B4-BE49-F238E27FC236}">
                  <a16:creationId xmlns:a16="http://schemas.microsoft.com/office/drawing/2014/main" id="{ADBF192C-B012-DA61-A5B4-8F16BA368CA6}"/>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solidFill>
              <a:srgbClr val="00B0F0"/>
            </a:solid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grpSp>
      <p:pic>
        <p:nvPicPr>
          <p:cNvPr id="29" name="Graphic 21">
            <a:extLst>
              <a:ext uri="{FF2B5EF4-FFF2-40B4-BE49-F238E27FC236}">
                <a16:creationId xmlns:a16="http://schemas.microsoft.com/office/drawing/2014/main" id="{C7F73A51-6B4C-DA69-420B-8FAF7E8E873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2" name="TextBox 1">
            <a:extLst>
              <a:ext uri="{FF2B5EF4-FFF2-40B4-BE49-F238E27FC236}">
                <a16:creationId xmlns:a16="http://schemas.microsoft.com/office/drawing/2014/main" id="{E504DC00-861F-A7D7-77FE-DE7D1F3EC783}"/>
              </a:ext>
            </a:extLst>
          </p:cNvPr>
          <p:cNvSpPr txBox="1"/>
          <p:nvPr/>
        </p:nvSpPr>
        <p:spPr>
          <a:xfrm>
            <a:off x="4656372" y="648254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92412160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CD62131-F959-D004-7998-C0BA3FB5CDFD}"/>
              </a:ext>
            </a:extLst>
          </p:cNvPr>
          <p:cNvSpPr/>
          <p:nvPr/>
        </p:nvSpPr>
        <p:spPr>
          <a:xfrm>
            <a:off x="736307" y="1514545"/>
            <a:ext cx="11233248" cy="48344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2" name="Title 1"/>
          <p:cNvSpPr>
            <a:spLocks noGrp="1"/>
          </p:cNvSpPr>
          <p:nvPr>
            <p:ph type="title"/>
          </p:nvPr>
        </p:nvSpPr>
        <p:spPr>
          <a:xfrm>
            <a:off x="3755132" y="736373"/>
            <a:ext cx="4681736" cy="687611"/>
          </a:xfrm>
        </p:spPr>
        <p:txBody>
          <a:bodyPr>
            <a:noAutofit/>
          </a:bodyPr>
          <a:lstStyle/>
          <a:p>
            <a:pPr algn="ctr"/>
            <a:r>
              <a:rPr lang="ar-JO" sz="2400" b="1" dirty="0">
                <a:solidFill>
                  <a:srgbClr val="00B0F0"/>
                </a:solidFill>
                <a:effectLst>
                  <a:outerShdw blurRad="38100" dist="38100" dir="2700000" algn="tl">
                    <a:srgbClr val="000000">
                      <a:alpha val="43137"/>
                    </a:srgbClr>
                  </a:outerShdw>
                </a:effectLst>
                <a:latin typeface="Alexandria" pitchFamily="2" charset="-78"/>
                <a:cs typeface="Alexandria" pitchFamily="2" charset="-78"/>
              </a:rPr>
              <a:t>أهمية التعليم الإلكتروني</a:t>
            </a:r>
            <a:br>
              <a:rPr lang="en-US" sz="2400" b="1" dirty="0">
                <a:solidFill>
                  <a:srgbClr val="00B0F0"/>
                </a:solidFill>
                <a:effectLst>
                  <a:outerShdw blurRad="38100" dist="38100" dir="2700000" algn="tl">
                    <a:srgbClr val="000000">
                      <a:alpha val="43137"/>
                    </a:srgbClr>
                  </a:outerShdw>
                </a:effectLst>
                <a:latin typeface="Alexandria" pitchFamily="2" charset="-78"/>
                <a:cs typeface="Alexandria" pitchFamily="2" charset="-78"/>
              </a:rPr>
            </a:br>
            <a:endParaRPr lang="en-GB" sz="2400" dirty="0">
              <a:solidFill>
                <a:srgbClr val="00B0F0"/>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71E0863C-06E7-4CF7-B650-284851284913}"/>
              </a:ext>
            </a:extLst>
          </p:cNvPr>
          <p:cNvSpPr txBox="1"/>
          <p:nvPr/>
        </p:nvSpPr>
        <p:spPr>
          <a:xfrm>
            <a:off x="838200" y="1882912"/>
            <a:ext cx="11005492" cy="420050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تنبع  أهمية التعليم الإلكتروني من كونه استثماراً للتقنية الرقمية والتكنولوجيا الحديثة في تطوير الوسائل التعليمية، خاصة في ظلّ الظروف التي شهدها العالم أثناء انتشار الوباء العالمي (كورونا)، والذي أدّى إلى شلل المؤسسات التعليمية في العالم، تباعاً لذلك صار لزاماً على جامعاتنا ومؤسساتنا التعليمية، استكمال المسيرة التعليمية من خلال برامج التعليم الإلكتروني، وأهمها (</a:t>
            </a:r>
            <a:r>
              <a:rPr kumimoji="0" lang="en-US"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Google classroom, zoom</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وغيرها من البرامج الإلكترونية، ورغم أن الثقافة التعليمية في الوطن العربي بشكل عام قائمة على التعليم التقليدي، وبالتالي فإن الظروف الحالية جعلت هناك فرصة حقيقية لاختبار مدى نجاح استخدام تلك البرامج الإلكترونية في التعليم عن بعد، مع العلم بأن كثيراً من الدول أصبحت تعتمد على التعليم الإلكتروني مع الإبقاء على الصفوف التقليدية، وذلك لغايات تطوير العملية التعليمية بكافة مراحلها، الأمر الذي يؤدي إلى إتاحة التعلم على مدار اليوم بواسطة أساليب وطرائق متنوعة لتقديم المحتوى التعليمي بعناصـر مرئيـة ثابتـة ومتحركـة، وتـأثيرات سـمعية وبصـرية، ممـا يجعـل التعلـيم أكثـر تشـويقًا ومتعـةً.</a:t>
            </a:r>
            <a:endParaRPr kumimoji="0" lang="ko-KR" alt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4" name="Graphic 21">
            <a:extLst>
              <a:ext uri="{FF2B5EF4-FFF2-40B4-BE49-F238E27FC236}">
                <a16:creationId xmlns:a16="http://schemas.microsoft.com/office/drawing/2014/main" id="{E75177A8-C091-A707-56E0-C4D33F2AE22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6" name="TextBox 5">
            <a:extLst>
              <a:ext uri="{FF2B5EF4-FFF2-40B4-BE49-F238E27FC236}">
                <a16:creationId xmlns:a16="http://schemas.microsoft.com/office/drawing/2014/main" id="{C503BE41-7ADF-FD38-BCE2-878F5CF9C4F6}"/>
              </a:ext>
            </a:extLst>
          </p:cNvPr>
          <p:cNvSpPr txBox="1"/>
          <p:nvPr/>
        </p:nvSpPr>
        <p:spPr>
          <a:xfrm>
            <a:off x="4787900" y="642239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3456475052"/>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6915FD2-D0E6-4DEB-B1C9-9340552A3344}"/>
              </a:ext>
            </a:extLst>
          </p:cNvPr>
          <p:cNvGrpSpPr/>
          <p:nvPr/>
        </p:nvGrpSpPr>
        <p:grpSpPr>
          <a:xfrm>
            <a:off x="135819" y="752089"/>
            <a:ext cx="1423677" cy="6183392"/>
            <a:chOff x="896897" y="372794"/>
            <a:chExt cx="2425766" cy="6145697"/>
          </a:xfrm>
        </p:grpSpPr>
        <p:sp>
          <p:nvSpPr>
            <p:cNvPr id="4" name="Freeform: Shape 3">
              <a:extLst>
                <a:ext uri="{FF2B5EF4-FFF2-40B4-BE49-F238E27FC236}">
                  <a16:creationId xmlns:a16="http://schemas.microsoft.com/office/drawing/2014/main" id="{D1D8A4D9-073F-4BB6-A662-1EFDCB85E80C}"/>
                </a:ext>
              </a:extLst>
            </p:cNvPr>
            <p:cNvSpPr/>
            <p:nvPr/>
          </p:nvSpPr>
          <p:spPr>
            <a:xfrm>
              <a:off x="1884251" y="5904482"/>
              <a:ext cx="908701" cy="422652"/>
            </a:xfrm>
            <a:custGeom>
              <a:avLst/>
              <a:gdLst>
                <a:gd name="connsiteX0" fmla="*/ 46881 w 1005941"/>
                <a:gd name="connsiteY0" fmla="*/ 266526 h 467879"/>
                <a:gd name="connsiteX1" fmla="*/ 46881 w 1005941"/>
                <a:gd name="connsiteY1" fmla="*/ 175289 h 467879"/>
                <a:gd name="connsiteX2" fmla="*/ 67935 w 1005941"/>
                <a:gd name="connsiteY2" fmla="*/ 107447 h 467879"/>
                <a:gd name="connsiteX3" fmla="*/ 355681 w 1005941"/>
                <a:gd name="connsiteY3" fmla="*/ 105107 h 467879"/>
                <a:gd name="connsiteX4" fmla="*/ 472651 w 1005941"/>
                <a:gd name="connsiteY4" fmla="*/ 44283 h 467879"/>
                <a:gd name="connsiteX5" fmla="*/ 507742 w 1005941"/>
                <a:gd name="connsiteY5" fmla="*/ 72356 h 467879"/>
                <a:gd name="connsiteX6" fmla="*/ 739343 w 1005941"/>
                <a:gd name="connsiteY6" fmla="*/ 247811 h 467879"/>
                <a:gd name="connsiteX7" fmla="*/ 790810 w 1005941"/>
                <a:gd name="connsiteY7" fmla="*/ 259508 h 467879"/>
                <a:gd name="connsiteX8" fmla="*/ 917137 w 1005941"/>
                <a:gd name="connsiteY8" fmla="*/ 273545 h 467879"/>
                <a:gd name="connsiteX9" fmla="*/ 973283 w 1005941"/>
                <a:gd name="connsiteY9" fmla="*/ 329690 h 467879"/>
                <a:gd name="connsiteX10" fmla="*/ 926495 w 1005941"/>
                <a:gd name="connsiteY10" fmla="*/ 392854 h 467879"/>
                <a:gd name="connsiteX11" fmla="*/ 470312 w 1005941"/>
                <a:gd name="connsiteY11" fmla="*/ 392854 h 467879"/>
                <a:gd name="connsiteX12" fmla="*/ 320590 w 1005941"/>
                <a:gd name="connsiteY12" fmla="*/ 376478 h 467879"/>
                <a:gd name="connsiteX13" fmla="*/ 96008 w 1005941"/>
                <a:gd name="connsiteY13" fmla="*/ 362441 h 467879"/>
                <a:gd name="connsiteX14" fmla="*/ 46881 w 1005941"/>
                <a:gd name="connsiteY14" fmla="*/ 296938 h 467879"/>
                <a:gd name="connsiteX15" fmla="*/ 46881 w 1005941"/>
                <a:gd name="connsiteY15" fmla="*/ 266526 h 467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05941" h="467879">
                  <a:moveTo>
                    <a:pt x="46881" y="266526"/>
                  </a:moveTo>
                  <a:cubicBezTo>
                    <a:pt x="44541" y="236114"/>
                    <a:pt x="44541" y="208041"/>
                    <a:pt x="46881" y="175289"/>
                  </a:cubicBezTo>
                  <a:cubicBezTo>
                    <a:pt x="53899" y="151895"/>
                    <a:pt x="60917" y="130841"/>
                    <a:pt x="67935" y="107447"/>
                  </a:cubicBezTo>
                  <a:cubicBezTo>
                    <a:pt x="163851" y="107447"/>
                    <a:pt x="259766" y="112126"/>
                    <a:pt x="355681" y="105107"/>
                  </a:cubicBezTo>
                  <a:cubicBezTo>
                    <a:pt x="402469" y="100429"/>
                    <a:pt x="442239" y="79374"/>
                    <a:pt x="472651" y="44283"/>
                  </a:cubicBezTo>
                  <a:cubicBezTo>
                    <a:pt x="498385" y="37265"/>
                    <a:pt x="498385" y="60659"/>
                    <a:pt x="507742" y="72356"/>
                  </a:cubicBezTo>
                  <a:cubicBezTo>
                    <a:pt x="568567" y="154235"/>
                    <a:pt x="624712" y="215060"/>
                    <a:pt x="739343" y="247811"/>
                  </a:cubicBezTo>
                  <a:cubicBezTo>
                    <a:pt x="751040" y="252490"/>
                    <a:pt x="776773" y="259508"/>
                    <a:pt x="790810" y="259508"/>
                  </a:cubicBezTo>
                  <a:cubicBezTo>
                    <a:pt x="835258" y="266526"/>
                    <a:pt x="868010" y="271205"/>
                    <a:pt x="917137" y="273545"/>
                  </a:cubicBezTo>
                  <a:cubicBezTo>
                    <a:pt x="959246" y="280562"/>
                    <a:pt x="970943" y="296938"/>
                    <a:pt x="973283" y="329690"/>
                  </a:cubicBezTo>
                  <a:cubicBezTo>
                    <a:pt x="977962" y="364781"/>
                    <a:pt x="956907" y="383496"/>
                    <a:pt x="926495" y="392854"/>
                  </a:cubicBezTo>
                  <a:cubicBezTo>
                    <a:pt x="776773" y="448999"/>
                    <a:pt x="617694" y="460696"/>
                    <a:pt x="470312" y="392854"/>
                  </a:cubicBezTo>
                  <a:cubicBezTo>
                    <a:pt x="421185" y="369460"/>
                    <a:pt x="376736" y="367120"/>
                    <a:pt x="320590" y="376478"/>
                  </a:cubicBezTo>
                  <a:cubicBezTo>
                    <a:pt x="219996" y="395193"/>
                    <a:pt x="173208" y="378817"/>
                    <a:pt x="96008" y="362441"/>
                  </a:cubicBezTo>
                  <a:cubicBezTo>
                    <a:pt x="58578" y="355423"/>
                    <a:pt x="32844" y="336708"/>
                    <a:pt x="46881" y="296938"/>
                  </a:cubicBezTo>
                  <a:cubicBezTo>
                    <a:pt x="51559" y="287581"/>
                    <a:pt x="46881" y="287581"/>
                    <a:pt x="46881" y="266526"/>
                  </a:cubicBezTo>
                  <a:close/>
                </a:path>
              </a:pathLst>
            </a:custGeom>
            <a:solidFill>
              <a:schemeClr val="bg1">
                <a:lumMod val="85000"/>
              </a:schemeClr>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Freeform: Shape 4">
              <a:extLst>
                <a:ext uri="{FF2B5EF4-FFF2-40B4-BE49-F238E27FC236}">
                  <a16:creationId xmlns:a16="http://schemas.microsoft.com/office/drawing/2014/main" id="{07DF9A70-42B4-4956-A6DE-65EC83042B41}"/>
                </a:ext>
              </a:extLst>
            </p:cNvPr>
            <p:cNvSpPr/>
            <p:nvPr/>
          </p:nvSpPr>
          <p:spPr>
            <a:xfrm>
              <a:off x="1403251" y="5981252"/>
              <a:ext cx="401519" cy="528315"/>
            </a:xfrm>
            <a:custGeom>
              <a:avLst/>
              <a:gdLst>
                <a:gd name="connsiteX0" fmla="*/ 102117 w 444485"/>
                <a:gd name="connsiteY0" fmla="*/ 247044 h 584849"/>
                <a:gd name="connsiteX1" fmla="*/ 111474 w 444485"/>
                <a:gd name="connsiteY1" fmla="*/ 76268 h 584849"/>
                <a:gd name="connsiteX2" fmla="*/ 319681 w 444485"/>
                <a:gd name="connsiteY2" fmla="*/ 43516 h 584849"/>
                <a:gd name="connsiteX3" fmla="*/ 382844 w 444485"/>
                <a:gd name="connsiteY3" fmla="*/ 55213 h 584849"/>
                <a:gd name="connsiteX4" fmla="*/ 392202 w 444485"/>
                <a:gd name="connsiteY4" fmla="*/ 300850 h 584849"/>
                <a:gd name="connsiteX5" fmla="*/ 417935 w 444485"/>
                <a:gd name="connsiteY5" fmla="*/ 424839 h 584849"/>
                <a:gd name="connsiteX6" fmla="*/ 340735 w 444485"/>
                <a:gd name="connsiteY6" fmla="*/ 537130 h 584849"/>
                <a:gd name="connsiteX7" fmla="*/ 102117 w 444485"/>
                <a:gd name="connsiteY7" fmla="*/ 532450 h 584849"/>
                <a:gd name="connsiteX8" fmla="*/ 55329 w 444485"/>
                <a:gd name="connsiteY8" fmla="*/ 389748 h 584849"/>
                <a:gd name="connsiteX9" fmla="*/ 102117 w 444485"/>
                <a:gd name="connsiteY9" fmla="*/ 247044 h 58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4485" h="584849">
                  <a:moveTo>
                    <a:pt x="102117" y="247044"/>
                  </a:moveTo>
                  <a:cubicBezTo>
                    <a:pt x="113814" y="190899"/>
                    <a:pt x="120832" y="151129"/>
                    <a:pt x="111474" y="76268"/>
                  </a:cubicBezTo>
                  <a:cubicBezTo>
                    <a:pt x="181656" y="66910"/>
                    <a:pt x="247159" y="38838"/>
                    <a:pt x="319681" y="43516"/>
                  </a:cubicBezTo>
                  <a:cubicBezTo>
                    <a:pt x="340735" y="45856"/>
                    <a:pt x="364129" y="45856"/>
                    <a:pt x="382844" y="55213"/>
                  </a:cubicBezTo>
                  <a:cubicBezTo>
                    <a:pt x="394541" y="141771"/>
                    <a:pt x="373487" y="218971"/>
                    <a:pt x="392202" y="300850"/>
                  </a:cubicBezTo>
                  <a:cubicBezTo>
                    <a:pt x="403899" y="342960"/>
                    <a:pt x="413257" y="382729"/>
                    <a:pt x="417935" y="424839"/>
                  </a:cubicBezTo>
                  <a:cubicBezTo>
                    <a:pt x="427293" y="502039"/>
                    <a:pt x="413257" y="523093"/>
                    <a:pt x="340735" y="537130"/>
                  </a:cubicBezTo>
                  <a:cubicBezTo>
                    <a:pt x="258856" y="551166"/>
                    <a:pt x="183996" y="548827"/>
                    <a:pt x="102117" y="532450"/>
                  </a:cubicBezTo>
                  <a:cubicBezTo>
                    <a:pt x="43632" y="520753"/>
                    <a:pt x="29595" y="459930"/>
                    <a:pt x="55329" y="389748"/>
                  </a:cubicBezTo>
                  <a:cubicBezTo>
                    <a:pt x="71704" y="340620"/>
                    <a:pt x="88080" y="300850"/>
                    <a:pt x="102117" y="247044"/>
                  </a:cubicBezTo>
                  <a:close/>
                </a:path>
              </a:pathLst>
            </a:custGeom>
            <a:solidFill>
              <a:schemeClr val="bg1">
                <a:lumMod val="85000"/>
              </a:schemeClr>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6" name="Freeform: Shape 5">
              <a:extLst>
                <a:ext uri="{FF2B5EF4-FFF2-40B4-BE49-F238E27FC236}">
                  <a16:creationId xmlns:a16="http://schemas.microsoft.com/office/drawing/2014/main" id="{A1EA2B28-8846-4C7F-88A9-8ADBC0501178}"/>
                </a:ext>
              </a:extLst>
            </p:cNvPr>
            <p:cNvSpPr/>
            <p:nvPr/>
          </p:nvSpPr>
          <p:spPr>
            <a:xfrm>
              <a:off x="896897" y="1140047"/>
              <a:ext cx="1606075" cy="1415883"/>
            </a:xfrm>
            <a:custGeom>
              <a:avLst/>
              <a:gdLst>
                <a:gd name="connsiteX0" fmla="*/ 1731761 w 1777943"/>
                <a:gd name="connsiteY0" fmla="*/ 1163792 h 1567397"/>
                <a:gd name="connsiteX1" fmla="*/ 1729422 w 1777943"/>
                <a:gd name="connsiteY1" fmla="*/ 1009392 h 1567397"/>
                <a:gd name="connsiteX2" fmla="*/ 1717725 w 1777943"/>
                <a:gd name="connsiteY2" fmla="*/ 971961 h 1567397"/>
                <a:gd name="connsiteX3" fmla="*/ 1663918 w 1777943"/>
                <a:gd name="connsiteY3" fmla="*/ 567245 h 1567397"/>
                <a:gd name="connsiteX4" fmla="*/ 1633506 w 1777943"/>
                <a:gd name="connsiteY4" fmla="*/ 461972 h 1567397"/>
                <a:gd name="connsiteX5" fmla="*/ 1523554 w 1777943"/>
                <a:gd name="connsiteY5" fmla="*/ 314590 h 1567397"/>
                <a:gd name="connsiteX6" fmla="*/ 1296633 w 1777943"/>
                <a:gd name="connsiteY6" fmla="*/ 192941 h 1567397"/>
                <a:gd name="connsiteX7" fmla="*/ 1294293 w 1777943"/>
                <a:gd name="connsiteY7" fmla="*/ 249087 h 1567397"/>
                <a:gd name="connsiteX8" fmla="*/ 1298972 w 1777943"/>
                <a:gd name="connsiteY8" fmla="*/ 330966 h 1567397"/>
                <a:gd name="connsiteX9" fmla="*/ 1284936 w 1777943"/>
                <a:gd name="connsiteY9" fmla="*/ 354360 h 1567397"/>
                <a:gd name="connsiteX10" fmla="*/ 1270899 w 1777943"/>
                <a:gd name="connsiteY10" fmla="*/ 349681 h 1567397"/>
                <a:gd name="connsiteX11" fmla="*/ 1280257 w 1777943"/>
                <a:gd name="connsiteY11" fmla="*/ 328627 h 1567397"/>
                <a:gd name="connsiteX12" fmla="*/ 1277918 w 1777943"/>
                <a:gd name="connsiteY12" fmla="*/ 263123 h 1567397"/>
                <a:gd name="connsiteX13" fmla="*/ 1263881 w 1777943"/>
                <a:gd name="connsiteY13" fmla="*/ 148493 h 1567397"/>
                <a:gd name="connsiteX14" fmla="*/ 1247505 w 1777943"/>
                <a:gd name="connsiteY14" fmla="*/ 134456 h 1567397"/>
                <a:gd name="connsiteX15" fmla="*/ 1224111 w 1777943"/>
                <a:gd name="connsiteY15" fmla="*/ 132117 h 1567397"/>
                <a:gd name="connsiteX16" fmla="*/ 1196039 w 1777943"/>
                <a:gd name="connsiteY16" fmla="*/ 213996 h 1567397"/>
                <a:gd name="connsiteX17" fmla="*/ 1184342 w 1777943"/>
                <a:gd name="connsiteY17" fmla="*/ 253766 h 1567397"/>
                <a:gd name="connsiteX18" fmla="*/ 1172645 w 1777943"/>
                <a:gd name="connsiteY18" fmla="*/ 394130 h 1567397"/>
                <a:gd name="connsiteX19" fmla="*/ 1128196 w 1777943"/>
                <a:gd name="connsiteY19" fmla="*/ 635088 h 1567397"/>
                <a:gd name="connsiteX20" fmla="*/ 835771 w 1777943"/>
                <a:gd name="connsiteY20" fmla="*/ 307572 h 1567397"/>
                <a:gd name="connsiteX21" fmla="*/ 760910 w 1777943"/>
                <a:gd name="connsiteY21" fmla="*/ 221014 h 1567397"/>
                <a:gd name="connsiteX22" fmla="*/ 756232 w 1777943"/>
                <a:gd name="connsiteY22" fmla="*/ 68953 h 1567397"/>
                <a:gd name="connsiteX23" fmla="*/ 737516 w 1777943"/>
                <a:gd name="connsiteY23" fmla="*/ 43220 h 1567397"/>
                <a:gd name="connsiteX24" fmla="*/ 601831 w 1777943"/>
                <a:gd name="connsiteY24" fmla="*/ 192941 h 1567397"/>
                <a:gd name="connsiteX25" fmla="*/ 627565 w 1777943"/>
                <a:gd name="connsiteY25" fmla="*/ 359039 h 1567397"/>
                <a:gd name="connsiteX26" fmla="*/ 629904 w 1777943"/>
                <a:gd name="connsiteY26" fmla="*/ 361378 h 1567397"/>
                <a:gd name="connsiteX27" fmla="*/ 646280 w 1777943"/>
                <a:gd name="connsiteY27" fmla="*/ 267802 h 1567397"/>
                <a:gd name="connsiteX28" fmla="*/ 730498 w 1777943"/>
                <a:gd name="connsiteY28" fmla="*/ 230372 h 1567397"/>
                <a:gd name="connsiteX29" fmla="*/ 646280 w 1777943"/>
                <a:gd name="connsiteY29" fmla="*/ 370736 h 1567397"/>
                <a:gd name="connsiteX30" fmla="*/ 629904 w 1777943"/>
                <a:gd name="connsiteY30" fmla="*/ 394130 h 1567397"/>
                <a:gd name="connsiteX31" fmla="*/ 606510 w 1777943"/>
                <a:gd name="connsiteY31" fmla="*/ 373075 h 1567397"/>
                <a:gd name="connsiteX32" fmla="*/ 578437 w 1777943"/>
                <a:gd name="connsiteY32" fmla="*/ 204638 h 1567397"/>
                <a:gd name="connsiteX33" fmla="*/ 470825 w 1777943"/>
                <a:gd name="connsiteY33" fmla="*/ 242069 h 1567397"/>
                <a:gd name="connsiteX34" fmla="*/ 314085 w 1777943"/>
                <a:gd name="connsiteY34" fmla="*/ 326287 h 1567397"/>
                <a:gd name="connsiteX35" fmla="*/ 288352 w 1777943"/>
                <a:gd name="connsiteY35" fmla="*/ 340323 h 1567397"/>
                <a:gd name="connsiteX36" fmla="*/ 147988 w 1777943"/>
                <a:gd name="connsiteY36" fmla="*/ 585960 h 1567397"/>
                <a:gd name="connsiteX37" fmla="*/ 73127 w 1777943"/>
                <a:gd name="connsiteY37" fmla="*/ 810543 h 1567397"/>
                <a:gd name="connsiteX38" fmla="*/ 122254 w 1777943"/>
                <a:gd name="connsiteY38" fmla="*/ 918155 h 1567397"/>
                <a:gd name="connsiteX39" fmla="*/ 307067 w 1777943"/>
                <a:gd name="connsiteY39" fmla="*/ 1114665 h 1567397"/>
                <a:gd name="connsiteX40" fmla="*/ 311746 w 1777943"/>
                <a:gd name="connsiteY40" fmla="*/ 1124022 h 1567397"/>
                <a:gd name="connsiteX41" fmla="*/ 307067 w 1777943"/>
                <a:gd name="connsiteY41" fmla="*/ 1117004 h 1567397"/>
                <a:gd name="connsiteX42" fmla="*/ 318764 w 1777943"/>
                <a:gd name="connsiteY42" fmla="*/ 1147416 h 1567397"/>
                <a:gd name="connsiteX43" fmla="*/ 257940 w 1777943"/>
                <a:gd name="connsiteY43" fmla="*/ 1053840 h 1567397"/>
                <a:gd name="connsiteX44" fmla="*/ 157345 w 1777943"/>
                <a:gd name="connsiteY44" fmla="*/ 953246 h 1567397"/>
                <a:gd name="connsiteX45" fmla="*/ 119915 w 1777943"/>
                <a:gd name="connsiteY45" fmla="*/ 960264 h 1567397"/>
                <a:gd name="connsiteX46" fmla="*/ 56751 w 1777943"/>
                <a:gd name="connsiteY46" fmla="*/ 1283102 h 1567397"/>
                <a:gd name="connsiteX47" fmla="*/ 59091 w 1777943"/>
                <a:gd name="connsiteY47" fmla="*/ 1519381 h 1567397"/>
                <a:gd name="connsiteX48" fmla="*/ 110557 w 1777943"/>
                <a:gd name="connsiteY48" fmla="*/ 1517041 h 1567397"/>
                <a:gd name="connsiteX49" fmla="*/ 243903 w 1777943"/>
                <a:gd name="connsiteY49" fmla="*/ 1379017 h 1567397"/>
                <a:gd name="connsiteX50" fmla="*/ 501237 w 1777943"/>
                <a:gd name="connsiteY50" fmla="*/ 1290120 h 1567397"/>
                <a:gd name="connsiteX51" fmla="*/ 821735 w 1777943"/>
                <a:gd name="connsiteY51" fmla="*/ 1285441 h 1567397"/>
                <a:gd name="connsiteX52" fmla="*/ 1731761 w 1777943"/>
                <a:gd name="connsiteY52" fmla="*/ 1163792 h 1567397"/>
                <a:gd name="connsiteX53" fmla="*/ 59091 w 1777943"/>
                <a:gd name="connsiteY53" fmla="*/ 1404750 h 1567397"/>
                <a:gd name="connsiteX54" fmla="*/ 164364 w 1777943"/>
                <a:gd name="connsiteY54" fmla="*/ 1322871 h 1567397"/>
                <a:gd name="connsiteX55" fmla="*/ 59091 w 1777943"/>
                <a:gd name="connsiteY55" fmla="*/ 1404750 h 1567397"/>
                <a:gd name="connsiteX56" fmla="*/ 131612 w 1777943"/>
                <a:gd name="connsiteY56" fmla="*/ 1285441 h 1567397"/>
                <a:gd name="connsiteX57" fmla="*/ 316424 w 1777943"/>
                <a:gd name="connsiteY57" fmla="*/ 1264386 h 1567397"/>
                <a:gd name="connsiteX58" fmla="*/ 131612 w 1777943"/>
                <a:gd name="connsiteY58" fmla="*/ 1285441 h 1567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77943" h="1567397">
                  <a:moveTo>
                    <a:pt x="1731761" y="1163792"/>
                  </a:moveTo>
                  <a:cubicBezTo>
                    <a:pt x="1755155" y="1124022"/>
                    <a:pt x="1759834" y="1049162"/>
                    <a:pt x="1729422" y="1009392"/>
                  </a:cubicBezTo>
                  <a:cubicBezTo>
                    <a:pt x="1722403" y="1000034"/>
                    <a:pt x="1717725" y="983658"/>
                    <a:pt x="1717725" y="971961"/>
                  </a:cubicBezTo>
                  <a:cubicBezTo>
                    <a:pt x="1724743" y="833937"/>
                    <a:pt x="1659240" y="705270"/>
                    <a:pt x="1663918" y="567245"/>
                  </a:cubicBezTo>
                  <a:cubicBezTo>
                    <a:pt x="1666258" y="529815"/>
                    <a:pt x="1654561" y="492384"/>
                    <a:pt x="1633506" y="461972"/>
                  </a:cubicBezTo>
                  <a:cubicBezTo>
                    <a:pt x="1598415" y="410505"/>
                    <a:pt x="1582039" y="342663"/>
                    <a:pt x="1523554" y="314590"/>
                  </a:cubicBezTo>
                  <a:cubicBezTo>
                    <a:pt x="1444015" y="279499"/>
                    <a:pt x="1378512" y="223354"/>
                    <a:pt x="1296633" y="192941"/>
                  </a:cubicBezTo>
                  <a:cubicBezTo>
                    <a:pt x="1275578" y="211657"/>
                    <a:pt x="1294293" y="230372"/>
                    <a:pt x="1294293" y="249087"/>
                  </a:cubicBezTo>
                  <a:cubicBezTo>
                    <a:pt x="1296633" y="277160"/>
                    <a:pt x="1296633" y="302893"/>
                    <a:pt x="1298972" y="330966"/>
                  </a:cubicBezTo>
                  <a:cubicBezTo>
                    <a:pt x="1298972" y="340323"/>
                    <a:pt x="1298972" y="352020"/>
                    <a:pt x="1284936" y="354360"/>
                  </a:cubicBezTo>
                  <a:cubicBezTo>
                    <a:pt x="1280257" y="354360"/>
                    <a:pt x="1275578" y="352020"/>
                    <a:pt x="1270899" y="349681"/>
                  </a:cubicBezTo>
                  <a:cubicBezTo>
                    <a:pt x="1259202" y="335645"/>
                    <a:pt x="1277918" y="335645"/>
                    <a:pt x="1280257" y="328627"/>
                  </a:cubicBezTo>
                  <a:cubicBezTo>
                    <a:pt x="1287275" y="307572"/>
                    <a:pt x="1280257" y="286517"/>
                    <a:pt x="1277918" y="263123"/>
                  </a:cubicBezTo>
                  <a:cubicBezTo>
                    <a:pt x="1273239" y="225693"/>
                    <a:pt x="1268560" y="185923"/>
                    <a:pt x="1263881" y="148493"/>
                  </a:cubicBezTo>
                  <a:cubicBezTo>
                    <a:pt x="1259202" y="143814"/>
                    <a:pt x="1252184" y="139135"/>
                    <a:pt x="1247505" y="134456"/>
                  </a:cubicBezTo>
                  <a:cubicBezTo>
                    <a:pt x="1240487" y="129778"/>
                    <a:pt x="1233469" y="129778"/>
                    <a:pt x="1224111" y="132117"/>
                  </a:cubicBezTo>
                  <a:cubicBezTo>
                    <a:pt x="1207736" y="155511"/>
                    <a:pt x="1212414" y="188263"/>
                    <a:pt x="1196039" y="213996"/>
                  </a:cubicBezTo>
                  <a:cubicBezTo>
                    <a:pt x="1191360" y="225693"/>
                    <a:pt x="1184342" y="239729"/>
                    <a:pt x="1184342" y="253766"/>
                  </a:cubicBezTo>
                  <a:cubicBezTo>
                    <a:pt x="1186681" y="300554"/>
                    <a:pt x="1179663" y="347342"/>
                    <a:pt x="1172645" y="394130"/>
                  </a:cubicBezTo>
                  <a:cubicBezTo>
                    <a:pt x="1160948" y="468990"/>
                    <a:pt x="1144572" y="602336"/>
                    <a:pt x="1128196" y="635088"/>
                  </a:cubicBezTo>
                  <a:cubicBezTo>
                    <a:pt x="1043978" y="511100"/>
                    <a:pt x="971456" y="382433"/>
                    <a:pt x="835771" y="307572"/>
                  </a:cubicBezTo>
                  <a:cubicBezTo>
                    <a:pt x="800680" y="288857"/>
                    <a:pt x="777286" y="258445"/>
                    <a:pt x="760910" y="221014"/>
                  </a:cubicBezTo>
                  <a:cubicBezTo>
                    <a:pt x="737516" y="169547"/>
                    <a:pt x="735177" y="120420"/>
                    <a:pt x="756232" y="68953"/>
                  </a:cubicBezTo>
                  <a:cubicBezTo>
                    <a:pt x="753892" y="57256"/>
                    <a:pt x="758571" y="40880"/>
                    <a:pt x="737516" y="43220"/>
                  </a:cubicBezTo>
                  <a:cubicBezTo>
                    <a:pt x="653298" y="57256"/>
                    <a:pt x="627565" y="125099"/>
                    <a:pt x="601831" y="192941"/>
                  </a:cubicBezTo>
                  <a:cubicBezTo>
                    <a:pt x="606510" y="244408"/>
                    <a:pt x="597152" y="300554"/>
                    <a:pt x="627565" y="359039"/>
                  </a:cubicBezTo>
                  <a:cubicBezTo>
                    <a:pt x="627565" y="359039"/>
                    <a:pt x="629904" y="361378"/>
                    <a:pt x="629904" y="361378"/>
                  </a:cubicBezTo>
                  <a:cubicBezTo>
                    <a:pt x="629904" y="321608"/>
                    <a:pt x="629904" y="291196"/>
                    <a:pt x="646280" y="267802"/>
                  </a:cubicBezTo>
                  <a:cubicBezTo>
                    <a:pt x="664995" y="239729"/>
                    <a:pt x="690728" y="223354"/>
                    <a:pt x="730498" y="230372"/>
                  </a:cubicBezTo>
                  <a:cubicBezTo>
                    <a:pt x="657977" y="251426"/>
                    <a:pt x="634583" y="300554"/>
                    <a:pt x="646280" y="370736"/>
                  </a:cubicBezTo>
                  <a:cubicBezTo>
                    <a:pt x="648619" y="380093"/>
                    <a:pt x="643940" y="391790"/>
                    <a:pt x="629904" y="394130"/>
                  </a:cubicBezTo>
                  <a:cubicBezTo>
                    <a:pt x="615868" y="396469"/>
                    <a:pt x="611189" y="384772"/>
                    <a:pt x="606510" y="373075"/>
                  </a:cubicBezTo>
                  <a:cubicBezTo>
                    <a:pt x="585455" y="319269"/>
                    <a:pt x="583116" y="260784"/>
                    <a:pt x="578437" y="204638"/>
                  </a:cubicBezTo>
                  <a:cubicBezTo>
                    <a:pt x="541007" y="211657"/>
                    <a:pt x="501237" y="218675"/>
                    <a:pt x="470825" y="242069"/>
                  </a:cubicBezTo>
                  <a:cubicBezTo>
                    <a:pt x="421697" y="277160"/>
                    <a:pt x="370231" y="305233"/>
                    <a:pt x="314085" y="326287"/>
                  </a:cubicBezTo>
                  <a:cubicBezTo>
                    <a:pt x="304727" y="330966"/>
                    <a:pt x="295370" y="333305"/>
                    <a:pt x="288352" y="340323"/>
                  </a:cubicBezTo>
                  <a:cubicBezTo>
                    <a:pt x="211152" y="405827"/>
                    <a:pt x="187758" y="504081"/>
                    <a:pt x="147988" y="585960"/>
                  </a:cubicBezTo>
                  <a:cubicBezTo>
                    <a:pt x="115236" y="653803"/>
                    <a:pt x="84824" y="731003"/>
                    <a:pt x="73127" y="810543"/>
                  </a:cubicBezTo>
                  <a:cubicBezTo>
                    <a:pt x="63769" y="876046"/>
                    <a:pt x="63769" y="892422"/>
                    <a:pt x="122254" y="918155"/>
                  </a:cubicBezTo>
                  <a:cubicBezTo>
                    <a:pt x="213491" y="955586"/>
                    <a:pt x="269637" y="1028107"/>
                    <a:pt x="307067" y="1114665"/>
                  </a:cubicBezTo>
                  <a:cubicBezTo>
                    <a:pt x="309406" y="1117004"/>
                    <a:pt x="309406" y="1121683"/>
                    <a:pt x="311746" y="1124022"/>
                  </a:cubicBezTo>
                  <a:cubicBezTo>
                    <a:pt x="309406" y="1121683"/>
                    <a:pt x="309406" y="1119344"/>
                    <a:pt x="307067" y="1117004"/>
                  </a:cubicBezTo>
                  <a:cubicBezTo>
                    <a:pt x="311746" y="1126362"/>
                    <a:pt x="316424" y="1138059"/>
                    <a:pt x="318764" y="1147416"/>
                  </a:cubicBezTo>
                  <a:cubicBezTo>
                    <a:pt x="297709" y="1117004"/>
                    <a:pt x="278994" y="1084253"/>
                    <a:pt x="257940" y="1053840"/>
                  </a:cubicBezTo>
                  <a:cubicBezTo>
                    <a:pt x="229867" y="1014071"/>
                    <a:pt x="197115" y="981319"/>
                    <a:pt x="157345" y="953246"/>
                  </a:cubicBezTo>
                  <a:cubicBezTo>
                    <a:pt x="138630" y="939210"/>
                    <a:pt x="129273" y="939210"/>
                    <a:pt x="119915" y="960264"/>
                  </a:cubicBezTo>
                  <a:cubicBezTo>
                    <a:pt x="87163" y="1065537"/>
                    <a:pt x="80145" y="1175489"/>
                    <a:pt x="56751" y="1283102"/>
                  </a:cubicBezTo>
                  <a:cubicBezTo>
                    <a:pt x="40375" y="1362641"/>
                    <a:pt x="35697" y="1439841"/>
                    <a:pt x="59091" y="1519381"/>
                  </a:cubicBezTo>
                  <a:cubicBezTo>
                    <a:pt x="75466" y="1528738"/>
                    <a:pt x="91842" y="1526399"/>
                    <a:pt x="110557" y="1517041"/>
                  </a:cubicBezTo>
                  <a:cubicBezTo>
                    <a:pt x="152667" y="1467914"/>
                    <a:pt x="187758" y="1407090"/>
                    <a:pt x="243903" y="1379017"/>
                  </a:cubicBezTo>
                  <a:cubicBezTo>
                    <a:pt x="342158" y="1329890"/>
                    <a:pt x="442752" y="1287780"/>
                    <a:pt x="501237" y="1290120"/>
                  </a:cubicBezTo>
                  <a:cubicBezTo>
                    <a:pt x="590134" y="1294799"/>
                    <a:pt x="737516" y="1313514"/>
                    <a:pt x="821735" y="1285441"/>
                  </a:cubicBezTo>
                  <a:lnTo>
                    <a:pt x="1731761" y="1163792"/>
                  </a:lnTo>
                  <a:close/>
                  <a:moveTo>
                    <a:pt x="59091" y="1404750"/>
                  </a:moveTo>
                  <a:cubicBezTo>
                    <a:pt x="80145" y="1360302"/>
                    <a:pt x="115236" y="1334568"/>
                    <a:pt x="164364" y="1322871"/>
                  </a:cubicBezTo>
                  <a:cubicBezTo>
                    <a:pt x="129273" y="1350944"/>
                    <a:pt x="94182" y="1376678"/>
                    <a:pt x="59091" y="1404750"/>
                  </a:cubicBezTo>
                  <a:close/>
                  <a:moveTo>
                    <a:pt x="131612" y="1285441"/>
                  </a:moveTo>
                  <a:cubicBezTo>
                    <a:pt x="187758" y="1243332"/>
                    <a:pt x="250921" y="1240992"/>
                    <a:pt x="316424" y="1264386"/>
                  </a:cubicBezTo>
                  <a:cubicBezTo>
                    <a:pt x="253261" y="1257368"/>
                    <a:pt x="192436" y="1266726"/>
                    <a:pt x="131612" y="1285441"/>
                  </a:cubicBezTo>
                  <a:close/>
                </a:path>
              </a:pathLst>
            </a:custGeom>
            <a:solidFill>
              <a:schemeClr val="tx1">
                <a:lumMod val="65000"/>
                <a:lumOff val="35000"/>
              </a:schemeClr>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Freeform: Shape 6">
              <a:extLst>
                <a:ext uri="{FF2B5EF4-FFF2-40B4-BE49-F238E27FC236}">
                  <a16:creationId xmlns:a16="http://schemas.microsoft.com/office/drawing/2014/main" id="{BF3EF62E-06EA-4D0D-A441-B65B6FB961EF}"/>
                </a:ext>
              </a:extLst>
            </p:cNvPr>
            <p:cNvSpPr/>
            <p:nvPr/>
          </p:nvSpPr>
          <p:spPr>
            <a:xfrm>
              <a:off x="1235707" y="2205536"/>
              <a:ext cx="1289086" cy="3888394"/>
            </a:xfrm>
            <a:custGeom>
              <a:avLst/>
              <a:gdLst>
                <a:gd name="connsiteX0" fmla="*/ 1305229 w 1427033"/>
                <a:gd name="connsiteY0" fmla="*/ 73181 h 4304494"/>
                <a:gd name="connsiteX1" fmla="*/ 1279495 w 1427033"/>
                <a:gd name="connsiteY1" fmla="*/ 87218 h 4304494"/>
                <a:gd name="connsiteX2" fmla="*/ 673591 w 1427033"/>
                <a:gd name="connsiteY2" fmla="*/ 122309 h 4304494"/>
                <a:gd name="connsiteX3" fmla="*/ 638500 w 1427033"/>
                <a:gd name="connsiteY3" fmla="*/ 143363 h 4304494"/>
                <a:gd name="connsiteX4" fmla="*/ 109796 w 1427033"/>
                <a:gd name="connsiteY4" fmla="*/ 407715 h 4304494"/>
                <a:gd name="connsiteX5" fmla="*/ 91081 w 1427033"/>
                <a:gd name="connsiteY5" fmla="*/ 454503 h 4304494"/>
                <a:gd name="connsiteX6" fmla="*/ 91081 w 1427033"/>
                <a:gd name="connsiteY6" fmla="*/ 524685 h 4304494"/>
                <a:gd name="connsiteX7" fmla="*/ 74705 w 1427033"/>
                <a:gd name="connsiteY7" fmla="*/ 583170 h 4304494"/>
                <a:gd name="connsiteX8" fmla="*/ 55990 w 1427033"/>
                <a:gd name="connsiteY8" fmla="*/ 693122 h 4304494"/>
                <a:gd name="connsiteX9" fmla="*/ 95759 w 1427033"/>
                <a:gd name="connsiteY9" fmla="*/ 739910 h 4304494"/>
                <a:gd name="connsiteX10" fmla="*/ 123832 w 1427033"/>
                <a:gd name="connsiteY10" fmla="*/ 805413 h 4304494"/>
                <a:gd name="connsiteX11" fmla="*/ 116814 w 1427033"/>
                <a:gd name="connsiteY11" fmla="*/ 1086141 h 4304494"/>
                <a:gd name="connsiteX12" fmla="*/ 114475 w 1427033"/>
                <a:gd name="connsiteY12" fmla="*/ 1100177 h 4304494"/>
                <a:gd name="connsiteX13" fmla="*/ 114475 w 1427033"/>
                <a:gd name="connsiteY13" fmla="*/ 1359851 h 4304494"/>
                <a:gd name="connsiteX14" fmla="*/ 109796 w 1427033"/>
                <a:gd name="connsiteY14" fmla="*/ 1504894 h 4304494"/>
                <a:gd name="connsiteX15" fmla="*/ 133190 w 1427033"/>
                <a:gd name="connsiteY15" fmla="*/ 1713100 h 4304494"/>
                <a:gd name="connsiteX16" fmla="*/ 156584 w 1427033"/>
                <a:gd name="connsiteY16" fmla="*/ 1851125 h 4304494"/>
                <a:gd name="connsiteX17" fmla="*/ 186996 w 1427033"/>
                <a:gd name="connsiteY17" fmla="*/ 2021901 h 4304494"/>
                <a:gd name="connsiteX18" fmla="*/ 210390 w 1427033"/>
                <a:gd name="connsiteY18" fmla="*/ 2309647 h 4304494"/>
                <a:gd name="connsiteX19" fmla="*/ 198693 w 1427033"/>
                <a:gd name="connsiteY19" fmla="*/ 2333041 h 4304494"/>
                <a:gd name="connsiteX20" fmla="*/ 208050 w 1427033"/>
                <a:gd name="connsiteY20" fmla="*/ 2494460 h 4304494"/>
                <a:gd name="connsiteX21" fmla="*/ 215069 w 1427033"/>
                <a:gd name="connsiteY21" fmla="*/ 2545926 h 4304494"/>
                <a:gd name="connsiteX22" fmla="*/ 172959 w 1427033"/>
                <a:gd name="connsiteY22" fmla="*/ 2690969 h 4304494"/>
                <a:gd name="connsiteX23" fmla="*/ 172959 w 1427033"/>
                <a:gd name="connsiteY23" fmla="*/ 2705006 h 4304494"/>
                <a:gd name="connsiteX24" fmla="*/ 175299 w 1427033"/>
                <a:gd name="connsiteY24" fmla="*/ 2903855 h 4304494"/>
                <a:gd name="connsiteX25" fmla="*/ 161262 w 1427033"/>
                <a:gd name="connsiteY25" fmla="*/ 3151831 h 4304494"/>
                <a:gd name="connsiteX26" fmla="*/ 158923 w 1427033"/>
                <a:gd name="connsiteY26" fmla="*/ 3161188 h 4304494"/>
                <a:gd name="connsiteX27" fmla="*/ 149565 w 1427033"/>
                <a:gd name="connsiteY27" fmla="*/ 3413844 h 4304494"/>
                <a:gd name="connsiteX28" fmla="*/ 151905 w 1427033"/>
                <a:gd name="connsiteY28" fmla="*/ 3647784 h 4304494"/>
                <a:gd name="connsiteX29" fmla="*/ 194014 w 1427033"/>
                <a:gd name="connsiteY29" fmla="*/ 4008051 h 4304494"/>
                <a:gd name="connsiteX30" fmla="*/ 226766 w 1427033"/>
                <a:gd name="connsiteY30" fmla="*/ 4197542 h 4304494"/>
                <a:gd name="connsiteX31" fmla="*/ 275893 w 1427033"/>
                <a:gd name="connsiteY31" fmla="*/ 4256027 h 4304494"/>
                <a:gd name="connsiteX32" fmla="*/ 299287 w 1427033"/>
                <a:gd name="connsiteY32" fmla="*/ 4265385 h 4304494"/>
                <a:gd name="connsiteX33" fmla="*/ 374148 w 1427033"/>
                <a:gd name="connsiteY33" fmla="*/ 4256027 h 4304494"/>
                <a:gd name="connsiteX34" fmla="*/ 572997 w 1427033"/>
                <a:gd name="connsiteY34" fmla="*/ 4244330 h 4304494"/>
                <a:gd name="connsiteX35" fmla="*/ 624464 w 1427033"/>
                <a:gd name="connsiteY35" fmla="*/ 4234973 h 4304494"/>
                <a:gd name="connsiteX36" fmla="*/ 640839 w 1427033"/>
                <a:gd name="connsiteY36" fmla="*/ 4199882 h 4304494"/>
                <a:gd name="connsiteX37" fmla="*/ 636161 w 1427033"/>
                <a:gd name="connsiteY37" fmla="*/ 3872366 h 4304494"/>
                <a:gd name="connsiteX38" fmla="*/ 610427 w 1427033"/>
                <a:gd name="connsiteY38" fmla="*/ 3549529 h 4304494"/>
                <a:gd name="connsiteX39" fmla="*/ 605748 w 1427033"/>
                <a:gd name="connsiteY39" fmla="*/ 3467650 h 4304494"/>
                <a:gd name="connsiteX40" fmla="*/ 622124 w 1427033"/>
                <a:gd name="connsiteY40" fmla="*/ 2807939 h 4304494"/>
                <a:gd name="connsiteX41" fmla="*/ 666573 w 1427033"/>
                <a:gd name="connsiteY41" fmla="*/ 2457029 h 4304494"/>
                <a:gd name="connsiteX42" fmla="*/ 696985 w 1427033"/>
                <a:gd name="connsiteY42" fmla="*/ 2005525 h 4304494"/>
                <a:gd name="connsiteX43" fmla="*/ 795240 w 1427033"/>
                <a:gd name="connsiteY43" fmla="*/ 1537645 h 4304494"/>
                <a:gd name="connsiteX44" fmla="*/ 771846 w 1427033"/>
                <a:gd name="connsiteY44" fmla="*/ 1766906 h 4304494"/>
                <a:gd name="connsiteX45" fmla="*/ 746112 w 1427033"/>
                <a:gd name="connsiteY45" fmla="*/ 1977452 h 4304494"/>
                <a:gd name="connsiteX46" fmla="*/ 769506 w 1427033"/>
                <a:gd name="connsiteY46" fmla="*/ 2209053 h 4304494"/>
                <a:gd name="connsiteX47" fmla="*/ 785882 w 1427033"/>
                <a:gd name="connsiteY47" fmla="*/ 2335380 h 4304494"/>
                <a:gd name="connsiteX48" fmla="*/ 795240 w 1427033"/>
                <a:gd name="connsiteY48" fmla="*/ 2714363 h 4304494"/>
                <a:gd name="connsiteX49" fmla="*/ 748452 w 1427033"/>
                <a:gd name="connsiteY49" fmla="*/ 3114400 h 4304494"/>
                <a:gd name="connsiteX50" fmla="*/ 755470 w 1427033"/>
                <a:gd name="connsiteY50" fmla="*/ 3647784 h 4304494"/>
                <a:gd name="connsiteX51" fmla="*/ 757809 w 1427033"/>
                <a:gd name="connsiteY51" fmla="*/ 3769432 h 4304494"/>
                <a:gd name="connsiteX52" fmla="*/ 760149 w 1427033"/>
                <a:gd name="connsiteY52" fmla="*/ 4052500 h 4304494"/>
                <a:gd name="connsiteX53" fmla="*/ 767167 w 1427033"/>
                <a:gd name="connsiteY53" fmla="*/ 4185845 h 4304494"/>
                <a:gd name="connsiteX54" fmla="*/ 792900 w 1427033"/>
                <a:gd name="connsiteY54" fmla="*/ 4206900 h 4304494"/>
                <a:gd name="connsiteX55" fmla="*/ 1045555 w 1427033"/>
                <a:gd name="connsiteY55" fmla="*/ 4211579 h 4304494"/>
                <a:gd name="connsiteX56" fmla="*/ 1197616 w 1427033"/>
                <a:gd name="connsiteY56" fmla="*/ 4143736 h 4304494"/>
                <a:gd name="connsiteX57" fmla="*/ 1211653 w 1427033"/>
                <a:gd name="connsiteY57" fmla="*/ 4071215 h 4304494"/>
                <a:gd name="connsiteX58" fmla="*/ 1185919 w 1427033"/>
                <a:gd name="connsiteY58" fmla="*/ 3888742 h 4304494"/>
                <a:gd name="connsiteX59" fmla="*/ 1171883 w 1427033"/>
                <a:gd name="connsiteY59" fmla="*/ 3757735 h 4304494"/>
                <a:gd name="connsiteX60" fmla="*/ 1174222 w 1427033"/>
                <a:gd name="connsiteY60" fmla="*/ 3610353 h 4304494"/>
                <a:gd name="connsiteX61" fmla="*/ 1157847 w 1427033"/>
                <a:gd name="connsiteY61" fmla="*/ 3404486 h 4304494"/>
                <a:gd name="connsiteX62" fmla="*/ 1195277 w 1427033"/>
                <a:gd name="connsiteY62" fmla="*/ 2992752 h 4304494"/>
                <a:gd name="connsiteX63" fmla="*/ 1258441 w 1427033"/>
                <a:gd name="connsiteY63" fmla="*/ 2751794 h 4304494"/>
                <a:gd name="connsiteX64" fmla="*/ 1274817 w 1427033"/>
                <a:gd name="connsiteY64" fmla="*/ 2655878 h 4304494"/>
                <a:gd name="connsiteX65" fmla="*/ 1274817 w 1427033"/>
                <a:gd name="connsiteY65" fmla="*/ 2578678 h 4304494"/>
                <a:gd name="connsiteX66" fmla="*/ 1302889 w 1427033"/>
                <a:gd name="connsiteY66" fmla="*/ 2209053 h 4304494"/>
                <a:gd name="connsiteX67" fmla="*/ 1302889 w 1427033"/>
                <a:gd name="connsiteY67" fmla="*/ 2192677 h 4304494"/>
                <a:gd name="connsiteX68" fmla="*/ 1314586 w 1427033"/>
                <a:gd name="connsiteY68" fmla="*/ 1649936 h 4304494"/>
                <a:gd name="connsiteX69" fmla="*/ 1181241 w 1427033"/>
                <a:gd name="connsiteY69" fmla="*/ 898989 h 4304494"/>
                <a:gd name="connsiteX70" fmla="*/ 1202295 w 1427033"/>
                <a:gd name="connsiteY70" fmla="*/ 714177 h 4304494"/>
                <a:gd name="connsiteX71" fmla="*/ 1190598 w 1427033"/>
                <a:gd name="connsiteY71" fmla="*/ 475558 h 4304494"/>
                <a:gd name="connsiteX72" fmla="*/ 1302889 w 1427033"/>
                <a:gd name="connsiteY72" fmla="*/ 452164 h 4304494"/>
                <a:gd name="connsiteX73" fmla="*/ 1293532 w 1427033"/>
                <a:gd name="connsiteY73" fmla="*/ 435788 h 4304494"/>
                <a:gd name="connsiteX74" fmla="*/ 1272477 w 1427033"/>
                <a:gd name="connsiteY74" fmla="*/ 435788 h 4304494"/>
                <a:gd name="connsiteX75" fmla="*/ 1178901 w 1427033"/>
                <a:gd name="connsiteY75" fmla="*/ 367946 h 4304494"/>
                <a:gd name="connsiteX76" fmla="*/ 1169544 w 1427033"/>
                <a:gd name="connsiteY76" fmla="*/ 314139 h 4304494"/>
                <a:gd name="connsiteX77" fmla="*/ 1176562 w 1427033"/>
                <a:gd name="connsiteY77" fmla="*/ 236939 h 4304494"/>
                <a:gd name="connsiteX78" fmla="*/ 1314586 w 1427033"/>
                <a:gd name="connsiteY78" fmla="*/ 150382 h 4304494"/>
                <a:gd name="connsiteX79" fmla="*/ 1354356 w 1427033"/>
                <a:gd name="connsiteY79" fmla="*/ 77860 h 4304494"/>
                <a:gd name="connsiteX80" fmla="*/ 1382429 w 1427033"/>
                <a:gd name="connsiteY80" fmla="*/ 73181 h 4304494"/>
                <a:gd name="connsiteX81" fmla="*/ 1394126 w 1427033"/>
                <a:gd name="connsiteY81" fmla="*/ 63824 h 4304494"/>
                <a:gd name="connsiteX82" fmla="*/ 1305229 w 1427033"/>
                <a:gd name="connsiteY82" fmla="*/ 73181 h 4304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427033" h="4304494">
                  <a:moveTo>
                    <a:pt x="1305229" y="73181"/>
                  </a:moveTo>
                  <a:cubicBezTo>
                    <a:pt x="1300550" y="82539"/>
                    <a:pt x="1291192" y="84878"/>
                    <a:pt x="1279495" y="87218"/>
                  </a:cubicBezTo>
                  <a:cubicBezTo>
                    <a:pt x="1176562" y="96575"/>
                    <a:pt x="680609" y="152721"/>
                    <a:pt x="673591" y="122309"/>
                  </a:cubicBezTo>
                  <a:cubicBezTo>
                    <a:pt x="666573" y="126988"/>
                    <a:pt x="652536" y="136345"/>
                    <a:pt x="638500" y="143363"/>
                  </a:cubicBezTo>
                  <a:cubicBezTo>
                    <a:pt x="470063" y="246297"/>
                    <a:pt x="306305" y="358588"/>
                    <a:pt x="109796" y="407715"/>
                  </a:cubicBezTo>
                  <a:cubicBezTo>
                    <a:pt x="88741" y="417073"/>
                    <a:pt x="98099" y="440467"/>
                    <a:pt x="91081" y="454503"/>
                  </a:cubicBezTo>
                  <a:cubicBezTo>
                    <a:pt x="84062" y="477897"/>
                    <a:pt x="79384" y="503631"/>
                    <a:pt x="91081" y="524685"/>
                  </a:cubicBezTo>
                  <a:cubicBezTo>
                    <a:pt x="112135" y="555097"/>
                    <a:pt x="95759" y="566794"/>
                    <a:pt x="74705" y="583170"/>
                  </a:cubicBezTo>
                  <a:cubicBezTo>
                    <a:pt x="41953" y="608904"/>
                    <a:pt x="32596" y="658031"/>
                    <a:pt x="55990" y="693122"/>
                  </a:cubicBezTo>
                  <a:cubicBezTo>
                    <a:pt x="67687" y="709498"/>
                    <a:pt x="81723" y="728213"/>
                    <a:pt x="95759" y="739910"/>
                  </a:cubicBezTo>
                  <a:cubicBezTo>
                    <a:pt x="119153" y="758625"/>
                    <a:pt x="121493" y="777340"/>
                    <a:pt x="123832" y="805413"/>
                  </a:cubicBezTo>
                  <a:cubicBezTo>
                    <a:pt x="126172" y="898989"/>
                    <a:pt x="84062" y="992565"/>
                    <a:pt x="116814" y="1086141"/>
                  </a:cubicBezTo>
                  <a:cubicBezTo>
                    <a:pt x="119153" y="1090820"/>
                    <a:pt x="116814" y="1095499"/>
                    <a:pt x="114475" y="1100177"/>
                  </a:cubicBezTo>
                  <a:cubicBezTo>
                    <a:pt x="91081" y="1186736"/>
                    <a:pt x="88741" y="1273293"/>
                    <a:pt x="114475" y="1359851"/>
                  </a:cubicBezTo>
                  <a:cubicBezTo>
                    <a:pt x="128511" y="1408978"/>
                    <a:pt x="119153" y="1458106"/>
                    <a:pt x="109796" y="1504894"/>
                  </a:cubicBezTo>
                  <a:cubicBezTo>
                    <a:pt x="93420" y="1577415"/>
                    <a:pt x="100438" y="1645258"/>
                    <a:pt x="133190" y="1713100"/>
                  </a:cubicBezTo>
                  <a:cubicBezTo>
                    <a:pt x="154244" y="1755209"/>
                    <a:pt x="163602" y="1799658"/>
                    <a:pt x="156584" y="1851125"/>
                  </a:cubicBezTo>
                  <a:cubicBezTo>
                    <a:pt x="149565" y="1909610"/>
                    <a:pt x="170620" y="1965755"/>
                    <a:pt x="186996" y="2021901"/>
                  </a:cubicBezTo>
                  <a:cubicBezTo>
                    <a:pt x="215069" y="2113137"/>
                    <a:pt x="203372" y="2213732"/>
                    <a:pt x="210390" y="2309647"/>
                  </a:cubicBezTo>
                  <a:cubicBezTo>
                    <a:pt x="210390" y="2316665"/>
                    <a:pt x="203372" y="2323683"/>
                    <a:pt x="198693" y="2333041"/>
                  </a:cubicBezTo>
                  <a:cubicBezTo>
                    <a:pt x="177638" y="2389187"/>
                    <a:pt x="161262" y="2442993"/>
                    <a:pt x="208050" y="2494460"/>
                  </a:cubicBezTo>
                  <a:cubicBezTo>
                    <a:pt x="219747" y="2506157"/>
                    <a:pt x="224426" y="2524872"/>
                    <a:pt x="215069" y="2545926"/>
                  </a:cubicBezTo>
                  <a:cubicBezTo>
                    <a:pt x="196353" y="2592714"/>
                    <a:pt x="203372" y="2646521"/>
                    <a:pt x="172959" y="2690969"/>
                  </a:cubicBezTo>
                  <a:cubicBezTo>
                    <a:pt x="170620" y="2693309"/>
                    <a:pt x="170620" y="2700327"/>
                    <a:pt x="172959" y="2705006"/>
                  </a:cubicBezTo>
                  <a:cubicBezTo>
                    <a:pt x="184656" y="2770509"/>
                    <a:pt x="177638" y="2838351"/>
                    <a:pt x="175299" y="2903855"/>
                  </a:cubicBezTo>
                  <a:cubicBezTo>
                    <a:pt x="170620" y="2985734"/>
                    <a:pt x="126172" y="3067612"/>
                    <a:pt x="161262" y="3151831"/>
                  </a:cubicBezTo>
                  <a:cubicBezTo>
                    <a:pt x="161262" y="3154170"/>
                    <a:pt x="161262" y="3158849"/>
                    <a:pt x="158923" y="3161188"/>
                  </a:cubicBezTo>
                  <a:cubicBezTo>
                    <a:pt x="144887" y="3245407"/>
                    <a:pt x="142547" y="3329625"/>
                    <a:pt x="149565" y="3413844"/>
                  </a:cubicBezTo>
                  <a:cubicBezTo>
                    <a:pt x="154244" y="3491044"/>
                    <a:pt x="151905" y="3570583"/>
                    <a:pt x="151905" y="3647784"/>
                  </a:cubicBezTo>
                  <a:cubicBezTo>
                    <a:pt x="151905" y="3769432"/>
                    <a:pt x="177638" y="3888742"/>
                    <a:pt x="194014" y="4008051"/>
                  </a:cubicBezTo>
                  <a:cubicBezTo>
                    <a:pt x="203372" y="4071215"/>
                    <a:pt x="236123" y="4129700"/>
                    <a:pt x="226766" y="4197542"/>
                  </a:cubicBezTo>
                  <a:cubicBezTo>
                    <a:pt x="219747" y="4237312"/>
                    <a:pt x="238463" y="4253688"/>
                    <a:pt x="275893" y="4256027"/>
                  </a:cubicBezTo>
                  <a:cubicBezTo>
                    <a:pt x="282911" y="4260706"/>
                    <a:pt x="292269" y="4263046"/>
                    <a:pt x="299287" y="4265385"/>
                  </a:cubicBezTo>
                  <a:cubicBezTo>
                    <a:pt x="325020" y="4270064"/>
                    <a:pt x="348414" y="4260706"/>
                    <a:pt x="374148" y="4256027"/>
                  </a:cubicBezTo>
                  <a:cubicBezTo>
                    <a:pt x="439651" y="4239652"/>
                    <a:pt x="505154" y="4232633"/>
                    <a:pt x="572997" y="4244330"/>
                  </a:cubicBezTo>
                  <a:cubicBezTo>
                    <a:pt x="589373" y="4241991"/>
                    <a:pt x="608088" y="4241991"/>
                    <a:pt x="624464" y="4234973"/>
                  </a:cubicBezTo>
                  <a:cubicBezTo>
                    <a:pt x="638500" y="4227955"/>
                    <a:pt x="638500" y="4211579"/>
                    <a:pt x="640839" y="4199882"/>
                  </a:cubicBezTo>
                  <a:cubicBezTo>
                    <a:pt x="657215" y="4089930"/>
                    <a:pt x="659555" y="3977639"/>
                    <a:pt x="636161" y="3872366"/>
                  </a:cubicBezTo>
                  <a:cubicBezTo>
                    <a:pt x="612767" y="3764754"/>
                    <a:pt x="619785" y="3657141"/>
                    <a:pt x="610427" y="3549529"/>
                  </a:cubicBezTo>
                  <a:cubicBezTo>
                    <a:pt x="608088" y="3521456"/>
                    <a:pt x="608088" y="3495723"/>
                    <a:pt x="605748" y="3467650"/>
                  </a:cubicBezTo>
                  <a:cubicBezTo>
                    <a:pt x="587033" y="3247746"/>
                    <a:pt x="575336" y="3025503"/>
                    <a:pt x="622124" y="2807939"/>
                  </a:cubicBezTo>
                  <a:cubicBezTo>
                    <a:pt x="647858" y="2693309"/>
                    <a:pt x="659555" y="2573999"/>
                    <a:pt x="666573" y="2457029"/>
                  </a:cubicBezTo>
                  <a:cubicBezTo>
                    <a:pt x="673591" y="2307308"/>
                    <a:pt x="687627" y="2155247"/>
                    <a:pt x="696985" y="2005525"/>
                  </a:cubicBezTo>
                  <a:cubicBezTo>
                    <a:pt x="704003" y="1888555"/>
                    <a:pt x="750791" y="1642918"/>
                    <a:pt x="795240" y="1537645"/>
                  </a:cubicBezTo>
                  <a:cubicBezTo>
                    <a:pt x="790561" y="1539985"/>
                    <a:pt x="783543" y="1699064"/>
                    <a:pt x="771846" y="1766906"/>
                  </a:cubicBezTo>
                  <a:cubicBezTo>
                    <a:pt x="760149" y="1846446"/>
                    <a:pt x="750791" y="1900252"/>
                    <a:pt x="746112" y="1977452"/>
                  </a:cubicBezTo>
                  <a:cubicBezTo>
                    <a:pt x="769506" y="2047634"/>
                    <a:pt x="767167" y="2134192"/>
                    <a:pt x="769506" y="2209053"/>
                  </a:cubicBezTo>
                  <a:cubicBezTo>
                    <a:pt x="769506" y="2251162"/>
                    <a:pt x="776524" y="2293271"/>
                    <a:pt x="785882" y="2335380"/>
                  </a:cubicBezTo>
                  <a:cubicBezTo>
                    <a:pt x="811615" y="2459369"/>
                    <a:pt x="809276" y="2590375"/>
                    <a:pt x="795240" y="2714363"/>
                  </a:cubicBezTo>
                  <a:cubicBezTo>
                    <a:pt x="781203" y="2847709"/>
                    <a:pt x="755470" y="2981055"/>
                    <a:pt x="748452" y="3114400"/>
                  </a:cubicBezTo>
                  <a:cubicBezTo>
                    <a:pt x="739094" y="3292195"/>
                    <a:pt x="732076" y="3469989"/>
                    <a:pt x="755470" y="3647784"/>
                  </a:cubicBezTo>
                  <a:cubicBezTo>
                    <a:pt x="760149" y="3687553"/>
                    <a:pt x="769506" y="3732002"/>
                    <a:pt x="757809" y="3769432"/>
                  </a:cubicBezTo>
                  <a:cubicBezTo>
                    <a:pt x="729736" y="3865348"/>
                    <a:pt x="748452" y="3958924"/>
                    <a:pt x="760149" y="4052500"/>
                  </a:cubicBezTo>
                  <a:cubicBezTo>
                    <a:pt x="764827" y="4096948"/>
                    <a:pt x="748452" y="4141397"/>
                    <a:pt x="767167" y="4185845"/>
                  </a:cubicBezTo>
                  <a:cubicBezTo>
                    <a:pt x="774185" y="4195203"/>
                    <a:pt x="781203" y="4204561"/>
                    <a:pt x="792900" y="4206900"/>
                  </a:cubicBezTo>
                  <a:cubicBezTo>
                    <a:pt x="877119" y="4213918"/>
                    <a:pt x="961337" y="4211579"/>
                    <a:pt x="1045555" y="4211579"/>
                  </a:cubicBezTo>
                  <a:cubicBezTo>
                    <a:pt x="1104040" y="4211579"/>
                    <a:pt x="1160186" y="4192864"/>
                    <a:pt x="1197616" y="4143736"/>
                  </a:cubicBezTo>
                  <a:cubicBezTo>
                    <a:pt x="1213992" y="4122682"/>
                    <a:pt x="1202295" y="4094609"/>
                    <a:pt x="1211653" y="4071215"/>
                  </a:cubicBezTo>
                  <a:cubicBezTo>
                    <a:pt x="1204635" y="4010390"/>
                    <a:pt x="1199956" y="3947227"/>
                    <a:pt x="1185919" y="3888742"/>
                  </a:cubicBezTo>
                  <a:cubicBezTo>
                    <a:pt x="1176562" y="3844293"/>
                    <a:pt x="1169544" y="3804523"/>
                    <a:pt x="1171883" y="3757735"/>
                  </a:cubicBezTo>
                  <a:cubicBezTo>
                    <a:pt x="1174222" y="3708608"/>
                    <a:pt x="1192938" y="3657141"/>
                    <a:pt x="1174222" y="3610353"/>
                  </a:cubicBezTo>
                  <a:cubicBezTo>
                    <a:pt x="1146150" y="3542511"/>
                    <a:pt x="1146150" y="3472329"/>
                    <a:pt x="1157847" y="3404486"/>
                  </a:cubicBezTo>
                  <a:cubicBezTo>
                    <a:pt x="1183580" y="3268801"/>
                    <a:pt x="1171883" y="3128437"/>
                    <a:pt x="1195277" y="2992752"/>
                  </a:cubicBezTo>
                  <a:cubicBezTo>
                    <a:pt x="1209313" y="2908533"/>
                    <a:pt x="1206974" y="2824315"/>
                    <a:pt x="1258441" y="2751794"/>
                  </a:cubicBezTo>
                  <a:cubicBezTo>
                    <a:pt x="1277156" y="2726060"/>
                    <a:pt x="1277156" y="2688630"/>
                    <a:pt x="1274817" y="2655878"/>
                  </a:cubicBezTo>
                  <a:cubicBezTo>
                    <a:pt x="1272477" y="2630145"/>
                    <a:pt x="1272477" y="2604411"/>
                    <a:pt x="1274817" y="2578678"/>
                  </a:cubicBezTo>
                  <a:cubicBezTo>
                    <a:pt x="1286514" y="2454690"/>
                    <a:pt x="1312247" y="2333041"/>
                    <a:pt x="1302889" y="2209053"/>
                  </a:cubicBezTo>
                  <a:cubicBezTo>
                    <a:pt x="1302889" y="2204374"/>
                    <a:pt x="1302889" y="2199695"/>
                    <a:pt x="1302889" y="2192677"/>
                  </a:cubicBezTo>
                  <a:cubicBezTo>
                    <a:pt x="1298211" y="2012543"/>
                    <a:pt x="1319265" y="1832410"/>
                    <a:pt x="1314586" y="1649936"/>
                  </a:cubicBezTo>
                  <a:cubicBezTo>
                    <a:pt x="1307568" y="1392602"/>
                    <a:pt x="1258441" y="1142287"/>
                    <a:pt x="1181241" y="898989"/>
                  </a:cubicBezTo>
                  <a:cubicBezTo>
                    <a:pt x="1167204" y="891971"/>
                    <a:pt x="1190598" y="770322"/>
                    <a:pt x="1202295" y="714177"/>
                  </a:cubicBezTo>
                  <a:cubicBezTo>
                    <a:pt x="1216332" y="639316"/>
                    <a:pt x="1216332" y="555097"/>
                    <a:pt x="1190598" y="475558"/>
                  </a:cubicBezTo>
                  <a:cubicBezTo>
                    <a:pt x="1230368" y="470879"/>
                    <a:pt x="1272477" y="487255"/>
                    <a:pt x="1302889" y="452164"/>
                  </a:cubicBezTo>
                  <a:cubicBezTo>
                    <a:pt x="1305229" y="442806"/>
                    <a:pt x="1300550" y="438128"/>
                    <a:pt x="1293532" y="435788"/>
                  </a:cubicBezTo>
                  <a:cubicBezTo>
                    <a:pt x="1286514" y="433449"/>
                    <a:pt x="1279495" y="433449"/>
                    <a:pt x="1272477" y="435788"/>
                  </a:cubicBezTo>
                  <a:cubicBezTo>
                    <a:pt x="1204635" y="442806"/>
                    <a:pt x="1195277" y="435788"/>
                    <a:pt x="1178901" y="367946"/>
                  </a:cubicBezTo>
                  <a:cubicBezTo>
                    <a:pt x="1174222" y="349230"/>
                    <a:pt x="1171883" y="332855"/>
                    <a:pt x="1169544" y="314139"/>
                  </a:cubicBezTo>
                  <a:cubicBezTo>
                    <a:pt x="1167204" y="288406"/>
                    <a:pt x="1157847" y="260333"/>
                    <a:pt x="1176562" y="236939"/>
                  </a:cubicBezTo>
                  <a:cubicBezTo>
                    <a:pt x="1213992" y="192491"/>
                    <a:pt x="1256101" y="159739"/>
                    <a:pt x="1314586" y="150382"/>
                  </a:cubicBezTo>
                  <a:cubicBezTo>
                    <a:pt x="1380090" y="141024"/>
                    <a:pt x="1384768" y="136345"/>
                    <a:pt x="1354356" y="77860"/>
                  </a:cubicBezTo>
                  <a:cubicBezTo>
                    <a:pt x="1363714" y="70842"/>
                    <a:pt x="1373071" y="75521"/>
                    <a:pt x="1382429" y="73181"/>
                  </a:cubicBezTo>
                  <a:cubicBezTo>
                    <a:pt x="1387108" y="70842"/>
                    <a:pt x="1391787" y="68503"/>
                    <a:pt x="1394126" y="63824"/>
                  </a:cubicBezTo>
                  <a:cubicBezTo>
                    <a:pt x="1363714" y="42769"/>
                    <a:pt x="1330962" y="26393"/>
                    <a:pt x="1305229" y="73181"/>
                  </a:cubicBezTo>
                  <a:close/>
                </a:path>
              </a:pathLst>
            </a:custGeom>
            <a:solidFill>
              <a:schemeClr val="tx1">
                <a:lumMod val="65000"/>
                <a:lumOff val="35000"/>
              </a:schemeClr>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8" name="Freeform: Shape 7">
              <a:extLst>
                <a:ext uri="{FF2B5EF4-FFF2-40B4-BE49-F238E27FC236}">
                  <a16:creationId xmlns:a16="http://schemas.microsoft.com/office/drawing/2014/main" id="{2E20A684-E434-40C4-84DE-66387E9E9CDA}"/>
                </a:ext>
              </a:extLst>
            </p:cNvPr>
            <p:cNvSpPr/>
            <p:nvPr/>
          </p:nvSpPr>
          <p:spPr>
            <a:xfrm>
              <a:off x="1870706" y="5880287"/>
              <a:ext cx="929833" cy="486049"/>
            </a:xfrm>
            <a:custGeom>
              <a:avLst/>
              <a:gdLst>
                <a:gd name="connsiteX0" fmla="*/ 1002314 w 1029335"/>
                <a:gd name="connsiteY0" fmla="*/ 349456 h 538061"/>
                <a:gd name="connsiteX1" fmla="*/ 936811 w 1029335"/>
                <a:gd name="connsiteY1" fmla="*/ 283952 h 538061"/>
                <a:gd name="connsiteX2" fmla="*/ 819841 w 1029335"/>
                <a:gd name="connsiteY2" fmla="*/ 274595 h 538061"/>
                <a:gd name="connsiteX3" fmla="*/ 819841 w 1029335"/>
                <a:gd name="connsiteY3" fmla="*/ 274595 h 538061"/>
                <a:gd name="connsiteX4" fmla="*/ 819841 w 1029335"/>
                <a:gd name="connsiteY4" fmla="*/ 274595 h 538061"/>
                <a:gd name="connsiteX5" fmla="*/ 819841 w 1029335"/>
                <a:gd name="connsiteY5" fmla="*/ 274595 h 538061"/>
                <a:gd name="connsiteX6" fmla="*/ 775393 w 1029335"/>
                <a:gd name="connsiteY6" fmla="*/ 265237 h 538061"/>
                <a:gd name="connsiteX7" fmla="*/ 525077 w 1029335"/>
                <a:gd name="connsiteY7" fmla="*/ 68728 h 538061"/>
                <a:gd name="connsiteX8" fmla="*/ 501683 w 1029335"/>
                <a:gd name="connsiteY8" fmla="*/ 42994 h 538061"/>
                <a:gd name="connsiteX9" fmla="*/ 482968 w 1029335"/>
                <a:gd name="connsiteY9" fmla="*/ 71067 h 538061"/>
                <a:gd name="connsiteX10" fmla="*/ 508701 w 1029335"/>
                <a:gd name="connsiteY10" fmla="*/ 85103 h 538061"/>
                <a:gd name="connsiteX11" fmla="*/ 791768 w 1029335"/>
                <a:gd name="connsiteY11" fmla="*/ 288631 h 538061"/>
                <a:gd name="connsiteX12" fmla="*/ 925114 w 1029335"/>
                <a:gd name="connsiteY12" fmla="*/ 305007 h 538061"/>
                <a:gd name="connsiteX13" fmla="*/ 981260 w 1029335"/>
                <a:gd name="connsiteY13" fmla="*/ 365831 h 538061"/>
                <a:gd name="connsiteX14" fmla="*/ 929793 w 1029335"/>
                <a:gd name="connsiteY14" fmla="*/ 428995 h 538061"/>
                <a:gd name="connsiteX15" fmla="*/ 475950 w 1029335"/>
                <a:gd name="connsiteY15" fmla="*/ 424316 h 538061"/>
                <a:gd name="connsiteX16" fmla="*/ 302834 w 1029335"/>
                <a:gd name="connsiteY16" fmla="*/ 414959 h 538061"/>
                <a:gd name="connsiteX17" fmla="*/ 108664 w 1029335"/>
                <a:gd name="connsiteY17" fmla="*/ 393904 h 538061"/>
                <a:gd name="connsiteX18" fmla="*/ 59536 w 1029335"/>
                <a:gd name="connsiteY18" fmla="*/ 328401 h 538061"/>
                <a:gd name="connsiteX19" fmla="*/ 57197 w 1029335"/>
                <a:gd name="connsiteY19" fmla="*/ 213770 h 538061"/>
                <a:gd name="connsiteX20" fmla="*/ 80591 w 1029335"/>
                <a:gd name="connsiteY20" fmla="*/ 141249 h 538061"/>
                <a:gd name="connsiteX21" fmla="*/ 68894 w 1029335"/>
                <a:gd name="connsiteY21" fmla="*/ 134231 h 538061"/>
                <a:gd name="connsiteX22" fmla="*/ 50179 w 1029335"/>
                <a:gd name="connsiteY22" fmla="*/ 199734 h 538061"/>
                <a:gd name="connsiteX23" fmla="*/ 50179 w 1029335"/>
                <a:gd name="connsiteY23" fmla="*/ 309686 h 538061"/>
                <a:gd name="connsiteX24" fmla="*/ 80591 w 1029335"/>
                <a:gd name="connsiteY24" fmla="*/ 403262 h 538061"/>
                <a:gd name="connsiteX25" fmla="*/ 314531 w 1029335"/>
                <a:gd name="connsiteY25" fmla="*/ 431335 h 538061"/>
                <a:gd name="connsiteX26" fmla="*/ 487647 w 1029335"/>
                <a:gd name="connsiteY26" fmla="*/ 447710 h 538061"/>
                <a:gd name="connsiteX27" fmla="*/ 950847 w 1029335"/>
                <a:gd name="connsiteY27" fmla="*/ 445371 h 538061"/>
                <a:gd name="connsiteX28" fmla="*/ 1002314 w 1029335"/>
                <a:gd name="connsiteY28" fmla="*/ 349456 h 538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29335" h="538061">
                  <a:moveTo>
                    <a:pt x="1002314" y="349456"/>
                  </a:moveTo>
                  <a:cubicBezTo>
                    <a:pt x="997635" y="309686"/>
                    <a:pt x="971902" y="288631"/>
                    <a:pt x="936811" y="283952"/>
                  </a:cubicBezTo>
                  <a:cubicBezTo>
                    <a:pt x="899381" y="279274"/>
                    <a:pt x="859611" y="276934"/>
                    <a:pt x="819841" y="274595"/>
                  </a:cubicBezTo>
                  <a:cubicBezTo>
                    <a:pt x="819841" y="274595"/>
                    <a:pt x="819841" y="274595"/>
                    <a:pt x="819841" y="274595"/>
                  </a:cubicBezTo>
                  <a:cubicBezTo>
                    <a:pt x="819841" y="274595"/>
                    <a:pt x="819841" y="274595"/>
                    <a:pt x="819841" y="274595"/>
                  </a:cubicBezTo>
                  <a:cubicBezTo>
                    <a:pt x="819841" y="274595"/>
                    <a:pt x="819841" y="274595"/>
                    <a:pt x="819841" y="274595"/>
                  </a:cubicBezTo>
                  <a:cubicBezTo>
                    <a:pt x="803465" y="272255"/>
                    <a:pt x="787090" y="269916"/>
                    <a:pt x="775393" y="265237"/>
                  </a:cubicBezTo>
                  <a:cubicBezTo>
                    <a:pt x="651404" y="227807"/>
                    <a:pt x="592920" y="174001"/>
                    <a:pt x="525077" y="68728"/>
                  </a:cubicBezTo>
                  <a:cubicBezTo>
                    <a:pt x="513380" y="50012"/>
                    <a:pt x="501683" y="64049"/>
                    <a:pt x="501683" y="42994"/>
                  </a:cubicBezTo>
                  <a:cubicBezTo>
                    <a:pt x="497004" y="52352"/>
                    <a:pt x="492325" y="59370"/>
                    <a:pt x="482968" y="71067"/>
                  </a:cubicBezTo>
                  <a:cubicBezTo>
                    <a:pt x="485307" y="71067"/>
                    <a:pt x="499344" y="66388"/>
                    <a:pt x="508701" y="85103"/>
                  </a:cubicBezTo>
                  <a:cubicBezTo>
                    <a:pt x="574204" y="178679"/>
                    <a:pt x="630350" y="248861"/>
                    <a:pt x="791768" y="288631"/>
                  </a:cubicBezTo>
                  <a:cubicBezTo>
                    <a:pt x="843235" y="297989"/>
                    <a:pt x="883005" y="297989"/>
                    <a:pt x="925114" y="305007"/>
                  </a:cubicBezTo>
                  <a:cubicBezTo>
                    <a:pt x="967223" y="314365"/>
                    <a:pt x="978920" y="335419"/>
                    <a:pt x="981260" y="365831"/>
                  </a:cubicBezTo>
                  <a:cubicBezTo>
                    <a:pt x="983599" y="400922"/>
                    <a:pt x="953187" y="419638"/>
                    <a:pt x="929793" y="428995"/>
                  </a:cubicBezTo>
                  <a:cubicBezTo>
                    <a:pt x="726265" y="494498"/>
                    <a:pt x="611635" y="482801"/>
                    <a:pt x="475950" y="424316"/>
                  </a:cubicBezTo>
                  <a:cubicBezTo>
                    <a:pt x="412786" y="396244"/>
                    <a:pt x="370677" y="405601"/>
                    <a:pt x="302834" y="414959"/>
                  </a:cubicBezTo>
                  <a:cubicBezTo>
                    <a:pt x="237331" y="424316"/>
                    <a:pt x="169488" y="410280"/>
                    <a:pt x="108664" y="393904"/>
                  </a:cubicBezTo>
                  <a:cubicBezTo>
                    <a:pt x="87609" y="386886"/>
                    <a:pt x="38482" y="382207"/>
                    <a:pt x="59536" y="328401"/>
                  </a:cubicBezTo>
                  <a:cubicBezTo>
                    <a:pt x="57197" y="272255"/>
                    <a:pt x="59536" y="213770"/>
                    <a:pt x="57197" y="213770"/>
                  </a:cubicBezTo>
                  <a:cubicBezTo>
                    <a:pt x="59536" y="197395"/>
                    <a:pt x="66555" y="188037"/>
                    <a:pt x="80591" y="141249"/>
                  </a:cubicBezTo>
                  <a:cubicBezTo>
                    <a:pt x="73573" y="136570"/>
                    <a:pt x="75912" y="138910"/>
                    <a:pt x="68894" y="134231"/>
                  </a:cubicBezTo>
                  <a:cubicBezTo>
                    <a:pt x="66555" y="157625"/>
                    <a:pt x="52518" y="176340"/>
                    <a:pt x="50179" y="199734"/>
                  </a:cubicBezTo>
                  <a:cubicBezTo>
                    <a:pt x="45500" y="237164"/>
                    <a:pt x="45500" y="272255"/>
                    <a:pt x="50179" y="309686"/>
                  </a:cubicBezTo>
                  <a:cubicBezTo>
                    <a:pt x="43161" y="344777"/>
                    <a:pt x="29124" y="384547"/>
                    <a:pt x="80591" y="403262"/>
                  </a:cubicBezTo>
                  <a:cubicBezTo>
                    <a:pt x="157791" y="428995"/>
                    <a:pt x="234991" y="445371"/>
                    <a:pt x="314531" y="431335"/>
                  </a:cubicBezTo>
                  <a:cubicBezTo>
                    <a:pt x="375355" y="419638"/>
                    <a:pt x="431501" y="421977"/>
                    <a:pt x="487647" y="447710"/>
                  </a:cubicBezTo>
                  <a:cubicBezTo>
                    <a:pt x="642047" y="520232"/>
                    <a:pt x="796447" y="501517"/>
                    <a:pt x="950847" y="445371"/>
                  </a:cubicBezTo>
                  <a:cubicBezTo>
                    <a:pt x="997635" y="421977"/>
                    <a:pt x="1004654" y="389225"/>
                    <a:pt x="1002314" y="349456"/>
                  </a:cubicBezTo>
                  <a:close/>
                </a:path>
              </a:pathLst>
            </a:custGeom>
            <a:solidFill>
              <a:srgbClr val="504D4D"/>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9" name="Freeform: Shape 8">
              <a:extLst>
                <a:ext uri="{FF2B5EF4-FFF2-40B4-BE49-F238E27FC236}">
                  <a16:creationId xmlns:a16="http://schemas.microsoft.com/office/drawing/2014/main" id="{32723C70-5094-47B0-BC93-ED8A527333DB}"/>
                </a:ext>
              </a:extLst>
            </p:cNvPr>
            <p:cNvSpPr/>
            <p:nvPr/>
          </p:nvSpPr>
          <p:spPr>
            <a:xfrm>
              <a:off x="1518804" y="372794"/>
              <a:ext cx="697375" cy="591712"/>
            </a:xfrm>
            <a:custGeom>
              <a:avLst/>
              <a:gdLst>
                <a:gd name="connsiteX0" fmla="*/ 49058 w 772001"/>
                <a:gd name="connsiteY0" fmla="*/ 434054 h 655031"/>
                <a:gd name="connsiteX1" fmla="*/ 105204 w 772001"/>
                <a:gd name="connsiteY1" fmla="*/ 160344 h 655031"/>
                <a:gd name="connsiteX2" fmla="*/ 233871 w 772001"/>
                <a:gd name="connsiteY2" fmla="*/ 85484 h 655031"/>
                <a:gd name="connsiteX3" fmla="*/ 285338 w 772001"/>
                <a:gd name="connsiteY3" fmla="*/ 69108 h 655031"/>
                <a:gd name="connsiteX4" fmla="*/ 399968 w 772001"/>
                <a:gd name="connsiteY4" fmla="*/ 57411 h 655031"/>
                <a:gd name="connsiteX5" fmla="*/ 552029 w 772001"/>
                <a:gd name="connsiteY5" fmla="*/ 104199 h 655031"/>
                <a:gd name="connsiteX6" fmla="*/ 736842 w 772001"/>
                <a:gd name="connsiteY6" fmla="*/ 314745 h 655031"/>
                <a:gd name="connsiteX7" fmla="*/ 701751 w 772001"/>
                <a:gd name="connsiteY7" fmla="*/ 424697 h 655031"/>
                <a:gd name="connsiteX8" fmla="*/ 666660 w 772001"/>
                <a:gd name="connsiteY8" fmla="*/ 452769 h 655031"/>
                <a:gd name="connsiteX9" fmla="*/ 495883 w 772001"/>
                <a:gd name="connsiteY9" fmla="*/ 396624 h 655031"/>
                <a:gd name="connsiteX10" fmla="*/ 360198 w 772001"/>
                <a:gd name="connsiteY10" fmla="*/ 431715 h 655031"/>
                <a:gd name="connsiteX11" fmla="*/ 275980 w 772001"/>
                <a:gd name="connsiteY11" fmla="*/ 499557 h 655031"/>
                <a:gd name="connsiteX12" fmla="*/ 236210 w 772001"/>
                <a:gd name="connsiteY12" fmla="*/ 541667 h 655031"/>
                <a:gd name="connsiteX13" fmla="*/ 231531 w 772001"/>
                <a:gd name="connsiteY13" fmla="*/ 576758 h 655031"/>
                <a:gd name="connsiteX14" fmla="*/ 198780 w 772001"/>
                <a:gd name="connsiteY14" fmla="*/ 616527 h 655031"/>
                <a:gd name="connsiteX15" fmla="*/ 175386 w 772001"/>
                <a:gd name="connsiteY15" fmla="*/ 576758 h 655031"/>
                <a:gd name="connsiteX16" fmla="*/ 53737 w 772001"/>
                <a:gd name="connsiteY16" fmla="*/ 478503 h 655031"/>
                <a:gd name="connsiteX17" fmla="*/ 49058 w 772001"/>
                <a:gd name="connsiteY17" fmla="*/ 434054 h 655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001" h="655031">
                  <a:moveTo>
                    <a:pt x="49058" y="434054"/>
                  </a:moveTo>
                  <a:cubicBezTo>
                    <a:pt x="28004" y="335799"/>
                    <a:pt x="65434" y="244563"/>
                    <a:pt x="105204" y="160344"/>
                  </a:cubicBezTo>
                  <a:cubicBezTo>
                    <a:pt x="123919" y="118235"/>
                    <a:pt x="173046" y="80805"/>
                    <a:pt x="233871" y="85484"/>
                  </a:cubicBezTo>
                  <a:cubicBezTo>
                    <a:pt x="254925" y="87823"/>
                    <a:pt x="268962" y="83144"/>
                    <a:pt x="285338" y="69108"/>
                  </a:cubicBezTo>
                  <a:cubicBezTo>
                    <a:pt x="318089" y="43375"/>
                    <a:pt x="353180" y="31678"/>
                    <a:pt x="399968" y="57411"/>
                  </a:cubicBezTo>
                  <a:cubicBezTo>
                    <a:pt x="446756" y="80805"/>
                    <a:pt x="502902" y="83144"/>
                    <a:pt x="552029" y="104199"/>
                  </a:cubicBezTo>
                  <a:cubicBezTo>
                    <a:pt x="650284" y="143969"/>
                    <a:pt x="708769" y="216490"/>
                    <a:pt x="736842" y="314745"/>
                  </a:cubicBezTo>
                  <a:cubicBezTo>
                    <a:pt x="748539" y="356854"/>
                    <a:pt x="736842" y="396624"/>
                    <a:pt x="701751" y="424697"/>
                  </a:cubicBezTo>
                  <a:cubicBezTo>
                    <a:pt x="692393" y="438733"/>
                    <a:pt x="683035" y="450430"/>
                    <a:pt x="666660" y="452769"/>
                  </a:cubicBezTo>
                  <a:cubicBezTo>
                    <a:pt x="605835" y="448091"/>
                    <a:pt x="547350" y="434054"/>
                    <a:pt x="495883" y="396624"/>
                  </a:cubicBezTo>
                  <a:cubicBezTo>
                    <a:pt x="442077" y="356854"/>
                    <a:pt x="385932" y="373230"/>
                    <a:pt x="360198" y="431715"/>
                  </a:cubicBezTo>
                  <a:cubicBezTo>
                    <a:pt x="343823" y="469145"/>
                    <a:pt x="322768" y="499557"/>
                    <a:pt x="275980" y="499557"/>
                  </a:cubicBezTo>
                  <a:cubicBezTo>
                    <a:pt x="247907" y="499557"/>
                    <a:pt x="236210" y="515933"/>
                    <a:pt x="236210" y="541667"/>
                  </a:cubicBezTo>
                  <a:cubicBezTo>
                    <a:pt x="236210" y="553364"/>
                    <a:pt x="236210" y="565061"/>
                    <a:pt x="231531" y="576758"/>
                  </a:cubicBezTo>
                  <a:cubicBezTo>
                    <a:pt x="226853" y="595473"/>
                    <a:pt x="217495" y="616527"/>
                    <a:pt x="198780" y="616527"/>
                  </a:cubicBezTo>
                  <a:cubicBezTo>
                    <a:pt x="177725" y="616527"/>
                    <a:pt x="177725" y="593133"/>
                    <a:pt x="175386" y="576758"/>
                  </a:cubicBezTo>
                  <a:cubicBezTo>
                    <a:pt x="161349" y="511254"/>
                    <a:pt x="109883" y="492539"/>
                    <a:pt x="53737" y="478503"/>
                  </a:cubicBezTo>
                  <a:cubicBezTo>
                    <a:pt x="39701" y="466806"/>
                    <a:pt x="46719" y="450430"/>
                    <a:pt x="49058" y="434054"/>
                  </a:cubicBezTo>
                  <a:close/>
                </a:path>
              </a:pathLst>
            </a:custGeom>
            <a:solidFill>
              <a:srgbClr val="0D0402"/>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0" name="Freeform: Shape 9">
              <a:extLst>
                <a:ext uri="{FF2B5EF4-FFF2-40B4-BE49-F238E27FC236}">
                  <a16:creationId xmlns:a16="http://schemas.microsoft.com/office/drawing/2014/main" id="{B1EF34FD-D5C4-4393-B6D7-67E4DFF7534A}"/>
                </a:ext>
              </a:extLst>
            </p:cNvPr>
            <p:cNvSpPr/>
            <p:nvPr/>
          </p:nvSpPr>
          <p:spPr>
            <a:xfrm>
              <a:off x="1389934" y="5990176"/>
              <a:ext cx="443784" cy="528315"/>
            </a:xfrm>
            <a:custGeom>
              <a:avLst/>
              <a:gdLst>
                <a:gd name="connsiteX0" fmla="*/ 439696 w 491273"/>
                <a:gd name="connsiteY0" fmla="*/ 361153 h 584849"/>
                <a:gd name="connsiteX1" fmla="*/ 418641 w 491273"/>
                <a:gd name="connsiteY1" fmla="*/ 251201 h 584849"/>
                <a:gd name="connsiteX2" fmla="*/ 418641 w 491273"/>
                <a:gd name="connsiteY2" fmla="*/ 117855 h 584849"/>
                <a:gd name="connsiteX3" fmla="*/ 423320 w 491273"/>
                <a:gd name="connsiteY3" fmla="*/ 50013 h 584849"/>
                <a:gd name="connsiteX4" fmla="*/ 397587 w 491273"/>
                <a:gd name="connsiteY4" fmla="*/ 42994 h 584849"/>
                <a:gd name="connsiteX5" fmla="*/ 399926 w 491273"/>
                <a:gd name="connsiteY5" fmla="*/ 117855 h 584849"/>
                <a:gd name="connsiteX6" fmla="*/ 404605 w 491273"/>
                <a:gd name="connsiteY6" fmla="*/ 279274 h 584849"/>
                <a:gd name="connsiteX7" fmla="*/ 432678 w 491273"/>
                <a:gd name="connsiteY7" fmla="*/ 426656 h 584849"/>
                <a:gd name="connsiteX8" fmla="*/ 357817 w 491273"/>
                <a:gd name="connsiteY8" fmla="*/ 522571 h 584849"/>
                <a:gd name="connsiteX9" fmla="*/ 107501 w 491273"/>
                <a:gd name="connsiteY9" fmla="*/ 515553 h 584849"/>
                <a:gd name="connsiteX10" fmla="*/ 72410 w 491273"/>
                <a:gd name="connsiteY10" fmla="*/ 370510 h 584849"/>
                <a:gd name="connsiteX11" fmla="*/ 116859 w 491273"/>
                <a:gd name="connsiteY11" fmla="*/ 232486 h 584849"/>
                <a:gd name="connsiteX12" fmla="*/ 126216 w 491273"/>
                <a:gd name="connsiteY12" fmla="*/ 61710 h 584849"/>
                <a:gd name="connsiteX13" fmla="*/ 105162 w 491273"/>
                <a:gd name="connsiteY13" fmla="*/ 64050 h 584849"/>
                <a:gd name="connsiteX14" fmla="*/ 105162 w 491273"/>
                <a:gd name="connsiteY14" fmla="*/ 225468 h 584849"/>
                <a:gd name="connsiteX15" fmla="*/ 105162 w 491273"/>
                <a:gd name="connsiteY15" fmla="*/ 225468 h 584849"/>
                <a:gd name="connsiteX16" fmla="*/ 105162 w 491273"/>
                <a:gd name="connsiteY16" fmla="*/ 225468 h 584849"/>
                <a:gd name="connsiteX17" fmla="*/ 56034 w 491273"/>
                <a:gd name="connsiteY17" fmla="*/ 372850 h 584849"/>
                <a:gd name="connsiteX18" fmla="*/ 98143 w 491273"/>
                <a:gd name="connsiteY18" fmla="*/ 531929 h 584849"/>
                <a:gd name="connsiteX19" fmla="*/ 98143 w 491273"/>
                <a:gd name="connsiteY19" fmla="*/ 531929 h 584849"/>
                <a:gd name="connsiteX20" fmla="*/ 177683 w 491273"/>
                <a:gd name="connsiteY20" fmla="*/ 543626 h 584849"/>
                <a:gd name="connsiteX21" fmla="*/ 353138 w 491273"/>
                <a:gd name="connsiteY21" fmla="*/ 543626 h 584849"/>
                <a:gd name="connsiteX22" fmla="*/ 453732 w 491273"/>
                <a:gd name="connsiteY22" fmla="*/ 440692 h 584849"/>
                <a:gd name="connsiteX23" fmla="*/ 439696 w 491273"/>
                <a:gd name="connsiteY23" fmla="*/ 361153 h 58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1273" h="584849">
                  <a:moveTo>
                    <a:pt x="439696" y="361153"/>
                  </a:moveTo>
                  <a:cubicBezTo>
                    <a:pt x="427999" y="326062"/>
                    <a:pt x="420981" y="288631"/>
                    <a:pt x="418641" y="251201"/>
                  </a:cubicBezTo>
                  <a:cubicBezTo>
                    <a:pt x="413962" y="197395"/>
                    <a:pt x="418641" y="171661"/>
                    <a:pt x="418641" y="117855"/>
                  </a:cubicBezTo>
                  <a:cubicBezTo>
                    <a:pt x="418641" y="92122"/>
                    <a:pt x="416302" y="71067"/>
                    <a:pt x="423320" y="50013"/>
                  </a:cubicBezTo>
                  <a:cubicBezTo>
                    <a:pt x="413962" y="50013"/>
                    <a:pt x="409284" y="45334"/>
                    <a:pt x="397587" y="42994"/>
                  </a:cubicBezTo>
                  <a:cubicBezTo>
                    <a:pt x="397587" y="57031"/>
                    <a:pt x="402265" y="108498"/>
                    <a:pt x="399926" y="117855"/>
                  </a:cubicBezTo>
                  <a:cubicBezTo>
                    <a:pt x="392908" y="183358"/>
                    <a:pt x="399926" y="244183"/>
                    <a:pt x="404605" y="279274"/>
                  </a:cubicBezTo>
                  <a:cubicBezTo>
                    <a:pt x="416302" y="328401"/>
                    <a:pt x="427999" y="372850"/>
                    <a:pt x="432678" y="426656"/>
                  </a:cubicBezTo>
                  <a:cubicBezTo>
                    <a:pt x="437356" y="489820"/>
                    <a:pt x="418641" y="508535"/>
                    <a:pt x="357817" y="522571"/>
                  </a:cubicBezTo>
                  <a:cubicBezTo>
                    <a:pt x="304011" y="534268"/>
                    <a:pt x="180022" y="536608"/>
                    <a:pt x="107501" y="515553"/>
                  </a:cubicBezTo>
                  <a:cubicBezTo>
                    <a:pt x="74749" y="508535"/>
                    <a:pt x="37319" y="452389"/>
                    <a:pt x="72410" y="370510"/>
                  </a:cubicBezTo>
                  <a:cubicBezTo>
                    <a:pt x="86446" y="337759"/>
                    <a:pt x="112180" y="255880"/>
                    <a:pt x="116859" y="232486"/>
                  </a:cubicBezTo>
                  <a:cubicBezTo>
                    <a:pt x="133234" y="178680"/>
                    <a:pt x="133234" y="124873"/>
                    <a:pt x="126216" y="61710"/>
                  </a:cubicBezTo>
                  <a:cubicBezTo>
                    <a:pt x="119198" y="61710"/>
                    <a:pt x="112180" y="64050"/>
                    <a:pt x="105162" y="64050"/>
                  </a:cubicBezTo>
                  <a:cubicBezTo>
                    <a:pt x="119198" y="122535"/>
                    <a:pt x="112180" y="183358"/>
                    <a:pt x="105162" y="225468"/>
                  </a:cubicBezTo>
                  <a:lnTo>
                    <a:pt x="105162" y="225468"/>
                  </a:lnTo>
                  <a:cubicBezTo>
                    <a:pt x="105162" y="225468"/>
                    <a:pt x="105162" y="225468"/>
                    <a:pt x="105162" y="225468"/>
                  </a:cubicBezTo>
                  <a:cubicBezTo>
                    <a:pt x="91125" y="274595"/>
                    <a:pt x="74749" y="326062"/>
                    <a:pt x="56034" y="372850"/>
                  </a:cubicBezTo>
                  <a:cubicBezTo>
                    <a:pt x="27961" y="443032"/>
                    <a:pt x="46677" y="503856"/>
                    <a:pt x="98143" y="531929"/>
                  </a:cubicBezTo>
                  <a:lnTo>
                    <a:pt x="98143" y="531929"/>
                  </a:lnTo>
                  <a:cubicBezTo>
                    <a:pt x="123877" y="541287"/>
                    <a:pt x="149610" y="543626"/>
                    <a:pt x="177683" y="543626"/>
                  </a:cubicBezTo>
                  <a:cubicBezTo>
                    <a:pt x="240847" y="550644"/>
                    <a:pt x="294653" y="548305"/>
                    <a:pt x="353138" y="543626"/>
                  </a:cubicBezTo>
                  <a:cubicBezTo>
                    <a:pt x="435017" y="534268"/>
                    <a:pt x="453732" y="517893"/>
                    <a:pt x="453732" y="440692"/>
                  </a:cubicBezTo>
                  <a:cubicBezTo>
                    <a:pt x="451393" y="417298"/>
                    <a:pt x="446714" y="389226"/>
                    <a:pt x="439696" y="361153"/>
                  </a:cubicBezTo>
                  <a:close/>
                </a:path>
              </a:pathLst>
            </a:custGeom>
            <a:solidFill>
              <a:srgbClr val="5D5A5A"/>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1" name="Freeform: Shape 10">
              <a:extLst>
                <a:ext uri="{FF2B5EF4-FFF2-40B4-BE49-F238E27FC236}">
                  <a16:creationId xmlns:a16="http://schemas.microsoft.com/office/drawing/2014/main" id="{FF4A134F-9F05-4D10-8F90-D5BBBDC78A1A}"/>
                </a:ext>
              </a:extLst>
            </p:cNvPr>
            <p:cNvSpPr/>
            <p:nvPr/>
          </p:nvSpPr>
          <p:spPr>
            <a:xfrm>
              <a:off x="988313" y="705022"/>
              <a:ext cx="1914616" cy="1929923"/>
            </a:xfrm>
            <a:custGeom>
              <a:avLst/>
              <a:gdLst>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15007 w 1914616"/>
                <a:gd name="connsiteY14" fmla="*/ 1529154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914616" h="1929923">
                  <a:moveTo>
                    <a:pt x="1895064" y="1476543"/>
                  </a:moveTo>
                  <a:lnTo>
                    <a:pt x="1912499" y="1486317"/>
                  </a:lnTo>
                  <a:cubicBezTo>
                    <a:pt x="1920952" y="1503222"/>
                    <a:pt x="1901932" y="1507449"/>
                    <a:pt x="1893480" y="1518016"/>
                  </a:cubicBezTo>
                  <a:cubicBezTo>
                    <a:pt x="1802609" y="1613112"/>
                    <a:pt x="1696946" y="1691303"/>
                    <a:pt x="1597623" y="1777947"/>
                  </a:cubicBezTo>
                  <a:cubicBezTo>
                    <a:pt x="1542678" y="1826552"/>
                    <a:pt x="1479280" y="1864591"/>
                    <a:pt x="1415882" y="1902629"/>
                  </a:cubicBezTo>
                  <a:cubicBezTo>
                    <a:pt x="1335579" y="1921649"/>
                    <a:pt x="1318673" y="1911083"/>
                    <a:pt x="1299653" y="1832892"/>
                  </a:cubicBezTo>
                  <a:cubicBezTo>
                    <a:pt x="1270068" y="1710323"/>
                    <a:pt x="1322899" y="1638472"/>
                    <a:pt x="1453921" y="1627905"/>
                  </a:cubicBezTo>
                  <a:cubicBezTo>
                    <a:pt x="1464487" y="1627905"/>
                    <a:pt x="1475054" y="1627905"/>
                    <a:pt x="1481394" y="1617339"/>
                  </a:cubicBezTo>
                  <a:cubicBezTo>
                    <a:pt x="1485620" y="1608886"/>
                    <a:pt x="1479280" y="1604660"/>
                    <a:pt x="1472941" y="1598319"/>
                  </a:cubicBezTo>
                  <a:cubicBezTo>
                    <a:pt x="1462374" y="1585640"/>
                    <a:pt x="1432788" y="1583527"/>
                    <a:pt x="1441242" y="1564507"/>
                  </a:cubicBezTo>
                  <a:cubicBezTo>
                    <a:pt x="1451808" y="1543375"/>
                    <a:pt x="1477167" y="1556054"/>
                    <a:pt x="1496186" y="1560281"/>
                  </a:cubicBezTo>
                  <a:cubicBezTo>
                    <a:pt x="1515206" y="1568734"/>
                    <a:pt x="1536338" y="1570847"/>
                    <a:pt x="1553244" y="1583527"/>
                  </a:cubicBezTo>
                  <a:cubicBezTo>
                    <a:pt x="1563811" y="1566620"/>
                    <a:pt x="1536338" y="1556054"/>
                    <a:pt x="1553244" y="1541262"/>
                  </a:cubicBezTo>
                  <a:cubicBezTo>
                    <a:pt x="1572264" y="1520129"/>
                    <a:pt x="1589170" y="1526469"/>
                    <a:pt x="1606076" y="1541262"/>
                  </a:cubicBezTo>
                  <a:cubicBezTo>
                    <a:pt x="1642001" y="1589867"/>
                    <a:pt x="1618736" y="1597569"/>
                    <a:pt x="1715007" y="1529154"/>
                  </a:cubicBezTo>
                  <a:cubicBezTo>
                    <a:pt x="1743824" y="1568556"/>
                    <a:pt x="1732092" y="1565690"/>
                    <a:pt x="1800299" y="1520899"/>
                  </a:cubicBezTo>
                  <a:cubicBezTo>
                    <a:pt x="1808751" y="1533578"/>
                    <a:pt x="1855440" y="1494770"/>
                    <a:pt x="1874460" y="1477864"/>
                  </a:cubicBezTo>
                  <a:cubicBezTo>
                    <a:pt x="1880800" y="1479977"/>
                    <a:pt x="1888196" y="1477335"/>
                    <a:pt x="1895064" y="1476543"/>
                  </a:cubicBezTo>
                  <a:close/>
                  <a:moveTo>
                    <a:pt x="1244180" y="1396504"/>
                  </a:moveTo>
                  <a:cubicBezTo>
                    <a:pt x="1304408" y="1400202"/>
                    <a:pt x="1363051" y="1412353"/>
                    <a:pt x="1430676" y="1431372"/>
                  </a:cubicBezTo>
                  <a:cubicBezTo>
                    <a:pt x="1437015" y="1433485"/>
                    <a:pt x="1443355" y="1433485"/>
                    <a:pt x="1443355" y="1441939"/>
                  </a:cubicBezTo>
                  <a:cubicBezTo>
                    <a:pt x="1445468" y="1452505"/>
                    <a:pt x="1437015" y="1454618"/>
                    <a:pt x="1428562" y="1456732"/>
                  </a:cubicBezTo>
                  <a:cubicBezTo>
                    <a:pt x="1407429" y="1465184"/>
                    <a:pt x="1388411" y="1473638"/>
                    <a:pt x="1363051" y="1463072"/>
                  </a:cubicBezTo>
                  <a:cubicBezTo>
                    <a:pt x="1339805" y="1452505"/>
                    <a:pt x="1312333" y="1454618"/>
                    <a:pt x="1286973" y="1450392"/>
                  </a:cubicBezTo>
                  <a:cubicBezTo>
                    <a:pt x="1261615" y="1439826"/>
                    <a:pt x="1227802" y="1437712"/>
                    <a:pt x="1198217" y="1446166"/>
                  </a:cubicBezTo>
                  <a:cubicBezTo>
                    <a:pt x="1227802" y="1450392"/>
                    <a:pt x="1267955" y="1454618"/>
                    <a:pt x="1286973" y="1467298"/>
                  </a:cubicBezTo>
                  <a:cubicBezTo>
                    <a:pt x="1289087" y="1509563"/>
                    <a:pt x="1257388" y="1492658"/>
                    <a:pt x="1240482" y="1496883"/>
                  </a:cubicBezTo>
                  <a:cubicBezTo>
                    <a:pt x="1213009" y="1490544"/>
                    <a:pt x="1170744" y="1482091"/>
                    <a:pt x="1147498" y="1486317"/>
                  </a:cubicBezTo>
                  <a:cubicBezTo>
                    <a:pt x="1134819" y="1490544"/>
                    <a:pt x="1115800" y="1492658"/>
                    <a:pt x="1109460" y="1494770"/>
                  </a:cubicBezTo>
                  <a:cubicBezTo>
                    <a:pt x="1115800" y="1496883"/>
                    <a:pt x="1132705" y="1498997"/>
                    <a:pt x="1147498" y="1496883"/>
                  </a:cubicBezTo>
                  <a:cubicBezTo>
                    <a:pt x="1181310" y="1492658"/>
                    <a:pt x="1202443" y="1494770"/>
                    <a:pt x="1210896" y="1513790"/>
                  </a:cubicBezTo>
                  <a:cubicBezTo>
                    <a:pt x="1166518" y="1530696"/>
                    <a:pt x="1115800" y="1524356"/>
                    <a:pt x="1073535" y="1551829"/>
                  </a:cubicBezTo>
                  <a:cubicBezTo>
                    <a:pt x="1014363" y="1562395"/>
                    <a:pt x="957305" y="1572961"/>
                    <a:pt x="898134" y="1581414"/>
                  </a:cubicBezTo>
                  <a:cubicBezTo>
                    <a:pt x="881228" y="1583528"/>
                    <a:pt x="870662" y="1591980"/>
                    <a:pt x="862209" y="1606773"/>
                  </a:cubicBezTo>
                  <a:cubicBezTo>
                    <a:pt x="857982" y="1613113"/>
                    <a:pt x="832624" y="1625793"/>
                    <a:pt x="813604" y="1638472"/>
                  </a:cubicBezTo>
                  <a:lnTo>
                    <a:pt x="678355" y="1720889"/>
                  </a:lnTo>
                  <a:cubicBezTo>
                    <a:pt x="572693" y="1788513"/>
                    <a:pt x="467030" y="1839232"/>
                    <a:pt x="342348" y="1870931"/>
                  </a:cubicBezTo>
                  <a:cubicBezTo>
                    <a:pt x="333894" y="1873043"/>
                    <a:pt x="228231" y="1887837"/>
                    <a:pt x="156381" y="1917423"/>
                  </a:cubicBezTo>
                  <a:cubicBezTo>
                    <a:pt x="118343" y="1934328"/>
                    <a:pt x="84530" y="1936441"/>
                    <a:pt x="57058" y="1908969"/>
                  </a:cubicBezTo>
                  <a:cubicBezTo>
                    <a:pt x="29586" y="1879384"/>
                    <a:pt x="14793" y="1851911"/>
                    <a:pt x="0" y="1809646"/>
                  </a:cubicBezTo>
                  <a:cubicBezTo>
                    <a:pt x="69738" y="1750475"/>
                    <a:pt x="57058" y="1731456"/>
                    <a:pt x="112003" y="1691303"/>
                  </a:cubicBezTo>
                  <a:cubicBezTo>
                    <a:pt x="293743" y="1579301"/>
                    <a:pt x="369820" y="1600433"/>
                    <a:pt x="416312" y="1598320"/>
                  </a:cubicBezTo>
                  <a:cubicBezTo>
                    <a:pt x="469143" y="1591980"/>
                    <a:pt x="530428" y="1591980"/>
                    <a:pt x="608618" y="1566621"/>
                  </a:cubicBezTo>
                  <a:cubicBezTo>
                    <a:pt x="712168" y="1534922"/>
                    <a:pt x="762885" y="1532809"/>
                    <a:pt x="836849" y="1511676"/>
                  </a:cubicBezTo>
                  <a:cubicBezTo>
                    <a:pt x="934060" y="1486317"/>
                    <a:pt x="982665" y="1439826"/>
                    <a:pt x="1048175" y="1412353"/>
                  </a:cubicBezTo>
                  <a:cubicBezTo>
                    <a:pt x="1122139" y="1397560"/>
                    <a:pt x="1183952" y="1392805"/>
                    <a:pt x="1244180" y="1396504"/>
                  </a:cubicBezTo>
                  <a:close/>
                  <a:moveTo>
                    <a:pt x="946179" y="991"/>
                  </a:moveTo>
                  <a:cubicBezTo>
                    <a:pt x="959024" y="3105"/>
                    <a:pt x="971571" y="8652"/>
                    <a:pt x="982666" y="18162"/>
                  </a:cubicBezTo>
                  <a:cubicBezTo>
                    <a:pt x="1031271" y="51974"/>
                    <a:pt x="1096782" y="60427"/>
                    <a:pt x="1151726" y="70993"/>
                  </a:cubicBezTo>
                  <a:cubicBezTo>
                    <a:pt x="1153840" y="90013"/>
                    <a:pt x="1155953" y="98466"/>
                    <a:pt x="1155953" y="111145"/>
                  </a:cubicBezTo>
                  <a:lnTo>
                    <a:pt x="1155953" y="208355"/>
                  </a:lnTo>
                  <a:cubicBezTo>
                    <a:pt x="1122141" y="261186"/>
                    <a:pt x="1115801" y="307678"/>
                    <a:pt x="1117914" y="373189"/>
                  </a:cubicBezTo>
                  <a:cubicBezTo>
                    <a:pt x="1120027" y="417568"/>
                    <a:pt x="1098895" y="459833"/>
                    <a:pt x="1067196" y="493645"/>
                  </a:cubicBezTo>
                  <a:cubicBezTo>
                    <a:pt x="1048177" y="514777"/>
                    <a:pt x="1033384" y="529570"/>
                    <a:pt x="1016478" y="563382"/>
                  </a:cubicBezTo>
                  <a:cubicBezTo>
                    <a:pt x="1005912" y="586628"/>
                    <a:pt x="999572" y="605647"/>
                    <a:pt x="989006" y="624667"/>
                  </a:cubicBezTo>
                  <a:cubicBezTo>
                    <a:pt x="983723" y="638403"/>
                    <a:pt x="975269" y="644743"/>
                    <a:pt x="965495" y="646328"/>
                  </a:cubicBezTo>
                  <a:lnTo>
                    <a:pt x="959415" y="645000"/>
                  </a:lnTo>
                  <a:lnTo>
                    <a:pt x="880948" y="615551"/>
                  </a:lnTo>
                  <a:lnTo>
                    <a:pt x="856567" y="604576"/>
                  </a:lnTo>
                  <a:lnTo>
                    <a:pt x="773453" y="559156"/>
                  </a:lnTo>
                  <a:cubicBezTo>
                    <a:pt x="792472" y="576062"/>
                    <a:pt x="818360" y="588213"/>
                    <a:pt x="846625" y="600101"/>
                  </a:cubicBezTo>
                  <a:lnTo>
                    <a:pt x="856567" y="604576"/>
                  </a:lnTo>
                  <a:lnTo>
                    <a:pt x="867229" y="610403"/>
                  </a:lnTo>
                  <a:lnTo>
                    <a:pt x="880948" y="615551"/>
                  </a:lnTo>
                  <a:lnTo>
                    <a:pt x="934060" y="639460"/>
                  </a:lnTo>
                  <a:lnTo>
                    <a:pt x="959415" y="645000"/>
                  </a:lnTo>
                  <a:lnTo>
                    <a:pt x="978439" y="652139"/>
                  </a:lnTo>
                  <a:cubicBezTo>
                    <a:pt x="982666" y="654253"/>
                    <a:pt x="984779" y="658479"/>
                    <a:pt x="984779" y="662705"/>
                  </a:cubicBezTo>
                  <a:cubicBezTo>
                    <a:pt x="1001685" y="751463"/>
                    <a:pt x="965759" y="831766"/>
                    <a:pt x="955193" y="918410"/>
                  </a:cubicBezTo>
                  <a:cubicBezTo>
                    <a:pt x="953080" y="943769"/>
                    <a:pt x="944627" y="969128"/>
                    <a:pt x="938287" y="994487"/>
                  </a:cubicBezTo>
                  <a:cubicBezTo>
                    <a:pt x="925608" y="1002941"/>
                    <a:pt x="944627" y="1026186"/>
                    <a:pt x="921381" y="1030413"/>
                  </a:cubicBezTo>
                  <a:cubicBezTo>
                    <a:pt x="879116" y="943769"/>
                    <a:pt x="813605" y="871918"/>
                    <a:pt x="754433" y="797954"/>
                  </a:cubicBezTo>
                  <a:cubicBezTo>
                    <a:pt x="729075" y="768368"/>
                    <a:pt x="688922" y="749350"/>
                    <a:pt x="655111" y="728217"/>
                  </a:cubicBezTo>
                  <a:cubicBezTo>
                    <a:pt x="574806" y="677498"/>
                    <a:pt x="547334" y="595081"/>
                    <a:pt x="579033" y="508438"/>
                  </a:cubicBezTo>
                  <a:cubicBezTo>
                    <a:pt x="602279" y="451380"/>
                    <a:pt x="605945" y="374057"/>
                    <a:pt x="616511" y="312772"/>
                  </a:cubicBezTo>
                  <a:cubicBezTo>
                    <a:pt x="641870" y="325451"/>
                    <a:pt x="669903" y="366849"/>
                    <a:pt x="699489" y="333037"/>
                  </a:cubicBezTo>
                  <a:cubicBezTo>
                    <a:pt x="640318" y="333037"/>
                    <a:pt x="629751" y="320357"/>
                    <a:pt x="614958" y="265413"/>
                  </a:cubicBezTo>
                  <a:cubicBezTo>
                    <a:pt x="608619" y="242168"/>
                    <a:pt x="591712" y="225188"/>
                    <a:pt x="585372" y="197789"/>
                  </a:cubicBezTo>
                  <a:cubicBezTo>
                    <a:pt x="579033" y="170389"/>
                    <a:pt x="553673" y="130598"/>
                    <a:pt x="576920" y="101013"/>
                  </a:cubicBezTo>
                  <a:cubicBezTo>
                    <a:pt x="644544" y="98899"/>
                    <a:pt x="705828" y="136505"/>
                    <a:pt x="710055" y="229487"/>
                  </a:cubicBezTo>
                  <a:cubicBezTo>
                    <a:pt x="739641" y="212582"/>
                    <a:pt x="739641" y="185109"/>
                    <a:pt x="737527" y="157637"/>
                  </a:cubicBezTo>
                  <a:cubicBezTo>
                    <a:pt x="735414" y="128051"/>
                    <a:pt x="741754" y="109032"/>
                    <a:pt x="777680" y="115372"/>
                  </a:cubicBezTo>
                  <a:cubicBezTo>
                    <a:pt x="822058" y="123824"/>
                    <a:pt x="841077" y="96352"/>
                    <a:pt x="853757" y="60427"/>
                  </a:cubicBezTo>
                  <a:cubicBezTo>
                    <a:pt x="866436" y="19218"/>
                    <a:pt x="907645" y="-5348"/>
                    <a:pt x="946179" y="991"/>
                  </a:cubicBezTo>
                  <a:close/>
                </a:path>
              </a:pathLst>
            </a:custGeom>
            <a:solidFill>
              <a:srgbClr val="FECBA3"/>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grpSp>
          <p:nvGrpSpPr>
            <p:cNvPr id="12" name="Group 11">
              <a:extLst>
                <a:ext uri="{FF2B5EF4-FFF2-40B4-BE49-F238E27FC236}">
                  <a16:creationId xmlns:a16="http://schemas.microsoft.com/office/drawing/2014/main" id="{E5F9C0EC-A17E-433A-8DA0-F9E36EE2B618}"/>
                </a:ext>
              </a:extLst>
            </p:cNvPr>
            <p:cNvGrpSpPr/>
            <p:nvPr/>
          </p:nvGrpSpPr>
          <p:grpSpPr>
            <a:xfrm>
              <a:off x="1314164" y="2864343"/>
              <a:ext cx="1013391" cy="285088"/>
              <a:chOff x="8963351" y="2835327"/>
              <a:chExt cx="1121835" cy="315595"/>
            </a:xfrm>
          </p:grpSpPr>
          <p:sp>
            <p:nvSpPr>
              <p:cNvPr id="16" name="Freeform: Shape 15">
                <a:extLst>
                  <a:ext uri="{FF2B5EF4-FFF2-40B4-BE49-F238E27FC236}">
                    <a16:creationId xmlns:a16="http://schemas.microsoft.com/office/drawing/2014/main" id="{C2A4C65E-0C75-4DB0-82EF-744D0558FF37}"/>
                  </a:ext>
                </a:extLst>
              </p:cNvPr>
              <p:cNvSpPr/>
              <p:nvPr/>
            </p:nvSpPr>
            <p:spPr>
              <a:xfrm>
                <a:off x="9991610" y="2901191"/>
                <a:ext cx="93576" cy="163758"/>
              </a:xfrm>
              <a:custGeom>
                <a:avLst/>
                <a:gdLst>
                  <a:gd name="connsiteX0" fmla="*/ 66128 w 93575"/>
                  <a:gd name="connsiteY0" fmla="*/ 106158 h 163757"/>
                  <a:gd name="connsiteX1" fmla="*/ 45074 w 93575"/>
                  <a:gd name="connsiteY1" fmla="*/ 108498 h 163757"/>
                  <a:gd name="connsiteX2" fmla="*/ 45074 w 93575"/>
                  <a:gd name="connsiteY2" fmla="*/ 42994 h 163757"/>
                  <a:gd name="connsiteX3" fmla="*/ 66128 w 93575"/>
                  <a:gd name="connsiteY3" fmla="*/ 87443 h 163757"/>
                  <a:gd name="connsiteX4" fmla="*/ 66128 w 93575"/>
                  <a:gd name="connsiteY4" fmla="*/ 106158 h 163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575" h="163757">
                    <a:moveTo>
                      <a:pt x="66128" y="106158"/>
                    </a:moveTo>
                    <a:cubicBezTo>
                      <a:pt x="59110" y="110837"/>
                      <a:pt x="52092" y="141249"/>
                      <a:pt x="45074" y="108498"/>
                    </a:cubicBezTo>
                    <a:cubicBezTo>
                      <a:pt x="40395" y="89782"/>
                      <a:pt x="45074" y="68728"/>
                      <a:pt x="45074" y="42994"/>
                    </a:cubicBezTo>
                    <a:cubicBezTo>
                      <a:pt x="63789" y="57031"/>
                      <a:pt x="49753" y="80425"/>
                      <a:pt x="66128" y="87443"/>
                    </a:cubicBezTo>
                    <a:cubicBezTo>
                      <a:pt x="66128" y="94461"/>
                      <a:pt x="66128" y="101479"/>
                      <a:pt x="66128" y="106158"/>
                    </a:cubicBezTo>
                    <a:close/>
                  </a:path>
                </a:pathLst>
              </a:custGeom>
              <a:solidFill>
                <a:srgbClr val="050505"/>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7" name="Freeform: Shape 16">
                <a:extLst>
                  <a:ext uri="{FF2B5EF4-FFF2-40B4-BE49-F238E27FC236}">
                    <a16:creationId xmlns:a16="http://schemas.microsoft.com/office/drawing/2014/main" id="{8AB7B3CA-67A1-4869-BE7B-1BEA69037B5E}"/>
                  </a:ext>
                </a:extLst>
              </p:cNvPr>
              <p:cNvSpPr/>
              <p:nvPr/>
            </p:nvSpPr>
            <p:spPr>
              <a:xfrm>
                <a:off x="9071658" y="2854204"/>
                <a:ext cx="444486" cy="257334"/>
              </a:xfrm>
              <a:custGeom>
                <a:avLst/>
                <a:gdLst>
                  <a:gd name="connsiteX0" fmla="*/ 422284 w 444485"/>
                  <a:gd name="connsiteY0" fmla="*/ 183557 h 257333"/>
                  <a:gd name="connsiteX1" fmla="*/ 375496 w 444485"/>
                  <a:gd name="connsiteY1" fmla="*/ 223327 h 257333"/>
                  <a:gd name="connsiteX2" fmla="*/ 66696 w 444485"/>
                  <a:gd name="connsiteY2" fmla="*/ 150805 h 257333"/>
                  <a:gd name="connsiteX3" fmla="*/ 45641 w 444485"/>
                  <a:gd name="connsiteY3" fmla="*/ 94660 h 257333"/>
                  <a:gd name="connsiteX4" fmla="*/ 104126 w 444485"/>
                  <a:gd name="connsiteY4" fmla="*/ 47872 h 257333"/>
                  <a:gd name="connsiteX5" fmla="*/ 377836 w 444485"/>
                  <a:gd name="connsiteY5" fmla="*/ 120393 h 257333"/>
                  <a:gd name="connsiteX6" fmla="*/ 422284 w 444485"/>
                  <a:gd name="connsiteY6" fmla="*/ 183557 h 257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85" h="257333">
                    <a:moveTo>
                      <a:pt x="422284" y="183557"/>
                    </a:moveTo>
                    <a:cubicBezTo>
                      <a:pt x="429303" y="223327"/>
                      <a:pt x="408248" y="232684"/>
                      <a:pt x="375496" y="223327"/>
                    </a:cubicBezTo>
                    <a:cubicBezTo>
                      <a:pt x="272563" y="199933"/>
                      <a:pt x="169629" y="174199"/>
                      <a:pt x="66696" y="150805"/>
                    </a:cubicBezTo>
                    <a:cubicBezTo>
                      <a:pt x="29265" y="141448"/>
                      <a:pt x="47981" y="115714"/>
                      <a:pt x="45641" y="94660"/>
                    </a:cubicBezTo>
                    <a:cubicBezTo>
                      <a:pt x="38623" y="43193"/>
                      <a:pt x="54999" y="36175"/>
                      <a:pt x="104126" y="47872"/>
                    </a:cubicBezTo>
                    <a:cubicBezTo>
                      <a:pt x="197702" y="66587"/>
                      <a:pt x="286599" y="94660"/>
                      <a:pt x="377836" y="120393"/>
                    </a:cubicBezTo>
                    <a:cubicBezTo>
                      <a:pt x="415266" y="132090"/>
                      <a:pt x="431642" y="146127"/>
                      <a:pt x="422284" y="183557"/>
                    </a:cubicBezTo>
                    <a:close/>
                  </a:path>
                </a:pathLst>
              </a:custGeom>
              <a:solidFill>
                <a:srgbClr val="000000"/>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8" name="Freeform: Shape 17">
                <a:extLst>
                  <a:ext uri="{FF2B5EF4-FFF2-40B4-BE49-F238E27FC236}">
                    <a16:creationId xmlns:a16="http://schemas.microsoft.com/office/drawing/2014/main" id="{4D98CE6B-6D12-45B9-A830-4F286947E6BE}"/>
                  </a:ext>
                </a:extLst>
              </p:cNvPr>
              <p:cNvSpPr/>
              <p:nvPr/>
            </p:nvSpPr>
            <p:spPr>
              <a:xfrm>
                <a:off x="9480134" y="2950191"/>
                <a:ext cx="257334" cy="187152"/>
              </a:xfrm>
              <a:custGeom>
                <a:avLst/>
                <a:gdLst>
                  <a:gd name="connsiteX0" fmla="*/ 229034 w 257333"/>
                  <a:gd name="connsiteY0" fmla="*/ 80552 h 187151"/>
                  <a:gd name="connsiteX1" fmla="*/ 219676 w 257333"/>
                  <a:gd name="connsiteY1" fmla="*/ 122661 h 187151"/>
                  <a:gd name="connsiteX2" fmla="*/ 189264 w 257333"/>
                  <a:gd name="connsiteY2" fmla="*/ 153074 h 187151"/>
                  <a:gd name="connsiteX3" fmla="*/ 67615 w 257333"/>
                  <a:gd name="connsiteY3" fmla="*/ 141377 h 187151"/>
                  <a:gd name="connsiteX4" fmla="*/ 46561 w 257333"/>
                  <a:gd name="connsiteY4" fmla="*/ 89910 h 187151"/>
                  <a:gd name="connsiteX5" fmla="*/ 69955 w 257333"/>
                  <a:gd name="connsiteY5" fmla="*/ 43122 h 187151"/>
                  <a:gd name="connsiteX6" fmla="*/ 224355 w 257333"/>
                  <a:gd name="connsiteY6" fmla="*/ 66516 h 187151"/>
                  <a:gd name="connsiteX7" fmla="*/ 229034 w 257333"/>
                  <a:gd name="connsiteY7" fmla="*/ 80552 h 18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7333" h="187151">
                    <a:moveTo>
                      <a:pt x="229034" y="80552"/>
                    </a:moveTo>
                    <a:cubicBezTo>
                      <a:pt x="214997" y="92249"/>
                      <a:pt x="219676" y="108625"/>
                      <a:pt x="219676" y="122661"/>
                    </a:cubicBezTo>
                    <a:cubicBezTo>
                      <a:pt x="222016" y="143716"/>
                      <a:pt x="212658" y="155413"/>
                      <a:pt x="189264" y="153074"/>
                    </a:cubicBezTo>
                    <a:cubicBezTo>
                      <a:pt x="149494" y="148395"/>
                      <a:pt x="107385" y="146055"/>
                      <a:pt x="67615" y="141377"/>
                    </a:cubicBezTo>
                    <a:cubicBezTo>
                      <a:pt x="30185" y="136698"/>
                      <a:pt x="46561" y="108625"/>
                      <a:pt x="46561" y="89910"/>
                    </a:cubicBezTo>
                    <a:cubicBezTo>
                      <a:pt x="44221" y="71195"/>
                      <a:pt x="41882" y="40782"/>
                      <a:pt x="69955" y="43122"/>
                    </a:cubicBezTo>
                    <a:cubicBezTo>
                      <a:pt x="121421" y="47801"/>
                      <a:pt x="172888" y="57158"/>
                      <a:pt x="224355" y="66516"/>
                    </a:cubicBezTo>
                    <a:cubicBezTo>
                      <a:pt x="229034" y="66516"/>
                      <a:pt x="229034" y="75873"/>
                      <a:pt x="229034" y="80552"/>
                    </a:cubicBezTo>
                    <a:close/>
                  </a:path>
                </a:pathLst>
              </a:custGeom>
              <a:solidFill>
                <a:srgbClr val="020202"/>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9" name="Freeform: Shape 18">
                <a:extLst>
                  <a:ext uri="{FF2B5EF4-FFF2-40B4-BE49-F238E27FC236}">
                    <a16:creationId xmlns:a16="http://schemas.microsoft.com/office/drawing/2014/main" id="{A65AE8CE-85F5-4CEF-80A8-3599D73F25D1}"/>
                  </a:ext>
                </a:extLst>
              </p:cNvPr>
              <p:cNvSpPr/>
              <p:nvPr/>
            </p:nvSpPr>
            <p:spPr>
              <a:xfrm>
                <a:off x="9682317" y="2963770"/>
                <a:ext cx="280728" cy="187152"/>
              </a:xfrm>
              <a:custGeom>
                <a:avLst/>
                <a:gdLst>
                  <a:gd name="connsiteX0" fmla="*/ 239736 w 280727"/>
                  <a:gd name="connsiteY0" fmla="*/ 57616 h 187151"/>
                  <a:gd name="connsiteX1" fmla="*/ 237397 w 280727"/>
                  <a:gd name="connsiteY1" fmla="*/ 104404 h 187151"/>
                  <a:gd name="connsiteX2" fmla="*/ 211663 w 280727"/>
                  <a:gd name="connsiteY2" fmla="*/ 141834 h 187151"/>
                  <a:gd name="connsiteX3" fmla="*/ 80657 w 280727"/>
                  <a:gd name="connsiteY3" fmla="*/ 151192 h 187151"/>
                  <a:gd name="connsiteX4" fmla="*/ 47906 w 280727"/>
                  <a:gd name="connsiteY4" fmla="*/ 99725 h 187151"/>
                  <a:gd name="connsiteX5" fmla="*/ 66621 w 280727"/>
                  <a:gd name="connsiteY5" fmla="*/ 45919 h 187151"/>
                  <a:gd name="connsiteX6" fmla="*/ 235057 w 280727"/>
                  <a:gd name="connsiteY6" fmla="*/ 43579 h 187151"/>
                  <a:gd name="connsiteX7" fmla="*/ 239736 w 280727"/>
                  <a:gd name="connsiteY7" fmla="*/ 57616 h 18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0727" h="187151">
                    <a:moveTo>
                      <a:pt x="239736" y="57616"/>
                    </a:moveTo>
                    <a:cubicBezTo>
                      <a:pt x="225700" y="71652"/>
                      <a:pt x="235057" y="88028"/>
                      <a:pt x="237397" y="104404"/>
                    </a:cubicBezTo>
                    <a:cubicBezTo>
                      <a:pt x="244415" y="127798"/>
                      <a:pt x="235057" y="139495"/>
                      <a:pt x="211663" y="141834"/>
                    </a:cubicBezTo>
                    <a:cubicBezTo>
                      <a:pt x="167215" y="144173"/>
                      <a:pt x="125106" y="148852"/>
                      <a:pt x="80657" y="151192"/>
                    </a:cubicBezTo>
                    <a:cubicBezTo>
                      <a:pt x="40887" y="153531"/>
                      <a:pt x="52584" y="120779"/>
                      <a:pt x="47906" y="99725"/>
                    </a:cubicBezTo>
                    <a:cubicBezTo>
                      <a:pt x="43227" y="78670"/>
                      <a:pt x="33869" y="48258"/>
                      <a:pt x="66621" y="45919"/>
                    </a:cubicBezTo>
                    <a:cubicBezTo>
                      <a:pt x="122766" y="41240"/>
                      <a:pt x="178912" y="43579"/>
                      <a:pt x="235057" y="43579"/>
                    </a:cubicBezTo>
                    <a:cubicBezTo>
                      <a:pt x="235057" y="43579"/>
                      <a:pt x="237397" y="52937"/>
                      <a:pt x="239736" y="57616"/>
                    </a:cubicBezTo>
                    <a:close/>
                  </a:path>
                </a:pathLst>
              </a:custGeom>
              <a:solidFill>
                <a:srgbClr val="020202"/>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0" name="Freeform: Shape 19">
                <a:extLst>
                  <a:ext uri="{FF2B5EF4-FFF2-40B4-BE49-F238E27FC236}">
                    <a16:creationId xmlns:a16="http://schemas.microsoft.com/office/drawing/2014/main" id="{4FC040DF-8608-444D-92AC-39F0AE68CB07}"/>
                  </a:ext>
                </a:extLst>
              </p:cNvPr>
              <p:cNvSpPr/>
              <p:nvPr/>
            </p:nvSpPr>
            <p:spPr>
              <a:xfrm>
                <a:off x="8963351" y="2835327"/>
                <a:ext cx="140364" cy="187152"/>
              </a:xfrm>
              <a:custGeom>
                <a:avLst/>
                <a:gdLst>
                  <a:gd name="connsiteX0" fmla="*/ 43997 w 140363"/>
                  <a:gd name="connsiteY0" fmla="*/ 99500 h 187151"/>
                  <a:gd name="connsiteX1" fmla="*/ 76749 w 140363"/>
                  <a:gd name="connsiteY1" fmla="*/ 43355 h 187151"/>
                  <a:gd name="connsiteX2" fmla="*/ 104821 w 140363"/>
                  <a:gd name="connsiteY2" fmla="*/ 113537 h 187151"/>
                  <a:gd name="connsiteX3" fmla="*/ 72070 w 140363"/>
                  <a:gd name="connsiteY3" fmla="*/ 155646 h 187151"/>
                  <a:gd name="connsiteX4" fmla="*/ 43997 w 140363"/>
                  <a:gd name="connsiteY4" fmla="*/ 99500 h 18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363" h="187151">
                    <a:moveTo>
                      <a:pt x="43997" y="99500"/>
                    </a:moveTo>
                    <a:cubicBezTo>
                      <a:pt x="53355" y="80785"/>
                      <a:pt x="27621" y="38676"/>
                      <a:pt x="76749" y="43355"/>
                    </a:cubicBezTo>
                    <a:cubicBezTo>
                      <a:pt x="130555" y="48033"/>
                      <a:pt x="100143" y="90143"/>
                      <a:pt x="104821" y="113537"/>
                    </a:cubicBezTo>
                    <a:cubicBezTo>
                      <a:pt x="109500" y="134591"/>
                      <a:pt x="107161" y="157985"/>
                      <a:pt x="72070" y="155646"/>
                    </a:cubicBezTo>
                    <a:cubicBezTo>
                      <a:pt x="27621" y="153306"/>
                      <a:pt x="48676" y="120555"/>
                      <a:pt x="43997" y="99500"/>
                    </a:cubicBezTo>
                    <a:close/>
                  </a:path>
                </a:pathLst>
              </a:custGeom>
              <a:solidFill>
                <a:srgbClr val="000000"/>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1" name="Freeform: Shape 20">
                <a:extLst>
                  <a:ext uri="{FF2B5EF4-FFF2-40B4-BE49-F238E27FC236}">
                    <a16:creationId xmlns:a16="http://schemas.microsoft.com/office/drawing/2014/main" id="{1389FFD7-DE4F-47D1-9314-82320CDDE13E}"/>
                  </a:ext>
                </a:extLst>
              </p:cNvPr>
              <p:cNvSpPr/>
              <p:nvPr/>
            </p:nvSpPr>
            <p:spPr>
              <a:xfrm>
                <a:off x="9892135" y="2926594"/>
                <a:ext cx="163758" cy="187152"/>
              </a:xfrm>
              <a:custGeom>
                <a:avLst/>
                <a:gdLst>
                  <a:gd name="connsiteX0" fmla="*/ 46294 w 163757"/>
                  <a:gd name="connsiteY0" fmla="*/ 155616 h 187151"/>
                  <a:gd name="connsiteX1" fmla="*/ 43954 w 163757"/>
                  <a:gd name="connsiteY1" fmla="*/ 111167 h 187151"/>
                  <a:gd name="connsiteX2" fmla="*/ 100100 w 163757"/>
                  <a:gd name="connsiteY2" fmla="*/ 45664 h 187151"/>
                  <a:gd name="connsiteX3" fmla="*/ 123494 w 163757"/>
                  <a:gd name="connsiteY3" fmla="*/ 64379 h 187151"/>
                  <a:gd name="connsiteX4" fmla="*/ 46294 w 163757"/>
                  <a:gd name="connsiteY4" fmla="*/ 155616 h 18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57" h="187151">
                    <a:moveTo>
                      <a:pt x="46294" y="155616"/>
                    </a:moveTo>
                    <a:cubicBezTo>
                      <a:pt x="46294" y="141579"/>
                      <a:pt x="46294" y="125204"/>
                      <a:pt x="43954" y="111167"/>
                    </a:cubicBezTo>
                    <a:cubicBezTo>
                      <a:pt x="36936" y="66719"/>
                      <a:pt x="69688" y="57361"/>
                      <a:pt x="100100" y="45664"/>
                    </a:cubicBezTo>
                    <a:cubicBezTo>
                      <a:pt x="116476" y="38646"/>
                      <a:pt x="123494" y="45664"/>
                      <a:pt x="123494" y="64379"/>
                    </a:cubicBezTo>
                    <a:cubicBezTo>
                      <a:pt x="121155" y="115846"/>
                      <a:pt x="102439" y="153276"/>
                      <a:pt x="46294" y="155616"/>
                    </a:cubicBezTo>
                    <a:close/>
                  </a:path>
                </a:pathLst>
              </a:custGeom>
              <a:solidFill>
                <a:srgbClr val="020202"/>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grpSp>
        <p:sp>
          <p:nvSpPr>
            <p:cNvPr id="13" name="Freeform: Shape 12">
              <a:extLst>
                <a:ext uri="{FF2B5EF4-FFF2-40B4-BE49-F238E27FC236}">
                  <a16:creationId xmlns:a16="http://schemas.microsoft.com/office/drawing/2014/main" id="{E972D6D6-3A17-4A2E-AAB1-897CF6022D4F}"/>
                </a:ext>
              </a:extLst>
            </p:cNvPr>
            <p:cNvSpPr/>
            <p:nvPr/>
          </p:nvSpPr>
          <p:spPr>
            <a:xfrm>
              <a:off x="1909694" y="1707401"/>
              <a:ext cx="217666" cy="1291202"/>
            </a:xfrm>
            <a:custGeom>
              <a:avLst/>
              <a:gdLst>
                <a:gd name="connsiteX0" fmla="*/ 200760 w 217666"/>
                <a:gd name="connsiteY0" fmla="*/ 1217238 h 1291202"/>
                <a:gd name="connsiteX1" fmla="*/ 217666 w 217666"/>
                <a:gd name="connsiteY1" fmla="*/ 1232030 h 1291202"/>
                <a:gd name="connsiteX2" fmla="*/ 202873 w 217666"/>
                <a:gd name="connsiteY2" fmla="*/ 1251050 h 1291202"/>
                <a:gd name="connsiteX3" fmla="*/ 183853 w 217666"/>
                <a:gd name="connsiteY3" fmla="*/ 1236257 h 1291202"/>
                <a:gd name="connsiteX4" fmla="*/ 200760 w 217666"/>
                <a:gd name="connsiteY4" fmla="*/ 1217238 h 1291202"/>
                <a:gd name="connsiteX5" fmla="*/ 188082 w 217666"/>
                <a:gd name="connsiteY5" fmla="*/ 929834 h 1291202"/>
                <a:gd name="connsiteX6" fmla="*/ 204988 w 217666"/>
                <a:gd name="connsiteY6" fmla="*/ 950967 h 1291202"/>
                <a:gd name="connsiteX7" fmla="*/ 181742 w 217666"/>
                <a:gd name="connsiteY7" fmla="*/ 969987 h 1291202"/>
                <a:gd name="connsiteX8" fmla="*/ 166949 w 217666"/>
                <a:gd name="connsiteY8" fmla="*/ 946740 h 1291202"/>
                <a:gd name="connsiteX9" fmla="*/ 188082 w 217666"/>
                <a:gd name="connsiteY9" fmla="*/ 929834 h 1291202"/>
                <a:gd name="connsiteX10" fmla="*/ 128909 w 217666"/>
                <a:gd name="connsiteY10" fmla="*/ 657225 h 1291202"/>
                <a:gd name="connsiteX11" fmla="*/ 141589 w 217666"/>
                <a:gd name="connsiteY11" fmla="*/ 674131 h 1291202"/>
                <a:gd name="connsiteX12" fmla="*/ 124682 w 217666"/>
                <a:gd name="connsiteY12" fmla="*/ 691037 h 1291202"/>
                <a:gd name="connsiteX13" fmla="*/ 109890 w 217666"/>
                <a:gd name="connsiteY13" fmla="*/ 672017 h 1291202"/>
                <a:gd name="connsiteX14" fmla="*/ 128909 w 217666"/>
                <a:gd name="connsiteY14" fmla="*/ 657225 h 1291202"/>
                <a:gd name="connsiteX15" fmla="*/ 69737 w 217666"/>
                <a:gd name="connsiteY15" fmla="*/ 623411 h 1291202"/>
                <a:gd name="connsiteX16" fmla="*/ 88757 w 217666"/>
                <a:gd name="connsiteY16" fmla="*/ 648770 h 1291202"/>
                <a:gd name="connsiteX17" fmla="*/ 120456 w 217666"/>
                <a:gd name="connsiteY17" fmla="*/ 828398 h 1291202"/>
                <a:gd name="connsiteX18" fmla="*/ 164834 w 217666"/>
                <a:gd name="connsiteY18" fmla="*/ 980552 h 1291202"/>
                <a:gd name="connsiteX19" fmla="*/ 173288 w 217666"/>
                <a:gd name="connsiteY19" fmla="*/ 1219351 h 1291202"/>
                <a:gd name="connsiteX20" fmla="*/ 147928 w 217666"/>
                <a:gd name="connsiteY20" fmla="*/ 1291202 h 1291202"/>
                <a:gd name="connsiteX21" fmla="*/ 137362 w 217666"/>
                <a:gd name="connsiteY21" fmla="*/ 1289088 h 1291202"/>
                <a:gd name="connsiteX22" fmla="*/ 158495 w 217666"/>
                <a:gd name="connsiteY22" fmla="*/ 1217238 h 1291202"/>
                <a:gd name="connsiteX23" fmla="*/ 150042 w 217666"/>
                <a:gd name="connsiteY23" fmla="*/ 980552 h 1291202"/>
                <a:gd name="connsiteX24" fmla="*/ 105663 w 217666"/>
                <a:gd name="connsiteY24" fmla="*/ 800925 h 1291202"/>
                <a:gd name="connsiteX25" fmla="*/ 69737 w 217666"/>
                <a:gd name="connsiteY25" fmla="*/ 623411 h 1291202"/>
                <a:gd name="connsiteX26" fmla="*/ 50719 w 217666"/>
                <a:gd name="connsiteY26" fmla="*/ 120456 h 1291202"/>
                <a:gd name="connsiteX27" fmla="*/ 67625 w 217666"/>
                <a:gd name="connsiteY27" fmla="*/ 137363 h 1291202"/>
                <a:gd name="connsiteX28" fmla="*/ 52832 w 217666"/>
                <a:gd name="connsiteY28" fmla="*/ 154269 h 1291202"/>
                <a:gd name="connsiteX29" fmla="*/ 33812 w 217666"/>
                <a:gd name="connsiteY29" fmla="*/ 139476 h 1291202"/>
                <a:gd name="connsiteX30" fmla="*/ 50719 w 217666"/>
                <a:gd name="connsiteY30" fmla="*/ 120456 h 1291202"/>
                <a:gd name="connsiteX31" fmla="*/ 8454 w 217666"/>
                <a:gd name="connsiteY31" fmla="*/ 0 h 1291202"/>
                <a:gd name="connsiteX32" fmla="*/ 10567 w 217666"/>
                <a:gd name="connsiteY32" fmla="*/ 99323 h 1291202"/>
                <a:gd name="connsiteX33" fmla="*/ 23247 w 217666"/>
                <a:gd name="connsiteY33" fmla="*/ 226119 h 1291202"/>
                <a:gd name="connsiteX34" fmla="*/ 42266 w 217666"/>
                <a:gd name="connsiteY34" fmla="*/ 460692 h 1291202"/>
                <a:gd name="connsiteX35" fmla="*/ 25360 w 217666"/>
                <a:gd name="connsiteY35" fmla="*/ 469144 h 1291202"/>
                <a:gd name="connsiteX36" fmla="*/ 2114 w 217666"/>
                <a:gd name="connsiteY36" fmla="*/ 109890 h 1291202"/>
                <a:gd name="connsiteX37" fmla="*/ 0 w 217666"/>
                <a:gd name="connsiteY37" fmla="*/ 29586 h 1291202"/>
                <a:gd name="connsiteX38" fmla="*/ 8454 w 217666"/>
                <a:gd name="connsiteY38" fmla="*/ 0 h 1291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17666" h="1291202">
                  <a:moveTo>
                    <a:pt x="200760" y="1217238"/>
                  </a:moveTo>
                  <a:cubicBezTo>
                    <a:pt x="209213" y="1215124"/>
                    <a:pt x="215553" y="1221464"/>
                    <a:pt x="217666" y="1232030"/>
                  </a:cubicBezTo>
                  <a:cubicBezTo>
                    <a:pt x="217666" y="1242597"/>
                    <a:pt x="213440" y="1248937"/>
                    <a:pt x="202873" y="1251050"/>
                  </a:cubicBezTo>
                  <a:cubicBezTo>
                    <a:pt x="192307" y="1251050"/>
                    <a:pt x="185967" y="1244710"/>
                    <a:pt x="183853" y="1236257"/>
                  </a:cubicBezTo>
                  <a:cubicBezTo>
                    <a:pt x="183853" y="1225691"/>
                    <a:pt x="190194" y="1219351"/>
                    <a:pt x="200760" y="1217238"/>
                  </a:cubicBezTo>
                  <a:close/>
                  <a:moveTo>
                    <a:pt x="188082" y="929834"/>
                  </a:moveTo>
                  <a:cubicBezTo>
                    <a:pt x="198648" y="931948"/>
                    <a:pt x="207101" y="940401"/>
                    <a:pt x="204988" y="950967"/>
                  </a:cubicBezTo>
                  <a:cubicBezTo>
                    <a:pt x="204988" y="963647"/>
                    <a:pt x="196534" y="974214"/>
                    <a:pt x="181742" y="969987"/>
                  </a:cubicBezTo>
                  <a:cubicBezTo>
                    <a:pt x="169062" y="967873"/>
                    <a:pt x="164835" y="957307"/>
                    <a:pt x="166949" y="946740"/>
                  </a:cubicBezTo>
                  <a:cubicBezTo>
                    <a:pt x="169062" y="936174"/>
                    <a:pt x="175401" y="929834"/>
                    <a:pt x="188082" y="929834"/>
                  </a:cubicBezTo>
                  <a:close/>
                  <a:moveTo>
                    <a:pt x="128909" y="657225"/>
                  </a:moveTo>
                  <a:cubicBezTo>
                    <a:pt x="137362" y="659338"/>
                    <a:pt x="143702" y="665678"/>
                    <a:pt x="141589" y="674131"/>
                  </a:cubicBezTo>
                  <a:cubicBezTo>
                    <a:pt x="141589" y="684697"/>
                    <a:pt x="135249" y="691037"/>
                    <a:pt x="124682" y="691037"/>
                  </a:cubicBezTo>
                  <a:cubicBezTo>
                    <a:pt x="114116" y="688924"/>
                    <a:pt x="107776" y="684697"/>
                    <a:pt x="109890" y="672017"/>
                  </a:cubicBezTo>
                  <a:cubicBezTo>
                    <a:pt x="112003" y="661451"/>
                    <a:pt x="118343" y="655111"/>
                    <a:pt x="128909" y="657225"/>
                  </a:cubicBezTo>
                  <a:close/>
                  <a:moveTo>
                    <a:pt x="69737" y="623411"/>
                  </a:moveTo>
                  <a:cubicBezTo>
                    <a:pt x="86644" y="623411"/>
                    <a:pt x="86644" y="636091"/>
                    <a:pt x="88757" y="648770"/>
                  </a:cubicBezTo>
                  <a:cubicBezTo>
                    <a:pt x="103550" y="707942"/>
                    <a:pt x="122569" y="765000"/>
                    <a:pt x="120456" y="828398"/>
                  </a:cubicBezTo>
                  <a:cubicBezTo>
                    <a:pt x="118343" y="879116"/>
                    <a:pt x="139476" y="931948"/>
                    <a:pt x="164834" y="980552"/>
                  </a:cubicBezTo>
                  <a:cubicBezTo>
                    <a:pt x="204987" y="1058743"/>
                    <a:pt x="224007" y="1136933"/>
                    <a:pt x="173288" y="1219351"/>
                  </a:cubicBezTo>
                  <a:cubicBezTo>
                    <a:pt x="160608" y="1240483"/>
                    <a:pt x="156382" y="1267956"/>
                    <a:pt x="147928" y="1291202"/>
                  </a:cubicBezTo>
                  <a:cubicBezTo>
                    <a:pt x="143702" y="1291202"/>
                    <a:pt x="141589" y="1289088"/>
                    <a:pt x="137362" y="1289088"/>
                  </a:cubicBezTo>
                  <a:cubicBezTo>
                    <a:pt x="143702" y="1265843"/>
                    <a:pt x="145815" y="1238370"/>
                    <a:pt x="158495" y="1217238"/>
                  </a:cubicBezTo>
                  <a:cubicBezTo>
                    <a:pt x="207100" y="1134820"/>
                    <a:pt x="188081" y="1056630"/>
                    <a:pt x="150042" y="980552"/>
                  </a:cubicBezTo>
                  <a:cubicBezTo>
                    <a:pt x="122569" y="923494"/>
                    <a:pt x="101436" y="864323"/>
                    <a:pt x="105663" y="800925"/>
                  </a:cubicBezTo>
                  <a:cubicBezTo>
                    <a:pt x="109890" y="739640"/>
                    <a:pt x="73964" y="684696"/>
                    <a:pt x="69737" y="623411"/>
                  </a:cubicBezTo>
                  <a:close/>
                  <a:moveTo>
                    <a:pt x="50719" y="120456"/>
                  </a:moveTo>
                  <a:cubicBezTo>
                    <a:pt x="61286" y="120456"/>
                    <a:pt x="67625" y="126797"/>
                    <a:pt x="67625" y="137363"/>
                  </a:cubicBezTo>
                  <a:cubicBezTo>
                    <a:pt x="67625" y="147930"/>
                    <a:pt x="63399" y="154269"/>
                    <a:pt x="52832" y="154269"/>
                  </a:cubicBezTo>
                  <a:cubicBezTo>
                    <a:pt x="42266" y="154269"/>
                    <a:pt x="35926" y="150043"/>
                    <a:pt x="33812" y="139476"/>
                  </a:cubicBezTo>
                  <a:cubicBezTo>
                    <a:pt x="33812" y="128910"/>
                    <a:pt x="40153" y="124683"/>
                    <a:pt x="50719" y="120456"/>
                  </a:cubicBezTo>
                  <a:close/>
                  <a:moveTo>
                    <a:pt x="8454" y="0"/>
                  </a:moveTo>
                  <a:cubicBezTo>
                    <a:pt x="8454" y="35926"/>
                    <a:pt x="10567" y="63399"/>
                    <a:pt x="10567" y="99323"/>
                  </a:cubicBezTo>
                  <a:cubicBezTo>
                    <a:pt x="12681" y="139476"/>
                    <a:pt x="21133" y="190194"/>
                    <a:pt x="23247" y="226119"/>
                  </a:cubicBezTo>
                  <a:cubicBezTo>
                    <a:pt x="27474" y="291631"/>
                    <a:pt x="42266" y="458578"/>
                    <a:pt x="42266" y="460692"/>
                  </a:cubicBezTo>
                  <a:cubicBezTo>
                    <a:pt x="33814" y="462805"/>
                    <a:pt x="33814" y="464917"/>
                    <a:pt x="25360" y="469144"/>
                  </a:cubicBezTo>
                  <a:cubicBezTo>
                    <a:pt x="6341" y="350802"/>
                    <a:pt x="10567" y="221893"/>
                    <a:pt x="2114" y="109890"/>
                  </a:cubicBezTo>
                  <a:cubicBezTo>
                    <a:pt x="-2113" y="80305"/>
                    <a:pt x="2114" y="54945"/>
                    <a:pt x="0" y="29586"/>
                  </a:cubicBezTo>
                  <a:cubicBezTo>
                    <a:pt x="4227" y="10566"/>
                    <a:pt x="4227" y="14793"/>
                    <a:pt x="8454" y="0"/>
                  </a:cubicBezTo>
                  <a:close/>
                </a:path>
              </a:pathLst>
            </a:custGeom>
            <a:solidFill>
              <a:schemeClr val="bg1"/>
            </a:solid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4" name="Freeform: Shape 13">
              <a:extLst>
                <a:ext uri="{FF2B5EF4-FFF2-40B4-BE49-F238E27FC236}">
                  <a16:creationId xmlns:a16="http://schemas.microsoft.com/office/drawing/2014/main" id="{C3898C49-F9BC-4092-B007-970A80368E3F}"/>
                </a:ext>
              </a:extLst>
            </p:cNvPr>
            <p:cNvSpPr/>
            <p:nvPr/>
          </p:nvSpPr>
          <p:spPr>
            <a:xfrm>
              <a:off x="971407" y="764890"/>
              <a:ext cx="1967442" cy="1883145"/>
            </a:xfrm>
            <a:custGeom>
              <a:avLst/>
              <a:gdLst>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37774 w 1967442"/>
                <a:gd name="connsiteY50" fmla="*/ 1684267 h 1883145"/>
                <a:gd name="connsiteX51" fmla="*/ 1889252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37774 w 1967442"/>
                <a:gd name="connsiteY50" fmla="*/ 1684267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54300 w 1967442"/>
                <a:gd name="connsiteY50" fmla="*/ 1692529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92529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19548 w 1967442"/>
                <a:gd name="connsiteY51" fmla="*/ 1459620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14039 w 1967442"/>
                <a:gd name="connsiteY51" fmla="*/ 1459620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1967442" h="1883145">
                  <a:moveTo>
                    <a:pt x="16907" y="1749777"/>
                  </a:moveTo>
                  <a:cubicBezTo>
                    <a:pt x="31699" y="1787817"/>
                    <a:pt x="40152" y="1808949"/>
                    <a:pt x="59172" y="1832195"/>
                  </a:cubicBezTo>
                  <a:cubicBezTo>
                    <a:pt x="97211" y="1880800"/>
                    <a:pt x="133136" y="1874460"/>
                    <a:pt x="173288" y="1857554"/>
                  </a:cubicBezTo>
                  <a:cubicBezTo>
                    <a:pt x="224007" y="1838535"/>
                    <a:pt x="270498" y="1823741"/>
                    <a:pt x="323329" y="1817402"/>
                  </a:cubicBezTo>
                  <a:cubicBezTo>
                    <a:pt x="338122" y="1815289"/>
                    <a:pt x="350802" y="1813175"/>
                    <a:pt x="359255" y="1811062"/>
                  </a:cubicBezTo>
                  <a:cubicBezTo>
                    <a:pt x="344462" y="1827968"/>
                    <a:pt x="350802" y="1838535"/>
                    <a:pt x="346576" y="1851215"/>
                  </a:cubicBezTo>
                  <a:cubicBezTo>
                    <a:pt x="348689" y="1830082"/>
                    <a:pt x="346576" y="1821629"/>
                    <a:pt x="327556" y="1825855"/>
                  </a:cubicBezTo>
                  <a:cubicBezTo>
                    <a:pt x="270498" y="1838535"/>
                    <a:pt x="228232" y="1851215"/>
                    <a:pt x="177515" y="1872347"/>
                  </a:cubicBezTo>
                  <a:cubicBezTo>
                    <a:pt x="145816" y="1882914"/>
                    <a:pt x="92984" y="1899820"/>
                    <a:pt x="50719" y="1842761"/>
                  </a:cubicBezTo>
                  <a:cubicBezTo>
                    <a:pt x="31699" y="1815289"/>
                    <a:pt x="27473" y="1804723"/>
                    <a:pt x="12680" y="1779363"/>
                  </a:cubicBezTo>
                  <a:cubicBezTo>
                    <a:pt x="8453" y="1768797"/>
                    <a:pt x="10566" y="1762457"/>
                    <a:pt x="0" y="1751891"/>
                  </a:cubicBezTo>
                  <a:cubicBezTo>
                    <a:pt x="12680" y="1751891"/>
                    <a:pt x="12680" y="1751891"/>
                    <a:pt x="16907" y="1749777"/>
                  </a:cubicBezTo>
                  <a:close/>
                  <a:moveTo>
                    <a:pt x="1572262" y="1487733"/>
                  </a:moveTo>
                  <a:cubicBezTo>
                    <a:pt x="1576489" y="1508866"/>
                    <a:pt x="1606075" y="1527886"/>
                    <a:pt x="1587056" y="1536339"/>
                  </a:cubicBezTo>
                  <a:cubicBezTo>
                    <a:pt x="1563810" y="1549018"/>
                    <a:pt x="1559583" y="1525773"/>
                    <a:pt x="1532111" y="1513093"/>
                  </a:cubicBezTo>
                  <a:cubicBezTo>
                    <a:pt x="1525770" y="1510980"/>
                    <a:pt x="1519431" y="1504640"/>
                    <a:pt x="1515204" y="1500413"/>
                  </a:cubicBezTo>
                  <a:cubicBezTo>
                    <a:pt x="1519431" y="1500413"/>
                    <a:pt x="1529997" y="1502526"/>
                    <a:pt x="1532111" y="1502526"/>
                  </a:cubicBezTo>
                  <a:cubicBezTo>
                    <a:pt x="1540563" y="1504640"/>
                    <a:pt x="1561696" y="1534225"/>
                    <a:pt x="1580716" y="1529998"/>
                  </a:cubicBezTo>
                  <a:cubicBezTo>
                    <a:pt x="1593395" y="1527886"/>
                    <a:pt x="1557469" y="1494074"/>
                    <a:pt x="1572262" y="1487733"/>
                  </a:cubicBezTo>
                  <a:close/>
                  <a:moveTo>
                    <a:pt x="1697209" y="1483508"/>
                  </a:moveTo>
                  <a:cubicBezTo>
                    <a:pt x="1700114" y="1485093"/>
                    <a:pt x="1703284" y="1487734"/>
                    <a:pt x="1709624" y="1487734"/>
                  </a:cubicBezTo>
                  <a:cubicBezTo>
                    <a:pt x="1699057" y="1496188"/>
                    <a:pt x="1694831" y="1502527"/>
                    <a:pt x="1682151" y="1510981"/>
                  </a:cubicBezTo>
                  <a:cubicBezTo>
                    <a:pt x="1639886" y="1540566"/>
                    <a:pt x="1644113" y="1542680"/>
                    <a:pt x="1625093" y="1489848"/>
                  </a:cubicBezTo>
                  <a:cubicBezTo>
                    <a:pt x="1639886" y="1489848"/>
                    <a:pt x="1633546" y="1487734"/>
                    <a:pt x="1646226" y="1487734"/>
                  </a:cubicBezTo>
                  <a:cubicBezTo>
                    <a:pt x="1641999" y="1496188"/>
                    <a:pt x="1635659" y="1494074"/>
                    <a:pt x="1644113" y="1508867"/>
                  </a:cubicBezTo>
                  <a:cubicBezTo>
                    <a:pt x="1648340" y="1517320"/>
                    <a:pt x="1658906" y="1515207"/>
                    <a:pt x="1667358" y="1508867"/>
                  </a:cubicBezTo>
                  <a:cubicBezTo>
                    <a:pt x="1673698" y="1502527"/>
                    <a:pt x="1684264" y="1496188"/>
                    <a:pt x="1686378" y="1485621"/>
                  </a:cubicBezTo>
                  <a:cubicBezTo>
                    <a:pt x="1691661" y="1481395"/>
                    <a:pt x="1694303" y="1481923"/>
                    <a:pt x="1697209" y="1483508"/>
                  </a:cubicBezTo>
                  <a:close/>
                  <a:moveTo>
                    <a:pt x="1800494" y="1459997"/>
                  </a:moveTo>
                  <a:cubicBezTo>
                    <a:pt x="1802608" y="1461318"/>
                    <a:pt x="1804721" y="1463432"/>
                    <a:pt x="1808947" y="1462375"/>
                  </a:cubicBezTo>
                  <a:cubicBezTo>
                    <a:pt x="1800495" y="1470829"/>
                    <a:pt x="1796268" y="1477168"/>
                    <a:pt x="1787814" y="1485621"/>
                  </a:cubicBezTo>
                  <a:cubicBezTo>
                    <a:pt x="1756115" y="1515207"/>
                    <a:pt x="1760342" y="1517320"/>
                    <a:pt x="1745549" y="1464488"/>
                  </a:cubicBezTo>
                  <a:lnTo>
                    <a:pt x="1762456" y="1464488"/>
                  </a:lnTo>
                  <a:cubicBezTo>
                    <a:pt x="1758229" y="1472942"/>
                    <a:pt x="1754003" y="1470829"/>
                    <a:pt x="1760342" y="1485621"/>
                  </a:cubicBezTo>
                  <a:cubicBezTo>
                    <a:pt x="1764569" y="1494074"/>
                    <a:pt x="1770909" y="1491961"/>
                    <a:pt x="1777248" y="1485621"/>
                  </a:cubicBezTo>
                  <a:cubicBezTo>
                    <a:pt x="1783589" y="1479281"/>
                    <a:pt x="1789928" y="1472942"/>
                    <a:pt x="1792041" y="1462375"/>
                  </a:cubicBezTo>
                  <a:cubicBezTo>
                    <a:pt x="1796268" y="1458148"/>
                    <a:pt x="1798381" y="1458677"/>
                    <a:pt x="1800494" y="1459997"/>
                  </a:cubicBezTo>
                  <a:close/>
                  <a:moveTo>
                    <a:pt x="1187122" y="1428033"/>
                  </a:moveTo>
                  <a:cubicBezTo>
                    <a:pt x="1208783" y="1428033"/>
                    <a:pt x="1230972" y="1431732"/>
                    <a:pt x="1255275" y="1439128"/>
                  </a:cubicBezTo>
                  <a:cubicBezTo>
                    <a:pt x="1246822" y="1443355"/>
                    <a:pt x="1238369" y="1449695"/>
                    <a:pt x="1227802" y="1456034"/>
                  </a:cubicBezTo>
                  <a:cubicBezTo>
                    <a:pt x="1198217" y="1420109"/>
                    <a:pt x="1158065" y="1451808"/>
                    <a:pt x="1122139" y="1439128"/>
                  </a:cubicBezTo>
                  <a:cubicBezTo>
                    <a:pt x="1144329" y="1431732"/>
                    <a:pt x="1165461" y="1428033"/>
                    <a:pt x="1187122" y="1428033"/>
                  </a:cubicBezTo>
                  <a:close/>
                  <a:moveTo>
                    <a:pt x="1923328" y="1407165"/>
                  </a:moveTo>
                  <a:cubicBezTo>
                    <a:pt x="1932045" y="1407429"/>
                    <a:pt x="1938913" y="1413769"/>
                    <a:pt x="1942084" y="1430675"/>
                  </a:cubicBezTo>
                  <a:cubicBezTo>
                    <a:pt x="1946309" y="1447581"/>
                    <a:pt x="1958990" y="1443355"/>
                    <a:pt x="1967442" y="1447581"/>
                  </a:cubicBezTo>
                  <a:cubicBezTo>
                    <a:pt x="1925177" y="1460260"/>
                    <a:pt x="1895592" y="1487734"/>
                    <a:pt x="1868120" y="1517319"/>
                  </a:cubicBezTo>
                  <a:cubicBezTo>
                    <a:pt x="1770909" y="1620869"/>
                    <a:pt x="1652567" y="1699059"/>
                    <a:pt x="1544791" y="1792043"/>
                  </a:cubicBezTo>
                  <a:cubicBezTo>
                    <a:pt x="1513092" y="1819515"/>
                    <a:pt x="1477166" y="1834308"/>
                    <a:pt x="1441240" y="1851214"/>
                  </a:cubicBezTo>
                  <a:lnTo>
                    <a:pt x="1432787" y="1842761"/>
                  </a:lnTo>
                  <a:cubicBezTo>
                    <a:pt x="1430674" y="1819515"/>
                    <a:pt x="1438584" y="1844824"/>
                    <a:pt x="1475503" y="1819326"/>
                  </a:cubicBezTo>
                  <a:cubicBezTo>
                    <a:pt x="1512422" y="1793828"/>
                    <a:pt x="1581211" y="1749726"/>
                    <a:pt x="1654300" y="1689775"/>
                  </a:cubicBezTo>
                  <a:cubicBezTo>
                    <a:pt x="1727389" y="1629824"/>
                    <a:pt x="1833735" y="1535697"/>
                    <a:pt x="1914039" y="1459620"/>
                  </a:cubicBezTo>
                  <a:cubicBezTo>
                    <a:pt x="1930945" y="1442714"/>
                    <a:pt x="1912498" y="1434902"/>
                    <a:pt x="1893478" y="1420109"/>
                  </a:cubicBezTo>
                  <a:cubicBezTo>
                    <a:pt x="1904044" y="1412712"/>
                    <a:pt x="1914611" y="1406901"/>
                    <a:pt x="1923328" y="1407165"/>
                  </a:cubicBezTo>
                  <a:close/>
                  <a:moveTo>
                    <a:pt x="1238469" y="1382533"/>
                  </a:moveTo>
                  <a:cubicBezTo>
                    <a:pt x="1246889" y="1381675"/>
                    <a:pt x="1254616" y="1381807"/>
                    <a:pt x="1261880" y="1382599"/>
                  </a:cubicBezTo>
                  <a:cubicBezTo>
                    <a:pt x="1276408" y="1384184"/>
                    <a:pt x="1289088" y="1388410"/>
                    <a:pt x="1301768" y="1392637"/>
                  </a:cubicBezTo>
                  <a:cubicBezTo>
                    <a:pt x="1303881" y="1398977"/>
                    <a:pt x="1301768" y="1403204"/>
                    <a:pt x="1301768" y="1409543"/>
                  </a:cubicBezTo>
                  <a:cubicBezTo>
                    <a:pt x="1278521" y="1394750"/>
                    <a:pt x="1251049" y="1390523"/>
                    <a:pt x="1210896" y="1388410"/>
                  </a:cubicBezTo>
                  <a:cubicBezTo>
                    <a:pt x="1220935" y="1385241"/>
                    <a:pt x="1230048" y="1383392"/>
                    <a:pt x="1238469" y="1382533"/>
                  </a:cubicBezTo>
                  <a:close/>
                  <a:moveTo>
                    <a:pt x="657224" y="128910"/>
                  </a:moveTo>
                  <a:cubicBezTo>
                    <a:pt x="672017" y="133136"/>
                    <a:pt x="661450" y="141589"/>
                    <a:pt x="659336" y="147929"/>
                  </a:cubicBezTo>
                  <a:cubicBezTo>
                    <a:pt x="655111" y="164835"/>
                    <a:pt x="684696" y="177514"/>
                    <a:pt x="663563" y="196534"/>
                  </a:cubicBezTo>
                  <a:cubicBezTo>
                    <a:pt x="646657" y="185968"/>
                    <a:pt x="648770" y="164835"/>
                    <a:pt x="636091" y="152155"/>
                  </a:cubicBezTo>
                  <a:cubicBezTo>
                    <a:pt x="629751" y="145815"/>
                    <a:pt x="633978" y="137363"/>
                    <a:pt x="640317" y="133136"/>
                  </a:cubicBezTo>
                  <a:cubicBezTo>
                    <a:pt x="644544" y="131022"/>
                    <a:pt x="652997" y="126797"/>
                    <a:pt x="657224" y="128910"/>
                  </a:cubicBezTo>
                  <a:close/>
                  <a:moveTo>
                    <a:pt x="589599" y="31698"/>
                  </a:moveTo>
                  <a:cubicBezTo>
                    <a:pt x="595938" y="38038"/>
                    <a:pt x="595938" y="38038"/>
                    <a:pt x="598052" y="42264"/>
                  </a:cubicBezTo>
                  <a:cubicBezTo>
                    <a:pt x="560013" y="112003"/>
                    <a:pt x="625525" y="116229"/>
                    <a:pt x="642430" y="224006"/>
                  </a:cubicBezTo>
                  <a:cubicBezTo>
                    <a:pt x="644543" y="240912"/>
                    <a:pt x="661449" y="259930"/>
                    <a:pt x="678356" y="262044"/>
                  </a:cubicBezTo>
                  <a:cubicBezTo>
                    <a:pt x="688923" y="264157"/>
                    <a:pt x="699489" y="266271"/>
                    <a:pt x="710055" y="266271"/>
                  </a:cubicBezTo>
                  <a:cubicBezTo>
                    <a:pt x="731188" y="266271"/>
                    <a:pt x="693148" y="287403"/>
                    <a:pt x="682582" y="283177"/>
                  </a:cubicBezTo>
                  <a:cubicBezTo>
                    <a:pt x="663563" y="276837"/>
                    <a:pt x="648770" y="268384"/>
                    <a:pt x="642430" y="264157"/>
                  </a:cubicBezTo>
                  <a:cubicBezTo>
                    <a:pt x="633977" y="259930"/>
                    <a:pt x="633977" y="316989"/>
                    <a:pt x="629751" y="340235"/>
                  </a:cubicBezTo>
                  <a:cubicBezTo>
                    <a:pt x="623411" y="374047"/>
                    <a:pt x="617071" y="390953"/>
                    <a:pt x="606505" y="420539"/>
                  </a:cubicBezTo>
                  <a:cubicBezTo>
                    <a:pt x="602278" y="412085"/>
                    <a:pt x="608619" y="420539"/>
                    <a:pt x="598052" y="414199"/>
                  </a:cubicBezTo>
                  <a:cubicBezTo>
                    <a:pt x="619185" y="352914"/>
                    <a:pt x="627637" y="300083"/>
                    <a:pt x="627637" y="238798"/>
                  </a:cubicBezTo>
                  <a:cubicBezTo>
                    <a:pt x="627637" y="213439"/>
                    <a:pt x="623411" y="177514"/>
                    <a:pt x="610731" y="158494"/>
                  </a:cubicBezTo>
                  <a:cubicBezTo>
                    <a:pt x="570579" y="103549"/>
                    <a:pt x="568466" y="80304"/>
                    <a:pt x="589599" y="31698"/>
                  </a:cubicBezTo>
                  <a:close/>
                  <a:moveTo>
                    <a:pt x="1177085" y="0"/>
                  </a:moveTo>
                  <a:cubicBezTo>
                    <a:pt x="1177085" y="52831"/>
                    <a:pt x="1187652" y="95097"/>
                    <a:pt x="1177085" y="147928"/>
                  </a:cubicBezTo>
                  <a:cubicBezTo>
                    <a:pt x="1139047" y="204987"/>
                    <a:pt x="1141160" y="270497"/>
                    <a:pt x="1134820" y="333895"/>
                  </a:cubicBezTo>
                  <a:cubicBezTo>
                    <a:pt x="1128480" y="380387"/>
                    <a:pt x="1101008" y="416313"/>
                    <a:pt x="1071422" y="452238"/>
                  </a:cubicBezTo>
                  <a:cubicBezTo>
                    <a:pt x="1060856" y="467031"/>
                    <a:pt x="1039723" y="498730"/>
                    <a:pt x="1039723" y="498730"/>
                  </a:cubicBezTo>
                  <a:cubicBezTo>
                    <a:pt x="1033384" y="513522"/>
                    <a:pt x="1016478" y="551562"/>
                    <a:pt x="1005911" y="576920"/>
                  </a:cubicBezTo>
                  <a:cubicBezTo>
                    <a:pt x="999571" y="591713"/>
                    <a:pt x="982665" y="598053"/>
                    <a:pt x="967872" y="593827"/>
                  </a:cubicBezTo>
                  <a:cubicBezTo>
                    <a:pt x="889682" y="566354"/>
                    <a:pt x="811491" y="532542"/>
                    <a:pt x="750206" y="471257"/>
                  </a:cubicBezTo>
                  <a:cubicBezTo>
                    <a:pt x="807264" y="515636"/>
                    <a:pt x="910815" y="562128"/>
                    <a:pt x="976325" y="585374"/>
                  </a:cubicBezTo>
                  <a:cubicBezTo>
                    <a:pt x="991118" y="589600"/>
                    <a:pt x="1010137" y="532542"/>
                    <a:pt x="1029157" y="500843"/>
                  </a:cubicBezTo>
                  <a:cubicBezTo>
                    <a:pt x="1029157" y="500843"/>
                    <a:pt x="1058743" y="456465"/>
                    <a:pt x="1069309" y="443785"/>
                  </a:cubicBezTo>
                  <a:cubicBezTo>
                    <a:pt x="1179198" y="319103"/>
                    <a:pt x="1094668" y="281064"/>
                    <a:pt x="1168632" y="145815"/>
                  </a:cubicBezTo>
                  <a:cubicBezTo>
                    <a:pt x="1172859" y="90871"/>
                    <a:pt x="1168632" y="57058"/>
                    <a:pt x="1164406" y="12680"/>
                  </a:cubicBezTo>
                  <a:cubicBezTo>
                    <a:pt x="1174972" y="6341"/>
                    <a:pt x="1166519" y="6341"/>
                    <a:pt x="1177085" y="0"/>
                  </a:cubicBezTo>
                  <a:close/>
                </a:path>
              </a:pathLst>
            </a:custGeom>
            <a:solidFill>
              <a:srgbClr val="A4A3A3"/>
            </a:solidFill>
            <a:ln w="23341"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5" name="Freeform: Shape 14">
              <a:extLst>
                <a:ext uri="{FF2B5EF4-FFF2-40B4-BE49-F238E27FC236}">
                  <a16:creationId xmlns:a16="http://schemas.microsoft.com/office/drawing/2014/main" id="{4BECFD8E-5027-4C50-A0BB-AC8B7749E800}"/>
                </a:ext>
              </a:extLst>
            </p:cNvPr>
            <p:cNvSpPr/>
            <p:nvPr/>
          </p:nvSpPr>
          <p:spPr>
            <a:xfrm>
              <a:off x="1801118" y="1230989"/>
              <a:ext cx="1521545" cy="1141159"/>
            </a:xfrm>
            <a:custGeom>
              <a:avLst/>
              <a:gdLst>
                <a:gd name="connsiteX0" fmla="*/ 747153 w 1684367"/>
                <a:gd name="connsiteY0" fmla="*/ 1056101 h 1263275"/>
                <a:gd name="connsiteX1" fmla="*/ 814996 w 1684367"/>
                <a:gd name="connsiteY1" fmla="*/ 971882 h 1263275"/>
                <a:gd name="connsiteX2" fmla="*/ 836051 w 1684367"/>
                <a:gd name="connsiteY2" fmla="*/ 108644 h 1263275"/>
                <a:gd name="connsiteX3" fmla="*/ 901554 w 1684367"/>
                <a:gd name="connsiteY3" fmla="*/ 43141 h 1263275"/>
                <a:gd name="connsiteX4" fmla="*/ 1594016 w 1684367"/>
                <a:gd name="connsiteY4" fmla="*/ 43141 h 1263275"/>
                <a:gd name="connsiteX5" fmla="*/ 1652501 w 1684367"/>
                <a:gd name="connsiteY5" fmla="*/ 54838 h 1263275"/>
                <a:gd name="connsiteX6" fmla="*/ 1652501 w 1684367"/>
                <a:gd name="connsiteY6" fmla="*/ 237311 h 1263275"/>
                <a:gd name="connsiteX7" fmla="*/ 1603374 w 1684367"/>
                <a:gd name="connsiteY7" fmla="*/ 967203 h 1263275"/>
                <a:gd name="connsiteX8" fmla="*/ 1563604 w 1684367"/>
                <a:gd name="connsiteY8" fmla="*/ 1018670 h 1263275"/>
                <a:gd name="connsiteX9" fmla="*/ 1254803 w 1684367"/>
                <a:gd name="connsiteY9" fmla="*/ 1084173 h 1263275"/>
                <a:gd name="connsiteX10" fmla="*/ 1212694 w 1684367"/>
                <a:gd name="connsiteY10" fmla="*/ 1070137 h 1263275"/>
                <a:gd name="connsiteX11" fmla="*/ 1179942 w 1684367"/>
                <a:gd name="connsiteY11" fmla="*/ 1060779 h 1263275"/>
                <a:gd name="connsiteX12" fmla="*/ 1069991 w 1684367"/>
                <a:gd name="connsiteY12" fmla="*/ 1098210 h 1263275"/>
                <a:gd name="connsiteX13" fmla="*/ 992790 w 1684367"/>
                <a:gd name="connsiteY13" fmla="*/ 1128622 h 1263275"/>
                <a:gd name="connsiteX14" fmla="*/ 943663 w 1684367"/>
                <a:gd name="connsiteY14" fmla="*/ 1130961 h 1263275"/>
                <a:gd name="connsiteX15" fmla="*/ 915590 w 1684367"/>
                <a:gd name="connsiteY15" fmla="*/ 1133301 h 1263275"/>
                <a:gd name="connsiteX16" fmla="*/ 880499 w 1684367"/>
                <a:gd name="connsiteY16" fmla="*/ 1130961 h 1263275"/>
                <a:gd name="connsiteX17" fmla="*/ 819675 w 1684367"/>
                <a:gd name="connsiteY17" fmla="*/ 1133301 h 1263275"/>
                <a:gd name="connsiteX18" fmla="*/ 758850 w 1684367"/>
                <a:gd name="connsiteY18" fmla="*/ 1144998 h 1263275"/>
                <a:gd name="connsiteX19" fmla="*/ 681650 w 1684367"/>
                <a:gd name="connsiteY19" fmla="*/ 1156695 h 1263275"/>
                <a:gd name="connsiteX20" fmla="*/ 634862 w 1684367"/>
                <a:gd name="connsiteY20" fmla="*/ 1173071 h 1263275"/>
                <a:gd name="connsiteX21" fmla="*/ 216110 w 1684367"/>
                <a:gd name="connsiteY21" fmla="*/ 1217519 h 1263275"/>
                <a:gd name="connsiteX22" fmla="*/ 106158 w 1684367"/>
                <a:gd name="connsiteY22" fmla="*/ 1229216 h 1263275"/>
                <a:gd name="connsiteX23" fmla="*/ 42994 w 1684367"/>
                <a:gd name="connsiteY23" fmla="*/ 1189446 h 1263275"/>
                <a:gd name="connsiteX24" fmla="*/ 94461 w 1684367"/>
                <a:gd name="connsiteY24" fmla="*/ 1147337 h 1263275"/>
                <a:gd name="connsiteX25" fmla="*/ 283952 w 1684367"/>
                <a:gd name="connsiteY25" fmla="*/ 1116925 h 1263275"/>
                <a:gd name="connsiteX26" fmla="*/ 747153 w 1684367"/>
                <a:gd name="connsiteY26" fmla="*/ 1056101 h 1263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684367" h="1263275">
                  <a:moveTo>
                    <a:pt x="747153" y="1056101"/>
                  </a:moveTo>
                  <a:cubicBezTo>
                    <a:pt x="803299" y="1056101"/>
                    <a:pt x="814996" y="1025688"/>
                    <a:pt x="814996" y="971882"/>
                  </a:cubicBezTo>
                  <a:cubicBezTo>
                    <a:pt x="819675" y="684136"/>
                    <a:pt x="829032" y="396390"/>
                    <a:pt x="836051" y="108644"/>
                  </a:cubicBezTo>
                  <a:cubicBezTo>
                    <a:pt x="836051" y="59516"/>
                    <a:pt x="854766" y="43141"/>
                    <a:pt x="901554" y="43141"/>
                  </a:cubicBezTo>
                  <a:cubicBezTo>
                    <a:pt x="1133154" y="45480"/>
                    <a:pt x="1362416" y="43141"/>
                    <a:pt x="1594016" y="43141"/>
                  </a:cubicBezTo>
                  <a:cubicBezTo>
                    <a:pt x="1615071" y="43141"/>
                    <a:pt x="1636125" y="40801"/>
                    <a:pt x="1652501" y="54838"/>
                  </a:cubicBezTo>
                  <a:cubicBezTo>
                    <a:pt x="1652501" y="115662"/>
                    <a:pt x="1652501" y="176486"/>
                    <a:pt x="1652501" y="237311"/>
                  </a:cubicBezTo>
                  <a:cubicBezTo>
                    <a:pt x="1643143" y="279420"/>
                    <a:pt x="1615071" y="735603"/>
                    <a:pt x="1603374" y="967203"/>
                  </a:cubicBezTo>
                  <a:cubicBezTo>
                    <a:pt x="1601034" y="997616"/>
                    <a:pt x="1594016" y="1011652"/>
                    <a:pt x="1563604" y="1018670"/>
                  </a:cubicBezTo>
                  <a:cubicBezTo>
                    <a:pt x="1460670" y="1039725"/>
                    <a:pt x="1362416" y="1077155"/>
                    <a:pt x="1254803" y="1084173"/>
                  </a:cubicBezTo>
                  <a:cubicBezTo>
                    <a:pt x="1236088" y="1091192"/>
                    <a:pt x="1222052" y="1088852"/>
                    <a:pt x="1212694" y="1070137"/>
                  </a:cubicBezTo>
                  <a:cubicBezTo>
                    <a:pt x="1203336" y="1056101"/>
                    <a:pt x="1193979" y="1053761"/>
                    <a:pt x="1179942" y="1060779"/>
                  </a:cubicBezTo>
                  <a:cubicBezTo>
                    <a:pt x="1147191" y="1086513"/>
                    <a:pt x="1119118" y="1114586"/>
                    <a:pt x="1069991" y="1098210"/>
                  </a:cubicBezTo>
                  <a:cubicBezTo>
                    <a:pt x="1044257" y="1088852"/>
                    <a:pt x="1020863" y="1121604"/>
                    <a:pt x="992790" y="1128622"/>
                  </a:cubicBezTo>
                  <a:cubicBezTo>
                    <a:pt x="976415" y="1133301"/>
                    <a:pt x="960039" y="1126283"/>
                    <a:pt x="943663" y="1130961"/>
                  </a:cubicBezTo>
                  <a:cubicBezTo>
                    <a:pt x="934305" y="1133301"/>
                    <a:pt x="924948" y="1133301"/>
                    <a:pt x="915590" y="1133301"/>
                  </a:cubicBezTo>
                  <a:cubicBezTo>
                    <a:pt x="906233" y="1133301"/>
                    <a:pt x="899214" y="1133301"/>
                    <a:pt x="880499" y="1130961"/>
                  </a:cubicBezTo>
                  <a:cubicBezTo>
                    <a:pt x="859445" y="1126283"/>
                    <a:pt x="838390" y="1121604"/>
                    <a:pt x="819675" y="1133301"/>
                  </a:cubicBezTo>
                  <a:cubicBezTo>
                    <a:pt x="800960" y="1140319"/>
                    <a:pt x="782244" y="1152016"/>
                    <a:pt x="758850" y="1144998"/>
                  </a:cubicBezTo>
                  <a:cubicBezTo>
                    <a:pt x="730778" y="1130961"/>
                    <a:pt x="705044" y="1128622"/>
                    <a:pt x="681650" y="1156695"/>
                  </a:cubicBezTo>
                  <a:cubicBezTo>
                    <a:pt x="669953" y="1170731"/>
                    <a:pt x="653578" y="1173071"/>
                    <a:pt x="634862" y="1173071"/>
                  </a:cubicBezTo>
                  <a:cubicBezTo>
                    <a:pt x="489820" y="1187107"/>
                    <a:pt x="368171" y="1203483"/>
                    <a:pt x="216110" y="1217519"/>
                  </a:cubicBezTo>
                  <a:cubicBezTo>
                    <a:pt x="211431" y="1219859"/>
                    <a:pt x="131892" y="1229216"/>
                    <a:pt x="106158" y="1229216"/>
                  </a:cubicBezTo>
                  <a:cubicBezTo>
                    <a:pt x="78085" y="1229216"/>
                    <a:pt x="47673" y="1229216"/>
                    <a:pt x="42994" y="1189446"/>
                  </a:cubicBezTo>
                  <a:cubicBezTo>
                    <a:pt x="50013" y="1161374"/>
                    <a:pt x="68728" y="1152016"/>
                    <a:pt x="94461" y="1147337"/>
                  </a:cubicBezTo>
                  <a:cubicBezTo>
                    <a:pt x="157625" y="1133301"/>
                    <a:pt x="220789" y="1119264"/>
                    <a:pt x="283952" y="1116925"/>
                  </a:cubicBezTo>
                  <a:cubicBezTo>
                    <a:pt x="365831" y="1114586"/>
                    <a:pt x="658256" y="1063119"/>
                    <a:pt x="747153" y="1056101"/>
                  </a:cubicBezTo>
                  <a:close/>
                </a:path>
              </a:pathLst>
            </a:custGeom>
            <a:solidFill>
              <a:schemeClr val="tx1"/>
            </a:solidFill>
            <a:ln w="2334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grpSp>
      <p:sp>
        <p:nvSpPr>
          <p:cNvPr id="33" name="TextBox 32">
            <a:extLst>
              <a:ext uri="{FF2B5EF4-FFF2-40B4-BE49-F238E27FC236}">
                <a16:creationId xmlns:a16="http://schemas.microsoft.com/office/drawing/2014/main" id="{9B583191-69B8-463E-8E8A-295A73BDD1DC}"/>
              </a:ext>
            </a:extLst>
          </p:cNvPr>
          <p:cNvSpPr txBox="1"/>
          <p:nvPr/>
        </p:nvSpPr>
        <p:spPr>
          <a:xfrm>
            <a:off x="1763879" y="1366273"/>
            <a:ext cx="10158513" cy="2308324"/>
          </a:xfrm>
          <a:prstGeom prst="rect">
            <a:avLst/>
          </a:prstGeom>
          <a:noFill/>
        </p:spPr>
        <p:txBody>
          <a:bodyPr wrap="square" lIns="0"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1- يعمل على تقليل التكاليف، حيث إنه لا حاجة لوجود منشأة خاصة أو بناء صفوف جديدة للقيام بعمل دورات وحلقات دراسية، بالإضافة إلى أنه لا حاجة للذهاب لمنشأة تعليمية وهذا من شأنه تقليل تكاليف التنقل.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2- يتوفر لجميع الأفراد والفئات العمرية المختلفة، حيث يستطيع الأشخاص من جميع الأعمار الاستفادة من الدورات المطروحة على شبكة الإنترنت وكسب مهارات مفيدة لهم دون قيود المدارس التقليدية.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3- يتسم بالمرونة، خصوصاً أنه لا يوجد ارتباطات بموضوع الوقت، فيستطيع الأشخاص التعلم حسب الوقت الملائم لهم.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5" name="TextBox 24">
            <a:extLst>
              <a:ext uri="{FF2B5EF4-FFF2-40B4-BE49-F238E27FC236}">
                <a16:creationId xmlns:a16="http://schemas.microsoft.com/office/drawing/2014/main" id="{9B583191-69B8-463E-8E8A-295A73BDD1DC}"/>
              </a:ext>
            </a:extLst>
          </p:cNvPr>
          <p:cNvSpPr txBox="1"/>
          <p:nvPr/>
        </p:nvSpPr>
        <p:spPr>
          <a:xfrm>
            <a:off x="1274770" y="3798443"/>
            <a:ext cx="10715088" cy="2538515"/>
          </a:xfrm>
          <a:prstGeom prst="rect">
            <a:avLst/>
          </a:prstGeom>
          <a:noFill/>
        </p:spPr>
        <p:txBody>
          <a:bodyPr wrap="square" lIns="0" rtlCol="0">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4- زيادة فترات التعلم وتقليل ضياع الوقت، حيث تُلغى فكرة التفاعلات بين الطلاب وضياع الوقت خلال الدردشة والأسئلة فتزداد كمية ما يتعلمه الفرد دون أية تعطيلات.</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5- يوفر تعليماً محايداً ومنظماً، حيث يكون لدى الطلاب المحتوى التعليمي ذاته، بالإضافة لتقييم الاختبارات بشكل محايد، والدقة في تتبع إنجازات كل طالب وعرض سجل نشاطاته.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6- يعد صديقاً للبيئة، نظراً لأنه لا حاجة لاستخدام الأوراق والأقلام وغيرها من المواد التي قد تضر بالبيئة عند التخلص منها.</a:t>
            </a:r>
            <a:endParaRPr kumimoji="0" lang="en-US" altLang="ko-KR" sz="1100" b="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26" name="Title 1">
            <a:extLst>
              <a:ext uri="{FF2B5EF4-FFF2-40B4-BE49-F238E27FC236}">
                <a16:creationId xmlns:a16="http://schemas.microsoft.com/office/drawing/2014/main" id="{B1ED05EA-578A-7DDB-D218-C56FE0E1BF24}"/>
              </a:ext>
            </a:extLst>
          </p:cNvPr>
          <p:cNvSpPr txBox="1">
            <a:spLocks/>
          </p:cNvSpPr>
          <p:nvPr/>
        </p:nvSpPr>
        <p:spPr>
          <a:xfrm>
            <a:off x="3791744" y="466075"/>
            <a:ext cx="5608072" cy="68761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32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rial"/>
                <a:cs typeface="Alexandria" pitchFamily="2" charset="-78"/>
                <a:sym typeface="Arial"/>
              </a:rPr>
              <a:t>أهمية التعليم الإلكتروني</a:t>
            </a:r>
            <a:br>
              <a:rPr kumimoji="0" lang="en-US" sz="32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rial"/>
                <a:cs typeface="Alexandria" pitchFamily="2" charset="-78"/>
                <a:sym typeface="Arial"/>
              </a:rPr>
            </a:br>
            <a:endParaRPr kumimoji="0" lang="en-GB" sz="3200" b="0" i="0" u="none" strike="noStrike" kern="0" cap="none" spc="0" normalizeH="0" baseline="0" noProof="0" dirty="0">
              <a:ln>
                <a:noFill/>
              </a:ln>
              <a:solidFill>
                <a:srgbClr val="00B0F0"/>
              </a:solidFill>
              <a:effectLst/>
              <a:uLnTx/>
              <a:uFillTx/>
              <a:latin typeface="Arial"/>
              <a:cs typeface="Arial"/>
              <a:sym typeface="Arial"/>
            </a:endParaRPr>
          </a:p>
        </p:txBody>
      </p:sp>
      <p:pic>
        <p:nvPicPr>
          <p:cNvPr id="27" name="Graphic 21">
            <a:extLst>
              <a:ext uri="{FF2B5EF4-FFF2-40B4-BE49-F238E27FC236}">
                <a16:creationId xmlns:a16="http://schemas.microsoft.com/office/drawing/2014/main" id="{146E6E26-9F0D-872C-501E-6035A16A08A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2" name="TextBox 1">
            <a:extLst>
              <a:ext uri="{FF2B5EF4-FFF2-40B4-BE49-F238E27FC236}">
                <a16:creationId xmlns:a16="http://schemas.microsoft.com/office/drawing/2014/main" id="{743EA9C2-CE83-B791-8D34-6DB3652AAED3}"/>
              </a:ext>
            </a:extLst>
          </p:cNvPr>
          <p:cNvSpPr txBox="1"/>
          <p:nvPr/>
        </p:nvSpPr>
        <p:spPr>
          <a:xfrm>
            <a:off x="4787900" y="634284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1050921358"/>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9BA2D0B-F1E9-1430-FB00-BE8B77C2DB83}"/>
              </a:ext>
            </a:extLst>
          </p:cNvPr>
          <p:cNvSpPr/>
          <p:nvPr/>
        </p:nvSpPr>
        <p:spPr>
          <a:xfrm>
            <a:off x="695401" y="2064295"/>
            <a:ext cx="11240386" cy="4317033"/>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pic>
        <p:nvPicPr>
          <p:cNvPr id="8" name="Picture Placeholder 7"/>
          <p:cNvPicPr>
            <a:picLocks noGrp="1" noChangeAspect="1"/>
          </p:cNvPicPr>
          <p:nvPr>
            <p:ph type="pic" idx="12"/>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l="19597" r="19597"/>
          <a:stretch>
            <a:fillRect/>
          </a:stretch>
        </p:blipFill>
        <p:spPr>
          <a:xfrm>
            <a:off x="731951" y="2143141"/>
            <a:ext cx="3600400" cy="4159340"/>
          </a:xfrm>
          <a:noFill/>
        </p:spPr>
      </p:pic>
      <p:sp>
        <p:nvSpPr>
          <p:cNvPr id="4" name="Title 1">
            <a:extLst>
              <a:ext uri="{FF2B5EF4-FFF2-40B4-BE49-F238E27FC236}">
                <a16:creationId xmlns:a16="http://schemas.microsoft.com/office/drawing/2014/main" id="{7E3EA2A2-DE5A-4292-AA15-56E18B229C48}"/>
              </a:ext>
            </a:extLst>
          </p:cNvPr>
          <p:cNvSpPr txBox="1">
            <a:spLocks/>
          </p:cNvSpPr>
          <p:nvPr/>
        </p:nvSpPr>
        <p:spPr>
          <a:xfrm>
            <a:off x="1667508" y="1050926"/>
            <a:ext cx="8856984" cy="1325563"/>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فكّر معي الآن: ما </a:t>
            </a:r>
            <a:r>
              <a:rPr kumimoji="0" lang="ar-SA"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أهمية </a:t>
            </a: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التعليم الالكتروني بالنسبة إلى مؤسسات </a:t>
            </a:r>
            <a:r>
              <a:rPr kumimoji="0" lang="ar-SA"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التعليم العالي</a:t>
            </a: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 بشكل خاص في نظرك؟</a:t>
            </a:r>
            <a:b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br>
            <a:endParaRPr kumimoji="0" lang="en-GB" sz="2400" b="0" i="0" u="sng"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35360" y="325596"/>
            <a:ext cx="1415480" cy="1420864"/>
          </a:xfrm>
          <a:prstGeom prst="rect">
            <a:avLst/>
          </a:prstGeom>
        </p:spPr>
      </p:pic>
      <p:sp>
        <p:nvSpPr>
          <p:cNvPr id="2" name="Rectangle 1"/>
          <p:cNvSpPr/>
          <p:nvPr/>
        </p:nvSpPr>
        <p:spPr>
          <a:xfrm>
            <a:off x="4092189" y="2557102"/>
            <a:ext cx="7654118" cy="2810256"/>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يسهم التعليم الإلكتروني في </a:t>
            </a:r>
            <a:r>
              <a:rPr kumimoji="0" lang="ar-SA"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حل </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الأزمات التي تعاني منها مؤسسات التعليم العالي، مثل:</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
              <a:tabLst/>
              <a:defRPr/>
            </a:pPr>
            <a:r>
              <a:rPr kumimoji="0" lang="ar-SA"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a:t>
            </a: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a:t>
            </a:r>
            <a:r>
              <a:rPr kumimoji="0" lang="ar-SA"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نفجار المعرفي</a:t>
            </a:r>
            <a:endPar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نقص التمويل</a:t>
            </a:r>
          </a:p>
          <a:p>
            <a:pPr marL="342900" marR="0" lvl="0" indent="-342900" algn="r"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التهافت على التعليم العالي</a:t>
            </a:r>
            <a:endParaRPr kumimoji="0" lang="en-GB"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6" name="Graphic 21">
            <a:extLst>
              <a:ext uri="{FF2B5EF4-FFF2-40B4-BE49-F238E27FC236}">
                <a16:creationId xmlns:a16="http://schemas.microsoft.com/office/drawing/2014/main" id="{A3085EC1-4EA6-FDE0-C2CA-9B6EAAF6D05C}"/>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9" name="TextBox 8">
            <a:extLst>
              <a:ext uri="{FF2B5EF4-FFF2-40B4-BE49-F238E27FC236}">
                <a16:creationId xmlns:a16="http://schemas.microsoft.com/office/drawing/2014/main" id="{2503EDCE-1CD9-A176-40F7-92781B887526}"/>
              </a:ext>
            </a:extLst>
          </p:cNvPr>
          <p:cNvSpPr txBox="1"/>
          <p:nvPr/>
        </p:nvSpPr>
        <p:spPr>
          <a:xfrm>
            <a:off x="4787900" y="641538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2126939268"/>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TextBox 77">
            <a:extLst>
              <a:ext uri="{FF2B5EF4-FFF2-40B4-BE49-F238E27FC236}">
                <a16:creationId xmlns:a16="http://schemas.microsoft.com/office/drawing/2014/main" id="{B3C86448-D2FC-424C-B51A-6241BECE9AEC}"/>
              </a:ext>
            </a:extLst>
          </p:cNvPr>
          <p:cNvSpPr txBox="1"/>
          <p:nvPr/>
        </p:nvSpPr>
        <p:spPr>
          <a:xfrm>
            <a:off x="8548341" y="3706997"/>
            <a:ext cx="3101313" cy="107721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القدرة على التعامل مع الإقبال الجماهيري الهائل على التعليم (</a:t>
            </a:r>
            <a:r>
              <a:rPr kumimoji="0" lang="ar-SA"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حل مشكلة الإقبال بشكل كبير على التعليم</a:t>
            </a: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US"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87" name="TextBox 86">
            <a:extLst>
              <a:ext uri="{FF2B5EF4-FFF2-40B4-BE49-F238E27FC236}">
                <a16:creationId xmlns:a16="http://schemas.microsoft.com/office/drawing/2014/main" id="{AF91D073-E2F7-40C8-B1C2-22F8A94AD0FB}"/>
              </a:ext>
            </a:extLst>
          </p:cNvPr>
          <p:cNvSpPr txBox="1"/>
          <p:nvPr/>
        </p:nvSpPr>
        <p:spPr>
          <a:xfrm>
            <a:off x="8436933" y="5800908"/>
            <a:ext cx="3324127"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القدرة على التعامل مع  نقص الكوادر التدريسية</a:t>
            </a:r>
            <a:endParaRPr kumimoji="0" lang="en-US" altLang="ko-KR" sz="160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81" name="TextBox 80">
            <a:extLst>
              <a:ext uri="{FF2B5EF4-FFF2-40B4-BE49-F238E27FC236}">
                <a16:creationId xmlns:a16="http://schemas.microsoft.com/office/drawing/2014/main" id="{14E3864B-80BE-45A4-9174-56554A9D2D70}"/>
              </a:ext>
            </a:extLst>
          </p:cNvPr>
          <p:cNvSpPr txBox="1"/>
          <p:nvPr/>
        </p:nvSpPr>
        <p:spPr>
          <a:xfrm>
            <a:off x="335360" y="5391699"/>
            <a:ext cx="4676907" cy="107721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القدرة على التعامل مع إشكالية التعلم مدى الحياة(</a:t>
            </a:r>
            <a:r>
              <a:rPr kumimoji="0" lang="en-US"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توسيع مجال القبول في التعليم</a:t>
            </a:r>
            <a:r>
              <a:rPr kumimoji="0" lang="en-US"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ليشمل بعض الشرائح والفئات التي لا تستطيع الالتحاق بالجامعات التقليدية)</a:t>
            </a:r>
            <a:endParaRPr kumimoji="0" lang="en-US" altLang="ko-KR" sz="160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90" name="TextBox 89">
            <a:extLst>
              <a:ext uri="{FF2B5EF4-FFF2-40B4-BE49-F238E27FC236}">
                <a16:creationId xmlns:a16="http://schemas.microsoft.com/office/drawing/2014/main" id="{C0A4E9EA-111B-4E0E-A344-F9705CBDE1B9}"/>
              </a:ext>
            </a:extLst>
          </p:cNvPr>
          <p:cNvSpPr txBox="1"/>
          <p:nvPr/>
        </p:nvSpPr>
        <p:spPr>
          <a:xfrm>
            <a:off x="577688" y="3830107"/>
            <a:ext cx="4192250"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القدرة على التعامل مع الانفجارالمعرفي(تخزين المعلومات وحفظها والرجوع إليها بسهولة) </a:t>
            </a:r>
            <a:endParaRPr kumimoji="0" lang="en-US" sz="16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94" name="Text Placeholder 93">
            <a:extLst>
              <a:ext uri="{FF2B5EF4-FFF2-40B4-BE49-F238E27FC236}">
                <a16:creationId xmlns:a16="http://schemas.microsoft.com/office/drawing/2014/main" id="{42B914B6-8267-471E-9E56-DD7F4CC1F296}"/>
              </a:ext>
            </a:extLst>
          </p:cNvPr>
          <p:cNvSpPr>
            <a:spLocks noGrp="1"/>
          </p:cNvSpPr>
          <p:nvPr>
            <p:ph type="body" sz="quarter" idx="10"/>
          </p:nvPr>
        </p:nvSpPr>
        <p:spPr>
          <a:xfrm>
            <a:off x="1415480" y="584754"/>
            <a:ext cx="9473134" cy="724247"/>
          </a:xfrm>
        </p:spPr>
        <p:txBody>
          <a:bodyPr>
            <a:normAutofit/>
          </a:bodyPr>
          <a:lstStyle/>
          <a:p>
            <a:r>
              <a:rPr lang="ar-SA" sz="2400" b="1" dirty="0">
                <a:solidFill>
                  <a:srgbClr val="00B0F0"/>
                </a:solidFill>
              </a:rPr>
              <a:t>أهمية التعليم الإلكتروني </a:t>
            </a:r>
            <a:r>
              <a:rPr lang="ar-JO" sz="2400" b="1" dirty="0">
                <a:solidFill>
                  <a:srgbClr val="00B0F0"/>
                </a:solidFill>
              </a:rPr>
              <a:t>لمعالجة اشكاليات التعليم العالي</a:t>
            </a:r>
            <a:endParaRPr lang="en-US" sz="2400" dirty="0">
              <a:solidFill>
                <a:srgbClr val="00B0F0"/>
              </a:solidFill>
              <a:effectLst>
                <a:outerShdw blurRad="38100" dist="38100" dir="2700000" algn="tl">
                  <a:srgbClr val="000000">
                    <a:alpha val="43137"/>
                  </a:srgbClr>
                </a:outerShdw>
              </a:effectLst>
            </a:endParaRPr>
          </a:p>
        </p:txBody>
      </p:sp>
      <p:sp>
        <p:nvSpPr>
          <p:cNvPr id="2" name="Rectangle 1"/>
          <p:cNvSpPr/>
          <p:nvPr/>
        </p:nvSpPr>
        <p:spPr>
          <a:xfrm>
            <a:off x="526829" y="1263278"/>
            <a:ext cx="11449271" cy="216918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إن التعليم الإلكتروني يساعد في التعامل مع معظم إشكاليات التعليم العالي فهو يسهم في تسهيل عملية قبول الطلبة وتسجيلهم وترشيد إنفاق مؤسسات التعليم العالي، كما أنه يوفر كثيرًا من النفقات وهو يضمن مستوى أعلى من الجودة إذا ما مورس بالصوره الصحيحة  وهو يمكّن من الانخراط بأسلوب فعال وكفؤ في عصر العولمة والإفادة من منجزاته وتوظيفها بطريقه منهجية وذات مردود مؤكد ، ولعلّنا لا نبالغ إذا قلنا بأن التعليم الالكتروني يشكل حلا لكثير من القضايا التي تواجه التعليم العالي المعاصر.</a:t>
            </a:r>
            <a:endParaRPr kumimoji="0" lang="en-GB"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grpSp>
        <p:nvGrpSpPr>
          <p:cNvPr id="5" name="Group 4">
            <a:extLst>
              <a:ext uri="{FF2B5EF4-FFF2-40B4-BE49-F238E27FC236}">
                <a16:creationId xmlns:a16="http://schemas.microsoft.com/office/drawing/2014/main" id="{2DC55DA1-6A62-8431-1E08-846360BCE9E3}"/>
              </a:ext>
            </a:extLst>
          </p:cNvPr>
          <p:cNvGrpSpPr/>
          <p:nvPr/>
        </p:nvGrpSpPr>
        <p:grpSpPr>
          <a:xfrm>
            <a:off x="4511824" y="3256343"/>
            <a:ext cx="4114710" cy="3453250"/>
            <a:chOff x="4413814" y="2868157"/>
            <a:chExt cx="4114710" cy="3453250"/>
          </a:xfrm>
        </p:grpSpPr>
        <p:pic>
          <p:nvPicPr>
            <p:cNvPr id="4" name="Picture 3">
              <a:extLst>
                <a:ext uri="{FF2B5EF4-FFF2-40B4-BE49-F238E27FC236}">
                  <a16:creationId xmlns:a16="http://schemas.microsoft.com/office/drawing/2014/main" id="{E86D92DB-7E96-8AF4-8EB5-6F032ACA79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13814" y="2868157"/>
              <a:ext cx="4114710" cy="3453250"/>
            </a:xfrm>
            <a:prstGeom prst="rect">
              <a:avLst/>
            </a:prstGeom>
          </p:spPr>
        </p:pic>
        <p:sp>
          <p:nvSpPr>
            <p:cNvPr id="6" name="TextBox 5">
              <a:extLst>
                <a:ext uri="{FF2B5EF4-FFF2-40B4-BE49-F238E27FC236}">
                  <a16:creationId xmlns:a16="http://schemas.microsoft.com/office/drawing/2014/main" id="{0C4D48F8-81F5-14FA-EFE1-A82048E1E186}"/>
                </a:ext>
              </a:extLst>
            </p:cNvPr>
            <p:cNvSpPr txBox="1"/>
            <p:nvPr/>
          </p:nvSpPr>
          <p:spPr>
            <a:xfrm>
              <a:off x="5221534" y="4080183"/>
              <a:ext cx="1993341"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a:t>
              </a:r>
              <a:endParaRPr kumimoji="0" lang="ar-AE"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18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التعليم الإلكتروني </a:t>
              </a:r>
              <a:endParaRPr kumimoji="0" 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grpSp>
      <p:pic>
        <p:nvPicPr>
          <p:cNvPr id="7" name="Graphic 21">
            <a:extLst>
              <a:ext uri="{FF2B5EF4-FFF2-40B4-BE49-F238E27FC236}">
                <a16:creationId xmlns:a16="http://schemas.microsoft.com/office/drawing/2014/main" id="{30D2F0D2-B53E-45FE-F73F-F4ADEF709D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9" y="-64165"/>
            <a:ext cx="2305141" cy="1076343"/>
          </a:xfrm>
          <a:prstGeom prst="rect">
            <a:avLst/>
          </a:prstGeom>
          <a:noFill/>
        </p:spPr>
      </p:pic>
      <p:sp>
        <p:nvSpPr>
          <p:cNvPr id="8" name="TextBox 7">
            <a:extLst>
              <a:ext uri="{FF2B5EF4-FFF2-40B4-BE49-F238E27FC236}">
                <a16:creationId xmlns:a16="http://schemas.microsoft.com/office/drawing/2014/main" id="{1AD1D232-B4AB-8273-F219-6DBD22679BF1}"/>
              </a:ext>
            </a:extLst>
          </p:cNvPr>
          <p:cNvSpPr txBox="1"/>
          <p:nvPr/>
        </p:nvSpPr>
        <p:spPr>
          <a:xfrm>
            <a:off x="4778323" y="648942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96039380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336" y="624386"/>
            <a:ext cx="11856764" cy="7591181"/>
          </a:xfrm>
          <a:prstGeom prst="rect">
            <a:avLst/>
          </a:prstGeom>
        </p:spPr>
        <p:txBody>
          <a:bodyPr wrap="square">
            <a:spAutoFit/>
          </a:bodyPr>
          <a:lstStyle/>
          <a:p>
            <a:pPr marL="0" marR="0" lvl="0" indent="0" algn="r" defTabSz="914400" rtl="1" eaLnBrk="1" fontAlgn="auto" latinLnBrk="0" hangingPunct="1">
              <a:lnSpc>
                <a:spcPct val="150000"/>
              </a:lnSpc>
              <a:spcBef>
                <a:spcPts val="0"/>
              </a:spcBef>
              <a:spcAft>
                <a:spcPts val="1000"/>
              </a:spcAft>
              <a:buClr>
                <a:srgbClr val="000000"/>
              </a:buClr>
              <a:buSzTx/>
              <a:buFont typeface="Arial"/>
              <a:buNone/>
              <a:tabLst/>
              <a:defRPr/>
            </a:pPr>
            <a:r>
              <a:rPr kumimoji="0" lang="ar-SA" sz="1800"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إن تحقيق التعليم ال</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لكتروني لأهدافه يقتضي الالتزام بجملة موجهات ومبادئ مهمة هي التي تقرر نجاحه وفشله وقد أشار الكيلاني 2004 الى أهم مبادئ التعليم ال</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لكتروني الناجح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وهي:</a:t>
            </a:r>
            <a:endParaRPr kumimoji="0" lang="en-GB"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توفر الوسائل التعليمية</a:t>
            </a:r>
            <a:endParaRPr kumimoji="0" lang="en-GB" sz="1800"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مما لا شك فيه أن كثرة الوسائط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تقلل من ملل المتعلم وتعظ</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م من فرص مشاركته وتعمل على توظيف أكثر من حاسة مما يزيد من تشوي</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ق</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المتعلم وإقباله على الموضوع المطروح للتعلم.</a:t>
            </a:r>
            <a:endParaRPr kumimoji="0" lang="en-GB"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ضمان الاستجابات المواتية</a:t>
            </a:r>
            <a:endParaRPr kumimoji="0" lang="en-GB" sz="1800"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ن التعليم ال</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لكتروني يقوم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على</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تجاوز الزمن والمكان وهو يعطي فرصة كبيرة للمتعلم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لل</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تفاعل مع معلمه وزملائه بشكل سريع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ال</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أ</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مر الذي لا يوفره التعليم التقليدي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حيث تخضع</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استجاب</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ة</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ال</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متعلم</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ين</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إلى مجموعة من</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المتغيرات و</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ال</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ضوابط غير المرنة. </a:t>
            </a:r>
            <a:endParaRPr kumimoji="0" lang="en-GB"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sz="1800"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التنظيم</a:t>
            </a:r>
            <a:endParaRPr kumimoji="0" lang="en-GB" sz="1800"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ن التعليم ال</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لكتروني يفتح الباب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ل</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تفاعل المتعلمين مع المعلم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منجهة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وم</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ع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بعضهم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من جهة أخرى ،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ذا افترضنا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أ</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ن هناك قرارات كثيرة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متعلمين كثر وتساؤلات عديدة فإن التنظيم يصبح ضروري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حتى</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تؤتي العملية التربوية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من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هذا النوع من التعليم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أ</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كلها وتصبح ذات معنى حق</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ا. </a:t>
            </a:r>
            <a:endParaRPr kumimoji="0" lang="en-GB"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sz="1800"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التفاعل </a:t>
            </a:r>
            <a:endParaRPr kumimoji="0" lang="ar-JO" sz="1800"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ن من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أ</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هم مميزات التعليم ال</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إ</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لكتروني التفاعل والذي يتم بين المعلم والمتعلمين </a:t>
            </a:r>
            <a:r>
              <a:rPr kumimoji="0" lang="ar-JO"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والمتعلمين أنفسهم الأمر الذي يتمخض عما يسمى </a:t>
            </a:r>
            <a:r>
              <a:rPr kumimoji="0" lang="ar-SA" sz="1800" b="1"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بالتعلم التعاوني</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والذي يتجلى من خلال الندوات والمناقشات بواسطة الانترنت</a:t>
            </a:r>
            <a:endParaRPr kumimoji="0" lang="en-GB"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 name="Title 45">
            <a:extLst>
              <a:ext uri="{FF2B5EF4-FFF2-40B4-BE49-F238E27FC236}">
                <a16:creationId xmlns:a16="http://schemas.microsoft.com/office/drawing/2014/main" id="{520ADB37-6AA3-49D0-A801-70F47DF8226D}"/>
              </a:ext>
            </a:extLst>
          </p:cNvPr>
          <p:cNvSpPr txBox="1">
            <a:spLocks/>
          </p:cNvSpPr>
          <p:nvPr/>
        </p:nvSpPr>
        <p:spPr>
          <a:xfrm>
            <a:off x="2783632" y="-7334"/>
            <a:ext cx="6220495" cy="87915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10000"/>
              </a:lnSpc>
              <a:spcBef>
                <a:spcPct val="0"/>
              </a:spcBef>
              <a:spcAft>
                <a:spcPts val="0"/>
              </a:spcAft>
              <a:buClr>
                <a:srgbClr val="000000"/>
              </a:buClr>
              <a:buSzTx/>
              <a:buFont typeface="Arial"/>
              <a:buNone/>
              <a:tabLst/>
              <a:defRPr/>
            </a:pPr>
            <a:r>
              <a:rPr kumimoji="0" lang="ar-JO" altLang="ko-KR"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rPr>
              <a:t>مبادئ التعليم الالكتروني</a:t>
            </a:r>
            <a:endParaRPr kumimoji="0" lang="en-US" altLang="ko-KR"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endParaRPr>
          </a:p>
        </p:txBody>
      </p:sp>
      <p:pic>
        <p:nvPicPr>
          <p:cNvPr id="4" name="Graphic 21">
            <a:extLst>
              <a:ext uri="{FF2B5EF4-FFF2-40B4-BE49-F238E27FC236}">
                <a16:creationId xmlns:a16="http://schemas.microsoft.com/office/drawing/2014/main" id="{88BB0C70-F759-A4C0-1820-4934EF5874A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204518"/>
            <a:ext cx="2305141" cy="1076343"/>
          </a:xfrm>
          <a:prstGeom prst="rect">
            <a:avLst/>
          </a:prstGeom>
          <a:noFill/>
        </p:spPr>
      </p:pic>
      <p:sp>
        <p:nvSpPr>
          <p:cNvPr id="5" name="TextBox 4">
            <a:extLst>
              <a:ext uri="{FF2B5EF4-FFF2-40B4-BE49-F238E27FC236}">
                <a16:creationId xmlns:a16="http://schemas.microsoft.com/office/drawing/2014/main" id="{5EED221F-4A3F-D65E-C31B-89E93C049377}"/>
              </a:ext>
            </a:extLst>
          </p:cNvPr>
          <p:cNvSpPr txBox="1"/>
          <p:nvPr/>
        </p:nvSpPr>
        <p:spPr>
          <a:xfrm>
            <a:off x="419100"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94693284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736" y="966379"/>
            <a:ext cx="11976100" cy="5675721"/>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كما أن نجاح التعليم الإلكتروني لا يعتمد على الالتزام ببعض المبادئ على أهميتها وإنما يعتمد أيضا</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على توفير بعض </a:t>
            </a:r>
            <a:r>
              <a:rPr kumimoji="0" lang="ar-SA" b="1"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المتطلبات الهامة </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ومنها:</a:t>
            </a:r>
            <a:endParaRPr kumimoji="0" lang="en-GB" b="0" i="0" u="none" strike="noStrike" kern="0" cap="none" spc="0" normalizeH="0" baseline="0" noProof="0" dirty="0">
              <a:ln>
                <a:noFill/>
              </a:ln>
              <a:solidFill>
                <a:srgbClr val="000000"/>
              </a:solidFill>
              <a:effectLst/>
              <a:uLnTx/>
              <a:uFillTx/>
              <a:latin typeface="Calibri"/>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توفير الإمكانات الماديـة والمتمثلـة بـأجهزة الحاسـوب، و أجهـزة العـرض الإلكترونيـة وشبكة للاتصال عبر الانترنت والمكتبة الإلكترونية، ومحركات البحث العلمي والوسائط، مثل: الصوت، والصورة، والفيديو وآليات الاتصال والتدريب لرفع جودة العمليات، ومشاركة المعلومات، والتفاعل في صفوف افتراضية، وذلك بأقل وقت وجهد ضمن الإمكانات المتاحة في هذا المجال.</a:t>
            </a: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تجهيز البرمجيـات التعليميـة التـي تـوفر تطبيقـات مناسبة لإدارة الـتعليم الإلكترونـي، وأنظمـة الـتحكم والسـيطرة والمتابعـة للشبكات الإلكترونية.</a:t>
            </a: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التعريف بالتعليم ال</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لكتروني والتوعية بطبيعته ومميزاته وشروط تطبيقه.</a:t>
            </a:r>
            <a:endParaRPr kumimoji="0" lang="en-GB" b="0" i="0" u="none" strike="noStrike" kern="0" cap="none" spc="0" normalizeH="0" baseline="0" noProof="0" dirty="0">
              <a:ln>
                <a:noFill/>
              </a:ln>
              <a:solidFill>
                <a:srgbClr val="000000"/>
              </a:solidFill>
              <a:effectLst/>
              <a:uLnTx/>
              <a:uFillTx/>
              <a:latin typeface="Calibri"/>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تحفيز المتعلمين وتعزيزه</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م </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من قبل أسرهم والمؤسسات التي قد يعملون بها والمجتمع بشكل عام</a:t>
            </a:r>
            <a:endParaRPr kumimoji="0" lang="en-GB" b="0" i="0" u="none" strike="noStrike" kern="0" cap="none" spc="0" normalizeH="0" baseline="0" noProof="0" dirty="0">
              <a:ln>
                <a:noFill/>
              </a:ln>
              <a:solidFill>
                <a:srgbClr val="000000"/>
              </a:solidFill>
              <a:effectLst/>
              <a:uLnTx/>
              <a:uFillTx/>
              <a:latin typeface="Calibri"/>
              <a:ea typeface="Calibri"/>
              <a:cs typeface="Alexandria" pitchFamily="2" charset="-78"/>
              <a:sym typeface="Arial"/>
            </a:endParaRPr>
          </a:p>
          <a:p>
            <a:pPr marL="0" marR="0" lvl="0" indent="0" algn="r" defTabSz="914400" rtl="0" eaLnBrk="1" fontAlgn="auto" latinLnBrk="0" hangingPunct="1">
              <a:lnSpc>
                <a:spcPct val="150000"/>
              </a:lnSpc>
              <a:spcBef>
                <a:spcPts val="0"/>
              </a:spcBef>
              <a:spcAft>
                <a:spcPts val="100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توفير خدمات إرشادية وذلك انطلاق</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ا من أن المتعلمين يحتاجون </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لى من يرشدهم عند التسجيل وعند التعامل مع المواد الدراسية</a:t>
            </a:r>
            <a:endParaRPr kumimoji="0" lang="en-GB" b="0" i="0" u="none" strike="noStrike" kern="0" cap="none" spc="0" normalizeH="0" baseline="0" noProof="0" dirty="0">
              <a:ln>
                <a:noFill/>
              </a:ln>
              <a:solidFill>
                <a:srgbClr val="000000"/>
              </a:solidFill>
              <a:effectLst/>
              <a:uLnTx/>
              <a:uFillTx/>
              <a:latin typeface="Calibri"/>
              <a:ea typeface="Calibri"/>
              <a:cs typeface="Alexandria" pitchFamily="2" charset="-78"/>
              <a:sym typeface="Arial"/>
            </a:endParaRPr>
          </a:p>
        </p:txBody>
      </p:sp>
      <p:sp>
        <p:nvSpPr>
          <p:cNvPr id="3" name="Title 45">
            <a:extLst>
              <a:ext uri="{FF2B5EF4-FFF2-40B4-BE49-F238E27FC236}">
                <a16:creationId xmlns:a16="http://schemas.microsoft.com/office/drawing/2014/main" id="{520ADB37-6AA3-49D0-A801-70F47DF8226D}"/>
              </a:ext>
            </a:extLst>
          </p:cNvPr>
          <p:cNvSpPr txBox="1">
            <a:spLocks/>
          </p:cNvSpPr>
          <p:nvPr/>
        </p:nvSpPr>
        <p:spPr>
          <a:xfrm>
            <a:off x="2894960" y="320943"/>
            <a:ext cx="6220495" cy="72008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10000"/>
              </a:lnSpc>
              <a:spcBef>
                <a:spcPct val="0"/>
              </a:spcBef>
              <a:spcAft>
                <a:spcPts val="0"/>
              </a:spcAft>
              <a:buClr>
                <a:srgbClr val="000000"/>
              </a:buClr>
              <a:buSzTx/>
              <a:buFont typeface="Arial"/>
              <a:buNone/>
              <a:tabLst/>
              <a:defRPr/>
            </a:pPr>
            <a:r>
              <a:rPr kumimoji="0" lang="ar-JO" altLang="ko-KR"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rPr>
              <a:t>متطلبات نجاح التعليم الإلكتروني</a:t>
            </a:r>
            <a:endParaRPr kumimoji="0" lang="en-US" altLang="ko-KR"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endParaRPr>
          </a:p>
        </p:txBody>
      </p:sp>
      <p:pic>
        <p:nvPicPr>
          <p:cNvPr id="4" name="Graphic 21">
            <a:extLst>
              <a:ext uri="{FF2B5EF4-FFF2-40B4-BE49-F238E27FC236}">
                <a16:creationId xmlns:a16="http://schemas.microsoft.com/office/drawing/2014/main" id="{95A55CDF-812B-C102-8147-42DF84363DD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6" name="TextBox 5">
            <a:extLst>
              <a:ext uri="{FF2B5EF4-FFF2-40B4-BE49-F238E27FC236}">
                <a16:creationId xmlns:a16="http://schemas.microsoft.com/office/drawing/2014/main" id="{4B813E52-E957-0F91-F64E-CAF6893AB64A}"/>
              </a:ext>
            </a:extLst>
          </p:cNvPr>
          <p:cNvSpPr txBox="1"/>
          <p:nvPr/>
        </p:nvSpPr>
        <p:spPr>
          <a:xfrm>
            <a:off x="610568"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2295229974"/>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17735DC-AC51-90E8-9102-4CF95F97840C}"/>
              </a:ext>
            </a:extLst>
          </p:cNvPr>
          <p:cNvSpPr/>
          <p:nvPr/>
        </p:nvSpPr>
        <p:spPr>
          <a:xfrm>
            <a:off x="409126" y="1355835"/>
            <a:ext cx="11414216" cy="5083065"/>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2" name="Rectangle 1"/>
          <p:cNvSpPr/>
          <p:nvPr/>
        </p:nvSpPr>
        <p:spPr>
          <a:xfrm>
            <a:off x="705374" y="1551989"/>
            <a:ext cx="11077500" cy="4172745"/>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100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كساب </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المستخدمين </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مهارات التعل</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م الذاتي ومهارات تنظيم </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أ</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وقات الدراسة والارتقاء بطرق القراءة والاستيعاب وكيفية تـدريب المدرس والطالـب علـى حـد سـواء علـى مهـارات التعامـل مـع تكنولوجيـا المعلومات والاتصالات، وكيفية استخدام الوسائل التقنية في التعلم والاتصال والتواصل وعلى البرمجيات التعليمية والتقنيات الحديثة المستخدمة في عملية التعليم ال</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لكتروني .</a:t>
            </a:r>
          </a:p>
          <a:p>
            <a:pPr marL="0" marR="0" lvl="0" indent="0" algn="just" defTabSz="914400" rtl="1" eaLnBrk="1" fontAlgn="auto" latinLnBrk="0" hangingPunct="1">
              <a:lnSpc>
                <a:spcPct val="150000"/>
              </a:lnSpc>
              <a:spcBef>
                <a:spcPts val="0"/>
              </a:spcBef>
              <a:spcAft>
                <a:spcPts val="100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توفير مادة تعليمية ذات نوعية عالية تناسب الأهداف الموضوعة والمحتوى المناسب </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وتوفير</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خطط وبرامج مدروسـة لتطبيـق التعلـيم الإلكترونـي، والاسـتفادة مـن تجـارب المؤسسات التعليمية الرائدة في هذا المجا</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ل.</a:t>
            </a:r>
            <a:endPar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endParaRPr>
          </a:p>
          <a:p>
            <a:pPr marL="0" marR="0" lvl="0" indent="0" algn="just" defTabSz="914400" rtl="1" eaLnBrk="1" fontAlgn="auto" latinLnBrk="0" hangingPunct="1">
              <a:lnSpc>
                <a:spcPct val="150000"/>
              </a:lnSpc>
              <a:spcBef>
                <a:spcPts val="0"/>
              </a:spcBef>
              <a:spcAft>
                <a:spcPts val="1000"/>
              </a:spcAft>
              <a:buClr>
                <a:srgbClr val="000000"/>
              </a:buClr>
              <a:buSzTx/>
              <a:buFont typeface="Arial"/>
              <a:buNone/>
              <a:tabLst/>
              <a:defRPr/>
            </a:pPr>
            <a:endPar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endParaRPr>
          </a:p>
          <a:p>
            <a:pPr marL="0" marR="0" lvl="0" indent="0" algn="just" defTabSz="914400" rtl="1" eaLnBrk="1" fontAlgn="auto" latinLnBrk="0" hangingPunct="1">
              <a:lnSpc>
                <a:spcPct val="150000"/>
              </a:lnSpc>
              <a:spcBef>
                <a:spcPts val="0"/>
              </a:spcBef>
              <a:spcAft>
                <a:spcPts val="100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تأمين كادر كادر تدريسي كفؤ </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حيث أن </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التعليم الإلكتروني يتطل</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ب مستوى معين من أعضاء هيئة التدريس الذين يتميزون بمعرفة عميقة ومهارات تقنية مناسبة وقدرة على التواصل مع المتعلمي</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ن.</a:t>
            </a:r>
            <a:endParaRPr kumimoji="0" lang="en-GB" b="0" i="0" u="none" strike="noStrike" kern="0" cap="none" spc="0" normalizeH="0" baseline="0" noProof="0" dirty="0">
              <a:ln>
                <a:noFill/>
              </a:ln>
              <a:solidFill>
                <a:srgbClr val="000000"/>
              </a:solidFill>
              <a:effectLst/>
              <a:uLnTx/>
              <a:uFillTx/>
              <a:latin typeface="Calibri"/>
              <a:ea typeface="Calibri"/>
              <a:cs typeface="Alexandria" pitchFamily="2" charset="-78"/>
              <a:sym typeface="Arial"/>
            </a:endParaRPr>
          </a:p>
        </p:txBody>
      </p:sp>
      <p:sp>
        <p:nvSpPr>
          <p:cNvPr id="4" name="Title 45">
            <a:extLst>
              <a:ext uri="{FF2B5EF4-FFF2-40B4-BE49-F238E27FC236}">
                <a16:creationId xmlns:a16="http://schemas.microsoft.com/office/drawing/2014/main" id="{7E30275B-AA4C-E8BB-A910-C721D064AED1}"/>
              </a:ext>
            </a:extLst>
          </p:cNvPr>
          <p:cNvSpPr txBox="1">
            <a:spLocks/>
          </p:cNvSpPr>
          <p:nvPr/>
        </p:nvSpPr>
        <p:spPr>
          <a:xfrm>
            <a:off x="2985752" y="286182"/>
            <a:ext cx="6220495" cy="72008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10000"/>
              </a:lnSpc>
              <a:spcBef>
                <a:spcPct val="0"/>
              </a:spcBef>
              <a:spcAft>
                <a:spcPts val="0"/>
              </a:spcAft>
              <a:buClr>
                <a:srgbClr val="000000"/>
              </a:buClr>
              <a:buSzTx/>
              <a:buFont typeface="Arial"/>
              <a:buNone/>
              <a:tabLst/>
              <a:defRPr/>
            </a:pPr>
            <a:r>
              <a:rPr kumimoji="0" lang="ar-JO" altLang="ko-KR"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rPr>
              <a:t>متطلبات نجاح التعليم الإلكتروني</a:t>
            </a:r>
            <a:endParaRPr kumimoji="0" lang="en-US" altLang="ko-KR"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endParaRPr>
          </a:p>
        </p:txBody>
      </p:sp>
      <p:pic>
        <p:nvPicPr>
          <p:cNvPr id="5" name="Graphic 21">
            <a:extLst>
              <a:ext uri="{FF2B5EF4-FFF2-40B4-BE49-F238E27FC236}">
                <a16:creationId xmlns:a16="http://schemas.microsoft.com/office/drawing/2014/main" id="{D80921BA-1E0D-12BD-12AB-68350447904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7" name="TextBox 6">
            <a:extLst>
              <a:ext uri="{FF2B5EF4-FFF2-40B4-BE49-F238E27FC236}">
                <a16:creationId xmlns:a16="http://schemas.microsoft.com/office/drawing/2014/main" id="{987DB3AA-7696-ED12-32D1-8CF7C8C1F3C3}"/>
              </a:ext>
            </a:extLst>
          </p:cNvPr>
          <p:cNvSpPr txBox="1"/>
          <p:nvPr/>
        </p:nvSpPr>
        <p:spPr>
          <a:xfrm>
            <a:off x="208666" y="63883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3638463502"/>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D3A6E4F-CC98-3321-A4A8-4243AAD0923F}"/>
              </a:ext>
            </a:extLst>
          </p:cNvPr>
          <p:cNvSpPr/>
          <p:nvPr/>
        </p:nvSpPr>
        <p:spPr>
          <a:xfrm>
            <a:off x="373764" y="944585"/>
            <a:ext cx="11568732" cy="5304866"/>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323529" y="69050"/>
            <a:ext cx="11573197" cy="724247"/>
          </a:xfrm>
        </p:spPr>
        <p:txBody>
          <a:bodyPr>
            <a:normAutofit/>
          </a:bodyPr>
          <a:lstStyle/>
          <a:p>
            <a:r>
              <a:rPr lang="ar-JO" sz="2800" b="1" dirty="0">
                <a:solidFill>
                  <a:srgbClr val="00B0F0"/>
                </a:solidFill>
                <a:effectLst>
                  <a:outerShdw blurRad="38100" dist="38100" dir="2700000" algn="tl">
                    <a:srgbClr val="000000">
                      <a:alpha val="43137"/>
                    </a:srgbClr>
                  </a:outerShdw>
                </a:effectLst>
              </a:rPr>
              <a:t>أنواع التعليم الإلكتروني</a:t>
            </a:r>
            <a:endParaRPr lang="en-US" sz="2800" b="1" dirty="0">
              <a:solidFill>
                <a:srgbClr val="00B0F0"/>
              </a:solidFill>
              <a:effectLst>
                <a:outerShdw blurRad="38100" dist="38100" dir="2700000" algn="tl">
                  <a:srgbClr val="000000">
                    <a:alpha val="43137"/>
                  </a:srgbClr>
                </a:outerShdw>
              </a:effectLst>
            </a:endParaRPr>
          </a:p>
        </p:txBody>
      </p:sp>
      <p:sp>
        <p:nvSpPr>
          <p:cNvPr id="50" name="TextBox 49">
            <a:extLst>
              <a:ext uri="{FF2B5EF4-FFF2-40B4-BE49-F238E27FC236}">
                <a16:creationId xmlns:a16="http://schemas.microsoft.com/office/drawing/2014/main" id="{C65205A0-3EF1-477B-B543-E43C3B14BDD4}"/>
              </a:ext>
            </a:extLst>
          </p:cNvPr>
          <p:cNvSpPr txBox="1"/>
          <p:nvPr/>
        </p:nvSpPr>
        <p:spPr>
          <a:xfrm>
            <a:off x="517902" y="1159950"/>
            <a:ext cx="11156196" cy="50315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1</a:t>
            </a:r>
            <a:r>
              <a:rPr kumimoji="0" lang="ar-JO" sz="1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 التعليم الإلكتروني المتزامن</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التعليم الإلكتروني المتزامن (</a:t>
            </a:r>
            <a:r>
              <a:rPr kumimoji="0" lang="en-US"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Synchronous learning</a:t>
            </a:r>
            <a:r>
              <a:rPr kumimoji="0" lang="ar-JO"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 وهو التعليم على الهواء أو البث المباشر، والذي يحتاج إلى وجود المتعلمين في نفس الوقت أمام أجهزة الحاسوب، لإجراء النقاش والمحادثة بين المتعلمين أنفسهم، وبينهم وبين المعلم، ويتم هذا النقاش بواسطة مختلف أدوات التعليم الإلكتروني وهي: اللوح الأبيض (الفصول الافتراضية) المؤتمرات عبر (الفيديو، الصوت)غرف الدردشة.</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2- التعليم الإلكتروني غير المتزامن</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التعليم الإلكتروني غير المتزامن (</a:t>
            </a:r>
            <a:r>
              <a:rPr kumimoji="0" lang="en-US"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Asynchronous e-Learning </a:t>
            </a:r>
            <a:r>
              <a:rPr kumimoji="0" lang="ar-JO"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 هو تعليم غير مباشر، لا يحتاج إلى وجود المتعلمين في نفس الوقت حيث يتمكن المتعلم من الحصول على الدراسة حسب الأوقات المناسبة له وبالجهد الذي يرغب في تقديمه. يستعمل أدوات مثل البريد الإلكتروني والويب والقوائم البريدية ومجموعات النقاش وبروتوكول نقل الملفات والأقراص المدمجة.</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3-التعليم المدمج أو المختلط</a:t>
            </a: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المقصود هنا توظيف وسائط متعددة تعزز بعضها لتحقيق أهداف عملية التعلم من خلال استخدام التعليم الإلكتروني المتزامن تارة وغير المتزامن تارة أخرى، ومن اكثر هذه الوسائط شيوعا المقررات المعتمدة على الإنترنت برمجيات التعلم التعاوني ومقررات التعلم الذاتي</a:t>
            </a:r>
          </a:p>
        </p:txBody>
      </p:sp>
      <p:pic>
        <p:nvPicPr>
          <p:cNvPr id="3" name="Graphic 21">
            <a:extLst>
              <a:ext uri="{FF2B5EF4-FFF2-40B4-BE49-F238E27FC236}">
                <a16:creationId xmlns:a16="http://schemas.microsoft.com/office/drawing/2014/main" id="{627C713B-1188-B11F-0D7F-318ED65048D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5" name="TextBox 4">
            <a:extLst>
              <a:ext uri="{FF2B5EF4-FFF2-40B4-BE49-F238E27FC236}">
                <a16:creationId xmlns:a16="http://schemas.microsoft.com/office/drawing/2014/main" id="{8391FE02-862F-64A0-468F-DBFD20A4E3A2}"/>
              </a:ext>
            </a:extLst>
          </p:cNvPr>
          <p:cNvSpPr txBox="1"/>
          <p:nvPr/>
        </p:nvSpPr>
        <p:spPr>
          <a:xfrm>
            <a:off x="5087888" y="63315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4066248649"/>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5">
            <a:extLst>
              <a:ext uri="{FF2B5EF4-FFF2-40B4-BE49-F238E27FC236}">
                <a16:creationId xmlns:a16="http://schemas.microsoft.com/office/drawing/2014/main" id="{520ADB37-6AA3-49D0-A801-70F47DF8226D}"/>
              </a:ext>
            </a:extLst>
          </p:cNvPr>
          <p:cNvSpPr txBox="1">
            <a:spLocks/>
          </p:cNvSpPr>
          <p:nvPr/>
        </p:nvSpPr>
        <p:spPr>
          <a:xfrm>
            <a:off x="2855640" y="332656"/>
            <a:ext cx="6220495" cy="9511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10000"/>
              </a:lnSpc>
              <a:spcBef>
                <a:spcPct val="0"/>
              </a:spcBef>
              <a:spcAft>
                <a:spcPts val="0"/>
              </a:spcAft>
              <a:buClr>
                <a:srgbClr val="000000"/>
              </a:buClr>
              <a:buSzTx/>
              <a:buFont typeface="Arial"/>
              <a:buNone/>
              <a:tabLst/>
              <a:defRPr/>
            </a:pPr>
            <a:r>
              <a:rPr kumimoji="0" lang="ar-JO" altLang="ko-KR"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rPr>
              <a:t>فوائد التعليم الإلكتروني</a:t>
            </a:r>
            <a:endParaRPr kumimoji="0" lang="en-US" altLang="ko-KR" sz="28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endParaRPr>
          </a:p>
        </p:txBody>
      </p:sp>
      <p:sp>
        <p:nvSpPr>
          <p:cNvPr id="3" name="Rectangle 2"/>
          <p:cNvSpPr/>
          <p:nvPr/>
        </p:nvSpPr>
        <p:spPr>
          <a:xfrm>
            <a:off x="335360" y="983237"/>
            <a:ext cx="11737304" cy="5221301"/>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الملا</a:t>
            </a:r>
            <a:r>
              <a:rPr kumimoji="0" lang="ar-JO"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ء</a:t>
            </a:r>
            <a:r>
              <a:rPr kumimoji="0" lang="ar-SA"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مة والسهولة و</a:t>
            </a:r>
            <a:r>
              <a:rPr kumimoji="0" lang="ar-JO"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a:t>
            </a:r>
            <a:r>
              <a:rPr kumimoji="0" lang="ar-SA"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مكانية التوصيل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والمقصود هنا عدم ارتباط عملية التعلم بمكان وزمان معينين بالإضافة إلى تناسب المقررات مع مهارات كل شخص وأوقاته</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متاحة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بالإضافة إلى </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سهولة توصيل الخدمة التعليمية بشكل عام</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التكلفة والاختيار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إذ أن التعليم الإلكتروني قد يكون مكلف</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 عند البدء بتطبيقه ولكنه بشكل عام أقل كلفة على المدى البعيد من التعليم التقليد</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 ، فمع تزايد تدفق الطلبة يأخذ المشهد في التغير تدريجيًا، حيث تتساوى التكاليف عند نقطة معينة لتبدأ تكاليف التعليم الإلكتروني في الانخفاض، بينما تظل تكاليف التعليم الأقل اعتمادًا على التكنولوجيا في تزايد مستمر</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المرونة</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من خلال إمكانية تزويد المشاركين بالمعلومات حسب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اهتمامات</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هم وكذلك إمكانية الوصول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لى فرص تعليمية ذات بعد عالمي لا</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يمكن الحصول عليه خلال التعليم التقليدي</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ومن فوائده </a:t>
            </a:r>
            <a:r>
              <a:rPr kumimoji="0" lang="ar-SA"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a:t>
            </a:r>
            <a:r>
              <a:rPr kumimoji="0" lang="ar-JO"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a:t>
            </a:r>
            <a:r>
              <a:rPr kumimoji="0" lang="ar-SA"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خرى</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يجاد الإحساس بالمساواة وتكافؤ الفرص لدى المتعلمين وتخفيف الأعباء الروتينية عن المعلم وتوفير فرصة حقيقية لتعليم جماهيري مفتوح لكل من لديه دافعية وإمكانية التعلم</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وتشجيع التعلم الذاتي</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والجماعي والتعاوني</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وتقليل فترة التعلم كما أن التعليم ال</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لكتروني يمكن من توسيع فرص القبول في مؤسسات التعليم العالي ويعمل على مراعاة الفروق الفردية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ويتيح فرصة التفاعل الفوري ويسهل نشر ثقافة التعلم والتدريب الذاتيين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ويقلل حجم العمل في المؤسسة التعليمية</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4" name="Graphic 21">
            <a:extLst>
              <a:ext uri="{FF2B5EF4-FFF2-40B4-BE49-F238E27FC236}">
                <a16:creationId xmlns:a16="http://schemas.microsoft.com/office/drawing/2014/main" id="{18A92F31-3FD5-7AA9-7B88-35DA6C7D3E9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5" name="TextBox 4">
            <a:extLst>
              <a:ext uri="{FF2B5EF4-FFF2-40B4-BE49-F238E27FC236}">
                <a16:creationId xmlns:a16="http://schemas.microsoft.com/office/drawing/2014/main" id="{3356B6AF-2E29-61A4-2D63-F3376D1E729B}"/>
              </a:ext>
            </a:extLst>
          </p:cNvPr>
          <p:cNvSpPr txBox="1"/>
          <p:nvPr/>
        </p:nvSpPr>
        <p:spPr>
          <a:xfrm>
            <a:off x="4657787" y="632528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2976181867"/>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7E56168-ABA9-4CA8-BFA4-75D55D3B4628}"/>
              </a:ext>
            </a:extLst>
          </p:cNvPr>
          <p:cNvSpPr>
            <a:spLocks noGrp="1"/>
          </p:cNvSpPr>
          <p:nvPr>
            <p:ph type="body" sz="quarter" idx="10"/>
          </p:nvPr>
        </p:nvSpPr>
        <p:spPr>
          <a:xfrm>
            <a:off x="7913882" y="305834"/>
            <a:ext cx="3467599" cy="724247"/>
          </a:xfrm>
        </p:spPr>
        <p:txBody>
          <a:bodyPr>
            <a:noAutofit/>
          </a:bodyPr>
          <a:lstStyle/>
          <a:p>
            <a:r>
              <a:rPr lang="ar-JO" sz="2800" b="1" dirty="0">
                <a:solidFill>
                  <a:srgbClr val="00B0F0"/>
                </a:solidFill>
                <a:effectLst>
                  <a:outerShdw blurRad="38100" dist="38100" dir="2700000" algn="tl">
                    <a:srgbClr val="000000">
                      <a:alpha val="43137"/>
                    </a:srgbClr>
                  </a:outerShdw>
                </a:effectLst>
              </a:rPr>
              <a:t>استراتيجيات</a:t>
            </a:r>
            <a:endParaRPr lang="ar-AE" sz="2800" b="1" dirty="0">
              <a:solidFill>
                <a:srgbClr val="00B0F0"/>
              </a:solidFill>
              <a:effectLst>
                <a:outerShdw blurRad="38100" dist="38100" dir="2700000" algn="tl">
                  <a:srgbClr val="000000">
                    <a:alpha val="43137"/>
                  </a:srgbClr>
                </a:outerShdw>
              </a:effectLst>
            </a:endParaRPr>
          </a:p>
          <a:p>
            <a:r>
              <a:rPr lang="ar-JO" sz="2800" b="1" dirty="0">
                <a:solidFill>
                  <a:srgbClr val="00B0F0"/>
                </a:solidFill>
                <a:effectLst>
                  <a:outerShdw blurRad="38100" dist="38100" dir="2700000" algn="tl">
                    <a:srgbClr val="000000">
                      <a:alpha val="43137"/>
                    </a:srgbClr>
                  </a:outerShdw>
                </a:effectLst>
              </a:rPr>
              <a:t> التعليم الإلكتروني</a:t>
            </a:r>
            <a:endParaRPr lang="en-US" sz="2800" b="1" dirty="0">
              <a:solidFill>
                <a:srgbClr val="00B0F0"/>
              </a:solidFill>
              <a:effectLst>
                <a:outerShdw blurRad="38100" dist="38100" dir="2700000" algn="tl">
                  <a:srgbClr val="000000">
                    <a:alpha val="43137"/>
                  </a:srgbClr>
                </a:outerShdw>
              </a:effectLst>
            </a:endParaRPr>
          </a:p>
        </p:txBody>
      </p:sp>
      <p:sp>
        <p:nvSpPr>
          <p:cNvPr id="10" name="Freeform 25">
            <a:extLst>
              <a:ext uri="{FF2B5EF4-FFF2-40B4-BE49-F238E27FC236}">
                <a16:creationId xmlns:a16="http://schemas.microsoft.com/office/drawing/2014/main" id="{A2905E5C-5D74-4E1D-AB2D-DCA8167F6EDF}"/>
              </a:ext>
            </a:extLst>
          </p:cNvPr>
          <p:cNvSpPr/>
          <p:nvPr/>
        </p:nvSpPr>
        <p:spPr>
          <a:xfrm rot="310011">
            <a:off x="10443946" y="1697940"/>
            <a:ext cx="1048706" cy="787438"/>
          </a:xfrm>
          <a:custGeom>
            <a:avLst/>
            <a:gdLst/>
            <a:ahLst/>
            <a:cxnLst/>
            <a:rect l="l" t="t" r="r" b="b"/>
            <a:pathLst>
              <a:path w="3379769" h="3383677">
                <a:moveTo>
                  <a:pt x="1566674" y="8617"/>
                </a:moveTo>
                <a:cubicBezTo>
                  <a:pt x="2497447" y="-75547"/>
                  <a:pt x="3307150" y="466278"/>
                  <a:pt x="3375197" y="1218817"/>
                </a:cubicBezTo>
                <a:cubicBezTo>
                  <a:pt x="3414663" y="1655275"/>
                  <a:pt x="3195986" y="2066754"/>
                  <a:pt x="2822915" y="2350758"/>
                </a:cubicBezTo>
                <a:lnTo>
                  <a:pt x="2415824" y="3383677"/>
                </a:lnTo>
                <a:lnTo>
                  <a:pt x="2346481" y="2612235"/>
                </a:lnTo>
                <a:cubicBezTo>
                  <a:pt x="2181509" y="2675136"/>
                  <a:pt x="2002072" y="2716714"/>
                  <a:pt x="1813096" y="2733802"/>
                </a:cubicBezTo>
                <a:cubicBezTo>
                  <a:pt x="882323" y="2817966"/>
                  <a:pt x="72620" y="2276141"/>
                  <a:pt x="4573" y="1523602"/>
                </a:cubicBezTo>
                <a:cubicBezTo>
                  <a:pt x="-63475" y="771063"/>
                  <a:pt x="635901" y="92781"/>
                  <a:pt x="1566674" y="8617"/>
                </a:cubicBezTo>
                <a:close/>
              </a:path>
            </a:pathLst>
          </a:custGeom>
          <a:solidFill>
            <a:schemeClr val="accent1"/>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11" name="Rounded Rectangle 15">
            <a:extLst>
              <a:ext uri="{FF2B5EF4-FFF2-40B4-BE49-F238E27FC236}">
                <a16:creationId xmlns:a16="http://schemas.microsoft.com/office/drawing/2014/main" id="{143EFE5D-2221-45F1-BC2F-F9CD01EAE8E0}"/>
              </a:ext>
            </a:extLst>
          </p:cNvPr>
          <p:cNvSpPr/>
          <p:nvPr/>
        </p:nvSpPr>
        <p:spPr>
          <a:xfrm rot="1114331">
            <a:off x="10900004" y="2665722"/>
            <a:ext cx="889974" cy="823654"/>
          </a:xfrm>
          <a:custGeom>
            <a:avLst/>
            <a:gdLst/>
            <a:ahLst/>
            <a:cxnLst/>
            <a:rect l="l" t="t" r="r" b="b"/>
            <a:pathLst>
              <a:path w="936104" h="1001868">
                <a:moveTo>
                  <a:pt x="108014" y="0"/>
                </a:moveTo>
                <a:lnTo>
                  <a:pt x="828090" y="0"/>
                </a:lnTo>
                <a:cubicBezTo>
                  <a:pt x="887744" y="0"/>
                  <a:pt x="936104" y="48360"/>
                  <a:pt x="936104" y="108014"/>
                </a:cubicBezTo>
                <a:lnTo>
                  <a:pt x="936104" y="540058"/>
                </a:lnTo>
                <a:cubicBezTo>
                  <a:pt x="936104" y="599712"/>
                  <a:pt x="887744" y="648072"/>
                  <a:pt x="828090" y="648072"/>
                </a:cubicBezTo>
                <a:lnTo>
                  <a:pt x="676954" y="648072"/>
                </a:lnTo>
                <a:lnTo>
                  <a:pt x="500056" y="1001868"/>
                </a:lnTo>
                <a:lnTo>
                  <a:pt x="521498" y="648072"/>
                </a:lnTo>
                <a:lnTo>
                  <a:pt x="108014" y="648072"/>
                </a:lnTo>
                <a:cubicBezTo>
                  <a:pt x="48360" y="648072"/>
                  <a:pt x="0" y="599712"/>
                  <a:pt x="0" y="540058"/>
                </a:cubicBezTo>
                <a:lnTo>
                  <a:pt x="0" y="108014"/>
                </a:lnTo>
                <a:cubicBezTo>
                  <a:pt x="0" y="48360"/>
                  <a:pt x="48360" y="0"/>
                  <a:pt x="108014" y="0"/>
                </a:cubicBezTo>
                <a:close/>
              </a:path>
            </a:pathLst>
          </a:custGeom>
          <a:solidFill>
            <a:schemeClr val="accent2"/>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grpSp>
        <p:nvGrpSpPr>
          <p:cNvPr id="12" name="Group 11">
            <a:extLst>
              <a:ext uri="{FF2B5EF4-FFF2-40B4-BE49-F238E27FC236}">
                <a16:creationId xmlns:a16="http://schemas.microsoft.com/office/drawing/2014/main" id="{0E64B9A6-F8A6-4F13-8219-03039BD924BB}"/>
              </a:ext>
            </a:extLst>
          </p:cNvPr>
          <p:cNvGrpSpPr/>
          <p:nvPr/>
        </p:nvGrpSpPr>
        <p:grpSpPr>
          <a:xfrm rot="19508924">
            <a:off x="9405398" y="1446728"/>
            <a:ext cx="1051344" cy="715676"/>
            <a:chOff x="6936205" y="2105936"/>
            <a:chExt cx="1051344" cy="715676"/>
          </a:xfrm>
          <a:solidFill>
            <a:schemeClr val="accent4"/>
          </a:solidFill>
        </p:grpSpPr>
        <p:sp>
          <p:nvSpPr>
            <p:cNvPr id="13" name="Oval 17">
              <a:extLst>
                <a:ext uri="{FF2B5EF4-FFF2-40B4-BE49-F238E27FC236}">
                  <a16:creationId xmlns:a16="http://schemas.microsoft.com/office/drawing/2014/main" id="{3B4AB0DB-5549-4153-B8F8-A20C74CE2AC1}"/>
                </a:ext>
              </a:extLst>
            </p:cNvPr>
            <p:cNvSpPr/>
            <p:nvPr/>
          </p:nvSpPr>
          <p:spPr>
            <a:xfrm rot="1802267">
              <a:off x="6936205" y="2105936"/>
              <a:ext cx="1051344" cy="534013"/>
            </a:xfrm>
            <a:custGeom>
              <a:avLst/>
              <a:gdLst/>
              <a:ahLst/>
              <a:cxnLst/>
              <a:rect l="l" t="t" r="r" b="b"/>
              <a:pathLst>
                <a:path w="1642560" h="1112415">
                  <a:moveTo>
                    <a:pt x="785832" y="0"/>
                  </a:moveTo>
                  <a:cubicBezTo>
                    <a:pt x="889284" y="0"/>
                    <a:pt x="978919" y="59154"/>
                    <a:pt x="1021736" y="146002"/>
                  </a:cubicBezTo>
                  <a:cubicBezTo>
                    <a:pt x="1051604" y="124976"/>
                    <a:pt x="1088165" y="114656"/>
                    <a:pt x="1127136" y="114656"/>
                  </a:cubicBezTo>
                  <a:cubicBezTo>
                    <a:pt x="1241918" y="114656"/>
                    <a:pt x="1335792" y="204176"/>
                    <a:pt x="1341808" y="317265"/>
                  </a:cubicBezTo>
                  <a:cubicBezTo>
                    <a:pt x="1367781" y="306011"/>
                    <a:pt x="1396440" y="299856"/>
                    <a:pt x="1426536" y="299856"/>
                  </a:cubicBezTo>
                  <a:cubicBezTo>
                    <a:pt x="1545843" y="299856"/>
                    <a:pt x="1642560" y="396573"/>
                    <a:pt x="1642560" y="515880"/>
                  </a:cubicBezTo>
                  <a:cubicBezTo>
                    <a:pt x="1642560" y="635187"/>
                    <a:pt x="1545843" y="731904"/>
                    <a:pt x="1426536" y="731904"/>
                  </a:cubicBezTo>
                  <a:cubicBezTo>
                    <a:pt x="1410361" y="731904"/>
                    <a:pt x="1394601" y="730126"/>
                    <a:pt x="1379539" y="726326"/>
                  </a:cubicBezTo>
                  <a:cubicBezTo>
                    <a:pt x="1382751" y="740807"/>
                    <a:pt x="1384368" y="755855"/>
                    <a:pt x="1384368" y="771280"/>
                  </a:cubicBezTo>
                  <a:cubicBezTo>
                    <a:pt x="1384368" y="890587"/>
                    <a:pt x="1287651" y="987304"/>
                    <a:pt x="1168344" y="987304"/>
                  </a:cubicBezTo>
                  <a:cubicBezTo>
                    <a:pt x="1116932" y="987304"/>
                    <a:pt x="1069714" y="969344"/>
                    <a:pt x="1034633" y="936870"/>
                  </a:cubicBezTo>
                  <a:cubicBezTo>
                    <a:pt x="998570" y="1039401"/>
                    <a:pt x="900661" y="1112415"/>
                    <a:pt x="785697" y="1112415"/>
                  </a:cubicBezTo>
                  <a:cubicBezTo>
                    <a:pt x="664714" y="1112415"/>
                    <a:pt x="562616" y="1031553"/>
                    <a:pt x="531704" y="920578"/>
                  </a:cubicBezTo>
                  <a:cubicBezTo>
                    <a:pt x="504162" y="935791"/>
                    <a:pt x="472429" y="943424"/>
                    <a:pt x="438912" y="943424"/>
                  </a:cubicBezTo>
                  <a:cubicBezTo>
                    <a:pt x="328998" y="943424"/>
                    <a:pt x="238256" y="861336"/>
                    <a:pt x="225670" y="754991"/>
                  </a:cubicBezTo>
                  <a:cubicBezTo>
                    <a:pt x="222493" y="755833"/>
                    <a:pt x="219267" y="755904"/>
                    <a:pt x="216024" y="755904"/>
                  </a:cubicBezTo>
                  <a:cubicBezTo>
                    <a:pt x="96717" y="755904"/>
                    <a:pt x="0" y="659187"/>
                    <a:pt x="0" y="539880"/>
                  </a:cubicBezTo>
                  <a:cubicBezTo>
                    <a:pt x="0" y="429577"/>
                    <a:pt x="82669" y="338583"/>
                    <a:pt x="189559" y="326524"/>
                  </a:cubicBezTo>
                  <a:cubicBezTo>
                    <a:pt x="199739" y="217704"/>
                    <a:pt x="291631" y="132944"/>
                    <a:pt x="403320" y="132944"/>
                  </a:cubicBezTo>
                  <a:cubicBezTo>
                    <a:pt x="453838" y="132944"/>
                    <a:pt x="500306" y="150285"/>
                    <a:pt x="534992" y="182003"/>
                  </a:cubicBezTo>
                  <a:cubicBezTo>
                    <a:pt x="568948" y="76087"/>
                    <a:pt x="668505" y="0"/>
                    <a:pt x="785832" y="0"/>
                  </a:cubicBezTo>
                  <a:close/>
                </a:path>
              </a:pathLst>
            </a:custGeom>
            <a:grp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14" name="Oval 13">
              <a:extLst>
                <a:ext uri="{FF2B5EF4-FFF2-40B4-BE49-F238E27FC236}">
                  <a16:creationId xmlns:a16="http://schemas.microsoft.com/office/drawing/2014/main" id="{C241CDFA-63EF-4168-88E7-9B7DA07AA458}"/>
                </a:ext>
              </a:extLst>
            </p:cNvPr>
            <p:cNvSpPr/>
            <p:nvPr/>
          </p:nvSpPr>
          <p:spPr>
            <a:xfrm rot="1802267">
              <a:off x="7415754" y="2668663"/>
              <a:ext cx="138270" cy="82883"/>
            </a:xfrm>
            <a:prstGeom prst="ellipse">
              <a:avLst/>
            </a:prstGeom>
            <a:grp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15" name="Oval 14">
              <a:extLst>
                <a:ext uri="{FF2B5EF4-FFF2-40B4-BE49-F238E27FC236}">
                  <a16:creationId xmlns:a16="http://schemas.microsoft.com/office/drawing/2014/main" id="{1C63EF7A-057D-4423-8767-F4C6D4E4139D}"/>
                </a:ext>
              </a:extLst>
            </p:cNvPr>
            <p:cNvSpPr/>
            <p:nvPr/>
          </p:nvSpPr>
          <p:spPr>
            <a:xfrm rot="1802267">
              <a:off x="7328019" y="2747505"/>
              <a:ext cx="99123" cy="59418"/>
            </a:xfrm>
            <a:prstGeom prst="ellipse">
              <a:avLst/>
            </a:prstGeom>
            <a:grp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16" name="Oval 15">
              <a:extLst>
                <a:ext uri="{FF2B5EF4-FFF2-40B4-BE49-F238E27FC236}">
                  <a16:creationId xmlns:a16="http://schemas.microsoft.com/office/drawing/2014/main" id="{FBE8AF05-123C-4FFF-B826-E4F691DDD2D2}"/>
                </a:ext>
              </a:extLst>
            </p:cNvPr>
            <p:cNvSpPr/>
            <p:nvPr/>
          </p:nvSpPr>
          <p:spPr>
            <a:xfrm rot="1802267">
              <a:off x="7223281" y="2780130"/>
              <a:ext cx="69202" cy="41482"/>
            </a:xfrm>
            <a:prstGeom prst="ellipse">
              <a:avLst/>
            </a:prstGeom>
            <a:grp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grpSp>
      <p:sp>
        <p:nvSpPr>
          <p:cNvPr id="17" name="Freeform 31">
            <a:extLst>
              <a:ext uri="{FF2B5EF4-FFF2-40B4-BE49-F238E27FC236}">
                <a16:creationId xmlns:a16="http://schemas.microsoft.com/office/drawing/2014/main" id="{E96B16ED-5B62-44E8-80B4-29FDA3DF194C}"/>
              </a:ext>
            </a:extLst>
          </p:cNvPr>
          <p:cNvSpPr/>
          <p:nvPr/>
        </p:nvSpPr>
        <p:spPr>
          <a:xfrm rot="20895801" flipH="1">
            <a:off x="7585931" y="2318487"/>
            <a:ext cx="980439" cy="691652"/>
          </a:xfrm>
          <a:custGeom>
            <a:avLst/>
            <a:gdLst/>
            <a:ahLst/>
            <a:cxnLst/>
            <a:rect l="l" t="t" r="r" b="b"/>
            <a:pathLst>
              <a:path w="3369265" h="3169133">
                <a:moveTo>
                  <a:pt x="1853392" y="22467"/>
                </a:moveTo>
                <a:cubicBezTo>
                  <a:pt x="2779038" y="151306"/>
                  <a:pt x="3453866" y="798582"/>
                  <a:pt x="3360663" y="1468199"/>
                </a:cubicBezTo>
                <a:cubicBezTo>
                  <a:pt x="3310970" y="1825219"/>
                  <a:pt x="3052981" y="2116507"/>
                  <a:pt x="2681968" y="2289712"/>
                </a:cubicBezTo>
                <a:cubicBezTo>
                  <a:pt x="2533004" y="2673273"/>
                  <a:pt x="2266664" y="2974536"/>
                  <a:pt x="1905221" y="3169133"/>
                </a:cubicBezTo>
                <a:cubicBezTo>
                  <a:pt x="2064692" y="2914965"/>
                  <a:pt x="2148188" y="2677164"/>
                  <a:pt x="2159688" y="2445531"/>
                </a:cubicBezTo>
                <a:cubicBezTo>
                  <a:pt x="1956897" y="2476512"/>
                  <a:pt x="1739289" y="2478459"/>
                  <a:pt x="1515873" y="2447362"/>
                </a:cubicBezTo>
                <a:cubicBezTo>
                  <a:pt x="590227" y="2318523"/>
                  <a:pt x="-84601" y="1671247"/>
                  <a:pt x="8602" y="1001630"/>
                </a:cubicBezTo>
                <a:cubicBezTo>
                  <a:pt x="101805" y="332013"/>
                  <a:pt x="927745" y="-106373"/>
                  <a:pt x="1853392" y="22467"/>
                </a:cubicBezTo>
                <a:close/>
              </a:path>
            </a:pathLst>
          </a:custGeom>
          <a:solidFill>
            <a:schemeClr val="accent2"/>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18" name="Rounded Rectangle 15">
            <a:extLst>
              <a:ext uri="{FF2B5EF4-FFF2-40B4-BE49-F238E27FC236}">
                <a16:creationId xmlns:a16="http://schemas.microsoft.com/office/drawing/2014/main" id="{26B2346C-5024-487E-8ABD-3EF3D2F796AE}"/>
              </a:ext>
            </a:extLst>
          </p:cNvPr>
          <p:cNvSpPr/>
          <p:nvPr/>
        </p:nvSpPr>
        <p:spPr>
          <a:xfrm rot="20299704" flipH="1">
            <a:off x="7461922" y="3186934"/>
            <a:ext cx="889974" cy="823654"/>
          </a:xfrm>
          <a:custGeom>
            <a:avLst/>
            <a:gdLst/>
            <a:ahLst/>
            <a:cxnLst/>
            <a:rect l="l" t="t" r="r" b="b"/>
            <a:pathLst>
              <a:path w="936104" h="1001868">
                <a:moveTo>
                  <a:pt x="108014" y="0"/>
                </a:moveTo>
                <a:lnTo>
                  <a:pt x="828090" y="0"/>
                </a:lnTo>
                <a:cubicBezTo>
                  <a:pt x="887744" y="0"/>
                  <a:pt x="936104" y="48360"/>
                  <a:pt x="936104" y="108014"/>
                </a:cubicBezTo>
                <a:lnTo>
                  <a:pt x="936104" y="540058"/>
                </a:lnTo>
                <a:cubicBezTo>
                  <a:pt x="936104" y="599712"/>
                  <a:pt x="887744" y="648072"/>
                  <a:pt x="828090" y="648072"/>
                </a:cubicBezTo>
                <a:lnTo>
                  <a:pt x="676954" y="648072"/>
                </a:lnTo>
                <a:lnTo>
                  <a:pt x="500056" y="1001868"/>
                </a:lnTo>
                <a:lnTo>
                  <a:pt x="521498" y="648072"/>
                </a:lnTo>
                <a:lnTo>
                  <a:pt x="108014" y="648072"/>
                </a:lnTo>
                <a:cubicBezTo>
                  <a:pt x="48360" y="648072"/>
                  <a:pt x="0" y="599712"/>
                  <a:pt x="0" y="540058"/>
                </a:cubicBezTo>
                <a:lnTo>
                  <a:pt x="0" y="108014"/>
                </a:lnTo>
                <a:cubicBezTo>
                  <a:pt x="0" y="48360"/>
                  <a:pt x="48360" y="0"/>
                  <a:pt x="108014" y="0"/>
                </a:cubicBezTo>
                <a:close/>
              </a:path>
            </a:pathLst>
          </a:custGeom>
          <a:solidFill>
            <a:schemeClr val="accent1"/>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19" name="Rounded Rectangle 15">
            <a:extLst>
              <a:ext uri="{FF2B5EF4-FFF2-40B4-BE49-F238E27FC236}">
                <a16:creationId xmlns:a16="http://schemas.microsoft.com/office/drawing/2014/main" id="{EB4E87DA-CEFB-43F9-B97A-51E607A279EF}"/>
              </a:ext>
            </a:extLst>
          </p:cNvPr>
          <p:cNvSpPr/>
          <p:nvPr/>
        </p:nvSpPr>
        <p:spPr>
          <a:xfrm rot="20299704" flipH="1">
            <a:off x="8327106" y="1534642"/>
            <a:ext cx="889974" cy="823654"/>
          </a:xfrm>
          <a:custGeom>
            <a:avLst/>
            <a:gdLst/>
            <a:ahLst/>
            <a:cxnLst/>
            <a:rect l="l" t="t" r="r" b="b"/>
            <a:pathLst>
              <a:path w="936104" h="1001868">
                <a:moveTo>
                  <a:pt x="108014" y="0"/>
                </a:moveTo>
                <a:lnTo>
                  <a:pt x="828090" y="0"/>
                </a:lnTo>
                <a:cubicBezTo>
                  <a:pt x="887744" y="0"/>
                  <a:pt x="936104" y="48360"/>
                  <a:pt x="936104" y="108014"/>
                </a:cubicBezTo>
                <a:lnTo>
                  <a:pt x="936104" y="540058"/>
                </a:lnTo>
                <a:cubicBezTo>
                  <a:pt x="936104" y="599712"/>
                  <a:pt x="887744" y="648072"/>
                  <a:pt x="828090" y="648072"/>
                </a:cubicBezTo>
                <a:lnTo>
                  <a:pt x="676954" y="648072"/>
                </a:lnTo>
                <a:lnTo>
                  <a:pt x="500056" y="1001868"/>
                </a:lnTo>
                <a:lnTo>
                  <a:pt x="521498" y="648072"/>
                </a:lnTo>
                <a:lnTo>
                  <a:pt x="108014" y="648072"/>
                </a:lnTo>
                <a:cubicBezTo>
                  <a:pt x="48360" y="648072"/>
                  <a:pt x="0" y="599712"/>
                  <a:pt x="0" y="540058"/>
                </a:cubicBezTo>
                <a:lnTo>
                  <a:pt x="0" y="108014"/>
                </a:lnTo>
                <a:cubicBezTo>
                  <a:pt x="0" y="48360"/>
                  <a:pt x="48360" y="0"/>
                  <a:pt x="108014" y="0"/>
                </a:cubicBezTo>
                <a:close/>
              </a:path>
            </a:pathLst>
          </a:custGeom>
          <a:solidFill>
            <a:schemeClr val="accent3"/>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3" name="Rounded Rectangle 27">
            <a:extLst>
              <a:ext uri="{FF2B5EF4-FFF2-40B4-BE49-F238E27FC236}">
                <a16:creationId xmlns:a16="http://schemas.microsoft.com/office/drawing/2014/main" id="{F2E642C6-08ED-41F4-8C3F-49085DC6BC9C}"/>
              </a:ext>
            </a:extLst>
          </p:cNvPr>
          <p:cNvSpPr/>
          <p:nvPr/>
        </p:nvSpPr>
        <p:spPr>
          <a:xfrm>
            <a:off x="8518576" y="1648139"/>
            <a:ext cx="350627" cy="269329"/>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4" name="Rounded Rectangle 7">
            <a:extLst>
              <a:ext uri="{FF2B5EF4-FFF2-40B4-BE49-F238E27FC236}">
                <a16:creationId xmlns:a16="http://schemas.microsoft.com/office/drawing/2014/main" id="{ED75D5F5-70BF-4FB2-9BB6-083E61246013}"/>
              </a:ext>
            </a:extLst>
          </p:cNvPr>
          <p:cNvSpPr/>
          <p:nvPr/>
        </p:nvSpPr>
        <p:spPr>
          <a:xfrm>
            <a:off x="7899656" y="2400454"/>
            <a:ext cx="356478" cy="307637"/>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5" name="Teardrop 6">
            <a:extLst>
              <a:ext uri="{FF2B5EF4-FFF2-40B4-BE49-F238E27FC236}">
                <a16:creationId xmlns:a16="http://schemas.microsoft.com/office/drawing/2014/main" id="{B1EF141C-2096-4E93-98F2-C74441BE5E47}"/>
              </a:ext>
            </a:extLst>
          </p:cNvPr>
          <p:cNvSpPr/>
          <p:nvPr/>
        </p:nvSpPr>
        <p:spPr>
          <a:xfrm rot="8100000">
            <a:off x="9763500" y="1606073"/>
            <a:ext cx="245027" cy="245028"/>
          </a:xfrm>
          <a:custGeom>
            <a:avLst/>
            <a:gdLst/>
            <a:ahLst/>
            <a:cxnLst/>
            <a:rect l="l" t="t" r="r" b="b"/>
            <a:pathLst>
              <a:path w="2483832" h="2483835">
                <a:moveTo>
                  <a:pt x="657616" y="1826218"/>
                </a:moveTo>
                <a:cubicBezTo>
                  <a:pt x="806520" y="1975122"/>
                  <a:pt x="1047940" y="1975122"/>
                  <a:pt x="1196844" y="1826218"/>
                </a:cubicBezTo>
                <a:cubicBezTo>
                  <a:pt x="1345748" y="1677314"/>
                  <a:pt x="1345748" y="1435894"/>
                  <a:pt x="1196844" y="1286990"/>
                </a:cubicBezTo>
                <a:cubicBezTo>
                  <a:pt x="1047940" y="1138086"/>
                  <a:pt x="806520" y="1138086"/>
                  <a:pt x="657616" y="1286990"/>
                </a:cubicBezTo>
                <a:cubicBezTo>
                  <a:pt x="508712" y="1435894"/>
                  <a:pt x="508712" y="1677314"/>
                  <a:pt x="657616" y="1826218"/>
                </a:cubicBezTo>
                <a:close/>
                <a:moveTo>
                  <a:pt x="293335" y="2190500"/>
                </a:moveTo>
                <a:cubicBezTo>
                  <a:pt x="112098" y="2009262"/>
                  <a:pt x="0" y="1758885"/>
                  <a:pt x="0" y="1482325"/>
                </a:cubicBezTo>
                <a:cubicBezTo>
                  <a:pt x="0" y="929206"/>
                  <a:pt x="459290" y="590078"/>
                  <a:pt x="1001509" y="480815"/>
                </a:cubicBezTo>
                <a:cubicBezTo>
                  <a:pt x="1569704" y="366317"/>
                  <a:pt x="1861757" y="259925"/>
                  <a:pt x="2483832" y="0"/>
                </a:cubicBezTo>
                <a:cubicBezTo>
                  <a:pt x="2230640" y="682694"/>
                  <a:pt x="2130986" y="873716"/>
                  <a:pt x="2003018" y="1482325"/>
                </a:cubicBezTo>
                <a:cubicBezTo>
                  <a:pt x="1901990" y="2042180"/>
                  <a:pt x="1554627" y="2483835"/>
                  <a:pt x="1001509" y="2483835"/>
                </a:cubicBezTo>
                <a:cubicBezTo>
                  <a:pt x="724950" y="2483835"/>
                  <a:pt x="474573" y="2371737"/>
                  <a:pt x="293335" y="21905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6" name="Oval 21">
            <a:extLst>
              <a:ext uri="{FF2B5EF4-FFF2-40B4-BE49-F238E27FC236}">
                <a16:creationId xmlns:a16="http://schemas.microsoft.com/office/drawing/2014/main" id="{6642658E-6258-49BB-9649-D5CE23874F56}"/>
              </a:ext>
            </a:extLst>
          </p:cNvPr>
          <p:cNvSpPr>
            <a:spLocks noChangeAspect="1"/>
          </p:cNvSpPr>
          <p:nvPr/>
        </p:nvSpPr>
        <p:spPr>
          <a:xfrm>
            <a:off x="7682054" y="3320192"/>
            <a:ext cx="300658" cy="303169"/>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7" name="Rectangle 16">
            <a:extLst>
              <a:ext uri="{FF2B5EF4-FFF2-40B4-BE49-F238E27FC236}">
                <a16:creationId xmlns:a16="http://schemas.microsoft.com/office/drawing/2014/main" id="{CCF5A071-3150-4D14-8AF6-50BB103C8415}"/>
              </a:ext>
            </a:extLst>
          </p:cNvPr>
          <p:cNvSpPr/>
          <p:nvPr/>
        </p:nvSpPr>
        <p:spPr>
          <a:xfrm rot="2700000">
            <a:off x="11293389" y="2706066"/>
            <a:ext cx="250429" cy="448973"/>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8" name="Rectangle 9">
            <a:extLst>
              <a:ext uri="{FF2B5EF4-FFF2-40B4-BE49-F238E27FC236}">
                <a16:creationId xmlns:a16="http://schemas.microsoft.com/office/drawing/2014/main" id="{E48A4C2B-18B2-4376-9489-12E153A9D20B}"/>
              </a:ext>
            </a:extLst>
          </p:cNvPr>
          <p:cNvSpPr/>
          <p:nvPr/>
        </p:nvSpPr>
        <p:spPr>
          <a:xfrm>
            <a:off x="10826653" y="1856729"/>
            <a:ext cx="339147" cy="317472"/>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29" name="TextBox 28">
            <a:extLst>
              <a:ext uri="{FF2B5EF4-FFF2-40B4-BE49-F238E27FC236}">
                <a16:creationId xmlns:a16="http://schemas.microsoft.com/office/drawing/2014/main" id="{710631E0-36C1-415A-B0FC-09DDDC9CD0FB}"/>
              </a:ext>
            </a:extLst>
          </p:cNvPr>
          <p:cNvSpPr txBox="1"/>
          <p:nvPr/>
        </p:nvSpPr>
        <p:spPr>
          <a:xfrm>
            <a:off x="215901" y="33824"/>
            <a:ext cx="7308712" cy="5993179"/>
          </a:xfrm>
          <a:prstGeom prst="rect">
            <a:avLst/>
          </a:prstGeom>
          <a:noFill/>
        </p:spPr>
        <p:txBody>
          <a:bodyPr wrap="square" lIns="108000" rIns="108000" rtlCol="0">
            <a:spAutoFit/>
          </a:bodyPr>
          <a:lstStyle/>
          <a:p>
            <a:pPr marL="0" marR="0" lvl="0" indent="0" algn="just" defTabSz="914400" rtl="1" eaLnBrk="1" fontAlgn="base" latinLnBrk="0" hangingPunct="1">
              <a:lnSpc>
                <a:spcPct val="150000"/>
              </a:lnSpc>
              <a:spcBef>
                <a:spcPts val="0"/>
              </a:spcBef>
              <a:spcAft>
                <a:spcPts val="0"/>
              </a:spcAft>
              <a:buClr>
                <a:srgbClr val="000000"/>
              </a:buClr>
              <a:buSzTx/>
              <a:buFont typeface="Arial"/>
              <a:buNone/>
              <a:tabLst/>
              <a:defRPr/>
            </a:pPr>
            <a:r>
              <a:rPr kumimoji="0" lang="ar-JO" sz="21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تتنوّع بيئات التعليم الإلكتروني لتتناسب مع تنوع المتعلمين وتنوع المقررات والأهداف، غير أنّه لا ينبغي التعامل مع التعليم الإلكتروني دون تحديد </a:t>
            </a:r>
            <a:r>
              <a:rPr kumimoji="0" lang="ar-JO"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الاستراتيجيات المستخدمة في التدريس</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ويقصد بها الكيفية التي يتم بها تقديم المحتوى التعليمي للمتعلمين، حيث يتضمّن نظام التعليم الإلكتروني تصميم استراتيجيات تعليم مختلفة وأدوات إلكترونية تستخدم في نقل المحتوى واحداث عملية التعلم.</a:t>
            </a:r>
          </a:p>
          <a:p>
            <a:pPr marL="0" marR="0" lvl="0" indent="0" algn="just" defTabSz="914400" rtl="1" eaLnBrk="1" fontAlgn="base" latinLnBrk="0" hangingPunct="1">
              <a:lnSpc>
                <a:spcPct val="150000"/>
              </a:lnSpc>
              <a:spcBef>
                <a:spcPts val="0"/>
              </a:spcBef>
              <a:spcAft>
                <a:spcPts val="0"/>
              </a:spcAft>
              <a:buClr>
                <a:srgbClr val="000000"/>
              </a:buClr>
              <a:buSzTx/>
              <a:buFont typeface="Arial"/>
              <a:buNone/>
              <a:tabLst/>
              <a:defRPr/>
            </a:pP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base"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وتتضمن استراتيجيات التعليم عدد</a:t>
            </a: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 من الإجراءات لتقديم المحتوى التعليمي بشكل يساعد المتعلمين على تحقيق الأهداف التعليمية وتتنوّع تلك الاستراتيجيات بتنوع الأهداف. حيث أن هناك العديد من الاستراتيجيات التعليمية الإلكترونية التي تتنوع وفقًا لتنوع الأنشطة التي يقوم بها المعلم والطالب، </a:t>
            </a:r>
            <a:r>
              <a:rPr kumimoji="0" lang="ar-JO" b="0" i="0" u="sng"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ولا يمكن القول بأن هناك استراتيجية معينة أفضل من غيرها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 الاستراتيجيات </a:t>
            </a:r>
            <a:r>
              <a:rPr kumimoji="0" lang="ar-JO" b="0" i="0" u="sng"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ولكن قد تكون هناك استراتيجية أفضل من غيرها تبعاً لبيئة التعلّم والظروف التعليمية المتاحة</a:t>
            </a:r>
            <a:r>
              <a:rPr kumimoji="0" lang="ar-JO" sz="21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p>
        </p:txBody>
      </p:sp>
    </p:spTree>
    <p:extLst>
      <p:ext uri="{BB962C8B-B14F-4D97-AF65-F5344CB8AC3E}">
        <p14:creationId xmlns:p14="http://schemas.microsoft.com/office/powerpoint/2010/main" val="180066086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직사각형 1">
            <a:extLst>
              <a:ext uri="{FF2B5EF4-FFF2-40B4-BE49-F238E27FC236}">
                <a16:creationId xmlns:a16="http://schemas.microsoft.com/office/drawing/2014/main" id="{F6B7CCF1-14FF-4259-9647-C1EE830F81B4}"/>
              </a:ext>
            </a:extLst>
          </p:cNvPr>
          <p:cNvSpPr/>
          <p:nvPr/>
        </p:nvSpPr>
        <p:spPr>
          <a:xfrm>
            <a:off x="301491" y="4539411"/>
            <a:ext cx="3496536" cy="8518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1"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Alexandria" pitchFamily="2" charset="-78"/>
              <a:sym typeface="Arial"/>
            </a:endParaRPr>
          </a:p>
        </p:txBody>
      </p:sp>
      <p:sp>
        <p:nvSpPr>
          <p:cNvPr id="13" name="직사각형 1">
            <a:extLst>
              <a:ext uri="{FF2B5EF4-FFF2-40B4-BE49-F238E27FC236}">
                <a16:creationId xmlns:a16="http://schemas.microsoft.com/office/drawing/2014/main" id="{A3E7D461-E378-412A-B364-3501CF21E4F9}"/>
              </a:ext>
            </a:extLst>
          </p:cNvPr>
          <p:cNvSpPr/>
          <p:nvPr/>
        </p:nvSpPr>
        <p:spPr>
          <a:xfrm>
            <a:off x="334659" y="96544"/>
            <a:ext cx="3496536" cy="8537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1"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Alexandria" pitchFamily="2" charset="-78"/>
              <a:sym typeface="Arial"/>
            </a:endParaRPr>
          </a:p>
        </p:txBody>
      </p:sp>
      <p:sp>
        <p:nvSpPr>
          <p:cNvPr id="14" name="직사각형 1">
            <a:extLst>
              <a:ext uri="{FF2B5EF4-FFF2-40B4-BE49-F238E27FC236}">
                <a16:creationId xmlns:a16="http://schemas.microsoft.com/office/drawing/2014/main" id="{8BC3CB42-9682-4DD3-907A-B991A4329F19}"/>
              </a:ext>
            </a:extLst>
          </p:cNvPr>
          <p:cNvSpPr/>
          <p:nvPr/>
        </p:nvSpPr>
        <p:spPr>
          <a:xfrm>
            <a:off x="8255176" y="4029543"/>
            <a:ext cx="3503235" cy="8640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1"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Alexandria" pitchFamily="2" charset="-78"/>
              <a:sym typeface="Arial"/>
            </a:endParaRPr>
          </a:p>
        </p:txBody>
      </p:sp>
      <p:sp>
        <p:nvSpPr>
          <p:cNvPr id="15" name="직사각형 1">
            <a:extLst>
              <a:ext uri="{FF2B5EF4-FFF2-40B4-BE49-F238E27FC236}">
                <a16:creationId xmlns:a16="http://schemas.microsoft.com/office/drawing/2014/main" id="{7AEF6F0A-2915-425A-800E-BC68D63EDE46}"/>
              </a:ext>
            </a:extLst>
          </p:cNvPr>
          <p:cNvSpPr/>
          <p:nvPr/>
        </p:nvSpPr>
        <p:spPr>
          <a:xfrm>
            <a:off x="8255176" y="108631"/>
            <a:ext cx="3506307" cy="8725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1"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Alexandria" pitchFamily="2" charset="-78"/>
              <a:sym typeface="Arial"/>
            </a:endParaRPr>
          </a:p>
        </p:txBody>
      </p:sp>
      <p:sp>
        <p:nvSpPr>
          <p:cNvPr id="17" name="TextBox 16">
            <a:extLst>
              <a:ext uri="{FF2B5EF4-FFF2-40B4-BE49-F238E27FC236}">
                <a16:creationId xmlns:a16="http://schemas.microsoft.com/office/drawing/2014/main" id="{6A738D39-0C41-4F77-93FE-7E4C97919167}"/>
              </a:ext>
            </a:extLst>
          </p:cNvPr>
          <p:cNvSpPr txBox="1"/>
          <p:nvPr/>
        </p:nvSpPr>
        <p:spPr>
          <a:xfrm>
            <a:off x="7392144" y="428388"/>
            <a:ext cx="3807866" cy="584775"/>
          </a:xfrm>
          <a:prstGeom prst="rect">
            <a:avLst/>
          </a:prstGeom>
          <a:noFill/>
        </p:spPr>
        <p:txBody>
          <a:bodyPr wrap="square" rtlCol="0">
            <a:spAutoFit/>
          </a:bodyPr>
          <a:lstStyle/>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استراتيجية المحاضرة الإلكترونية </a:t>
            </a:r>
          </a:p>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r>
              <a:rPr kumimoji="0" lang="en-US"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E - Lecture</a:t>
            </a: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p>
        </p:txBody>
      </p:sp>
      <p:sp>
        <p:nvSpPr>
          <p:cNvPr id="20" name="TextBox 19">
            <a:extLst>
              <a:ext uri="{FF2B5EF4-FFF2-40B4-BE49-F238E27FC236}">
                <a16:creationId xmlns:a16="http://schemas.microsoft.com/office/drawing/2014/main" id="{719322D3-7AE7-43A8-A3A6-F00858F388FF}"/>
              </a:ext>
            </a:extLst>
          </p:cNvPr>
          <p:cNvSpPr txBox="1"/>
          <p:nvPr/>
        </p:nvSpPr>
        <p:spPr>
          <a:xfrm>
            <a:off x="6207292" y="1070243"/>
            <a:ext cx="5617135"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تعد المحاضرة طريقة لتقديم الحقائق والمعلومات يمكن تقديمها من خلال ملفات الصوت، أو ملفات الفيديو بغرض توفيرها للمتعلم بحيث يمكن تحميلها وسماعها ومشاهدتها في أي وقت، كما يمكن أن تحتوي المحاضرة على بعض الروابط المرتبطة بموضوع الدرس. ويتم تنفيذ استراتيجية المحاضرة في بيئات التعلم الإلكترونية من خلال بعض الملفات التي تعرض الموضوع الدراسي بأنواع وطرق مختلفة، وهذه الملفات بأنواعها يتم تحميلها على الإنترنت وذلك لإعادة تشغيلها بواسطة المستخدم على جهاز الكمبيوتر الخاص به.</a:t>
            </a:r>
            <a:endParaRPr kumimoji="0" lang="en-US" altLang="ko-KR" sz="1600" b="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32" name="TextBox 31">
            <a:extLst>
              <a:ext uri="{FF2B5EF4-FFF2-40B4-BE49-F238E27FC236}">
                <a16:creationId xmlns:a16="http://schemas.microsoft.com/office/drawing/2014/main" id="{545256CA-9747-4D82-A2E4-C63563DC8F40}"/>
              </a:ext>
            </a:extLst>
          </p:cNvPr>
          <p:cNvSpPr txBox="1"/>
          <p:nvPr/>
        </p:nvSpPr>
        <p:spPr>
          <a:xfrm>
            <a:off x="623392" y="141704"/>
            <a:ext cx="3830600" cy="861774"/>
          </a:xfrm>
          <a:prstGeom prst="rect">
            <a:avLst/>
          </a:prstGeom>
          <a:noFill/>
        </p:spPr>
        <p:txBody>
          <a:bodyPr wrap="square" rtlCol="0">
            <a:spAutoFit/>
          </a:bodyPr>
          <a:lstStyle/>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استراتيجية التعلم بالمناقشات الإلكترونية</a:t>
            </a:r>
          </a:p>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r>
              <a:rPr kumimoji="0" lang="en-US"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E - Discussion Strategy</a:t>
            </a: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endParaRPr kumimoji="0" lang="ar-JO" sz="1400" b="0"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endParaRPr>
          </a:p>
        </p:txBody>
      </p:sp>
      <p:sp>
        <p:nvSpPr>
          <p:cNvPr id="40" name="TextBox 39">
            <a:extLst>
              <a:ext uri="{FF2B5EF4-FFF2-40B4-BE49-F238E27FC236}">
                <a16:creationId xmlns:a16="http://schemas.microsoft.com/office/drawing/2014/main" id="{58D2C5E9-CC9B-4560-A12F-A8087C7CD931}"/>
              </a:ext>
            </a:extLst>
          </p:cNvPr>
          <p:cNvSpPr txBox="1"/>
          <p:nvPr/>
        </p:nvSpPr>
        <p:spPr>
          <a:xfrm>
            <a:off x="100250" y="1001827"/>
            <a:ext cx="5707718" cy="2800767"/>
          </a:xfrm>
          <a:prstGeom prst="rect">
            <a:avLst/>
          </a:prstGeom>
          <a:noFill/>
        </p:spPr>
        <p:txBody>
          <a:bodyPr wrap="square" rtlCol="0">
            <a:spAutoFit/>
          </a:bodyPr>
          <a:lstStyle/>
          <a:p>
            <a:pPr marL="0" marR="0" lvl="0" indent="0" algn="just"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وتعرف استراتيجية المناقشات الإلكترونية بأنها «استراتيجية تتضمن محادثات إلكترونية قائمة على التفاعلات المتبادلة بين المشاركين للتعاون في عرض المعلومات، وإبداء الآراء في العملية والتعليمية، والمساعدة في التغلب على المشكلات الزمانية والمكانية أو المشكلات النفسية التي تعوق تنفيذ مواجهة المواقف التدريبية والمشاركة بنشاط وجدية". </a:t>
            </a:r>
          </a:p>
          <a:p>
            <a:pPr marL="0" marR="0" lvl="0" indent="0" algn="just"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وتعد استراتيجية النقاش من أهم أدوات الاتصال والتفاعل في بيئة التعلم الالكتروني حيث يتم من خلالها تحقيق العديد الأهداف التربوية ويمكن تعريفها بأنها استراتيجية تسمح للمستخدمين بالتواصل والحوار من خلال التطبيقات الإلكترونية .</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43" name="TextBox 42">
            <a:extLst>
              <a:ext uri="{FF2B5EF4-FFF2-40B4-BE49-F238E27FC236}">
                <a16:creationId xmlns:a16="http://schemas.microsoft.com/office/drawing/2014/main" id="{58D2C5E9-CC9B-4560-A12F-A8087C7CD931}"/>
              </a:ext>
            </a:extLst>
          </p:cNvPr>
          <p:cNvSpPr txBox="1"/>
          <p:nvPr/>
        </p:nvSpPr>
        <p:spPr>
          <a:xfrm>
            <a:off x="6359036" y="4893557"/>
            <a:ext cx="5435192" cy="156966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المحاكاة هي تمثيل موقف أو مجموعة من المواقف الحقيقية التي يصعب على المتعلم دراستها في الواقع، بحيث يتيسر عرضها والتعمق فيها لاستكشاف أسرارها، والتعرف على نتائجها المحتملة عن قرب عندما يصعب تجسيد موقف معين في الحقيقة، نظرًا لتكلفته أو خطورته - كالتجارب النووية والتفاعلات الكيميائية الخطيرة وغيرها.</a:t>
            </a:r>
            <a:endParaRPr kumimoji="0" lang="en-US" altLang="ko-KR" sz="1600" b="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46" name="TextBox 45">
            <a:extLst>
              <a:ext uri="{FF2B5EF4-FFF2-40B4-BE49-F238E27FC236}">
                <a16:creationId xmlns:a16="http://schemas.microsoft.com/office/drawing/2014/main" id="{58D2C5E9-CC9B-4560-A12F-A8087C7CD931}"/>
              </a:ext>
            </a:extLst>
          </p:cNvPr>
          <p:cNvSpPr txBox="1"/>
          <p:nvPr/>
        </p:nvSpPr>
        <p:spPr>
          <a:xfrm>
            <a:off x="7766964" y="4118391"/>
            <a:ext cx="3279540" cy="615553"/>
          </a:xfrm>
          <a:prstGeom prst="rect">
            <a:avLst/>
          </a:prstGeom>
          <a:noFill/>
        </p:spPr>
        <p:txBody>
          <a:bodyPr wrap="square" rtlCol="0">
            <a:spAutoFit/>
          </a:bodyPr>
          <a:lstStyle/>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استراتيجية التعلم بالمحاكاة</a:t>
            </a:r>
          </a:p>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r>
              <a:rPr kumimoji="0" lang="en-US" sz="16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E - Simulation strategy</a:t>
            </a: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p>
        </p:txBody>
      </p:sp>
      <p:sp>
        <p:nvSpPr>
          <p:cNvPr id="48" name="TextBox 47">
            <a:extLst>
              <a:ext uri="{FF2B5EF4-FFF2-40B4-BE49-F238E27FC236}">
                <a16:creationId xmlns:a16="http://schemas.microsoft.com/office/drawing/2014/main" id="{58D2C5E9-CC9B-4560-A12F-A8087C7CD931}"/>
              </a:ext>
            </a:extLst>
          </p:cNvPr>
          <p:cNvSpPr txBox="1"/>
          <p:nvPr/>
        </p:nvSpPr>
        <p:spPr>
          <a:xfrm>
            <a:off x="1145496" y="4058861"/>
            <a:ext cx="3496536" cy="892552"/>
          </a:xfrm>
          <a:prstGeom prst="rect">
            <a:avLst/>
          </a:prstGeom>
          <a:noFill/>
        </p:spPr>
        <p:txBody>
          <a:bodyPr wrap="square" rtlCol="0">
            <a:spAutoFit/>
          </a:bodyPr>
          <a:lstStyle/>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استراتيجية التعليم المبرمج الإلكتروني</a:t>
            </a:r>
          </a:p>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r>
              <a:rPr kumimoji="0" lang="en-US" sz="16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E - Programmed Instruction</a:t>
            </a:r>
            <a:r>
              <a:rPr kumimoji="0" lang="ar-JO" sz="14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endParaRPr kumimoji="0" lang="ar-JO" sz="1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sym typeface="Arial"/>
            </a:endParaRPr>
          </a:p>
        </p:txBody>
      </p:sp>
      <p:sp>
        <p:nvSpPr>
          <p:cNvPr id="49" name="TextBox 48">
            <a:extLst>
              <a:ext uri="{FF2B5EF4-FFF2-40B4-BE49-F238E27FC236}">
                <a16:creationId xmlns:a16="http://schemas.microsoft.com/office/drawing/2014/main" id="{58D2C5E9-CC9B-4560-A12F-A8087C7CD931}"/>
              </a:ext>
            </a:extLst>
          </p:cNvPr>
          <p:cNvSpPr txBox="1"/>
          <p:nvPr/>
        </p:nvSpPr>
        <p:spPr>
          <a:xfrm>
            <a:off x="125248" y="5253680"/>
            <a:ext cx="5707718" cy="107721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يتم فيه تجزئة المحتوى إلى وحدات تعليمية صغيرة مرتبطة مع بعضها لتشكيل مسارات متعددة يتفاعل معها المتعلم. ويعتمد انتقال المتعلم بين أجزاء المقرر على إجابته عن الأسئلة المختلفة من خلال الاختبارات ذاتية التصحيح.</a:t>
            </a:r>
            <a:endParaRPr kumimoji="0" lang="en-US" altLang="ko-KR" sz="1600" b="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E59C871A-18A2-F0DE-BBB9-4669D60E899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53316" y="-21811"/>
            <a:ext cx="2305141" cy="1076343"/>
          </a:xfrm>
          <a:prstGeom prst="rect">
            <a:avLst/>
          </a:prstGeom>
          <a:noFill/>
        </p:spPr>
      </p:pic>
      <p:sp>
        <p:nvSpPr>
          <p:cNvPr id="3" name="TextBox 2">
            <a:extLst>
              <a:ext uri="{FF2B5EF4-FFF2-40B4-BE49-F238E27FC236}">
                <a16:creationId xmlns:a16="http://schemas.microsoft.com/office/drawing/2014/main" id="{C8130641-E5C6-0ED2-3F47-970D19D1FDEE}"/>
              </a:ext>
            </a:extLst>
          </p:cNvPr>
          <p:cNvSpPr txBox="1"/>
          <p:nvPr/>
        </p:nvSpPr>
        <p:spPr>
          <a:xfrm>
            <a:off x="4697786" y="644204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3681779355"/>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직사각형 1">
            <a:extLst>
              <a:ext uri="{FF2B5EF4-FFF2-40B4-BE49-F238E27FC236}">
                <a16:creationId xmlns:a16="http://schemas.microsoft.com/office/drawing/2014/main" id="{A3E7D461-E378-412A-B364-3501CF21E4F9}"/>
              </a:ext>
            </a:extLst>
          </p:cNvPr>
          <p:cNvSpPr/>
          <p:nvPr/>
        </p:nvSpPr>
        <p:spPr>
          <a:xfrm>
            <a:off x="373295" y="534423"/>
            <a:ext cx="3973138" cy="8537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1"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Alexandria" pitchFamily="2" charset="-78"/>
              <a:sym typeface="Arial"/>
            </a:endParaRPr>
          </a:p>
        </p:txBody>
      </p:sp>
      <p:sp>
        <p:nvSpPr>
          <p:cNvPr id="15" name="직사각형 1">
            <a:extLst>
              <a:ext uri="{FF2B5EF4-FFF2-40B4-BE49-F238E27FC236}">
                <a16:creationId xmlns:a16="http://schemas.microsoft.com/office/drawing/2014/main" id="{7AEF6F0A-2915-425A-800E-BC68D63EDE46}"/>
              </a:ext>
            </a:extLst>
          </p:cNvPr>
          <p:cNvSpPr/>
          <p:nvPr/>
        </p:nvSpPr>
        <p:spPr>
          <a:xfrm>
            <a:off x="8319571" y="533630"/>
            <a:ext cx="3506307" cy="8725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1"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Alexandria" pitchFamily="2" charset="-78"/>
              <a:sym typeface="Arial"/>
            </a:endParaRPr>
          </a:p>
        </p:txBody>
      </p:sp>
      <p:sp>
        <p:nvSpPr>
          <p:cNvPr id="17" name="TextBox 16">
            <a:extLst>
              <a:ext uri="{FF2B5EF4-FFF2-40B4-BE49-F238E27FC236}">
                <a16:creationId xmlns:a16="http://schemas.microsoft.com/office/drawing/2014/main" id="{6A738D39-0C41-4F77-93FE-7E4C97919167}"/>
              </a:ext>
            </a:extLst>
          </p:cNvPr>
          <p:cNvSpPr txBox="1"/>
          <p:nvPr/>
        </p:nvSpPr>
        <p:spPr>
          <a:xfrm>
            <a:off x="7891377" y="429500"/>
            <a:ext cx="3503236" cy="861774"/>
          </a:xfrm>
          <a:prstGeom prst="rect">
            <a:avLst/>
          </a:prstGeom>
          <a:noFill/>
        </p:spPr>
        <p:txBody>
          <a:bodyPr wrap="square" rtlCol="0">
            <a:spAutoFit/>
          </a:bodyPr>
          <a:lstStyle/>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استراتيجية حل المشكلات إلكترونية</a:t>
            </a:r>
          </a:p>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r>
              <a:rPr kumimoji="0" lang="en-US"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sym typeface="Arial"/>
              </a:rPr>
              <a:t>E - Problem Solving Strategy</a:t>
            </a: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p>
        </p:txBody>
      </p:sp>
      <p:sp>
        <p:nvSpPr>
          <p:cNvPr id="20" name="TextBox 19">
            <a:extLst>
              <a:ext uri="{FF2B5EF4-FFF2-40B4-BE49-F238E27FC236}">
                <a16:creationId xmlns:a16="http://schemas.microsoft.com/office/drawing/2014/main" id="{719322D3-7AE7-43A8-A3A6-F00858F388FF}"/>
              </a:ext>
            </a:extLst>
          </p:cNvPr>
          <p:cNvSpPr txBox="1"/>
          <p:nvPr/>
        </p:nvSpPr>
        <p:spPr>
          <a:xfrm>
            <a:off x="6112061" y="1201616"/>
            <a:ext cx="5995751" cy="5590633"/>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تهدف طريقة حل المشكلات إلى مساعدة المتعلم ليتمكن من إدراك المفاهيم المعرفية الأساسية في حل المشكلات التعليمية التي قد تواجهه، كما تساعد المتعلم على توجيه سلوكه وقدراته، ويمكن تطبيق استراتيجية حل المشكلات في التعليم الالكتروني عن طريق طرح مشكلة بحثية على الطلاب من خلال صفحة المقرر بحيث يطلب منهم توظيف ما قد تعلموه الحل المشكلة، ولكن بشكل فردي، ويمكن لكل طالب مناقشة المعلم بواسطة البريد الإلكتروني أو الحوار المباشر. </a:t>
            </a:r>
          </a:p>
          <a:p>
            <a:pPr marL="0" marR="0" lvl="0" indent="0" algn="just" defTabSz="914400" rtl="1" eaLnBrk="1" fontAlgn="base"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كما يمكن طرح مشكلة بحثية يقوم المعلم باختيارها ومناقشة المتعلمين حولها وترك كل متعلم على حده لكي يطرح وجهة نظره لحلها، ثم تجمع الحلول وتوضع على لوحة المناقشة بحيث تدور حولها مناقشات جدلية موسعة بواسطة كافة المتعلمين لأخذ الآراء حولها التحديد أنسب هذه الحلول ووضع المبررات الكافية لتبنى الحل الأنسب، ثم الوصول لقرار نهائي بهذا الحل وتعميمه على الطلاب.</a:t>
            </a:r>
          </a:p>
        </p:txBody>
      </p:sp>
      <p:sp>
        <p:nvSpPr>
          <p:cNvPr id="32" name="TextBox 31">
            <a:extLst>
              <a:ext uri="{FF2B5EF4-FFF2-40B4-BE49-F238E27FC236}">
                <a16:creationId xmlns:a16="http://schemas.microsoft.com/office/drawing/2014/main" id="{545256CA-9747-4D82-A2E4-C63563DC8F40}"/>
              </a:ext>
            </a:extLst>
          </p:cNvPr>
          <p:cNvSpPr txBox="1"/>
          <p:nvPr/>
        </p:nvSpPr>
        <p:spPr>
          <a:xfrm>
            <a:off x="797387" y="667271"/>
            <a:ext cx="3496535" cy="861774"/>
          </a:xfrm>
          <a:prstGeom prst="rect">
            <a:avLst/>
          </a:prstGeom>
          <a:noFill/>
        </p:spPr>
        <p:txBody>
          <a:bodyPr wrap="square" rtlCol="0">
            <a:spAutoFit/>
          </a:bodyPr>
          <a:lstStyle/>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استراتيجية التعلم بالاكتشاف الإلكتروني </a:t>
            </a:r>
          </a:p>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r>
              <a:rPr kumimoji="0" lang="en-US"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sym typeface="Arial"/>
              </a:rPr>
              <a:t>E - Discovery Learning Strategy</a:t>
            </a: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endParaRPr kumimoji="0" lang="ar-JO" sz="1400" b="0"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endParaRPr>
          </a:p>
        </p:txBody>
      </p:sp>
      <p:sp>
        <p:nvSpPr>
          <p:cNvPr id="40" name="TextBox 39">
            <a:extLst>
              <a:ext uri="{FF2B5EF4-FFF2-40B4-BE49-F238E27FC236}">
                <a16:creationId xmlns:a16="http://schemas.microsoft.com/office/drawing/2014/main" id="{58D2C5E9-CC9B-4560-A12F-A8087C7CD931}"/>
              </a:ext>
            </a:extLst>
          </p:cNvPr>
          <p:cNvSpPr txBox="1"/>
          <p:nvPr/>
        </p:nvSpPr>
        <p:spPr>
          <a:xfrm>
            <a:off x="100250" y="1650386"/>
            <a:ext cx="5779726" cy="5031506"/>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تعد هذه الاستراتيجية من أفضل الطرق لحصول تعلم قوامه الفهم، حيث إن الطالب في موقف الاكتشاف يكون متعلمًا نشطًا، ويكتسب مهارات البحث ومهارات الملاحظة والتصنيف والتنبؤ والقياس والتفسير والتقدير والتصميم وتسجيل الملاحظات وتفسير المعلومات وغيرها من المهارات.</a:t>
            </a:r>
          </a:p>
          <a:p>
            <a:pPr marL="0" marR="0" lvl="0" indent="0" algn="just" defTabSz="914400" rtl="1" eaLnBrk="1" fontAlgn="base" latinLnBrk="0" hangingPunct="1">
              <a:lnSpc>
                <a:spcPct val="150000"/>
              </a:lnSpc>
              <a:spcBef>
                <a:spcPts val="0"/>
              </a:spcBef>
              <a:spcAft>
                <a:spcPts val="0"/>
              </a:spcAft>
              <a:buClr>
                <a:srgbClr val="000000"/>
              </a:buClr>
              <a:buSzTx/>
              <a:buFont typeface="Arial"/>
              <a:buNone/>
              <a:tabLst/>
              <a:defRPr/>
            </a:pPr>
            <a:endPar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base"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والاكتشاف هو عملية تنظيم للمعلومات بطريقة تمكّن المتعلم من أن يذهب إلى أبعد من المعلومات المقدمة له، من خلال تأجيل الصياغة اللفظية للمفهوم أو التعميم المراد تعليمه للطلبة حتى نهاية الموقف التعليمي الذي يتم من خلاله تدريس المفهوم.</a:t>
            </a:r>
          </a:p>
        </p:txBody>
      </p:sp>
      <p:pic>
        <p:nvPicPr>
          <p:cNvPr id="2" name="Graphic 21">
            <a:extLst>
              <a:ext uri="{FF2B5EF4-FFF2-40B4-BE49-F238E27FC236}">
                <a16:creationId xmlns:a16="http://schemas.microsoft.com/office/drawing/2014/main" id="{4D651FD1-063E-7E46-FF1D-50989100308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917175" y="117984"/>
            <a:ext cx="2305141" cy="1076343"/>
          </a:xfrm>
          <a:prstGeom prst="rect">
            <a:avLst/>
          </a:prstGeom>
          <a:noFill/>
        </p:spPr>
      </p:pic>
    </p:spTree>
    <p:extLst>
      <p:ext uri="{BB962C8B-B14F-4D97-AF65-F5344CB8AC3E}">
        <p14:creationId xmlns:p14="http://schemas.microsoft.com/office/powerpoint/2010/main" val="254307738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직사각형 1">
            <a:extLst>
              <a:ext uri="{FF2B5EF4-FFF2-40B4-BE49-F238E27FC236}">
                <a16:creationId xmlns:a16="http://schemas.microsoft.com/office/drawing/2014/main" id="{7AEF6F0A-2915-425A-800E-BC68D63EDE46}"/>
              </a:ext>
            </a:extLst>
          </p:cNvPr>
          <p:cNvSpPr/>
          <p:nvPr/>
        </p:nvSpPr>
        <p:spPr>
          <a:xfrm>
            <a:off x="8242296" y="752572"/>
            <a:ext cx="3506307" cy="8725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1"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Alexandria" pitchFamily="2" charset="-78"/>
              <a:sym typeface="Arial"/>
            </a:endParaRPr>
          </a:p>
        </p:txBody>
      </p:sp>
      <p:sp>
        <p:nvSpPr>
          <p:cNvPr id="32" name="TextBox 31">
            <a:extLst>
              <a:ext uri="{FF2B5EF4-FFF2-40B4-BE49-F238E27FC236}">
                <a16:creationId xmlns:a16="http://schemas.microsoft.com/office/drawing/2014/main" id="{545256CA-9747-4D82-A2E4-C63563DC8F40}"/>
              </a:ext>
            </a:extLst>
          </p:cNvPr>
          <p:cNvSpPr txBox="1"/>
          <p:nvPr/>
        </p:nvSpPr>
        <p:spPr>
          <a:xfrm>
            <a:off x="983432" y="554829"/>
            <a:ext cx="3496535" cy="923330"/>
          </a:xfrm>
          <a:prstGeom prst="rect">
            <a:avLst/>
          </a:prstGeom>
          <a:noFill/>
        </p:spPr>
        <p:txBody>
          <a:bodyPr wrap="square" rtlCol="0">
            <a:spAutoFit/>
          </a:bodyPr>
          <a:lstStyle/>
          <a:p>
            <a:pPr marL="0" marR="0" lvl="0" indent="0" algn="ctr" defTabSz="914400" rtl="0" eaLnBrk="1" fontAlgn="base"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استراتيجية التعلم الإلكتروني القائم على المشروعات</a:t>
            </a:r>
          </a:p>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r>
              <a:rPr kumimoji="0" lang="en-US" sz="16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sym typeface="Arial"/>
              </a:rPr>
              <a:t>Project Based e Learning Strategy</a:t>
            </a: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p>
        </p:txBody>
      </p:sp>
      <p:sp>
        <p:nvSpPr>
          <p:cNvPr id="40" name="TextBox 39">
            <a:extLst>
              <a:ext uri="{FF2B5EF4-FFF2-40B4-BE49-F238E27FC236}">
                <a16:creationId xmlns:a16="http://schemas.microsoft.com/office/drawing/2014/main" id="{58D2C5E9-CC9B-4560-A12F-A8087C7CD931}"/>
              </a:ext>
            </a:extLst>
          </p:cNvPr>
          <p:cNvSpPr txBox="1"/>
          <p:nvPr/>
        </p:nvSpPr>
        <p:spPr>
          <a:xfrm>
            <a:off x="215900" y="1558726"/>
            <a:ext cx="5648337" cy="5221301"/>
          </a:xfrm>
          <a:prstGeom prst="rect">
            <a:avLst/>
          </a:prstGeom>
          <a:noFill/>
        </p:spPr>
        <p:txBody>
          <a:bodyPr wrap="square" rtlCol="0">
            <a:spAutoFit/>
          </a:bodyPr>
          <a:lstStyle/>
          <a:p>
            <a:pPr marL="0" marR="0" lvl="0" indent="0" algn="just" defTabSz="914400" rtl="1" eaLnBrk="1" fontAlgn="base"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تعتبر استراتيجية التعلم الإلكتروني القائم على المشروعات من الاستراتيجيات التي يمكن استخدامها في تدريب واعداد الطلاب، حيث تتميز بإمكانية توظيف واستخدام أدوات التفاعل الإلكتروني عبر الويب لتحقيق التعاون والمشاركة في تنفيذ هذه المشروعات، والاستفادة من كافة المصادر الإلكترونية المتاحة عبر الويب في الحصول على المعلومات وتبادلها إلكترونية بين الطلاب وبعضهم البعض دون اللجوء للمعلم المشرف على المشروعات.</a:t>
            </a:r>
          </a:p>
          <a:p>
            <a:pPr marL="0" marR="0" lvl="0" indent="0" algn="just" defTabSz="914400" rtl="1" eaLnBrk="1" fontAlgn="base"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وتعد استراتيجية التعلّم الإلكتروني القائم على المشروعات من الاستراتيجيات التي تشغل عقل المتعلم في اكتساب المعرفة والمهارات من خلال عمليات الاكتشاف حول أسئلة مرتبطة بالمنهج وبناء منتج نهائي يتم تقييمه في ضوء تحقيقه لأهداف التعلم من خلال مجموعة من المهام التي يتبعها المتعلم.</a:t>
            </a:r>
          </a:p>
        </p:txBody>
      </p:sp>
      <p:sp>
        <p:nvSpPr>
          <p:cNvPr id="43" name="TextBox 42">
            <a:extLst>
              <a:ext uri="{FF2B5EF4-FFF2-40B4-BE49-F238E27FC236}">
                <a16:creationId xmlns:a16="http://schemas.microsoft.com/office/drawing/2014/main" id="{58D2C5E9-CC9B-4560-A12F-A8087C7CD931}"/>
              </a:ext>
            </a:extLst>
          </p:cNvPr>
          <p:cNvSpPr txBox="1"/>
          <p:nvPr/>
        </p:nvSpPr>
        <p:spPr>
          <a:xfrm>
            <a:off x="6353188" y="1866776"/>
            <a:ext cx="5648337" cy="3785011"/>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تهدف إلى تعليم موضوعات الدراسة من خلال الألعاب المسلية بغرض توليد الإثارة و التشويق التي تحبب المتعلمين في تعلم هذه الموضوعات، كما تنمّي لديهم القدرة على حل المشكلات، واتخاذ القرار والمرونة والمبادرة والمثابرة والصبر، وتحتوي كل لعبة على عدد من المكونات منها مضمون اللعبة، والأهداف التعليمية للعبة، وقواعد اللعبة ودور اللاعبين، والتعليمات الخاصة باللعب وكيفية حساب المكسب والخسارة، بحيث تكون معروفة للمتعلم قبل اللعب.</a:t>
            </a:r>
            <a:endParaRPr kumimoji="0" lang="en-US" altLang="ko-KR" b="0" i="0" u="none" strike="noStrike" kern="0" cap="none" spc="0" normalizeH="0" baseline="0" noProof="0" dirty="0">
              <a:ln>
                <a:noFill/>
              </a:ln>
              <a:solidFill>
                <a:srgbClr val="000000">
                  <a:lumMod val="75000"/>
                  <a:lumOff val="25000"/>
                </a:srgbClr>
              </a:solidFill>
              <a:effectLst/>
              <a:uLnTx/>
              <a:uFillTx/>
              <a:latin typeface="Alexandria" pitchFamily="2" charset="-78"/>
              <a:cs typeface="Alexandria" pitchFamily="2" charset="-78"/>
              <a:sym typeface="Arial"/>
            </a:endParaRPr>
          </a:p>
        </p:txBody>
      </p:sp>
      <p:sp>
        <p:nvSpPr>
          <p:cNvPr id="46" name="TextBox 45">
            <a:extLst>
              <a:ext uri="{FF2B5EF4-FFF2-40B4-BE49-F238E27FC236}">
                <a16:creationId xmlns:a16="http://schemas.microsoft.com/office/drawing/2014/main" id="{58D2C5E9-CC9B-4560-A12F-A8087C7CD931}"/>
              </a:ext>
            </a:extLst>
          </p:cNvPr>
          <p:cNvSpPr txBox="1"/>
          <p:nvPr/>
        </p:nvSpPr>
        <p:spPr>
          <a:xfrm>
            <a:off x="7892937" y="893384"/>
            <a:ext cx="3506308" cy="584775"/>
          </a:xfrm>
          <a:prstGeom prst="rect">
            <a:avLst/>
          </a:prstGeom>
          <a:noFill/>
        </p:spPr>
        <p:txBody>
          <a:bodyPr wrap="square" rtlCol="0">
            <a:spAutoFit/>
          </a:bodyPr>
          <a:lstStyle/>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8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استراتيجية الألعاب التعليمية</a:t>
            </a:r>
          </a:p>
          <a:p>
            <a:pPr marL="0" marR="0" lvl="0" indent="0" algn="ctr" defTabSz="914400" rtl="1" eaLnBrk="1" fontAlgn="base" latinLnBrk="0" hangingPunct="1">
              <a:lnSpc>
                <a:spcPct val="100000"/>
              </a:lnSpc>
              <a:spcBef>
                <a:spcPts val="0"/>
              </a:spcBef>
              <a:spcAft>
                <a:spcPts val="0"/>
              </a:spcAft>
              <a:buClr>
                <a:srgbClr val="000000"/>
              </a:buClr>
              <a:buSzTx/>
              <a:buFont typeface="Arial"/>
              <a:buNone/>
              <a:tabLst/>
              <a:defRPr/>
            </a:pP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r>
              <a:rPr kumimoji="0" lang="en-US"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sym typeface="Arial"/>
              </a:rPr>
              <a:t>Instructional Games strategy</a:t>
            </a:r>
            <a:r>
              <a:rPr kumimoji="0" lang="ar-JO" sz="1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a:t>
            </a:r>
          </a:p>
        </p:txBody>
      </p:sp>
      <p:pic>
        <p:nvPicPr>
          <p:cNvPr id="10" name="Graphic 21">
            <a:extLst>
              <a:ext uri="{FF2B5EF4-FFF2-40B4-BE49-F238E27FC236}">
                <a16:creationId xmlns:a16="http://schemas.microsoft.com/office/drawing/2014/main" id="{55488E16-2008-D97A-7B2F-CCCC5D334FB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Tree>
    <p:extLst>
      <p:ext uri="{BB962C8B-B14F-4D97-AF65-F5344CB8AC3E}">
        <p14:creationId xmlns:p14="http://schemas.microsoft.com/office/powerpoint/2010/main" val="4058652801"/>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 name="자유형: 도형 16">
            <a:extLst>
              <a:ext uri="{FF2B5EF4-FFF2-40B4-BE49-F238E27FC236}">
                <a16:creationId xmlns:a16="http://schemas.microsoft.com/office/drawing/2014/main" id="{3204CE1A-7D1C-4C60-B0E6-9B2023364081}"/>
              </a:ext>
            </a:extLst>
          </p:cNvPr>
          <p:cNvSpPr>
            <a:spLocks noChangeAspect="1"/>
          </p:cNvSpPr>
          <p:nvPr/>
        </p:nvSpPr>
        <p:spPr>
          <a:xfrm>
            <a:off x="-15691" y="2470663"/>
            <a:ext cx="2399364" cy="2698677"/>
          </a:xfrm>
          <a:custGeom>
            <a:avLst/>
            <a:gdLst>
              <a:gd name="connsiteX0" fmla="*/ 1376433 w 2765122"/>
              <a:gd name="connsiteY0" fmla="*/ 2257187 h 3110058"/>
              <a:gd name="connsiteX1" fmla="*/ 1145400 w 2765122"/>
              <a:gd name="connsiteY1" fmla="*/ 2354829 h 3110058"/>
              <a:gd name="connsiteX2" fmla="*/ 1036105 w 2765122"/>
              <a:gd name="connsiteY2" fmla="*/ 2389775 h 3110058"/>
              <a:gd name="connsiteX3" fmla="*/ 1040146 w 2765122"/>
              <a:gd name="connsiteY3" fmla="*/ 2406930 h 3110058"/>
              <a:gd name="connsiteX4" fmla="*/ 1382560 w 2765122"/>
              <a:gd name="connsiteY4" fmla="*/ 2894301 h 3110058"/>
              <a:gd name="connsiteX5" fmla="*/ 1724974 w 2765122"/>
              <a:gd name="connsiteY5" fmla="*/ 2406930 h 3110058"/>
              <a:gd name="connsiteX6" fmla="*/ 1726723 w 2765122"/>
              <a:gd name="connsiteY6" fmla="*/ 2399874 h 3110058"/>
              <a:gd name="connsiteX7" fmla="*/ 1605728 w 2765122"/>
              <a:gd name="connsiteY7" fmla="*/ 2358846 h 3110058"/>
              <a:gd name="connsiteX8" fmla="*/ 1795887 w 2765122"/>
              <a:gd name="connsiteY8" fmla="*/ 2033026 h 3110058"/>
              <a:gd name="connsiteX9" fmla="*/ 1694075 w 2765122"/>
              <a:gd name="connsiteY9" fmla="*/ 2094586 h 3110058"/>
              <a:gd name="connsiteX10" fmla="*/ 1578650 w 2765122"/>
              <a:gd name="connsiteY10" fmla="*/ 2155153 h 3110058"/>
              <a:gd name="connsiteX11" fmla="*/ 1618821 w 2765122"/>
              <a:gd name="connsiteY11" fmla="*/ 2173994 h 3110058"/>
              <a:gd name="connsiteX12" fmla="*/ 1763952 w 2765122"/>
              <a:gd name="connsiteY12" fmla="*/ 2229138 h 3110058"/>
              <a:gd name="connsiteX13" fmla="*/ 1791432 w 2765122"/>
              <a:gd name="connsiteY13" fmla="*/ 2076334 h 3110058"/>
              <a:gd name="connsiteX14" fmla="*/ 969005 w 2765122"/>
              <a:gd name="connsiteY14" fmla="*/ 2030800 h 3110058"/>
              <a:gd name="connsiteX15" fmla="*/ 973688 w 2765122"/>
              <a:gd name="connsiteY15" fmla="*/ 2076334 h 3110058"/>
              <a:gd name="connsiteX16" fmla="*/ 997942 w 2765122"/>
              <a:gd name="connsiteY16" fmla="*/ 2219324 h 3110058"/>
              <a:gd name="connsiteX17" fmla="*/ 1135534 w 2765122"/>
              <a:gd name="connsiteY17" fmla="*/ 2169774 h 3110058"/>
              <a:gd name="connsiteX18" fmla="*/ 1176026 w 2765122"/>
              <a:gd name="connsiteY18" fmla="*/ 2151638 h 3110058"/>
              <a:gd name="connsiteX19" fmla="*/ 1061678 w 2765122"/>
              <a:gd name="connsiteY19" fmla="*/ 2089068 h 3110058"/>
              <a:gd name="connsiteX20" fmla="*/ 2270995 w 2765122"/>
              <a:gd name="connsiteY20" fmla="*/ 1682607 h 3110058"/>
              <a:gd name="connsiteX21" fmla="*/ 2193789 w 2765122"/>
              <a:gd name="connsiteY21" fmla="*/ 1749541 h 3110058"/>
              <a:gd name="connsiteX22" fmla="*/ 2080535 w 2765122"/>
              <a:gd name="connsiteY22" fmla="*/ 1839120 h 3110058"/>
              <a:gd name="connsiteX23" fmla="*/ 1988274 w 2765122"/>
              <a:gd name="connsiteY23" fmla="*/ 1905861 h 3110058"/>
              <a:gd name="connsiteX24" fmla="*/ 1956628 w 2765122"/>
              <a:gd name="connsiteY24" fmla="*/ 2160317 h 3110058"/>
              <a:gd name="connsiteX25" fmla="*/ 1929983 w 2765122"/>
              <a:gd name="connsiteY25" fmla="*/ 2282840 h 3110058"/>
              <a:gd name="connsiteX26" fmla="*/ 2032699 w 2765122"/>
              <a:gd name="connsiteY26" fmla="*/ 2311732 h 3110058"/>
              <a:gd name="connsiteX27" fmla="*/ 2530541 w 2765122"/>
              <a:gd name="connsiteY27" fmla="*/ 2244806 h 3110058"/>
              <a:gd name="connsiteX28" fmla="*/ 2289139 w 2765122"/>
              <a:gd name="connsiteY28" fmla="*/ 1700285 h 3110058"/>
              <a:gd name="connsiteX29" fmla="*/ 491768 w 2765122"/>
              <a:gd name="connsiteY29" fmla="*/ 1666932 h 3110058"/>
              <a:gd name="connsiteX30" fmla="*/ 473585 w 2765122"/>
              <a:gd name="connsiteY30" fmla="*/ 1684439 h 3110058"/>
              <a:gd name="connsiteX31" fmla="*/ 222717 w 2765122"/>
              <a:gd name="connsiteY31" fmla="*/ 2224664 h 3110058"/>
              <a:gd name="connsiteX32" fmla="*/ 719315 w 2765122"/>
              <a:gd name="connsiteY32" fmla="*/ 2300269 h 3110058"/>
              <a:gd name="connsiteX33" fmla="*/ 831176 w 2765122"/>
              <a:gd name="connsiteY33" fmla="*/ 2270901 h 3110058"/>
              <a:gd name="connsiteX34" fmla="*/ 808495 w 2765122"/>
              <a:gd name="connsiteY34" fmla="*/ 2160317 h 3110058"/>
              <a:gd name="connsiteX35" fmla="*/ 776012 w 2765122"/>
              <a:gd name="connsiteY35" fmla="*/ 1899134 h 3110058"/>
              <a:gd name="connsiteX36" fmla="*/ 679735 w 2765122"/>
              <a:gd name="connsiteY36" fmla="*/ 1826895 h 3110058"/>
              <a:gd name="connsiteX37" fmla="*/ 502637 w 2765122"/>
              <a:gd name="connsiteY37" fmla="*/ 1677612 h 3110058"/>
              <a:gd name="connsiteX38" fmla="*/ 2001099 w 2765122"/>
              <a:gd name="connsiteY38" fmla="*/ 1443878 h 3110058"/>
              <a:gd name="connsiteX39" fmla="*/ 2005588 w 2765122"/>
              <a:gd name="connsiteY39" fmla="*/ 1555029 h 3110058"/>
              <a:gd name="connsiteX40" fmla="*/ 2000712 w 2765122"/>
              <a:gd name="connsiteY40" fmla="*/ 1675767 h 3110058"/>
              <a:gd name="connsiteX41" fmla="*/ 2038461 w 2765122"/>
              <a:gd name="connsiteY41" fmla="*/ 1648469 h 3110058"/>
              <a:gd name="connsiteX42" fmla="*/ 2130505 w 2765122"/>
              <a:gd name="connsiteY42" fmla="*/ 1573751 h 3110058"/>
              <a:gd name="connsiteX43" fmla="*/ 2143759 w 2765122"/>
              <a:gd name="connsiteY43" fmla="*/ 1562074 h 3110058"/>
              <a:gd name="connsiteX44" fmla="*/ 2039991 w 2765122"/>
              <a:gd name="connsiteY44" fmla="*/ 1473050 h 3110058"/>
              <a:gd name="connsiteX45" fmla="*/ 764411 w 2765122"/>
              <a:gd name="connsiteY45" fmla="*/ 1434288 h 3110058"/>
              <a:gd name="connsiteX46" fmla="*/ 726661 w 2765122"/>
              <a:gd name="connsiteY46" fmla="*/ 1461587 h 3110058"/>
              <a:gd name="connsiteX47" fmla="*/ 634617 w 2765122"/>
              <a:gd name="connsiteY47" fmla="*/ 1536305 h 3110058"/>
              <a:gd name="connsiteX48" fmla="*/ 621360 w 2765122"/>
              <a:gd name="connsiteY48" fmla="*/ 1547985 h 3110058"/>
              <a:gd name="connsiteX49" fmla="*/ 725129 w 2765122"/>
              <a:gd name="connsiteY49" fmla="*/ 1637009 h 3110058"/>
              <a:gd name="connsiteX50" fmla="*/ 764024 w 2765122"/>
              <a:gd name="connsiteY50" fmla="*/ 1666183 h 3110058"/>
              <a:gd name="connsiteX51" fmla="*/ 759534 w 2765122"/>
              <a:gd name="connsiteY51" fmla="*/ 1555029 h 3110058"/>
              <a:gd name="connsiteX52" fmla="*/ 1386966 w 2765122"/>
              <a:gd name="connsiteY52" fmla="*/ 1049980 h 3110058"/>
              <a:gd name="connsiteX53" fmla="*/ 1160689 w 2765122"/>
              <a:gd name="connsiteY53" fmla="*/ 1170734 h 3110058"/>
              <a:gd name="connsiteX54" fmla="*/ 947211 w 2765122"/>
              <a:gd name="connsiteY54" fmla="*/ 1303680 h 3110058"/>
              <a:gd name="connsiteX55" fmla="*/ 938816 w 2765122"/>
              <a:gd name="connsiteY55" fmla="*/ 1555028 h 3110058"/>
              <a:gd name="connsiteX56" fmla="*/ 947046 w 2765122"/>
              <a:gd name="connsiteY56" fmla="*/ 1801432 h 3110058"/>
              <a:gd name="connsiteX57" fmla="*/ 1154015 w 2765122"/>
              <a:gd name="connsiteY57" fmla="*/ 1935392 h 3110058"/>
              <a:gd name="connsiteX58" fmla="*/ 1378151 w 2765122"/>
              <a:gd name="connsiteY58" fmla="*/ 2060078 h 3110058"/>
              <a:gd name="connsiteX59" fmla="*/ 1604433 w 2765122"/>
              <a:gd name="connsiteY59" fmla="*/ 1939321 h 3110058"/>
              <a:gd name="connsiteX60" fmla="*/ 1817909 w 2765122"/>
              <a:gd name="connsiteY60" fmla="*/ 1806377 h 3110058"/>
              <a:gd name="connsiteX61" fmla="*/ 1826304 w 2765122"/>
              <a:gd name="connsiteY61" fmla="*/ 1555028 h 3110058"/>
              <a:gd name="connsiteX62" fmla="*/ 1818074 w 2765122"/>
              <a:gd name="connsiteY62" fmla="*/ 1308628 h 3110058"/>
              <a:gd name="connsiteX63" fmla="*/ 1611105 w 2765122"/>
              <a:gd name="connsiteY63" fmla="*/ 1174667 h 3110058"/>
              <a:gd name="connsiteX64" fmla="*/ 1767179 w 2765122"/>
              <a:gd name="connsiteY64" fmla="*/ 890733 h 3110058"/>
              <a:gd name="connsiteX65" fmla="*/ 1629589 w 2765122"/>
              <a:gd name="connsiteY65" fmla="*/ 940281 h 3110058"/>
              <a:gd name="connsiteX66" fmla="*/ 1589093 w 2765122"/>
              <a:gd name="connsiteY66" fmla="*/ 958419 h 3110058"/>
              <a:gd name="connsiteX67" fmla="*/ 1703444 w 2765122"/>
              <a:gd name="connsiteY67" fmla="*/ 1020991 h 3110058"/>
              <a:gd name="connsiteX68" fmla="*/ 1796116 w 2765122"/>
              <a:gd name="connsiteY68" fmla="*/ 1079257 h 3110058"/>
              <a:gd name="connsiteX69" fmla="*/ 1791432 w 2765122"/>
              <a:gd name="connsiteY69" fmla="*/ 1033723 h 3110058"/>
              <a:gd name="connsiteX70" fmla="*/ 1001168 w 2765122"/>
              <a:gd name="connsiteY70" fmla="*/ 880921 h 3110058"/>
              <a:gd name="connsiteX71" fmla="*/ 973688 w 2765122"/>
              <a:gd name="connsiteY71" fmla="*/ 1033723 h 3110058"/>
              <a:gd name="connsiteX72" fmla="*/ 969233 w 2765122"/>
              <a:gd name="connsiteY72" fmla="*/ 1077033 h 3110058"/>
              <a:gd name="connsiteX73" fmla="*/ 1071048 w 2765122"/>
              <a:gd name="connsiteY73" fmla="*/ 1015472 h 3110058"/>
              <a:gd name="connsiteX74" fmla="*/ 1186470 w 2765122"/>
              <a:gd name="connsiteY74" fmla="*/ 954907 h 3110058"/>
              <a:gd name="connsiteX75" fmla="*/ 1146299 w 2765122"/>
              <a:gd name="connsiteY75" fmla="*/ 936065 h 3110058"/>
              <a:gd name="connsiteX76" fmla="*/ 2296662 w 2765122"/>
              <a:gd name="connsiteY76" fmla="*/ 783036 h 3110058"/>
              <a:gd name="connsiteX77" fmla="*/ 2045808 w 2765122"/>
              <a:gd name="connsiteY77" fmla="*/ 809787 h 3110058"/>
              <a:gd name="connsiteX78" fmla="*/ 1933945 w 2765122"/>
              <a:gd name="connsiteY78" fmla="*/ 839155 h 3110058"/>
              <a:gd name="connsiteX79" fmla="*/ 1956628 w 2765122"/>
              <a:gd name="connsiteY79" fmla="*/ 949742 h 3110058"/>
              <a:gd name="connsiteX80" fmla="*/ 1989111 w 2765122"/>
              <a:gd name="connsiteY80" fmla="*/ 1210925 h 3110058"/>
              <a:gd name="connsiteX81" fmla="*/ 2085387 w 2765122"/>
              <a:gd name="connsiteY81" fmla="*/ 1283163 h 3110058"/>
              <a:gd name="connsiteX82" fmla="*/ 2262485 w 2765122"/>
              <a:gd name="connsiteY82" fmla="*/ 1432446 h 3110058"/>
              <a:gd name="connsiteX83" fmla="*/ 2273353 w 2765122"/>
              <a:gd name="connsiteY83" fmla="*/ 1443125 h 3110058"/>
              <a:gd name="connsiteX84" fmla="*/ 2291537 w 2765122"/>
              <a:gd name="connsiteY84" fmla="*/ 1425616 h 3110058"/>
              <a:gd name="connsiteX85" fmla="*/ 2542406 w 2765122"/>
              <a:gd name="connsiteY85" fmla="*/ 885391 h 3110058"/>
              <a:gd name="connsiteX86" fmla="*/ 2296662 w 2765122"/>
              <a:gd name="connsiteY86" fmla="*/ 783036 h 3110058"/>
              <a:gd name="connsiteX87" fmla="*/ 482072 w 2765122"/>
              <a:gd name="connsiteY87" fmla="*/ 767202 h 3110058"/>
              <a:gd name="connsiteX88" fmla="*/ 234579 w 2765122"/>
              <a:gd name="connsiteY88" fmla="*/ 865253 h 3110058"/>
              <a:gd name="connsiteX89" fmla="*/ 475981 w 2765122"/>
              <a:gd name="connsiteY89" fmla="*/ 1409774 h 3110058"/>
              <a:gd name="connsiteX90" fmla="*/ 494126 w 2765122"/>
              <a:gd name="connsiteY90" fmla="*/ 1427453 h 3110058"/>
              <a:gd name="connsiteX91" fmla="*/ 571333 w 2765122"/>
              <a:gd name="connsiteY91" fmla="*/ 1360517 h 3110058"/>
              <a:gd name="connsiteX92" fmla="*/ 684587 w 2765122"/>
              <a:gd name="connsiteY92" fmla="*/ 1270938 h 3110058"/>
              <a:gd name="connsiteX93" fmla="*/ 776848 w 2765122"/>
              <a:gd name="connsiteY93" fmla="*/ 1204197 h 3110058"/>
              <a:gd name="connsiteX94" fmla="*/ 808495 w 2765122"/>
              <a:gd name="connsiteY94" fmla="*/ 949742 h 3110058"/>
              <a:gd name="connsiteX95" fmla="*/ 835139 w 2765122"/>
              <a:gd name="connsiteY95" fmla="*/ 827220 h 3110058"/>
              <a:gd name="connsiteX96" fmla="*/ 732420 w 2765122"/>
              <a:gd name="connsiteY96" fmla="*/ 798327 h 3110058"/>
              <a:gd name="connsiteX97" fmla="*/ 482072 w 2765122"/>
              <a:gd name="connsiteY97" fmla="*/ 767202 h 3110058"/>
              <a:gd name="connsiteX98" fmla="*/ 1382560 w 2765122"/>
              <a:gd name="connsiteY98" fmla="*/ 215755 h 3110058"/>
              <a:gd name="connsiteX99" fmla="*/ 1040146 w 2765122"/>
              <a:gd name="connsiteY99" fmla="*/ 703126 h 3110058"/>
              <a:gd name="connsiteX100" fmla="*/ 1038397 w 2765122"/>
              <a:gd name="connsiteY100" fmla="*/ 710184 h 3110058"/>
              <a:gd name="connsiteX101" fmla="*/ 1159394 w 2765122"/>
              <a:gd name="connsiteY101" fmla="*/ 751212 h 3110058"/>
              <a:gd name="connsiteX102" fmla="*/ 1388689 w 2765122"/>
              <a:gd name="connsiteY102" fmla="*/ 852872 h 3110058"/>
              <a:gd name="connsiteX103" fmla="*/ 1619722 w 2765122"/>
              <a:gd name="connsiteY103" fmla="*/ 755229 h 3110058"/>
              <a:gd name="connsiteX104" fmla="*/ 1729016 w 2765122"/>
              <a:gd name="connsiteY104" fmla="*/ 720284 h 3110058"/>
              <a:gd name="connsiteX105" fmla="*/ 1724974 w 2765122"/>
              <a:gd name="connsiteY105" fmla="*/ 703126 h 3110058"/>
              <a:gd name="connsiteX106" fmla="*/ 1382560 w 2765122"/>
              <a:gd name="connsiteY106" fmla="*/ 215755 h 3110058"/>
              <a:gd name="connsiteX107" fmla="*/ 1382561 w 2765122"/>
              <a:gd name="connsiteY107" fmla="*/ 0 h 3110058"/>
              <a:gd name="connsiteX108" fmla="*/ 1863319 w 2765122"/>
              <a:gd name="connsiteY108" fmla="*/ 565886 h 3110058"/>
              <a:gd name="connsiteX109" fmla="*/ 1892754 w 2765122"/>
              <a:gd name="connsiteY109" fmla="*/ 669221 h 3110058"/>
              <a:gd name="connsiteX110" fmla="*/ 1998805 w 2765122"/>
              <a:gd name="connsiteY110" fmla="*/ 644109 h 3110058"/>
              <a:gd name="connsiteX111" fmla="*/ 2729256 w 2765122"/>
              <a:gd name="connsiteY111" fmla="*/ 777515 h 3110058"/>
              <a:gd name="connsiteX112" fmla="*/ 2479563 w 2765122"/>
              <a:gd name="connsiteY112" fmla="*/ 1476806 h 3110058"/>
              <a:gd name="connsiteX113" fmla="*/ 2396868 w 2765122"/>
              <a:gd name="connsiteY113" fmla="*/ 1564493 h 3110058"/>
              <a:gd name="connsiteX114" fmla="*/ 2415853 w 2765122"/>
              <a:gd name="connsiteY114" fmla="*/ 1583149 h 3110058"/>
              <a:gd name="connsiteX115" fmla="*/ 2715481 w 2765122"/>
              <a:gd name="connsiteY115" fmla="*/ 2355928 h 3110058"/>
              <a:gd name="connsiteX116" fmla="*/ 1982813 w 2765122"/>
              <a:gd name="connsiteY116" fmla="*/ 2476565 h 3110058"/>
              <a:gd name="connsiteX117" fmla="*/ 1890625 w 2765122"/>
              <a:gd name="connsiteY117" fmla="*/ 2453030 h 3110058"/>
              <a:gd name="connsiteX118" fmla="*/ 1863319 w 2765122"/>
              <a:gd name="connsiteY118" fmla="*/ 2544172 h 3110058"/>
              <a:gd name="connsiteX119" fmla="*/ 1382561 w 2765122"/>
              <a:gd name="connsiteY119" fmla="*/ 3110058 h 3110058"/>
              <a:gd name="connsiteX120" fmla="*/ 901803 w 2765122"/>
              <a:gd name="connsiteY120" fmla="*/ 2544172 h 3110058"/>
              <a:gd name="connsiteX121" fmla="*/ 872368 w 2765122"/>
              <a:gd name="connsiteY121" fmla="*/ 2440837 h 3110058"/>
              <a:gd name="connsiteX122" fmla="*/ 766317 w 2765122"/>
              <a:gd name="connsiteY122" fmla="*/ 2465949 h 3110058"/>
              <a:gd name="connsiteX123" fmla="*/ 35866 w 2765122"/>
              <a:gd name="connsiteY123" fmla="*/ 2332544 h 3110058"/>
              <a:gd name="connsiteX124" fmla="*/ 285559 w 2765122"/>
              <a:gd name="connsiteY124" fmla="*/ 1633252 h 3110058"/>
              <a:gd name="connsiteX125" fmla="*/ 368254 w 2765122"/>
              <a:gd name="connsiteY125" fmla="*/ 1545565 h 3110058"/>
              <a:gd name="connsiteX126" fmla="*/ 349269 w 2765122"/>
              <a:gd name="connsiteY126" fmla="*/ 1526910 h 3110058"/>
              <a:gd name="connsiteX127" fmla="*/ 49641 w 2765122"/>
              <a:gd name="connsiteY127" fmla="*/ 754130 h 3110058"/>
              <a:gd name="connsiteX128" fmla="*/ 782309 w 2765122"/>
              <a:gd name="connsiteY128" fmla="*/ 633493 h 3110058"/>
              <a:gd name="connsiteX129" fmla="*/ 874497 w 2765122"/>
              <a:gd name="connsiteY129" fmla="*/ 657029 h 3110058"/>
              <a:gd name="connsiteX130" fmla="*/ 901803 w 2765122"/>
              <a:gd name="connsiteY130" fmla="*/ 565886 h 3110058"/>
              <a:gd name="connsiteX131" fmla="*/ 1382561 w 2765122"/>
              <a:gd name="connsiteY131" fmla="*/ 0 h 3110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Lst>
            <a:rect l="l" t="t" r="r" b="b"/>
            <a:pathLst>
              <a:path w="2765122" h="3110058">
                <a:moveTo>
                  <a:pt x="1376433" y="2257187"/>
                </a:moveTo>
                <a:lnTo>
                  <a:pt x="1145400" y="2354829"/>
                </a:lnTo>
                <a:lnTo>
                  <a:pt x="1036105" y="2389775"/>
                </a:lnTo>
                <a:lnTo>
                  <a:pt x="1040146" y="2406930"/>
                </a:lnTo>
                <a:cubicBezTo>
                  <a:pt x="1121535" y="2704580"/>
                  <a:pt x="1244707" y="2894301"/>
                  <a:pt x="1382560" y="2894301"/>
                </a:cubicBezTo>
                <a:cubicBezTo>
                  <a:pt x="1520414" y="2894301"/>
                  <a:pt x="1643585" y="2704580"/>
                  <a:pt x="1724974" y="2406930"/>
                </a:cubicBezTo>
                <a:lnTo>
                  <a:pt x="1726723" y="2399874"/>
                </a:lnTo>
                <a:lnTo>
                  <a:pt x="1605728" y="2358846"/>
                </a:lnTo>
                <a:close/>
                <a:moveTo>
                  <a:pt x="1795887" y="2033026"/>
                </a:moveTo>
                <a:lnTo>
                  <a:pt x="1694075" y="2094586"/>
                </a:lnTo>
                <a:lnTo>
                  <a:pt x="1578650" y="2155153"/>
                </a:lnTo>
                <a:lnTo>
                  <a:pt x="1618821" y="2173994"/>
                </a:lnTo>
                <a:lnTo>
                  <a:pt x="1763952" y="2229138"/>
                </a:lnTo>
                <a:lnTo>
                  <a:pt x="1791432" y="2076334"/>
                </a:lnTo>
                <a:close/>
                <a:moveTo>
                  <a:pt x="969005" y="2030800"/>
                </a:moveTo>
                <a:lnTo>
                  <a:pt x="973688" y="2076334"/>
                </a:lnTo>
                <a:lnTo>
                  <a:pt x="997942" y="2219324"/>
                </a:lnTo>
                <a:lnTo>
                  <a:pt x="1135534" y="2169774"/>
                </a:lnTo>
                <a:lnTo>
                  <a:pt x="1176026" y="2151638"/>
                </a:lnTo>
                <a:lnTo>
                  <a:pt x="1061678" y="2089068"/>
                </a:lnTo>
                <a:close/>
                <a:moveTo>
                  <a:pt x="2270995" y="1682607"/>
                </a:moveTo>
                <a:lnTo>
                  <a:pt x="2193789" y="1749541"/>
                </a:lnTo>
                <a:cubicBezTo>
                  <a:pt x="2157450" y="1779622"/>
                  <a:pt x="2119670" y="1809519"/>
                  <a:pt x="2080535" y="1839120"/>
                </a:cubicBezTo>
                <a:lnTo>
                  <a:pt x="1988274" y="1905861"/>
                </a:lnTo>
                <a:lnTo>
                  <a:pt x="1956628" y="2160317"/>
                </a:lnTo>
                <a:lnTo>
                  <a:pt x="1929983" y="2282840"/>
                </a:lnTo>
                <a:lnTo>
                  <a:pt x="2032699" y="2311732"/>
                </a:lnTo>
                <a:cubicBezTo>
                  <a:pt x="2281801" y="2367725"/>
                  <a:pt x="2467430" y="2349840"/>
                  <a:pt x="2530541" y="2244806"/>
                </a:cubicBezTo>
                <a:cubicBezTo>
                  <a:pt x="2601541" y="2126643"/>
                  <a:pt x="2502356" y="1923350"/>
                  <a:pt x="2289139" y="1700285"/>
                </a:cubicBezTo>
                <a:close/>
                <a:moveTo>
                  <a:pt x="491768" y="1666932"/>
                </a:moveTo>
                <a:lnTo>
                  <a:pt x="473585" y="1684439"/>
                </a:lnTo>
                <a:cubicBezTo>
                  <a:pt x="256508" y="1903749"/>
                  <a:pt x="153790" y="2105280"/>
                  <a:pt x="222717" y="2224664"/>
                </a:cubicBezTo>
                <a:cubicBezTo>
                  <a:pt x="283985" y="2330784"/>
                  <a:pt x="469273" y="2351906"/>
                  <a:pt x="719315" y="2300269"/>
                </a:cubicBezTo>
                <a:lnTo>
                  <a:pt x="831176" y="2270901"/>
                </a:lnTo>
                <a:lnTo>
                  <a:pt x="808495" y="2160317"/>
                </a:lnTo>
                <a:lnTo>
                  <a:pt x="776012" y="1899134"/>
                </a:lnTo>
                <a:lnTo>
                  <a:pt x="679735" y="1826895"/>
                </a:lnTo>
                <a:cubicBezTo>
                  <a:pt x="616990" y="1777691"/>
                  <a:pt x="557836" y="1727770"/>
                  <a:pt x="502637" y="1677612"/>
                </a:cubicBezTo>
                <a:close/>
                <a:moveTo>
                  <a:pt x="2001099" y="1443878"/>
                </a:moveTo>
                <a:lnTo>
                  <a:pt x="2005588" y="1555029"/>
                </a:lnTo>
                <a:lnTo>
                  <a:pt x="2000712" y="1675767"/>
                </a:lnTo>
                <a:lnTo>
                  <a:pt x="2038461" y="1648469"/>
                </a:lnTo>
                <a:cubicBezTo>
                  <a:pt x="2070345" y="1623579"/>
                  <a:pt x="2101053" y="1598643"/>
                  <a:pt x="2130505" y="1573751"/>
                </a:cubicBezTo>
                <a:lnTo>
                  <a:pt x="2143759" y="1562074"/>
                </a:lnTo>
                <a:lnTo>
                  <a:pt x="2039991" y="1473050"/>
                </a:lnTo>
                <a:close/>
                <a:moveTo>
                  <a:pt x="764411" y="1434288"/>
                </a:moveTo>
                <a:lnTo>
                  <a:pt x="726661" y="1461587"/>
                </a:lnTo>
                <a:cubicBezTo>
                  <a:pt x="694778" y="1486477"/>
                  <a:pt x="664070" y="1511412"/>
                  <a:pt x="634617" y="1536305"/>
                </a:cubicBezTo>
                <a:lnTo>
                  <a:pt x="621360" y="1547985"/>
                </a:lnTo>
                <a:lnTo>
                  <a:pt x="725129" y="1637009"/>
                </a:lnTo>
                <a:lnTo>
                  <a:pt x="764024" y="1666183"/>
                </a:lnTo>
                <a:lnTo>
                  <a:pt x="759534" y="1555029"/>
                </a:lnTo>
                <a:close/>
                <a:moveTo>
                  <a:pt x="1386966" y="1049980"/>
                </a:moveTo>
                <a:lnTo>
                  <a:pt x="1160689" y="1170734"/>
                </a:lnTo>
                <a:lnTo>
                  <a:pt x="947211" y="1303680"/>
                </a:lnTo>
                <a:lnTo>
                  <a:pt x="938816" y="1555028"/>
                </a:lnTo>
                <a:lnTo>
                  <a:pt x="947046" y="1801432"/>
                </a:lnTo>
                <a:lnTo>
                  <a:pt x="1154015" y="1935392"/>
                </a:lnTo>
                <a:lnTo>
                  <a:pt x="1378151" y="2060078"/>
                </a:lnTo>
                <a:lnTo>
                  <a:pt x="1604433" y="1939321"/>
                </a:lnTo>
                <a:lnTo>
                  <a:pt x="1817909" y="1806377"/>
                </a:lnTo>
                <a:lnTo>
                  <a:pt x="1826304" y="1555028"/>
                </a:lnTo>
                <a:lnTo>
                  <a:pt x="1818074" y="1308628"/>
                </a:lnTo>
                <a:lnTo>
                  <a:pt x="1611105" y="1174667"/>
                </a:lnTo>
                <a:close/>
                <a:moveTo>
                  <a:pt x="1767179" y="890733"/>
                </a:moveTo>
                <a:lnTo>
                  <a:pt x="1629589" y="940281"/>
                </a:lnTo>
                <a:lnTo>
                  <a:pt x="1589093" y="958419"/>
                </a:lnTo>
                <a:lnTo>
                  <a:pt x="1703444" y="1020991"/>
                </a:lnTo>
                <a:lnTo>
                  <a:pt x="1796116" y="1079257"/>
                </a:lnTo>
                <a:lnTo>
                  <a:pt x="1791432" y="1033723"/>
                </a:lnTo>
                <a:close/>
                <a:moveTo>
                  <a:pt x="1001168" y="880921"/>
                </a:moveTo>
                <a:lnTo>
                  <a:pt x="973688" y="1033723"/>
                </a:lnTo>
                <a:lnTo>
                  <a:pt x="969233" y="1077033"/>
                </a:lnTo>
                <a:lnTo>
                  <a:pt x="1071048" y="1015472"/>
                </a:lnTo>
                <a:lnTo>
                  <a:pt x="1186470" y="954907"/>
                </a:lnTo>
                <a:lnTo>
                  <a:pt x="1146299" y="936065"/>
                </a:lnTo>
                <a:close/>
                <a:moveTo>
                  <a:pt x="2296662" y="783036"/>
                </a:moveTo>
                <a:cubicBezTo>
                  <a:pt x="2224233" y="781291"/>
                  <a:pt x="2139574" y="790423"/>
                  <a:pt x="2045808" y="809787"/>
                </a:cubicBezTo>
                <a:lnTo>
                  <a:pt x="1933945" y="839155"/>
                </a:lnTo>
                <a:lnTo>
                  <a:pt x="1956628" y="949742"/>
                </a:lnTo>
                <a:lnTo>
                  <a:pt x="1989111" y="1210925"/>
                </a:lnTo>
                <a:lnTo>
                  <a:pt x="2085387" y="1283163"/>
                </a:lnTo>
                <a:cubicBezTo>
                  <a:pt x="2148132" y="1332368"/>
                  <a:pt x="2207286" y="1382289"/>
                  <a:pt x="2262485" y="1432446"/>
                </a:cubicBezTo>
                <a:lnTo>
                  <a:pt x="2273353" y="1443125"/>
                </a:lnTo>
                <a:lnTo>
                  <a:pt x="2291537" y="1425616"/>
                </a:lnTo>
                <a:cubicBezTo>
                  <a:pt x="2508615" y="1206306"/>
                  <a:pt x="2611333" y="1004776"/>
                  <a:pt x="2542406" y="885391"/>
                </a:cubicBezTo>
                <a:cubicBezTo>
                  <a:pt x="2504113" y="819067"/>
                  <a:pt x="2417375" y="785944"/>
                  <a:pt x="2296662" y="783036"/>
                </a:cubicBezTo>
                <a:close/>
                <a:moveTo>
                  <a:pt x="482072" y="767202"/>
                </a:moveTo>
                <a:cubicBezTo>
                  <a:pt x="361326" y="768003"/>
                  <a:pt x="274023" y="799606"/>
                  <a:pt x="234579" y="865253"/>
                </a:cubicBezTo>
                <a:cubicBezTo>
                  <a:pt x="163579" y="983417"/>
                  <a:pt x="262764" y="1186709"/>
                  <a:pt x="475981" y="1409774"/>
                </a:cubicBezTo>
                <a:lnTo>
                  <a:pt x="494126" y="1427453"/>
                </a:lnTo>
                <a:lnTo>
                  <a:pt x="571333" y="1360517"/>
                </a:lnTo>
                <a:cubicBezTo>
                  <a:pt x="607672" y="1330436"/>
                  <a:pt x="645452" y="1300540"/>
                  <a:pt x="684587" y="1270938"/>
                </a:cubicBezTo>
                <a:lnTo>
                  <a:pt x="776848" y="1204197"/>
                </a:lnTo>
                <a:lnTo>
                  <a:pt x="808495" y="949742"/>
                </a:lnTo>
                <a:lnTo>
                  <a:pt x="835139" y="827220"/>
                </a:lnTo>
                <a:lnTo>
                  <a:pt x="732420" y="798327"/>
                </a:lnTo>
                <a:cubicBezTo>
                  <a:pt x="639007" y="777329"/>
                  <a:pt x="554520" y="766721"/>
                  <a:pt x="482072" y="767202"/>
                </a:cubicBezTo>
                <a:close/>
                <a:moveTo>
                  <a:pt x="1382560" y="215755"/>
                </a:moveTo>
                <a:cubicBezTo>
                  <a:pt x="1244707" y="215755"/>
                  <a:pt x="1121535" y="405476"/>
                  <a:pt x="1040146" y="703126"/>
                </a:cubicBezTo>
                <a:lnTo>
                  <a:pt x="1038397" y="710184"/>
                </a:lnTo>
                <a:lnTo>
                  <a:pt x="1159394" y="751212"/>
                </a:lnTo>
                <a:lnTo>
                  <a:pt x="1388689" y="852872"/>
                </a:lnTo>
                <a:lnTo>
                  <a:pt x="1619722" y="755229"/>
                </a:lnTo>
                <a:lnTo>
                  <a:pt x="1729016" y="720284"/>
                </a:lnTo>
                <a:lnTo>
                  <a:pt x="1724974" y="703126"/>
                </a:lnTo>
                <a:cubicBezTo>
                  <a:pt x="1643585" y="405476"/>
                  <a:pt x="1520414" y="215755"/>
                  <a:pt x="1382560" y="215755"/>
                </a:cubicBezTo>
                <a:close/>
                <a:moveTo>
                  <a:pt x="1382561" y="0"/>
                </a:moveTo>
                <a:cubicBezTo>
                  <a:pt x="1576111" y="0"/>
                  <a:pt x="1749046" y="220285"/>
                  <a:pt x="1863319" y="565886"/>
                </a:cubicBezTo>
                <a:lnTo>
                  <a:pt x="1892754" y="669221"/>
                </a:lnTo>
                <a:lnTo>
                  <a:pt x="1998805" y="644109"/>
                </a:lnTo>
                <a:cubicBezTo>
                  <a:pt x="2355240" y="570272"/>
                  <a:pt x="2632481" y="609896"/>
                  <a:pt x="2729256" y="777515"/>
                </a:cubicBezTo>
                <a:cubicBezTo>
                  <a:pt x="2826030" y="945133"/>
                  <a:pt x="2721726" y="1205043"/>
                  <a:pt x="2479563" y="1476806"/>
                </a:cubicBezTo>
                <a:lnTo>
                  <a:pt x="2396868" y="1564493"/>
                </a:lnTo>
                <a:lnTo>
                  <a:pt x="2415853" y="1583149"/>
                </a:lnTo>
                <a:cubicBezTo>
                  <a:pt x="2697403" y="1884053"/>
                  <a:pt x="2823474" y="2176199"/>
                  <a:pt x="2715481" y="2355928"/>
                </a:cubicBezTo>
                <a:cubicBezTo>
                  <a:pt x="2615796" y="2521833"/>
                  <a:pt x="2337906" y="2556612"/>
                  <a:pt x="1982813" y="2476565"/>
                </a:cubicBezTo>
                <a:lnTo>
                  <a:pt x="1890625" y="2453030"/>
                </a:lnTo>
                <a:lnTo>
                  <a:pt x="1863319" y="2544172"/>
                </a:lnTo>
                <a:cubicBezTo>
                  <a:pt x="1749047" y="2889773"/>
                  <a:pt x="1576111" y="3110058"/>
                  <a:pt x="1382561" y="3110058"/>
                </a:cubicBezTo>
                <a:cubicBezTo>
                  <a:pt x="1189012" y="3110058"/>
                  <a:pt x="1016076" y="2889773"/>
                  <a:pt x="901803" y="2544172"/>
                </a:cubicBezTo>
                <a:lnTo>
                  <a:pt x="872368" y="2440837"/>
                </a:lnTo>
                <a:lnTo>
                  <a:pt x="766317" y="2465949"/>
                </a:lnTo>
                <a:cubicBezTo>
                  <a:pt x="409882" y="2539787"/>
                  <a:pt x="132641" y="2500163"/>
                  <a:pt x="35866" y="2332544"/>
                </a:cubicBezTo>
                <a:cubicBezTo>
                  <a:pt x="-60908" y="2164925"/>
                  <a:pt x="43396" y="1905015"/>
                  <a:pt x="285559" y="1633252"/>
                </a:cubicBezTo>
                <a:lnTo>
                  <a:pt x="368254" y="1545565"/>
                </a:lnTo>
                <a:lnTo>
                  <a:pt x="349269" y="1526910"/>
                </a:lnTo>
                <a:cubicBezTo>
                  <a:pt x="67719" y="1226005"/>
                  <a:pt x="-58351" y="933860"/>
                  <a:pt x="49641" y="754130"/>
                </a:cubicBezTo>
                <a:cubicBezTo>
                  <a:pt x="149326" y="588226"/>
                  <a:pt x="427216" y="553446"/>
                  <a:pt x="782309" y="633493"/>
                </a:cubicBezTo>
                <a:lnTo>
                  <a:pt x="874497" y="657029"/>
                </a:lnTo>
                <a:lnTo>
                  <a:pt x="901803" y="565886"/>
                </a:lnTo>
                <a:cubicBezTo>
                  <a:pt x="1016076" y="220285"/>
                  <a:pt x="1189012" y="0"/>
                  <a:pt x="1382561" y="0"/>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4" name="직사각형 3">
            <a:extLst>
              <a:ext uri="{FF2B5EF4-FFF2-40B4-BE49-F238E27FC236}">
                <a16:creationId xmlns:a16="http://schemas.microsoft.com/office/drawing/2014/main" id="{1DAB7448-0F97-41F6-82E6-03CB11D94D6E}"/>
              </a:ext>
            </a:extLst>
          </p:cNvPr>
          <p:cNvSpPr/>
          <p:nvPr/>
        </p:nvSpPr>
        <p:spPr>
          <a:xfrm>
            <a:off x="2105793" y="304873"/>
            <a:ext cx="8302062" cy="461665"/>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altLang="ko-KR" sz="2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ايجابيات التعليم الإلكتروني</a:t>
            </a:r>
            <a:endParaRPr kumimoji="0" lang="ko-KR" altLang="en-US" sz="2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endParaRPr>
          </a:p>
        </p:txBody>
      </p:sp>
      <p:sp>
        <p:nvSpPr>
          <p:cNvPr id="33" name="직사각형 1">
            <a:extLst>
              <a:ext uri="{FF2B5EF4-FFF2-40B4-BE49-F238E27FC236}">
                <a16:creationId xmlns:a16="http://schemas.microsoft.com/office/drawing/2014/main" id="{3AE31A03-EBF5-488A-B26D-2739DA5A1792}"/>
              </a:ext>
            </a:extLst>
          </p:cNvPr>
          <p:cNvSpPr/>
          <p:nvPr/>
        </p:nvSpPr>
        <p:spPr>
          <a:xfrm>
            <a:off x="467139" y="908720"/>
            <a:ext cx="11579371" cy="4200509"/>
          </a:xfrm>
          <a:prstGeom prst="rect">
            <a:avLst/>
          </a:prstGeom>
        </p:spPr>
        <p:txBody>
          <a:bodyPr wrap="square">
            <a:spAutoFit/>
          </a:bodyPr>
          <a:lstStyle/>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يلعب التعليم عن بُعد دوراً فعالاً في رفع المستويات الثقافية، والعلمية، والاجتماعية بين الأفراد. </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يسدّ النقص الكبير في الهيئات التدريسية والأيدي المدربة المؤهلة في مختلف المجالات. </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يخفف من ضعف الإمكانيات التي تعاني منها بعض الجامعات. </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يُقلّل من الفروقات الفردية بين المُتدربين، وذلك من خلال وضع المصادر التعليمية المتنوعة بين يدي المُتعلم. </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فتح الآفاق في الارتقاء الوظيفي لمن فاته قطار التعليم المنتظم من الموظفين، حيث يمكنه ذلك من الدراسة والعمل في آن واحد. </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يوفر الوقت والجهد. </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يحفز المتعلم على اكتساب أكبر قدر من المهارات والتحصيل العلمي، نظراً لتركيز العملية التعليمية فقط دون التطلع إلى أي جوانب أخرى. </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يساعد الفرد على الاعتماد على نفسه كلياً، وذلك من خلال اختيار المصادر التي يستوحي منها معلوماته بذاته دون تأثير من الغير</a:t>
            </a:r>
            <a:r>
              <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p>
        </p:txBody>
      </p:sp>
      <p:sp>
        <p:nvSpPr>
          <p:cNvPr id="57" name="Freeform: Shape 56">
            <a:extLst>
              <a:ext uri="{FF2B5EF4-FFF2-40B4-BE49-F238E27FC236}">
                <a16:creationId xmlns:a16="http://schemas.microsoft.com/office/drawing/2014/main" id="{660CB93A-C070-4D26-95D3-8D75E7E5C3AF}"/>
              </a:ext>
            </a:extLst>
          </p:cNvPr>
          <p:cNvSpPr/>
          <p:nvPr/>
        </p:nvSpPr>
        <p:spPr>
          <a:xfrm rot="20329094">
            <a:off x="2301517" y="4814125"/>
            <a:ext cx="1313719" cy="1889023"/>
          </a:xfrm>
          <a:custGeom>
            <a:avLst/>
            <a:gdLst>
              <a:gd name="connsiteX0" fmla="*/ 695461 w 1313719"/>
              <a:gd name="connsiteY0" fmla="*/ 52104 h 1889023"/>
              <a:gd name="connsiteX1" fmla="*/ 756028 w 1313719"/>
              <a:gd name="connsiteY1" fmla="*/ 143479 h 1889023"/>
              <a:gd name="connsiteX2" fmla="*/ 756028 w 1313719"/>
              <a:gd name="connsiteY2" fmla="*/ 581374 h 1889023"/>
              <a:gd name="connsiteX3" fmla="*/ 656860 w 1313719"/>
              <a:gd name="connsiteY3" fmla="*/ 680542 h 1889023"/>
              <a:gd name="connsiteX4" fmla="*/ 557693 w 1313719"/>
              <a:gd name="connsiteY4" fmla="*/ 581374 h 1889023"/>
              <a:gd name="connsiteX5" fmla="*/ 557693 w 1313719"/>
              <a:gd name="connsiteY5" fmla="*/ 143479 h 1889023"/>
              <a:gd name="connsiteX6" fmla="*/ 656861 w 1313719"/>
              <a:gd name="connsiteY6" fmla="*/ 44311 h 1889023"/>
              <a:gd name="connsiteX7" fmla="*/ 695461 w 1313719"/>
              <a:gd name="connsiteY7" fmla="*/ 52104 h 1889023"/>
              <a:gd name="connsiteX8" fmla="*/ 914790 w 1313719"/>
              <a:gd name="connsiteY8" fmla="*/ 24077 h 1889023"/>
              <a:gd name="connsiteX9" fmla="*/ 1313719 w 1313719"/>
              <a:gd name="connsiteY9" fmla="*/ 574253 h 1889023"/>
              <a:gd name="connsiteX10" fmla="*/ 1313719 w 1313719"/>
              <a:gd name="connsiteY10" fmla="*/ 934013 h 1889023"/>
              <a:gd name="connsiteX11" fmla="*/ 943645 w 1313719"/>
              <a:gd name="connsiteY11" fmla="*/ 1889023 h 1889023"/>
              <a:gd name="connsiteX12" fmla="*/ 903 w 1313719"/>
              <a:gd name="connsiteY12" fmla="*/ 1523703 h 1889023"/>
              <a:gd name="connsiteX13" fmla="*/ 2 w 1313719"/>
              <a:gd name="connsiteY13" fmla="*/ 1514763 h 1889023"/>
              <a:gd name="connsiteX14" fmla="*/ 2 w 1313719"/>
              <a:gd name="connsiteY14" fmla="*/ 946345 h 1889023"/>
              <a:gd name="connsiteX15" fmla="*/ 0 w 1313719"/>
              <a:gd name="connsiteY15" fmla="*/ 946345 h 1889023"/>
              <a:gd name="connsiteX16" fmla="*/ 0 w 1313719"/>
              <a:gd name="connsiteY16" fmla="*/ 574253 h 1889023"/>
              <a:gd name="connsiteX17" fmla="*/ 507032 w 1313719"/>
              <a:gd name="connsiteY17" fmla="*/ 0 h 1889023"/>
              <a:gd name="connsiteX18" fmla="*/ 507032 w 1313719"/>
              <a:gd name="connsiteY18" fmla="*/ 758051 h 1889023"/>
              <a:gd name="connsiteX19" fmla="*/ 601651 w 1313719"/>
              <a:gd name="connsiteY19" fmla="*/ 882932 h 1889023"/>
              <a:gd name="connsiteX20" fmla="*/ 601651 w 1313719"/>
              <a:gd name="connsiteY20" fmla="*/ 1148096 h 1889023"/>
              <a:gd name="connsiteX21" fmla="*/ 659159 w 1313719"/>
              <a:gd name="connsiteY21" fmla="*/ 1205606 h 1889023"/>
              <a:gd name="connsiteX22" fmla="*/ 716669 w 1313719"/>
              <a:gd name="connsiteY22" fmla="*/ 1148096 h 1889023"/>
              <a:gd name="connsiteX23" fmla="*/ 716669 w 1313719"/>
              <a:gd name="connsiteY23" fmla="*/ 883114 h 1889023"/>
              <a:gd name="connsiteX24" fmla="*/ 811872 w 1313719"/>
              <a:gd name="connsiteY24" fmla="*/ 758051 h 1889023"/>
              <a:gd name="connsiteX25" fmla="*/ 811873 w 1313719"/>
              <a:gd name="connsiteY25" fmla="*/ 791 h 1889023"/>
              <a:gd name="connsiteX26" fmla="*/ 914790 w 1313719"/>
              <a:gd name="connsiteY26" fmla="*/ 24077 h 1889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13719" h="1889023">
                <a:moveTo>
                  <a:pt x="695461" y="52104"/>
                </a:moveTo>
                <a:cubicBezTo>
                  <a:pt x="731054" y="67158"/>
                  <a:pt x="756028" y="102402"/>
                  <a:pt x="756028" y="143479"/>
                </a:cubicBezTo>
                <a:lnTo>
                  <a:pt x="756028" y="581374"/>
                </a:lnTo>
                <a:cubicBezTo>
                  <a:pt x="756028" y="636143"/>
                  <a:pt x="711629" y="680542"/>
                  <a:pt x="656860" y="680542"/>
                </a:cubicBezTo>
                <a:cubicBezTo>
                  <a:pt x="602092" y="680542"/>
                  <a:pt x="557693" y="636143"/>
                  <a:pt x="557693" y="581374"/>
                </a:cubicBezTo>
                <a:lnTo>
                  <a:pt x="557693" y="143479"/>
                </a:lnTo>
                <a:cubicBezTo>
                  <a:pt x="557693" y="88710"/>
                  <a:pt x="602091" y="44311"/>
                  <a:pt x="656861" y="44311"/>
                </a:cubicBezTo>
                <a:cubicBezTo>
                  <a:pt x="670553" y="44311"/>
                  <a:pt x="683597" y="47086"/>
                  <a:pt x="695461" y="52104"/>
                </a:cubicBezTo>
                <a:close/>
                <a:moveTo>
                  <a:pt x="914790" y="24077"/>
                </a:moveTo>
                <a:cubicBezTo>
                  <a:pt x="1146436" y="99467"/>
                  <a:pt x="1313719" y="317325"/>
                  <a:pt x="1313719" y="574253"/>
                </a:cubicBezTo>
                <a:lnTo>
                  <a:pt x="1313719" y="934013"/>
                </a:lnTo>
                <a:lnTo>
                  <a:pt x="943645" y="1889023"/>
                </a:lnTo>
                <a:lnTo>
                  <a:pt x="903" y="1523703"/>
                </a:lnTo>
                <a:lnTo>
                  <a:pt x="2" y="1514763"/>
                </a:lnTo>
                <a:lnTo>
                  <a:pt x="2" y="946345"/>
                </a:lnTo>
                <a:lnTo>
                  <a:pt x="0" y="946345"/>
                </a:lnTo>
                <a:lnTo>
                  <a:pt x="0" y="574253"/>
                </a:lnTo>
                <a:cubicBezTo>
                  <a:pt x="0" y="278824"/>
                  <a:pt x="221172" y="35057"/>
                  <a:pt x="507032" y="0"/>
                </a:cubicBezTo>
                <a:lnTo>
                  <a:pt x="507032" y="758051"/>
                </a:lnTo>
                <a:cubicBezTo>
                  <a:pt x="507032" y="817622"/>
                  <a:pt x="546943" y="867870"/>
                  <a:pt x="601651" y="882932"/>
                </a:cubicBezTo>
                <a:lnTo>
                  <a:pt x="601651" y="1148096"/>
                </a:lnTo>
                <a:cubicBezTo>
                  <a:pt x="601651" y="1179857"/>
                  <a:pt x="627398" y="1205606"/>
                  <a:pt x="659159" y="1205606"/>
                </a:cubicBezTo>
                <a:cubicBezTo>
                  <a:pt x="690922" y="1205605"/>
                  <a:pt x="716669" y="1179857"/>
                  <a:pt x="716669" y="1148096"/>
                </a:cubicBezTo>
                <a:lnTo>
                  <a:pt x="716669" y="883114"/>
                </a:lnTo>
                <a:cubicBezTo>
                  <a:pt x="771673" y="868232"/>
                  <a:pt x="811873" y="817836"/>
                  <a:pt x="811872" y="758051"/>
                </a:cubicBezTo>
                <a:lnTo>
                  <a:pt x="811873" y="791"/>
                </a:lnTo>
                <a:cubicBezTo>
                  <a:pt x="847292" y="5445"/>
                  <a:pt x="881698" y="13307"/>
                  <a:pt x="914790" y="24077"/>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4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9" name="직사각형 1">
            <a:extLst>
              <a:ext uri="{FF2B5EF4-FFF2-40B4-BE49-F238E27FC236}">
                <a16:creationId xmlns:a16="http://schemas.microsoft.com/office/drawing/2014/main" id="{3AE31A03-EBF5-488A-B26D-2739DA5A1792}"/>
              </a:ext>
            </a:extLst>
          </p:cNvPr>
          <p:cNvSpPr/>
          <p:nvPr/>
        </p:nvSpPr>
        <p:spPr>
          <a:xfrm>
            <a:off x="221469" y="4845818"/>
            <a:ext cx="11850057" cy="1897314"/>
          </a:xfrm>
          <a:prstGeom prst="rect">
            <a:avLst/>
          </a:prstGeom>
        </p:spPr>
        <p:txBody>
          <a:bodyPr wrap="square">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سهولة وسرعة التواصل مع المعلم خارج أوقات الدوام الرسمي.</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أتاح التعليم الالكتروني للمعلم امكانية التركيز على الأفكار المهمة ومراعاة النظام والترتيب في عملية الشرح لتكون المحاضرة منسّقة بصورة سهلة ومفهومة بسرعة.</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ü"/>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تتوفر المادة التعليمية كلما احتاجها الطلبة مما يساعدهم على إدارة الوقت بشكل أفضل، وتمكنهم من القيام بأعمال أخرى إلى جانب الدراسة، حيث يحفّز الطالب على اكتساب أكبر قدر من المهارات والتحصيل العلمي.</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3" name="Graphic 21">
            <a:extLst>
              <a:ext uri="{FF2B5EF4-FFF2-40B4-BE49-F238E27FC236}">
                <a16:creationId xmlns:a16="http://schemas.microsoft.com/office/drawing/2014/main" id="{6FACB461-6B9E-AB93-1993-FA1F3F5A455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Tree>
    <p:extLst>
      <p:ext uri="{BB962C8B-B14F-4D97-AF65-F5344CB8AC3E}">
        <p14:creationId xmlns:p14="http://schemas.microsoft.com/office/powerpoint/2010/main" val="77125193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 name="TextBox 42">
            <a:extLst>
              <a:ext uri="{FF2B5EF4-FFF2-40B4-BE49-F238E27FC236}">
                <a16:creationId xmlns:a16="http://schemas.microsoft.com/office/drawing/2014/main" id="{CD7E11C6-BBF7-4C68-9E52-B8B934809E6F}"/>
              </a:ext>
            </a:extLst>
          </p:cNvPr>
          <p:cNvSpPr txBox="1"/>
          <p:nvPr/>
        </p:nvSpPr>
        <p:spPr>
          <a:xfrm>
            <a:off x="4295800" y="225577"/>
            <a:ext cx="3999796" cy="461665"/>
          </a:xfrm>
          <a:prstGeom prst="rect">
            <a:avLst/>
          </a:prstGeom>
          <a:noFill/>
        </p:spPr>
        <p:txBody>
          <a:bodyPr wrap="square" rtlCol="0" anchor="ctr">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altLang="ko-KR" sz="2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سلبيات التعليم الإلكتروني</a:t>
            </a:r>
            <a:r>
              <a:rPr kumimoji="0" lang="en-US" altLang="ko-KR" sz="2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rPr>
              <a:t> </a:t>
            </a:r>
            <a:endParaRPr kumimoji="0" lang="ko-KR" altLang="en-US" sz="2400" b="1" i="0"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Alexandria" pitchFamily="2" charset="-78"/>
              <a:cs typeface="Alexandria" pitchFamily="2" charset="-78"/>
              <a:sym typeface="Arial"/>
            </a:endParaRPr>
          </a:p>
        </p:txBody>
      </p:sp>
      <p:sp>
        <p:nvSpPr>
          <p:cNvPr id="44" name="TextBox 43">
            <a:extLst>
              <a:ext uri="{FF2B5EF4-FFF2-40B4-BE49-F238E27FC236}">
                <a16:creationId xmlns:a16="http://schemas.microsoft.com/office/drawing/2014/main" id="{71B96EF9-3626-47B1-A8D0-EE3F7B83F272}"/>
              </a:ext>
            </a:extLst>
          </p:cNvPr>
          <p:cNvSpPr txBox="1"/>
          <p:nvPr/>
        </p:nvSpPr>
        <p:spPr>
          <a:xfrm>
            <a:off x="370808" y="692696"/>
            <a:ext cx="11605292" cy="2862322"/>
          </a:xfrm>
          <a:prstGeom prst="rect">
            <a:avLst/>
          </a:prstGeom>
          <a:noFill/>
        </p:spPr>
        <p:txBody>
          <a:bodyPr wrap="square" rtlCol="0">
            <a:spAutoFit/>
          </a:bodyPr>
          <a:lstStyle/>
          <a:p>
            <a:pPr marL="285750" marR="0" lvl="0" indent="-28575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ارتفاع التكلفة المادية.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عدم تقبّل بعض المجتمعات لهذا النوع من التعليم من حيث قدرته على توفير فرص عمل.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عدم اعتمادية برامجه التدريسية لدى بعض وزارات التعليم العالي في الدول العربية للتعليم عن بعد.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انعدام وجود البيئة الدراسية التفاعلية والجاذبة والتي ترفع من استجابة الطلبة في هذا النوع من التعليم.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اقتصار المادة التعليمية على الجزء النظري من المنهاج في أغلب الأحيان، واختصار التجارب الحيّة وما تحققه من فائدة للطالب.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إجهاد المتعلّم بسبب ما يقضيه من وقت على الهواتف الذكية وغيرها لمتابعة مواده الدراسية المختلفة.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اقتصار دور المعلّم على الجانب التعليمي في أغلب الأحيان، واختصار دوره القيمي التربوي وفي تنشئة الطلّاب. </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285750" marR="0" lvl="0" indent="-28575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عجز الطالب عن تقييم أدائه وتحصيله بشكل مستمر وهو الدور الذي كان يُسند إلى المعلم في البيئة التعليمية الواقعية</a:t>
            </a:r>
            <a:r>
              <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p>
        </p:txBody>
      </p:sp>
      <p:sp>
        <p:nvSpPr>
          <p:cNvPr id="4" name="TextBox 3">
            <a:extLst>
              <a:ext uri="{FF2B5EF4-FFF2-40B4-BE49-F238E27FC236}">
                <a16:creationId xmlns:a16="http://schemas.microsoft.com/office/drawing/2014/main" id="{71B96EF9-3626-47B1-A8D0-EE3F7B83F272}"/>
              </a:ext>
            </a:extLst>
          </p:cNvPr>
          <p:cNvSpPr txBox="1"/>
          <p:nvPr/>
        </p:nvSpPr>
        <p:spPr>
          <a:xfrm>
            <a:off x="215900" y="3497325"/>
            <a:ext cx="11724752" cy="3139321"/>
          </a:xfrm>
          <a:prstGeom prst="rect">
            <a:avLst/>
          </a:prstGeom>
          <a:noFill/>
        </p:spPr>
        <p:txBody>
          <a:bodyPr wrap="square" rtlCol="0">
            <a:spAutoFit/>
          </a:bodyPr>
          <a:lstStyle/>
          <a:p>
            <a:pPr marL="285750" marR="0" lvl="0" indent="-28575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انخفاض دافعية الطلاب نحو التعلم، والتوجه إلى الألعاب ومواقع التسلية وذلك بسبب قضاء الكثير من الوقت أما شاشة الحاسوب والمواقع الإلكترونية.</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قد ينخفض من مستوى الابداع والابتكار في إجابات الطلبة، والتي في الغالب تكون مبرمجة مسبقاً.</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ما زلنا نفتقد للمعلمين القادرين على استخدام التقنية الرقمية بطريقة تمكنهم من التعامل معها، والتدريس من خلالها بشكل محترف.</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التعليم الإلكتروني يغيب عنصر مهم من العناصر التعليمية الا وهو التفاعل الصفي القائم على النقاش والحوار الفعال والحي وهذا من شأنه أن يفقد العملية التعليمية – التعلمية البعد الانساني.</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التعليم الإلكتروني يغفل عن مراعاة أنماط التعلم عند إعداد المادة التعليمية سواء في التعليم المتزامن أو غير المتزامن.</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عدم القدرة على دمج المتعلمين وفق احتياجاتهم ومستوياتهم العقلية كما هو متوفر في المدارس، مما تفقد بعض الفئات من الطلبة لفرص التعلم والدراسة.</a:t>
            </a:r>
            <a:endParaRPr kumimoji="0" lang="en-US"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317891220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8AC1D78-93A2-440A-DD97-A6F7351FC3B7}"/>
              </a:ext>
            </a:extLst>
          </p:cNvPr>
          <p:cNvSpPr/>
          <p:nvPr/>
        </p:nvSpPr>
        <p:spPr>
          <a:xfrm>
            <a:off x="368842" y="1334560"/>
            <a:ext cx="11521280" cy="2824634"/>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4" name="Title 3"/>
          <p:cNvSpPr>
            <a:spLocks noGrp="1"/>
          </p:cNvSpPr>
          <p:nvPr>
            <p:ph type="title"/>
          </p:nvPr>
        </p:nvSpPr>
        <p:spPr>
          <a:xfrm>
            <a:off x="-195751" y="478434"/>
            <a:ext cx="12192000" cy="775778"/>
          </a:xfrm>
        </p:spPr>
        <p:txBody>
          <a:bodyPr>
            <a:normAutofit/>
          </a:bodyPr>
          <a:lstStyle/>
          <a:p>
            <a:pPr lvl="0" rtl="1">
              <a:lnSpc>
                <a:spcPct val="150000"/>
              </a:lnSpc>
            </a:pPr>
            <a:r>
              <a:rPr lang="ar-SA" sz="2400" dirty="0">
                <a:solidFill>
                  <a:srgbClr val="00B0F0"/>
                </a:solidFill>
                <a:latin typeface="Alexandria" pitchFamily="2" charset="-78"/>
                <a:cs typeface="Alexandria" pitchFamily="2" charset="-78"/>
                <a:sym typeface="Arial"/>
              </a:rPr>
              <a:t>المعوقات التي تواجه التعليم الالكتروني في مؤسسات التعليم العالي</a:t>
            </a:r>
          </a:p>
        </p:txBody>
      </p:sp>
      <p:sp>
        <p:nvSpPr>
          <p:cNvPr id="308" name="Rectangle 47">
            <a:extLst>
              <a:ext uri="{FF2B5EF4-FFF2-40B4-BE49-F238E27FC236}">
                <a16:creationId xmlns:a16="http://schemas.microsoft.com/office/drawing/2014/main" id="{E73218C6-ACD1-441D-B3F0-ECAA9E34FE82}"/>
              </a:ext>
            </a:extLst>
          </p:cNvPr>
          <p:cNvSpPr/>
          <p:nvPr/>
        </p:nvSpPr>
        <p:spPr>
          <a:xfrm>
            <a:off x="676187" y="4243028"/>
            <a:ext cx="2488472" cy="204700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350" b="0" i="0" u="none" strike="noStrike" kern="0" cap="none" spc="0" normalizeH="0" baseline="0" noProof="0" dirty="0">
              <a:ln>
                <a:noFill/>
              </a:ln>
              <a:solidFill>
                <a:prstClr val="white"/>
              </a:solidFill>
              <a:effectLst/>
              <a:uLnTx/>
              <a:uFillTx/>
              <a:latin typeface="Alexandria" pitchFamily="2" charset="-78"/>
              <a:ea typeface="Arial Unicode MS"/>
              <a:cs typeface="+mn-cs"/>
              <a:sym typeface="Arial"/>
            </a:endParaRPr>
          </a:p>
        </p:txBody>
      </p:sp>
      <p:sp>
        <p:nvSpPr>
          <p:cNvPr id="310" name="Rectangle 49">
            <a:extLst>
              <a:ext uri="{FF2B5EF4-FFF2-40B4-BE49-F238E27FC236}">
                <a16:creationId xmlns:a16="http://schemas.microsoft.com/office/drawing/2014/main" id="{F725A9D9-F28A-490B-93F5-370FBAC2A7BD}"/>
              </a:ext>
            </a:extLst>
          </p:cNvPr>
          <p:cNvSpPr/>
          <p:nvPr/>
        </p:nvSpPr>
        <p:spPr>
          <a:xfrm>
            <a:off x="5708987" y="4213530"/>
            <a:ext cx="2376264" cy="19684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000" b="0" i="0" u="none" strike="noStrike" kern="0" cap="none" spc="0" normalizeH="0" baseline="0" noProof="0" dirty="0">
              <a:ln>
                <a:noFill/>
              </a:ln>
              <a:solidFill>
                <a:prstClr val="white"/>
              </a:solidFill>
              <a:effectLst/>
              <a:uLnTx/>
              <a:uFillTx/>
              <a:latin typeface="Alexandria" pitchFamily="2" charset="-78"/>
              <a:ea typeface="Arial Unicode MS"/>
              <a:cs typeface="+mn-cs"/>
              <a:sym typeface="Arial"/>
            </a:endParaRPr>
          </a:p>
        </p:txBody>
      </p:sp>
      <p:sp>
        <p:nvSpPr>
          <p:cNvPr id="42" name="TextBox 41">
            <a:extLst>
              <a:ext uri="{FF2B5EF4-FFF2-40B4-BE49-F238E27FC236}">
                <a16:creationId xmlns:a16="http://schemas.microsoft.com/office/drawing/2014/main" id="{E3EAF83B-234F-4E35-BEA7-95298327BDC1}"/>
              </a:ext>
            </a:extLst>
          </p:cNvPr>
          <p:cNvSpPr txBox="1"/>
          <p:nvPr/>
        </p:nvSpPr>
        <p:spPr>
          <a:xfrm>
            <a:off x="8338349" y="4246074"/>
            <a:ext cx="2376264" cy="1508105"/>
          </a:xfrm>
          <a:prstGeom prst="rect">
            <a:avLst/>
          </a:prstGeom>
          <a:solidFill>
            <a:srgbClr val="00B0F0"/>
          </a:solid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ال</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معوقات</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 الفنية والإدارية المتعلقة باستخدام تقنيات التعل</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ي</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م الإلكتروني</a:t>
            </a:r>
            <a:endParaRPr kumimoji="0" lang="ar-AE"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SA" sz="2000" b="1"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endParaRPr>
          </a:p>
        </p:txBody>
      </p:sp>
      <p:sp>
        <p:nvSpPr>
          <p:cNvPr id="45" name="TextBox 44">
            <a:extLst>
              <a:ext uri="{FF2B5EF4-FFF2-40B4-BE49-F238E27FC236}">
                <a16:creationId xmlns:a16="http://schemas.microsoft.com/office/drawing/2014/main" id="{ECEFACAA-F4B0-4E50-8499-5706AE8599B1}"/>
              </a:ext>
            </a:extLst>
          </p:cNvPr>
          <p:cNvSpPr txBox="1"/>
          <p:nvPr/>
        </p:nvSpPr>
        <p:spPr>
          <a:xfrm>
            <a:off x="3233888" y="4243028"/>
            <a:ext cx="2304256" cy="1508105"/>
          </a:xfrm>
          <a:prstGeom prst="rect">
            <a:avLst/>
          </a:prstGeom>
          <a:solidFill>
            <a:srgbClr val="00B0F0"/>
          </a:solid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ال</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معوقات</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 </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المرتبطة بالمصادر البشرية </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في مجال التعل</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ي</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م الإلكتروني</a:t>
            </a:r>
            <a:endParaRPr kumimoji="0" lang="ar-AE"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ar-SA" sz="2000" b="1"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endParaRPr>
          </a:p>
        </p:txBody>
      </p:sp>
      <p:sp>
        <p:nvSpPr>
          <p:cNvPr id="46" name="TextBox 45">
            <a:extLst>
              <a:ext uri="{FF2B5EF4-FFF2-40B4-BE49-F238E27FC236}">
                <a16:creationId xmlns:a16="http://schemas.microsoft.com/office/drawing/2014/main" id="{830986A3-560B-4F76-B7F5-E0F314013F8B}"/>
              </a:ext>
            </a:extLst>
          </p:cNvPr>
          <p:cNvSpPr txBox="1"/>
          <p:nvPr/>
        </p:nvSpPr>
        <p:spPr>
          <a:xfrm>
            <a:off x="911424" y="4450922"/>
            <a:ext cx="2143668"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ال</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معوقات</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 </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الأخلاقية والثقافية </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في مجال التعل</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ي</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م الإلكتروني</a:t>
            </a:r>
          </a:p>
        </p:txBody>
      </p:sp>
      <p:sp>
        <p:nvSpPr>
          <p:cNvPr id="47" name="TextBox 46">
            <a:extLst>
              <a:ext uri="{FF2B5EF4-FFF2-40B4-BE49-F238E27FC236}">
                <a16:creationId xmlns:a16="http://schemas.microsoft.com/office/drawing/2014/main" id="{D20DA3F3-10C1-4CF2-9FF9-BE888FFA1256}"/>
              </a:ext>
            </a:extLst>
          </p:cNvPr>
          <p:cNvSpPr txBox="1"/>
          <p:nvPr/>
        </p:nvSpPr>
        <p:spPr>
          <a:xfrm>
            <a:off x="5944075" y="4396916"/>
            <a:ext cx="1906088"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ال</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معوقات</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 المالية لتطبيق </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ا</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لتعل</a:t>
            </a:r>
            <a:r>
              <a:rPr kumimoji="0" lang="ar-JO"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ي</a:t>
            </a:r>
            <a:r>
              <a:rPr kumimoji="0" lang="ar-SA"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Alexandria" pitchFamily="2" charset="-78"/>
                <a:sym typeface="Arial"/>
              </a:rPr>
              <a:t>م الإلكتروني</a:t>
            </a:r>
          </a:p>
        </p:txBody>
      </p:sp>
      <p:sp>
        <p:nvSpPr>
          <p:cNvPr id="3" name="Rectangle 2"/>
          <p:cNvSpPr/>
          <p:nvPr/>
        </p:nvSpPr>
        <p:spPr>
          <a:xfrm>
            <a:off x="335360" y="1405560"/>
            <a:ext cx="11521280" cy="2635978"/>
          </a:xfrm>
          <a:prstGeom prst="rect">
            <a:avLst/>
          </a:prstGeom>
        </p:spPr>
        <p:txBody>
          <a:bodyPr wrap="square">
            <a:spAutoFit/>
          </a:bodyPr>
          <a:lstStyle/>
          <a:p>
            <a:pPr marL="342900" marR="0" lvl="0" indent="-342900" algn="r" defTabSz="914400" rtl="1" eaLnBrk="1" fontAlgn="auto" latinLnBrk="0" hangingPunct="1">
              <a:lnSpc>
                <a:spcPct val="150000"/>
              </a:lnSpc>
              <a:spcBef>
                <a:spcPts val="0"/>
              </a:spcBef>
              <a:spcAft>
                <a:spcPts val="0"/>
              </a:spcAft>
              <a:buClr>
                <a:srgbClr val="000000"/>
              </a:buClr>
              <a:buSzTx/>
              <a:buFont typeface="Wingdings" pitchFamily="2" charset="2"/>
              <a:buChar char="§"/>
              <a:tabLst/>
              <a:defRPr/>
            </a:pP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الافتقار إلى الخبرة التكنولوجيا الكافية التي تمك</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 من توظيف وسائط التعل</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 بأسلوب فعا</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a:t>
            </a:r>
            <a:r>
              <a:rPr kumimoji="0" lang="ar-AE"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Wingdings" pitchFamily="2" charset="2"/>
              <a:buChar char="§"/>
              <a:tabLst/>
              <a:defRPr/>
            </a:pP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الحاجة إلى تصميم المواد الدراسية بشكل تربوي محكم</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والحاج</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ة</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كذلك إلى فنيين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مختصين</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توصيل المادة التعليمية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للطلبة ، </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وإلى مشرفين أكاديميين يتابعون الإنجاز ويقو</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مونه</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باستمرار.</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Wingdings" pitchFamily="2" charset="2"/>
              <a:buChar char="§"/>
              <a:tabLst/>
              <a:defRPr/>
            </a:pP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إمكانية الغش والإحتيال بسبب إمكانية اختراق السرية التي يفترض أن تحيط بالعمليات المختلفة المتصلة بالتعليم ال</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لكتروني</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Wingdings" pitchFamily="2" charset="2"/>
              <a:buChar char="§"/>
              <a:tabLst/>
              <a:defRPr/>
            </a:pP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صعوبة تقييم المشاركة الفعلية للطلبة وتنويع الطرق والأساليب المناسبة التي تراعي فروقهم الفردية</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Wingdings" pitchFamily="2" charset="2"/>
              <a:buChar char="§"/>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القيود المتعلقة بحرية التعبير والملكية الفكرية.</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r" defTabSz="914400" rtl="1" eaLnBrk="1" fontAlgn="auto" latinLnBrk="0" hangingPunct="1">
              <a:lnSpc>
                <a:spcPct val="150000"/>
              </a:lnSpc>
              <a:spcBef>
                <a:spcPts val="0"/>
              </a:spcBef>
              <a:spcAft>
                <a:spcPts val="0"/>
              </a:spcAft>
              <a:buClr>
                <a:srgbClr val="000000"/>
              </a:buClr>
              <a:buSzTx/>
              <a:buFont typeface="Wingdings" pitchFamily="2" charset="2"/>
              <a:buChar char="§"/>
              <a:tabLst/>
              <a:defRPr/>
            </a:pP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الحاجة الدائمة لتدريب الفنيين القائمين على تنفيذ التعليم ال</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إ</a:t>
            </a:r>
            <a:r>
              <a:rPr kumimoji="0" lang="ar-SA"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لكتروني وذلك بسبب تجديد التكنولوجيا </a:t>
            </a: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5" name="Graphic 21">
            <a:extLst>
              <a:ext uri="{FF2B5EF4-FFF2-40B4-BE49-F238E27FC236}">
                <a16:creationId xmlns:a16="http://schemas.microsoft.com/office/drawing/2014/main" id="{270DD25D-A422-D992-7114-A7D3B902254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19990" y="-210020"/>
            <a:ext cx="2305141" cy="1076343"/>
          </a:xfrm>
          <a:prstGeom prst="rect">
            <a:avLst/>
          </a:prstGeom>
          <a:noFill/>
        </p:spPr>
      </p:pic>
      <p:sp>
        <p:nvSpPr>
          <p:cNvPr id="7" name="TextBox 6">
            <a:extLst>
              <a:ext uri="{FF2B5EF4-FFF2-40B4-BE49-F238E27FC236}">
                <a16:creationId xmlns:a16="http://schemas.microsoft.com/office/drawing/2014/main" id="{14D84FD0-2F9B-2AE8-5C62-B7058D5605BC}"/>
              </a:ext>
            </a:extLst>
          </p:cNvPr>
          <p:cNvSpPr txBox="1"/>
          <p:nvPr/>
        </p:nvSpPr>
        <p:spPr>
          <a:xfrm>
            <a:off x="4750979" y="616535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62582662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7"/>
                                        </p:tgtEl>
                                        <p:attrNameLst>
                                          <p:attrName>style.visibility</p:attrName>
                                        </p:attrNameLst>
                                      </p:cBhvr>
                                      <p:to>
                                        <p:strVal val="visible"/>
                                      </p:to>
                                    </p:set>
                                    <p:animEffect transition="in" filter="fade">
                                      <p:cBhvr>
                                        <p:cTn id="14" dur="1000"/>
                                        <p:tgtEl>
                                          <p:spTgt spid="47"/>
                                        </p:tgtEl>
                                      </p:cBhvr>
                                    </p:animEffect>
                                    <p:anim calcmode="lin" valueType="num">
                                      <p:cBhvr>
                                        <p:cTn id="15" dur="1000" fill="hold"/>
                                        <p:tgtEl>
                                          <p:spTgt spid="47"/>
                                        </p:tgtEl>
                                        <p:attrNameLst>
                                          <p:attrName>ppt_x</p:attrName>
                                        </p:attrNameLst>
                                      </p:cBhvr>
                                      <p:tavLst>
                                        <p:tav tm="0">
                                          <p:val>
                                            <p:strVal val="#ppt_x"/>
                                          </p:val>
                                        </p:tav>
                                        <p:tav tm="100000">
                                          <p:val>
                                            <p:strVal val="#ppt_x"/>
                                          </p:val>
                                        </p:tav>
                                      </p:tavLst>
                                    </p:anim>
                                    <p:anim calcmode="lin" valueType="num">
                                      <p:cBhvr>
                                        <p:cTn id="16"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ppt_x"/>
                                          </p:val>
                                        </p:tav>
                                        <p:tav tm="100000">
                                          <p:val>
                                            <p:strVal val="#ppt_x"/>
                                          </p:val>
                                        </p:tav>
                                      </p:tavLst>
                                    </p:anim>
                                    <p:anim calcmode="lin" valueType="num">
                                      <p:cBhvr additive="base">
                                        <p:cTn id="2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6">
                                            <p:txEl>
                                              <p:pRg st="0" end="0"/>
                                            </p:txEl>
                                          </p:spTgt>
                                        </p:tgtEl>
                                        <p:attrNameLst>
                                          <p:attrName>style.visibility</p:attrName>
                                        </p:attrNameLst>
                                      </p:cBhvr>
                                      <p:to>
                                        <p:strVal val="visible"/>
                                      </p:to>
                                    </p:set>
                                    <p:anim calcmode="lin" valueType="num">
                                      <p:cBhvr additive="base">
                                        <p:cTn id="27" dur="500" fill="hold"/>
                                        <p:tgtEl>
                                          <p:spTgt spid="46">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5" grpId="0" animBg="1"/>
      <p:bldP spid="4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2D50D86-6F5E-7A4E-2EE9-3D3B798F2A72}"/>
              </a:ext>
            </a:extLst>
          </p:cNvPr>
          <p:cNvSpPr/>
          <p:nvPr/>
        </p:nvSpPr>
        <p:spPr>
          <a:xfrm>
            <a:off x="590976" y="1226371"/>
            <a:ext cx="11179834" cy="5223888"/>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3" name="TextBox 2">
            <a:extLst>
              <a:ext uri="{FF2B5EF4-FFF2-40B4-BE49-F238E27FC236}">
                <a16:creationId xmlns:a16="http://schemas.microsoft.com/office/drawing/2014/main" id="{2B7C7B76-B2E3-4135-8FD5-E8308078818F}"/>
              </a:ext>
            </a:extLst>
          </p:cNvPr>
          <p:cNvSpPr txBox="1"/>
          <p:nvPr/>
        </p:nvSpPr>
        <p:spPr>
          <a:xfrm>
            <a:off x="662984" y="2312767"/>
            <a:ext cx="11179834" cy="378443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endParaRPr kumimoji="0" lang="en-US"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endParaRPr>
          </a:p>
          <a:p>
            <a:pPr marL="342900" marR="0" lvl="0" indent="-342900" algn="justLow" defTabSz="914400" rtl="1" eaLnBrk="1" fontAlgn="auto" latinLnBrk="0" hangingPunct="1">
              <a:lnSpc>
                <a:spcPct val="150000"/>
              </a:lnSpc>
              <a:spcBef>
                <a:spcPts val="0"/>
              </a:spcBef>
              <a:spcAft>
                <a:spcPts val="0"/>
              </a:spcAft>
              <a:buClr>
                <a:srgbClr val="000000"/>
              </a:buClr>
              <a:buSzTx/>
              <a:buFont typeface="Symbol" panose="05050102010706020507" pitchFamily="18" charset="2"/>
              <a:buChar char=""/>
              <a:tabLst>
                <a:tab pos="215900" algn="l"/>
              </a:tabLst>
              <a:defRPr/>
            </a:pPr>
            <a:r>
              <a:rPr kumimoji="0" lang="ar-SA" b="1"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جانب التحديات الفنية والادارية </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توفير الفنيين المختصين ل</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دارة المواقع الالكترونية وتفعيل وصولها </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لى كل الطلاب ، وتوفير فيديوهات تعليمية و</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رشادية تضمن معرفتهم لآلية الدخول والاستفادة من منصات التعلم المتوفرة</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توفير المنظومة التعليمية ال</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لكترونية الجيدة التي تحتوي على المناهج المطلوبة</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وكافة المعلومات المتخصصة للطلاب كل حسب تخصصه.</a:t>
            </a:r>
            <a:endParaRPr kumimoji="0" lang="ar-AE"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endParaRPr>
          </a:p>
          <a:p>
            <a:pPr marL="342900" marR="0" lvl="0" indent="-342900" algn="justLow" defTabSz="914400" rtl="1" eaLnBrk="1" fontAlgn="auto" latinLnBrk="0" hangingPunct="1">
              <a:lnSpc>
                <a:spcPct val="150000"/>
              </a:lnSpc>
              <a:spcBef>
                <a:spcPts val="0"/>
              </a:spcBef>
              <a:spcAft>
                <a:spcPts val="0"/>
              </a:spcAft>
              <a:buClr>
                <a:srgbClr val="000000"/>
              </a:buClr>
              <a:buSzTx/>
              <a:buFont typeface="Symbol" panose="05050102010706020507" pitchFamily="18" charset="2"/>
              <a:buChar char=""/>
              <a:tabLst>
                <a:tab pos="215900" algn="l"/>
              </a:tabLst>
              <a:defRPr/>
            </a:pPr>
            <a:endParaRPr kumimoji="0" lang="en-US"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endParaRPr>
          </a:p>
          <a:p>
            <a:pPr marL="342900" marR="0" lvl="0" indent="-342900" algn="justLow" defTabSz="914400" rtl="1" eaLnBrk="1" fontAlgn="auto" latinLnBrk="0" hangingPunct="1">
              <a:lnSpc>
                <a:spcPct val="150000"/>
              </a:lnSpc>
              <a:spcBef>
                <a:spcPts val="0"/>
              </a:spcBef>
              <a:spcAft>
                <a:spcPts val="0"/>
              </a:spcAft>
              <a:buClr>
                <a:srgbClr val="000000"/>
              </a:buClr>
              <a:buSzTx/>
              <a:buFont typeface="Symbol" panose="05050102010706020507" pitchFamily="18" charset="2"/>
              <a:buChar char=""/>
              <a:tabLst>
                <a:tab pos="215900" algn="l"/>
              </a:tabLst>
              <a:defRPr/>
            </a:pPr>
            <a:r>
              <a:rPr kumimoji="0" lang="ar-SA" b="1"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جانب التحديات المالية </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ضع موازنة مالية سنوية لتفعيل </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أ</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نظمة التعليم ال</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إل</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كتروني الحديثة ومواكبة المستجدات العالمية بهذا الخصوص، لاستخدام </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أ</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حدث التقنيات التي تساهم بإثراء التعليم ال</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لكتروني وتعزيز دوره .</a:t>
            </a:r>
            <a:endParaRPr kumimoji="0" lang="en-US"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endParaRPr>
          </a:p>
        </p:txBody>
      </p:sp>
      <p:sp>
        <p:nvSpPr>
          <p:cNvPr id="5" name="Rectangle 4">
            <a:extLst>
              <a:ext uri="{FF2B5EF4-FFF2-40B4-BE49-F238E27FC236}">
                <a16:creationId xmlns:a16="http://schemas.microsoft.com/office/drawing/2014/main" id="{C987F081-9FD4-4746-92EA-067D3E14566B}"/>
              </a:ext>
            </a:extLst>
          </p:cNvPr>
          <p:cNvSpPr>
            <a:spLocks noChangeArrowheads="1"/>
          </p:cNvSpPr>
          <p:nvPr/>
        </p:nvSpPr>
        <p:spPr bwMode="auto">
          <a:xfrm>
            <a:off x="421190" y="1520761"/>
            <a:ext cx="1108923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defRPr/>
            </a:pPr>
            <a:r>
              <a:rPr kumimoji="0" lang="ar-SA" altLang="ar-EG" b="0" i="0" u="none" strike="noStrike" kern="0" cap="none" spc="0" normalizeH="0" baseline="0" noProof="0" dirty="0">
                <a:ln>
                  <a:noFill/>
                </a:ln>
                <a:solidFill>
                  <a:srgbClr val="000000"/>
                </a:solidFill>
                <a:effectLst/>
                <a:uLnTx/>
                <a:uFillTx/>
                <a:latin typeface="Alexandria" pitchFamily="2" charset="-78"/>
                <a:ea typeface="MS Mincho" panose="02020609040205080304" pitchFamily="49" charset="-128"/>
                <a:cs typeface="Alexandria" pitchFamily="2" charset="-78"/>
                <a:sym typeface="Arial"/>
              </a:rPr>
              <a:t>لتفعيل التعليم الالكتروني </a:t>
            </a:r>
            <a:r>
              <a:rPr kumimoji="0" lang="ar-JO" altLang="ar-EG" b="0" i="0" u="none" strike="noStrike" kern="0" cap="none" spc="0" normalizeH="0" baseline="0" noProof="0" dirty="0">
                <a:ln>
                  <a:noFill/>
                </a:ln>
                <a:solidFill>
                  <a:srgbClr val="000000"/>
                </a:solidFill>
                <a:effectLst/>
                <a:uLnTx/>
                <a:uFillTx/>
                <a:latin typeface="Alexandria" pitchFamily="2" charset="-78"/>
                <a:ea typeface="MS Mincho" panose="02020609040205080304" pitchFamily="49" charset="-128"/>
                <a:cs typeface="Alexandria" pitchFamily="2" charset="-78"/>
                <a:sym typeface="Arial"/>
              </a:rPr>
              <a:t>لا بدّ من وضع</a:t>
            </a:r>
            <a:r>
              <a:rPr kumimoji="0" lang="ar-SA" altLang="ar-EG" b="0" i="0" u="none" strike="noStrike" kern="0" cap="none" spc="0" normalizeH="0" baseline="0" noProof="0" dirty="0">
                <a:ln>
                  <a:noFill/>
                </a:ln>
                <a:solidFill>
                  <a:srgbClr val="000000"/>
                </a:solidFill>
                <a:effectLst/>
                <a:uLnTx/>
                <a:uFillTx/>
                <a:latin typeface="Alexandria" pitchFamily="2" charset="-78"/>
                <a:ea typeface="MS Mincho" panose="02020609040205080304" pitchFamily="49" charset="-128"/>
                <a:cs typeface="Alexandria" pitchFamily="2" charset="-78"/>
                <a:sym typeface="Arial"/>
              </a:rPr>
              <a:t> خطة تحتوي على التحديات المختلفة التي تعيق عمل التعليم ال</a:t>
            </a:r>
            <a:r>
              <a:rPr kumimoji="0" lang="ar-JO" altLang="ar-EG" b="0" i="0" u="none" strike="noStrike" kern="0" cap="none" spc="0" normalizeH="0" baseline="0" noProof="0" dirty="0">
                <a:ln>
                  <a:noFill/>
                </a:ln>
                <a:solidFill>
                  <a:srgbClr val="000000"/>
                </a:solidFill>
                <a:effectLst/>
                <a:uLnTx/>
                <a:uFillTx/>
                <a:latin typeface="Alexandria" pitchFamily="2" charset="-78"/>
                <a:ea typeface="MS Mincho" panose="02020609040205080304" pitchFamily="49" charset="-128"/>
                <a:cs typeface="Alexandria" pitchFamily="2" charset="-78"/>
                <a:sym typeface="Arial"/>
              </a:rPr>
              <a:t>إ</a:t>
            </a:r>
            <a:r>
              <a:rPr kumimoji="0" lang="ar-SA" altLang="ar-EG" b="0" i="0" u="none" strike="noStrike" kern="0" cap="none" spc="0" normalizeH="0" baseline="0" noProof="0" dirty="0">
                <a:ln>
                  <a:noFill/>
                </a:ln>
                <a:solidFill>
                  <a:srgbClr val="000000"/>
                </a:solidFill>
                <a:effectLst/>
                <a:uLnTx/>
                <a:uFillTx/>
                <a:latin typeface="Alexandria" pitchFamily="2" charset="-78"/>
                <a:ea typeface="MS Mincho" panose="02020609040205080304" pitchFamily="49" charset="-128"/>
                <a:cs typeface="Alexandria" pitchFamily="2" charset="-78"/>
                <a:sym typeface="Arial"/>
              </a:rPr>
              <a:t>لكتروني والتي تؤثر سلب</a:t>
            </a:r>
            <a:r>
              <a:rPr kumimoji="0" lang="ar-JO" altLang="ar-EG" b="0" i="0" u="none" strike="noStrike" kern="0" cap="none" spc="0" normalizeH="0" baseline="0" noProof="0" dirty="0">
                <a:ln>
                  <a:noFill/>
                </a:ln>
                <a:solidFill>
                  <a:srgbClr val="000000"/>
                </a:solidFill>
                <a:effectLst/>
                <a:uLnTx/>
                <a:uFillTx/>
                <a:latin typeface="Alexandria" pitchFamily="2" charset="-78"/>
                <a:ea typeface="MS Mincho" panose="02020609040205080304" pitchFamily="49" charset="-128"/>
                <a:cs typeface="Alexandria" pitchFamily="2" charset="-78"/>
                <a:sym typeface="Arial"/>
              </a:rPr>
              <a:t>ً</a:t>
            </a:r>
            <a:r>
              <a:rPr kumimoji="0" lang="ar-SA" altLang="ar-EG" b="0" i="0" u="none" strike="noStrike" kern="0" cap="none" spc="0" normalizeH="0" baseline="0" noProof="0" dirty="0">
                <a:ln>
                  <a:noFill/>
                </a:ln>
                <a:solidFill>
                  <a:srgbClr val="000000"/>
                </a:solidFill>
                <a:effectLst/>
                <a:uLnTx/>
                <a:uFillTx/>
                <a:latin typeface="Alexandria" pitchFamily="2" charset="-78"/>
                <a:ea typeface="MS Mincho" panose="02020609040205080304" pitchFamily="49" charset="-128"/>
                <a:cs typeface="Alexandria" pitchFamily="2" charset="-78"/>
                <a:sym typeface="Arial"/>
              </a:rPr>
              <a:t>ا على تفعيل التعليم الالكتروني:</a:t>
            </a:r>
            <a:endParaRPr kumimoji="0" lang="en-US" altLang="ar-EG"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n-US" altLang="ar-EG"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Rectangle 1"/>
          <p:cNvSpPr/>
          <p:nvPr/>
        </p:nvSpPr>
        <p:spPr>
          <a:xfrm>
            <a:off x="2423592" y="365494"/>
            <a:ext cx="6478055" cy="583878"/>
          </a:xfrm>
          <a:prstGeom prst="rect">
            <a:avLst/>
          </a:prstGeom>
        </p:spPr>
        <p:txBody>
          <a:bodyPr wrap="none">
            <a:spAutoFit/>
          </a:bodyPr>
          <a:lstStyle/>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sym typeface="Arial"/>
              </a:rPr>
              <a:t>ال</a:t>
            </a:r>
            <a:r>
              <a:rPr kumimoji="0" lang="ar-SA"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sym typeface="Arial"/>
              </a:rPr>
              <a:t>حلول </a:t>
            </a:r>
            <a:r>
              <a:rPr kumimoji="0" lang="ar-JO"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sym typeface="Arial"/>
              </a:rPr>
              <a:t>المقترحة ل</a:t>
            </a:r>
            <a:r>
              <a:rPr kumimoji="0" lang="ar-SA" altLang="ar-EG" sz="2400" b="1" i="0" u="none" strike="noStrike" kern="0" cap="none" spc="0" normalizeH="0" baseline="0" noProof="0" dirty="0">
                <a:ln>
                  <a:noFill/>
                </a:ln>
                <a:solidFill>
                  <a:srgbClr val="00B0F0"/>
                </a:solidFill>
                <a:effectLst/>
                <a:uLnTx/>
                <a:uFillTx/>
                <a:latin typeface="Alexandria" pitchFamily="2" charset="-78"/>
                <a:ea typeface="MS Mincho" panose="02020609040205080304" pitchFamily="49" charset="-128"/>
                <a:cs typeface="Alexandria" pitchFamily="2" charset="-78"/>
                <a:sym typeface="Arial"/>
              </a:rPr>
              <a:t>تفعيل التعليم ال</a:t>
            </a:r>
            <a:r>
              <a:rPr kumimoji="0" lang="ar-JO" altLang="ar-EG" sz="2400" b="1" i="0" u="none" strike="noStrike" kern="0" cap="none" spc="0" normalizeH="0" baseline="0" noProof="0" dirty="0">
                <a:ln>
                  <a:noFill/>
                </a:ln>
                <a:solidFill>
                  <a:srgbClr val="00B0F0"/>
                </a:solidFill>
                <a:effectLst/>
                <a:uLnTx/>
                <a:uFillTx/>
                <a:latin typeface="Alexandria" pitchFamily="2" charset="-78"/>
                <a:ea typeface="MS Mincho" panose="02020609040205080304" pitchFamily="49" charset="-128"/>
                <a:cs typeface="Alexandria" pitchFamily="2" charset="-78"/>
                <a:sym typeface="Arial"/>
              </a:rPr>
              <a:t>إ</a:t>
            </a:r>
            <a:r>
              <a:rPr kumimoji="0" lang="ar-SA" altLang="ar-EG" sz="2400" b="1" i="0" u="none" strike="noStrike" kern="0" cap="none" spc="0" normalizeH="0" baseline="0" noProof="0" dirty="0">
                <a:ln>
                  <a:noFill/>
                </a:ln>
                <a:solidFill>
                  <a:srgbClr val="00B0F0"/>
                </a:solidFill>
                <a:effectLst/>
                <a:uLnTx/>
                <a:uFillTx/>
                <a:latin typeface="Alexandria" pitchFamily="2" charset="-78"/>
                <a:ea typeface="MS Mincho" panose="02020609040205080304" pitchFamily="49" charset="-128"/>
                <a:cs typeface="Alexandria" pitchFamily="2" charset="-78"/>
                <a:sym typeface="Arial"/>
              </a:rPr>
              <a:t>لكتروني</a:t>
            </a:r>
            <a:endParaRPr kumimoji="0" lang="ar-JO" altLang="ar-EG" sz="2400" b="1" i="0" u="none" strike="noStrike" kern="0" cap="none" spc="0" normalizeH="0" baseline="0" noProof="0" dirty="0">
              <a:ln>
                <a:noFill/>
              </a:ln>
              <a:solidFill>
                <a:srgbClr val="00B0F0"/>
              </a:solidFill>
              <a:effectLst/>
              <a:uLnTx/>
              <a:uFillTx/>
              <a:latin typeface="Alexandria" pitchFamily="2" charset="-78"/>
              <a:ea typeface="MS Mincho" panose="02020609040205080304" pitchFamily="49" charset="-128"/>
              <a:cs typeface="Alexandria" pitchFamily="2" charset="-78"/>
              <a:sym typeface="Arial"/>
            </a:endParaRPr>
          </a:p>
        </p:txBody>
      </p:sp>
      <p:pic>
        <p:nvPicPr>
          <p:cNvPr id="6" name="Graphic 21">
            <a:extLst>
              <a:ext uri="{FF2B5EF4-FFF2-40B4-BE49-F238E27FC236}">
                <a16:creationId xmlns:a16="http://schemas.microsoft.com/office/drawing/2014/main" id="{A66701F9-BDB3-BEEC-63A0-9CC5A7933E4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8" name="TextBox 7">
            <a:extLst>
              <a:ext uri="{FF2B5EF4-FFF2-40B4-BE49-F238E27FC236}">
                <a16:creationId xmlns:a16="http://schemas.microsoft.com/office/drawing/2014/main" id="{53737FEC-CDA6-330C-7D55-2C2975D3D439}"/>
              </a:ext>
            </a:extLst>
          </p:cNvPr>
          <p:cNvSpPr txBox="1"/>
          <p:nvPr/>
        </p:nvSpPr>
        <p:spPr>
          <a:xfrm>
            <a:off x="4772238" y="642673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2872935264"/>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73355D11-A184-9D26-0436-E275880FD1A3}"/>
              </a:ext>
            </a:extLst>
          </p:cNvPr>
          <p:cNvSpPr/>
          <p:nvPr/>
        </p:nvSpPr>
        <p:spPr>
          <a:xfrm>
            <a:off x="551384" y="1268760"/>
            <a:ext cx="11063131" cy="5181499"/>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3" name="TextBox 2">
            <a:extLst>
              <a:ext uri="{FF2B5EF4-FFF2-40B4-BE49-F238E27FC236}">
                <a16:creationId xmlns:a16="http://schemas.microsoft.com/office/drawing/2014/main" id="{63A0E053-E586-4DD4-BFE3-9B1AF8526A81}"/>
              </a:ext>
            </a:extLst>
          </p:cNvPr>
          <p:cNvSpPr txBox="1"/>
          <p:nvPr/>
        </p:nvSpPr>
        <p:spPr>
          <a:xfrm>
            <a:off x="874970" y="1351663"/>
            <a:ext cx="10680801" cy="2953437"/>
          </a:xfrm>
          <a:prstGeom prst="rect">
            <a:avLst/>
          </a:prstGeom>
          <a:noFill/>
        </p:spPr>
        <p:txBody>
          <a:bodyPr wrap="square">
            <a:spAutoFit/>
          </a:bodyPr>
          <a:lstStyle/>
          <a:p>
            <a:pPr marL="342900" marR="0" lvl="0" indent="-342900" algn="justLow" defTabSz="914400" rtl="1" eaLnBrk="1" fontAlgn="auto" latinLnBrk="0" hangingPunct="1">
              <a:lnSpc>
                <a:spcPct val="150000"/>
              </a:lnSpc>
              <a:spcBef>
                <a:spcPts val="0"/>
              </a:spcBef>
              <a:spcAft>
                <a:spcPts val="0"/>
              </a:spcAft>
              <a:buClr>
                <a:srgbClr val="000000"/>
              </a:buClr>
              <a:buSzTx/>
              <a:buFont typeface="Symbol" panose="05050102010706020507" pitchFamily="18" charset="2"/>
              <a:buChar char=""/>
              <a:tabLst>
                <a:tab pos="215900" algn="l"/>
              </a:tabLst>
              <a:defRPr/>
            </a:pPr>
            <a:r>
              <a:rPr kumimoji="0" lang="ar-SA" b="1"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جانب التحديات  </a:t>
            </a:r>
            <a:r>
              <a:rPr kumimoji="0" lang="ar-SA" b="1"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المهنية العامة للمعلمين في مجال الت</a:t>
            </a:r>
            <a:r>
              <a:rPr kumimoji="0" lang="ar-JO" b="1"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ع</a:t>
            </a:r>
            <a:r>
              <a:rPr kumimoji="0" lang="ar-SA" b="1"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ل</a:t>
            </a:r>
            <a:r>
              <a:rPr kumimoji="0" lang="ar-JO" b="1"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ي</a:t>
            </a:r>
            <a:r>
              <a:rPr kumimoji="0" lang="ar-SA" b="1"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م الإلكتروني </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تغيير الاتجاهات السلب</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ي</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ة لبعض المعلمين بخصوص التعليم الالكتر</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ني وذلك بعقد لقاءات مع متخصصين لاقناعهم بأهمية هذا الجانب من العملية التعليمية  </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عمل دورات متخصصة ومجانية للمعلمين و</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أ</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عضاء هيئة التدريس في الجامعات لضمان معرفتهم بالتقنيات ال</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إل</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كترونية الحديثة</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التي ستؤهلهم للدخول والاستفادة من منصات التعليم ال</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لكتروني ، حيث يتم فيها تدريبهم </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على استخدام محركات البحث والدخول إلى المكتبات العالمية وقواعد البيانات  ومراكز البحوث ، وطرق التعامل مع المواقع العلمية الإلكترونية بفعالية ل</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كسابهم مهارات الاتصال عبر الوسائل الإلكترونية.</a:t>
            </a:r>
            <a:endParaRPr kumimoji="0" lang="en-US"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endParaRPr>
          </a:p>
        </p:txBody>
      </p:sp>
      <p:sp>
        <p:nvSpPr>
          <p:cNvPr id="5" name="TextBox 4">
            <a:extLst>
              <a:ext uri="{FF2B5EF4-FFF2-40B4-BE49-F238E27FC236}">
                <a16:creationId xmlns:a16="http://schemas.microsoft.com/office/drawing/2014/main" id="{02B5C6BD-18D9-43E3-9FEC-712705A9A8FE}"/>
              </a:ext>
            </a:extLst>
          </p:cNvPr>
          <p:cNvSpPr txBox="1"/>
          <p:nvPr/>
        </p:nvSpPr>
        <p:spPr>
          <a:xfrm>
            <a:off x="777068" y="4316459"/>
            <a:ext cx="10778703" cy="2122441"/>
          </a:xfrm>
          <a:prstGeom prst="rect">
            <a:avLst/>
          </a:prstGeom>
          <a:noFill/>
        </p:spPr>
        <p:txBody>
          <a:bodyPr wrap="square">
            <a:spAutoFit/>
          </a:bodyPr>
          <a:lstStyle/>
          <a:p>
            <a:pPr marL="342900" marR="0" lvl="0" indent="-342900" algn="justLow" defTabSz="914400" rtl="1" eaLnBrk="1" fontAlgn="auto" latinLnBrk="0" hangingPunct="1">
              <a:lnSpc>
                <a:spcPct val="150000"/>
              </a:lnSpc>
              <a:spcBef>
                <a:spcPts val="0"/>
              </a:spcBef>
              <a:spcAft>
                <a:spcPts val="0"/>
              </a:spcAft>
              <a:buClr>
                <a:srgbClr val="000000"/>
              </a:buClr>
              <a:buSzTx/>
              <a:buFont typeface="Symbol" panose="05050102010706020507" pitchFamily="18" charset="2"/>
              <a:buChar char=""/>
              <a:tabLst>
                <a:tab pos="215900" algn="l"/>
              </a:tabLst>
              <a:defRPr/>
            </a:pPr>
            <a:r>
              <a:rPr kumimoji="0" lang="ar-SA" b="1"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وفي مجال </a:t>
            </a:r>
            <a:r>
              <a:rPr kumimoji="0" lang="ar-SA" b="1"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التحديات  </a:t>
            </a:r>
            <a:r>
              <a:rPr kumimoji="0" lang="ar-SA" b="1"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المهنية العامة للطلبة في مجال التعل</a:t>
            </a:r>
            <a:r>
              <a:rPr kumimoji="0" lang="ar-JO" b="1"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ي</a:t>
            </a:r>
            <a:r>
              <a:rPr kumimoji="0" lang="ar-SA" b="1"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م الإلكتروني</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وضع </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مناهج عامة للطلاب </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أ</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 فصول متخصصة في كتاب الحاسوب تتحدث عن </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أ</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نظمة التعليم ال</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إل</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كتروني وشرحها كمادة تحضيرية ل</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ه عند </a:t>
            </a:r>
            <a:r>
              <a:rPr kumimoji="0" lang="ar-SA"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دخوله الجامعة، </a:t>
            </a:r>
            <a:r>
              <a:rPr kumimoji="0" lang="ar-JO" b="0" i="0" u="none" strike="noStrike" kern="0" cap="none" spc="-3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وذلك </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ل</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كساب</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الطلبة </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مهارات الاتصال والتواصل عبر الوسائل الإلكترونية ، والدخول والاستفادة من الملفات الموجودة وحفظها وتحميل الملفات إلى الشبكة واستخدام الوسائط المتعددة . </a:t>
            </a:r>
            <a:endParaRPr kumimoji="0" lang="en-US"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endParaRPr>
          </a:p>
        </p:txBody>
      </p:sp>
      <p:pic>
        <p:nvPicPr>
          <p:cNvPr id="4" name="Graphic 21">
            <a:extLst>
              <a:ext uri="{FF2B5EF4-FFF2-40B4-BE49-F238E27FC236}">
                <a16:creationId xmlns:a16="http://schemas.microsoft.com/office/drawing/2014/main" id="{CFAC55C4-C13C-F9B4-538E-7A0025B08C7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6" name="Rectangle 5">
            <a:extLst>
              <a:ext uri="{FF2B5EF4-FFF2-40B4-BE49-F238E27FC236}">
                <a16:creationId xmlns:a16="http://schemas.microsoft.com/office/drawing/2014/main" id="{9F7CD773-B018-3142-A6F3-1085278A7F0D}"/>
              </a:ext>
            </a:extLst>
          </p:cNvPr>
          <p:cNvSpPr/>
          <p:nvPr/>
        </p:nvSpPr>
        <p:spPr>
          <a:xfrm>
            <a:off x="2495600" y="210912"/>
            <a:ext cx="6478055" cy="583878"/>
          </a:xfrm>
          <a:prstGeom prst="rect">
            <a:avLst/>
          </a:prstGeom>
        </p:spPr>
        <p:txBody>
          <a:bodyPr wrap="none">
            <a:spAutoFit/>
          </a:bodyPr>
          <a:lstStyle/>
          <a:p>
            <a:pPr marL="0" marR="0" lvl="0" indent="0" algn="ctr"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sym typeface="Arial"/>
              </a:rPr>
              <a:t>ال</a:t>
            </a:r>
            <a:r>
              <a:rPr kumimoji="0" lang="ar-SA"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sym typeface="Arial"/>
              </a:rPr>
              <a:t>حلول </a:t>
            </a:r>
            <a:r>
              <a:rPr kumimoji="0" lang="ar-JO"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lexandria" pitchFamily="2" charset="-78"/>
                <a:sym typeface="Arial"/>
              </a:rPr>
              <a:t>المقترحة ل</a:t>
            </a:r>
            <a:r>
              <a:rPr kumimoji="0" lang="ar-SA" altLang="ar-EG" sz="2400" b="1" i="0" u="none" strike="noStrike" kern="0" cap="none" spc="0" normalizeH="0" baseline="0" noProof="0" dirty="0">
                <a:ln>
                  <a:noFill/>
                </a:ln>
                <a:solidFill>
                  <a:srgbClr val="00B0F0"/>
                </a:solidFill>
                <a:effectLst/>
                <a:uLnTx/>
                <a:uFillTx/>
                <a:latin typeface="Alexandria" pitchFamily="2" charset="-78"/>
                <a:ea typeface="MS Mincho" panose="02020609040205080304" pitchFamily="49" charset="-128"/>
                <a:cs typeface="Alexandria" pitchFamily="2" charset="-78"/>
                <a:sym typeface="Arial"/>
              </a:rPr>
              <a:t>تفعيل التعليم ال</a:t>
            </a:r>
            <a:r>
              <a:rPr kumimoji="0" lang="ar-JO" altLang="ar-EG" sz="2400" b="1" i="0" u="none" strike="noStrike" kern="0" cap="none" spc="0" normalizeH="0" baseline="0" noProof="0" dirty="0">
                <a:ln>
                  <a:noFill/>
                </a:ln>
                <a:solidFill>
                  <a:srgbClr val="00B0F0"/>
                </a:solidFill>
                <a:effectLst/>
                <a:uLnTx/>
                <a:uFillTx/>
                <a:latin typeface="Alexandria" pitchFamily="2" charset="-78"/>
                <a:ea typeface="MS Mincho" panose="02020609040205080304" pitchFamily="49" charset="-128"/>
                <a:cs typeface="Alexandria" pitchFamily="2" charset="-78"/>
                <a:sym typeface="Arial"/>
              </a:rPr>
              <a:t>إ</a:t>
            </a:r>
            <a:r>
              <a:rPr kumimoji="0" lang="ar-SA" altLang="ar-EG" sz="2400" b="1" i="0" u="none" strike="noStrike" kern="0" cap="none" spc="0" normalizeH="0" baseline="0" noProof="0" dirty="0">
                <a:ln>
                  <a:noFill/>
                </a:ln>
                <a:solidFill>
                  <a:srgbClr val="00B0F0"/>
                </a:solidFill>
                <a:effectLst/>
                <a:uLnTx/>
                <a:uFillTx/>
                <a:latin typeface="Alexandria" pitchFamily="2" charset="-78"/>
                <a:ea typeface="MS Mincho" panose="02020609040205080304" pitchFamily="49" charset="-128"/>
                <a:cs typeface="Alexandria" pitchFamily="2" charset="-78"/>
                <a:sym typeface="Arial"/>
              </a:rPr>
              <a:t>لكتروني</a:t>
            </a:r>
            <a:endParaRPr kumimoji="0" lang="ar-JO" altLang="ar-EG" sz="2400" b="1" i="0" u="none" strike="noStrike" kern="0" cap="none" spc="0" normalizeH="0" baseline="0" noProof="0" dirty="0">
              <a:ln>
                <a:noFill/>
              </a:ln>
              <a:solidFill>
                <a:srgbClr val="00B0F0"/>
              </a:solidFill>
              <a:effectLst/>
              <a:uLnTx/>
              <a:uFillTx/>
              <a:latin typeface="Alexandria" pitchFamily="2" charset="-78"/>
              <a:ea typeface="MS Mincho" panose="02020609040205080304" pitchFamily="49" charset="-128"/>
              <a:cs typeface="Alexandria" pitchFamily="2" charset="-78"/>
              <a:sym typeface="Arial"/>
            </a:endParaRPr>
          </a:p>
        </p:txBody>
      </p:sp>
      <p:sp>
        <p:nvSpPr>
          <p:cNvPr id="8" name="TextBox 7">
            <a:extLst>
              <a:ext uri="{FF2B5EF4-FFF2-40B4-BE49-F238E27FC236}">
                <a16:creationId xmlns:a16="http://schemas.microsoft.com/office/drawing/2014/main" id="{4844B2F8-BD81-2D80-3B10-485F6FA04BFB}"/>
              </a:ext>
            </a:extLst>
          </p:cNvPr>
          <p:cNvSpPr txBox="1"/>
          <p:nvPr/>
        </p:nvSpPr>
        <p:spPr>
          <a:xfrm>
            <a:off x="4751699" y="644204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1352679379"/>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24">
            <a:extLst>
              <a:ext uri="{FF2B5EF4-FFF2-40B4-BE49-F238E27FC236}">
                <a16:creationId xmlns:a16="http://schemas.microsoft.com/office/drawing/2014/main" id="{C7C359D2-3586-42D3-BDD7-78734A69035D}"/>
              </a:ext>
            </a:extLst>
          </p:cNvPr>
          <p:cNvSpPr/>
          <p:nvPr/>
        </p:nvSpPr>
        <p:spPr>
          <a:xfrm>
            <a:off x="386367" y="476672"/>
            <a:ext cx="6645738" cy="6381328"/>
          </a:xfrm>
          <a:prstGeom prst="roundRect">
            <a:avLst>
              <a:gd name="adj" fmla="val 5126"/>
            </a:avLst>
          </a:prstGeom>
          <a:noFill/>
          <a:ln w="444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3" name="Rectangle 2"/>
          <p:cNvSpPr/>
          <p:nvPr/>
        </p:nvSpPr>
        <p:spPr>
          <a:xfrm>
            <a:off x="710720" y="1013403"/>
            <a:ext cx="6213053" cy="4010585"/>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لقد أشرنا آنفا إلى أن ثورة المعلومات والإتصالات لمست جميع أوجه الحياة ومجالاتها ومنها مجال التعليم العالي حيث حاولت كثير من الدّول بنجاح تطبيق فكرة التعليم الإلكتروني في مؤسسات التعليم العالي</a:t>
            </a: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ومن هذه الدول:</a:t>
            </a:r>
            <a:endPar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SA"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الولايات المتحدة الأمريكية</a:t>
            </a:r>
            <a:endParaRPr kumimoji="0" lang="en-GB"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المملكة المتحدة</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كندا </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بعض </a:t>
            </a:r>
            <a:r>
              <a:rPr kumimoji="0" lang="ar-JO"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الدول العربيّة</a:t>
            </a:r>
          </a:p>
        </p:txBody>
      </p:sp>
      <p:sp>
        <p:nvSpPr>
          <p:cNvPr id="4" name="Title 1">
            <a:extLst>
              <a:ext uri="{FF2B5EF4-FFF2-40B4-BE49-F238E27FC236}">
                <a16:creationId xmlns:a16="http://schemas.microsoft.com/office/drawing/2014/main" id="{A0674ABA-4BCE-1ADD-B309-F1002CA577F0}"/>
              </a:ext>
            </a:extLst>
          </p:cNvPr>
          <p:cNvSpPr txBox="1">
            <a:spLocks/>
          </p:cNvSpPr>
          <p:nvPr/>
        </p:nvSpPr>
        <p:spPr>
          <a:xfrm>
            <a:off x="7248128" y="2060848"/>
            <a:ext cx="4557506" cy="2376487"/>
          </a:xfrm>
          <a:prstGeom prst="rect">
            <a:avLst/>
          </a:prstGeom>
          <a:solidFill>
            <a:srgbClr val="00B0F0"/>
          </a:solidFill>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1" hangingPunct="1">
              <a:lnSpc>
                <a:spcPct val="150000"/>
              </a:lnSpc>
              <a:spcBef>
                <a:spcPct val="0"/>
              </a:spcBef>
              <a:spcAft>
                <a:spcPts val="0"/>
              </a:spcAft>
              <a:buClr>
                <a:srgbClr val="000000"/>
              </a:buClr>
              <a:buSzTx/>
              <a:buFont typeface="Arial"/>
              <a:buNone/>
              <a:tabLst/>
              <a:defRPr/>
            </a:pPr>
            <a:r>
              <a:rPr kumimoji="0" lang="ar-JO" altLang="ko-KR" sz="32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rPr>
              <a:t>نماذج ناجحة للتعليم الإلكتروني في التعليم العالي</a:t>
            </a:r>
          </a:p>
        </p:txBody>
      </p:sp>
      <p:pic>
        <p:nvPicPr>
          <p:cNvPr id="5" name="Graphic 21">
            <a:extLst>
              <a:ext uri="{FF2B5EF4-FFF2-40B4-BE49-F238E27FC236}">
                <a16:creationId xmlns:a16="http://schemas.microsoft.com/office/drawing/2014/main" id="{61F9B7FB-8FE0-4E14-C7C1-A4DAC3EDAD1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6" name="TextBox 5">
            <a:extLst>
              <a:ext uri="{FF2B5EF4-FFF2-40B4-BE49-F238E27FC236}">
                <a16:creationId xmlns:a16="http://schemas.microsoft.com/office/drawing/2014/main" id="{9CC2AD5E-37E3-2FD2-F09E-8AFDA82925FD}"/>
              </a:ext>
            </a:extLst>
          </p:cNvPr>
          <p:cNvSpPr txBox="1"/>
          <p:nvPr/>
        </p:nvSpPr>
        <p:spPr>
          <a:xfrm>
            <a:off x="8832304" y="64324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31847665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24">
            <a:extLst>
              <a:ext uri="{FF2B5EF4-FFF2-40B4-BE49-F238E27FC236}">
                <a16:creationId xmlns:a16="http://schemas.microsoft.com/office/drawing/2014/main" id="{C7C359D2-3586-42D3-BDD7-78734A69035D}"/>
              </a:ext>
            </a:extLst>
          </p:cNvPr>
          <p:cNvSpPr/>
          <p:nvPr/>
        </p:nvSpPr>
        <p:spPr>
          <a:xfrm>
            <a:off x="191344" y="548679"/>
            <a:ext cx="7251806" cy="6217667"/>
          </a:xfrm>
          <a:prstGeom prst="roundRect">
            <a:avLst>
              <a:gd name="adj" fmla="val 5126"/>
            </a:avLst>
          </a:prstGeom>
          <a:noFill/>
          <a:ln w="444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3" name="Rectangle 2"/>
          <p:cNvSpPr/>
          <p:nvPr/>
        </p:nvSpPr>
        <p:spPr>
          <a:xfrm>
            <a:off x="386366" y="998725"/>
            <a:ext cx="6861762" cy="4754507"/>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تعدّ </a:t>
            </a:r>
            <a:r>
              <a:rPr kumimoji="0" lang="ar-JO"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الولايات المتحدة الأمريكية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 الدول السبّاقة في تطبيق التعليم الإلكتروني في مؤسسات التعليم العالي القائمه فيها ومن جامعاتها المشهورة في هذا المجال جامعه إلينوي حيث قام كل من قسم الميكانيكا النظرية وقسم الكيمياء بتقديم نماذج من مقرراتها على شبكة الويب حتى مع استخدام أساليب المحاكاة والبرمجة الضمنية والرسوم التفاعلية والحوار الالكتروني وغيرها وكذلك في جامعة كولومبيا حيث قدموا برنامج افتراضي على شبكة الويب لتعليم المدرسين بحيث يتم توفير المقررات الدراسية حتى يتمكّن الدارسين الاطلاع عليها في أي وقت وفي أي مكان ومن الجامعات الامريكية الاخرى التي وظّفت التعليم الإلكتروني جامعة ميتشيجان والجامعة كاليفورنيا وجامعة كنتاكي.</a:t>
            </a: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Title 1">
            <a:extLst>
              <a:ext uri="{FF2B5EF4-FFF2-40B4-BE49-F238E27FC236}">
                <a16:creationId xmlns:a16="http://schemas.microsoft.com/office/drawing/2014/main" id="{7CD6B6E8-3BA4-6B13-5D65-0A7DCEB8A2BB}"/>
              </a:ext>
            </a:extLst>
          </p:cNvPr>
          <p:cNvSpPr txBox="1">
            <a:spLocks/>
          </p:cNvSpPr>
          <p:nvPr/>
        </p:nvSpPr>
        <p:spPr>
          <a:xfrm>
            <a:off x="7443150" y="2060848"/>
            <a:ext cx="4557506" cy="2376487"/>
          </a:xfrm>
          <a:prstGeom prst="rect">
            <a:avLst/>
          </a:prstGeom>
          <a:solidFill>
            <a:srgbClr val="00B0F0"/>
          </a:solidFill>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1" hangingPunct="1">
              <a:lnSpc>
                <a:spcPct val="150000"/>
              </a:lnSpc>
              <a:spcBef>
                <a:spcPct val="0"/>
              </a:spcBef>
              <a:spcAft>
                <a:spcPts val="0"/>
              </a:spcAft>
              <a:buClr>
                <a:srgbClr val="000000"/>
              </a:buClr>
              <a:buSzTx/>
              <a:buFont typeface="Arial"/>
              <a:buNone/>
              <a:tabLst/>
              <a:defRPr/>
            </a:pPr>
            <a:r>
              <a:rPr kumimoji="0" lang="ar-JO" altLang="ko-KR" sz="32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rPr>
              <a:t>نماذج ناجحة للتعليم الإلكتروني في التعليم العالي</a:t>
            </a:r>
          </a:p>
        </p:txBody>
      </p:sp>
      <p:pic>
        <p:nvPicPr>
          <p:cNvPr id="6" name="Graphic 21">
            <a:extLst>
              <a:ext uri="{FF2B5EF4-FFF2-40B4-BE49-F238E27FC236}">
                <a16:creationId xmlns:a16="http://schemas.microsoft.com/office/drawing/2014/main" id="{86B1319C-B170-9317-F371-88DFEFF35A9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4" name="TextBox 3">
            <a:extLst>
              <a:ext uri="{FF2B5EF4-FFF2-40B4-BE49-F238E27FC236}">
                <a16:creationId xmlns:a16="http://schemas.microsoft.com/office/drawing/2014/main" id="{2D5C0A9F-C01C-8B40-1CE2-EC44429AD63D}"/>
              </a:ext>
            </a:extLst>
          </p:cNvPr>
          <p:cNvSpPr txBox="1"/>
          <p:nvPr/>
        </p:nvSpPr>
        <p:spPr>
          <a:xfrm>
            <a:off x="8832304" y="63662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302491034"/>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24">
            <a:extLst>
              <a:ext uri="{FF2B5EF4-FFF2-40B4-BE49-F238E27FC236}">
                <a16:creationId xmlns:a16="http://schemas.microsoft.com/office/drawing/2014/main" id="{C7C359D2-3586-42D3-BDD7-78734A69035D}"/>
              </a:ext>
            </a:extLst>
          </p:cNvPr>
          <p:cNvSpPr/>
          <p:nvPr/>
        </p:nvSpPr>
        <p:spPr>
          <a:xfrm>
            <a:off x="401201" y="1057354"/>
            <a:ext cx="6213053" cy="5467990"/>
          </a:xfrm>
          <a:prstGeom prst="roundRect">
            <a:avLst>
              <a:gd name="adj" fmla="val 5126"/>
            </a:avLst>
          </a:prstGeom>
          <a:noFill/>
          <a:ln w="444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3" name="Rectangle 2"/>
          <p:cNvSpPr/>
          <p:nvPr/>
        </p:nvSpPr>
        <p:spPr>
          <a:xfrm>
            <a:off x="508894" y="1844824"/>
            <a:ext cx="5997666" cy="2538515"/>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في </a:t>
            </a:r>
            <a:r>
              <a:rPr kumimoji="0" lang="ar-SA"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المملكة المتحدة </a:t>
            </a:r>
            <a:r>
              <a:rPr kumimoji="0" lang="ar-SA"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تميزت المملكة المتحدة في مجال التعليم عن بعد وهو أحد أشكال التعليم الإلكتروني وبالذات من خلال جامعتها المفتوحة التي بدأت العمل منذ عام 1971 ونالت </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a:t>
            </a:r>
            <a:r>
              <a:rPr kumimoji="0" lang="ar-SA"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كثر من جائز</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ة</a:t>
            </a:r>
            <a:r>
              <a:rPr kumimoji="0" lang="ar-SA"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من جوائز الجودة وهي توفر فرص التعليم المفتوح لكل راغب فيه بغض النظر عن مؤهلاته وعمره</a:t>
            </a: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a:t>
            </a:r>
            <a:endParaRPr kumimoji="0" lang="ar-JO"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4" name="Title 1">
            <a:extLst>
              <a:ext uri="{FF2B5EF4-FFF2-40B4-BE49-F238E27FC236}">
                <a16:creationId xmlns:a16="http://schemas.microsoft.com/office/drawing/2014/main" id="{DD6BFF96-ACFA-038E-9A0B-59EC1DDC1276}"/>
              </a:ext>
            </a:extLst>
          </p:cNvPr>
          <p:cNvSpPr txBox="1">
            <a:spLocks/>
          </p:cNvSpPr>
          <p:nvPr/>
        </p:nvSpPr>
        <p:spPr>
          <a:xfrm>
            <a:off x="7275659" y="1545322"/>
            <a:ext cx="4557506" cy="2376487"/>
          </a:xfrm>
          <a:prstGeom prst="rect">
            <a:avLst/>
          </a:prstGeom>
          <a:solidFill>
            <a:srgbClr val="00B0F0"/>
          </a:solidFill>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1" hangingPunct="1">
              <a:lnSpc>
                <a:spcPct val="150000"/>
              </a:lnSpc>
              <a:spcBef>
                <a:spcPct val="0"/>
              </a:spcBef>
              <a:spcAft>
                <a:spcPts val="0"/>
              </a:spcAft>
              <a:buClr>
                <a:srgbClr val="000000"/>
              </a:buClr>
              <a:buSzTx/>
              <a:buFont typeface="Arial"/>
              <a:buNone/>
              <a:tabLst/>
              <a:defRPr/>
            </a:pPr>
            <a:r>
              <a:rPr kumimoji="0" lang="ar-JO" altLang="ko-KR" sz="28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rPr>
              <a:t>نماذج ناجحة للتعليم الإلكتروني في التعليم العالي</a:t>
            </a:r>
          </a:p>
        </p:txBody>
      </p:sp>
      <p:pic>
        <p:nvPicPr>
          <p:cNvPr id="5" name="Graphic 21">
            <a:extLst>
              <a:ext uri="{FF2B5EF4-FFF2-40B4-BE49-F238E27FC236}">
                <a16:creationId xmlns:a16="http://schemas.microsoft.com/office/drawing/2014/main" id="{FCC7BC23-B161-1768-60A3-164AD35B699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6" name="TextBox 5">
            <a:extLst>
              <a:ext uri="{FF2B5EF4-FFF2-40B4-BE49-F238E27FC236}">
                <a16:creationId xmlns:a16="http://schemas.microsoft.com/office/drawing/2014/main" id="{CD24A56B-B9DF-F759-0CAC-A98275D46140}"/>
              </a:ext>
            </a:extLst>
          </p:cNvPr>
          <p:cNvSpPr txBox="1"/>
          <p:nvPr/>
        </p:nvSpPr>
        <p:spPr>
          <a:xfrm>
            <a:off x="8760296" y="62419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1170869550"/>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24">
            <a:extLst>
              <a:ext uri="{FF2B5EF4-FFF2-40B4-BE49-F238E27FC236}">
                <a16:creationId xmlns:a16="http://schemas.microsoft.com/office/drawing/2014/main" id="{C7C359D2-3586-42D3-BDD7-78734A69035D}"/>
              </a:ext>
            </a:extLst>
          </p:cNvPr>
          <p:cNvSpPr/>
          <p:nvPr/>
        </p:nvSpPr>
        <p:spPr>
          <a:xfrm>
            <a:off x="386365" y="446302"/>
            <a:ext cx="6213053" cy="6195798"/>
          </a:xfrm>
          <a:prstGeom prst="roundRect">
            <a:avLst>
              <a:gd name="adj" fmla="val 5126"/>
            </a:avLst>
          </a:prstGeom>
          <a:noFill/>
          <a:ln w="444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3" name="Rectangle 2"/>
          <p:cNvSpPr/>
          <p:nvPr/>
        </p:nvSpPr>
        <p:spPr>
          <a:xfrm>
            <a:off x="601752" y="2042819"/>
            <a:ext cx="5997666" cy="2772362"/>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1000"/>
              </a:spcAft>
              <a:buClr>
                <a:srgbClr val="000000"/>
              </a:buClr>
              <a:buSzTx/>
              <a:buFont typeface="Arial"/>
              <a:buNone/>
              <a:tabLst/>
              <a:defRPr/>
            </a:pPr>
            <a:r>
              <a:rPr kumimoji="0" lang="ar-SA" sz="2800"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الواقع أن </a:t>
            </a:r>
            <a:r>
              <a:rPr kumimoji="0" lang="ar-SA" b="1"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كندا</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طبقت فكرة التعليم ال</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لكتروني في العديد من مؤسسات التعليم العالي فيها ومن هذه المؤسسات كلي</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ة</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كاياس والتي عنيت بشكل خاص بتدريب المدرسين في المناطق النائية </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 و</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كلية جورج براون والتي تعتبر من أهم مؤسسات التعليم العالي الكندية التي توظف الوسائل متعددة في سياق التعليم ال</a:t>
            </a:r>
            <a:r>
              <a:rPr kumimoji="0" lang="ar-JO"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إ</a:t>
            </a:r>
            <a:r>
              <a:rPr kumimoji="0" lang="ar-SA" b="0" i="0" u="none" strike="noStrike" kern="0" cap="none" spc="0" normalizeH="0" baseline="0" noProof="0" dirty="0">
                <a:ln>
                  <a:noFill/>
                </a:ln>
                <a:solidFill>
                  <a:srgbClr val="000000"/>
                </a:solidFill>
                <a:effectLst/>
                <a:uLnTx/>
                <a:uFillTx/>
                <a:latin typeface="Calibri"/>
                <a:ea typeface="Calibri"/>
                <a:cs typeface="Alexandria" pitchFamily="2" charset="-78"/>
                <a:sym typeface="Arial"/>
              </a:rPr>
              <a:t>لكتروني</a:t>
            </a:r>
            <a:endParaRPr kumimoji="0" lang="en-GB" sz="2800" b="0" i="0" u="none" strike="noStrike" kern="0" cap="none" spc="0" normalizeH="0" baseline="0" noProof="0" dirty="0">
              <a:ln>
                <a:noFill/>
              </a:ln>
              <a:solidFill>
                <a:srgbClr val="000000"/>
              </a:solidFill>
              <a:effectLst/>
              <a:uLnTx/>
              <a:uFillTx/>
              <a:latin typeface="Calibri"/>
              <a:ea typeface="Calibri"/>
              <a:cs typeface="Alexandria" pitchFamily="2" charset="-78"/>
              <a:sym typeface="Arial"/>
            </a:endParaRPr>
          </a:p>
        </p:txBody>
      </p:sp>
      <p:sp>
        <p:nvSpPr>
          <p:cNvPr id="4" name="Title 1">
            <a:extLst>
              <a:ext uri="{FF2B5EF4-FFF2-40B4-BE49-F238E27FC236}">
                <a16:creationId xmlns:a16="http://schemas.microsoft.com/office/drawing/2014/main" id="{0FD30361-6C7A-E57D-75D4-921BBB212C11}"/>
              </a:ext>
            </a:extLst>
          </p:cNvPr>
          <p:cNvSpPr txBox="1">
            <a:spLocks/>
          </p:cNvSpPr>
          <p:nvPr/>
        </p:nvSpPr>
        <p:spPr>
          <a:xfrm>
            <a:off x="7248129" y="1766629"/>
            <a:ext cx="4557506" cy="2376487"/>
          </a:xfrm>
          <a:prstGeom prst="rect">
            <a:avLst/>
          </a:prstGeom>
          <a:solidFill>
            <a:srgbClr val="00B0F0"/>
          </a:solidFill>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1" hangingPunct="1">
              <a:lnSpc>
                <a:spcPct val="150000"/>
              </a:lnSpc>
              <a:spcBef>
                <a:spcPct val="0"/>
              </a:spcBef>
              <a:spcAft>
                <a:spcPts val="0"/>
              </a:spcAft>
              <a:buClr>
                <a:srgbClr val="000000"/>
              </a:buClr>
              <a:buSzTx/>
              <a:buFont typeface="Arial"/>
              <a:buNone/>
              <a:tabLst/>
              <a:defRPr/>
            </a:pPr>
            <a:r>
              <a:rPr kumimoji="0" lang="ar-JO" altLang="ko-KR" sz="32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rPr>
              <a:t>نماذج ناجحة للتعليم الإلكتروني في التعليم العالي</a:t>
            </a:r>
          </a:p>
        </p:txBody>
      </p:sp>
      <p:pic>
        <p:nvPicPr>
          <p:cNvPr id="5" name="Graphic 21">
            <a:extLst>
              <a:ext uri="{FF2B5EF4-FFF2-40B4-BE49-F238E27FC236}">
                <a16:creationId xmlns:a16="http://schemas.microsoft.com/office/drawing/2014/main" id="{4B3E4FF9-7759-A846-EC0F-E04DC0CA7D2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6" name="TextBox 5">
            <a:extLst>
              <a:ext uri="{FF2B5EF4-FFF2-40B4-BE49-F238E27FC236}">
                <a16:creationId xmlns:a16="http://schemas.microsoft.com/office/drawing/2014/main" id="{94073CAC-17D8-75FA-772A-87F85ACBE895}"/>
              </a:ext>
            </a:extLst>
          </p:cNvPr>
          <p:cNvSpPr txBox="1"/>
          <p:nvPr/>
        </p:nvSpPr>
        <p:spPr>
          <a:xfrm>
            <a:off x="8760296" y="63093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224908813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24">
            <a:extLst>
              <a:ext uri="{FF2B5EF4-FFF2-40B4-BE49-F238E27FC236}">
                <a16:creationId xmlns:a16="http://schemas.microsoft.com/office/drawing/2014/main" id="{C7C359D2-3586-42D3-BDD7-78734A69035D}"/>
              </a:ext>
            </a:extLst>
          </p:cNvPr>
          <p:cNvSpPr/>
          <p:nvPr/>
        </p:nvSpPr>
        <p:spPr>
          <a:xfrm>
            <a:off x="373045" y="566750"/>
            <a:ext cx="9419685" cy="5668950"/>
          </a:xfrm>
          <a:prstGeom prst="roundRect">
            <a:avLst>
              <a:gd name="adj" fmla="val 5126"/>
            </a:avLst>
          </a:prstGeom>
          <a:noFill/>
          <a:ln w="444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700" b="0" i="0" u="none" strike="noStrike" kern="0" cap="none" spc="0" normalizeH="0" baseline="0" noProof="0" dirty="0">
              <a:ln>
                <a:noFill/>
              </a:ln>
              <a:solidFill>
                <a:srgbClr val="FFFFFF"/>
              </a:solidFill>
              <a:effectLst/>
              <a:uLnTx/>
              <a:uFillTx/>
              <a:latin typeface="Alexandria" pitchFamily="2" charset="-78"/>
              <a:ea typeface="맑은 고딕" panose="020B0503020000020004" pitchFamily="34" charset="-127"/>
              <a:cs typeface="+mn-cs"/>
              <a:sym typeface="Arial"/>
            </a:endParaRPr>
          </a:p>
        </p:txBody>
      </p:sp>
      <p:sp>
        <p:nvSpPr>
          <p:cNvPr id="3" name="Rectangle 2"/>
          <p:cNvSpPr/>
          <p:nvPr/>
        </p:nvSpPr>
        <p:spPr>
          <a:xfrm>
            <a:off x="369130" y="971558"/>
            <a:ext cx="9419685" cy="4200509"/>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SA"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في الواقع أن </a:t>
            </a:r>
            <a:r>
              <a:rPr kumimoji="0" lang="ar-SA"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الدول العربية </a:t>
            </a:r>
            <a:r>
              <a:rPr kumimoji="0" lang="ar-SA"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تحاول اللحاق بثوره المعلومات واتصالات بدون شك ولذا فهي تبذل بعض الجهود المعقولة توظيف منجزات هذه الثورة ولعل التعليم الالكتروني في مجال التعليم العالي هو احد الامثلة على هذه الجهود ويمكن أن نشير في اطار هذه الجهود الى </a:t>
            </a:r>
            <a:r>
              <a:rPr kumimoji="0" lang="ar-SA"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الجامعة الافتراضية السورية </a:t>
            </a:r>
            <a:r>
              <a:rPr kumimoji="0" lang="ar-SA"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التي أنشئت في عام 2002 وكانت أول جامعة افتراضية في العالم العربي حيث ترتبط بشركات شراكات مع 16</a:t>
            </a:r>
            <a:r>
              <a:rPr kumimoji="0" lang="ar-AE"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kumimoji="0" lang="ar-SA"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جامعة من الجامعات العالمية المعترف بها جامعة بوسطن وجامعة جورج واشنطن وهي تمنح شهادات في 300 اختصاص على مستوى البكالوريوس والدراسات العليا ولديها مكتبة الكترونية تضم أكثر من 200 مليون عنوان و فكرتها المحورية توفير الفرص التعليمية لجميع الراغبين في التعلم، كما وتعد كل من الكلية الإلكترونية للجودة الشاملة في دبي وجامعة القدس المفتوحة والجامعة العربية المفتوحة ومقرها الكويت من أنجح المؤسسات التي تتبنى مبدأ التعليم الإلكتروني في العالم العربي. </a:t>
            </a:r>
            <a:endParaRPr kumimoji="0" lang="ar-JO"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Title 1">
            <a:extLst>
              <a:ext uri="{FF2B5EF4-FFF2-40B4-BE49-F238E27FC236}">
                <a16:creationId xmlns:a16="http://schemas.microsoft.com/office/drawing/2014/main" id="{7038F05B-9AF0-AC95-0A6C-3C346638EDBD}"/>
              </a:ext>
            </a:extLst>
          </p:cNvPr>
          <p:cNvSpPr txBox="1">
            <a:spLocks/>
          </p:cNvSpPr>
          <p:nvPr/>
        </p:nvSpPr>
        <p:spPr>
          <a:xfrm>
            <a:off x="9984431" y="556977"/>
            <a:ext cx="2183369" cy="5678723"/>
          </a:xfrm>
          <a:prstGeom prst="rect">
            <a:avLst/>
          </a:prstGeom>
          <a:solidFill>
            <a:srgbClr val="00B0F0"/>
          </a:solidFill>
        </p:spPr>
        <p:txBody>
          <a:bodyPr anchor="ct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1" eaLnBrk="1" fontAlgn="auto" latinLnBrk="1" hangingPunct="1">
              <a:lnSpc>
                <a:spcPct val="150000"/>
              </a:lnSpc>
              <a:spcBef>
                <a:spcPct val="0"/>
              </a:spcBef>
              <a:spcAft>
                <a:spcPts val="0"/>
              </a:spcAft>
              <a:buClr>
                <a:srgbClr val="000000"/>
              </a:buClr>
              <a:buSzTx/>
              <a:buFont typeface="Arial"/>
              <a:buNone/>
              <a:tabLst/>
              <a:defRPr/>
            </a:pPr>
            <a:r>
              <a:rPr kumimoji="0" lang="ar-JO" altLang="ko-KR" sz="32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lexandria" pitchFamily="2" charset="-78"/>
                <a:ea typeface="맑은 고딕" panose="020B0503020000020004" pitchFamily="34" charset="-127"/>
                <a:cs typeface="Alexandria" pitchFamily="2" charset="-78"/>
                <a:sym typeface="Arial"/>
              </a:rPr>
              <a:t>نماذج ناجحة للتعليم الإلكتروني في التعليم العالي</a:t>
            </a:r>
          </a:p>
        </p:txBody>
      </p:sp>
      <p:pic>
        <p:nvPicPr>
          <p:cNvPr id="7" name="Graphic 21">
            <a:extLst>
              <a:ext uri="{FF2B5EF4-FFF2-40B4-BE49-F238E27FC236}">
                <a16:creationId xmlns:a16="http://schemas.microsoft.com/office/drawing/2014/main" id="{4646BF6A-D861-AD3F-0E80-99E4B553667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6021" y="-243408"/>
            <a:ext cx="2305141" cy="1076343"/>
          </a:xfrm>
          <a:prstGeom prst="rect">
            <a:avLst/>
          </a:prstGeom>
          <a:noFill/>
        </p:spPr>
      </p:pic>
      <p:sp>
        <p:nvSpPr>
          <p:cNvPr id="4" name="TextBox 3">
            <a:extLst>
              <a:ext uri="{FF2B5EF4-FFF2-40B4-BE49-F238E27FC236}">
                <a16:creationId xmlns:a16="http://schemas.microsoft.com/office/drawing/2014/main" id="{725292E5-5D3C-B347-FECF-6964BE42B4D5}"/>
              </a:ext>
            </a:extLst>
          </p:cNvPr>
          <p:cNvSpPr txBox="1"/>
          <p:nvPr/>
        </p:nvSpPr>
        <p:spPr>
          <a:xfrm>
            <a:off x="4655840" y="64389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132730344"/>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CE0435C-DA75-816B-3B32-FA5238D95C0A}"/>
              </a:ext>
            </a:extLst>
          </p:cNvPr>
          <p:cNvSpPr/>
          <p:nvPr/>
        </p:nvSpPr>
        <p:spPr>
          <a:xfrm>
            <a:off x="371364" y="1375082"/>
            <a:ext cx="11449272" cy="507517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200000"/>
              </a:lnSpc>
              <a:spcBef>
                <a:spcPts val="0"/>
              </a:spcBef>
              <a:spcAft>
                <a:spcPts val="800"/>
              </a:spcAft>
              <a:buClrTx/>
              <a:buSzTx/>
              <a:buFontTx/>
              <a:buNone/>
              <a:tabLst/>
              <a:defRPr/>
            </a:pPr>
            <a:r>
              <a:rPr kumimoji="0" lang="ar-JO"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lang="en-US" dirty="0"/>
          </a:p>
        </p:txBody>
      </p:sp>
      <p:sp>
        <p:nvSpPr>
          <p:cNvPr id="3" name="TextBox 2">
            <a:extLst>
              <a:ext uri="{FF2B5EF4-FFF2-40B4-BE49-F238E27FC236}">
                <a16:creationId xmlns:a16="http://schemas.microsoft.com/office/drawing/2014/main" id="{B8264E5C-B0B5-4DEC-ABDF-0D32BC87D3FB}"/>
              </a:ext>
            </a:extLst>
          </p:cNvPr>
          <p:cNvSpPr txBox="1"/>
          <p:nvPr/>
        </p:nvSpPr>
        <p:spPr>
          <a:xfrm>
            <a:off x="613654" y="1369233"/>
            <a:ext cx="10986944" cy="4708340"/>
          </a:xfrm>
          <a:prstGeom prst="rect">
            <a:avLst/>
          </a:prstGeom>
          <a:noFill/>
        </p:spPr>
        <p:txBody>
          <a:bodyPr wrap="square">
            <a:spAutoFit/>
          </a:bodyPr>
          <a:lstStyle/>
          <a:p>
            <a:pPr marL="0" marR="0" lvl="0" indent="0" algn="justLow"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22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a:t>
            </a:r>
            <a:endPar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endParaRPr>
          </a:p>
          <a:p>
            <a:pPr marL="0" marR="0" lvl="0" indent="0" algn="justLow"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إ</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ن العملية التربوية التعليمية لم تسلم من التأثيرات المباشرة للثورة الرقمية والتكنولوجية على </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أ</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نماط الحياة المختلفة </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في </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كافة الأصعدة الاقتصادية والاجتماعية والثقافية والعلمية،، فالتفجر المعرفي والانفجار السكاني وثورة المواصلات والاتصالات والثورة التكنولوجية وما يترت</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ب عليها من سرعة انتقال المعرفة، كلها عوامل تضغط على المؤسسة التربوية من </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أ</a:t>
            </a:r>
            <a:r>
              <a:rPr kumimoji="0" lang="ar-SA"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جل مزيد من الفعالية والاستحداث والتجديد لمجاراة هذه التغيرات</a:t>
            </a:r>
            <a:r>
              <a:rPr kumimoji="0" lang="ar-JO"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pitchFamily="2" charset="-78"/>
                <a:sym typeface="Arial"/>
              </a:rPr>
              <a:t>. فاذا أُريد للتعليم الإلكتروني أن ينجح وأن يحقق الهدف المرسوم فلا بدّ له من الاحتكام إلى منهجية واضحة قائمة على توفير جملة من العناصر كتحديد المجموعة المستهدفة ( الطلاب، وأعضاء هيئة التدريس ، والمتدربين ، والراغبين في مواصلة التعلّم)، مع ضرورة تحديد المناهج الافتراضية وهذا يشتمل بالضرورة على تحليل احتياجات المجموعة المستهدفة والأهداف المتوخاة واتباع أفضل الممارسات التي يمكن اعتمادها لتدريب موضوعات التعليم بأساليب فعالة وهذا يتطلب تجميع المقررات الدراسية والوسائط التكنولوجية المرتبطة  لنجاح العملية التعليمية.</a:t>
            </a:r>
          </a:p>
        </p:txBody>
      </p:sp>
      <p:sp>
        <p:nvSpPr>
          <p:cNvPr id="5" name="TextBox 4">
            <a:extLst>
              <a:ext uri="{FF2B5EF4-FFF2-40B4-BE49-F238E27FC236}">
                <a16:creationId xmlns:a16="http://schemas.microsoft.com/office/drawing/2014/main" id="{166EDFC3-5AD8-49AF-A1C4-FF019CB1582C}"/>
              </a:ext>
            </a:extLst>
          </p:cNvPr>
          <p:cNvSpPr txBox="1"/>
          <p:nvPr/>
        </p:nvSpPr>
        <p:spPr>
          <a:xfrm>
            <a:off x="3012715" y="260648"/>
            <a:ext cx="6094562" cy="590931"/>
          </a:xfrm>
          <a:prstGeom prst="rect">
            <a:avLst/>
          </a:prstGeom>
          <a:noFill/>
        </p:spPr>
        <p:txBody>
          <a:bodyPr wrap="square">
            <a:spAutoFit/>
          </a:bodyPr>
          <a:lstStyle/>
          <a:p>
            <a:pPr marL="0" marR="0" lvl="0" indent="0" algn="ctr" defTabSz="914400" rtl="1" eaLnBrk="1" fontAlgn="auto" latinLnBrk="0" hangingPunct="1">
              <a:lnSpc>
                <a:spcPct val="90000"/>
              </a:lnSpc>
              <a:spcBef>
                <a:spcPts val="1200"/>
              </a:spcBef>
              <a:spcAft>
                <a:spcPts val="200"/>
              </a:spcAft>
              <a:buClr>
                <a:srgbClr val="1CADE4"/>
              </a:buClr>
              <a:buSzPct val="100000"/>
              <a:buFont typeface="Tw Cen MT" panose="020B0602020104020603" pitchFamily="34" charset="0"/>
              <a:buNone/>
              <a:tabLst/>
              <a:defRPr/>
            </a:pPr>
            <a:r>
              <a:rPr kumimoji="0" lang="ar-JO" sz="3600" b="0" i="0" u="none" strike="noStrike" kern="1200" cap="none" spc="0" normalizeH="0" baseline="0" noProof="0" dirty="0">
                <a:ln>
                  <a:noFill/>
                </a:ln>
                <a:solidFill>
                  <a:srgbClr val="00B0F0"/>
                </a:solidFill>
                <a:effectLst/>
                <a:uLnTx/>
                <a:uFillTx/>
                <a:latin typeface="Tw Cen MT Condensed" panose="020B0606020104020203"/>
                <a:ea typeface="+mn-ea"/>
                <a:cs typeface="Alexandria" pitchFamily="2" charset="-78"/>
                <a:sym typeface="Arial"/>
              </a:rPr>
              <a:t>خاتمة</a:t>
            </a:r>
            <a:endParaRPr kumimoji="0" lang="en-US" sz="3600" b="0" i="0" u="none" strike="noStrike" kern="1200" cap="none" spc="0" normalizeH="0" baseline="0" noProof="0" dirty="0">
              <a:ln>
                <a:noFill/>
              </a:ln>
              <a:solidFill>
                <a:srgbClr val="00B0F0"/>
              </a:solidFill>
              <a:effectLst/>
              <a:uLnTx/>
              <a:uFillTx/>
              <a:latin typeface="Tw Cen MT Condensed" panose="020B0606020104020203"/>
              <a:ea typeface="+mn-ea"/>
              <a:cs typeface="Alexandria" pitchFamily="2" charset="-78"/>
              <a:sym typeface="Arial"/>
            </a:endParaRPr>
          </a:p>
        </p:txBody>
      </p:sp>
      <p:pic>
        <p:nvPicPr>
          <p:cNvPr id="4" name="Graphic 21">
            <a:extLst>
              <a:ext uri="{FF2B5EF4-FFF2-40B4-BE49-F238E27FC236}">
                <a16:creationId xmlns:a16="http://schemas.microsoft.com/office/drawing/2014/main" id="{BE9933C6-5371-CBA8-6DAB-EAC0BB54E87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7" name="TextBox 6">
            <a:extLst>
              <a:ext uri="{FF2B5EF4-FFF2-40B4-BE49-F238E27FC236}">
                <a16:creationId xmlns:a16="http://schemas.microsoft.com/office/drawing/2014/main" id="{96B14D10-AE10-599F-5429-C2EA8B88F126}"/>
              </a:ext>
            </a:extLst>
          </p:cNvPr>
          <p:cNvSpPr txBox="1"/>
          <p:nvPr/>
        </p:nvSpPr>
        <p:spPr>
          <a:xfrm>
            <a:off x="4662432"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extLst>
      <p:ext uri="{BB962C8B-B14F-4D97-AF65-F5344CB8AC3E}">
        <p14:creationId xmlns:p14="http://schemas.microsoft.com/office/powerpoint/2010/main" val="82867745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7F4B643-5453-42C2-94BB-B4D81BABB876}"/>
              </a:ext>
            </a:extLst>
          </p:cNvPr>
          <p:cNvSpPr/>
          <p:nvPr/>
        </p:nvSpPr>
        <p:spPr>
          <a:xfrm>
            <a:off x="574731" y="681023"/>
            <a:ext cx="10226228" cy="720000"/>
          </a:xfrm>
          <a:prstGeom prst="rect">
            <a:avLst/>
          </a:prstGeom>
          <a:no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400" b="1" i="0" u="none" strike="noStrike" kern="0" cap="none" spc="0" normalizeH="0" baseline="0" noProof="0" dirty="0">
                <a:ln>
                  <a:noFill/>
                </a:ln>
                <a:solidFill>
                  <a:srgbClr val="00B0F0"/>
                </a:solidFill>
                <a:effectLst/>
                <a:uLnTx/>
                <a:uFillTx/>
                <a:latin typeface="Alexandria" pitchFamily="2" charset="-78"/>
                <a:ea typeface="맑은 고딕" panose="020B0503020000020004" pitchFamily="34" charset="-127"/>
                <a:cs typeface="Alexandria" pitchFamily="2" charset="-78"/>
                <a:sym typeface="Arial"/>
              </a:rPr>
              <a:t>تلخيص أهم موضوعات المحاضرة</a:t>
            </a:r>
            <a:r>
              <a:rPr kumimoji="0" lang="ar-AE" altLang="ko-KR" sz="2400" b="1" i="0" u="none" strike="noStrike" kern="0" cap="none" spc="0" normalizeH="0" baseline="0" noProof="0" dirty="0">
                <a:ln>
                  <a:noFill/>
                </a:ln>
                <a:solidFill>
                  <a:srgbClr val="00B0F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2400" b="1" i="0" u="none" strike="noStrike" kern="0" cap="none" spc="0" normalizeH="0" baseline="0" noProof="0" dirty="0">
                <a:ln>
                  <a:noFill/>
                </a:ln>
                <a:solidFill>
                  <a:srgbClr val="00B0F0"/>
                </a:solidFill>
                <a:effectLst/>
                <a:uLnTx/>
                <a:uFillTx/>
                <a:latin typeface="Alexandria" pitchFamily="2" charset="-78"/>
                <a:ea typeface="맑은 고딕"/>
                <a:cs typeface="Alexandria" pitchFamily="2" charset="-78"/>
                <a:sym typeface="Arial"/>
              </a:rPr>
              <a:t>المستحدثات التكنولوجية </a:t>
            </a:r>
            <a:endParaRPr kumimoji="0" lang="ko-KR" altLang="en-US" sz="2400" b="1" i="0" u="none" strike="noStrike" kern="0" cap="none" spc="0" normalizeH="0" baseline="0" noProof="0" dirty="0">
              <a:ln>
                <a:noFill/>
              </a:ln>
              <a:solidFill>
                <a:srgbClr val="00B0F0"/>
              </a:solidFill>
              <a:effectLst/>
              <a:uLnTx/>
              <a:uFillTx/>
              <a:latin typeface="Alexandria" pitchFamily="2" charset="-78"/>
              <a:ea typeface="맑은 고딕"/>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mn-cs"/>
              <a:sym typeface="Arial"/>
            </a:endParaRPr>
          </a:p>
        </p:txBody>
      </p:sp>
      <p:sp>
        <p:nvSpPr>
          <p:cNvPr id="43" name="Text Placeholder 1">
            <a:extLst>
              <a:ext uri="{FF2B5EF4-FFF2-40B4-BE49-F238E27FC236}">
                <a16:creationId xmlns:a16="http://schemas.microsoft.com/office/drawing/2014/main" id="{206381AD-4C2B-4745-99B1-0BBCE6131A71}"/>
              </a:ext>
            </a:extLst>
          </p:cNvPr>
          <p:cNvSpPr txBox="1">
            <a:spLocks/>
          </p:cNvSpPr>
          <p:nvPr/>
        </p:nvSpPr>
        <p:spPr>
          <a:xfrm>
            <a:off x="407835" y="1231210"/>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srgbClr val="000000">
                  <a:lumMod val="85000"/>
                  <a:lumOff val="15000"/>
                </a:srgbClr>
              </a:solidFill>
              <a:effectLst/>
              <a:uLnTx/>
              <a:uFillTx/>
              <a:latin typeface="Alexandria" pitchFamily="2" charset="-78"/>
              <a:ea typeface="+mn-ea"/>
              <a:cs typeface="Alexandria" pitchFamily="2" charset="-78"/>
              <a:sym typeface="Arial"/>
            </a:endParaRPr>
          </a:p>
        </p:txBody>
      </p:sp>
      <p:sp>
        <p:nvSpPr>
          <p:cNvPr id="6" name="Rectangle 5"/>
          <p:cNvSpPr/>
          <p:nvPr/>
        </p:nvSpPr>
        <p:spPr>
          <a:xfrm>
            <a:off x="623392" y="1678451"/>
            <a:ext cx="11262778" cy="1708160"/>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مستحدثات تكنولوجيا التعليم: استخدام وتوظيف الوسائل التكنولوجية الحديثة والمتطورة في العملية التعليمية من: أجهزة وآلات حديثة، وأساليب تدريس؛ بهدف زيادة قدرات المعلم والمتعلم على التفاعل مع العملية التعليمية بغية تحقيق الأهداف المنشودة.</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endParaRPr kumimoji="0" lang="en-GB"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Rectangle 6"/>
          <p:cNvSpPr/>
          <p:nvPr/>
        </p:nvSpPr>
        <p:spPr>
          <a:xfrm>
            <a:off x="416623" y="3068960"/>
            <a:ext cx="11450602" cy="87652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يقصد بتوظيف مستحدثات تكنولوجيا التعليم : العمليات التي تشمل التخطيط والتصميم والتنفيذ لاستخدام مستحدثات تكنولوجيا التعليم الحديثة  في العملية التعليمية .بشكل متكامل ومنسّق  مع مصادر التعلّم الأخرى. </a:t>
            </a:r>
            <a:endPar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5" name="Rectangle 24"/>
          <p:cNvSpPr/>
          <p:nvPr/>
        </p:nvSpPr>
        <p:spPr>
          <a:xfrm>
            <a:off x="422642" y="4221088"/>
            <a:ext cx="11419613" cy="461024"/>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من أهم خصائص ومميزات المستحدثات التكنولوجية: التفاعلية والتفريد والاتقان والتّنوع والكونية والتكاملية. </a:t>
            </a:r>
          </a:p>
        </p:txBody>
      </p:sp>
      <p:sp>
        <p:nvSpPr>
          <p:cNvPr id="27" name="Rectangle 26"/>
          <p:cNvSpPr/>
          <p:nvPr/>
        </p:nvSpPr>
        <p:spPr>
          <a:xfrm>
            <a:off x="327737" y="5133955"/>
            <a:ext cx="11536526" cy="876522"/>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ومن أمثلة الاتجاهات الحديثة في مستحدثات تقنيات التعليم: الواقع الافتراضي والمعزز والحوسبة السحابية واستخدام الألعاب في التعليم.</a:t>
            </a:r>
          </a:p>
        </p:txBody>
      </p:sp>
      <p:pic>
        <p:nvPicPr>
          <p:cNvPr id="4" name="Graphic 21">
            <a:extLst>
              <a:ext uri="{FF2B5EF4-FFF2-40B4-BE49-F238E27FC236}">
                <a16:creationId xmlns:a16="http://schemas.microsoft.com/office/drawing/2014/main" id="{CBB9BB1C-1A87-6726-1403-B0CCDC3365E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2" name="TextBox 1">
            <a:extLst>
              <a:ext uri="{FF2B5EF4-FFF2-40B4-BE49-F238E27FC236}">
                <a16:creationId xmlns:a16="http://schemas.microsoft.com/office/drawing/2014/main" id="{F108F1D8-0A32-C51A-8D6E-EA136F2F9910}"/>
              </a:ext>
            </a:extLst>
          </p:cNvPr>
          <p:cNvSpPr txBox="1"/>
          <p:nvPr/>
        </p:nvSpPr>
        <p:spPr>
          <a:xfrm>
            <a:off x="4583832" y="636505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spTree>
    <p:custDataLst>
      <p:tags r:id="rId1"/>
    </p:custDataLst>
    <p:extLst>
      <p:ext uri="{BB962C8B-B14F-4D97-AF65-F5344CB8AC3E}">
        <p14:creationId xmlns:p14="http://schemas.microsoft.com/office/powerpoint/2010/main" val="358584086"/>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7F4B643-5453-42C2-94BB-B4D81BABB876}"/>
              </a:ext>
            </a:extLst>
          </p:cNvPr>
          <p:cNvSpPr/>
          <p:nvPr/>
        </p:nvSpPr>
        <p:spPr>
          <a:xfrm>
            <a:off x="695399" y="604446"/>
            <a:ext cx="9317124" cy="720000"/>
          </a:xfrm>
          <a:prstGeom prst="rect">
            <a:avLst/>
          </a:prstGeom>
          <a:no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800" b="1" i="0" u="none" strike="noStrike" kern="0" cap="none" spc="0" normalizeH="0" baseline="0" noProof="0" dirty="0">
                <a:ln>
                  <a:noFill/>
                </a:ln>
                <a:solidFill>
                  <a:srgbClr val="00B0F0"/>
                </a:solidFill>
                <a:effectLst/>
                <a:uLnTx/>
                <a:uFillTx/>
                <a:latin typeface="Alexandria" pitchFamily="2" charset="-78"/>
                <a:ea typeface="맑은 고딕" panose="020B0503020000020004" pitchFamily="34" charset="-127"/>
                <a:cs typeface="Alexandria" pitchFamily="2" charset="-78"/>
                <a:sym typeface="Arial"/>
              </a:rPr>
              <a:t>تلخيص أهم موضوعات المحاضرة</a:t>
            </a:r>
            <a:r>
              <a:rPr kumimoji="0" lang="ar-JO" altLang="ko-KR" sz="2800" b="1" i="0" u="none" strike="noStrike" kern="0" cap="none" spc="0" normalizeH="0" baseline="0" noProof="0" dirty="0">
                <a:ln>
                  <a:noFill/>
                </a:ln>
                <a:solidFill>
                  <a:srgbClr val="00B0F0"/>
                </a:solidFill>
                <a:effectLst/>
                <a:uLnTx/>
                <a:uFillTx/>
                <a:latin typeface="Alexandria" pitchFamily="2" charset="-78"/>
                <a:ea typeface="맑은 고딕"/>
                <a:cs typeface="Alexandria" pitchFamily="2" charset="-78"/>
                <a:sym typeface="Arial"/>
              </a:rPr>
              <a:t> التعليم الإلكتروني</a:t>
            </a:r>
            <a:endParaRPr kumimoji="0" lang="ko-KR" altLang="en-US" sz="2800" b="1" i="0" u="none" strike="noStrike" kern="0" cap="none" spc="0" normalizeH="0" baseline="0" noProof="0" dirty="0">
              <a:ln>
                <a:noFill/>
              </a:ln>
              <a:solidFill>
                <a:srgbClr val="00B0F0"/>
              </a:solidFill>
              <a:effectLst/>
              <a:uLnTx/>
              <a:uFillTx/>
              <a:latin typeface="Alexandria" pitchFamily="2" charset="-78"/>
              <a:ea typeface="맑은 고딕" panose="020B0503020000020004" pitchFamily="34" charset="-127"/>
              <a:sym typeface="Arial"/>
            </a:endParaRPr>
          </a:p>
        </p:txBody>
      </p:sp>
      <p:sp>
        <p:nvSpPr>
          <p:cNvPr id="6" name="Rectangle 5"/>
          <p:cNvSpPr/>
          <p:nvPr/>
        </p:nvSpPr>
        <p:spPr>
          <a:xfrm>
            <a:off x="570278" y="2509610"/>
            <a:ext cx="10864757" cy="789319"/>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مراحل التعليم عن بعد :أنظمة المراسلة - أنظمة التلفزيون والراديو التعليمي  - أنظمة الوسائط المتعددة  - الأنظمة المرتكزة على الإنترنت .</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Rectangle 6"/>
          <p:cNvSpPr/>
          <p:nvPr/>
        </p:nvSpPr>
        <p:spPr>
          <a:xfrm>
            <a:off x="695399" y="1360875"/>
            <a:ext cx="11051444" cy="1158651"/>
          </a:xfrm>
          <a:prstGeom prst="rect">
            <a:avLst/>
          </a:prstGeom>
          <a:noFill/>
        </p:spPr>
        <p:txBody>
          <a:bodyPr wrap="square">
            <a:spAutoFit/>
          </a:bodyPr>
          <a:lstStyle/>
          <a:p>
            <a:pPr marL="285750" marR="0" lvl="0" indent="-285750" algn="just" defTabSz="914400" rtl="1" eaLnBrk="1" fontAlgn="auto" latinLnBrk="0" hangingPunct="1">
              <a:lnSpc>
                <a:spcPct val="150000"/>
              </a:lnSpc>
              <a:spcBef>
                <a:spcPts val="0"/>
              </a:spcBef>
              <a:spcAft>
                <a:spcPts val="0"/>
              </a:spcAft>
              <a:buClr>
                <a:srgbClr val="000000"/>
              </a:buClr>
              <a:buSzTx/>
              <a:buFont typeface="Wingdings" panose="05000000000000000000" pitchFamily="2" charset="2"/>
              <a:buChar char="Ø"/>
              <a:tabLst/>
              <a:defRPr/>
            </a:pPr>
            <a:r>
              <a:rPr kumimoji="0" lang="ar-JO" altLang="ko-KR"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طريقة للتعليم باستخدام آليات الإتصال الحديثة كالحاسوب والشبكات والوسائط المتعددة وبوابات الإنترنت من أجل إيصال المعلومات للمتعلمين بأسرع وقت وأقل تكلفة وبصورة تمكن من إدارة العملية التعليمية وضبطها وقياس وتقييم أداء المتعلمين.</a:t>
            </a:r>
          </a:p>
        </p:txBody>
      </p:sp>
      <p:sp>
        <p:nvSpPr>
          <p:cNvPr id="8" name="TextBox 7">
            <a:extLst>
              <a:ext uri="{FF2B5EF4-FFF2-40B4-BE49-F238E27FC236}">
                <a16:creationId xmlns:a16="http://schemas.microsoft.com/office/drawing/2014/main" id="{9B583191-69B8-463E-8E8A-295A73BDD1DC}"/>
              </a:ext>
            </a:extLst>
          </p:cNvPr>
          <p:cNvSpPr txBox="1"/>
          <p:nvPr/>
        </p:nvSpPr>
        <p:spPr>
          <a:xfrm>
            <a:off x="402486" y="3326187"/>
            <a:ext cx="11051443" cy="789319"/>
          </a:xfrm>
          <a:prstGeom prst="rect">
            <a:avLst/>
          </a:prstGeom>
          <a:noFill/>
        </p:spPr>
        <p:txBody>
          <a:bodyPr wrap="square" lIns="0" rtlCol="0">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 أهمية التعليم الالكتروني أنه يعمل على تقليل التكاليف، يتوفر لجميع الأفراد والفئات العمرية المختلفة، يتسم بالمرونة، خصوصاً أنه لا يوجد ارتباطات بموضوع الوقت، فيستطيع الأشخاص التعلم حسب الوقت الملائم لهم. </a:t>
            </a:r>
            <a:endParaRPr kumimoji="0" lang="en-US"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9" name="Rectangle 8"/>
          <p:cNvSpPr/>
          <p:nvPr/>
        </p:nvSpPr>
        <p:spPr>
          <a:xfrm>
            <a:off x="407368" y="4138724"/>
            <a:ext cx="11151239" cy="189731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ومن المتطلبات اللازمة لنجاح التعليم الإلكتروني : اكساب المستخدمين مهارات التعلم الذاتي ومهارات تنظيم أوقات الدراسة ، وتـدريب المدرس والطالـب علـى حـد سـواء علـى مهـارات التعامـل مـع تكنولوجيـا المعلومات والاتصالات، وكيفية استخدام الوسائل التقنية في التعلم والاتصال والتواصل وعلى البرمجيات التعليمية والتقنيات الحديثة المستخدمة في عملية التعليم الإلكتروني . وتوفير مادة تعليمية ذات نوعية عالية تناسب الأهداف الموضوعة والمحتوى المناسب بالإضافة إلى ضرورة  تأمين كادر تدريسي مؤهل لهذا النوع من التعليم.</a:t>
            </a:r>
            <a:endParaRPr kumimoji="0" lang="en-GB"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10" name="Rectangle 9"/>
          <p:cNvSpPr/>
          <p:nvPr/>
        </p:nvSpPr>
        <p:spPr>
          <a:xfrm>
            <a:off x="695399" y="6036038"/>
            <a:ext cx="10739636" cy="789319"/>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sz="16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ومن الدّول التي طبقت بنجاح التعليم الإلكتروني في مؤسسات التعليم العالي الولايات المتحدة الأمريكية، والمملكة المتحدة ، وكندا ، وبعض الدول العربيّة.</a:t>
            </a:r>
          </a:p>
        </p:txBody>
      </p:sp>
      <p:sp>
        <p:nvSpPr>
          <p:cNvPr id="3" name="Rectangle 2"/>
          <p:cNvSpPr/>
          <p:nvPr/>
        </p:nvSpPr>
        <p:spPr>
          <a:xfrm>
            <a:off x="2844772" y="853080"/>
            <a:ext cx="280846"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altLang="ko-KR" sz="2800" b="1" i="0" u="none" strike="noStrike" kern="0" cap="none" spc="0" normalizeH="0" baseline="0" noProof="0" dirty="0">
                <a:ln>
                  <a:noFill/>
                </a:ln>
                <a:solidFill>
                  <a:srgbClr val="000000"/>
                </a:solidFill>
                <a:effectLst/>
                <a:uLnTx/>
                <a:uFillTx/>
                <a:latin typeface="Alexandria" pitchFamily="2" charset="-78"/>
                <a:ea typeface="맑은 고딕"/>
                <a:cs typeface="Alexandria" pitchFamily="2" charset="-78"/>
                <a:sym typeface="Arial"/>
              </a:rPr>
              <a:t> </a:t>
            </a:r>
            <a:endParaRPr kumimoji="0" lang="en-GB"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pic>
        <p:nvPicPr>
          <p:cNvPr id="4" name="Graphic 21">
            <a:extLst>
              <a:ext uri="{FF2B5EF4-FFF2-40B4-BE49-F238E27FC236}">
                <a16:creationId xmlns:a16="http://schemas.microsoft.com/office/drawing/2014/main" id="{2B60E9E8-1E65-2BB9-D8EB-6599D66700A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Tree>
    <p:extLst>
      <p:ext uri="{BB962C8B-B14F-4D97-AF65-F5344CB8AC3E}">
        <p14:creationId xmlns:p14="http://schemas.microsoft.com/office/powerpoint/2010/main" val="278688868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7176122" y="2498690"/>
            <a:ext cx="4511948" cy="1200329"/>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لا يمكنك تعليم الناس كل ما يحتاجون إلى معرفته، لكن أفضل ما يمكنك فعله هو وضعهم حيث يمكنهم العثور على ما يحتاجون إلى معرفته.</a:t>
            </a:r>
            <a:endParaRPr kumimoji="0" lang="en-GB"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5" name="Rectangle 4"/>
          <p:cNvSpPr/>
          <p:nvPr/>
        </p:nvSpPr>
        <p:spPr>
          <a:xfrm>
            <a:off x="335328" y="2276872"/>
            <a:ext cx="4680552" cy="193899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“You can't teach people everything they need to know. The best you can do is position them where they can find what they need to know when they need to know it.” </a:t>
            </a:r>
            <a:endParaRPr kumimoji="0" lang="ar-JO"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Seymour Papert</a:t>
            </a:r>
          </a:p>
        </p:txBody>
      </p:sp>
      <p:pic>
        <p:nvPicPr>
          <p:cNvPr id="2" name="Graphic 21">
            <a:extLst>
              <a:ext uri="{FF2B5EF4-FFF2-40B4-BE49-F238E27FC236}">
                <a16:creationId xmlns:a16="http://schemas.microsoft.com/office/drawing/2014/main" id="{70B5A233-7919-9275-1348-275B0C10EA8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6091" y="-35320"/>
            <a:ext cx="2305141" cy="1076343"/>
          </a:xfrm>
          <a:prstGeom prst="rect">
            <a:avLst/>
          </a:prstGeom>
          <a:noFill/>
        </p:spPr>
      </p:pic>
      <p:sp>
        <p:nvSpPr>
          <p:cNvPr id="3" name="Google Shape;114;p1">
            <a:extLst>
              <a:ext uri="{FF2B5EF4-FFF2-40B4-BE49-F238E27FC236}">
                <a16:creationId xmlns:a16="http://schemas.microsoft.com/office/drawing/2014/main" id="{826EAF8F-9F41-5ABF-FBCA-E902AC446B0B}"/>
              </a:ext>
            </a:extLst>
          </p:cNvPr>
          <p:cNvSpPr txBox="1"/>
          <p:nvPr/>
        </p:nvSpPr>
        <p:spPr>
          <a:xfrm>
            <a:off x="2678287" y="755984"/>
            <a:ext cx="5679355" cy="830956"/>
          </a:xfrm>
          <a:prstGeom prst="rect">
            <a:avLst/>
          </a:prstGeom>
          <a:noFill/>
          <a:ln>
            <a:solidFill>
              <a:schemeClr val="bg1"/>
            </a:solid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الموضوع القادم</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AE" sz="2400" b="1" i="0" u="none" strike="noStrike" kern="0" cap="none" spc="0" normalizeH="0" baseline="0" noProof="0" dirty="0">
                <a:ln>
                  <a:noFill/>
                </a:ln>
                <a:solidFill>
                  <a:srgbClr val="00B0F0"/>
                </a:solidFill>
                <a:effectLst/>
                <a:uLnTx/>
                <a:uFillTx/>
                <a:latin typeface="Alexandria" pitchFamily="2" charset="-78"/>
                <a:cs typeface="Alexandria" pitchFamily="2" charset="-78"/>
                <a:sym typeface="Tajawal Medium"/>
              </a:rPr>
              <a:t>المدرسة والجامعة المنتجة</a:t>
            </a:r>
          </a:p>
        </p:txBody>
      </p:sp>
      <p:sp>
        <p:nvSpPr>
          <p:cNvPr id="4" name="Google Shape;114;p1">
            <a:extLst>
              <a:ext uri="{FF2B5EF4-FFF2-40B4-BE49-F238E27FC236}">
                <a16:creationId xmlns:a16="http://schemas.microsoft.com/office/drawing/2014/main" id="{E03B30AD-D8CE-AEA9-7560-F4F6B6650488}"/>
              </a:ext>
            </a:extLst>
          </p:cNvPr>
          <p:cNvSpPr txBox="1"/>
          <p:nvPr/>
        </p:nvSpPr>
        <p:spPr>
          <a:xfrm>
            <a:off x="3401177" y="6102016"/>
            <a:ext cx="4233574" cy="584735"/>
          </a:xfrm>
          <a:prstGeom prst="rect">
            <a:avLst/>
          </a:prstGeom>
          <a:noFill/>
          <a:ln>
            <a:solidFill>
              <a:schemeClr val="bg1"/>
            </a:solid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Tajawal Medium"/>
              </a:rPr>
              <a:t>الدكتورة: وردة محمود أبو كلوب</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Tajawal Medium"/>
              </a:rPr>
              <a:t>اتجاهات معاصرة في القيادة التربوية</a:t>
            </a:r>
            <a:endParaRPr kumimoji="0" sz="16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ustDataLst>
      <p:tags r:id="rId1"/>
    </p:custDataLst>
    <p:extLst>
      <p:ext uri="{BB962C8B-B14F-4D97-AF65-F5344CB8AC3E}">
        <p14:creationId xmlns:p14="http://schemas.microsoft.com/office/powerpoint/2010/main" val="3096152603"/>
      </p:ext>
    </p:extLst>
  </p:cSld>
  <p:clrMapOvr>
    <a:masterClrMapping/>
  </p:clrMapOvr>
  <mc:AlternateContent xmlns:mc="http://schemas.openxmlformats.org/markup-compatibility/2006" xmlns:p14="http://schemas.microsoft.com/office/powerpoint/2010/main">
    <mc:Choice Requires="p14">
      <p:transition p14:dur="10" advClick="0" advTm="240000"/>
    </mc:Choice>
    <mc:Fallback xmlns="">
      <p:transition advClick="0" advTm="24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56.2"/>
</p:tagLst>
</file>

<file path=ppt/tags/tag2.xml><?xml version="1.0" encoding="utf-8"?>
<p:tagLst xmlns:a="http://schemas.openxmlformats.org/drawingml/2006/main" xmlns:r="http://schemas.openxmlformats.org/officeDocument/2006/relationships" xmlns:p="http://schemas.openxmlformats.org/presentationml/2006/main">
  <p:tag name="TIMING" val="|85.7"/>
</p:tagLst>
</file>

<file path=ppt/tags/tag3.xml><?xml version="1.0" encoding="utf-8"?>
<p:tagLst xmlns:a="http://schemas.openxmlformats.org/drawingml/2006/main" xmlns:r="http://schemas.openxmlformats.org/officeDocument/2006/relationships" xmlns:p="http://schemas.openxmlformats.org/presentationml/2006/main">
  <p:tag name="TIMING" val="|85.7"/>
</p:tagLst>
</file>

<file path=ppt/tags/tag4.xml><?xml version="1.0" encoding="utf-8"?>
<p:tagLst xmlns:a="http://schemas.openxmlformats.org/drawingml/2006/main" xmlns:r="http://schemas.openxmlformats.org/officeDocument/2006/relationships" xmlns:p="http://schemas.openxmlformats.org/presentationml/2006/main">
  <p:tag name="TIMING" val="|114.4"/>
</p:tagLst>
</file>

<file path=ppt/tags/tag5.xml><?xml version="1.0" encoding="utf-8"?>
<p:tagLst xmlns:a="http://schemas.openxmlformats.org/drawingml/2006/main" xmlns:r="http://schemas.openxmlformats.org/officeDocument/2006/relationships" xmlns:p="http://schemas.openxmlformats.org/presentationml/2006/main">
  <p:tag name="TIMING" val="|103.5"/>
</p:tagLst>
</file>

<file path=ppt/tags/tag6.xml><?xml version="1.0" encoding="utf-8"?>
<p:tagLst xmlns:a="http://schemas.openxmlformats.org/drawingml/2006/main" xmlns:r="http://schemas.openxmlformats.org/officeDocument/2006/relationships" xmlns:p="http://schemas.openxmlformats.org/presentationml/2006/main">
  <p:tag name="TIMING" val="|88.1"/>
</p:tagLst>
</file>

<file path=ppt/tags/tag7.xml><?xml version="1.0" encoding="utf-8"?>
<p:tagLst xmlns:a="http://schemas.openxmlformats.org/drawingml/2006/main" xmlns:r="http://schemas.openxmlformats.org/officeDocument/2006/relationships" xmlns:p="http://schemas.openxmlformats.org/presentationml/2006/main">
  <p:tag name="TIMING" val="|1.1|5.3|28.3"/>
</p:tagLst>
</file>

<file path=ppt/tags/tag8.xml><?xml version="1.0" encoding="utf-8"?>
<p:tagLst xmlns:a="http://schemas.openxmlformats.org/drawingml/2006/main" xmlns:r="http://schemas.openxmlformats.org/officeDocument/2006/relationships" xmlns:p="http://schemas.openxmlformats.org/presentationml/2006/main">
  <p:tag name="TIMING" val="|1.1|5.3|28.3"/>
</p:tagLst>
</file>

<file path=ppt/tags/tag9.xml><?xml version="1.0" encoding="utf-8"?>
<p:tagLst xmlns:a="http://schemas.openxmlformats.org/drawingml/2006/main" xmlns:r="http://schemas.openxmlformats.org/officeDocument/2006/relationships" xmlns:p="http://schemas.openxmlformats.org/presentationml/2006/main">
  <p:tag name="TIMING" val="|1.1|5.3|28.3"/>
</p:tagLst>
</file>

<file path=ppt/tags/tag10.xml><?xml version="1.0" encoding="utf-8"?>
<p:tagLst xmlns:a="http://schemas.openxmlformats.org/drawingml/2006/main" xmlns:r="http://schemas.openxmlformats.org/officeDocument/2006/relationships" xmlns:p="http://schemas.openxmlformats.org/presentationml/2006/main">
  <p:tag name="TIMING" val="|0.6|44.3"/>
</p:tagLst>
</file>

<file path=ppt/tags/tag11.xml><?xml version="1.0" encoding="utf-8"?>
<p:tagLst xmlns:a="http://schemas.openxmlformats.org/drawingml/2006/main" xmlns:r="http://schemas.openxmlformats.org/officeDocument/2006/relationships" xmlns:p="http://schemas.openxmlformats.org/presentationml/2006/main">
  <p:tag name="TIMING" val="|0.8|1|1.9|2.4"/>
</p:tagLst>
</file>

<file path=ppt/tags/tag12.xml><?xml version="1.0" encoding="utf-8"?>
<p:tagLst xmlns:a="http://schemas.openxmlformats.org/drawingml/2006/main" xmlns:r="http://schemas.openxmlformats.org/officeDocument/2006/relationships" xmlns:p="http://schemas.openxmlformats.org/presentationml/2006/main">
  <p:tag name="TIMING" val="|195"/>
</p:tagLst>
</file>

<file path=ppt/tags/tag13.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342F167-3D29-4852-95C3-449EBC261CED}">
  <ds:schemaRefs>
    <ds:schemaRef ds:uri="http://schemas.microsoft.com/sharepoint/v3/contenttype/forms"/>
  </ds:schemaRefs>
</ds:datastoreItem>
</file>

<file path=customXml/itemProps2.xml><?xml version="1.0" encoding="utf-8"?>
<ds:datastoreItem xmlns:ds="http://schemas.openxmlformats.org/officeDocument/2006/customXml" ds:itemID="{7309A7D5-04DB-4D4E-9BC9-F382EA2020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338</TotalTime>
  <Words>7147</Words>
  <Application>Microsoft Office PowerPoint</Application>
  <PresentationFormat>Widescreen</PresentationFormat>
  <Paragraphs>387</Paragraphs>
  <Slides>49</Slides>
  <Notes>13</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49</vt:i4>
      </vt:variant>
    </vt:vector>
  </HeadingPairs>
  <TitlesOfParts>
    <vt:vector size="62" baseType="lpstr">
      <vt:lpstr>Alexandria</vt:lpstr>
      <vt:lpstr>Arial</vt:lpstr>
      <vt:lpstr>Calibri</vt:lpstr>
      <vt:lpstr>Calibri Light</vt:lpstr>
      <vt:lpstr>Segoe UI</vt:lpstr>
      <vt:lpstr>Symbol</vt:lpstr>
      <vt:lpstr>Times New Roman</vt:lpstr>
      <vt:lpstr>Tw Cen MT</vt:lpstr>
      <vt:lpstr>Tw Cen MT Condensed</vt:lpstr>
      <vt:lpstr>Wingdings</vt:lpstr>
      <vt:lpstr>1_Office Theme</vt:lpstr>
      <vt:lpstr>4_Office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مفهوم التعليم الإلكتروني</vt:lpstr>
      <vt:lpstr>PowerPoint Presentation</vt:lpstr>
      <vt:lpstr> مراحل التعليم عن بعد: </vt:lpstr>
      <vt:lpstr>PowerPoint Presentation</vt:lpstr>
      <vt:lpstr>PowerPoint Presentation</vt:lpstr>
      <vt:lpstr>أهمية التعليم الإلكتروني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المعوقات التي تواجه التعليم الالكتروني في مؤسسات التعليم العالي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Dr.Rehab El-shafie</cp:lastModifiedBy>
  <cp:revision>6</cp:revision>
  <dcterms:created xsi:type="dcterms:W3CDTF">2024-06-26T06:11:19Z</dcterms:created>
  <dcterms:modified xsi:type="dcterms:W3CDTF">2024-06-27T08:28:57Z</dcterms:modified>
</cp:coreProperties>
</file>