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480" r:id="rId5"/>
    <p:sldId id="303" r:id="rId6"/>
    <p:sldId id="271" r:id="rId7"/>
    <p:sldId id="313" r:id="rId8"/>
    <p:sldId id="276" r:id="rId9"/>
    <p:sldId id="544" r:id="rId10"/>
    <p:sldId id="516" r:id="rId11"/>
    <p:sldId id="528" r:id="rId12"/>
    <p:sldId id="530" r:id="rId13"/>
    <p:sldId id="545" r:id="rId14"/>
    <p:sldId id="533" r:id="rId15"/>
    <p:sldId id="548" r:id="rId16"/>
    <p:sldId id="531" r:id="rId17"/>
    <p:sldId id="546" r:id="rId18"/>
    <p:sldId id="553" r:id="rId19"/>
    <p:sldId id="554" r:id="rId20"/>
    <p:sldId id="496" r:id="rId21"/>
    <p:sldId id="555" r:id="rId22"/>
    <p:sldId id="547" r:id="rId23"/>
    <p:sldId id="534" r:id="rId24"/>
    <p:sldId id="306" r:id="rId25"/>
    <p:sldId id="535" r:id="rId26"/>
    <p:sldId id="536" r:id="rId27"/>
    <p:sldId id="552" r:id="rId28"/>
    <p:sldId id="550" r:id="rId29"/>
    <p:sldId id="497" r:id="rId30"/>
    <p:sldId id="549" r:id="rId31"/>
    <p:sldId id="499" r:id="rId32"/>
    <p:sldId id="551" r:id="rId33"/>
    <p:sldId id="558" r:id="rId34"/>
    <p:sldId id="556" r:id="rId35"/>
    <p:sldId id="500" r:id="rId36"/>
    <p:sldId id="501" r:id="rId37"/>
    <p:sldId id="557" r:id="rId38"/>
    <p:sldId id="517" r:id="rId39"/>
    <p:sldId id="502" r:id="rId40"/>
    <p:sldId id="54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544"/>
            <p14:sldId id="516"/>
            <p14:sldId id="528"/>
            <p14:sldId id="530"/>
            <p14:sldId id="545"/>
            <p14:sldId id="533"/>
            <p14:sldId id="548"/>
            <p14:sldId id="531"/>
            <p14:sldId id="546"/>
            <p14:sldId id="553"/>
            <p14:sldId id="554"/>
            <p14:sldId id="496"/>
            <p14:sldId id="555"/>
            <p14:sldId id="547"/>
            <p14:sldId id="534"/>
            <p14:sldId id="306"/>
            <p14:sldId id="535"/>
            <p14:sldId id="536"/>
            <p14:sldId id="552"/>
            <p14:sldId id="550"/>
            <p14:sldId id="497"/>
            <p14:sldId id="549"/>
            <p14:sldId id="499"/>
            <p14:sldId id="551"/>
            <p14:sldId id="558"/>
            <p14:sldId id="556"/>
            <p14:sldId id="500"/>
            <p14:sldId id="501"/>
            <p14:sldId id="557"/>
            <p14:sldId id="517"/>
            <p14:sldId id="502"/>
            <p14:sldId id="54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F58221"/>
    <a:srgbClr val="203E5F"/>
    <a:srgbClr val="2D3956"/>
    <a:srgbClr val="FFD200"/>
    <a:srgbClr val="00AEE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649"/>
    <p:restoredTop sz="94568"/>
  </p:normalViewPr>
  <p:slideViewPr>
    <p:cSldViewPr snapToGrid="0">
      <p:cViewPr varScale="1">
        <p:scale>
          <a:sx n="99" d="100"/>
          <a:sy n="99" d="100"/>
        </p:scale>
        <p:origin x="192" y="4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D60581-6928-8844-9577-77343EB85951}" type="doc">
      <dgm:prSet loTypeId="urn:microsoft.com/office/officeart/2005/8/layout/target3" loCatId="" qsTypeId="urn:microsoft.com/office/officeart/2005/8/quickstyle/simple5" qsCatId="simple" csTypeId="urn:microsoft.com/office/officeart/2005/8/colors/colorful4" csCatId="colorful" phldr="1"/>
      <dgm:spPr/>
      <dgm:t>
        <a:bodyPr/>
        <a:lstStyle/>
        <a:p>
          <a:endParaRPr lang="en-US"/>
        </a:p>
      </dgm:t>
    </dgm:pt>
    <dgm:pt modelId="{1EDB2120-5F80-044E-A857-F3E10100EDF0}">
      <dgm:prSet phldrT="[Text]"/>
      <dgm:spPr/>
      <dgm:t>
        <a:bodyPr/>
        <a:lstStyle/>
        <a:p>
          <a:pPr rtl="1"/>
          <a:r>
            <a:rPr lang="ar-SA" dirty="0"/>
            <a:t>الداعمين والرعاة</a:t>
          </a:r>
          <a:endParaRPr lang="en-US" dirty="0"/>
        </a:p>
      </dgm:t>
    </dgm:pt>
    <dgm:pt modelId="{2680520C-9B6F-F74A-BCF3-0E5AC7ACFA7A}" type="parTrans" cxnId="{7185ADAC-B85C-354C-B8F6-9DAAC8D633EA}">
      <dgm:prSet/>
      <dgm:spPr/>
      <dgm:t>
        <a:bodyPr/>
        <a:lstStyle/>
        <a:p>
          <a:endParaRPr lang="en-US"/>
        </a:p>
      </dgm:t>
    </dgm:pt>
    <dgm:pt modelId="{39BA14B5-9502-E043-925A-3E34E8FA05C9}" type="sibTrans" cxnId="{7185ADAC-B85C-354C-B8F6-9DAAC8D633EA}">
      <dgm:prSet/>
      <dgm:spPr/>
      <dgm:t>
        <a:bodyPr/>
        <a:lstStyle/>
        <a:p>
          <a:endParaRPr lang="en-US"/>
        </a:p>
      </dgm:t>
    </dgm:pt>
    <dgm:pt modelId="{BA52E080-3015-DC47-86C5-5B5D68E3CEFE}">
      <dgm:prSet phldrT="[Text]"/>
      <dgm:spPr/>
      <dgm:t>
        <a:bodyPr/>
        <a:lstStyle/>
        <a:p>
          <a:pPr rtl="1"/>
          <a:r>
            <a:rPr lang="ar-SA" dirty="0"/>
            <a:t>جهات راعية وداعمة جهات حقوقية وتقنية</a:t>
          </a:r>
          <a:endParaRPr lang="en-US" dirty="0"/>
        </a:p>
      </dgm:t>
    </dgm:pt>
    <dgm:pt modelId="{1D5DE751-6C56-D54A-B030-E1DB4868389A}" type="parTrans" cxnId="{5E3F2F81-C200-4746-BEDB-553B79C6289F}">
      <dgm:prSet/>
      <dgm:spPr/>
      <dgm:t>
        <a:bodyPr/>
        <a:lstStyle/>
        <a:p>
          <a:endParaRPr lang="en-US"/>
        </a:p>
      </dgm:t>
    </dgm:pt>
    <dgm:pt modelId="{E1BF59BF-0783-4F4B-811F-83E78F4B31F8}" type="sibTrans" cxnId="{5E3F2F81-C200-4746-BEDB-553B79C6289F}">
      <dgm:prSet/>
      <dgm:spPr/>
      <dgm:t>
        <a:bodyPr/>
        <a:lstStyle/>
        <a:p>
          <a:endParaRPr lang="en-US"/>
        </a:p>
      </dgm:t>
    </dgm:pt>
    <dgm:pt modelId="{EDC6FCE2-9ECC-DD4B-97CB-7C722539EE86}">
      <dgm:prSet phldrT="[Text]"/>
      <dgm:spPr/>
      <dgm:t>
        <a:bodyPr/>
        <a:lstStyle/>
        <a:p>
          <a:pPr rtl="1"/>
          <a:r>
            <a:rPr lang="ar-SA" dirty="0"/>
            <a:t>منظمات غير حكومية وإعلامية ومالية مانحة</a:t>
          </a:r>
          <a:endParaRPr lang="en-US" dirty="0"/>
        </a:p>
      </dgm:t>
    </dgm:pt>
    <dgm:pt modelId="{A35E9839-F9AB-EF40-9D51-0281E8F976F1}" type="parTrans" cxnId="{750B85E7-E9AD-FC43-B4F0-DF2DF253963D}">
      <dgm:prSet/>
      <dgm:spPr/>
      <dgm:t>
        <a:bodyPr/>
        <a:lstStyle/>
        <a:p>
          <a:endParaRPr lang="en-US"/>
        </a:p>
      </dgm:t>
    </dgm:pt>
    <dgm:pt modelId="{62FAD43B-2E02-834D-9723-28FC26A63D1A}" type="sibTrans" cxnId="{750B85E7-E9AD-FC43-B4F0-DF2DF253963D}">
      <dgm:prSet/>
      <dgm:spPr/>
      <dgm:t>
        <a:bodyPr/>
        <a:lstStyle/>
        <a:p>
          <a:endParaRPr lang="en-US"/>
        </a:p>
      </dgm:t>
    </dgm:pt>
    <dgm:pt modelId="{11D9AD3C-4BE6-B042-A078-41EA4207C5A7}">
      <dgm:prSet phldrT="[Text]"/>
      <dgm:spPr/>
      <dgm:t>
        <a:bodyPr/>
        <a:lstStyle/>
        <a:p>
          <a:pPr rtl="1"/>
          <a:r>
            <a:rPr lang="ar-SA" dirty="0"/>
            <a:t>المخططين والمفكرين</a:t>
          </a:r>
          <a:endParaRPr lang="en-US" dirty="0"/>
        </a:p>
      </dgm:t>
    </dgm:pt>
    <dgm:pt modelId="{A6A85AEE-BF67-714A-BAFA-D9337470E63C}" type="parTrans" cxnId="{F61148B4-58E9-8046-B80C-C375D44A8BAA}">
      <dgm:prSet/>
      <dgm:spPr/>
      <dgm:t>
        <a:bodyPr/>
        <a:lstStyle/>
        <a:p>
          <a:endParaRPr lang="en-US"/>
        </a:p>
      </dgm:t>
    </dgm:pt>
    <dgm:pt modelId="{57F68BEE-0B29-3040-9305-D10AA6C2879F}" type="sibTrans" cxnId="{F61148B4-58E9-8046-B80C-C375D44A8BAA}">
      <dgm:prSet/>
      <dgm:spPr/>
      <dgm:t>
        <a:bodyPr/>
        <a:lstStyle/>
        <a:p>
          <a:endParaRPr lang="en-US"/>
        </a:p>
      </dgm:t>
    </dgm:pt>
    <dgm:pt modelId="{81112DD3-FF6D-3D4B-A4F4-41B01159A60A}">
      <dgm:prSet phldrT="[Text]"/>
      <dgm:spPr/>
      <dgm:t>
        <a:bodyPr/>
        <a:lstStyle/>
        <a:p>
          <a:pPr rtl="1"/>
          <a:r>
            <a:rPr lang="ar-SA" dirty="0"/>
            <a:t>يرسمون المسار والأهداف والنتائج </a:t>
          </a:r>
          <a:endParaRPr lang="en-US" dirty="0"/>
        </a:p>
      </dgm:t>
    </dgm:pt>
    <dgm:pt modelId="{950744A6-FB5C-EA4E-82A4-7A4DEC92D997}" type="parTrans" cxnId="{17162DAB-063C-1248-A54A-30EE85B27A54}">
      <dgm:prSet/>
      <dgm:spPr/>
      <dgm:t>
        <a:bodyPr/>
        <a:lstStyle/>
        <a:p>
          <a:endParaRPr lang="en-US"/>
        </a:p>
      </dgm:t>
    </dgm:pt>
    <dgm:pt modelId="{95067136-3FDB-6E43-A80B-1D4C60903F4E}" type="sibTrans" cxnId="{17162DAB-063C-1248-A54A-30EE85B27A54}">
      <dgm:prSet/>
      <dgm:spPr/>
      <dgm:t>
        <a:bodyPr/>
        <a:lstStyle/>
        <a:p>
          <a:endParaRPr lang="en-US"/>
        </a:p>
      </dgm:t>
    </dgm:pt>
    <dgm:pt modelId="{D181FEC5-EE8B-0448-A4A4-B882BDE561C3}">
      <dgm:prSet phldrT="[Text]"/>
      <dgm:spPr/>
      <dgm:t>
        <a:bodyPr/>
        <a:lstStyle/>
        <a:p>
          <a:pPr rtl="1"/>
          <a:r>
            <a:rPr lang="ar-SA" dirty="0"/>
            <a:t>التخطيط الاستراتيجي</a:t>
          </a:r>
          <a:endParaRPr lang="en-US" dirty="0"/>
        </a:p>
      </dgm:t>
    </dgm:pt>
    <dgm:pt modelId="{972E237B-36C2-C542-A3DA-20F60435091E}" type="parTrans" cxnId="{AFBEA73D-DD09-8344-B1F8-EFB43BA634C7}">
      <dgm:prSet/>
      <dgm:spPr/>
      <dgm:t>
        <a:bodyPr/>
        <a:lstStyle/>
        <a:p>
          <a:endParaRPr lang="en-US"/>
        </a:p>
      </dgm:t>
    </dgm:pt>
    <dgm:pt modelId="{AFC1733F-9344-3044-86DA-7AF9CB3F14DE}" type="sibTrans" cxnId="{AFBEA73D-DD09-8344-B1F8-EFB43BA634C7}">
      <dgm:prSet/>
      <dgm:spPr/>
      <dgm:t>
        <a:bodyPr/>
        <a:lstStyle/>
        <a:p>
          <a:endParaRPr lang="en-US"/>
        </a:p>
      </dgm:t>
    </dgm:pt>
    <dgm:pt modelId="{161EB8DB-3FC9-F24B-8D31-AD87E33FE19F}">
      <dgm:prSet phldrT="[Text]"/>
      <dgm:spPr/>
      <dgm:t>
        <a:bodyPr/>
        <a:lstStyle/>
        <a:p>
          <a:pPr rtl="1"/>
          <a:r>
            <a:rPr lang="ar-SA" dirty="0"/>
            <a:t>المنفذين</a:t>
          </a:r>
          <a:endParaRPr lang="en-US" dirty="0"/>
        </a:p>
      </dgm:t>
    </dgm:pt>
    <dgm:pt modelId="{3FD806EC-0507-D94B-9A80-DA3F7F2ABAF0}" type="parTrans" cxnId="{3EA8F2F8-915A-C646-AE4A-45937B20C559}">
      <dgm:prSet/>
      <dgm:spPr/>
      <dgm:t>
        <a:bodyPr/>
        <a:lstStyle/>
        <a:p>
          <a:endParaRPr lang="en-US"/>
        </a:p>
      </dgm:t>
    </dgm:pt>
    <dgm:pt modelId="{54CA6194-7FCA-5F4A-830E-3061593E04E0}" type="sibTrans" cxnId="{3EA8F2F8-915A-C646-AE4A-45937B20C559}">
      <dgm:prSet/>
      <dgm:spPr/>
      <dgm:t>
        <a:bodyPr/>
        <a:lstStyle/>
        <a:p>
          <a:endParaRPr lang="en-US"/>
        </a:p>
      </dgm:t>
    </dgm:pt>
    <dgm:pt modelId="{C4343B08-B95B-1A4A-894A-8FB7C392E248}">
      <dgm:prSet phldrT="[Text]"/>
      <dgm:spPr/>
      <dgm:t>
        <a:bodyPr/>
        <a:lstStyle/>
        <a:p>
          <a:pPr rtl="1"/>
          <a:r>
            <a:rPr lang="ar-SA" dirty="0"/>
            <a:t>مشاركين في التنفيذ</a:t>
          </a:r>
          <a:endParaRPr lang="en-US" dirty="0"/>
        </a:p>
      </dgm:t>
    </dgm:pt>
    <dgm:pt modelId="{E7224232-174D-ED4C-A847-0C2D6168F73D}" type="parTrans" cxnId="{02C5F22E-9AF8-FC4B-A837-42575D01DF51}">
      <dgm:prSet/>
      <dgm:spPr/>
      <dgm:t>
        <a:bodyPr/>
        <a:lstStyle/>
        <a:p>
          <a:endParaRPr lang="en-US"/>
        </a:p>
      </dgm:t>
    </dgm:pt>
    <dgm:pt modelId="{D1E5297F-154C-324B-AC3E-CE7BC750166C}" type="sibTrans" cxnId="{02C5F22E-9AF8-FC4B-A837-42575D01DF51}">
      <dgm:prSet/>
      <dgm:spPr/>
      <dgm:t>
        <a:bodyPr/>
        <a:lstStyle/>
        <a:p>
          <a:endParaRPr lang="en-US"/>
        </a:p>
      </dgm:t>
    </dgm:pt>
    <dgm:pt modelId="{C7AE2E12-B312-8F4A-9D9A-3413132C4349}">
      <dgm:prSet phldrT="[Text]"/>
      <dgm:spPr/>
      <dgm:t>
        <a:bodyPr/>
        <a:lstStyle/>
        <a:p>
          <a:pPr rtl="1"/>
          <a:r>
            <a:rPr lang="ar-SA" dirty="0"/>
            <a:t>كتاب محتوى واعلامين ومؤيدين</a:t>
          </a:r>
          <a:endParaRPr lang="en-US" dirty="0"/>
        </a:p>
      </dgm:t>
    </dgm:pt>
    <dgm:pt modelId="{FE27C119-4DC5-EC4B-81CB-C60A516BBD8E}" type="parTrans" cxnId="{F376755B-37A7-ED4B-9A13-F1363C875C98}">
      <dgm:prSet/>
      <dgm:spPr/>
      <dgm:t>
        <a:bodyPr/>
        <a:lstStyle/>
        <a:p>
          <a:endParaRPr lang="en-US"/>
        </a:p>
      </dgm:t>
    </dgm:pt>
    <dgm:pt modelId="{D73DFCDD-966E-A44B-BFC6-F9EA75353C9F}" type="sibTrans" cxnId="{F376755B-37A7-ED4B-9A13-F1363C875C98}">
      <dgm:prSet/>
      <dgm:spPr/>
      <dgm:t>
        <a:bodyPr/>
        <a:lstStyle/>
        <a:p>
          <a:endParaRPr lang="en-US"/>
        </a:p>
      </dgm:t>
    </dgm:pt>
    <dgm:pt modelId="{26470E9F-46D6-0444-95A6-281789E84337}" type="pres">
      <dgm:prSet presAssocID="{30D60581-6928-8844-9577-77343EB85951}" presName="Name0" presStyleCnt="0">
        <dgm:presLayoutVars>
          <dgm:chMax val="7"/>
          <dgm:dir/>
          <dgm:animLvl val="lvl"/>
          <dgm:resizeHandles val="exact"/>
        </dgm:presLayoutVars>
      </dgm:prSet>
      <dgm:spPr/>
    </dgm:pt>
    <dgm:pt modelId="{B2B96036-6C32-D24D-8B57-7A5CCC94F489}" type="pres">
      <dgm:prSet presAssocID="{1EDB2120-5F80-044E-A857-F3E10100EDF0}" presName="circle1" presStyleLbl="node1" presStyleIdx="0" presStyleCnt="3"/>
      <dgm:spPr/>
    </dgm:pt>
    <dgm:pt modelId="{AEA8FF65-F614-464A-8724-A8C2692E3B01}" type="pres">
      <dgm:prSet presAssocID="{1EDB2120-5F80-044E-A857-F3E10100EDF0}" presName="space" presStyleCnt="0"/>
      <dgm:spPr/>
    </dgm:pt>
    <dgm:pt modelId="{FF10A843-9034-4544-817A-6F5949E473F6}" type="pres">
      <dgm:prSet presAssocID="{1EDB2120-5F80-044E-A857-F3E10100EDF0}" presName="rect1" presStyleLbl="alignAcc1" presStyleIdx="0" presStyleCnt="3"/>
      <dgm:spPr/>
    </dgm:pt>
    <dgm:pt modelId="{1A1A16EC-4C33-F64D-8EEB-B90D56DC7C32}" type="pres">
      <dgm:prSet presAssocID="{11D9AD3C-4BE6-B042-A078-41EA4207C5A7}" presName="vertSpace2" presStyleLbl="node1" presStyleIdx="0" presStyleCnt="3"/>
      <dgm:spPr/>
    </dgm:pt>
    <dgm:pt modelId="{3C8159FE-23F9-C449-9EBD-6473F494C3EB}" type="pres">
      <dgm:prSet presAssocID="{11D9AD3C-4BE6-B042-A078-41EA4207C5A7}" presName="circle2" presStyleLbl="node1" presStyleIdx="1" presStyleCnt="3"/>
      <dgm:spPr/>
    </dgm:pt>
    <dgm:pt modelId="{3A98CDF3-1281-3649-8BD0-5BFB29556158}" type="pres">
      <dgm:prSet presAssocID="{11D9AD3C-4BE6-B042-A078-41EA4207C5A7}" presName="rect2" presStyleLbl="alignAcc1" presStyleIdx="1" presStyleCnt="3"/>
      <dgm:spPr/>
    </dgm:pt>
    <dgm:pt modelId="{8FD7CD7E-C6FE-6242-9430-0E10D08D8986}" type="pres">
      <dgm:prSet presAssocID="{161EB8DB-3FC9-F24B-8D31-AD87E33FE19F}" presName="vertSpace3" presStyleLbl="node1" presStyleIdx="1" presStyleCnt="3"/>
      <dgm:spPr/>
    </dgm:pt>
    <dgm:pt modelId="{5972DB9E-49D7-FD41-A1E9-CFE906B29F12}" type="pres">
      <dgm:prSet presAssocID="{161EB8DB-3FC9-F24B-8D31-AD87E33FE19F}" presName="circle3" presStyleLbl="node1" presStyleIdx="2" presStyleCnt="3"/>
      <dgm:spPr/>
    </dgm:pt>
    <dgm:pt modelId="{54677218-56B6-3142-AD0A-EFD44EE15C6A}" type="pres">
      <dgm:prSet presAssocID="{161EB8DB-3FC9-F24B-8D31-AD87E33FE19F}" presName="rect3" presStyleLbl="alignAcc1" presStyleIdx="2" presStyleCnt="3"/>
      <dgm:spPr/>
    </dgm:pt>
    <dgm:pt modelId="{A4AD2905-77CE-654F-8828-8D506CA8C9BE}" type="pres">
      <dgm:prSet presAssocID="{1EDB2120-5F80-044E-A857-F3E10100EDF0}" presName="rect1ParTx" presStyleLbl="alignAcc1" presStyleIdx="2" presStyleCnt="3">
        <dgm:presLayoutVars>
          <dgm:chMax val="1"/>
          <dgm:bulletEnabled val="1"/>
        </dgm:presLayoutVars>
      </dgm:prSet>
      <dgm:spPr/>
    </dgm:pt>
    <dgm:pt modelId="{C8BA1551-D5B8-0A49-B77D-D30595E2E7BC}" type="pres">
      <dgm:prSet presAssocID="{1EDB2120-5F80-044E-A857-F3E10100EDF0}" presName="rect1ChTx" presStyleLbl="alignAcc1" presStyleIdx="2" presStyleCnt="3">
        <dgm:presLayoutVars>
          <dgm:bulletEnabled val="1"/>
        </dgm:presLayoutVars>
      </dgm:prSet>
      <dgm:spPr/>
    </dgm:pt>
    <dgm:pt modelId="{06E13F7E-3611-BA4B-B417-9CF1EA9F078A}" type="pres">
      <dgm:prSet presAssocID="{11D9AD3C-4BE6-B042-A078-41EA4207C5A7}" presName="rect2ParTx" presStyleLbl="alignAcc1" presStyleIdx="2" presStyleCnt="3">
        <dgm:presLayoutVars>
          <dgm:chMax val="1"/>
          <dgm:bulletEnabled val="1"/>
        </dgm:presLayoutVars>
      </dgm:prSet>
      <dgm:spPr/>
    </dgm:pt>
    <dgm:pt modelId="{DC6F753D-D5C8-C042-886D-02DF3C4A95D0}" type="pres">
      <dgm:prSet presAssocID="{11D9AD3C-4BE6-B042-A078-41EA4207C5A7}" presName="rect2ChTx" presStyleLbl="alignAcc1" presStyleIdx="2" presStyleCnt="3">
        <dgm:presLayoutVars>
          <dgm:bulletEnabled val="1"/>
        </dgm:presLayoutVars>
      </dgm:prSet>
      <dgm:spPr/>
    </dgm:pt>
    <dgm:pt modelId="{B0CAB5FC-21BC-AE4D-B1E4-96B236AB9604}" type="pres">
      <dgm:prSet presAssocID="{161EB8DB-3FC9-F24B-8D31-AD87E33FE19F}" presName="rect3ParTx" presStyleLbl="alignAcc1" presStyleIdx="2" presStyleCnt="3">
        <dgm:presLayoutVars>
          <dgm:chMax val="1"/>
          <dgm:bulletEnabled val="1"/>
        </dgm:presLayoutVars>
      </dgm:prSet>
      <dgm:spPr/>
    </dgm:pt>
    <dgm:pt modelId="{C2505050-2076-C84B-A0AC-D79F4AE9BEC8}" type="pres">
      <dgm:prSet presAssocID="{161EB8DB-3FC9-F24B-8D31-AD87E33FE19F}" presName="rect3ChTx" presStyleLbl="alignAcc1" presStyleIdx="2" presStyleCnt="3">
        <dgm:presLayoutVars>
          <dgm:bulletEnabled val="1"/>
        </dgm:presLayoutVars>
      </dgm:prSet>
      <dgm:spPr/>
    </dgm:pt>
  </dgm:ptLst>
  <dgm:cxnLst>
    <dgm:cxn modelId="{B44DB202-3BF9-A145-99E1-4D0D01C4F2D7}" type="presOf" srcId="{81112DD3-FF6D-3D4B-A4F4-41B01159A60A}" destId="{DC6F753D-D5C8-C042-886D-02DF3C4A95D0}" srcOrd="0" destOrd="0" presId="urn:microsoft.com/office/officeart/2005/8/layout/target3"/>
    <dgm:cxn modelId="{7BA6D405-052C-D64B-A41F-D5CC02CBBF94}" type="presOf" srcId="{D181FEC5-EE8B-0448-A4A4-B882BDE561C3}" destId="{DC6F753D-D5C8-C042-886D-02DF3C4A95D0}" srcOrd="0" destOrd="1" presId="urn:microsoft.com/office/officeart/2005/8/layout/target3"/>
    <dgm:cxn modelId="{7D831807-B080-9443-9D61-9777DDD274B9}" type="presOf" srcId="{11D9AD3C-4BE6-B042-A078-41EA4207C5A7}" destId="{3A98CDF3-1281-3649-8BD0-5BFB29556158}" srcOrd="0" destOrd="0" presId="urn:microsoft.com/office/officeart/2005/8/layout/target3"/>
    <dgm:cxn modelId="{49211712-7809-BF41-BEB5-6976902F54F0}" type="presOf" srcId="{C4343B08-B95B-1A4A-894A-8FB7C392E248}" destId="{C2505050-2076-C84B-A0AC-D79F4AE9BEC8}" srcOrd="0" destOrd="0" presId="urn:microsoft.com/office/officeart/2005/8/layout/target3"/>
    <dgm:cxn modelId="{BC0E471E-5EBE-E742-8BCD-18244F40BB55}" type="presOf" srcId="{161EB8DB-3FC9-F24B-8D31-AD87E33FE19F}" destId="{B0CAB5FC-21BC-AE4D-B1E4-96B236AB9604}" srcOrd="1" destOrd="0" presId="urn:microsoft.com/office/officeart/2005/8/layout/target3"/>
    <dgm:cxn modelId="{02C5F22E-9AF8-FC4B-A837-42575D01DF51}" srcId="{161EB8DB-3FC9-F24B-8D31-AD87E33FE19F}" destId="{C4343B08-B95B-1A4A-894A-8FB7C392E248}" srcOrd="0" destOrd="0" parTransId="{E7224232-174D-ED4C-A847-0C2D6168F73D}" sibTransId="{D1E5297F-154C-324B-AC3E-CE7BC750166C}"/>
    <dgm:cxn modelId="{AFBEA73D-DD09-8344-B1F8-EFB43BA634C7}" srcId="{11D9AD3C-4BE6-B042-A078-41EA4207C5A7}" destId="{D181FEC5-EE8B-0448-A4A4-B882BDE561C3}" srcOrd="1" destOrd="0" parTransId="{972E237B-36C2-C542-A3DA-20F60435091E}" sibTransId="{AFC1733F-9344-3044-86DA-7AF9CB3F14DE}"/>
    <dgm:cxn modelId="{328BE843-C158-5F47-9C7A-49E0AEFE8987}" type="presOf" srcId="{161EB8DB-3FC9-F24B-8D31-AD87E33FE19F}" destId="{54677218-56B6-3142-AD0A-EFD44EE15C6A}" srcOrd="0" destOrd="0" presId="urn:microsoft.com/office/officeart/2005/8/layout/target3"/>
    <dgm:cxn modelId="{F376755B-37A7-ED4B-9A13-F1363C875C98}" srcId="{161EB8DB-3FC9-F24B-8D31-AD87E33FE19F}" destId="{C7AE2E12-B312-8F4A-9D9A-3413132C4349}" srcOrd="1" destOrd="0" parTransId="{FE27C119-4DC5-EC4B-81CB-C60A516BBD8E}" sibTransId="{D73DFCDD-966E-A44B-BFC6-F9EA75353C9F}"/>
    <dgm:cxn modelId="{3F1CE05F-3A85-7C47-99D0-4ACFEAF1E5F5}" type="presOf" srcId="{1EDB2120-5F80-044E-A857-F3E10100EDF0}" destId="{FF10A843-9034-4544-817A-6F5949E473F6}" srcOrd="0" destOrd="0" presId="urn:microsoft.com/office/officeart/2005/8/layout/target3"/>
    <dgm:cxn modelId="{B1B8F072-3E56-1A4F-AD24-BAB85A6CBB0C}" type="presOf" srcId="{30D60581-6928-8844-9577-77343EB85951}" destId="{26470E9F-46D6-0444-95A6-281789E84337}" srcOrd="0" destOrd="0" presId="urn:microsoft.com/office/officeart/2005/8/layout/target3"/>
    <dgm:cxn modelId="{766DC274-9CB9-6843-B997-43FBED6E1BB5}" type="presOf" srcId="{1EDB2120-5F80-044E-A857-F3E10100EDF0}" destId="{A4AD2905-77CE-654F-8828-8D506CA8C9BE}" srcOrd="1" destOrd="0" presId="urn:microsoft.com/office/officeart/2005/8/layout/target3"/>
    <dgm:cxn modelId="{5E3F2F81-C200-4746-BEDB-553B79C6289F}" srcId="{1EDB2120-5F80-044E-A857-F3E10100EDF0}" destId="{BA52E080-3015-DC47-86C5-5B5D68E3CEFE}" srcOrd="0" destOrd="0" parTransId="{1D5DE751-6C56-D54A-B030-E1DB4868389A}" sibTransId="{E1BF59BF-0783-4F4B-811F-83E78F4B31F8}"/>
    <dgm:cxn modelId="{17162DAB-063C-1248-A54A-30EE85B27A54}" srcId="{11D9AD3C-4BE6-B042-A078-41EA4207C5A7}" destId="{81112DD3-FF6D-3D4B-A4F4-41B01159A60A}" srcOrd="0" destOrd="0" parTransId="{950744A6-FB5C-EA4E-82A4-7A4DEC92D997}" sibTransId="{95067136-3FDB-6E43-A80B-1D4C60903F4E}"/>
    <dgm:cxn modelId="{7185ADAC-B85C-354C-B8F6-9DAAC8D633EA}" srcId="{30D60581-6928-8844-9577-77343EB85951}" destId="{1EDB2120-5F80-044E-A857-F3E10100EDF0}" srcOrd="0" destOrd="0" parTransId="{2680520C-9B6F-F74A-BCF3-0E5AC7ACFA7A}" sibTransId="{39BA14B5-9502-E043-925A-3E34E8FA05C9}"/>
    <dgm:cxn modelId="{F61148B4-58E9-8046-B80C-C375D44A8BAA}" srcId="{30D60581-6928-8844-9577-77343EB85951}" destId="{11D9AD3C-4BE6-B042-A078-41EA4207C5A7}" srcOrd="1" destOrd="0" parTransId="{A6A85AEE-BF67-714A-BAFA-D9337470E63C}" sibTransId="{57F68BEE-0B29-3040-9305-D10AA6C2879F}"/>
    <dgm:cxn modelId="{9A8F71D1-05E8-3A4A-AA84-A8BE7F7BDC4C}" type="presOf" srcId="{11D9AD3C-4BE6-B042-A078-41EA4207C5A7}" destId="{06E13F7E-3611-BA4B-B417-9CF1EA9F078A}" srcOrd="1" destOrd="0" presId="urn:microsoft.com/office/officeart/2005/8/layout/target3"/>
    <dgm:cxn modelId="{757291DD-DE27-A64E-BDA3-8F2850537123}" type="presOf" srcId="{C7AE2E12-B312-8F4A-9D9A-3413132C4349}" destId="{C2505050-2076-C84B-A0AC-D79F4AE9BEC8}" srcOrd="0" destOrd="1" presId="urn:microsoft.com/office/officeart/2005/8/layout/target3"/>
    <dgm:cxn modelId="{A47775E4-9144-3A46-8342-68F64C5D27B4}" type="presOf" srcId="{BA52E080-3015-DC47-86C5-5B5D68E3CEFE}" destId="{C8BA1551-D5B8-0A49-B77D-D30595E2E7BC}" srcOrd="0" destOrd="0" presId="urn:microsoft.com/office/officeart/2005/8/layout/target3"/>
    <dgm:cxn modelId="{750B85E7-E9AD-FC43-B4F0-DF2DF253963D}" srcId="{1EDB2120-5F80-044E-A857-F3E10100EDF0}" destId="{EDC6FCE2-9ECC-DD4B-97CB-7C722539EE86}" srcOrd="1" destOrd="0" parTransId="{A35E9839-F9AB-EF40-9D51-0281E8F976F1}" sibTransId="{62FAD43B-2E02-834D-9723-28FC26A63D1A}"/>
    <dgm:cxn modelId="{3F1446EF-6625-9840-A39F-167EDDBFCC30}" type="presOf" srcId="{EDC6FCE2-9ECC-DD4B-97CB-7C722539EE86}" destId="{C8BA1551-D5B8-0A49-B77D-D30595E2E7BC}" srcOrd="0" destOrd="1" presId="urn:microsoft.com/office/officeart/2005/8/layout/target3"/>
    <dgm:cxn modelId="{3EA8F2F8-915A-C646-AE4A-45937B20C559}" srcId="{30D60581-6928-8844-9577-77343EB85951}" destId="{161EB8DB-3FC9-F24B-8D31-AD87E33FE19F}" srcOrd="2" destOrd="0" parTransId="{3FD806EC-0507-D94B-9A80-DA3F7F2ABAF0}" sibTransId="{54CA6194-7FCA-5F4A-830E-3061593E04E0}"/>
    <dgm:cxn modelId="{A931421F-5B4D-B943-8574-DB75AE997295}" type="presParOf" srcId="{26470E9F-46D6-0444-95A6-281789E84337}" destId="{B2B96036-6C32-D24D-8B57-7A5CCC94F489}" srcOrd="0" destOrd="0" presId="urn:microsoft.com/office/officeart/2005/8/layout/target3"/>
    <dgm:cxn modelId="{12DD8E7F-A06E-4F49-9B86-AF14B4792575}" type="presParOf" srcId="{26470E9F-46D6-0444-95A6-281789E84337}" destId="{AEA8FF65-F614-464A-8724-A8C2692E3B01}" srcOrd="1" destOrd="0" presId="urn:microsoft.com/office/officeart/2005/8/layout/target3"/>
    <dgm:cxn modelId="{AD855FAD-6442-0142-B3D3-FF911315FD93}" type="presParOf" srcId="{26470E9F-46D6-0444-95A6-281789E84337}" destId="{FF10A843-9034-4544-817A-6F5949E473F6}" srcOrd="2" destOrd="0" presId="urn:microsoft.com/office/officeart/2005/8/layout/target3"/>
    <dgm:cxn modelId="{55070CAE-5206-C740-B033-777937B568AF}" type="presParOf" srcId="{26470E9F-46D6-0444-95A6-281789E84337}" destId="{1A1A16EC-4C33-F64D-8EEB-B90D56DC7C32}" srcOrd="3" destOrd="0" presId="urn:microsoft.com/office/officeart/2005/8/layout/target3"/>
    <dgm:cxn modelId="{0B3F2F8B-309D-F146-80A0-023B5D50663B}" type="presParOf" srcId="{26470E9F-46D6-0444-95A6-281789E84337}" destId="{3C8159FE-23F9-C449-9EBD-6473F494C3EB}" srcOrd="4" destOrd="0" presId="urn:microsoft.com/office/officeart/2005/8/layout/target3"/>
    <dgm:cxn modelId="{E4565FEA-5A42-2345-9609-5DE880883562}" type="presParOf" srcId="{26470E9F-46D6-0444-95A6-281789E84337}" destId="{3A98CDF3-1281-3649-8BD0-5BFB29556158}" srcOrd="5" destOrd="0" presId="urn:microsoft.com/office/officeart/2005/8/layout/target3"/>
    <dgm:cxn modelId="{230BEAED-F129-DE41-90DD-B068C5BEC32D}" type="presParOf" srcId="{26470E9F-46D6-0444-95A6-281789E84337}" destId="{8FD7CD7E-C6FE-6242-9430-0E10D08D8986}" srcOrd="6" destOrd="0" presId="urn:microsoft.com/office/officeart/2005/8/layout/target3"/>
    <dgm:cxn modelId="{66AE996F-3BD4-0743-AA3F-E66C0BBEC8E0}" type="presParOf" srcId="{26470E9F-46D6-0444-95A6-281789E84337}" destId="{5972DB9E-49D7-FD41-A1E9-CFE906B29F12}" srcOrd="7" destOrd="0" presId="urn:microsoft.com/office/officeart/2005/8/layout/target3"/>
    <dgm:cxn modelId="{4AB5529F-4884-AE44-950F-A5A7F6B4B838}" type="presParOf" srcId="{26470E9F-46D6-0444-95A6-281789E84337}" destId="{54677218-56B6-3142-AD0A-EFD44EE15C6A}" srcOrd="8" destOrd="0" presId="urn:microsoft.com/office/officeart/2005/8/layout/target3"/>
    <dgm:cxn modelId="{3663D5AF-AEBB-1044-B921-0FD75966A785}" type="presParOf" srcId="{26470E9F-46D6-0444-95A6-281789E84337}" destId="{A4AD2905-77CE-654F-8828-8D506CA8C9BE}" srcOrd="9" destOrd="0" presId="urn:microsoft.com/office/officeart/2005/8/layout/target3"/>
    <dgm:cxn modelId="{4589E497-B709-6343-B305-C14219249DBF}" type="presParOf" srcId="{26470E9F-46D6-0444-95A6-281789E84337}" destId="{C8BA1551-D5B8-0A49-B77D-D30595E2E7BC}" srcOrd="10" destOrd="0" presId="urn:microsoft.com/office/officeart/2005/8/layout/target3"/>
    <dgm:cxn modelId="{260B3829-900F-6048-9689-FD4A06300707}" type="presParOf" srcId="{26470E9F-46D6-0444-95A6-281789E84337}" destId="{06E13F7E-3611-BA4B-B417-9CF1EA9F078A}" srcOrd="11" destOrd="0" presId="urn:microsoft.com/office/officeart/2005/8/layout/target3"/>
    <dgm:cxn modelId="{D46A50C2-629B-5D4A-8376-36356228AF1F}" type="presParOf" srcId="{26470E9F-46D6-0444-95A6-281789E84337}" destId="{DC6F753D-D5C8-C042-886D-02DF3C4A95D0}" srcOrd="12" destOrd="0" presId="urn:microsoft.com/office/officeart/2005/8/layout/target3"/>
    <dgm:cxn modelId="{31497833-C9A5-7744-BC9A-73E2CC1D3DA9}" type="presParOf" srcId="{26470E9F-46D6-0444-95A6-281789E84337}" destId="{B0CAB5FC-21BC-AE4D-B1E4-96B236AB9604}" srcOrd="13" destOrd="0" presId="urn:microsoft.com/office/officeart/2005/8/layout/target3"/>
    <dgm:cxn modelId="{8A7409B8-D8A3-3F41-BEFA-AF4DC4D0AE07}" type="presParOf" srcId="{26470E9F-46D6-0444-95A6-281789E84337}" destId="{C2505050-2076-C84B-A0AC-D79F4AE9BEC8}" srcOrd="14"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B96036-6C32-D24D-8B57-7A5CCC94F489}">
      <dsp:nvSpPr>
        <dsp:cNvPr id="0" name=""/>
        <dsp:cNvSpPr/>
      </dsp:nvSpPr>
      <dsp:spPr>
        <a:xfrm>
          <a:off x="0" y="821349"/>
          <a:ext cx="3611880" cy="3611880"/>
        </a:xfrm>
        <a:prstGeom prst="pie">
          <a:avLst>
            <a:gd name="adj1" fmla="val 5400000"/>
            <a:gd name="adj2" fmla="val 1620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F10A843-9034-4544-817A-6F5949E473F6}">
      <dsp:nvSpPr>
        <dsp:cNvPr id="0" name=""/>
        <dsp:cNvSpPr/>
      </dsp:nvSpPr>
      <dsp:spPr>
        <a:xfrm>
          <a:off x="1805940" y="821349"/>
          <a:ext cx="4213860" cy="3611880"/>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8110" tIns="118110" rIns="118110" bIns="118110" numCol="1" spcCol="1270" anchor="ctr" anchorCtr="0">
          <a:noAutofit/>
        </a:bodyPr>
        <a:lstStyle/>
        <a:p>
          <a:pPr marL="0" lvl="0" indent="0" algn="ctr" defTabSz="1377950" rtl="1">
            <a:lnSpc>
              <a:spcPct val="90000"/>
            </a:lnSpc>
            <a:spcBef>
              <a:spcPct val="0"/>
            </a:spcBef>
            <a:spcAft>
              <a:spcPct val="35000"/>
            </a:spcAft>
            <a:buNone/>
          </a:pPr>
          <a:r>
            <a:rPr lang="ar-SA" sz="3100" kern="1200" dirty="0"/>
            <a:t>الداعمين والرعاة</a:t>
          </a:r>
          <a:endParaRPr lang="en-US" sz="3100" kern="1200" dirty="0"/>
        </a:p>
      </dsp:txBody>
      <dsp:txXfrm>
        <a:off x="1805940" y="821349"/>
        <a:ext cx="2106930" cy="1083566"/>
      </dsp:txXfrm>
    </dsp:sp>
    <dsp:sp modelId="{3C8159FE-23F9-C449-9EBD-6473F494C3EB}">
      <dsp:nvSpPr>
        <dsp:cNvPr id="0" name=""/>
        <dsp:cNvSpPr/>
      </dsp:nvSpPr>
      <dsp:spPr>
        <a:xfrm>
          <a:off x="632080" y="1904916"/>
          <a:ext cx="2347719" cy="2347719"/>
        </a:xfrm>
        <a:prstGeom prst="pie">
          <a:avLst>
            <a:gd name="adj1" fmla="val 5400000"/>
            <a:gd name="adj2" fmla="val 16200000"/>
          </a:avLst>
        </a:prstGeom>
        <a:gradFill rotWithShape="0">
          <a:gsLst>
            <a:gs pos="0">
              <a:schemeClr val="accent4">
                <a:hueOff val="4900445"/>
                <a:satOff val="-20388"/>
                <a:lumOff val="4804"/>
                <a:alphaOff val="0"/>
                <a:satMod val="103000"/>
                <a:lumMod val="102000"/>
                <a:tint val="94000"/>
              </a:schemeClr>
            </a:gs>
            <a:gs pos="50000">
              <a:schemeClr val="accent4">
                <a:hueOff val="4900445"/>
                <a:satOff val="-20388"/>
                <a:lumOff val="4804"/>
                <a:alphaOff val="0"/>
                <a:satMod val="110000"/>
                <a:lumMod val="100000"/>
                <a:shade val="100000"/>
              </a:schemeClr>
            </a:gs>
            <a:gs pos="100000">
              <a:schemeClr val="accent4">
                <a:hueOff val="4900445"/>
                <a:satOff val="-20388"/>
                <a:lumOff val="480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3A98CDF3-1281-3649-8BD0-5BFB29556158}">
      <dsp:nvSpPr>
        <dsp:cNvPr id="0" name=""/>
        <dsp:cNvSpPr/>
      </dsp:nvSpPr>
      <dsp:spPr>
        <a:xfrm>
          <a:off x="1805940" y="1904916"/>
          <a:ext cx="4213860" cy="2347719"/>
        </a:xfrm>
        <a:prstGeom prst="rect">
          <a:avLst/>
        </a:prstGeom>
        <a:solidFill>
          <a:schemeClr val="lt1">
            <a:alpha val="90000"/>
            <a:hueOff val="0"/>
            <a:satOff val="0"/>
            <a:lumOff val="0"/>
            <a:alphaOff val="0"/>
          </a:schemeClr>
        </a:solidFill>
        <a:ln w="6350" cap="flat" cmpd="sng" algn="ctr">
          <a:solidFill>
            <a:schemeClr val="accent4">
              <a:hueOff val="4900445"/>
              <a:satOff val="-20388"/>
              <a:lumOff val="4804"/>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8110" tIns="118110" rIns="118110" bIns="118110" numCol="1" spcCol="1270" anchor="ctr" anchorCtr="0">
          <a:noAutofit/>
        </a:bodyPr>
        <a:lstStyle/>
        <a:p>
          <a:pPr marL="0" lvl="0" indent="0" algn="ctr" defTabSz="1377950" rtl="1">
            <a:lnSpc>
              <a:spcPct val="90000"/>
            </a:lnSpc>
            <a:spcBef>
              <a:spcPct val="0"/>
            </a:spcBef>
            <a:spcAft>
              <a:spcPct val="35000"/>
            </a:spcAft>
            <a:buNone/>
          </a:pPr>
          <a:r>
            <a:rPr lang="ar-SA" sz="3100" kern="1200" dirty="0"/>
            <a:t>المخططين والمفكرين</a:t>
          </a:r>
          <a:endParaRPr lang="en-US" sz="3100" kern="1200" dirty="0"/>
        </a:p>
      </dsp:txBody>
      <dsp:txXfrm>
        <a:off x="1805940" y="1904916"/>
        <a:ext cx="2106930" cy="1083562"/>
      </dsp:txXfrm>
    </dsp:sp>
    <dsp:sp modelId="{5972DB9E-49D7-FD41-A1E9-CFE906B29F12}">
      <dsp:nvSpPr>
        <dsp:cNvPr id="0" name=""/>
        <dsp:cNvSpPr/>
      </dsp:nvSpPr>
      <dsp:spPr>
        <a:xfrm>
          <a:off x="1264158" y="2988479"/>
          <a:ext cx="1083562" cy="1083562"/>
        </a:xfrm>
        <a:prstGeom prst="pie">
          <a:avLst>
            <a:gd name="adj1" fmla="val 5400000"/>
            <a:gd name="adj2" fmla="val 16200000"/>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54677218-56B6-3142-AD0A-EFD44EE15C6A}">
      <dsp:nvSpPr>
        <dsp:cNvPr id="0" name=""/>
        <dsp:cNvSpPr/>
      </dsp:nvSpPr>
      <dsp:spPr>
        <a:xfrm>
          <a:off x="1805940" y="2988479"/>
          <a:ext cx="4213860" cy="1083562"/>
        </a:xfrm>
        <a:prstGeom prst="rect">
          <a:avLst/>
        </a:prstGeom>
        <a:solidFill>
          <a:schemeClr val="lt1">
            <a:alpha val="90000"/>
            <a:hueOff val="0"/>
            <a:satOff val="0"/>
            <a:lumOff val="0"/>
            <a:alphaOff val="0"/>
          </a:schemeClr>
        </a:solidFill>
        <a:ln w="6350" cap="flat" cmpd="sng" algn="ctr">
          <a:solidFill>
            <a:schemeClr val="accent4">
              <a:hueOff val="9800891"/>
              <a:satOff val="-40777"/>
              <a:lumOff val="9608"/>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8110" tIns="118110" rIns="118110" bIns="118110" numCol="1" spcCol="1270" anchor="ctr" anchorCtr="0">
          <a:noAutofit/>
        </a:bodyPr>
        <a:lstStyle/>
        <a:p>
          <a:pPr marL="0" lvl="0" indent="0" algn="ctr" defTabSz="1377950" rtl="1">
            <a:lnSpc>
              <a:spcPct val="90000"/>
            </a:lnSpc>
            <a:spcBef>
              <a:spcPct val="0"/>
            </a:spcBef>
            <a:spcAft>
              <a:spcPct val="35000"/>
            </a:spcAft>
            <a:buNone/>
          </a:pPr>
          <a:r>
            <a:rPr lang="ar-SA" sz="3100" kern="1200" dirty="0"/>
            <a:t>المنفذين</a:t>
          </a:r>
          <a:endParaRPr lang="en-US" sz="3100" kern="1200" dirty="0"/>
        </a:p>
      </dsp:txBody>
      <dsp:txXfrm>
        <a:off x="1805940" y="2988479"/>
        <a:ext cx="2106930" cy="1083562"/>
      </dsp:txXfrm>
    </dsp:sp>
    <dsp:sp modelId="{C8BA1551-D5B8-0A49-B77D-D30595E2E7BC}">
      <dsp:nvSpPr>
        <dsp:cNvPr id="0" name=""/>
        <dsp:cNvSpPr/>
      </dsp:nvSpPr>
      <dsp:spPr>
        <a:xfrm>
          <a:off x="3912870" y="821349"/>
          <a:ext cx="2106930" cy="1083566"/>
        </a:xfrm>
        <a:prstGeom prst="rect">
          <a:avLst/>
        </a:prstGeom>
        <a:noFill/>
        <a:ln w="6350" cap="flat" cmpd="sng" algn="ctr">
          <a:noFill/>
          <a:prstDash val="solid"/>
          <a:miter lim="800000"/>
        </a:ln>
        <a:effectLst/>
        <a:sp3d/>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marL="171450" lvl="1" indent="-171450" algn="r" defTabSz="711200" rtl="1">
            <a:lnSpc>
              <a:spcPct val="90000"/>
            </a:lnSpc>
            <a:spcBef>
              <a:spcPct val="0"/>
            </a:spcBef>
            <a:spcAft>
              <a:spcPct val="15000"/>
            </a:spcAft>
            <a:buChar char="•"/>
          </a:pPr>
          <a:r>
            <a:rPr lang="ar-SA" sz="1600" kern="1200" dirty="0"/>
            <a:t>جهات راعية وداعمة جهات حقوقية وتقنية</a:t>
          </a:r>
          <a:endParaRPr lang="en-US" sz="1600" kern="1200" dirty="0"/>
        </a:p>
        <a:p>
          <a:pPr marL="171450" lvl="1" indent="-171450" algn="r" defTabSz="711200" rtl="1">
            <a:lnSpc>
              <a:spcPct val="90000"/>
            </a:lnSpc>
            <a:spcBef>
              <a:spcPct val="0"/>
            </a:spcBef>
            <a:spcAft>
              <a:spcPct val="15000"/>
            </a:spcAft>
            <a:buChar char="•"/>
          </a:pPr>
          <a:r>
            <a:rPr lang="ar-SA" sz="1600" kern="1200" dirty="0"/>
            <a:t>منظمات غير حكومية وإعلامية ومالية مانحة</a:t>
          </a:r>
          <a:endParaRPr lang="en-US" sz="1600" kern="1200" dirty="0"/>
        </a:p>
      </dsp:txBody>
      <dsp:txXfrm>
        <a:off x="3912870" y="821349"/>
        <a:ext cx="2106930" cy="1083566"/>
      </dsp:txXfrm>
    </dsp:sp>
    <dsp:sp modelId="{DC6F753D-D5C8-C042-886D-02DF3C4A95D0}">
      <dsp:nvSpPr>
        <dsp:cNvPr id="0" name=""/>
        <dsp:cNvSpPr/>
      </dsp:nvSpPr>
      <dsp:spPr>
        <a:xfrm>
          <a:off x="3912870" y="1904916"/>
          <a:ext cx="2106930" cy="1083562"/>
        </a:xfrm>
        <a:prstGeom prst="rect">
          <a:avLst/>
        </a:prstGeom>
        <a:noFill/>
        <a:ln w="6350" cap="flat" cmpd="sng" algn="ctr">
          <a:noFill/>
          <a:prstDash val="solid"/>
          <a:miter lim="800000"/>
        </a:ln>
        <a:effectLst/>
        <a:sp3d/>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marL="171450" lvl="1" indent="-171450" algn="r" defTabSz="711200" rtl="1">
            <a:lnSpc>
              <a:spcPct val="90000"/>
            </a:lnSpc>
            <a:spcBef>
              <a:spcPct val="0"/>
            </a:spcBef>
            <a:spcAft>
              <a:spcPct val="15000"/>
            </a:spcAft>
            <a:buChar char="•"/>
          </a:pPr>
          <a:r>
            <a:rPr lang="ar-SA" sz="1600" kern="1200" dirty="0"/>
            <a:t>يرسمون المسار والأهداف والنتائج </a:t>
          </a:r>
          <a:endParaRPr lang="en-US" sz="1600" kern="1200" dirty="0"/>
        </a:p>
        <a:p>
          <a:pPr marL="171450" lvl="1" indent="-171450" algn="r" defTabSz="711200" rtl="1">
            <a:lnSpc>
              <a:spcPct val="90000"/>
            </a:lnSpc>
            <a:spcBef>
              <a:spcPct val="0"/>
            </a:spcBef>
            <a:spcAft>
              <a:spcPct val="15000"/>
            </a:spcAft>
            <a:buChar char="•"/>
          </a:pPr>
          <a:r>
            <a:rPr lang="ar-SA" sz="1600" kern="1200" dirty="0"/>
            <a:t>التخطيط الاستراتيجي</a:t>
          </a:r>
          <a:endParaRPr lang="en-US" sz="1600" kern="1200" dirty="0"/>
        </a:p>
      </dsp:txBody>
      <dsp:txXfrm>
        <a:off x="3912870" y="1904916"/>
        <a:ext cx="2106930" cy="1083562"/>
      </dsp:txXfrm>
    </dsp:sp>
    <dsp:sp modelId="{C2505050-2076-C84B-A0AC-D79F4AE9BEC8}">
      <dsp:nvSpPr>
        <dsp:cNvPr id="0" name=""/>
        <dsp:cNvSpPr/>
      </dsp:nvSpPr>
      <dsp:spPr>
        <a:xfrm>
          <a:off x="3912870" y="2988479"/>
          <a:ext cx="2106930" cy="1083562"/>
        </a:xfrm>
        <a:prstGeom prst="rect">
          <a:avLst/>
        </a:prstGeom>
        <a:noFill/>
        <a:ln w="6350" cap="flat" cmpd="sng" algn="ctr">
          <a:noFill/>
          <a:prstDash val="solid"/>
          <a:miter lim="800000"/>
        </a:ln>
        <a:effectLst/>
        <a:sp3d/>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marL="171450" lvl="1" indent="-171450" algn="r" defTabSz="711200" rtl="1">
            <a:lnSpc>
              <a:spcPct val="90000"/>
            </a:lnSpc>
            <a:spcBef>
              <a:spcPct val="0"/>
            </a:spcBef>
            <a:spcAft>
              <a:spcPct val="15000"/>
            </a:spcAft>
            <a:buChar char="•"/>
          </a:pPr>
          <a:r>
            <a:rPr lang="ar-SA" sz="1600" kern="1200" dirty="0"/>
            <a:t>مشاركين في التنفيذ</a:t>
          </a:r>
          <a:endParaRPr lang="en-US" sz="1600" kern="1200" dirty="0"/>
        </a:p>
        <a:p>
          <a:pPr marL="171450" lvl="1" indent="-171450" algn="r" defTabSz="711200" rtl="1">
            <a:lnSpc>
              <a:spcPct val="90000"/>
            </a:lnSpc>
            <a:spcBef>
              <a:spcPct val="0"/>
            </a:spcBef>
            <a:spcAft>
              <a:spcPct val="15000"/>
            </a:spcAft>
            <a:buChar char="•"/>
          </a:pPr>
          <a:r>
            <a:rPr lang="ar-SA" sz="1600" kern="1200" dirty="0"/>
            <a:t>كتاب محتوى واعلامين ومؤيدين</a:t>
          </a:r>
          <a:endParaRPr lang="en-US" sz="1600" kern="1200" dirty="0"/>
        </a:p>
      </dsp:txBody>
      <dsp:txXfrm>
        <a:off x="3912870" y="2988479"/>
        <a:ext cx="2106930" cy="1083562"/>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6/23/25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60915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653996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6/23/25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6/23/25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6/23/25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6/23/25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microsoft.com/office/2007/relationships/hdphoto" Target="../media/hdphoto1.wdp"/><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image" Target="../media/image13.jpg"/><Relationship Id="rId5" Type="http://schemas.openxmlformats.org/officeDocument/2006/relationships/image" Target="../media/image12.jpe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hyperlink" Target="http://www.hootsuite.com/" TargetMode="Externa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hyperlink" Target="https://ads.google.com/home/tools/manager-accounts/" TargetMode="External"/><Relationship Id="rId4" Type="http://schemas.openxmlformats.org/officeDocument/2006/relationships/hyperlink" Target="https://business.facebook.com/"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www.canva.com/" TargetMode="Externa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hyperlink" Target="http://www.visme.co/" TargetMode="External"/><Relationship Id="rId4" Type="http://schemas.openxmlformats.org/officeDocument/2006/relationships/hyperlink" Target="http://www.adobe.com/express/"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du.ae/about/media-centre/newsdetail/du-launches-cyberbullying-awareness-campaign-aimed-at-schools_ar"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du.ae/about/media-centre/newsdetail/du-launches-cyberbullying-awareness-campaign-aimed-at-schools_ar"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1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hubspot.com/" TargetMode="External"/><Relationship Id="rId2" Type="http://schemas.openxmlformats.org/officeDocument/2006/relationships/hyperlink" Target="https://marketingplatform.google.com/about/analytics/" TargetMode="External"/><Relationship Id="rId1" Type="http://schemas.openxmlformats.org/officeDocument/2006/relationships/slideLayout" Target="../slideLayouts/slideLayout18.xml"/><Relationship Id="rId5" Type="http://schemas.openxmlformats.org/officeDocument/2006/relationships/image" Target="../media/image21.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hyperlink" Target="https://en.aletihad.ae/news/uae/4510507/supreme-council-for-motherhood-and-childhood-launches-anti-b" TargetMode="External"/><Relationship Id="rId2" Type="http://schemas.openxmlformats.org/officeDocument/2006/relationships/image" Target="../media/image6.png"/><Relationship Id="rId1" Type="http://schemas.openxmlformats.org/officeDocument/2006/relationships/slideLayout" Target="../slideLayouts/slideLayout8.xml"/><Relationship Id="rId4" Type="http://schemas.openxmlformats.org/officeDocument/2006/relationships/image" Target="../media/image30.jpg"/></Relationships>
</file>

<file path=ppt/slides/_rels/slide32.xml.rels><?xml version="1.0" encoding="UTF-8" standalone="yes"?>
<Relationships xmlns="http://schemas.openxmlformats.org/package/2006/relationships"><Relationship Id="rId3" Type="http://schemas.openxmlformats.org/officeDocument/2006/relationships/hyperlink" Target="https://www.youtube.com/watch?v=T94UONi6NdQ"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renownedagency.ae/case-studies/you-tube/" TargetMode="External"/><Relationship Id="rId2" Type="http://schemas.openxmlformats.org/officeDocument/2006/relationships/image" Target="../media/image6.png"/><Relationship Id="rId1" Type="http://schemas.openxmlformats.org/officeDocument/2006/relationships/slideLayout" Target="../slideLayouts/slideLayout8.xml"/><Relationship Id="rId4" Type="http://schemas.openxmlformats.org/officeDocument/2006/relationships/image" Target="../media/image30.jpg"/></Relationships>
</file>

<file path=ppt/slides/_rels/slide34.xml.rels><?xml version="1.0" encoding="UTF-8" standalone="yes"?>
<Relationships xmlns="http://schemas.openxmlformats.org/package/2006/relationships"><Relationship Id="rId3" Type="http://schemas.openxmlformats.org/officeDocument/2006/relationships/hyperlink" Target="https://www.visitsaudi.com/en/campaigns/this-land-is-calling" TargetMode="External"/><Relationship Id="rId2" Type="http://schemas.openxmlformats.org/officeDocument/2006/relationships/image" Target="../media/image6.png"/><Relationship Id="rId1" Type="http://schemas.openxmlformats.org/officeDocument/2006/relationships/slideLayout" Target="../slideLayouts/slideLayout8.xml"/><Relationship Id="rId4" Type="http://schemas.openxmlformats.org/officeDocument/2006/relationships/hyperlink" Target="https://www.youtube.com/watch?v=Ws9mUW6dNuo" TargetMode="Externa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hyperlink" Target="https://transparency.meta.com/en-gb/researchtools/other-datasets/crowdtangle/" TargetMode="External"/><Relationship Id="rId3" Type="http://schemas.openxmlformats.org/officeDocument/2006/relationships/hyperlink" Target="https://www.hubspot.com/" TargetMode="External"/><Relationship Id="rId7" Type="http://schemas.openxmlformats.org/officeDocument/2006/relationships/hyperlink" Target="https://www.hootsuite.com/platform/analytics" TargetMode="External"/><Relationship Id="rId2" Type="http://schemas.openxmlformats.org/officeDocument/2006/relationships/hyperlink" Target="https://trends.google.com/trends/" TargetMode="External"/><Relationship Id="rId1" Type="http://schemas.openxmlformats.org/officeDocument/2006/relationships/slideLayout" Target="../slideLayouts/slideLayout16.xml"/><Relationship Id="rId6" Type="http://schemas.openxmlformats.org/officeDocument/2006/relationships/hyperlink" Target="https://marketingplatform.google.com/about/analytics/" TargetMode="External"/><Relationship Id="rId5" Type="http://schemas.openxmlformats.org/officeDocument/2006/relationships/hyperlink" Target="https://sproutsocial.com/features/premium-analytics/" TargetMode="External"/><Relationship Id="rId4" Type="http://schemas.openxmlformats.org/officeDocument/2006/relationships/hyperlink" Target="https://www.semrush.com/" TargetMode="External"/><Relationship Id="rId9"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hyperlink" Target="https://my.gov.sa/en" TargetMode="External"/><Relationship Id="rId2" Type="http://schemas.openxmlformats.org/officeDocument/2006/relationships/hyperlink" Target="https://goalmakers.sa/blog/&#1575;&#1604;&#1581;&#1605;&#1604;&#1575;&#1578;-&#1593;&#1576;&#1585;-&#1575;&#1604;&#1605;&#1572;&#1579;&#1585;&#1610;&#1606;/" TargetMode="External"/><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hyperlink" Target="https://www.gulf-insider.com/saudi-ministry-of-health-launches-anti-bullying-campaign-in-schools/?utm_source=chatgpt.com" TargetMode="External"/><Relationship Id="rId4" Type="http://schemas.openxmlformats.org/officeDocument/2006/relationships/hyperlink" Target="https://www.visitsaudi.com/en/campaigns/this-land-is-calling"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7.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401424" y="4315270"/>
            <a:ext cx="5216525" cy="461665"/>
          </a:xfrm>
          <a:prstGeom prst="rect">
            <a:avLst/>
          </a:prstGeom>
          <a:noFill/>
        </p:spPr>
        <p:txBody>
          <a:bodyPr wrap="square" rtlCol="0">
            <a:spAutoFit/>
          </a:bodyPr>
          <a:lstStyle/>
          <a:p>
            <a:pPr algn="ctr"/>
            <a:r>
              <a:rPr lang="ar-SA" sz="2400" dirty="0">
                <a:latin typeface="Alexandria" charset="0"/>
                <a:cs typeface="Alexandria" charset="0"/>
              </a:rPr>
              <a:t>د. منى المصري </a:t>
            </a:r>
            <a:endParaRPr lang="en-US" sz="2400" dirty="0">
              <a:latin typeface="Alexandria" charset="0"/>
              <a:cs typeface="Alexandria" charset="0"/>
            </a:endParaRPr>
          </a:p>
        </p:txBody>
      </p:sp>
      <p:sp>
        <p:nvSpPr>
          <p:cNvPr id="31" name="TextBox 30"/>
          <p:cNvSpPr txBox="1"/>
          <p:nvPr/>
        </p:nvSpPr>
        <p:spPr>
          <a:xfrm>
            <a:off x="483798" y="2052523"/>
            <a:ext cx="4760885" cy="2014269"/>
          </a:xfrm>
          <a:prstGeom prst="rect">
            <a:avLst/>
          </a:prstGeom>
          <a:noFill/>
        </p:spPr>
        <p:txBody>
          <a:bodyPr wrap="square" rtlCol="0">
            <a:spAutoFit/>
          </a:bodyPr>
          <a:lstStyle/>
          <a:p>
            <a:pPr algn="ctr">
              <a:lnSpc>
                <a:spcPct val="150000"/>
              </a:lnSpc>
            </a:pPr>
            <a:r>
              <a:rPr lang="ar-SA" sz="4400" b="1" i="0" u="none" strike="noStrike" dirty="0">
                <a:solidFill>
                  <a:schemeClr val="accent1"/>
                </a:solidFill>
                <a:effectLst/>
              </a:rPr>
              <a:t>الصحافة والحملات الإلكترونية</a:t>
            </a:r>
            <a:endParaRPr lang="en-US" sz="4400" b="1" i="0" u="none" strike="noStrike" dirty="0">
              <a:solidFill>
                <a:schemeClr val="accent1"/>
              </a:solidFill>
              <a:effectLst/>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الرابعة</a:t>
            </a:r>
            <a:endParaRPr lang="en-US" sz="2800" b="1" dirty="0">
              <a:solidFill>
                <a:schemeClr val="bg1"/>
              </a:solidFill>
              <a:latin typeface="Alexandria" charset="0"/>
              <a:cs typeface="Alexandria" charset="0"/>
            </a:endParaRPr>
          </a:p>
        </p:txBody>
      </p:sp>
      <p:sp>
        <p:nvSpPr>
          <p:cNvPr id="46" name="TextBox 45"/>
          <p:cNvSpPr txBox="1"/>
          <p:nvPr/>
        </p:nvSpPr>
        <p:spPr>
          <a:xfrm>
            <a:off x="464562" y="5078798"/>
            <a:ext cx="1034259" cy="369332"/>
          </a:xfrm>
          <a:prstGeom prst="rect">
            <a:avLst/>
          </a:prstGeom>
          <a:noFill/>
        </p:spPr>
        <p:txBody>
          <a:bodyPr wrap="none" rtlCol="0">
            <a:spAutoFit/>
          </a:bodyPr>
          <a:lstStyle/>
          <a:p>
            <a:pPr algn="ctr"/>
            <a:r>
              <a:rPr lang="en-JO" sz="1600" b="1">
                <a:solidFill>
                  <a:schemeClr val="accent1"/>
                </a:solidFill>
                <a:effectLst/>
                <a:latin typeface="Calibri" panose="020F0502020204030204" pitchFamily="34" charset="0"/>
                <a:ea typeface="Calibri" panose="020F0502020204030204" pitchFamily="34" charset="0"/>
                <a:cs typeface="Arial" panose="020B0604020202020204" pitchFamily="34" charset="0"/>
              </a:rPr>
              <a:t>DGM</a:t>
            </a:r>
            <a:r>
              <a:rPr lang="ar-SA" sz="1600" b="1"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 </a:t>
            </a:r>
            <a:r>
              <a:rPr lang="en-JO" b="1">
                <a:solidFill>
                  <a:schemeClr val="accent1"/>
                </a:solidFill>
                <a:effectLst/>
                <a:latin typeface="Calibri" panose="020F0502020204030204" pitchFamily="34" charset="0"/>
                <a:ea typeface="Calibri" panose="020F0502020204030204" pitchFamily="34" charset="0"/>
                <a:cs typeface="Arial" panose="020B0604020202020204" pitchFamily="34" charset="0"/>
              </a:rPr>
              <a:t>325</a:t>
            </a:r>
            <a:endParaRPr lang="en-JO">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1" y="-43544"/>
            <a:ext cx="8659664" cy="5300798"/>
          </a:xfrm>
        </p:spPr>
      </p:pic>
      <p:sp>
        <p:nvSpPr>
          <p:cNvPr id="9" name="TextBox 8"/>
          <p:cNvSpPr txBox="1"/>
          <p:nvPr/>
        </p:nvSpPr>
        <p:spPr>
          <a:xfrm>
            <a:off x="4720574" y="3653466"/>
            <a:ext cx="6691255" cy="769441"/>
          </a:xfrm>
          <a:prstGeom prst="rect">
            <a:avLst/>
          </a:prstGeom>
          <a:noFill/>
        </p:spPr>
        <p:txBody>
          <a:bodyPr wrap="none" rtlCol="0">
            <a:spAutoFit/>
          </a:bodyPr>
          <a:lstStyle/>
          <a:p>
            <a:r>
              <a:rPr lang="ar-SA" sz="4400" b="1" dirty="0">
                <a:solidFill>
                  <a:srgbClr val="00B0F0"/>
                </a:solidFill>
                <a:latin typeface="Alexandria" charset="0"/>
                <a:cs typeface="Alexandria" charset="0"/>
              </a:rPr>
              <a:t>تنفيذ وإطلاق الحملات الإلكترونية</a:t>
            </a:r>
            <a:endParaRPr lang="en-US" sz="4400" b="1" dirty="0">
              <a:solidFill>
                <a:srgbClr val="00B0F0"/>
              </a:solidFill>
              <a:latin typeface="Alexandria" charset="0"/>
              <a:cs typeface="Alexandria" charset="0"/>
            </a:endParaRPr>
          </a:p>
        </p:txBody>
      </p:sp>
      <p:sp>
        <p:nvSpPr>
          <p:cNvPr id="10" name="Rectangle: Rounded Corners 9"/>
          <p:cNvSpPr/>
          <p:nvPr/>
        </p:nvSpPr>
        <p:spPr>
          <a:xfrm>
            <a:off x="6307898" y="498591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الرابعة</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Muna AL Masri</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0" y="1916219"/>
            <a:ext cx="5465251" cy="4258556"/>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p:cNvSpPr/>
          <p:nvPr/>
        </p:nvSpPr>
        <p:spPr>
          <a:xfrm>
            <a:off x="5785346" y="1673797"/>
            <a:ext cx="6226223" cy="4204356"/>
          </a:xfrm>
          <a:prstGeom prst="rect">
            <a:avLst/>
          </a:prstGeom>
          <a:noFill/>
        </p:spPr>
        <p:txBody>
          <a:bodyPr wrap="square">
            <a:spAutoFit/>
          </a:bodyPr>
          <a:lstStyle/>
          <a:p>
            <a:pPr marL="285750" indent="-285750" algn="r" rtl="1">
              <a:lnSpc>
                <a:spcPct val="150000"/>
              </a:lnSpc>
              <a:buFont typeface="Wingdings" pitchFamily="2" charset="2"/>
              <a:buChar char="Ø"/>
            </a:pPr>
            <a:r>
              <a:rPr lang="ar-SA" dirty="0">
                <a:latin typeface="Alexandria" charset="0"/>
                <a:cs typeface="Alexandria" charset="0"/>
              </a:rPr>
              <a:t>مراجعة شاملة لما تم دراسته في المحاضرة السابقة</a:t>
            </a:r>
          </a:p>
          <a:p>
            <a:pPr marL="285750" indent="-285750" algn="r" rtl="1">
              <a:lnSpc>
                <a:spcPct val="150000"/>
              </a:lnSpc>
              <a:buFont typeface="Wingdings" pitchFamily="2" charset="2"/>
              <a:buChar char="Ø"/>
            </a:pPr>
            <a:r>
              <a:rPr lang="ar-SA" dirty="0">
                <a:latin typeface="Alexandria" charset="0"/>
                <a:cs typeface="Alexandria" charset="0"/>
              </a:rPr>
              <a:t>مفهوم وآليات إطلاق الحملات الرقمية الصحفية</a:t>
            </a:r>
          </a:p>
          <a:p>
            <a:pPr marL="285750" indent="-285750" algn="r" rtl="1">
              <a:lnSpc>
                <a:spcPct val="150000"/>
              </a:lnSpc>
              <a:buFont typeface="Wingdings" pitchFamily="2" charset="2"/>
              <a:buChar char="Ø"/>
            </a:pPr>
            <a:r>
              <a:rPr lang="ar-SA" dirty="0">
                <a:latin typeface="Alexandria" charset="0"/>
                <a:cs typeface="Alexandria" charset="0"/>
              </a:rPr>
              <a:t>الأدوات الرقمية المستخدمة في إدارة الحملات</a:t>
            </a:r>
          </a:p>
          <a:p>
            <a:pPr marL="285750" indent="-285750" algn="r" rtl="1">
              <a:lnSpc>
                <a:spcPct val="150000"/>
              </a:lnSpc>
              <a:buFont typeface="Wingdings" pitchFamily="2" charset="2"/>
              <a:buChar char="Ø"/>
            </a:pPr>
            <a:r>
              <a:rPr lang="ar-SA" dirty="0">
                <a:latin typeface="Alexandria" charset="0"/>
                <a:cs typeface="Alexandria" charset="0"/>
              </a:rPr>
              <a:t>اختيار المنصات الرقمية الأنسب</a:t>
            </a:r>
          </a:p>
          <a:p>
            <a:pPr marL="285750" indent="-285750" algn="r" rtl="1">
              <a:lnSpc>
                <a:spcPct val="150000"/>
              </a:lnSpc>
              <a:buFont typeface="Wingdings" pitchFamily="2" charset="2"/>
              <a:buChar char="Ø"/>
            </a:pPr>
            <a:r>
              <a:rPr lang="ar-SA" dirty="0">
                <a:latin typeface="Alexandria" charset="0"/>
                <a:cs typeface="Alexandria" charset="0"/>
              </a:rPr>
              <a:t>توقيت وجدولة المحتوى الصحفي الرقمي</a:t>
            </a:r>
          </a:p>
          <a:p>
            <a:pPr marL="285750" indent="-285750" algn="r" rtl="1">
              <a:lnSpc>
                <a:spcPct val="150000"/>
              </a:lnSpc>
              <a:buFont typeface="Wingdings" pitchFamily="2" charset="2"/>
              <a:buChar char="Ø"/>
            </a:pPr>
            <a:r>
              <a:rPr lang="ar-SA" dirty="0">
                <a:latin typeface="Alexandria" charset="0"/>
                <a:cs typeface="Alexandria" charset="0"/>
              </a:rPr>
              <a:t>اختبار المحتوى (</a:t>
            </a:r>
            <a:r>
              <a:rPr lang="en-US" dirty="0">
                <a:latin typeface="Alexandria" charset="0"/>
                <a:cs typeface="Alexandria" charset="0"/>
              </a:rPr>
              <a:t>A/B Testing).</a:t>
            </a:r>
          </a:p>
          <a:p>
            <a:pPr marL="285750" indent="-285750" algn="r" rtl="1">
              <a:lnSpc>
                <a:spcPct val="150000"/>
              </a:lnSpc>
              <a:buFont typeface="Wingdings" pitchFamily="2" charset="2"/>
              <a:buChar char="Ø"/>
            </a:pPr>
            <a:r>
              <a:rPr lang="ar-SA" dirty="0">
                <a:latin typeface="Alexandria" charset="0"/>
                <a:cs typeface="Alexandria" charset="0"/>
              </a:rPr>
              <a:t>متابعة الأداء وقياس النتائج</a:t>
            </a:r>
          </a:p>
          <a:p>
            <a:pPr marL="285750" indent="-285750" algn="r" rtl="1">
              <a:lnSpc>
                <a:spcPct val="150000"/>
              </a:lnSpc>
              <a:buFont typeface="Wingdings" pitchFamily="2" charset="2"/>
              <a:buChar char="Ø"/>
            </a:pPr>
            <a:r>
              <a:rPr lang="ar-SA" dirty="0">
                <a:latin typeface="Alexandria" charset="0"/>
                <a:cs typeface="Alexandria" charset="0"/>
              </a:rPr>
              <a:t>التعديل والتدخل الفوري أثناء الحملة</a:t>
            </a:r>
          </a:p>
          <a:p>
            <a:pPr marL="285750" indent="-285750" algn="r" rtl="1">
              <a:lnSpc>
                <a:spcPct val="150000"/>
              </a:lnSpc>
              <a:buFont typeface="Wingdings" pitchFamily="2" charset="2"/>
              <a:buChar char="Ø"/>
            </a:pPr>
            <a:r>
              <a:rPr lang="ar-SA" dirty="0">
                <a:latin typeface="Alexandria" charset="0"/>
                <a:cs typeface="Alexandria" charset="0"/>
              </a:rPr>
              <a:t>التقييم الختامي وإعداد التقارير</a:t>
            </a:r>
          </a:p>
          <a:p>
            <a:pPr marL="285750" indent="-285750" algn="r" rtl="1">
              <a:lnSpc>
                <a:spcPct val="150000"/>
              </a:lnSpc>
              <a:buFont typeface="Wingdings" pitchFamily="2" charset="2"/>
              <a:buChar char="Ø"/>
            </a:pPr>
            <a:r>
              <a:rPr lang="ar-SA" dirty="0">
                <a:latin typeface="Alexandria" charset="0"/>
                <a:cs typeface="Alexandria" charset="0"/>
              </a:rPr>
              <a:t>دراسة أمثلة واقعية لحملات إلكترونية صحفية تعليمية وتوعوية</a:t>
            </a:r>
            <a:endParaRPr lang="en-US" dirty="0">
              <a:latin typeface="Alexandria" charset="0"/>
              <a:cs typeface="+mj-cs"/>
            </a:endParaRPr>
          </a:p>
        </p:txBody>
      </p:sp>
      <p:sp>
        <p:nvSpPr>
          <p:cNvPr id="41" name="TextBox 40"/>
          <p:cNvSpPr txBox="1"/>
          <p:nvPr/>
        </p:nvSpPr>
        <p:spPr>
          <a:xfrm>
            <a:off x="9279166" y="1107197"/>
            <a:ext cx="2154757"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محاور المحاضرة</a:t>
            </a:r>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631ABD8-E108-9745-BF07-894E1E245C49}"/>
              </a:ext>
            </a:extLst>
          </p:cNvPr>
          <p:cNvSpPr txBox="1"/>
          <p:nvPr/>
        </p:nvSpPr>
        <p:spPr>
          <a:xfrm>
            <a:off x="10627612" y="12465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10" name="Picture 9">
            <a:extLst>
              <a:ext uri="{FF2B5EF4-FFF2-40B4-BE49-F238E27FC236}">
                <a16:creationId xmlns:a16="http://schemas.microsoft.com/office/drawing/2014/main" id="{81CAFF6C-55B9-8649-AC9D-524A5BCA57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0" y="1916218"/>
            <a:ext cx="5449802" cy="4258555"/>
          </a:xfrm>
          <a:prstGeom prst="rect">
            <a:avLst/>
          </a:prstGeom>
        </p:spPr>
      </p:pic>
      <p:sp>
        <p:nvSpPr>
          <p:cNvPr id="11" name="Rectangle 10"/>
          <p:cNvSpPr/>
          <p:nvPr/>
        </p:nvSpPr>
        <p:spPr>
          <a:xfrm>
            <a:off x="4354127" y="122406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100" dirty="0">
              <a:solidFill>
                <a:srgbClr val="00B0F0"/>
              </a:solidFill>
              <a:ea typeface="Roboto Light" panose="02000000000000000000" pitchFamily="2" charset="0"/>
            </a:endParaRPr>
          </a:p>
        </p:txBody>
      </p:sp>
      <p:sp>
        <p:nvSpPr>
          <p:cNvPr id="43" name="TextBox 42"/>
          <p:cNvSpPr txBox="1"/>
          <p:nvPr/>
        </p:nvSpPr>
        <p:spPr>
          <a:xfrm>
            <a:off x="4525468" y="1596277"/>
            <a:ext cx="942618"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٠١</a:t>
            </a:r>
            <a:endParaRPr lang="en-US" sz="4000" b="1" dirty="0">
              <a:solidFill>
                <a:schemeClr val="bg1"/>
              </a:solidFill>
              <a:latin typeface="Alexandria" charset="0"/>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8" name="Parallelogram 7"/>
          <p:cNvSpPr/>
          <p:nvPr/>
        </p:nvSpPr>
        <p:spPr>
          <a:xfrm rot="16200000" flipV="1">
            <a:off x="-1171601" y="1990288"/>
            <a:ext cx="5573486" cy="287742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dirty="0">
              <a:solidFill>
                <a:srgbClr val="669BBC"/>
              </a:solidFill>
            </a:endParaRPr>
          </a:p>
        </p:txBody>
      </p:sp>
      <p:sp>
        <p:nvSpPr>
          <p:cNvPr id="25" name="TextBox 24"/>
          <p:cNvSpPr txBox="1"/>
          <p:nvPr/>
        </p:nvSpPr>
        <p:spPr>
          <a:xfrm>
            <a:off x="4658517" y="1049413"/>
            <a:ext cx="4113898" cy="460375"/>
          </a:xfrm>
          <a:prstGeom prst="rect">
            <a:avLst/>
          </a:prstGeom>
          <a:noFill/>
        </p:spPr>
        <p:txBody>
          <a:bodyPr wrap="square" rtlCol="0">
            <a:spAutoFit/>
          </a:bodyPr>
          <a:lstStyle/>
          <a:p>
            <a:pPr algn="ctr"/>
            <a:r>
              <a:rPr lang="ar-SA" sz="2400" b="1" dirty="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053854" y="2012590"/>
            <a:ext cx="8915438" cy="4105163"/>
          </a:xfrm>
          <a:prstGeom prst="rect">
            <a:avLst/>
          </a:prstGeom>
          <a:noFill/>
        </p:spPr>
        <p:txBody>
          <a:bodyPr wrap="square" rtlCol="0">
            <a:spAutoFit/>
          </a:bodyPr>
          <a:lstStyle/>
          <a:p>
            <a:pPr algn="r" rtl="1">
              <a:lnSpc>
                <a:spcPct val="150000"/>
              </a:lnSpc>
            </a:pPr>
            <a:r>
              <a:rPr lang="ar-JO" sz="1600" b="1" u="sng" dirty="0">
                <a:latin typeface="Alexandria" charset="0"/>
                <a:cs typeface="+mj-cs"/>
              </a:rPr>
              <a:t>بنهاية هذه المحاضرة، ستكون قادرًا على:</a:t>
            </a:r>
          </a:p>
          <a:p>
            <a:pPr marL="285750" indent="-285750" algn="r" rtl="1">
              <a:lnSpc>
                <a:spcPct val="150000"/>
              </a:lnSpc>
              <a:buFont typeface="Wingdings" pitchFamily="2" charset="2"/>
              <a:buChar char="ü"/>
            </a:pPr>
            <a:endParaRPr lang="ar-JO" sz="1600" dirty="0">
              <a:latin typeface="Alexandria" charset="0"/>
              <a:cs typeface="+mj-cs"/>
            </a:endParaRPr>
          </a:p>
          <a:p>
            <a:pPr marL="285750" indent="-285750" algn="r" rtl="1">
              <a:lnSpc>
                <a:spcPct val="150000"/>
              </a:lnSpc>
              <a:buFont typeface="Wingdings" pitchFamily="2" charset="2"/>
              <a:buChar char="ü"/>
            </a:pPr>
            <a:r>
              <a:rPr lang="ar-JO" dirty="0">
                <a:latin typeface="Alexandria" charset="0"/>
                <a:cs typeface="+mj-cs"/>
              </a:rPr>
              <a:t>شرح خطوات إطلاق وتنفيذ الحملة الرقمية الصحفية بفعالية</a:t>
            </a:r>
          </a:p>
          <a:p>
            <a:pPr marL="285750" indent="-285750" algn="r" rtl="1">
              <a:lnSpc>
                <a:spcPct val="150000"/>
              </a:lnSpc>
              <a:buFont typeface="Wingdings" pitchFamily="2" charset="2"/>
              <a:buChar char="ü"/>
            </a:pPr>
            <a:r>
              <a:rPr lang="ar-JO" dirty="0">
                <a:latin typeface="Alexandria" charset="0"/>
                <a:cs typeface="+mj-cs"/>
              </a:rPr>
              <a:t>تمييز الأدوات الرقمية المناسبة لإدارة الحملة</a:t>
            </a:r>
          </a:p>
          <a:p>
            <a:pPr marL="285750" indent="-285750" algn="r" rtl="1">
              <a:lnSpc>
                <a:spcPct val="150000"/>
              </a:lnSpc>
              <a:buFont typeface="Wingdings" pitchFamily="2" charset="2"/>
              <a:buChar char="ü"/>
            </a:pPr>
            <a:r>
              <a:rPr lang="ar-JO" dirty="0">
                <a:latin typeface="Alexandria" charset="0"/>
                <a:cs typeface="+mj-cs"/>
              </a:rPr>
              <a:t>اختيار المنصات الأنسب بناءً على طبيعة الجمهور والمحتوى</a:t>
            </a:r>
          </a:p>
          <a:p>
            <a:pPr marL="285750" indent="-285750" algn="r" rtl="1">
              <a:lnSpc>
                <a:spcPct val="150000"/>
              </a:lnSpc>
              <a:buFont typeface="Wingdings" pitchFamily="2" charset="2"/>
              <a:buChar char="ü"/>
            </a:pPr>
            <a:r>
              <a:rPr lang="ar-JO" dirty="0">
                <a:latin typeface="Alexandria" charset="0"/>
                <a:cs typeface="+mj-cs"/>
              </a:rPr>
              <a:t>تحديد الجدول الزمني المناسب للحملة</a:t>
            </a:r>
          </a:p>
          <a:p>
            <a:pPr marL="285750" indent="-285750" algn="r" rtl="1">
              <a:lnSpc>
                <a:spcPct val="150000"/>
              </a:lnSpc>
              <a:buFont typeface="Wingdings" pitchFamily="2" charset="2"/>
              <a:buChar char="ü"/>
            </a:pPr>
            <a:r>
              <a:rPr lang="ar-JO" dirty="0">
                <a:latin typeface="Alexandria" charset="0"/>
                <a:cs typeface="+mj-cs"/>
              </a:rPr>
              <a:t>توظيف اختبار </a:t>
            </a:r>
            <a:r>
              <a:rPr lang="en-US" dirty="0">
                <a:latin typeface="Alexandria" charset="0"/>
                <a:cs typeface="+mj-cs"/>
              </a:rPr>
              <a:t>A/B </a:t>
            </a:r>
            <a:r>
              <a:rPr lang="ar-JO" dirty="0">
                <a:latin typeface="Alexandria" charset="0"/>
                <a:cs typeface="+mj-cs"/>
              </a:rPr>
              <a:t>لتحسين محتوى الحملة</a:t>
            </a:r>
          </a:p>
          <a:p>
            <a:pPr marL="285750" indent="-285750" algn="r" rtl="1">
              <a:lnSpc>
                <a:spcPct val="150000"/>
              </a:lnSpc>
              <a:buFont typeface="Wingdings" pitchFamily="2" charset="2"/>
              <a:buChar char="ü"/>
            </a:pPr>
            <a:r>
              <a:rPr lang="ar-JO" dirty="0">
                <a:latin typeface="Alexandria" charset="0"/>
                <a:cs typeface="+mj-cs"/>
              </a:rPr>
              <a:t>متابعة الأداء وتحليل البيانات الرقمية</a:t>
            </a:r>
          </a:p>
          <a:p>
            <a:pPr marL="285750" indent="-285750" algn="r" rtl="1">
              <a:lnSpc>
                <a:spcPct val="150000"/>
              </a:lnSpc>
              <a:buFont typeface="Wingdings" pitchFamily="2" charset="2"/>
              <a:buChar char="ü"/>
            </a:pPr>
            <a:r>
              <a:rPr lang="ar-JO" dirty="0">
                <a:latin typeface="Alexandria" charset="0"/>
                <a:cs typeface="+mj-cs"/>
              </a:rPr>
              <a:t>تطبيق أسس التقييم الختامي للحملات الرقمية</a:t>
            </a:r>
          </a:p>
          <a:p>
            <a:pPr marL="285750" indent="-285750" algn="r" rtl="1">
              <a:lnSpc>
                <a:spcPct val="150000"/>
              </a:lnSpc>
              <a:buFont typeface="Wingdings" pitchFamily="2" charset="2"/>
              <a:buChar char="ü"/>
            </a:pPr>
            <a:r>
              <a:rPr lang="ar-JO" dirty="0">
                <a:latin typeface="Alexandria" charset="0"/>
                <a:cs typeface="+mj-cs"/>
              </a:rPr>
              <a:t>الاستفادة من تجارب حملات واقعية لتحليل النجاح والإخفاق</a:t>
            </a:r>
          </a:p>
        </p:txBody>
      </p:sp>
      <p:sp>
        <p:nvSpPr>
          <p:cNvPr id="32" name="Rectangle 31"/>
          <p:cNvSpPr/>
          <p:nvPr/>
        </p:nvSpPr>
        <p:spPr>
          <a:xfrm>
            <a:off x="3100132" y="70149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34" name="TextBox 33"/>
          <p:cNvSpPr txBox="1"/>
          <p:nvPr/>
        </p:nvSpPr>
        <p:spPr>
          <a:xfrm>
            <a:off x="3497954" y="1028321"/>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٠٢</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55"/>
            <a:ext cx="2305141" cy="1076343"/>
          </a:xfrm>
          <a:prstGeom prst="rect">
            <a:avLst/>
          </a:prstGeom>
        </p:spPr>
      </p:pic>
      <p:sp>
        <p:nvSpPr>
          <p:cNvPr id="12" name="Rectangle 11">
            <a:extLst>
              <a:ext uri="{FF2B5EF4-FFF2-40B4-BE49-F238E27FC236}">
                <a16:creationId xmlns:a16="http://schemas.microsoft.com/office/drawing/2014/main" id="{6C72C426-AA09-0E47-BAF7-14EED8356BA6}"/>
              </a:ext>
            </a:extLst>
          </p:cNvPr>
          <p:cNvSpPr/>
          <p:nvPr/>
        </p:nvSpPr>
        <p:spPr>
          <a:xfrm rot="18864614">
            <a:off x="-647583" y="2376965"/>
            <a:ext cx="4320000" cy="707886"/>
          </a:xfrm>
          <a:prstGeom prst="rect">
            <a:avLst/>
          </a:prstGeom>
          <a:noFill/>
        </p:spPr>
        <p:txBody>
          <a:bodyPr wrap="square" lIns="91440" tIns="45720" rIns="91440" bIns="45720">
            <a:spAutoFit/>
          </a:bodyPr>
          <a:lstStyle/>
          <a:p>
            <a:pPr algn="ctr"/>
            <a:r>
              <a:rPr lang="ar-SA" sz="4000" b="1"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التخطيط الاستراتيجي</a:t>
            </a:r>
            <a:endParaRPr lang="en-US" sz="4000" b="1"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14" name="Picture 13">
            <a:extLst>
              <a:ext uri="{FF2B5EF4-FFF2-40B4-BE49-F238E27FC236}">
                <a16:creationId xmlns:a16="http://schemas.microsoft.com/office/drawing/2014/main" id="{51B1EBE8-0777-3F4E-A85C-4BF835FDA6C0}"/>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9935" b="89902" l="9766" r="89941">
                        <a14:foregroundMark x1="25781" y1="43648" x2="13281" y2="38436"/>
                        <a14:foregroundMark x1="13281" y1="38436" x2="12012" y2="61075"/>
                        <a14:foregroundMark x1="12012" y1="61075" x2="25391" y2="65635"/>
                        <a14:foregroundMark x1="25391" y1="65635" x2="12305" y2="66287"/>
                        <a14:foregroundMark x1="12305" y1="66287" x2="9766" y2="42834"/>
                        <a14:foregroundMark x1="9766" y1="42834" x2="22461" y2="36808"/>
                        <a14:foregroundMark x1="22461" y1="36808" x2="14160" y2="52769"/>
                        <a14:foregroundMark x1="14160" y1="52769" x2="21680" y2="58306"/>
                      </a14:backgroundRemoval>
                    </a14:imgEffect>
                  </a14:imgLayer>
                </a14:imgProps>
              </a:ext>
              <a:ext uri="{28A0092B-C50C-407E-A947-70E740481C1C}">
                <a14:useLocalDpi xmlns:a14="http://schemas.microsoft.com/office/drawing/2010/main" val="0"/>
              </a:ext>
            </a:extLst>
          </a:blip>
          <a:stretch>
            <a:fillRect/>
          </a:stretch>
        </p:blipFill>
        <p:spPr>
          <a:xfrm>
            <a:off x="-99864" y="5186568"/>
            <a:ext cx="3781631" cy="2267501"/>
          </a:xfrm>
          <a:prstGeom prst="rect">
            <a:avLst/>
          </a:prstGeom>
        </p:spPr>
      </p:pic>
      <p:sp>
        <p:nvSpPr>
          <p:cNvPr id="13" name="TextBox 12">
            <a:extLst>
              <a:ext uri="{FF2B5EF4-FFF2-40B4-BE49-F238E27FC236}">
                <a16:creationId xmlns:a16="http://schemas.microsoft.com/office/drawing/2014/main" id="{5A978DC4-8AFF-2D49-A40C-EF1F42C1C0EC}"/>
              </a:ext>
            </a:extLst>
          </p:cNvPr>
          <p:cNvSpPr txBox="1"/>
          <p:nvPr/>
        </p:nvSpPr>
        <p:spPr>
          <a:xfrm>
            <a:off x="8519799" y="28792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454034"/>
            <a:ext cx="11718948" cy="5225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808940" y="820325"/>
            <a:ext cx="8175051" cy="669542"/>
          </a:xfrm>
          <a:prstGeom prst="rect">
            <a:avLst/>
          </a:prstGeom>
          <a:noFill/>
        </p:spPr>
        <p:txBody>
          <a:bodyPr wrap="square" rtlCol="0">
            <a:spAutoFit/>
          </a:bodyPr>
          <a:lstStyle/>
          <a:p>
            <a:pPr algn="ctr" rtl="1">
              <a:lnSpc>
                <a:spcPct val="150000"/>
              </a:lnSpc>
            </a:pPr>
            <a:r>
              <a:rPr lang="ar-JO" sz="2800" b="1" u="sng" dirty="0">
                <a:solidFill>
                  <a:schemeClr val="accent1">
                    <a:lumMod val="75000"/>
                  </a:schemeClr>
                </a:solidFill>
                <a:latin typeface="Alexandria" charset="0"/>
                <a:cs typeface="+mj-cs"/>
              </a:rPr>
              <a:t> مراجعة سريعة للمحاضرة السابقة – مراحل التخطيط الاستراتيجي</a:t>
            </a:r>
          </a:p>
        </p:txBody>
      </p:sp>
      <p:sp>
        <p:nvSpPr>
          <p:cNvPr id="5" name="Rectangle 4"/>
          <p:cNvSpPr/>
          <p:nvPr/>
        </p:nvSpPr>
        <p:spPr>
          <a:xfrm>
            <a:off x="483445" y="871034"/>
            <a:ext cx="1087778"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768115" y="1243624"/>
            <a:ext cx="803108"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٠٣</a:t>
            </a:r>
            <a:endParaRPr lang="en-US" sz="4400" b="1" dirty="0">
              <a:solidFill>
                <a:schemeClr val="bg1"/>
              </a:solidFill>
              <a:latin typeface="Alexandria" charset="0"/>
              <a:cs typeface="Alexandria" charset="0"/>
            </a:endParaRPr>
          </a:p>
        </p:txBody>
      </p:sp>
      <p:sp>
        <p:nvSpPr>
          <p:cNvPr id="48" name="TextBox 47"/>
          <p:cNvSpPr txBox="1"/>
          <p:nvPr/>
        </p:nvSpPr>
        <p:spPr>
          <a:xfrm>
            <a:off x="4863060" y="1661065"/>
            <a:ext cx="6968974" cy="3356688"/>
          </a:xfrm>
          <a:prstGeom prst="rect">
            <a:avLst/>
          </a:prstGeom>
          <a:noFill/>
        </p:spPr>
        <p:txBody>
          <a:bodyPr wrap="square" rtlCol="0">
            <a:spAutoFit/>
          </a:bodyPr>
          <a:lstStyle/>
          <a:p>
            <a:pPr algn="just" rtl="1">
              <a:lnSpc>
                <a:spcPct val="150000"/>
              </a:lnSpc>
            </a:pPr>
            <a:r>
              <a:rPr lang="ar-JO" sz="2400" b="1" dirty="0">
                <a:solidFill>
                  <a:schemeClr val="accent1">
                    <a:lumMod val="75000"/>
                  </a:schemeClr>
                </a:solidFill>
                <a:latin typeface="Alexandria" charset="0"/>
              </a:rPr>
              <a:t>في المحاضرة السابقة تحدثنا عن:</a:t>
            </a:r>
          </a:p>
          <a:p>
            <a:pPr marL="342900" indent="-342900" algn="just" rtl="1">
              <a:lnSpc>
                <a:spcPct val="150000"/>
              </a:lnSpc>
              <a:buFont typeface="Wingdings" pitchFamily="2" charset="2"/>
              <a:buChar char="ü"/>
            </a:pPr>
            <a:r>
              <a:rPr lang="ar-JO" sz="2400" dirty="0">
                <a:solidFill>
                  <a:schemeClr val="accent1">
                    <a:lumMod val="75000"/>
                  </a:schemeClr>
                </a:solidFill>
                <a:latin typeface="Alexandria" charset="0"/>
              </a:rPr>
              <a:t>تعريف التخطيط الاستراتيجي للحملات الصحفية الإلكترونية</a:t>
            </a:r>
          </a:p>
          <a:p>
            <a:pPr marL="342900" indent="-342900" algn="just" rtl="1">
              <a:lnSpc>
                <a:spcPct val="150000"/>
              </a:lnSpc>
              <a:buFont typeface="Wingdings" pitchFamily="2" charset="2"/>
              <a:buChar char="ü"/>
            </a:pPr>
            <a:r>
              <a:rPr lang="ar-JO" sz="2400" dirty="0">
                <a:solidFill>
                  <a:schemeClr val="accent1">
                    <a:lumMod val="75000"/>
                  </a:schemeClr>
                </a:solidFill>
                <a:latin typeface="Alexandria" charset="0"/>
              </a:rPr>
              <a:t>مراحل التخطيط الاستراتيجي: التحليل – التحديد – التخطيط – التنفيذ – التقييم.</a:t>
            </a:r>
          </a:p>
          <a:p>
            <a:pPr algn="just" rtl="1">
              <a:lnSpc>
                <a:spcPct val="150000"/>
              </a:lnSpc>
            </a:pPr>
            <a:r>
              <a:rPr lang="ar-JO" sz="2400" dirty="0">
                <a:solidFill>
                  <a:schemeClr val="accent1">
                    <a:lumMod val="75000"/>
                  </a:schemeClr>
                </a:solidFill>
                <a:latin typeface="Alexandria" charset="0"/>
              </a:rPr>
              <a:t>✍️ </a:t>
            </a:r>
            <a:r>
              <a:rPr lang="ar-JO" sz="2400" b="1" u="sng" dirty="0">
                <a:solidFill>
                  <a:schemeClr val="accent1">
                    <a:lumMod val="75000"/>
                  </a:schemeClr>
                </a:solidFill>
                <a:latin typeface="Alexandria" charset="0"/>
              </a:rPr>
              <a:t>سؤال :</a:t>
            </a:r>
          </a:p>
          <a:p>
            <a:pPr algn="just" rtl="1">
              <a:lnSpc>
                <a:spcPct val="150000"/>
              </a:lnSpc>
            </a:pPr>
            <a:r>
              <a:rPr lang="ar-JO" sz="2400" dirty="0">
                <a:solidFill>
                  <a:schemeClr val="accent1">
                    <a:lumMod val="75000"/>
                  </a:schemeClr>
                </a:solidFill>
                <a:latin typeface="Alexandria" charset="0"/>
              </a:rPr>
              <a:t>اذكر مرحلة من مراحل التخطيط ووضح أهميتها في نجاح الحملة.</a:t>
            </a:r>
            <a:endParaRPr lang="en-US" sz="24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6" name="Picture 5">
            <a:extLst>
              <a:ext uri="{FF2B5EF4-FFF2-40B4-BE49-F238E27FC236}">
                <a16:creationId xmlns:a16="http://schemas.microsoft.com/office/drawing/2014/main" id="{EC366002-081F-7F49-8044-FDBE47AE9A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2059" y="4518288"/>
            <a:ext cx="4191000" cy="212539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454034"/>
            <a:ext cx="11718948" cy="5225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808940" y="820325"/>
            <a:ext cx="8175051" cy="669542"/>
          </a:xfrm>
          <a:prstGeom prst="rect">
            <a:avLst/>
          </a:prstGeom>
          <a:noFill/>
        </p:spPr>
        <p:txBody>
          <a:bodyPr wrap="square" rtlCol="0">
            <a:spAutoFit/>
          </a:bodyPr>
          <a:lstStyle/>
          <a:p>
            <a:pPr algn="ctr" rtl="1">
              <a:lnSpc>
                <a:spcPct val="150000"/>
              </a:lnSpc>
            </a:pPr>
            <a:r>
              <a:rPr lang="ar-JO" sz="2800" b="1" u="sng" dirty="0">
                <a:solidFill>
                  <a:schemeClr val="accent1">
                    <a:lumMod val="75000"/>
                  </a:schemeClr>
                </a:solidFill>
                <a:latin typeface="Alexandria" charset="0"/>
                <a:cs typeface="+mj-cs"/>
              </a:rPr>
              <a:t> مراجعة سريعة للمحاضرة السابقة – مراحل التخطيط الاستراتيجي</a:t>
            </a:r>
          </a:p>
        </p:txBody>
      </p:sp>
      <p:sp>
        <p:nvSpPr>
          <p:cNvPr id="5" name="Rectangle 4"/>
          <p:cNvSpPr/>
          <p:nvPr/>
        </p:nvSpPr>
        <p:spPr>
          <a:xfrm>
            <a:off x="483445" y="871034"/>
            <a:ext cx="1087778"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768115" y="1243624"/>
            <a:ext cx="803108"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٠٤</a:t>
            </a:r>
            <a:endParaRPr lang="en-US" sz="4400" b="1" dirty="0">
              <a:solidFill>
                <a:schemeClr val="bg1"/>
              </a:solidFill>
              <a:latin typeface="Alexandria" charset="0"/>
              <a:cs typeface="Alexandria" charset="0"/>
            </a:endParaRPr>
          </a:p>
        </p:txBody>
      </p:sp>
      <p:sp>
        <p:nvSpPr>
          <p:cNvPr id="48" name="TextBox 47"/>
          <p:cNvSpPr txBox="1"/>
          <p:nvPr/>
        </p:nvSpPr>
        <p:spPr>
          <a:xfrm>
            <a:off x="4215956" y="1661065"/>
            <a:ext cx="7616078" cy="4105291"/>
          </a:xfrm>
          <a:prstGeom prst="rect">
            <a:avLst/>
          </a:prstGeom>
          <a:noFill/>
        </p:spPr>
        <p:txBody>
          <a:bodyPr wrap="square" rtlCol="0">
            <a:spAutoFit/>
          </a:bodyPr>
          <a:lstStyle/>
          <a:p>
            <a:pPr algn="just" rtl="1">
              <a:lnSpc>
                <a:spcPct val="150000"/>
              </a:lnSpc>
            </a:pPr>
            <a:r>
              <a:rPr lang="ar-JO" sz="2400" b="1" dirty="0">
                <a:solidFill>
                  <a:schemeClr val="accent1">
                    <a:lumMod val="75000"/>
                  </a:schemeClr>
                </a:solidFill>
                <a:latin typeface="Alexandria" charset="0"/>
              </a:rPr>
              <a:t>في المحاضرة السابقة تحدثنا عن:</a:t>
            </a:r>
          </a:p>
          <a:p>
            <a:pPr marL="342900" indent="-342900" algn="just" rtl="1">
              <a:lnSpc>
                <a:spcPct val="150000"/>
              </a:lnSpc>
              <a:buFont typeface="Wingdings" pitchFamily="2" charset="2"/>
              <a:buChar char="ü"/>
            </a:pPr>
            <a:r>
              <a:rPr lang="ar-JO" sz="2400" b="0" i="0" u="none" strike="noStrike" dirty="0">
                <a:solidFill>
                  <a:schemeClr val="accent5">
                    <a:lumMod val="75000"/>
                  </a:schemeClr>
                </a:solidFill>
                <a:effectLst/>
                <a:latin typeface="-webkit-standard"/>
              </a:rPr>
              <a:t>أهمية فهم الجمهور الرقمي المستهدف</a:t>
            </a:r>
          </a:p>
          <a:p>
            <a:pPr marL="342900" indent="-342900" algn="just" rtl="1">
              <a:lnSpc>
                <a:spcPct val="150000"/>
              </a:lnSpc>
              <a:buFont typeface="Wingdings" pitchFamily="2" charset="2"/>
              <a:buChar char="ü"/>
            </a:pPr>
            <a:r>
              <a:rPr lang="ar-JO" sz="2400" b="1" dirty="0">
                <a:solidFill>
                  <a:schemeClr val="accent5">
                    <a:lumMod val="75000"/>
                  </a:schemeClr>
                </a:solidFill>
                <a:latin typeface="Alexandria" charset="0"/>
              </a:rPr>
              <a:t>نماذج تقسيم الجمهور:</a:t>
            </a:r>
          </a:p>
          <a:p>
            <a:pPr marL="457200" indent="-457200" algn="just" rtl="1">
              <a:lnSpc>
                <a:spcPct val="150000"/>
              </a:lnSpc>
              <a:buFont typeface="+mj-lt"/>
              <a:buAutoNum type="arabicPeriod"/>
            </a:pPr>
            <a:r>
              <a:rPr lang="ar-JO" sz="2000" dirty="0">
                <a:solidFill>
                  <a:schemeClr val="accent1">
                    <a:lumMod val="75000"/>
                  </a:schemeClr>
                </a:solidFill>
                <a:latin typeface="Alexandria" charset="0"/>
              </a:rPr>
              <a:t>النموذج النفس-سلوكي (يُقسم الجمهور حسب الاهتمامات والسلوك)</a:t>
            </a:r>
          </a:p>
          <a:p>
            <a:pPr marL="457200" indent="-457200" algn="just" rtl="1">
              <a:lnSpc>
                <a:spcPct val="150000"/>
              </a:lnSpc>
              <a:buFont typeface="+mj-lt"/>
              <a:buAutoNum type="arabicPeriod"/>
            </a:pPr>
            <a:r>
              <a:rPr lang="ar-JO" sz="2000" dirty="0">
                <a:solidFill>
                  <a:schemeClr val="accent1">
                    <a:lumMod val="75000"/>
                  </a:schemeClr>
                </a:solidFill>
                <a:latin typeface="Alexandria" charset="0"/>
              </a:rPr>
              <a:t>نموذج </a:t>
            </a:r>
            <a:r>
              <a:rPr lang="en-US" sz="2000" dirty="0">
                <a:solidFill>
                  <a:schemeClr val="accent1">
                    <a:lumMod val="75000"/>
                  </a:schemeClr>
                </a:solidFill>
                <a:latin typeface="Alexandria" charset="0"/>
              </a:rPr>
              <a:t>Neuman (</a:t>
            </a:r>
            <a:r>
              <a:rPr lang="ar-JO" sz="2000" dirty="0">
                <a:solidFill>
                  <a:schemeClr val="accent1">
                    <a:lumMod val="75000"/>
                  </a:schemeClr>
                </a:solidFill>
                <a:latin typeface="Alexandria" charset="0"/>
              </a:rPr>
              <a:t>النخبة – الكتلة الوسطى – غير المهتمين)</a:t>
            </a:r>
          </a:p>
          <a:p>
            <a:pPr algn="just" rtl="1">
              <a:lnSpc>
                <a:spcPct val="150000"/>
              </a:lnSpc>
            </a:pPr>
            <a:r>
              <a:rPr lang="ar-JO" sz="2400" b="1" dirty="0">
                <a:solidFill>
                  <a:schemeClr val="accent1">
                    <a:lumMod val="75000"/>
                  </a:schemeClr>
                </a:solidFill>
                <a:latin typeface="Alexandria" charset="0"/>
              </a:rPr>
              <a:t>✍️ سؤال:</a:t>
            </a:r>
          </a:p>
          <a:p>
            <a:pPr marL="457200" indent="-457200" algn="just" rtl="1">
              <a:lnSpc>
                <a:spcPct val="150000"/>
              </a:lnSpc>
              <a:buFont typeface="+mj-lt"/>
              <a:buAutoNum type="arabicPeriod"/>
            </a:pPr>
            <a:r>
              <a:rPr lang="ar-JO" sz="2000" dirty="0">
                <a:solidFill>
                  <a:schemeClr val="accent1">
                    <a:lumMod val="75000"/>
                  </a:schemeClr>
                </a:solidFill>
                <a:latin typeface="Alexandria" charset="0"/>
              </a:rPr>
              <a:t>كيف نُوجه الرسالة لكل فئة من جمهور نموذج </a:t>
            </a:r>
            <a:r>
              <a:rPr lang="en-US" sz="2000" dirty="0">
                <a:solidFill>
                  <a:schemeClr val="accent1">
                    <a:lumMod val="75000"/>
                  </a:schemeClr>
                </a:solidFill>
                <a:latin typeface="Alexandria" charset="0"/>
              </a:rPr>
              <a:t>Neuman؟</a:t>
            </a:r>
            <a:r>
              <a:rPr lang="ar-JO" sz="2000" dirty="0">
                <a:solidFill>
                  <a:schemeClr val="accent1">
                    <a:lumMod val="75000"/>
                  </a:schemeClr>
                </a:solidFill>
                <a:latin typeface="Alexandria" charset="0"/>
              </a:rPr>
              <a:t> </a:t>
            </a:r>
          </a:p>
          <a:p>
            <a:pPr marL="457200" indent="-457200" algn="just" rtl="1">
              <a:lnSpc>
                <a:spcPct val="150000"/>
              </a:lnSpc>
              <a:buFont typeface="+mj-lt"/>
              <a:buAutoNum type="arabicPeriod"/>
            </a:pPr>
            <a:r>
              <a:rPr lang="ar-JO" sz="2000" dirty="0">
                <a:solidFill>
                  <a:schemeClr val="accent1">
                    <a:lumMod val="75000"/>
                  </a:schemeClr>
                </a:solidFill>
                <a:latin typeface="Alexandria" charset="0"/>
              </a:rPr>
              <a:t>ما الفرق بين الجمهور الأساسي والثانوي في الحملة الصحفية؟</a:t>
            </a:r>
            <a:endParaRPr lang="en-US" sz="20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6" name="Picture 5">
            <a:extLst>
              <a:ext uri="{FF2B5EF4-FFF2-40B4-BE49-F238E27FC236}">
                <a16:creationId xmlns:a16="http://schemas.microsoft.com/office/drawing/2014/main" id="{EC366002-081F-7F49-8044-FDBE47AE9A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2059" y="4518288"/>
            <a:ext cx="3136881" cy="2125390"/>
          </a:xfrm>
          <a:prstGeom prst="rect">
            <a:avLst/>
          </a:prstGeom>
        </p:spPr>
      </p:pic>
    </p:spTree>
    <p:extLst>
      <p:ext uri="{BB962C8B-B14F-4D97-AF65-F5344CB8AC3E}">
        <p14:creationId xmlns:p14="http://schemas.microsoft.com/office/powerpoint/2010/main" val="702290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4" y="1340543"/>
            <a:ext cx="11679192" cy="53120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5323" y="-104929"/>
            <a:ext cx="2305141" cy="1076343"/>
          </a:xfrm>
          <a:prstGeom prst="rect">
            <a:avLst/>
          </a:prstGeom>
        </p:spPr>
      </p:pic>
      <p:sp>
        <p:nvSpPr>
          <p:cNvPr id="2" name="Title 1">
            <a:extLst>
              <a:ext uri="{FF2B5EF4-FFF2-40B4-BE49-F238E27FC236}">
                <a16:creationId xmlns:a16="http://schemas.microsoft.com/office/drawing/2014/main" id="{9267732D-EA96-054B-AA9D-24080986ABCC}"/>
              </a:ext>
            </a:extLst>
          </p:cNvPr>
          <p:cNvSpPr>
            <a:spLocks noGrp="1"/>
          </p:cNvSpPr>
          <p:nvPr>
            <p:ph type="title"/>
          </p:nvPr>
        </p:nvSpPr>
        <p:spPr>
          <a:xfrm>
            <a:off x="838200" y="467028"/>
            <a:ext cx="10515600" cy="873516"/>
          </a:xfrm>
        </p:spPr>
        <p:txBody>
          <a:bodyPr anchor="b">
            <a:normAutofit/>
          </a:bodyPr>
          <a:lstStyle/>
          <a:p>
            <a:pPr algn="ctr" rtl="1"/>
            <a:r>
              <a:rPr lang="ar-JO" sz="3200" b="1" dirty="0">
                <a:solidFill>
                  <a:schemeClr val="accent1">
                    <a:lumMod val="75000"/>
                  </a:schemeClr>
                </a:solidFill>
                <a:latin typeface="Alexandria" charset="0"/>
                <a:cs typeface="+mn-cs"/>
              </a:rPr>
              <a:t>الفروقات بين أنواع الحملات الصحفية الإلكترونية</a:t>
            </a:r>
            <a:endParaRPr lang="en-JO" sz="3200" b="1" dirty="0">
              <a:cs typeface="+mn-cs"/>
            </a:endParaRPr>
          </a:p>
        </p:txBody>
      </p:sp>
      <p:graphicFrame>
        <p:nvGraphicFramePr>
          <p:cNvPr id="4" name="Table 5">
            <a:extLst>
              <a:ext uri="{FF2B5EF4-FFF2-40B4-BE49-F238E27FC236}">
                <a16:creationId xmlns:a16="http://schemas.microsoft.com/office/drawing/2014/main" id="{0E9E6141-4755-8E47-9048-6E2CF5AB8C2E}"/>
              </a:ext>
            </a:extLst>
          </p:cNvPr>
          <p:cNvGraphicFramePr>
            <a:graphicFrameLocks noGrp="1"/>
          </p:cNvGraphicFramePr>
          <p:nvPr>
            <p:ph idx="1"/>
            <p:extLst>
              <p:ext uri="{D42A27DB-BD31-4B8C-83A1-F6EECF244321}">
                <p14:modId xmlns:p14="http://schemas.microsoft.com/office/powerpoint/2010/main" val="1314210328"/>
              </p:ext>
            </p:extLst>
          </p:nvPr>
        </p:nvGraphicFramePr>
        <p:xfrm>
          <a:off x="4727692" y="1372234"/>
          <a:ext cx="7133008" cy="5120640"/>
        </p:xfrm>
        <a:graphic>
          <a:graphicData uri="http://schemas.openxmlformats.org/drawingml/2006/table">
            <a:tbl>
              <a:tblPr firstRow="1" bandRow="1">
                <a:tableStyleId>{B301B821-A1FF-4177-AEE7-76D212191A09}</a:tableStyleId>
              </a:tblPr>
              <a:tblGrid>
                <a:gridCol w="1783252">
                  <a:extLst>
                    <a:ext uri="{9D8B030D-6E8A-4147-A177-3AD203B41FA5}">
                      <a16:colId xmlns:a16="http://schemas.microsoft.com/office/drawing/2014/main" val="3399738082"/>
                    </a:ext>
                  </a:extLst>
                </a:gridCol>
                <a:gridCol w="1783252">
                  <a:extLst>
                    <a:ext uri="{9D8B030D-6E8A-4147-A177-3AD203B41FA5}">
                      <a16:colId xmlns:a16="http://schemas.microsoft.com/office/drawing/2014/main" val="1196164081"/>
                    </a:ext>
                  </a:extLst>
                </a:gridCol>
                <a:gridCol w="1783252">
                  <a:extLst>
                    <a:ext uri="{9D8B030D-6E8A-4147-A177-3AD203B41FA5}">
                      <a16:colId xmlns:a16="http://schemas.microsoft.com/office/drawing/2014/main" val="2821134220"/>
                    </a:ext>
                  </a:extLst>
                </a:gridCol>
                <a:gridCol w="1783252">
                  <a:extLst>
                    <a:ext uri="{9D8B030D-6E8A-4147-A177-3AD203B41FA5}">
                      <a16:colId xmlns:a16="http://schemas.microsoft.com/office/drawing/2014/main" val="1678902237"/>
                    </a:ext>
                  </a:extLst>
                </a:gridCol>
              </a:tblGrid>
              <a:tr h="914026">
                <a:tc>
                  <a:txBody>
                    <a:bodyPr/>
                    <a:lstStyle/>
                    <a:p>
                      <a:pPr algn="ctr"/>
                      <a:endParaRPr lang="ar-JO" dirty="0"/>
                    </a:p>
                    <a:p>
                      <a:pPr algn="ctr"/>
                      <a:r>
                        <a:rPr lang="ar-JO" dirty="0"/>
                        <a:t>أسلوب التفاعل</a:t>
                      </a:r>
                      <a:endParaRPr lang="en-JO" dirty="0"/>
                    </a:p>
                  </a:txBody>
                  <a:tcPr/>
                </a:tc>
                <a:tc>
                  <a:txBody>
                    <a:bodyPr/>
                    <a:lstStyle/>
                    <a:p>
                      <a:pPr algn="ctr"/>
                      <a:endParaRPr lang="ar-JO" dirty="0"/>
                    </a:p>
                    <a:p>
                      <a:pPr algn="ctr"/>
                      <a:r>
                        <a:rPr lang="ar-JO" dirty="0"/>
                        <a:t>نوع الرسائل</a:t>
                      </a:r>
                    </a:p>
                    <a:p>
                      <a:pPr algn="ctr"/>
                      <a:endParaRPr lang="ar-JO" dirty="0"/>
                    </a:p>
                  </a:txBody>
                  <a:tcPr anchor="ctr"/>
                </a:tc>
                <a:tc>
                  <a:txBody>
                    <a:bodyPr/>
                    <a:lstStyle/>
                    <a:p>
                      <a:pPr algn="ctr"/>
                      <a:endParaRPr lang="ar-JO" dirty="0"/>
                    </a:p>
                    <a:p>
                      <a:pPr algn="ctr"/>
                      <a:r>
                        <a:rPr lang="ar-JO" dirty="0"/>
                        <a:t>الهدف الأساسي</a:t>
                      </a:r>
                    </a:p>
                  </a:txBody>
                  <a:tcPr/>
                </a:tc>
                <a:tc>
                  <a:txBody>
                    <a:bodyPr/>
                    <a:lstStyle/>
                    <a:p>
                      <a:pPr marL="0" algn="ctr" defTabSz="914400" rtl="1" eaLnBrk="1" latinLnBrk="0" hangingPunct="1"/>
                      <a:r>
                        <a:rPr lang="ar-JO" dirty="0"/>
                        <a:t>نوع الحملة</a:t>
                      </a:r>
                    </a:p>
                    <a:p>
                      <a:pPr marL="0" algn="ctr" defTabSz="914400" rtl="1" eaLnBrk="1" latinLnBrk="0" hangingPunct="1"/>
                      <a:endParaRPr lang="ar-JO" dirty="0"/>
                    </a:p>
                  </a:txBody>
                  <a:tcPr anchor="b"/>
                </a:tc>
                <a:extLst>
                  <a:ext uri="{0D108BD9-81ED-4DB2-BD59-A6C34878D82A}">
                    <a16:rowId xmlns:a16="http://schemas.microsoft.com/office/drawing/2014/main" val="309395238"/>
                  </a:ext>
                </a:extLst>
              </a:tr>
              <a:tr h="914026">
                <a:tc>
                  <a:txBody>
                    <a:bodyPr/>
                    <a:lstStyle/>
                    <a:p>
                      <a:pPr marL="0" algn="ctr" defTabSz="914400" rtl="1" eaLnBrk="1" latinLnBrk="0" hangingPunct="1"/>
                      <a:endParaRPr lang="ar-JO" dirty="0"/>
                    </a:p>
                    <a:p>
                      <a:pPr marL="0" algn="ctr" defTabSz="914400" rtl="1" eaLnBrk="1" latinLnBrk="0" hangingPunct="1"/>
                      <a:r>
                        <a:rPr lang="ar-JO" dirty="0"/>
                        <a:t>إعادة نشر، تعاطف</a:t>
                      </a:r>
                      <a:endParaRPr lang="en-JO" dirty="0"/>
                    </a:p>
                  </a:txBody>
                  <a:tcPr anchor="ctr"/>
                </a:tc>
                <a:tc>
                  <a:txBody>
                    <a:bodyPr/>
                    <a:lstStyle/>
                    <a:p>
                      <a:pPr marL="0" algn="ctr" defTabSz="914400" rtl="1" eaLnBrk="1" latinLnBrk="0" hangingPunct="1"/>
                      <a:endParaRPr lang="ar-JO" dirty="0"/>
                    </a:p>
                    <a:p>
                      <a:pPr marL="0" algn="ctr" defTabSz="914400" rtl="1" eaLnBrk="1" latinLnBrk="0" hangingPunct="1"/>
                      <a:r>
                        <a:rPr lang="ar-JO" dirty="0"/>
                        <a:t>بسيطة، مباشرة</a:t>
                      </a:r>
                    </a:p>
                    <a:p>
                      <a:pPr marL="0" algn="ctr" defTabSz="914400" rtl="1" eaLnBrk="1" latinLnBrk="0" hangingPunct="1"/>
                      <a:endParaRPr lang="ar-JO" dirty="0"/>
                    </a:p>
                  </a:txBody>
                  <a:tcPr anchor="ctr"/>
                </a:tc>
                <a:tc>
                  <a:txBody>
                    <a:bodyPr/>
                    <a:lstStyle/>
                    <a:p>
                      <a:pPr marL="0" algn="ctr" defTabSz="914400" rtl="1" eaLnBrk="1" latinLnBrk="0" hangingPunct="1"/>
                      <a:endParaRPr lang="ar-JO" dirty="0"/>
                    </a:p>
                    <a:p>
                      <a:pPr marL="0" algn="ctr" defTabSz="914400" rtl="1" eaLnBrk="1" latinLnBrk="0" hangingPunct="1"/>
                      <a:r>
                        <a:rPr lang="ar-JO" dirty="0"/>
                        <a:t>رفع الوعي</a:t>
                      </a:r>
                    </a:p>
                    <a:p>
                      <a:pPr marL="0" algn="ctr" defTabSz="914400" rtl="1" eaLnBrk="1" latinLnBrk="0" hangingPunct="1"/>
                      <a:endParaRPr lang="ar-JO" dirty="0"/>
                    </a:p>
                  </a:txBody>
                  <a:tcPr anchor="ctr"/>
                </a:tc>
                <a:tc>
                  <a:txBody>
                    <a:bodyPr/>
                    <a:lstStyle/>
                    <a:p>
                      <a:pPr algn="ctr"/>
                      <a:r>
                        <a:rPr lang="ar-JO" dirty="0"/>
                        <a:t>توعوية</a:t>
                      </a:r>
                    </a:p>
                  </a:txBody>
                  <a:tcPr anchor="ctr"/>
                </a:tc>
                <a:extLst>
                  <a:ext uri="{0D108BD9-81ED-4DB2-BD59-A6C34878D82A}">
                    <a16:rowId xmlns:a16="http://schemas.microsoft.com/office/drawing/2014/main" val="2994251368"/>
                  </a:ext>
                </a:extLst>
              </a:tr>
              <a:tr h="1188234">
                <a:tc>
                  <a:txBody>
                    <a:bodyPr/>
                    <a:lstStyle/>
                    <a:p>
                      <a:pPr marL="0" algn="ctr" defTabSz="914400" rtl="1" eaLnBrk="1" latinLnBrk="0" hangingPunct="1"/>
                      <a:endParaRPr lang="ar-JO" dirty="0"/>
                    </a:p>
                    <a:p>
                      <a:pPr marL="0" algn="ctr" defTabSz="914400" rtl="1" eaLnBrk="1" latinLnBrk="0" hangingPunct="1"/>
                      <a:r>
                        <a:rPr lang="ar-JO" dirty="0"/>
                        <a:t>تعليقات، أسئلة</a:t>
                      </a:r>
                      <a:endParaRPr lang="en-JO" dirty="0"/>
                    </a:p>
                  </a:txBody>
                  <a:tcPr anchor="ctr"/>
                </a:tc>
                <a:tc>
                  <a:txBody>
                    <a:bodyPr/>
                    <a:lstStyle/>
                    <a:p>
                      <a:pPr algn="ctr"/>
                      <a:endParaRPr lang="ar-JO" dirty="0"/>
                    </a:p>
                    <a:p>
                      <a:pPr algn="ctr"/>
                      <a:r>
                        <a:rPr lang="ar-JO" dirty="0"/>
                        <a:t>معلومات موثقة</a:t>
                      </a:r>
                    </a:p>
                    <a:p>
                      <a:pPr algn="ctr"/>
                      <a:endParaRPr lang="ar-JO" dirty="0"/>
                    </a:p>
                    <a:p>
                      <a:pPr algn="ctr"/>
                      <a:endParaRPr lang="en-JO" dirty="0"/>
                    </a:p>
                  </a:txBody>
                  <a:tcPr anchor="ctr"/>
                </a:tc>
                <a:tc>
                  <a:txBody>
                    <a:bodyPr/>
                    <a:lstStyle/>
                    <a:p>
                      <a:pPr marL="0" algn="ctr" defTabSz="914400" rtl="1" eaLnBrk="1" latinLnBrk="0" hangingPunct="1"/>
                      <a:r>
                        <a:rPr lang="ar-JO" dirty="0"/>
                        <a:t>شرح وتفسير</a:t>
                      </a:r>
                    </a:p>
                  </a:txBody>
                  <a:tcPr anchor="ctr"/>
                </a:tc>
                <a:tc>
                  <a:txBody>
                    <a:bodyPr/>
                    <a:lstStyle/>
                    <a:p>
                      <a:pPr marL="0" algn="ctr" defTabSz="914400" rtl="1" eaLnBrk="1" latinLnBrk="0" hangingPunct="1"/>
                      <a:r>
                        <a:rPr lang="ar-JO" dirty="0"/>
                        <a:t>تثقيفية</a:t>
                      </a:r>
                    </a:p>
                  </a:txBody>
                  <a:tcPr anchor="ctr"/>
                </a:tc>
                <a:extLst>
                  <a:ext uri="{0D108BD9-81ED-4DB2-BD59-A6C34878D82A}">
                    <a16:rowId xmlns:a16="http://schemas.microsoft.com/office/drawing/2014/main" val="1828127734"/>
                  </a:ext>
                </a:extLst>
              </a:tr>
              <a:tr h="914026">
                <a:tc>
                  <a:txBody>
                    <a:bodyPr/>
                    <a:lstStyle/>
                    <a:p>
                      <a:pPr marL="0" algn="ctr" defTabSz="914400" rtl="1" eaLnBrk="1" latinLnBrk="0" hangingPunct="1"/>
                      <a:endParaRPr lang="ar-JO" dirty="0"/>
                    </a:p>
                    <a:p>
                      <a:pPr marL="0" algn="ctr" defTabSz="914400" rtl="1" eaLnBrk="1" latinLnBrk="0" hangingPunct="1"/>
                      <a:r>
                        <a:rPr lang="ar-JO" dirty="0"/>
                        <a:t>متابعة وتحليل</a:t>
                      </a:r>
                      <a:endParaRPr lang="en-JO" dirty="0"/>
                    </a:p>
                  </a:txBody>
                  <a:tcPr anchor="ctr"/>
                </a:tc>
                <a:tc>
                  <a:txBody>
                    <a:bodyPr/>
                    <a:lstStyle/>
                    <a:p>
                      <a:pPr algn="ctr"/>
                      <a:endParaRPr lang="ar-JO" dirty="0"/>
                    </a:p>
                    <a:p>
                      <a:pPr algn="ctr"/>
                      <a:r>
                        <a:rPr lang="ar-JO" dirty="0"/>
                        <a:t>أدلة وشهادات</a:t>
                      </a:r>
                    </a:p>
                    <a:p>
                      <a:pPr algn="ctr"/>
                      <a:endParaRPr lang="ar-JO" dirty="0"/>
                    </a:p>
                  </a:txBody>
                  <a:tcPr anchor="ctr"/>
                </a:tc>
                <a:tc>
                  <a:txBody>
                    <a:bodyPr/>
                    <a:lstStyle/>
                    <a:p>
                      <a:pPr algn="ctr"/>
                      <a:endParaRPr lang="ar-JO" dirty="0"/>
                    </a:p>
                    <a:p>
                      <a:pPr algn="ctr"/>
                      <a:r>
                        <a:rPr lang="ar-JO" dirty="0"/>
                        <a:t>كشف حقائق</a:t>
                      </a:r>
                    </a:p>
                  </a:txBody>
                  <a:tcPr anchor="ctr"/>
                </a:tc>
                <a:tc>
                  <a:txBody>
                    <a:bodyPr/>
                    <a:lstStyle/>
                    <a:p>
                      <a:pPr marL="0" algn="ctr" defTabSz="914400" rtl="1" eaLnBrk="1" latinLnBrk="0" hangingPunct="1"/>
                      <a:r>
                        <a:rPr lang="ar-JO" dirty="0"/>
                        <a:t>استقصائية</a:t>
                      </a:r>
                    </a:p>
                  </a:txBody>
                  <a:tcPr anchor="ctr"/>
                </a:tc>
                <a:extLst>
                  <a:ext uri="{0D108BD9-81ED-4DB2-BD59-A6C34878D82A}">
                    <a16:rowId xmlns:a16="http://schemas.microsoft.com/office/drawing/2014/main" val="3482870648"/>
                  </a:ext>
                </a:extLst>
              </a:tr>
              <a:tr h="1188234">
                <a:tc>
                  <a:txBody>
                    <a:bodyPr/>
                    <a:lstStyle/>
                    <a:p>
                      <a:pPr marL="0" algn="ctr" defTabSz="914400" rtl="1" eaLnBrk="1" latinLnBrk="0" hangingPunct="1"/>
                      <a:endParaRPr lang="ar-JO" dirty="0"/>
                    </a:p>
                    <a:p>
                      <a:pPr marL="0" algn="ctr" defTabSz="914400" rtl="1" eaLnBrk="1" latinLnBrk="0" hangingPunct="1"/>
                      <a:r>
                        <a:rPr lang="ar-JO" dirty="0"/>
                        <a:t>ألعاب، اختبارات، تعليقات</a:t>
                      </a:r>
                      <a:endParaRPr lang="en-JO" dirty="0"/>
                    </a:p>
                  </a:txBody>
                  <a:tcPr anchor="ctr"/>
                </a:tc>
                <a:tc>
                  <a:txBody>
                    <a:bodyPr/>
                    <a:lstStyle/>
                    <a:p>
                      <a:pPr algn="ctr"/>
                      <a:endParaRPr lang="ar-JO" dirty="0"/>
                    </a:p>
                    <a:p>
                      <a:pPr algn="ctr"/>
                      <a:r>
                        <a:rPr lang="ar-JO" dirty="0"/>
                        <a:t>رسائل محفزة</a:t>
                      </a:r>
                    </a:p>
                    <a:p>
                      <a:pPr algn="ctr"/>
                      <a:endParaRPr lang="ar-JO" dirty="0"/>
                    </a:p>
                    <a:p>
                      <a:pPr algn="ctr"/>
                      <a:endParaRPr lang="en-JO" dirty="0"/>
                    </a:p>
                  </a:txBody>
                  <a:tcPr anchor="b"/>
                </a:tc>
                <a:tc>
                  <a:txBody>
                    <a:bodyPr/>
                    <a:lstStyle/>
                    <a:p>
                      <a:pPr algn="ctr"/>
                      <a:endParaRPr lang="ar-JO" dirty="0"/>
                    </a:p>
                    <a:p>
                      <a:pPr algn="ctr"/>
                      <a:r>
                        <a:rPr lang="ar-JO" dirty="0"/>
                        <a:t>تحفيز المشاركة</a:t>
                      </a:r>
                    </a:p>
                  </a:txBody>
                  <a:tcPr anchor="ctr"/>
                </a:tc>
                <a:tc>
                  <a:txBody>
                    <a:bodyPr/>
                    <a:lstStyle/>
                    <a:p>
                      <a:pPr marL="0" algn="ctr" defTabSz="914400" rtl="1" eaLnBrk="1" latinLnBrk="0" hangingPunct="1"/>
                      <a:r>
                        <a:rPr lang="ar-JO" dirty="0"/>
                        <a:t>تفاعلية</a:t>
                      </a:r>
                    </a:p>
                  </a:txBody>
                  <a:tcPr anchor="ctr"/>
                </a:tc>
                <a:extLst>
                  <a:ext uri="{0D108BD9-81ED-4DB2-BD59-A6C34878D82A}">
                    <a16:rowId xmlns:a16="http://schemas.microsoft.com/office/drawing/2014/main" val="566436529"/>
                  </a:ext>
                </a:extLst>
              </a:tr>
            </a:tbl>
          </a:graphicData>
        </a:graphic>
      </p:graphicFrame>
      <p:sp>
        <p:nvSpPr>
          <p:cNvPr id="6" name="TextBox 5">
            <a:extLst>
              <a:ext uri="{FF2B5EF4-FFF2-40B4-BE49-F238E27FC236}">
                <a16:creationId xmlns:a16="http://schemas.microsoft.com/office/drawing/2014/main" id="{7D2A87A0-3240-0E47-B2D7-ABBE6E99B622}"/>
              </a:ext>
            </a:extLst>
          </p:cNvPr>
          <p:cNvSpPr txBox="1"/>
          <p:nvPr/>
        </p:nvSpPr>
        <p:spPr>
          <a:xfrm>
            <a:off x="10808043" y="3313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9" name="Picture 8">
            <a:extLst>
              <a:ext uri="{FF2B5EF4-FFF2-40B4-BE49-F238E27FC236}">
                <a16:creationId xmlns:a16="http://schemas.microsoft.com/office/drawing/2014/main" id="{D32C09BA-6FDF-E04F-B6A8-931199CB2B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1640" y="4730445"/>
            <a:ext cx="2922123" cy="1921517"/>
          </a:xfrm>
          <a:prstGeom prst="rect">
            <a:avLst/>
          </a:prstGeom>
        </p:spPr>
      </p:pic>
    </p:spTree>
    <p:extLst>
      <p:ext uri="{BB962C8B-B14F-4D97-AF65-F5344CB8AC3E}">
        <p14:creationId xmlns:p14="http://schemas.microsoft.com/office/powerpoint/2010/main" val="3030423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4754642" y="445627"/>
            <a:ext cx="7259879" cy="764988"/>
          </a:xfrm>
        </p:spPr>
        <p:txBody>
          <a:bodyPr>
            <a:normAutofit/>
          </a:bodyPr>
          <a:lstStyle/>
          <a:p>
            <a:pPr algn="r" defTabSz="914400" rtl="1" eaLnBrk="1" latinLnBrk="0" hangingPunct="1">
              <a:lnSpc>
                <a:spcPct val="90000"/>
              </a:lnSpc>
              <a:spcBef>
                <a:spcPts val="1000"/>
              </a:spcBef>
            </a:pPr>
            <a:r>
              <a:rPr lang="ar-JO" sz="2800" b="1" u="sng" dirty="0">
                <a:solidFill>
                  <a:schemeClr val="accent1">
                    <a:lumMod val="50000"/>
                  </a:schemeClr>
                </a:solidFill>
              </a:rPr>
              <a:t>مفهوم إطلاق الحملة الرقمية</a:t>
            </a: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5" name="Content Placeholder 4">
            <a:extLst>
              <a:ext uri="{FF2B5EF4-FFF2-40B4-BE49-F238E27FC236}">
                <a16:creationId xmlns:a16="http://schemas.microsoft.com/office/drawing/2014/main" id="{DD393674-870D-9D46-A8F2-7FD6BA79F68D}"/>
              </a:ext>
            </a:extLst>
          </p:cNvPr>
          <p:cNvSpPr>
            <a:spLocks noGrp="1"/>
          </p:cNvSpPr>
          <p:nvPr>
            <p:ph idx="1"/>
          </p:nvPr>
        </p:nvSpPr>
        <p:spPr>
          <a:xfrm>
            <a:off x="1246574" y="1574127"/>
            <a:ext cx="10767947" cy="4873625"/>
          </a:xfrm>
        </p:spPr>
        <p:txBody>
          <a:bodyPr>
            <a:normAutofit/>
          </a:bodyPr>
          <a:lstStyle/>
          <a:p>
            <a:pPr marL="0" indent="0" algn="r" defTabSz="914400" rtl="1" eaLnBrk="1" latinLnBrk="0" hangingPunct="1">
              <a:lnSpc>
                <a:spcPct val="90000"/>
              </a:lnSpc>
              <a:spcBef>
                <a:spcPts val="1000"/>
              </a:spcBef>
              <a:buNone/>
            </a:pPr>
            <a:r>
              <a:rPr lang="ar-JO" sz="2400" dirty="0"/>
              <a:t>مرحلة تحويل التخطيط إلى واقع وإتاحة محتوى الحملة للجمهور المستهدف والبدء بنشره عبر المنصات التي تم اختيارها ضمن الجدول الزمني المحدد.</a:t>
            </a:r>
          </a:p>
          <a:p>
            <a:pPr marL="0" indent="0" algn="r" defTabSz="914400" rtl="1" eaLnBrk="1" latinLnBrk="0" hangingPunct="1">
              <a:lnSpc>
                <a:spcPct val="90000"/>
              </a:lnSpc>
              <a:spcBef>
                <a:spcPts val="1000"/>
              </a:spcBef>
              <a:buNone/>
            </a:pPr>
            <a:r>
              <a:rPr lang="ar-JO" sz="2000" b="1" u="sng" dirty="0"/>
              <a:t>تتضمن:</a:t>
            </a:r>
          </a:p>
          <a:p>
            <a:pPr marL="0" indent="0" algn="r" defTabSz="914400" rtl="1" eaLnBrk="1" latinLnBrk="0" hangingPunct="1">
              <a:lnSpc>
                <a:spcPct val="90000"/>
              </a:lnSpc>
              <a:spcBef>
                <a:spcPts val="1000"/>
              </a:spcBef>
              <a:buNone/>
            </a:pPr>
            <a:r>
              <a:rPr lang="ar-JO" sz="2400" dirty="0"/>
              <a:t>تجهيز المحتوى (نصوص – صور – فيديو).</a:t>
            </a:r>
          </a:p>
          <a:p>
            <a:pPr marL="0" indent="0" algn="r" defTabSz="914400" rtl="1" eaLnBrk="1" latinLnBrk="0" hangingPunct="1">
              <a:lnSpc>
                <a:spcPct val="90000"/>
              </a:lnSpc>
              <a:spcBef>
                <a:spcPts val="1000"/>
              </a:spcBef>
              <a:buNone/>
            </a:pPr>
            <a:r>
              <a:rPr lang="ar-JO" sz="2400" dirty="0"/>
              <a:t>ضبط الجدولة الزمنية للنشر.</a:t>
            </a:r>
          </a:p>
          <a:p>
            <a:pPr marL="0" indent="0" algn="r" defTabSz="914400" rtl="1" eaLnBrk="1" latinLnBrk="0" hangingPunct="1">
              <a:lnSpc>
                <a:spcPct val="90000"/>
              </a:lnSpc>
              <a:spcBef>
                <a:spcPts val="1000"/>
              </a:spcBef>
              <a:buNone/>
            </a:pPr>
            <a:r>
              <a:rPr lang="ar-JO" sz="2400" dirty="0"/>
              <a:t>تفعيل أدوات المتابعة.</a:t>
            </a:r>
          </a:p>
          <a:p>
            <a:pPr marL="0" indent="0" algn="r" defTabSz="914400" rtl="1" eaLnBrk="1" latinLnBrk="0" hangingPunct="1">
              <a:lnSpc>
                <a:spcPct val="90000"/>
              </a:lnSpc>
              <a:spcBef>
                <a:spcPts val="1000"/>
              </a:spcBef>
              <a:buNone/>
            </a:pPr>
            <a:r>
              <a:rPr lang="ar-JO" sz="2000" b="1" u="sng" dirty="0"/>
              <a:t>مثال</a:t>
            </a:r>
            <a:r>
              <a:rPr lang="ar-JO" sz="2400" dirty="0"/>
              <a:t>:</a:t>
            </a:r>
          </a:p>
          <a:p>
            <a:pPr marL="228600" indent="-228600" algn="r" defTabSz="914400" rtl="1" eaLnBrk="1" latinLnBrk="0" hangingPunct="1">
              <a:lnSpc>
                <a:spcPct val="90000"/>
              </a:lnSpc>
              <a:spcBef>
                <a:spcPts val="1000"/>
              </a:spcBef>
              <a:buFont typeface="Arial" panose="020B0604020202020204" pitchFamily="34" charset="0"/>
              <a:buChar char="•"/>
            </a:pPr>
            <a:r>
              <a:rPr lang="ar-JO" sz="2400" dirty="0"/>
              <a:t>حملة وزارة التعليم السعودية "تَغيّر" بدأت بنشر مقاطع توعوية مباشرة بعد انتهاء فترة التخطيط.</a:t>
            </a:r>
          </a:p>
          <a:p>
            <a:pPr marL="228600" indent="-228600" algn="r" defTabSz="914400" rtl="1" eaLnBrk="1" latinLnBrk="0" hangingPunct="1">
              <a:lnSpc>
                <a:spcPct val="90000"/>
              </a:lnSpc>
              <a:spcBef>
                <a:spcPts val="1000"/>
              </a:spcBef>
              <a:buFont typeface="Arial" panose="020B0604020202020204" pitchFamily="34" charset="0"/>
              <a:buChar char="•"/>
            </a:pPr>
            <a:r>
              <a:rPr lang="ar-JO" sz="2400" dirty="0"/>
              <a:t>✍️ </a:t>
            </a:r>
            <a:r>
              <a:rPr lang="ar-JO" sz="2400" b="1" dirty="0"/>
              <a:t>سؤال</a:t>
            </a:r>
            <a:r>
              <a:rPr lang="ar-JO" sz="2400" dirty="0"/>
              <a:t>:</a:t>
            </a:r>
          </a:p>
          <a:p>
            <a:pPr marL="228600" indent="-228600" algn="r" defTabSz="914400" rtl="1" eaLnBrk="1" latinLnBrk="0" hangingPunct="1">
              <a:lnSpc>
                <a:spcPct val="90000"/>
              </a:lnSpc>
              <a:spcBef>
                <a:spcPts val="1000"/>
              </a:spcBef>
              <a:buFont typeface="Arial" panose="020B0604020202020204" pitchFamily="34" charset="0"/>
              <a:buChar char="•"/>
            </a:pPr>
            <a:r>
              <a:rPr lang="ar-JO" sz="2400" dirty="0"/>
              <a:t>لماذا يعتبر توقيت إطلاق الحملة خطوة حاسمة في نجاحها؟</a:t>
            </a:r>
            <a:endParaRPr lang="en-JO" sz="2400" dirty="0"/>
          </a:p>
        </p:txBody>
      </p:sp>
    </p:spTree>
    <p:extLst>
      <p:ext uri="{BB962C8B-B14F-4D97-AF65-F5344CB8AC3E}">
        <p14:creationId xmlns:p14="http://schemas.microsoft.com/office/powerpoint/2010/main" val="10888612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159461" y="146249"/>
            <a:ext cx="7499429" cy="830344"/>
          </a:xfrm>
        </p:spPr>
        <p:txBody>
          <a:bodyPr>
            <a:normAutofit/>
          </a:bodyPr>
          <a:lstStyle/>
          <a:p>
            <a:pPr algn="ctr" defTabSz="914400" rtl="1" eaLnBrk="1" latinLnBrk="0" hangingPunct="1">
              <a:lnSpc>
                <a:spcPct val="90000"/>
              </a:lnSpc>
              <a:spcBef>
                <a:spcPct val="0"/>
              </a:spcBef>
              <a:buNone/>
            </a:pPr>
            <a:r>
              <a:rPr lang="ar-SA" sz="3600" b="1" u="sng" dirty="0">
                <a:solidFill>
                  <a:srgbClr val="0070C0"/>
                </a:solidFill>
              </a:rPr>
              <a:t>عناصر وأدوات تنفيذ الحملة الإلكترونية</a:t>
            </a:r>
            <a:endParaRPr lang="en-JO" sz="3600" b="1" u="sng" dirty="0">
              <a:solidFill>
                <a:srgbClr val="0070C0"/>
              </a:solidFill>
            </a:endParaRPr>
          </a:p>
        </p:txBody>
      </p:sp>
      <p:sp>
        <p:nvSpPr>
          <p:cNvPr id="7" name="TextBox 6">
            <a:extLst>
              <a:ext uri="{FF2B5EF4-FFF2-40B4-BE49-F238E27FC236}">
                <a16:creationId xmlns:a16="http://schemas.microsoft.com/office/drawing/2014/main" id="{201967D2-0010-C647-B753-F3CE715FD81C}"/>
              </a:ext>
            </a:extLst>
          </p:cNvPr>
          <p:cNvSpPr txBox="1"/>
          <p:nvPr/>
        </p:nvSpPr>
        <p:spPr>
          <a:xfrm>
            <a:off x="10808043" y="2818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9" name="Content Placeholder 8">
            <a:extLst>
              <a:ext uri="{FF2B5EF4-FFF2-40B4-BE49-F238E27FC236}">
                <a16:creationId xmlns:a16="http://schemas.microsoft.com/office/drawing/2014/main" id="{F6600DFC-3469-AB45-BC21-7BBF9878F174}"/>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571223" y="976593"/>
            <a:ext cx="9053847" cy="3251200"/>
          </a:xfrm>
        </p:spPr>
      </p:pic>
      <p:pic>
        <p:nvPicPr>
          <p:cNvPr id="12" name="Picture 11">
            <a:extLst>
              <a:ext uri="{FF2B5EF4-FFF2-40B4-BE49-F238E27FC236}">
                <a16:creationId xmlns:a16="http://schemas.microsoft.com/office/drawing/2014/main" id="{B90D4443-B7DF-BF4F-A107-442ECB7335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20821" y="3874182"/>
            <a:ext cx="4889500" cy="2983818"/>
          </a:xfrm>
          <a:prstGeom prst="rect">
            <a:avLst/>
          </a:prstGeom>
        </p:spPr>
      </p:pic>
      <p:pic>
        <p:nvPicPr>
          <p:cNvPr id="14" name="Picture 13">
            <a:extLst>
              <a:ext uri="{FF2B5EF4-FFF2-40B4-BE49-F238E27FC236}">
                <a16:creationId xmlns:a16="http://schemas.microsoft.com/office/drawing/2014/main" id="{4476F430-739A-6841-AFCB-C551D7EF90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01577" y="3874181"/>
            <a:ext cx="2790423" cy="2955637"/>
          </a:xfrm>
          <a:prstGeom prst="rect">
            <a:avLst/>
          </a:prstGeom>
        </p:spPr>
      </p:pic>
      <p:pic>
        <p:nvPicPr>
          <p:cNvPr id="16" name="Picture 15">
            <a:extLst>
              <a:ext uri="{FF2B5EF4-FFF2-40B4-BE49-F238E27FC236}">
                <a16:creationId xmlns:a16="http://schemas.microsoft.com/office/drawing/2014/main" id="{EAE3408D-9EBB-E94D-8F65-F30C5139CC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3874181"/>
            <a:ext cx="3129567" cy="2983819"/>
          </a:xfrm>
          <a:prstGeom prst="rect">
            <a:avLst/>
          </a:prstGeom>
        </p:spPr>
      </p:pic>
    </p:spTree>
    <p:extLst>
      <p:ext uri="{BB962C8B-B14F-4D97-AF65-F5344CB8AC3E}">
        <p14:creationId xmlns:p14="http://schemas.microsoft.com/office/powerpoint/2010/main" val="8773269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588653" y="140113"/>
            <a:ext cx="7624293" cy="711218"/>
          </a:xfrm>
        </p:spPr>
        <p:txBody>
          <a:bodyPr>
            <a:normAutofit/>
          </a:bodyPr>
          <a:lstStyle/>
          <a:p>
            <a:pPr algn="ctr" defTabSz="914400" rtl="1" eaLnBrk="1" latinLnBrk="0" hangingPunct="1">
              <a:lnSpc>
                <a:spcPct val="90000"/>
              </a:lnSpc>
              <a:spcBef>
                <a:spcPts val="1000"/>
              </a:spcBef>
            </a:pPr>
            <a:r>
              <a:rPr lang="ar-JO" sz="2800" b="1" u="sng" dirty="0">
                <a:solidFill>
                  <a:schemeClr val="accent1">
                    <a:lumMod val="50000"/>
                  </a:schemeClr>
                </a:solidFill>
              </a:rPr>
              <a:t>الجهات المكونة لفريق الحملة الإلكترونية </a:t>
            </a:r>
          </a:p>
        </p:txBody>
      </p:sp>
      <p:sp>
        <p:nvSpPr>
          <p:cNvPr id="5" name="Content Placeholder 4">
            <a:extLst>
              <a:ext uri="{FF2B5EF4-FFF2-40B4-BE49-F238E27FC236}">
                <a16:creationId xmlns:a16="http://schemas.microsoft.com/office/drawing/2014/main" id="{DD393674-870D-9D46-A8F2-7FD6BA79F68D}"/>
              </a:ext>
            </a:extLst>
          </p:cNvPr>
          <p:cNvSpPr>
            <a:spLocks noGrp="1"/>
          </p:cNvSpPr>
          <p:nvPr>
            <p:ph sz="half" idx="1"/>
          </p:nvPr>
        </p:nvSpPr>
        <p:spPr>
          <a:xfrm>
            <a:off x="91226" y="1712890"/>
            <a:ext cx="5181600" cy="5145110"/>
          </a:xfrm>
        </p:spPr>
        <p:txBody>
          <a:bodyPr>
            <a:normAutofit fontScale="85000" lnSpcReduction="10000"/>
          </a:bodyPr>
          <a:lstStyle/>
          <a:p>
            <a:pPr marL="0" indent="0" algn="just" defTabSz="914400" rtl="1" eaLnBrk="1" latinLnBrk="0" hangingPunct="1">
              <a:lnSpc>
                <a:spcPct val="150000"/>
              </a:lnSpc>
              <a:spcBef>
                <a:spcPts val="1000"/>
              </a:spcBef>
              <a:buNone/>
            </a:pPr>
            <a:r>
              <a:rPr lang="ar-JO" sz="1800" dirty="0"/>
              <a:t>وتتكون الحملة الإلكترونية من ثلاث دوائر هى دائرة المنفذين، دائرة المخططين والمفكرين، ودائرة الداعمين والرعاة، وتشمل أولا:</a:t>
            </a:r>
          </a:p>
          <a:p>
            <a:pPr marL="342900" indent="-342900" algn="just" defTabSz="914400" rtl="1" eaLnBrk="1" latinLnBrk="0" hangingPunct="1">
              <a:lnSpc>
                <a:spcPct val="150000"/>
              </a:lnSpc>
              <a:spcBef>
                <a:spcPts val="1000"/>
              </a:spcBef>
              <a:buFont typeface="+mj-lt"/>
              <a:buAutoNum type="arabicPeriod"/>
            </a:pPr>
            <a:r>
              <a:rPr lang="ar-JO" sz="1800" dirty="0"/>
              <a:t>دائرة المنفذين جميع الأفراد الذين يشاركون فى تنفيذ هذه الحملة، مثل الأفراد الذين يكتبون المحتوى وينشرونه وروابط الحملة على الإنترنت ومواقع التواصل الاجتماعى ومؤيدو الحملة من الفنيين والذين يقومون بتصميم شعارات الحملة وايقوناتها ورسومها والفيديوهات الداعمة لها</a:t>
            </a:r>
          </a:p>
          <a:p>
            <a:pPr marL="342900" indent="-342900" algn="just" defTabSz="914400" rtl="1" eaLnBrk="1" latinLnBrk="0" hangingPunct="1">
              <a:lnSpc>
                <a:spcPct val="150000"/>
              </a:lnSpc>
              <a:spcBef>
                <a:spcPts val="1000"/>
              </a:spcBef>
              <a:buFont typeface="+mj-lt"/>
              <a:buAutoNum type="arabicPeriod"/>
            </a:pPr>
            <a:r>
              <a:rPr lang="ar-JO" sz="1800" dirty="0"/>
              <a:t>ثانيا: دائرة المخططين والمفكرين، لا بد لكل حملة أو نشاط من مخططين له ومفكرين يرسمون مسار الحملة وهدفها والنتائج المتوقعة منها وطريقة عملها، أفراد يملكون الخبرة فى كيفية التخطيط لمثل هذه الحملات. </a:t>
            </a:r>
          </a:p>
          <a:p>
            <a:pPr marL="342900" indent="-342900" algn="just" defTabSz="914400" rtl="1" eaLnBrk="1" latinLnBrk="0" hangingPunct="1">
              <a:lnSpc>
                <a:spcPct val="150000"/>
              </a:lnSpc>
              <a:spcBef>
                <a:spcPts val="1000"/>
              </a:spcBef>
              <a:buFont typeface="+mj-lt"/>
              <a:buAutoNum type="arabicPeriod"/>
            </a:pPr>
            <a:r>
              <a:rPr lang="ar-JO" sz="1800" dirty="0"/>
              <a:t>ثالثا: لكى تنجح الحملة أو النشاط لا بد لها من جهات ترعاها وتدعمها فى إطار بروز دائرة الداعمين والرعاة، مثل المنظمات غير الحكومية، الجهات الإعلامية والمالية الداعية، وجهات حقوقية، وجهات خيرية، وجهات تقنية.</a:t>
            </a:r>
            <a:endParaRPr lang="en-JO" sz="1800" dirty="0"/>
          </a:p>
        </p:txBody>
      </p:sp>
      <p:graphicFrame>
        <p:nvGraphicFramePr>
          <p:cNvPr id="6" name="Content Placeholder 5">
            <a:extLst>
              <a:ext uri="{FF2B5EF4-FFF2-40B4-BE49-F238E27FC236}">
                <a16:creationId xmlns:a16="http://schemas.microsoft.com/office/drawing/2014/main" id="{B538D18A-E8AE-0D47-8ADA-FFF215E780B5}"/>
              </a:ext>
            </a:extLst>
          </p:cNvPr>
          <p:cNvGraphicFramePr>
            <a:graphicFrameLocks noGrp="1"/>
          </p:cNvGraphicFramePr>
          <p:nvPr>
            <p:ph sz="half" idx="2"/>
            <p:extLst>
              <p:ext uri="{D42A27DB-BD31-4B8C-83A1-F6EECF244321}">
                <p14:modId xmlns:p14="http://schemas.microsoft.com/office/powerpoint/2010/main" val="2077875873"/>
              </p:ext>
            </p:extLst>
          </p:nvPr>
        </p:nvGraphicFramePr>
        <p:xfrm>
          <a:off x="5874912" y="1463307"/>
          <a:ext cx="6019800" cy="52545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Tree>
    <p:extLst>
      <p:ext uri="{BB962C8B-B14F-4D97-AF65-F5344CB8AC3E}">
        <p14:creationId xmlns:p14="http://schemas.microsoft.com/office/powerpoint/2010/main" val="39202015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313646"/>
            <a:ext cx="11718948" cy="53654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defTabSz="914400" rtl="1" eaLnBrk="1" latinLnBrk="0" hangingPunct="1">
              <a:lnSpc>
                <a:spcPct val="150000"/>
              </a:lnSpc>
              <a:buFont typeface="+mj-lt"/>
              <a:buAutoNum type="arabicPeriod"/>
            </a:pPr>
            <a:r>
              <a:rPr lang="ar-JO" sz="2000" b="1" dirty="0">
                <a:solidFill>
                  <a:schemeClr val="accent1">
                    <a:lumMod val="50000"/>
                  </a:schemeClr>
                </a:solidFill>
              </a:rPr>
              <a:t>مدير أو مشرف الحملة: </a:t>
            </a:r>
            <a:r>
              <a:rPr lang="ar-JO" sz="2000" dirty="0">
                <a:solidFill>
                  <a:schemeClr val="accent1">
                    <a:lumMod val="50000"/>
                  </a:schemeClr>
                </a:solidFill>
              </a:rPr>
              <a:t>ومهمته هى الإشراف العام على الحملة ومتابعة تنفيذ المهام الموكلة إلى بقية المشرفين وفرق العمل</a:t>
            </a:r>
          </a:p>
          <a:p>
            <a:pPr marL="457200" indent="-457200" algn="just" defTabSz="914400" rtl="1" eaLnBrk="1" latinLnBrk="0" hangingPunct="1">
              <a:lnSpc>
                <a:spcPct val="150000"/>
              </a:lnSpc>
              <a:buFont typeface="+mj-lt"/>
              <a:buAutoNum type="arabicPeriod"/>
            </a:pPr>
            <a:r>
              <a:rPr lang="ar-JO" sz="2000" b="1" dirty="0">
                <a:solidFill>
                  <a:schemeClr val="accent1">
                    <a:lumMod val="50000"/>
                  </a:schemeClr>
                </a:solidFill>
              </a:rPr>
              <a:t>المسئول الإعلامى للحملة: </a:t>
            </a:r>
            <a:r>
              <a:rPr lang="ar-JO" sz="2000" dirty="0">
                <a:solidFill>
                  <a:schemeClr val="accent1">
                    <a:lumMod val="50000"/>
                  </a:schemeClr>
                </a:solidFill>
              </a:rPr>
              <a:t>ومهمته إعداد البيانات الإعلامية للحملة والتواصل مع الجهات الإعلامية والحديث باسم الحملة أمام وسائل الإعلام المرئية والمقروءة</a:t>
            </a:r>
          </a:p>
          <a:p>
            <a:pPr marL="457200" indent="-457200" algn="just" defTabSz="914400" rtl="1" eaLnBrk="1" latinLnBrk="0" hangingPunct="1">
              <a:lnSpc>
                <a:spcPct val="150000"/>
              </a:lnSpc>
              <a:buFont typeface="+mj-lt"/>
              <a:buAutoNum type="arabicPeriod"/>
            </a:pPr>
            <a:r>
              <a:rPr lang="ar-JO" sz="2000" b="1" dirty="0">
                <a:solidFill>
                  <a:schemeClr val="accent1">
                    <a:lumMod val="50000"/>
                  </a:schemeClr>
                </a:solidFill>
              </a:rPr>
              <a:t>المسئول التقني للحملة: </a:t>
            </a:r>
            <a:r>
              <a:rPr lang="ar-JO" sz="2000" dirty="0">
                <a:solidFill>
                  <a:schemeClr val="accent1">
                    <a:lumMod val="50000"/>
                  </a:schemeClr>
                </a:solidFill>
              </a:rPr>
              <a:t>ومهمته متابعة الأمور التقنية للحملة مثل الموقع الإلكترونى وشركة الاستضافة وتركيب البرامج اللازمة للحملة فى الموقع ومتابعة عملها، والتنسيق مع الفريق التقنى والفنى للحملة</a:t>
            </a:r>
          </a:p>
          <a:p>
            <a:pPr marL="457200" indent="-457200" algn="just" defTabSz="914400" rtl="1" eaLnBrk="1" latinLnBrk="0" hangingPunct="1">
              <a:lnSpc>
                <a:spcPct val="150000"/>
              </a:lnSpc>
              <a:buFont typeface="+mj-lt"/>
              <a:buAutoNum type="arabicPeriod"/>
            </a:pPr>
            <a:r>
              <a:rPr lang="ar-JO" sz="2000" b="1" dirty="0">
                <a:solidFill>
                  <a:schemeClr val="accent1">
                    <a:lumMod val="50000"/>
                  </a:schemeClr>
                </a:solidFill>
              </a:rPr>
              <a:t>الفريق التقنى: </a:t>
            </a:r>
            <a:r>
              <a:rPr lang="ar-JO" sz="2000" dirty="0">
                <a:solidFill>
                  <a:schemeClr val="accent1">
                    <a:lumMod val="50000"/>
                  </a:schemeClr>
                </a:solidFill>
              </a:rPr>
              <a:t>وهو فريق يتكون من مبرمجين وفنيين لتنفيذ ما تحتاج إليه الحملة من أمور فنية وتقنية لموقع الحملة على الإنترنت وغيره، ويكون هذا الفريق تحت إشراف المسئول التقنى</a:t>
            </a:r>
          </a:p>
        </p:txBody>
      </p:sp>
      <p:sp>
        <p:nvSpPr>
          <p:cNvPr id="3" name="TextBox 2"/>
          <p:cNvSpPr txBox="1"/>
          <p:nvPr/>
        </p:nvSpPr>
        <p:spPr>
          <a:xfrm>
            <a:off x="2511268" y="889336"/>
            <a:ext cx="7599294" cy="523220"/>
          </a:xfrm>
          <a:prstGeom prst="rect">
            <a:avLst/>
          </a:prstGeom>
          <a:noFill/>
        </p:spPr>
        <p:txBody>
          <a:bodyPr wrap="square" rtlCol="0">
            <a:spAutoFit/>
          </a:bodyPr>
          <a:lstStyle/>
          <a:p>
            <a:pPr algn="ctr"/>
            <a:r>
              <a:rPr lang="ar-SA" sz="2800" b="1" dirty="0">
                <a:latin typeface="Alexandria" charset="0"/>
                <a:cs typeface="Alexandria" charset="0"/>
              </a:rPr>
              <a:t>عناصر فريق ادارة  الحملة الإلكترونية</a:t>
            </a:r>
            <a:endParaRPr lang="en-US" sz="2800" b="1" dirty="0">
              <a:latin typeface="Alexandria" charset="0"/>
              <a:cs typeface="Alexandria" charset="0"/>
            </a:endParaRPr>
          </a:p>
        </p:txBody>
      </p:sp>
      <p:sp>
        <p:nvSpPr>
          <p:cNvPr id="5" name="Rectangle 4"/>
          <p:cNvSpPr/>
          <p:nvPr/>
        </p:nvSpPr>
        <p:spPr>
          <a:xfrm>
            <a:off x="476101" y="1030947"/>
            <a:ext cx="1169438" cy="9550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786857" y="1313646"/>
            <a:ext cx="963846"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٠٥</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993" y="-45396"/>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Tree>
    <p:extLst>
      <p:ext uri="{BB962C8B-B14F-4D97-AF65-F5344CB8AC3E}">
        <p14:creationId xmlns:p14="http://schemas.microsoft.com/office/powerpoint/2010/main" val="4047243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313646"/>
            <a:ext cx="11718948" cy="53654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defTabSz="914400" rtl="1" eaLnBrk="1" latinLnBrk="0" hangingPunct="1">
              <a:lnSpc>
                <a:spcPct val="150000"/>
              </a:lnSpc>
              <a:buFont typeface="+mj-lt"/>
              <a:buAutoNum type="arabicPeriod" startAt="5"/>
            </a:pPr>
            <a:r>
              <a:rPr lang="ar-JO" sz="2000" b="1" dirty="0">
                <a:solidFill>
                  <a:schemeClr val="accent1">
                    <a:lumMod val="50000"/>
                  </a:schemeClr>
                </a:solidFill>
              </a:rPr>
              <a:t>الفريق الفنى أو فريق الجرافيكس والتصاميم</a:t>
            </a:r>
            <a:r>
              <a:rPr lang="ar-JO" sz="2000" dirty="0">
                <a:solidFill>
                  <a:schemeClr val="accent1">
                    <a:lumMod val="50000"/>
                  </a:schemeClr>
                </a:solidFill>
              </a:rPr>
              <a:t>: ومهمته إمداد الحملة بما تحتاجه من تصاميم وأعمال فنية وجرافيكس وشعارات ورسومات دعائية، ويكون هذا الفريق تحت إشراف المسئول التقنى</a:t>
            </a:r>
          </a:p>
          <a:p>
            <a:pPr marL="457200" indent="-457200" algn="just" defTabSz="914400" rtl="1" eaLnBrk="1" latinLnBrk="0" hangingPunct="1">
              <a:lnSpc>
                <a:spcPct val="150000"/>
              </a:lnSpc>
              <a:buFont typeface="+mj-lt"/>
              <a:buAutoNum type="arabicPeriod" startAt="5"/>
            </a:pPr>
            <a:r>
              <a:rPr lang="ar-JO" sz="2000" b="1" dirty="0">
                <a:solidFill>
                  <a:schemeClr val="accent1">
                    <a:lumMod val="50000"/>
                  </a:schemeClr>
                </a:solidFill>
              </a:rPr>
              <a:t>الفريق الإعلامى: </a:t>
            </a:r>
            <a:r>
              <a:rPr lang="ar-JO" sz="2000" dirty="0">
                <a:solidFill>
                  <a:schemeClr val="accent1">
                    <a:lumMod val="50000"/>
                  </a:schemeClr>
                </a:solidFill>
              </a:rPr>
              <a:t>وهو فريق يهتم بإعداد البيانات الإعلامية وترجمتها إلى لغات أخرى، وأيضا تجميع وإعداد العناوين البريدية اللازمة لمراسلتها من أجل هذه الحملة، كما تقع على عاتقه مسئولية نشر الحملة والترويج لها فى جميع مساحات الإنترنت من منتديات ومواقع ومدونات وقوائم بريدية. إلخ، ويكون هذا الفريق تحت إشراف المسئول الإعلامى للحملة</a:t>
            </a:r>
          </a:p>
          <a:p>
            <a:pPr marL="457200" indent="-457200" algn="just" defTabSz="914400" rtl="1" eaLnBrk="1" latinLnBrk="0" hangingPunct="1">
              <a:lnSpc>
                <a:spcPct val="150000"/>
              </a:lnSpc>
              <a:buFont typeface="+mj-lt"/>
              <a:buAutoNum type="arabicPeriod" startAt="5"/>
            </a:pPr>
            <a:r>
              <a:rPr lang="ar-JO" sz="2000" b="1" dirty="0">
                <a:solidFill>
                  <a:schemeClr val="accent1">
                    <a:lumMod val="50000"/>
                  </a:schemeClr>
                </a:solidFill>
              </a:rPr>
              <a:t>سكرتير الحملة: </a:t>
            </a:r>
            <a:r>
              <a:rPr lang="ar-JO" sz="2000" dirty="0">
                <a:solidFill>
                  <a:schemeClr val="accent1">
                    <a:lumMod val="50000"/>
                  </a:schemeClr>
                </a:solidFill>
              </a:rPr>
              <a:t>ومهمته المتابعة الإدارية للحملة والتنسيق بين المسئولين ومتابعة ردود الأفعال للحملة، وأيضا متابعة المشاكل وحلها، وإعداد التقييم العام للحملة. ويكون تحت إشراف مدير الحملة</a:t>
            </a:r>
            <a:endParaRPr lang="en-US" sz="2000" dirty="0">
              <a:solidFill>
                <a:schemeClr val="accent1">
                  <a:lumMod val="50000"/>
                </a:schemeClr>
              </a:solidFill>
            </a:endParaRPr>
          </a:p>
        </p:txBody>
      </p:sp>
      <p:sp>
        <p:nvSpPr>
          <p:cNvPr id="3" name="TextBox 2"/>
          <p:cNvSpPr txBox="1"/>
          <p:nvPr/>
        </p:nvSpPr>
        <p:spPr>
          <a:xfrm>
            <a:off x="2511268" y="889336"/>
            <a:ext cx="7599294" cy="523220"/>
          </a:xfrm>
          <a:prstGeom prst="rect">
            <a:avLst/>
          </a:prstGeom>
          <a:noFill/>
        </p:spPr>
        <p:txBody>
          <a:bodyPr wrap="square" rtlCol="0">
            <a:spAutoFit/>
          </a:bodyPr>
          <a:lstStyle/>
          <a:p>
            <a:pPr algn="ctr"/>
            <a:r>
              <a:rPr lang="ar-SA" sz="2800" b="1" dirty="0">
                <a:latin typeface="Alexandria" charset="0"/>
                <a:cs typeface="Alexandria" charset="0"/>
              </a:rPr>
              <a:t>عناصر فريق ادارة  الحملة الإلكترونية</a:t>
            </a:r>
            <a:endParaRPr lang="en-US" sz="2800" b="1" dirty="0">
              <a:latin typeface="Alexandria" charset="0"/>
              <a:cs typeface="Alexandria" charset="0"/>
            </a:endParaRPr>
          </a:p>
        </p:txBody>
      </p:sp>
      <p:sp>
        <p:nvSpPr>
          <p:cNvPr id="5" name="Rectangle 4"/>
          <p:cNvSpPr/>
          <p:nvPr/>
        </p:nvSpPr>
        <p:spPr>
          <a:xfrm>
            <a:off x="476101" y="1030947"/>
            <a:ext cx="1169438" cy="9550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786857" y="1313646"/>
            <a:ext cx="963846"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٠٦</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993" y="-45396"/>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Tree>
    <p:extLst>
      <p:ext uri="{BB962C8B-B14F-4D97-AF65-F5344CB8AC3E}">
        <p14:creationId xmlns:p14="http://schemas.microsoft.com/office/powerpoint/2010/main" val="5669759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614412" y="167424"/>
            <a:ext cx="7791718" cy="908919"/>
          </a:xfrm>
        </p:spPr>
        <p:txBody>
          <a:bodyPr anchor="t">
            <a:normAutofit fontScale="90000"/>
          </a:bodyPr>
          <a:lstStyle/>
          <a:p>
            <a:pPr algn="ctr" rtl="1"/>
            <a:r>
              <a:rPr lang="ar-JO" b="1" dirty="0">
                <a:solidFill>
                  <a:schemeClr val="accent1">
                    <a:lumMod val="50000"/>
                  </a:schemeClr>
                </a:solidFill>
              </a:rPr>
              <a:t>الأدوات الرقمية لإدارة الحملات</a:t>
            </a:r>
            <a:br>
              <a:rPr lang="ar-JO" b="1" dirty="0">
                <a:solidFill>
                  <a:schemeClr val="accent1">
                    <a:lumMod val="50000"/>
                  </a:schemeClr>
                </a:solidFill>
              </a:rPr>
            </a:br>
            <a:endParaRPr lang="en-JO" b="1" dirty="0">
              <a:solidFill>
                <a:schemeClr val="accent1">
                  <a:lumMod val="50000"/>
                </a:schemeClr>
              </a:solidFill>
            </a:endParaRP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idx="1"/>
          </p:nvPr>
        </p:nvSpPr>
        <p:spPr>
          <a:xfrm>
            <a:off x="6478073" y="1196662"/>
            <a:ext cx="5713927" cy="5661338"/>
          </a:xfrm>
        </p:spPr>
        <p:txBody>
          <a:bodyPr>
            <a:normAutofit fontScale="92500" lnSpcReduction="10000"/>
          </a:bodyPr>
          <a:lstStyle/>
          <a:p>
            <a:pPr marL="0" indent="0" algn="r" defTabSz="914400" rtl="1" eaLnBrk="1" latinLnBrk="0" hangingPunct="1">
              <a:lnSpc>
                <a:spcPct val="90000"/>
              </a:lnSpc>
              <a:spcBef>
                <a:spcPts val="1000"/>
              </a:spcBef>
              <a:buNone/>
            </a:pPr>
            <a:r>
              <a:rPr lang="ar-JO" b="1" u="sng" dirty="0">
                <a:solidFill>
                  <a:schemeClr val="accent1">
                    <a:lumMod val="50000"/>
                  </a:schemeClr>
                </a:solidFill>
              </a:rPr>
              <a:t>الأدوات الرقمية تساعد في:</a:t>
            </a:r>
          </a:p>
          <a:p>
            <a:pPr algn="r" defTabSz="914400" rtl="1" eaLnBrk="1" latinLnBrk="0" hangingPunct="1">
              <a:lnSpc>
                <a:spcPct val="90000"/>
              </a:lnSpc>
              <a:spcBef>
                <a:spcPts val="1000"/>
              </a:spcBef>
              <a:buFont typeface="Wingdings" pitchFamily="2" charset="2"/>
              <a:buChar char="Ø"/>
            </a:pPr>
            <a:r>
              <a:rPr lang="ar-JO" sz="2400" dirty="0"/>
              <a:t>جدولة المنشورات</a:t>
            </a:r>
          </a:p>
          <a:p>
            <a:pPr algn="r" defTabSz="914400" rtl="1" eaLnBrk="1" latinLnBrk="0" hangingPunct="1">
              <a:lnSpc>
                <a:spcPct val="90000"/>
              </a:lnSpc>
              <a:spcBef>
                <a:spcPts val="1000"/>
              </a:spcBef>
              <a:buFont typeface="Wingdings" pitchFamily="2" charset="2"/>
              <a:buChar char="Ø"/>
            </a:pPr>
            <a:r>
              <a:rPr lang="ar-JO" sz="2400" dirty="0"/>
              <a:t>مراقبة الأداء اليومي</a:t>
            </a:r>
          </a:p>
          <a:p>
            <a:pPr algn="r" defTabSz="914400" rtl="1" eaLnBrk="1" latinLnBrk="0" hangingPunct="1">
              <a:lnSpc>
                <a:spcPct val="90000"/>
              </a:lnSpc>
              <a:spcBef>
                <a:spcPts val="1000"/>
              </a:spcBef>
              <a:buFont typeface="Wingdings" pitchFamily="2" charset="2"/>
              <a:buChar char="Ø"/>
            </a:pPr>
            <a:r>
              <a:rPr lang="ar-JO" sz="2400" dirty="0"/>
              <a:t>ضبط توقيت الحملات المدفوعة</a:t>
            </a:r>
          </a:p>
          <a:p>
            <a:pPr marL="0" indent="0" algn="r" rtl="1">
              <a:buNone/>
            </a:pPr>
            <a:r>
              <a:rPr lang="ar-JO" b="1" u="sng" dirty="0">
                <a:solidFill>
                  <a:schemeClr val="accent1">
                    <a:lumMod val="50000"/>
                  </a:schemeClr>
                </a:solidFill>
              </a:rPr>
              <a:t>أدوات رئيسية:</a:t>
            </a:r>
          </a:p>
          <a:p>
            <a:pPr marL="228600" indent="-228600" algn="l" defTabSz="914400" eaLnBrk="1" latinLnBrk="0" hangingPunct="1">
              <a:lnSpc>
                <a:spcPct val="90000"/>
              </a:lnSpc>
              <a:spcBef>
                <a:spcPts val="1000"/>
              </a:spcBef>
              <a:buFont typeface="Arial" panose="020B0604020202020204" pitchFamily="34" charset="0"/>
              <a:buChar char="•"/>
            </a:pPr>
            <a:r>
              <a:rPr lang="en-US" sz="2200" dirty="0"/>
              <a:t>Hootsuite: </a:t>
            </a:r>
            <a:r>
              <a:rPr lang="ar-JO" sz="2200" dirty="0"/>
              <a:t>إدارة وجدولة المنشورات</a:t>
            </a:r>
          </a:p>
          <a:p>
            <a:pPr marL="228600" indent="-228600" algn="l" defTabSz="914400" eaLnBrk="1" latinLnBrk="0" hangingPunct="1">
              <a:lnSpc>
                <a:spcPct val="90000"/>
              </a:lnSpc>
              <a:spcBef>
                <a:spcPts val="1000"/>
              </a:spcBef>
              <a:buFont typeface="Arial" panose="020B0604020202020204" pitchFamily="34" charset="0"/>
              <a:buChar char="•"/>
            </a:pPr>
            <a:r>
              <a:rPr lang="en-US" sz="2200" dirty="0"/>
              <a:t>Meta Business Suite: </a:t>
            </a:r>
            <a:r>
              <a:rPr lang="ar-JO" sz="2200" dirty="0"/>
              <a:t>إدارة الحملات على فيسبوك وإنستغرام</a:t>
            </a:r>
          </a:p>
          <a:p>
            <a:pPr marL="228600" indent="-228600" algn="l" defTabSz="914400" eaLnBrk="1" latinLnBrk="0" hangingPunct="1">
              <a:lnSpc>
                <a:spcPct val="90000"/>
              </a:lnSpc>
              <a:spcBef>
                <a:spcPts val="1000"/>
              </a:spcBef>
              <a:buFont typeface="Arial" panose="020B0604020202020204" pitchFamily="34" charset="0"/>
              <a:buChar char="•"/>
            </a:pPr>
            <a:r>
              <a:rPr lang="en-US" sz="2200" dirty="0"/>
              <a:t>Google Ads Manager: </a:t>
            </a:r>
            <a:r>
              <a:rPr lang="ar-JO" sz="2200" dirty="0"/>
              <a:t>إدارة الإعلانات الرقمية</a:t>
            </a:r>
          </a:p>
          <a:p>
            <a:pPr marL="228600" indent="-228600" algn="r" defTabSz="914400" rtl="1" eaLnBrk="1" latinLnBrk="0" hangingPunct="1">
              <a:lnSpc>
                <a:spcPct val="90000"/>
              </a:lnSpc>
              <a:spcBef>
                <a:spcPts val="1000"/>
              </a:spcBef>
              <a:buFont typeface="Arial" panose="020B0604020202020204" pitchFamily="34" charset="0"/>
              <a:buChar char="•"/>
            </a:pPr>
            <a:r>
              <a:rPr lang="ar-JO" sz="2200" b="1" dirty="0">
                <a:solidFill>
                  <a:schemeClr val="accent1">
                    <a:lumMod val="50000"/>
                  </a:schemeClr>
                </a:solidFill>
              </a:rPr>
              <a:t>روابط الأدوات:</a:t>
            </a:r>
          </a:p>
          <a:p>
            <a:pPr marL="228600" indent="-228600" algn="l" defTabSz="914400" eaLnBrk="1" latinLnBrk="0" hangingPunct="1">
              <a:lnSpc>
                <a:spcPct val="90000"/>
              </a:lnSpc>
              <a:spcBef>
                <a:spcPts val="1000"/>
              </a:spcBef>
              <a:buFont typeface="Arial" panose="020B0604020202020204" pitchFamily="34" charset="0"/>
              <a:buChar char="•"/>
            </a:pPr>
            <a:r>
              <a:rPr lang="en-US" sz="2200" dirty="0"/>
              <a:t>Hootsuite: </a:t>
            </a:r>
            <a:r>
              <a:rPr lang="en-US" sz="2200" dirty="0">
                <a:hlinkClick r:id="rId3"/>
              </a:rPr>
              <a:t>www.hootsuite.com</a:t>
            </a:r>
            <a:r>
              <a:rPr lang="ar-SA" sz="2200" dirty="0"/>
              <a:t> </a:t>
            </a:r>
            <a:endParaRPr lang="en-US" sz="2200" dirty="0"/>
          </a:p>
          <a:p>
            <a:pPr marL="228600" indent="-228600" algn="l" defTabSz="914400" eaLnBrk="1" latinLnBrk="0" hangingPunct="1">
              <a:lnSpc>
                <a:spcPct val="90000"/>
              </a:lnSpc>
              <a:spcBef>
                <a:spcPts val="1000"/>
              </a:spcBef>
              <a:buFont typeface="Arial" panose="020B0604020202020204" pitchFamily="34" charset="0"/>
              <a:buChar char="•"/>
            </a:pPr>
            <a:r>
              <a:rPr lang="en-US" sz="2200" dirty="0"/>
              <a:t>Meta Business Suite: </a:t>
            </a:r>
            <a:r>
              <a:rPr lang="en-US" sz="2200" dirty="0">
                <a:hlinkClick r:id="rId4"/>
              </a:rPr>
              <a:t>https://business.facebook.com</a:t>
            </a:r>
            <a:r>
              <a:rPr lang="en-US" sz="2200" dirty="0"/>
              <a:t> </a:t>
            </a:r>
          </a:p>
          <a:p>
            <a:pPr marL="228600" indent="-228600" algn="l" defTabSz="914400" eaLnBrk="1" latinLnBrk="0" hangingPunct="1">
              <a:lnSpc>
                <a:spcPct val="90000"/>
              </a:lnSpc>
              <a:spcBef>
                <a:spcPts val="1000"/>
              </a:spcBef>
              <a:buFont typeface="Arial" panose="020B0604020202020204" pitchFamily="34" charset="0"/>
              <a:buChar char="•"/>
            </a:pPr>
            <a:r>
              <a:rPr lang="en-US" sz="2200" dirty="0"/>
              <a:t>Google Ads Manager: </a:t>
            </a:r>
            <a:r>
              <a:rPr lang="en-US" sz="2200" dirty="0">
                <a:hlinkClick r:id="rId5"/>
              </a:rPr>
              <a:t>https://ads.google.com/home/tools/manager-accounts/</a:t>
            </a:r>
            <a:r>
              <a:rPr lang="en-US" sz="2200" dirty="0"/>
              <a:t> </a:t>
            </a:r>
            <a:endParaRPr lang="ar-SA" sz="2200" dirty="0"/>
          </a:p>
        </p:txBody>
      </p:sp>
      <p:pic>
        <p:nvPicPr>
          <p:cNvPr id="13" name="Picture 12">
            <a:extLst>
              <a:ext uri="{FF2B5EF4-FFF2-40B4-BE49-F238E27FC236}">
                <a16:creationId xmlns:a16="http://schemas.microsoft.com/office/drawing/2014/main" id="{293A0236-09D0-554C-863A-12F9DCC302D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196662"/>
            <a:ext cx="6478073" cy="5661338"/>
          </a:xfrm>
          <a:prstGeom prst="rect">
            <a:avLst/>
          </a:prstGeom>
        </p:spPr>
      </p:pic>
    </p:spTree>
    <p:extLst>
      <p:ext uri="{BB962C8B-B14F-4D97-AF65-F5344CB8AC3E}">
        <p14:creationId xmlns:p14="http://schemas.microsoft.com/office/powerpoint/2010/main" val="1809694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068655" y="125422"/>
            <a:ext cx="8739388" cy="950922"/>
          </a:xfrm>
        </p:spPr>
        <p:txBody>
          <a:bodyPr>
            <a:normAutofit/>
          </a:bodyPr>
          <a:lstStyle/>
          <a:p>
            <a:pPr algn="ctr" defTabSz="914400" rtl="1" eaLnBrk="1" latinLnBrk="0" hangingPunct="1">
              <a:lnSpc>
                <a:spcPct val="90000"/>
              </a:lnSpc>
              <a:spcBef>
                <a:spcPts val="1000"/>
              </a:spcBef>
            </a:pPr>
            <a:r>
              <a:rPr lang="ar-JO" sz="4000" b="1" dirty="0">
                <a:solidFill>
                  <a:schemeClr val="accent1">
                    <a:lumMod val="50000"/>
                  </a:schemeClr>
                </a:solidFill>
              </a:rPr>
              <a:t> أدوات تصميم المحتوى البصري</a:t>
            </a: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idx="1"/>
          </p:nvPr>
        </p:nvSpPr>
        <p:spPr>
          <a:xfrm>
            <a:off x="838200" y="1076343"/>
            <a:ext cx="11164910" cy="5100620"/>
          </a:xfrm>
        </p:spPr>
        <p:txBody>
          <a:bodyPr>
            <a:normAutofit fontScale="77500" lnSpcReduction="20000"/>
          </a:bodyPr>
          <a:lstStyle/>
          <a:p>
            <a:pPr marL="0" indent="0" algn="r" defTabSz="914400" rtl="1" eaLnBrk="1" latinLnBrk="0" hangingPunct="1">
              <a:lnSpc>
                <a:spcPct val="90000"/>
              </a:lnSpc>
              <a:spcBef>
                <a:spcPts val="1000"/>
              </a:spcBef>
              <a:buNone/>
            </a:pPr>
            <a:endParaRPr lang="ar-JO" dirty="0"/>
          </a:p>
          <a:p>
            <a:pPr marL="0" indent="0" algn="r" defTabSz="914400" rtl="1" eaLnBrk="1" latinLnBrk="0" hangingPunct="1">
              <a:lnSpc>
                <a:spcPct val="160000"/>
              </a:lnSpc>
              <a:spcBef>
                <a:spcPts val="1000"/>
              </a:spcBef>
              <a:buNone/>
            </a:pPr>
            <a:r>
              <a:rPr lang="ar-JO" dirty="0"/>
              <a:t>أدوات تصميم المحتوى تساعد في إنتاج صور وإنفوغرافيك وفيديوهات احترافية بسرعة ودون تكلفة عالية.</a:t>
            </a:r>
          </a:p>
          <a:p>
            <a:pPr marL="0" indent="0" algn="r" defTabSz="914400" rtl="1" eaLnBrk="1" latinLnBrk="0" hangingPunct="1">
              <a:lnSpc>
                <a:spcPct val="160000"/>
              </a:lnSpc>
              <a:spcBef>
                <a:spcPts val="1000"/>
              </a:spcBef>
              <a:buNone/>
            </a:pPr>
            <a:r>
              <a:rPr lang="ar-JO" b="1" dirty="0">
                <a:solidFill>
                  <a:schemeClr val="accent1">
                    <a:lumMod val="50000"/>
                  </a:schemeClr>
                </a:solidFill>
              </a:rPr>
              <a:t>أدوات مقترحة:</a:t>
            </a:r>
          </a:p>
          <a:p>
            <a:pPr marL="228600" indent="-228600" algn="r" defTabSz="914400" rtl="1" eaLnBrk="1" latinLnBrk="0" hangingPunct="1">
              <a:lnSpc>
                <a:spcPct val="160000"/>
              </a:lnSpc>
              <a:spcBef>
                <a:spcPts val="1000"/>
              </a:spcBef>
              <a:buFont typeface="Arial" panose="020B0604020202020204" pitchFamily="34" charset="0"/>
              <a:buChar char="•"/>
            </a:pPr>
            <a:r>
              <a:rPr lang="en-US" dirty="0"/>
              <a:t>Canva </a:t>
            </a:r>
            <a:r>
              <a:rPr lang="ar-SA" dirty="0"/>
              <a:t> </a:t>
            </a:r>
            <a:r>
              <a:rPr lang="ar-JO" dirty="0"/>
              <a:t>تصميم قوالب جاهزة بسهولة</a:t>
            </a:r>
          </a:p>
          <a:p>
            <a:pPr marL="228600" indent="-228600" algn="r" defTabSz="914400" rtl="1" eaLnBrk="1" latinLnBrk="0" hangingPunct="1">
              <a:lnSpc>
                <a:spcPct val="160000"/>
              </a:lnSpc>
              <a:spcBef>
                <a:spcPts val="1000"/>
              </a:spcBef>
              <a:buFont typeface="Arial" panose="020B0604020202020204" pitchFamily="34" charset="0"/>
              <a:buChar char="•"/>
            </a:pPr>
            <a:r>
              <a:rPr lang="en-US" dirty="0"/>
              <a:t>Adobe Express </a:t>
            </a:r>
            <a:r>
              <a:rPr lang="ar-SA" dirty="0"/>
              <a:t> </a:t>
            </a:r>
            <a:r>
              <a:rPr lang="ar-JO" dirty="0"/>
              <a:t>تصميم فيديوهات قصيرة وتعديل الصور</a:t>
            </a:r>
          </a:p>
          <a:p>
            <a:pPr marL="228600" indent="-228600" algn="r" defTabSz="914400" rtl="1" eaLnBrk="1" latinLnBrk="0" hangingPunct="1">
              <a:lnSpc>
                <a:spcPct val="160000"/>
              </a:lnSpc>
              <a:spcBef>
                <a:spcPts val="1000"/>
              </a:spcBef>
              <a:buFont typeface="Arial" panose="020B0604020202020204" pitchFamily="34" charset="0"/>
              <a:buChar char="•"/>
            </a:pPr>
            <a:r>
              <a:rPr lang="en-US" dirty="0" err="1"/>
              <a:t>Visme</a:t>
            </a:r>
            <a:r>
              <a:rPr lang="en-US" dirty="0"/>
              <a:t> </a:t>
            </a:r>
            <a:r>
              <a:rPr lang="ar-SA" dirty="0"/>
              <a:t> </a:t>
            </a:r>
            <a:r>
              <a:rPr lang="ar-JO" dirty="0"/>
              <a:t>تصميم إنفوغرافيك تفاعلي</a:t>
            </a:r>
          </a:p>
          <a:p>
            <a:pPr marL="0" indent="0" algn="r" defTabSz="914400" rtl="1" eaLnBrk="1" latinLnBrk="0" hangingPunct="1">
              <a:lnSpc>
                <a:spcPct val="160000"/>
              </a:lnSpc>
              <a:spcBef>
                <a:spcPts val="1000"/>
              </a:spcBef>
              <a:buNone/>
            </a:pPr>
            <a:r>
              <a:rPr lang="ar-JO" b="1" u="sng" dirty="0">
                <a:solidFill>
                  <a:schemeClr val="accent1">
                    <a:lumMod val="50000"/>
                  </a:schemeClr>
                </a:solidFill>
              </a:rPr>
              <a:t> روابط الأدوات:</a:t>
            </a:r>
          </a:p>
          <a:p>
            <a:pPr defTabSz="914400" eaLnBrk="1" latinLnBrk="0" hangingPunct="1">
              <a:lnSpc>
                <a:spcPct val="90000"/>
              </a:lnSpc>
              <a:spcBef>
                <a:spcPts val="1000"/>
              </a:spcBef>
              <a:buFont typeface="Wingdings" pitchFamily="2" charset="2"/>
              <a:buChar char="v"/>
            </a:pPr>
            <a:r>
              <a:rPr lang="en-US" dirty="0"/>
              <a:t>Canva: </a:t>
            </a:r>
            <a:r>
              <a:rPr lang="en-US" dirty="0">
                <a:hlinkClick r:id="rId3"/>
              </a:rPr>
              <a:t>www.canva.com</a:t>
            </a:r>
            <a:r>
              <a:rPr lang="ar-SA" dirty="0"/>
              <a:t> </a:t>
            </a:r>
            <a:endParaRPr lang="en-US" dirty="0"/>
          </a:p>
          <a:p>
            <a:pPr defTabSz="914400" eaLnBrk="1" latinLnBrk="0" hangingPunct="1">
              <a:lnSpc>
                <a:spcPct val="90000"/>
              </a:lnSpc>
              <a:spcBef>
                <a:spcPts val="1000"/>
              </a:spcBef>
              <a:buFont typeface="Wingdings" pitchFamily="2" charset="2"/>
              <a:buChar char="v"/>
            </a:pPr>
            <a:r>
              <a:rPr lang="en-US" dirty="0"/>
              <a:t>Adobe Express: </a:t>
            </a:r>
            <a:r>
              <a:rPr lang="en-US" dirty="0">
                <a:hlinkClick r:id="rId4"/>
              </a:rPr>
              <a:t>www.adobe.com/express/</a:t>
            </a:r>
            <a:r>
              <a:rPr lang="ar-SA" dirty="0"/>
              <a:t> </a:t>
            </a:r>
            <a:endParaRPr lang="en-US" dirty="0"/>
          </a:p>
          <a:p>
            <a:pPr defTabSz="914400" eaLnBrk="1" latinLnBrk="0" hangingPunct="1">
              <a:lnSpc>
                <a:spcPct val="90000"/>
              </a:lnSpc>
              <a:spcBef>
                <a:spcPts val="1000"/>
              </a:spcBef>
              <a:buFont typeface="Wingdings" pitchFamily="2" charset="2"/>
              <a:buChar char="v"/>
            </a:pPr>
            <a:r>
              <a:rPr lang="en-US" dirty="0" err="1"/>
              <a:t>Visme</a:t>
            </a:r>
            <a:r>
              <a:rPr lang="en-US" dirty="0"/>
              <a:t>: </a:t>
            </a:r>
            <a:r>
              <a:rPr lang="en-US" dirty="0">
                <a:hlinkClick r:id="rId5"/>
              </a:rPr>
              <a:t>www.visme.co</a:t>
            </a:r>
            <a:r>
              <a:rPr lang="ar-SA" dirty="0"/>
              <a:t> </a:t>
            </a:r>
            <a:endParaRPr lang="en-JO" dirty="0"/>
          </a:p>
        </p:txBody>
      </p:sp>
      <p:pic>
        <p:nvPicPr>
          <p:cNvPr id="4" name="Picture 3">
            <a:extLst>
              <a:ext uri="{FF2B5EF4-FFF2-40B4-BE49-F238E27FC236}">
                <a16:creationId xmlns:a16="http://schemas.microsoft.com/office/drawing/2014/main" id="{CBB59359-A1C0-C74D-817E-C55D99DEE69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a:off x="-96432" y="1520799"/>
            <a:ext cx="3430968" cy="3238103"/>
          </a:xfrm>
          <a:prstGeom prst="rect">
            <a:avLst/>
          </a:prstGeom>
        </p:spPr>
      </p:pic>
    </p:spTree>
    <p:extLst>
      <p:ext uri="{BB962C8B-B14F-4D97-AF65-F5344CB8AC3E}">
        <p14:creationId xmlns:p14="http://schemas.microsoft.com/office/powerpoint/2010/main" val="28690655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068655" y="125422"/>
            <a:ext cx="8739388" cy="950922"/>
          </a:xfrm>
        </p:spPr>
        <p:txBody>
          <a:bodyPr>
            <a:normAutofit/>
          </a:bodyPr>
          <a:lstStyle/>
          <a:p>
            <a:pPr marL="0" indent="0" algn="ctr" defTabSz="914400" rtl="1" eaLnBrk="1" latinLnBrk="0" hangingPunct="1">
              <a:lnSpc>
                <a:spcPct val="90000"/>
              </a:lnSpc>
              <a:spcBef>
                <a:spcPts val="1000"/>
              </a:spcBef>
              <a:buNone/>
            </a:pPr>
            <a:r>
              <a:rPr lang="ar-JO" sz="2800" b="1" dirty="0">
                <a:solidFill>
                  <a:schemeClr val="accent1"/>
                </a:solidFill>
                <a:cs typeface="+mn-cs"/>
              </a:rPr>
              <a:t>التشاركية مع جهات مختلفة</a:t>
            </a: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idx="1"/>
          </p:nvPr>
        </p:nvSpPr>
        <p:spPr>
          <a:xfrm>
            <a:off x="838200" y="1076343"/>
            <a:ext cx="11164910" cy="5100620"/>
          </a:xfrm>
        </p:spPr>
        <p:txBody>
          <a:bodyPr>
            <a:normAutofit/>
          </a:bodyPr>
          <a:lstStyle/>
          <a:p>
            <a:pPr marL="0" indent="0" algn="r" defTabSz="914400" rtl="1" eaLnBrk="1" latinLnBrk="0" hangingPunct="1">
              <a:lnSpc>
                <a:spcPct val="90000"/>
              </a:lnSpc>
              <a:spcBef>
                <a:spcPts val="1000"/>
              </a:spcBef>
              <a:buNone/>
            </a:pPr>
            <a:r>
              <a:rPr lang="ar-JO" dirty="0"/>
              <a:t> </a:t>
            </a:r>
          </a:p>
          <a:p>
            <a:pPr marL="0" indent="0" algn="just" defTabSz="914400" rtl="1" eaLnBrk="1" latinLnBrk="0" hangingPunct="1">
              <a:lnSpc>
                <a:spcPct val="150000"/>
              </a:lnSpc>
              <a:spcBef>
                <a:spcPts val="1000"/>
              </a:spcBef>
              <a:buNone/>
            </a:pPr>
            <a:r>
              <a:rPr lang="ar-JO" sz="2400" dirty="0"/>
              <a:t>الشراكات تقوي الحملة مثل الحملة التي اطلقتها دو في الامارات للتوعية بالتنمر الإلكتروني في المدارس وعبر الانترنت وشارك في دعمها دو + </a:t>
            </a:r>
            <a:r>
              <a:rPr lang="en-US" sz="2400" dirty="0"/>
              <a:t>Beat the Cyberbully)</a:t>
            </a:r>
            <a:r>
              <a:rPr lang="ar-SA" sz="2400" dirty="0"/>
              <a:t> </a:t>
            </a:r>
            <a:r>
              <a:rPr lang="ar-JO" sz="2400" dirty="0"/>
              <a:t>جهات للتوعية الصحية والمدرسية لانتشار أوسع.</a:t>
            </a:r>
            <a:endParaRPr lang="ar-JO" dirty="0"/>
          </a:p>
          <a:p>
            <a:pPr marL="0" indent="0" algn="r" defTabSz="914400" rtl="1" eaLnBrk="1" latinLnBrk="0" hangingPunct="1">
              <a:lnSpc>
                <a:spcPct val="90000"/>
              </a:lnSpc>
              <a:spcBef>
                <a:spcPts val="1000"/>
              </a:spcBef>
              <a:buNone/>
            </a:pPr>
            <a:r>
              <a:rPr lang="ar-JO" dirty="0"/>
              <a:t>✍️ </a:t>
            </a:r>
            <a:r>
              <a:rPr lang="ar-JO" dirty="0">
                <a:solidFill>
                  <a:srgbClr val="C00000"/>
                </a:solidFill>
              </a:rPr>
              <a:t>سؤال</a:t>
            </a:r>
            <a:r>
              <a:rPr lang="ar-JO" dirty="0"/>
              <a:t>:</a:t>
            </a:r>
          </a:p>
          <a:p>
            <a:pPr marL="0" indent="0" algn="r" defTabSz="914400" rtl="1" eaLnBrk="1" latinLnBrk="0" hangingPunct="1">
              <a:lnSpc>
                <a:spcPct val="90000"/>
              </a:lnSpc>
              <a:spcBef>
                <a:spcPts val="1000"/>
              </a:spcBef>
              <a:buNone/>
            </a:pPr>
            <a:r>
              <a:rPr lang="ar-JO" sz="2400" b="1" dirty="0"/>
              <a:t>كيف تختار الجهة التي ستتعاون معها في حملة مدرسية؟</a:t>
            </a:r>
          </a:p>
          <a:p>
            <a:pPr marL="0" indent="0" algn="r" defTabSz="914400" rtl="1" eaLnBrk="1" latinLnBrk="0" hangingPunct="1">
              <a:lnSpc>
                <a:spcPct val="90000"/>
              </a:lnSpc>
              <a:spcBef>
                <a:spcPts val="1000"/>
              </a:spcBef>
              <a:buNone/>
            </a:pPr>
            <a:endParaRPr lang="ar-JO" sz="2400" b="1" dirty="0"/>
          </a:p>
          <a:p>
            <a:pPr marL="0" indent="0" algn="r" defTabSz="914400" rtl="1" eaLnBrk="1" latinLnBrk="0" hangingPunct="1">
              <a:lnSpc>
                <a:spcPct val="90000"/>
              </a:lnSpc>
              <a:spcBef>
                <a:spcPts val="1000"/>
              </a:spcBef>
              <a:buNone/>
            </a:pPr>
            <a:r>
              <a:rPr lang="ar-JO" sz="2400" b="1" dirty="0"/>
              <a:t>رابط حملة دو للإطلاع: </a:t>
            </a:r>
          </a:p>
          <a:p>
            <a:pPr marL="0" indent="0" algn="l" defTabSz="914400" eaLnBrk="1" latinLnBrk="0" hangingPunct="1">
              <a:lnSpc>
                <a:spcPct val="90000"/>
              </a:lnSpc>
              <a:spcBef>
                <a:spcPts val="1000"/>
              </a:spcBef>
              <a:buNone/>
            </a:pPr>
            <a:r>
              <a:rPr lang="en-US" sz="2400" b="1" dirty="0">
                <a:hlinkClick r:id="rId3"/>
              </a:rPr>
              <a:t>https://www.du.ae/about/media-centre/newsdetail/du-launches-cyberbullying-awareness-campaign-aimed-at-schools_ar</a:t>
            </a:r>
            <a:endParaRPr lang="ar-SA" sz="2400" b="1" dirty="0"/>
          </a:p>
          <a:p>
            <a:pPr marL="0" indent="0" algn="r" defTabSz="914400" rtl="1" eaLnBrk="1" latinLnBrk="0" hangingPunct="1">
              <a:lnSpc>
                <a:spcPct val="90000"/>
              </a:lnSpc>
              <a:spcBef>
                <a:spcPts val="1000"/>
              </a:spcBef>
              <a:buNone/>
            </a:pPr>
            <a:endParaRPr lang="ar-JO" sz="2400" b="1" dirty="0"/>
          </a:p>
          <a:p>
            <a:pPr marL="0" indent="0" algn="r" defTabSz="914400" rtl="1" eaLnBrk="1" latinLnBrk="0" hangingPunct="1">
              <a:lnSpc>
                <a:spcPct val="90000"/>
              </a:lnSpc>
              <a:spcBef>
                <a:spcPts val="1000"/>
              </a:spcBef>
              <a:buNone/>
            </a:pPr>
            <a:endParaRPr lang="ar-JO" sz="2400" b="1" dirty="0"/>
          </a:p>
          <a:p>
            <a:pPr marL="0" indent="0" algn="r" defTabSz="914400" rtl="1" eaLnBrk="1" latinLnBrk="0" hangingPunct="1">
              <a:lnSpc>
                <a:spcPct val="90000"/>
              </a:lnSpc>
              <a:spcBef>
                <a:spcPts val="1000"/>
              </a:spcBef>
              <a:buNone/>
            </a:pPr>
            <a:endParaRPr lang="en-JO" dirty="0"/>
          </a:p>
        </p:txBody>
      </p:sp>
    </p:spTree>
    <p:extLst>
      <p:ext uri="{BB962C8B-B14F-4D97-AF65-F5344CB8AC3E}">
        <p14:creationId xmlns:p14="http://schemas.microsoft.com/office/powerpoint/2010/main" val="5164673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068655" y="125422"/>
            <a:ext cx="8739388" cy="950922"/>
          </a:xfrm>
        </p:spPr>
        <p:txBody>
          <a:bodyPr>
            <a:normAutofit/>
          </a:bodyPr>
          <a:lstStyle/>
          <a:p>
            <a:pPr marL="0" indent="0" algn="ctr" defTabSz="914400" rtl="1" eaLnBrk="1" latinLnBrk="0" hangingPunct="1">
              <a:lnSpc>
                <a:spcPct val="150000"/>
              </a:lnSpc>
              <a:spcBef>
                <a:spcPts val="1000"/>
              </a:spcBef>
              <a:buNone/>
            </a:pPr>
            <a:r>
              <a:rPr lang="ar-JO" sz="2800" b="1" u="sng" dirty="0">
                <a:solidFill>
                  <a:schemeClr val="accent1"/>
                </a:solidFill>
                <a:cs typeface="+mn-cs"/>
              </a:rPr>
              <a:t>دور المؤثرين في الحملات التوعويـة</a:t>
            </a: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idx="1"/>
          </p:nvPr>
        </p:nvSpPr>
        <p:spPr>
          <a:xfrm>
            <a:off x="838200" y="1076343"/>
            <a:ext cx="11164910" cy="5100620"/>
          </a:xfrm>
        </p:spPr>
        <p:txBody>
          <a:bodyPr>
            <a:normAutofit lnSpcReduction="10000"/>
          </a:bodyPr>
          <a:lstStyle/>
          <a:p>
            <a:pPr marL="0" indent="0" algn="r" defTabSz="914400" rtl="1" eaLnBrk="1" latinLnBrk="0" hangingPunct="1">
              <a:lnSpc>
                <a:spcPct val="150000"/>
              </a:lnSpc>
              <a:spcBef>
                <a:spcPts val="1000"/>
              </a:spcBef>
              <a:buNone/>
            </a:pPr>
            <a:r>
              <a:rPr lang="ar-JO" b="1" dirty="0">
                <a:solidFill>
                  <a:schemeClr val="accent1"/>
                </a:solidFill>
              </a:rPr>
              <a:t> </a:t>
            </a:r>
            <a:r>
              <a:rPr lang="ar-JO" sz="2400" b="1" dirty="0">
                <a:solidFill>
                  <a:schemeClr val="accent1"/>
                </a:solidFill>
              </a:rPr>
              <a:t>المؤثرون يمكنهم:</a:t>
            </a:r>
          </a:p>
          <a:p>
            <a:pPr algn="just" rtl="1">
              <a:lnSpc>
                <a:spcPct val="150000"/>
              </a:lnSpc>
            </a:pPr>
            <a:r>
              <a:rPr lang="ar-JO" sz="2400" dirty="0"/>
              <a:t>بناء الثقة داخل الجمهور</a:t>
            </a:r>
          </a:p>
          <a:p>
            <a:pPr algn="just" rtl="1">
              <a:lnSpc>
                <a:spcPct val="150000"/>
              </a:lnSpc>
            </a:pPr>
            <a:r>
              <a:rPr lang="ar-JO" sz="2400" dirty="0"/>
              <a:t>نقل الرسالة بأسلوب أقرب للمشاهد</a:t>
            </a:r>
          </a:p>
          <a:p>
            <a:pPr marL="0" indent="0" algn="just" defTabSz="914400" rtl="1" eaLnBrk="1" latinLnBrk="0" hangingPunct="1">
              <a:lnSpc>
                <a:spcPct val="150000"/>
              </a:lnSpc>
              <a:spcBef>
                <a:spcPts val="1000"/>
              </a:spcBef>
              <a:buNone/>
            </a:pPr>
            <a:r>
              <a:rPr lang="ar-JO" sz="2400" dirty="0"/>
              <a:t>✍️ </a:t>
            </a:r>
            <a:r>
              <a:rPr lang="ar-JO" sz="2400" dirty="0">
                <a:solidFill>
                  <a:srgbClr val="C00000"/>
                </a:solidFill>
              </a:rPr>
              <a:t>سؤال</a:t>
            </a:r>
            <a:r>
              <a:rPr lang="ar-JO" sz="2400" dirty="0"/>
              <a:t>:</a:t>
            </a:r>
          </a:p>
          <a:p>
            <a:pPr marL="0" indent="0" algn="r" defTabSz="914400" rtl="1" eaLnBrk="1" latinLnBrk="0" hangingPunct="1">
              <a:lnSpc>
                <a:spcPct val="150000"/>
              </a:lnSpc>
              <a:spcBef>
                <a:spcPts val="1000"/>
              </a:spcBef>
              <a:buNone/>
            </a:pPr>
            <a:r>
              <a:rPr lang="ar-JO" sz="2400" b="1" dirty="0"/>
              <a:t>كيف تختار المؤثر المناسب الذي ستتعاون معه، ما هي الشروط؟</a:t>
            </a:r>
          </a:p>
          <a:p>
            <a:pPr marL="0" indent="0" algn="r" defTabSz="914400" rtl="1" eaLnBrk="1" latinLnBrk="0" hangingPunct="1">
              <a:lnSpc>
                <a:spcPct val="150000"/>
              </a:lnSpc>
              <a:spcBef>
                <a:spcPts val="1000"/>
              </a:spcBef>
              <a:buNone/>
            </a:pPr>
            <a:endParaRPr lang="ar-JO" sz="2400" b="1" dirty="0"/>
          </a:p>
          <a:p>
            <a:pPr marL="0" indent="0" algn="r" defTabSz="914400" rtl="1" eaLnBrk="1" latinLnBrk="0" hangingPunct="1">
              <a:lnSpc>
                <a:spcPct val="150000"/>
              </a:lnSpc>
              <a:spcBef>
                <a:spcPts val="1000"/>
              </a:spcBef>
              <a:buNone/>
            </a:pPr>
            <a:r>
              <a:rPr lang="ar-JO" sz="2400" dirty="0"/>
              <a:t>رابط حملة في مهمة لدعم اللاجئيين بالتعاون مع مؤثري منصات التواصل الاجتماعي في الخليج العربي، للإطلاع: </a:t>
            </a:r>
          </a:p>
          <a:p>
            <a:pPr marL="0" indent="0" algn="l" defTabSz="914400" eaLnBrk="1" latinLnBrk="0" hangingPunct="1">
              <a:lnSpc>
                <a:spcPct val="90000"/>
              </a:lnSpc>
              <a:spcBef>
                <a:spcPts val="1000"/>
              </a:spcBef>
              <a:buNone/>
            </a:pPr>
            <a:r>
              <a:rPr lang="en-US" sz="2400" b="1" dirty="0">
                <a:hlinkClick r:id="rId3"/>
              </a:rPr>
              <a:t>https: https://www.unhcr.org/ar/58441cf94</a:t>
            </a:r>
            <a:endParaRPr lang="ar-JO" sz="2400" b="1" dirty="0"/>
          </a:p>
          <a:p>
            <a:pPr marL="0" indent="0" algn="r" defTabSz="914400" rtl="1" eaLnBrk="1" latinLnBrk="0" hangingPunct="1">
              <a:lnSpc>
                <a:spcPct val="90000"/>
              </a:lnSpc>
              <a:spcBef>
                <a:spcPts val="1000"/>
              </a:spcBef>
              <a:buNone/>
            </a:pPr>
            <a:endParaRPr lang="ar-JO" sz="2400" b="1" dirty="0"/>
          </a:p>
          <a:p>
            <a:pPr marL="0" indent="0" algn="r" defTabSz="914400" rtl="1" eaLnBrk="1" latinLnBrk="0" hangingPunct="1">
              <a:lnSpc>
                <a:spcPct val="90000"/>
              </a:lnSpc>
              <a:spcBef>
                <a:spcPts val="1000"/>
              </a:spcBef>
              <a:buNone/>
            </a:pPr>
            <a:endParaRPr lang="en-JO" dirty="0"/>
          </a:p>
        </p:txBody>
      </p:sp>
    </p:spTree>
    <p:extLst>
      <p:ext uri="{BB962C8B-B14F-4D97-AF65-F5344CB8AC3E}">
        <p14:creationId xmlns:p14="http://schemas.microsoft.com/office/powerpoint/2010/main" val="4629563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063578" y="513073"/>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80431" y="1130395"/>
            <a:ext cx="11918804" cy="572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JO" dirty="0"/>
              <a:t>اختيار قصير للفئة الشبابية.</a:t>
            </a:r>
          </a:p>
          <a:p>
            <a:pPr marL="0" algn="ctr" defTabSz="914400" rtl="1" eaLnBrk="1" latinLnBrk="0" hangingPunct="1"/>
            <a:r>
              <a:rPr lang="en-US" dirty="0"/>
              <a:t>Instagram: </a:t>
            </a:r>
            <a:r>
              <a:rPr lang="ar-JO" dirty="0"/>
              <a:t>صور وإنفوغرافيك.</a:t>
            </a:r>
          </a:p>
          <a:p>
            <a:pPr marL="0" algn="ctr" defTabSz="914400" rtl="1" eaLnBrk="1" latinLnBrk="0" hangingPunct="1"/>
            <a:r>
              <a:rPr lang="en-US" dirty="0"/>
              <a:t>YouTube: </a:t>
            </a:r>
            <a:r>
              <a:rPr lang="ar-JO" dirty="0"/>
              <a:t>فيديوهات تعليمية طويلة.</a:t>
            </a:r>
          </a:p>
          <a:p>
            <a:pPr marL="0" algn="ctr" defTabSz="914400" rtl="1" eaLnBrk="1" latinLnBrk="0" hangingPunct="1"/>
            <a:r>
              <a:rPr lang="en-US" dirty="0"/>
              <a:t>Twitter: </a:t>
            </a:r>
            <a:r>
              <a:rPr lang="ar-JO" dirty="0"/>
              <a:t>تغطية فورية وحوارات عامة.</a:t>
            </a:r>
          </a:p>
          <a:p>
            <a:pPr marL="0" algn="ctr" defTabSz="914400" rtl="1" eaLnBrk="1" latinLnBrk="0" hangingPunct="1"/>
            <a:r>
              <a:rPr lang="en-US" dirty="0"/>
              <a:t>Facebook: </a:t>
            </a:r>
            <a:r>
              <a:rPr lang="ar-JO" dirty="0"/>
              <a:t>محتوى مجتمعي وأخبار عامة.</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1272"/>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2626178" y="572777"/>
            <a:ext cx="6316388" cy="738574"/>
          </a:xfrm>
        </p:spPr>
        <p:txBody>
          <a:bodyPr>
            <a:normAutofit/>
          </a:bodyPr>
          <a:lstStyle/>
          <a:p>
            <a:pPr marL="0" indent="0" algn="ctr" defTabSz="914400" rtl="1" eaLnBrk="1" latinLnBrk="0" hangingPunct="1">
              <a:lnSpc>
                <a:spcPct val="90000"/>
              </a:lnSpc>
              <a:spcBef>
                <a:spcPts val="1000"/>
              </a:spcBef>
              <a:buNone/>
            </a:pPr>
            <a:r>
              <a:rPr lang="ar-JO" sz="3600" dirty="0"/>
              <a:t>اختيار المنصات الرقمية الأنسب</a:t>
            </a:r>
          </a:p>
        </p:txBody>
      </p:sp>
      <p:sp>
        <p:nvSpPr>
          <p:cNvPr id="3" name="Content Placeholder 2">
            <a:extLst>
              <a:ext uri="{FF2B5EF4-FFF2-40B4-BE49-F238E27FC236}">
                <a16:creationId xmlns:a16="http://schemas.microsoft.com/office/drawing/2014/main" id="{78F36C75-54DF-1B40-92C6-E45736AEA94B}"/>
              </a:ext>
            </a:extLst>
          </p:cNvPr>
          <p:cNvSpPr>
            <a:spLocks noGrp="1"/>
          </p:cNvSpPr>
          <p:nvPr>
            <p:ph idx="1"/>
          </p:nvPr>
        </p:nvSpPr>
        <p:spPr>
          <a:xfrm>
            <a:off x="4971245" y="1311350"/>
            <a:ext cx="6965190" cy="5283538"/>
          </a:xfrm>
        </p:spPr>
        <p:txBody>
          <a:bodyPr>
            <a:noAutofit/>
          </a:bodyPr>
          <a:lstStyle/>
          <a:p>
            <a:pPr marL="0" indent="0" algn="r" defTabSz="914400" rtl="1" eaLnBrk="1" latinLnBrk="0" hangingPunct="1">
              <a:lnSpc>
                <a:spcPct val="150000"/>
              </a:lnSpc>
              <a:spcBef>
                <a:spcPts val="1000"/>
              </a:spcBef>
              <a:buNone/>
            </a:pPr>
            <a:r>
              <a:rPr lang="ar-JO" sz="1800" b="1" dirty="0">
                <a:solidFill>
                  <a:schemeClr val="accent1">
                    <a:lumMod val="50000"/>
                  </a:schemeClr>
                </a:solidFill>
              </a:rPr>
              <a:t>المنصة المناسبة تعتمد على:</a:t>
            </a:r>
          </a:p>
          <a:p>
            <a:pPr marL="342900" indent="-342900" algn="r" defTabSz="914400" rtl="1" eaLnBrk="1" latinLnBrk="0" hangingPunct="1">
              <a:lnSpc>
                <a:spcPct val="150000"/>
              </a:lnSpc>
              <a:spcBef>
                <a:spcPts val="1000"/>
              </a:spcBef>
              <a:buFont typeface="+mj-lt"/>
              <a:buAutoNum type="arabicPeriod"/>
            </a:pPr>
            <a:r>
              <a:rPr lang="ar-JO" sz="1800" dirty="0">
                <a:solidFill>
                  <a:schemeClr val="accent1">
                    <a:lumMod val="50000"/>
                  </a:schemeClr>
                </a:solidFill>
              </a:rPr>
              <a:t>عمر الجمهور</a:t>
            </a:r>
          </a:p>
          <a:p>
            <a:pPr marL="342900" indent="-342900" algn="r" defTabSz="914400" rtl="1" eaLnBrk="1" latinLnBrk="0" hangingPunct="1">
              <a:lnSpc>
                <a:spcPct val="150000"/>
              </a:lnSpc>
              <a:spcBef>
                <a:spcPts val="1000"/>
              </a:spcBef>
              <a:buFont typeface="+mj-lt"/>
              <a:buAutoNum type="arabicPeriod"/>
            </a:pPr>
            <a:r>
              <a:rPr lang="ar-JO" sz="1800" dirty="0">
                <a:solidFill>
                  <a:schemeClr val="accent1">
                    <a:lumMod val="50000"/>
                  </a:schemeClr>
                </a:solidFill>
              </a:rPr>
              <a:t>نوع المحتوى</a:t>
            </a:r>
          </a:p>
          <a:p>
            <a:pPr marL="342900" indent="-342900" algn="r" defTabSz="914400" rtl="1" eaLnBrk="1" latinLnBrk="0" hangingPunct="1">
              <a:lnSpc>
                <a:spcPct val="150000"/>
              </a:lnSpc>
              <a:spcBef>
                <a:spcPts val="1000"/>
              </a:spcBef>
              <a:buFont typeface="+mj-lt"/>
              <a:buAutoNum type="arabicPeriod"/>
            </a:pPr>
            <a:r>
              <a:rPr lang="ar-JO" sz="1800" dirty="0">
                <a:solidFill>
                  <a:schemeClr val="accent1">
                    <a:lumMod val="50000"/>
                  </a:schemeClr>
                </a:solidFill>
              </a:rPr>
              <a:t>طبيعة الحملة</a:t>
            </a:r>
          </a:p>
          <a:p>
            <a:pPr marL="0" indent="0" algn="r" defTabSz="914400" rtl="1" eaLnBrk="1" latinLnBrk="0" hangingPunct="1">
              <a:lnSpc>
                <a:spcPct val="150000"/>
              </a:lnSpc>
              <a:spcBef>
                <a:spcPts val="1000"/>
              </a:spcBef>
              <a:buNone/>
            </a:pPr>
            <a:r>
              <a:rPr lang="ar-JO" sz="1800" b="1" u="sng" dirty="0">
                <a:solidFill>
                  <a:schemeClr val="accent1">
                    <a:lumMod val="50000"/>
                  </a:schemeClr>
                </a:solidFill>
              </a:rPr>
              <a:t>المنصات واستخداماتها:</a:t>
            </a:r>
          </a:p>
          <a:p>
            <a:pPr algn="r" rtl="1">
              <a:lnSpc>
                <a:spcPct val="150000"/>
              </a:lnSpc>
            </a:pPr>
            <a:r>
              <a:rPr lang="en-US" sz="1800" dirty="0"/>
              <a:t> </a:t>
            </a:r>
            <a:r>
              <a:rPr lang="en-US" sz="1800" dirty="0" err="1"/>
              <a:t>TikTok</a:t>
            </a:r>
            <a:r>
              <a:rPr lang="ar-JO" sz="1800" dirty="0"/>
              <a:t>محتوى قصير للفئة الشبابية</a:t>
            </a:r>
          </a:p>
          <a:p>
            <a:pPr algn="r" rtl="1">
              <a:lnSpc>
                <a:spcPct val="150000"/>
              </a:lnSpc>
            </a:pPr>
            <a:r>
              <a:rPr lang="en-US" sz="1800" dirty="0"/>
              <a:t> Instagram </a:t>
            </a:r>
            <a:r>
              <a:rPr lang="ar-JO" sz="1800" dirty="0"/>
              <a:t>صور وإنفوغرافيك</a:t>
            </a:r>
          </a:p>
          <a:p>
            <a:pPr algn="r" rtl="1">
              <a:lnSpc>
                <a:spcPct val="150000"/>
              </a:lnSpc>
            </a:pPr>
            <a:r>
              <a:rPr lang="en-US" sz="1800" dirty="0"/>
              <a:t> YouTube </a:t>
            </a:r>
            <a:r>
              <a:rPr lang="ar-JO" sz="1800" dirty="0"/>
              <a:t>فيديوهات تعليمية طويلة</a:t>
            </a:r>
          </a:p>
          <a:p>
            <a:pPr algn="r" rtl="1">
              <a:lnSpc>
                <a:spcPct val="150000"/>
              </a:lnSpc>
            </a:pPr>
            <a:r>
              <a:rPr lang="en-US" sz="1800" dirty="0"/>
              <a:t> X </a:t>
            </a:r>
            <a:r>
              <a:rPr lang="ar-JO" sz="1800" dirty="0"/>
              <a:t>تغطية فورية وحوارات عامة</a:t>
            </a:r>
          </a:p>
          <a:p>
            <a:pPr algn="r" rtl="1">
              <a:lnSpc>
                <a:spcPct val="150000"/>
              </a:lnSpc>
            </a:pPr>
            <a:r>
              <a:rPr lang="en-US" sz="1800" dirty="0"/>
              <a:t> Facebook </a:t>
            </a:r>
            <a:r>
              <a:rPr lang="ar-JO" sz="1800" dirty="0"/>
              <a:t>محتوى مجتمعي وأخبار عامة</a:t>
            </a:r>
            <a:endParaRPr lang="en-JO" sz="1800" dirty="0"/>
          </a:p>
        </p:txBody>
      </p:sp>
      <p:sp>
        <p:nvSpPr>
          <p:cNvPr id="10" name="TextBox 9">
            <a:extLst>
              <a:ext uri="{FF2B5EF4-FFF2-40B4-BE49-F238E27FC236}">
                <a16:creationId xmlns:a16="http://schemas.microsoft.com/office/drawing/2014/main" id="{37CD66F1-3D38-4543-8252-9C1B77516535}"/>
              </a:ext>
            </a:extLst>
          </p:cNvPr>
          <p:cNvSpPr txBox="1"/>
          <p:nvPr/>
        </p:nvSpPr>
        <p:spPr>
          <a:xfrm>
            <a:off x="10808043" y="1726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4" name="Picture 3">
            <a:extLst>
              <a:ext uri="{FF2B5EF4-FFF2-40B4-BE49-F238E27FC236}">
                <a16:creationId xmlns:a16="http://schemas.microsoft.com/office/drawing/2014/main" id="{94FB0F9C-ACBA-5A43-B03E-43364233C2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566" y="1521999"/>
            <a:ext cx="3897110" cy="2389569"/>
          </a:xfrm>
          <a:prstGeom prst="rect">
            <a:avLst/>
          </a:prstGeom>
        </p:spPr>
      </p:pic>
      <p:pic>
        <p:nvPicPr>
          <p:cNvPr id="13" name="Picture 12">
            <a:extLst>
              <a:ext uri="{FF2B5EF4-FFF2-40B4-BE49-F238E27FC236}">
                <a16:creationId xmlns:a16="http://schemas.microsoft.com/office/drawing/2014/main" id="{B4A722B7-7E1B-064E-B8C6-AC8772F855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0431" y="4303172"/>
            <a:ext cx="3972245" cy="2053928"/>
          </a:xfrm>
          <a:prstGeom prst="rect">
            <a:avLst/>
          </a:prstGeom>
        </p:spPr>
      </p:pic>
    </p:spTree>
    <p:extLst>
      <p:ext uri="{BB962C8B-B14F-4D97-AF65-F5344CB8AC3E}">
        <p14:creationId xmlns:p14="http://schemas.microsoft.com/office/powerpoint/2010/main" val="4991790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063578" y="513073"/>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80431" y="1130395"/>
            <a:ext cx="11918804" cy="572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JO" dirty="0"/>
              <a:t>اختيار قصير للفئة الشبابية.</a:t>
            </a:r>
          </a:p>
          <a:p>
            <a:pPr marL="0" algn="ctr" defTabSz="914400" rtl="1" eaLnBrk="1" latinLnBrk="0" hangingPunct="1"/>
            <a:r>
              <a:rPr lang="en-US" dirty="0"/>
              <a:t>Instagram: </a:t>
            </a:r>
            <a:r>
              <a:rPr lang="ar-JO" dirty="0"/>
              <a:t>صور وإنفوغرافيك.</a:t>
            </a:r>
          </a:p>
          <a:p>
            <a:pPr marL="0" algn="ctr" defTabSz="914400" rtl="1" eaLnBrk="1" latinLnBrk="0" hangingPunct="1"/>
            <a:r>
              <a:rPr lang="en-US" dirty="0"/>
              <a:t>YouTube: </a:t>
            </a:r>
            <a:r>
              <a:rPr lang="ar-JO" dirty="0"/>
              <a:t>فيديوهات تعليمية طويلة.</a:t>
            </a:r>
          </a:p>
          <a:p>
            <a:pPr marL="0" algn="ctr" defTabSz="914400" rtl="1" eaLnBrk="1" latinLnBrk="0" hangingPunct="1"/>
            <a:r>
              <a:rPr lang="en-US" dirty="0"/>
              <a:t>Twitter: </a:t>
            </a:r>
            <a:r>
              <a:rPr lang="ar-JO" dirty="0"/>
              <a:t>تغطية فورية وحوارات عامة.</a:t>
            </a:r>
          </a:p>
          <a:p>
            <a:pPr marL="0" algn="ctr" defTabSz="914400" rtl="1" eaLnBrk="1" latinLnBrk="0" hangingPunct="1"/>
            <a:r>
              <a:rPr lang="en-US" dirty="0"/>
              <a:t>Facebook: </a:t>
            </a:r>
            <a:r>
              <a:rPr lang="ar-JO" dirty="0"/>
              <a:t>محتوى مجتمعي وأخبار عامة.</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1272"/>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2626178" y="572777"/>
            <a:ext cx="6316388" cy="557618"/>
          </a:xfrm>
        </p:spPr>
        <p:txBody>
          <a:bodyPr>
            <a:normAutofit fontScale="90000"/>
          </a:bodyPr>
          <a:lstStyle/>
          <a:p>
            <a:pPr marL="0" indent="0" algn="ctr" defTabSz="914400" rtl="1" eaLnBrk="1" latinLnBrk="0" hangingPunct="1">
              <a:lnSpc>
                <a:spcPct val="150000"/>
              </a:lnSpc>
              <a:spcBef>
                <a:spcPts val="1000"/>
              </a:spcBef>
              <a:buNone/>
            </a:pPr>
            <a:r>
              <a:rPr lang="ar-JO" sz="3600" b="1" dirty="0">
                <a:solidFill>
                  <a:schemeClr val="accent1">
                    <a:lumMod val="50000"/>
                  </a:schemeClr>
                </a:solidFill>
              </a:rPr>
              <a:t>كيفية إدخال وسائل مبتكرة لنشر الحملة</a:t>
            </a:r>
          </a:p>
        </p:txBody>
      </p:sp>
      <p:sp>
        <p:nvSpPr>
          <p:cNvPr id="3" name="Content Placeholder 2">
            <a:extLst>
              <a:ext uri="{FF2B5EF4-FFF2-40B4-BE49-F238E27FC236}">
                <a16:creationId xmlns:a16="http://schemas.microsoft.com/office/drawing/2014/main" id="{78F36C75-54DF-1B40-92C6-E45736AEA94B}"/>
              </a:ext>
            </a:extLst>
          </p:cNvPr>
          <p:cNvSpPr>
            <a:spLocks noGrp="1"/>
          </p:cNvSpPr>
          <p:nvPr>
            <p:ph idx="1"/>
          </p:nvPr>
        </p:nvSpPr>
        <p:spPr>
          <a:xfrm>
            <a:off x="4314423" y="1311350"/>
            <a:ext cx="7622012" cy="5283538"/>
          </a:xfrm>
        </p:spPr>
        <p:txBody>
          <a:bodyPr>
            <a:noAutofit/>
          </a:bodyPr>
          <a:lstStyle/>
          <a:p>
            <a:pPr marL="0" indent="0" algn="r" defTabSz="914400" rtl="1" eaLnBrk="1" latinLnBrk="0" hangingPunct="1">
              <a:lnSpc>
                <a:spcPct val="150000"/>
              </a:lnSpc>
              <a:spcBef>
                <a:spcPts val="1000"/>
              </a:spcBef>
              <a:buNone/>
            </a:pPr>
            <a:r>
              <a:rPr lang="ar-JO" sz="2400" b="1" dirty="0">
                <a:solidFill>
                  <a:schemeClr val="accent1">
                    <a:lumMod val="50000"/>
                  </a:schemeClr>
                </a:solidFill>
              </a:rPr>
              <a:t>لو أخذنا مثال لحملة توعوية لطلاب المدارس فمن الممكن أن نتبع ما يلي:</a:t>
            </a:r>
          </a:p>
          <a:p>
            <a:pPr algn="r" rtl="1">
              <a:lnSpc>
                <a:spcPct val="150000"/>
              </a:lnSpc>
              <a:buFont typeface="Wingdings" pitchFamily="2" charset="2"/>
              <a:buChar char="Ø"/>
            </a:pPr>
            <a:r>
              <a:rPr lang="ar-JO" sz="2400" dirty="0">
                <a:solidFill>
                  <a:schemeClr val="accent1">
                    <a:lumMod val="50000"/>
                  </a:schemeClr>
                </a:solidFill>
              </a:rPr>
              <a:t>أداة </a:t>
            </a:r>
            <a:r>
              <a:rPr lang="en-US" sz="2400" dirty="0">
                <a:solidFill>
                  <a:schemeClr val="accent1">
                    <a:lumMod val="50000"/>
                  </a:schemeClr>
                </a:solidFill>
              </a:rPr>
              <a:t> SMS: </a:t>
            </a:r>
            <a:r>
              <a:rPr lang="ar-JO" sz="2400" dirty="0">
                <a:solidFill>
                  <a:schemeClr val="accent1">
                    <a:lumMod val="50000"/>
                  </a:schemeClr>
                </a:solidFill>
              </a:rPr>
              <a:t>مفيدة للتوعية للأمهات والمعلمات بعيدًا عن منصات التواصل</a:t>
            </a:r>
          </a:p>
          <a:p>
            <a:pPr algn="r" rtl="1">
              <a:lnSpc>
                <a:spcPct val="150000"/>
              </a:lnSpc>
              <a:buFont typeface="Wingdings" pitchFamily="2" charset="2"/>
              <a:buChar char="Ø"/>
            </a:pPr>
            <a:r>
              <a:rPr lang="ar-JO" sz="2400" dirty="0">
                <a:solidFill>
                  <a:schemeClr val="accent1">
                    <a:lumMod val="50000"/>
                  </a:schemeClr>
                </a:solidFill>
              </a:rPr>
              <a:t>أنشطة مدرسية: عروض/</a:t>
            </a:r>
            <a:r>
              <a:rPr lang="en-US" sz="2400" dirty="0">
                <a:solidFill>
                  <a:schemeClr val="accent1">
                    <a:lumMod val="50000"/>
                  </a:schemeClr>
                </a:solidFill>
              </a:rPr>
              <a:t> </a:t>
            </a:r>
            <a:r>
              <a:rPr lang="ar-JO" sz="2400" dirty="0">
                <a:solidFill>
                  <a:schemeClr val="accent1">
                    <a:lumMod val="50000"/>
                  </a:schemeClr>
                </a:solidFill>
              </a:rPr>
              <a:t>ورش عملية خلال الحملة</a:t>
            </a:r>
          </a:p>
          <a:p>
            <a:pPr algn="r" rtl="1">
              <a:lnSpc>
                <a:spcPct val="150000"/>
              </a:lnSpc>
              <a:buFont typeface="Wingdings" pitchFamily="2" charset="2"/>
              <a:buChar char="Ø"/>
            </a:pPr>
            <a:r>
              <a:rPr lang="ar-JO" sz="2400" dirty="0">
                <a:solidFill>
                  <a:schemeClr val="accent1">
                    <a:lumMod val="50000"/>
                  </a:schemeClr>
                </a:solidFill>
              </a:rPr>
              <a:t>جوائز ومسابقات: تزيد التفاعل داخل المدارس</a:t>
            </a:r>
          </a:p>
          <a:p>
            <a:pPr marL="0" indent="0" algn="r" defTabSz="914400" rtl="1" eaLnBrk="1" latinLnBrk="0" hangingPunct="1">
              <a:lnSpc>
                <a:spcPct val="150000"/>
              </a:lnSpc>
              <a:spcBef>
                <a:spcPts val="1000"/>
              </a:spcBef>
              <a:buNone/>
            </a:pPr>
            <a:r>
              <a:rPr lang="ar-JO" sz="2400" dirty="0">
                <a:solidFill>
                  <a:schemeClr val="accent1">
                    <a:lumMod val="50000"/>
                  </a:schemeClr>
                </a:solidFill>
              </a:rPr>
              <a:t>✍️ </a:t>
            </a:r>
            <a:r>
              <a:rPr lang="ar-JO" sz="2400" dirty="0">
                <a:solidFill>
                  <a:srgbClr val="C00000"/>
                </a:solidFill>
              </a:rPr>
              <a:t>سؤال</a:t>
            </a:r>
            <a:r>
              <a:rPr lang="ar-JO" sz="2400" dirty="0">
                <a:solidFill>
                  <a:schemeClr val="accent1">
                    <a:lumMod val="50000"/>
                  </a:schemeClr>
                </a:solidFill>
              </a:rPr>
              <a:t>:</a:t>
            </a:r>
          </a:p>
          <a:p>
            <a:pPr marL="0" indent="0" algn="r" defTabSz="914400" rtl="1" eaLnBrk="1" latinLnBrk="0" hangingPunct="1">
              <a:lnSpc>
                <a:spcPct val="150000"/>
              </a:lnSpc>
              <a:spcBef>
                <a:spcPts val="1000"/>
              </a:spcBef>
              <a:buNone/>
            </a:pPr>
            <a:r>
              <a:rPr lang="ar-JO" sz="2400" dirty="0">
                <a:solidFill>
                  <a:schemeClr val="accent1">
                    <a:lumMod val="50000"/>
                  </a:schemeClr>
                </a:solidFill>
              </a:rPr>
              <a:t>كيف يمكن دمج </a:t>
            </a:r>
            <a:r>
              <a:rPr lang="en-US" sz="2400" dirty="0">
                <a:solidFill>
                  <a:schemeClr val="accent1">
                    <a:lumMod val="50000"/>
                  </a:schemeClr>
                </a:solidFill>
              </a:rPr>
              <a:t> SMS </a:t>
            </a:r>
            <a:r>
              <a:rPr lang="ar-JO" sz="2400" dirty="0">
                <a:solidFill>
                  <a:schemeClr val="accent1">
                    <a:lumMod val="50000"/>
                  </a:schemeClr>
                </a:solidFill>
              </a:rPr>
              <a:t>بطريقة فعّالة في حملة مدرسية؟</a:t>
            </a:r>
            <a:endParaRPr lang="en-JO" sz="2400" dirty="0"/>
          </a:p>
        </p:txBody>
      </p:sp>
      <p:sp>
        <p:nvSpPr>
          <p:cNvPr id="10" name="TextBox 9">
            <a:extLst>
              <a:ext uri="{FF2B5EF4-FFF2-40B4-BE49-F238E27FC236}">
                <a16:creationId xmlns:a16="http://schemas.microsoft.com/office/drawing/2014/main" id="{37CD66F1-3D38-4543-8252-9C1B77516535}"/>
              </a:ext>
            </a:extLst>
          </p:cNvPr>
          <p:cNvSpPr txBox="1"/>
          <p:nvPr/>
        </p:nvSpPr>
        <p:spPr>
          <a:xfrm>
            <a:off x="10808043" y="1726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17" name="Picture 16">
            <a:extLst>
              <a:ext uri="{FF2B5EF4-FFF2-40B4-BE49-F238E27FC236}">
                <a16:creationId xmlns:a16="http://schemas.microsoft.com/office/drawing/2014/main" id="{F488B822-5C0A-A34D-9508-DD24304D36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2399159"/>
            <a:ext cx="3597899" cy="3107920"/>
          </a:xfrm>
          <a:prstGeom prst="rect">
            <a:avLst/>
          </a:prstGeom>
        </p:spPr>
      </p:pic>
    </p:spTree>
    <p:extLst>
      <p:ext uri="{BB962C8B-B14F-4D97-AF65-F5344CB8AC3E}">
        <p14:creationId xmlns:p14="http://schemas.microsoft.com/office/powerpoint/2010/main" val="12624535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607914" y="500901"/>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36598" y="1337506"/>
            <a:ext cx="11918804" cy="5364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JO" dirty="0"/>
              <a:t>اختيار صور وإنفوغرافيك.</a:t>
            </a:r>
          </a:p>
          <a:p>
            <a:pPr marL="0" algn="ctr" defTabSz="914400" rtl="1" eaLnBrk="1" latinLnBrk="0" hangingPunct="1"/>
            <a:r>
              <a:rPr lang="en-US" dirty="0"/>
              <a:t>YouTube: </a:t>
            </a:r>
            <a:r>
              <a:rPr lang="ar-JO" dirty="0"/>
              <a:t>فيديوهات تعليمية طويلة.</a:t>
            </a:r>
          </a:p>
          <a:p>
            <a:pPr marL="0" algn="ctr" defTabSz="914400" rtl="1" eaLnBrk="1" latinLnBrk="0" hangingPunct="1"/>
            <a:r>
              <a:rPr lang="en-US" dirty="0"/>
              <a:t>Twitter: </a:t>
            </a:r>
            <a:r>
              <a:rPr lang="ar-JO" dirty="0"/>
              <a:t>تغطية فورية وحوارات عامة.</a:t>
            </a:r>
          </a:p>
          <a:p>
            <a:pPr marL="0" algn="ctr" defTabSz="914400" rtl="1" eaLnBrk="1" latinLnBrk="0" hangingPunct="1"/>
            <a:r>
              <a:rPr lang="en-US" dirty="0"/>
              <a:t>Facebook: </a:t>
            </a:r>
            <a:r>
              <a:rPr lang="ar-JO" dirty="0"/>
              <a:t>محتوى مجتمعي وأخبار عامة.</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70597"/>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2626178" y="572776"/>
            <a:ext cx="6316388" cy="987281"/>
          </a:xfrm>
        </p:spPr>
        <p:txBody>
          <a:bodyPr>
            <a:normAutofit/>
          </a:bodyPr>
          <a:lstStyle/>
          <a:p>
            <a:pPr marL="0" indent="0" algn="ctr" defTabSz="914400" rtl="1" eaLnBrk="1" latinLnBrk="0" hangingPunct="1">
              <a:lnSpc>
                <a:spcPct val="90000"/>
              </a:lnSpc>
              <a:spcBef>
                <a:spcPts val="1000"/>
              </a:spcBef>
              <a:buNone/>
            </a:pPr>
            <a:r>
              <a:rPr lang="ar-JO" sz="3600" b="1" dirty="0">
                <a:solidFill>
                  <a:schemeClr val="accent1">
                    <a:lumMod val="50000"/>
                  </a:schemeClr>
                </a:solidFill>
              </a:rPr>
              <a:t>توقيت النشر وإدارته</a:t>
            </a:r>
          </a:p>
        </p:txBody>
      </p:sp>
      <p:sp>
        <p:nvSpPr>
          <p:cNvPr id="3" name="Content Placeholder 2">
            <a:extLst>
              <a:ext uri="{FF2B5EF4-FFF2-40B4-BE49-F238E27FC236}">
                <a16:creationId xmlns:a16="http://schemas.microsoft.com/office/drawing/2014/main" id="{78F36C75-54DF-1B40-92C6-E45736AEA94B}"/>
              </a:ext>
            </a:extLst>
          </p:cNvPr>
          <p:cNvSpPr>
            <a:spLocks noGrp="1"/>
          </p:cNvSpPr>
          <p:nvPr>
            <p:ph idx="1"/>
          </p:nvPr>
        </p:nvSpPr>
        <p:spPr>
          <a:xfrm>
            <a:off x="5164428" y="1468191"/>
            <a:ext cx="6684135" cy="4708771"/>
          </a:xfrm>
        </p:spPr>
        <p:txBody>
          <a:bodyPr>
            <a:normAutofit/>
          </a:bodyPr>
          <a:lstStyle/>
          <a:p>
            <a:pPr marL="0" indent="0" algn="just" defTabSz="914400" rtl="1" eaLnBrk="1" latinLnBrk="0" hangingPunct="1">
              <a:lnSpc>
                <a:spcPct val="150000"/>
              </a:lnSpc>
              <a:spcBef>
                <a:spcPts val="1000"/>
              </a:spcBef>
              <a:buNone/>
            </a:pPr>
            <a:r>
              <a:rPr lang="ar-JO" sz="2400" b="1" dirty="0"/>
              <a:t>توقيت النشر يؤثر على نسبة التفاعل والمشاهدات.</a:t>
            </a:r>
          </a:p>
          <a:p>
            <a:pPr marL="0" indent="0" algn="just" defTabSz="914400" rtl="1" eaLnBrk="1" latinLnBrk="0" hangingPunct="1">
              <a:lnSpc>
                <a:spcPct val="150000"/>
              </a:lnSpc>
              <a:spcBef>
                <a:spcPts val="1000"/>
              </a:spcBef>
              <a:buNone/>
            </a:pPr>
            <a:r>
              <a:rPr lang="ar-JO" sz="1800" dirty="0"/>
              <a:t>لذلك يجب متابعة آخر الإحصائيات والمتعلقة بأفضل أوقات النشر والتفاعل وأوقات الذروة لكل منصة، بالإضافة إلى نشاط كل فئة من المستخدمين لهذه المنصة.</a:t>
            </a:r>
          </a:p>
          <a:p>
            <a:pPr marL="0" indent="0" algn="just" defTabSz="914400" rtl="1" eaLnBrk="1" latinLnBrk="0" hangingPunct="1">
              <a:lnSpc>
                <a:spcPct val="150000"/>
              </a:lnSpc>
              <a:spcBef>
                <a:spcPts val="1000"/>
              </a:spcBef>
              <a:buNone/>
            </a:pPr>
            <a:r>
              <a:rPr lang="ar-JO" sz="1800" b="1" dirty="0"/>
              <a:t>تظهر العديد من الاحصائيات أن أفضل أوقات النشر لهذه المنصات كانت كالتالي خلال الربع الأول من عام ٢٠٢٥:</a:t>
            </a:r>
          </a:p>
          <a:p>
            <a:pPr marL="0" indent="0" algn="just" defTabSz="914400" rtl="1" eaLnBrk="1" latinLnBrk="0" hangingPunct="1">
              <a:lnSpc>
                <a:spcPct val="150000"/>
              </a:lnSpc>
              <a:spcBef>
                <a:spcPts val="1000"/>
              </a:spcBef>
              <a:buNone/>
            </a:pPr>
            <a:r>
              <a:rPr lang="en-US" sz="1800" dirty="0"/>
              <a:t> </a:t>
            </a:r>
            <a:r>
              <a:rPr lang="en-US" sz="1800" dirty="0" err="1"/>
              <a:t>TikTok</a:t>
            </a:r>
            <a:r>
              <a:rPr lang="en-US" sz="1800" dirty="0"/>
              <a:t> </a:t>
            </a:r>
            <a:r>
              <a:rPr lang="ar-JO" sz="1800" dirty="0"/>
              <a:t>مساءً – نهاية الأسبوع.</a:t>
            </a:r>
          </a:p>
          <a:p>
            <a:pPr marL="0" indent="0" algn="just" defTabSz="914400" rtl="1" eaLnBrk="1" latinLnBrk="0" hangingPunct="1">
              <a:lnSpc>
                <a:spcPct val="150000"/>
              </a:lnSpc>
              <a:spcBef>
                <a:spcPts val="1000"/>
              </a:spcBef>
              <a:buNone/>
            </a:pPr>
            <a:r>
              <a:rPr lang="en-US" sz="1800" dirty="0"/>
              <a:t> Instagram</a:t>
            </a:r>
            <a:r>
              <a:rPr lang="ar-JO" sz="1800" dirty="0"/>
              <a:t>منتصف النهار.</a:t>
            </a:r>
          </a:p>
          <a:p>
            <a:pPr marL="0" indent="0" algn="just" defTabSz="914400" rtl="1" eaLnBrk="1" latinLnBrk="0" hangingPunct="1">
              <a:lnSpc>
                <a:spcPct val="150000"/>
              </a:lnSpc>
              <a:spcBef>
                <a:spcPts val="1000"/>
              </a:spcBef>
              <a:buNone/>
            </a:pPr>
            <a:r>
              <a:rPr lang="en-US" sz="1800" dirty="0"/>
              <a:t> LinkedIn</a:t>
            </a:r>
            <a:r>
              <a:rPr lang="ar-JO" sz="1800" dirty="0"/>
              <a:t>صباحًا – أيام العمل.</a:t>
            </a:r>
          </a:p>
          <a:p>
            <a:pPr marL="0" indent="0" algn="just" defTabSz="914400" rtl="1" eaLnBrk="1" latinLnBrk="0" hangingPunct="1">
              <a:lnSpc>
                <a:spcPct val="150000"/>
              </a:lnSpc>
              <a:spcBef>
                <a:spcPts val="1000"/>
              </a:spcBef>
              <a:buNone/>
            </a:pPr>
            <a:r>
              <a:rPr lang="en-US" sz="1800" dirty="0"/>
              <a:t> YouTube </a:t>
            </a:r>
            <a:r>
              <a:rPr lang="ar-JO" sz="1800" dirty="0"/>
              <a:t>مساءً – عطلات نهاية الأسبوع.</a:t>
            </a:r>
            <a:endParaRPr lang="en-JO" sz="1800" dirty="0"/>
          </a:p>
        </p:txBody>
      </p:sp>
      <p:sp>
        <p:nvSpPr>
          <p:cNvPr id="10" name="TextBox 9">
            <a:extLst>
              <a:ext uri="{FF2B5EF4-FFF2-40B4-BE49-F238E27FC236}">
                <a16:creationId xmlns:a16="http://schemas.microsoft.com/office/drawing/2014/main" id="{37CD66F1-3D38-4543-8252-9C1B77516535}"/>
              </a:ext>
            </a:extLst>
          </p:cNvPr>
          <p:cNvSpPr txBox="1"/>
          <p:nvPr/>
        </p:nvSpPr>
        <p:spPr>
          <a:xfrm>
            <a:off x="10808043" y="1726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8" name="Picture 7">
            <a:extLst>
              <a:ext uri="{FF2B5EF4-FFF2-40B4-BE49-F238E27FC236}">
                <a16:creationId xmlns:a16="http://schemas.microsoft.com/office/drawing/2014/main" id="{D439831D-ACB8-D340-AD87-302A9F6AD3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249" y="3744489"/>
            <a:ext cx="4259246" cy="2834334"/>
          </a:xfrm>
          <a:prstGeom prst="rect">
            <a:avLst/>
          </a:prstGeom>
        </p:spPr>
      </p:pic>
    </p:spTree>
    <p:extLst>
      <p:ext uri="{BB962C8B-B14F-4D97-AF65-F5344CB8AC3E}">
        <p14:creationId xmlns:p14="http://schemas.microsoft.com/office/powerpoint/2010/main" val="36251046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063578" y="512475"/>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5" name="Rectangle: Rounded Corners 24"/>
          <p:cNvSpPr/>
          <p:nvPr/>
        </p:nvSpPr>
        <p:spPr>
          <a:xfrm>
            <a:off x="180431" y="1285192"/>
            <a:ext cx="11918804" cy="5364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344" y="-83718"/>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2477360" y="583732"/>
            <a:ext cx="6318910" cy="664347"/>
          </a:xfrm>
        </p:spPr>
        <p:txBody>
          <a:bodyPr>
            <a:noAutofit/>
          </a:bodyPr>
          <a:lstStyle/>
          <a:p>
            <a:pPr marL="0" indent="0" algn="ctr" defTabSz="914400" rtl="1" eaLnBrk="1" latinLnBrk="0" hangingPunct="1">
              <a:lnSpc>
                <a:spcPct val="160000"/>
              </a:lnSpc>
              <a:spcBef>
                <a:spcPts val="1000"/>
              </a:spcBef>
              <a:buNone/>
            </a:pPr>
            <a:r>
              <a:rPr lang="ar-JO" sz="2800" b="1" u="sng" dirty="0">
                <a:solidFill>
                  <a:schemeClr val="accent1"/>
                </a:solidFill>
                <a:latin typeface="Arial" panose="020B0604020202020204" pitchFamily="34" charset="0"/>
                <a:cs typeface="Arial" panose="020B0604020202020204" pitchFamily="34" charset="0"/>
              </a:rPr>
              <a:t>اختبار </a:t>
            </a:r>
            <a:r>
              <a:rPr lang="en-US" sz="2800" b="1" u="sng" dirty="0">
                <a:solidFill>
                  <a:schemeClr val="accent1"/>
                </a:solidFill>
                <a:latin typeface="Arial" panose="020B0604020202020204" pitchFamily="34" charset="0"/>
                <a:cs typeface="Arial" panose="020B0604020202020204" pitchFamily="34" charset="0"/>
              </a:rPr>
              <a:t> A/B</a:t>
            </a:r>
            <a:r>
              <a:rPr lang="ar-JO" sz="2800" b="1" u="sng" dirty="0">
                <a:solidFill>
                  <a:schemeClr val="accent1"/>
                </a:solidFill>
                <a:latin typeface="Arial" panose="020B0604020202020204" pitchFamily="34" charset="0"/>
                <a:cs typeface="Arial" panose="020B0604020202020204" pitchFamily="34" charset="0"/>
              </a:rPr>
              <a:t>للحملات الصحفية</a:t>
            </a:r>
          </a:p>
        </p:txBody>
      </p:sp>
      <p:sp>
        <p:nvSpPr>
          <p:cNvPr id="3" name="Content Placeholder 2">
            <a:extLst>
              <a:ext uri="{FF2B5EF4-FFF2-40B4-BE49-F238E27FC236}">
                <a16:creationId xmlns:a16="http://schemas.microsoft.com/office/drawing/2014/main" id="{ABEB0324-BDE0-904D-BAE6-2800BCC0EF00}"/>
              </a:ext>
            </a:extLst>
          </p:cNvPr>
          <p:cNvSpPr>
            <a:spLocks noGrp="1"/>
          </p:cNvSpPr>
          <p:nvPr>
            <p:ph idx="1"/>
          </p:nvPr>
        </p:nvSpPr>
        <p:spPr>
          <a:xfrm>
            <a:off x="5428528" y="1571012"/>
            <a:ext cx="6493396" cy="5079169"/>
          </a:xfrm>
        </p:spPr>
        <p:txBody>
          <a:bodyPr>
            <a:normAutofit/>
          </a:bodyPr>
          <a:lstStyle/>
          <a:p>
            <a:pPr marL="0" indent="0" algn="just" defTabSz="914400" rtl="1" eaLnBrk="1" latinLnBrk="0" hangingPunct="1">
              <a:lnSpc>
                <a:spcPct val="150000"/>
              </a:lnSpc>
              <a:spcBef>
                <a:spcPts val="1000"/>
              </a:spcBef>
              <a:buNone/>
            </a:pPr>
            <a:r>
              <a:rPr lang="ar-JO" sz="2400" dirty="0">
                <a:solidFill>
                  <a:schemeClr val="accent1"/>
                </a:solidFill>
              </a:rPr>
              <a:t>اختبار </a:t>
            </a:r>
            <a:r>
              <a:rPr lang="en-US" sz="2400" dirty="0">
                <a:solidFill>
                  <a:schemeClr val="accent1"/>
                </a:solidFill>
              </a:rPr>
              <a:t> A/B</a:t>
            </a:r>
            <a:r>
              <a:rPr lang="ar-JO" sz="2400" dirty="0">
                <a:solidFill>
                  <a:schemeClr val="accent1"/>
                </a:solidFill>
              </a:rPr>
              <a:t>يعني نشر نسختين مختلفتين من نفس المحتوى لاختبار أيهما يحقق تفاعلًا أكبر</a:t>
            </a:r>
            <a:r>
              <a:rPr lang="en-US" sz="2400" dirty="0">
                <a:solidFill>
                  <a:schemeClr val="accent1"/>
                </a:solidFill>
              </a:rPr>
              <a:t>.</a:t>
            </a:r>
            <a:r>
              <a:rPr lang="ar-SA" sz="2400" dirty="0">
                <a:solidFill>
                  <a:schemeClr val="accent1"/>
                </a:solidFill>
              </a:rPr>
              <a:t> ومن الممكن النشر كذلك وفق جدول زمني مختلف لقياس أي الأوقات أفضل من حيث التفاعل. </a:t>
            </a:r>
            <a:endParaRPr lang="ar-JO" sz="2400" dirty="0">
              <a:solidFill>
                <a:schemeClr val="accent1"/>
              </a:solidFill>
            </a:endParaRPr>
          </a:p>
          <a:p>
            <a:pPr marL="0" indent="0" algn="just" defTabSz="914400" rtl="1" eaLnBrk="1" latinLnBrk="0" hangingPunct="1">
              <a:lnSpc>
                <a:spcPct val="150000"/>
              </a:lnSpc>
              <a:spcBef>
                <a:spcPts val="1000"/>
              </a:spcBef>
              <a:buNone/>
            </a:pPr>
            <a:r>
              <a:rPr lang="ar-JO" sz="2400" u="sng" dirty="0">
                <a:solidFill>
                  <a:srgbClr val="C00000"/>
                </a:solidFill>
              </a:rPr>
              <a:t>يساعد في تحسين أداء الحملة بناءً على تفاعل الجمهور الحقيقي.</a:t>
            </a:r>
          </a:p>
          <a:p>
            <a:pPr marL="0" indent="0" algn="just" defTabSz="914400" rtl="1" eaLnBrk="1" latinLnBrk="0" hangingPunct="1">
              <a:lnSpc>
                <a:spcPct val="150000"/>
              </a:lnSpc>
              <a:spcBef>
                <a:spcPts val="1000"/>
              </a:spcBef>
              <a:buNone/>
            </a:pPr>
            <a:r>
              <a:rPr lang="ar-JO" sz="2400" dirty="0">
                <a:solidFill>
                  <a:schemeClr val="accent1"/>
                </a:solidFill>
              </a:rPr>
              <a:t>✍️ سؤال :</a:t>
            </a:r>
          </a:p>
          <a:p>
            <a:pPr marL="0" indent="0" algn="just" defTabSz="914400" rtl="1" eaLnBrk="1" latinLnBrk="0" hangingPunct="1">
              <a:lnSpc>
                <a:spcPct val="150000"/>
              </a:lnSpc>
              <a:spcBef>
                <a:spcPts val="1000"/>
              </a:spcBef>
              <a:buNone/>
            </a:pPr>
            <a:r>
              <a:rPr lang="ar-JO" sz="2400" dirty="0">
                <a:solidFill>
                  <a:schemeClr val="accent1"/>
                </a:solidFill>
              </a:rPr>
              <a:t>ما الفائدة من استخدام اختبار </a:t>
            </a:r>
            <a:r>
              <a:rPr lang="en-US" sz="2400" dirty="0">
                <a:solidFill>
                  <a:schemeClr val="accent1"/>
                </a:solidFill>
              </a:rPr>
              <a:t>A/B </a:t>
            </a:r>
            <a:r>
              <a:rPr lang="ar-JO" sz="2400" dirty="0">
                <a:solidFill>
                  <a:schemeClr val="accent1"/>
                </a:solidFill>
              </a:rPr>
              <a:t>قبل تعميم المحتوى؟</a:t>
            </a:r>
          </a:p>
          <a:p>
            <a:pPr marL="0" indent="0" algn="just" defTabSz="914400" rtl="1" eaLnBrk="1" latinLnBrk="0" hangingPunct="1">
              <a:lnSpc>
                <a:spcPct val="160000"/>
              </a:lnSpc>
              <a:spcBef>
                <a:spcPts val="1000"/>
              </a:spcBef>
              <a:buNone/>
            </a:pPr>
            <a:endParaRPr lang="en-JO" dirty="0">
              <a:solidFill>
                <a:schemeClr val="accent2">
                  <a:lumMod val="75000"/>
                </a:schemeClr>
              </a:solidFill>
              <a:cs typeface="+mj-cs"/>
            </a:endParaRPr>
          </a:p>
        </p:txBody>
      </p:sp>
      <p:sp>
        <p:nvSpPr>
          <p:cNvPr id="9" name="TextBox 8">
            <a:extLst>
              <a:ext uri="{FF2B5EF4-FFF2-40B4-BE49-F238E27FC236}">
                <a16:creationId xmlns:a16="http://schemas.microsoft.com/office/drawing/2014/main" id="{F70B01E2-1013-AB4B-96EA-F9F25322F432}"/>
              </a:ext>
            </a:extLst>
          </p:cNvPr>
          <p:cNvSpPr txBox="1"/>
          <p:nvPr/>
        </p:nvSpPr>
        <p:spPr>
          <a:xfrm>
            <a:off x="10808043" y="18362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4" name="Picture 3">
            <a:extLst>
              <a:ext uri="{FF2B5EF4-FFF2-40B4-BE49-F238E27FC236}">
                <a16:creationId xmlns:a16="http://schemas.microsoft.com/office/drawing/2014/main" id="{83AF58FD-DA52-F34B-BDFE-8FCE4DC947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508" y="2628284"/>
            <a:ext cx="4438259" cy="2678806"/>
          </a:xfrm>
          <a:prstGeom prst="rect">
            <a:avLst/>
          </a:prstGeom>
        </p:spPr>
      </p:pic>
    </p:spTree>
    <p:extLst>
      <p:ext uri="{BB962C8B-B14F-4D97-AF65-F5344CB8AC3E}">
        <p14:creationId xmlns:p14="http://schemas.microsoft.com/office/powerpoint/2010/main" val="30226746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0088" y="956177"/>
            <a:ext cx="5559358" cy="57923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id-ID" dirty="0"/>
          </a:p>
        </p:txBody>
      </p:sp>
      <p:sp>
        <p:nvSpPr>
          <p:cNvPr id="6" name="Rectangle 5"/>
          <p:cNvSpPr/>
          <p:nvPr/>
        </p:nvSpPr>
        <p:spPr>
          <a:xfrm>
            <a:off x="662608" y="1146220"/>
            <a:ext cx="5354353" cy="5309146"/>
          </a:xfrm>
          <a:prstGeom prst="rect">
            <a:avLst/>
          </a:prstGeom>
        </p:spPr>
        <p:txBody>
          <a:bodyPr wrap="square">
            <a:spAutoFit/>
          </a:bodyPr>
          <a:lstStyle/>
          <a:p>
            <a:pPr algn="r" rtl="1">
              <a:lnSpc>
                <a:spcPct val="150000"/>
              </a:lnSpc>
            </a:pPr>
            <a:r>
              <a:rPr lang="ar-JO" sz="2000" b="1" u="sng" dirty="0">
                <a:solidFill>
                  <a:srgbClr val="C00000"/>
                </a:solidFill>
                <a:latin typeface="Al Nile" pitchFamily="2" charset="-78"/>
              </a:rPr>
              <a:t>تساعد أدوات المتابعة على قياس:</a:t>
            </a:r>
          </a:p>
          <a:p>
            <a:pPr marL="457200" indent="-457200" algn="r" rtl="1">
              <a:lnSpc>
                <a:spcPct val="150000"/>
              </a:lnSpc>
              <a:buFont typeface="+mj-lt"/>
              <a:buAutoNum type="arabicPeriod"/>
            </a:pPr>
            <a:r>
              <a:rPr lang="ar-JO" sz="2000" dirty="0">
                <a:latin typeface="Al Nile" pitchFamily="2" charset="-78"/>
              </a:rPr>
              <a:t>عدد المشاهدات</a:t>
            </a:r>
          </a:p>
          <a:p>
            <a:pPr marL="457200" indent="-457200" algn="r" rtl="1">
              <a:lnSpc>
                <a:spcPct val="150000"/>
              </a:lnSpc>
              <a:buFont typeface="+mj-lt"/>
              <a:buAutoNum type="arabicPeriod"/>
            </a:pPr>
            <a:r>
              <a:rPr lang="ar-JO" sz="2000" dirty="0">
                <a:latin typeface="Al Nile" pitchFamily="2" charset="-78"/>
              </a:rPr>
              <a:t>نسبة التفاعل (الإعجابات – التعليقات – المشاركات)</a:t>
            </a:r>
          </a:p>
          <a:p>
            <a:pPr marL="457200" indent="-457200" algn="r" rtl="1">
              <a:lnSpc>
                <a:spcPct val="150000"/>
              </a:lnSpc>
              <a:buFont typeface="+mj-lt"/>
              <a:buAutoNum type="arabicPeriod"/>
            </a:pPr>
            <a:r>
              <a:rPr lang="ar-JO" sz="2000" dirty="0">
                <a:latin typeface="Al Nile" pitchFamily="2" charset="-78"/>
              </a:rPr>
              <a:t>معدل النقر (</a:t>
            </a:r>
            <a:r>
              <a:rPr lang="en-US" sz="2000" dirty="0">
                <a:latin typeface="Al Nile" pitchFamily="2" charset="-78"/>
              </a:rPr>
              <a:t>Click Through Rate).</a:t>
            </a:r>
          </a:p>
          <a:p>
            <a:pPr algn="r" rtl="1">
              <a:lnSpc>
                <a:spcPct val="150000"/>
              </a:lnSpc>
            </a:pPr>
            <a:r>
              <a:rPr lang="ar-JO" sz="2000" b="1" dirty="0">
                <a:latin typeface="Al Nile" pitchFamily="2" charset="-78"/>
              </a:rPr>
              <a:t>🧩 أدوات رئيسية:</a:t>
            </a:r>
          </a:p>
          <a:p>
            <a:pPr algn="l">
              <a:lnSpc>
                <a:spcPct val="150000"/>
              </a:lnSpc>
            </a:pPr>
            <a:r>
              <a:rPr lang="en-US" dirty="0">
                <a:latin typeface="Al Nile" pitchFamily="2" charset="-78"/>
                <a:cs typeface="Al Nile" pitchFamily="2" charset="-78"/>
              </a:rPr>
              <a:t>Google Analytics: </a:t>
            </a:r>
            <a:r>
              <a:rPr lang="en-US" dirty="0">
                <a:latin typeface="Al Nile" pitchFamily="2" charset="-78"/>
                <a:cs typeface="Al Nile" pitchFamily="2" charset="-78"/>
                <a:hlinkClick r:id="rId2"/>
              </a:rPr>
              <a:t>https://marketingplatform.google.com/about/analytics/</a:t>
            </a:r>
            <a:r>
              <a:rPr lang="en-US" dirty="0">
                <a:latin typeface="Al Nile" pitchFamily="2" charset="-78"/>
                <a:cs typeface="Al Nile" pitchFamily="2" charset="-78"/>
              </a:rPr>
              <a:t> </a:t>
            </a:r>
          </a:p>
          <a:p>
            <a:pPr algn="l">
              <a:lnSpc>
                <a:spcPct val="150000"/>
              </a:lnSpc>
            </a:pPr>
            <a:r>
              <a:rPr lang="en-US" dirty="0">
                <a:latin typeface="Al Nile" pitchFamily="2" charset="-78"/>
                <a:cs typeface="Al Nile" pitchFamily="2" charset="-78"/>
              </a:rPr>
              <a:t>Social media Insights tools : for Facebook, Instagram, and X there is a built in tool to insights and analytics</a:t>
            </a:r>
          </a:p>
          <a:p>
            <a:pPr algn="l">
              <a:lnSpc>
                <a:spcPct val="150000"/>
              </a:lnSpc>
            </a:pPr>
            <a:r>
              <a:rPr lang="en-US" dirty="0">
                <a:latin typeface="Al Nile" pitchFamily="2" charset="-78"/>
                <a:cs typeface="Al Nile" pitchFamily="2" charset="-78"/>
              </a:rPr>
              <a:t>X Analytics</a:t>
            </a:r>
          </a:p>
          <a:p>
            <a:pPr algn="l">
              <a:lnSpc>
                <a:spcPct val="150000"/>
              </a:lnSpc>
            </a:pPr>
            <a:r>
              <a:rPr lang="en-US" dirty="0">
                <a:latin typeface="Al Nile" pitchFamily="2" charset="-78"/>
                <a:cs typeface="Al Nile" pitchFamily="2" charset="-78"/>
              </a:rPr>
              <a:t>HubSpot: </a:t>
            </a:r>
            <a:r>
              <a:rPr lang="en-US" dirty="0">
                <a:latin typeface="Al Nile" pitchFamily="2" charset="-78"/>
                <a:cs typeface="Al Nile" pitchFamily="2" charset="-78"/>
                <a:hlinkClick r:id="rId3"/>
              </a:rPr>
              <a:t>https://www.hubspot.com</a:t>
            </a:r>
            <a:r>
              <a:rPr lang="en-US" dirty="0">
                <a:latin typeface="Al Nile" pitchFamily="2" charset="-78"/>
                <a:cs typeface="Al Nile" pitchFamily="2" charset="-78"/>
              </a:rPr>
              <a:t> </a:t>
            </a:r>
          </a:p>
        </p:txBody>
      </p:sp>
      <p:sp>
        <p:nvSpPr>
          <p:cNvPr id="17" name="TextBox 16"/>
          <p:cNvSpPr txBox="1"/>
          <p:nvPr/>
        </p:nvSpPr>
        <p:spPr>
          <a:xfrm>
            <a:off x="7017169" y="3744460"/>
            <a:ext cx="4644743" cy="739754"/>
          </a:xfrm>
          <a:prstGeom prst="rect">
            <a:avLst/>
          </a:prstGeom>
          <a:noFill/>
        </p:spPr>
        <p:txBody>
          <a:bodyPr wrap="square" rtlCol="0">
            <a:spAutoFit/>
          </a:bodyPr>
          <a:lstStyle/>
          <a:p>
            <a:pPr algn="ctr" rtl="1">
              <a:lnSpc>
                <a:spcPct val="150000"/>
              </a:lnSpc>
            </a:pPr>
            <a:r>
              <a:rPr lang="ar-JO" sz="3200" b="1" u="sng" dirty="0">
                <a:solidFill>
                  <a:srgbClr val="C00000"/>
                </a:solidFill>
                <a:latin typeface="Al Nile" pitchFamily="2" charset="-78"/>
              </a:rPr>
              <a:t>أدوات متابعة الأداء</a:t>
            </a:r>
          </a:p>
        </p:txBody>
      </p:sp>
      <p:sp>
        <p:nvSpPr>
          <p:cNvPr id="18" name="Rectangle 17"/>
          <p:cNvSpPr/>
          <p:nvPr/>
        </p:nvSpPr>
        <p:spPr>
          <a:xfrm>
            <a:off x="6089446" y="342900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ea typeface="Roboto Light" panose="02000000000000000000" pitchFamily="2" charset="0"/>
            </a:endParaRPr>
          </a:p>
        </p:txBody>
      </p:sp>
      <p:sp>
        <p:nvSpPr>
          <p:cNvPr id="23" name="TextBox 22"/>
          <p:cNvSpPr txBox="1"/>
          <p:nvPr/>
        </p:nvSpPr>
        <p:spPr>
          <a:xfrm>
            <a:off x="6460946" y="3886159"/>
            <a:ext cx="819100" cy="645160"/>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٠٧</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0166"/>
            <a:ext cx="2305141" cy="1076343"/>
          </a:xfrm>
          <a:prstGeom prst="rect">
            <a:avLst/>
          </a:prstGeom>
        </p:spPr>
      </p:pic>
      <p:pic>
        <p:nvPicPr>
          <p:cNvPr id="7" name="Picture Placeholder 6">
            <a:extLst>
              <a:ext uri="{FF2B5EF4-FFF2-40B4-BE49-F238E27FC236}">
                <a16:creationId xmlns:a16="http://schemas.microsoft.com/office/drawing/2014/main" id="{B408C37C-6333-A74F-A697-43B6FD189608}"/>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t="10488" b="10488"/>
          <a:stretch>
            <a:fillRect/>
          </a:stretch>
        </p:blipFill>
        <p:spPr>
          <a:xfrm>
            <a:off x="6096000" y="629806"/>
            <a:ext cx="5565912" cy="2799194"/>
          </a:xfrm>
        </p:spPr>
      </p:pic>
      <p:sp>
        <p:nvSpPr>
          <p:cNvPr id="10" name="TextBox 9">
            <a:extLst>
              <a:ext uri="{FF2B5EF4-FFF2-40B4-BE49-F238E27FC236}">
                <a16:creationId xmlns:a16="http://schemas.microsoft.com/office/drawing/2014/main" id="{D1839EDB-5851-074D-AE59-86EE5C748102}"/>
              </a:ext>
            </a:extLst>
          </p:cNvPr>
          <p:cNvSpPr txBox="1"/>
          <p:nvPr/>
        </p:nvSpPr>
        <p:spPr>
          <a:xfrm>
            <a:off x="10808043" y="1789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Tree>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0088" y="1039071"/>
            <a:ext cx="5559358" cy="53955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dirty="0"/>
          </a:p>
        </p:txBody>
      </p:sp>
      <p:sp>
        <p:nvSpPr>
          <p:cNvPr id="6" name="Rectangle 5"/>
          <p:cNvSpPr/>
          <p:nvPr/>
        </p:nvSpPr>
        <p:spPr>
          <a:xfrm>
            <a:off x="662609" y="1166842"/>
            <a:ext cx="5326067" cy="4524315"/>
          </a:xfrm>
          <a:prstGeom prst="rect">
            <a:avLst/>
          </a:prstGeom>
        </p:spPr>
        <p:txBody>
          <a:bodyPr wrap="square" anchor="ctr">
            <a:spAutoFit/>
          </a:bodyPr>
          <a:lstStyle/>
          <a:p>
            <a:pPr algn="r" rtl="1">
              <a:lnSpc>
                <a:spcPct val="150000"/>
              </a:lnSpc>
            </a:pPr>
            <a:r>
              <a:rPr lang="ar-JO" sz="2400" b="1" dirty="0">
                <a:solidFill>
                  <a:srgbClr val="C00000"/>
                </a:solidFill>
                <a:latin typeface="Al Nile" pitchFamily="2" charset="-78"/>
              </a:rPr>
              <a:t>يجب مراقبة أداء الحملة يوميًا.</a:t>
            </a:r>
          </a:p>
          <a:p>
            <a:pPr algn="r" rtl="1">
              <a:lnSpc>
                <a:spcPct val="150000"/>
              </a:lnSpc>
            </a:pPr>
            <a:r>
              <a:rPr lang="ar-JO" sz="2400" b="1" dirty="0">
                <a:latin typeface="Al Nile" pitchFamily="2" charset="-78"/>
              </a:rPr>
              <a:t>في حال ضعف التفاعل يمكن تعديل:</a:t>
            </a:r>
          </a:p>
          <a:p>
            <a:pPr marL="457200" indent="-457200" algn="r" rtl="1">
              <a:lnSpc>
                <a:spcPct val="150000"/>
              </a:lnSpc>
              <a:buFont typeface="+mj-lt"/>
              <a:buAutoNum type="arabicPeriod"/>
            </a:pPr>
            <a:r>
              <a:rPr lang="ar-JO" sz="2400" dirty="0">
                <a:latin typeface="Al Nile" pitchFamily="2" charset="-78"/>
              </a:rPr>
              <a:t>وقت النشر</a:t>
            </a:r>
          </a:p>
          <a:p>
            <a:pPr marL="457200" indent="-457200" algn="r" rtl="1">
              <a:lnSpc>
                <a:spcPct val="150000"/>
              </a:lnSpc>
              <a:buFont typeface="+mj-lt"/>
              <a:buAutoNum type="arabicPeriod"/>
            </a:pPr>
            <a:r>
              <a:rPr lang="ar-JO" sz="2400" dirty="0">
                <a:latin typeface="Al Nile" pitchFamily="2" charset="-78"/>
              </a:rPr>
              <a:t>تصميم المنشور</a:t>
            </a:r>
          </a:p>
          <a:p>
            <a:pPr marL="457200" indent="-457200" algn="r" rtl="1">
              <a:lnSpc>
                <a:spcPct val="150000"/>
              </a:lnSpc>
              <a:buFont typeface="+mj-lt"/>
              <a:buAutoNum type="arabicPeriod"/>
            </a:pPr>
            <a:r>
              <a:rPr lang="ar-JO" sz="2400" dirty="0">
                <a:latin typeface="Al Nile" pitchFamily="2" charset="-78"/>
              </a:rPr>
              <a:t>صيغة العنوان</a:t>
            </a:r>
          </a:p>
          <a:p>
            <a:pPr algn="r" rtl="1">
              <a:lnSpc>
                <a:spcPct val="150000"/>
              </a:lnSpc>
            </a:pPr>
            <a:r>
              <a:rPr lang="ar-JO" sz="2400" dirty="0">
                <a:latin typeface="Al Nile" pitchFamily="2" charset="-78"/>
              </a:rPr>
              <a:t>✍️ </a:t>
            </a:r>
            <a:r>
              <a:rPr lang="ar-JO" sz="2400" b="1" dirty="0">
                <a:solidFill>
                  <a:srgbClr val="C00000"/>
                </a:solidFill>
                <a:latin typeface="Al Nile" pitchFamily="2" charset="-78"/>
              </a:rPr>
              <a:t>سؤال:</a:t>
            </a:r>
          </a:p>
          <a:p>
            <a:pPr algn="r" rtl="1">
              <a:lnSpc>
                <a:spcPct val="150000"/>
              </a:lnSpc>
            </a:pPr>
            <a:r>
              <a:rPr lang="ar-JO" sz="2400" dirty="0">
                <a:latin typeface="Al Nile" pitchFamily="2" charset="-78"/>
              </a:rPr>
              <a:t>ما أول إجراء يمكن اتخاذه إذا لاحظت انخفاض التفاعل في منتصف الحملة؟</a:t>
            </a:r>
            <a:endParaRPr lang="en-US" sz="2400" dirty="0">
              <a:latin typeface="Al Nile" pitchFamily="2" charset="-78"/>
            </a:endParaRPr>
          </a:p>
        </p:txBody>
      </p:sp>
      <p:sp>
        <p:nvSpPr>
          <p:cNvPr id="17" name="TextBox 16"/>
          <p:cNvSpPr txBox="1"/>
          <p:nvPr/>
        </p:nvSpPr>
        <p:spPr>
          <a:xfrm>
            <a:off x="7481858" y="3649513"/>
            <a:ext cx="4047533" cy="739754"/>
          </a:xfrm>
          <a:prstGeom prst="rect">
            <a:avLst/>
          </a:prstGeom>
          <a:noFill/>
        </p:spPr>
        <p:txBody>
          <a:bodyPr wrap="square" rtlCol="0">
            <a:spAutoFit/>
          </a:bodyPr>
          <a:lstStyle/>
          <a:p>
            <a:pPr algn="r" rtl="1">
              <a:lnSpc>
                <a:spcPct val="150000"/>
              </a:lnSpc>
            </a:pPr>
            <a:r>
              <a:rPr lang="ar-JO" sz="3200" b="1" u="sng" dirty="0">
                <a:solidFill>
                  <a:srgbClr val="C00000"/>
                </a:solidFill>
                <a:latin typeface="Al Nile" pitchFamily="2" charset="-78"/>
              </a:rPr>
              <a:t>التعديل والتدخل أثناء الحملة</a:t>
            </a:r>
          </a:p>
        </p:txBody>
      </p:sp>
      <p:sp>
        <p:nvSpPr>
          <p:cNvPr id="18" name="Rectangle 17"/>
          <p:cNvSpPr/>
          <p:nvPr/>
        </p:nvSpPr>
        <p:spPr>
          <a:xfrm>
            <a:off x="6089446"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ea typeface="Roboto Light" panose="02000000000000000000" pitchFamily="2" charset="0"/>
            </a:endParaRPr>
          </a:p>
        </p:txBody>
      </p:sp>
      <p:sp>
        <p:nvSpPr>
          <p:cNvPr id="23" name="TextBox 22"/>
          <p:cNvSpPr txBox="1"/>
          <p:nvPr/>
        </p:nvSpPr>
        <p:spPr>
          <a:xfrm>
            <a:off x="6460946" y="3916137"/>
            <a:ext cx="819100" cy="645160"/>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٠٨</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798" y="-37272"/>
            <a:ext cx="2305141" cy="1076343"/>
          </a:xfrm>
          <a:prstGeom prst="rect">
            <a:avLst/>
          </a:prstGeom>
        </p:spPr>
      </p:pic>
      <p:sp>
        <p:nvSpPr>
          <p:cNvPr id="10" name="TextBox 9">
            <a:extLst>
              <a:ext uri="{FF2B5EF4-FFF2-40B4-BE49-F238E27FC236}">
                <a16:creationId xmlns:a16="http://schemas.microsoft.com/office/drawing/2014/main" id="{A99EC17C-3254-DF45-BD84-3E75DA2D87E5}"/>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7" name="Picture Placeholder 6">
            <a:extLst>
              <a:ext uri="{FF2B5EF4-FFF2-40B4-BE49-F238E27FC236}">
                <a16:creationId xmlns:a16="http://schemas.microsoft.com/office/drawing/2014/main" id="{7E8B0867-4EFF-0F48-A529-D1D3EDDD8A1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56" b="24856"/>
          <a:stretch>
            <a:fillRect/>
          </a:stretch>
        </p:blipFill>
        <p:spPr>
          <a:xfrm>
            <a:off x="6096000" y="592338"/>
            <a:ext cx="5765442" cy="2910186"/>
          </a:xfrm>
        </p:spPr>
      </p:pic>
    </p:spTree>
    <p:extLst>
      <p:ext uri="{BB962C8B-B14F-4D97-AF65-F5344CB8AC3E}">
        <p14:creationId xmlns:p14="http://schemas.microsoft.com/office/powerpoint/2010/main" val="885133156"/>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0088" y="1397680"/>
            <a:ext cx="5559358" cy="50369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dirty="0"/>
          </a:p>
        </p:txBody>
      </p:sp>
      <p:sp>
        <p:nvSpPr>
          <p:cNvPr id="6" name="Rectangle 5"/>
          <p:cNvSpPr/>
          <p:nvPr/>
        </p:nvSpPr>
        <p:spPr>
          <a:xfrm>
            <a:off x="662609" y="1549485"/>
            <a:ext cx="5163959" cy="2862322"/>
          </a:xfrm>
          <a:prstGeom prst="rect">
            <a:avLst/>
          </a:prstGeom>
        </p:spPr>
        <p:txBody>
          <a:bodyPr wrap="square">
            <a:spAutoFit/>
          </a:bodyPr>
          <a:lstStyle/>
          <a:p>
            <a:pPr algn="just" rtl="1">
              <a:lnSpc>
                <a:spcPct val="150000"/>
              </a:lnSpc>
            </a:pPr>
            <a:r>
              <a:rPr lang="ar-JO" sz="2400" b="1" dirty="0">
                <a:solidFill>
                  <a:srgbClr val="C00000"/>
                </a:solidFill>
                <a:latin typeface="Al Nile" pitchFamily="2" charset="-78"/>
              </a:rPr>
              <a:t>التقييم يشمل:</a:t>
            </a:r>
          </a:p>
          <a:p>
            <a:pPr marL="342900" indent="-342900" algn="just" rtl="1">
              <a:lnSpc>
                <a:spcPct val="150000"/>
              </a:lnSpc>
              <a:buFont typeface="Wingdings" pitchFamily="2" charset="2"/>
              <a:buChar char="ü"/>
            </a:pPr>
            <a:r>
              <a:rPr lang="ar-JO" sz="2400" dirty="0">
                <a:latin typeface="Al Nile" pitchFamily="2" charset="-78"/>
              </a:rPr>
              <a:t>هل تحققت الأهداف؟</a:t>
            </a:r>
          </a:p>
          <a:p>
            <a:pPr marL="342900" indent="-342900" algn="just" rtl="1">
              <a:lnSpc>
                <a:spcPct val="150000"/>
              </a:lnSpc>
              <a:buFont typeface="Wingdings" pitchFamily="2" charset="2"/>
              <a:buChar char="ü"/>
            </a:pPr>
            <a:r>
              <a:rPr lang="ar-JO" sz="2400" dirty="0">
                <a:latin typeface="Al Nile" pitchFamily="2" charset="-78"/>
              </a:rPr>
              <a:t>عدد الوصول المستهدف</a:t>
            </a:r>
          </a:p>
          <a:p>
            <a:pPr marL="342900" indent="-342900" algn="just" rtl="1">
              <a:lnSpc>
                <a:spcPct val="150000"/>
              </a:lnSpc>
              <a:buFont typeface="Wingdings" pitchFamily="2" charset="2"/>
              <a:buChar char="ü"/>
            </a:pPr>
            <a:r>
              <a:rPr lang="ar-JO" sz="2400" dirty="0">
                <a:latin typeface="Al Nile" pitchFamily="2" charset="-78"/>
              </a:rPr>
              <a:t>نسبة التفاعل مع المنشورات</a:t>
            </a:r>
          </a:p>
          <a:p>
            <a:pPr marL="342900" indent="-342900" algn="just" rtl="1">
              <a:lnSpc>
                <a:spcPct val="150000"/>
              </a:lnSpc>
              <a:buFont typeface="Wingdings" pitchFamily="2" charset="2"/>
              <a:buChar char="v"/>
            </a:pPr>
            <a:r>
              <a:rPr lang="ar-JO" sz="2400" b="1" u="sng" dirty="0">
                <a:solidFill>
                  <a:srgbClr val="C00000"/>
                </a:solidFill>
                <a:latin typeface="Al Nile" pitchFamily="2" charset="-78"/>
              </a:rPr>
              <a:t>يجب مقارنة الأهداف مع النتائج الحقيقية</a:t>
            </a:r>
            <a:endParaRPr lang="en-US" sz="2400" b="1" u="sng" dirty="0">
              <a:solidFill>
                <a:srgbClr val="C00000"/>
              </a:solidFill>
              <a:latin typeface="Al Nile" pitchFamily="2" charset="-78"/>
            </a:endParaRPr>
          </a:p>
        </p:txBody>
      </p:sp>
      <p:sp>
        <p:nvSpPr>
          <p:cNvPr id="17" name="TextBox 16"/>
          <p:cNvSpPr txBox="1"/>
          <p:nvPr/>
        </p:nvSpPr>
        <p:spPr>
          <a:xfrm>
            <a:off x="7056688" y="3704363"/>
            <a:ext cx="4774552" cy="658770"/>
          </a:xfrm>
          <a:prstGeom prst="rect">
            <a:avLst/>
          </a:prstGeom>
          <a:noFill/>
        </p:spPr>
        <p:txBody>
          <a:bodyPr wrap="square" rtlCol="0">
            <a:spAutoFit/>
          </a:bodyPr>
          <a:lstStyle/>
          <a:p>
            <a:pPr algn="ctr" rtl="1">
              <a:lnSpc>
                <a:spcPct val="150000"/>
              </a:lnSpc>
            </a:pPr>
            <a:r>
              <a:rPr lang="ar-JO" sz="2800" b="1" u="sng" dirty="0">
                <a:solidFill>
                  <a:srgbClr val="C00000"/>
                </a:solidFill>
                <a:latin typeface="Al Nile" pitchFamily="2" charset="-78"/>
              </a:rPr>
              <a:t>تقييم النتائج النهائية للحملة</a:t>
            </a:r>
          </a:p>
        </p:txBody>
      </p:sp>
      <p:sp>
        <p:nvSpPr>
          <p:cNvPr id="18" name="Rectangle 17"/>
          <p:cNvSpPr/>
          <p:nvPr/>
        </p:nvSpPr>
        <p:spPr>
          <a:xfrm>
            <a:off x="6096000"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6467500" y="3909739"/>
            <a:ext cx="819100" cy="645160"/>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٠٩</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DE71F70-4CE9-8447-BCDA-56A6DA50F37F}"/>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5" name="Picture 4">
            <a:extLst>
              <a:ext uri="{FF2B5EF4-FFF2-40B4-BE49-F238E27FC236}">
                <a16:creationId xmlns:a16="http://schemas.microsoft.com/office/drawing/2014/main" id="{1FBA2EBF-BD9A-174E-BDD0-5C4F2FB2D7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02556" y="574741"/>
            <a:ext cx="5728684" cy="3001778"/>
          </a:xfrm>
          <a:prstGeom prst="rect">
            <a:avLst/>
          </a:prstGeom>
        </p:spPr>
      </p:pic>
    </p:spTree>
    <p:extLst>
      <p:ext uri="{BB962C8B-B14F-4D97-AF65-F5344CB8AC3E}">
        <p14:creationId xmlns:p14="http://schemas.microsoft.com/office/powerpoint/2010/main" val="672659032"/>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0088" y="1397680"/>
            <a:ext cx="5559358" cy="50369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dirty="0"/>
          </a:p>
        </p:txBody>
      </p:sp>
      <p:sp>
        <p:nvSpPr>
          <p:cNvPr id="6" name="Rectangle 5"/>
          <p:cNvSpPr/>
          <p:nvPr/>
        </p:nvSpPr>
        <p:spPr>
          <a:xfrm>
            <a:off x="662609" y="1549485"/>
            <a:ext cx="5163959" cy="3416320"/>
          </a:xfrm>
          <a:prstGeom prst="rect">
            <a:avLst/>
          </a:prstGeom>
        </p:spPr>
        <p:txBody>
          <a:bodyPr wrap="square">
            <a:spAutoFit/>
          </a:bodyPr>
          <a:lstStyle/>
          <a:p>
            <a:pPr algn="just" rtl="1">
              <a:lnSpc>
                <a:spcPct val="150000"/>
              </a:lnSpc>
            </a:pPr>
            <a:r>
              <a:rPr lang="ar-JO" sz="2400" b="1" dirty="0">
                <a:solidFill>
                  <a:srgbClr val="C00000"/>
                </a:solidFill>
                <a:latin typeface="Al Nile" pitchFamily="2" charset="-78"/>
              </a:rPr>
              <a:t> </a:t>
            </a:r>
            <a:r>
              <a:rPr lang="ar-JO" sz="2400" b="1" dirty="0">
                <a:solidFill>
                  <a:schemeClr val="accent1"/>
                </a:solidFill>
                <a:latin typeface="Al Nile" pitchFamily="2" charset="-78"/>
              </a:rPr>
              <a:t>تقييم نقدي – ماذا يمكن تحسينه؟</a:t>
            </a:r>
          </a:p>
          <a:p>
            <a:pPr marL="342900" indent="-342900" algn="just" rtl="1">
              <a:lnSpc>
                <a:spcPct val="150000"/>
              </a:lnSpc>
              <a:buFont typeface="Arial" panose="020B0604020202020204" pitchFamily="34" charset="0"/>
              <a:buChar char="•"/>
            </a:pPr>
            <a:endParaRPr lang="ar-JO" sz="2400" dirty="0">
              <a:solidFill>
                <a:schemeClr val="accent1"/>
              </a:solidFill>
              <a:latin typeface="Al Nile" pitchFamily="2" charset="-78"/>
            </a:endParaRPr>
          </a:p>
          <a:p>
            <a:pPr marL="342900" indent="-342900" algn="just" rtl="1">
              <a:lnSpc>
                <a:spcPct val="150000"/>
              </a:lnSpc>
              <a:buFont typeface="Arial" panose="020B0604020202020204" pitchFamily="34" charset="0"/>
              <a:buChar char="•"/>
            </a:pPr>
            <a:r>
              <a:rPr lang="ar-JO" sz="2400" dirty="0">
                <a:solidFill>
                  <a:schemeClr val="accent1"/>
                </a:solidFill>
                <a:latin typeface="Al Nile" pitchFamily="2" charset="-78"/>
              </a:rPr>
              <a:t>نظرة على نقاط الضعف التي ظهرت في النهج</a:t>
            </a:r>
          </a:p>
          <a:p>
            <a:pPr marL="342900" indent="-342900" algn="just" rtl="1">
              <a:lnSpc>
                <a:spcPct val="150000"/>
              </a:lnSpc>
              <a:buFont typeface="Arial" panose="020B0604020202020204" pitchFamily="34" charset="0"/>
              <a:buChar char="•"/>
            </a:pPr>
            <a:r>
              <a:rPr lang="ar-JO" sz="2400" dirty="0">
                <a:solidFill>
                  <a:schemeClr val="accent1"/>
                </a:solidFill>
                <a:latin typeface="Al Nile" pitchFamily="2" charset="-78"/>
              </a:rPr>
              <a:t>استعراض مواقف الجمهور وردود الفعل السلبية</a:t>
            </a:r>
          </a:p>
          <a:p>
            <a:pPr marL="342900" indent="-342900" algn="just" rtl="1">
              <a:lnSpc>
                <a:spcPct val="150000"/>
              </a:lnSpc>
              <a:buFont typeface="Arial" panose="020B0604020202020204" pitchFamily="34" charset="0"/>
              <a:buChar char="•"/>
            </a:pPr>
            <a:r>
              <a:rPr lang="ar-JO" sz="2400" dirty="0">
                <a:solidFill>
                  <a:schemeClr val="accent1"/>
                </a:solidFill>
                <a:latin typeface="Al Nile" pitchFamily="2" charset="-78"/>
              </a:rPr>
              <a:t>ردود الأفعال الرسمية والإعلامية </a:t>
            </a:r>
          </a:p>
          <a:p>
            <a:pPr marL="342900" indent="-342900" algn="just" rtl="1">
              <a:lnSpc>
                <a:spcPct val="150000"/>
              </a:lnSpc>
              <a:buFont typeface="Arial" panose="020B0604020202020204" pitchFamily="34" charset="0"/>
              <a:buChar char="•"/>
            </a:pPr>
            <a:r>
              <a:rPr lang="ar-JO" sz="2400" dirty="0">
                <a:solidFill>
                  <a:schemeClr val="accent1"/>
                </a:solidFill>
                <a:latin typeface="Al Nile" pitchFamily="2" charset="-78"/>
              </a:rPr>
              <a:t>آداء فريق عمل الحملة </a:t>
            </a:r>
            <a:endParaRPr lang="en-US" sz="2400" dirty="0">
              <a:solidFill>
                <a:schemeClr val="accent1"/>
              </a:solidFill>
              <a:latin typeface="Al Nile" pitchFamily="2" charset="-78"/>
            </a:endParaRPr>
          </a:p>
        </p:txBody>
      </p:sp>
      <p:sp>
        <p:nvSpPr>
          <p:cNvPr id="17" name="TextBox 16"/>
          <p:cNvSpPr txBox="1"/>
          <p:nvPr/>
        </p:nvSpPr>
        <p:spPr>
          <a:xfrm>
            <a:off x="7154100" y="3723667"/>
            <a:ext cx="4954880" cy="660758"/>
          </a:xfrm>
          <a:prstGeom prst="rect">
            <a:avLst/>
          </a:prstGeom>
          <a:noFill/>
        </p:spPr>
        <p:txBody>
          <a:bodyPr wrap="square" rtlCol="0">
            <a:spAutoFit/>
          </a:bodyPr>
          <a:lstStyle/>
          <a:p>
            <a:pPr algn="ctr" rtl="1">
              <a:lnSpc>
                <a:spcPct val="150000"/>
              </a:lnSpc>
            </a:pPr>
            <a:r>
              <a:rPr lang="ar-JO" sz="2800" b="1" u="sng" dirty="0">
                <a:solidFill>
                  <a:srgbClr val="C00000"/>
                </a:solidFill>
                <a:latin typeface="Al Nile" pitchFamily="2" charset="-78"/>
              </a:rPr>
              <a:t>تقييم النتائج النهائية للحملة– تحليل نقدي</a:t>
            </a:r>
          </a:p>
        </p:txBody>
      </p:sp>
      <p:sp>
        <p:nvSpPr>
          <p:cNvPr id="18" name="Rectangle 17"/>
          <p:cNvSpPr/>
          <p:nvPr/>
        </p:nvSpPr>
        <p:spPr>
          <a:xfrm>
            <a:off x="6089446" y="3395972"/>
            <a:ext cx="1064654"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6384260" y="3812013"/>
            <a:ext cx="819100" cy="645160"/>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١٠</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DE71F70-4CE9-8447-BCDA-56A6DA50F37F}"/>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4" name="Picture 3">
            <a:extLst>
              <a:ext uri="{FF2B5EF4-FFF2-40B4-BE49-F238E27FC236}">
                <a16:creationId xmlns:a16="http://schemas.microsoft.com/office/drawing/2014/main" id="{A7D12984-735D-DF41-9A83-AB6AA3B3B4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9446" y="555171"/>
            <a:ext cx="6102553" cy="2876918"/>
          </a:xfrm>
          <a:prstGeom prst="rect">
            <a:avLst/>
          </a:prstGeom>
        </p:spPr>
      </p:pic>
    </p:spTree>
    <p:extLst>
      <p:ext uri="{BB962C8B-B14F-4D97-AF65-F5344CB8AC3E}">
        <p14:creationId xmlns:p14="http://schemas.microsoft.com/office/powerpoint/2010/main" val="246603418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0760" y="1063587"/>
            <a:ext cx="5728686" cy="55180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dirty="0"/>
          </a:p>
        </p:txBody>
      </p:sp>
      <p:sp>
        <p:nvSpPr>
          <p:cNvPr id="6" name="Rectangle 5"/>
          <p:cNvSpPr/>
          <p:nvPr/>
        </p:nvSpPr>
        <p:spPr>
          <a:xfrm>
            <a:off x="743014" y="1324953"/>
            <a:ext cx="5163959" cy="5032147"/>
          </a:xfrm>
          <a:prstGeom prst="rect">
            <a:avLst/>
          </a:prstGeom>
        </p:spPr>
        <p:txBody>
          <a:bodyPr wrap="square">
            <a:spAutoFit/>
          </a:bodyPr>
          <a:lstStyle/>
          <a:p>
            <a:pPr algn="just" rtl="1">
              <a:lnSpc>
                <a:spcPct val="150000"/>
              </a:lnSpc>
            </a:pPr>
            <a:r>
              <a:rPr lang="ar-JO" sz="2400" dirty="0">
                <a:solidFill>
                  <a:srgbClr val="C00000"/>
                </a:solidFill>
                <a:latin typeface="Al Nile" pitchFamily="2" charset="-78"/>
              </a:rPr>
              <a:t>تقييم الأثر المجتمعي</a:t>
            </a:r>
          </a:p>
          <a:p>
            <a:pPr algn="just" rtl="1">
              <a:lnSpc>
                <a:spcPct val="150000"/>
              </a:lnSpc>
            </a:pPr>
            <a:r>
              <a:rPr lang="ar-JO" sz="2400" dirty="0">
                <a:solidFill>
                  <a:schemeClr val="accent1">
                    <a:lumMod val="75000"/>
                  </a:schemeClr>
                </a:solidFill>
                <a:latin typeface="Al Nile" pitchFamily="2" charset="-78"/>
              </a:rPr>
              <a:t>هل خلقت الحملة نقاشًا داخليًا في البيئة المستهدفة؟</a:t>
            </a:r>
          </a:p>
          <a:p>
            <a:pPr algn="just" rtl="1">
              <a:lnSpc>
                <a:spcPct val="150000"/>
              </a:lnSpc>
            </a:pPr>
            <a:r>
              <a:rPr lang="ar-JO" sz="2400" dirty="0">
                <a:solidFill>
                  <a:schemeClr val="accent1">
                    <a:lumMod val="75000"/>
                  </a:schemeClr>
                </a:solidFill>
                <a:latin typeface="Al Nile" pitchFamily="2" charset="-78"/>
              </a:rPr>
              <a:t>تمثل النتائج أرقامًا بيانية ورسومًا توضيحية (</a:t>
            </a:r>
            <a:r>
              <a:rPr lang="en-US" sz="2400" dirty="0">
                <a:solidFill>
                  <a:schemeClr val="accent1">
                    <a:lumMod val="75000"/>
                  </a:schemeClr>
                </a:solidFill>
                <a:latin typeface="Al Nile" pitchFamily="2" charset="-78"/>
              </a:rPr>
              <a:t>Reach – Engagement)</a:t>
            </a:r>
          </a:p>
          <a:p>
            <a:pPr algn="just" rtl="1">
              <a:lnSpc>
                <a:spcPct val="150000"/>
              </a:lnSpc>
            </a:pPr>
            <a:r>
              <a:rPr lang="ar-JO" sz="2400" dirty="0">
                <a:solidFill>
                  <a:schemeClr val="accent1">
                    <a:lumMod val="75000"/>
                  </a:schemeClr>
                </a:solidFill>
                <a:latin typeface="Al Nile" pitchFamily="2" charset="-78"/>
              </a:rPr>
              <a:t>مثال: سنتحدث لاحقاً عن نتائج حملات في السعودية والإمارات حققت ٢٠٪ و ٨٠٪ تفاعل ومشاركة من قبل الجماهير المستهدفة</a:t>
            </a:r>
          </a:p>
          <a:p>
            <a:pPr algn="just" rtl="1">
              <a:lnSpc>
                <a:spcPct val="150000"/>
              </a:lnSpc>
            </a:pPr>
            <a:r>
              <a:rPr lang="ar-JO" sz="2400" dirty="0">
                <a:solidFill>
                  <a:schemeClr val="accent1">
                    <a:lumMod val="75000"/>
                  </a:schemeClr>
                </a:solidFill>
                <a:latin typeface="Al Nile" pitchFamily="2" charset="-78"/>
              </a:rPr>
              <a:t>✍️ </a:t>
            </a:r>
            <a:r>
              <a:rPr lang="ar-JO" sz="2400" dirty="0">
                <a:solidFill>
                  <a:srgbClr val="C00000"/>
                </a:solidFill>
                <a:latin typeface="Al Nile" pitchFamily="2" charset="-78"/>
              </a:rPr>
              <a:t>سؤال</a:t>
            </a:r>
            <a:r>
              <a:rPr lang="ar-JO" sz="2400" dirty="0">
                <a:solidFill>
                  <a:schemeClr val="accent1">
                    <a:lumMod val="75000"/>
                  </a:schemeClr>
                </a:solidFill>
                <a:latin typeface="Al Nile" pitchFamily="2" charset="-78"/>
              </a:rPr>
              <a:t>:</a:t>
            </a:r>
          </a:p>
          <a:p>
            <a:pPr algn="just" rtl="1">
              <a:lnSpc>
                <a:spcPct val="150000"/>
              </a:lnSpc>
            </a:pPr>
            <a:r>
              <a:rPr lang="ar-JO" sz="2400" dirty="0">
                <a:solidFill>
                  <a:schemeClr val="accent1">
                    <a:lumMod val="75000"/>
                  </a:schemeClr>
                </a:solidFill>
                <a:latin typeface="Al Nile" pitchFamily="2" charset="-78"/>
              </a:rPr>
              <a:t>كيف تقيس الأثر المجتمعي بعد انتهاء الحملة؟</a:t>
            </a:r>
            <a:endParaRPr lang="en-US" sz="2400" u="sng" dirty="0">
              <a:solidFill>
                <a:schemeClr val="accent1">
                  <a:lumMod val="75000"/>
                </a:schemeClr>
              </a:solidFill>
              <a:latin typeface="Al Nile" pitchFamily="2" charset="-78"/>
            </a:endParaRPr>
          </a:p>
        </p:txBody>
      </p:sp>
      <p:sp>
        <p:nvSpPr>
          <p:cNvPr id="17" name="TextBox 16"/>
          <p:cNvSpPr txBox="1"/>
          <p:nvPr/>
        </p:nvSpPr>
        <p:spPr>
          <a:xfrm>
            <a:off x="7056688" y="3704363"/>
            <a:ext cx="4774552" cy="1305101"/>
          </a:xfrm>
          <a:prstGeom prst="rect">
            <a:avLst/>
          </a:prstGeom>
          <a:noFill/>
        </p:spPr>
        <p:txBody>
          <a:bodyPr wrap="square" rtlCol="0">
            <a:spAutoFit/>
          </a:bodyPr>
          <a:lstStyle/>
          <a:p>
            <a:pPr algn="ctr" rtl="1">
              <a:lnSpc>
                <a:spcPct val="150000"/>
              </a:lnSpc>
            </a:pPr>
            <a:r>
              <a:rPr lang="ar-JO" sz="2800" b="1" u="sng" dirty="0">
                <a:solidFill>
                  <a:srgbClr val="C00000"/>
                </a:solidFill>
                <a:latin typeface="Al Nile" pitchFamily="2" charset="-78"/>
              </a:rPr>
              <a:t>تقييم النتائج النهائية للحملة: الأثر المجتمعي</a:t>
            </a:r>
          </a:p>
        </p:txBody>
      </p:sp>
      <p:sp>
        <p:nvSpPr>
          <p:cNvPr id="18" name="Rectangle 17"/>
          <p:cNvSpPr/>
          <p:nvPr/>
        </p:nvSpPr>
        <p:spPr>
          <a:xfrm>
            <a:off x="6096000"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6467500" y="3909739"/>
            <a:ext cx="819100" cy="645160"/>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١١</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04194"/>
            <a:ext cx="2305141" cy="1076343"/>
          </a:xfrm>
          <a:prstGeom prst="rect">
            <a:avLst/>
          </a:prstGeom>
        </p:spPr>
      </p:pic>
      <p:sp>
        <p:nvSpPr>
          <p:cNvPr id="10" name="TextBox 9">
            <a:extLst>
              <a:ext uri="{FF2B5EF4-FFF2-40B4-BE49-F238E27FC236}">
                <a16:creationId xmlns:a16="http://schemas.microsoft.com/office/drawing/2014/main" id="{EDE71F70-4CE9-8447-BCDA-56A6DA50F37F}"/>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4" name="Picture 3">
            <a:extLst>
              <a:ext uri="{FF2B5EF4-FFF2-40B4-BE49-F238E27FC236}">
                <a16:creationId xmlns:a16="http://schemas.microsoft.com/office/drawing/2014/main" id="{6FA1E32D-0F1A-FD4F-BCB1-BA023BC93E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9446" y="546619"/>
            <a:ext cx="5741794" cy="2965978"/>
          </a:xfrm>
          <a:prstGeom prst="rect">
            <a:avLst/>
          </a:prstGeom>
        </p:spPr>
      </p:pic>
    </p:spTree>
    <p:extLst>
      <p:ext uri="{BB962C8B-B14F-4D97-AF65-F5344CB8AC3E}">
        <p14:creationId xmlns:p14="http://schemas.microsoft.com/office/powerpoint/2010/main" val="1217932488"/>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1601" y="1990288"/>
            <a:ext cx="5573486" cy="287742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4290731" y="642256"/>
            <a:ext cx="7678559" cy="739754"/>
          </a:xfrm>
          <a:prstGeom prst="rect">
            <a:avLst/>
          </a:prstGeom>
          <a:noFill/>
        </p:spPr>
        <p:txBody>
          <a:bodyPr wrap="square" rtlCol="0">
            <a:spAutoFit/>
          </a:bodyPr>
          <a:lstStyle/>
          <a:p>
            <a:pPr algn="r" rtl="1">
              <a:lnSpc>
                <a:spcPct val="150000"/>
              </a:lnSpc>
            </a:pPr>
            <a:r>
              <a:rPr lang="ar-JO" sz="3200" b="1" u="sng" dirty="0">
                <a:solidFill>
                  <a:schemeClr val="accent1">
                    <a:lumMod val="75000"/>
                  </a:schemeClr>
                </a:solidFill>
                <a:latin typeface="Alexandria" charset="0"/>
              </a:rPr>
              <a:t>إعداد التقرير الختامي للحملة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1322969"/>
            <a:ext cx="8869159" cy="5953938"/>
          </a:xfrm>
          <a:prstGeom prst="rect">
            <a:avLst/>
          </a:prstGeom>
          <a:noFill/>
        </p:spPr>
        <p:txBody>
          <a:bodyPr wrap="square" rtlCol="0">
            <a:spAutoFit/>
          </a:bodyPr>
          <a:lstStyle/>
          <a:p>
            <a:pPr algn="r" rtl="1">
              <a:lnSpc>
                <a:spcPct val="150000"/>
              </a:lnSpc>
            </a:pPr>
            <a:r>
              <a:rPr lang="ar-JO" sz="2400" b="1" dirty="0">
                <a:latin typeface="Alexandria" charset="0"/>
                <a:cs typeface="+mj-cs"/>
              </a:rPr>
              <a:t>التقرير يتضمن:</a:t>
            </a:r>
          </a:p>
          <a:p>
            <a:pPr marL="285750" indent="-285750" algn="r" rtl="1">
              <a:lnSpc>
                <a:spcPct val="150000"/>
              </a:lnSpc>
              <a:buFont typeface="Arial" panose="020B0604020202020204" pitchFamily="34" charset="0"/>
              <a:buChar char="•"/>
            </a:pPr>
            <a:r>
              <a:rPr lang="ar-JO" sz="2400" dirty="0">
                <a:latin typeface="Alexandria" charset="0"/>
              </a:rPr>
              <a:t>الأهداف</a:t>
            </a:r>
          </a:p>
          <a:p>
            <a:pPr marL="285750" indent="-285750" algn="r" rtl="1">
              <a:lnSpc>
                <a:spcPct val="150000"/>
              </a:lnSpc>
              <a:buFont typeface="Arial" panose="020B0604020202020204" pitchFamily="34" charset="0"/>
              <a:buChar char="•"/>
            </a:pPr>
            <a:r>
              <a:rPr lang="ar-JO" sz="2400" dirty="0">
                <a:latin typeface="Alexandria" charset="0"/>
              </a:rPr>
              <a:t>الأدوات والمنصات المستخدمة</a:t>
            </a:r>
          </a:p>
          <a:p>
            <a:pPr marL="285750" indent="-285750" algn="r" rtl="1">
              <a:lnSpc>
                <a:spcPct val="150000"/>
              </a:lnSpc>
              <a:buFont typeface="Arial" panose="020B0604020202020204" pitchFamily="34" charset="0"/>
              <a:buChar char="•"/>
            </a:pPr>
            <a:r>
              <a:rPr lang="ar-JO" sz="2400" dirty="0">
                <a:latin typeface="Alexandria" charset="0"/>
              </a:rPr>
              <a:t>معدل التفاعل</a:t>
            </a:r>
          </a:p>
          <a:p>
            <a:pPr marL="285750" indent="-285750" algn="r" rtl="1">
              <a:lnSpc>
                <a:spcPct val="150000"/>
              </a:lnSpc>
              <a:buFont typeface="Arial" panose="020B0604020202020204" pitchFamily="34" charset="0"/>
              <a:buChar char="•"/>
            </a:pPr>
            <a:r>
              <a:rPr lang="ar-JO" sz="2400" dirty="0">
                <a:latin typeface="Alexandria" charset="0"/>
              </a:rPr>
              <a:t>التوصيات للحملات المستقبلية</a:t>
            </a:r>
          </a:p>
          <a:p>
            <a:pPr marL="285750" indent="-285750" algn="r" rtl="1">
              <a:lnSpc>
                <a:spcPct val="150000"/>
              </a:lnSpc>
              <a:buFont typeface="Arial" panose="020B0604020202020204" pitchFamily="34" charset="0"/>
              <a:buChar char="•"/>
            </a:pPr>
            <a:r>
              <a:rPr lang="ar-JO" sz="2400" dirty="0">
                <a:latin typeface="Alexandria" charset="0"/>
              </a:rPr>
              <a:t>أهمية التوثيق لتحسين الحملات القادمة</a:t>
            </a:r>
          </a:p>
          <a:p>
            <a:pPr algn="r" rtl="1">
              <a:lnSpc>
                <a:spcPct val="150000"/>
              </a:lnSpc>
            </a:pPr>
            <a:r>
              <a:rPr lang="ar-JO" sz="2400" dirty="0">
                <a:latin typeface="Alexandria" charset="0"/>
                <a:cs typeface="+mj-cs"/>
              </a:rPr>
              <a:t>✍️ </a:t>
            </a:r>
            <a:r>
              <a:rPr lang="ar-JO" sz="2400" b="1" dirty="0">
                <a:solidFill>
                  <a:srgbClr val="C00000"/>
                </a:solidFill>
                <a:latin typeface="Alexandria" charset="0"/>
                <a:cs typeface="+mj-cs"/>
              </a:rPr>
              <a:t>سؤال</a:t>
            </a:r>
            <a:r>
              <a:rPr lang="ar-JO" sz="2400" dirty="0">
                <a:latin typeface="Alexandria" charset="0"/>
                <a:cs typeface="+mj-cs"/>
              </a:rPr>
              <a:t>:</a:t>
            </a:r>
          </a:p>
          <a:p>
            <a:pPr marL="285750" indent="-285750" algn="r" rtl="1">
              <a:lnSpc>
                <a:spcPct val="150000"/>
              </a:lnSpc>
              <a:buFont typeface="Arial" panose="020B0604020202020204" pitchFamily="34" charset="0"/>
              <a:buChar char="•"/>
            </a:pPr>
            <a:r>
              <a:rPr lang="ar-JO" sz="2400" dirty="0">
                <a:latin typeface="Alexandria" charset="0"/>
                <a:cs typeface="+mj-cs"/>
              </a:rPr>
              <a:t>لماذا يعتبر التقرير الختامي أداة مهمة لتطوير الحملات المستقبلية؟</a:t>
            </a:r>
            <a:endParaRPr lang="en-US" sz="2400" dirty="0">
              <a:latin typeface="Alexandria" charset="0"/>
              <a:cs typeface="+mj-cs"/>
            </a:endParaRPr>
          </a:p>
          <a:p>
            <a:pPr marL="285750" indent="-285750" algn="r" rtl="1">
              <a:lnSpc>
                <a:spcPct val="150000"/>
              </a:lnSpc>
              <a:buFont typeface="Arial" panose="020B0604020202020204" pitchFamily="34" charset="0"/>
              <a:buChar char="•"/>
            </a:pPr>
            <a:r>
              <a:rPr lang="ar-JO" sz="2400" dirty="0">
                <a:latin typeface="Alexandria" charset="0"/>
              </a:rPr>
              <a:t>ما رأيك في إضافة قسم عن تحليل </a:t>
            </a:r>
            <a:r>
              <a:rPr lang="en-US" sz="2400" dirty="0">
                <a:latin typeface="Alexandria" charset="0"/>
              </a:rPr>
              <a:t>SWOT </a:t>
            </a:r>
            <a:r>
              <a:rPr lang="ar-JO" sz="2400" dirty="0">
                <a:latin typeface="Alexandria" charset="0"/>
              </a:rPr>
              <a:t>في التقرير النهائي؟</a:t>
            </a:r>
          </a:p>
          <a:p>
            <a:pPr marL="285750" indent="-285750" algn="r" rtl="1">
              <a:lnSpc>
                <a:spcPct val="150000"/>
              </a:lnSpc>
              <a:buFont typeface="Arial" panose="020B0604020202020204" pitchFamily="34" charset="0"/>
              <a:buChar char="•"/>
            </a:pPr>
            <a:endParaRPr lang="ar-JO" sz="2000" b="1" dirty="0">
              <a:latin typeface="Alexandria" charset="0"/>
              <a:cs typeface="Alexandria" charset="0"/>
            </a:endParaRPr>
          </a:p>
          <a:p>
            <a:pPr marL="285750" indent="-285750" algn="r" rtl="1">
              <a:lnSpc>
                <a:spcPct val="150000"/>
              </a:lnSpc>
              <a:buFont typeface="Arial" panose="020B0604020202020204" pitchFamily="34" charset="0"/>
              <a:buChar char="•"/>
            </a:pPr>
            <a:endParaRPr lang="en-US" sz="2000" b="1" dirty="0">
              <a:latin typeface="Alexandria" charset="0"/>
              <a:cs typeface="Alexandria" charset="0"/>
            </a:endParaRPr>
          </a:p>
        </p:txBody>
      </p:sp>
      <p:sp>
        <p:nvSpPr>
          <p:cNvPr id="32" name="Rectangle 31"/>
          <p:cNvSpPr/>
          <p:nvPr/>
        </p:nvSpPr>
        <p:spPr>
          <a:xfrm>
            <a:off x="3100132" y="62916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ea typeface="Roboto Light" panose="02000000000000000000" pitchFamily="2" charset="0"/>
            </a:endParaRPr>
          </a:p>
        </p:txBody>
      </p:sp>
      <p:sp>
        <p:nvSpPr>
          <p:cNvPr id="34" name="TextBox 33"/>
          <p:cNvSpPr txBox="1"/>
          <p:nvPr/>
        </p:nvSpPr>
        <p:spPr>
          <a:xfrm>
            <a:off x="3495741" y="969592"/>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١٢</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8022"/>
            <a:ext cx="2305141" cy="1076343"/>
          </a:xfrm>
          <a:prstGeom prst="rect">
            <a:avLst/>
          </a:prstGeom>
        </p:spPr>
      </p:pic>
      <p:sp>
        <p:nvSpPr>
          <p:cNvPr id="12" name="TextBox 11">
            <a:extLst>
              <a:ext uri="{FF2B5EF4-FFF2-40B4-BE49-F238E27FC236}">
                <a16:creationId xmlns:a16="http://schemas.microsoft.com/office/drawing/2014/main" id="{703DEE75-C059-6D44-B2B0-11A37C080928}"/>
              </a:ext>
            </a:extLst>
          </p:cNvPr>
          <p:cNvSpPr txBox="1"/>
          <p:nvPr/>
        </p:nvSpPr>
        <p:spPr>
          <a:xfrm>
            <a:off x="10664673" y="3374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5" name="Picture 4">
            <a:extLst>
              <a:ext uri="{FF2B5EF4-FFF2-40B4-BE49-F238E27FC236}">
                <a16:creationId xmlns:a16="http://schemas.microsoft.com/office/drawing/2014/main" id="{AF635C1E-9252-484E-B1D6-ED88C64E50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1117286" y="2686858"/>
            <a:ext cx="5288426" cy="3053854"/>
          </a:xfrm>
          <a:prstGeom prst="rect">
            <a:avLst/>
          </a:prstGeom>
        </p:spPr>
      </p:pic>
    </p:spTree>
    <p:extLst>
      <p:ext uri="{BB962C8B-B14F-4D97-AF65-F5344CB8AC3E}">
        <p14:creationId xmlns:p14="http://schemas.microsoft.com/office/powerpoint/2010/main" val="9625540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71601" y="1990288"/>
            <a:ext cx="5573486" cy="287742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4290731" y="829818"/>
            <a:ext cx="7678559" cy="739754"/>
          </a:xfrm>
          <a:prstGeom prst="rect">
            <a:avLst/>
          </a:prstGeom>
          <a:noFill/>
        </p:spPr>
        <p:txBody>
          <a:bodyPr wrap="square" rtlCol="0">
            <a:spAutoFit/>
          </a:bodyPr>
          <a:lstStyle/>
          <a:p>
            <a:pPr algn="r" rtl="1">
              <a:lnSpc>
                <a:spcPct val="150000"/>
              </a:lnSpc>
            </a:pPr>
            <a:r>
              <a:rPr lang="ar-JO" sz="3200" b="1" dirty="0">
                <a:solidFill>
                  <a:schemeClr val="accent1"/>
                </a:solidFill>
                <a:latin typeface="Alexandria" charset="0"/>
                <a:cs typeface="+mj-cs"/>
              </a:rPr>
              <a:t>خطوات العملية النهائية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00131" y="1735076"/>
            <a:ext cx="8869159" cy="3349956"/>
          </a:xfrm>
          <a:prstGeom prst="rect">
            <a:avLst/>
          </a:prstGeom>
          <a:noFill/>
        </p:spPr>
        <p:txBody>
          <a:bodyPr wrap="square" rtlCol="0">
            <a:spAutoFit/>
          </a:bodyPr>
          <a:lstStyle/>
          <a:p>
            <a:pPr marL="457200" indent="-457200" algn="r" rtl="1">
              <a:lnSpc>
                <a:spcPct val="150000"/>
              </a:lnSpc>
              <a:buFont typeface="+mj-lt"/>
              <a:buAutoNum type="arabicPeriod"/>
            </a:pPr>
            <a:r>
              <a:rPr lang="ar-JO" sz="2400" dirty="0">
                <a:latin typeface="Alexandria" charset="0"/>
              </a:rPr>
              <a:t>إعداد التقرير</a:t>
            </a:r>
          </a:p>
          <a:p>
            <a:pPr marL="457200" indent="-457200" algn="r" rtl="1">
              <a:lnSpc>
                <a:spcPct val="150000"/>
              </a:lnSpc>
              <a:buFont typeface="+mj-lt"/>
              <a:buAutoNum type="arabicPeriod"/>
            </a:pPr>
            <a:r>
              <a:rPr lang="ar-JO" sz="2400" dirty="0">
                <a:latin typeface="Alexandria" charset="0"/>
              </a:rPr>
              <a:t>مشاركة النتائج مع المعنيين</a:t>
            </a:r>
          </a:p>
          <a:p>
            <a:pPr marL="457200" indent="-457200" algn="r" rtl="1">
              <a:lnSpc>
                <a:spcPct val="150000"/>
              </a:lnSpc>
              <a:buFont typeface="+mj-lt"/>
              <a:buAutoNum type="arabicPeriod"/>
            </a:pPr>
            <a:r>
              <a:rPr lang="ar-JO" sz="2400" dirty="0">
                <a:latin typeface="Alexandria" charset="0"/>
              </a:rPr>
              <a:t>تجميع الدروس المستفادة</a:t>
            </a:r>
          </a:p>
          <a:p>
            <a:pPr marL="457200" indent="-457200" algn="r" rtl="1">
              <a:lnSpc>
                <a:spcPct val="150000"/>
              </a:lnSpc>
              <a:buFont typeface="+mj-lt"/>
              <a:buAutoNum type="arabicPeriod"/>
            </a:pPr>
            <a:r>
              <a:rPr lang="ar-JO" sz="2400" dirty="0">
                <a:latin typeface="Alexandria" charset="0"/>
              </a:rPr>
              <a:t>تحضير الحملة للسنة التالية</a:t>
            </a:r>
          </a:p>
          <a:p>
            <a:pPr algn="r" rtl="1">
              <a:lnSpc>
                <a:spcPct val="150000"/>
              </a:lnSpc>
            </a:pPr>
            <a:r>
              <a:rPr lang="ar-JO" sz="2400" b="1" dirty="0">
                <a:latin typeface="Alexandria" charset="0"/>
                <a:cs typeface="+mj-cs"/>
              </a:rPr>
              <a:t>✍️ </a:t>
            </a:r>
            <a:r>
              <a:rPr lang="ar-JO" sz="2400" b="1" dirty="0">
                <a:solidFill>
                  <a:srgbClr val="C00000"/>
                </a:solidFill>
                <a:latin typeface="Alexandria" charset="0"/>
                <a:cs typeface="+mj-cs"/>
              </a:rPr>
              <a:t>سؤال</a:t>
            </a:r>
            <a:r>
              <a:rPr lang="ar-JO" sz="2400" b="1" dirty="0">
                <a:latin typeface="Alexandria" charset="0"/>
                <a:cs typeface="+mj-cs"/>
              </a:rPr>
              <a:t>:</a:t>
            </a:r>
          </a:p>
          <a:p>
            <a:pPr algn="r" rtl="1">
              <a:lnSpc>
                <a:spcPct val="150000"/>
              </a:lnSpc>
            </a:pPr>
            <a:r>
              <a:rPr lang="ar-JO" sz="2400" dirty="0">
                <a:latin typeface="Alexandria" charset="0"/>
              </a:rPr>
              <a:t>ما هي أهم ثلاث نقاط يجب تضمينها في التقرير النهائي؟</a:t>
            </a:r>
          </a:p>
        </p:txBody>
      </p:sp>
      <p:sp>
        <p:nvSpPr>
          <p:cNvPr id="32" name="Rectangle 31"/>
          <p:cNvSpPr/>
          <p:nvPr/>
        </p:nvSpPr>
        <p:spPr>
          <a:xfrm>
            <a:off x="3100132" y="62916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ea typeface="Roboto Light" panose="02000000000000000000" pitchFamily="2" charset="0"/>
            </a:endParaRPr>
          </a:p>
        </p:txBody>
      </p:sp>
      <p:sp>
        <p:nvSpPr>
          <p:cNvPr id="34" name="TextBox 33"/>
          <p:cNvSpPr txBox="1"/>
          <p:nvPr/>
        </p:nvSpPr>
        <p:spPr>
          <a:xfrm>
            <a:off x="3495741" y="969592"/>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١٣</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8022"/>
            <a:ext cx="2305141" cy="1076343"/>
          </a:xfrm>
          <a:prstGeom prst="rect">
            <a:avLst/>
          </a:prstGeom>
        </p:spPr>
      </p:pic>
      <p:sp>
        <p:nvSpPr>
          <p:cNvPr id="12" name="TextBox 11">
            <a:extLst>
              <a:ext uri="{FF2B5EF4-FFF2-40B4-BE49-F238E27FC236}">
                <a16:creationId xmlns:a16="http://schemas.microsoft.com/office/drawing/2014/main" id="{703DEE75-C059-6D44-B2B0-11A37C080928}"/>
              </a:ext>
            </a:extLst>
          </p:cNvPr>
          <p:cNvSpPr txBox="1"/>
          <p:nvPr/>
        </p:nvSpPr>
        <p:spPr>
          <a:xfrm>
            <a:off x="10664673" y="3374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5" name="Picture 4">
            <a:extLst>
              <a:ext uri="{FF2B5EF4-FFF2-40B4-BE49-F238E27FC236}">
                <a16:creationId xmlns:a16="http://schemas.microsoft.com/office/drawing/2014/main" id="{AF635C1E-9252-484E-B1D6-ED88C64E50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1117286" y="2686858"/>
            <a:ext cx="5288426" cy="3053854"/>
          </a:xfrm>
          <a:prstGeom prst="rect">
            <a:avLst/>
          </a:prstGeom>
        </p:spPr>
      </p:pic>
    </p:spTree>
    <p:extLst>
      <p:ext uri="{BB962C8B-B14F-4D97-AF65-F5344CB8AC3E}">
        <p14:creationId xmlns:p14="http://schemas.microsoft.com/office/powerpoint/2010/main" val="36772048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015032"/>
            <a:ext cx="5909015" cy="57634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p>
        </p:txBody>
      </p:sp>
      <p:sp>
        <p:nvSpPr>
          <p:cNvPr id="6" name="Rectangle 5"/>
          <p:cNvSpPr/>
          <p:nvPr/>
        </p:nvSpPr>
        <p:spPr>
          <a:xfrm>
            <a:off x="180431" y="1060751"/>
            <a:ext cx="5705214" cy="4555093"/>
          </a:xfrm>
          <a:prstGeom prst="rect">
            <a:avLst/>
          </a:prstGeom>
        </p:spPr>
        <p:txBody>
          <a:bodyPr wrap="square">
            <a:spAutoFit/>
          </a:bodyPr>
          <a:lstStyle/>
          <a:p>
            <a:pPr algn="just" rtl="1">
              <a:lnSpc>
                <a:spcPct val="150000"/>
              </a:lnSpc>
            </a:pPr>
            <a:r>
              <a:rPr lang="ar-JO" sz="2400" b="1" dirty="0">
                <a:solidFill>
                  <a:srgbClr val="C00000"/>
                </a:solidFill>
                <a:latin typeface="Al Nile" pitchFamily="2" charset="-78"/>
              </a:rPr>
              <a:t>استدامة الحملة</a:t>
            </a:r>
          </a:p>
          <a:p>
            <a:pPr marL="457200" indent="-457200" algn="just" rtl="1">
              <a:lnSpc>
                <a:spcPct val="150000"/>
              </a:lnSpc>
              <a:buFont typeface="+mj-lt"/>
              <a:buAutoNum type="arabicPeriod"/>
            </a:pPr>
            <a:r>
              <a:rPr lang="ar-JO" sz="2400" dirty="0">
                <a:latin typeface="Al Nile" pitchFamily="2" charset="-78"/>
              </a:rPr>
              <a:t>متابعة سنوية</a:t>
            </a:r>
          </a:p>
          <a:p>
            <a:pPr marL="457200" indent="-457200" algn="just" rtl="1">
              <a:lnSpc>
                <a:spcPct val="150000"/>
              </a:lnSpc>
              <a:buFont typeface="+mj-lt"/>
              <a:buAutoNum type="arabicPeriod"/>
            </a:pPr>
            <a:r>
              <a:rPr lang="ar-JO" sz="2400" dirty="0">
                <a:latin typeface="Al Nile" pitchFamily="2" charset="-78"/>
              </a:rPr>
              <a:t>إنشاء محتوى محدث كل عام</a:t>
            </a:r>
          </a:p>
          <a:p>
            <a:pPr marL="457200" indent="-457200" algn="just" rtl="1">
              <a:lnSpc>
                <a:spcPct val="150000"/>
              </a:lnSpc>
              <a:buFont typeface="+mj-lt"/>
              <a:buAutoNum type="arabicPeriod"/>
            </a:pPr>
            <a:r>
              <a:rPr lang="ar-JO" sz="2400" dirty="0">
                <a:latin typeface="Al Nile" pitchFamily="2" charset="-78"/>
              </a:rPr>
              <a:t>دمج الحملة مع برامج أخرى لها أهداف مشتركة</a:t>
            </a:r>
          </a:p>
          <a:p>
            <a:pPr algn="just" rtl="1">
              <a:lnSpc>
                <a:spcPct val="200000"/>
              </a:lnSpc>
            </a:pPr>
            <a:r>
              <a:rPr lang="ar-JO" sz="2800" dirty="0">
                <a:latin typeface="Al Nile" pitchFamily="2" charset="-78"/>
                <a:cs typeface="Al Nile" pitchFamily="2" charset="-78"/>
              </a:rPr>
              <a:t>✍️ </a:t>
            </a:r>
            <a:r>
              <a:rPr lang="ar-JO" sz="2800" dirty="0">
                <a:solidFill>
                  <a:srgbClr val="C00000"/>
                </a:solidFill>
                <a:latin typeface="Al Nile" pitchFamily="2" charset="-78"/>
                <a:cs typeface="Al Nile" pitchFamily="2" charset="-78"/>
              </a:rPr>
              <a:t>سؤال</a:t>
            </a:r>
            <a:r>
              <a:rPr lang="ar-JO" sz="2800" dirty="0">
                <a:latin typeface="Al Nile" pitchFamily="2" charset="-78"/>
                <a:cs typeface="Al Nile" pitchFamily="2" charset="-78"/>
              </a:rPr>
              <a:t>:</a:t>
            </a:r>
          </a:p>
          <a:p>
            <a:pPr algn="just" rtl="1">
              <a:lnSpc>
                <a:spcPct val="200000"/>
              </a:lnSpc>
            </a:pPr>
            <a:r>
              <a:rPr lang="ar-JO" sz="2400" b="1" dirty="0">
                <a:latin typeface="Al Nile" pitchFamily="2" charset="-78"/>
              </a:rPr>
              <a:t>كيف تصمم حملة مستدامة سنوية دون تكرار محتوى ممل؟</a:t>
            </a:r>
            <a:endParaRPr lang="en-US" sz="2400" b="1" u="sng" dirty="0">
              <a:solidFill>
                <a:schemeClr val="accent1">
                  <a:lumMod val="75000"/>
                </a:schemeClr>
              </a:solidFill>
              <a:latin typeface="Al Nile" pitchFamily="2" charset="-78"/>
            </a:endParaRPr>
          </a:p>
        </p:txBody>
      </p:sp>
      <p:sp>
        <p:nvSpPr>
          <p:cNvPr id="17" name="TextBox 16"/>
          <p:cNvSpPr txBox="1"/>
          <p:nvPr/>
        </p:nvSpPr>
        <p:spPr>
          <a:xfrm>
            <a:off x="6571624" y="3696226"/>
            <a:ext cx="4774552" cy="584775"/>
          </a:xfrm>
          <a:prstGeom prst="rect">
            <a:avLst/>
          </a:prstGeom>
          <a:noFill/>
        </p:spPr>
        <p:txBody>
          <a:bodyPr wrap="square" rtlCol="0">
            <a:spAutoFit/>
          </a:bodyPr>
          <a:lstStyle/>
          <a:p>
            <a:pPr algn="ctr"/>
            <a:r>
              <a:rPr lang="ar-SA" sz="3200" b="1" dirty="0">
                <a:solidFill>
                  <a:srgbClr val="00B0F0"/>
                </a:solidFill>
                <a:latin typeface="Alexandria" charset="0"/>
                <a:cs typeface="+mj-cs"/>
              </a:rPr>
              <a:t>ما بعد التقييم النهائي </a:t>
            </a:r>
            <a:endParaRPr lang="en-US" sz="3200" b="1" dirty="0">
              <a:solidFill>
                <a:srgbClr val="00B0F0"/>
              </a:solidFill>
              <a:latin typeface="Alexandria" charset="0"/>
              <a:cs typeface="+mj-cs"/>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6410"/>
            <a:ext cx="2240797" cy="1046299"/>
          </a:xfrm>
          <a:prstGeom prst="rect">
            <a:avLst/>
          </a:prstGeom>
        </p:spPr>
      </p:pic>
      <p:sp>
        <p:nvSpPr>
          <p:cNvPr id="9" name="TextBox 8">
            <a:extLst>
              <a:ext uri="{FF2B5EF4-FFF2-40B4-BE49-F238E27FC236}">
                <a16:creationId xmlns:a16="http://schemas.microsoft.com/office/drawing/2014/main" id="{7892567C-6BA4-0345-9298-2D14062FF22F}"/>
              </a:ext>
            </a:extLst>
          </p:cNvPr>
          <p:cNvSpPr txBox="1"/>
          <p:nvPr/>
        </p:nvSpPr>
        <p:spPr>
          <a:xfrm>
            <a:off x="10808043" y="663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10" name="Picture Placeholder 9">
            <a:extLst>
              <a:ext uri="{FF2B5EF4-FFF2-40B4-BE49-F238E27FC236}">
                <a16:creationId xmlns:a16="http://schemas.microsoft.com/office/drawing/2014/main" id="{CFC88177-302F-4B4D-B6C3-A76930CC285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964" b="1964"/>
          <a:stretch>
            <a:fillRect/>
          </a:stretch>
        </p:blipFill>
        <p:spPr>
          <a:xfrm>
            <a:off x="6095999" y="561843"/>
            <a:ext cx="5915569" cy="2867157"/>
          </a:xfrm>
        </p:spPr>
      </p:pic>
    </p:spTree>
    <p:extLst>
      <p:ext uri="{BB962C8B-B14F-4D97-AF65-F5344CB8AC3E}">
        <p14:creationId xmlns:p14="http://schemas.microsoft.com/office/powerpoint/2010/main" val="3811692367"/>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015032"/>
            <a:ext cx="5909015" cy="57634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p>
        </p:txBody>
      </p:sp>
      <p:sp>
        <p:nvSpPr>
          <p:cNvPr id="6" name="Rectangle 5"/>
          <p:cNvSpPr/>
          <p:nvPr/>
        </p:nvSpPr>
        <p:spPr>
          <a:xfrm>
            <a:off x="180431" y="1060751"/>
            <a:ext cx="5705214" cy="3924151"/>
          </a:xfrm>
          <a:prstGeom prst="rect">
            <a:avLst/>
          </a:prstGeom>
        </p:spPr>
        <p:txBody>
          <a:bodyPr wrap="square">
            <a:spAutoFit/>
          </a:bodyPr>
          <a:lstStyle/>
          <a:p>
            <a:pPr algn="just" rtl="1">
              <a:lnSpc>
                <a:spcPct val="150000"/>
              </a:lnSpc>
            </a:pPr>
            <a:r>
              <a:rPr lang="ar-JO" sz="2400" b="1" dirty="0">
                <a:solidFill>
                  <a:srgbClr val="C00000"/>
                </a:solidFill>
                <a:latin typeface="Al Nile" pitchFamily="2" charset="-78"/>
              </a:rPr>
              <a:t>الابتكار المستقبلي في الاستدامة– الذكاء الاصطناعي</a:t>
            </a:r>
          </a:p>
          <a:p>
            <a:pPr marL="457200" indent="-457200" algn="just" rtl="1">
              <a:lnSpc>
                <a:spcPct val="150000"/>
              </a:lnSpc>
              <a:buFont typeface="+mj-lt"/>
              <a:buAutoNum type="arabicPeriod"/>
            </a:pPr>
            <a:endParaRPr lang="ar-JO" sz="2400" dirty="0">
              <a:latin typeface="Al Nile" pitchFamily="2" charset="-78"/>
            </a:endParaRPr>
          </a:p>
          <a:p>
            <a:pPr marL="457200" indent="-457200" algn="just" rtl="1">
              <a:lnSpc>
                <a:spcPct val="150000"/>
              </a:lnSpc>
              <a:buFont typeface="+mj-lt"/>
              <a:buAutoNum type="arabicPeriod"/>
            </a:pPr>
            <a:r>
              <a:rPr lang="ar-JO" sz="2400" dirty="0">
                <a:latin typeface="Al Nile" pitchFamily="2" charset="-78"/>
              </a:rPr>
              <a:t>استخدام </a:t>
            </a:r>
            <a:r>
              <a:rPr lang="en-US" sz="2400" dirty="0">
                <a:latin typeface="Al Nile" pitchFamily="2" charset="-78"/>
              </a:rPr>
              <a:t>AI </a:t>
            </a:r>
            <a:r>
              <a:rPr lang="ar-SA" sz="2400" dirty="0">
                <a:latin typeface="Al Nile" pitchFamily="2" charset="-78"/>
              </a:rPr>
              <a:t> </a:t>
            </a:r>
            <a:r>
              <a:rPr lang="ar-JO" sz="2400" dirty="0">
                <a:latin typeface="Al Nile" pitchFamily="2" charset="-78"/>
              </a:rPr>
              <a:t>لإنتاج محتوى ذكي وتفاعلي</a:t>
            </a:r>
          </a:p>
          <a:p>
            <a:pPr marL="457200" indent="-457200" algn="just" rtl="1">
              <a:lnSpc>
                <a:spcPct val="150000"/>
              </a:lnSpc>
              <a:buFont typeface="+mj-lt"/>
              <a:buAutoNum type="arabicPeriod"/>
            </a:pPr>
            <a:r>
              <a:rPr lang="en-US" sz="2400" dirty="0">
                <a:latin typeface="Al Nile" pitchFamily="2" charset="-78"/>
              </a:rPr>
              <a:t> </a:t>
            </a:r>
            <a:r>
              <a:rPr lang="en-US" sz="2400" dirty="0" err="1">
                <a:latin typeface="Al Nile" pitchFamily="2" charset="-78"/>
              </a:rPr>
              <a:t>ChatBots</a:t>
            </a:r>
            <a:r>
              <a:rPr lang="en-US" sz="2400" dirty="0">
                <a:latin typeface="Al Nile" pitchFamily="2" charset="-78"/>
              </a:rPr>
              <a:t> </a:t>
            </a:r>
            <a:r>
              <a:rPr lang="ar-JO" sz="2400" dirty="0">
                <a:latin typeface="Al Nile" pitchFamily="2" charset="-78"/>
              </a:rPr>
              <a:t>للرد على استفسارات الطلاب</a:t>
            </a:r>
          </a:p>
          <a:p>
            <a:pPr algn="just" rtl="1">
              <a:lnSpc>
                <a:spcPct val="150000"/>
              </a:lnSpc>
            </a:pPr>
            <a:r>
              <a:rPr lang="ar-JO" sz="2400" b="1" dirty="0">
                <a:solidFill>
                  <a:srgbClr val="C00000"/>
                </a:solidFill>
                <a:latin typeface="Al Nile" pitchFamily="2" charset="-78"/>
              </a:rPr>
              <a:t>✍️ سؤال:</a:t>
            </a:r>
          </a:p>
          <a:p>
            <a:pPr algn="just" rtl="1">
              <a:lnSpc>
                <a:spcPct val="150000"/>
              </a:lnSpc>
            </a:pPr>
            <a:r>
              <a:rPr lang="ar-JO" sz="2400" dirty="0">
                <a:solidFill>
                  <a:schemeClr val="accent1"/>
                </a:solidFill>
                <a:latin typeface="Al Nile" pitchFamily="2" charset="-78"/>
              </a:rPr>
              <a:t>ما التطبيقات الممكنة للذكاء الاصطناعي في حملات التوعية </a:t>
            </a:r>
            <a:r>
              <a:rPr lang="ar-SA" sz="2400" dirty="0">
                <a:solidFill>
                  <a:schemeClr val="accent1"/>
                </a:solidFill>
                <a:latin typeface="Al Nile" pitchFamily="2" charset="-78"/>
              </a:rPr>
              <a:t>المجتمعية</a:t>
            </a:r>
            <a:r>
              <a:rPr lang="ar-JO" sz="2400" dirty="0">
                <a:solidFill>
                  <a:schemeClr val="accent1"/>
                </a:solidFill>
                <a:latin typeface="Al Nile" pitchFamily="2" charset="-78"/>
              </a:rPr>
              <a:t>؟</a:t>
            </a:r>
            <a:endParaRPr lang="en-US" sz="2400" u="sng" dirty="0">
              <a:solidFill>
                <a:schemeClr val="accent1"/>
              </a:solidFill>
              <a:latin typeface="Al Nile" pitchFamily="2" charset="-78"/>
            </a:endParaRPr>
          </a:p>
        </p:txBody>
      </p:sp>
      <p:sp>
        <p:nvSpPr>
          <p:cNvPr id="17" name="TextBox 16"/>
          <p:cNvSpPr txBox="1"/>
          <p:nvPr/>
        </p:nvSpPr>
        <p:spPr>
          <a:xfrm>
            <a:off x="6666507" y="4400127"/>
            <a:ext cx="4774552" cy="584775"/>
          </a:xfrm>
          <a:prstGeom prst="rect">
            <a:avLst/>
          </a:prstGeom>
          <a:noFill/>
        </p:spPr>
        <p:txBody>
          <a:bodyPr wrap="square" rtlCol="0">
            <a:spAutoFit/>
          </a:bodyPr>
          <a:lstStyle/>
          <a:p>
            <a:pPr algn="ctr"/>
            <a:r>
              <a:rPr lang="ar-SA" sz="3200" b="1" dirty="0">
                <a:solidFill>
                  <a:srgbClr val="00B0F0"/>
                </a:solidFill>
                <a:latin typeface="Alexandria" charset="0"/>
                <a:cs typeface="+mj-cs"/>
              </a:rPr>
              <a:t>ما بعد التقييم النهائي-الاستدامة </a:t>
            </a:r>
            <a:endParaRPr lang="en-US" sz="3200" b="1" dirty="0">
              <a:solidFill>
                <a:srgbClr val="00B0F0"/>
              </a:solidFill>
              <a:latin typeface="Alexandria" charset="0"/>
              <a:cs typeface="+mj-cs"/>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6410"/>
            <a:ext cx="2240797" cy="1046299"/>
          </a:xfrm>
          <a:prstGeom prst="rect">
            <a:avLst/>
          </a:prstGeom>
        </p:spPr>
      </p:pic>
      <p:sp>
        <p:nvSpPr>
          <p:cNvPr id="9" name="TextBox 8">
            <a:extLst>
              <a:ext uri="{FF2B5EF4-FFF2-40B4-BE49-F238E27FC236}">
                <a16:creationId xmlns:a16="http://schemas.microsoft.com/office/drawing/2014/main" id="{7892567C-6BA4-0345-9298-2D14062FF22F}"/>
              </a:ext>
            </a:extLst>
          </p:cNvPr>
          <p:cNvSpPr txBox="1"/>
          <p:nvPr/>
        </p:nvSpPr>
        <p:spPr>
          <a:xfrm>
            <a:off x="10808043" y="663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7" name="Picture Placeholder 6">
            <a:extLst>
              <a:ext uri="{FF2B5EF4-FFF2-40B4-BE49-F238E27FC236}">
                <a16:creationId xmlns:a16="http://schemas.microsoft.com/office/drawing/2014/main" id="{0957A87B-3EB5-8746-B024-BACAB9CE018F}"/>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8382" b="8382"/>
          <a:stretch>
            <a:fillRect/>
          </a:stretch>
        </p:blipFill>
        <p:spPr>
          <a:xfrm>
            <a:off x="6095999" y="546619"/>
            <a:ext cx="5915569" cy="3537762"/>
          </a:xfrm>
        </p:spPr>
      </p:pic>
    </p:spTree>
    <p:extLst>
      <p:ext uri="{BB962C8B-B14F-4D97-AF65-F5344CB8AC3E}">
        <p14:creationId xmlns:p14="http://schemas.microsoft.com/office/powerpoint/2010/main" val="2246082873"/>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B00DD-60F6-CA48-BC05-492CA9BDCF38}"/>
              </a:ext>
            </a:extLst>
          </p:cNvPr>
          <p:cNvSpPr>
            <a:spLocks noGrp="1"/>
          </p:cNvSpPr>
          <p:nvPr>
            <p:ph type="title"/>
          </p:nvPr>
        </p:nvSpPr>
        <p:spPr>
          <a:xfrm>
            <a:off x="426076" y="2766218"/>
            <a:ext cx="6811851" cy="1325563"/>
          </a:xfrm>
        </p:spPr>
        <p:txBody>
          <a:bodyPr/>
          <a:lstStyle/>
          <a:p>
            <a:pPr algn="ctr"/>
            <a:r>
              <a:rPr lang="ar-SA" b="1" dirty="0">
                <a:solidFill>
                  <a:srgbClr val="002060"/>
                </a:solidFill>
                <a:cs typeface="+mn-cs"/>
              </a:rPr>
              <a:t>حالات دراسية وأمثلة تطبيقية</a:t>
            </a:r>
            <a:endParaRPr lang="en-JO" b="1" dirty="0">
              <a:solidFill>
                <a:srgbClr val="002060"/>
              </a:solidFill>
              <a:cs typeface="+mn-cs"/>
            </a:endParaRPr>
          </a:p>
        </p:txBody>
      </p:sp>
    </p:spTree>
    <p:extLst>
      <p:ext uri="{BB962C8B-B14F-4D97-AF65-F5344CB8AC3E}">
        <p14:creationId xmlns:p14="http://schemas.microsoft.com/office/powerpoint/2010/main" val="2208021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500900"/>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80431" y="1056399"/>
            <a:ext cx="11918804" cy="5771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873" y="-50459"/>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3043623" y="406761"/>
            <a:ext cx="5019955" cy="738644"/>
          </a:xfrm>
        </p:spPr>
        <p:txBody>
          <a:bodyPr>
            <a:normAutofit/>
          </a:bodyPr>
          <a:lstStyle/>
          <a:p>
            <a:pPr marL="0" indent="0" algn="ctr" defTabSz="914400" rtl="1" eaLnBrk="1" latinLnBrk="0" hangingPunct="1">
              <a:lnSpc>
                <a:spcPct val="150000"/>
              </a:lnSpc>
              <a:spcBef>
                <a:spcPts val="1000"/>
              </a:spcBef>
              <a:buNone/>
            </a:pPr>
            <a:r>
              <a:rPr lang="ar-JO" b="1" u="sng" dirty="0">
                <a:solidFill>
                  <a:schemeClr val="accent1">
                    <a:lumMod val="75000"/>
                  </a:schemeClr>
                </a:solidFill>
                <a:cs typeface="+mj-cs"/>
              </a:rPr>
              <a:t>حملة دولية للتوعية بالتنمر الرقمي </a:t>
            </a:r>
          </a:p>
        </p:txBody>
      </p:sp>
      <p:sp>
        <p:nvSpPr>
          <p:cNvPr id="3" name="Content Placeholder 2">
            <a:extLst>
              <a:ext uri="{FF2B5EF4-FFF2-40B4-BE49-F238E27FC236}">
                <a16:creationId xmlns:a16="http://schemas.microsoft.com/office/drawing/2014/main" id="{1D2D1792-83A3-5A43-907E-4181A8F183F6}"/>
              </a:ext>
            </a:extLst>
          </p:cNvPr>
          <p:cNvSpPr>
            <a:spLocks noGrp="1"/>
          </p:cNvSpPr>
          <p:nvPr>
            <p:ph idx="1"/>
          </p:nvPr>
        </p:nvSpPr>
        <p:spPr>
          <a:xfrm>
            <a:off x="450761" y="1373645"/>
            <a:ext cx="11560808" cy="5247659"/>
          </a:xfrm>
        </p:spPr>
        <p:txBody>
          <a:bodyPr>
            <a:normAutofit/>
          </a:bodyPr>
          <a:lstStyle/>
          <a:p>
            <a:pPr marL="0" indent="0" algn="r" rtl="1">
              <a:buNone/>
            </a:pPr>
            <a:r>
              <a:rPr lang="en-US" sz="2400" b="0" i="0" u="none" strike="noStrike" dirty="0">
                <a:solidFill>
                  <a:srgbClr val="000000"/>
                </a:solidFill>
                <a:effectLst/>
                <a:hlinkClick r:id="rId3"/>
              </a:rPr>
              <a:t>https://en.aletihad.ae/news/uae/4510507/supreme-council-for-motherhood-and-childhood-launches-anti-b</a:t>
            </a:r>
            <a:endParaRPr lang="en-US" sz="2400" b="0" i="0" u="none" strike="noStrike" dirty="0">
              <a:solidFill>
                <a:srgbClr val="000000"/>
              </a:solidFill>
              <a:effectLst/>
            </a:endParaRPr>
          </a:p>
          <a:p>
            <a:pPr marL="0" indent="0" algn="just" rtl="1">
              <a:lnSpc>
                <a:spcPct val="150000"/>
              </a:lnSpc>
              <a:buNone/>
            </a:pPr>
            <a:r>
              <a:rPr lang="ar-SA" sz="2400" dirty="0">
                <a:solidFill>
                  <a:srgbClr val="000000"/>
                </a:solidFill>
              </a:rPr>
              <a:t>حملة إلكترونية توعوية تم اطلاقها من قبل المجلس الأعلى للأمومة والطفولة في دولة الإمارات العربية المتحدة من خلال نشر محتوى توعوي يحتوي مقاطع فيديو توعوية توضح أهمية منع التنمر في المدارس.</a:t>
            </a:r>
            <a:endParaRPr lang="ar-SA" sz="2400" b="0" i="0" u="none" strike="noStrike" dirty="0">
              <a:solidFill>
                <a:srgbClr val="000000"/>
              </a:solidFill>
              <a:effectLst/>
            </a:endParaRPr>
          </a:p>
          <a:p>
            <a:pPr marL="0" indent="0" algn="just" rtl="1">
              <a:lnSpc>
                <a:spcPct val="150000"/>
              </a:lnSpc>
              <a:buNone/>
            </a:pPr>
            <a:r>
              <a:rPr lang="ar-JO" sz="2400" b="0" i="0" u="none" strike="noStrike" dirty="0">
                <a:solidFill>
                  <a:srgbClr val="000000"/>
                </a:solidFill>
                <a:effectLst/>
              </a:rPr>
              <a:t>يعد إطلاق الفيديو جزءا من الحملة الأوسع نطاقا لمنع التنمر في المدارس، تزامنا مع يوم الطفل الإماراتي، الذي أعلن تحت شعار الحق في الحماية. </a:t>
            </a:r>
          </a:p>
          <a:p>
            <a:pPr marL="0" indent="0" algn="just" rtl="1">
              <a:lnSpc>
                <a:spcPct val="150000"/>
              </a:lnSpc>
              <a:buNone/>
            </a:pPr>
            <a:r>
              <a:rPr lang="ar-JO" sz="2400" b="0" i="0" u="none" strike="noStrike" dirty="0">
                <a:solidFill>
                  <a:srgbClr val="000000"/>
                </a:solidFill>
                <a:effectLst/>
              </a:rPr>
              <a:t>وتؤكد هذه الخطوة ما تم تناوله وطرحه سابقاً من أهمية ربط موعد إطلاق الحملة بحدث وطني أو عالمي مرتبط بموضوع الحملة لحشد المزيد من الدعم وتسليط الضوء على مضمون الحملة وتحقيق انتشار أوسع. </a:t>
            </a:r>
          </a:p>
          <a:p>
            <a:pPr marL="0" indent="0" algn="just" defTabSz="914400" rtl="1" eaLnBrk="1" latinLnBrk="0" hangingPunct="1">
              <a:lnSpc>
                <a:spcPct val="150000"/>
              </a:lnSpc>
              <a:spcBef>
                <a:spcPts val="1000"/>
              </a:spcBef>
              <a:buNone/>
            </a:pPr>
            <a:endParaRPr lang="en-JO" sz="2800" dirty="0">
              <a:latin typeface="Al Nile" pitchFamily="2" charset="-78"/>
              <a:cs typeface="Al Nile" pitchFamily="2" charset="-78"/>
            </a:endParaRPr>
          </a:p>
        </p:txBody>
      </p:sp>
      <p:sp>
        <p:nvSpPr>
          <p:cNvPr id="9" name="TextBox 8">
            <a:extLst>
              <a:ext uri="{FF2B5EF4-FFF2-40B4-BE49-F238E27FC236}">
                <a16:creationId xmlns:a16="http://schemas.microsoft.com/office/drawing/2014/main" id="{796E8609-057F-CC41-9FCB-047BFE59A7FE}"/>
              </a:ext>
            </a:extLst>
          </p:cNvPr>
          <p:cNvSpPr txBox="1"/>
          <p:nvPr/>
        </p:nvSpPr>
        <p:spPr>
          <a:xfrm>
            <a:off x="10808043" y="1531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7" name="Picture 6">
            <a:extLst>
              <a:ext uri="{FF2B5EF4-FFF2-40B4-BE49-F238E27FC236}">
                <a16:creationId xmlns:a16="http://schemas.microsoft.com/office/drawing/2014/main" id="{3AAA9F45-2799-744C-AD23-FB040A7DA3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10079" y="5886690"/>
            <a:ext cx="3575104" cy="891185"/>
          </a:xfrm>
          <a:prstGeom prst="rect">
            <a:avLst/>
          </a:prstGeom>
        </p:spPr>
      </p:pic>
    </p:spTree>
    <p:extLst>
      <p:ext uri="{BB962C8B-B14F-4D97-AF65-F5344CB8AC3E}">
        <p14:creationId xmlns:p14="http://schemas.microsoft.com/office/powerpoint/2010/main" val="35319990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474629"/>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25" name="Rectangle: Rounded Corners 24"/>
          <p:cNvSpPr/>
          <p:nvPr/>
        </p:nvSpPr>
        <p:spPr>
          <a:xfrm>
            <a:off x="180431" y="1285192"/>
            <a:ext cx="11918804" cy="5364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512" y="-63542"/>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1782548" y="740411"/>
            <a:ext cx="7668997" cy="692854"/>
          </a:xfrm>
        </p:spPr>
        <p:txBody>
          <a:bodyPr>
            <a:noAutofit/>
          </a:bodyPr>
          <a:lstStyle/>
          <a:p>
            <a:pPr algn="ctr" defTabSz="914400" rtl="1" eaLnBrk="1" latinLnBrk="0" hangingPunct="1">
              <a:lnSpc>
                <a:spcPct val="90000"/>
              </a:lnSpc>
              <a:spcBef>
                <a:spcPts val="1000"/>
              </a:spcBef>
            </a:pPr>
            <a:r>
              <a:rPr lang="ar-JO" sz="3200" b="1" dirty="0">
                <a:solidFill>
                  <a:schemeClr val="accent1"/>
                </a:solidFill>
              </a:rPr>
              <a:t>حالات دراسية وأمثلة تطبيقية</a:t>
            </a:r>
          </a:p>
        </p:txBody>
      </p:sp>
      <p:sp>
        <p:nvSpPr>
          <p:cNvPr id="3" name="Content Placeholder 2">
            <a:extLst>
              <a:ext uri="{FF2B5EF4-FFF2-40B4-BE49-F238E27FC236}">
                <a16:creationId xmlns:a16="http://schemas.microsoft.com/office/drawing/2014/main" id="{1D2D1792-83A3-5A43-907E-4181A8F183F6}"/>
              </a:ext>
            </a:extLst>
          </p:cNvPr>
          <p:cNvSpPr>
            <a:spLocks noGrp="1"/>
          </p:cNvSpPr>
          <p:nvPr>
            <p:ph idx="1"/>
          </p:nvPr>
        </p:nvSpPr>
        <p:spPr>
          <a:xfrm>
            <a:off x="553148" y="1529910"/>
            <a:ext cx="11173369" cy="2076594"/>
          </a:xfrm>
        </p:spPr>
        <p:style>
          <a:lnRef idx="2">
            <a:schemeClr val="dk1"/>
          </a:lnRef>
          <a:fillRef idx="1">
            <a:schemeClr val="lt1"/>
          </a:fillRef>
          <a:effectRef idx="0">
            <a:schemeClr val="dk1"/>
          </a:effectRef>
          <a:fontRef idx="minor">
            <a:schemeClr val="dk1"/>
          </a:fontRef>
        </p:style>
        <p:txBody>
          <a:bodyPr>
            <a:normAutofit fontScale="25000" lnSpcReduction="20000"/>
          </a:bodyPr>
          <a:lstStyle/>
          <a:p>
            <a:pPr marL="0" indent="0" algn="just" rtl="1">
              <a:lnSpc>
                <a:spcPct val="170000"/>
              </a:lnSpc>
              <a:buNone/>
            </a:pPr>
            <a:r>
              <a:rPr lang="ar-SA" sz="9600" dirty="0">
                <a:latin typeface="Al Nile" pitchFamily="2" charset="-78"/>
                <a:hlinkClick r:id="rId3"/>
              </a:rPr>
              <a:t>لزيادة الوعي بين الطلاب حول التنمر، وطرق منع التنمر، وتعزيز بيئة صحية إيجابية، اطلقت مجموعة من المدارس في إمارة الشارقة حملة وفعاليات لغرس قيم الصداقة والرحمة واللطف والاحترام والقبول بين الطلاب دعما لحملة وطنية اطلقت بالتعاون مع العديد من الجهات المحلية لمكافحة ظاهرة التنمر وتوعية طلاب المدراس بهذه الظاهرة.</a:t>
            </a:r>
          </a:p>
          <a:p>
            <a:pPr marL="0" indent="0" algn="just" rtl="1">
              <a:lnSpc>
                <a:spcPct val="170000"/>
              </a:lnSpc>
              <a:buNone/>
            </a:pPr>
            <a:r>
              <a:rPr lang="ar-SA" sz="9600" dirty="0">
                <a:latin typeface="Al Nile" pitchFamily="2" charset="-78"/>
                <a:cs typeface="Al Nile" pitchFamily="2" charset="-78"/>
                <a:hlinkClick r:id="rId3"/>
              </a:rPr>
              <a:t>رابط فيديو من محتوى الحملة:</a:t>
            </a:r>
            <a:endParaRPr lang="ar-SA" sz="8000" dirty="0">
              <a:latin typeface="Al Nile" pitchFamily="2" charset="-78"/>
              <a:cs typeface="Al Nile" pitchFamily="2" charset="-78"/>
              <a:hlinkClick r:id="rId3"/>
            </a:endParaRPr>
          </a:p>
          <a:p>
            <a:pPr algn="l">
              <a:lnSpc>
                <a:spcPct val="150000"/>
              </a:lnSpc>
            </a:pPr>
            <a:endParaRPr lang="ar-SA" sz="8000" dirty="0">
              <a:latin typeface="Al Nile" pitchFamily="2" charset="-78"/>
              <a:cs typeface="Al Nile" pitchFamily="2" charset="-78"/>
              <a:hlinkClick r:id="rId3"/>
            </a:endParaRPr>
          </a:p>
          <a:p>
            <a:pPr algn="l">
              <a:lnSpc>
                <a:spcPct val="150000"/>
              </a:lnSpc>
            </a:pPr>
            <a:r>
              <a:rPr lang="en-US" sz="8000" dirty="0">
                <a:latin typeface="Al Nile" pitchFamily="2" charset="-78"/>
                <a:cs typeface="Al Nile" pitchFamily="2" charset="-78"/>
                <a:hlinkClick r:id="rId3"/>
              </a:rPr>
              <a:t>https://www.youtube.com/watch?v=T94UONi6NdQ</a:t>
            </a:r>
            <a:endParaRPr lang="ar-SA" sz="8000" dirty="0">
              <a:latin typeface="Al Nile" pitchFamily="2" charset="-78"/>
              <a:cs typeface="Al Nile" pitchFamily="2" charset="-78"/>
            </a:endParaRPr>
          </a:p>
          <a:p>
            <a:pPr algn="l">
              <a:lnSpc>
                <a:spcPct val="150000"/>
              </a:lnSpc>
            </a:pPr>
            <a:endParaRPr lang="ar-SA" dirty="0">
              <a:latin typeface="Al Nile" pitchFamily="2" charset="-78"/>
              <a:cs typeface="Al Nile" pitchFamily="2" charset="-78"/>
            </a:endParaRPr>
          </a:p>
          <a:p>
            <a:pPr algn="r" rtl="1">
              <a:lnSpc>
                <a:spcPct val="150000"/>
              </a:lnSpc>
            </a:pPr>
            <a:endParaRPr lang="en-JO" dirty="0">
              <a:latin typeface="Al Nile" pitchFamily="2" charset="-78"/>
              <a:cs typeface="Al Nile" pitchFamily="2" charset="-78"/>
            </a:endParaRPr>
          </a:p>
        </p:txBody>
      </p:sp>
      <p:sp>
        <p:nvSpPr>
          <p:cNvPr id="9" name="TextBox 8">
            <a:extLst>
              <a:ext uri="{FF2B5EF4-FFF2-40B4-BE49-F238E27FC236}">
                <a16:creationId xmlns:a16="http://schemas.microsoft.com/office/drawing/2014/main" id="{4DBCA7F9-AC03-3249-A837-69041CE4E88A}"/>
              </a:ext>
            </a:extLst>
          </p:cNvPr>
          <p:cNvSpPr txBox="1"/>
          <p:nvPr/>
        </p:nvSpPr>
        <p:spPr>
          <a:xfrm>
            <a:off x="10936531" y="14650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Tree>
    <p:extLst>
      <p:ext uri="{BB962C8B-B14F-4D97-AF65-F5344CB8AC3E}">
        <p14:creationId xmlns:p14="http://schemas.microsoft.com/office/powerpoint/2010/main" val="36337841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500900"/>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80431" y="1056399"/>
            <a:ext cx="11918804" cy="5771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873" y="-50459"/>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3043623" y="406761"/>
            <a:ext cx="5019955" cy="738644"/>
          </a:xfrm>
        </p:spPr>
        <p:txBody>
          <a:bodyPr>
            <a:normAutofit/>
          </a:bodyPr>
          <a:lstStyle/>
          <a:p>
            <a:pPr marL="0" indent="0" algn="ctr" defTabSz="914400" rtl="1" eaLnBrk="1" latinLnBrk="0" hangingPunct="1">
              <a:lnSpc>
                <a:spcPct val="150000"/>
              </a:lnSpc>
              <a:spcBef>
                <a:spcPts val="1000"/>
              </a:spcBef>
              <a:buNone/>
            </a:pPr>
            <a:r>
              <a:rPr lang="ar-JO" b="1" u="sng" dirty="0">
                <a:solidFill>
                  <a:schemeClr val="accent1">
                    <a:lumMod val="75000"/>
                  </a:schemeClr>
                </a:solidFill>
                <a:cs typeface="+mj-cs"/>
              </a:rPr>
              <a:t>حملة دولية للتوعية بالتنمر الرقمي </a:t>
            </a:r>
          </a:p>
        </p:txBody>
      </p:sp>
      <p:sp>
        <p:nvSpPr>
          <p:cNvPr id="3" name="Content Placeholder 2">
            <a:extLst>
              <a:ext uri="{FF2B5EF4-FFF2-40B4-BE49-F238E27FC236}">
                <a16:creationId xmlns:a16="http://schemas.microsoft.com/office/drawing/2014/main" id="{1D2D1792-83A3-5A43-907E-4181A8F183F6}"/>
              </a:ext>
            </a:extLst>
          </p:cNvPr>
          <p:cNvSpPr>
            <a:spLocks noGrp="1"/>
          </p:cNvSpPr>
          <p:nvPr>
            <p:ph idx="1"/>
          </p:nvPr>
        </p:nvSpPr>
        <p:spPr>
          <a:xfrm>
            <a:off x="450761" y="1373645"/>
            <a:ext cx="11560808" cy="5247659"/>
          </a:xfrm>
        </p:spPr>
        <p:txBody>
          <a:bodyPr>
            <a:normAutofit/>
          </a:bodyPr>
          <a:lstStyle/>
          <a:p>
            <a:pPr marL="0" indent="0" algn="r" rtl="1">
              <a:buNone/>
            </a:pPr>
            <a:r>
              <a:rPr lang="ar-JO" sz="2400" b="1" i="0" u="none" strike="noStrike" dirty="0">
                <a:solidFill>
                  <a:srgbClr val="000000"/>
                </a:solidFill>
                <a:effectLst/>
              </a:rPr>
              <a:t>مثال دولي – </a:t>
            </a:r>
            <a:r>
              <a:rPr lang="en-US" sz="2400" b="1" i="0" u="none" strike="noStrike" dirty="0">
                <a:solidFill>
                  <a:srgbClr val="000000"/>
                </a:solidFill>
                <a:effectLst/>
              </a:rPr>
              <a:t>YouTube Reframe UK</a:t>
            </a:r>
            <a:endParaRPr lang="ar-SA" sz="2400" b="1" i="0" u="none" strike="noStrike" dirty="0">
              <a:solidFill>
                <a:srgbClr val="000000"/>
              </a:solidFill>
              <a:effectLst/>
            </a:endParaRPr>
          </a:p>
          <a:p>
            <a:pPr marL="0" indent="0" algn="r" rtl="1">
              <a:buNone/>
            </a:pPr>
            <a:r>
              <a:rPr lang="ar-JO" sz="2400" b="1" i="0" u="none" strike="noStrike" dirty="0">
                <a:solidFill>
                  <a:srgbClr val="000000"/>
                </a:solidFill>
                <a:effectLst/>
              </a:rPr>
              <a:t>محتوى:</a:t>
            </a:r>
          </a:p>
          <a:p>
            <a:pPr marL="0" indent="0" algn="r" rtl="1">
              <a:buNone/>
            </a:pPr>
            <a:r>
              <a:rPr lang="ar-JO" sz="2400" b="0" i="0" u="none" strike="noStrike" dirty="0">
                <a:solidFill>
                  <a:srgbClr val="000000"/>
                </a:solidFill>
                <a:effectLst/>
              </a:rPr>
              <a:t>حملة توعوية حول التنمر الإلكتروني استهدفت الشباب (16–24)</a:t>
            </a:r>
          </a:p>
          <a:p>
            <a:pPr marL="0" indent="0" algn="r" rtl="1">
              <a:buNone/>
            </a:pPr>
            <a:r>
              <a:rPr lang="ar-JO" sz="2400" b="0" i="0" u="none" strike="noStrike" dirty="0">
                <a:solidFill>
                  <a:srgbClr val="000000"/>
                </a:solidFill>
                <a:effectLst/>
              </a:rPr>
              <a:t>منصات: </a:t>
            </a:r>
            <a:r>
              <a:rPr lang="en-US" sz="2400" b="0" i="0" u="none" strike="noStrike" dirty="0" err="1">
                <a:solidFill>
                  <a:srgbClr val="000000"/>
                </a:solidFill>
                <a:effectLst/>
              </a:rPr>
              <a:t>TikTok</a:t>
            </a:r>
            <a:r>
              <a:rPr lang="en-US" sz="2400" b="0" i="0" u="none" strike="noStrike" dirty="0">
                <a:solidFill>
                  <a:srgbClr val="000000"/>
                </a:solidFill>
                <a:effectLst/>
              </a:rPr>
              <a:t>، YouTube</a:t>
            </a:r>
          </a:p>
          <a:p>
            <a:pPr marL="0" indent="0" algn="r" rtl="1">
              <a:buNone/>
            </a:pPr>
            <a:r>
              <a:rPr lang="ar-JO" sz="2400" b="0" i="0" u="none" strike="noStrike" dirty="0">
                <a:solidFill>
                  <a:srgbClr val="000000"/>
                </a:solidFill>
                <a:effectLst/>
              </a:rPr>
              <a:t>شراكة مع </a:t>
            </a:r>
            <a:r>
              <a:rPr lang="en-US" sz="2400" b="0" i="0" u="none" strike="noStrike" dirty="0">
                <a:solidFill>
                  <a:srgbClr val="000000"/>
                </a:solidFill>
                <a:effectLst/>
              </a:rPr>
              <a:t> social media influencer </a:t>
            </a:r>
            <a:r>
              <a:rPr lang="ar-JO" sz="2400" b="0" i="0" u="none" strike="noStrike" dirty="0">
                <a:solidFill>
                  <a:srgbClr val="000000"/>
                </a:solidFill>
                <a:effectLst/>
              </a:rPr>
              <a:t>لتعزيز التفاعل</a:t>
            </a:r>
            <a:r>
              <a:rPr lang="en-US" sz="2400" b="0" i="0" u="none" strike="noStrike" dirty="0">
                <a:solidFill>
                  <a:srgbClr val="000000"/>
                </a:solidFill>
                <a:effectLst/>
              </a:rPr>
              <a:t> </a:t>
            </a:r>
            <a:endParaRPr lang="ar-SA" sz="2400" b="0" i="0" u="none" strike="noStrike" dirty="0">
              <a:solidFill>
                <a:srgbClr val="000000"/>
              </a:solidFill>
              <a:effectLst/>
            </a:endParaRPr>
          </a:p>
          <a:p>
            <a:pPr marL="0" indent="0" algn="l">
              <a:buNone/>
            </a:pPr>
            <a:r>
              <a:rPr lang="en-US" sz="2400" b="0" i="0" u="none" strike="noStrike" dirty="0">
                <a:solidFill>
                  <a:srgbClr val="000000"/>
                </a:solidFill>
                <a:effectLst/>
                <a:hlinkClick r:id="rId3"/>
              </a:rPr>
              <a:t>https://www.renownedagency.ae/case-studies/you-tube/</a:t>
            </a:r>
            <a:endParaRPr lang="ar-SA" sz="2400" b="0" i="0" u="none" strike="noStrike" dirty="0">
              <a:solidFill>
                <a:srgbClr val="000000"/>
              </a:solidFill>
              <a:effectLst/>
            </a:endParaRPr>
          </a:p>
          <a:p>
            <a:pPr marL="0" indent="0" algn="r" rtl="1">
              <a:buNone/>
            </a:pPr>
            <a:endParaRPr lang="ar-SA" sz="2400" b="0" i="0" u="none" strike="noStrike" dirty="0">
              <a:solidFill>
                <a:srgbClr val="000000"/>
              </a:solidFill>
              <a:effectLst/>
            </a:endParaRPr>
          </a:p>
          <a:p>
            <a:pPr marL="0" indent="0" algn="r" rtl="1">
              <a:buNone/>
            </a:pPr>
            <a:endParaRPr lang="ar-JO" sz="2400" b="0" i="0" u="none" strike="noStrike" dirty="0">
              <a:solidFill>
                <a:srgbClr val="000000"/>
              </a:solidFill>
              <a:effectLst/>
            </a:endParaRPr>
          </a:p>
          <a:p>
            <a:pPr marL="0" indent="0" algn="just" defTabSz="914400" rtl="1" eaLnBrk="1" latinLnBrk="0" hangingPunct="1">
              <a:lnSpc>
                <a:spcPct val="150000"/>
              </a:lnSpc>
              <a:spcBef>
                <a:spcPts val="1000"/>
              </a:spcBef>
              <a:buNone/>
            </a:pPr>
            <a:endParaRPr lang="en-JO" sz="2800" dirty="0">
              <a:latin typeface="Al Nile" pitchFamily="2" charset="-78"/>
              <a:cs typeface="Al Nile" pitchFamily="2" charset="-78"/>
            </a:endParaRPr>
          </a:p>
        </p:txBody>
      </p:sp>
      <p:sp>
        <p:nvSpPr>
          <p:cNvPr id="9" name="TextBox 8">
            <a:extLst>
              <a:ext uri="{FF2B5EF4-FFF2-40B4-BE49-F238E27FC236}">
                <a16:creationId xmlns:a16="http://schemas.microsoft.com/office/drawing/2014/main" id="{796E8609-057F-CC41-9FCB-047BFE59A7FE}"/>
              </a:ext>
            </a:extLst>
          </p:cNvPr>
          <p:cNvSpPr txBox="1"/>
          <p:nvPr/>
        </p:nvSpPr>
        <p:spPr>
          <a:xfrm>
            <a:off x="10808043" y="1531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7" name="Picture 6">
            <a:extLst>
              <a:ext uri="{FF2B5EF4-FFF2-40B4-BE49-F238E27FC236}">
                <a16:creationId xmlns:a16="http://schemas.microsoft.com/office/drawing/2014/main" id="{3AAA9F45-2799-744C-AD23-FB040A7DA3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56761" y="5632195"/>
            <a:ext cx="4381500" cy="1092200"/>
          </a:xfrm>
          <a:prstGeom prst="rect">
            <a:avLst/>
          </a:prstGeom>
        </p:spPr>
      </p:pic>
    </p:spTree>
    <p:extLst>
      <p:ext uri="{BB962C8B-B14F-4D97-AF65-F5344CB8AC3E}">
        <p14:creationId xmlns:p14="http://schemas.microsoft.com/office/powerpoint/2010/main" val="7416064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500900"/>
            <a:ext cx="4128422" cy="63571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80431" y="1056399"/>
            <a:ext cx="11918804" cy="5771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873" y="-50459"/>
            <a:ext cx="2305141" cy="1076343"/>
          </a:xfrm>
          <a:prstGeom prst="rect">
            <a:avLst/>
          </a:prstGeom>
        </p:spPr>
      </p:pic>
      <p:sp>
        <p:nvSpPr>
          <p:cNvPr id="6" name="Title 5">
            <a:extLst>
              <a:ext uri="{FF2B5EF4-FFF2-40B4-BE49-F238E27FC236}">
                <a16:creationId xmlns:a16="http://schemas.microsoft.com/office/drawing/2014/main" id="{15D6DE6E-0E82-4448-A1E7-1884860B8343}"/>
              </a:ext>
            </a:extLst>
          </p:cNvPr>
          <p:cNvSpPr>
            <a:spLocks noGrp="1"/>
          </p:cNvSpPr>
          <p:nvPr>
            <p:ph type="title"/>
          </p:nvPr>
        </p:nvSpPr>
        <p:spPr>
          <a:xfrm>
            <a:off x="3043623" y="406761"/>
            <a:ext cx="6692805" cy="738644"/>
          </a:xfrm>
        </p:spPr>
        <p:txBody>
          <a:bodyPr>
            <a:normAutofit/>
          </a:bodyPr>
          <a:lstStyle/>
          <a:p>
            <a:pPr marL="0" indent="0" algn="r">
              <a:buNone/>
            </a:pPr>
            <a:r>
              <a:rPr lang="ar-SA" sz="3200" b="0" i="0" u="none" strike="noStrike" dirty="0">
                <a:solidFill>
                  <a:srgbClr val="000000"/>
                </a:solidFill>
                <a:effectLst/>
              </a:rPr>
              <a:t>حملة " </a:t>
            </a:r>
            <a:r>
              <a:rPr lang="en-US" sz="3200" b="0" i="0" u="none" strike="noStrike" dirty="0">
                <a:solidFill>
                  <a:srgbClr val="000000"/>
                </a:solidFill>
                <a:effectLst/>
              </a:rPr>
              <a:t> This Land is Calling" </a:t>
            </a:r>
            <a:r>
              <a:rPr lang="ar-SA" sz="3200" b="0" i="0" u="none" strike="noStrike" dirty="0">
                <a:solidFill>
                  <a:srgbClr val="000000"/>
                </a:solidFill>
                <a:effectLst/>
              </a:rPr>
              <a:t>السعودية العالمية</a:t>
            </a:r>
          </a:p>
        </p:txBody>
      </p:sp>
      <p:sp>
        <p:nvSpPr>
          <p:cNvPr id="3" name="Content Placeholder 2">
            <a:extLst>
              <a:ext uri="{FF2B5EF4-FFF2-40B4-BE49-F238E27FC236}">
                <a16:creationId xmlns:a16="http://schemas.microsoft.com/office/drawing/2014/main" id="{1D2D1792-83A3-5A43-907E-4181A8F183F6}"/>
              </a:ext>
            </a:extLst>
          </p:cNvPr>
          <p:cNvSpPr>
            <a:spLocks noGrp="1"/>
          </p:cNvSpPr>
          <p:nvPr>
            <p:ph idx="1"/>
          </p:nvPr>
        </p:nvSpPr>
        <p:spPr>
          <a:xfrm>
            <a:off x="450761" y="1145405"/>
            <a:ext cx="11560808" cy="5475899"/>
          </a:xfrm>
        </p:spPr>
        <p:txBody>
          <a:bodyPr>
            <a:normAutofit fontScale="92500" lnSpcReduction="20000"/>
          </a:bodyPr>
          <a:lstStyle/>
          <a:p>
            <a:pPr marL="0" indent="0" algn="r">
              <a:lnSpc>
                <a:spcPct val="150000"/>
              </a:lnSpc>
              <a:buNone/>
            </a:pPr>
            <a:r>
              <a:rPr lang="ar-SA" sz="2000" b="0" i="0" u="none" strike="noStrike" dirty="0">
                <a:solidFill>
                  <a:srgbClr val="C00000"/>
                </a:solidFill>
                <a:effectLst/>
              </a:rPr>
              <a:t>الجهة المنفذة: الهيئة السعودية للسياحة</a:t>
            </a:r>
          </a:p>
          <a:p>
            <a:pPr marL="0" indent="0" algn="r">
              <a:lnSpc>
                <a:spcPct val="150000"/>
              </a:lnSpc>
              <a:buNone/>
            </a:pPr>
            <a:r>
              <a:rPr lang="ar-SA" sz="2000" b="0" i="0" u="none" strike="noStrike" dirty="0">
                <a:solidFill>
                  <a:srgbClr val="000000"/>
                </a:solidFill>
                <a:effectLst/>
              </a:rPr>
              <a:t>الهدف: تعزيز مكانة السعودية كوجهة سياحية عالمية متنوعة تجمع بين التاريخ والثقافة والطبيعة والحداثة.</a:t>
            </a:r>
          </a:p>
          <a:p>
            <a:pPr marL="0" indent="0" algn="r">
              <a:lnSpc>
                <a:spcPct val="150000"/>
              </a:lnSpc>
              <a:buNone/>
            </a:pPr>
            <a:r>
              <a:rPr lang="ar-SA" sz="2000" b="0" i="0" u="none" strike="noStrike" dirty="0">
                <a:solidFill>
                  <a:srgbClr val="000000"/>
                </a:solidFill>
                <a:effectLst/>
              </a:rPr>
              <a:t>أُطلقت في أغسطس 2024 ضمن رؤية السعودية 2030</a:t>
            </a:r>
          </a:p>
          <a:p>
            <a:pPr marL="0" indent="0" algn="r">
              <a:lnSpc>
                <a:spcPct val="150000"/>
              </a:lnSpc>
              <a:buNone/>
            </a:pPr>
            <a:r>
              <a:rPr lang="ar-SA" sz="2000" b="0" i="0" u="none" strike="noStrike" dirty="0">
                <a:solidFill>
                  <a:srgbClr val="000000"/>
                </a:solidFill>
                <a:effectLst/>
              </a:rPr>
              <a:t>الشعار</a:t>
            </a:r>
            <a:r>
              <a:rPr lang="en-US" sz="2000" b="0" i="0" u="none" strike="noStrike" dirty="0">
                <a:solidFill>
                  <a:srgbClr val="000000"/>
                </a:solidFill>
                <a:effectLst/>
              </a:rPr>
              <a:t>This Land is Calling</a:t>
            </a:r>
            <a:r>
              <a:rPr lang="ar-SA" sz="2000" b="0" i="0" u="none" strike="noStrike" dirty="0">
                <a:solidFill>
                  <a:srgbClr val="000000"/>
                </a:solidFill>
                <a:effectLst/>
              </a:rPr>
              <a:t>تدعو الحملة السائحين حول العالم لاكتشاف المملكة عبر تجارب مرئية جذابة.</a:t>
            </a:r>
          </a:p>
          <a:p>
            <a:pPr marL="0" indent="0" algn="r">
              <a:lnSpc>
                <a:spcPct val="150000"/>
              </a:lnSpc>
              <a:buNone/>
            </a:pPr>
            <a:r>
              <a:rPr lang="ar-SA" sz="2000" b="1" i="0" u="sng" strike="noStrike" dirty="0">
                <a:solidFill>
                  <a:srgbClr val="000000"/>
                </a:solidFill>
                <a:effectLst/>
              </a:rPr>
              <a:t> المنصات والأدوات المستخدمة:</a:t>
            </a:r>
          </a:p>
          <a:p>
            <a:pPr algn="r" rtl="1">
              <a:lnSpc>
                <a:spcPct val="150000"/>
              </a:lnSpc>
            </a:pPr>
            <a:r>
              <a:rPr lang="ar-SA" sz="2000" b="0" i="0" u="none" strike="noStrike" dirty="0">
                <a:solidFill>
                  <a:srgbClr val="000000"/>
                </a:solidFill>
                <a:effectLst/>
              </a:rPr>
              <a:t>فيلم ترويجي يظهر رحلة سيدة تستعرض مشاهد ساحرة من المشاعر التاريخية، المعمار، الصحاري، والشواطئ.</a:t>
            </a:r>
          </a:p>
          <a:p>
            <a:pPr algn="r" rtl="1">
              <a:lnSpc>
                <a:spcPct val="150000"/>
              </a:lnSpc>
            </a:pPr>
            <a:r>
              <a:rPr lang="ar-SA" sz="2000" b="0" i="0" u="none" strike="noStrike" dirty="0">
                <a:solidFill>
                  <a:srgbClr val="000000"/>
                </a:solidFill>
                <a:effectLst/>
              </a:rPr>
              <a:t> تم نشر الفيلم عبر  </a:t>
            </a:r>
            <a:r>
              <a:rPr lang="en-US" sz="2000" b="0" i="0" u="none" strike="noStrike" dirty="0">
                <a:solidFill>
                  <a:srgbClr val="000000"/>
                </a:solidFill>
                <a:effectLst/>
              </a:rPr>
              <a:t>YouTube </a:t>
            </a:r>
            <a:r>
              <a:rPr lang="ar-SA" sz="2000" b="0" i="0" u="none" strike="noStrike" dirty="0">
                <a:solidFill>
                  <a:srgbClr val="000000"/>
                </a:solidFill>
                <a:effectLst/>
              </a:rPr>
              <a:t>و</a:t>
            </a:r>
            <a:r>
              <a:rPr lang="en-US" sz="2000" b="0" i="0" u="none" strike="noStrike" dirty="0">
                <a:solidFill>
                  <a:srgbClr val="000000"/>
                </a:solidFill>
                <a:effectLst/>
              </a:rPr>
              <a:t>Instagram </a:t>
            </a:r>
            <a:r>
              <a:rPr lang="ar-SA" sz="2000" b="0" i="0" u="none" strike="noStrike" dirty="0">
                <a:solidFill>
                  <a:srgbClr val="000000"/>
                </a:solidFill>
                <a:effectLst/>
              </a:rPr>
              <a:t>و</a:t>
            </a:r>
            <a:r>
              <a:rPr lang="en-US" sz="2000" b="0" i="0" u="none" strike="noStrike" dirty="0" err="1">
                <a:solidFill>
                  <a:srgbClr val="000000"/>
                </a:solidFill>
                <a:effectLst/>
              </a:rPr>
              <a:t>TikTok</a:t>
            </a:r>
            <a:r>
              <a:rPr lang="en-US" sz="2000" b="0" i="0" u="none" strike="noStrike" dirty="0">
                <a:solidFill>
                  <a:srgbClr val="000000"/>
                </a:solidFill>
                <a:effectLst/>
              </a:rPr>
              <a:t> </a:t>
            </a:r>
            <a:r>
              <a:rPr lang="ar-SA" sz="2000" b="0" i="0" u="none" strike="noStrike" dirty="0">
                <a:solidFill>
                  <a:srgbClr val="000000"/>
                </a:solidFill>
                <a:effectLst/>
              </a:rPr>
              <a:t>لاستهداف الجمهور الدولي.</a:t>
            </a:r>
          </a:p>
          <a:p>
            <a:pPr algn="r" rtl="1">
              <a:lnSpc>
                <a:spcPct val="150000"/>
              </a:lnSpc>
            </a:pPr>
            <a:r>
              <a:rPr lang="ar-SA" sz="2000" b="0" i="0" u="none" strike="noStrike" dirty="0">
                <a:solidFill>
                  <a:srgbClr val="000000"/>
                </a:solidFill>
                <a:effectLst/>
              </a:rPr>
              <a:t> تم تدعيمه بإعلانات مدفوعة عبر </a:t>
            </a:r>
            <a:r>
              <a:rPr lang="en-US" sz="2000" b="0" i="0" u="none" strike="noStrike" dirty="0">
                <a:solidFill>
                  <a:srgbClr val="000000"/>
                </a:solidFill>
                <a:effectLst/>
              </a:rPr>
              <a:t>Google Ads </a:t>
            </a:r>
            <a:r>
              <a:rPr lang="ar-SA" sz="2000" b="0" i="0" u="none" strike="noStrike" dirty="0">
                <a:solidFill>
                  <a:srgbClr val="000000"/>
                </a:solidFill>
                <a:effectLst/>
              </a:rPr>
              <a:t>و</a:t>
            </a:r>
            <a:r>
              <a:rPr lang="en-US" sz="2000" b="0" i="0" u="none" strike="noStrike" dirty="0">
                <a:solidFill>
                  <a:srgbClr val="000000"/>
                </a:solidFill>
                <a:effectLst/>
              </a:rPr>
              <a:t>Meta</a:t>
            </a:r>
            <a:r>
              <a:rPr lang="ar-SA" sz="2000" b="0" i="0" u="none" strike="noStrike" dirty="0">
                <a:solidFill>
                  <a:srgbClr val="000000"/>
                </a:solidFill>
                <a:effectLst/>
              </a:rPr>
              <a:t>لضمان وصول أوسع ضمن الأسواق المختارة (المملكة المتحدة، فرنسا، ألمانيا، الولايات المتحدة)</a:t>
            </a:r>
          </a:p>
          <a:p>
            <a:pPr marL="0" indent="0" rtl="1">
              <a:lnSpc>
                <a:spcPct val="150000"/>
              </a:lnSpc>
              <a:buNone/>
            </a:pPr>
            <a:r>
              <a:rPr lang="en-US" sz="2200" b="0" i="0" u="none" strike="noStrike" dirty="0">
                <a:solidFill>
                  <a:srgbClr val="000000"/>
                </a:solidFill>
                <a:effectLst/>
                <a:hlinkClick r:id="rId3"/>
              </a:rPr>
              <a:t>https://www.visitsaudi.com/en/campaigns/this-land-is-calling</a:t>
            </a:r>
            <a:endParaRPr lang="ar-SA" sz="2200" b="0" i="0" u="none" strike="noStrike" dirty="0">
              <a:solidFill>
                <a:srgbClr val="000000"/>
              </a:solidFill>
              <a:effectLst/>
            </a:endParaRPr>
          </a:p>
          <a:p>
            <a:pPr marL="0" indent="0" rtl="1">
              <a:buNone/>
            </a:pPr>
            <a:r>
              <a:rPr lang="en-US" sz="2200" b="0" i="0" u="none" strike="noStrike" dirty="0">
                <a:solidFill>
                  <a:srgbClr val="000000"/>
                </a:solidFill>
                <a:effectLst/>
                <a:hlinkClick r:id="rId4"/>
              </a:rPr>
              <a:t>https://www.youtube.com/watch?v=Ws9mUW6dNuo</a:t>
            </a:r>
            <a:endParaRPr lang="ar-SA" sz="2200" b="0" i="0" u="none" strike="noStrike" dirty="0">
              <a:solidFill>
                <a:srgbClr val="000000"/>
              </a:solidFill>
              <a:effectLst/>
            </a:endParaRPr>
          </a:p>
          <a:p>
            <a:pPr marL="0" indent="0" algn="r">
              <a:buNone/>
            </a:pPr>
            <a:endParaRPr lang="ar-SA" sz="2400" b="0" i="0" u="none" strike="noStrike" dirty="0">
              <a:solidFill>
                <a:srgbClr val="000000"/>
              </a:solidFill>
              <a:effectLst/>
            </a:endParaRPr>
          </a:p>
          <a:p>
            <a:pPr marL="0" indent="0" algn="r" rtl="1">
              <a:buNone/>
            </a:pPr>
            <a:endParaRPr lang="en-JO" sz="2800" dirty="0">
              <a:latin typeface="Al Nile" pitchFamily="2" charset="-78"/>
              <a:cs typeface="Al Nile" pitchFamily="2" charset="-78"/>
            </a:endParaRPr>
          </a:p>
        </p:txBody>
      </p:sp>
      <p:sp>
        <p:nvSpPr>
          <p:cNvPr id="9" name="TextBox 8">
            <a:extLst>
              <a:ext uri="{FF2B5EF4-FFF2-40B4-BE49-F238E27FC236}">
                <a16:creationId xmlns:a16="http://schemas.microsoft.com/office/drawing/2014/main" id="{796E8609-057F-CC41-9FCB-047BFE59A7FE}"/>
              </a:ext>
            </a:extLst>
          </p:cNvPr>
          <p:cNvSpPr txBox="1"/>
          <p:nvPr/>
        </p:nvSpPr>
        <p:spPr>
          <a:xfrm>
            <a:off x="10808043" y="1531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Tree>
    <p:extLst>
      <p:ext uri="{BB962C8B-B14F-4D97-AF65-F5344CB8AC3E}">
        <p14:creationId xmlns:p14="http://schemas.microsoft.com/office/powerpoint/2010/main" val="28045183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917" y="1324127"/>
            <a:ext cx="11679192" cy="53120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5" name="Rectangle 4"/>
          <p:cNvSpPr/>
          <p:nvPr/>
        </p:nvSpPr>
        <p:spPr>
          <a:xfrm>
            <a:off x="647854" y="996642"/>
            <a:ext cx="1266285"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025118" y="1467010"/>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١٤</a:t>
            </a:r>
            <a:endParaRPr lang="en-US" sz="4400" b="1" dirty="0">
              <a:solidFill>
                <a:schemeClr val="bg1"/>
              </a:solidFill>
              <a:latin typeface="Alexandria" charset="0"/>
              <a:cs typeface="Alexandria" charset="0"/>
            </a:endParaRPr>
          </a:p>
        </p:txBody>
      </p:sp>
      <p:sp>
        <p:nvSpPr>
          <p:cNvPr id="48" name="TextBox 47"/>
          <p:cNvSpPr txBox="1"/>
          <p:nvPr/>
        </p:nvSpPr>
        <p:spPr>
          <a:xfrm>
            <a:off x="490330" y="1872578"/>
            <a:ext cx="11370366" cy="3706143"/>
          </a:xfrm>
          <a:prstGeom prst="rect">
            <a:avLst/>
          </a:prstGeom>
          <a:noFill/>
        </p:spPr>
        <p:txBody>
          <a:bodyPr wrap="square" rtlCol="0">
            <a:spAutoFit/>
          </a:bodyPr>
          <a:lstStyle/>
          <a:p>
            <a:pPr algn="r" rtl="1">
              <a:lnSpc>
                <a:spcPct val="150000"/>
              </a:lnSpc>
            </a:pPr>
            <a:r>
              <a:rPr lang="ar-JO" sz="3200" dirty="0">
                <a:solidFill>
                  <a:schemeClr val="accent1">
                    <a:lumMod val="75000"/>
                  </a:schemeClr>
                </a:solidFill>
                <a:latin typeface="Alexandria" charset="0"/>
              </a:rPr>
              <a:t>✍️ </a:t>
            </a:r>
            <a:r>
              <a:rPr lang="ar-JO" sz="3200" dirty="0">
                <a:solidFill>
                  <a:srgbClr val="C00000"/>
                </a:solidFill>
                <a:latin typeface="Alexandria" charset="0"/>
              </a:rPr>
              <a:t>سؤال</a:t>
            </a:r>
            <a:r>
              <a:rPr lang="ar-JO" sz="3200" dirty="0">
                <a:solidFill>
                  <a:schemeClr val="accent1">
                    <a:lumMod val="75000"/>
                  </a:schemeClr>
                </a:solidFill>
                <a:latin typeface="Alexandria" charset="0"/>
              </a:rPr>
              <a:t> :</a:t>
            </a:r>
          </a:p>
          <a:p>
            <a:pPr marL="457200" indent="-457200" algn="r" rtl="1">
              <a:lnSpc>
                <a:spcPct val="150000"/>
              </a:lnSpc>
              <a:buFont typeface="+mj-lt"/>
              <a:buAutoNum type="arabicPeriod"/>
            </a:pPr>
            <a:r>
              <a:rPr lang="ar-JO" sz="3200" dirty="0">
                <a:solidFill>
                  <a:schemeClr val="accent1">
                    <a:lumMod val="75000"/>
                  </a:schemeClr>
                </a:solidFill>
                <a:latin typeface="Alexandria" charset="0"/>
              </a:rPr>
              <a:t>ما العناصر التي جعلت الحملة مشرقة عالمياً؟ (فكر في الصوت، الصور، التحرير، التوقيت، المنصات)</a:t>
            </a:r>
          </a:p>
          <a:p>
            <a:pPr marL="457200" indent="-457200" algn="r" rtl="1">
              <a:lnSpc>
                <a:spcPct val="150000"/>
              </a:lnSpc>
              <a:buFont typeface="+mj-lt"/>
              <a:buAutoNum type="arabicPeriod"/>
            </a:pPr>
            <a:r>
              <a:rPr lang="ar-JO" sz="3200" dirty="0">
                <a:solidFill>
                  <a:schemeClr val="accent1">
                    <a:lumMod val="75000"/>
                  </a:schemeClr>
                </a:solidFill>
                <a:latin typeface="Alexandria" charset="0"/>
              </a:rPr>
              <a:t>لو كنت تصمم حملة لدولة أخرى، ما المشهد أو العنصر الذي ستضعه لتجذب الزوار؟</a:t>
            </a:r>
            <a:endParaRPr lang="en-US" sz="3200" dirty="0">
              <a:solidFill>
                <a:schemeClr val="accent1">
                  <a:lumMod val="75000"/>
                </a:schemeClr>
              </a:solidFill>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020" y="-28368"/>
            <a:ext cx="2458529" cy="920876"/>
          </a:xfrm>
          <a:prstGeom prst="rect">
            <a:avLst/>
          </a:prstGeom>
        </p:spPr>
      </p:pic>
      <p:sp>
        <p:nvSpPr>
          <p:cNvPr id="2" name="Title 1">
            <a:extLst>
              <a:ext uri="{FF2B5EF4-FFF2-40B4-BE49-F238E27FC236}">
                <a16:creationId xmlns:a16="http://schemas.microsoft.com/office/drawing/2014/main" id="{9267732D-EA96-054B-AA9D-24080986ABCC}"/>
              </a:ext>
            </a:extLst>
          </p:cNvPr>
          <p:cNvSpPr>
            <a:spLocks noGrp="1"/>
          </p:cNvSpPr>
          <p:nvPr>
            <p:ph type="title"/>
          </p:nvPr>
        </p:nvSpPr>
        <p:spPr>
          <a:xfrm>
            <a:off x="1855305" y="651419"/>
            <a:ext cx="8343220" cy="789540"/>
          </a:xfrm>
        </p:spPr>
        <p:txBody>
          <a:bodyPr anchor="t">
            <a:normAutofit/>
          </a:bodyPr>
          <a:lstStyle/>
          <a:p>
            <a:pPr algn="ctr" rtl="1">
              <a:lnSpc>
                <a:spcPct val="150000"/>
              </a:lnSpc>
            </a:pPr>
            <a:r>
              <a:rPr lang="ar-JO" sz="3200" b="1" u="sng" dirty="0">
                <a:solidFill>
                  <a:schemeClr val="accent1">
                    <a:lumMod val="75000"/>
                  </a:schemeClr>
                </a:solidFill>
                <a:latin typeface="Alexandria" charset="0"/>
              </a:rPr>
              <a:t>أسئلة للنقاش:</a:t>
            </a:r>
          </a:p>
        </p:txBody>
      </p:sp>
      <p:sp>
        <p:nvSpPr>
          <p:cNvPr id="8" name="TextBox 7">
            <a:extLst>
              <a:ext uri="{FF2B5EF4-FFF2-40B4-BE49-F238E27FC236}">
                <a16:creationId xmlns:a16="http://schemas.microsoft.com/office/drawing/2014/main" id="{EEE248B0-4180-7C44-8777-31C4966BE932}"/>
              </a:ext>
            </a:extLst>
          </p:cNvPr>
          <p:cNvSpPr txBox="1"/>
          <p:nvPr/>
        </p:nvSpPr>
        <p:spPr>
          <a:xfrm>
            <a:off x="10631152" y="6661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Tree>
    <p:extLst>
      <p:ext uri="{BB962C8B-B14F-4D97-AF65-F5344CB8AC3E}">
        <p14:creationId xmlns:p14="http://schemas.microsoft.com/office/powerpoint/2010/main" val="2006973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4" y="1287887"/>
            <a:ext cx="11679192" cy="53249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p:cNvSpPr txBox="1"/>
          <p:nvPr/>
        </p:nvSpPr>
        <p:spPr>
          <a:xfrm>
            <a:off x="3162656" y="459401"/>
            <a:ext cx="6016487" cy="742511"/>
          </a:xfrm>
          <a:prstGeom prst="rect">
            <a:avLst/>
          </a:prstGeom>
          <a:noFill/>
        </p:spPr>
        <p:txBody>
          <a:bodyPr wrap="square" rtlCol="0">
            <a:spAutoFit/>
          </a:bodyPr>
          <a:lstStyle/>
          <a:p>
            <a:pPr algn="ctr" rtl="1">
              <a:lnSpc>
                <a:spcPct val="150000"/>
              </a:lnSpc>
            </a:pPr>
            <a:r>
              <a:rPr lang="ar-JO" sz="3200" b="1" dirty="0">
                <a:solidFill>
                  <a:schemeClr val="accent1">
                    <a:lumMod val="75000"/>
                  </a:schemeClr>
                </a:solidFill>
                <a:latin typeface="Alexandria" charset="0"/>
                <a:cs typeface="+mj-cs"/>
              </a:rPr>
              <a:t>أدوات تحليل الجمهور وأداء الحملات</a:t>
            </a:r>
          </a:p>
        </p:txBody>
      </p:sp>
      <p:sp>
        <p:nvSpPr>
          <p:cNvPr id="5" name="Rectangle 4"/>
          <p:cNvSpPr/>
          <p:nvPr/>
        </p:nvSpPr>
        <p:spPr>
          <a:xfrm>
            <a:off x="616230" y="922148"/>
            <a:ext cx="122544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ea typeface="Roboto Light" panose="02000000000000000000" pitchFamily="2" charset="0"/>
            </a:endParaRPr>
          </a:p>
        </p:txBody>
      </p:sp>
      <p:sp>
        <p:nvSpPr>
          <p:cNvPr id="10" name="TextBox 9"/>
          <p:cNvSpPr txBox="1"/>
          <p:nvPr/>
        </p:nvSpPr>
        <p:spPr>
          <a:xfrm>
            <a:off x="889000" y="1405773"/>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١٥</a:t>
            </a:r>
            <a:endParaRPr lang="en-US" sz="4400" b="1" dirty="0">
              <a:solidFill>
                <a:schemeClr val="bg1"/>
              </a:solidFill>
              <a:latin typeface="Alexandria" charset="0"/>
              <a:cs typeface="Alexandria" charset="0"/>
            </a:endParaRPr>
          </a:p>
        </p:txBody>
      </p:sp>
      <p:sp>
        <p:nvSpPr>
          <p:cNvPr id="48" name="TextBox 47"/>
          <p:cNvSpPr txBox="1"/>
          <p:nvPr/>
        </p:nvSpPr>
        <p:spPr>
          <a:xfrm>
            <a:off x="425003" y="1405870"/>
            <a:ext cx="11435693" cy="4661276"/>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JO" sz="2000" dirty="0">
                <a:solidFill>
                  <a:schemeClr val="accent1">
                    <a:lumMod val="75000"/>
                  </a:schemeClr>
                </a:solidFill>
                <a:latin typeface="Alexandria" charset="0"/>
                <a:cs typeface="+mj-cs"/>
              </a:rPr>
              <a:t>أدوات مواقع التواصل </a:t>
            </a:r>
            <a:r>
              <a:rPr lang="en-US" sz="2000" dirty="0">
                <a:solidFill>
                  <a:schemeClr val="accent1">
                    <a:lumMod val="75000"/>
                  </a:schemeClr>
                </a:solidFill>
                <a:latin typeface="Alexandria" charset="0"/>
                <a:cs typeface="+mj-cs"/>
              </a:rPr>
              <a:t>Insights – Analytics</a:t>
            </a:r>
            <a:r>
              <a:rPr lang="ar-SA" sz="2000" dirty="0">
                <a:solidFill>
                  <a:schemeClr val="accent1">
                    <a:lumMod val="75000"/>
                  </a:schemeClr>
                </a:solidFill>
                <a:latin typeface="Alexandria" charset="0"/>
                <a:cs typeface="+mj-cs"/>
              </a:rPr>
              <a:t> </a:t>
            </a:r>
            <a:r>
              <a:rPr lang="en-US" sz="2000" dirty="0">
                <a:solidFill>
                  <a:schemeClr val="accent1">
                    <a:lumMod val="75000"/>
                  </a:schemeClr>
                </a:solidFill>
                <a:latin typeface="Alexandria" charset="0"/>
                <a:cs typeface="+mj-cs"/>
              </a:rPr>
              <a:t>: </a:t>
            </a:r>
            <a:r>
              <a:rPr lang="ar-JO" sz="2000" dirty="0">
                <a:solidFill>
                  <a:schemeClr val="accent1">
                    <a:lumMod val="75000"/>
                  </a:schemeClr>
                </a:solidFill>
                <a:latin typeface="Alexandria" charset="0"/>
                <a:cs typeface="+mj-cs"/>
              </a:rPr>
              <a:t>فيسبوك، إنستغرام، إكس (تويتر سابقا)</a:t>
            </a:r>
          </a:p>
          <a:p>
            <a:pPr algn="just" rtl="1">
              <a:lnSpc>
                <a:spcPct val="150000"/>
              </a:lnSpc>
            </a:pPr>
            <a:endParaRPr lang="ar-JO" sz="2000" dirty="0">
              <a:solidFill>
                <a:schemeClr val="accent1">
                  <a:lumMod val="75000"/>
                </a:schemeClr>
              </a:solidFill>
              <a:latin typeface="Alexandria" charset="0"/>
              <a:cs typeface="+mj-cs"/>
            </a:endParaRPr>
          </a:p>
          <a:p>
            <a:pPr marL="342900" indent="-342900" algn="just" rtl="1">
              <a:lnSpc>
                <a:spcPct val="150000"/>
              </a:lnSpc>
              <a:buFont typeface="Arial" panose="020B0604020202020204" pitchFamily="34" charset="0"/>
              <a:buChar char="•"/>
            </a:pPr>
            <a:r>
              <a:rPr lang="ar-JO" sz="2000" b="1" dirty="0">
                <a:solidFill>
                  <a:srgbClr val="C00000"/>
                </a:solidFill>
                <a:latin typeface="Alexandria" charset="0"/>
                <a:cs typeface="+mj-cs"/>
              </a:rPr>
              <a:t>أدوات خارجية مثل: </a:t>
            </a:r>
          </a:p>
          <a:p>
            <a:pPr marL="342900" indent="-342900" algn="just">
              <a:lnSpc>
                <a:spcPct val="150000"/>
              </a:lnSpc>
              <a:buFont typeface="Arial" panose="020B0604020202020204" pitchFamily="34" charset="0"/>
              <a:buChar char="•"/>
            </a:pPr>
            <a:r>
              <a:rPr lang="en-US" sz="2000" dirty="0">
                <a:solidFill>
                  <a:schemeClr val="accent1">
                    <a:lumMod val="75000"/>
                  </a:schemeClr>
                </a:solidFill>
                <a:latin typeface="Alexandria" charset="0"/>
                <a:cs typeface="+mj-cs"/>
              </a:rPr>
              <a:t>Google Trends: </a:t>
            </a:r>
            <a:r>
              <a:rPr lang="en-US" sz="2000" dirty="0">
                <a:solidFill>
                  <a:schemeClr val="accent1">
                    <a:lumMod val="75000"/>
                  </a:schemeClr>
                </a:solidFill>
                <a:latin typeface="Alexandria" charset="0"/>
                <a:cs typeface="+mj-cs"/>
                <a:hlinkClick r:id="rId2"/>
              </a:rPr>
              <a:t>https://trends.google.com/trends/</a:t>
            </a:r>
            <a:endParaRPr lang="en-US" sz="2000" dirty="0">
              <a:solidFill>
                <a:schemeClr val="accent1">
                  <a:lumMod val="75000"/>
                </a:schemeClr>
              </a:solidFill>
              <a:latin typeface="Alexandria" charset="0"/>
              <a:cs typeface="+mj-cs"/>
            </a:endParaRPr>
          </a:p>
          <a:p>
            <a:pPr marL="342900" indent="-342900" algn="just">
              <a:lnSpc>
                <a:spcPct val="150000"/>
              </a:lnSpc>
              <a:buFont typeface="Arial" panose="020B0604020202020204" pitchFamily="34" charset="0"/>
              <a:buChar char="•"/>
            </a:pPr>
            <a:r>
              <a:rPr lang="en-US" sz="2000" dirty="0">
                <a:latin typeface="Al Nile" pitchFamily="2" charset="-78"/>
                <a:cs typeface="Al Nile" pitchFamily="2" charset="-78"/>
              </a:rPr>
              <a:t>HubSpot: </a:t>
            </a:r>
            <a:r>
              <a:rPr lang="en-US" sz="2000" dirty="0">
                <a:latin typeface="Al Nile" pitchFamily="2" charset="-78"/>
                <a:cs typeface="Al Nile" pitchFamily="2" charset="-78"/>
                <a:hlinkClick r:id="rId3"/>
              </a:rPr>
              <a:t>https://www.hubspot.com</a:t>
            </a:r>
            <a:r>
              <a:rPr lang="en-US" sz="2000" dirty="0">
                <a:latin typeface="Al Nile" pitchFamily="2" charset="-78"/>
                <a:cs typeface="Al Nile" pitchFamily="2" charset="-78"/>
              </a:rPr>
              <a:t> </a:t>
            </a:r>
          </a:p>
          <a:p>
            <a:pPr marL="342900" indent="-342900" algn="just">
              <a:lnSpc>
                <a:spcPct val="150000"/>
              </a:lnSpc>
              <a:buFont typeface="Arial" panose="020B0604020202020204" pitchFamily="34" charset="0"/>
              <a:buChar char="•"/>
            </a:pPr>
            <a:r>
              <a:rPr lang="en-US" sz="2000" dirty="0">
                <a:solidFill>
                  <a:schemeClr val="accent1">
                    <a:lumMod val="75000"/>
                  </a:schemeClr>
                </a:solidFill>
                <a:latin typeface="Alexandria" charset="0"/>
                <a:cs typeface="+mj-cs"/>
              </a:rPr>
              <a:t>SEMrush: </a:t>
            </a:r>
            <a:r>
              <a:rPr lang="en-US" sz="2000" dirty="0">
                <a:solidFill>
                  <a:schemeClr val="accent1">
                    <a:lumMod val="75000"/>
                  </a:schemeClr>
                </a:solidFill>
                <a:latin typeface="Alexandria" charset="0"/>
                <a:cs typeface="+mj-cs"/>
                <a:hlinkClick r:id="rId4"/>
              </a:rPr>
              <a:t>https://www.semrush.com</a:t>
            </a:r>
            <a:r>
              <a:rPr lang="en-US" sz="2000" dirty="0">
                <a:solidFill>
                  <a:schemeClr val="accent1">
                    <a:lumMod val="75000"/>
                  </a:schemeClr>
                </a:solidFill>
                <a:latin typeface="Alexandria" charset="0"/>
                <a:cs typeface="+mj-cs"/>
              </a:rPr>
              <a:t> </a:t>
            </a:r>
            <a:endParaRPr lang="ar-SA" sz="2000" dirty="0">
              <a:solidFill>
                <a:schemeClr val="accent1">
                  <a:lumMod val="75000"/>
                </a:schemeClr>
              </a:solidFill>
              <a:latin typeface="Alexandria" charset="0"/>
              <a:cs typeface="+mj-cs"/>
            </a:endParaRPr>
          </a:p>
          <a:p>
            <a:pPr marL="342900" indent="-342900" algn="just">
              <a:lnSpc>
                <a:spcPct val="150000"/>
              </a:lnSpc>
              <a:buFont typeface="Arial" panose="020B0604020202020204" pitchFamily="34" charset="0"/>
              <a:buChar char="•"/>
            </a:pPr>
            <a:r>
              <a:rPr lang="en-US" sz="2000" dirty="0">
                <a:solidFill>
                  <a:schemeClr val="accent1">
                    <a:lumMod val="75000"/>
                  </a:schemeClr>
                </a:solidFill>
                <a:latin typeface="Alexandria" charset="0"/>
                <a:cs typeface="+mj-cs"/>
              </a:rPr>
              <a:t>Sprout Social: </a:t>
            </a:r>
            <a:r>
              <a:rPr lang="en-US" sz="2000" dirty="0">
                <a:solidFill>
                  <a:schemeClr val="accent1">
                    <a:lumMod val="75000"/>
                  </a:schemeClr>
                </a:solidFill>
                <a:latin typeface="Alexandria" charset="0"/>
                <a:cs typeface="+mj-cs"/>
                <a:hlinkClick r:id="rId5"/>
              </a:rPr>
              <a:t>https://sproutsocial.com/features/premium-analytics/</a:t>
            </a:r>
            <a:endParaRPr lang="en-US" sz="2000" dirty="0">
              <a:solidFill>
                <a:schemeClr val="accent1">
                  <a:lumMod val="75000"/>
                </a:schemeClr>
              </a:solidFill>
              <a:latin typeface="Alexandria" charset="0"/>
              <a:cs typeface="+mj-cs"/>
            </a:endParaRPr>
          </a:p>
          <a:p>
            <a:pPr marL="342900" indent="-342900" algn="just">
              <a:lnSpc>
                <a:spcPct val="150000"/>
              </a:lnSpc>
              <a:buFont typeface="Arial" panose="020B0604020202020204" pitchFamily="34" charset="0"/>
              <a:buChar char="•"/>
            </a:pPr>
            <a:r>
              <a:rPr lang="en-US" sz="2000" dirty="0">
                <a:solidFill>
                  <a:schemeClr val="accent1">
                    <a:lumMod val="75000"/>
                  </a:schemeClr>
                </a:solidFill>
                <a:latin typeface="Alexandria" charset="0"/>
                <a:cs typeface="+mj-cs"/>
              </a:rPr>
              <a:t>Google analytics: </a:t>
            </a:r>
            <a:r>
              <a:rPr lang="en-US" sz="2000" dirty="0">
                <a:solidFill>
                  <a:schemeClr val="accent1">
                    <a:lumMod val="75000"/>
                  </a:schemeClr>
                </a:solidFill>
                <a:latin typeface="Alexandria" charset="0"/>
                <a:cs typeface="+mj-cs"/>
                <a:hlinkClick r:id="rId6"/>
              </a:rPr>
              <a:t>https://marketingplatform.google.com/about/analytics/</a:t>
            </a:r>
            <a:r>
              <a:rPr lang="en-US" sz="2000" dirty="0">
                <a:solidFill>
                  <a:schemeClr val="accent1">
                    <a:lumMod val="75000"/>
                  </a:schemeClr>
                </a:solidFill>
                <a:latin typeface="Alexandria" charset="0"/>
                <a:cs typeface="+mj-cs"/>
              </a:rPr>
              <a:t> </a:t>
            </a:r>
            <a:endParaRPr lang="ar-SA" sz="2000" dirty="0">
              <a:solidFill>
                <a:schemeClr val="accent1">
                  <a:lumMod val="75000"/>
                </a:schemeClr>
              </a:solidFill>
              <a:latin typeface="Alexandria" charset="0"/>
              <a:cs typeface="+mj-cs"/>
            </a:endParaRPr>
          </a:p>
          <a:p>
            <a:pPr marL="342900" indent="-342900" algn="just">
              <a:lnSpc>
                <a:spcPct val="150000"/>
              </a:lnSpc>
              <a:buFont typeface="Arial" panose="020B0604020202020204" pitchFamily="34" charset="0"/>
              <a:buChar char="•"/>
            </a:pPr>
            <a:r>
              <a:rPr lang="en-US" sz="2000" dirty="0">
                <a:solidFill>
                  <a:schemeClr val="accent1">
                    <a:lumMod val="75000"/>
                  </a:schemeClr>
                </a:solidFill>
                <a:latin typeface="Alexandria" charset="0"/>
                <a:cs typeface="+mj-cs"/>
              </a:rPr>
              <a:t> Hootsuite: </a:t>
            </a:r>
            <a:r>
              <a:rPr lang="en-US" sz="2000" dirty="0">
                <a:solidFill>
                  <a:schemeClr val="accent1">
                    <a:lumMod val="75000"/>
                  </a:schemeClr>
                </a:solidFill>
                <a:latin typeface="Alexandria" charset="0"/>
                <a:cs typeface="+mj-cs"/>
                <a:hlinkClick r:id="rId7"/>
              </a:rPr>
              <a:t>https://www.hootsuite.com/platform/analytics</a:t>
            </a:r>
            <a:endParaRPr lang="ar-SA" sz="2000" dirty="0">
              <a:solidFill>
                <a:schemeClr val="accent1">
                  <a:lumMod val="75000"/>
                </a:schemeClr>
              </a:solidFill>
              <a:latin typeface="Alexandria" charset="0"/>
              <a:cs typeface="+mj-cs"/>
            </a:endParaRPr>
          </a:p>
          <a:p>
            <a:pPr marL="342900" indent="-342900" algn="just">
              <a:lnSpc>
                <a:spcPct val="150000"/>
              </a:lnSpc>
              <a:buFont typeface="Arial" panose="020B0604020202020204" pitchFamily="34" charset="0"/>
              <a:buChar char="•"/>
            </a:pPr>
            <a:r>
              <a:rPr lang="en-US" sz="2000" dirty="0">
                <a:solidFill>
                  <a:schemeClr val="accent1">
                    <a:lumMod val="75000"/>
                  </a:schemeClr>
                </a:solidFill>
                <a:latin typeface="Alexandria" charset="0"/>
                <a:cs typeface="+mj-cs"/>
              </a:rPr>
              <a:t>Crowd tangle: </a:t>
            </a:r>
            <a:r>
              <a:rPr lang="en-US" sz="2000" dirty="0">
                <a:solidFill>
                  <a:schemeClr val="accent1">
                    <a:lumMod val="75000"/>
                  </a:schemeClr>
                </a:solidFill>
                <a:latin typeface="Alexandria" charset="0"/>
                <a:cs typeface="+mj-cs"/>
                <a:hlinkClick r:id="rId8"/>
              </a:rPr>
              <a:t>https://transparency.meta.com/en-gb/researchtools/other-datasets/crowdtangle/</a:t>
            </a:r>
            <a:r>
              <a:rPr lang="en-US" sz="2000" dirty="0">
                <a:solidFill>
                  <a:schemeClr val="accent1">
                    <a:lumMod val="75000"/>
                  </a:schemeClr>
                </a:solidFill>
                <a:latin typeface="Alexandria" charset="0"/>
                <a:cs typeface="+mj-cs"/>
              </a:rPr>
              <a:t> </a:t>
            </a:r>
            <a:endParaRPr lang="en-US" sz="1600" dirty="0">
              <a:latin typeface="Alexandria" charset="0"/>
              <a:cs typeface="Alexandria" charset="0"/>
            </a:endParaRPr>
          </a:p>
        </p:txBody>
      </p:sp>
      <p:pic>
        <p:nvPicPr>
          <p:cNvPr id="7"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78770"/>
            <a:ext cx="2305141" cy="1076343"/>
          </a:xfrm>
          <a:prstGeom prst="rect">
            <a:avLst/>
          </a:prstGeom>
        </p:spPr>
      </p:pic>
      <p:sp>
        <p:nvSpPr>
          <p:cNvPr id="8" name="TextBox 7">
            <a:extLst>
              <a:ext uri="{FF2B5EF4-FFF2-40B4-BE49-F238E27FC236}">
                <a16:creationId xmlns:a16="http://schemas.microsoft.com/office/drawing/2014/main" id="{58D678D8-0569-594D-812D-F3DC0E020E72}"/>
              </a:ext>
            </a:extLst>
          </p:cNvPr>
          <p:cNvSpPr txBox="1"/>
          <p:nvPr/>
        </p:nvSpPr>
        <p:spPr>
          <a:xfrm>
            <a:off x="10626539" y="110423"/>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Tree>
    <p:extLst>
      <p:ext uri="{BB962C8B-B14F-4D97-AF65-F5344CB8AC3E}">
        <p14:creationId xmlns:p14="http://schemas.microsoft.com/office/powerpoint/2010/main" val="2360629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4" y="1195967"/>
            <a:ext cx="11679192" cy="5416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3162656" y="319017"/>
            <a:ext cx="6016487" cy="752065"/>
          </a:xfrm>
          <a:prstGeom prst="rect">
            <a:avLst/>
          </a:prstGeom>
          <a:noFill/>
        </p:spPr>
        <p:txBody>
          <a:bodyPr wrap="square" rtlCol="0">
            <a:spAutoFit/>
          </a:bodyPr>
          <a:lstStyle/>
          <a:p>
            <a:pPr algn="ctr" rtl="1">
              <a:lnSpc>
                <a:spcPct val="150000"/>
              </a:lnSpc>
            </a:pPr>
            <a:r>
              <a:rPr lang="ar-JO" sz="3200" b="1" u="sng" dirty="0">
                <a:solidFill>
                  <a:schemeClr val="accent1">
                    <a:lumMod val="75000"/>
                  </a:schemeClr>
                </a:solidFill>
                <a:latin typeface="Alexandria" charset="0"/>
                <a:cs typeface="+mj-cs"/>
              </a:rPr>
              <a:t>المراجع الأكاديمية</a:t>
            </a:r>
            <a:r>
              <a:rPr lang="en-US" sz="3200" b="1" u="sng" dirty="0">
                <a:solidFill>
                  <a:schemeClr val="accent1">
                    <a:lumMod val="75000"/>
                  </a:schemeClr>
                </a:solidFill>
                <a:latin typeface="Alexandria" charset="0"/>
                <a:cs typeface="+mj-cs"/>
              </a:rPr>
              <a:t> </a:t>
            </a:r>
            <a:endParaRPr lang="ar-JO" sz="3200" b="1" u="sng" dirty="0">
              <a:solidFill>
                <a:schemeClr val="accent1">
                  <a:lumMod val="75000"/>
                </a:schemeClr>
              </a:solidFill>
              <a:latin typeface="Alexandria" charset="0"/>
              <a:cs typeface="+mj-cs"/>
            </a:endParaRPr>
          </a:p>
        </p:txBody>
      </p:sp>
      <p:sp>
        <p:nvSpPr>
          <p:cNvPr id="48" name="TextBox 47"/>
          <p:cNvSpPr txBox="1"/>
          <p:nvPr/>
        </p:nvSpPr>
        <p:spPr>
          <a:xfrm>
            <a:off x="889000" y="1923543"/>
            <a:ext cx="10971696" cy="3747436"/>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rPr>
              <a:t>Chaffey, D. &amp; Ellis-Chadwick, F. (2022). Digital Marketing. Pearson Education.</a:t>
            </a:r>
          </a:p>
          <a:p>
            <a:pPr marL="342900" indent="-342900">
              <a:lnSpc>
                <a:spcPct val="150000"/>
              </a:lnSpc>
              <a:buFont typeface="Arial" panose="020B0604020202020204" pitchFamily="34" charset="0"/>
              <a:buChar char="•"/>
            </a:pPr>
            <a:r>
              <a:rPr lang="en-US" sz="1600" dirty="0" err="1">
                <a:solidFill>
                  <a:schemeClr val="accent1">
                    <a:lumMod val="75000"/>
                  </a:schemeClr>
                </a:solidFill>
                <a:latin typeface="Alexandria" charset="0"/>
              </a:rPr>
              <a:t>Tuten</a:t>
            </a:r>
            <a:r>
              <a:rPr lang="en-US" sz="1600" dirty="0">
                <a:solidFill>
                  <a:schemeClr val="accent1">
                    <a:lumMod val="75000"/>
                  </a:schemeClr>
                </a:solidFill>
                <a:latin typeface="Alexandria" charset="0"/>
              </a:rPr>
              <a:t>, T. L. &amp; Solomon, M. R. (2020). Social Media Marketing. Sage Publications.</a:t>
            </a:r>
          </a:p>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hlinkClick r:id="rId2"/>
              </a:rPr>
              <a:t>https://</a:t>
            </a:r>
            <a:r>
              <a:rPr lang="en-US" sz="1600" dirty="0" err="1">
                <a:solidFill>
                  <a:schemeClr val="accent1">
                    <a:lumMod val="75000"/>
                  </a:schemeClr>
                </a:solidFill>
                <a:latin typeface="Alexandria" charset="0"/>
                <a:hlinkClick r:id="rId2"/>
              </a:rPr>
              <a:t>goalmakers.sa</a:t>
            </a:r>
            <a:r>
              <a:rPr lang="en-US" sz="1600" dirty="0">
                <a:solidFill>
                  <a:schemeClr val="accent1">
                    <a:lumMod val="75000"/>
                  </a:schemeClr>
                </a:solidFill>
                <a:latin typeface="Alexandria" charset="0"/>
                <a:hlinkClick r:id="rId2"/>
              </a:rPr>
              <a:t>/blog/</a:t>
            </a:r>
            <a:r>
              <a:rPr lang="ar-JO" sz="1600" dirty="0">
                <a:solidFill>
                  <a:schemeClr val="accent1">
                    <a:lumMod val="75000"/>
                  </a:schemeClr>
                </a:solidFill>
                <a:latin typeface="Alexandria" charset="0"/>
                <a:hlinkClick r:id="rId2"/>
              </a:rPr>
              <a:t>الحملات-عبر-المؤثرين/</a:t>
            </a:r>
            <a:r>
              <a:rPr lang="en-US" sz="1600" dirty="0">
                <a:solidFill>
                  <a:schemeClr val="accent1">
                    <a:lumMod val="75000"/>
                  </a:schemeClr>
                </a:solidFill>
                <a:latin typeface="Alexandria" charset="0"/>
              </a:rPr>
              <a:t> </a:t>
            </a:r>
          </a:p>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rPr>
              <a:t>Kingsnorth, S. (2022). Digital Marketing Strategy: An Integrated Approach to Online Marketing. Kogan Page.</a:t>
            </a:r>
          </a:p>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hlinkClick r:id="rId3"/>
              </a:rPr>
              <a:t>https://my.gov.sa/en</a:t>
            </a:r>
            <a:r>
              <a:rPr lang="en-US" sz="1600" dirty="0">
                <a:solidFill>
                  <a:schemeClr val="accent1">
                    <a:lumMod val="75000"/>
                  </a:schemeClr>
                </a:solidFill>
                <a:latin typeface="Alexandria" charset="0"/>
              </a:rPr>
              <a:t> </a:t>
            </a:r>
          </a:p>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rPr>
              <a:t>Ryan, D. (2016). Understanding Digital Marketing: Marketing Strategies for Engaging the Digital Generation. Kogan Page.</a:t>
            </a:r>
          </a:p>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hlinkClick r:id="rId4"/>
              </a:rPr>
              <a:t>https://www.visitsaudi.com/en/campaigns/this-land-is-calling</a:t>
            </a:r>
            <a:endParaRPr lang="en-US" sz="1600" dirty="0">
              <a:solidFill>
                <a:schemeClr val="accent1">
                  <a:lumMod val="75000"/>
                </a:schemeClr>
              </a:solidFill>
              <a:latin typeface="Alexandria" charset="0"/>
            </a:endParaRPr>
          </a:p>
          <a:p>
            <a:pPr marL="342900" indent="-342900">
              <a:lnSpc>
                <a:spcPct val="150000"/>
              </a:lnSpc>
              <a:buFont typeface="Arial" panose="020B0604020202020204" pitchFamily="34" charset="0"/>
              <a:buChar char="•"/>
            </a:pPr>
            <a:r>
              <a:rPr lang="en-US" sz="1600" dirty="0">
                <a:solidFill>
                  <a:schemeClr val="accent1">
                    <a:lumMod val="75000"/>
                  </a:schemeClr>
                </a:solidFill>
                <a:latin typeface="Alexandria" charset="0"/>
                <a:hlinkClick r:id="rId5"/>
              </a:rPr>
              <a:t>https://www.gulf-insider.com/saudi-ministry-of-health-launches-anti-bullying-campaign-in-schools/?utm_source=chatgpt.com</a:t>
            </a:r>
            <a:endParaRPr lang="en-US" sz="1600" dirty="0">
              <a:solidFill>
                <a:schemeClr val="accent1">
                  <a:lumMod val="75000"/>
                </a:schemeClr>
              </a:solidFill>
              <a:latin typeface="Alexandria" charset="0"/>
            </a:endParaRPr>
          </a:p>
          <a:p>
            <a:pPr marL="342900" indent="-342900">
              <a:lnSpc>
                <a:spcPct val="150000"/>
              </a:lnSpc>
              <a:buFont typeface="Arial" panose="020B0604020202020204" pitchFamily="34" charset="0"/>
              <a:buChar char="•"/>
            </a:pPr>
            <a:endParaRPr lang="en-US" sz="1600" dirty="0">
              <a:solidFill>
                <a:schemeClr val="accent1">
                  <a:lumMod val="75000"/>
                </a:schemeClr>
              </a:solidFill>
              <a:latin typeface="Alexandria" charset="0"/>
            </a:endParaRPr>
          </a:p>
          <a:p>
            <a:pPr marL="342900" indent="-342900">
              <a:lnSpc>
                <a:spcPct val="150000"/>
              </a:lnSpc>
              <a:buFont typeface="Arial" panose="020B0604020202020204" pitchFamily="34" charset="0"/>
              <a:buChar char="•"/>
            </a:pPr>
            <a:endParaRPr lang="en-US" sz="1600" dirty="0">
              <a:latin typeface="Alexandria" charset="0"/>
              <a:cs typeface="Alexandria" charset="0"/>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4760"/>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4</a:t>
            </a:r>
            <a:endParaRPr lang="en-JO" sz="2000" b="1" dirty="0">
              <a:solidFill>
                <a:schemeClr val="accent1">
                  <a:lumMod val="75000"/>
                </a:schemeClr>
              </a:solidFill>
            </a:endParaRPr>
          </a:p>
        </p:txBody>
      </p:sp>
    </p:spTree>
    <p:extLst>
      <p:ext uri="{BB962C8B-B14F-4D97-AF65-F5344CB8AC3E}">
        <p14:creationId xmlns:p14="http://schemas.microsoft.com/office/powerpoint/2010/main" val="1081560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43112" y="5945267"/>
            <a:ext cx="9079605" cy="830997"/>
          </a:xfrm>
          <a:prstGeom prst="rect">
            <a:avLst/>
          </a:prstGeom>
          <a:noFill/>
        </p:spPr>
        <p:txBody>
          <a:bodyPr wrap="square" rtlCol="0">
            <a:spAutoFit/>
          </a:bodyPr>
          <a:lstStyle/>
          <a:p>
            <a:r>
              <a:rPr lang="ar-SA" sz="4800" b="1" dirty="0">
                <a:solidFill>
                  <a:schemeClr val="bg1"/>
                </a:solidFill>
                <a:latin typeface="Alexandria" charset="0"/>
                <a:cs typeface="Alexandria" charset="0"/>
              </a:rPr>
              <a:t>نلتقي في المحاضرة القادمة .. دمتم بخير</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93F57BCC-79EC-42A6-9CBD-22B06141A0AE}"/>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10066</TotalTime>
  <Words>2580</Words>
  <Application>Microsoft Macintosh PowerPoint</Application>
  <PresentationFormat>Widescreen</PresentationFormat>
  <Paragraphs>380</Paragraphs>
  <Slides>38</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-webkit-standard</vt:lpstr>
      <vt:lpstr>Al Nile</vt:lpstr>
      <vt:lpstr>Alexandria</vt: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الفروقات بين أنواع الحملات الصحفية الإلكترونية</vt:lpstr>
      <vt:lpstr>مفهوم إطلاق الحملة الرقمية</vt:lpstr>
      <vt:lpstr>عناصر وأدوات تنفيذ الحملة الإلكترونية</vt:lpstr>
      <vt:lpstr>الجهات المكونة لفريق الحملة الإلكترونية </vt:lpstr>
      <vt:lpstr>PowerPoint Presentation</vt:lpstr>
      <vt:lpstr>PowerPoint Presentation</vt:lpstr>
      <vt:lpstr>الأدوات الرقمية لإدارة الحملات </vt:lpstr>
      <vt:lpstr> أدوات تصميم المحتوى البصري</vt:lpstr>
      <vt:lpstr>التشاركية مع جهات مختلفة</vt:lpstr>
      <vt:lpstr>دور المؤثرين في الحملات التوعويـة</vt:lpstr>
      <vt:lpstr>اختيار المنصات الرقمية الأنسب</vt:lpstr>
      <vt:lpstr>كيفية إدخال وسائل مبتكرة لنشر الحملة</vt:lpstr>
      <vt:lpstr>توقيت النشر وإدارته</vt:lpstr>
      <vt:lpstr>اختبار  A/Bللحملات الصحفية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حالات دراسية وأمثلة تطبيقية</vt:lpstr>
      <vt:lpstr>حملة دولية للتوعية بالتنمر الرقمي </vt:lpstr>
      <vt:lpstr>حالات دراسية وأمثلة تطبيقية</vt:lpstr>
      <vt:lpstr>حملة دولية للتوعية بالتنمر الرقمي </vt:lpstr>
      <vt:lpstr>حملة "  This Land is Calling" السعودية العالمية</vt:lpstr>
      <vt:lpstr>أسئلة للنقاش:</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163</cp:revision>
  <dcterms:created xsi:type="dcterms:W3CDTF">2023-04-29T09:08:00Z</dcterms:created>
  <dcterms:modified xsi:type="dcterms:W3CDTF">2025-06-24T14:15:51Z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