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7"/>
  </p:notesMasterIdLst>
  <p:sldIdLst>
    <p:sldId id="480" r:id="rId5"/>
    <p:sldId id="271" r:id="rId6"/>
    <p:sldId id="276" r:id="rId7"/>
    <p:sldId id="496" r:id="rId8"/>
    <p:sldId id="497" r:id="rId9"/>
    <p:sldId id="498" r:id="rId10"/>
    <p:sldId id="499" r:id="rId11"/>
    <p:sldId id="500" r:id="rId12"/>
    <p:sldId id="501" r:id="rId13"/>
    <p:sldId id="502" r:id="rId14"/>
    <p:sldId id="503" r:id="rId15"/>
    <p:sldId id="34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1"/>
            <p14:sldId id="27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51080" y="3968240"/>
            <a:ext cx="5650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Prepared by Dr. Bothaina Mahmoud Fouad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508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Case Study 2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Case Study: Management at Starbucks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Background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Starbucks, the global coffeehouse chain, employs more than 400,000 people worldwide. It operates in a highly competitive environment and relies on effective management to maintain brand consistency, employee satisfaction, and customer loyalty.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FA342-6063-BAC0-F31D-775261846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3919DF-8F85-A67F-70F0-8C7BC5FCB3F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4B3294-7761-CC61-F0E5-CE3D6259A187}"/>
              </a:ext>
            </a:extLst>
          </p:cNvPr>
          <p:cNvSpPr txBox="1"/>
          <p:nvPr/>
        </p:nvSpPr>
        <p:spPr>
          <a:xfrm>
            <a:off x="2513150" y="1019069"/>
            <a:ext cx="6501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1. Who is the Manager &amp; Required Skills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6A8F36-73C7-09E9-0C8B-94D8E00E7A4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5F41C6-7480-0149-41B8-EDCD236F34F9}"/>
              </a:ext>
            </a:extLst>
          </p:cNvPr>
          <p:cNvSpPr txBox="1"/>
          <p:nvPr/>
        </p:nvSpPr>
        <p:spPr>
          <a:xfrm>
            <a:off x="708692" y="223749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Store managers at Starbucks are responsible for:</a:t>
            </a:r>
          </a:p>
          <a:p>
            <a:r>
              <a:rPr lang="en-US" sz="2400" dirty="0"/>
              <a:t>Supervising staff (baristas, shift supervisors).</a:t>
            </a:r>
          </a:p>
          <a:p>
            <a:r>
              <a:rPr lang="en-US" sz="2400" dirty="0"/>
              <a:t>Managing resources (inventory, finances, schedules).</a:t>
            </a:r>
          </a:p>
          <a:p>
            <a:r>
              <a:rPr lang="en-US" sz="2400" dirty="0"/>
              <a:t>Motivating employees to deliver excellent service.</a:t>
            </a:r>
          </a:p>
          <a:p>
            <a:r>
              <a:rPr lang="en-US" sz="2400" b="1" dirty="0"/>
              <a:t>Skills applied:</a:t>
            </a:r>
            <a:endParaRPr lang="en-US" sz="2400" dirty="0"/>
          </a:p>
          <a:p>
            <a:r>
              <a:rPr lang="en-US" sz="2400" b="1" dirty="0"/>
              <a:t>Interpersonal:</a:t>
            </a:r>
            <a:r>
              <a:rPr lang="en-US" sz="2400" dirty="0"/>
              <a:t> Coaching baristas to ensure teamwork.</a:t>
            </a:r>
          </a:p>
          <a:p>
            <a:r>
              <a:rPr lang="en-US" sz="2400" b="1" dirty="0"/>
              <a:t>Technical:</a:t>
            </a:r>
            <a:r>
              <a:rPr lang="en-US" sz="2400" dirty="0"/>
              <a:t> Using POS and inventory systems.</a:t>
            </a:r>
          </a:p>
          <a:p>
            <a:r>
              <a:rPr lang="en-US" sz="2400" b="1" dirty="0"/>
              <a:t>Conceptual:</a:t>
            </a:r>
            <a:r>
              <a:rPr lang="en-US" sz="2400" dirty="0"/>
              <a:t> Understanding long-term sales trends.</a:t>
            </a:r>
          </a:p>
          <a:p>
            <a:r>
              <a:rPr lang="en-US" sz="2400" b="1" dirty="0"/>
              <a:t>Specific:</a:t>
            </a:r>
            <a:r>
              <a:rPr lang="en-US" sz="2400" dirty="0"/>
              <a:t> Negotiation with suppliers, problem-solving during peak hours.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C0A109-8085-F50E-0CD3-AC4CFF49F9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698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19794D-4046-CAE4-F0E5-C559D599A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1798EF-CCE6-70E9-893C-BA62024926B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1E39BF-31BB-7CA9-7D28-CCE8E17F0C3E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2. Manager vs. Leader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F6B8D5-3A6E-E45A-3EB7-1BAC583D2F2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B8D23D5-51B5-077E-F298-8A4F2E5CB5F5}"/>
              </a:ext>
            </a:extLst>
          </p:cNvPr>
          <p:cNvSpPr txBox="1"/>
          <p:nvPr/>
        </p:nvSpPr>
        <p:spPr>
          <a:xfrm>
            <a:off x="753140" y="2244602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A </a:t>
            </a:r>
            <a:r>
              <a:rPr lang="en-US" sz="2800" b="1" dirty="0"/>
              <a:t>manager</a:t>
            </a:r>
            <a:r>
              <a:rPr lang="en-US" sz="2800" dirty="0"/>
              <a:t> at Starbucks organizes shifts, maintains stock, and ensures compliance.</a:t>
            </a:r>
          </a:p>
          <a:p>
            <a:r>
              <a:rPr lang="en-US" sz="2800" dirty="0"/>
              <a:t>A </a:t>
            </a:r>
            <a:r>
              <a:rPr lang="en-US" sz="2800" b="1" dirty="0"/>
              <a:t>leader</a:t>
            </a:r>
            <a:r>
              <a:rPr lang="en-US" sz="2800" dirty="0"/>
              <a:t> inspires employees with the company’s mission of creating a “third place” between work and home. For example, leaders encourage staff to connect with customers beyond just selling coffee.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692F52-4EF5-450D-ADAF-AA1C5C03F0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4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45432-243B-1D00-84DA-80D7EA61B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FB6F76-B384-F5D4-7C81-F31C5A6E723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3DB656-46C3-1DE3-2223-39EB43D2C401}"/>
              </a:ext>
            </a:extLst>
          </p:cNvPr>
          <p:cNvSpPr txBox="1"/>
          <p:nvPr/>
        </p:nvSpPr>
        <p:spPr>
          <a:xfrm>
            <a:off x="2513150" y="1019069"/>
            <a:ext cx="5060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3. Managerial Roles (Mintzberg)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7572F9-9C56-77BC-CDE8-A0A81F910E3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B3E53F4-C969-7431-879C-06746005239F}"/>
              </a:ext>
            </a:extLst>
          </p:cNvPr>
          <p:cNvSpPr txBox="1"/>
          <p:nvPr/>
        </p:nvSpPr>
        <p:spPr>
          <a:xfrm>
            <a:off x="753140" y="2244602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Interpersonal:</a:t>
            </a:r>
            <a:r>
              <a:rPr lang="en-US" sz="2400" dirty="0"/>
              <a:t> Store manager as a </a:t>
            </a:r>
            <a:r>
              <a:rPr lang="en-US" sz="2400" b="1" dirty="0"/>
              <a:t>figurehead</a:t>
            </a:r>
            <a:r>
              <a:rPr lang="en-US" sz="2400" dirty="0"/>
              <a:t> (representing Starbucks brand), </a:t>
            </a:r>
            <a:r>
              <a:rPr lang="en-US" sz="2400" b="1" dirty="0"/>
              <a:t>leader</a:t>
            </a:r>
            <a:r>
              <a:rPr lang="en-US" sz="2400" dirty="0"/>
              <a:t> (mentoring staff), and </a:t>
            </a:r>
            <a:r>
              <a:rPr lang="en-US" sz="2400" b="1" dirty="0"/>
              <a:t>liaison</a:t>
            </a:r>
            <a:r>
              <a:rPr lang="en-US" sz="2400" dirty="0"/>
              <a:t> (connecting with suppliers).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Informational:</a:t>
            </a:r>
            <a:r>
              <a:rPr lang="en-US" sz="2400" dirty="0"/>
              <a:t> Acting as a </a:t>
            </a:r>
            <a:r>
              <a:rPr lang="en-US" sz="2400" b="1" dirty="0"/>
              <a:t>monitor</a:t>
            </a:r>
            <a:r>
              <a:rPr lang="en-US" sz="2400" dirty="0"/>
              <a:t> (tracking sales), </a:t>
            </a:r>
            <a:r>
              <a:rPr lang="en-US" sz="2400" b="1" dirty="0"/>
              <a:t>disseminator</a:t>
            </a:r>
            <a:r>
              <a:rPr lang="en-US" sz="2400" dirty="0"/>
              <a:t> (sharing company updates with staff), and </a:t>
            </a:r>
            <a:r>
              <a:rPr lang="en-US" sz="2400" b="1" dirty="0"/>
              <a:t>spokesperson</a:t>
            </a:r>
            <a:r>
              <a:rPr lang="en-US" sz="2400" dirty="0"/>
              <a:t> (representing store performance to regional managers).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Decisional:</a:t>
            </a:r>
            <a:r>
              <a:rPr lang="en-US" sz="2400" dirty="0"/>
              <a:t> Acting as </a:t>
            </a:r>
            <a:r>
              <a:rPr lang="en-US" sz="2400" b="1" dirty="0"/>
              <a:t>entrepreneur</a:t>
            </a:r>
            <a:r>
              <a:rPr lang="en-US" sz="2400" dirty="0"/>
              <a:t> (launching a new seasonal drink promotion), </a:t>
            </a:r>
            <a:r>
              <a:rPr lang="en-US" sz="2400" b="1" dirty="0"/>
              <a:t>disturbance handler</a:t>
            </a:r>
            <a:r>
              <a:rPr lang="en-US" sz="2400" dirty="0"/>
              <a:t> (resolving customer complaints), </a:t>
            </a:r>
            <a:r>
              <a:rPr lang="en-US" sz="2400" b="1" dirty="0"/>
              <a:t>resource allocator</a:t>
            </a:r>
            <a:r>
              <a:rPr lang="en-US" sz="2400" dirty="0"/>
              <a:t> (assigning shifts), and </a:t>
            </a:r>
            <a:r>
              <a:rPr lang="en-US" sz="2400" b="1" dirty="0"/>
              <a:t>negotiator</a:t>
            </a:r>
            <a:r>
              <a:rPr lang="en-US" sz="2400" dirty="0"/>
              <a:t> (scheduling deliveries with suppliers).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9BA3B9-D151-8A39-BC71-788E03DC25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43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D8452-E70D-16FF-6E51-890815D0B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50145-7776-A85B-E9ED-8467688F21F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5BAF16-7B31-E891-2250-94C59F142996}"/>
              </a:ext>
            </a:extLst>
          </p:cNvPr>
          <p:cNvSpPr txBox="1"/>
          <p:nvPr/>
        </p:nvSpPr>
        <p:spPr>
          <a:xfrm>
            <a:off x="2513150" y="1019069"/>
            <a:ext cx="5060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4. Organizational Performance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5AB361-061D-C42D-44E8-537B9C20C24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2AFC89A-379C-F3DD-12A9-8B4445E6CB7C}"/>
              </a:ext>
            </a:extLst>
          </p:cNvPr>
          <p:cNvSpPr txBox="1"/>
          <p:nvPr/>
        </p:nvSpPr>
        <p:spPr>
          <a:xfrm>
            <a:off x="753140" y="2509836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Starbucks measures performance by: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Efficiency:</a:t>
            </a:r>
            <a:r>
              <a:rPr lang="en-US" sz="2800" dirty="0"/>
              <a:t> Streamlining operations (e.g., mobile ordering to reduce wait times).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Effectiveness:</a:t>
            </a:r>
            <a:r>
              <a:rPr lang="en-US" sz="2800" dirty="0"/>
              <a:t> Maintaining customer satisfaction and achieving global expansion goals.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0A0C84-EA3B-16F5-7F95-2557511789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66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3F740-DE50-8437-0BD7-BC2044850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D4E99ED-A472-F5C9-D6AA-7E0E67BFB0C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33F3A5-2CC0-228B-534C-D28D1B61D6B6}"/>
              </a:ext>
            </a:extLst>
          </p:cNvPr>
          <p:cNvSpPr txBox="1"/>
          <p:nvPr/>
        </p:nvSpPr>
        <p:spPr>
          <a:xfrm>
            <a:off x="2513150" y="1019069"/>
            <a:ext cx="5060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5. Management Functions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958291-B7F3-F305-1B9B-7E6792F9F2A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05F5698-1D6E-30BA-D675-47B382E8A90D}"/>
              </a:ext>
            </a:extLst>
          </p:cNvPr>
          <p:cNvSpPr txBox="1"/>
          <p:nvPr/>
        </p:nvSpPr>
        <p:spPr>
          <a:xfrm>
            <a:off x="753140" y="2244602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Planning:</a:t>
            </a:r>
            <a:r>
              <a:rPr lang="en-US" sz="2800" dirty="0"/>
              <a:t> Setting weekly sales goals and staffing schedules.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Organizing:</a:t>
            </a:r>
            <a:r>
              <a:rPr lang="en-US" sz="2800" dirty="0"/>
              <a:t> Dividing work among baristas and supervisors.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Leading:</a:t>
            </a:r>
            <a:r>
              <a:rPr lang="en-US" sz="2800" dirty="0"/>
              <a:t> Motivating employees through recognition programs.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Controlling:</a:t>
            </a:r>
            <a:r>
              <a:rPr lang="en-US" sz="2800" dirty="0"/>
              <a:t> Monitoring quality and adjusting processes (e.g., retraining staff on drink prep standards).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B915CE7-9F83-9301-326E-19B7AA32BE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2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DA8A9-9215-544F-4B4B-2A34FE237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D60B22-8291-3806-9DC0-DADADDAD59B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C84ADE-1BE3-B77D-AB0F-3818E1DAD418}"/>
              </a:ext>
            </a:extLst>
          </p:cNvPr>
          <p:cNvSpPr txBox="1"/>
          <p:nvPr/>
        </p:nvSpPr>
        <p:spPr>
          <a:xfrm>
            <a:off x="2513150" y="1019069"/>
            <a:ext cx="5060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6. Functional Areas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F9EE87-4862-9884-2474-378348641D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7C77CD0-C056-9DA4-937D-A44759E59A1B}"/>
              </a:ext>
            </a:extLst>
          </p:cNvPr>
          <p:cNvSpPr txBox="1"/>
          <p:nvPr/>
        </p:nvSpPr>
        <p:spPr>
          <a:xfrm>
            <a:off x="753140" y="2244602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Marketing:</a:t>
            </a:r>
            <a:r>
              <a:rPr lang="en-US" sz="2800" dirty="0"/>
              <a:t> Branding seasonal campaigns (e.g., Pumpkin Spice Latte).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Finance:</a:t>
            </a:r>
            <a:r>
              <a:rPr lang="en-US" sz="2800" dirty="0"/>
              <a:t> Managing daily revenue and expenses.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HR:</a:t>
            </a:r>
            <a:r>
              <a:rPr lang="en-US" sz="2800" dirty="0"/>
              <a:t> Hiring and training baristas.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b="1" dirty="0"/>
              <a:t>Production:</a:t>
            </a:r>
            <a:r>
              <a:rPr lang="en-US" sz="2800" dirty="0"/>
              <a:t> Ensuring coffee quality and supply chain consistency.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9F8E45-7E8D-3405-4AE7-24907045C5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84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61F1EA-13D8-BBB5-9578-D88FCBBA3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9F1458-B6DF-76FF-D2E8-20FB16ED8B7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6BAED9-DFF6-0E4A-B489-545C764821FB}"/>
              </a:ext>
            </a:extLst>
          </p:cNvPr>
          <p:cNvSpPr txBox="1"/>
          <p:nvPr/>
        </p:nvSpPr>
        <p:spPr>
          <a:xfrm>
            <a:off x="2513150" y="1019069"/>
            <a:ext cx="5060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7. Emerging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004FC0-66D8-B3EA-4211-23559EA021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2E9D4C2-6C06-3ECB-581B-DA001CBD326B}"/>
              </a:ext>
            </a:extLst>
          </p:cNvPr>
          <p:cNvSpPr txBox="1"/>
          <p:nvPr/>
        </p:nvSpPr>
        <p:spPr>
          <a:xfrm>
            <a:off x="753140" y="2244602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E-business:</a:t>
            </a:r>
            <a:r>
              <a:rPr lang="en-US" sz="2800" dirty="0"/>
              <a:t> Mobile apps for orders and payments.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Globalization:</a:t>
            </a:r>
            <a:r>
              <a:rPr lang="en-US" sz="2800" dirty="0"/>
              <a:t> Stores adapted to local cultures (e.g., matcha drinks in Japan).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Ethics &amp; CSR:</a:t>
            </a:r>
            <a:r>
              <a:rPr lang="en-US" sz="2800" dirty="0"/>
              <a:t> Fair-trade sourcing and eco-friendly packaging.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B07425-3751-D3A5-B525-EC68B0FDF43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66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965CE6-BB48-467F-FC03-4B4AB2DED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A91DC9-942D-FE8F-DABF-18DD4081C05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42830B-99D3-A6EF-20F3-C81F232D220A}"/>
              </a:ext>
            </a:extLst>
          </p:cNvPr>
          <p:cNvSpPr txBox="1"/>
          <p:nvPr/>
        </p:nvSpPr>
        <p:spPr>
          <a:xfrm>
            <a:off x="2513150" y="1019069"/>
            <a:ext cx="50602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Conclusion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50484E-E5C7-569F-26A8-FC4F19F1D04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1147972-9B81-A46F-54B9-6ADA46137D65}"/>
              </a:ext>
            </a:extLst>
          </p:cNvPr>
          <p:cNvSpPr txBox="1"/>
          <p:nvPr/>
        </p:nvSpPr>
        <p:spPr>
          <a:xfrm>
            <a:off x="762000" y="2601954"/>
            <a:ext cx="1054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Starbucks demonstrates how effective managers combine technical, human, and conceptual skills with leadership to align resources, motivate employees, and achieve organizational goals while adapting to global trends.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2B0696-6C98-189A-B184-B4630F8E48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54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96E9C5C-1298-4939-BA29-4DD44000F58C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489</Words>
  <Application>Microsoft Office PowerPoint</Application>
  <PresentationFormat>Widescreen</PresentationFormat>
  <Paragraphs>46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Bothaina Mahmoud Fouad</cp:lastModifiedBy>
  <cp:revision>18</cp:revision>
  <dcterms:created xsi:type="dcterms:W3CDTF">2023-04-29T09:08:00Z</dcterms:created>
  <dcterms:modified xsi:type="dcterms:W3CDTF">2025-09-21T12:33:37Z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