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53"/>
  </p:notesMasterIdLst>
  <p:sldIdLst>
    <p:sldId id="480" r:id="rId5"/>
    <p:sldId id="303" r:id="rId6"/>
    <p:sldId id="271" r:id="rId7"/>
    <p:sldId id="313" r:id="rId8"/>
    <p:sldId id="532" r:id="rId9"/>
    <p:sldId id="632" r:id="rId10"/>
    <p:sldId id="633" r:id="rId11"/>
    <p:sldId id="634" r:id="rId12"/>
    <p:sldId id="635" r:id="rId13"/>
    <p:sldId id="638" r:id="rId14"/>
    <p:sldId id="665" r:id="rId15"/>
    <p:sldId id="666" r:id="rId16"/>
    <p:sldId id="667" r:id="rId17"/>
    <p:sldId id="636" r:id="rId18"/>
    <p:sldId id="637" r:id="rId19"/>
    <p:sldId id="639" r:id="rId20"/>
    <p:sldId id="640" r:id="rId21"/>
    <p:sldId id="641" r:id="rId22"/>
    <p:sldId id="643" r:id="rId23"/>
    <p:sldId id="668" r:id="rId24"/>
    <p:sldId id="645" r:id="rId25"/>
    <p:sldId id="646" r:id="rId26"/>
    <p:sldId id="647" r:id="rId27"/>
    <p:sldId id="648" r:id="rId28"/>
    <p:sldId id="649" r:id="rId29"/>
    <p:sldId id="650" r:id="rId30"/>
    <p:sldId id="651" r:id="rId31"/>
    <p:sldId id="652" r:id="rId32"/>
    <p:sldId id="653" r:id="rId33"/>
    <p:sldId id="654" r:id="rId34"/>
    <p:sldId id="655" r:id="rId35"/>
    <p:sldId id="656" r:id="rId36"/>
    <p:sldId id="657" r:id="rId37"/>
    <p:sldId id="658" r:id="rId38"/>
    <p:sldId id="659" r:id="rId39"/>
    <p:sldId id="660" r:id="rId40"/>
    <p:sldId id="661" r:id="rId41"/>
    <p:sldId id="662" r:id="rId42"/>
    <p:sldId id="663" r:id="rId43"/>
    <p:sldId id="669" r:id="rId44"/>
    <p:sldId id="670" r:id="rId45"/>
    <p:sldId id="671" r:id="rId46"/>
    <p:sldId id="672" r:id="rId47"/>
    <p:sldId id="673" r:id="rId48"/>
    <p:sldId id="664" r:id="rId49"/>
    <p:sldId id="629" r:id="rId50"/>
    <p:sldId id="630" r:id="rId51"/>
    <p:sldId id="631" r:id="rId52"/>
  </p:sldIdLst>
  <p:sldSz cx="12192000" cy="6858000"/>
  <p:notesSz cx="6858000" cy="9144000"/>
  <p:embeddedFontLst>
    <p:embeddedFont>
      <p:font typeface="Calibri" panose="020F0502020204030204" pitchFamily="34" charset="0"/>
      <p:regular r:id="rId54"/>
      <p:bold r:id="rId55"/>
      <p:italic r:id="rId56"/>
      <p:boldItalic r:id="rId57"/>
    </p:embeddedFont>
    <p:embeddedFont>
      <p:font typeface="Calibri Light" panose="020F0302020204030204" pitchFamily="34" charset="0"/>
      <p:regular r:id="rId58"/>
      <p:italic r:id="rId59"/>
    </p:embeddedFont>
    <p:embeddedFont>
      <p:font typeface="Alexandria" pitchFamily="2" charset="-78"/>
      <p:regular r:id="rId60"/>
      <p:bold r:id="rId61"/>
    </p:embeddedFont>
    <p:embeddedFont>
      <p:font typeface="Alexandria Black" pitchFamily="2" charset="-78"/>
      <p:bold r:id="rId6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632"/>
            <p14:sldId id="633"/>
            <p14:sldId id="634"/>
            <p14:sldId id="635"/>
            <p14:sldId id="638"/>
            <p14:sldId id="665"/>
            <p14:sldId id="666"/>
            <p14:sldId id="667"/>
            <p14:sldId id="636"/>
            <p14:sldId id="637"/>
            <p14:sldId id="639"/>
            <p14:sldId id="640"/>
            <p14:sldId id="641"/>
            <p14:sldId id="643"/>
            <p14:sldId id="668"/>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9"/>
            <p14:sldId id="670"/>
            <p14:sldId id="671"/>
            <p14:sldId id="672"/>
            <p14:sldId id="673"/>
            <p14:sldId id="664"/>
            <p14:sldId id="629"/>
            <p14:sldId id="630"/>
            <p14:sldId id="63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5B"/>
    <a:srgbClr val="00AC47"/>
    <a:srgbClr val="3B579D"/>
    <a:srgbClr val="FFBA00"/>
    <a:srgbClr val="FF0000"/>
    <a:srgbClr val="666666"/>
    <a:srgbClr val="E94F3C"/>
    <a:srgbClr val="0200CD"/>
    <a:srgbClr val="4C4C4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595" autoAdjust="0"/>
  </p:normalViewPr>
  <p:slideViewPr>
    <p:cSldViewPr snapToGrid="0">
      <p:cViewPr varScale="1">
        <p:scale>
          <a:sx n="63" d="100"/>
          <a:sy n="63" d="100"/>
        </p:scale>
        <p:origin x="80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font" Target="fonts/font2.fntdata"/><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8" Type="http://schemas.openxmlformats.org/officeDocument/2006/relationships/font" Target="fonts/font5.fntdata"/><Relationship Id="rId66" Type="http://schemas.openxmlformats.org/officeDocument/2006/relationships/tableStyles" Target="tableStyles.xml"/><Relationship Id="rId5" Type="http://schemas.openxmlformats.org/officeDocument/2006/relationships/slide" Target="slides/slide1.xml"/><Relationship Id="rId61" Type="http://schemas.openxmlformats.org/officeDocument/2006/relationships/font" Target="fonts/font8.fntdata"/><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3.fntdata"/><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6.fnt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1.fntdata"/><Relationship Id="rId62"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font" Target="fonts/font4.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font" Target="fonts/font7.fntdata"/><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3/17/2025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8122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3/17/2025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 id="2147483667" r:id="rId17"/>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13.png"/><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7.jpe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6.xml"/><Relationship Id="rId5" Type="http://schemas.openxmlformats.org/officeDocument/2006/relationships/image" Target="../media/image22.jpeg"/><Relationship Id="rId4" Type="http://schemas.openxmlformats.org/officeDocument/2006/relationships/image" Target="../media/image21.jpeg"/></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6.jpeg"/></Relationships>
</file>

<file path=ppt/slides/_rels/slide2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28.jpe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45.jpeg"/></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7.xml"/><Relationship Id="rId5" Type="http://schemas.openxmlformats.org/officeDocument/2006/relationships/image" Target="../media/image48.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921308" y="3878773"/>
            <a:ext cx="2680542" cy="398780"/>
          </a:xfrm>
          <a:prstGeom prst="rect">
            <a:avLst/>
          </a:prstGeom>
          <a:noFill/>
        </p:spPr>
        <p:txBody>
          <a:bodyPr wrap="square" rtlCol="0">
            <a:spAutoFit/>
          </a:bodyPr>
          <a:lstStyle/>
          <a:p>
            <a:pPr algn="r" rtl="1"/>
            <a:r>
              <a:rPr lang="ar-SA" sz="2000" dirty="0">
                <a:latin typeface="Alexandria" charset="0"/>
                <a:cs typeface="Alexandria" charset="0"/>
              </a:rPr>
              <a:t>د. أحمد مجدي شفيق</a:t>
            </a:r>
            <a:endParaRPr lang="en-US" sz="2000" dirty="0">
              <a:latin typeface="Alexandria" charset="0"/>
              <a:cs typeface="Alexandria" charset="0"/>
            </a:endParaRPr>
          </a:p>
        </p:txBody>
      </p:sp>
      <p:sp>
        <p:nvSpPr>
          <p:cNvPr id="31" name="TextBox 30"/>
          <p:cNvSpPr txBox="1"/>
          <p:nvPr/>
        </p:nvSpPr>
        <p:spPr>
          <a:xfrm>
            <a:off x="808930" y="2214177"/>
            <a:ext cx="4693914" cy="1446550"/>
          </a:xfrm>
          <a:prstGeom prst="rect">
            <a:avLst/>
          </a:prstGeom>
          <a:noFill/>
        </p:spPr>
        <p:txBody>
          <a:bodyPr wrap="none" rtlCol="0">
            <a:spAutoFit/>
          </a:bodyPr>
          <a:lstStyle/>
          <a:p>
            <a:pPr algn="ctr" rtl="1"/>
            <a:r>
              <a:rPr lang="ar-SA" sz="4400" b="1" dirty="0">
                <a:solidFill>
                  <a:srgbClr val="00B0F0"/>
                </a:solidFill>
                <a:latin typeface="Alexandria" panose="020F0502020204030204" pitchFamily="2" charset="-78"/>
                <a:cs typeface="Alexandria" panose="020F0502020204030204" pitchFamily="2" charset="-78"/>
              </a:rPr>
              <a:t>مقرر صحافة </a:t>
            </a:r>
          </a:p>
          <a:p>
            <a:pPr algn="ctr" rtl="1"/>
            <a:r>
              <a:rPr lang="ar-SA" sz="4400" b="1" dirty="0">
                <a:solidFill>
                  <a:srgbClr val="00B0F0"/>
                </a:solidFill>
                <a:latin typeface="Alexandria" panose="020F0502020204030204" pitchFamily="2" charset="-78"/>
                <a:cs typeface="Alexandria" panose="020F0502020204030204" pitchFamily="2" charset="-78"/>
              </a:rPr>
              <a:t>الهاتف المحمول</a:t>
            </a:r>
            <a:endParaRPr lang="en-US" sz="4400" b="1" dirty="0">
              <a:solidFill>
                <a:srgbClr val="00B0F0"/>
              </a:solidFill>
              <a:latin typeface="Alexandria" panose="020F0502020204030204" pitchFamily="2" charset="-78"/>
              <a:cs typeface="Alexandria" panose="020F0502020204030204" pitchFamily="2" charset="-78"/>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2000" dirty="0">
                <a:solidFill>
                  <a:schemeClr val="bg1"/>
                </a:solidFill>
                <a:latin typeface="Alexandria" charset="0"/>
                <a:cs typeface="Alexandria" charset="0"/>
              </a:rPr>
              <a:t>المحاضرة </a:t>
            </a:r>
            <a:r>
              <a:rPr lang="ar-SA" sz="2000" dirty="0" smtClean="0">
                <a:solidFill>
                  <a:schemeClr val="bg1"/>
                </a:solidFill>
                <a:latin typeface="Alexandria" charset="0"/>
                <a:cs typeface="Alexandria" charset="0"/>
              </a:rPr>
              <a:t>ال</a:t>
            </a:r>
            <a:r>
              <a:rPr lang="ar-AE" sz="2000" dirty="0">
                <a:solidFill>
                  <a:schemeClr val="bg1"/>
                </a:solidFill>
                <a:latin typeface="Alexandria" charset="0"/>
                <a:cs typeface="Alexandria" charset="0"/>
              </a:rPr>
              <a:t>س</a:t>
            </a:r>
            <a:r>
              <a:rPr lang="ar-SA" sz="2000" dirty="0" smtClean="0">
                <a:solidFill>
                  <a:schemeClr val="bg1"/>
                </a:solidFill>
                <a:latin typeface="Alexandria" charset="0"/>
                <a:cs typeface="Alexandria" charset="0"/>
              </a:rPr>
              <a:t>ابعة</a:t>
            </a:r>
            <a:endParaRPr lang="en-US" sz="2000" dirty="0">
              <a:solidFill>
                <a:schemeClr val="bg1"/>
              </a:solidFill>
              <a:latin typeface="Alexandria" charset="0"/>
              <a:cs typeface="Alexandria" charset="0"/>
            </a:endParaRPr>
          </a:p>
        </p:txBody>
      </p:sp>
      <p:sp>
        <p:nvSpPr>
          <p:cNvPr id="46" name="TextBox 45"/>
          <p:cNvSpPr txBox="1"/>
          <p:nvPr/>
        </p:nvSpPr>
        <p:spPr>
          <a:xfrm>
            <a:off x="329269" y="5104240"/>
            <a:ext cx="2680542" cy="707886"/>
          </a:xfrm>
          <a:prstGeom prst="rect">
            <a:avLst/>
          </a:prstGeom>
          <a:noFill/>
        </p:spPr>
        <p:txBody>
          <a:bodyPr wrap="none" rtlCol="0">
            <a:spAutoFit/>
          </a:bodyPr>
          <a:lstStyle/>
          <a:p>
            <a:pPr algn="r" rtl="1"/>
            <a:r>
              <a:rPr lang="en-US" sz="2000" dirty="0">
                <a:latin typeface="Alexandria" charset="0"/>
                <a:cs typeface="Alexandria" charset="0"/>
              </a:rPr>
              <a:t>DGM 311</a:t>
            </a:r>
          </a:p>
          <a:p>
            <a:pPr algn="r" rtl="1"/>
            <a:r>
              <a:rPr lang="ar-SA" sz="2000" dirty="0">
                <a:latin typeface="Alexandria" charset="0"/>
                <a:cs typeface="Alexandria" charset="0"/>
              </a:rPr>
              <a:t>كلية الإعلام والتسويق</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03860" y="6399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368960" y="2037026"/>
            <a:ext cx="3659976" cy="1958485"/>
          </a:xfrm>
          <a:prstGeom prst="rect">
            <a:avLst/>
          </a:prstGeom>
          <a:noFill/>
        </p:spPr>
        <p:txBody>
          <a:bodyPr wrap="none" rtlCol="0">
            <a:spAutoFit/>
          </a:bodyPr>
          <a:lstStyle/>
          <a:p>
            <a:pPr algn="ctr" rtl="1">
              <a:lnSpc>
                <a:spcPct val="150000"/>
              </a:lnSpc>
            </a:pPr>
            <a:r>
              <a:rPr lang="ar-SA" sz="2800" b="1" dirty="0" smtClean="0">
                <a:solidFill>
                  <a:srgbClr val="00B0F0"/>
                </a:solidFill>
                <a:latin typeface="Alexandria" panose="020F0502020204030204" pitchFamily="2" charset="-78"/>
                <a:cs typeface="Alexandria" panose="020F0502020204030204" pitchFamily="2" charset="-78"/>
              </a:rPr>
              <a:t>تقنيات التصوير،</a:t>
            </a:r>
          </a:p>
          <a:p>
            <a:pPr algn="ctr" rtl="1">
              <a:lnSpc>
                <a:spcPct val="150000"/>
              </a:lnSpc>
            </a:pPr>
            <a:r>
              <a:rPr lang="ar-SA" sz="2800" b="1" dirty="0" smtClean="0">
                <a:solidFill>
                  <a:srgbClr val="00B0F0"/>
                </a:solidFill>
                <a:latin typeface="Alexandria" panose="020F0502020204030204" pitchFamily="2" charset="-78"/>
                <a:cs typeface="Alexandria" panose="020F0502020204030204" pitchFamily="2" charset="-78"/>
              </a:rPr>
              <a:t> المونتاج والإخراج </a:t>
            </a:r>
          </a:p>
          <a:p>
            <a:pPr algn="ctr" rtl="1">
              <a:lnSpc>
                <a:spcPct val="150000"/>
              </a:lnSpc>
            </a:pPr>
            <a:r>
              <a:rPr lang="ar-SA" sz="2800" b="1" dirty="0" smtClean="0">
                <a:solidFill>
                  <a:srgbClr val="00B0F0"/>
                </a:solidFill>
                <a:latin typeface="Alexandria" panose="020F0502020204030204" pitchFamily="2" charset="-78"/>
                <a:cs typeface="Alexandria" panose="020F0502020204030204" pitchFamily="2" charset="-78"/>
              </a:rPr>
              <a:t>عبر الهاتف </a:t>
            </a:r>
            <a:r>
              <a:rPr lang="ar-SA" sz="2800" b="1" dirty="0">
                <a:solidFill>
                  <a:srgbClr val="00B0F0"/>
                </a:solidFill>
                <a:latin typeface="Alexandria" panose="020F0502020204030204" pitchFamily="2" charset="-78"/>
                <a:cs typeface="Alexandria" panose="020F0502020204030204" pitchFamily="2" charset="-78"/>
              </a:rPr>
              <a:t>المحمول</a:t>
            </a:r>
            <a:endParaRPr lang="en-US" sz="2800" b="1" dirty="0">
              <a:solidFill>
                <a:srgbClr val="00B0F0"/>
              </a:solidFill>
              <a:latin typeface="Alexandria" panose="020F0502020204030204" pitchFamily="2" charset="-78"/>
              <a:cs typeface="Alexandria" panose="020F0502020204030204" pitchFamily="2" charset="-78"/>
            </a:endParaRPr>
          </a:p>
        </p:txBody>
      </p:sp>
      <p:sp>
        <p:nvSpPr>
          <p:cNvPr id="10" name="Rectangle: Rounded Corners 9"/>
          <p:cNvSpPr/>
          <p:nvPr/>
        </p:nvSpPr>
        <p:spPr>
          <a:xfrm>
            <a:off x="7481617" y="4109170"/>
            <a:ext cx="3516608" cy="529167"/>
          </a:xfrm>
          <a:prstGeom prst="roundRect">
            <a:avLst/>
          </a:prstGeom>
          <a:solidFill>
            <a:srgbClr val="203E5F"/>
          </a:solidFill>
          <a:ln>
            <a:solidFill>
              <a:srgbClr val="203E5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dirty="0">
                <a:solidFill>
                  <a:schemeClr val="bg1"/>
                </a:solidFill>
                <a:latin typeface="Alexandria" charset="0"/>
                <a:cs typeface="Alexandria" charset="0"/>
              </a:rPr>
              <a:t>محاضرة رقم </a:t>
            </a:r>
            <a:r>
              <a:rPr lang="ar-SA" dirty="0" smtClean="0">
                <a:solidFill>
                  <a:schemeClr val="bg1"/>
                </a:solidFill>
                <a:latin typeface="Alexandria" charset="0"/>
                <a:cs typeface="Alexandria" charset="0"/>
              </a:rPr>
              <a:t>(7)</a:t>
            </a:r>
            <a:endParaRPr lang="en-US" dirty="0">
              <a:solidFill>
                <a:schemeClr val="bg1"/>
              </a:solidFill>
              <a:latin typeface="Alexandria" charset="0"/>
              <a:cs typeface="Alexandria" charset="0"/>
            </a:endParaRPr>
          </a:p>
        </p:txBody>
      </p:sp>
      <p:sp>
        <p:nvSpPr>
          <p:cNvPr id="11" name="TextBox 10"/>
          <p:cNvSpPr txBox="1"/>
          <p:nvPr/>
        </p:nvSpPr>
        <p:spPr>
          <a:xfrm>
            <a:off x="8147154" y="5245402"/>
            <a:ext cx="2182008" cy="338554"/>
          </a:xfrm>
          <a:prstGeom prst="rect">
            <a:avLst/>
          </a:prstGeom>
          <a:noFill/>
        </p:spPr>
        <p:txBody>
          <a:bodyPr wrap="none" rtlCol="0">
            <a:spAutoFit/>
          </a:bodyPr>
          <a:lstStyle/>
          <a:p>
            <a:pPr algn="r" rtl="1"/>
            <a:r>
              <a:rPr lang="ar-SA" sz="1600" dirty="0">
                <a:solidFill>
                  <a:srgbClr val="203E5F"/>
                </a:solidFill>
                <a:latin typeface="Alexandria" charset="0"/>
                <a:cs typeface="Alexandria" charset="0"/>
              </a:rPr>
              <a:t>كلية الإعلام والتسويق</a:t>
            </a:r>
            <a:endParaRPr lang="en-US" sz="1600" dirty="0">
              <a:solidFill>
                <a:srgbClr val="203E5F"/>
              </a:solidFill>
              <a:latin typeface="Alexandria" charset="0"/>
              <a:cs typeface="Alexandria" charset="0"/>
            </a:endParaRPr>
          </a:p>
        </p:txBody>
      </p:sp>
      <p:sp>
        <p:nvSpPr>
          <p:cNvPr id="12" name="TextBox 11"/>
          <p:cNvSpPr txBox="1"/>
          <p:nvPr/>
        </p:nvSpPr>
        <p:spPr>
          <a:xfrm>
            <a:off x="7988191" y="4815271"/>
            <a:ext cx="2499934" cy="369332"/>
          </a:xfrm>
          <a:prstGeom prst="rect">
            <a:avLst/>
          </a:prstGeom>
          <a:noFill/>
        </p:spPr>
        <p:txBody>
          <a:bodyPr wrap="square" rtlCol="0">
            <a:spAutoFit/>
          </a:bodyPr>
          <a:lstStyle/>
          <a:p>
            <a:pPr algn="r" rtl="1"/>
            <a:r>
              <a:rPr lang="ar-SA" dirty="0">
                <a:latin typeface="Alexandria" charset="0"/>
                <a:cs typeface="Alexandria" charset="0"/>
              </a:rPr>
              <a:t>د. أحمد مجدي شفيق</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Rectangle 33"/>
          <p:cNvSpPr/>
          <p:nvPr/>
        </p:nvSpPr>
        <p:spPr>
          <a:xfrm>
            <a:off x="688157" y="1736941"/>
            <a:ext cx="10803117" cy="5016758"/>
          </a:xfrm>
          <a:prstGeom prst="rect">
            <a:avLst/>
          </a:prstGeom>
          <a:noFill/>
        </p:spPr>
        <p:txBody>
          <a:bodyPr wrap="square">
            <a:spAutoFit/>
          </a:bodyPr>
          <a:lstStyle/>
          <a:p>
            <a:pPr marL="285750" indent="-285750" algn="just" rtl="1">
              <a:lnSpc>
                <a:spcPct val="200000"/>
              </a:lnSpc>
              <a:buFontTx/>
              <a:buChar char="-"/>
            </a:pPr>
            <a:r>
              <a:rPr lang="ar-SA" sz="2000" dirty="0">
                <a:latin typeface="Alexandria" charset="0"/>
                <a:cs typeface="Alexandria" charset="0"/>
              </a:rPr>
              <a:t>تناولت المحاضرة </a:t>
            </a:r>
            <a:r>
              <a:rPr lang="ar-SA" sz="2000" dirty="0" smtClean="0">
                <a:latin typeface="Alexandria" charset="0"/>
                <a:cs typeface="Alexandria" charset="0"/>
              </a:rPr>
              <a:t>برامج </a:t>
            </a:r>
            <a:r>
              <a:rPr lang="ar-SA" sz="2000" dirty="0">
                <a:latin typeface="Alexandria" charset="0"/>
                <a:cs typeface="Alexandria" charset="0"/>
              </a:rPr>
              <a:t>وتطبيقات صحافة الهاتف المحمول، بما يشمل تحرير الفيديو والصور، تسجيل الصوت، والبث المباشر. </a:t>
            </a:r>
          </a:p>
          <a:p>
            <a:pPr marL="285750" indent="-285750" algn="just" rtl="1">
              <a:lnSpc>
                <a:spcPct val="200000"/>
              </a:lnSpc>
              <a:buFontTx/>
              <a:buChar char="-"/>
            </a:pPr>
            <a:r>
              <a:rPr lang="ar-SA" sz="2000" dirty="0">
                <a:latin typeface="Alexandria" charset="0"/>
                <a:cs typeface="Alexandria" charset="0"/>
              </a:rPr>
              <a:t>كما تم التطرق إلى إدارة المحتوى وتنظيم العمل باستخدام التطبيقات الرقمية، إضافة إلى أمن البيانات وحماية المعلومات. </a:t>
            </a:r>
          </a:p>
          <a:p>
            <a:pPr marL="285750" indent="-285750" algn="just" rtl="1">
              <a:lnSpc>
                <a:spcPct val="200000"/>
              </a:lnSpc>
              <a:buFontTx/>
              <a:buChar char="-"/>
            </a:pPr>
            <a:r>
              <a:rPr lang="ar-SA" sz="2000" dirty="0">
                <a:latin typeface="Alexandria" charset="0"/>
                <a:cs typeface="Alexandria" charset="0"/>
              </a:rPr>
              <a:t>وتم تسليط الضوء على أهمية التحقق من الأخبار عبر الأدوات الرقمية، ودور الذكاء الاصطناعي والواقع المعزز في تطوير الإنتاج الإعلامي. </a:t>
            </a:r>
          </a:p>
          <a:p>
            <a:pPr marL="285750" indent="-285750" algn="just" rtl="1">
              <a:lnSpc>
                <a:spcPct val="200000"/>
              </a:lnSpc>
              <a:buFontTx/>
              <a:buChar char="-"/>
            </a:pPr>
            <a:r>
              <a:rPr lang="ar-SA" sz="2000" dirty="0">
                <a:latin typeface="Alexandria" charset="0"/>
                <a:cs typeface="Alexandria" charset="0"/>
              </a:rPr>
              <a:t>وختامًا، أكدت المحاضرة على ضرورة التدريب المستمر والتكيف مع التطورات الرقمية لضمان إنتاج محتوى احترافي وموثوق.</a:t>
            </a:r>
          </a:p>
        </p:txBody>
      </p:sp>
      <p:sp>
        <p:nvSpPr>
          <p:cNvPr id="41" name="TextBox 40"/>
          <p:cNvSpPr txBox="1"/>
          <p:nvPr/>
        </p:nvSpPr>
        <p:spPr>
          <a:xfrm>
            <a:off x="7684814" y="1127692"/>
            <a:ext cx="3975768" cy="523220"/>
          </a:xfrm>
          <a:prstGeom prst="rect">
            <a:avLst/>
          </a:prstGeom>
          <a:noFill/>
        </p:spPr>
        <p:txBody>
          <a:bodyPr wrap="none" rtlCol="0">
            <a:spAutoFit/>
          </a:bodyPr>
          <a:lstStyle/>
          <a:p>
            <a:pPr algn="r" rtl="1"/>
            <a:r>
              <a:rPr lang="ar-SA" sz="2800" b="1" dirty="0">
                <a:solidFill>
                  <a:srgbClr val="203E5F"/>
                </a:solidFill>
                <a:latin typeface="Alexandria" charset="0"/>
                <a:cs typeface="Alexandria" charset="0"/>
              </a:rPr>
              <a:t>في المحاضرة السابقة</a:t>
            </a:r>
            <a:endParaRPr lang="en-US" sz="28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786D5E69-AE38-7BDA-86BA-5600E9C008B9}"/>
              </a:ext>
            </a:extLst>
          </p:cNvPr>
          <p:cNvGrpSpPr/>
          <p:nvPr/>
        </p:nvGrpSpPr>
        <p:grpSpPr>
          <a:xfrm>
            <a:off x="180431" y="79526"/>
            <a:ext cx="12011570" cy="1076343"/>
            <a:chOff x="180431" y="79526"/>
            <a:chExt cx="12011570" cy="1076343"/>
          </a:xfrm>
        </p:grpSpPr>
        <p:sp>
          <p:nvSpPr>
            <p:cNvPr id="6" name="Rectangle 5"/>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4">
                                            <p:txEl>
                                              <p:pRg st="0" end="0"/>
                                            </p:txEl>
                                          </p:spTgt>
                                        </p:tgtEl>
                                        <p:attrNameLst>
                                          <p:attrName>style.visibility</p:attrName>
                                        </p:attrNameLst>
                                      </p:cBhvr>
                                      <p:to>
                                        <p:strVal val="visible"/>
                                      </p:to>
                                    </p:set>
                                    <p:animEffect transition="in" filter="fade">
                                      <p:cBhvr>
                                        <p:cTn id="12" dur="500"/>
                                        <p:tgtEl>
                                          <p:spTgt spid="3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xEl>
                                              <p:pRg st="1" end="1"/>
                                            </p:txEl>
                                          </p:spTgt>
                                        </p:tgtEl>
                                        <p:attrNameLst>
                                          <p:attrName>style.visibility</p:attrName>
                                        </p:attrNameLst>
                                      </p:cBhvr>
                                      <p:to>
                                        <p:strVal val="visible"/>
                                      </p:to>
                                    </p:set>
                                    <p:animEffect transition="in" filter="fade">
                                      <p:cBhvr>
                                        <p:cTn id="17" dur="500"/>
                                        <p:tgtEl>
                                          <p:spTgt spid="3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xEl>
                                              <p:pRg st="2" end="2"/>
                                            </p:txEl>
                                          </p:spTgt>
                                        </p:tgtEl>
                                        <p:attrNameLst>
                                          <p:attrName>style.visibility</p:attrName>
                                        </p:attrNameLst>
                                      </p:cBhvr>
                                      <p:to>
                                        <p:strVal val="visible"/>
                                      </p:to>
                                    </p:set>
                                    <p:animEffect transition="in" filter="fade">
                                      <p:cBhvr>
                                        <p:cTn id="22" dur="500"/>
                                        <p:tgtEl>
                                          <p:spTgt spid="34">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4">
                                            <p:txEl>
                                              <p:pRg st="3" end="3"/>
                                            </p:txEl>
                                          </p:spTgt>
                                        </p:tgtEl>
                                        <p:attrNameLst>
                                          <p:attrName>style.visibility</p:attrName>
                                        </p:attrNameLst>
                                      </p:cBhvr>
                                      <p:to>
                                        <p:strVal val="visible"/>
                                      </p:to>
                                    </p:set>
                                    <p:animEffect transition="in" filter="fade">
                                      <p:cBhvr>
                                        <p:cTn id="27" dur="500"/>
                                        <p:tgtEl>
                                          <p:spTgt spid="3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7726050" y="1425633"/>
            <a:ext cx="4113898" cy="523220"/>
          </a:xfrm>
          <a:prstGeom prst="rect">
            <a:avLst/>
          </a:prstGeom>
          <a:noFill/>
        </p:spPr>
        <p:txBody>
          <a:bodyPr wrap="square" rtlCol="0">
            <a:spAutoFit/>
          </a:bodyPr>
          <a:lstStyle/>
          <a:p>
            <a:pPr algn="just" rtl="1"/>
            <a:r>
              <a:rPr lang="ar-SA" sz="2800" b="1" dirty="0">
                <a:solidFill>
                  <a:srgbClr val="203E5F"/>
                </a:solidFill>
                <a:latin typeface="Alexandria" charset="0"/>
                <a:cs typeface="Alexandria" charset="0"/>
              </a:rPr>
              <a:t>أهداف المحاضرة</a:t>
            </a:r>
            <a:endParaRPr lang="en-US" sz="2800" b="1" dirty="0">
              <a:solidFill>
                <a:srgbClr val="203E5F"/>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518475" y="2238355"/>
            <a:ext cx="11321474" cy="3785652"/>
          </a:xfrm>
          <a:prstGeom prst="rect">
            <a:avLst/>
          </a:prstGeom>
          <a:noFill/>
        </p:spPr>
        <p:txBody>
          <a:bodyPr wrap="square" rtlCol="0">
            <a:spAutoFit/>
          </a:bodyPr>
          <a:lstStyle/>
          <a:p>
            <a:pPr algn="just" rtl="1">
              <a:lnSpc>
                <a:spcPct val="200000"/>
              </a:lnSpc>
            </a:pPr>
            <a:r>
              <a:rPr lang="ar-SA" sz="2000" dirty="0">
                <a:solidFill>
                  <a:srgbClr val="C00000"/>
                </a:solidFill>
                <a:latin typeface="Alexandria" charset="0"/>
                <a:cs typeface="Alexandria" charset="0"/>
              </a:rPr>
              <a:t>بنهاية المحاضرة، سيكون الطلاب قادرين على</a:t>
            </a:r>
            <a:r>
              <a:rPr lang="ar-SA" sz="2000" dirty="0" smtClean="0">
                <a:solidFill>
                  <a:srgbClr val="C00000"/>
                </a:solidFill>
                <a:latin typeface="Alexandria" charset="0"/>
                <a:cs typeface="Alexandria" charset="0"/>
              </a:rPr>
              <a:t>:</a:t>
            </a:r>
          </a:p>
          <a:p>
            <a:pPr algn="just" rtl="1">
              <a:lnSpc>
                <a:spcPct val="200000"/>
              </a:lnSpc>
            </a:pPr>
            <a:r>
              <a:rPr lang="ar-SA" sz="2000" dirty="0" smtClean="0">
                <a:latin typeface="Alexandria" charset="0"/>
                <a:cs typeface="Alexandria" charset="0"/>
              </a:rPr>
              <a:t>(1) فهم </a:t>
            </a:r>
            <a:r>
              <a:rPr lang="ar-SA" sz="2000" dirty="0">
                <a:latin typeface="Alexandria" charset="0"/>
                <a:cs typeface="Alexandria" charset="0"/>
              </a:rPr>
              <a:t>تقنيات التصوير الصحفي بالموبايل واستخدام الأدوات المناسبة.</a:t>
            </a:r>
          </a:p>
          <a:p>
            <a:pPr algn="just" rtl="1">
              <a:lnSpc>
                <a:spcPct val="200000"/>
              </a:lnSpc>
            </a:pPr>
            <a:r>
              <a:rPr lang="ar-SA" sz="2000" dirty="0" smtClean="0">
                <a:latin typeface="Alexandria" charset="0"/>
                <a:cs typeface="Alexandria" charset="0"/>
              </a:rPr>
              <a:t>(2) التعامل </a:t>
            </a:r>
            <a:r>
              <a:rPr lang="ar-SA" sz="2000" dirty="0">
                <a:latin typeface="Alexandria" charset="0"/>
                <a:cs typeface="Alexandria" charset="0"/>
              </a:rPr>
              <a:t>مع تحديات الإضاءة والصوت لتحقيق جودة عالية.</a:t>
            </a:r>
          </a:p>
          <a:p>
            <a:pPr algn="just" rtl="1">
              <a:lnSpc>
                <a:spcPct val="200000"/>
              </a:lnSpc>
            </a:pPr>
            <a:r>
              <a:rPr lang="ar-SA" sz="2000" dirty="0" smtClean="0">
                <a:latin typeface="Alexandria" charset="0"/>
                <a:cs typeface="Alexandria" charset="0"/>
              </a:rPr>
              <a:t>(3) إتقان </a:t>
            </a:r>
            <a:r>
              <a:rPr lang="ar-SA" sz="2000" dirty="0">
                <a:latin typeface="Alexandria" charset="0"/>
                <a:cs typeface="Alexandria" charset="0"/>
              </a:rPr>
              <a:t>مهارات المونتاج والإخراج باستخدام تطبيقات الهاتف.</a:t>
            </a:r>
          </a:p>
          <a:p>
            <a:pPr algn="just" rtl="1">
              <a:lnSpc>
                <a:spcPct val="200000"/>
              </a:lnSpc>
            </a:pPr>
            <a:r>
              <a:rPr lang="ar-SA" sz="2000" dirty="0" smtClean="0">
                <a:latin typeface="Alexandria" charset="0"/>
                <a:cs typeface="Alexandria" charset="0"/>
              </a:rPr>
              <a:t>(4) استخدام </a:t>
            </a:r>
            <a:r>
              <a:rPr lang="ar-SA" sz="2000" dirty="0">
                <a:latin typeface="Alexandria" charset="0"/>
                <a:cs typeface="Alexandria" charset="0"/>
              </a:rPr>
              <a:t>التقنيات الحديثة مثل التصوير الليلي والواقع المعزز.</a:t>
            </a:r>
          </a:p>
          <a:p>
            <a:pPr algn="just" rtl="1">
              <a:lnSpc>
                <a:spcPct val="200000"/>
              </a:lnSpc>
            </a:pPr>
            <a:r>
              <a:rPr lang="ar-SA" sz="2000" dirty="0" smtClean="0">
                <a:latin typeface="Alexandria" charset="0"/>
                <a:cs typeface="Alexandria" charset="0"/>
              </a:rPr>
              <a:t>(5) إنتاج </a:t>
            </a:r>
            <a:r>
              <a:rPr lang="ar-SA" sz="2000" dirty="0">
                <a:latin typeface="Alexandria" charset="0"/>
                <a:cs typeface="Alexandria" charset="0"/>
              </a:rPr>
              <a:t>محتوى إعلامي احترافي بسرعة وكفاءة</a:t>
            </a:r>
            <a:r>
              <a:rPr lang="ar-SA" sz="2000" dirty="0" smtClean="0">
                <a:latin typeface="Alexandria" charset="0"/>
                <a:cs typeface="Alexandria" charset="0"/>
              </a:rPr>
              <a:t>.</a:t>
            </a:r>
            <a:endParaRPr lang="ar-SA" sz="20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1">
                                            <p:txEl>
                                              <p:pRg st="0" end="0"/>
                                            </p:txEl>
                                          </p:spTgt>
                                        </p:tgtEl>
                                        <p:attrNameLst>
                                          <p:attrName>style.visibility</p:attrName>
                                        </p:attrNameLst>
                                      </p:cBhvr>
                                      <p:to>
                                        <p:strVal val="visible"/>
                                      </p:to>
                                    </p:set>
                                    <p:animEffect transition="in" filter="fade">
                                      <p:cBhvr>
                                        <p:cTn id="12" dur="500"/>
                                        <p:tgtEl>
                                          <p:spTgt spid="3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1">
                                            <p:txEl>
                                              <p:pRg st="1" end="1"/>
                                            </p:txEl>
                                          </p:spTgt>
                                        </p:tgtEl>
                                        <p:attrNameLst>
                                          <p:attrName>style.visibility</p:attrName>
                                        </p:attrNameLst>
                                      </p:cBhvr>
                                      <p:to>
                                        <p:strVal val="visible"/>
                                      </p:to>
                                    </p:set>
                                    <p:animEffect transition="in" filter="fade">
                                      <p:cBhvr>
                                        <p:cTn id="17" dur="500"/>
                                        <p:tgtEl>
                                          <p:spTgt spid="3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1">
                                            <p:txEl>
                                              <p:pRg st="2" end="2"/>
                                            </p:txEl>
                                          </p:spTgt>
                                        </p:tgtEl>
                                        <p:attrNameLst>
                                          <p:attrName>style.visibility</p:attrName>
                                        </p:attrNameLst>
                                      </p:cBhvr>
                                      <p:to>
                                        <p:strVal val="visible"/>
                                      </p:to>
                                    </p:set>
                                    <p:animEffect transition="in" filter="fade">
                                      <p:cBhvr>
                                        <p:cTn id="22" dur="500"/>
                                        <p:tgtEl>
                                          <p:spTgt spid="3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1">
                                            <p:txEl>
                                              <p:pRg st="3" end="3"/>
                                            </p:txEl>
                                          </p:spTgt>
                                        </p:tgtEl>
                                        <p:attrNameLst>
                                          <p:attrName>style.visibility</p:attrName>
                                        </p:attrNameLst>
                                      </p:cBhvr>
                                      <p:to>
                                        <p:strVal val="visible"/>
                                      </p:to>
                                    </p:set>
                                    <p:animEffect transition="in" filter="fade">
                                      <p:cBhvr>
                                        <p:cTn id="27" dur="500"/>
                                        <p:tgtEl>
                                          <p:spTgt spid="31">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1">
                                            <p:txEl>
                                              <p:pRg st="4" end="4"/>
                                            </p:txEl>
                                          </p:spTgt>
                                        </p:tgtEl>
                                        <p:attrNameLst>
                                          <p:attrName>style.visibility</p:attrName>
                                        </p:attrNameLst>
                                      </p:cBhvr>
                                      <p:to>
                                        <p:strVal val="visible"/>
                                      </p:to>
                                    </p:set>
                                    <p:animEffect transition="in" filter="fade">
                                      <p:cBhvr>
                                        <p:cTn id="32" dur="500"/>
                                        <p:tgtEl>
                                          <p:spTgt spid="31">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Effect transition="in" filter="fade">
                                      <p:cBhvr>
                                        <p:cTn id="37" dur="500"/>
                                        <p:tgtEl>
                                          <p:spTgt spid="3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3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35291" y="2070613"/>
            <a:ext cx="6023726" cy="3785652"/>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smtClean="0">
                <a:latin typeface="Alexandria" charset="0"/>
                <a:cs typeface="Alexandria" charset="0"/>
              </a:rPr>
              <a:t> تعد </a:t>
            </a:r>
            <a:r>
              <a:rPr lang="ar-SA" sz="2000" dirty="0">
                <a:solidFill>
                  <a:srgbClr val="C00000"/>
                </a:solidFill>
                <a:latin typeface="Alexandria" charset="0"/>
                <a:cs typeface="Alexandria" charset="0"/>
              </a:rPr>
              <a:t>تقنيات التصوير الصحفي </a:t>
            </a:r>
            <a:r>
              <a:rPr lang="ar-SA" sz="2000" dirty="0">
                <a:latin typeface="Alexandria" charset="0"/>
                <a:cs typeface="Alexandria" charset="0"/>
              </a:rPr>
              <a:t>بواسطة</a:t>
            </a:r>
            <a:r>
              <a:rPr lang="ar-SA" sz="2000" dirty="0">
                <a:solidFill>
                  <a:srgbClr val="C00000"/>
                </a:solidFill>
                <a:latin typeface="Alexandria" charset="0"/>
                <a:cs typeface="Alexandria" charset="0"/>
              </a:rPr>
              <a:t> الموبايل </a:t>
            </a:r>
            <a:r>
              <a:rPr lang="ar-SA" sz="2000" dirty="0">
                <a:latin typeface="Alexandria" charset="0"/>
                <a:cs typeface="Alexandria" charset="0"/>
              </a:rPr>
              <a:t>من الأدوات الحديثة التي </a:t>
            </a:r>
            <a:r>
              <a:rPr lang="ar-SA" sz="2000" dirty="0">
                <a:solidFill>
                  <a:srgbClr val="C00000"/>
                </a:solidFill>
                <a:latin typeface="Alexandria" charset="0"/>
                <a:cs typeface="Alexandria" charset="0"/>
              </a:rPr>
              <a:t>غيرت</a:t>
            </a:r>
            <a:r>
              <a:rPr lang="ar-SA" sz="2000" dirty="0">
                <a:latin typeface="Alexandria" charset="0"/>
                <a:cs typeface="Alexandria" charset="0"/>
              </a:rPr>
              <a:t> وجه الصحافة، حيث أصبحت الهواتف الذكية أداة رئيسية لتغطية الأحداث بشكل سريع </a:t>
            </a:r>
            <a:r>
              <a:rPr lang="ar-SA" sz="2000" dirty="0" smtClean="0">
                <a:latin typeface="Alexandria" charset="0"/>
                <a:cs typeface="Alexandria" charset="0"/>
              </a:rPr>
              <a:t>وفعال، ومع </a:t>
            </a:r>
            <a:r>
              <a:rPr lang="ar-SA" sz="2000" dirty="0">
                <a:solidFill>
                  <a:srgbClr val="C00000"/>
                </a:solidFill>
                <a:latin typeface="Alexandria" charset="0"/>
                <a:cs typeface="Alexandria" charset="0"/>
              </a:rPr>
              <a:t>تطور كاميرات الهواتف</a:t>
            </a:r>
            <a:r>
              <a:rPr lang="ar-SA" sz="2000" dirty="0">
                <a:latin typeface="Alexandria" charset="0"/>
                <a:cs typeface="Alexandria" charset="0"/>
              </a:rPr>
              <a:t> وتقنياتها، أصبح من الممكن تحقيق </a:t>
            </a:r>
            <a:r>
              <a:rPr lang="ar-SA" sz="2000" dirty="0">
                <a:solidFill>
                  <a:srgbClr val="C00000"/>
                </a:solidFill>
                <a:latin typeface="Alexandria" charset="0"/>
                <a:cs typeface="Alexandria" charset="0"/>
              </a:rPr>
              <a:t>جودة تصوير قريبة من الكاميرات </a:t>
            </a:r>
            <a:r>
              <a:rPr lang="ar-SA" sz="2000" dirty="0" smtClean="0">
                <a:solidFill>
                  <a:srgbClr val="C00000"/>
                </a:solidFill>
                <a:latin typeface="Alexandria" charset="0"/>
                <a:cs typeface="Alexandria" charset="0"/>
              </a:rPr>
              <a:t>الاحترافية</a:t>
            </a:r>
            <a:r>
              <a:rPr lang="ar-SA" sz="2000" dirty="0" smtClean="0">
                <a:latin typeface="Alexandria" charset="0"/>
                <a:cs typeface="Alexandria" charset="0"/>
              </a:rPr>
              <a:t>، هذه </a:t>
            </a:r>
            <a:r>
              <a:rPr lang="ar-SA" sz="2000" dirty="0">
                <a:latin typeface="Alexandria" charset="0"/>
                <a:cs typeface="Alexandria" charset="0"/>
              </a:rPr>
              <a:t>التقنيات تسمح للصحفيين بالتقاط الصور والفيديوهات بسرعة ودقة، مما </a:t>
            </a:r>
            <a:r>
              <a:rPr lang="ar-SA" sz="2000" dirty="0">
                <a:solidFill>
                  <a:srgbClr val="C00000"/>
                </a:solidFill>
                <a:latin typeface="Alexandria" charset="0"/>
                <a:cs typeface="Alexandria" charset="0"/>
              </a:rPr>
              <a:t>يعزز من قدراتهم</a:t>
            </a:r>
            <a:r>
              <a:rPr lang="ar-SA" sz="2000" dirty="0">
                <a:latin typeface="Alexandria" charset="0"/>
                <a:cs typeface="Alexandria" charset="0"/>
              </a:rPr>
              <a:t> في تغطية الأخبار العاجلة</a:t>
            </a:r>
            <a:r>
              <a:rPr lang="ar-SA" sz="2000" dirty="0" smtClean="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مقدمة عن تقنيات التصوير الصحفي بواسطة الموبايل</a:t>
            </a:r>
          </a:p>
        </p:txBody>
      </p:sp>
      <p:sp>
        <p:nvSpPr>
          <p:cNvPr id="11" name="TextBox 10">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026" name="Picture 2" descr="مقدمة في التصوير الفوتوغرافي: التقاط اللحظات بهاتفك الذكي"/>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0120" y="2268923"/>
            <a:ext cx="5066365" cy="28498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270892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093510" y="1089880"/>
            <a:ext cx="10369482" cy="5193729"/>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صحافة الموبايل تعتمد بشكل كبير على </a:t>
            </a:r>
            <a:r>
              <a:rPr lang="ar-SA" sz="2000" dirty="0">
                <a:solidFill>
                  <a:srgbClr val="C00000"/>
                </a:solidFill>
                <a:latin typeface="Alexandria" charset="0"/>
                <a:cs typeface="Alexandria" charset="0"/>
              </a:rPr>
              <a:t>سهولة الوصول </a:t>
            </a:r>
            <a:r>
              <a:rPr lang="ar-SA" sz="2000" dirty="0">
                <a:latin typeface="Alexandria" charset="0"/>
                <a:cs typeface="Alexandria" charset="0"/>
              </a:rPr>
              <a:t>إلى الأحداث والقدرة على التصوير في أي وقت ومكان، وهذا النوع من الصحافة </a:t>
            </a:r>
            <a:r>
              <a:rPr lang="ar-SA" sz="2000" dirty="0">
                <a:solidFill>
                  <a:srgbClr val="C00000"/>
                </a:solidFill>
                <a:latin typeface="Alexandria" charset="0"/>
                <a:cs typeface="Alexandria" charset="0"/>
              </a:rPr>
              <a:t>يتطلب فهمًا عميقًا </a:t>
            </a:r>
            <a:r>
              <a:rPr lang="ar-SA" sz="2000" dirty="0">
                <a:latin typeface="Alexandria" charset="0"/>
                <a:cs typeface="Alexandria" charset="0"/>
              </a:rPr>
              <a:t>لتقنيات التصوير الحديثة، مثل التحكم في الإضاءة والتركيز والزوايا، كما يجب على الصحفيين أن يكونوا على </a:t>
            </a:r>
            <a:r>
              <a:rPr lang="ar-SA" sz="2000" dirty="0">
                <a:solidFill>
                  <a:srgbClr val="C00000"/>
                </a:solidFill>
                <a:latin typeface="Alexandria" charset="0"/>
                <a:cs typeface="Alexandria" charset="0"/>
              </a:rPr>
              <a:t>دراية بكيفية استخدام التطبيقات</a:t>
            </a:r>
            <a:r>
              <a:rPr lang="ar-SA" sz="2000" dirty="0">
                <a:latin typeface="Alexandria" charset="0"/>
                <a:cs typeface="Alexandria" charset="0"/>
              </a:rPr>
              <a:t> التي تعزز جودة الصور والفيديوهات، مما يجعل المحتوى أكثر جاذبية واحترافية.</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ومع </a:t>
            </a:r>
            <a:r>
              <a:rPr lang="ar-SA" sz="2000" dirty="0">
                <a:latin typeface="Alexandria" charset="0"/>
                <a:cs typeface="Alexandria" charset="0"/>
              </a:rPr>
              <a:t>تزايد الاعتماد على صحافة الموبايل، أصبح من الضروري أن</a:t>
            </a:r>
            <a:r>
              <a:rPr lang="ar-SA" sz="2000" dirty="0">
                <a:solidFill>
                  <a:srgbClr val="C00000"/>
                </a:solidFill>
                <a:latin typeface="Alexandria" charset="0"/>
                <a:cs typeface="Alexandria" charset="0"/>
              </a:rPr>
              <a:t> يتقن الصحفيون </a:t>
            </a:r>
            <a:r>
              <a:rPr lang="ar-SA" sz="2000" dirty="0">
                <a:latin typeface="Alexandria" charset="0"/>
                <a:cs typeface="Alexandria" charset="0"/>
              </a:rPr>
              <a:t>أسس المونتاج والإخراج باستخدام الهواتف </a:t>
            </a:r>
            <a:r>
              <a:rPr lang="ar-SA" sz="2000" dirty="0" smtClean="0">
                <a:latin typeface="Alexandria" charset="0"/>
                <a:cs typeface="Alexandria" charset="0"/>
              </a:rPr>
              <a:t>الذكية، هذه </a:t>
            </a:r>
            <a:r>
              <a:rPr lang="ar-SA" sz="2000" dirty="0">
                <a:latin typeface="Alexandria" charset="0"/>
                <a:cs typeface="Alexandria" charset="0"/>
              </a:rPr>
              <a:t>المهارات تسمح لهم </a:t>
            </a:r>
            <a:r>
              <a:rPr lang="ar-SA" sz="2000" dirty="0">
                <a:solidFill>
                  <a:srgbClr val="C00000"/>
                </a:solidFill>
                <a:latin typeface="Alexandria" charset="0"/>
                <a:cs typeface="Alexandria" charset="0"/>
              </a:rPr>
              <a:t>بتحويل المواد الخام </a:t>
            </a:r>
            <a:r>
              <a:rPr lang="ar-SA" sz="2000" dirty="0">
                <a:latin typeface="Alexandria" charset="0"/>
                <a:cs typeface="Alexandria" charset="0"/>
              </a:rPr>
              <a:t>إلى محتوى ذي قيمة إعلامية عالية</a:t>
            </a:r>
            <a:r>
              <a:rPr lang="ar-SA" sz="2000" dirty="0" smtClean="0">
                <a:latin typeface="Alexandria" charset="0"/>
                <a:cs typeface="Alexandria" charset="0"/>
              </a:rPr>
              <a:t>.</a:t>
            </a:r>
          </a:p>
          <a:p>
            <a:pPr algn="just" rtl="1">
              <a:lnSpc>
                <a:spcPct val="150000"/>
              </a:lnSpc>
            </a:pPr>
            <a:r>
              <a:rPr lang="ar-SA" sz="1000" dirty="0" smtClean="0">
                <a:latin typeface="Alexandria" charset="0"/>
                <a:cs typeface="Alexandria" charset="0"/>
              </a:rPr>
              <a:t> </a:t>
            </a:r>
          </a:p>
          <a:p>
            <a:pPr algn="just" rtl="1">
              <a:lnSpc>
                <a:spcPct val="150000"/>
              </a:lnSpc>
            </a:pPr>
            <a:r>
              <a:rPr lang="ar-SA" sz="2000" dirty="0" smtClean="0">
                <a:latin typeface="Alexandria" charset="0"/>
                <a:cs typeface="Alexandria" charset="0"/>
              </a:rPr>
              <a:t>ونحن في </a:t>
            </a:r>
            <a:r>
              <a:rPr lang="ar-SA" sz="2000" b="1" dirty="0">
                <a:latin typeface="Alexandria" charset="0"/>
                <a:cs typeface="Alexandria" charset="0"/>
              </a:rPr>
              <a:t>هذه المحاضرة</a:t>
            </a:r>
            <a:r>
              <a:rPr lang="ar-SA" sz="2000" dirty="0">
                <a:latin typeface="Alexandria" charset="0"/>
                <a:cs typeface="Alexandria" charset="0"/>
              </a:rPr>
              <a:t>، </a:t>
            </a:r>
            <a:r>
              <a:rPr lang="ar-SA" sz="2000" dirty="0" smtClean="0">
                <a:latin typeface="Alexandria" charset="0"/>
                <a:cs typeface="Alexandria" charset="0"/>
              </a:rPr>
              <a:t>سنتناول </a:t>
            </a:r>
            <a:r>
              <a:rPr lang="ar-SA" sz="2000" dirty="0">
                <a:latin typeface="Alexandria" charset="0"/>
                <a:cs typeface="Alexandria" charset="0"/>
              </a:rPr>
              <a:t>بالتفصيل </a:t>
            </a:r>
            <a:r>
              <a:rPr lang="ar-SA" sz="2000" b="1" dirty="0">
                <a:latin typeface="Alexandria" charset="0"/>
                <a:cs typeface="Alexandria" charset="0"/>
              </a:rPr>
              <a:t>التقنيات</a:t>
            </a:r>
            <a:r>
              <a:rPr lang="ar-SA" sz="2000" dirty="0">
                <a:latin typeface="Alexandria" charset="0"/>
                <a:cs typeface="Alexandria" charset="0"/>
              </a:rPr>
              <a:t> </a:t>
            </a:r>
            <a:r>
              <a:rPr lang="ar-SA" sz="2000" b="1" dirty="0">
                <a:latin typeface="Alexandria" charset="0"/>
                <a:cs typeface="Alexandria" charset="0"/>
              </a:rPr>
              <a:t>الحديثة</a:t>
            </a:r>
            <a:r>
              <a:rPr lang="ar-SA" sz="2000" dirty="0">
                <a:latin typeface="Alexandria" charset="0"/>
                <a:cs typeface="Alexandria" charset="0"/>
              </a:rPr>
              <a:t> </a:t>
            </a:r>
            <a:r>
              <a:rPr lang="ar-SA" sz="2000" b="1" dirty="0">
                <a:latin typeface="Alexandria" charset="0"/>
                <a:cs typeface="Alexandria" charset="0"/>
              </a:rPr>
              <a:t>للتصوير</a:t>
            </a:r>
            <a:r>
              <a:rPr lang="ar-SA" sz="2000" dirty="0">
                <a:latin typeface="Alexandria" charset="0"/>
                <a:cs typeface="Alexandria" charset="0"/>
              </a:rPr>
              <a:t> </a:t>
            </a:r>
            <a:r>
              <a:rPr lang="ar-SA" sz="2000" b="1" dirty="0">
                <a:latin typeface="Alexandria" charset="0"/>
                <a:cs typeface="Alexandria" charset="0"/>
              </a:rPr>
              <a:t>الصحفي</a:t>
            </a:r>
            <a:r>
              <a:rPr lang="ar-SA" sz="2000" dirty="0">
                <a:latin typeface="Alexandria" charset="0"/>
                <a:cs typeface="Alexandria" charset="0"/>
              </a:rPr>
              <a:t> بواسطة الموبايل، </a:t>
            </a:r>
            <a:r>
              <a:rPr lang="ar-SA" sz="2000" b="1" dirty="0">
                <a:latin typeface="Alexandria" charset="0"/>
                <a:cs typeface="Alexandria" charset="0"/>
              </a:rPr>
              <a:t>وأسس</a:t>
            </a:r>
            <a:r>
              <a:rPr lang="ar-SA" sz="2000" dirty="0">
                <a:latin typeface="Alexandria" charset="0"/>
                <a:cs typeface="Alexandria" charset="0"/>
              </a:rPr>
              <a:t> </a:t>
            </a:r>
            <a:r>
              <a:rPr lang="ar-SA" sz="2000" b="1" dirty="0">
                <a:latin typeface="Alexandria" charset="0"/>
                <a:cs typeface="Alexandria" charset="0"/>
              </a:rPr>
              <a:t>المونتاج</a:t>
            </a:r>
            <a:r>
              <a:rPr lang="ar-SA" sz="2000" dirty="0">
                <a:latin typeface="Alexandria" charset="0"/>
                <a:cs typeface="Alexandria" charset="0"/>
              </a:rPr>
              <a:t> </a:t>
            </a:r>
            <a:r>
              <a:rPr lang="ar-SA" sz="2000" b="1" dirty="0">
                <a:latin typeface="Alexandria" charset="0"/>
                <a:cs typeface="Alexandria" charset="0"/>
              </a:rPr>
              <a:t>والإخراج</a:t>
            </a:r>
            <a:r>
              <a:rPr lang="ar-SA" sz="2000" dirty="0">
                <a:latin typeface="Alexandria" charset="0"/>
                <a:cs typeface="Alexandria" charset="0"/>
              </a:rPr>
              <a:t> التي تعزز جودة المحتوى الصحفي.</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8" name="TextBox 7">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149938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8" y="1763590"/>
            <a:ext cx="5769204"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شهدت كاميرات الهواتف الذكية تطورًا هائلًا في السنوات الأخيرة، حيث أصبحت قادرة على التقاط صور بدقة </a:t>
            </a:r>
            <a:r>
              <a:rPr lang="ar-SA" sz="2000" dirty="0" smtClean="0">
                <a:latin typeface="Alexandria" charset="0"/>
                <a:cs typeface="Alexandria" charset="0"/>
              </a:rPr>
              <a:t>عالية.</a:t>
            </a:r>
          </a:p>
          <a:p>
            <a:pPr algn="just" rtl="1">
              <a:lnSpc>
                <a:spcPct val="150000"/>
              </a:lnSpc>
            </a:pPr>
            <a:r>
              <a:rPr lang="ar-SA" sz="2000" dirty="0" smtClean="0">
                <a:latin typeface="Alexandria" charset="0"/>
                <a:cs typeface="Alexandria" charset="0"/>
              </a:rPr>
              <a:t>وهذا </a:t>
            </a:r>
            <a:r>
              <a:rPr lang="ar-SA" sz="2000" dirty="0">
                <a:latin typeface="Alexandria" charset="0"/>
                <a:cs typeface="Alexandria" charset="0"/>
              </a:rPr>
              <a:t>التطور جعلها منافسة للكاميرات الاحترافية في العديد من الحالات، خاصة في التغطيات الصحفية </a:t>
            </a:r>
            <a:r>
              <a:rPr lang="ar-SA" sz="2000" dirty="0" smtClean="0">
                <a:latin typeface="Alexandria" charset="0"/>
                <a:cs typeface="Alexandria" charset="0"/>
              </a:rPr>
              <a:t>السريعة.</a:t>
            </a:r>
          </a:p>
          <a:p>
            <a:pPr algn="just" rtl="1">
              <a:lnSpc>
                <a:spcPct val="150000"/>
              </a:lnSpc>
            </a:pPr>
            <a:r>
              <a:rPr lang="ar-SA" sz="2000" dirty="0" smtClean="0">
                <a:latin typeface="Alexandria" charset="0"/>
                <a:cs typeface="Alexandria" charset="0"/>
              </a:rPr>
              <a:t>كما أن </a:t>
            </a:r>
            <a:r>
              <a:rPr lang="ar-SA" sz="2000" dirty="0">
                <a:latin typeface="Alexandria" charset="0"/>
                <a:cs typeface="Alexandria" charset="0"/>
              </a:rPr>
              <a:t>تقنيات مثل التصوير الليلي، وتثبيت الصورة، والتصوير بالحركة البطيئة، أصبحت متاحة في الهواتف الذكية، مما يعزز من قدرات الصحفيين في التقاط اللحظات المهمة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تطور </a:t>
            </a:r>
            <a:r>
              <a:rPr lang="ar-SA" sz="2400" b="1" dirty="0">
                <a:solidFill>
                  <a:srgbClr val="203E5F"/>
                </a:solidFill>
                <a:latin typeface="Alexandria" charset="0"/>
                <a:cs typeface="Alexandria" charset="0"/>
              </a:rPr>
              <a:t>كاميرات الهواتف الذكية وتأثيرها على الصحافة</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2050" name="Picture 2" descr="طرق سحرية لالتقاط صور وفيديوهات مبهرة بالهاتف | الشرق"/>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2620" y="1998483"/>
            <a:ext cx="4870312" cy="31647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755334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395937"/>
            <a:ext cx="10887957" cy="5170646"/>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تأثير هذا التطور على الصحافة كبير، حيث أصبح الصحفيون قادرين على إنتاج محتوى مرئي عالي الجودة دون الحاجة إلى حمل معدات ثقيلة أو </a:t>
            </a:r>
            <a:r>
              <a:rPr lang="ar-SA" sz="2000" dirty="0" smtClean="0">
                <a:latin typeface="Alexandria" charset="0"/>
                <a:cs typeface="Alexandria" charset="0"/>
              </a:rPr>
              <a:t>معقدة.</a:t>
            </a: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latin typeface="Alexandria" charset="0"/>
                <a:cs typeface="Alexandria" charset="0"/>
              </a:rPr>
              <a:t>هذا </a:t>
            </a:r>
            <a:r>
              <a:rPr lang="ar-SA" sz="2000" dirty="0">
                <a:latin typeface="Alexandria" charset="0"/>
                <a:cs typeface="Alexandria" charset="0"/>
              </a:rPr>
              <a:t>يسمح لهم بالتحرك بسرعة أكبر في الميدان، خاصة في الأحداث العاجلة أو في المناطق التي يصعب الوصول إليها، بالإضافة إلى ذلك، فإن سهولة مشاركة المحتوى مباشرة من الهاتف تعزز من سرعة انتشار الأخبار.</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dirty="0">
                <a:latin typeface="Alexandria" charset="0"/>
                <a:cs typeface="Alexandria" charset="0"/>
              </a:rPr>
              <a:t> مع هذه </a:t>
            </a:r>
            <a:r>
              <a:rPr lang="ar-SA" sz="2000" dirty="0" smtClean="0">
                <a:latin typeface="Alexandria" charset="0"/>
                <a:cs typeface="Alexandria" charset="0"/>
              </a:rPr>
              <a:t>الإمكانيات </a:t>
            </a:r>
            <a:r>
              <a:rPr lang="ar-SA" sz="2000" dirty="0">
                <a:latin typeface="Alexandria" charset="0"/>
                <a:cs typeface="Alexandria" charset="0"/>
              </a:rPr>
              <a:t>أصبح من الضروري أن يتعلم الصحفيون كيفية الاستفادة القصوى من كاميرات الهواتف </a:t>
            </a:r>
            <a:r>
              <a:rPr lang="ar-SA" sz="2000" dirty="0" smtClean="0">
                <a:latin typeface="Alexandria" charset="0"/>
                <a:cs typeface="Alexandria" charset="0"/>
              </a:rPr>
              <a:t>الذكية.</a:t>
            </a: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latin typeface="Alexandria" charset="0"/>
                <a:cs typeface="Alexandria" charset="0"/>
              </a:rPr>
              <a:t>هذا </a:t>
            </a:r>
            <a:r>
              <a:rPr lang="ar-SA" sz="2000" dirty="0">
                <a:latin typeface="Alexandria" charset="0"/>
                <a:cs typeface="Alexandria" charset="0"/>
              </a:rPr>
              <a:t>يشمل فهم الإعدادات المختلفة مثل </a:t>
            </a:r>
            <a:r>
              <a:rPr lang="ar-SA" sz="2000" dirty="0" smtClean="0">
                <a:latin typeface="Alexandria" charset="0"/>
                <a:cs typeface="Alexandria" charset="0"/>
              </a:rPr>
              <a:t>تحديد مدى </a:t>
            </a:r>
            <a:r>
              <a:rPr lang="ar-SA" sz="2000" dirty="0">
                <a:latin typeface="Alexandria" charset="0"/>
                <a:cs typeface="Alexandria" charset="0"/>
              </a:rPr>
              <a:t>حساسية المستشعر </a:t>
            </a:r>
            <a:r>
              <a:rPr lang="ar-SA" sz="2000" dirty="0" smtClean="0">
                <a:latin typeface="Alexandria" charset="0"/>
                <a:cs typeface="Alexandria" charset="0"/>
              </a:rPr>
              <a:t>للضوء (</a:t>
            </a:r>
            <a:r>
              <a:rPr lang="en-US" sz="2000" dirty="0">
                <a:latin typeface="Alexandria" charset="0"/>
                <a:cs typeface="Alexandria" charset="0"/>
              </a:rPr>
              <a:t>ISO</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سرعة الغالق، والتركيز، بالإضافة إلى استخدام العدسات الإضافية التي يمكن تركيبها على الهواتف لتحسين جودة التصوير. </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320030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6" end="6"/>
                                            </p:txEl>
                                          </p:spTgt>
                                        </p:tgtEl>
                                        <p:attrNameLst>
                                          <p:attrName>style.visibility</p:attrName>
                                        </p:attrNameLst>
                                      </p:cBhvr>
                                      <p:to>
                                        <p:strVal val="visible"/>
                                      </p:to>
                                    </p:set>
                                    <p:animEffect transition="in" filter="fade">
                                      <p:cBhvr>
                                        <p:cTn id="22"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697601"/>
            <a:ext cx="6136849" cy="4408899"/>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الصحفي بواسطة الموبايل يتطلب فهمًا لأساسيات التصوير الفوتوغرافي، </a:t>
            </a:r>
            <a:r>
              <a:rPr lang="ar-SA" sz="2000" dirty="0" smtClean="0">
                <a:latin typeface="Alexandria" charset="0"/>
                <a:cs typeface="Alexandria" charset="0"/>
              </a:rPr>
              <a:t>فمثلاً الإضاءة </a:t>
            </a:r>
            <a:r>
              <a:rPr lang="ar-SA" sz="2000" dirty="0">
                <a:latin typeface="Alexandria" charset="0"/>
                <a:cs typeface="Alexandria" charset="0"/>
              </a:rPr>
              <a:t>الجيدة هي أحد العوامل الرئيسية التي تحدد جودة </a:t>
            </a:r>
            <a:r>
              <a:rPr lang="ar-SA" sz="2000" dirty="0" smtClean="0">
                <a:latin typeface="Alexandria" charset="0"/>
                <a:cs typeface="Alexandria" charset="0"/>
              </a:rPr>
              <a:t>الصورة.</a:t>
            </a:r>
          </a:p>
          <a:p>
            <a:pPr algn="just" rtl="1">
              <a:lnSpc>
                <a:spcPct val="150000"/>
              </a:lnSpc>
            </a:pPr>
            <a:endParaRPr lang="ar-SA" sz="1000" dirty="0" smtClean="0">
              <a:latin typeface="Alexandria" charset="0"/>
              <a:cs typeface="Alexandria" charset="0"/>
            </a:endParaRPr>
          </a:p>
          <a:p>
            <a:pPr algn="just" rtl="1">
              <a:lnSpc>
                <a:spcPct val="150000"/>
              </a:lnSpc>
            </a:pPr>
            <a:r>
              <a:rPr lang="ar-SA" sz="2000" dirty="0" smtClean="0">
                <a:latin typeface="Alexandria" charset="0"/>
                <a:cs typeface="Alexandria" charset="0"/>
              </a:rPr>
              <a:t>حيث </a:t>
            </a:r>
            <a:r>
              <a:rPr lang="ar-SA" sz="2000" dirty="0">
                <a:latin typeface="Alexandria" charset="0"/>
                <a:cs typeface="Alexandria" charset="0"/>
              </a:rPr>
              <a:t>يجب على الصحفيين أن يكونوا قادرين على التعامل مع الإضاءة الطبيعية والاصطناعية.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كذلك فإن استخدام </a:t>
            </a:r>
            <a:r>
              <a:rPr lang="ar-SA" sz="2000" dirty="0">
                <a:latin typeface="Alexandria" charset="0"/>
                <a:cs typeface="Alexandria" charset="0"/>
              </a:rPr>
              <a:t>تقنيات </a:t>
            </a:r>
            <a:r>
              <a:rPr lang="ar-SA" sz="2000" dirty="0" smtClean="0">
                <a:latin typeface="Alexandria" charset="0"/>
                <a:cs typeface="Alexandria" charset="0"/>
              </a:rPr>
              <a:t>مثل (</a:t>
            </a:r>
            <a:r>
              <a:rPr lang="en-US" sz="2000" dirty="0" smtClean="0">
                <a:latin typeface="Alexandria" charset="0"/>
                <a:cs typeface="Alexandria" charset="0"/>
              </a:rPr>
              <a:t>HDR</a:t>
            </a:r>
            <a:r>
              <a:rPr lang="ar-SA" sz="2000" dirty="0" smtClean="0">
                <a:latin typeface="Alexandria" charset="0"/>
                <a:cs typeface="Alexandria" charset="0"/>
              </a:rPr>
              <a:t> النطاق </a:t>
            </a:r>
            <a:r>
              <a:rPr lang="ar-SA" sz="2000" dirty="0">
                <a:latin typeface="Alexandria" charset="0"/>
                <a:cs typeface="Alexandria" charset="0"/>
              </a:rPr>
              <a:t>الديناميكي العالي) يمكن أن يحسن من جودة الصور في الظروف الصعبة.</a:t>
            </a:r>
          </a:p>
          <a:p>
            <a:pPr algn="just" rtl="1">
              <a:lnSpc>
                <a:spcPct val="150000"/>
              </a:lnSpc>
            </a:pPr>
            <a:endParaRPr lang="ar-SA" sz="5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أساسيات </a:t>
            </a:r>
            <a:r>
              <a:rPr lang="ar-SA" sz="2400" b="1" dirty="0">
                <a:solidFill>
                  <a:srgbClr val="203E5F"/>
                </a:solidFill>
                <a:latin typeface="Alexandria" charset="0"/>
                <a:cs typeface="Alexandria" charset="0"/>
              </a:rPr>
              <a:t>التصوير الصحفي بواسطة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3074" name="Picture 2" descr="نصائح للتصوير الفوتوغرافي باستخدام الهاتف المحمول"/>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50250" y="1782859"/>
            <a:ext cx="4576693" cy="3432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73101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274142" y="1048242"/>
            <a:ext cx="8358533" cy="5632311"/>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التكوين هو عنصر آخر مهم في التصوير الصحفي، حيث يجب على الصحفيين أن يكونوا قادرين على ترتيب العناصر في الصورة بشكل يجذب انتباه المشاهد ويحكي القصة بشكل فعال، قواعد التكوين مثل قاعدة الأثلاث، التوازن، واستخدام الخطوط القيادية يمكن أن تساعد في تحسين جودة الصور. كما يجب على الصحفيين أن يكونوا على دراية بكيفية اختيار الزوايا المناسبة لالتقاط الصور.</a:t>
            </a:r>
          </a:p>
          <a:p>
            <a:pPr algn="just" rtl="1">
              <a:lnSpc>
                <a:spcPct val="150000"/>
              </a:lnSpc>
            </a:pPr>
            <a:endParaRPr lang="ar-SA" sz="2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الزوايا تؤدي </a:t>
            </a:r>
            <a:r>
              <a:rPr lang="ar-SA" sz="2000" dirty="0">
                <a:latin typeface="Alexandria" charset="0"/>
                <a:cs typeface="Alexandria" charset="0"/>
              </a:rPr>
              <a:t>دورًا كبيرًا في نقل المشاعر والرسائل في الصور </a:t>
            </a:r>
            <a:r>
              <a:rPr lang="ar-SA" sz="2000" dirty="0" smtClean="0">
                <a:latin typeface="Alexandria" charset="0"/>
                <a:cs typeface="Alexandria" charset="0"/>
              </a:rPr>
              <a:t>الصحفية، فالتصوير </a:t>
            </a:r>
            <a:r>
              <a:rPr lang="ar-SA" sz="2000" dirty="0">
                <a:latin typeface="Alexandria" charset="0"/>
                <a:cs typeface="Alexandria" charset="0"/>
              </a:rPr>
              <a:t>من زاوية منخفضة يمكن أن يعطي إحساسًا بالقوة أو الأهمية، بينما التصوير من زاوية عالية يمكن أن يعطي إحساسًا بالضعف أو </a:t>
            </a:r>
            <a:r>
              <a:rPr lang="ar-SA" sz="2000" dirty="0" smtClean="0">
                <a:latin typeface="Alexandria" charset="0"/>
                <a:cs typeface="Alexandria" charset="0"/>
              </a:rPr>
              <a:t>الصغر، </a:t>
            </a:r>
            <a:r>
              <a:rPr lang="ar-SA" sz="2000" dirty="0">
                <a:latin typeface="Alexandria" charset="0"/>
                <a:cs typeface="Alexandria" charset="0"/>
              </a:rPr>
              <a:t>الصحفيون يجب أن يكونوا قادرين على اختيار الزوايا التي تعزز القصة التي يريدون نقلها، مما يجعل الصور أكثر تأثيرًا على الجمهور</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3" name="Picture 12"/>
          <p:cNvPicPr>
            <a:picLocks noChangeAspect="1"/>
          </p:cNvPicPr>
          <p:nvPr/>
        </p:nvPicPr>
        <p:blipFill>
          <a:blip r:embed="rId3"/>
          <a:stretch>
            <a:fillRect/>
          </a:stretch>
        </p:blipFill>
        <p:spPr>
          <a:xfrm>
            <a:off x="481125" y="1155869"/>
            <a:ext cx="2379085" cy="157881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8" name="Picture 12" descr="https://fentaswir.com/wp-content/uploads/2021/03/%D8%AA%D8%B5%D9%88%D9%8A%D8%B1-%D8%A7%D9%84%D8%A8%D9%86%D8%A7%D9%8A%D8%A7%D8%AA.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5952" y="4718475"/>
            <a:ext cx="2789433" cy="18596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5" name="Picture 14"/>
          <p:cNvPicPr>
            <a:picLocks noChangeAspect="1"/>
          </p:cNvPicPr>
          <p:nvPr/>
        </p:nvPicPr>
        <p:blipFill>
          <a:blip r:embed="rId5"/>
          <a:stretch>
            <a:fillRect/>
          </a:stretch>
        </p:blipFill>
        <p:spPr>
          <a:xfrm>
            <a:off x="262111" y="2801804"/>
            <a:ext cx="2817114" cy="170207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9451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711743" y="1901894"/>
            <a:ext cx="6627044" cy="3554819"/>
          </a:xfrm>
          <a:prstGeom prst="rect">
            <a:avLst/>
          </a:prstGeom>
          <a:noFill/>
        </p:spPr>
        <p:txBody>
          <a:bodyPr wrap="square" rtlCol="0">
            <a:spAutoFit/>
          </a:bodyPr>
          <a:lstStyle/>
          <a:p>
            <a:pPr algn="just" rtl="1">
              <a:lnSpc>
                <a:spcPct val="150000"/>
              </a:lnSpc>
            </a:pPr>
            <a:r>
              <a:rPr lang="ar-SA" sz="2000" dirty="0">
                <a:latin typeface="Alexandria" charset="0"/>
                <a:cs typeface="Alexandria" charset="0"/>
              </a:rPr>
              <a:t>قاعدة الأثلاث </a:t>
            </a:r>
            <a:r>
              <a:rPr lang="en-US" sz="2000" dirty="0" smtClean="0">
                <a:latin typeface="Alexandria" charset="0"/>
                <a:cs typeface="Alexandria" charset="0"/>
              </a:rPr>
              <a:t>Rule </a:t>
            </a:r>
            <a:r>
              <a:rPr lang="en-US" sz="2000" dirty="0">
                <a:latin typeface="Alexandria" charset="0"/>
                <a:cs typeface="Alexandria" charset="0"/>
              </a:rPr>
              <a:t>of Thirds</a:t>
            </a:r>
            <a:r>
              <a:rPr lang="en-US" sz="2000" dirty="0" smtClean="0">
                <a:latin typeface="Alexandria" charset="0"/>
                <a:cs typeface="Alexandria" charset="0"/>
              </a:rPr>
              <a:t>)</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هي واحدة من أهم القواعد في التصوير الفوتوغرافي وتصوير الفيديو، وتستخدم لتحسين تكوين الصورة وجعلها أكثر جاذبية بصريًا. </a:t>
            </a:r>
            <a:endParaRPr lang="ar-SA" sz="2000" dirty="0" smtClean="0">
              <a:latin typeface="Alexandria" charset="0"/>
              <a:cs typeface="Alexandria" charset="0"/>
            </a:endParaRPr>
          </a:p>
          <a:p>
            <a:pPr algn="just" rtl="1">
              <a:lnSpc>
                <a:spcPct val="150000"/>
              </a:lnSpc>
            </a:pPr>
            <a:endParaRPr lang="ar-SA" sz="1000" dirty="0">
              <a:latin typeface="Alexandria" charset="0"/>
              <a:cs typeface="Alexandria" charset="0"/>
            </a:endParaRPr>
          </a:p>
          <a:p>
            <a:pPr algn="just" rtl="1">
              <a:lnSpc>
                <a:spcPct val="150000"/>
              </a:lnSpc>
            </a:pPr>
            <a:r>
              <a:rPr lang="ar-SA" sz="2000" dirty="0" smtClean="0">
                <a:latin typeface="Alexandria" charset="0"/>
                <a:cs typeface="Alexandria" charset="0"/>
              </a:rPr>
              <a:t>تعتمد </a:t>
            </a:r>
            <a:r>
              <a:rPr lang="ar-SA" sz="2000" dirty="0">
                <a:latin typeface="Alexandria" charset="0"/>
                <a:cs typeface="Alexandria" charset="0"/>
              </a:rPr>
              <a:t>هذه القاعدة على تقسيم الإطار إلى </a:t>
            </a:r>
            <a:r>
              <a:rPr lang="ar-SA" sz="2000" dirty="0">
                <a:solidFill>
                  <a:srgbClr val="C00000"/>
                </a:solidFill>
                <a:latin typeface="Alexandria" charset="0"/>
                <a:cs typeface="Alexandria" charset="0"/>
              </a:rPr>
              <a:t>تسعة أجزاء متساوية</a:t>
            </a:r>
            <a:r>
              <a:rPr lang="ar-SA" sz="2000" dirty="0">
                <a:latin typeface="Alexandria" charset="0"/>
                <a:cs typeface="Alexandria" charset="0"/>
              </a:rPr>
              <a:t> بواسطة خطين أفقيين وخطين عموديين، بحيث تُوضع العناصر الأساسية للصورة عند نقاط التقاطع أو على طول هذه الخطوط</a:t>
            </a:r>
            <a:r>
              <a:rPr lang="ar-SA" sz="2000" dirty="0" smtClean="0">
                <a:latin typeface="Alexandria" charset="0"/>
                <a:cs typeface="Alexandria" charset="0"/>
              </a:rPr>
              <a:t>.</a:t>
            </a:r>
            <a:endParaRPr lang="en-US" sz="20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قاعدة الاثلاث في التصوير</a:t>
            </a:r>
          </a:p>
        </p:txBody>
      </p:sp>
      <p:pic>
        <p:nvPicPr>
          <p:cNvPr id="8" name="Picture 7"/>
          <p:cNvPicPr>
            <a:picLocks noChangeAspect="1"/>
          </p:cNvPicPr>
          <p:nvPr/>
        </p:nvPicPr>
        <p:blipFill rotWithShape="1">
          <a:blip r:embed="rId3"/>
          <a:srcRect l="6495" r="6535"/>
          <a:stretch/>
        </p:blipFill>
        <p:spPr>
          <a:xfrm>
            <a:off x="7521857" y="2047539"/>
            <a:ext cx="4204354" cy="326352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814029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48791" y="1443903"/>
            <a:ext cx="11406433" cy="5170646"/>
          </a:xfrm>
          <a:prstGeom prst="rect">
            <a:avLst/>
          </a:prstGeom>
          <a:noFill/>
        </p:spPr>
        <p:txBody>
          <a:bodyPr wrap="square" rtlCol="0">
            <a:spAutoFit/>
          </a:bodyPr>
          <a:lstStyle/>
          <a:p>
            <a:pPr marL="457200" indent="-457200" algn="just" rtl="1">
              <a:lnSpc>
                <a:spcPct val="150000"/>
              </a:lnSpc>
              <a:buAutoNum type="arabicPeriod"/>
            </a:pPr>
            <a:r>
              <a:rPr lang="ar-SA" sz="2000" dirty="0" smtClean="0">
                <a:solidFill>
                  <a:srgbClr val="C00000"/>
                </a:solidFill>
                <a:latin typeface="Alexandria" charset="0"/>
                <a:cs typeface="Alexandria" charset="0"/>
              </a:rPr>
              <a:t>تحقيق </a:t>
            </a:r>
            <a:r>
              <a:rPr lang="ar-SA" sz="2000" dirty="0">
                <a:solidFill>
                  <a:srgbClr val="C00000"/>
                </a:solidFill>
                <a:latin typeface="Alexandria" charset="0"/>
                <a:cs typeface="Alexandria" charset="0"/>
              </a:rPr>
              <a:t>التوازن البصري: </a:t>
            </a:r>
            <a:endParaRPr lang="en-US" sz="2000" dirty="0" smtClean="0">
              <a:solidFill>
                <a:srgbClr val="C00000"/>
              </a:solidFill>
              <a:latin typeface="Alexandria" charset="0"/>
              <a:cs typeface="Alexandria" charset="0"/>
            </a:endParaRPr>
          </a:p>
          <a:p>
            <a:pPr algn="just" rtl="1">
              <a:lnSpc>
                <a:spcPct val="150000"/>
              </a:lnSpc>
            </a:pPr>
            <a:r>
              <a:rPr lang="ar-SA" sz="2000" dirty="0" smtClean="0">
                <a:latin typeface="Alexandria" charset="0"/>
                <a:cs typeface="Alexandria" charset="0"/>
              </a:rPr>
              <a:t>تساعد </a:t>
            </a:r>
            <a:r>
              <a:rPr lang="ar-SA" sz="2000" dirty="0">
                <a:latin typeface="Alexandria" charset="0"/>
                <a:cs typeface="Alexandria" charset="0"/>
              </a:rPr>
              <a:t>في توزيع العناصر داخل الإطار بشكل متوازن، مما يجعل المشهد أكثر راحة للعين.</a:t>
            </a:r>
          </a:p>
          <a:p>
            <a:pPr algn="just" rtl="1">
              <a:lnSpc>
                <a:spcPct val="150000"/>
              </a:lnSpc>
            </a:pPr>
            <a:r>
              <a:rPr lang="ar-SA" sz="2000" dirty="0" smtClean="0">
                <a:solidFill>
                  <a:srgbClr val="C00000"/>
                </a:solidFill>
                <a:latin typeface="Alexandria" charset="0"/>
                <a:cs typeface="Alexandria" charset="0"/>
              </a:rPr>
              <a:t>2. إبراز </a:t>
            </a:r>
            <a:r>
              <a:rPr lang="ar-SA" sz="2000" dirty="0">
                <a:solidFill>
                  <a:srgbClr val="C00000"/>
                </a:solidFill>
                <a:latin typeface="Alexandria" charset="0"/>
                <a:cs typeface="Alexandria" charset="0"/>
              </a:rPr>
              <a:t>العناصر المهمة: </a:t>
            </a:r>
            <a:endParaRPr lang="en-US" sz="2000" dirty="0" smtClean="0">
              <a:solidFill>
                <a:srgbClr val="C00000"/>
              </a:solidFill>
              <a:latin typeface="Alexandria" charset="0"/>
              <a:cs typeface="Alexandria" charset="0"/>
            </a:endParaRPr>
          </a:p>
          <a:p>
            <a:pPr algn="just" rtl="1">
              <a:lnSpc>
                <a:spcPct val="150000"/>
              </a:lnSpc>
            </a:pPr>
            <a:r>
              <a:rPr lang="ar-SA" sz="2000" dirty="0" smtClean="0">
                <a:latin typeface="Alexandria" charset="0"/>
                <a:cs typeface="Alexandria" charset="0"/>
              </a:rPr>
              <a:t>من </a:t>
            </a:r>
            <a:r>
              <a:rPr lang="ar-SA" sz="2000" dirty="0">
                <a:latin typeface="Alexandria" charset="0"/>
                <a:cs typeface="Alexandria" charset="0"/>
              </a:rPr>
              <a:t>خلال وضع الموضوع الرئيسي على نقاط التقاطع، يتم جذب الانتباه إليه بطريقة طبيعية.</a:t>
            </a:r>
          </a:p>
          <a:p>
            <a:pPr algn="just" rtl="1">
              <a:lnSpc>
                <a:spcPct val="150000"/>
              </a:lnSpc>
            </a:pPr>
            <a:r>
              <a:rPr lang="ar-SA" sz="2000" dirty="0" smtClean="0">
                <a:solidFill>
                  <a:srgbClr val="C00000"/>
                </a:solidFill>
                <a:latin typeface="Alexandria" charset="0"/>
                <a:cs typeface="Alexandria" charset="0"/>
              </a:rPr>
              <a:t>3. إضافة </a:t>
            </a:r>
            <a:r>
              <a:rPr lang="ar-SA" sz="2000" dirty="0">
                <a:solidFill>
                  <a:srgbClr val="C00000"/>
                </a:solidFill>
                <a:latin typeface="Alexandria" charset="0"/>
                <a:cs typeface="Alexandria" charset="0"/>
              </a:rPr>
              <a:t>إحساس بالحركة: </a:t>
            </a:r>
            <a:endParaRPr lang="en-US" sz="2000" dirty="0" smtClean="0">
              <a:solidFill>
                <a:srgbClr val="C00000"/>
              </a:solidFill>
              <a:latin typeface="Alexandria" charset="0"/>
              <a:cs typeface="Alexandria" charset="0"/>
            </a:endParaRPr>
          </a:p>
          <a:p>
            <a:pPr algn="just" rtl="1">
              <a:lnSpc>
                <a:spcPct val="150000"/>
              </a:lnSpc>
            </a:pPr>
            <a:r>
              <a:rPr lang="ar-SA" sz="2000" dirty="0" smtClean="0">
                <a:latin typeface="Alexandria" charset="0"/>
                <a:cs typeface="Alexandria" charset="0"/>
              </a:rPr>
              <a:t>في </a:t>
            </a:r>
            <a:r>
              <a:rPr lang="ar-SA" sz="2000" dirty="0">
                <a:latin typeface="Alexandria" charset="0"/>
                <a:cs typeface="Alexandria" charset="0"/>
              </a:rPr>
              <a:t>تصوير الأشخاص أو المشاهد الديناميكية، وضع العنصر الرئيسي في أحد الثلثين الجانبيين يخلق إحساسًا بالاتجاه والحركة.</a:t>
            </a:r>
          </a:p>
          <a:p>
            <a:pPr algn="just" rtl="1">
              <a:lnSpc>
                <a:spcPct val="150000"/>
              </a:lnSpc>
            </a:pPr>
            <a:r>
              <a:rPr lang="ar-SA" sz="2000" dirty="0" smtClean="0">
                <a:solidFill>
                  <a:srgbClr val="C00000"/>
                </a:solidFill>
                <a:latin typeface="Alexandria" charset="0"/>
                <a:cs typeface="Alexandria" charset="0"/>
              </a:rPr>
              <a:t>4. تحسين </a:t>
            </a:r>
            <a:r>
              <a:rPr lang="ar-SA" sz="2000" dirty="0">
                <a:solidFill>
                  <a:srgbClr val="C00000"/>
                </a:solidFill>
                <a:latin typeface="Alexandria" charset="0"/>
                <a:cs typeface="Alexandria" charset="0"/>
              </a:rPr>
              <a:t>التكوين البصري: </a:t>
            </a:r>
            <a:endParaRPr lang="en-US" sz="2000" dirty="0" smtClean="0">
              <a:solidFill>
                <a:srgbClr val="C00000"/>
              </a:solidFill>
              <a:latin typeface="Alexandria" charset="0"/>
              <a:cs typeface="Alexandria" charset="0"/>
            </a:endParaRPr>
          </a:p>
          <a:p>
            <a:pPr algn="just" rtl="1">
              <a:lnSpc>
                <a:spcPct val="150000"/>
              </a:lnSpc>
            </a:pPr>
            <a:r>
              <a:rPr lang="ar-SA" sz="2000" dirty="0" smtClean="0">
                <a:latin typeface="Alexandria" charset="0"/>
                <a:cs typeface="Alexandria" charset="0"/>
              </a:rPr>
              <a:t>تساعد </a:t>
            </a:r>
            <a:r>
              <a:rPr lang="ar-SA" sz="2000" dirty="0">
                <a:latin typeface="Alexandria" charset="0"/>
                <a:cs typeface="Alexandria" charset="0"/>
              </a:rPr>
              <a:t>القاعدة في تجنب وضع العنصر الرئيسي في وسط الإطار، مما يمنح الصورة مظهرًا أكثر احترافية.</a:t>
            </a:r>
          </a:p>
          <a:p>
            <a:pPr algn="just" rtl="1">
              <a:lnSpc>
                <a:spcPct val="150000"/>
              </a:lnSpc>
            </a:pPr>
            <a:r>
              <a:rPr lang="ar-SA" sz="2000" dirty="0" smtClean="0">
                <a:solidFill>
                  <a:srgbClr val="C00000"/>
                </a:solidFill>
                <a:latin typeface="Alexandria" charset="0"/>
                <a:cs typeface="Alexandria" charset="0"/>
              </a:rPr>
              <a:t>5. توجيه </a:t>
            </a:r>
            <a:r>
              <a:rPr lang="ar-SA" sz="2000" dirty="0">
                <a:solidFill>
                  <a:srgbClr val="C00000"/>
                </a:solidFill>
                <a:latin typeface="Alexandria" charset="0"/>
                <a:cs typeface="Alexandria" charset="0"/>
              </a:rPr>
              <a:t>عين المشاهد: </a:t>
            </a:r>
            <a:endParaRPr lang="en-US" sz="2000" dirty="0" smtClean="0">
              <a:solidFill>
                <a:srgbClr val="C00000"/>
              </a:solidFill>
              <a:latin typeface="Alexandria" charset="0"/>
              <a:cs typeface="Alexandria" charset="0"/>
            </a:endParaRPr>
          </a:p>
          <a:p>
            <a:pPr algn="just" rtl="1">
              <a:lnSpc>
                <a:spcPct val="150000"/>
              </a:lnSpc>
            </a:pPr>
            <a:r>
              <a:rPr lang="ar-SA" sz="2000" dirty="0" smtClean="0">
                <a:latin typeface="Alexandria" charset="0"/>
                <a:cs typeface="Alexandria" charset="0"/>
              </a:rPr>
              <a:t>الخطوط </a:t>
            </a:r>
            <a:r>
              <a:rPr lang="ar-SA" sz="2000" dirty="0">
                <a:latin typeface="Alexandria" charset="0"/>
                <a:cs typeface="Alexandria" charset="0"/>
              </a:rPr>
              <a:t>الأفقية والعمودية تعمل كأدلة طبيعية لعين المشاهد، مما يعزز قوة التأثير البصري للصورة.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A93DF751-7A75-3AF2-5F66-10B80BC86666}"/>
              </a:ext>
            </a:extLst>
          </p:cNvPr>
          <p:cNvSpPr txBox="1"/>
          <p:nvPr/>
        </p:nvSpPr>
        <p:spPr>
          <a:xfrm>
            <a:off x="1626128"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قاعدة </a:t>
            </a:r>
            <a:r>
              <a:rPr lang="ar-SA" sz="2400" b="1" dirty="0" smtClean="0">
                <a:solidFill>
                  <a:srgbClr val="203E5F"/>
                </a:solidFill>
                <a:latin typeface="Alexandria" charset="0"/>
                <a:cs typeface="Alexandria" charset="0"/>
              </a:rPr>
              <a:t>الأثلاث</a:t>
            </a:r>
            <a:endParaRPr lang="ar-SA" sz="2400" b="1" dirty="0">
              <a:solidFill>
                <a:srgbClr val="203E5F"/>
              </a:solidFill>
              <a:latin typeface="Alexandria" charset="0"/>
              <a:cs typeface="Alexandria" charset="0"/>
            </a:endParaRPr>
          </a:p>
        </p:txBody>
      </p:sp>
    </p:spTree>
    <p:extLst>
      <p:ext uri="{BB962C8B-B14F-4D97-AF65-F5344CB8AC3E}">
        <p14:creationId xmlns:p14="http://schemas.microsoft.com/office/powerpoint/2010/main" val="932242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3" end="3"/>
                                            </p:txEl>
                                          </p:spTgt>
                                        </p:tgtEl>
                                        <p:attrNameLst>
                                          <p:attrName>style.visibility</p:attrName>
                                        </p:attrNameLst>
                                      </p:cBhvr>
                                      <p:to>
                                        <p:strVal val="visible"/>
                                      </p:to>
                                    </p:set>
                                    <p:animEffect transition="in" filter="fade">
                                      <p:cBhvr>
                                        <p:cTn id="29" dur="500"/>
                                        <p:tgtEl>
                                          <p:spTgt spid="9">
                                            <p:txEl>
                                              <p:pRg st="3" end="3"/>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4" end="4"/>
                                            </p:txEl>
                                          </p:spTgt>
                                        </p:tgtEl>
                                        <p:attrNameLst>
                                          <p:attrName>style.visibility</p:attrName>
                                        </p:attrNameLst>
                                      </p:cBhvr>
                                      <p:to>
                                        <p:strVal val="visible"/>
                                      </p:to>
                                    </p:set>
                                    <p:animEffect transition="in" filter="fade">
                                      <p:cBhvr>
                                        <p:cTn id="34" dur="500"/>
                                        <p:tgtEl>
                                          <p:spTgt spid="9">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5" end="5"/>
                                            </p:txEl>
                                          </p:spTgt>
                                        </p:tgtEl>
                                        <p:attrNameLst>
                                          <p:attrName>style.visibility</p:attrName>
                                        </p:attrNameLst>
                                      </p:cBhvr>
                                      <p:to>
                                        <p:strVal val="visible"/>
                                      </p:to>
                                    </p:set>
                                    <p:animEffect transition="in" filter="fade">
                                      <p:cBhvr>
                                        <p:cTn id="39" dur="500"/>
                                        <p:tgtEl>
                                          <p:spTgt spid="9">
                                            <p:txEl>
                                              <p:pRg st="5" end="5"/>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6" end="6"/>
                                            </p:txEl>
                                          </p:spTgt>
                                        </p:tgtEl>
                                        <p:attrNameLst>
                                          <p:attrName>style.visibility</p:attrName>
                                        </p:attrNameLst>
                                      </p:cBhvr>
                                      <p:to>
                                        <p:strVal val="visible"/>
                                      </p:to>
                                    </p:set>
                                    <p:animEffect transition="in" filter="fade">
                                      <p:cBhvr>
                                        <p:cTn id="44" dur="500"/>
                                        <p:tgtEl>
                                          <p:spTgt spid="9">
                                            <p:txEl>
                                              <p:pRg st="6" end="6"/>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9">
                                            <p:txEl>
                                              <p:pRg st="7" end="7"/>
                                            </p:txEl>
                                          </p:spTgt>
                                        </p:tgtEl>
                                        <p:attrNameLst>
                                          <p:attrName>style.visibility</p:attrName>
                                        </p:attrNameLst>
                                      </p:cBhvr>
                                      <p:to>
                                        <p:strVal val="visible"/>
                                      </p:to>
                                    </p:set>
                                    <p:animEffect transition="in" filter="fade">
                                      <p:cBhvr>
                                        <p:cTn id="49" dur="500"/>
                                        <p:tgtEl>
                                          <p:spTgt spid="9">
                                            <p:txEl>
                                              <p:pRg st="7" end="7"/>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9">
                                            <p:txEl>
                                              <p:pRg st="8" end="8"/>
                                            </p:txEl>
                                          </p:spTgt>
                                        </p:tgtEl>
                                        <p:attrNameLst>
                                          <p:attrName>style.visibility</p:attrName>
                                        </p:attrNameLst>
                                      </p:cBhvr>
                                      <p:to>
                                        <p:strVal val="visible"/>
                                      </p:to>
                                    </p:set>
                                    <p:animEffect transition="in" filter="fade">
                                      <p:cBhvr>
                                        <p:cTn id="54" dur="500"/>
                                        <p:tgtEl>
                                          <p:spTgt spid="9">
                                            <p:txEl>
                                              <p:pRg st="8" end="8"/>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9">
                                            <p:txEl>
                                              <p:pRg st="9" end="9"/>
                                            </p:txEl>
                                          </p:spTgt>
                                        </p:tgtEl>
                                        <p:attrNameLst>
                                          <p:attrName>style.visibility</p:attrName>
                                        </p:attrNameLst>
                                      </p:cBhvr>
                                      <p:to>
                                        <p:strVal val="visible"/>
                                      </p:to>
                                    </p:set>
                                    <p:animEffect transition="in" filter="fade">
                                      <p:cBhvr>
                                        <p:cTn id="59"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176079" y="1594735"/>
            <a:ext cx="7645137" cy="4593565"/>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1. عند </a:t>
            </a:r>
            <a:r>
              <a:rPr lang="ar-SA" sz="2000" dirty="0">
                <a:latin typeface="Alexandria" charset="0"/>
                <a:cs typeface="Alexandria" charset="0"/>
              </a:rPr>
              <a:t>التقاط صورة، قم </a:t>
            </a:r>
            <a:r>
              <a:rPr lang="ar-SA" sz="2000" dirty="0">
                <a:solidFill>
                  <a:srgbClr val="C00000"/>
                </a:solidFill>
                <a:latin typeface="Alexandria" charset="0"/>
                <a:cs typeface="Alexandria" charset="0"/>
              </a:rPr>
              <a:t>بتفعيل خطوط الشبكة </a:t>
            </a:r>
            <a:r>
              <a:rPr lang="en-US" sz="2000" dirty="0" smtClean="0">
                <a:latin typeface="Alexandria" charset="0"/>
                <a:cs typeface="Alexandria" charset="0"/>
              </a:rPr>
              <a:t>Grid Lines)</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في الكاميرا أو الهاتف المحمول لمساعدتك على تقسيم الإطار</a:t>
            </a:r>
            <a:r>
              <a:rPr lang="ar-SA" sz="2000" dirty="0" smtClean="0">
                <a:latin typeface="Alexandria" charset="0"/>
                <a:cs typeface="Alexandria" charset="0"/>
              </a:rPr>
              <a:t>.</a:t>
            </a:r>
          </a:p>
          <a:p>
            <a:pPr algn="just" rtl="1">
              <a:lnSpc>
                <a:spcPct val="150000"/>
              </a:lnSpc>
            </a:pPr>
            <a:endParaRPr lang="ar-SA" sz="500" dirty="0">
              <a:latin typeface="Alexandria" charset="0"/>
              <a:cs typeface="Alexandria" charset="0"/>
            </a:endParaRPr>
          </a:p>
          <a:p>
            <a:pPr algn="just" rtl="1">
              <a:lnSpc>
                <a:spcPct val="150000"/>
              </a:lnSpc>
            </a:pPr>
            <a:r>
              <a:rPr lang="ar-SA" sz="2000" dirty="0" smtClean="0">
                <a:latin typeface="Alexandria" charset="0"/>
                <a:cs typeface="Alexandria" charset="0"/>
              </a:rPr>
              <a:t>2. ضع </a:t>
            </a:r>
            <a:r>
              <a:rPr lang="ar-SA" sz="2000" dirty="0">
                <a:solidFill>
                  <a:srgbClr val="C00000"/>
                </a:solidFill>
                <a:latin typeface="Alexandria" charset="0"/>
                <a:cs typeface="Alexandria" charset="0"/>
              </a:rPr>
              <a:t>العناصر</a:t>
            </a:r>
            <a:r>
              <a:rPr lang="ar-SA" sz="2000" dirty="0">
                <a:latin typeface="Alexandria" charset="0"/>
                <a:cs typeface="Alexandria" charset="0"/>
              </a:rPr>
              <a:t> </a:t>
            </a:r>
            <a:r>
              <a:rPr lang="ar-SA" sz="2000" dirty="0">
                <a:solidFill>
                  <a:srgbClr val="C00000"/>
                </a:solidFill>
                <a:latin typeface="Alexandria" charset="0"/>
                <a:cs typeface="Alexandria" charset="0"/>
              </a:rPr>
              <a:t>المهمة</a:t>
            </a:r>
            <a:r>
              <a:rPr lang="ar-SA" sz="2000" dirty="0">
                <a:latin typeface="Alexandria" charset="0"/>
                <a:cs typeface="Alexandria" charset="0"/>
              </a:rPr>
              <a:t>، مثل العينين في صور البورتريه، أو الأفق في صور المناظر الطبيعية، على طول أحد الخطوط أو نقاط التقاطع.</a:t>
            </a: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latin typeface="Alexandria" charset="0"/>
                <a:cs typeface="Alexandria" charset="0"/>
              </a:rPr>
              <a:t>3. اترك </a:t>
            </a:r>
            <a:r>
              <a:rPr lang="ar-SA" sz="2000" dirty="0">
                <a:solidFill>
                  <a:srgbClr val="C00000"/>
                </a:solidFill>
                <a:latin typeface="Alexandria" charset="0"/>
                <a:cs typeface="Alexandria" charset="0"/>
              </a:rPr>
              <a:t>مساحة فارغة </a:t>
            </a:r>
            <a:r>
              <a:rPr lang="ar-SA" sz="2000" dirty="0">
                <a:latin typeface="Alexandria" charset="0"/>
                <a:cs typeface="Alexandria" charset="0"/>
              </a:rPr>
              <a:t>في الاتجاه الذي ينظر إليه أو يتحرك نحوه الموضوع داخل الإطار، لإضفاء مزيد من الديناميكية على الصورة.</a:t>
            </a:r>
          </a:p>
          <a:p>
            <a:pPr algn="just" rtl="1">
              <a:lnSpc>
                <a:spcPct val="150000"/>
              </a:lnSpc>
            </a:pPr>
            <a:endParaRPr lang="ar-SA" sz="500" dirty="0" smtClean="0">
              <a:latin typeface="Alexandria" charset="0"/>
              <a:cs typeface="Alexandria" charset="0"/>
            </a:endParaRPr>
          </a:p>
          <a:p>
            <a:pPr algn="just" rtl="1">
              <a:lnSpc>
                <a:spcPct val="150000"/>
              </a:lnSpc>
            </a:pPr>
            <a:r>
              <a:rPr lang="ar-SA" sz="2000" dirty="0" smtClean="0">
                <a:latin typeface="Alexandria" charset="0"/>
                <a:cs typeface="Alexandria" charset="0"/>
              </a:rPr>
              <a:t>4. على </a:t>
            </a:r>
            <a:r>
              <a:rPr lang="ar-SA" sz="2000" dirty="0">
                <a:latin typeface="Alexandria" charset="0"/>
                <a:cs typeface="Alexandria" charset="0"/>
              </a:rPr>
              <a:t>الرغم من أهمية هذه القاعدة، </a:t>
            </a:r>
            <a:r>
              <a:rPr lang="ar-SA" sz="2000" dirty="0">
                <a:solidFill>
                  <a:srgbClr val="C00000"/>
                </a:solidFill>
                <a:latin typeface="Alexandria" charset="0"/>
                <a:cs typeface="Alexandria" charset="0"/>
              </a:rPr>
              <a:t>يمكن كسرها أحيانًا لتحقيق تأثيرات إبداعية</a:t>
            </a:r>
            <a:r>
              <a:rPr lang="ar-SA" sz="2000" dirty="0">
                <a:latin typeface="Alexandria" charset="0"/>
                <a:cs typeface="Alexandria" charset="0"/>
              </a:rPr>
              <a:t>، خاصة عند وجود عناصر متناظرة أو تكوينات غير تقليدية تناسب وسط الإطار.</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
        <p:nvSpPr>
          <p:cNvPr id="11" name="TextBox 10">
            <a:extLst>
              <a:ext uri="{FF2B5EF4-FFF2-40B4-BE49-F238E27FC236}">
                <a16:creationId xmlns:a16="http://schemas.microsoft.com/office/drawing/2014/main" id="{A93DF751-7A75-3AF2-5F66-10B80BC86666}"/>
              </a:ext>
            </a:extLst>
          </p:cNvPr>
          <p:cNvSpPr txBox="1"/>
          <p:nvPr/>
        </p:nvSpPr>
        <p:spPr>
          <a:xfrm>
            <a:off x="1616702"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كيفية تطبيق قاعدة </a:t>
            </a:r>
            <a:r>
              <a:rPr lang="ar-SA" sz="2400" b="1" dirty="0" smtClean="0">
                <a:solidFill>
                  <a:srgbClr val="203E5F"/>
                </a:solidFill>
                <a:latin typeface="Alexandria" charset="0"/>
                <a:cs typeface="Alexandria" charset="0"/>
              </a:rPr>
              <a:t>الأثلاث</a:t>
            </a:r>
            <a:endParaRPr lang="ar-SA" sz="2400" b="1" dirty="0">
              <a:solidFill>
                <a:srgbClr val="203E5F"/>
              </a:solidFill>
              <a:latin typeface="Alexandria" charset="0"/>
              <a:cs typeface="Alexandria" charset="0"/>
            </a:endParaRPr>
          </a:p>
        </p:txBody>
      </p:sp>
      <p:pic>
        <p:nvPicPr>
          <p:cNvPr id="14" name="Picture 13"/>
          <p:cNvPicPr>
            <a:picLocks noChangeAspect="1"/>
          </p:cNvPicPr>
          <p:nvPr/>
        </p:nvPicPr>
        <p:blipFill>
          <a:blip r:embed="rId3"/>
          <a:stretch>
            <a:fillRect/>
          </a:stretch>
        </p:blipFill>
        <p:spPr>
          <a:xfrm>
            <a:off x="301658" y="3805153"/>
            <a:ext cx="3610577" cy="23831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26" name="Picture 2" descr="10 طرق لتصوير احترافي بالموبايل وأفضل كاميرات الهواتف"/>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0431" y="1331454"/>
            <a:ext cx="3731804" cy="20445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227549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fade">
                                      <p:cBhvr>
                                        <p:cTn id="7" dur="1000"/>
                                        <p:tgtEl>
                                          <p:spTgt spid="11">
                                            <p:txEl>
                                              <p:pRg st="0" end="0"/>
                                            </p:txEl>
                                          </p:spTgt>
                                        </p:tgtEl>
                                      </p:cBhvr>
                                    </p:animEffect>
                                    <p:anim calcmode="lin" valueType="num">
                                      <p:cBhvr>
                                        <p:cTn id="8" dur="1000" fill="hold"/>
                                        <p:tgtEl>
                                          <p:spTgt spid="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6" end="6"/>
                                            </p:txEl>
                                          </p:spTgt>
                                        </p:tgtEl>
                                        <p:attrNameLst>
                                          <p:attrName>style.visibility</p:attrName>
                                        </p:attrNameLst>
                                      </p:cBhvr>
                                      <p:to>
                                        <p:strVal val="visible"/>
                                      </p:to>
                                    </p:set>
                                    <p:animEffect transition="in" filter="fade">
                                      <p:cBhvr>
                                        <p:cTn id="29" dur="500"/>
                                        <p:tgtEl>
                                          <p:spTgt spid="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760536" y="2003631"/>
            <a:ext cx="6542203" cy="406265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بالفيديو بواسطة الموبايل أصبح جزءًا لا يتجزأ من الصحافة الحديثة، حيث يمكن للصحفيين التقاط الأحداث بشكل مباشر ومشاركتها مع الجمهور في وقت </a:t>
            </a:r>
            <a:r>
              <a:rPr lang="ar-SA" sz="2000" dirty="0" smtClean="0">
                <a:latin typeface="Alexandria" charset="0"/>
                <a:cs typeface="Alexandria" charset="0"/>
              </a:rPr>
              <a:t>قصير، كما وضحنا في محاضراتنا السابقة.</a:t>
            </a:r>
            <a:endParaRPr lang="en-US" sz="2000" dirty="0" smtClean="0">
              <a:latin typeface="Alexandria" charset="0"/>
              <a:cs typeface="Alexandria" charset="0"/>
            </a:endParaRPr>
          </a:p>
          <a:p>
            <a:pPr algn="just" rtl="1">
              <a:lnSpc>
                <a:spcPct val="150000"/>
              </a:lnSpc>
            </a:pPr>
            <a:endParaRPr lang="en-US" sz="700" dirty="0">
              <a:latin typeface="Alexandria" charset="0"/>
              <a:cs typeface="Alexandria" charset="0"/>
            </a:endParaRPr>
          </a:p>
          <a:p>
            <a:pPr algn="just" rtl="1">
              <a:lnSpc>
                <a:spcPct val="150000"/>
              </a:lnSpc>
            </a:pPr>
            <a:r>
              <a:rPr lang="ar-SA" sz="2000" dirty="0" smtClean="0">
                <a:latin typeface="Alexandria" charset="0"/>
                <a:cs typeface="Alexandria" charset="0"/>
              </a:rPr>
              <a:t>تقنيات </a:t>
            </a:r>
            <a:r>
              <a:rPr lang="ar-SA" sz="2000" dirty="0">
                <a:latin typeface="Alexandria" charset="0"/>
                <a:cs typeface="Alexandria" charset="0"/>
              </a:rPr>
              <a:t>مثل التصوير بدقة </a:t>
            </a:r>
            <a:r>
              <a:rPr lang="en-US" sz="2000" dirty="0" smtClean="0">
                <a:latin typeface="Alexandria" charset="0"/>
                <a:cs typeface="Alexandria" charset="0"/>
              </a:rPr>
              <a:t>4K، </a:t>
            </a:r>
            <a:r>
              <a:rPr lang="ar-SA" sz="2000" dirty="0">
                <a:latin typeface="Alexandria" charset="0"/>
                <a:cs typeface="Alexandria" charset="0"/>
              </a:rPr>
              <a:t>وتثبيت الصورة الإلكتروني، والتصوير بالحركة البطيئة أصبحت متاحة في الهواتف الذكية، مما يعزز من جودة الفيديوهات التي يتم </a:t>
            </a:r>
            <a:r>
              <a:rPr lang="ar-SA" sz="2000" dirty="0" smtClean="0">
                <a:latin typeface="Alexandria" charset="0"/>
                <a:cs typeface="Alexandria" charset="0"/>
              </a:rPr>
              <a:t>إنتاجها</a:t>
            </a:r>
            <a:r>
              <a:rPr lang="en-US" sz="2000" dirty="0" smtClean="0">
                <a:latin typeface="Alexandria" charset="0"/>
                <a:cs typeface="Alexandria" charset="0"/>
              </a:rPr>
              <a:t> </a:t>
            </a:r>
            <a:r>
              <a:rPr lang="ar-SA" sz="2000" dirty="0" smtClean="0">
                <a:latin typeface="Alexandria" charset="0"/>
                <a:cs typeface="Alexandria" charset="0"/>
              </a:rPr>
              <a:t> عبر الهاتف المحمول.</a:t>
            </a:r>
            <a:endParaRPr lang="ar-SA" sz="2000" dirty="0">
              <a:latin typeface="Alexandria" charset="0"/>
              <a:cs typeface="Alexandria" charset="0"/>
            </a:endParaRPr>
          </a:p>
          <a:p>
            <a:pPr algn="just" rtl="1">
              <a:lnSpc>
                <a:spcPct val="150000"/>
              </a:lnSpc>
            </a:pPr>
            <a:endParaRPr lang="ar-SA" sz="5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 تقنيات التصوير بالفيديو بواسطة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8194" name="Picture 2" descr="نصائح للتصوير الفوتوغرافي باستخدام الهاتف المحمول"/>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6644" y="1671179"/>
            <a:ext cx="3817855" cy="24214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8196" name="Picture 4" descr="نصائح التصوير بالجوال للمبتدئين ... خطواتك الأولى نحو احتراف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7036" y="4186681"/>
            <a:ext cx="4100610" cy="23237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2393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141412"/>
            <a:ext cx="10887957" cy="5078313"/>
          </a:xfrm>
          <a:prstGeom prst="rect">
            <a:avLst/>
          </a:prstGeom>
          <a:noFill/>
        </p:spPr>
        <p:txBody>
          <a:bodyPr wrap="square" rtlCol="0">
            <a:spAutoFit/>
          </a:bodyPr>
          <a:lstStyle/>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فيديوهات عالية الجودة، يجب على الصحفيين أن يكونوا على دراية </a:t>
            </a:r>
            <a:r>
              <a:rPr lang="ar-SA" sz="2000" dirty="0">
                <a:solidFill>
                  <a:srgbClr val="C00000"/>
                </a:solidFill>
                <a:latin typeface="Alexandria" charset="0"/>
                <a:cs typeface="Alexandria" charset="0"/>
              </a:rPr>
              <a:t>بتقنيات التصوير الأساسية</a:t>
            </a:r>
            <a:r>
              <a:rPr lang="ar-SA" sz="2000" dirty="0">
                <a:latin typeface="Alexandria" charset="0"/>
                <a:cs typeface="Alexandria" charset="0"/>
              </a:rPr>
              <a:t>، مثل التحكم في سرعة الغالق، والتركيز، والإضاءة.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بالإضافة </a:t>
            </a:r>
            <a:r>
              <a:rPr lang="ar-SA" sz="2000" dirty="0">
                <a:latin typeface="Alexandria" charset="0"/>
                <a:cs typeface="Alexandria" charset="0"/>
              </a:rPr>
              <a:t>إلى ذلك، يجب عليهم </a:t>
            </a:r>
            <a:r>
              <a:rPr lang="ar-SA" sz="2000" dirty="0">
                <a:solidFill>
                  <a:srgbClr val="C00000"/>
                </a:solidFill>
                <a:latin typeface="Alexandria" charset="0"/>
                <a:cs typeface="Alexandria" charset="0"/>
              </a:rPr>
              <a:t>استخدام الحوامل</a:t>
            </a:r>
            <a:r>
              <a:rPr lang="ar-SA" sz="2000" dirty="0">
                <a:latin typeface="Alexandria" charset="0"/>
                <a:cs typeface="Alexandria" charset="0"/>
              </a:rPr>
              <a:t> الثابتة أو المتحركة لتجنب الاهتزازات التي يمكن أن تؤثر على جودة الفيديو.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استخدام </a:t>
            </a:r>
            <a:r>
              <a:rPr lang="ar-SA" sz="2000" dirty="0">
                <a:latin typeface="Alexandria" charset="0"/>
                <a:cs typeface="Alexandria" charset="0"/>
              </a:rPr>
              <a:t>الميكروفونات الخارجية يمكن أن يحسن أيضًا من جودة الصوت في الفيديوهات.</a:t>
            </a:r>
          </a:p>
          <a:p>
            <a:pPr algn="just" rtl="1">
              <a:lnSpc>
                <a:spcPct val="150000"/>
              </a:lnSpc>
            </a:pPr>
            <a:endParaRPr lang="ar-SA" sz="105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 </a:t>
            </a:r>
            <a:r>
              <a:rPr lang="ar-SA" sz="2000" dirty="0">
                <a:latin typeface="Alexandria" charset="0"/>
                <a:cs typeface="Alexandria" charset="0"/>
              </a:rPr>
              <a:t>التصوير بالفيديو يتطلب أيضًا فهمًا لأسس </a:t>
            </a:r>
            <a:r>
              <a:rPr lang="ar-SA" sz="2000" dirty="0">
                <a:solidFill>
                  <a:srgbClr val="C00000"/>
                </a:solidFill>
                <a:latin typeface="Alexandria" charset="0"/>
                <a:cs typeface="Alexandria" charset="0"/>
              </a:rPr>
              <a:t>السرد البصري</a:t>
            </a:r>
            <a:r>
              <a:rPr lang="ar-SA" sz="2000" dirty="0">
                <a:latin typeface="Alexandria" charset="0"/>
                <a:cs typeface="Alexandria" charset="0"/>
              </a:rPr>
              <a:t>، حيث يجب على الصحفيين أن يكونوا قادرين على ترتيب اللقطات بشكل يحكي القصة بشكل فعال.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هذا </a:t>
            </a:r>
            <a:r>
              <a:rPr lang="ar-SA" sz="2000" dirty="0">
                <a:latin typeface="Alexandria" charset="0"/>
                <a:cs typeface="Alexandria" charset="0"/>
              </a:rPr>
              <a:t>يشمل استخدام لقطات واسعة، متوسطة، وقريبة، بالإضافة إلى لقطات تفصيلية تعزز من فهم المشاهد للأحداث.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هذه </a:t>
            </a:r>
            <a:r>
              <a:rPr lang="ar-SA" sz="2000" dirty="0">
                <a:latin typeface="Alexandria" charset="0"/>
                <a:cs typeface="Alexandria" charset="0"/>
              </a:rPr>
              <a:t>التقنيات تعزز من قدرة الصحفيين على إنتاج فيديوهات احترافية باستخدام الهواتف الذكية.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2717022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829573"/>
            <a:ext cx="5967167" cy="470898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المونتاج هو عملية تحرير وتنظيم المواد المصورة لإنشاء محتوى مرئي متكامل.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في </a:t>
            </a:r>
            <a:r>
              <a:rPr lang="ar-SA" sz="2000" dirty="0">
                <a:latin typeface="Alexandria" charset="0"/>
                <a:cs typeface="Alexandria" charset="0"/>
              </a:rPr>
              <a:t>صحافة الموبايل، </a:t>
            </a:r>
            <a:r>
              <a:rPr lang="ar-SA" sz="2000" dirty="0" smtClean="0">
                <a:latin typeface="Alexandria" charset="0"/>
                <a:cs typeface="Alexandria" charset="0"/>
              </a:rPr>
              <a:t>يؤدي </a:t>
            </a:r>
            <a:r>
              <a:rPr lang="ar-SA" sz="2000" dirty="0">
                <a:latin typeface="Alexandria" charset="0"/>
                <a:cs typeface="Alexandria" charset="0"/>
              </a:rPr>
              <a:t>المونتاج دورًا حاسمًا في تحويل المواد الخام إلى قصة صحفية </a:t>
            </a:r>
            <a:r>
              <a:rPr lang="ar-SA" sz="2000" dirty="0" smtClean="0">
                <a:latin typeface="Alexandria" charset="0"/>
                <a:cs typeface="Alexandria" charset="0"/>
              </a:rPr>
              <a:t>متماسكة، وهو عملية مهمة ولاغني عنها بكل تأكيد لضمان جودة المخرج النهائي.</a:t>
            </a:r>
          </a:p>
          <a:p>
            <a:pPr algn="just" rtl="1">
              <a:lnSpc>
                <a:spcPct val="150000"/>
              </a:lnSpc>
            </a:pPr>
            <a:r>
              <a:rPr lang="ar-SA" sz="2000" dirty="0" smtClean="0">
                <a:latin typeface="Alexandria" charset="0"/>
                <a:cs typeface="Alexandria" charset="0"/>
              </a:rPr>
              <a:t>- باستخدام </a:t>
            </a:r>
            <a:r>
              <a:rPr lang="ar-SA" sz="2000" dirty="0">
                <a:latin typeface="Alexandria" charset="0"/>
                <a:cs typeface="Alexandria" charset="0"/>
              </a:rPr>
              <a:t>تطبيقات المونتاج المتاحة على الهواتف الذكية، يمكن للصحفيين إضافة المؤثرات البصرية، الانتقالات، والنصوص لتعزيز جودة </a:t>
            </a:r>
            <a:r>
              <a:rPr lang="ar-SA" sz="2000" dirty="0" smtClean="0">
                <a:latin typeface="Alexandria" charset="0"/>
                <a:cs typeface="Alexandria" charset="0"/>
              </a:rPr>
              <a:t>المحتوى، كما شرحنا في المحاضرات السابقة.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أهمية المونتاج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9218" name="Picture 2" descr="تحميل برنامج مونتاج فيديو سهل الاستعمال للموبايل 2024 - برامج بلس"/>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4933" y="1897224"/>
            <a:ext cx="4761181" cy="374943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975348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2" end="2"/>
                                            </p:txEl>
                                          </p:spTgt>
                                        </p:tgtEl>
                                        <p:attrNameLst>
                                          <p:attrName>style.visibility</p:attrName>
                                        </p:attrNameLst>
                                      </p:cBhvr>
                                      <p:to>
                                        <p:strVal val="visible"/>
                                      </p:to>
                                    </p:set>
                                    <p:animEffect transition="in" filter="fade">
                                      <p:cBhvr>
                                        <p:cTn id="24"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943454"/>
            <a:ext cx="10887957" cy="5747727"/>
          </a:xfrm>
          <a:prstGeom prst="rect">
            <a:avLst/>
          </a:prstGeom>
          <a:noFill/>
        </p:spPr>
        <p:txBody>
          <a:bodyPr wrap="square" rtlCol="0">
            <a:spAutoFit/>
          </a:bodyPr>
          <a:lstStyle/>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من خلال المونتاج، يمكن للصحفيين </a:t>
            </a:r>
            <a:r>
              <a:rPr lang="ar-SA" sz="2000" dirty="0">
                <a:solidFill>
                  <a:srgbClr val="C00000"/>
                </a:solidFill>
                <a:latin typeface="Alexandria" charset="0"/>
                <a:cs typeface="Alexandria" charset="0"/>
              </a:rPr>
              <a:t>إبراز النقاط الرئيسية </a:t>
            </a:r>
            <a:r>
              <a:rPr lang="ar-SA" sz="2000" dirty="0">
                <a:latin typeface="Alexandria" charset="0"/>
                <a:cs typeface="Alexandria" charset="0"/>
              </a:rPr>
              <a:t>في القصة الصحفية، مثل اللحظات الحاسمة أو المقاطع الصوتية المهمة.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هذا </a:t>
            </a:r>
            <a:r>
              <a:rPr lang="ar-SA" sz="2000" dirty="0">
                <a:latin typeface="Alexandria" charset="0"/>
                <a:cs typeface="Alexandria" charset="0"/>
              </a:rPr>
              <a:t>يتطلب فهمًا </a:t>
            </a:r>
            <a:r>
              <a:rPr lang="ar-SA" sz="2000" dirty="0">
                <a:solidFill>
                  <a:srgbClr val="C00000"/>
                </a:solidFill>
                <a:latin typeface="Alexandria" charset="0"/>
                <a:cs typeface="Alexandria" charset="0"/>
              </a:rPr>
              <a:t>لأسس التوقيت والتدفق البصري</a:t>
            </a:r>
            <a:r>
              <a:rPr lang="ar-SA" sz="2000" dirty="0">
                <a:latin typeface="Alexandria" charset="0"/>
                <a:cs typeface="Alexandria" charset="0"/>
              </a:rPr>
              <a:t>، حيث يجب أن تكون اللقطات مرتبة بشكل منطقي </a:t>
            </a:r>
            <a:r>
              <a:rPr lang="ar-SA" sz="2000" dirty="0" smtClean="0">
                <a:latin typeface="Alexandria" charset="0"/>
                <a:cs typeface="Alexandria" charset="0"/>
              </a:rPr>
              <a:t>ومتناسق، كما </a:t>
            </a:r>
            <a:r>
              <a:rPr lang="ar-SA" sz="2000" dirty="0">
                <a:latin typeface="Alexandria" charset="0"/>
                <a:cs typeface="Alexandria" charset="0"/>
              </a:rPr>
              <a:t>يمكن استخدام المؤثرات الصوتية والموسيقى التصويرية لتعزيز التأثير العاطفي للفيديو.</a:t>
            </a:r>
          </a:p>
          <a:p>
            <a:pPr algn="just" rtl="1">
              <a:lnSpc>
                <a:spcPct val="150000"/>
              </a:lnSpc>
            </a:pPr>
            <a:endParaRPr lang="ar-SA" sz="1100" dirty="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smtClean="0">
                <a:latin typeface="Alexandria" charset="0"/>
                <a:cs typeface="Alexandria" charset="0"/>
              </a:rPr>
              <a:t>تطبيقات </a:t>
            </a:r>
            <a:r>
              <a:rPr lang="ar-SA" sz="2000" dirty="0">
                <a:latin typeface="Alexandria" charset="0"/>
                <a:cs typeface="Alexandria" charset="0"/>
              </a:rPr>
              <a:t>المونتاج مثل </a:t>
            </a:r>
            <a:r>
              <a:rPr lang="en-US" sz="2000" dirty="0" smtClean="0">
                <a:latin typeface="Alexandria" charset="0"/>
                <a:cs typeface="Alexandria" charset="0"/>
              </a:rPr>
              <a:t>iMovie، </a:t>
            </a:r>
            <a:r>
              <a:rPr lang="en-US" sz="2000" dirty="0">
                <a:latin typeface="Alexandria" charset="0"/>
                <a:cs typeface="Alexandria" charset="0"/>
              </a:rPr>
              <a:t>Kinemaster، </a:t>
            </a:r>
            <a:r>
              <a:rPr lang="ar-SA" sz="2000" dirty="0">
                <a:latin typeface="Alexandria" charset="0"/>
                <a:cs typeface="Alexandria" charset="0"/>
              </a:rPr>
              <a:t>و</a:t>
            </a:r>
            <a:r>
              <a:rPr lang="en-US" sz="2000" dirty="0">
                <a:latin typeface="Alexandria" charset="0"/>
                <a:cs typeface="Alexandria" charset="0"/>
              </a:rPr>
              <a:t>Adobe Premiere </a:t>
            </a:r>
            <a:r>
              <a:rPr lang="en-US" sz="2000" dirty="0" smtClean="0">
                <a:latin typeface="Alexandria" charset="0"/>
                <a:cs typeface="Alexandria" charset="0"/>
              </a:rPr>
              <a:t>Rush</a:t>
            </a:r>
            <a:r>
              <a:rPr lang="ar-SA" sz="2000" dirty="0" smtClean="0">
                <a:latin typeface="Alexandria" charset="0"/>
                <a:cs typeface="Alexandria" charset="0"/>
              </a:rPr>
              <a:t> توفر </a:t>
            </a:r>
            <a:r>
              <a:rPr lang="ar-SA" sz="2000" dirty="0">
                <a:latin typeface="Alexandria" charset="0"/>
                <a:cs typeface="Alexandria" charset="0"/>
              </a:rPr>
              <a:t>للصحفيين أدوات قوية لتحرير الفيديوهات مباشرة على </a:t>
            </a:r>
            <a:r>
              <a:rPr lang="ar-SA" sz="2000" dirty="0" smtClean="0">
                <a:latin typeface="Alexandria" charset="0"/>
                <a:cs typeface="Alexandria" charset="0"/>
              </a:rPr>
              <a:t>هواتفهم، وذكرنا ذلك من خلال محاضرة التطبيقات والبرامج الخاصة بصحافة المحمول وتناولناها بالشرح التفصيلي.</a:t>
            </a:r>
          </a:p>
          <a:p>
            <a:pPr algn="just" rtl="1">
              <a:lnSpc>
                <a:spcPct val="150000"/>
              </a:lnSpc>
            </a:pPr>
            <a:r>
              <a:rPr lang="ar-SA" sz="2000" dirty="0" smtClean="0">
                <a:latin typeface="Alexandria" charset="0"/>
                <a:cs typeface="Alexandria" charset="0"/>
              </a:rPr>
              <a:t>- هذه </a:t>
            </a:r>
            <a:r>
              <a:rPr lang="ar-SA" sz="2000" dirty="0">
                <a:latin typeface="Alexandria" charset="0"/>
                <a:cs typeface="Alexandria" charset="0"/>
              </a:rPr>
              <a:t>التطبيقات تسمح بإضافة النصوص، التعديل على الألوان، وتقطيع اللقطات </a:t>
            </a:r>
            <a:r>
              <a:rPr lang="ar-SA" sz="2000" dirty="0" smtClean="0">
                <a:latin typeface="Alexandria" charset="0"/>
                <a:cs typeface="Alexandria" charset="0"/>
              </a:rPr>
              <a:t>بسهولة، وإتقان </a:t>
            </a:r>
            <a:r>
              <a:rPr lang="ar-SA" sz="2000" dirty="0">
                <a:latin typeface="Alexandria" charset="0"/>
                <a:cs typeface="Alexandria" charset="0"/>
              </a:rPr>
              <a:t>هذه الأدوات يمكن أن يعزز من قدرة الصحفيين على إنتاج محتوى مرئي عالي الجودة في وقت قصير، مما يجعل صحافة الموبايل أكثر فعالية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45249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1" end="1"/>
                                            </p:txEl>
                                          </p:spTgt>
                                        </p:tgtEl>
                                        <p:attrNameLst>
                                          <p:attrName>style.visibility</p:attrName>
                                        </p:attrNameLst>
                                      </p:cBhvr>
                                      <p:to>
                                        <p:strVal val="visible"/>
                                      </p:to>
                                    </p:set>
                                    <p:animEffect transition="in" filter="fade">
                                      <p:cBhvr>
                                        <p:cTn id="7" dur="500"/>
                                        <p:tgtEl>
                                          <p:spTgt spid="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4" end="4"/>
                                            </p:txEl>
                                          </p:spTgt>
                                        </p:tgtEl>
                                        <p:attrNameLst>
                                          <p:attrName>style.visibility</p:attrName>
                                        </p:attrNameLst>
                                      </p:cBhvr>
                                      <p:to>
                                        <p:strVal val="visible"/>
                                      </p:to>
                                    </p:set>
                                    <p:animEffect transition="in" filter="fade">
                                      <p:cBhvr>
                                        <p:cTn id="17" dur="500"/>
                                        <p:tgtEl>
                                          <p:spTgt spid="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5" end="5"/>
                                            </p:txEl>
                                          </p:spTgt>
                                        </p:tgtEl>
                                        <p:attrNameLst>
                                          <p:attrName>style.visibility</p:attrName>
                                        </p:attrNameLst>
                                      </p:cBhvr>
                                      <p:to>
                                        <p:strVal val="visible"/>
                                      </p:to>
                                    </p:set>
                                    <p:animEffect transition="in" filter="fade">
                                      <p:cBhvr>
                                        <p:cTn id="2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537342"/>
            <a:ext cx="10887957" cy="482439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الإخراج في صحافة الموبايل يتعلق بكيفية تقديم المحتوى بشكل يجذب انتباه المشاهد ويحقق الهدف الصحفي. </a:t>
            </a:r>
            <a:endParaRPr lang="ar-SA" sz="2000" dirty="0" smtClean="0">
              <a:latin typeface="Alexandria" charset="0"/>
              <a:cs typeface="Alexandria" charset="0"/>
            </a:endParaRPr>
          </a:p>
          <a:p>
            <a:pPr algn="just" rtl="1">
              <a:lnSpc>
                <a:spcPct val="150000"/>
              </a:lnSpc>
            </a:pPr>
            <a:r>
              <a:rPr lang="ar-SA" sz="2000" dirty="0" smtClean="0">
                <a:latin typeface="Alexandria" charset="0"/>
                <a:cs typeface="Alexandria" charset="0"/>
              </a:rPr>
              <a:t>- هذا </a:t>
            </a:r>
            <a:r>
              <a:rPr lang="ar-SA" sz="2000" dirty="0">
                <a:latin typeface="Alexandria" charset="0"/>
                <a:cs typeface="Alexandria" charset="0"/>
              </a:rPr>
              <a:t>يشمل اختيار اللقطات المناسبة، ترتيبها بشكل منطقي، واستخدام المؤثرات البصرية والصوتية لتعزيز </a:t>
            </a:r>
            <a:r>
              <a:rPr lang="ar-SA" sz="2000" dirty="0" smtClean="0">
                <a:latin typeface="Alexandria" charset="0"/>
                <a:cs typeface="Alexandria" charset="0"/>
              </a:rPr>
              <a:t>القصة، </a:t>
            </a:r>
            <a:r>
              <a:rPr lang="ar-SA" sz="2000" dirty="0">
                <a:latin typeface="Alexandria" charset="0"/>
                <a:cs typeface="Alexandria" charset="0"/>
              </a:rPr>
              <a:t>الإخراج الجيد يجعل المحتوى أكثر جاذبية ويسهل على المشاهد فهم الرسالة الصحفية</a:t>
            </a:r>
            <a:r>
              <a:rPr lang="ar-SA" sz="2000" dirty="0" smtClean="0">
                <a:latin typeface="Alexandria" charset="0"/>
                <a:cs typeface="Alexandria" charset="0"/>
              </a:rPr>
              <a:t>.</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من خلال الإخراج، يمكن للصحفيين إبراز العناصر الرئيسية في القصة، مثل الشخصيات الرئيسية، الأحداث الحاسمة، أو البيانات المهمة. </a:t>
            </a:r>
          </a:p>
          <a:p>
            <a:pPr algn="just" rtl="1">
              <a:lnSpc>
                <a:spcPct val="150000"/>
              </a:lnSpc>
            </a:pPr>
            <a:r>
              <a:rPr lang="ar-SA" sz="2000" dirty="0">
                <a:latin typeface="Alexandria" charset="0"/>
                <a:cs typeface="Alexandria" charset="0"/>
              </a:rPr>
              <a:t>- هذا يتطلب فهمًا لأسس السرد البصري، مثل استخدام اللقطات المتتابعة، الانتقالات الناعمة، والتوقيت المناسب للقطع، كما يجب أن يكون الإخراج متناسقًا مع طبيعة القصة الصحفية، سواء كانت أخبارية، وثائقية، أو تحليلية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أسس الإخراج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3584026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537342"/>
            <a:ext cx="10887957" cy="5078313"/>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تطبيقات التصوير المتاحة على الهواتف الذكية </a:t>
            </a:r>
            <a:r>
              <a:rPr lang="ar-SA" sz="2000" dirty="0" smtClean="0">
                <a:latin typeface="Alexandria" charset="0"/>
                <a:cs typeface="Alexandria" charset="0"/>
              </a:rPr>
              <a:t>تؤدي </a:t>
            </a:r>
            <a:r>
              <a:rPr lang="ar-SA" sz="2000" dirty="0">
                <a:latin typeface="Alexandria" charset="0"/>
                <a:cs typeface="Alexandria" charset="0"/>
              </a:rPr>
              <a:t>دورًا كبيرًا في تحسين جودة الصور والفيديوهات. تطبيقات مثل </a:t>
            </a:r>
            <a:r>
              <a:rPr lang="en-US" sz="2000" dirty="0" err="1">
                <a:latin typeface="Alexandria" charset="0"/>
                <a:cs typeface="Alexandria" charset="0"/>
              </a:rPr>
              <a:t>ProCamera</a:t>
            </a:r>
            <a:r>
              <a:rPr lang="en-US" sz="2000" dirty="0">
                <a:latin typeface="Alexandria" charset="0"/>
                <a:cs typeface="Alexandria" charset="0"/>
              </a:rPr>
              <a:t>، Camera+، </a:t>
            </a:r>
            <a:r>
              <a:rPr lang="ar-SA" sz="2000" dirty="0">
                <a:latin typeface="Alexandria" charset="0"/>
                <a:cs typeface="Alexandria" charset="0"/>
              </a:rPr>
              <a:t>و</a:t>
            </a:r>
            <a:r>
              <a:rPr lang="en-US" sz="2000" dirty="0">
                <a:latin typeface="Alexandria" charset="0"/>
                <a:cs typeface="Alexandria" charset="0"/>
              </a:rPr>
              <a:t>Filmic Pro </a:t>
            </a:r>
            <a:r>
              <a:rPr lang="ar-SA" sz="2000" dirty="0" smtClean="0">
                <a:latin typeface="Alexandria" charset="0"/>
                <a:cs typeface="Alexandria" charset="0"/>
              </a:rPr>
              <a:t> تمنح </a:t>
            </a:r>
            <a:r>
              <a:rPr lang="ar-SA" sz="2000" dirty="0">
                <a:latin typeface="Alexandria" charset="0"/>
                <a:cs typeface="Alexandria" charset="0"/>
              </a:rPr>
              <a:t>المستخدمين تحكمًا أكبر في إعدادات الكاميرا</a:t>
            </a:r>
            <a:r>
              <a:rPr lang="ar-SA" sz="2000" dirty="0" smtClean="0">
                <a:latin typeface="Alexandria" charset="0"/>
                <a:cs typeface="Alexandria" charset="0"/>
              </a:rPr>
              <a:t>، وتسمح </a:t>
            </a:r>
            <a:r>
              <a:rPr lang="ar-SA" sz="2000" dirty="0">
                <a:latin typeface="Alexandria" charset="0"/>
                <a:cs typeface="Alexandria" charset="0"/>
              </a:rPr>
              <a:t>للصحفيين بالتقاط صور وفيديوهات بجودة عالية حتى في الظروف الصعبة</a:t>
            </a:r>
            <a:r>
              <a:rPr lang="ar-SA" sz="2000" dirty="0" smtClean="0">
                <a:latin typeface="Alexandria" charset="0"/>
                <a:cs typeface="Alexandria" charset="0"/>
              </a:rPr>
              <a:t>.</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بالإضافة إلى تطبيقات التصوير، هناك تطبيقات مخصصة لتحرير </a:t>
            </a:r>
            <a:r>
              <a:rPr lang="ar-SA" sz="2000" dirty="0" smtClean="0">
                <a:latin typeface="Alexandria" charset="0"/>
                <a:cs typeface="Alexandria" charset="0"/>
              </a:rPr>
              <a:t>الصور</a:t>
            </a:r>
            <a:r>
              <a:rPr lang="en-US" sz="2000" dirty="0" smtClean="0">
                <a:latin typeface="Alexandria" charset="0"/>
                <a:cs typeface="Alexandria" charset="0"/>
              </a:rPr>
              <a:t>، </a:t>
            </a:r>
            <a:r>
              <a:rPr lang="ar-SA" sz="2000" dirty="0" smtClean="0">
                <a:latin typeface="Alexandria" charset="0"/>
                <a:cs typeface="Alexandria" charset="0"/>
              </a:rPr>
              <a:t>تسمح </a:t>
            </a:r>
            <a:r>
              <a:rPr lang="ar-SA" sz="2000" dirty="0">
                <a:latin typeface="Alexandria" charset="0"/>
                <a:cs typeface="Alexandria" charset="0"/>
              </a:rPr>
              <a:t>بإجراء تعديلات دقيقة على الألوان، الإضاءة، </a:t>
            </a:r>
            <a:r>
              <a:rPr lang="ar-SA" sz="2000" dirty="0" smtClean="0">
                <a:latin typeface="Alexandria" charset="0"/>
                <a:cs typeface="Alexandria" charset="0"/>
              </a:rPr>
              <a:t>والتباين، وهذه </a:t>
            </a:r>
            <a:r>
              <a:rPr lang="ar-SA" sz="2000" dirty="0">
                <a:latin typeface="Alexandria" charset="0"/>
                <a:cs typeface="Alexandria" charset="0"/>
              </a:rPr>
              <a:t>الأدوات تساعد الصحفيين على تحسين جودة الصور بعد التقاطها، مما يجعلها أكثر ملاءمة للنشر في الوسائل الإعلامية.</a:t>
            </a:r>
          </a:p>
          <a:p>
            <a:pPr algn="just" rtl="1">
              <a:lnSpc>
                <a:spcPct val="150000"/>
              </a:lnSpc>
            </a:pPr>
            <a:endParaRPr lang="ar-SA" sz="1100" dirty="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تطبيقات الفيديو مثل </a:t>
            </a:r>
            <a:r>
              <a:rPr lang="en-US" sz="2000" dirty="0">
                <a:latin typeface="Alexandria" charset="0"/>
                <a:cs typeface="Alexandria" charset="0"/>
              </a:rPr>
              <a:t>LumaFusion</a:t>
            </a:r>
            <a:r>
              <a:rPr lang="ar-SA" sz="2000" dirty="0">
                <a:latin typeface="Alexandria" charset="0"/>
                <a:cs typeface="Alexandria" charset="0"/>
              </a:rPr>
              <a:t> </a:t>
            </a:r>
            <a:r>
              <a:rPr lang="en-US" sz="2000" dirty="0">
                <a:latin typeface="Alexandria" charset="0"/>
                <a:cs typeface="Alexandria" charset="0"/>
              </a:rPr>
              <a:t> </a:t>
            </a:r>
            <a:r>
              <a:rPr lang="ar-SA" sz="2000" dirty="0">
                <a:latin typeface="Alexandria" charset="0"/>
                <a:cs typeface="Alexandria" charset="0"/>
              </a:rPr>
              <a:t>و</a:t>
            </a:r>
            <a:r>
              <a:rPr lang="en-US" sz="2000" dirty="0">
                <a:latin typeface="Alexandria" charset="0"/>
                <a:cs typeface="Alexandria" charset="0"/>
              </a:rPr>
              <a:t>Kinemaster</a:t>
            </a:r>
            <a:r>
              <a:rPr lang="ar-SA" sz="2000" dirty="0">
                <a:latin typeface="Alexandria" charset="0"/>
                <a:cs typeface="Alexandria" charset="0"/>
              </a:rPr>
              <a:t> توفر خيارات متقدمة للمونتاج، مثل إضافة المؤثرات البصرية، الانتقالات، والنصوص. هذه التطبيقات تجعل من السهل على الصحفيين إنتاج فيديوهات احترافية مباشرة من هواتفهم، مما يعزز من سرعة وكفاءة العمل الصحفي</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التطبيقات لتحسين جودة التصوير</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743267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424218"/>
            <a:ext cx="10887957" cy="5516895"/>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هي </a:t>
            </a:r>
            <a:r>
              <a:rPr lang="ar-SA" sz="2000" dirty="0">
                <a:latin typeface="Alexandria" charset="0"/>
                <a:cs typeface="Alexandria" charset="0"/>
              </a:rPr>
              <a:t>تقنية تصوير تُستخدم لزيادة النطاق الديناميكي في الصور، مما يسمح بالتقاط تفاصيل أكثر في المناطق المضيئة والمظلمة داخل نفس الصورة. يعمل وضع </a:t>
            </a:r>
            <a:r>
              <a:rPr lang="en-US" sz="2000" dirty="0" smtClean="0">
                <a:latin typeface="Alexandria" charset="0"/>
                <a:cs typeface="Alexandria" charset="0"/>
              </a:rPr>
              <a:t>HDR</a:t>
            </a:r>
            <a:r>
              <a:rPr lang="ar-SA" sz="2000" dirty="0" smtClean="0">
                <a:latin typeface="Alexandria" charset="0"/>
                <a:cs typeface="Alexandria" charset="0"/>
              </a:rPr>
              <a:t> في </a:t>
            </a:r>
            <a:r>
              <a:rPr lang="ar-SA" sz="2000" dirty="0">
                <a:latin typeface="Alexandria" charset="0"/>
                <a:cs typeface="Alexandria" charset="0"/>
              </a:rPr>
              <a:t>الهواتف الذكية والكاميرات عن طريق التقاط عدة صور بتعريضات ضوئية مختلفة (فاتحة، متوسطة، ومظلمة) ثم دمجها معًا لإنشاء صورة واحدة تحتوي على تفاصيل محسنة وتباين متوازن.</a:t>
            </a:r>
          </a:p>
          <a:p>
            <a:pPr algn="just" rtl="1">
              <a:lnSpc>
                <a:spcPct val="150000"/>
              </a:lnSpc>
            </a:pPr>
            <a:endParaRPr lang="ar-SA" sz="100" b="1" dirty="0">
              <a:latin typeface="Alexandria" charset="0"/>
              <a:cs typeface="Alexandria" charset="0"/>
            </a:endParaRPr>
          </a:p>
          <a:p>
            <a:pPr algn="just" rtl="1">
              <a:lnSpc>
                <a:spcPct val="150000"/>
              </a:lnSpc>
            </a:pPr>
            <a:r>
              <a:rPr lang="ar-SA" sz="2000" b="1" dirty="0" smtClean="0">
                <a:solidFill>
                  <a:srgbClr val="006600"/>
                </a:solidFill>
                <a:latin typeface="Alexandria" charset="0"/>
                <a:cs typeface="Alexandria" charset="0"/>
              </a:rPr>
              <a:t>متى </a:t>
            </a:r>
            <a:r>
              <a:rPr lang="ar-SA" sz="2000" b="1" dirty="0">
                <a:solidFill>
                  <a:srgbClr val="006600"/>
                </a:solidFill>
                <a:latin typeface="Alexandria" charset="0"/>
                <a:cs typeface="Alexandria" charset="0"/>
              </a:rPr>
              <a:t>يُستخدم </a:t>
            </a:r>
            <a:r>
              <a:rPr lang="en-US" sz="2000" b="1" dirty="0">
                <a:solidFill>
                  <a:srgbClr val="006600"/>
                </a:solidFill>
                <a:latin typeface="Alexandria" charset="0"/>
                <a:cs typeface="Alexandria" charset="0"/>
              </a:rPr>
              <a:t>HDR؟</a:t>
            </a:r>
          </a:p>
          <a:p>
            <a:pPr algn="just" rtl="1">
              <a:lnSpc>
                <a:spcPct val="150000"/>
              </a:lnSpc>
            </a:pPr>
            <a:r>
              <a:rPr lang="ar-SA" sz="2000" dirty="0">
                <a:latin typeface="Alexandria" charset="0"/>
                <a:cs typeface="Alexandria" charset="0"/>
              </a:rPr>
              <a:t>🔹 عند التصوير في الإضاءة الخلفية القوية (مثل غروب الشمس).</a:t>
            </a:r>
          </a:p>
          <a:p>
            <a:pPr algn="just" rtl="1">
              <a:lnSpc>
                <a:spcPct val="150000"/>
              </a:lnSpc>
            </a:pPr>
            <a:r>
              <a:rPr lang="ar-SA" sz="2000" dirty="0">
                <a:latin typeface="Alexandria" charset="0"/>
                <a:cs typeface="Alexandria" charset="0"/>
              </a:rPr>
              <a:t>🔹 عند التقاط صور المناظر الطبيعية للحصول على تفاصيل السماء والأرض.</a:t>
            </a:r>
          </a:p>
          <a:p>
            <a:pPr algn="just" rtl="1">
              <a:lnSpc>
                <a:spcPct val="150000"/>
              </a:lnSpc>
            </a:pPr>
            <a:r>
              <a:rPr lang="ar-SA" sz="2000" dirty="0">
                <a:latin typeface="Alexandria" charset="0"/>
                <a:cs typeface="Alexandria" charset="0"/>
              </a:rPr>
              <a:t>🔹 في المشاهد ذات التباين العالي بين الظلام والضوء.</a:t>
            </a:r>
          </a:p>
          <a:p>
            <a:pPr algn="just" rtl="1">
              <a:lnSpc>
                <a:spcPct val="150000"/>
              </a:lnSpc>
            </a:pPr>
            <a:endParaRPr lang="ar-SA" sz="500" dirty="0">
              <a:latin typeface="Alexandria" charset="0"/>
              <a:cs typeface="Alexandria" charset="0"/>
            </a:endParaRPr>
          </a:p>
          <a:p>
            <a:pPr algn="just" rtl="1">
              <a:lnSpc>
                <a:spcPct val="150000"/>
              </a:lnSpc>
            </a:pPr>
            <a:r>
              <a:rPr lang="ar-SA" sz="2000" b="1" dirty="0" smtClean="0">
                <a:solidFill>
                  <a:srgbClr val="C00000"/>
                </a:solidFill>
                <a:latin typeface="Alexandria" charset="0"/>
                <a:cs typeface="Alexandria" charset="0"/>
              </a:rPr>
              <a:t>🚫 </a:t>
            </a:r>
            <a:r>
              <a:rPr lang="ar-SA" sz="2000" b="1" dirty="0">
                <a:solidFill>
                  <a:srgbClr val="C00000"/>
                </a:solidFill>
                <a:latin typeface="Alexandria" charset="0"/>
                <a:cs typeface="Alexandria" charset="0"/>
              </a:rPr>
              <a:t>متى يُفضل عدم استخدام </a:t>
            </a:r>
            <a:r>
              <a:rPr lang="en-US" sz="2000" b="1" dirty="0">
                <a:solidFill>
                  <a:srgbClr val="C00000"/>
                </a:solidFill>
                <a:latin typeface="Alexandria" charset="0"/>
                <a:cs typeface="Alexandria" charset="0"/>
              </a:rPr>
              <a:t>HDR؟</a:t>
            </a:r>
          </a:p>
          <a:p>
            <a:pPr algn="just" rtl="1">
              <a:lnSpc>
                <a:spcPct val="150000"/>
              </a:lnSpc>
            </a:pPr>
            <a:r>
              <a:rPr lang="ar-SA" sz="2000" dirty="0">
                <a:latin typeface="Alexandria" charset="0"/>
                <a:cs typeface="Alexandria" charset="0"/>
              </a:rPr>
              <a:t>❌ عند تصوير الأجسام المتحركة، لأنه قد يؤدي إلى تشوه الصورة.</a:t>
            </a:r>
          </a:p>
          <a:p>
            <a:pPr algn="just" rtl="1">
              <a:lnSpc>
                <a:spcPct val="150000"/>
              </a:lnSpc>
            </a:pPr>
            <a:r>
              <a:rPr lang="ar-SA" sz="2000" dirty="0">
                <a:latin typeface="Alexandria" charset="0"/>
                <a:cs typeface="Alexandria" charset="0"/>
              </a:rPr>
              <a:t>❌ في الإضاءة المنخفضة جدًا، لأن الدمج قد يؤدي إلى ضوضاء بصرية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تقنية </a:t>
            </a:r>
            <a:r>
              <a:rPr lang="en-US" sz="2400" b="1" dirty="0">
                <a:solidFill>
                  <a:srgbClr val="203E5F"/>
                </a:solidFill>
                <a:latin typeface="Alexandria" charset="0"/>
                <a:cs typeface="Alexandria" charset="0"/>
              </a:rPr>
              <a:t>HDR (High Dynamic Range</a:t>
            </a:r>
            <a:r>
              <a:rPr lang="en-US"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6" name="Picture 5"/>
          <p:cNvPicPr>
            <a:picLocks noChangeAspect="1"/>
          </p:cNvPicPr>
          <p:nvPr/>
        </p:nvPicPr>
        <p:blipFill rotWithShape="1">
          <a:blip r:embed="rId3"/>
          <a:srcRect b="18876"/>
          <a:stretch/>
        </p:blipFill>
        <p:spPr>
          <a:xfrm>
            <a:off x="180431" y="3409015"/>
            <a:ext cx="2903456" cy="24685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6"/>
          <p:cNvSpPr txBox="1"/>
          <p:nvPr/>
        </p:nvSpPr>
        <p:spPr>
          <a:xfrm>
            <a:off x="1838227" y="6004874"/>
            <a:ext cx="1084082" cy="369332"/>
          </a:xfrm>
          <a:prstGeom prst="rect">
            <a:avLst/>
          </a:prstGeom>
          <a:noFill/>
        </p:spPr>
        <p:txBody>
          <a:bodyPr wrap="square" rtlCol="0">
            <a:spAutoFit/>
          </a:bodyPr>
          <a:lstStyle/>
          <a:p>
            <a:pPr algn="ctr"/>
            <a:r>
              <a:rPr lang="en-US" b="1" dirty="0" smtClean="0">
                <a:solidFill>
                  <a:srgbClr val="006600"/>
                </a:solidFill>
                <a:latin typeface="Alexandria Black" pitchFamily="2" charset="-78"/>
                <a:cs typeface="Alexandria Black" pitchFamily="2" charset="-78"/>
              </a:rPr>
              <a:t>ON</a:t>
            </a:r>
            <a:endParaRPr lang="en-US" b="1" dirty="0">
              <a:solidFill>
                <a:srgbClr val="006600"/>
              </a:solidFill>
              <a:latin typeface="Alexandria Black" pitchFamily="2" charset="-78"/>
              <a:cs typeface="Alexandria Black" pitchFamily="2" charset="-78"/>
            </a:endParaRPr>
          </a:p>
        </p:txBody>
      </p:sp>
      <p:sp>
        <p:nvSpPr>
          <p:cNvPr id="11" name="TextBox 10"/>
          <p:cNvSpPr txBox="1"/>
          <p:nvPr/>
        </p:nvSpPr>
        <p:spPr>
          <a:xfrm>
            <a:off x="320512" y="6004874"/>
            <a:ext cx="1084082" cy="369332"/>
          </a:xfrm>
          <a:prstGeom prst="rect">
            <a:avLst/>
          </a:prstGeom>
          <a:noFill/>
        </p:spPr>
        <p:txBody>
          <a:bodyPr wrap="square" rtlCol="0">
            <a:spAutoFit/>
          </a:bodyPr>
          <a:lstStyle/>
          <a:p>
            <a:pPr algn="ctr"/>
            <a:r>
              <a:rPr lang="en-US" b="1" dirty="0" smtClean="0">
                <a:solidFill>
                  <a:srgbClr val="C00000"/>
                </a:solidFill>
                <a:latin typeface="Alexandria Black" pitchFamily="2" charset="-78"/>
                <a:cs typeface="Alexandria Black" pitchFamily="2" charset="-78"/>
              </a:rPr>
              <a:t>OFF</a:t>
            </a:r>
            <a:endParaRPr lang="en-US" b="1" dirty="0">
              <a:solidFill>
                <a:srgbClr val="C00000"/>
              </a:solidFill>
              <a:latin typeface="Alexandria Black" pitchFamily="2" charset="-78"/>
              <a:cs typeface="Alexandria Black" pitchFamily="2" charset="-78"/>
            </a:endParaRPr>
          </a:p>
        </p:txBody>
      </p:sp>
    </p:spTree>
    <p:extLst>
      <p:ext uri="{BB962C8B-B14F-4D97-AF65-F5344CB8AC3E}">
        <p14:creationId xmlns:p14="http://schemas.microsoft.com/office/powerpoint/2010/main" val="3508933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5" end="5"/>
                                            </p:txEl>
                                          </p:spTgt>
                                        </p:tgtEl>
                                        <p:attrNameLst>
                                          <p:attrName>style.visibility</p:attrName>
                                        </p:attrNameLst>
                                      </p:cBhvr>
                                      <p:to>
                                        <p:strVal val="visible"/>
                                      </p:to>
                                    </p:set>
                                    <p:animEffect transition="in" filter="fade">
                                      <p:cBhvr>
                                        <p:cTn id="34" dur="500"/>
                                        <p:tgtEl>
                                          <p:spTgt spid="9">
                                            <p:txEl>
                                              <p:pRg st="5" end="5"/>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Effect transition="in" filter="fade">
                                      <p:cBhvr>
                                        <p:cTn id="39" dur="500"/>
                                        <p:tgtEl>
                                          <p:spTgt spid="9">
                                            <p:txEl>
                                              <p:pRg st="7" end="7"/>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8" end="8"/>
                                            </p:txEl>
                                          </p:spTgt>
                                        </p:tgtEl>
                                        <p:attrNameLst>
                                          <p:attrName>style.visibility</p:attrName>
                                        </p:attrNameLst>
                                      </p:cBhvr>
                                      <p:to>
                                        <p:strVal val="visible"/>
                                      </p:to>
                                    </p:set>
                                    <p:animEffect transition="in" filter="fade">
                                      <p:cBhvr>
                                        <p:cTn id="44" dur="500"/>
                                        <p:tgtEl>
                                          <p:spTgt spid="9">
                                            <p:txEl>
                                              <p:pRg st="8" end="8"/>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9">
                                            <p:txEl>
                                              <p:pRg st="9" end="9"/>
                                            </p:txEl>
                                          </p:spTgt>
                                        </p:tgtEl>
                                        <p:attrNameLst>
                                          <p:attrName>style.visibility</p:attrName>
                                        </p:attrNameLst>
                                      </p:cBhvr>
                                      <p:to>
                                        <p:strVal val="visible"/>
                                      </p:to>
                                    </p:set>
                                    <p:animEffect transition="in" filter="fade">
                                      <p:cBhvr>
                                        <p:cTn id="49" dur="500"/>
                                        <p:tgtEl>
                                          <p:spTgt spid="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1970202" y="1471353"/>
            <a:ext cx="9605912" cy="5309146"/>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في الأماكن المغلقة يتطلب مهارات خاصة بسبب التحديات المتعلقة بالإضاءة </a:t>
            </a:r>
            <a:r>
              <a:rPr lang="ar-SA" sz="2000" dirty="0" smtClean="0">
                <a:latin typeface="Alexandria" charset="0"/>
                <a:cs typeface="Alexandria" charset="0"/>
              </a:rPr>
              <a:t>والمساحة، </a:t>
            </a:r>
            <a:r>
              <a:rPr lang="ar-SA" sz="2000" dirty="0">
                <a:latin typeface="Alexandria" charset="0"/>
                <a:cs typeface="Alexandria" charset="0"/>
              </a:rPr>
              <a:t>في هذه </a:t>
            </a:r>
            <a:r>
              <a:rPr lang="ar-SA" sz="2000" dirty="0" smtClean="0">
                <a:latin typeface="Alexandria" charset="0"/>
                <a:cs typeface="Alexandria" charset="0"/>
              </a:rPr>
              <a:t>الحالات </a:t>
            </a:r>
            <a:r>
              <a:rPr lang="ar-SA" sz="2000" dirty="0">
                <a:latin typeface="Alexandria" charset="0"/>
                <a:cs typeface="Alexandria" charset="0"/>
              </a:rPr>
              <a:t>يجب على الصحفيين استخدام الإضاءة الاصطناعية بشكل فعال، مثل استخدام مصابيح </a:t>
            </a:r>
            <a:r>
              <a:rPr lang="en-US" sz="2000" dirty="0" smtClean="0">
                <a:latin typeface="Alexandria" charset="0"/>
                <a:cs typeface="Alexandria" charset="0"/>
              </a:rPr>
              <a:t>LED</a:t>
            </a:r>
            <a:r>
              <a:rPr lang="ar-SA" sz="2000" dirty="0" smtClean="0">
                <a:latin typeface="Alexandria" charset="0"/>
                <a:cs typeface="Alexandria" charset="0"/>
              </a:rPr>
              <a:t> صغيرة </a:t>
            </a:r>
            <a:r>
              <a:rPr lang="ar-SA" sz="2000" dirty="0">
                <a:latin typeface="Alexandria" charset="0"/>
                <a:cs typeface="Alexandria" charset="0"/>
              </a:rPr>
              <a:t>أو عاكسات لتحسين جودة </a:t>
            </a:r>
            <a:r>
              <a:rPr lang="ar-SA" sz="2000" dirty="0" smtClean="0">
                <a:latin typeface="Alexandria" charset="0"/>
                <a:cs typeface="Alexandria" charset="0"/>
              </a:rPr>
              <a:t>الصور، ويمكن </a:t>
            </a:r>
            <a:r>
              <a:rPr lang="ar-SA" sz="2000" dirty="0">
                <a:latin typeface="Alexandria" charset="0"/>
                <a:cs typeface="Alexandria" charset="0"/>
              </a:rPr>
              <a:t>استخدام تقنية </a:t>
            </a:r>
            <a:r>
              <a:rPr lang="en-US" sz="2000" dirty="0">
                <a:latin typeface="Alexandria" charset="0"/>
                <a:cs typeface="Alexandria" charset="0"/>
              </a:rPr>
              <a:t>HDR </a:t>
            </a:r>
            <a:r>
              <a:rPr lang="ar-SA" sz="2000" dirty="0" smtClean="0">
                <a:latin typeface="Alexandria" charset="0"/>
                <a:cs typeface="Alexandria" charset="0"/>
              </a:rPr>
              <a:t> لتحسين </a:t>
            </a:r>
            <a:r>
              <a:rPr lang="ar-SA" sz="2000" dirty="0">
                <a:latin typeface="Alexandria" charset="0"/>
                <a:cs typeface="Alexandria" charset="0"/>
              </a:rPr>
              <a:t>التفاصيل في المناطق المظلمة.</a:t>
            </a:r>
          </a:p>
          <a:p>
            <a:pPr algn="just" rtl="1">
              <a:lnSpc>
                <a:spcPct val="150000"/>
              </a:lnSpc>
            </a:pPr>
            <a:endParaRPr lang="ar-SA" sz="3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التحكم في التركيز يعد أمرًا بالغ الأهمية في التصوير الداخلي، حيث يمكن أن تؤدي الإضاءة الخافتة إلى صعوبة في الحصول على صور </a:t>
            </a:r>
            <a:r>
              <a:rPr lang="ar-SA" sz="2000" dirty="0" smtClean="0">
                <a:latin typeface="Alexandria" charset="0"/>
                <a:cs typeface="Alexandria" charset="0"/>
              </a:rPr>
              <a:t>واضحة، </a:t>
            </a:r>
            <a:r>
              <a:rPr lang="ar-SA" sz="2000" dirty="0">
                <a:latin typeface="Alexandria" charset="0"/>
                <a:cs typeface="Alexandria" charset="0"/>
              </a:rPr>
              <a:t>استخدام تطبيقات التصوير التي تسمح بالتحكم اليدوي في التركيز يمكن أن يحسن من جودة </a:t>
            </a:r>
            <a:r>
              <a:rPr lang="ar-SA" sz="2000" dirty="0" smtClean="0">
                <a:latin typeface="Alexandria" charset="0"/>
                <a:cs typeface="Alexandria" charset="0"/>
              </a:rPr>
              <a:t>الصور، ويجب </a:t>
            </a:r>
            <a:r>
              <a:rPr lang="ar-SA" sz="2000" dirty="0">
                <a:latin typeface="Alexandria" charset="0"/>
                <a:cs typeface="Alexandria" charset="0"/>
              </a:rPr>
              <a:t>تجنب استخدام الزوم الرقمي لأنه يمكن أن يقلل من جودة الصورة.</a:t>
            </a:r>
          </a:p>
          <a:p>
            <a:pPr algn="just" rtl="1">
              <a:lnSpc>
                <a:spcPct val="150000"/>
              </a:lnSpc>
            </a:pPr>
            <a:endParaRPr lang="ar-SA" sz="300" dirty="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في التصوير الداخلي، يمكن استخدام الزوايا الإبداعية لإضافة عمق إلى </a:t>
            </a:r>
            <a:r>
              <a:rPr lang="ar-SA" sz="2000" dirty="0" smtClean="0">
                <a:latin typeface="Alexandria" charset="0"/>
                <a:cs typeface="Alexandria" charset="0"/>
              </a:rPr>
              <a:t>الصور، فالتصوير </a:t>
            </a:r>
            <a:r>
              <a:rPr lang="ar-SA" sz="2000" dirty="0">
                <a:latin typeface="Alexandria" charset="0"/>
                <a:cs typeface="Alexandria" charset="0"/>
              </a:rPr>
              <a:t>من زاوية منخفضة يمكن أن يعطي إحساسًا بالاتساع، بينما التصوير من زاوية عالية يمكن أن يعطي إحساسًا </a:t>
            </a:r>
            <a:r>
              <a:rPr lang="ar-SA" sz="2000" dirty="0" smtClean="0">
                <a:latin typeface="Alexandria" charset="0"/>
                <a:cs typeface="Alexandria" charset="0"/>
              </a:rPr>
              <a:t>بالحميمية.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في الأماكن المغلقة</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1" name="Picture 10"/>
          <p:cNvPicPr>
            <a:picLocks noChangeAspect="1"/>
          </p:cNvPicPr>
          <p:nvPr/>
        </p:nvPicPr>
        <p:blipFill>
          <a:blip r:embed="rId3"/>
          <a:stretch>
            <a:fillRect/>
          </a:stretch>
        </p:blipFill>
        <p:spPr>
          <a:xfrm>
            <a:off x="90926" y="4954951"/>
            <a:ext cx="1785391" cy="17372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052" name="Picture 4" descr="تسوق أنيق وعالي الأداء عاكس الألمنيوم للإضاءة المعلقة - Alibaba.com"/>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926" y="3188037"/>
            <a:ext cx="1785391" cy="170136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4" name="Picture 6" descr="سانسنت مصباح حلقي صغير، مصباح حلقي صغير مطور بمشبك تثبيت، مصباح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9630" y="1205978"/>
            <a:ext cx="1804134" cy="18041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558103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413263" y="1433645"/>
            <a:ext cx="9304258" cy="5055230"/>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في الأماكن المفتوحة يتطلب فهمًا</a:t>
            </a:r>
            <a:r>
              <a:rPr lang="ar-SA" sz="2000" dirty="0">
                <a:solidFill>
                  <a:srgbClr val="C00000"/>
                </a:solidFill>
                <a:latin typeface="Alexandria" charset="0"/>
                <a:cs typeface="Alexandria" charset="0"/>
              </a:rPr>
              <a:t> للظروف الجوية والإضاءة الطبيعية</a:t>
            </a:r>
            <a:r>
              <a:rPr lang="ar-SA" sz="2000" dirty="0" smtClean="0">
                <a:latin typeface="Alexandria" charset="0"/>
                <a:cs typeface="Alexandria" charset="0"/>
              </a:rPr>
              <a:t>، </a:t>
            </a:r>
            <a:r>
              <a:rPr lang="ar-SA" sz="2000" dirty="0">
                <a:latin typeface="Alexandria" charset="0"/>
                <a:cs typeface="Alexandria" charset="0"/>
              </a:rPr>
              <a:t>في الأيام المشمسة، يجب تجنب التصوير في أوقات الذروة حيث يمكن أن تكون الإضاءة قاسية وتسبب في ظهور ظلال غير مرغوب </a:t>
            </a:r>
            <a:r>
              <a:rPr lang="ar-SA" sz="2000" dirty="0" smtClean="0">
                <a:latin typeface="Alexandria" charset="0"/>
                <a:cs typeface="Alexandria" charset="0"/>
              </a:rPr>
              <a:t>فيها، ويمكن </a:t>
            </a:r>
            <a:r>
              <a:rPr lang="ar-SA" sz="2000" dirty="0">
                <a:latin typeface="Alexandria" charset="0"/>
                <a:cs typeface="Alexandria" charset="0"/>
              </a:rPr>
              <a:t>التصوير في الصباح الباكر أو قبل الغروب للحصول على إضاءة ناعمة وجذابة.</a:t>
            </a:r>
          </a:p>
          <a:p>
            <a:pPr algn="just" rtl="1">
              <a:lnSpc>
                <a:spcPct val="150000"/>
              </a:lnSpc>
            </a:pPr>
            <a:endParaRPr lang="ar-SA" sz="500" dirty="0" smtClean="0">
              <a:latin typeface="Alexandria" charset="0"/>
              <a:cs typeface="Alexandria" charset="0"/>
            </a:endParaRP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a:t>
            </a:r>
            <a:r>
              <a:rPr lang="ar-SA" sz="2000" dirty="0">
                <a:solidFill>
                  <a:srgbClr val="C00000"/>
                </a:solidFill>
                <a:latin typeface="Alexandria" charset="0"/>
                <a:cs typeface="Alexandria" charset="0"/>
              </a:rPr>
              <a:t>استخدام العدسات الإضافية </a:t>
            </a:r>
            <a:r>
              <a:rPr lang="ar-SA" sz="2000" dirty="0">
                <a:latin typeface="Alexandria" charset="0"/>
                <a:cs typeface="Alexandria" charset="0"/>
              </a:rPr>
              <a:t>مثل العدسات واسعة الزاوية يمكن أن يحسن من جودة الصور في الأماكن المفتوحة، حيث تسمح بالتقاط مناظر طبيعية </a:t>
            </a:r>
            <a:r>
              <a:rPr lang="ar-SA" sz="2000" dirty="0" smtClean="0">
                <a:latin typeface="Alexandria" charset="0"/>
                <a:cs typeface="Alexandria" charset="0"/>
              </a:rPr>
              <a:t>واسعة، ويمكن </a:t>
            </a:r>
            <a:r>
              <a:rPr lang="ar-SA" sz="2000" dirty="0">
                <a:latin typeface="Alexandria" charset="0"/>
                <a:cs typeface="Alexandria" charset="0"/>
              </a:rPr>
              <a:t>استخدام الفلاتر البصرية </a:t>
            </a:r>
            <a:r>
              <a:rPr lang="ar-SA" sz="2000" dirty="0" smtClean="0">
                <a:latin typeface="Alexandria" charset="0"/>
                <a:cs typeface="Alexandria" charset="0"/>
              </a:rPr>
              <a:t>لتقليل </a:t>
            </a:r>
            <a:r>
              <a:rPr lang="ar-SA" sz="2000" dirty="0">
                <a:latin typeface="Alexandria" charset="0"/>
                <a:cs typeface="Alexandria" charset="0"/>
              </a:rPr>
              <a:t>الانعكاسات وتحسين ألوان السماء والماء.</a:t>
            </a:r>
          </a:p>
          <a:p>
            <a:pPr algn="just" rtl="1">
              <a:lnSpc>
                <a:spcPct val="150000"/>
              </a:lnSpc>
            </a:pPr>
            <a:endParaRPr lang="ar-SA" sz="500" dirty="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في التصوير الخارجي، يجب على الصحفيين الانتباه إلى الخلفية وتجنب الفوضى البصرية التي يمكن أن تشتت انتباه </a:t>
            </a:r>
            <a:r>
              <a:rPr lang="ar-SA" sz="2000" dirty="0" smtClean="0">
                <a:latin typeface="Alexandria" charset="0"/>
                <a:cs typeface="Alexandria" charset="0"/>
              </a:rPr>
              <a:t>المشاهد، </a:t>
            </a:r>
            <a:r>
              <a:rPr lang="ar-SA" sz="2000" dirty="0">
                <a:latin typeface="Alexandria" charset="0"/>
                <a:cs typeface="Alexandria" charset="0"/>
              </a:rPr>
              <a:t>استخدام </a:t>
            </a:r>
            <a:r>
              <a:rPr lang="ar-SA" sz="2000" dirty="0">
                <a:solidFill>
                  <a:srgbClr val="C00000"/>
                </a:solidFill>
                <a:latin typeface="Alexandria" charset="0"/>
                <a:cs typeface="Alexandria" charset="0"/>
              </a:rPr>
              <a:t>قاعدة الأثلاث </a:t>
            </a:r>
            <a:r>
              <a:rPr lang="ar-SA" sz="2000" dirty="0">
                <a:latin typeface="Alexandria" charset="0"/>
                <a:cs typeface="Alexandria" charset="0"/>
              </a:rPr>
              <a:t>يمكن أن يساعد في ترتيب العناصر بشكل متوازن، مما يجعل الصور أكثر </a:t>
            </a:r>
            <a:r>
              <a:rPr lang="ar-SA" sz="2000" dirty="0" smtClean="0">
                <a:latin typeface="Alexandria" charset="0"/>
                <a:cs typeface="Alexandria" charset="0"/>
              </a:rPr>
              <a:t>جاذبية.</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513005" y="721854"/>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في الأماكن المفتوحة</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3076" name="Picture 4" descr="كيف تلتقط صور احترافية بهاتفك فقط - 8 نصائح سهلة - فن التصوي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161" y="1329177"/>
            <a:ext cx="2266488" cy="151099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3078" name="Picture 6" descr="أحترف التصوير بالموبايل بسهولة مع ارت اند كرياتيفيتي( التصوير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734" y="3007152"/>
            <a:ext cx="2266488" cy="33315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999698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Effect transition="in" filter="fade">
                                      <p:cBhvr>
                                        <p:cTn id="24"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608123" y="1443072"/>
            <a:ext cx="9090542" cy="5401479"/>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في الأحداث العاجلة يتطلب سرعة ودقة، حيث يجب على الصحفيين التقاط اللحظات الحاسمة بسرعة. في هذه الحالات، يمكن استخدام وضع </a:t>
            </a:r>
            <a:r>
              <a:rPr lang="ar-SA" sz="2000" dirty="0">
                <a:solidFill>
                  <a:srgbClr val="C00000"/>
                </a:solidFill>
                <a:latin typeface="Alexandria" charset="0"/>
                <a:cs typeface="Alexandria" charset="0"/>
              </a:rPr>
              <a:t>التصوير المستمر </a:t>
            </a:r>
            <a:r>
              <a:rPr lang="en-US" sz="2000" dirty="0" smtClean="0">
                <a:latin typeface="Alexandria" charset="0"/>
                <a:cs typeface="Alexandria" charset="0"/>
              </a:rPr>
              <a:t>Burst </a:t>
            </a:r>
            <a:r>
              <a:rPr lang="en-US" sz="2000" dirty="0">
                <a:latin typeface="Alexandria" charset="0"/>
                <a:cs typeface="Alexandria" charset="0"/>
              </a:rPr>
              <a:t>Mode</a:t>
            </a:r>
            <a:r>
              <a:rPr lang="en-US" sz="2000" dirty="0" smtClean="0">
                <a:latin typeface="Alexandria" charset="0"/>
                <a:cs typeface="Alexandria" charset="0"/>
              </a:rPr>
              <a:t>)</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لالتقاط سلسلة من الصور </a:t>
            </a:r>
            <a:r>
              <a:rPr lang="ar-SA" sz="2000" dirty="0" smtClean="0">
                <a:latin typeface="Alexandria" charset="0"/>
                <a:cs typeface="Alexandria" charset="0"/>
              </a:rPr>
              <a:t>بسرعة.</a:t>
            </a:r>
            <a:endParaRPr lang="ar-SA" sz="2000" dirty="0">
              <a:latin typeface="Alexandria" charset="0"/>
              <a:cs typeface="Alexandria" charset="0"/>
            </a:endParaRPr>
          </a:p>
          <a:p>
            <a:pPr algn="just" rtl="1">
              <a:lnSpc>
                <a:spcPct val="150000"/>
              </a:lnSpc>
            </a:pPr>
            <a:endParaRPr lang="ar-SA" sz="100" dirty="0" smtClean="0">
              <a:latin typeface="Alexandria" charset="0"/>
              <a:cs typeface="Alexandria" charset="0"/>
            </a:endParaRPr>
          </a:p>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solidFill>
                  <a:srgbClr val="C00000"/>
                </a:solidFill>
                <a:latin typeface="Alexandria" charset="0"/>
                <a:cs typeface="Alexandria" charset="0"/>
              </a:rPr>
              <a:t>التصوير المستمر </a:t>
            </a:r>
            <a:r>
              <a:rPr lang="ar-SA" sz="2000" dirty="0" smtClean="0">
                <a:latin typeface="Alexandria" charset="0"/>
                <a:cs typeface="Alexandria" charset="0"/>
              </a:rPr>
              <a:t>هو </a:t>
            </a:r>
            <a:r>
              <a:rPr lang="ar-SA" sz="2000" dirty="0">
                <a:latin typeface="Alexandria" charset="0"/>
                <a:cs typeface="Alexandria" charset="0"/>
              </a:rPr>
              <a:t>وضع في الكاميرات الرقمية وكاميرات الهواتف الذكية يتيح التقاط سلسلة من الصور بسرعة عالية عند الضغط المستمر على زر </a:t>
            </a:r>
            <a:r>
              <a:rPr lang="ar-SA" sz="2000" dirty="0" smtClean="0">
                <a:latin typeface="Alexandria" charset="0"/>
                <a:cs typeface="Alexandria" charset="0"/>
              </a:rPr>
              <a:t>التصوير، </a:t>
            </a:r>
            <a:r>
              <a:rPr lang="ar-SA" sz="2000" dirty="0">
                <a:latin typeface="Alexandria" charset="0"/>
                <a:cs typeface="Alexandria" charset="0"/>
              </a:rPr>
              <a:t>يستخدم هذا الوضع لالتقاط اللحظات السريعة مثل الأحداث الرياضية، أو الحركات المفاجئة، مما يزيد من فرصة الحصول على لقطة مثالية دون ضبابية أو تشويش.</a:t>
            </a:r>
          </a:p>
          <a:p>
            <a:pPr algn="just" rtl="1">
              <a:lnSpc>
                <a:spcPct val="150000"/>
              </a:lnSpc>
            </a:pPr>
            <a:endParaRPr lang="ar-SA" sz="4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a:t>
            </a:r>
            <a:r>
              <a:rPr lang="ar-SA" sz="2000" dirty="0">
                <a:latin typeface="Alexandria" charset="0"/>
                <a:cs typeface="Alexandria" charset="0"/>
              </a:rPr>
              <a:t> في الأحداث العاجلة، يجب على الصحفيين </a:t>
            </a:r>
            <a:r>
              <a:rPr lang="ar-SA" sz="2000" dirty="0">
                <a:solidFill>
                  <a:srgbClr val="C00000"/>
                </a:solidFill>
                <a:latin typeface="Alexandria" charset="0"/>
                <a:cs typeface="Alexandria" charset="0"/>
              </a:rPr>
              <a:t>التركيز على العناصر الرئيسية </a:t>
            </a:r>
            <a:r>
              <a:rPr lang="ar-SA" sz="2000" dirty="0">
                <a:latin typeface="Alexandria" charset="0"/>
                <a:cs typeface="Alexandria" charset="0"/>
              </a:rPr>
              <a:t>في المشهد، مثل الأشخاص الرئيسيين أو الأحداث </a:t>
            </a:r>
            <a:r>
              <a:rPr lang="ar-SA" sz="2000" dirty="0" smtClean="0">
                <a:latin typeface="Alexandria" charset="0"/>
                <a:cs typeface="Alexandria" charset="0"/>
              </a:rPr>
              <a:t>المهمة، </a:t>
            </a:r>
            <a:r>
              <a:rPr lang="ar-SA" sz="2000" dirty="0">
                <a:latin typeface="Alexandria" charset="0"/>
                <a:cs typeface="Alexandria" charset="0"/>
              </a:rPr>
              <a:t>استخدام الزوايا </a:t>
            </a:r>
            <a:r>
              <a:rPr lang="ar-SA" sz="2000" dirty="0" smtClean="0">
                <a:latin typeface="Alexandria" charset="0"/>
                <a:cs typeface="Alexandria" charset="0"/>
              </a:rPr>
              <a:t>الإبداعية أيضاً يعزز </a:t>
            </a:r>
            <a:r>
              <a:rPr lang="ar-SA" sz="2000" dirty="0">
                <a:latin typeface="Alexandria" charset="0"/>
                <a:cs typeface="Alexandria" charset="0"/>
              </a:rPr>
              <a:t>من تأثير الصور، مثل التصوير من زاوية منخفضة لإظهار القوة أو التصوير من زاوية عالية لإظهار الفوضى</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494151" y="73128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التصوير في الأحداث العاجلة</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4098" name="Picture 2" descr="تحديث iOS 14 - قم بتفعيل هذا الخيار من أجل التقاط الصور بشكل أفضل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72" y="1659884"/>
            <a:ext cx="2508458" cy="24231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4100" name="Picture 4" descr="تحديث iOS 14 - قم بتفعيل هذا الخيار من أجل التقاط الصور بشكل أفضل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72" y="4803896"/>
            <a:ext cx="2485572" cy="12427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6171424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Effect transition="in" filter="fade">
                                      <p:cBhvr>
                                        <p:cTn id="24"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074606" y="1429190"/>
            <a:ext cx="9501508" cy="5401479"/>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جودة الصوت </a:t>
            </a:r>
            <a:r>
              <a:rPr lang="ar-SA" sz="2000" dirty="0" smtClean="0">
                <a:latin typeface="Alexandria" charset="0"/>
                <a:cs typeface="Alexandria" charset="0"/>
              </a:rPr>
              <a:t>تؤدي </a:t>
            </a:r>
            <a:r>
              <a:rPr lang="ar-SA" sz="2000" dirty="0">
                <a:latin typeface="Alexandria" charset="0"/>
                <a:cs typeface="Alexandria" charset="0"/>
              </a:rPr>
              <a:t>دورًا كبيرًا في جودة الفيديوهات الصحفية، خاصة في المقابلات أو التغطيات الميدانية. استخدام الميكروفونات الخارجية مثل الميكروفونات اللاقطة أو الميكروفونات الموجهة يمكن أن يحسن بشكل كبير من جودة الصوت، مما يجعل الفيديوهات أكثر احترافية.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هناك أنواع مختلفة من الميكروفونات التي يمكن استخدامها مع الهواتف الذكية، مثل الميكروفونات التي تعمل عبر منفذ الـ 3.5 مم أو الميكروفونات اللاسلكية التي تعمل عبر </a:t>
            </a:r>
            <a:r>
              <a:rPr lang="ar-SA" sz="2000" dirty="0" smtClean="0">
                <a:latin typeface="Alexandria" charset="0"/>
                <a:cs typeface="Alexandria" charset="0"/>
              </a:rPr>
              <a:t>البلوتوث، اختيار </a:t>
            </a:r>
            <a:r>
              <a:rPr lang="ar-SA" sz="2000" dirty="0">
                <a:latin typeface="Alexandria" charset="0"/>
                <a:cs typeface="Alexandria" charset="0"/>
              </a:rPr>
              <a:t>النوع المناسب يعتمد على طبيعة التغطية الصحفية، مثل ما إذا كانت في الداخل أو الخارج.</a:t>
            </a:r>
          </a:p>
          <a:p>
            <a:pPr algn="just" rtl="1">
              <a:lnSpc>
                <a:spcPct val="150000"/>
              </a:lnSpc>
            </a:pPr>
            <a:endParaRPr lang="ar-SA" sz="500" dirty="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بالإضافة إلى الميكروفونات، يمكن استخدام أدوات مثل عوازل الرياح لتقليل الضوضاء الخارجية في التصوير الخارجي. هذه الأدوات تعزز من جودة الصوت وتساعد الصحفيين على إنتاج فيديوهات أكثر وضوحًا واحترافية.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717399"/>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الميكروفونات الخارجية في التصوير الصحفي</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026" name="Picture 2" descr="طوي احترافي تقليل ضوضاء الرياح من الميكروفون - Alibaba.c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13" y="4390234"/>
            <a:ext cx="2027425" cy="20274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8" name="Picture 4" descr="اشتري اونلاين بأفضل الاسعار بالسعودية - سوق الان امازون السعودية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977" y="1734622"/>
            <a:ext cx="2001638" cy="2001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59372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485572" y="1537342"/>
            <a:ext cx="9090542" cy="4939814"/>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الليلي يتطلب مهارات خاصة بسبب نقص </a:t>
            </a:r>
            <a:r>
              <a:rPr lang="ar-SA" sz="2000" dirty="0" smtClean="0">
                <a:latin typeface="Alexandria" charset="0"/>
                <a:cs typeface="Alexandria" charset="0"/>
              </a:rPr>
              <a:t>الإضاءة، </a:t>
            </a:r>
            <a:r>
              <a:rPr lang="ar-SA" sz="2000" dirty="0">
                <a:latin typeface="Alexandria" charset="0"/>
                <a:cs typeface="Alexandria" charset="0"/>
              </a:rPr>
              <a:t>معظم الهواتف الذكية الحديثة تحتوي على وضع التصوير الليلي الذي يعتمد على تقنية </a:t>
            </a:r>
            <a:r>
              <a:rPr lang="en-US" sz="2000" dirty="0" smtClean="0">
                <a:latin typeface="Alexandria" charset="0"/>
                <a:cs typeface="Alexandria" charset="0"/>
              </a:rPr>
              <a:t>HDR</a:t>
            </a:r>
            <a:r>
              <a:rPr lang="ar-SA" sz="2000" dirty="0" smtClean="0">
                <a:latin typeface="Alexandria" charset="0"/>
                <a:cs typeface="Alexandria" charset="0"/>
              </a:rPr>
              <a:t> لتحسين </a:t>
            </a:r>
            <a:r>
              <a:rPr lang="ar-SA" sz="2000" dirty="0">
                <a:latin typeface="Alexandria" charset="0"/>
                <a:cs typeface="Alexandria" charset="0"/>
              </a:rPr>
              <a:t>التفاصيل في </a:t>
            </a:r>
            <a:r>
              <a:rPr lang="ar-SA" sz="2000" dirty="0" smtClean="0">
                <a:latin typeface="Alexandria" charset="0"/>
                <a:cs typeface="Alexandria" charset="0"/>
              </a:rPr>
              <a:t>الظلام، </a:t>
            </a:r>
            <a:r>
              <a:rPr lang="ar-SA" sz="2000" dirty="0">
                <a:latin typeface="Alexandria" charset="0"/>
                <a:cs typeface="Alexandria" charset="0"/>
              </a:rPr>
              <a:t>استخدام هذا الوضع يمكن أن يحسن بشكل كبير من جودة الصور الليلية.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في التصوير الليلي، يجب تجنب استخدام الفلاش الداخلي للهاتف لأنه يمكن أن يسبب إضاءة غير طبيعية. بدلاً من </a:t>
            </a:r>
            <a:r>
              <a:rPr lang="ar-SA" sz="2000" dirty="0" smtClean="0">
                <a:latin typeface="Alexandria" charset="0"/>
                <a:cs typeface="Alexandria" charset="0"/>
              </a:rPr>
              <a:t>ذلك </a:t>
            </a:r>
            <a:r>
              <a:rPr lang="ar-SA" sz="2000" dirty="0">
                <a:latin typeface="Alexandria" charset="0"/>
                <a:cs typeface="Alexandria" charset="0"/>
              </a:rPr>
              <a:t>يمكن استخدام مصادر إضاءة خارجية صغيرة أو الاعتماد على الإضاءة الطبيعية المتاحة، مثل أضواء الشوارع أو القمر.</a:t>
            </a:r>
          </a:p>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استخدام الحوامل الثابتة يعد أمرًا ضروريًا في التصوير الليلي لتجنب الاهتزازات التي يمكن أن تؤدي إلى صور غير واضحة. </a:t>
            </a:r>
            <a:r>
              <a:rPr lang="ar-SA" sz="2000" dirty="0" smtClean="0">
                <a:latin typeface="Alexandria" charset="0"/>
                <a:cs typeface="Alexandria" charset="0"/>
              </a:rPr>
              <a:t>كما يمكن </a:t>
            </a:r>
            <a:r>
              <a:rPr lang="ar-SA" sz="2000" dirty="0">
                <a:latin typeface="Alexandria" charset="0"/>
                <a:cs typeface="Alexandria" charset="0"/>
              </a:rPr>
              <a:t>استخدام تطبيقات التصوير التي تسمح بالتحكم اليدوي في سرعة الغالق و</a:t>
            </a:r>
            <a:r>
              <a:rPr lang="en-US" sz="2000" dirty="0" smtClean="0">
                <a:latin typeface="Alexandria" charset="0"/>
                <a:cs typeface="Alexandria" charset="0"/>
              </a:rPr>
              <a:t>ISO</a:t>
            </a:r>
            <a:r>
              <a:rPr lang="ar-SA" sz="2000" dirty="0" smtClean="0">
                <a:latin typeface="Alexandria" charset="0"/>
                <a:cs typeface="Alexandria" charset="0"/>
              </a:rPr>
              <a:t> لتحسين </a:t>
            </a:r>
            <a:r>
              <a:rPr lang="ar-SA" sz="2000" dirty="0">
                <a:latin typeface="Alexandria" charset="0"/>
                <a:cs typeface="Alexandria" charset="0"/>
              </a:rPr>
              <a:t>جودة الصور الليلية.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الليلي بواسطة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5124" name="Picture 4" descr="ما هو &quot;الوضع الليلي&quot; في كاميرا الهاتف وكيف يعمل؟ | إرم نيوز"/>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1961" r="16592"/>
          <a:stretch/>
        </p:blipFill>
        <p:spPr bwMode="auto">
          <a:xfrm>
            <a:off x="66839" y="1696747"/>
            <a:ext cx="2340077" cy="1842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5126" name="Picture 6" descr="كيف تلتقط صور احترافية في الليل بواسطة هاتفك؟ - شبكة ابو نواف"/>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2181" r="25960"/>
          <a:stretch/>
        </p:blipFill>
        <p:spPr bwMode="auto">
          <a:xfrm>
            <a:off x="63151" y="3805081"/>
            <a:ext cx="2383093" cy="22222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947644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537342"/>
            <a:ext cx="10887957" cy="5055230"/>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بالحركة البطيئة هو تقنية تسمح بالتقاط الحركات السريعة وتقديمها بشكل أبطأ، مما يعزز من تأثيرها البصري. هذه التقنية مفيدة في تغطية الأحداث الرياضية أو الحركات السريعة التي تحتاج إلى تفصيل. معظم الهواتف الذكية الحديثة تدعم التصوير بالحركة البطيئة بدقة عالية تصل إلى 240 إطارًا في الثانية.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بالحركة البطيئة، يجب على الصحفيين اختيار الإضاءة المناسبة، حيث أن نقص الإضاءة يمكن أن يؤثر على جودة الفيديو. بالإضافة إلى ذلك، يجب استخدام حوامل ثابتة لتجنب الاهتزازات التي يمكن أن تفسد جودة اللقطات.</a:t>
            </a:r>
          </a:p>
          <a:p>
            <a:pPr algn="just" rtl="1">
              <a:lnSpc>
                <a:spcPct val="150000"/>
              </a:lnSpc>
            </a:pPr>
            <a:endParaRPr lang="ar-SA" sz="10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في مرحلة المونتاج، يمكن استخدام تطبيقات مثل </a:t>
            </a:r>
            <a:r>
              <a:rPr lang="en-US" sz="2000" dirty="0" smtClean="0">
                <a:latin typeface="Alexandria" charset="0"/>
                <a:cs typeface="Alexandria" charset="0"/>
              </a:rPr>
              <a:t> iMovie </a:t>
            </a:r>
            <a:r>
              <a:rPr lang="ar-SA" sz="2000" dirty="0" smtClean="0">
                <a:latin typeface="Alexandria" charset="0"/>
                <a:cs typeface="Alexandria" charset="0"/>
              </a:rPr>
              <a:t>أو</a:t>
            </a:r>
            <a:r>
              <a:rPr lang="en-US" sz="2000" dirty="0" smtClean="0">
                <a:latin typeface="Alexandria" charset="0"/>
                <a:cs typeface="Alexandria" charset="0"/>
              </a:rPr>
              <a:t> Kinemaster </a:t>
            </a:r>
            <a:r>
              <a:rPr lang="ar-SA" sz="2000" dirty="0">
                <a:latin typeface="Alexandria" charset="0"/>
                <a:cs typeface="Alexandria" charset="0"/>
              </a:rPr>
              <a:t>لإضافة تأثيرات الحركة البطيئة على مقاطع الفيديو. هذه التقنية تعزز من جاذبية الفيديوهات الصحفية وتساعد في إبراز التفاصيل الدقيقة التي قد تفوت المشاهد في السرعة العادية.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بالحركة البطيئة (</a:t>
            </a:r>
            <a:r>
              <a:rPr lang="en-US" sz="2400" b="1" dirty="0">
                <a:solidFill>
                  <a:srgbClr val="203E5F"/>
                </a:solidFill>
                <a:latin typeface="Alexandria" charset="0"/>
                <a:cs typeface="Alexandria" charset="0"/>
              </a:rPr>
              <a:t>Slow </a:t>
            </a:r>
            <a:r>
              <a:rPr lang="en-US" sz="2400" b="1" dirty="0" smtClean="0">
                <a:solidFill>
                  <a:srgbClr val="203E5F"/>
                </a:solidFill>
                <a:latin typeface="Alexandria" charset="0"/>
                <a:cs typeface="Alexandria" charset="0"/>
              </a:rPr>
              <a:t>Motion</a:t>
            </a:r>
            <a:r>
              <a:rPr lang="ar-SA" sz="2400" b="1" dirty="0" smtClean="0">
                <a:solidFill>
                  <a:srgbClr val="203E5F"/>
                </a:solidFill>
                <a:latin typeface="Alexandria" charset="0"/>
                <a:cs typeface="Alexandria" charset="0"/>
              </a:rPr>
              <a:t>)</a:t>
            </a:r>
            <a:endParaRPr lang="ar-SA"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879603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2724346" y="1424218"/>
            <a:ext cx="8851768" cy="5516895"/>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الفلاتر البصرية هي أدوات يمكن تركيبها على كاميرات الهواتف الذكية لتحسين جودة الصور والفيديوهات. من أشهر أنواع الفلاتر المستخدمة في الصحافة </a:t>
            </a:r>
            <a:r>
              <a:rPr lang="ar-SA" sz="2000" dirty="0">
                <a:solidFill>
                  <a:srgbClr val="C00000"/>
                </a:solidFill>
                <a:latin typeface="Alexandria" charset="0"/>
                <a:cs typeface="Alexandria" charset="0"/>
              </a:rPr>
              <a:t>الفلاتر المستقطبة</a:t>
            </a:r>
            <a:r>
              <a:rPr lang="ar-SA" sz="2000" dirty="0">
                <a:latin typeface="Alexandria" charset="0"/>
                <a:cs typeface="Alexandria" charset="0"/>
              </a:rPr>
              <a:t>، والتي تقلل من الانعكاسات وتحسن ألوان السماء والماء، والفلاتر </a:t>
            </a:r>
            <a:r>
              <a:rPr lang="ar-SA" sz="2000" dirty="0" smtClean="0">
                <a:latin typeface="Alexandria" charset="0"/>
                <a:cs typeface="Alexandria" charset="0"/>
              </a:rPr>
              <a:t>الكثيفة</a:t>
            </a:r>
            <a:r>
              <a:rPr lang="en-US" sz="2000" dirty="0" smtClean="0">
                <a:latin typeface="Alexandria" charset="0"/>
                <a:cs typeface="Alexandria" charset="0"/>
              </a:rPr>
              <a:t> </a:t>
            </a:r>
            <a:r>
              <a:rPr lang="ar-SA" sz="2000" dirty="0">
                <a:latin typeface="Alexandria" charset="0"/>
                <a:cs typeface="Alexandria" charset="0"/>
              </a:rPr>
              <a:t>التي تقلل من كمية الضوء الداخل إلى العدسة.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استخدام الفلاتر البصرية يمكن أن يحسن بشكل كبير من جودة الصور في الظروف الصعبة، مثل </a:t>
            </a:r>
            <a:r>
              <a:rPr lang="ar-SA" sz="2000" dirty="0">
                <a:solidFill>
                  <a:srgbClr val="C00000"/>
                </a:solidFill>
                <a:latin typeface="Alexandria" charset="0"/>
                <a:cs typeface="Alexandria" charset="0"/>
              </a:rPr>
              <a:t>التصوير تحت أشعة الشمس </a:t>
            </a:r>
            <a:r>
              <a:rPr lang="ar-SA" sz="2000" dirty="0">
                <a:latin typeface="Alexandria" charset="0"/>
                <a:cs typeface="Alexandria" charset="0"/>
              </a:rPr>
              <a:t>القوية أو في المناطق ذات الإضاءة العالية. هذه الأدوات تسمح للصحفيين بالتحكم في الإضاءة بشكل أفضل، مما يعزز من جودة المحتوى المرئي.</a:t>
            </a:r>
          </a:p>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بالإضافة إلى الفلاتر البصرية، يمكن استخدام </a:t>
            </a:r>
            <a:r>
              <a:rPr lang="ar-SA" sz="2000" dirty="0">
                <a:solidFill>
                  <a:srgbClr val="C00000"/>
                </a:solidFill>
                <a:latin typeface="Alexandria" charset="0"/>
                <a:cs typeface="Alexandria" charset="0"/>
              </a:rPr>
              <a:t>فلاتر التحرير الرقمية</a:t>
            </a:r>
            <a:r>
              <a:rPr lang="ar-SA" sz="2000" dirty="0">
                <a:latin typeface="Alexandria" charset="0"/>
                <a:cs typeface="Alexandria" charset="0"/>
              </a:rPr>
              <a:t> في تطبيقات </a:t>
            </a:r>
            <a:r>
              <a:rPr lang="ar-SA" sz="2000" dirty="0" smtClean="0">
                <a:latin typeface="Alexandria" charset="0"/>
                <a:cs typeface="Alexandria" charset="0"/>
              </a:rPr>
              <a:t>المونتاج</a:t>
            </a:r>
            <a:r>
              <a:rPr lang="en-US" sz="2000" dirty="0" smtClean="0">
                <a:latin typeface="Alexandria" charset="0"/>
                <a:cs typeface="Alexandria" charset="0"/>
              </a:rPr>
              <a:t> </a:t>
            </a:r>
            <a:r>
              <a:rPr lang="ar-SA" sz="2000" dirty="0" smtClean="0">
                <a:latin typeface="Alexandria" charset="0"/>
                <a:cs typeface="Alexandria" charset="0"/>
              </a:rPr>
              <a:t>لتحسين </a:t>
            </a:r>
            <a:r>
              <a:rPr lang="ar-SA" sz="2000" dirty="0">
                <a:latin typeface="Alexandria" charset="0"/>
                <a:cs typeface="Alexandria" charset="0"/>
              </a:rPr>
              <a:t>الألوان والتباين بعد التقاط الصور. هذه الأدوات تعزز من جودة الصور وتساعد الصحفيين على إنتاج محتوى أكثر احترافية.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712427"/>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الفلاتر البصرية في التصوير الصحفي</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2052" name="Picture 4" descr="مجموعة مشبك فلتر عالمي للهواتف الذكية المستقطبة ان دي 2-400 سي بي ..."/>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7764" y="1517716"/>
            <a:ext cx="2487671" cy="19602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2056" name="Picture 8" descr="مجموعة فلتر عدسات مرجانية للهواتف الذكية من ريف لعدسات الهاتف ..."/>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370" r="5114"/>
          <a:stretch/>
        </p:blipFill>
        <p:spPr bwMode="auto">
          <a:xfrm>
            <a:off x="206477" y="3839848"/>
            <a:ext cx="2389240" cy="2639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380574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80767" y="1537342"/>
            <a:ext cx="11095347" cy="3439403"/>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بالتركيز الانتقائي هو تقنية تسمح بالتركيز على عنصر معين في الصورة مع جعل الخلفية </a:t>
            </a:r>
            <a:r>
              <a:rPr lang="ar-SA" sz="2000" dirty="0" smtClean="0">
                <a:latin typeface="Alexandria" charset="0"/>
                <a:cs typeface="Alexandria" charset="0"/>
              </a:rPr>
              <a:t>ضبابية</a:t>
            </a:r>
            <a:r>
              <a:rPr lang="ar-SA" sz="2000" dirty="0">
                <a:latin typeface="Alexandria" charset="0"/>
                <a:cs typeface="Alexandria" charset="0"/>
              </a:rPr>
              <a:t>،</a:t>
            </a:r>
            <a:r>
              <a:rPr lang="ar-SA" sz="2000" dirty="0" smtClean="0">
                <a:latin typeface="Alexandria" charset="0"/>
                <a:cs typeface="Alexandria" charset="0"/>
              </a:rPr>
              <a:t> </a:t>
            </a:r>
            <a:r>
              <a:rPr lang="ar-SA" sz="2000" dirty="0">
                <a:latin typeface="Alexandria" charset="0"/>
                <a:cs typeface="Alexandria" charset="0"/>
              </a:rPr>
              <a:t>هذه التقنية تعزز من تأثير الصور وتساعد في جذب انتباه المشاهد إلى العنصر </a:t>
            </a:r>
            <a:r>
              <a:rPr lang="ar-SA" sz="2000" dirty="0" smtClean="0">
                <a:latin typeface="Alexandria" charset="0"/>
                <a:cs typeface="Alexandria" charset="0"/>
              </a:rPr>
              <a:t>الرئيسي، ومعظم </a:t>
            </a:r>
            <a:r>
              <a:rPr lang="ar-SA" sz="2000" dirty="0">
                <a:latin typeface="Alexandria" charset="0"/>
                <a:cs typeface="Alexandria" charset="0"/>
              </a:rPr>
              <a:t>الهواتف الذكية الحديثة تدعم هذه التقنية من خلال وضع "</a:t>
            </a:r>
            <a:r>
              <a:rPr lang="en-US" sz="2000" dirty="0">
                <a:latin typeface="Alexandria" charset="0"/>
                <a:cs typeface="Alexandria" charset="0"/>
              </a:rPr>
              <a:t>Portrait </a:t>
            </a:r>
            <a:r>
              <a:rPr lang="en-US" sz="2000" dirty="0" smtClean="0">
                <a:latin typeface="Alexandria" charset="0"/>
                <a:cs typeface="Alexandria" charset="0"/>
              </a:rPr>
              <a:t>Mode</a:t>
            </a:r>
            <a:r>
              <a:rPr lang="ar-SA" sz="2000" dirty="0" smtClean="0">
                <a:latin typeface="Alexandria" charset="0"/>
                <a:cs typeface="Alexandria" charset="0"/>
              </a:rPr>
              <a:t>".</a:t>
            </a:r>
            <a:endParaRPr lang="en-US" sz="2000" dirty="0">
              <a:latin typeface="Alexandria" charset="0"/>
              <a:cs typeface="Alexandria" charset="0"/>
            </a:endParaRP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بالتركيز الانتقائي، يجب على الصحفيين اختيار خلفيات بسيطة وغير </a:t>
            </a:r>
            <a:r>
              <a:rPr lang="ar-SA" sz="2000" dirty="0" smtClean="0">
                <a:latin typeface="Alexandria" charset="0"/>
                <a:cs typeface="Alexandria" charset="0"/>
              </a:rPr>
              <a:t>مشتتة، كما يجب </a:t>
            </a:r>
            <a:r>
              <a:rPr lang="ar-SA" sz="2000" dirty="0">
                <a:latin typeface="Alexandria" charset="0"/>
                <a:cs typeface="Alexandria" charset="0"/>
              </a:rPr>
              <a:t>التأكد من أن العنصر الرئيسي في الصورة واضح وحاد، بينما تكون الخلفية ضبابية بشكل </a:t>
            </a:r>
            <a:r>
              <a:rPr lang="ar-SA" sz="2000" dirty="0" smtClean="0">
                <a:latin typeface="Alexandria" charset="0"/>
                <a:cs typeface="Alexandria" charset="0"/>
              </a:rPr>
              <a:t>متسق، وفي </a:t>
            </a:r>
            <a:r>
              <a:rPr lang="ar-SA" sz="2000" dirty="0">
                <a:latin typeface="Alexandria" charset="0"/>
                <a:cs typeface="Alexandria" charset="0"/>
              </a:rPr>
              <a:t>مرحلة التحرير، يمكن استخدام تطبيقات مثل </a:t>
            </a:r>
            <a:r>
              <a:rPr lang="en-US" sz="2000" dirty="0" smtClean="0">
                <a:latin typeface="Alexandria" charset="0"/>
                <a:cs typeface="Alexandria" charset="0"/>
              </a:rPr>
              <a:t>Snapseed</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أو </a:t>
            </a:r>
            <a:r>
              <a:rPr lang="en-US" sz="2000" dirty="0">
                <a:latin typeface="Alexandria" charset="0"/>
                <a:cs typeface="Alexandria" charset="0"/>
              </a:rPr>
              <a:t>Adobe Lightroom </a:t>
            </a:r>
            <a:r>
              <a:rPr lang="ar-SA" sz="2000" dirty="0" smtClean="0">
                <a:latin typeface="Alexandria" charset="0"/>
                <a:cs typeface="Alexandria" charset="0"/>
              </a:rPr>
              <a:t> لضبط </a:t>
            </a:r>
            <a:r>
              <a:rPr lang="ar-SA" sz="2000" dirty="0">
                <a:latin typeface="Alexandria" charset="0"/>
                <a:cs typeface="Alexandria" charset="0"/>
              </a:rPr>
              <a:t>درجة الضبابية في الخلفية أو تحسين التركيز على العنصر الرئيسي</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بالتركيز الانتقائي (</a:t>
            </a:r>
            <a:r>
              <a:rPr lang="en-US" sz="2400" b="1" dirty="0">
                <a:solidFill>
                  <a:srgbClr val="203E5F"/>
                </a:solidFill>
                <a:latin typeface="Alexandria" charset="0"/>
                <a:cs typeface="Alexandria" charset="0"/>
              </a:rPr>
              <a:t>Selective </a:t>
            </a:r>
            <a:r>
              <a:rPr lang="en-US" sz="2400" b="1" dirty="0" smtClean="0">
                <a:solidFill>
                  <a:srgbClr val="203E5F"/>
                </a:solidFill>
                <a:latin typeface="Alexandria" charset="0"/>
                <a:cs typeface="Alexandria" charset="0"/>
              </a:rPr>
              <a:t>Focus</a:t>
            </a:r>
            <a:r>
              <a:rPr lang="ar-SA" sz="2400" b="1" dirty="0" smtClean="0">
                <a:solidFill>
                  <a:srgbClr val="203E5F"/>
                </a:solidFill>
                <a:latin typeface="Alexandria" charset="0"/>
                <a:cs typeface="Alexandria" charset="0"/>
              </a:rPr>
              <a:t>)</a:t>
            </a:r>
            <a:endParaRPr lang="ar-SA"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6146" name="Picture 2" descr="Are Smartphone Portrait Modes for Photographers? | Fstoppe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57600" y="5104658"/>
            <a:ext cx="4557828" cy="169551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248907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329948"/>
            <a:ext cx="10887957" cy="390106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بانورامي هو تقنية تسمح بالتقاط صور واسعة تغطي مساحة كبيرة، مثل المناظر الطبيعية أو الأحداث </a:t>
            </a:r>
            <a:r>
              <a:rPr lang="ar-SA" sz="2000" dirty="0" smtClean="0">
                <a:latin typeface="Alexandria" charset="0"/>
                <a:cs typeface="Alexandria" charset="0"/>
              </a:rPr>
              <a:t>الجماعية، </a:t>
            </a:r>
            <a:r>
              <a:rPr lang="ar-SA" sz="2000" dirty="0">
                <a:latin typeface="Alexandria" charset="0"/>
                <a:cs typeface="Alexandria" charset="0"/>
              </a:rPr>
              <a:t>معظم الهواتف الذكية تدعم هذه التقنية من خلال وضع "</a:t>
            </a:r>
            <a:r>
              <a:rPr lang="en-US" sz="2000" dirty="0" smtClean="0">
                <a:latin typeface="Alexandria" charset="0"/>
                <a:cs typeface="Alexandria" charset="0"/>
              </a:rPr>
              <a:t>Panorama</a:t>
            </a:r>
            <a:r>
              <a:rPr lang="ar-SA" sz="2000" dirty="0" smtClean="0">
                <a:latin typeface="Alexandria" charset="0"/>
                <a:cs typeface="Alexandria" charset="0"/>
              </a:rPr>
              <a:t>" الذي </a:t>
            </a:r>
            <a:r>
              <a:rPr lang="ar-SA" sz="2000" dirty="0">
                <a:latin typeface="Alexandria" charset="0"/>
                <a:cs typeface="Alexandria" charset="0"/>
              </a:rPr>
              <a:t>يوجه المستخدم لتحريك الهاتف بشكل أفقي أو عمودي لالتقاط الصورة.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بانورامي، يجب على الصحفيين استخدام حوامل ثابتة لتجنب الاهتزازات التي يمكن أن تؤدي إلى تشوه </a:t>
            </a:r>
            <a:r>
              <a:rPr lang="ar-SA" sz="2000" dirty="0" smtClean="0">
                <a:latin typeface="Alexandria" charset="0"/>
                <a:cs typeface="Alexandria" charset="0"/>
              </a:rPr>
              <a:t>الصورة، كما يجب </a:t>
            </a:r>
            <a:r>
              <a:rPr lang="ar-SA" sz="2000" dirty="0">
                <a:latin typeface="Alexandria" charset="0"/>
                <a:cs typeface="Alexandria" charset="0"/>
              </a:rPr>
              <a:t>اختيار إضاءة متسقة لتجنب التباين الحاد بين أجزاء </a:t>
            </a:r>
            <a:r>
              <a:rPr lang="ar-SA" sz="2000" dirty="0" smtClean="0">
                <a:latin typeface="Alexandria" charset="0"/>
                <a:cs typeface="Alexandria" charset="0"/>
              </a:rPr>
              <a:t>الصورة، وفي </a:t>
            </a:r>
            <a:r>
              <a:rPr lang="ar-SA" sz="2000" dirty="0">
                <a:latin typeface="Alexandria" charset="0"/>
                <a:cs typeface="Alexandria" charset="0"/>
              </a:rPr>
              <a:t>مرحلة التحرير، يمكن استخدام تطبيقات </a:t>
            </a:r>
            <a:r>
              <a:rPr lang="ar-SA" sz="2000" dirty="0" smtClean="0">
                <a:latin typeface="Alexandria" charset="0"/>
                <a:cs typeface="Alexandria" charset="0"/>
              </a:rPr>
              <a:t>مثل</a:t>
            </a:r>
            <a:r>
              <a:rPr lang="en-US" sz="2000" dirty="0" smtClean="0">
                <a:latin typeface="Alexandria" charset="0"/>
                <a:cs typeface="Alexandria" charset="0"/>
              </a:rPr>
              <a:t>Adobe </a:t>
            </a:r>
            <a:r>
              <a:rPr lang="en-US" sz="2000" dirty="0">
                <a:latin typeface="Alexandria" charset="0"/>
                <a:cs typeface="Alexandria" charset="0"/>
              </a:rPr>
              <a:t>Lightroom </a:t>
            </a:r>
            <a:r>
              <a:rPr lang="ar-SA" sz="2000" dirty="0" smtClean="0">
                <a:latin typeface="Alexandria" charset="0"/>
                <a:cs typeface="Alexandria" charset="0"/>
              </a:rPr>
              <a:t> لتحسين </a:t>
            </a:r>
            <a:r>
              <a:rPr lang="ar-SA" sz="2000" dirty="0">
                <a:latin typeface="Alexandria" charset="0"/>
                <a:cs typeface="Alexandria" charset="0"/>
              </a:rPr>
              <a:t>الألوان والتباين في الصور </a:t>
            </a:r>
            <a:r>
              <a:rPr lang="ar-SA" sz="2000" dirty="0" smtClean="0">
                <a:latin typeface="Alexandria" charset="0"/>
                <a:cs typeface="Alexandria" charset="0"/>
              </a:rPr>
              <a:t>البانورامية، </a:t>
            </a:r>
            <a:r>
              <a:rPr lang="ar-SA" sz="2000" dirty="0">
                <a:latin typeface="Alexandria" charset="0"/>
                <a:cs typeface="Alexandria" charset="0"/>
              </a:rPr>
              <a:t>هذه التقنية تعزز من جاذبية الصور وتساعد في نقل الإحساس بالاتساع والعمق في المناظر الطبيعية أو الأحداث الكبيرة.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73128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بانورامي (</a:t>
            </a:r>
            <a:r>
              <a:rPr lang="en-US" sz="2400" b="1" dirty="0" smtClean="0">
                <a:solidFill>
                  <a:srgbClr val="203E5F"/>
                </a:solidFill>
                <a:latin typeface="Alexandria" charset="0"/>
                <a:cs typeface="Alexandria" charset="0"/>
              </a:rPr>
              <a:t>Panoramic</a:t>
            </a:r>
            <a:r>
              <a:rPr lang="ar-SA" sz="2400" b="1" dirty="0" smtClean="0">
                <a:solidFill>
                  <a:srgbClr val="203E5F"/>
                </a:solidFill>
                <a:latin typeface="Alexandria" charset="0"/>
                <a:cs typeface="Alexandria" charset="0"/>
              </a:rPr>
              <a:t>)</a:t>
            </a:r>
            <a:endParaRPr lang="ar-SA"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7170" name="Picture 2" descr="https://upload.wikimedia.org/wikipedia/commons/thumb/e/ea/Sydney_Harbour_Bridge_night.jpg/770px-Sydney_Harbour_Bridge_nigh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9727" y="5251595"/>
            <a:ext cx="7084211" cy="176645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1176888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60376" y="1377084"/>
            <a:ext cx="11275994" cy="297773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بالأبيض والأسود هو تقنية فنية تعتمد على استخدام التباين بين الألوان الفاتحة والداكنة لإبراز التفاصيل </a:t>
            </a:r>
            <a:r>
              <a:rPr lang="ar-SA" sz="2000" dirty="0" smtClean="0">
                <a:latin typeface="Alexandria" charset="0"/>
                <a:cs typeface="Alexandria" charset="0"/>
              </a:rPr>
              <a:t>والمشاعر، </a:t>
            </a:r>
            <a:r>
              <a:rPr lang="ar-SA" sz="2000" dirty="0">
                <a:latin typeface="Alexandria" charset="0"/>
                <a:cs typeface="Alexandria" charset="0"/>
              </a:rPr>
              <a:t>هذه التقنية تعطي الصور طابعًا كلاسيكيًا ودراميًا، مما يجعلها مناسبة لتغطية الأحداث التاريخية أو القصص الإنسانية.</a:t>
            </a:r>
          </a:p>
          <a:p>
            <a:pPr algn="just" rtl="1">
              <a:lnSpc>
                <a:spcPct val="150000"/>
              </a:lnSpc>
            </a:pPr>
            <a:r>
              <a:rPr lang="ar-SA" sz="2000" b="1" dirty="0" smtClean="0">
                <a:latin typeface="Alexandria" charset="0"/>
                <a:cs typeface="Alexandria" charset="0"/>
              </a:rPr>
              <a:t>ثانياً</a:t>
            </a:r>
            <a:r>
              <a:rPr lang="ar-SA" sz="2000" b="1" dirty="0">
                <a:latin typeface="Alexandria" charset="0"/>
                <a:cs typeface="Alexandria" charset="0"/>
              </a:rPr>
              <a:t>،</a:t>
            </a:r>
            <a:r>
              <a:rPr lang="ar-SA" sz="2000" dirty="0">
                <a:latin typeface="Alexandria" charset="0"/>
                <a:cs typeface="Alexandria" charset="0"/>
              </a:rPr>
              <a:t> لتحقيق أفضل نتائج في التصوير بالأبيض والأسود، يجب على الصحفيين التركيز على التكوين والتباين. استخدام الإضاءة الجانبية يمكن أن يعزز من التفاصيل في الصور، بينما الخلفيات البسيطة تساعد في جذب الانتباه إلى العنصر </a:t>
            </a:r>
            <a:r>
              <a:rPr lang="ar-SA" sz="2000" dirty="0" smtClean="0">
                <a:latin typeface="Alexandria" charset="0"/>
                <a:cs typeface="Alexandria" charset="0"/>
              </a:rPr>
              <a:t>الرئيسي.</a:t>
            </a:r>
          </a:p>
          <a:p>
            <a:pPr algn="just" rtl="1">
              <a:lnSpc>
                <a:spcPct val="150000"/>
              </a:lnSpc>
            </a:pPr>
            <a:endParaRPr lang="ar-SA" sz="500" dirty="0" smtClean="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3218638" y="665293"/>
            <a:ext cx="8517731" cy="646331"/>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بالأبيض والأسود</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
        <p:nvSpPr>
          <p:cNvPr id="6" name="AutoShape 2" descr="تقنيات التصوير بالأبيض والأسود | استلهام أروع الأفكار - الشرق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7" name="Picture 6"/>
          <p:cNvPicPr>
            <a:picLocks noChangeAspect="1"/>
          </p:cNvPicPr>
          <p:nvPr/>
        </p:nvPicPr>
        <p:blipFill>
          <a:blip r:embed="rId3"/>
          <a:stretch>
            <a:fillRect/>
          </a:stretch>
        </p:blipFill>
        <p:spPr>
          <a:xfrm>
            <a:off x="460375" y="3949832"/>
            <a:ext cx="4820206" cy="25616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8" name="Rectangle 7"/>
          <p:cNvSpPr/>
          <p:nvPr/>
        </p:nvSpPr>
        <p:spPr>
          <a:xfrm>
            <a:off x="5505254" y="4287215"/>
            <a:ext cx="6231115" cy="1938992"/>
          </a:xfrm>
          <a:prstGeom prst="rect">
            <a:avLst/>
          </a:prstGeom>
        </p:spPr>
        <p:txBody>
          <a:bodyPr wrap="square">
            <a:spAutoFit/>
          </a:bodyPr>
          <a:lstStyle/>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في مرحلة التحرير يمكن استخدام تطبيقات</a:t>
            </a:r>
            <a:r>
              <a:rPr lang="en-US" sz="2000" dirty="0">
                <a:latin typeface="Alexandria" charset="0"/>
                <a:cs typeface="Alexandria" charset="0"/>
              </a:rPr>
              <a:t> </a:t>
            </a:r>
            <a:r>
              <a:rPr lang="ar-SA" sz="2000" dirty="0">
                <a:latin typeface="Alexandria" charset="0"/>
                <a:cs typeface="Alexandria" charset="0"/>
              </a:rPr>
              <a:t>لتحويل الصور إلى الأبيض والأسود وضبط التباين والإضاءة، وهذه التقنية تعزز من جاذبية الصور الصحفية وتساعد في نقل المشاعر بشكل أكثر فعالية.</a:t>
            </a:r>
          </a:p>
        </p:txBody>
      </p:sp>
    </p:spTree>
    <p:extLst>
      <p:ext uri="{BB962C8B-B14F-4D97-AF65-F5344CB8AC3E}">
        <p14:creationId xmlns:p14="http://schemas.microsoft.com/office/powerpoint/2010/main" val="4483759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537342"/>
            <a:ext cx="10887957" cy="461664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a:t>
            </a:r>
            <a:r>
              <a:rPr lang="en-US" sz="2000" dirty="0">
                <a:latin typeface="Alexandria" charset="0"/>
                <a:cs typeface="Alexandria" charset="0"/>
              </a:rPr>
              <a:t> HDR)</a:t>
            </a:r>
            <a:r>
              <a:rPr lang="ar-SA" sz="2000" dirty="0">
                <a:latin typeface="Alexandria" charset="0"/>
                <a:cs typeface="Alexandria" charset="0"/>
              </a:rPr>
              <a:t>النطاق الديناميكي العالي) تسمح بالتقاط صور بجودة عالية في الظروف الصعبة، مثل التصوير تحت أشعة الشمس القوية أو في الإضاءة </a:t>
            </a:r>
            <a:r>
              <a:rPr lang="ar-SA" sz="2000" dirty="0" smtClean="0">
                <a:latin typeface="Alexandria" charset="0"/>
                <a:cs typeface="Alexandria" charset="0"/>
              </a:rPr>
              <a:t>الخافتة، </a:t>
            </a:r>
            <a:r>
              <a:rPr lang="ar-SA" sz="2000" dirty="0">
                <a:latin typeface="Alexandria" charset="0"/>
                <a:cs typeface="Alexandria" charset="0"/>
              </a:rPr>
              <a:t>هذه التقنية تعتمد على دمج عدة صور بسرعات غالق مختلفة لتحقيق توازن في الإضاءة.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بتقنية </a:t>
            </a:r>
            <a:r>
              <a:rPr lang="en-US" sz="2000" dirty="0">
                <a:latin typeface="Alexandria" charset="0"/>
                <a:cs typeface="Alexandria" charset="0"/>
              </a:rPr>
              <a:t>HDR، </a:t>
            </a:r>
            <a:r>
              <a:rPr lang="ar-SA" sz="2000" dirty="0">
                <a:latin typeface="Alexandria" charset="0"/>
                <a:cs typeface="Alexandria" charset="0"/>
              </a:rPr>
              <a:t>يجب على الصحفيين استخدام حوامل ثابتة لتجنب الاهتزازات التي يمكن أن تؤدي إلى صور غير </a:t>
            </a:r>
            <a:r>
              <a:rPr lang="ar-SA" sz="2000" dirty="0" smtClean="0">
                <a:latin typeface="Alexandria" charset="0"/>
                <a:cs typeface="Alexandria" charset="0"/>
              </a:rPr>
              <a:t>واضحة، كما </a:t>
            </a:r>
            <a:r>
              <a:rPr lang="ar-SA" sz="2000" dirty="0">
                <a:latin typeface="Alexandria" charset="0"/>
                <a:cs typeface="Alexandria" charset="0"/>
              </a:rPr>
              <a:t>يجب تجنب التصوير في ظروف الإضاءة المتغيرة بسرعة، مثل الأيام الغائمة</a:t>
            </a:r>
            <a:r>
              <a:rPr lang="ar-SA" sz="2000" dirty="0" smtClean="0">
                <a:latin typeface="Alexandria" charset="0"/>
                <a:cs typeface="Alexandria" charset="0"/>
              </a:rPr>
              <a:t>.</a:t>
            </a:r>
          </a:p>
          <a:p>
            <a:pPr algn="just" rtl="1">
              <a:lnSpc>
                <a:spcPct val="150000"/>
              </a:lnSpc>
            </a:pPr>
            <a:endParaRPr lang="ar-SA" sz="1000" dirty="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في مرحلة التحرير، يمكن استخدام تطبيقات مثل </a:t>
            </a:r>
            <a:r>
              <a:rPr lang="en-US" sz="2000" dirty="0" smtClean="0">
                <a:latin typeface="Alexandria" charset="0"/>
                <a:cs typeface="Alexandria" charset="0"/>
              </a:rPr>
              <a:t>Snapseed</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أو </a:t>
            </a:r>
            <a:r>
              <a:rPr lang="en-US" sz="2000" dirty="0">
                <a:latin typeface="Alexandria" charset="0"/>
                <a:cs typeface="Alexandria" charset="0"/>
              </a:rPr>
              <a:t>Adobe Lightroom </a:t>
            </a:r>
            <a:r>
              <a:rPr lang="ar-SA" sz="2000" dirty="0">
                <a:latin typeface="Alexandria" charset="0"/>
                <a:cs typeface="Alexandria" charset="0"/>
              </a:rPr>
              <a:t>لتحسين التفاصيل في صور </a:t>
            </a:r>
            <a:r>
              <a:rPr lang="en-US" sz="2000" dirty="0" smtClean="0">
                <a:latin typeface="Alexandria" charset="0"/>
                <a:cs typeface="Alexandria" charset="0"/>
              </a:rPr>
              <a:t>HDR</a:t>
            </a:r>
            <a:r>
              <a:rPr lang="ar-SA" sz="2000" dirty="0" smtClean="0">
                <a:latin typeface="Alexandria" charset="0"/>
                <a:cs typeface="Alexandria" charset="0"/>
              </a:rPr>
              <a:t>. هذه </a:t>
            </a:r>
            <a:r>
              <a:rPr lang="ar-SA" sz="2000" dirty="0">
                <a:latin typeface="Alexandria" charset="0"/>
                <a:cs typeface="Alexandria" charset="0"/>
              </a:rPr>
              <a:t>التقنية تعزز من جودة الصور الصحفية وتساعد في نقل التفاصيل الدقيقة في الظروف الصعبة.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a:t>
            </a:r>
            <a:r>
              <a:rPr lang="en-US" sz="2400" b="1" dirty="0">
                <a:solidFill>
                  <a:srgbClr val="203E5F"/>
                </a:solidFill>
                <a:latin typeface="Alexandria" charset="0"/>
                <a:cs typeface="Alexandria" charset="0"/>
              </a:rPr>
              <a:t>HDR</a:t>
            </a:r>
            <a:endParaRPr lang="ar-SA"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312016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537342"/>
            <a:ext cx="10887957" cy="5020605"/>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a:t>
            </a:r>
            <a:r>
              <a:rPr lang="en-US" sz="2000" dirty="0" err="1" smtClean="0">
                <a:latin typeface="Alexandria" charset="0"/>
                <a:cs typeface="Alexandria" charset="0"/>
              </a:rPr>
              <a:t>Hyperlapse</a:t>
            </a:r>
            <a:r>
              <a:rPr lang="ar-SA" sz="2000" dirty="0" smtClean="0">
                <a:latin typeface="Alexandria" charset="0"/>
                <a:cs typeface="Alexandria" charset="0"/>
              </a:rPr>
              <a:t> هي </a:t>
            </a:r>
            <a:r>
              <a:rPr lang="ar-SA" sz="2000" dirty="0">
                <a:latin typeface="Alexandria" charset="0"/>
                <a:cs typeface="Alexandria" charset="0"/>
              </a:rPr>
              <a:t>تطور لتقنية </a:t>
            </a:r>
            <a:r>
              <a:rPr lang="en-US" sz="2000" dirty="0">
                <a:latin typeface="Alexandria" charset="0"/>
                <a:cs typeface="Alexandria" charset="0"/>
              </a:rPr>
              <a:t>Time-Lapse، </a:t>
            </a:r>
            <a:r>
              <a:rPr lang="ar-SA" sz="2000" dirty="0">
                <a:latin typeface="Alexandria" charset="0"/>
                <a:cs typeface="Alexandria" charset="0"/>
              </a:rPr>
              <a:t>حيث يتم التقاط الصور أثناء تحريك الكاميرا لإنشاء فيديو سريع مع حركة </a:t>
            </a:r>
            <a:r>
              <a:rPr lang="ar-SA" sz="2000" dirty="0" smtClean="0">
                <a:latin typeface="Alexandria" charset="0"/>
                <a:cs typeface="Alexandria" charset="0"/>
              </a:rPr>
              <a:t>سلسة، </a:t>
            </a:r>
            <a:r>
              <a:rPr lang="ar-SA" sz="2000" dirty="0">
                <a:latin typeface="Alexandria" charset="0"/>
                <a:cs typeface="Alexandria" charset="0"/>
              </a:rPr>
              <a:t>هذه التقنية تعطي إحساسًا بالحركة والديناميكية، مما يجعلها مثالية لتغطية الأحداث التي تتطلب حركة، مثل الرحلات أو الأحداث الرياضية.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a:t>
            </a:r>
            <a:r>
              <a:rPr lang="ar-SA" sz="2000" dirty="0" smtClean="0">
                <a:latin typeface="Alexandria" charset="0"/>
                <a:cs typeface="Alexandria" charset="0"/>
              </a:rPr>
              <a:t>بهذه التقنية</a:t>
            </a:r>
            <a:r>
              <a:rPr lang="en-US" sz="2000" dirty="0" smtClean="0">
                <a:latin typeface="Alexandria" charset="0"/>
                <a:cs typeface="Alexandria" charset="0"/>
              </a:rPr>
              <a:t>، </a:t>
            </a:r>
            <a:r>
              <a:rPr lang="ar-SA" sz="2000" dirty="0">
                <a:latin typeface="Alexandria" charset="0"/>
                <a:cs typeface="Alexandria" charset="0"/>
              </a:rPr>
              <a:t>يجب على الصحفيين استخدام حوامل ثابتة أو أدوات </a:t>
            </a:r>
            <a:r>
              <a:rPr lang="ar-SA" sz="2000" dirty="0" smtClean="0">
                <a:latin typeface="Alexandria" charset="0"/>
                <a:cs typeface="Alexandria" charset="0"/>
              </a:rPr>
              <a:t>تثبيت</a:t>
            </a:r>
            <a:r>
              <a:rPr lang="en-US" sz="2000" dirty="0" smtClean="0">
                <a:latin typeface="Alexandria" charset="0"/>
                <a:cs typeface="Alexandria" charset="0"/>
              </a:rPr>
              <a:t> </a:t>
            </a:r>
            <a:r>
              <a:rPr lang="ar-SA" sz="2000" dirty="0">
                <a:latin typeface="Alexandria" charset="0"/>
                <a:cs typeface="Alexandria" charset="0"/>
              </a:rPr>
              <a:t>لتجنب </a:t>
            </a:r>
            <a:r>
              <a:rPr lang="ar-SA" sz="2000" dirty="0" smtClean="0">
                <a:latin typeface="Alexandria" charset="0"/>
                <a:cs typeface="Alexandria" charset="0"/>
              </a:rPr>
              <a:t>الاهتزازات، ويجب </a:t>
            </a:r>
            <a:r>
              <a:rPr lang="ar-SA" sz="2000" dirty="0">
                <a:latin typeface="Alexandria" charset="0"/>
                <a:cs typeface="Alexandria" charset="0"/>
              </a:rPr>
              <a:t>اختيار مسار حركة واضح وتجنب التغيرات المفاجئة في الاتجاه.</a:t>
            </a:r>
          </a:p>
          <a:p>
            <a:pPr algn="just" rtl="1">
              <a:lnSpc>
                <a:spcPct val="150000"/>
              </a:lnSpc>
            </a:pPr>
            <a:endParaRPr lang="ar-SA" sz="500" b="1" dirty="0" smtClean="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في مرحلة المونتاج، يمكن استخدام تطبيقات مثل </a:t>
            </a:r>
            <a:r>
              <a:rPr lang="en-US" sz="2000" dirty="0">
                <a:latin typeface="Alexandria" charset="0"/>
                <a:cs typeface="Alexandria" charset="0"/>
              </a:rPr>
              <a:t>Microsoft </a:t>
            </a:r>
            <a:r>
              <a:rPr lang="en-US" sz="2000" dirty="0" err="1" smtClean="0">
                <a:latin typeface="Alexandria" charset="0"/>
                <a:cs typeface="Alexandria" charset="0"/>
              </a:rPr>
              <a:t>Hyperlapse</a:t>
            </a:r>
            <a:r>
              <a:rPr lang="ar-SA" sz="2000" dirty="0" smtClean="0">
                <a:latin typeface="Alexandria" charset="0"/>
                <a:cs typeface="Alexandria" charset="0"/>
              </a:rPr>
              <a:t> أو </a:t>
            </a:r>
            <a:r>
              <a:rPr lang="en-US" sz="2000" dirty="0">
                <a:latin typeface="Alexandria" charset="0"/>
                <a:cs typeface="Alexandria" charset="0"/>
              </a:rPr>
              <a:t>Kinemaster </a:t>
            </a:r>
            <a:r>
              <a:rPr lang="ar-SA" sz="2000" dirty="0">
                <a:latin typeface="Alexandria" charset="0"/>
                <a:cs typeface="Alexandria" charset="0"/>
              </a:rPr>
              <a:t>لتحرير الفيديوهات وإنشاء تأثيرات حركية </a:t>
            </a:r>
            <a:r>
              <a:rPr lang="ar-SA" sz="2000" dirty="0" smtClean="0">
                <a:latin typeface="Alexandria" charset="0"/>
                <a:cs typeface="Alexandria" charset="0"/>
              </a:rPr>
              <a:t>سلسة، </a:t>
            </a:r>
            <a:r>
              <a:rPr lang="ar-SA" sz="2000" dirty="0">
                <a:latin typeface="Alexandria" charset="0"/>
                <a:cs typeface="Alexandria" charset="0"/>
              </a:rPr>
              <a:t>هذه التقنية تعزز من جاذبية الفيديوهات الصحفية وتساعد في نقل الإحساس بالحركة بشكل أكثر فعالية</a:t>
            </a:r>
            <a:r>
              <a:rPr lang="ar-SA" sz="2000" dirty="0" smtClean="0">
                <a:latin typeface="Alexandria" charset="0"/>
                <a:cs typeface="Alexandria" charset="0"/>
              </a:rPr>
              <a:t>.</a:t>
            </a:r>
          </a:p>
          <a:p>
            <a:pPr algn="just" rtl="1">
              <a:lnSpc>
                <a:spcPct val="150000"/>
              </a:lnSpc>
            </a:pPr>
            <a:endParaRPr lang="ar-SA" sz="100" dirty="0" smtClean="0">
              <a:latin typeface="Alexandria" charset="0"/>
              <a:cs typeface="Alexandria" charset="0"/>
            </a:endParaRPr>
          </a:p>
          <a:p>
            <a:pPr algn="just" rtl="1">
              <a:lnSpc>
                <a:spcPct val="150000"/>
              </a:lnSpc>
            </a:pPr>
            <a:endParaRPr lang="ar-SA" sz="1050" dirty="0">
              <a:latin typeface="Alexandria" charset="0"/>
              <a:cs typeface="Alexandria" charset="0"/>
            </a:endParaRPr>
          </a:p>
          <a:p>
            <a:pPr algn="just" rtl="1">
              <a:lnSpc>
                <a:spcPct val="150000"/>
              </a:lnSpc>
            </a:pPr>
            <a:r>
              <a:rPr lang="ar-SA" sz="1600" dirty="0" smtClean="0">
                <a:latin typeface="Alexandria" charset="0"/>
                <a:cs typeface="Alexandria" charset="0"/>
              </a:rPr>
              <a:t>رابط التطبيق: </a:t>
            </a:r>
          </a:p>
          <a:p>
            <a:pPr algn="just" rtl="1">
              <a:lnSpc>
                <a:spcPct val="150000"/>
              </a:lnSpc>
            </a:pPr>
            <a:r>
              <a:rPr lang="en-US" sz="1600" dirty="0" smtClean="0">
                <a:latin typeface="Alexandria" charset="0"/>
                <a:cs typeface="Alexandria" charset="0"/>
              </a:rPr>
              <a:t>https</a:t>
            </a:r>
            <a:r>
              <a:rPr lang="en-US" sz="1600" dirty="0">
                <a:latin typeface="Alexandria" charset="0"/>
                <a:cs typeface="Alexandria" charset="0"/>
              </a:rPr>
              <a:t>://www.microsoft.com/en-us/download/details.aspx?id=52379</a:t>
            </a:r>
            <a:endParaRPr lang="ar-SA" sz="16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a:t>
            </a:r>
            <a:r>
              <a:rPr lang="en-US" sz="2400" b="1" dirty="0" err="1">
                <a:solidFill>
                  <a:srgbClr val="203E5F"/>
                </a:solidFill>
                <a:latin typeface="Alexandria" charset="0"/>
                <a:cs typeface="Alexandria" charset="0"/>
              </a:rPr>
              <a:t>Hyperlapse</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9218" name="Picture 2" descr="HyperLapse تطبيق من انستاغرام لتصوير فيديو سريع"/>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5390" y="5142469"/>
            <a:ext cx="2898710" cy="163476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510080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9">
                                            <p:txEl>
                                              <p:pRg st="7" end="7"/>
                                            </p:txEl>
                                          </p:spTgt>
                                        </p:tgtEl>
                                        <p:attrNameLst>
                                          <p:attrName>style.visibility</p:attrName>
                                        </p:attrNameLst>
                                      </p:cBhvr>
                                      <p:to>
                                        <p:strVal val="visible"/>
                                      </p:to>
                                    </p:set>
                                    <p:animEffect transition="in" filter="fade">
                                      <p:cBhvr>
                                        <p:cTn id="29" dur="500"/>
                                        <p:tgtEl>
                                          <p:spTgt spid="9">
                                            <p:txEl>
                                              <p:pRg st="7" end="7"/>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9">
                                            <p:txEl>
                                              <p:pRg st="8" end="8"/>
                                            </p:txEl>
                                          </p:spTgt>
                                        </p:tgtEl>
                                        <p:attrNameLst>
                                          <p:attrName>style.visibility</p:attrName>
                                        </p:attrNameLst>
                                      </p:cBhvr>
                                      <p:to>
                                        <p:strVal val="visible"/>
                                      </p:to>
                                    </p:set>
                                    <p:animEffect transition="in" filter="fade">
                                      <p:cBhvr>
                                        <p:cTn id="34"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3224981" y="1537342"/>
            <a:ext cx="8351133" cy="5055230"/>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الجيمبال هو جهاز تثبيت يعتمد على محركات كهربائية لتثبيت الكاميرا أو الهاتف الذكي أثناء الحركة. هذا الجهاز يلغي الاهتزازات ويسمح بالتقاط فيديوهات سلسة وثابتة، حتى أثناء الحركة السريعة أو في الظروف الصعبة.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في الصحافة، يعتبر الجيمبال أداة أساسية لتغطية الأحداث التي تتطلب حركة، مثل المواكب أو الأحداث الرياضية. استخدام الجيمبال يسمح للصحفيين بالتقاط لقطات متحركة بجودة عالية دون الحاجة إلى معدات ثقيلة أو معقدة</a:t>
            </a:r>
            <a:r>
              <a:rPr lang="ar-SA" sz="2000" dirty="0" smtClean="0">
                <a:latin typeface="Alexandria" charset="0"/>
                <a:cs typeface="Alexandria" charset="0"/>
              </a:rPr>
              <a:t>.</a:t>
            </a:r>
          </a:p>
          <a:p>
            <a:pPr algn="just" rtl="1">
              <a:lnSpc>
                <a:spcPct val="150000"/>
              </a:lnSpc>
            </a:pPr>
            <a:endParaRPr lang="ar-SA" sz="500" dirty="0">
              <a:latin typeface="Alexandria" charset="0"/>
              <a:cs typeface="Alexandria" charset="0"/>
            </a:endParaRPr>
          </a:p>
          <a:p>
            <a:pPr algn="just" rtl="1">
              <a:lnSpc>
                <a:spcPct val="150000"/>
              </a:lnSpc>
            </a:pPr>
            <a:r>
              <a:rPr lang="ar-SA" sz="2000" b="1" dirty="0" smtClean="0">
                <a:latin typeface="Alexandria" charset="0"/>
                <a:cs typeface="Alexandria" charset="0"/>
              </a:rPr>
              <a:t>ثالثاً</a:t>
            </a:r>
            <a:r>
              <a:rPr lang="ar-SA" sz="2000" b="1" dirty="0">
                <a:latin typeface="Alexandria" charset="0"/>
                <a:cs typeface="Alexandria" charset="0"/>
              </a:rPr>
              <a:t>، </a:t>
            </a:r>
            <a:r>
              <a:rPr lang="ar-SA" sz="2000" dirty="0">
                <a:latin typeface="Alexandria" charset="0"/>
                <a:cs typeface="Alexandria" charset="0"/>
              </a:rPr>
              <a:t>هناك أنواع مختلفة </a:t>
            </a:r>
            <a:r>
              <a:rPr lang="ar-SA" sz="2000" dirty="0" smtClean="0">
                <a:latin typeface="Alexandria" charset="0"/>
                <a:cs typeface="Alexandria" charset="0"/>
              </a:rPr>
              <a:t>متاحة </a:t>
            </a:r>
            <a:r>
              <a:rPr lang="ar-SA" sz="2000" dirty="0">
                <a:latin typeface="Alexandria" charset="0"/>
                <a:cs typeface="Alexandria" charset="0"/>
              </a:rPr>
              <a:t>للهواتف الذكية، مثل </a:t>
            </a:r>
            <a:r>
              <a:rPr lang="en-US" sz="2000" dirty="0">
                <a:latin typeface="Alexandria" charset="0"/>
                <a:cs typeface="Alexandria" charset="0"/>
              </a:rPr>
              <a:t>DJI </a:t>
            </a:r>
            <a:r>
              <a:rPr lang="en-US" sz="2000" dirty="0" err="1">
                <a:latin typeface="Alexandria" charset="0"/>
                <a:cs typeface="Alexandria" charset="0"/>
              </a:rPr>
              <a:t>Osmo</a:t>
            </a:r>
            <a:r>
              <a:rPr lang="en-US" sz="2000" dirty="0">
                <a:latin typeface="Alexandria" charset="0"/>
                <a:cs typeface="Alexandria" charset="0"/>
              </a:rPr>
              <a:t> </a:t>
            </a:r>
            <a:r>
              <a:rPr lang="en-US" sz="2000" dirty="0" smtClean="0">
                <a:latin typeface="Alexandria" charset="0"/>
                <a:cs typeface="Alexandria" charset="0"/>
              </a:rPr>
              <a:t>Mobile</a:t>
            </a:r>
            <a:r>
              <a:rPr lang="ar-SA" sz="2000" dirty="0" smtClean="0">
                <a:latin typeface="Alexandria" charset="0"/>
                <a:cs typeface="Alexandria" charset="0"/>
              </a:rPr>
              <a:t>، هذه </a:t>
            </a:r>
            <a:r>
              <a:rPr lang="ar-SA" sz="2000" dirty="0">
                <a:latin typeface="Alexandria" charset="0"/>
                <a:cs typeface="Alexandria" charset="0"/>
              </a:rPr>
              <a:t>الأجهزة توفر خيارات متقدمة للتحكم في الحركة، مثل التتبع التلقائي أو الحركة الدائرية، مما يعزز من جودة الفيديوهات الصحفية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استخدام الجيمبال </a:t>
            </a:r>
            <a:r>
              <a:rPr lang="ar-SA" sz="2400" b="1" dirty="0" smtClean="0">
                <a:solidFill>
                  <a:srgbClr val="203E5F"/>
                </a:solidFill>
                <a:latin typeface="Alexandria" charset="0"/>
                <a:cs typeface="Alexandria" charset="0"/>
              </a:rPr>
              <a:t>(</a:t>
            </a:r>
            <a:r>
              <a:rPr lang="en-US" sz="2400" b="1" dirty="0" smtClean="0">
                <a:solidFill>
                  <a:srgbClr val="203E5F"/>
                </a:solidFill>
                <a:latin typeface="Alexandria" charset="0"/>
                <a:cs typeface="Alexandria" charset="0"/>
              </a:rPr>
              <a:t>Gimbal</a:t>
            </a:r>
            <a:r>
              <a:rPr lang="ar-SA" sz="2400" b="1" dirty="0" smtClean="0">
                <a:solidFill>
                  <a:srgbClr val="203E5F"/>
                </a:solidFill>
                <a:latin typeface="Alexandria" charset="0"/>
                <a:cs typeface="Alexandria" charset="0"/>
              </a:rPr>
              <a:t>) في </a:t>
            </a:r>
            <a:r>
              <a:rPr lang="ar-SA" sz="2400" b="1" dirty="0">
                <a:solidFill>
                  <a:srgbClr val="203E5F"/>
                </a:solidFill>
                <a:latin typeface="Alexandria" charset="0"/>
                <a:cs typeface="Alexandria" charset="0"/>
              </a:rPr>
              <a:t>التصوير الصحفي</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0244" name="Picture 4" descr="DJI Osmo Mobile 6 - Apple (UK)"/>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9149" y="1232657"/>
            <a:ext cx="2860110" cy="535991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94950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88157" y="1291542"/>
            <a:ext cx="10887957" cy="297773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التصوير بتقنية 360 درجة يسمح بالتقاط صور وفيديوهات تغطي كامل المشهد المحيط بالكاميرا. هذه التقنية تعطي المشاهد إحساسًا بالتواجد في المكان، مما يجعلها مثالية لتغطية الأحداث الكبيرة أو المناطق السياحية.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بتقنية 360 درجة، يجب على الصحفيين استخدام كاميرات مخصصة مثل </a:t>
            </a:r>
            <a:r>
              <a:rPr lang="en-US" sz="2000" dirty="0" smtClean="0">
                <a:latin typeface="Alexandria" charset="0"/>
                <a:cs typeface="Alexandria" charset="0"/>
              </a:rPr>
              <a:t>Insta360</a:t>
            </a:r>
            <a:r>
              <a:rPr lang="ar-SA" sz="2000" dirty="0" smtClean="0">
                <a:latin typeface="Alexandria" charset="0"/>
                <a:cs typeface="Alexandria" charset="0"/>
              </a:rPr>
              <a:t> أو </a:t>
            </a:r>
            <a:r>
              <a:rPr lang="ar-SA" sz="2000" dirty="0">
                <a:latin typeface="Alexandria" charset="0"/>
                <a:cs typeface="Alexandria" charset="0"/>
              </a:rPr>
              <a:t>كاميرات الهواتف الذكية المدعمة بهذه </a:t>
            </a:r>
            <a:r>
              <a:rPr lang="ar-SA" sz="2000" dirty="0" smtClean="0">
                <a:latin typeface="Alexandria" charset="0"/>
                <a:cs typeface="Alexandria" charset="0"/>
              </a:rPr>
              <a:t>التقنية، ويجب </a:t>
            </a:r>
            <a:r>
              <a:rPr lang="ar-SA" sz="2000" dirty="0">
                <a:latin typeface="Alexandria" charset="0"/>
                <a:cs typeface="Alexandria" charset="0"/>
              </a:rPr>
              <a:t>اختيار مواقع تصوير مناسبة تسمح بالتقاط مشهد كامل دون </a:t>
            </a:r>
            <a:r>
              <a:rPr lang="ar-SA" sz="2000" dirty="0" smtClean="0">
                <a:latin typeface="Alexandria" charset="0"/>
                <a:cs typeface="Alexandria" charset="0"/>
              </a:rPr>
              <a:t>عوائق.</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707567"/>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360 درجة</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1266" name="Picture 2" descr="360 درجة: صحافة دون زوايا محددة | منشور"/>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056" y="4102422"/>
            <a:ext cx="4982876" cy="234907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5480114" y="4240074"/>
            <a:ext cx="6096000" cy="2793072"/>
          </a:xfrm>
          <a:prstGeom prst="rect">
            <a:avLst/>
          </a:prstGeom>
        </p:spPr>
        <p:txBody>
          <a:bodyPr>
            <a:spAutoFit/>
          </a:bodyPr>
          <a:lstStyle/>
          <a:p>
            <a:pPr algn="just" rtl="1">
              <a:lnSpc>
                <a:spcPct val="150000"/>
              </a:lnSpc>
            </a:pPr>
            <a:r>
              <a:rPr lang="ar-SA" sz="2000" b="1" dirty="0" smtClean="0">
                <a:latin typeface="Alexandria" charset="0"/>
                <a:cs typeface="Alexandria" charset="0"/>
              </a:rPr>
              <a:t>ثالثاً، </a:t>
            </a:r>
            <a:r>
              <a:rPr lang="ar-SA" sz="2000" dirty="0" smtClean="0">
                <a:latin typeface="Alexandria" charset="0"/>
                <a:cs typeface="Alexandria" charset="0"/>
              </a:rPr>
              <a:t>في </a:t>
            </a:r>
            <a:r>
              <a:rPr lang="ar-SA" sz="2000" dirty="0">
                <a:latin typeface="Alexandria" charset="0"/>
                <a:cs typeface="Alexandria" charset="0"/>
              </a:rPr>
              <a:t>مرحلة التحرير، يمكن استخدام تطبيقات مثل </a:t>
            </a:r>
            <a:r>
              <a:rPr lang="en-US" sz="2000" dirty="0">
                <a:latin typeface="Alexandria" charset="0"/>
                <a:cs typeface="Alexandria" charset="0"/>
              </a:rPr>
              <a:t>Insta360 Studio</a:t>
            </a:r>
            <a:r>
              <a:rPr lang="ar-SA" sz="2000" dirty="0">
                <a:latin typeface="Alexandria" charset="0"/>
                <a:cs typeface="Alexandria" charset="0"/>
              </a:rPr>
              <a:t> لتحرير الفيديوهات وإضافة تأثيرات تفاعلية، هذه التقنية تعزز من جاذبية المحتوى الصحفي وتساعد في نقل تجربة مميزة للمشاهد</a:t>
            </a:r>
            <a:r>
              <a:rPr lang="ar-SA" sz="2000" dirty="0" smtClean="0">
                <a:latin typeface="Alexandria" charset="0"/>
                <a:cs typeface="Alexandria" charset="0"/>
              </a:rPr>
              <a:t>.</a:t>
            </a:r>
          </a:p>
          <a:p>
            <a:pPr algn="just" rtl="1">
              <a:lnSpc>
                <a:spcPct val="150000"/>
              </a:lnSpc>
            </a:pPr>
            <a:endParaRPr lang="ar-SA" sz="200" dirty="0" smtClean="0">
              <a:latin typeface="Alexandria" charset="0"/>
              <a:cs typeface="Alexandria" charset="0"/>
            </a:endParaRPr>
          </a:p>
          <a:p>
            <a:pPr algn="just" rtl="1">
              <a:lnSpc>
                <a:spcPct val="150000"/>
              </a:lnSpc>
            </a:pPr>
            <a:r>
              <a:rPr lang="ar-SA" sz="1600" dirty="0" smtClean="0">
                <a:latin typeface="Alexandria" charset="0"/>
                <a:cs typeface="Alexandria" charset="0"/>
              </a:rPr>
              <a:t>رابط </a:t>
            </a:r>
            <a:r>
              <a:rPr lang="ar-SA" sz="1600" dirty="0">
                <a:latin typeface="Alexandria" charset="0"/>
                <a:cs typeface="Alexandria" charset="0"/>
              </a:rPr>
              <a:t>التطبيق: </a:t>
            </a:r>
            <a:endParaRPr lang="ar-SA" sz="1600" dirty="0" smtClean="0">
              <a:latin typeface="Alexandria" charset="0"/>
              <a:cs typeface="Alexandria" charset="0"/>
            </a:endParaRPr>
          </a:p>
          <a:p>
            <a:pPr algn="just" rtl="1">
              <a:lnSpc>
                <a:spcPct val="150000"/>
              </a:lnSpc>
            </a:pPr>
            <a:r>
              <a:rPr lang="en-US" sz="1600" dirty="0" smtClean="0">
                <a:latin typeface="Alexandria" charset="0"/>
                <a:cs typeface="Alexandria" charset="0"/>
              </a:rPr>
              <a:t>https</a:t>
            </a:r>
            <a:r>
              <a:rPr lang="en-US" sz="1600" dirty="0">
                <a:latin typeface="Alexandria" charset="0"/>
                <a:cs typeface="Alexandria" charset="0"/>
              </a:rPr>
              <a:t>://</a:t>
            </a:r>
            <a:r>
              <a:rPr lang="en-US" sz="1600" dirty="0" smtClean="0">
                <a:latin typeface="Alexandria" charset="0"/>
                <a:cs typeface="Alexandria" charset="0"/>
              </a:rPr>
              <a:t>www.insta360.com/download/app/studio2019</a:t>
            </a:r>
            <a:endParaRPr lang="ar-SA" sz="1600" dirty="0">
              <a:latin typeface="Alexandria" charset="0"/>
              <a:cs typeface="Alexandria" charset="0"/>
            </a:endParaRPr>
          </a:p>
        </p:txBody>
      </p:sp>
    </p:spTree>
    <p:extLst>
      <p:ext uri="{BB962C8B-B14F-4D97-AF65-F5344CB8AC3E}">
        <p14:creationId xmlns:p14="http://schemas.microsoft.com/office/powerpoint/2010/main" val="3862572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509047" y="1537342"/>
            <a:ext cx="11067068" cy="3208571"/>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الواقع المعزز </a:t>
            </a:r>
            <a:r>
              <a:rPr lang="en-US" sz="2000" dirty="0" smtClean="0">
                <a:latin typeface="Alexandria" charset="0"/>
                <a:cs typeface="Alexandria" charset="0"/>
              </a:rPr>
              <a:t>Augmented Reality</a:t>
            </a:r>
            <a:r>
              <a:rPr lang="ar-SA" sz="2000" dirty="0" smtClean="0">
                <a:latin typeface="Alexandria" charset="0"/>
                <a:cs typeface="Alexandria" charset="0"/>
              </a:rPr>
              <a:t> تسمح </a:t>
            </a:r>
            <a:r>
              <a:rPr lang="ar-SA" sz="2000" dirty="0">
                <a:latin typeface="Alexandria" charset="0"/>
                <a:cs typeface="Alexandria" charset="0"/>
              </a:rPr>
              <a:t>بإضافة عناصر افتراضية إلى الصور أو الفيديوهات </a:t>
            </a:r>
            <a:r>
              <a:rPr lang="ar-SA" sz="2000" dirty="0" smtClean="0">
                <a:latin typeface="Alexandria" charset="0"/>
                <a:cs typeface="Alexandria" charset="0"/>
              </a:rPr>
              <a:t>الحقيقية، </a:t>
            </a:r>
            <a:r>
              <a:rPr lang="ar-SA" sz="2000" dirty="0">
                <a:latin typeface="Alexandria" charset="0"/>
                <a:cs typeface="Alexandria" charset="0"/>
              </a:rPr>
              <a:t>هذه التقنية يمكن استخدامها في الصحافة لإضافة معلومات تفاعلية أو رسوم بيانية إلى المحتوى المرئي، مما يعزز من فهم المشاهد للأحداث.</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بتقنية الواقع المعزز، يجب على الصحفيين استخدام تطبيقات مخصصة مثل </a:t>
            </a:r>
            <a:r>
              <a:rPr lang="en-US" sz="2000" dirty="0">
                <a:latin typeface="Alexandria" charset="0"/>
                <a:cs typeface="Alexandria" charset="0"/>
              </a:rPr>
              <a:t>Adobe </a:t>
            </a:r>
            <a:r>
              <a:rPr lang="en-US" sz="2000" dirty="0" smtClean="0">
                <a:latin typeface="Alexandria" charset="0"/>
                <a:cs typeface="Alexandria" charset="0"/>
              </a:rPr>
              <a:t>Aero</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أو </a:t>
            </a:r>
            <a:r>
              <a:rPr lang="en-US" sz="2000" dirty="0" smtClean="0">
                <a:latin typeface="Alexandria" charset="0"/>
                <a:cs typeface="Alexandria" charset="0"/>
              </a:rPr>
              <a:t>Snapchat</a:t>
            </a:r>
            <a:r>
              <a:rPr lang="ar-SA" sz="2000" dirty="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هذه التطبيقات تسمح بإضافة عناصر افتراضية مثل النصوص أو الرسوم المتحركة إلى الصور أو الفيديوهات</a:t>
            </a:r>
            <a:r>
              <a:rPr lang="ar-SA" sz="2000" dirty="0" smtClean="0">
                <a:latin typeface="Alexandria" charset="0"/>
                <a:cs typeface="Alexandria" charset="0"/>
              </a:rPr>
              <a:t>.</a:t>
            </a:r>
          </a:p>
          <a:p>
            <a:pPr algn="just" rtl="1">
              <a:lnSpc>
                <a:spcPct val="150000"/>
              </a:lnSpc>
            </a:pPr>
            <a:endParaRPr lang="ar-SA" sz="1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الواقع المعزز (</a:t>
            </a:r>
            <a:r>
              <a:rPr lang="en-US" sz="2400" b="1" dirty="0" smtClean="0">
                <a:solidFill>
                  <a:srgbClr val="203E5F"/>
                </a:solidFill>
                <a:latin typeface="Alexandria" charset="0"/>
                <a:cs typeface="Alexandria" charset="0"/>
              </a:rPr>
              <a:t>AR</a:t>
            </a:r>
            <a:r>
              <a:rPr lang="ar-SA"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2290" name="Picture 2" descr="Introducing Adobe Aero: Step into a New Reality"/>
          <p:cNvPicPr>
            <a:picLocks noChangeAspect="1" noChangeArrowheads="1"/>
          </p:cNvPicPr>
          <p:nvPr/>
        </p:nvPicPr>
        <p:blipFill rotWithShape="1">
          <a:blip r:embed="rId3">
            <a:extLst>
              <a:ext uri="{28A0092B-C50C-407E-A947-70E740481C1C}">
                <a14:useLocalDpi xmlns:a14="http://schemas.microsoft.com/office/drawing/2010/main" val="0"/>
              </a:ext>
            </a:extLst>
          </a:blip>
          <a:srcRect r="28513"/>
          <a:stretch/>
        </p:blipFill>
        <p:spPr bwMode="auto">
          <a:xfrm>
            <a:off x="346487" y="4379195"/>
            <a:ext cx="3514313" cy="21499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Rectangle 5"/>
          <p:cNvSpPr/>
          <p:nvPr/>
        </p:nvSpPr>
        <p:spPr>
          <a:xfrm>
            <a:off x="4023360" y="4495125"/>
            <a:ext cx="7552754" cy="2400657"/>
          </a:xfrm>
          <a:prstGeom prst="rect">
            <a:avLst/>
          </a:prstGeom>
        </p:spPr>
        <p:txBody>
          <a:bodyPr wrap="square">
            <a:spAutoFit/>
          </a:bodyPr>
          <a:lstStyle/>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في الصحافة، يمكن استخدام تقنية الواقع المعزز لتغطية الأحداث المعقدة، مثل الانتخابات أو الكوارث الطبيعية، حيث يمكن إضافة معلومات تفصيلية أو خرائط تفاعلية، هذه التقنية تعزز من جاذبية المحتوى الصحفي وتساعد في نقل المعلومات بشكل أكثر فعالية.</a:t>
            </a:r>
          </a:p>
        </p:txBody>
      </p:sp>
    </p:spTree>
    <p:extLst>
      <p:ext uri="{BB962C8B-B14F-4D97-AF65-F5344CB8AC3E}">
        <p14:creationId xmlns:p14="http://schemas.microsoft.com/office/powerpoint/2010/main" val="2928993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5394960" y="1537342"/>
            <a:ext cx="6181154" cy="482439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الواقع الافتراضي </a:t>
            </a:r>
            <a:r>
              <a:rPr lang="en-US" sz="2000" dirty="0" smtClean="0">
                <a:latin typeface="Alexandria" charset="0"/>
                <a:cs typeface="Alexandria" charset="0"/>
              </a:rPr>
              <a:t>Virtual Reality</a:t>
            </a:r>
            <a:r>
              <a:rPr lang="ar-SA" sz="2000" dirty="0" smtClean="0">
                <a:latin typeface="Alexandria" charset="0"/>
                <a:cs typeface="Alexandria" charset="0"/>
              </a:rPr>
              <a:t> تسمح </a:t>
            </a:r>
            <a:r>
              <a:rPr lang="ar-SA" sz="2000" dirty="0">
                <a:latin typeface="Alexandria" charset="0"/>
                <a:cs typeface="Alexandria" charset="0"/>
              </a:rPr>
              <a:t>بإنشاء محتوى مرئي غامر يمكن للمشاهد التفاعل معه باستخدام </a:t>
            </a:r>
            <a:r>
              <a:rPr lang="ar-SA" sz="2000" dirty="0" smtClean="0">
                <a:latin typeface="Alexandria" charset="0"/>
                <a:cs typeface="Alexandria" charset="0"/>
              </a:rPr>
              <a:t>نظارات</a:t>
            </a:r>
            <a:r>
              <a:rPr lang="en-US" sz="2000" dirty="0" smtClean="0">
                <a:latin typeface="Alexandria" charset="0"/>
                <a:cs typeface="Alexandria" charset="0"/>
              </a:rPr>
              <a:t>VR</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هذه التقنية تعطي إحساسًا بالتواجد في مكان الحدث، مما يجعلها مثالية لتغطية الأحداث الكبيرة أو المناطق النائية.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بتقنية الواقع الافتراضي، يجب على الصحفيين استخدام كاميرات مخصصة مثل </a:t>
            </a:r>
            <a:r>
              <a:rPr lang="en-US" sz="2000" dirty="0">
                <a:latin typeface="Alexandria" charset="0"/>
                <a:cs typeface="Alexandria" charset="0"/>
              </a:rPr>
              <a:t>GoPro </a:t>
            </a:r>
            <a:r>
              <a:rPr lang="en-US" sz="2000" dirty="0" smtClean="0">
                <a:latin typeface="Alexandria" charset="0"/>
                <a:cs typeface="Alexandria" charset="0"/>
              </a:rPr>
              <a:t>Fusion</a:t>
            </a:r>
            <a:r>
              <a:rPr lang="ar-SA" sz="2000" dirty="0" smtClean="0">
                <a:latin typeface="Alexandria" charset="0"/>
                <a:cs typeface="Alexandria" charset="0"/>
              </a:rPr>
              <a:t> </a:t>
            </a:r>
            <a:r>
              <a:rPr lang="en-US" sz="2000" dirty="0" smtClean="0">
                <a:latin typeface="Alexandria" charset="0"/>
                <a:cs typeface="Alexandria" charset="0"/>
              </a:rPr>
              <a:t> </a:t>
            </a:r>
            <a:r>
              <a:rPr lang="ar-SA" sz="2000" dirty="0">
                <a:latin typeface="Alexandria" charset="0"/>
                <a:cs typeface="Alexandria" charset="0"/>
              </a:rPr>
              <a:t>أو </a:t>
            </a:r>
            <a:r>
              <a:rPr lang="en-US" sz="2000" dirty="0">
                <a:latin typeface="Alexandria" charset="0"/>
                <a:cs typeface="Alexandria" charset="0"/>
              </a:rPr>
              <a:t>Insta360 </a:t>
            </a:r>
            <a:r>
              <a:rPr lang="en-US" sz="2000" dirty="0" smtClean="0">
                <a:latin typeface="Alexandria" charset="0"/>
                <a:cs typeface="Alexandria" charset="0"/>
              </a:rPr>
              <a:t>Pro</a:t>
            </a:r>
            <a:r>
              <a:rPr lang="ar-SA" sz="2000" dirty="0" smtClean="0">
                <a:latin typeface="Alexandria" charset="0"/>
                <a:cs typeface="Alexandria" charset="0"/>
              </a:rPr>
              <a:t>.</a:t>
            </a:r>
            <a:r>
              <a:rPr lang="en-US" sz="2000" dirty="0" smtClean="0">
                <a:latin typeface="Alexandria" charset="0"/>
                <a:cs typeface="Alexandria" charset="0"/>
              </a:rPr>
              <a:t> </a:t>
            </a:r>
            <a:r>
              <a:rPr lang="ar-SA" sz="2000" dirty="0">
                <a:latin typeface="Alexandria" charset="0"/>
                <a:cs typeface="Alexandria" charset="0"/>
              </a:rPr>
              <a:t>هذه الكاميرات تسمح بالتقاط صور وفيديوهات بزاوية 360 درجة، والتي يمكن تحريرها لإنشاء محتوى </a:t>
            </a:r>
            <a:r>
              <a:rPr lang="en-US" sz="2000" dirty="0" smtClean="0">
                <a:latin typeface="Alexandria" charset="0"/>
                <a:cs typeface="Alexandria" charset="0"/>
              </a:rPr>
              <a:t>VR</a:t>
            </a:r>
            <a:r>
              <a:rPr lang="ar-SA" sz="2000" dirty="0" smtClean="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الواقع الافتراضي (</a:t>
            </a:r>
            <a:r>
              <a:rPr lang="en-US" sz="2400" b="1" dirty="0" smtClean="0">
                <a:solidFill>
                  <a:srgbClr val="203E5F"/>
                </a:solidFill>
                <a:latin typeface="Alexandria" charset="0"/>
                <a:cs typeface="Alexandria" charset="0"/>
              </a:rPr>
              <a:t>VR</a:t>
            </a:r>
            <a:r>
              <a:rPr lang="ar-SA"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7" name="Picture 6"/>
          <p:cNvPicPr>
            <a:picLocks noChangeAspect="1"/>
          </p:cNvPicPr>
          <p:nvPr/>
        </p:nvPicPr>
        <p:blipFill>
          <a:blip r:embed="rId3"/>
          <a:stretch>
            <a:fillRect/>
          </a:stretch>
        </p:blipFill>
        <p:spPr>
          <a:xfrm>
            <a:off x="180431" y="2585074"/>
            <a:ext cx="5019098" cy="27289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658327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622800" y="1613808"/>
            <a:ext cx="6953314" cy="482439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التركيز التلقائي </a:t>
            </a:r>
            <a:r>
              <a:rPr lang="en-US" sz="2000" dirty="0" smtClean="0">
                <a:latin typeface="Alexandria" charset="0"/>
                <a:cs typeface="Alexandria" charset="0"/>
              </a:rPr>
              <a:t>Autofocus</a:t>
            </a:r>
            <a:r>
              <a:rPr lang="ar-SA" sz="2000" dirty="0" smtClean="0">
                <a:latin typeface="Alexandria" charset="0"/>
                <a:cs typeface="Alexandria" charset="0"/>
              </a:rPr>
              <a:t> تسمح </a:t>
            </a:r>
            <a:r>
              <a:rPr lang="ar-SA" sz="2000" dirty="0">
                <a:latin typeface="Alexandria" charset="0"/>
                <a:cs typeface="Alexandria" charset="0"/>
              </a:rPr>
              <a:t>للكاميرا بالتركيز تلقائيًا على العنصر الرئيسي في الصورة أو الفيديو. هذه التقنية تعمل بشكل جيد في الظروف العادية، ولكنها قد تواجه صعوبة في الظروف الصعبة، مثل الإضاءة الخافتة أو الحركة السريعة.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بالتركيز التلقائي، يجب على الصحفيين اختيار إعدادات الكاميرا المناسبة، مثل وضع التركيز المستمر </a:t>
            </a:r>
            <a:r>
              <a:rPr lang="en-US" sz="2000" dirty="0" smtClean="0">
                <a:latin typeface="Alexandria" charset="0"/>
                <a:cs typeface="Alexandria" charset="0"/>
              </a:rPr>
              <a:t>Continuous AF</a:t>
            </a:r>
            <a:r>
              <a:rPr lang="ar-SA" sz="2000" dirty="0" smtClean="0">
                <a:latin typeface="Alexandria" charset="0"/>
                <a:cs typeface="Alexandria" charset="0"/>
              </a:rPr>
              <a:t> للأحداث </a:t>
            </a:r>
            <a:r>
              <a:rPr lang="ar-SA" sz="2000" dirty="0">
                <a:latin typeface="Alexandria" charset="0"/>
                <a:cs typeface="Alexandria" charset="0"/>
              </a:rPr>
              <a:t>المتحركة. بالإضافة إلى ذلك، يمكن استخدام تطبيقات التصوير التي تسمح بالتحكم اليدوي في التركيز لتحسين الجودة</a:t>
            </a:r>
            <a:r>
              <a:rPr lang="ar-SA" sz="2000" dirty="0" smtClean="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902017"/>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التركيز التلقائي (</a:t>
            </a:r>
            <a:r>
              <a:rPr lang="en-US" sz="2400" b="1" dirty="0" smtClean="0">
                <a:solidFill>
                  <a:srgbClr val="203E5F"/>
                </a:solidFill>
                <a:latin typeface="Alexandria" charset="0"/>
                <a:cs typeface="Alexandria" charset="0"/>
              </a:rPr>
              <a:t>Autofocus</a:t>
            </a:r>
            <a:r>
              <a:rPr lang="ar-SA"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7" name="Picture 6"/>
          <p:cNvPicPr>
            <a:picLocks noChangeAspect="1"/>
          </p:cNvPicPr>
          <p:nvPr/>
        </p:nvPicPr>
        <p:blipFill rotWithShape="1">
          <a:blip r:embed="rId3"/>
          <a:srcRect l="15012"/>
          <a:stretch/>
        </p:blipFill>
        <p:spPr>
          <a:xfrm>
            <a:off x="284480" y="1879600"/>
            <a:ext cx="3968707" cy="336964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28573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5994400" y="1720641"/>
            <a:ext cx="5581714" cy="482439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التركيز اليدوي </a:t>
            </a:r>
            <a:r>
              <a:rPr lang="en-US" sz="2000" dirty="0" smtClean="0">
                <a:latin typeface="Alexandria" charset="0"/>
                <a:cs typeface="Alexandria" charset="0"/>
              </a:rPr>
              <a:t>Manual Focus</a:t>
            </a:r>
            <a:r>
              <a:rPr lang="ar-SA" sz="2000" dirty="0" smtClean="0">
                <a:latin typeface="Alexandria" charset="0"/>
                <a:cs typeface="Alexandria" charset="0"/>
              </a:rPr>
              <a:t> تسمح </a:t>
            </a:r>
            <a:r>
              <a:rPr lang="ar-SA" sz="2000" dirty="0">
                <a:latin typeface="Alexandria" charset="0"/>
                <a:cs typeface="Alexandria" charset="0"/>
              </a:rPr>
              <a:t>للصحفيين بالتحكم يدويًا في تركيز الكاميرا، مما يعطي نتائج أكثر دقة في الظروف الصعبة. هذه التقنية مفيدة في التصوير الليلي أو في الأماكن ذات الإضاءة الخافتة.</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بالتركيز اليدوي، يجب على الصحفيين استخدام تطبيقات التصوير التي تدعم هذه التقنية، مثل </a:t>
            </a:r>
            <a:r>
              <a:rPr lang="en-US" sz="2000" dirty="0">
                <a:latin typeface="Alexandria" charset="0"/>
                <a:cs typeface="Alexandria" charset="0"/>
              </a:rPr>
              <a:t>Filmic </a:t>
            </a:r>
            <a:r>
              <a:rPr lang="en-US" sz="2000" dirty="0" smtClean="0">
                <a:latin typeface="Alexandria" charset="0"/>
                <a:cs typeface="Alexandria" charset="0"/>
              </a:rPr>
              <a:t>Pro</a:t>
            </a:r>
            <a:r>
              <a:rPr lang="ar-SA" sz="2000" dirty="0" smtClean="0">
                <a:latin typeface="Alexandria" charset="0"/>
                <a:cs typeface="Alexandria" charset="0"/>
              </a:rPr>
              <a:t> أو </a:t>
            </a:r>
            <a:r>
              <a:rPr lang="en-US" sz="2000" dirty="0" err="1" smtClean="0">
                <a:latin typeface="Alexandria" charset="0"/>
                <a:cs typeface="Alexandria" charset="0"/>
              </a:rPr>
              <a:t>ProCamera</a:t>
            </a:r>
            <a:r>
              <a:rPr lang="ar-SA" sz="2000" dirty="0" smtClean="0">
                <a:latin typeface="Alexandria" charset="0"/>
                <a:cs typeface="Alexandria" charset="0"/>
              </a:rPr>
              <a:t>. بالإضافة </a:t>
            </a:r>
            <a:r>
              <a:rPr lang="ar-SA" sz="2000" dirty="0">
                <a:latin typeface="Alexandria" charset="0"/>
                <a:cs typeface="Alexandria" charset="0"/>
              </a:rPr>
              <a:t>إلى ذلك، يجب التأكد من أن العنصر الرئيسي في الصورة واضح وحاد</a:t>
            </a:r>
            <a:r>
              <a:rPr lang="ar-SA" sz="2000" dirty="0" smtClean="0">
                <a:latin typeface="Alexandria" charset="0"/>
                <a:cs typeface="Alexandria" charset="0"/>
              </a:rPr>
              <a:t>.</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1008850"/>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التركيز اليدوي (</a:t>
            </a:r>
            <a:r>
              <a:rPr lang="en-US" sz="2400" b="1" dirty="0">
                <a:solidFill>
                  <a:srgbClr val="203E5F"/>
                </a:solidFill>
                <a:latin typeface="Alexandria" charset="0"/>
                <a:cs typeface="Alexandria" charset="0"/>
              </a:rPr>
              <a:t>Manual </a:t>
            </a:r>
            <a:r>
              <a:rPr lang="en-US" sz="2400" b="1" dirty="0" smtClean="0">
                <a:solidFill>
                  <a:srgbClr val="203E5F"/>
                </a:solidFill>
                <a:latin typeface="Alexandria" charset="0"/>
                <a:cs typeface="Alexandria" charset="0"/>
              </a:rPr>
              <a:t>Focus</a:t>
            </a:r>
            <a:r>
              <a:rPr lang="ar-SA"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7" name="Picture 6"/>
          <p:cNvPicPr>
            <a:picLocks noChangeAspect="1"/>
          </p:cNvPicPr>
          <p:nvPr/>
        </p:nvPicPr>
        <p:blipFill>
          <a:blip r:embed="rId3"/>
          <a:stretch>
            <a:fillRect/>
          </a:stretch>
        </p:blipFill>
        <p:spPr>
          <a:xfrm>
            <a:off x="326425" y="2395113"/>
            <a:ext cx="5312375" cy="30684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158195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734560" y="1950031"/>
            <a:ext cx="6841554" cy="390106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أولاً،</a:t>
            </a:r>
            <a:r>
              <a:rPr lang="ar-SA" sz="2000" dirty="0">
                <a:latin typeface="Alexandria" charset="0"/>
                <a:cs typeface="Alexandria" charset="0"/>
              </a:rPr>
              <a:t> تقنية التركيز التلقائي بالوجه </a:t>
            </a:r>
            <a:r>
              <a:rPr lang="en-US" sz="2000" dirty="0" smtClean="0">
                <a:latin typeface="Alexandria" charset="0"/>
                <a:cs typeface="Alexandria" charset="0"/>
              </a:rPr>
              <a:t>Face </a:t>
            </a:r>
            <a:r>
              <a:rPr lang="en-US" sz="2000" dirty="0">
                <a:latin typeface="Alexandria" charset="0"/>
                <a:cs typeface="Alexandria" charset="0"/>
              </a:rPr>
              <a:t>Detection </a:t>
            </a:r>
            <a:r>
              <a:rPr lang="en-US" sz="2000" dirty="0" smtClean="0">
                <a:latin typeface="Alexandria" charset="0"/>
                <a:cs typeface="Alexandria" charset="0"/>
              </a:rPr>
              <a:t>AF</a:t>
            </a:r>
            <a:r>
              <a:rPr lang="ar-SA" sz="2000" dirty="0" smtClean="0">
                <a:latin typeface="Alexandria" charset="0"/>
                <a:cs typeface="Alexandria" charset="0"/>
              </a:rPr>
              <a:t> تسمح </a:t>
            </a:r>
            <a:r>
              <a:rPr lang="ar-SA" sz="2000" dirty="0">
                <a:latin typeface="Alexandria" charset="0"/>
                <a:cs typeface="Alexandria" charset="0"/>
              </a:rPr>
              <a:t>للكاميرا بالتركيز تلقائيًا على الوجوه في الصورة أو </a:t>
            </a:r>
            <a:r>
              <a:rPr lang="ar-SA" sz="2000" dirty="0" smtClean="0">
                <a:latin typeface="Alexandria" charset="0"/>
                <a:cs typeface="Alexandria" charset="0"/>
              </a:rPr>
              <a:t>الفيديو، </a:t>
            </a:r>
            <a:r>
              <a:rPr lang="ar-SA" sz="2000" dirty="0">
                <a:latin typeface="Alexandria" charset="0"/>
                <a:cs typeface="Alexandria" charset="0"/>
              </a:rPr>
              <a:t>هذه التقنية تعمل بشكل جيد في المقابلات أو التغطيات التي تتضمن أشخاصًا.</a:t>
            </a:r>
          </a:p>
          <a:p>
            <a:pPr algn="just" rtl="1">
              <a:lnSpc>
                <a:spcPct val="150000"/>
              </a:lnSpc>
            </a:pPr>
            <a:endParaRPr lang="ar-SA" sz="500" b="1" dirty="0">
              <a:latin typeface="Alexandria" charset="0"/>
              <a:cs typeface="Alexandria" charset="0"/>
            </a:endParaRPr>
          </a:p>
          <a:p>
            <a:pPr algn="just" rtl="1">
              <a:lnSpc>
                <a:spcPct val="150000"/>
              </a:lnSpc>
            </a:pPr>
            <a:r>
              <a:rPr lang="ar-SA" sz="2000" b="1" dirty="0">
                <a:latin typeface="Alexandria" charset="0"/>
                <a:cs typeface="Alexandria" charset="0"/>
              </a:rPr>
              <a:t>ثانياً،</a:t>
            </a:r>
            <a:r>
              <a:rPr lang="ar-SA" sz="2000" dirty="0">
                <a:latin typeface="Alexandria" charset="0"/>
                <a:cs typeface="Alexandria" charset="0"/>
              </a:rPr>
              <a:t> لتحقيق أفضل نتائج في التصوير بالتركيز التلقائي بالوجه، يجب على الصحفيين التأكد من أن الوجوه واضحة وحادة في </a:t>
            </a:r>
            <a:r>
              <a:rPr lang="ar-SA" sz="2000" dirty="0" smtClean="0">
                <a:latin typeface="Alexandria" charset="0"/>
                <a:cs typeface="Alexandria" charset="0"/>
              </a:rPr>
              <a:t>الصورة، كما يمكن </a:t>
            </a:r>
            <a:r>
              <a:rPr lang="ar-SA" sz="2000" dirty="0">
                <a:latin typeface="Alexandria" charset="0"/>
                <a:cs typeface="Alexandria" charset="0"/>
              </a:rPr>
              <a:t>استخدام تطبيقات التصوير التي تدعم هذه التقنية لتحسين الجودة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1136640"/>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تقنيات التصوير بتقنية التركيز التلقائي بالوجه (</a:t>
            </a:r>
            <a:r>
              <a:rPr lang="en-US" sz="2400" b="1" dirty="0">
                <a:solidFill>
                  <a:srgbClr val="203E5F"/>
                </a:solidFill>
                <a:latin typeface="Alexandria" charset="0"/>
                <a:cs typeface="Alexandria" charset="0"/>
              </a:rPr>
              <a:t>Face Detection </a:t>
            </a:r>
            <a:r>
              <a:rPr lang="en-US" sz="2400" b="1" dirty="0" smtClean="0">
                <a:solidFill>
                  <a:srgbClr val="203E5F"/>
                </a:solidFill>
                <a:latin typeface="Alexandria" charset="0"/>
                <a:cs typeface="Alexandria" charset="0"/>
              </a:rPr>
              <a:t>AF</a:t>
            </a:r>
            <a:r>
              <a:rPr lang="ar-SA" sz="2400" b="1" dirty="0" smtClean="0">
                <a:solidFill>
                  <a:srgbClr val="203E5F"/>
                </a:solidFill>
                <a:latin typeface="Alexandria" charset="0"/>
                <a:cs typeface="Alexandria" charset="0"/>
              </a:rPr>
              <a:t>)</a:t>
            </a:r>
            <a:endParaRPr lang="en-US"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6386" name="Picture 2" descr="Profil pour ‎دورة تعليم التصوير الفوتوغرافي‎"/>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495" y="1920240"/>
            <a:ext cx="4152265" cy="415226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4128355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537342"/>
            <a:ext cx="10946194" cy="5309146"/>
          </a:xfrm>
          <a:prstGeom prst="rect">
            <a:avLst/>
          </a:prstGeom>
          <a:noFill/>
        </p:spPr>
        <p:txBody>
          <a:bodyPr wrap="square" rtlCol="0">
            <a:spAutoFit/>
          </a:bodyPr>
          <a:lstStyle/>
          <a:p>
            <a:pPr algn="just" rtl="1">
              <a:lnSpc>
                <a:spcPct val="150000"/>
              </a:lnSpc>
            </a:pPr>
            <a:endParaRPr lang="ar-SA" sz="500" b="1" dirty="0">
              <a:latin typeface="Alexandria" charset="0"/>
              <a:cs typeface="Alexandria" charset="0"/>
            </a:endParaRPr>
          </a:p>
          <a:p>
            <a:pPr algn="just" rtl="1">
              <a:lnSpc>
                <a:spcPct val="150000"/>
              </a:lnSpc>
            </a:pPr>
            <a:r>
              <a:rPr lang="ar-SA" sz="2000" b="1" dirty="0" smtClean="0">
                <a:latin typeface="Alexandria" charset="0"/>
                <a:cs typeface="Alexandria" charset="0"/>
              </a:rPr>
              <a:t>أولاً، </a:t>
            </a:r>
            <a:r>
              <a:rPr lang="ar-SA" sz="2000" dirty="0">
                <a:latin typeface="Alexandria" charset="0"/>
                <a:cs typeface="Alexandria" charset="0"/>
              </a:rPr>
              <a:t>الإخراج هو أحد العناصر الحاسمة في إنتاج المحتوى الصحفي عبر الهاتف المحمول، حيث يهدف إلى تقديم المحتوى بطريقة جذابة، واضحة وسهلة الفهم للجمهور. يتطلب الإخراج مزيجًا من التخطيط الجيد، استخدام التطبيقات المناسبة، والالتزام بالمعايير البصرية التي تجعل المحتوى أكثر احترافية.</a:t>
            </a:r>
          </a:p>
          <a:p>
            <a:pPr algn="just" rtl="1">
              <a:lnSpc>
                <a:spcPct val="150000"/>
              </a:lnSpc>
            </a:pPr>
            <a:endParaRPr lang="ar-SA" sz="5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a:latin typeface="Alexandria" charset="0"/>
                <a:cs typeface="Alexandria" charset="0"/>
              </a:rPr>
              <a:t>يتضمن الإخراج عدة عناصر مثل التكوين البصري، الألوان، النصوص، المؤثرات البصرية، والإضاءة. يجب أن يكون التكوين متوازنًا، بحيث يتم توزيع العناصر بطريقة تسهل القراءة والمتابعة. أما الألوان، فيجب اختيارها بحيث تتناسب مع هوية القصة وتعزز فهم المشاهد للمحتوى. كما أن إضافة النصوص بطريقة واضحة ومتناغمة يسهم في إيصال المعلومات بفعالية</a:t>
            </a:r>
            <a:r>
              <a:rPr lang="ar-SA" sz="2000" dirty="0" smtClean="0">
                <a:latin typeface="Alexandria" charset="0"/>
                <a:cs typeface="Alexandria" charset="0"/>
              </a:rPr>
              <a:t>.</a:t>
            </a:r>
          </a:p>
          <a:p>
            <a:pPr algn="just" rtl="1">
              <a:lnSpc>
                <a:spcPct val="150000"/>
              </a:lnSpc>
            </a:pPr>
            <a:endParaRPr lang="ar-SA" sz="800" dirty="0" smtClean="0">
              <a:latin typeface="Alexandria" charset="0"/>
              <a:cs typeface="Alexandria" charset="0"/>
            </a:endParaRPr>
          </a:p>
          <a:p>
            <a:pPr algn="just" rtl="1">
              <a:lnSpc>
                <a:spcPct val="150000"/>
              </a:lnSpc>
            </a:pPr>
            <a:r>
              <a:rPr lang="ar-SA" sz="2000" b="1" dirty="0">
                <a:latin typeface="Alexandria" charset="0"/>
                <a:cs typeface="Alexandria" charset="0"/>
              </a:rPr>
              <a:t>ثالثاً، </a:t>
            </a:r>
            <a:r>
              <a:rPr lang="ar-SA" sz="2000" dirty="0">
                <a:latin typeface="Alexandria" charset="0"/>
                <a:cs typeface="Alexandria" charset="0"/>
              </a:rPr>
              <a:t>يؤثر</a:t>
            </a:r>
            <a:r>
              <a:rPr lang="ar-SA" sz="2000" dirty="0" smtClean="0">
                <a:latin typeface="Alexandria" charset="0"/>
                <a:cs typeface="Alexandria" charset="0"/>
              </a:rPr>
              <a:t> </a:t>
            </a:r>
            <a:r>
              <a:rPr lang="ar-SA" sz="2000" dirty="0">
                <a:latin typeface="Alexandria" charset="0"/>
                <a:cs typeface="Alexandria" charset="0"/>
              </a:rPr>
              <a:t>الإخراج </a:t>
            </a:r>
            <a:r>
              <a:rPr lang="ar-SA" sz="2000" dirty="0" smtClean="0">
                <a:latin typeface="Alexandria" charset="0"/>
                <a:cs typeface="Alexandria" charset="0"/>
              </a:rPr>
              <a:t>بشكل </a:t>
            </a:r>
            <a:r>
              <a:rPr lang="ar-SA" sz="2000" dirty="0">
                <a:latin typeface="Alexandria" charset="0"/>
                <a:cs typeface="Alexandria" charset="0"/>
              </a:rPr>
              <a:t>مباشر على جودة المحتوى الصحفي، وقابلية استيعابه من قبل الجمهور، ومدى انتشاره على المنصات الرقمية. تتجلى أهميته في عدة جوانب رئيسية، أبرزها</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الإخراج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996979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5" end="5"/>
                                            </p:txEl>
                                          </p:spTgt>
                                        </p:tgtEl>
                                        <p:attrNameLst>
                                          <p:attrName>style.visibility</p:attrName>
                                        </p:attrNameLst>
                                      </p:cBhvr>
                                      <p:to>
                                        <p:strVal val="visible"/>
                                      </p:to>
                                    </p:set>
                                    <p:animEffect transition="in" filter="fade">
                                      <p:cBhvr>
                                        <p:cTn id="24"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537342"/>
            <a:ext cx="10946194" cy="4258858"/>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1</a:t>
            </a:r>
            <a:r>
              <a:rPr lang="ar-SA" sz="2000" b="1" dirty="0">
                <a:latin typeface="Alexandria" charset="0"/>
                <a:cs typeface="Alexandria" charset="0"/>
              </a:rPr>
              <a:t>. تحسين تجربة المشاهد والقارئ</a:t>
            </a:r>
          </a:p>
          <a:p>
            <a:pPr algn="just" rtl="1">
              <a:lnSpc>
                <a:spcPct val="150000"/>
              </a:lnSpc>
            </a:pPr>
            <a:r>
              <a:rPr lang="ar-SA" sz="2000" dirty="0">
                <a:latin typeface="Alexandria" charset="0"/>
                <a:cs typeface="Alexandria" charset="0"/>
              </a:rPr>
              <a:t>يُسهم الإخراج الجيد في تقديم المعلومات بطريقة سلسة وسهلة الفهم، مما يعزز تجربة المستخدم ويجعله أكثر تفاعلًا مع المحتوى. استخدام عناصر بصرية متناسقة مثل الألوان، الخطوط، والتنسيق الجيد، يسهل على المشاهد استيعاب القصة الصحفية بسرعة ووضوح.</a:t>
            </a:r>
          </a:p>
          <a:p>
            <a:pPr algn="just" rtl="1">
              <a:lnSpc>
                <a:spcPct val="150000"/>
              </a:lnSpc>
            </a:pPr>
            <a:endParaRPr lang="ar-SA" sz="1000" dirty="0">
              <a:latin typeface="Alexandria" charset="0"/>
              <a:cs typeface="Alexandria" charset="0"/>
            </a:endParaRPr>
          </a:p>
          <a:p>
            <a:pPr algn="just" rtl="1">
              <a:lnSpc>
                <a:spcPct val="150000"/>
              </a:lnSpc>
            </a:pPr>
            <a:r>
              <a:rPr lang="ar-SA" sz="2000" b="1" dirty="0">
                <a:latin typeface="Alexandria" charset="0"/>
                <a:cs typeface="Alexandria" charset="0"/>
              </a:rPr>
              <a:t>2. تعزيز المصداقية والاحترافية</a:t>
            </a:r>
          </a:p>
          <a:p>
            <a:pPr algn="just" rtl="1">
              <a:lnSpc>
                <a:spcPct val="150000"/>
              </a:lnSpc>
            </a:pPr>
            <a:r>
              <a:rPr lang="ar-SA" sz="2000" dirty="0">
                <a:latin typeface="Alexandria" charset="0"/>
                <a:cs typeface="Alexandria" charset="0"/>
              </a:rPr>
              <a:t>يعكس الإخراج الجيد احترافية الصحفي والمؤسسة الإعلامية، مما يعزز ثقة الجمهور في المحتوى المقدم. فالترتيب المنهجي للصور، المقاطع الصوتية، والنصوص يساعد في تقديم قصة متماسكة وموثوقة، مما يزيد من مصداقية الصحافة المحمولة.</a:t>
            </a:r>
          </a:p>
          <a:p>
            <a:pPr algn="just" rtl="1">
              <a:lnSpc>
                <a:spcPct val="150000"/>
              </a:lnSpc>
            </a:pPr>
            <a:endParaRPr lang="ar-SA" sz="105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الإخراج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1785816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537342"/>
            <a:ext cx="10946194" cy="4247317"/>
          </a:xfrm>
          <a:prstGeom prst="rect">
            <a:avLst/>
          </a:prstGeom>
          <a:noFill/>
        </p:spPr>
        <p:txBody>
          <a:bodyPr wrap="square" rtlCol="0">
            <a:spAutoFit/>
          </a:bodyPr>
          <a:lstStyle/>
          <a:p>
            <a:pPr algn="just" rtl="1">
              <a:lnSpc>
                <a:spcPct val="150000"/>
              </a:lnSpc>
            </a:pPr>
            <a:r>
              <a:rPr lang="ar-SA" sz="2000" b="1" dirty="0" smtClean="0">
                <a:latin typeface="Alexandria" charset="0"/>
                <a:cs typeface="Alexandria" charset="0"/>
              </a:rPr>
              <a:t>3</a:t>
            </a:r>
            <a:r>
              <a:rPr lang="ar-SA" sz="2000" b="1" dirty="0">
                <a:latin typeface="Alexandria" charset="0"/>
                <a:cs typeface="Alexandria" charset="0"/>
              </a:rPr>
              <a:t>. جذب الانتباه وزيادة التفاعل</a:t>
            </a:r>
          </a:p>
          <a:p>
            <a:pPr algn="just" rtl="1">
              <a:lnSpc>
                <a:spcPct val="150000"/>
              </a:lnSpc>
            </a:pPr>
            <a:r>
              <a:rPr lang="ar-SA" sz="2000" dirty="0">
                <a:latin typeface="Alexandria" charset="0"/>
                <a:cs typeface="Alexandria" charset="0"/>
              </a:rPr>
              <a:t>في ظل الزخم الإعلامي الرقمي، يحتاج الصحفيون إلى تقنيات إخراج متميزة لجذب انتباه الجمهور وسط الكم الهائل من المحتوى المتاح. الإخراج الإبداعي باستخدام المؤثرات البصرية، المونتاج المتقن، والعناوين الجذابة يساعد في تحقيق ذلك، مما يزيد من نسب المشاهدة والمشاركة</a:t>
            </a:r>
            <a:r>
              <a:rPr lang="ar-SA" sz="2000" dirty="0" smtClean="0">
                <a:latin typeface="Alexandria" charset="0"/>
                <a:cs typeface="Alexandria" charset="0"/>
              </a:rPr>
              <a:t>.</a:t>
            </a:r>
          </a:p>
          <a:p>
            <a:pPr algn="just" rtl="1">
              <a:lnSpc>
                <a:spcPct val="150000"/>
              </a:lnSpc>
            </a:pPr>
            <a:endParaRPr lang="ar-SA" sz="2000" dirty="0">
              <a:latin typeface="Alexandria" charset="0"/>
              <a:cs typeface="Alexandria" charset="0"/>
            </a:endParaRPr>
          </a:p>
          <a:p>
            <a:pPr algn="just" rtl="1">
              <a:lnSpc>
                <a:spcPct val="150000"/>
              </a:lnSpc>
            </a:pPr>
            <a:r>
              <a:rPr lang="ar-SA" sz="2000" b="1" dirty="0">
                <a:latin typeface="Alexandria" charset="0"/>
                <a:cs typeface="Alexandria" charset="0"/>
              </a:rPr>
              <a:t>4. دعم السرد البصري والقصصي</a:t>
            </a:r>
          </a:p>
          <a:p>
            <a:pPr algn="just" rtl="1">
              <a:lnSpc>
                <a:spcPct val="150000"/>
              </a:lnSpc>
            </a:pPr>
            <a:r>
              <a:rPr lang="ar-SA" sz="2000" dirty="0">
                <a:latin typeface="Alexandria" charset="0"/>
                <a:cs typeface="Alexandria" charset="0"/>
              </a:rPr>
              <a:t>الإخراج الفعّال يعزز من قوة القصة الصحفية من خلال استخدام الصور، الفيديوهات، والتصميمات التوضيحية بطريقة تدعم السرد وتجعله أكثر تأثيرًا. إذ يمكن توظيف اللقطات، الزوايا، والإضاءة لتوجيه المشاهد إلى النقاط المهمة داخل القصة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الإخراج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03618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xEl>
                                              <p:pRg st="3" end="3"/>
                                            </p:txEl>
                                          </p:spTgt>
                                        </p:tgtEl>
                                        <p:attrNameLst>
                                          <p:attrName>style.visibility</p:attrName>
                                        </p:attrNameLst>
                                      </p:cBhvr>
                                      <p:to>
                                        <p:strVal val="visible"/>
                                      </p:to>
                                    </p:set>
                                    <p:animEffect transition="in" filter="fade">
                                      <p:cBhvr>
                                        <p:cTn id="24" dur="500"/>
                                        <p:tgtEl>
                                          <p:spTgt spid="9">
                                            <p:txEl>
                                              <p:pRg st="3" end="3"/>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9">
                                            <p:txEl>
                                              <p:pRg st="4" end="4"/>
                                            </p:txEl>
                                          </p:spTgt>
                                        </p:tgtEl>
                                        <p:attrNameLst>
                                          <p:attrName>style.visibility</p:attrName>
                                        </p:attrNameLst>
                                      </p:cBhvr>
                                      <p:to>
                                        <p:strVal val="visible"/>
                                      </p:to>
                                    </p:set>
                                    <p:animEffect transition="in" filter="fade">
                                      <p:cBhvr>
                                        <p:cTn id="29"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537342"/>
            <a:ext cx="10946194" cy="2400657"/>
          </a:xfrm>
          <a:prstGeom prst="rect">
            <a:avLst/>
          </a:prstGeom>
          <a:noFill/>
        </p:spPr>
        <p:txBody>
          <a:bodyPr wrap="square" rtlCol="0">
            <a:spAutoFit/>
          </a:bodyPr>
          <a:lstStyle/>
          <a:p>
            <a:pPr algn="just" rtl="1">
              <a:lnSpc>
                <a:spcPct val="150000"/>
              </a:lnSpc>
            </a:pPr>
            <a:r>
              <a:rPr lang="ar-SA" sz="2000" b="1" dirty="0">
                <a:latin typeface="Alexandria" charset="0"/>
                <a:cs typeface="Alexandria" charset="0"/>
              </a:rPr>
              <a:t>5. التكيف مع المنصات الرقمية المختلفة</a:t>
            </a:r>
          </a:p>
          <a:p>
            <a:pPr algn="just" rtl="1">
              <a:lnSpc>
                <a:spcPct val="150000"/>
              </a:lnSpc>
            </a:pPr>
            <a:r>
              <a:rPr lang="ar-SA" sz="2000" dirty="0">
                <a:latin typeface="Alexandria" charset="0"/>
                <a:cs typeface="Alexandria" charset="0"/>
              </a:rPr>
              <a:t>كل منصة رقمية لها متطلبات إخراجية مختلفة، فالإخراج الجيد يراعي هذه الفروقات لضمان ملاءمة المحتوى لمنصات مثل يوتيوب، إنستغرام، فيسبوك، وتويتر. فمثلاً، يحتاج محتوى إنستغرام إلى تصميمات عمودية، بينما يتطلب يوتيوب دقة عالية وإطارات أفقية تتناسب مع شاشات العرض الكبيرة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الإخراج في 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1369194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1" end="1"/>
                                            </p:txEl>
                                          </p:spTgt>
                                        </p:tgtEl>
                                        <p:attrNameLst>
                                          <p:attrName>style.visibility</p:attrName>
                                        </p:attrNameLst>
                                      </p:cBhvr>
                                      <p:to>
                                        <p:strVal val="visible"/>
                                      </p:to>
                                    </p:set>
                                    <p:animEffect transition="in" filter="fade">
                                      <p:cBhvr>
                                        <p:cTn id="19"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629920" y="1537342"/>
            <a:ext cx="10946194" cy="4524315"/>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الصحفي </a:t>
            </a:r>
            <a:r>
              <a:rPr lang="ar-SA" sz="2000" dirty="0">
                <a:latin typeface="Alexandria" charset="0"/>
                <a:cs typeface="Alexandria" charset="0"/>
              </a:rPr>
              <a:t>الشامل هو ذلك المحترف القادر على تنفيذ جميع مراحل إنتاج المحتوى الصحفي بمفرده، بدءًا من جمع المعلومات والتحقق منها، مرورًا بالتصوير والتحرير، وصولًا إلى النشر والترويج عبر المنصات المختلفة. يتطلب هذا الدور مهارات متعددة تشمل الكتابة الصحفية، التصوير، المونتاج، إدارة المحتوى الرقمي، والتفاعل مع الجمهور</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dirty="0">
                <a:latin typeface="Alexandria" charset="0"/>
                <a:cs typeface="Alexandria" charset="0"/>
              </a:rPr>
              <a:t>تعد صحافة الهاتف المحمول أداة مثالية للصحفي الشامل، حيث توفر له كل ما يحتاجه لإنتاج المحتوى بسرعة وكفاءة. فالهاتف المحمول، بفضل تطبيقاته المتطورة، يمكن أن يكون بمثابة كاميرا احترافية، وأداة تسجيل صوتي، واستوديو مونتاج، ومنصة نشر وتوزيع في آنٍ واحد. وهذا يتيح للصحفي الشامل تغطية الأخبار والأحداث مباشرة، دون الحاجة إلى فرق إنتاج كبيرة أو معدات معقدة</a:t>
            </a:r>
            <a:r>
              <a:rPr lang="ar-SA" sz="2000" dirty="0" smtClean="0">
                <a:latin typeface="Alexandria" charset="0"/>
                <a:cs typeface="Alexandria" charset="0"/>
              </a:rPr>
              <a:t>.</a:t>
            </a:r>
            <a:endParaRPr lang="ar-SA" sz="2000" dirty="0">
              <a:latin typeface="Alexandria" charset="0"/>
              <a:cs typeface="Alexandria" charset="0"/>
            </a:endParaRP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مفهوم الصحفي الشامل وعلاقته بصحافة الموبايل</a:t>
            </a: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spTree>
    <p:extLst>
      <p:ext uri="{BB962C8B-B14F-4D97-AF65-F5344CB8AC3E}">
        <p14:creationId xmlns:p14="http://schemas.microsoft.com/office/powerpoint/2010/main" val="2518174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BDE4-58E0-7692-7190-A2DB8301CD34}"/>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FDD89FF-1B41-395B-4F1E-7A48571274D8}"/>
              </a:ext>
            </a:extLst>
          </p:cNvPr>
          <p:cNvSpPr txBox="1"/>
          <p:nvPr/>
        </p:nvSpPr>
        <p:spPr>
          <a:xfrm>
            <a:off x="4411744" y="1537342"/>
            <a:ext cx="7164370" cy="5078313"/>
          </a:xfrm>
          <a:prstGeom prst="rect">
            <a:avLst/>
          </a:prstGeom>
          <a:noFill/>
        </p:spPr>
        <p:txBody>
          <a:bodyPr wrap="square" rtlCol="0">
            <a:spAutoFit/>
          </a:bodyPr>
          <a:lstStyle/>
          <a:p>
            <a:pPr algn="just" rtl="1">
              <a:lnSpc>
                <a:spcPct val="150000"/>
              </a:lnSpc>
            </a:pPr>
            <a:endParaRPr lang="ar-SA" sz="500" b="1" dirty="0">
              <a:latin typeface="Alexandria" charset="0"/>
              <a:cs typeface="Alexandria" charset="0"/>
            </a:endParaRPr>
          </a:p>
          <a:p>
            <a:pPr algn="just" rtl="1">
              <a:lnSpc>
                <a:spcPct val="150000"/>
              </a:lnSpc>
            </a:pPr>
            <a:r>
              <a:rPr lang="ar-SA" sz="2000" b="1" dirty="0" smtClean="0">
                <a:latin typeface="Alexandria" charset="0"/>
                <a:cs typeface="Alexandria" charset="0"/>
              </a:rPr>
              <a:t>أولاً، </a:t>
            </a:r>
            <a:r>
              <a:rPr lang="ar-SA" sz="2000" dirty="0" smtClean="0">
                <a:latin typeface="Alexandria" charset="0"/>
                <a:cs typeface="Alexandria" charset="0"/>
              </a:rPr>
              <a:t>صحافة </a:t>
            </a:r>
            <a:r>
              <a:rPr lang="ar-SA" sz="2000" dirty="0">
                <a:latin typeface="Alexandria" charset="0"/>
                <a:cs typeface="Alexandria" charset="0"/>
              </a:rPr>
              <a:t>الموبايل تعتمد بشكل كبير على الإبداع والابتكار في استخدام التقنيات الحديثة. من خلال إتقان هذه التقنيات، يمكن للصحفيين تحويل المواد الخام إلى قصص صحفية مؤثرة وجذابة. هذا يتطلب فهمًا عميقًا للإعدادات المختلفة، واستخدام التطبيقات المناسبة، والتركيز على جودة المحتوى</a:t>
            </a:r>
            <a:r>
              <a:rPr lang="ar-SA" sz="2000" dirty="0" smtClean="0">
                <a:latin typeface="Alexandria" charset="0"/>
                <a:cs typeface="Alexandria" charset="0"/>
              </a:rPr>
              <a:t>.</a:t>
            </a:r>
          </a:p>
          <a:p>
            <a:pPr algn="just" rtl="1">
              <a:lnSpc>
                <a:spcPct val="150000"/>
              </a:lnSpc>
            </a:pPr>
            <a:endParaRPr lang="ar-SA" sz="1100" dirty="0">
              <a:latin typeface="Alexandria" charset="0"/>
              <a:cs typeface="Alexandria" charset="0"/>
            </a:endParaRPr>
          </a:p>
          <a:p>
            <a:pPr algn="just" rtl="1">
              <a:lnSpc>
                <a:spcPct val="150000"/>
              </a:lnSpc>
            </a:pPr>
            <a:r>
              <a:rPr lang="ar-SA" sz="2000" b="1" dirty="0" smtClean="0">
                <a:latin typeface="Alexandria" charset="0"/>
                <a:cs typeface="Alexandria" charset="0"/>
              </a:rPr>
              <a:t>ثانياً، </a:t>
            </a:r>
            <a:r>
              <a:rPr lang="ar-SA" sz="2000" dirty="0" smtClean="0">
                <a:latin typeface="Alexandria" charset="0"/>
                <a:cs typeface="Alexandria" charset="0"/>
              </a:rPr>
              <a:t>يجب </a:t>
            </a:r>
            <a:r>
              <a:rPr lang="ar-SA" sz="2000" dirty="0">
                <a:latin typeface="Alexandria" charset="0"/>
                <a:cs typeface="Alexandria" charset="0"/>
              </a:rPr>
              <a:t>أن نؤكد على أن صحافة الموبايل ليست مجرد تقنيات، بل هي أيضًا فلسفة تعتمد على السرعة، المرونة، والإبداع. من خلال الاستمرار في تطوير مهارات التصوير والمونتاج، يمكن للصحفيين مواكبة التطورات التكنولوجية وتعزيز تأثيرهم في عالم الصحافة الحديثة.</a:t>
            </a:r>
          </a:p>
        </p:txBody>
      </p:sp>
      <p:grpSp>
        <p:nvGrpSpPr>
          <p:cNvPr id="2" name="Group 1">
            <a:extLst>
              <a:ext uri="{FF2B5EF4-FFF2-40B4-BE49-F238E27FC236}">
                <a16:creationId xmlns:a16="http://schemas.microsoft.com/office/drawing/2014/main" id="{801920A2-38AB-CA83-00D5-E3393E2C8EBA}"/>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3420E221-5CA4-B63D-9E4E-ED1D77DDC441}"/>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D3268107-A171-568B-9E74-28D5179F5C8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
        <p:nvSpPr>
          <p:cNvPr id="5" name="TextBox 4">
            <a:extLst>
              <a:ext uri="{FF2B5EF4-FFF2-40B4-BE49-F238E27FC236}">
                <a16:creationId xmlns:a16="http://schemas.microsoft.com/office/drawing/2014/main" id="{A93DF751-7A75-3AF2-5F66-10B80BC86666}"/>
              </a:ext>
            </a:extLst>
          </p:cNvPr>
          <p:cNvSpPr txBox="1"/>
          <p:nvPr/>
        </p:nvSpPr>
        <p:spPr>
          <a:xfrm>
            <a:off x="1371600" y="825551"/>
            <a:ext cx="10204514" cy="583878"/>
          </a:xfrm>
          <a:prstGeom prst="rect">
            <a:avLst/>
          </a:prstGeom>
          <a:noFill/>
        </p:spPr>
        <p:txBody>
          <a:bodyPr wrap="square" rtlCol="0">
            <a:spAutoFit/>
          </a:bodyPr>
          <a:lstStyle/>
          <a:p>
            <a:pPr algn="r" rtl="1">
              <a:lnSpc>
                <a:spcPct val="150000"/>
              </a:lnSpc>
            </a:pPr>
            <a:r>
              <a:rPr lang="ar-SA" sz="2400" b="1" dirty="0" smtClean="0">
                <a:solidFill>
                  <a:srgbClr val="203E5F"/>
                </a:solidFill>
                <a:latin typeface="Alexandria" charset="0"/>
                <a:cs typeface="Alexandria" charset="0"/>
              </a:rPr>
              <a:t>خاتمة </a:t>
            </a:r>
            <a:r>
              <a:rPr lang="ar-SA" sz="2400" b="1" dirty="0">
                <a:solidFill>
                  <a:srgbClr val="203E5F"/>
                </a:solidFill>
                <a:latin typeface="Alexandria" charset="0"/>
                <a:cs typeface="Alexandria" charset="0"/>
              </a:rPr>
              <a:t>تقنيات التصوير، المونتاج، الإخراج عبر الهاتف </a:t>
            </a:r>
            <a:r>
              <a:rPr lang="ar-SA" sz="2400" b="1" dirty="0" smtClean="0">
                <a:solidFill>
                  <a:srgbClr val="203E5F"/>
                </a:solidFill>
                <a:latin typeface="Alexandria" charset="0"/>
                <a:cs typeface="Alexandria" charset="0"/>
              </a:rPr>
              <a:t>المحمول</a:t>
            </a:r>
            <a:endParaRPr lang="ar-SA" sz="2400" b="1" dirty="0">
              <a:solidFill>
                <a:srgbClr val="203E5F"/>
              </a:solidFill>
              <a:latin typeface="Alexandria" charset="0"/>
              <a:cs typeface="Alexandria" charset="0"/>
            </a:endParaRPr>
          </a:p>
        </p:txBody>
      </p:sp>
      <p:sp>
        <p:nvSpPr>
          <p:cNvPr id="10" name="TextBox 9">
            <a:extLst>
              <a:ext uri="{FF2B5EF4-FFF2-40B4-BE49-F238E27FC236}">
                <a16:creationId xmlns:a16="http://schemas.microsoft.com/office/drawing/2014/main" id="{8AE2C7E6-E883-8590-5457-0F923D009C88}"/>
              </a:ext>
            </a:extLst>
          </p:cNvPr>
          <p:cNvSpPr txBox="1"/>
          <p:nvPr/>
        </p:nvSpPr>
        <p:spPr>
          <a:xfrm>
            <a:off x="5833241" y="163600"/>
            <a:ext cx="6272924" cy="369332"/>
          </a:xfrm>
          <a:prstGeom prst="rect">
            <a:avLst/>
          </a:prstGeom>
          <a:noFill/>
        </p:spPr>
        <p:txBody>
          <a:bodyPr wrap="square" rtlCol="0">
            <a:spAutoFit/>
          </a:bodyPr>
          <a:lstStyle/>
          <a:p>
            <a:pPr algn="r" rtl="1"/>
            <a:r>
              <a:rPr lang="ar-SA" b="1" dirty="0" smtClean="0">
                <a:solidFill>
                  <a:srgbClr val="203E5F"/>
                </a:solidFill>
                <a:latin typeface="Alexandria" charset="0"/>
                <a:cs typeface="Alexandria" charset="0"/>
              </a:rPr>
              <a:t>تقنيات التصوير، المونتاج، الإخراج عبر الهاتف المحمول</a:t>
            </a:r>
            <a:endParaRPr lang="ar-SA" b="1" dirty="0">
              <a:solidFill>
                <a:srgbClr val="203E5F"/>
              </a:solidFill>
              <a:latin typeface="Alexandria" charset="0"/>
              <a:cs typeface="Alexandria" charset="0"/>
            </a:endParaRPr>
          </a:p>
        </p:txBody>
      </p:sp>
      <p:pic>
        <p:nvPicPr>
          <p:cNvPr id="10242" name="Picture 2" descr="مقدمة في التصوير الفوتوغرافي: التقاط اللحظات بهاتفك الذكي"/>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0431" y="1784796"/>
            <a:ext cx="4033134" cy="22686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pic>
        <p:nvPicPr>
          <p:cNvPr id="10244" name="Picture 4" descr="نصائح التصوير بالجوال للمبتدئين ... خطواتك الأولى نحو احتراف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561" y="4242465"/>
            <a:ext cx="3562010" cy="23731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Tree>
    <p:extLst>
      <p:ext uri="{BB962C8B-B14F-4D97-AF65-F5344CB8AC3E}">
        <p14:creationId xmlns:p14="http://schemas.microsoft.com/office/powerpoint/2010/main" val="2460713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1" end="1"/>
                                            </p:txEl>
                                          </p:spTgt>
                                        </p:tgtEl>
                                        <p:attrNameLst>
                                          <p:attrName>style.visibility</p:attrName>
                                        </p:attrNameLst>
                                      </p:cBhvr>
                                      <p:to>
                                        <p:strVal val="visible"/>
                                      </p:to>
                                    </p:set>
                                    <p:animEffect transition="in" filter="fade">
                                      <p:cBhvr>
                                        <p:cTn id="14" dur="500"/>
                                        <p:tgtEl>
                                          <p:spTgt spid="9">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animEffect transition="in" filter="fade">
                                      <p:cBhvr>
                                        <p:cTn id="19"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EA290-5F5D-849D-0239-FBBFDE39FE9E}"/>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630FD27D-5586-B112-0802-2B95CF8F7D85}"/>
              </a:ext>
            </a:extLst>
          </p:cNvPr>
          <p:cNvSpPr txBox="1"/>
          <p:nvPr/>
        </p:nvSpPr>
        <p:spPr>
          <a:xfrm>
            <a:off x="900421" y="1599902"/>
            <a:ext cx="10628560" cy="4939814"/>
          </a:xfrm>
          <a:prstGeom prst="rect">
            <a:avLst/>
          </a:prstGeom>
          <a:noFill/>
        </p:spPr>
        <p:txBody>
          <a:bodyPr wrap="square" rtlCol="0">
            <a:spAutoFit/>
          </a:bodyPr>
          <a:lstStyle/>
          <a:p>
            <a:pPr algn="just" rtl="1">
              <a:lnSpc>
                <a:spcPct val="150000"/>
              </a:lnSpc>
            </a:pPr>
            <a:r>
              <a:rPr lang="ar-SA" sz="2000" dirty="0" smtClean="0">
                <a:latin typeface="Alexandria" charset="0"/>
                <a:cs typeface="Alexandria" charset="0"/>
              </a:rPr>
              <a:t>- تناولت </a:t>
            </a:r>
            <a:r>
              <a:rPr lang="ar-SA" sz="2000" dirty="0">
                <a:latin typeface="Alexandria" charset="0"/>
                <a:cs typeface="Alexandria" charset="0"/>
              </a:rPr>
              <a:t>المحاضرة تقنيات التصوير الصحفي بالموبايل، مع استعراض الأدوات والمعدات الأساسية لضمان جودة عالية. كما تم التركيز على ضبط الإضاءة والصوت، واستخدام الميكروفونات الخارجية وتقنيات التثبيت لمنع الاهتزاز.</a:t>
            </a:r>
          </a:p>
          <a:p>
            <a:pPr algn="just" rtl="1">
              <a:lnSpc>
                <a:spcPct val="150000"/>
              </a:lnSpc>
            </a:pPr>
            <a:endParaRPr lang="ar-SA" sz="1200" dirty="0">
              <a:latin typeface="Alexandria" charset="0"/>
              <a:cs typeface="Alexandria" charset="0"/>
            </a:endParaRPr>
          </a:p>
          <a:p>
            <a:pPr algn="just" rtl="1">
              <a:lnSpc>
                <a:spcPct val="150000"/>
              </a:lnSpc>
            </a:pPr>
            <a:r>
              <a:rPr lang="ar-SA" sz="2000" dirty="0" smtClean="0">
                <a:latin typeface="Alexandria" charset="0"/>
                <a:cs typeface="Alexandria" charset="0"/>
              </a:rPr>
              <a:t>- تم </a:t>
            </a:r>
            <a:r>
              <a:rPr lang="ar-SA" sz="2000" dirty="0">
                <a:latin typeface="Alexandria" charset="0"/>
                <a:cs typeface="Alexandria" charset="0"/>
              </a:rPr>
              <a:t>التطرق إلى مهارات المونتاج والإخراج عبر تطبيقات متخصصة لتحرير الفيديوهات وتحسين جودتها. كما شملت المحاضرة أحدث تقنيات التصوير، مثل التصوير الليلي، البطيء، والتصوير بزاوية 360 درجة.</a:t>
            </a:r>
          </a:p>
          <a:p>
            <a:pPr algn="just" rtl="1">
              <a:lnSpc>
                <a:spcPct val="150000"/>
              </a:lnSpc>
            </a:pPr>
            <a:endParaRPr lang="ar-SA" sz="1200" dirty="0">
              <a:latin typeface="Alexandria" charset="0"/>
              <a:cs typeface="Alexandria" charset="0"/>
            </a:endParaRPr>
          </a:p>
          <a:p>
            <a:pPr algn="just" rtl="1">
              <a:lnSpc>
                <a:spcPct val="150000"/>
              </a:lnSpc>
            </a:pPr>
            <a:r>
              <a:rPr lang="ar-SA" sz="2000" dirty="0" smtClean="0">
                <a:latin typeface="Alexandria" charset="0"/>
                <a:cs typeface="Alexandria" charset="0"/>
              </a:rPr>
              <a:t>- ناقشنا </a:t>
            </a:r>
            <a:r>
              <a:rPr lang="ar-SA" sz="2000" dirty="0">
                <a:latin typeface="Alexandria" charset="0"/>
                <a:cs typeface="Alexandria" charset="0"/>
              </a:rPr>
              <a:t>دور التقنيات الحديثة كواقع معزز وافتراضي في إنتاج محتوى مرئي أكثر تفاعلية. عززت المحاضرة فهم الطلاب لأفضل ممارسات التصوير بالموبايل لإنتاج محتوى صحفي احترافي بسرعة وكفاءة</a:t>
            </a:r>
            <a:r>
              <a:rPr lang="ar-SA" sz="2000" dirty="0" smtClean="0">
                <a:latin typeface="Alexandria" charset="0"/>
                <a:cs typeface="Alexandria" charset="0"/>
              </a:rPr>
              <a:t>.</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3734E875-CCB0-DE57-CBD4-D7AA1B9A9C0F}"/>
              </a:ext>
            </a:extLst>
          </p:cNvPr>
          <p:cNvSpPr txBox="1"/>
          <p:nvPr/>
        </p:nvSpPr>
        <p:spPr>
          <a:xfrm>
            <a:off x="6636470" y="939048"/>
            <a:ext cx="4892511" cy="583878"/>
          </a:xfrm>
          <a:prstGeom prst="rect">
            <a:avLst/>
          </a:prstGeom>
          <a:noFill/>
        </p:spPr>
        <p:txBody>
          <a:bodyPr wrap="square" rtlCol="0">
            <a:spAutoFit/>
          </a:bodyPr>
          <a:lstStyle/>
          <a:p>
            <a:pPr algn="r" rtl="1">
              <a:lnSpc>
                <a:spcPct val="150000"/>
              </a:lnSpc>
            </a:pPr>
            <a:r>
              <a:rPr lang="ar-SA" sz="2400" b="1" dirty="0">
                <a:solidFill>
                  <a:srgbClr val="203E5F"/>
                </a:solidFill>
                <a:latin typeface="Alexandria" charset="0"/>
                <a:cs typeface="Alexandria" charset="0"/>
              </a:rPr>
              <a:t>ملخص المحاضرة </a:t>
            </a:r>
            <a:r>
              <a:rPr lang="ar-SA" sz="2400" b="1" dirty="0" smtClean="0">
                <a:solidFill>
                  <a:srgbClr val="203E5F"/>
                </a:solidFill>
                <a:latin typeface="Alexandria" charset="0"/>
                <a:cs typeface="Alexandria" charset="0"/>
              </a:rPr>
              <a:t>السابعة</a:t>
            </a:r>
            <a:endParaRPr lang="ar-SA" sz="2400" b="1" dirty="0">
              <a:solidFill>
                <a:srgbClr val="203E5F"/>
              </a:solidFill>
              <a:latin typeface="Alexandria" charset="0"/>
              <a:cs typeface="Alexandria" charset="0"/>
            </a:endParaRPr>
          </a:p>
        </p:txBody>
      </p:sp>
      <p:grpSp>
        <p:nvGrpSpPr>
          <p:cNvPr id="2" name="Group 1">
            <a:extLst>
              <a:ext uri="{FF2B5EF4-FFF2-40B4-BE49-F238E27FC236}">
                <a16:creationId xmlns:a16="http://schemas.microsoft.com/office/drawing/2014/main" id="{22510F3F-C8A4-240E-09E7-2151C086FA8B}"/>
              </a:ext>
            </a:extLst>
          </p:cNvPr>
          <p:cNvGrpSpPr/>
          <p:nvPr/>
        </p:nvGrpSpPr>
        <p:grpSpPr>
          <a:xfrm>
            <a:off x="180431" y="79526"/>
            <a:ext cx="12011570" cy="1076343"/>
            <a:chOff x="180431" y="79526"/>
            <a:chExt cx="12011570" cy="1076343"/>
          </a:xfrm>
        </p:grpSpPr>
        <p:sp>
          <p:nvSpPr>
            <p:cNvPr id="3" name="Rectangle 2">
              <a:extLst>
                <a:ext uri="{FF2B5EF4-FFF2-40B4-BE49-F238E27FC236}">
                  <a16:creationId xmlns:a16="http://schemas.microsoft.com/office/drawing/2014/main" id="{4D7862C1-E8F8-DF32-B04F-AB3932C7208F}"/>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23CAC4AD-40D0-A0F0-3910-0548D2711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1797148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500"/>
                                        <p:tgtEl>
                                          <p:spTgt spid="9">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Effect transition="in" filter="fade">
                                      <p:cBhvr>
                                        <p:cTn id="19" dur="500"/>
                                        <p:tgtEl>
                                          <p:spTgt spid="9">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9">
                                            <p:txEl>
                                              <p:pRg st="4" end="4"/>
                                            </p:txEl>
                                          </p:spTgt>
                                        </p:tgtEl>
                                        <p:attrNameLst>
                                          <p:attrName>style.visibility</p:attrName>
                                        </p:attrNameLst>
                                      </p:cBhvr>
                                      <p:to>
                                        <p:strVal val="visible"/>
                                      </p:to>
                                    </p:set>
                                    <p:animEffect transition="in" filter="fade">
                                      <p:cBhvr>
                                        <p:cTn id="24"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29D339-E6AC-AA8A-DF87-B9C82F29F049}"/>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9285C4CB-442B-B6EB-EF4E-B97156993112}"/>
              </a:ext>
            </a:extLst>
          </p:cNvPr>
          <p:cNvSpPr txBox="1"/>
          <p:nvPr/>
        </p:nvSpPr>
        <p:spPr>
          <a:xfrm>
            <a:off x="1592827" y="3045239"/>
            <a:ext cx="8465572" cy="1938992"/>
          </a:xfrm>
          <a:prstGeom prst="rect">
            <a:avLst/>
          </a:prstGeom>
          <a:noFill/>
        </p:spPr>
        <p:txBody>
          <a:bodyPr wrap="square" rtlCol="0">
            <a:spAutoFit/>
          </a:bodyPr>
          <a:lstStyle/>
          <a:p>
            <a:pPr algn="just" rtl="1">
              <a:lnSpc>
                <a:spcPct val="200000"/>
              </a:lnSpc>
            </a:pPr>
            <a:r>
              <a:rPr lang="ar-SA" sz="2000" dirty="0">
                <a:latin typeface="Alexandria" charset="0"/>
                <a:cs typeface="Alexandria" charset="0"/>
              </a:rPr>
              <a:t>في </a:t>
            </a:r>
            <a:r>
              <a:rPr lang="ar-SA" sz="2000" b="1" dirty="0">
                <a:solidFill>
                  <a:srgbClr val="203E5F"/>
                </a:solidFill>
                <a:latin typeface="Alexandria" charset="0"/>
                <a:cs typeface="Alexandria" charset="0"/>
              </a:rPr>
              <a:t>المحاضرة القادمة - المحاضرة رقم </a:t>
            </a:r>
            <a:r>
              <a:rPr lang="ar-SA" sz="2000" b="1" dirty="0" smtClean="0">
                <a:solidFill>
                  <a:srgbClr val="203E5F"/>
                </a:solidFill>
                <a:latin typeface="Alexandria" charset="0"/>
                <a:cs typeface="Alexandria" charset="0"/>
              </a:rPr>
              <a:t>(8)</a:t>
            </a:r>
            <a:r>
              <a:rPr lang="ar-SA" sz="2000" b="1" dirty="0" smtClean="0">
                <a:latin typeface="Alexandria" charset="0"/>
                <a:cs typeface="Alexandria" charset="0"/>
              </a:rPr>
              <a:t> </a:t>
            </a:r>
            <a:r>
              <a:rPr lang="ar-SA" sz="2000" dirty="0" smtClean="0">
                <a:latin typeface="Alexandria" charset="0"/>
                <a:cs typeface="Alexandria" charset="0"/>
              </a:rPr>
              <a:t>نتناول بالشرح إنتاج محتوى الفيديو القصير والبث المباشر عبر الهاتف المحمول، ونشرح أهم المنصات الرقمية لنشر المحتوى المنتج بواسطة الموبايل. </a:t>
            </a:r>
            <a:endParaRPr lang="ar-SA" sz="2000" dirty="0">
              <a:latin typeface="Alexandria" charset="0"/>
              <a:cs typeface="Alexandria" charset="0"/>
            </a:endParaRPr>
          </a:p>
        </p:txBody>
      </p:sp>
      <p:sp>
        <p:nvSpPr>
          <p:cNvPr id="5" name="TextBox 4">
            <a:extLst>
              <a:ext uri="{FF2B5EF4-FFF2-40B4-BE49-F238E27FC236}">
                <a16:creationId xmlns:a16="http://schemas.microsoft.com/office/drawing/2014/main" id="{D5CE1467-A155-883F-7A4A-6B456FEA5FD7}"/>
              </a:ext>
            </a:extLst>
          </p:cNvPr>
          <p:cNvSpPr txBox="1"/>
          <p:nvPr/>
        </p:nvSpPr>
        <p:spPr>
          <a:xfrm>
            <a:off x="4062953" y="1901671"/>
            <a:ext cx="5995447" cy="829651"/>
          </a:xfrm>
          <a:prstGeom prst="rect">
            <a:avLst/>
          </a:prstGeom>
          <a:noFill/>
        </p:spPr>
        <p:txBody>
          <a:bodyPr wrap="square" rtlCol="0">
            <a:spAutoFit/>
          </a:bodyPr>
          <a:lstStyle/>
          <a:p>
            <a:pPr algn="r" rtl="1">
              <a:lnSpc>
                <a:spcPct val="150000"/>
              </a:lnSpc>
            </a:pPr>
            <a:r>
              <a:rPr lang="ar-SA" sz="3600" b="1" dirty="0">
                <a:solidFill>
                  <a:srgbClr val="203E5F"/>
                </a:solidFill>
                <a:latin typeface="Alexandria" charset="0"/>
                <a:cs typeface="Alexandria" charset="0"/>
              </a:rPr>
              <a:t>تقديم للمحاضرة </a:t>
            </a:r>
            <a:r>
              <a:rPr lang="ar-SA" sz="3600" b="1" dirty="0" smtClean="0">
                <a:solidFill>
                  <a:srgbClr val="203E5F"/>
                </a:solidFill>
                <a:latin typeface="Alexandria" charset="0"/>
                <a:cs typeface="Alexandria" charset="0"/>
              </a:rPr>
              <a:t>الثامنة</a:t>
            </a:r>
            <a:endParaRPr lang="ar-SA" sz="3600" b="1" dirty="0">
              <a:solidFill>
                <a:srgbClr val="203E5F"/>
              </a:solidFill>
              <a:latin typeface="Alexandria" charset="0"/>
              <a:cs typeface="Alexandria" charset="0"/>
            </a:endParaRPr>
          </a:p>
        </p:txBody>
      </p:sp>
      <p:grpSp>
        <p:nvGrpSpPr>
          <p:cNvPr id="6" name="Group 5">
            <a:extLst>
              <a:ext uri="{FF2B5EF4-FFF2-40B4-BE49-F238E27FC236}">
                <a16:creationId xmlns:a16="http://schemas.microsoft.com/office/drawing/2014/main" id="{62A6CF79-480E-795F-0296-973D67B2D66F}"/>
              </a:ext>
            </a:extLst>
          </p:cNvPr>
          <p:cNvGrpSpPr/>
          <p:nvPr/>
        </p:nvGrpSpPr>
        <p:grpSpPr>
          <a:xfrm>
            <a:off x="180431" y="79526"/>
            <a:ext cx="12011570" cy="1076343"/>
            <a:chOff x="180431" y="79526"/>
            <a:chExt cx="12011570" cy="1076343"/>
          </a:xfrm>
        </p:grpSpPr>
        <p:sp>
          <p:nvSpPr>
            <p:cNvPr id="7" name="Rectangle 6">
              <a:extLst>
                <a:ext uri="{FF2B5EF4-FFF2-40B4-BE49-F238E27FC236}">
                  <a16:creationId xmlns:a16="http://schemas.microsoft.com/office/drawing/2014/main" id="{07212E3C-DA40-2B80-FAC9-40FEC5CB3B94}"/>
                </a:ext>
              </a:extLst>
            </p:cNvPr>
            <p:cNvSpPr/>
            <p:nvPr/>
          </p:nvSpPr>
          <p:spPr>
            <a:xfrm>
              <a:off x="2485573" y="594836"/>
              <a:ext cx="9706428" cy="5154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71B29E8A-8E2C-CE76-162D-D46DAC6460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spTree>
    <p:extLst>
      <p:ext uri="{BB962C8B-B14F-4D97-AF65-F5344CB8AC3E}">
        <p14:creationId xmlns:p14="http://schemas.microsoft.com/office/powerpoint/2010/main" val="7196886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
                                            <p:txEl>
                                              <p:pRg st="0" end="0"/>
                                            </p:txEl>
                                          </p:spTgt>
                                        </p:tgtEl>
                                        <p:attrNameLst>
                                          <p:attrName>style.visibility</p:attrName>
                                        </p:attrNameLst>
                                      </p:cBhvr>
                                      <p:to>
                                        <p:strVal val="visible"/>
                                      </p:to>
                                    </p:set>
                                    <p:animEffect transition="in" filter="fade">
                                      <p:cBhvr>
                                        <p:cTn id="14" dur="1000"/>
                                        <p:tgtEl>
                                          <p:spTgt spid="9">
                                            <p:txEl>
                                              <p:pRg st="0" end="0"/>
                                            </p:txEl>
                                          </p:spTgt>
                                        </p:tgtEl>
                                      </p:cBhvr>
                                    </p:animEffect>
                                    <p:anim calcmode="lin" valueType="num">
                                      <p:cBhvr>
                                        <p:cTn id="15"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9">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769441"/>
          </a:xfrm>
          <a:prstGeom prst="rect">
            <a:avLst/>
          </a:prstGeom>
          <a:noFill/>
        </p:spPr>
        <p:txBody>
          <a:bodyPr wrap="square" rtlCol="0">
            <a:spAutoFit/>
          </a:bodyPr>
          <a:lstStyle/>
          <a:p>
            <a:pPr algn="r" rtl="1"/>
            <a:r>
              <a:rPr lang="ar-SA" sz="4400" b="1" dirty="0">
                <a:solidFill>
                  <a:schemeClr val="bg1"/>
                </a:solidFill>
                <a:latin typeface="Alexandria" charset="0"/>
                <a:cs typeface="Alexandria" charset="0"/>
              </a:rPr>
              <a:t>شكراً لحضوركم</a:t>
            </a:r>
            <a:endParaRPr lang="en-US" sz="44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560420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2000"/>
                                        <p:tgtEl>
                                          <p:spTgt spid="10"/>
                                        </p:tgtEl>
                                      </p:cBhvr>
                                    </p:animEffect>
                                    <p:anim calcmode="lin" valueType="num">
                                      <p:cBhvr>
                                        <p:cTn id="8" dur="2000" fill="hold"/>
                                        <p:tgtEl>
                                          <p:spTgt spid="10"/>
                                        </p:tgtEl>
                                        <p:attrNameLst>
                                          <p:attrName>ppt_w</p:attrName>
                                        </p:attrNameLst>
                                      </p:cBhvr>
                                      <p:tavLst>
                                        <p:tav tm="0" fmla="#ppt_w*sin(2.5*pi*$)">
                                          <p:val>
                                            <p:fltVal val="0"/>
                                          </p:val>
                                        </p:tav>
                                        <p:tav tm="100000">
                                          <p:val>
                                            <p:fltVal val="1"/>
                                          </p:val>
                                        </p:tav>
                                      </p:tavLst>
                                    </p:anim>
                                    <p:anim calcmode="lin" valueType="num">
                                      <p:cBhvr>
                                        <p:cTn id="9"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F07B858-84F6-4634-B2E1-7C689E416CA1}"/>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purl.org/dc/terms/"/>
    <ds:schemaRef ds:uri="688354b5-287c-4cda-825e-1d7935aea40e"/>
    <ds:schemaRef ds:uri="http://purl.org/dc/dcmitype/"/>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aca13214-df29-4e3c-a050-857c0bf7bd8e"/>
  </ds:schemaRefs>
</ds:datastoreItem>
</file>

<file path=docProps/app.xml><?xml version="1.0" encoding="utf-8"?>
<Properties xmlns="http://schemas.openxmlformats.org/officeDocument/2006/extended-properties" xmlns:vt="http://schemas.openxmlformats.org/officeDocument/2006/docPropsVTypes">
  <TotalTime>7150</TotalTime>
  <Words>5284</Words>
  <Application>Microsoft Office PowerPoint</Application>
  <PresentationFormat>Widescreen</PresentationFormat>
  <Paragraphs>312</Paragraphs>
  <Slides>48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48</vt:i4>
      </vt:variant>
    </vt:vector>
  </HeadingPairs>
  <TitlesOfParts>
    <vt:vector size="54" baseType="lpstr">
      <vt:lpstr>Calibri</vt:lpstr>
      <vt:lpstr>Arial</vt:lpstr>
      <vt:lpstr>Calibri Light</vt:lpstr>
      <vt:lpstr>Alexandria</vt:lpstr>
      <vt:lpstr>Alexandria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SUST_COMM</cp:lastModifiedBy>
  <cp:revision>682</cp:revision>
  <cp:lastPrinted>2025-01-31T12:50:10Z</cp:lastPrinted>
  <dcterms:created xsi:type="dcterms:W3CDTF">2023-04-29T09:08:00Z</dcterms:created>
  <dcterms:modified xsi:type="dcterms:W3CDTF">2025-03-17T08:46:37Z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