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4.xml" ContentType="application/vnd.openxmlformats-officedocument.presentationml.tags+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tags/tag16.xml" ContentType="application/vnd.openxmlformats-officedocument.presentationml.tags+xml"/>
  <Override PartName="/ppt/notesSlides/notesSlide19.xml" ContentType="application/vnd.openxmlformats-officedocument.presentationml.notesSlide+xml"/>
  <Override PartName="/ppt/tags/tag17.xml" ContentType="application/vnd.openxmlformats-officedocument.presentationml.tags+xml"/>
  <Override PartName="/ppt/notesSlides/notesSlide20.xml" ContentType="application/vnd.openxmlformats-officedocument.presentationml.notesSlide+xml"/>
  <Override PartName="/ppt/tags/tag18.xml" ContentType="application/vnd.openxmlformats-officedocument.presentationml.tags+xml"/>
  <Override PartName="/ppt/notesSlides/notesSlide21.xml" ContentType="application/vnd.openxmlformats-officedocument.presentationml.notesSlide+xml"/>
  <Override PartName="/ppt/tags/tag19.xml" ContentType="application/vnd.openxmlformats-officedocument.presentationml.tags+xml"/>
  <Override PartName="/ppt/notesSlides/notesSlide22.xml" ContentType="application/vnd.openxmlformats-officedocument.presentationml.notesSlide+xml"/>
  <Override PartName="/ppt/tags/tag20.xml" ContentType="application/vnd.openxmlformats-officedocument.presentationml.tags+xml"/>
  <Override PartName="/ppt/notesSlides/notesSlide23.xml" ContentType="application/vnd.openxmlformats-officedocument.presentationml.notesSlide+xml"/>
  <Override PartName="/ppt/tags/tag21.xml" ContentType="application/vnd.openxmlformats-officedocument.presentationml.tags+xml"/>
  <Override PartName="/ppt/notesSlides/notesSlide24.xml" ContentType="application/vnd.openxmlformats-officedocument.presentationml.notesSlide+xml"/>
  <Override PartName="/ppt/tags/tag22.xml" ContentType="application/vnd.openxmlformats-officedocument.presentationml.tags+xml"/>
  <Override PartName="/ppt/notesSlides/notesSlide25.xml" ContentType="application/vnd.openxmlformats-officedocument.presentationml.notesSlide+xml"/>
  <Override PartName="/ppt/tags/tag23.xml" ContentType="application/vnd.openxmlformats-officedocument.presentationml.tags+xml"/>
  <Override PartName="/ppt/notesSlides/notesSlide26.xml" ContentType="application/vnd.openxmlformats-officedocument.presentationml.notesSlide+xml"/>
  <Override PartName="/ppt/tags/tag24.xml" ContentType="application/vnd.openxmlformats-officedocument.presentationml.tags+xml"/>
  <Override PartName="/ppt/notesSlides/notesSlide27.xml" ContentType="application/vnd.openxmlformats-officedocument.presentationml.notesSlide+xml"/>
  <Override PartName="/ppt/tags/tag25.xml" ContentType="application/vnd.openxmlformats-officedocument.presentationml.tags+xml"/>
  <Override PartName="/ppt/notesSlides/notesSlide28.xml" ContentType="application/vnd.openxmlformats-officedocument.presentationml.notesSlide+xml"/>
  <Override PartName="/ppt/tags/tag26.xml" ContentType="application/vnd.openxmlformats-officedocument.presentationml.tags+xml"/>
  <Override PartName="/ppt/notesSlides/notesSlide29.xml" ContentType="application/vnd.openxmlformats-officedocument.presentationml.notesSlide+xml"/>
  <Override PartName="/ppt/tags/tag27.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28.xml" ContentType="application/vnd.openxmlformats-officedocument.presentationml.tags+xml"/>
  <Override PartName="/ppt/notesSlides/notesSlide32.xml" ContentType="application/vnd.openxmlformats-officedocument.presentationml.notesSlide+xml"/>
  <Override PartName="/ppt/tags/tag29.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tags/tag30.xml" ContentType="application/vnd.openxmlformats-officedocument.presentationml.tags+xml"/>
  <Override PartName="/ppt/notesSlides/notesSlide35.xml" ContentType="application/vnd.openxmlformats-officedocument.presentationml.notesSlide+xml"/>
  <Override PartName="/ppt/tags/tag31.xml" ContentType="application/vnd.openxmlformats-officedocument.presentationml.tags+xml"/>
  <Override PartName="/ppt/notesSlides/notesSlide36.xml" ContentType="application/vnd.openxmlformats-officedocument.presentationml.notesSlide+xml"/>
  <Override PartName="/ppt/tags/tag32.xml" ContentType="application/vnd.openxmlformats-officedocument.presentationml.tags+xml"/>
  <Override PartName="/ppt/notesSlides/notesSlide37.xml" ContentType="application/vnd.openxmlformats-officedocument.presentationml.notesSlide+xml"/>
  <Override PartName="/ppt/tags/tag33.xml" ContentType="application/vnd.openxmlformats-officedocument.presentationml.tags+xml"/>
  <Override PartName="/ppt/notesSlides/notesSlide38.xml" ContentType="application/vnd.openxmlformats-officedocument.presentationml.notesSlide+xml"/>
  <Override PartName="/ppt/tags/tag34.xml" ContentType="application/vnd.openxmlformats-officedocument.presentationml.tags+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9" r:id="rId5"/>
    <p:sldMasterId id="2147483691" r:id="rId6"/>
  </p:sldMasterIdLst>
  <p:notesMasterIdLst>
    <p:notesMasterId r:id="rId50"/>
  </p:notesMasterIdLst>
  <p:sldIdLst>
    <p:sldId id="257" r:id="rId7"/>
    <p:sldId id="382" r:id="rId8"/>
    <p:sldId id="511" r:id="rId9"/>
    <p:sldId id="512" r:id="rId10"/>
    <p:sldId id="450" r:id="rId11"/>
    <p:sldId id="489" r:id="rId12"/>
    <p:sldId id="491" r:id="rId13"/>
    <p:sldId id="492" r:id="rId14"/>
    <p:sldId id="493" r:id="rId15"/>
    <p:sldId id="494" r:id="rId16"/>
    <p:sldId id="495" r:id="rId17"/>
    <p:sldId id="490" r:id="rId18"/>
    <p:sldId id="451" r:id="rId19"/>
    <p:sldId id="514" r:id="rId20"/>
    <p:sldId id="496" r:id="rId21"/>
    <p:sldId id="497" r:id="rId22"/>
    <p:sldId id="498" r:id="rId23"/>
    <p:sldId id="516" r:id="rId24"/>
    <p:sldId id="517" r:id="rId25"/>
    <p:sldId id="518" r:id="rId26"/>
    <p:sldId id="515" r:id="rId27"/>
    <p:sldId id="452" r:id="rId28"/>
    <p:sldId id="519" r:id="rId29"/>
    <p:sldId id="520" r:id="rId30"/>
    <p:sldId id="521" r:id="rId31"/>
    <p:sldId id="453" r:id="rId32"/>
    <p:sldId id="454" r:id="rId33"/>
    <p:sldId id="502" r:id="rId34"/>
    <p:sldId id="456" r:id="rId35"/>
    <p:sldId id="522" r:id="rId36"/>
    <p:sldId id="457" r:id="rId37"/>
    <p:sldId id="503" r:id="rId38"/>
    <p:sldId id="504" r:id="rId39"/>
    <p:sldId id="505" r:id="rId40"/>
    <p:sldId id="506" r:id="rId41"/>
    <p:sldId id="507" r:id="rId42"/>
    <p:sldId id="524" r:id="rId43"/>
    <p:sldId id="525" r:id="rId44"/>
    <p:sldId id="526" r:id="rId45"/>
    <p:sldId id="527" r:id="rId46"/>
    <p:sldId id="508" r:id="rId47"/>
    <p:sldId id="509"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44" autoAdjust="0"/>
    <p:restoredTop sz="93447" autoAdjust="0"/>
  </p:normalViewPr>
  <p:slideViewPr>
    <p:cSldViewPr snapToGrid="0">
      <p:cViewPr varScale="1">
        <p:scale>
          <a:sx n="70" d="100"/>
          <a:sy n="70" d="100"/>
        </p:scale>
        <p:origin x="492" y="72"/>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commentAuthors" Target="commentAuthors.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28/02/2025</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14858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3100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90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239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98444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3726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71759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3795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95309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1954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64008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66956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69507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20265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88291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11257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32856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57774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15484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81112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68531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01568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54854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83187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18682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45520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40590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Successful meetings</a:t>
            </a:r>
            <a:r>
              <a:rPr lang="en-US" sz="1200" kern="1200" baseline="0" dirty="0">
                <a:solidFill>
                  <a:schemeClr val="tx1"/>
                </a:solidFill>
                <a:latin typeface="Times New Roman" pitchFamily="18" charset="0"/>
                <a:ea typeface="+mn-ea"/>
                <a:cs typeface="+mn-cs"/>
              </a:rPr>
              <a:t> start with thoughtful preparation. </a:t>
            </a:r>
            <a:r>
              <a:rPr lang="en-US" dirty="0">
                <a:solidFill>
                  <a:srgbClr val="000000"/>
                </a:solidFill>
                <a:cs typeface="Times New Roman" pitchFamily="18" charset="0"/>
              </a:rPr>
              <a:t>After you have confirmed that a meeting is necessary, proceed with the following planning tasks:</a:t>
            </a:r>
          </a:p>
          <a:p>
            <a:r>
              <a:rPr lang="en-US" b="1" dirty="0">
                <a:cs typeface="Arial" pitchFamily="34" charset="0"/>
              </a:rPr>
              <a:t>Clarify</a:t>
            </a:r>
            <a:r>
              <a:rPr lang="en-US" b="1" baseline="0" dirty="0">
                <a:cs typeface="Arial" pitchFamily="34" charset="0"/>
              </a:rPr>
              <a:t> your purpose. </a:t>
            </a:r>
            <a:r>
              <a:rPr lang="en-US" i="1" dirty="0">
                <a:cs typeface="Arial" pitchFamily="34" charset="0"/>
              </a:rPr>
              <a:t>Informational</a:t>
            </a:r>
            <a:r>
              <a:rPr lang="en-US" dirty="0">
                <a:cs typeface="Arial" pitchFamily="34" charset="0"/>
              </a:rPr>
              <a:t> meetings allow participants to share information and perhaps coordinate action. </a:t>
            </a:r>
            <a:r>
              <a:rPr lang="en-US" i="1" dirty="0">
                <a:cs typeface="Arial" pitchFamily="34" charset="0"/>
              </a:rPr>
              <a:t>Decision-making</a:t>
            </a:r>
            <a:r>
              <a:rPr lang="en-US" dirty="0">
                <a:cs typeface="Arial" pitchFamily="34" charset="0"/>
              </a:rPr>
              <a:t> meetings involve persuasion, analysis, and problem solving.</a:t>
            </a:r>
          </a:p>
          <a:p>
            <a:r>
              <a:rPr lang="en-US" b="1" dirty="0">
                <a:solidFill>
                  <a:srgbClr val="000000"/>
                </a:solidFill>
                <a:cs typeface="Times New Roman" pitchFamily="18" charset="0"/>
              </a:rPr>
              <a:t>Select participants for</a:t>
            </a:r>
            <a:r>
              <a:rPr lang="en-US" b="1" baseline="0" dirty="0">
                <a:solidFill>
                  <a:srgbClr val="000000"/>
                </a:solidFill>
                <a:cs typeface="Times New Roman" pitchFamily="18" charset="0"/>
              </a:rPr>
              <a:t> the meeting</a:t>
            </a:r>
            <a:r>
              <a:rPr lang="en-US" baseline="0" dirty="0">
                <a:solidFill>
                  <a:srgbClr val="000000"/>
                </a:solidFill>
                <a:cs typeface="Times New Roman" pitchFamily="18" charset="0"/>
              </a:rPr>
              <a:t>. The rule here is simple: Invite everyone who really needs to be involved, and don’t invite anyone who doesn’t need to be </a:t>
            </a:r>
            <a:r>
              <a:rPr lang="en-US" dirty="0">
                <a:solidFill>
                  <a:srgbClr val="000000"/>
                </a:solidFill>
                <a:cs typeface="Times New Roman" pitchFamily="18" charset="0"/>
              </a:rPr>
              <a:t>there.</a:t>
            </a:r>
          </a:p>
          <a:p>
            <a:r>
              <a:rPr lang="en-US" b="1" dirty="0">
                <a:solidFill>
                  <a:srgbClr val="000000"/>
                </a:solidFill>
                <a:cs typeface="Arial" pitchFamily="34" charset="0"/>
              </a:rPr>
              <a:t>Choose the venue and the time. </a:t>
            </a:r>
            <a:r>
              <a:rPr lang="en-US" sz="1200" kern="1200" dirty="0">
                <a:solidFill>
                  <a:schemeClr val="tx1"/>
                </a:solidFill>
                <a:latin typeface="Times New Roman" pitchFamily="18" charset="0"/>
                <a:ea typeface="+mn-ea"/>
                <a:cs typeface="+mn-cs"/>
              </a:rPr>
              <a:t>Online meetings are often the best way to connect people in multiple locations or to reach large audiences. For onsite meetings, review the facility and the seating arrangements. If you have control over the timing, morning meetings are often more productive because people are generally more alert and not yet engaged with the work of the day.</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latin typeface="Times New Roman" pitchFamily="18" charset="0"/>
                <a:ea typeface="+mn-ea"/>
                <a:cs typeface="+mn-cs"/>
              </a:rPr>
              <a:t>Set and share the agenda.</a:t>
            </a:r>
            <a:r>
              <a:rPr lang="en-US" sz="1200" kern="1200" dirty="0">
                <a:solidFill>
                  <a:schemeClr val="tx1"/>
                </a:solidFill>
                <a:latin typeface="Times New Roman" pitchFamily="18" charset="0"/>
                <a:ea typeface="+mn-ea"/>
                <a:cs typeface="+mn-cs"/>
              </a:rPr>
              <a:t> People who will be presenting information need to know what is expected of them, non-presenters need to know what will be presented so they can prepare questions, and everyone needs to know how long the meeting will last. In addition, the agenda is an important tool for guiding the progress of the meeting.</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5038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Successful meetings</a:t>
            </a:r>
            <a:r>
              <a:rPr lang="en-US" sz="1200" kern="1200" baseline="0" dirty="0">
                <a:solidFill>
                  <a:schemeClr val="tx1"/>
                </a:solidFill>
                <a:latin typeface="Times New Roman" pitchFamily="18" charset="0"/>
                <a:ea typeface="+mn-ea"/>
                <a:cs typeface="+mn-cs"/>
              </a:rPr>
              <a:t> start with thoughtful preparation. </a:t>
            </a:r>
            <a:r>
              <a:rPr lang="en-US" dirty="0">
                <a:solidFill>
                  <a:srgbClr val="000000"/>
                </a:solidFill>
                <a:cs typeface="Times New Roman" pitchFamily="18" charset="0"/>
              </a:rPr>
              <a:t>After you have confirmed that a meeting is necessary, proceed with the following planning tasks:</a:t>
            </a:r>
          </a:p>
          <a:p>
            <a:r>
              <a:rPr lang="en-US" b="1" dirty="0">
                <a:cs typeface="Arial" pitchFamily="34" charset="0"/>
              </a:rPr>
              <a:t>Clarify</a:t>
            </a:r>
            <a:r>
              <a:rPr lang="en-US" b="1" baseline="0" dirty="0">
                <a:cs typeface="Arial" pitchFamily="34" charset="0"/>
              </a:rPr>
              <a:t> your purpose. </a:t>
            </a:r>
            <a:r>
              <a:rPr lang="en-US" i="1" dirty="0">
                <a:cs typeface="Arial" pitchFamily="34" charset="0"/>
              </a:rPr>
              <a:t>Informational</a:t>
            </a:r>
            <a:r>
              <a:rPr lang="en-US" dirty="0">
                <a:cs typeface="Arial" pitchFamily="34" charset="0"/>
              </a:rPr>
              <a:t> meetings allow participants to share information and perhaps coordinate action. </a:t>
            </a:r>
            <a:r>
              <a:rPr lang="en-US" i="1" dirty="0">
                <a:cs typeface="Arial" pitchFamily="34" charset="0"/>
              </a:rPr>
              <a:t>Decision-making</a:t>
            </a:r>
            <a:r>
              <a:rPr lang="en-US" dirty="0">
                <a:cs typeface="Arial" pitchFamily="34" charset="0"/>
              </a:rPr>
              <a:t> meetings involve persuasion, analysis, and problem solving.</a:t>
            </a:r>
          </a:p>
          <a:p>
            <a:r>
              <a:rPr lang="en-US" b="1" dirty="0">
                <a:solidFill>
                  <a:srgbClr val="000000"/>
                </a:solidFill>
                <a:cs typeface="Times New Roman" pitchFamily="18" charset="0"/>
              </a:rPr>
              <a:t>Select participants for</a:t>
            </a:r>
            <a:r>
              <a:rPr lang="en-US" b="1" baseline="0" dirty="0">
                <a:solidFill>
                  <a:srgbClr val="000000"/>
                </a:solidFill>
                <a:cs typeface="Times New Roman" pitchFamily="18" charset="0"/>
              </a:rPr>
              <a:t> the meeting</a:t>
            </a:r>
            <a:r>
              <a:rPr lang="en-US" baseline="0" dirty="0">
                <a:solidFill>
                  <a:srgbClr val="000000"/>
                </a:solidFill>
                <a:cs typeface="Times New Roman" pitchFamily="18" charset="0"/>
              </a:rPr>
              <a:t>. The rule here is simple: Invite everyone who really needs to be involved, and don’t invite anyone who doesn’t need to be </a:t>
            </a:r>
            <a:r>
              <a:rPr lang="en-US" dirty="0">
                <a:solidFill>
                  <a:srgbClr val="000000"/>
                </a:solidFill>
                <a:cs typeface="Times New Roman" pitchFamily="18" charset="0"/>
              </a:rPr>
              <a:t>there.</a:t>
            </a:r>
          </a:p>
          <a:p>
            <a:r>
              <a:rPr lang="en-US" b="1" dirty="0">
                <a:solidFill>
                  <a:srgbClr val="000000"/>
                </a:solidFill>
                <a:cs typeface="Arial" pitchFamily="34" charset="0"/>
              </a:rPr>
              <a:t>Choose the venue and the time. </a:t>
            </a:r>
            <a:r>
              <a:rPr lang="en-US" sz="1200" kern="1200" dirty="0">
                <a:solidFill>
                  <a:schemeClr val="tx1"/>
                </a:solidFill>
                <a:latin typeface="Times New Roman" pitchFamily="18" charset="0"/>
                <a:ea typeface="+mn-ea"/>
                <a:cs typeface="+mn-cs"/>
              </a:rPr>
              <a:t>Online meetings are often the best way to connect people in multiple locations or to reach large audiences. For onsite meetings, review the facility and the seating arrangements. If you have control over the timing, morning meetings are often more productive because people are generally more alert and not yet engaged with the work of the day.</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latin typeface="Times New Roman" pitchFamily="18" charset="0"/>
                <a:ea typeface="+mn-ea"/>
                <a:cs typeface="+mn-cs"/>
              </a:rPr>
              <a:t>Set and share the agenda.</a:t>
            </a:r>
            <a:r>
              <a:rPr lang="en-US" sz="1200" kern="1200" dirty="0">
                <a:solidFill>
                  <a:schemeClr val="tx1"/>
                </a:solidFill>
                <a:latin typeface="Times New Roman" pitchFamily="18" charset="0"/>
                <a:ea typeface="+mn-ea"/>
                <a:cs typeface="+mn-cs"/>
              </a:rPr>
              <a:t> People who will be presenting information need to know what is expected of them, non-presenters need to know what will be presented so they can prepare questions, and everyone needs to know how long the meeting will last. In addition, the agenda is an important tool for guiding the progress of the meeting.</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27070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04637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59864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9886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34783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9524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38130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4894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352157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51597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Conducting successful meetings over the phone or online requires extra planning before the meeting and more diligence during the meeting. Because virtual meetings offer less visual contact and nonverbal communication than in-person meetings, leaders need to make sure everyone stays engaged and has the opportunity to contribute. Paying attention during online meetings takes greater effort as well. Participants need to stay committed to the meeting and resist the temptation to work on unrelated tasks.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0906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Conducting successful meetings over the phone or online requires extra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planning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before the meeting and more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diligence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during the meeting. Because virtual meetings offer less visual contact and nonverbal communication than in-person meetings, leaders need to make sure everyone stays engaged and can contribute. Paying attention during online meetings takes greater effort as well. Participants need to stay committed to the meeting and resist the temptation to work on unrelated tasks.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3196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0397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8713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0002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7123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706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08100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5781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3114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2957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0969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96358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2429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60563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6061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8762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3453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4892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5727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2/28/2025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85620127"/>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87267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32079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509365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2/28/2025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994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2/28/2025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864681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35392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750161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448425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519517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468159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3123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43399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88611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0487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2/28/2025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835632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2/28/2025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13101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938905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7647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802664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544599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366430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95533105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68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591346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81896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5366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554092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6829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image" Target="../media/image2.jp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2.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1.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344962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75160313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609154181"/>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 id="2147483709" r:id="rId18"/>
  </p:sldLayoutIdLst>
  <p:timing>
    <p:tnLst>
      <p:par>
        <p:cTn id="1" dur="indefinite" restart="never" nodeType="tmRoot"/>
      </p:par>
    </p:tnLst>
  </p:timing>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5.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5.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5.xml"/><Relationship Id="rId1" Type="http://schemas.openxmlformats.org/officeDocument/2006/relationships/tags" Target="../tags/tag3.xml"/><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5.xml"/><Relationship Id="rId1" Type="http://schemas.openxmlformats.org/officeDocument/2006/relationships/tags" Target="../tags/tag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5.xml"/><Relationship Id="rId1" Type="http://schemas.openxmlformats.org/officeDocument/2006/relationships/tags" Target="../tags/tag5.xml"/><Relationship Id="rId5" Type="http://schemas.openxmlformats.org/officeDocument/2006/relationships/image" Target="../media/image9.sv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5.xml"/><Relationship Id="rId1" Type="http://schemas.openxmlformats.org/officeDocument/2006/relationships/tags" Target="../tags/tag6.xml"/><Relationship Id="rId6" Type="http://schemas.openxmlformats.org/officeDocument/2006/relationships/image" Target="../media/image12.sv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5.xml"/><Relationship Id="rId1" Type="http://schemas.openxmlformats.org/officeDocument/2006/relationships/tags" Target="../tags/tag7.xml"/><Relationship Id="rId6" Type="http://schemas.openxmlformats.org/officeDocument/2006/relationships/image" Target="../media/image14.svg"/><Relationship Id="rId5" Type="http://schemas.openxmlformats.org/officeDocument/2006/relationships/image" Target="../media/image10.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5.xml"/><Relationship Id="rId1" Type="http://schemas.openxmlformats.org/officeDocument/2006/relationships/tags" Target="../tags/tag8.xml"/><Relationship Id="rId6" Type="http://schemas.openxmlformats.org/officeDocument/2006/relationships/image" Target="../media/image16.svg"/><Relationship Id="rId5" Type="http://schemas.openxmlformats.org/officeDocument/2006/relationships/image" Target="../media/image11.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5.xml"/><Relationship Id="rId1" Type="http://schemas.openxmlformats.org/officeDocument/2006/relationships/tags" Target="../tags/tag9.xml"/><Relationship Id="rId6" Type="http://schemas.openxmlformats.org/officeDocument/2006/relationships/image" Target="../media/image18.svg"/><Relationship Id="rId5" Type="http://schemas.openxmlformats.org/officeDocument/2006/relationships/image" Target="../media/image12.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5.xml"/><Relationship Id="rId5" Type="http://schemas.openxmlformats.org/officeDocument/2006/relationships/image" Target="../media/image20.sv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5.xml"/><Relationship Id="rId1" Type="http://schemas.openxmlformats.org/officeDocument/2006/relationships/tags" Target="../tags/tag10.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5.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5.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5.xml"/><Relationship Id="rId1" Type="http://schemas.openxmlformats.org/officeDocument/2006/relationships/tags" Target="../tags/tag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5.xml"/><Relationship Id="rId1" Type="http://schemas.openxmlformats.org/officeDocument/2006/relationships/tags" Target="../tags/tag14.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5.xml"/><Relationship Id="rId1" Type="http://schemas.openxmlformats.org/officeDocument/2006/relationships/tags" Target="../tags/tag15.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5.xml"/><Relationship Id="rId1" Type="http://schemas.openxmlformats.org/officeDocument/2006/relationships/tags" Target="../tags/tag1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5.xml"/><Relationship Id="rId1" Type="http://schemas.openxmlformats.org/officeDocument/2006/relationships/tags" Target="../tags/tag1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5.xml"/><Relationship Id="rId1" Type="http://schemas.openxmlformats.org/officeDocument/2006/relationships/tags" Target="../tags/tag18.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5.xml"/><Relationship Id="rId1" Type="http://schemas.openxmlformats.org/officeDocument/2006/relationships/tags" Target="../tags/tag19.xml"/><Relationship Id="rId4" Type="http://schemas.openxmlformats.org/officeDocument/2006/relationships/image" Target="../media/image14.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5.xml"/><Relationship Id="rId1" Type="http://schemas.openxmlformats.org/officeDocument/2006/relationships/tags" Target="../tags/tag20.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5.xml"/><Relationship Id="rId1" Type="http://schemas.openxmlformats.org/officeDocument/2006/relationships/tags" Target="../tags/tag21.xml"/><Relationship Id="rId4" Type="http://schemas.openxmlformats.org/officeDocument/2006/relationships/image" Target="../media/image15.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5.xml"/><Relationship Id="rId1" Type="http://schemas.openxmlformats.org/officeDocument/2006/relationships/tags" Target="../tags/tag22.xml"/><Relationship Id="rId4" Type="http://schemas.openxmlformats.org/officeDocument/2006/relationships/image" Target="../media/image15.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5.xml"/><Relationship Id="rId1" Type="http://schemas.openxmlformats.org/officeDocument/2006/relationships/tags" Target="../tags/tag23.xml"/><Relationship Id="rId4" Type="http://schemas.openxmlformats.org/officeDocument/2006/relationships/image" Target="../media/image15.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5.xml"/><Relationship Id="rId1" Type="http://schemas.openxmlformats.org/officeDocument/2006/relationships/tags" Target="../tags/tag24.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5.xml"/><Relationship Id="rId1" Type="http://schemas.openxmlformats.org/officeDocument/2006/relationships/tags" Target="../tags/tag25.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5.xml"/><Relationship Id="rId1" Type="http://schemas.openxmlformats.org/officeDocument/2006/relationships/tags" Target="../tags/tag26.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5.xml"/><Relationship Id="rId1" Type="http://schemas.openxmlformats.org/officeDocument/2006/relationships/tags" Target="../tags/tag2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5.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5.xml"/><Relationship Id="rId1" Type="http://schemas.openxmlformats.org/officeDocument/2006/relationships/tags" Target="../tags/tag28.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5.xml"/><Relationship Id="rId1" Type="http://schemas.openxmlformats.org/officeDocument/2006/relationships/tags" Target="../tags/tag29.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5.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5.xml"/><Relationship Id="rId1" Type="http://schemas.openxmlformats.org/officeDocument/2006/relationships/tags" Target="../tags/tag30.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5.xml"/><Relationship Id="rId1" Type="http://schemas.openxmlformats.org/officeDocument/2006/relationships/tags" Target="../tags/tag31.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5.xml"/><Relationship Id="rId1" Type="http://schemas.openxmlformats.org/officeDocument/2006/relationships/tags" Target="../tags/tag32.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5.xml"/><Relationship Id="rId1" Type="http://schemas.openxmlformats.org/officeDocument/2006/relationships/tags" Target="../tags/tag33.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5.xml"/><Relationship Id="rId1" Type="http://schemas.openxmlformats.org/officeDocument/2006/relationships/tags" Target="../tags/tag34.xml"/></Relationships>
</file>

<file path=ppt/slides/_rels/slide4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0.xml"/><Relationship Id="rId1" Type="http://schemas.openxmlformats.org/officeDocument/2006/relationships/slideLayout" Target="../slideLayouts/slideLayout25.xml"/></Relationships>
</file>

<file path=ppt/slides/_rels/slide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7.xml"/><Relationship Id="rId5" Type="http://schemas.openxmlformats.org/officeDocument/2006/relationships/image" Target="../media/image19.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7469491" y="4981900"/>
            <a:ext cx="4722509" cy="584775"/>
          </a:xfrm>
          <a:prstGeom prst="rect">
            <a:avLst/>
          </a:prstGeom>
          <a:noFill/>
        </p:spPr>
        <p:txBody>
          <a:bodyPr wrap="square" rtlCol="0">
            <a:spAutoFit/>
          </a:bodyPr>
          <a:lstStyle/>
          <a:p>
            <a:pPr lvl="0" algn="ct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MGM223</a:t>
            </a:r>
            <a:endParaRPr lang="ar-SA" sz="2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96274" y="2729199"/>
            <a:ext cx="5586422" cy="3250496"/>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4</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r>
              <a:rPr lang="ar-EG" sz="4400" b="1" dirty="0">
                <a:latin typeface="Sakkal Majalla" panose="02000000000000000000" pitchFamily="2" charset="-78"/>
                <a:ea typeface="Poppins ExtraBold"/>
                <a:cs typeface="Sakkal Majalla" panose="02000000000000000000" pitchFamily="2" charset="-78"/>
                <a:sym typeface="Poppins ExtraBold"/>
              </a:rPr>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2530180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 name="Flowchart: Alternate Process 6">
            <a:extLst>
              <a:ext uri="{FF2B5EF4-FFF2-40B4-BE49-F238E27FC236}">
                <a16:creationId xmlns:a16="http://schemas.microsoft.com/office/drawing/2014/main" id="{C32619D1-4F4F-4AB7-AC77-8B471C6588FE}"/>
              </a:ext>
            </a:extLst>
          </p:cNvPr>
          <p:cNvSpPr/>
          <p:nvPr/>
        </p:nvSpPr>
        <p:spPr>
          <a:xfrm>
            <a:off x="5886873" y="3193574"/>
            <a:ext cx="5594685" cy="2115403"/>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4</a:t>
            </a:r>
            <a:endParaRPr kumimoji="0" lang="ar-EG" sz="2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lvl="0" algn="ctr">
              <a:defRPr/>
            </a:pPr>
            <a:r>
              <a:rPr lang="ar-EG" sz="24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الكتابة التعاونية وإجراء </a:t>
            </a:r>
            <a:r>
              <a:rPr lang="ar-EG" sz="2400" b="1" dirty="0" smtClean="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الاجتماعات </a:t>
            </a:r>
            <a:r>
              <a:rPr lang="ar-EG" sz="24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في العصر التكنولوجي</a:t>
            </a:r>
          </a:p>
          <a:p>
            <a:pPr algn="ctr">
              <a:defRPr/>
            </a:pPr>
            <a:r>
              <a:rPr lang="en-US" sz="24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Collaborative Writing and Conducting Meeting in Technological </a:t>
            </a:r>
            <a:r>
              <a:rPr lang="en-US" sz="2400" b="1" dirty="0" smtClean="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Era</a:t>
            </a:r>
            <a:endParaRPr kumimoji="0" lang="en-US" sz="2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17735688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41DA38-3B73-F84D-3EEE-ED2A26E67712}"/>
              </a:ext>
            </a:extLst>
          </p:cNvPr>
          <p:cNvSpPr txBox="1"/>
          <p:nvPr/>
        </p:nvSpPr>
        <p:spPr>
          <a:xfrm>
            <a:off x="2567120" y="579927"/>
            <a:ext cx="9452012" cy="707886"/>
          </a:xfrm>
          <a:prstGeom prst="rect">
            <a:avLst/>
          </a:prstGeom>
          <a:noFill/>
        </p:spPr>
        <p:txBody>
          <a:bodyPr wrap="square">
            <a:spAutoFit/>
          </a:bodyPr>
          <a:lstStyle/>
          <a:p>
            <a:pPr>
              <a:defRPr/>
            </a:pPr>
            <a:r>
              <a:rPr lang="en-GB" sz="2000" b="1" kern="0" dirty="0" smtClean="0">
                <a:solidFill>
                  <a:srgbClr val="FF0000"/>
                </a:solidFill>
                <a:effectLst>
                  <a:outerShdw blurRad="38100" dist="38100" dir="2700000" algn="tl">
                    <a:srgbClr val="C0C0C0"/>
                  </a:outerShdw>
                </a:effectLst>
              </a:rPr>
              <a:t>Test </a:t>
            </a:r>
            <a:r>
              <a:rPr lang="en-GB" sz="2000" b="1" kern="0" dirty="0">
                <a:solidFill>
                  <a:srgbClr val="FF0000"/>
                </a:solidFill>
                <a:effectLst>
                  <a:outerShdw blurRad="38100" dist="38100" dir="2700000" algn="tl">
                    <a:srgbClr val="C0C0C0"/>
                  </a:outerShdw>
                </a:effectLst>
              </a:rPr>
              <a:t>your knowledge for the previous </a:t>
            </a:r>
            <a:r>
              <a:rPr lang="en-GB" sz="2000" b="1" kern="0" dirty="0" smtClean="0">
                <a:solidFill>
                  <a:srgbClr val="FF0000"/>
                </a:solidFill>
                <a:effectLst>
                  <a:outerShdw blurRad="38100" dist="38100" dir="2700000" algn="tl">
                    <a:srgbClr val="C0C0C0"/>
                  </a:outerShdw>
                </a:effectLst>
              </a:rPr>
              <a:t>lecture</a:t>
            </a:r>
          </a:p>
          <a:p>
            <a:pPr>
              <a:defRPr/>
            </a:pPr>
            <a:r>
              <a:rPr lang="ar-EG" sz="2000" b="1" kern="0" dirty="0" smtClean="0">
                <a:solidFill>
                  <a:srgbClr val="FF0000"/>
                </a:solidFill>
                <a:effectLst>
                  <a:outerShdw blurRad="38100" dist="38100" dir="2700000" algn="tl">
                    <a:srgbClr val="C0C0C0"/>
                  </a:outerShdw>
                </a:effectLst>
              </a:rPr>
              <a:t>اختبر معلوماتك للمحاضرة للسابقة</a:t>
            </a:r>
            <a:endParaRPr kumimoji="0" lang="en-US" sz="2000" b="1" i="0" u="none" strike="noStrike" kern="0" cap="none" spc="0" normalizeH="0" baseline="0" noProof="0" dirty="0">
              <a:ln>
                <a:noFill/>
              </a:ln>
              <a:solidFill>
                <a:srgbClr val="FF0000"/>
              </a:solidFill>
              <a:effectLst>
                <a:outerShdw blurRad="38100" dist="38100" dir="2700000" algn="tl">
                  <a:srgbClr val="C0C0C0"/>
                </a:outerShdw>
              </a:effectLst>
              <a:uLnTx/>
              <a:uFillTx/>
            </a:endParaRPr>
          </a:p>
        </p:txBody>
      </p:sp>
      <p:sp>
        <p:nvSpPr>
          <p:cNvPr id="5" name="TextBox 4">
            <a:extLst>
              <a:ext uri="{FF2B5EF4-FFF2-40B4-BE49-F238E27FC236}">
                <a16:creationId xmlns:a16="http://schemas.microsoft.com/office/drawing/2014/main" id="{C2C027BF-EA4B-4F59-B76B-652B5AAD3518}"/>
              </a:ext>
            </a:extLst>
          </p:cNvPr>
          <p:cNvSpPr txBox="1"/>
          <p:nvPr/>
        </p:nvSpPr>
        <p:spPr>
          <a:xfrm>
            <a:off x="1504464" y="1943978"/>
            <a:ext cx="4591536" cy="2970044"/>
          </a:xfrm>
          <a:prstGeom prst="rect">
            <a:avLst/>
          </a:prstGeom>
          <a:noFill/>
        </p:spPr>
        <p:txBody>
          <a:bodyPr wrap="square">
            <a:spAutoFit/>
          </a:bodyPr>
          <a:lstStyle/>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Types of teamwork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Advantages and disadvantages of teamwork.</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Recognize team </a:t>
            </a:r>
            <a:r>
              <a:rPr kumimoji="0" lang="ar-EG" sz="1800" b="0" i="0" u="none" strike="noStrike" kern="0" cap="none" spc="0" normalizeH="0" baseline="0" noProof="0" dirty="0" smtClean="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members</a:t>
            </a:r>
            <a:r>
              <a:rPr kumimoji="0" lang="en-US" sz="1800" b="0" i="0" u="none" strike="noStrike" kern="0" cap="none" spc="0" normalizeH="0" baseline="0" noProof="0" dirty="0" smtClean="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a:t>
            </a: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roles.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team characteristics.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Communicating effectively in teams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Differentiate between team group and teamwork</a:t>
            </a:r>
            <a:endPar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p:txBody>
      </p:sp>
      <p:sp>
        <p:nvSpPr>
          <p:cNvPr id="3" name="Rectangle 2"/>
          <p:cNvSpPr/>
          <p:nvPr/>
        </p:nvSpPr>
        <p:spPr>
          <a:xfrm>
            <a:off x="6294120" y="1824737"/>
            <a:ext cx="4038600" cy="3431709"/>
          </a:xfrm>
          <a:prstGeom prst="rect">
            <a:avLst/>
          </a:prstGeom>
        </p:spPr>
        <p:txBody>
          <a:bodyPr wrap="square">
            <a:spAutoFit/>
          </a:bodyPr>
          <a:lstStyle/>
          <a:p>
            <a:pPr marL="514350" lvl="0" indent="-514350" algn="justLow" rtl="1" eaLnBrk="0" fontAlgn="base" hangingPunct="0">
              <a:spcBef>
                <a:spcPct val="20000"/>
              </a:spcBef>
              <a:spcAft>
                <a:spcPts val="600"/>
              </a:spcAft>
              <a:buFont typeface="+mj-lt"/>
              <a:buAutoNum type="arabicPeriod"/>
              <a:defRPr/>
            </a:pPr>
            <a:r>
              <a:rPr lang="ar-EG" sz="2400" dirty="0">
                <a:latin typeface="Times New Roman" panose="02020603050405020304" pitchFamily="18" charset="0"/>
              </a:rPr>
              <a:t>أنواع العمل الجماعي 
مزايا وعيوب العمل الجماعي.
التعرف على أدوار أعضاء الفريق.
تحديد خصائص الفريق.
التواصل الفعال في الفرق
التفريق بين مجموعة الفريق والعمل الجماعي</a:t>
            </a:r>
            <a:endParaRPr lang="en-US" sz="2400" dirty="0">
              <a:latin typeface="Times New Roman" panose="02020603050405020304" pitchFamily="18" charset="0"/>
            </a:endParaRPr>
          </a:p>
        </p:txBody>
      </p:sp>
    </p:spTree>
    <p:custDataLst>
      <p:tags r:id="rId1"/>
    </p:custDataLst>
    <p:extLst>
      <p:ext uri="{BB962C8B-B14F-4D97-AF65-F5344CB8AC3E}">
        <p14:creationId xmlns:p14="http://schemas.microsoft.com/office/powerpoint/2010/main" val="2778570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CDD073-77AE-C574-8279-90146E3070C3}"/>
              </a:ext>
            </a:extLst>
          </p:cNvPr>
          <p:cNvSpPr txBox="1"/>
          <p:nvPr/>
        </p:nvSpPr>
        <p:spPr>
          <a:xfrm>
            <a:off x="6277970" y="1498433"/>
            <a:ext cx="3996387" cy="3662541"/>
          </a:xfrm>
          <a:prstGeom prst="rect">
            <a:avLst/>
          </a:prstGeom>
          <a:noFill/>
        </p:spPr>
        <p:txBody>
          <a:bodyPr wrap="square">
            <a:spAutoFit/>
          </a:bodyPr>
          <a:lstStyle/>
          <a:p>
            <a:pPr marL="457200" lvl="0" indent="-457200" algn="justLow" rtl="1">
              <a:spcBef>
                <a:spcPts val="1200"/>
              </a:spcBef>
              <a:buFont typeface="Wingdings" panose="05000000000000000000" pitchFamily="2" charset="2"/>
              <a:buChar char="q"/>
              <a:defRPr/>
            </a:pPr>
            <a:r>
              <a:rPr lang="ar-EG" sz="2400" dirty="0" smtClean="0">
                <a:latin typeface="Times New Roman" panose="02020603050405020304" pitchFamily="18" charset="0"/>
              </a:rPr>
              <a:t>التواصل </a:t>
            </a:r>
            <a:r>
              <a:rPr lang="ar-EG" sz="2400" dirty="0">
                <a:latin typeface="Times New Roman" panose="02020603050405020304" pitchFamily="18" charset="0"/>
              </a:rPr>
              <a:t>بشكل </a:t>
            </a:r>
            <a:r>
              <a:rPr lang="ar-EG" sz="2400" dirty="0" smtClean="0">
                <a:latin typeface="Times New Roman" panose="02020603050405020304" pitchFamily="18" charset="0"/>
              </a:rPr>
              <a:t>تعاوني.</a:t>
            </a:r>
            <a:r>
              <a:rPr lang="ar-EG" sz="2400" dirty="0">
                <a:latin typeface="Times New Roman" panose="02020603050405020304" pitchFamily="18" charset="0"/>
              </a:rPr>
              <a:t>
 ستساعدك الإرشادات على العمل معًا بشكل أكثر نجاحًا.
جعل الاجتماعات أكثر إنتاجية.
الكتابة التعاونية باستخدام </a:t>
            </a:r>
            <a:r>
              <a:rPr lang="ar-EG" sz="2400" dirty="0" smtClean="0">
                <a:latin typeface="Times New Roman" panose="02020603050405020304" pitchFamily="18" charset="0"/>
              </a:rPr>
              <a:t>أدوات التكنولوجيا</a:t>
            </a:r>
            <a:r>
              <a:rPr lang="ar-EG" sz="2400" dirty="0">
                <a:latin typeface="Times New Roman" panose="02020603050405020304" pitchFamily="18" charset="0"/>
              </a:rPr>
              <a:t>. 
المجتمعات الافتراضية والشبكات الاجتماعية</a:t>
            </a:r>
            <a:endParaRPr kumimoji="0" lang="en-GB" sz="4800" b="1" i="0" u="none" strike="noStrike" kern="1200" cap="none" spc="0" normalizeH="0" baseline="0" noProof="0" dirty="0">
              <a:ln>
                <a:noFill/>
              </a:ln>
              <a:effectLst/>
              <a:uLnTx/>
              <a:uFillTx/>
              <a:latin typeface="Times New Roman" panose="02020603050405020304" pitchFamily="18" charset="0"/>
              <a:ea typeface="+mn-ea"/>
              <a:cs typeface="+mn-cs"/>
            </a:endParaRPr>
          </a:p>
        </p:txBody>
      </p:sp>
      <p:sp>
        <p:nvSpPr>
          <p:cNvPr id="4" name="TextBox 3">
            <a:extLst>
              <a:ext uri="{FF2B5EF4-FFF2-40B4-BE49-F238E27FC236}">
                <a16:creationId xmlns:a16="http://schemas.microsoft.com/office/drawing/2014/main" id="{91391C37-EBB2-9672-95F5-5842AB1FCC72}"/>
              </a:ext>
            </a:extLst>
          </p:cNvPr>
          <p:cNvSpPr txBox="1"/>
          <p:nvPr/>
        </p:nvSpPr>
        <p:spPr>
          <a:xfrm>
            <a:off x="1297946" y="1328715"/>
            <a:ext cx="4980024" cy="4154984"/>
          </a:xfrm>
          <a:prstGeom prst="rect">
            <a:avLst/>
          </a:prstGeom>
          <a:noFill/>
        </p:spPr>
        <p:txBody>
          <a:bodyPr wrap="square">
            <a:spAutoFit/>
          </a:bodyPr>
          <a:lstStyle/>
          <a:p>
            <a:pPr marL="571500" lvl="0" indent="-571500">
              <a:lnSpc>
                <a:spcPct val="150000"/>
              </a:lnSpc>
              <a:buFont typeface="Wingdings" panose="05000000000000000000" pitchFamily="2" charset="2"/>
              <a:buChar char="q"/>
              <a:defRPr/>
            </a:pPr>
            <a:r>
              <a:rPr lang="en-US" sz="2200" b="1" dirty="0" smtClean="0">
                <a:solidFill>
                  <a:srgbClr val="000000"/>
                </a:solidFill>
                <a:effectLst>
                  <a:outerShdw blurRad="38100" dist="38100" dir="2700000" algn="tl">
                    <a:srgbClr val="000000">
                      <a:alpha val="43137"/>
                    </a:srgbClr>
                  </a:outerShdw>
                </a:effectLst>
              </a:rPr>
              <a:t>Communicating </a:t>
            </a:r>
            <a:r>
              <a:rPr lang="en-US" sz="2200" b="1" dirty="0">
                <a:solidFill>
                  <a:srgbClr val="000000"/>
                </a:solidFill>
                <a:effectLst>
                  <a:outerShdw blurRad="38100" dist="38100" dir="2700000" algn="tl">
                    <a:srgbClr val="000000">
                      <a:alpha val="43137"/>
                    </a:srgbClr>
                  </a:outerShdw>
                </a:effectLst>
              </a:rPr>
              <a:t>collaboratively</a:t>
            </a:r>
            <a:endParaRPr lang="ar-EG" sz="2200" b="1" dirty="0">
              <a:solidFill>
                <a:srgbClr val="000000"/>
              </a:solidFill>
              <a:effectLst>
                <a:outerShdw blurRad="38100" dist="38100" dir="2700000" algn="tl">
                  <a:srgbClr val="000000">
                    <a:alpha val="43137"/>
                  </a:srgbClr>
                </a:outerShdw>
              </a:effectLst>
            </a:endParaRPr>
          </a:p>
          <a:p>
            <a:pPr marL="571500" lvl="0" indent="-571500">
              <a:lnSpc>
                <a:spcPct val="150000"/>
              </a:lnSpc>
              <a:buFont typeface="Wingdings" panose="05000000000000000000" pitchFamily="2" charset="2"/>
              <a:buChar char="q"/>
              <a:defRPr/>
            </a:pPr>
            <a:r>
              <a:rPr lang="ar-EG" sz="2200" b="1" dirty="0">
                <a:solidFill>
                  <a:srgbClr val="000000"/>
                </a:solidFill>
              </a:rPr>
              <a:t> </a:t>
            </a:r>
            <a:r>
              <a:rPr lang="ar-EG" sz="2200" b="1" dirty="0" smtClean="0">
                <a:solidFill>
                  <a:srgbClr val="000000"/>
                </a:solidFill>
              </a:rPr>
              <a:t>Guid</a:t>
            </a:r>
            <a:r>
              <a:rPr lang="en-US" sz="2200" b="1" dirty="0" smtClean="0">
                <a:solidFill>
                  <a:srgbClr val="000000"/>
                </a:solidFill>
              </a:rPr>
              <a:t>e</a:t>
            </a:r>
            <a:r>
              <a:rPr lang="ar-EG" sz="2200" b="1" dirty="0" smtClean="0">
                <a:solidFill>
                  <a:srgbClr val="000000"/>
                </a:solidFill>
              </a:rPr>
              <a:t>lines</a:t>
            </a:r>
            <a:r>
              <a:rPr lang="en-US" sz="2200" b="1" dirty="0" smtClean="0">
                <a:solidFill>
                  <a:srgbClr val="000000"/>
                </a:solidFill>
              </a:rPr>
              <a:t> </a:t>
            </a:r>
            <a:r>
              <a:rPr lang="en-US" sz="2200" b="1" dirty="0">
                <a:solidFill>
                  <a:srgbClr val="000000"/>
                </a:solidFill>
              </a:rPr>
              <a:t>will help you work together more successfully</a:t>
            </a:r>
            <a:endParaRPr lang="en-US" sz="2200" b="1" dirty="0">
              <a:solidFill>
                <a:srgbClr val="000000"/>
              </a:solidFill>
              <a:effectLst>
                <a:outerShdw blurRad="38100" dist="38100" dir="2700000" algn="tl">
                  <a:srgbClr val="000000">
                    <a:alpha val="43137"/>
                  </a:srgbClr>
                </a:outerShdw>
              </a:effectLst>
            </a:endParaRPr>
          </a:p>
          <a:p>
            <a:pPr marL="571500" lvl="0" indent="-571500">
              <a:lnSpc>
                <a:spcPct val="150000"/>
              </a:lnSpc>
              <a:buFont typeface="Wingdings" panose="05000000000000000000" pitchFamily="2" charset="2"/>
              <a:buChar char="q"/>
              <a:defRPr/>
            </a:pPr>
            <a:r>
              <a:rPr lang="en-US" sz="2200" b="1" dirty="0">
                <a:solidFill>
                  <a:srgbClr val="000000"/>
                </a:solidFill>
                <a:effectLst>
                  <a:outerShdw blurRad="38100" dist="38100" dir="2700000" algn="tl">
                    <a:srgbClr val="000000">
                      <a:alpha val="43137"/>
                    </a:srgbClr>
                  </a:outerShdw>
                </a:effectLst>
              </a:rPr>
              <a:t>Making meetings more productive</a:t>
            </a:r>
            <a:r>
              <a:rPr lang="ar-EG" sz="2200" b="1" dirty="0">
                <a:solidFill>
                  <a:srgbClr val="000000"/>
                </a:solidFill>
                <a:effectLst>
                  <a:outerShdw blurRad="38100" dist="38100" dir="2700000" algn="tl">
                    <a:srgbClr val="000000">
                      <a:alpha val="43137"/>
                    </a:srgbClr>
                  </a:outerShdw>
                </a:effectLst>
              </a:rPr>
              <a:t>.</a:t>
            </a:r>
          </a:p>
          <a:p>
            <a:pPr marL="571500" lvl="0" indent="-571500">
              <a:lnSpc>
                <a:spcPct val="150000"/>
              </a:lnSpc>
              <a:buFont typeface="Wingdings" panose="05000000000000000000" pitchFamily="2" charset="2"/>
              <a:buChar char="q"/>
              <a:defRPr/>
            </a:pPr>
            <a:r>
              <a:rPr lang="en-US" sz="2200" b="1" dirty="0">
                <a:solidFill>
                  <a:srgbClr val="000000"/>
                </a:solidFill>
              </a:rPr>
              <a:t>writing collaboration technology tools.</a:t>
            </a:r>
          </a:p>
          <a:p>
            <a:pPr marL="571500" lvl="0" indent="-571500">
              <a:lnSpc>
                <a:spcPct val="150000"/>
              </a:lnSpc>
              <a:buFont typeface="Wingdings" panose="05000000000000000000" pitchFamily="2" charset="2"/>
              <a:buChar char="q"/>
              <a:defRPr/>
            </a:pPr>
            <a:r>
              <a:rPr lang="en-US" sz="2200" b="1" dirty="0">
                <a:solidFill>
                  <a:srgbClr val="000000"/>
                </a:solidFill>
              </a:rPr>
              <a:t>Virtual communities and social networks</a:t>
            </a:r>
            <a:endParaRPr kumimoji="0" lang="en-GB" sz="2200" b="1" i="0" u="none" strike="noStrike" kern="1200" cap="none" spc="0" normalizeH="0" baseline="0" noProof="0" dirty="0">
              <a:ln>
                <a:noFill/>
              </a:ln>
              <a:solidFill>
                <a:srgbClr val="FF0000"/>
              </a:solidFill>
              <a:effectLst/>
              <a:uLnTx/>
              <a:uFillTx/>
            </a:endParaRPr>
          </a:p>
        </p:txBody>
      </p:sp>
      <p:sp>
        <p:nvSpPr>
          <p:cNvPr id="3" name="Rectangle 2"/>
          <p:cNvSpPr/>
          <p:nvPr/>
        </p:nvSpPr>
        <p:spPr>
          <a:xfrm>
            <a:off x="2512171" y="675754"/>
            <a:ext cx="7969309" cy="461665"/>
          </a:xfrm>
          <a:prstGeom prst="rect">
            <a:avLst/>
          </a:prstGeom>
        </p:spPr>
        <p:txBody>
          <a:bodyPr wrap="square">
            <a:spAutoFit/>
          </a:bodyPr>
          <a:lstStyle/>
          <a:p>
            <a:pPr lvl="0">
              <a:defRPr/>
            </a:pPr>
            <a:r>
              <a:rPr lang="en-GB" sz="2400" dirty="0">
                <a:solidFill>
                  <a:srgbClr val="FF0000"/>
                </a:solidFill>
                <a:latin typeface="Times New Roman" panose="02020603050405020304" pitchFamily="18" charset="0"/>
              </a:rPr>
              <a:t> </a:t>
            </a:r>
            <a:r>
              <a:rPr lang="en-US" sz="2400" b="1" kern="0" dirty="0">
                <a:solidFill>
                  <a:srgbClr val="FF0000"/>
                </a:solidFill>
                <a:effectLst>
                  <a:outerShdw blurRad="38100" dist="38100" dir="2700000" algn="tl">
                    <a:srgbClr val="C0C0C0"/>
                  </a:outerShdw>
                </a:effectLst>
                <a:latin typeface="Tahoma"/>
              </a:rPr>
              <a:t>Learning Objectives </a:t>
            </a:r>
            <a:r>
              <a:rPr lang="en-US" sz="2400" b="1" kern="0" dirty="0" smtClean="0">
                <a:solidFill>
                  <a:srgbClr val="FF0000"/>
                </a:solidFill>
                <a:effectLst>
                  <a:outerShdw blurRad="38100" dist="38100" dir="2700000" algn="tl">
                    <a:srgbClr val="C0C0C0"/>
                  </a:outerShdw>
                </a:effectLst>
                <a:latin typeface="Tahoma"/>
              </a:rPr>
              <a:t>                  </a:t>
            </a:r>
            <a:r>
              <a:rPr lang="ar-EG" sz="2400" b="1" kern="0" dirty="0" smtClean="0">
                <a:solidFill>
                  <a:srgbClr val="FF0000"/>
                </a:solidFill>
                <a:effectLst>
                  <a:outerShdw blurRad="38100" dist="38100" dir="2700000" algn="tl">
                    <a:srgbClr val="C0C0C0"/>
                  </a:outerShdw>
                </a:effectLst>
                <a:latin typeface="Tahoma"/>
              </a:rPr>
              <a:t>أهداف التعلم</a:t>
            </a:r>
            <a:endParaRPr lang="en-US" sz="2400" b="1" kern="0" dirty="0">
              <a:solidFill>
                <a:srgbClr val="FF0000"/>
              </a:solidFill>
              <a:effectLst>
                <a:outerShdw blurRad="38100" dist="38100" dir="2700000" algn="tl">
                  <a:srgbClr val="C0C0C0"/>
                </a:outerShdw>
              </a:effectLst>
              <a:latin typeface="Tahoma"/>
            </a:endParaRPr>
          </a:p>
        </p:txBody>
      </p:sp>
    </p:spTree>
    <p:custDataLst>
      <p:tags r:id="rId1"/>
    </p:custDataLst>
    <p:extLst>
      <p:ext uri="{BB962C8B-B14F-4D97-AF65-F5344CB8AC3E}">
        <p14:creationId xmlns:p14="http://schemas.microsoft.com/office/powerpoint/2010/main" val="511556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6959812" y="1473988"/>
            <a:ext cx="3823660" cy="364287"/>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2800" b="1" kern="0">
                <a:solidFill>
                  <a:srgbClr val="C00000"/>
                </a:solidFill>
                <a:effectLst>
                  <a:outerShdw blurRad="38100" dist="38100" dir="2700000" algn="tl">
                    <a:srgbClr val="C0C0C0"/>
                  </a:outerShdw>
                </a:effectLst>
                <a:latin typeface="Tahoma"/>
                <a:ea typeface="+mj-ea"/>
                <a:cs typeface="+mj-cs"/>
              </a:rPr>
              <a:t>الكتابة التعاونية</a:t>
            </a:r>
            <a:endParaRPr kumimoji="0" lang="en-US" sz="20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6908214" y="1914075"/>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200" b="1" kern="0" dirty="0">
                <a:solidFill>
                  <a:srgbClr val="000000"/>
                </a:solidFill>
                <a:effectLst>
                  <a:outerShdw blurRad="50800" dist="38100" dir="8100000" algn="tr" rotWithShape="0">
                    <a:srgbClr val="808080">
                      <a:alpha val="40000"/>
                    </a:srgbClr>
                  </a:outerShdw>
                </a:effectLst>
                <a:latin typeface="Arial"/>
              </a:rPr>
              <a:t>حدد المتعاونين</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pic>
        <p:nvPicPr>
          <p:cNvPr id="11" name="Graphic 10" descr="Badge 1 with solid fill">
            <a:extLst>
              <a:ext uri="{FF2B5EF4-FFF2-40B4-BE49-F238E27FC236}">
                <a16:creationId xmlns:a16="http://schemas.microsoft.com/office/drawing/2014/main" id="{8066DD98-8F3B-6CDF-80CC-73D9951536AA}"/>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762332" y="1869061"/>
            <a:ext cx="914400" cy="914400"/>
          </a:xfrm>
          <a:prstGeom prst="rect">
            <a:avLst/>
          </a:prstGeom>
        </p:spPr>
      </p:pic>
      <p:sp>
        <p:nvSpPr>
          <p:cNvPr id="19" name="Rounded Rectangle 17">
            <a:extLst>
              <a:ext uri="{FF2B5EF4-FFF2-40B4-BE49-F238E27FC236}">
                <a16:creationId xmlns:a16="http://schemas.microsoft.com/office/drawing/2014/main" id="{E82F04D1-9945-4D00-86B3-D8C454342204}"/>
              </a:ext>
            </a:extLst>
          </p:cNvPr>
          <p:cNvSpPr/>
          <p:nvPr/>
        </p:nvSpPr>
        <p:spPr bwMode="auto">
          <a:xfrm>
            <a:off x="6530781" y="2888953"/>
            <a:ext cx="3972960" cy="195501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defRPr/>
            </a:pPr>
            <a:r>
              <a:rPr lang="ar-EG" sz="3200" b="1" kern="0" dirty="0">
                <a:solidFill>
                  <a:srgbClr val="000000"/>
                </a:solidFill>
                <a:effectLst>
                  <a:outerShdw blurRad="50800" dist="38100" dir="8100000" algn="tr" rotWithShape="0">
                    <a:srgbClr val="808080">
                      <a:alpha val="40000"/>
                    </a:srgbClr>
                  </a:outerShdw>
                </a:effectLst>
                <a:latin typeface="Arial"/>
              </a:rPr>
              <a:t>اختر مجموعة من الأشخاص الذين لديهم الخبرة والمعلومات والموهبة اللازمة لكل مشروع.</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2" name="TextBox 1">
            <a:extLst>
              <a:ext uri="{FF2B5EF4-FFF2-40B4-BE49-F238E27FC236}">
                <a16:creationId xmlns:a16="http://schemas.microsoft.com/office/drawing/2014/main" id="{2F46AC2D-1217-99F5-B87D-84A13CE277F3}"/>
              </a:ext>
            </a:extLst>
          </p:cNvPr>
          <p:cNvSpPr txBox="1"/>
          <p:nvPr/>
        </p:nvSpPr>
        <p:spPr>
          <a:xfrm>
            <a:off x="2591682" y="512050"/>
            <a:ext cx="6293013" cy="830997"/>
          </a:xfrm>
          <a:prstGeom prst="rect">
            <a:avLst/>
          </a:prstGeom>
          <a:noFill/>
        </p:spPr>
        <p:txBody>
          <a:bodyPr wrap="square">
            <a:spAutoFit/>
          </a:bodyPr>
          <a:lstStyle/>
          <a:p>
            <a:pPr marR="0" lvl="0" indent="0" fontAlgn="base">
              <a:spcBef>
                <a:spcPct val="0"/>
              </a:spcBef>
              <a:spcAft>
                <a:spcPct val="0"/>
              </a:spcAft>
              <a:buClrTx/>
              <a:buSzTx/>
              <a:buFontTx/>
              <a:buNone/>
              <a:tabLst/>
              <a:defRPr/>
            </a:pPr>
            <a:r>
              <a:rPr lang="en-US" sz="2400" b="1" kern="0" dirty="0">
                <a:solidFill>
                  <a:srgbClr val="FF0000"/>
                </a:solidFill>
                <a:effectLst>
                  <a:outerShdw blurRad="38100" dist="38100" dir="2700000" algn="tl">
                    <a:srgbClr val="C0C0C0"/>
                  </a:outerShdw>
                </a:effectLst>
              </a:rPr>
              <a:t>Collaborating on Communication Efforts</a:t>
            </a:r>
          </a:p>
          <a:p>
            <a:pPr fontAlgn="base">
              <a:spcBef>
                <a:spcPct val="0"/>
              </a:spcBef>
              <a:spcAft>
                <a:spcPct val="0"/>
              </a:spcAft>
              <a:defRPr/>
            </a:pPr>
            <a:r>
              <a:rPr lang="ar-EG" sz="2400" b="1" kern="0" dirty="0">
                <a:solidFill>
                  <a:srgbClr val="FF0000"/>
                </a:solidFill>
                <a:effectLst>
                  <a:outerShdw blurRad="38100" dist="38100" dir="2700000" algn="tl">
                    <a:srgbClr val="C0C0C0"/>
                  </a:outerShdw>
                </a:effectLst>
              </a:rPr>
              <a:t>التعاون في جهود الاتصال</a:t>
            </a:r>
            <a:endParaRPr lang="en-US" sz="2400" b="1" kern="0" dirty="0">
              <a:solidFill>
                <a:srgbClr val="FF0000"/>
              </a:solidFill>
              <a:effectLst>
                <a:outerShdw blurRad="38100" dist="38100" dir="2700000" algn="tl">
                  <a:srgbClr val="C0C0C0"/>
                </a:outerShdw>
              </a:effectLst>
            </a:endParaRPr>
          </a:p>
        </p:txBody>
      </p:sp>
      <p:sp>
        <p:nvSpPr>
          <p:cNvPr id="3" name="Rectangle 2">
            <a:extLst>
              <a:ext uri="{FF2B5EF4-FFF2-40B4-BE49-F238E27FC236}">
                <a16:creationId xmlns:a16="http://schemas.microsoft.com/office/drawing/2014/main" id="{51B291F3-F9EE-63C0-61CC-58E9855A6723}"/>
              </a:ext>
            </a:extLst>
          </p:cNvPr>
          <p:cNvSpPr/>
          <p:nvPr/>
        </p:nvSpPr>
        <p:spPr bwMode="auto">
          <a:xfrm>
            <a:off x="1670635" y="1489849"/>
            <a:ext cx="4860146" cy="392402"/>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j-ea"/>
                <a:cs typeface="+mj-cs"/>
              </a:rPr>
              <a:t>Collaborative Writing</a:t>
            </a:r>
            <a:endParaRPr kumimoji="0" lang="en-US" sz="2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4" name="Rounded Rectangle 17">
            <a:extLst>
              <a:ext uri="{FF2B5EF4-FFF2-40B4-BE49-F238E27FC236}">
                <a16:creationId xmlns:a16="http://schemas.microsoft.com/office/drawing/2014/main" id="{03C26F73-E270-40E5-51E3-0B64AD41FCC3}"/>
              </a:ext>
            </a:extLst>
          </p:cNvPr>
          <p:cNvSpPr/>
          <p:nvPr/>
        </p:nvSpPr>
        <p:spPr bwMode="auto">
          <a:xfrm>
            <a:off x="2263491" y="2029896"/>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Select Collaborators</a:t>
            </a:r>
          </a:p>
        </p:txBody>
      </p:sp>
      <p:sp>
        <p:nvSpPr>
          <p:cNvPr id="10" name="Rounded Rectangle 17">
            <a:extLst>
              <a:ext uri="{FF2B5EF4-FFF2-40B4-BE49-F238E27FC236}">
                <a16:creationId xmlns:a16="http://schemas.microsoft.com/office/drawing/2014/main" id="{6DFFA106-2052-4828-F70D-4E98D2BB8472}"/>
              </a:ext>
            </a:extLst>
          </p:cNvPr>
          <p:cNvSpPr/>
          <p:nvPr/>
        </p:nvSpPr>
        <p:spPr bwMode="auto">
          <a:xfrm>
            <a:off x="1739548" y="2803245"/>
            <a:ext cx="4521454" cy="2188365"/>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Choose a combination of people </a:t>
            </a:r>
            <a:r>
              <a:rPr kumimoji="0" lang="ar-EG" sz="2800" b="1" i="0" u="none" strike="noStrike" kern="0" cap="none" spc="0" normalizeH="0" baseline="0" noProof="0" dirty="0" err="1">
                <a:ln>
                  <a:noFill/>
                </a:ln>
                <a:solidFill>
                  <a:srgbClr val="000000"/>
                </a:solidFill>
                <a:effectLst>
                  <a:outerShdw blurRad="50800" dist="38100" dir="8100000" algn="tr" rotWithShape="0">
                    <a:srgbClr val="808080">
                      <a:alpha val="40000"/>
                    </a:srgbClr>
                  </a:outerShdw>
                </a:effectLst>
                <a:uLnTx/>
                <a:uFillTx/>
                <a:latin typeface="Arial"/>
              </a:rPr>
              <a:t>with</a:t>
            </a: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 the experience, information, and talent needed for each project.</a:t>
            </a:r>
          </a:p>
        </p:txBody>
      </p:sp>
    </p:spTree>
    <p:custDataLst>
      <p:tags r:id="rId1"/>
    </p:custDataLst>
    <p:extLst>
      <p:ext uri="{BB962C8B-B14F-4D97-AF65-F5344CB8AC3E}">
        <p14:creationId xmlns:p14="http://schemas.microsoft.com/office/powerpoint/2010/main" val="368305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mph" presetSubtype="2" fill="hold" grpId="0" nodeType="clickEffect">
                                  <p:stCondLst>
                                    <p:cond delay="0"/>
                                  </p:stCondLst>
                                  <p:childTnLst>
                                    <p:animClr clrSpc="rgb" dir="cw">
                                      <p:cBhvr override="childStyle">
                                        <p:cTn id="12" dur="2000" fill="hold"/>
                                        <p:tgtEl>
                                          <p:spTgt spid="19"/>
                                        </p:tgtEl>
                                        <p:attrNameLst>
                                          <p:attrName>style.color</p:attrName>
                                        </p:attrNameLst>
                                      </p:cBhvr>
                                      <p:to>
                                        <a:schemeClr val="accent2"/>
                                      </p:to>
                                    </p:animClr>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mph" presetSubtype="2" fill="hold" grpId="0" nodeType="clickEffect">
                                  <p:stCondLst>
                                    <p:cond delay="0"/>
                                  </p:stCondLst>
                                  <p:childTnLst>
                                    <p:animClr clrSpc="rgb" dir="cw">
                                      <p:cBhvr override="childStyle">
                                        <p:cTn id="22" dur="2000" fill="hold"/>
                                        <p:tgtEl>
                                          <p:spTgt spid="10"/>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P spid="4"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6925527" y="2005485"/>
            <a:ext cx="3454022" cy="3211744"/>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ar-EG" sz="3200" b="1" kern="0" dirty="0">
                <a:solidFill>
                  <a:srgbClr val="000000"/>
                </a:solidFill>
                <a:effectLst>
                  <a:outerShdw blurRad="50800" dist="38100" dir="8100000" algn="tr" rotWithShape="0">
                    <a:srgbClr val="808080">
                      <a:alpha val="40000"/>
                    </a:srgbClr>
                  </a:outerShdw>
                </a:effectLst>
                <a:latin typeface="Arial"/>
              </a:rPr>
              <a:t>البدء بدون فكرة واضحة عما تأمل في تحقيقه سيؤدي إلى الإحباط وإضاعة الوقت.</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2" name="Rounded Rectangle 18">
            <a:extLst>
              <a:ext uri="{FF2B5EF4-FFF2-40B4-BE49-F238E27FC236}">
                <a16:creationId xmlns:a16="http://schemas.microsoft.com/office/drawing/2014/main" id="{28278849-98DD-5EB2-3F73-D6D93876EAFE}"/>
              </a:ext>
            </a:extLst>
          </p:cNvPr>
          <p:cNvSpPr/>
          <p:nvPr/>
        </p:nvSpPr>
        <p:spPr bwMode="auto">
          <a:xfrm>
            <a:off x="7369532" y="1490550"/>
            <a:ext cx="3010016" cy="37430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2800" b="1" kern="0" dirty="0">
                <a:solidFill>
                  <a:srgbClr val="000000"/>
                </a:solidFill>
                <a:effectLst>
                  <a:outerShdw blurRad="50800" dist="38100" dir="8100000" algn="tr" rotWithShape="0">
                    <a:srgbClr val="808080">
                      <a:alpha val="40000"/>
                    </a:srgbClr>
                  </a:outerShdw>
                </a:effectLst>
                <a:latin typeface="Arial"/>
              </a:rPr>
              <a:t>الاتفاق على الأهداف</a:t>
            </a:r>
            <a:endPar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pic>
        <p:nvPicPr>
          <p:cNvPr id="15" name="Picture 14">
            <a:extLst>
              <a:ext uri="{FF2B5EF4-FFF2-40B4-BE49-F238E27FC236}">
                <a16:creationId xmlns:a16="http://schemas.microsoft.com/office/drawing/2014/main" id="{8276108C-D8FD-BF6F-40C9-3A7E3504D8A1}"/>
              </a:ext>
            </a:extLst>
          </p:cNvPr>
          <p:cNvPicPr>
            <a:picLocks noChangeAspect="1"/>
          </p:cNvPicPr>
          <p:nvPr/>
        </p:nvPicPr>
        <p:blipFill>
          <a:blip r:embed="rId4"/>
          <a:stretch>
            <a:fillRect/>
          </a:stretch>
        </p:blipFill>
        <p:spPr>
          <a:xfrm>
            <a:off x="842319" y="1777757"/>
            <a:ext cx="914479" cy="914479"/>
          </a:xfrm>
          <a:prstGeom prst="rect">
            <a:avLst/>
          </a:prstGeom>
        </p:spPr>
      </p:pic>
      <p:sp>
        <p:nvSpPr>
          <p:cNvPr id="3" name="Rounded Rectangle 18">
            <a:extLst>
              <a:ext uri="{FF2B5EF4-FFF2-40B4-BE49-F238E27FC236}">
                <a16:creationId xmlns:a16="http://schemas.microsoft.com/office/drawing/2014/main" id="{28278849-98DD-5EB2-3F73-D6D93876EAFE}"/>
              </a:ext>
            </a:extLst>
          </p:cNvPr>
          <p:cNvSpPr/>
          <p:nvPr/>
        </p:nvSpPr>
        <p:spPr bwMode="auto">
          <a:xfrm>
            <a:off x="1893276" y="1490550"/>
            <a:ext cx="3010016" cy="37430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Agree on Goals</a:t>
            </a:r>
          </a:p>
        </p:txBody>
      </p:sp>
      <p:sp>
        <p:nvSpPr>
          <p:cNvPr id="4" name="Rounded Rectangle 17">
            <a:extLst>
              <a:ext uri="{FF2B5EF4-FFF2-40B4-BE49-F238E27FC236}">
                <a16:creationId xmlns:a16="http://schemas.microsoft.com/office/drawing/2014/main" id="{6C91F2C1-822F-3765-EB55-257139186502}"/>
              </a:ext>
            </a:extLst>
          </p:cNvPr>
          <p:cNvSpPr/>
          <p:nvPr/>
        </p:nvSpPr>
        <p:spPr bwMode="auto">
          <a:xfrm>
            <a:off x="1634304" y="2326261"/>
            <a:ext cx="4121037" cy="3211744"/>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ar-EG" sz="3200" b="1" kern="0" dirty="0">
              <a:solidFill>
                <a:srgbClr val="000000"/>
              </a:solidFill>
              <a:effectLst>
                <a:outerShdw blurRad="50800" dist="38100" dir="8100000" algn="tr" rotWithShape="0">
                  <a:srgbClr val="808080">
                    <a:alpha val="40000"/>
                  </a:srgbClr>
                </a:outerShdw>
              </a:effectLst>
              <a:latin typeface="Arial"/>
            </a:endParaRPr>
          </a:p>
          <a:p>
            <a:pPr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Starting without a clear idea of what you hope to accomplish will lead to frustration and wasted time.</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330116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6279232" y="2618194"/>
            <a:ext cx="4178876" cy="2925148"/>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justLow" rtl="1" eaLnBrk="0" fontAlgn="base" hangingPunct="0">
              <a:spcBef>
                <a:spcPct val="0"/>
              </a:spcBef>
              <a:spcAft>
                <a:spcPct val="0"/>
              </a:spcAft>
            </a:pPr>
            <a:r>
              <a:rPr lang="ar-EG" sz="3200" b="1" kern="0" dirty="0">
                <a:solidFill>
                  <a:srgbClr val="000000"/>
                </a:solidFill>
                <a:effectLst>
                  <a:outerShdw blurRad="50800" dist="38100" dir="8100000" algn="tr" rotWithShape="0">
                    <a:srgbClr val="808080">
                      <a:alpha val="40000"/>
                    </a:srgbClr>
                  </a:outerShdw>
                </a:effectLst>
                <a:latin typeface="Arial"/>
              </a:rPr>
              <a:t>امنح فريقك الوقت الكافي للتواصل قبل البدء في العمل. تأكد من أن الأشخاص يتعرفون على بعضهم البعض قبل أن يُطلب منهم التعاون.</a:t>
            </a:r>
            <a:endParaRPr lang="en-US" sz="3200" b="1" kern="0" dirty="0">
              <a:solidFill>
                <a:srgbClr val="000000"/>
              </a:solidFill>
              <a:effectLst>
                <a:outerShdw blurRad="50800" dist="38100" dir="8100000" algn="tr" rotWithShape="0">
                  <a:srgbClr val="808080">
                    <a:alpha val="40000"/>
                  </a:srgbClr>
                </a:outerShdw>
              </a:effectLst>
              <a:latin typeface="Arial"/>
            </a:endParaRPr>
          </a:p>
        </p:txBody>
      </p:sp>
      <p:sp>
        <p:nvSpPr>
          <p:cNvPr id="11" name="Rounded Rectangle 19">
            <a:extLst>
              <a:ext uri="{FF2B5EF4-FFF2-40B4-BE49-F238E27FC236}">
                <a16:creationId xmlns:a16="http://schemas.microsoft.com/office/drawing/2014/main" id="{B8BE1A71-B904-B607-B086-079F9ACAA407}"/>
              </a:ext>
            </a:extLst>
          </p:cNvPr>
          <p:cNvSpPr/>
          <p:nvPr/>
        </p:nvSpPr>
        <p:spPr bwMode="auto">
          <a:xfrm>
            <a:off x="6356256" y="1622452"/>
            <a:ext cx="4024828"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200" b="1" kern="0" dirty="0" smtClean="0">
                <a:solidFill>
                  <a:srgbClr val="000000"/>
                </a:solidFill>
                <a:effectLst>
                  <a:outerShdw blurRad="50800" dist="38100" dir="8100000" algn="tr" rotWithShape="0">
                    <a:srgbClr val="808080">
                      <a:alpha val="40000"/>
                    </a:srgbClr>
                  </a:outerShdw>
                </a:effectLst>
                <a:latin typeface="Arial"/>
              </a:rPr>
              <a:t>خُذ وقتك للتواصل</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pic>
        <p:nvPicPr>
          <p:cNvPr id="19" name="Graphic 18" descr="Badge 3 with solid fill">
            <a:extLst>
              <a:ext uri="{FF2B5EF4-FFF2-40B4-BE49-F238E27FC236}">
                <a16:creationId xmlns:a16="http://schemas.microsoft.com/office/drawing/2014/main" id="{DFB604D0-337F-F19A-2339-68CA26C80D1F}"/>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841395" y="1844845"/>
            <a:ext cx="914400" cy="914400"/>
          </a:xfrm>
          <a:prstGeom prst="rect">
            <a:avLst/>
          </a:prstGeom>
        </p:spPr>
      </p:pic>
      <p:sp>
        <p:nvSpPr>
          <p:cNvPr id="2" name="Rounded Rectangle 19">
            <a:extLst>
              <a:ext uri="{FF2B5EF4-FFF2-40B4-BE49-F238E27FC236}">
                <a16:creationId xmlns:a16="http://schemas.microsoft.com/office/drawing/2014/main" id="{48462A6B-C071-8E38-61A1-A60EE658E135}"/>
              </a:ext>
            </a:extLst>
          </p:cNvPr>
          <p:cNvSpPr/>
          <p:nvPr/>
        </p:nvSpPr>
        <p:spPr bwMode="auto">
          <a:xfrm>
            <a:off x="1757778" y="1578552"/>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Take Time to Bond</a:t>
            </a:r>
          </a:p>
        </p:txBody>
      </p:sp>
      <p:sp>
        <p:nvSpPr>
          <p:cNvPr id="10" name="Rounded Rectangle 17">
            <a:extLst>
              <a:ext uri="{FF2B5EF4-FFF2-40B4-BE49-F238E27FC236}">
                <a16:creationId xmlns:a16="http://schemas.microsoft.com/office/drawing/2014/main" id="{36A36006-0ADD-F6F7-BEB5-4CB159A2E20F}"/>
              </a:ext>
            </a:extLst>
          </p:cNvPr>
          <p:cNvSpPr/>
          <p:nvPr/>
        </p:nvSpPr>
        <p:spPr bwMode="auto">
          <a:xfrm>
            <a:off x="1378788" y="2618194"/>
            <a:ext cx="4724399" cy="2925148"/>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Give your team time to bond before diving in. Ensure people get to know each other before being asked to collaborate.</a:t>
            </a:r>
          </a:p>
        </p:txBody>
      </p:sp>
    </p:spTree>
    <p:custDataLst>
      <p:tags r:id="rId1"/>
    </p:custDataLst>
    <p:extLst>
      <p:ext uri="{BB962C8B-B14F-4D97-AF65-F5344CB8AC3E}">
        <p14:creationId xmlns:p14="http://schemas.microsoft.com/office/powerpoint/2010/main" val="351216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9051292" y="-107096"/>
            <a:ext cx="3130157" cy="2043597"/>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6305264" y="2326261"/>
            <a:ext cx="3971498" cy="3178068"/>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Low" rtl="1" eaLnBrk="0" fontAlgn="base" hangingPunct="0">
              <a:spcBef>
                <a:spcPct val="0"/>
              </a:spcBef>
              <a:spcAft>
                <a:spcPct val="0"/>
              </a:spcAft>
              <a:buFont typeface="Arial" panose="020B0604020202020204" pitchFamily="34" charset="0"/>
              <a:buChar char="•"/>
            </a:pPr>
            <a:r>
              <a:rPr lang="ar-EG" sz="3200" b="1" kern="0" dirty="0">
                <a:solidFill>
                  <a:srgbClr val="000000"/>
                </a:solidFill>
                <a:effectLst>
                  <a:outerShdw blurRad="50800" dist="38100" dir="8100000" algn="tr" rotWithShape="0">
                    <a:srgbClr val="808080">
                      <a:alpha val="40000"/>
                    </a:srgbClr>
                  </a:outerShdw>
                </a:effectLst>
                <a:latin typeface="Arial"/>
              </a:rPr>
              <a:t>توضيح المسؤوليات الفردية. 
هذا </a:t>
            </a:r>
            <a:r>
              <a:rPr lang="ar-EG" sz="3200" b="1" kern="0" dirty="0" smtClean="0">
                <a:solidFill>
                  <a:srgbClr val="000000"/>
                </a:solidFill>
                <a:effectLst>
                  <a:outerShdw blurRad="50800" dist="38100" dir="8100000" algn="tr" rotWithShape="0">
                    <a:srgbClr val="808080">
                      <a:alpha val="40000"/>
                    </a:srgbClr>
                  </a:outerShdw>
                </a:effectLst>
                <a:latin typeface="Arial"/>
              </a:rPr>
              <a:t>أمر ضروري </a:t>
            </a:r>
            <a:r>
              <a:rPr lang="ar-EG" sz="3200" b="1" kern="0" dirty="0">
                <a:solidFill>
                  <a:srgbClr val="000000"/>
                </a:solidFill>
                <a:effectLst>
                  <a:outerShdw blurRad="50800" dist="38100" dir="8100000" algn="tr" rotWithShape="0">
                    <a:srgbClr val="808080">
                      <a:alpha val="40000"/>
                    </a:srgbClr>
                  </a:outerShdw>
                </a:effectLst>
                <a:latin typeface="Arial"/>
              </a:rPr>
              <a:t>لأن أعضاء الفريق سيعتمدون على بعضهم البعض.</a:t>
            </a:r>
            <a:endParaRPr lang="en-US" sz="3200" b="1" kern="0" dirty="0">
              <a:solidFill>
                <a:srgbClr val="000000"/>
              </a:solidFill>
              <a:effectLst>
                <a:outerShdw blurRad="50800" dist="38100" dir="8100000" algn="tr" rotWithShape="0">
                  <a:srgbClr val="808080">
                    <a:alpha val="40000"/>
                  </a:srgbClr>
                </a:outerShdw>
              </a:effectLst>
              <a:latin typeface="Arial"/>
            </a:endParaRPr>
          </a:p>
        </p:txBody>
      </p:sp>
      <p:pic>
        <p:nvPicPr>
          <p:cNvPr id="21" name="Graphic 20" descr="Badge 4 with solid fill">
            <a:extLst>
              <a:ext uri="{FF2B5EF4-FFF2-40B4-BE49-F238E27FC236}">
                <a16:creationId xmlns:a16="http://schemas.microsoft.com/office/drawing/2014/main" id="{59ADD16F-9C59-E744-F0E2-64DC9075EC9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470782" y="1869061"/>
            <a:ext cx="914400" cy="914400"/>
          </a:xfrm>
          <a:prstGeom prst="rect">
            <a:avLst/>
          </a:prstGeom>
        </p:spPr>
      </p:pic>
      <p:sp>
        <p:nvSpPr>
          <p:cNvPr id="12" name="Rounded Rectangle 21">
            <a:extLst>
              <a:ext uri="{FF2B5EF4-FFF2-40B4-BE49-F238E27FC236}">
                <a16:creationId xmlns:a16="http://schemas.microsoft.com/office/drawing/2014/main" id="{B005B45D-C6D4-EC87-3B55-7673DF21199E}"/>
              </a:ext>
            </a:extLst>
          </p:cNvPr>
          <p:cNvSpPr/>
          <p:nvPr/>
        </p:nvSpPr>
        <p:spPr bwMode="auto">
          <a:xfrm>
            <a:off x="6094917" y="1482386"/>
            <a:ext cx="2956376"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200" b="1" kern="0" dirty="0">
                <a:solidFill>
                  <a:srgbClr val="000000"/>
                </a:solidFill>
                <a:effectLst>
                  <a:outerShdw blurRad="50800" dist="38100" dir="8100000" algn="tr" rotWithShape="0">
                    <a:srgbClr val="808080">
                      <a:alpha val="40000"/>
                    </a:srgbClr>
                  </a:outerShdw>
                </a:effectLst>
                <a:latin typeface="Arial"/>
              </a:rPr>
              <a:t>تحديد المسؤوليات</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2" name="Rounded Rectangle 21">
            <a:extLst>
              <a:ext uri="{FF2B5EF4-FFF2-40B4-BE49-F238E27FC236}">
                <a16:creationId xmlns:a16="http://schemas.microsoft.com/office/drawing/2014/main" id="{72745290-AFCA-A893-984D-A46B28C850D2}"/>
              </a:ext>
            </a:extLst>
          </p:cNvPr>
          <p:cNvSpPr/>
          <p:nvPr/>
        </p:nvSpPr>
        <p:spPr bwMode="auto">
          <a:xfrm>
            <a:off x="1554649" y="1482386"/>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Set Responsibilities</a:t>
            </a:r>
          </a:p>
        </p:txBody>
      </p:sp>
      <p:sp>
        <p:nvSpPr>
          <p:cNvPr id="3" name="Rounded Rectangle 17">
            <a:extLst>
              <a:ext uri="{FF2B5EF4-FFF2-40B4-BE49-F238E27FC236}">
                <a16:creationId xmlns:a16="http://schemas.microsoft.com/office/drawing/2014/main" id="{7778D5E5-C96C-1D5B-7AA8-DA02D1619299}"/>
              </a:ext>
            </a:extLst>
          </p:cNvPr>
          <p:cNvSpPr/>
          <p:nvPr/>
        </p:nvSpPr>
        <p:spPr bwMode="auto">
          <a:xfrm>
            <a:off x="1554649" y="2326261"/>
            <a:ext cx="4521454" cy="3178068"/>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eaLnBrk="0" fontAlgn="base" hangingPunct="0">
              <a:spcBef>
                <a:spcPct val="0"/>
              </a:spcBef>
              <a:spcAft>
                <a:spcPct val="0"/>
              </a:spcAft>
              <a:buFont typeface="Arial" panose="020B0604020202020204" pitchFamily="34" charset="0"/>
              <a:buChar char="•"/>
            </a:pPr>
            <a:r>
              <a:rPr lang="en-US" sz="2800" b="1" kern="0" dirty="0">
                <a:solidFill>
                  <a:srgbClr val="000000"/>
                </a:solidFill>
                <a:effectLst>
                  <a:outerShdw blurRad="50800" dist="38100" dir="8100000" algn="tr" rotWithShape="0">
                    <a:srgbClr val="808080">
                      <a:alpha val="40000"/>
                    </a:srgbClr>
                  </a:outerShdw>
                </a:effectLst>
                <a:latin typeface="Arial"/>
              </a:rPr>
              <a:t>Clarify individual responsibilities. </a:t>
            </a:r>
          </a:p>
          <a:p>
            <a:pPr marL="457200" lvl="0" indent="-457200" eaLnBrk="0" fontAlgn="base" hangingPunct="0">
              <a:spcBef>
                <a:spcPct val="0"/>
              </a:spcBef>
              <a:spcAft>
                <a:spcPct val="0"/>
              </a:spcAft>
              <a:buFont typeface="Arial" panose="020B0604020202020204" pitchFamily="34" charset="0"/>
              <a:buChar char="•"/>
            </a:pPr>
            <a:r>
              <a:rPr lang="en-US" sz="2800" b="1" kern="0" dirty="0">
                <a:solidFill>
                  <a:srgbClr val="000000"/>
                </a:solidFill>
                <a:effectLst>
                  <a:outerShdw blurRad="50800" dist="38100" dir="8100000" algn="tr" rotWithShape="0">
                    <a:srgbClr val="808080">
                      <a:alpha val="40000"/>
                    </a:srgbClr>
                  </a:outerShdw>
                </a:effectLst>
                <a:latin typeface="Arial"/>
              </a:rPr>
              <a:t>This is essential because team members will be depending on each other.</a:t>
            </a:r>
          </a:p>
        </p:txBody>
      </p:sp>
    </p:spTree>
    <p:custDataLst>
      <p:tags r:id="rId1"/>
    </p:custDataLst>
    <p:extLst>
      <p:ext uri="{BB962C8B-B14F-4D97-AF65-F5344CB8AC3E}">
        <p14:creationId xmlns:p14="http://schemas.microsoft.com/office/powerpoint/2010/main" val="3046797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2"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4277609" y="5452415"/>
            <a:ext cx="2707496" cy="1411004"/>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6429682" y="2453297"/>
            <a:ext cx="3819209" cy="2869330"/>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algn="justLow" rtl="1" eaLnBrk="0" fontAlgn="base" hangingPunct="0">
              <a:spcBef>
                <a:spcPct val="0"/>
              </a:spcBef>
              <a:spcAft>
                <a:spcPct val="0"/>
              </a:spcAft>
              <a:buFont typeface="Wingdings" panose="05000000000000000000" pitchFamily="2" charset="2"/>
              <a:buChar char="§"/>
            </a:pPr>
            <a:r>
              <a:rPr lang="ar-EG" sz="3000" b="1" kern="0" dirty="0">
                <a:solidFill>
                  <a:srgbClr val="000000"/>
                </a:solidFill>
                <a:effectLst>
                  <a:outerShdw blurRad="50800" dist="38100" dir="8100000" algn="tr" rotWithShape="0">
                    <a:srgbClr val="808080">
                      <a:alpha val="40000"/>
                    </a:srgbClr>
                  </a:outerShdw>
                </a:effectLst>
                <a:latin typeface="Arial"/>
              </a:rPr>
              <a:t>إنشاء عمليات واضحة. </a:t>
            </a:r>
            <a:endParaRPr lang="ar-EG" sz="3000" b="1" kern="0" dirty="0" smtClean="0">
              <a:solidFill>
                <a:srgbClr val="000000"/>
              </a:solidFill>
              <a:effectLst>
                <a:outerShdw blurRad="50800" dist="38100" dir="8100000" algn="tr" rotWithShape="0">
                  <a:srgbClr val="808080">
                    <a:alpha val="40000"/>
                  </a:srgbClr>
                </a:outerShdw>
              </a:effectLst>
              <a:latin typeface="Arial"/>
            </a:endParaRPr>
          </a:p>
          <a:p>
            <a:pPr marL="457200" lvl="0" indent="-457200" algn="justLow" rtl="1" eaLnBrk="0" fontAlgn="base" hangingPunct="0">
              <a:spcBef>
                <a:spcPct val="0"/>
              </a:spcBef>
              <a:spcAft>
                <a:spcPct val="0"/>
              </a:spcAft>
              <a:buFont typeface="Wingdings" panose="05000000000000000000" pitchFamily="2" charset="2"/>
              <a:buChar char="§"/>
            </a:pPr>
            <a:r>
              <a:rPr lang="ar-EG" sz="3000" b="1" kern="0" dirty="0" smtClean="0">
                <a:solidFill>
                  <a:srgbClr val="000000"/>
                </a:solidFill>
                <a:effectLst>
                  <a:outerShdw blurRad="50800" dist="38100" dir="8100000" algn="tr" rotWithShape="0">
                    <a:srgbClr val="808080">
                      <a:alpha val="40000"/>
                    </a:srgbClr>
                  </a:outerShdw>
                </a:effectLst>
                <a:latin typeface="Arial"/>
              </a:rPr>
              <a:t>تأكد </a:t>
            </a:r>
            <a:r>
              <a:rPr lang="ar-EG" sz="3000" b="1" kern="0" dirty="0">
                <a:solidFill>
                  <a:srgbClr val="000000"/>
                </a:solidFill>
                <a:effectLst>
                  <a:outerShdw blurRad="50800" dist="38100" dir="8100000" algn="tr" rotWithShape="0">
                    <a:srgbClr val="808080">
                      <a:alpha val="40000"/>
                    </a:srgbClr>
                  </a:outerShdw>
                </a:effectLst>
                <a:latin typeface="Arial"/>
              </a:rPr>
              <a:t>من أن الجميع يعرف كيف سيتم إدارة العمل من البداية إلى النهاية.</a:t>
            </a:r>
            <a:endParaRPr lang="en-US" sz="3000" b="1" kern="0" dirty="0">
              <a:solidFill>
                <a:srgbClr val="000000"/>
              </a:solidFill>
              <a:effectLst>
                <a:outerShdw blurRad="50800" dist="38100" dir="8100000" algn="tr" rotWithShape="0">
                  <a:srgbClr val="808080">
                    <a:alpha val="40000"/>
                  </a:srgbClr>
                </a:outerShdw>
              </a:effectLst>
              <a:latin typeface="Arial"/>
            </a:endParaRPr>
          </a:p>
        </p:txBody>
      </p:sp>
      <p:pic>
        <p:nvPicPr>
          <p:cNvPr id="23" name="Graphic 22" descr="Badge 5 with solid fill">
            <a:extLst>
              <a:ext uri="{FF2B5EF4-FFF2-40B4-BE49-F238E27FC236}">
                <a16:creationId xmlns:a16="http://schemas.microsoft.com/office/drawing/2014/main" id="{42362764-EA7F-E2B1-8B7A-D0E0A2FD865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52263" y="1345950"/>
            <a:ext cx="914400" cy="914400"/>
          </a:xfrm>
          <a:prstGeom prst="rect">
            <a:avLst/>
          </a:prstGeom>
        </p:spPr>
      </p:pic>
      <p:sp>
        <p:nvSpPr>
          <p:cNvPr id="12" name="Rounded Rectangle 17">
            <a:extLst>
              <a:ext uri="{FF2B5EF4-FFF2-40B4-BE49-F238E27FC236}">
                <a16:creationId xmlns:a16="http://schemas.microsoft.com/office/drawing/2014/main" id="{32EA962F-2777-63A1-E458-0152520B1F3B}"/>
              </a:ext>
            </a:extLst>
          </p:cNvPr>
          <p:cNvSpPr/>
          <p:nvPr/>
        </p:nvSpPr>
        <p:spPr bwMode="auto">
          <a:xfrm>
            <a:off x="6429682" y="1416476"/>
            <a:ext cx="3792492"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200" b="1" kern="0">
                <a:solidFill>
                  <a:srgbClr val="000000"/>
                </a:solidFill>
                <a:effectLst>
                  <a:outerShdw blurRad="50800" dist="38100" dir="8100000" algn="tr" rotWithShape="0">
                    <a:srgbClr val="808080">
                      <a:alpha val="40000"/>
                    </a:srgbClr>
                  </a:outerShdw>
                </a:effectLst>
                <a:latin typeface="Arial"/>
              </a:rPr>
              <a:t>توضيح العمليات</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2" name="Rounded Rectangle 17">
            <a:extLst>
              <a:ext uri="{FF2B5EF4-FFF2-40B4-BE49-F238E27FC236}">
                <a16:creationId xmlns:a16="http://schemas.microsoft.com/office/drawing/2014/main" id="{74C0D64D-C93E-9086-4BF6-A63769E8EA1D}"/>
              </a:ext>
            </a:extLst>
          </p:cNvPr>
          <p:cNvSpPr/>
          <p:nvPr/>
        </p:nvSpPr>
        <p:spPr bwMode="auto">
          <a:xfrm>
            <a:off x="1566663" y="1416476"/>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Clarify Processes</a:t>
            </a:r>
          </a:p>
        </p:txBody>
      </p:sp>
      <p:sp>
        <p:nvSpPr>
          <p:cNvPr id="3" name="Rounded Rectangle 17">
            <a:extLst>
              <a:ext uri="{FF2B5EF4-FFF2-40B4-BE49-F238E27FC236}">
                <a16:creationId xmlns:a16="http://schemas.microsoft.com/office/drawing/2014/main" id="{EEFEEB6E-1C1D-E697-ABCE-13E636EDBDFF}"/>
              </a:ext>
            </a:extLst>
          </p:cNvPr>
          <p:cNvSpPr/>
          <p:nvPr/>
        </p:nvSpPr>
        <p:spPr bwMode="auto">
          <a:xfrm>
            <a:off x="1253625" y="2453298"/>
            <a:ext cx="4377732" cy="2505543"/>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457200" lvl="0" indent="-457200" eaLnBrk="0" fontAlgn="base" hangingPunct="0">
              <a:spcBef>
                <a:spcPct val="0"/>
              </a:spcBef>
              <a:spcAft>
                <a:spcPct val="0"/>
              </a:spcAft>
              <a:buFont typeface="Arial" panose="020B0604020202020204" pitchFamily="34" charset="0"/>
              <a:buChar char="•"/>
            </a:pPr>
            <a:r>
              <a:rPr lang="en-US" sz="2800" b="1" kern="0" dirty="0">
                <a:solidFill>
                  <a:srgbClr val="000000"/>
                </a:solidFill>
                <a:latin typeface="Arial"/>
              </a:rPr>
              <a:t>Establish clear processes. </a:t>
            </a:r>
            <a:endParaRPr lang="en-US" sz="2800" b="1" kern="0" dirty="0" smtClean="0">
              <a:solidFill>
                <a:srgbClr val="000000"/>
              </a:solidFill>
              <a:latin typeface="Arial"/>
            </a:endParaRPr>
          </a:p>
          <a:p>
            <a:pPr marL="457200" lvl="0" indent="-457200" eaLnBrk="0" fontAlgn="base" hangingPunct="0">
              <a:spcBef>
                <a:spcPct val="0"/>
              </a:spcBef>
              <a:spcAft>
                <a:spcPct val="0"/>
              </a:spcAft>
              <a:buFont typeface="Arial" panose="020B0604020202020204" pitchFamily="34" charset="0"/>
              <a:buChar char="•"/>
            </a:pPr>
            <a:r>
              <a:rPr lang="en-US" sz="2800" b="1" kern="0" dirty="0" smtClean="0">
                <a:solidFill>
                  <a:srgbClr val="000000"/>
                </a:solidFill>
                <a:latin typeface="Arial"/>
              </a:rPr>
              <a:t>Make </a:t>
            </a:r>
            <a:r>
              <a:rPr lang="en-US" sz="2800" b="1" kern="0" dirty="0">
                <a:solidFill>
                  <a:srgbClr val="000000"/>
                </a:solidFill>
                <a:latin typeface="Arial"/>
              </a:rPr>
              <a:t>sure everyone knows how the work will be managed from start to finish.</a:t>
            </a:r>
          </a:p>
        </p:txBody>
      </p:sp>
    </p:spTree>
    <p:custDataLst>
      <p:tags r:id="rId1"/>
    </p:custDataLst>
    <p:extLst>
      <p:ext uri="{BB962C8B-B14F-4D97-AF65-F5344CB8AC3E}">
        <p14:creationId xmlns:p14="http://schemas.microsoft.com/office/powerpoint/2010/main" val="249475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3634153" y="5211360"/>
            <a:ext cx="3438442" cy="217568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6121231" y="2158097"/>
            <a:ext cx="4264716" cy="2872527"/>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just" rtl="1" eaLnBrk="0" fontAlgn="base" hangingPunct="0">
              <a:spcBef>
                <a:spcPct val="0"/>
              </a:spcBef>
              <a:spcAft>
                <a:spcPct val="0"/>
              </a:spcAft>
            </a:pPr>
            <a:r>
              <a:rPr lang="ar-EG" sz="2400" b="1" kern="0" dirty="0">
                <a:solidFill>
                  <a:srgbClr val="000000"/>
                </a:solidFill>
                <a:effectLst>
                  <a:outerShdw blurRad="50800" dist="38100" dir="8100000" algn="tr" rotWithShape="0">
                    <a:srgbClr val="808080">
                      <a:alpha val="40000"/>
                    </a:srgbClr>
                  </a:outerShdw>
                </a:effectLst>
                <a:latin typeface="Arial"/>
              </a:rPr>
              <a:t>تجنب الكتابة كمجموعة. يمكن أن تكون الكتابة الجماعية عملية بطيئة ومؤلمة ، لذا قم بتعيين الكتابة الفعلية لشخص واحد أو </a:t>
            </a:r>
            <a:r>
              <a:rPr lang="ar-EG" sz="2400" b="1" kern="0" dirty="0" smtClean="0">
                <a:solidFill>
                  <a:srgbClr val="000000"/>
                </a:solidFill>
                <a:effectLst>
                  <a:outerShdw blurRad="50800" dist="38100" dir="8100000" algn="tr" rotWithShape="0">
                    <a:srgbClr val="808080">
                      <a:alpha val="40000"/>
                    </a:srgbClr>
                  </a:outerShdw>
                </a:effectLst>
                <a:latin typeface="Arial"/>
              </a:rPr>
              <a:t>قم بتقسيم </a:t>
            </a:r>
            <a:r>
              <a:rPr lang="ar-EG" sz="2400" b="1" kern="0" dirty="0">
                <a:solidFill>
                  <a:srgbClr val="000000"/>
                </a:solidFill>
                <a:effectLst>
                  <a:outerShdw blurRad="50800" dist="38100" dir="8100000" algn="tr" rotWithShape="0">
                    <a:srgbClr val="808080">
                      <a:alpha val="40000"/>
                    </a:srgbClr>
                  </a:outerShdw>
                </a:effectLst>
                <a:latin typeface="Arial"/>
              </a:rPr>
              <a:t>المشاريع الأكبر بين عدة </a:t>
            </a:r>
            <a:r>
              <a:rPr lang="ar-EG" sz="2400" b="1" kern="0" dirty="0" smtClean="0">
                <a:solidFill>
                  <a:srgbClr val="000000"/>
                </a:solidFill>
                <a:effectLst>
                  <a:outerShdw blurRad="50800" dist="38100" dir="8100000" algn="tr" rotWithShape="0">
                    <a:srgbClr val="808080">
                      <a:alpha val="40000"/>
                    </a:srgbClr>
                  </a:outerShdw>
                </a:effectLst>
                <a:latin typeface="Arial"/>
              </a:rPr>
              <a:t>كُتّاب</a:t>
            </a:r>
            <a:r>
              <a:rPr lang="ar-EG" sz="2400" b="1" kern="0" dirty="0">
                <a:solidFill>
                  <a:srgbClr val="000000"/>
                </a:solidFill>
                <a:effectLst>
                  <a:outerShdw blurRad="50800" dist="38100" dir="8100000" algn="tr" rotWithShape="0">
                    <a:srgbClr val="808080">
                      <a:alpha val="40000"/>
                    </a:srgbClr>
                  </a:outerShdw>
                </a:effectLst>
                <a:latin typeface="Arial"/>
              </a:rPr>
              <a:t>.</a:t>
            </a:r>
            <a:endParaRPr lang="en-US" sz="2400" b="1" kern="0" dirty="0">
              <a:solidFill>
                <a:srgbClr val="000000"/>
              </a:solidFill>
              <a:effectLst>
                <a:outerShdw blurRad="50800" dist="38100" dir="8100000" algn="tr" rotWithShape="0">
                  <a:srgbClr val="808080">
                    <a:alpha val="40000"/>
                  </a:srgbClr>
                </a:outerShdw>
              </a:effectLst>
              <a:latin typeface="Arial"/>
            </a:endParaRPr>
          </a:p>
        </p:txBody>
      </p:sp>
      <p:pic>
        <p:nvPicPr>
          <p:cNvPr id="25" name="Graphic 24" descr="Badge 6 with solid fill">
            <a:extLst>
              <a:ext uri="{FF2B5EF4-FFF2-40B4-BE49-F238E27FC236}">
                <a16:creationId xmlns:a16="http://schemas.microsoft.com/office/drawing/2014/main" id="{AE408566-0951-C3B9-DD68-C7C7457432C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731984" y="1305581"/>
            <a:ext cx="914400" cy="914400"/>
          </a:xfrm>
          <a:prstGeom prst="rect">
            <a:avLst/>
          </a:prstGeom>
        </p:spPr>
      </p:pic>
      <p:sp>
        <p:nvSpPr>
          <p:cNvPr id="12" name="Rounded Rectangle 18">
            <a:extLst>
              <a:ext uri="{FF2B5EF4-FFF2-40B4-BE49-F238E27FC236}">
                <a16:creationId xmlns:a16="http://schemas.microsoft.com/office/drawing/2014/main" id="{3C894493-C174-57DE-4C37-5C46BEDCDE99}"/>
              </a:ext>
            </a:extLst>
          </p:cNvPr>
          <p:cNvSpPr/>
          <p:nvPr/>
        </p:nvSpPr>
        <p:spPr bwMode="auto">
          <a:xfrm>
            <a:off x="6121232" y="1425692"/>
            <a:ext cx="4264716" cy="642037"/>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200" b="1" kern="0">
                <a:solidFill>
                  <a:srgbClr val="000000"/>
                </a:solidFill>
                <a:effectLst>
                  <a:outerShdw blurRad="50800" dist="38100" dir="8100000" algn="tr" rotWithShape="0">
                    <a:srgbClr val="808080">
                      <a:alpha val="40000"/>
                    </a:srgbClr>
                  </a:outerShdw>
                </a:effectLst>
                <a:latin typeface="Arial"/>
              </a:rPr>
              <a:t>تجنب الكتابة الجماعية</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2" name="Rounded Rectangle 18">
            <a:extLst>
              <a:ext uri="{FF2B5EF4-FFF2-40B4-BE49-F238E27FC236}">
                <a16:creationId xmlns:a16="http://schemas.microsoft.com/office/drawing/2014/main" id="{53841768-9186-E11B-8FED-95856476993B}"/>
              </a:ext>
            </a:extLst>
          </p:cNvPr>
          <p:cNvSpPr/>
          <p:nvPr/>
        </p:nvSpPr>
        <p:spPr bwMode="auto">
          <a:xfrm>
            <a:off x="1681664" y="1403403"/>
            <a:ext cx="4213215"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Avoid Group Writing</a:t>
            </a:r>
          </a:p>
        </p:txBody>
      </p:sp>
      <p:sp>
        <p:nvSpPr>
          <p:cNvPr id="4" name="Rounded Rectangle 17">
            <a:extLst>
              <a:ext uri="{FF2B5EF4-FFF2-40B4-BE49-F238E27FC236}">
                <a16:creationId xmlns:a16="http://schemas.microsoft.com/office/drawing/2014/main" id="{EEF3FCCE-A7E0-006E-F63E-E1C3CFF27409}"/>
              </a:ext>
            </a:extLst>
          </p:cNvPr>
          <p:cNvSpPr/>
          <p:nvPr/>
        </p:nvSpPr>
        <p:spPr bwMode="auto">
          <a:xfrm>
            <a:off x="1373426" y="2251045"/>
            <a:ext cx="4521454" cy="277957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just" eaLnBrk="0" fontAlgn="base" hangingPunct="0">
              <a:spcBef>
                <a:spcPct val="0"/>
              </a:spcBef>
              <a:spcAft>
                <a:spcPct val="0"/>
              </a:spcAft>
            </a:pPr>
            <a:r>
              <a:rPr lang="en-US" sz="2400" b="1" kern="0" dirty="0">
                <a:solidFill>
                  <a:srgbClr val="000000"/>
                </a:solidFill>
                <a:effectLst>
                  <a:outerShdw blurRad="50800" dist="38100" dir="8100000" algn="tr" rotWithShape="0">
                    <a:srgbClr val="808080">
                      <a:alpha val="40000"/>
                    </a:srgbClr>
                  </a:outerShdw>
                </a:effectLst>
                <a:latin typeface="Arial"/>
              </a:rPr>
              <a:t>Avoid writing as a group. Group writing can be a </a:t>
            </a:r>
            <a:r>
              <a:rPr lang="en-US" sz="2400" b="1" kern="0" dirty="0">
                <a:solidFill>
                  <a:srgbClr val="C00000"/>
                </a:solidFill>
                <a:effectLst>
                  <a:outerShdw blurRad="50800" dist="38100" dir="8100000" algn="tr" rotWithShape="0">
                    <a:srgbClr val="808080">
                      <a:alpha val="40000"/>
                    </a:srgbClr>
                  </a:outerShdw>
                </a:effectLst>
                <a:latin typeface="Arial"/>
              </a:rPr>
              <a:t>slow</a:t>
            </a:r>
            <a:r>
              <a:rPr lang="en-US" sz="2400" b="1" kern="0" dirty="0">
                <a:solidFill>
                  <a:srgbClr val="000000"/>
                </a:solidFill>
                <a:effectLst>
                  <a:outerShdw blurRad="50800" dist="38100" dir="8100000" algn="tr" rotWithShape="0">
                    <a:srgbClr val="808080">
                      <a:alpha val="40000"/>
                    </a:srgbClr>
                  </a:outerShdw>
                </a:effectLst>
                <a:latin typeface="Arial"/>
              </a:rPr>
              <a:t>, </a:t>
            </a:r>
            <a:r>
              <a:rPr lang="en-US" sz="2400" b="1" kern="0" dirty="0">
                <a:solidFill>
                  <a:srgbClr val="C00000"/>
                </a:solidFill>
                <a:effectLst>
                  <a:outerShdw blurRad="50800" dist="38100" dir="8100000" algn="tr" rotWithShape="0">
                    <a:srgbClr val="808080">
                      <a:alpha val="40000"/>
                    </a:srgbClr>
                  </a:outerShdw>
                </a:effectLst>
                <a:latin typeface="Arial"/>
              </a:rPr>
              <a:t>painful process</a:t>
            </a:r>
            <a:r>
              <a:rPr lang="en-US" sz="2400" b="1" kern="0" dirty="0">
                <a:solidFill>
                  <a:srgbClr val="000000"/>
                </a:solidFill>
                <a:effectLst>
                  <a:outerShdw blurRad="50800" dist="38100" dir="8100000" algn="tr" rotWithShape="0">
                    <a:srgbClr val="808080">
                      <a:alpha val="40000"/>
                    </a:srgbClr>
                  </a:outerShdw>
                </a:effectLst>
                <a:latin typeface="Arial"/>
              </a:rPr>
              <a:t>, so assign the actual writing to one person or divide larger projects among multiple writers.</a:t>
            </a:r>
          </a:p>
        </p:txBody>
      </p:sp>
    </p:spTree>
    <p:custDataLst>
      <p:tags r:id="rId1"/>
    </p:custDataLst>
    <p:extLst>
      <p:ext uri="{BB962C8B-B14F-4D97-AF65-F5344CB8AC3E}">
        <p14:creationId xmlns:p14="http://schemas.microsoft.com/office/powerpoint/2010/main" val="9953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3736793" y="5184505"/>
            <a:ext cx="3438442" cy="2133785"/>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6059606" y="2136238"/>
            <a:ext cx="4110880"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justLow" rtl="1" eaLnBrk="0" fontAlgn="base" hangingPunct="0">
              <a:spcBef>
                <a:spcPct val="0"/>
              </a:spcBef>
              <a:spcAft>
                <a:spcPct val="0"/>
              </a:spcAft>
            </a:pPr>
            <a:r>
              <a:rPr lang="ar-EG" sz="2800" b="1" kern="0" dirty="0">
                <a:solidFill>
                  <a:srgbClr val="000000"/>
                </a:solidFill>
                <a:effectLst>
                  <a:outerShdw blurRad="50800" dist="38100" dir="8100000" algn="tr" rotWithShape="0">
                    <a:srgbClr val="808080">
                      <a:alpha val="40000"/>
                    </a:srgbClr>
                  </a:outerShdw>
                </a:effectLst>
                <a:latin typeface="Arial"/>
              </a:rPr>
              <a:t>تأكد من أن الأدوات والتقنيات جاهزة ومتوافقة </a:t>
            </a:r>
            <a:r>
              <a:rPr lang="ar-EG" sz="2800" b="1" kern="0" dirty="0" smtClean="0">
                <a:solidFill>
                  <a:srgbClr val="000000"/>
                </a:solidFill>
                <a:effectLst>
                  <a:outerShdw blurRad="50800" dist="38100" dir="8100000" algn="tr" rotWithShape="0">
                    <a:srgbClr val="808080">
                      <a:alpha val="40000"/>
                    </a:srgbClr>
                  </a:outerShdw>
                </a:effectLst>
                <a:latin typeface="Arial"/>
              </a:rPr>
              <a:t>مع جميع أعضاء </a:t>
            </a:r>
            <a:r>
              <a:rPr lang="ar-EG" sz="2800" b="1" kern="0" dirty="0">
                <a:solidFill>
                  <a:srgbClr val="000000"/>
                </a:solidFill>
                <a:effectLst>
                  <a:outerShdw blurRad="50800" dist="38100" dir="8100000" algn="tr" rotWithShape="0">
                    <a:srgbClr val="808080">
                      <a:alpha val="40000"/>
                    </a:srgbClr>
                  </a:outerShdw>
                </a:effectLst>
                <a:latin typeface="Arial"/>
              </a:rPr>
              <a:t>الفريق. </a:t>
            </a:r>
            <a:r>
              <a:rPr lang="ar-EG" sz="2800" b="1" kern="0" dirty="0" smtClean="0">
                <a:solidFill>
                  <a:srgbClr val="000000"/>
                </a:solidFill>
                <a:effectLst>
                  <a:outerShdw blurRad="50800" dist="38100" dir="8100000" algn="tr" rotWithShape="0">
                    <a:srgbClr val="808080">
                      <a:alpha val="40000"/>
                    </a:srgbClr>
                  </a:outerShdw>
                </a:effectLst>
                <a:latin typeface="Arial"/>
              </a:rPr>
              <a:t>قد تؤدي </a:t>
            </a:r>
            <a:r>
              <a:rPr lang="ar-EG" sz="2800" b="1" kern="0" dirty="0">
                <a:solidFill>
                  <a:srgbClr val="000000"/>
                </a:solidFill>
                <a:effectLst>
                  <a:outerShdw blurRad="50800" dist="38100" dir="8100000" algn="tr" rotWithShape="0">
                    <a:srgbClr val="808080">
                      <a:alpha val="40000"/>
                    </a:srgbClr>
                  </a:outerShdw>
                </a:effectLst>
                <a:latin typeface="Arial"/>
              </a:rPr>
              <a:t>التفاصيل البسيطة مثل الإصدارات المختلفة من البرامج إلى تأخير المشاريع.</a:t>
            </a:r>
            <a:endParaRPr lang="en-US" sz="2800" b="1" kern="0" dirty="0">
              <a:solidFill>
                <a:srgbClr val="000000"/>
              </a:solidFill>
              <a:effectLst>
                <a:outerShdw blurRad="50800" dist="38100" dir="8100000" algn="tr" rotWithShape="0">
                  <a:srgbClr val="808080">
                    <a:alpha val="40000"/>
                  </a:srgbClr>
                </a:outerShdw>
              </a:effectLst>
              <a:latin typeface="Arial"/>
            </a:endParaRPr>
          </a:p>
        </p:txBody>
      </p:sp>
      <p:sp>
        <p:nvSpPr>
          <p:cNvPr id="12" name="Rounded Rectangle 19">
            <a:extLst>
              <a:ext uri="{FF2B5EF4-FFF2-40B4-BE49-F238E27FC236}">
                <a16:creationId xmlns:a16="http://schemas.microsoft.com/office/drawing/2014/main" id="{8F504CAB-233D-718B-08D4-1AB6ECBEC543}"/>
              </a:ext>
            </a:extLst>
          </p:cNvPr>
          <p:cNvSpPr/>
          <p:nvPr/>
        </p:nvSpPr>
        <p:spPr bwMode="auto">
          <a:xfrm>
            <a:off x="1633944" y="1492908"/>
            <a:ext cx="8492794" cy="472371"/>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Use Compatible </a:t>
            </a:r>
            <a:r>
              <a:rPr kumimoji="0" lang="en-US" sz="2800" b="1" i="0" u="none" strike="noStrike" kern="0" cap="none" spc="0" normalizeH="0" baseline="0" noProof="0" dirty="0" smtClean="0">
                <a:ln>
                  <a:noFill/>
                </a:ln>
                <a:solidFill>
                  <a:srgbClr val="000000"/>
                </a:solidFill>
                <a:effectLst>
                  <a:outerShdw blurRad="50800" dist="38100" dir="8100000" algn="tr" rotWithShape="0">
                    <a:srgbClr val="808080">
                      <a:alpha val="40000"/>
                    </a:srgbClr>
                  </a:outerShdw>
                </a:effectLst>
                <a:uLnTx/>
                <a:uFillTx/>
                <a:latin typeface="Arial"/>
              </a:rPr>
              <a:t>Tools</a:t>
            </a:r>
            <a:r>
              <a:rPr kumimoji="0" lang="ar-EG" sz="2800" b="1" i="0" u="none" strike="noStrike" kern="0" cap="none" spc="0" normalizeH="0" baseline="0" noProof="0" dirty="0" smtClean="0">
                <a:ln>
                  <a:noFill/>
                </a:ln>
                <a:solidFill>
                  <a:srgbClr val="000000"/>
                </a:solidFill>
                <a:effectLst>
                  <a:outerShdw blurRad="50800" dist="38100" dir="8100000" algn="tr" rotWithShape="0">
                    <a:srgbClr val="808080">
                      <a:alpha val="40000"/>
                    </a:srgbClr>
                  </a:outerShdw>
                </a:effectLst>
                <a:uLnTx/>
                <a:uFillTx/>
                <a:latin typeface="Arial"/>
              </a:rPr>
              <a:t>استخدم</a:t>
            </a:r>
            <a:r>
              <a:rPr kumimoji="0" lang="ar-EG" sz="2800" b="1" i="0" u="none" strike="noStrike" kern="0" cap="none" spc="0" normalizeH="0" noProof="0" dirty="0" smtClean="0">
                <a:ln>
                  <a:noFill/>
                </a:ln>
                <a:solidFill>
                  <a:srgbClr val="000000"/>
                </a:solidFill>
                <a:effectLst>
                  <a:outerShdw blurRad="50800" dist="38100" dir="8100000" algn="tr" rotWithShape="0">
                    <a:srgbClr val="808080">
                      <a:alpha val="40000"/>
                    </a:srgbClr>
                  </a:outerShdw>
                </a:effectLst>
                <a:uLnTx/>
                <a:uFillTx/>
                <a:latin typeface="Arial"/>
              </a:rPr>
              <a:t> </a:t>
            </a:r>
            <a:r>
              <a:rPr lang="ar-EG" sz="2800" b="1" kern="0" dirty="0" smtClean="0">
                <a:solidFill>
                  <a:srgbClr val="000000"/>
                </a:solidFill>
                <a:effectLst>
                  <a:outerShdw blurRad="50800" dist="38100" dir="8100000" algn="tr" rotWithShape="0">
                    <a:srgbClr val="808080">
                      <a:alpha val="40000"/>
                    </a:srgbClr>
                  </a:outerShdw>
                </a:effectLst>
                <a:latin typeface="Arial"/>
              </a:rPr>
              <a:t>أدوات متوافقة             </a:t>
            </a:r>
            <a:endPar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pic>
        <p:nvPicPr>
          <p:cNvPr id="18" name="Graphic 17" descr="Badge 7 with solid fill">
            <a:extLst>
              <a:ext uri="{FF2B5EF4-FFF2-40B4-BE49-F238E27FC236}">
                <a16:creationId xmlns:a16="http://schemas.microsoft.com/office/drawing/2014/main" id="{A9488C36-33C1-224E-13C9-3D64B893710D}"/>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5913" y="1276430"/>
            <a:ext cx="914400" cy="914400"/>
          </a:xfrm>
          <a:prstGeom prst="rect">
            <a:avLst/>
          </a:prstGeom>
        </p:spPr>
      </p:pic>
      <p:sp>
        <p:nvSpPr>
          <p:cNvPr id="2" name="Rounded Rectangle 17">
            <a:extLst>
              <a:ext uri="{FF2B5EF4-FFF2-40B4-BE49-F238E27FC236}">
                <a16:creationId xmlns:a16="http://schemas.microsoft.com/office/drawing/2014/main" id="{C654924E-2196-E37F-07C3-09BCC21A1B57}"/>
              </a:ext>
            </a:extLst>
          </p:cNvPr>
          <p:cNvSpPr/>
          <p:nvPr/>
        </p:nvSpPr>
        <p:spPr bwMode="auto">
          <a:xfrm>
            <a:off x="1416536" y="2177182"/>
            <a:ext cx="4466607"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eaLnBrk="0" fontAlgn="base" hangingPunct="0">
              <a:spcBef>
                <a:spcPct val="0"/>
              </a:spcBef>
              <a:spcAft>
                <a:spcPct val="0"/>
              </a:spcAft>
            </a:pPr>
            <a:r>
              <a:rPr lang="en-US" sz="2400" b="1" kern="0" dirty="0">
                <a:solidFill>
                  <a:srgbClr val="000000"/>
                </a:solidFill>
                <a:effectLst>
                  <a:outerShdw blurRad="50800" dist="38100" dir="8100000" algn="tr" rotWithShape="0">
                    <a:srgbClr val="808080">
                      <a:alpha val="40000"/>
                    </a:srgbClr>
                  </a:outerShdw>
                </a:effectLst>
                <a:latin typeface="Arial"/>
              </a:rPr>
              <a:t>Make sure tools and techniques are ready and compatible across the team. Minor details such as </a:t>
            </a:r>
            <a:r>
              <a:rPr lang="en-US" sz="2400" b="1" kern="0" dirty="0">
                <a:solidFill>
                  <a:srgbClr val="C00000"/>
                </a:solidFill>
                <a:effectLst>
                  <a:outerShdw blurRad="50800" dist="38100" dir="8100000" algn="tr" rotWithShape="0">
                    <a:srgbClr val="808080">
                      <a:alpha val="40000"/>
                    </a:srgbClr>
                  </a:outerShdw>
                </a:effectLst>
                <a:latin typeface="Arial"/>
              </a:rPr>
              <a:t>different versions </a:t>
            </a:r>
            <a:r>
              <a:rPr lang="en-US" sz="2400" b="1" kern="0" dirty="0">
                <a:solidFill>
                  <a:srgbClr val="000000"/>
                </a:solidFill>
                <a:effectLst>
                  <a:outerShdw blurRad="50800" dist="38100" dir="8100000" algn="tr" rotWithShape="0">
                    <a:srgbClr val="808080">
                      <a:alpha val="40000"/>
                    </a:srgbClr>
                  </a:outerShdw>
                </a:effectLst>
                <a:latin typeface="Arial"/>
              </a:rPr>
              <a:t>of </a:t>
            </a:r>
            <a:r>
              <a:rPr lang="en-US" sz="2400" b="1" kern="0" dirty="0">
                <a:solidFill>
                  <a:srgbClr val="C00000"/>
                </a:solidFill>
                <a:effectLst>
                  <a:outerShdw blurRad="50800" dist="38100" dir="8100000" algn="tr" rotWithShape="0">
                    <a:srgbClr val="808080">
                      <a:alpha val="40000"/>
                    </a:srgbClr>
                  </a:outerShdw>
                </a:effectLst>
                <a:latin typeface="Arial"/>
              </a:rPr>
              <a:t>software</a:t>
            </a:r>
            <a:r>
              <a:rPr lang="en-US" sz="2400" b="1" kern="0" dirty="0">
                <a:solidFill>
                  <a:srgbClr val="000000"/>
                </a:solidFill>
                <a:effectLst>
                  <a:outerShdw blurRad="50800" dist="38100" dir="8100000" algn="tr" rotWithShape="0">
                    <a:srgbClr val="808080">
                      <a:alpha val="40000"/>
                    </a:srgbClr>
                  </a:outerShdw>
                </a:effectLst>
                <a:latin typeface="Arial"/>
              </a:rPr>
              <a:t> can delay projects. </a:t>
            </a:r>
          </a:p>
        </p:txBody>
      </p:sp>
    </p:spTree>
    <p:custDataLst>
      <p:tags r:id="rId1"/>
    </p:custDataLst>
    <p:extLst>
      <p:ext uri="{BB962C8B-B14F-4D97-AF65-F5344CB8AC3E}">
        <p14:creationId xmlns:p14="http://schemas.microsoft.com/office/powerpoint/2010/main" val="1593198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3"/>
          <a:stretch>
            <a:fillRect/>
          </a:stretch>
        </p:blipFill>
        <p:spPr>
          <a:xfrm>
            <a:off x="3601012" y="4900084"/>
            <a:ext cx="3438442" cy="4267570"/>
          </a:xfrm>
          <a:prstGeom prst="rect">
            <a:avLst/>
          </a:prstGeom>
        </p:spPr>
      </p:pic>
      <p:pic>
        <p:nvPicPr>
          <p:cNvPr id="12" name="Graphic 11" descr="Badge 8 with solid fill">
            <a:extLst>
              <a:ext uri="{FF2B5EF4-FFF2-40B4-BE49-F238E27FC236}">
                <a16:creationId xmlns:a16="http://schemas.microsoft.com/office/drawing/2014/main" id="{067973EF-1A2F-D8B7-19CE-6E34BFA2F1D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718750" y="1383997"/>
            <a:ext cx="914400" cy="914400"/>
          </a:xfrm>
          <a:prstGeom prst="rect">
            <a:avLst/>
          </a:prstGeom>
        </p:spPr>
      </p:pic>
      <p:sp>
        <p:nvSpPr>
          <p:cNvPr id="15" name="Rounded Rectangle 22">
            <a:extLst>
              <a:ext uri="{FF2B5EF4-FFF2-40B4-BE49-F238E27FC236}">
                <a16:creationId xmlns:a16="http://schemas.microsoft.com/office/drawing/2014/main" id="{C6D1E028-6310-1E50-FC7E-B098D21F2E46}"/>
              </a:ext>
            </a:extLst>
          </p:cNvPr>
          <p:cNvSpPr/>
          <p:nvPr/>
        </p:nvSpPr>
        <p:spPr bwMode="auto">
          <a:xfrm>
            <a:off x="5950423" y="1392741"/>
            <a:ext cx="4456985"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justLow" rtl="1" eaLnBrk="0" fontAlgn="base" hangingPunct="0">
              <a:spcBef>
                <a:spcPct val="0"/>
              </a:spcBef>
              <a:spcAft>
                <a:spcPct val="0"/>
              </a:spcAft>
              <a:defRPr/>
            </a:pPr>
            <a:r>
              <a:rPr lang="ar-EG" sz="2800" b="1" kern="0" dirty="0">
                <a:solidFill>
                  <a:srgbClr val="000000"/>
                </a:solidFill>
                <a:effectLst>
                  <a:outerShdw blurRad="50800" dist="38100" dir="8100000" algn="tr" rotWithShape="0">
                    <a:srgbClr val="808080">
                      <a:alpha val="40000"/>
                    </a:srgbClr>
                  </a:outerShdw>
                </a:effectLst>
                <a:latin typeface="Arial"/>
              </a:rPr>
              <a:t>تحقق من التقدم في كثير من الأحيان</a:t>
            </a:r>
            <a:endPar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19" name="TextBox 18">
            <a:extLst>
              <a:ext uri="{FF2B5EF4-FFF2-40B4-BE49-F238E27FC236}">
                <a16:creationId xmlns:a16="http://schemas.microsoft.com/office/drawing/2014/main" id="{23C3AAA6-13E2-6D18-F7D4-923FAB8CAE5F}"/>
              </a:ext>
            </a:extLst>
          </p:cNvPr>
          <p:cNvSpPr txBox="1"/>
          <p:nvPr/>
        </p:nvSpPr>
        <p:spPr>
          <a:xfrm>
            <a:off x="6466064" y="2289655"/>
            <a:ext cx="3984770" cy="2246769"/>
          </a:xfrm>
          <a:prstGeom prst="rect">
            <a:avLst/>
          </a:prstGeom>
          <a:noFill/>
        </p:spPr>
        <p:txBody>
          <a:bodyPr wrap="square">
            <a:spAutoFit/>
          </a:bodyPr>
          <a:lstStyle/>
          <a:p>
            <a:pPr marL="457200" indent="-457200" algn="justLow" rtl="1">
              <a:buFont typeface="Arial" panose="020B0604020202020204" pitchFamily="34" charset="0"/>
              <a:buChar char="•"/>
            </a:pPr>
            <a:r>
              <a:rPr lang="ar-EG" sz="2800" b="1" kern="0" dirty="0">
                <a:solidFill>
                  <a:srgbClr val="000000"/>
                </a:solidFill>
                <a:effectLst>
                  <a:outerShdw blurRad="50800" dist="38100" dir="8100000" algn="tr" rotWithShape="0">
                    <a:srgbClr val="808080">
                      <a:alpha val="40000"/>
                    </a:srgbClr>
                  </a:outerShdw>
                </a:effectLst>
                <a:latin typeface="Arial"/>
              </a:rPr>
              <a:t>تحقق لترى كيف تسير الأمور على طول الطريق. 
لا تفترض أن كل شيء يعمل </a:t>
            </a:r>
            <a:r>
              <a:rPr lang="ar-EG" sz="2800" b="1" kern="0" dirty="0" smtClean="0">
                <a:solidFill>
                  <a:srgbClr val="000000"/>
                </a:solidFill>
                <a:effectLst>
                  <a:outerShdw blurRad="50800" dist="38100" dir="8100000" algn="tr" rotWithShape="0">
                    <a:srgbClr val="808080">
                      <a:alpha val="40000"/>
                    </a:srgbClr>
                  </a:outerShdw>
                </a:effectLst>
                <a:latin typeface="Arial"/>
              </a:rPr>
              <a:t>بشكل جيد، </a:t>
            </a:r>
            <a:r>
              <a:rPr lang="ar-EG" sz="2800" b="1" kern="0" dirty="0">
                <a:solidFill>
                  <a:srgbClr val="000000"/>
                </a:solidFill>
                <a:effectLst>
                  <a:outerShdw blurRad="50800" dist="38100" dir="8100000" algn="tr" rotWithShape="0">
                    <a:srgbClr val="808080">
                      <a:alpha val="40000"/>
                    </a:srgbClr>
                  </a:outerShdw>
                </a:effectLst>
                <a:latin typeface="Arial"/>
              </a:rPr>
              <a:t>لمجرد أنك </a:t>
            </a:r>
            <a:r>
              <a:rPr lang="ar-EG" sz="2800" b="1" kern="0" dirty="0" smtClean="0">
                <a:solidFill>
                  <a:srgbClr val="000000"/>
                </a:solidFill>
                <a:effectLst>
                  <a:outerShdw blurRad="50800" dist="38100" dir="8100000" algn="tr" rotWithShape="0">
                    <a:srgbClr val="808080">
                      <a:alpha val="40000"/>
                    </a:srgbClr>
                  </a:outerShdw>
                </a:effectLst>
                <a:latin typeface="Arial"/>
              </a:rPr>
              <a:t>لم </a:t>
            </a:r>
            <a:r>
              <a:rPr lang="ar-EG" sz="2800" b="1" kern="0" dirty="0">
                <a:solidFill>
                  <a:srgbClr val="000000"/>
                </a:solidFill>
                <a:effectLst>
                  <a:outerShdw blurRad="50800" dist="38100" dir="8100000" algn="tr" rotWithShape="0">
                    <a:srgbClr val="808080">
                      <a:alpha val="40000"/>
                    </a:srgbClr>
                  </a:outerShdw>
                </a:effectLst>
                <a:latin typeface="Arial"/>
              </a:rPr>
              <a:t>تسمع أي شيء سلبي.</a:t>
            </a:r>
            <a:endParaRPr lang="en-US" sz="2800" b="1" kern="0" dirty="0">
              <a:solidFill>
                <a:srgbClr val="000000"/>
              </a:solidFill>
              <a:effectLst>
                <a:outerShdw blurRad="50800" dist="38100" dir="8100000" algn="tr" rotWithShape="0">
                  <a:srgbClr val="808080">
                    <a:alpha val="40000"/>
                  </a:srgbClr>
                </a:outerShdw>
              </a:effectLst>
              <a:latin typeface="Arial"/>
            </a:endParaRPr>
          </a:p>
        </p:txBody>
      </p:sp>
      <p:sp>
        <p:nvSpPr>
          <p:cNvPr id="2" name="Rounded Rectangle 22">
            <a:extLst>
              <a:ext uri="{FF2B5EF4-FFF2-40B4-BE49-F238E27FC236}">
                <a16:creationId xmlns:a16="http://schemas.microsoft.com/office/drawing/2014/main" id="{8C3B7C28-5761-8758-3188-5B394D1DF5DD}"/>
              </a:ext>
            </a:extLst>
          </p:cNvPr>
          <p:cNvSpPr/>
          <p:nvPr/>
        </p:nvSpPr>
        <p:spPr bwMode="auto">
          <a:xfrm>
            <a:off x="1633150" y="1392875"/>
            <a:ext cx="4082566"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Check Progress Often</a:t>
            </a:r>
          </a:p>
        </p:txBody>
      </p:sp>
      <p:sp>
        <p:nvSpPr>
          <p:cNvPr id="3" name="TextBox 2">
            <a:extLst>
              <a:ext uri="{FF2B5EF4-FFF2-40B4-BE49-F238E27FC236}">
                <a16:creationId xmlns:a16="http://schemas.microsoft.com/office/drawing/2014/main" id="{5E4188ED-850C-61A9-53D0-F652184550EC}"/>
              </a:ext>
            </a:extLst>
          </p:cNvPr>
          <p:cNvSpPr txBox="1"/>
          <p:nvPr/>
        </p:nvSpPr>
        <p:spPr>
          <a:xfrm>
            <a:off x="1393032" y="2289655"/>
            <a:ext cx="4884482" cy="2492990"/>
          </a:xfrm>
          <a:prstGeom prst="rect">
            <a:avLst/>
          </a:prstGeom>
          <a:noFill/>
        </p:spPr>
        <p:txBody>
          <a:bodyPr wrap="square">
            <a:spAutoFit/>
          </a:bodyPr>
          <a:lstStyle/>
          <a:p>
            <a:pPr marL="342900" indent="-342900">
              <a:buFont typeface="Arial" panose="020B0604020202020204" pitchFamily="34" charset="0"/>
              <a:buChar char="•"/>
            </a:pPr>
            <a:r>
              <a:rPr lang="en-US" sz="2600" b="1" kern="0" dirty="0">
                <a:solidFill>
                  <a:srgbClr val="000000"/>
                </a:solidFill>
                <a:effectLst>
                  <a:outerShdw blurRad="50800" dist="38100" dir="8100000" algn="tr" rotWithShape="0">
                    <a:srgbClr val="808080">
                      <a:alpha val="40000"/>
                    </a:srgbClr>
                  </a:outerShdw>
                </a:effectLst>
                <a:latin typeface="Arial"/>
              </a:rPr>
              <a:t>Check to see how things are going along the way. </a:t>
            </a:r>
            <a:endParaRPr lang="ar-EG" sz="2600" b="1" kern="0" dirty="0">
              <a:solidFill>
                <a:srgbClr val="000000"/>
              </a:solidFill>
              <a:effectLst>
                <a:outerShdw blurRad="50800" dist="38100" dir="8100000" algn="tr" rotWithShape="0">
                  <a:srgbClr val="808080">
                    <a:alpha val="40000"/>
                  </a:srgbClr>
                </a:outerShdw>
              </a:effectLst>
              <a:latin typeface="Arial"/>
            </a:endParaRPr>
          </a:p>
          <a:p>
            <a:pPr marL="342900" indent="-342900">
              <a:buFont typeface="Arial" panose="020B0604020202020204" pitchFamily="34" charset="0"/>
              <a:buChar char="•"/>
            </a:pPr>
            <a:r>
              <a:rPr lang="en-US" sz="2600" b="1" kern="0" dirty="0">
                <a:solidFill>
                  <a:srgbClr val="000000"/>
                </a:solidFill>
                <a:effectLst>
                  <a:outerShdw blurRad="50800" dist="38100" dir="8100000" algn="tr" rotWithShape="0">
                    <a:srgbClr val="808080">
                      <a:alpha val="40000"/>
                    </a:srgbClr>
                  </a:outerShdw>
                </a:effectLst>
                <a:latin typeface="Arial"/>
              </a:rPr>
              <a:t>Don’t assume that everything is working, just because you don’t hear anything negative. </a:t>
            </a:r>
          </a:p>
        </p:txBody>
      </p:sp>
    </p:spTree>
    <p:extLst>
      <p:ext uri="{BB962C8B-B14F-4D97-AF65-F5344CB8AC3E}">
        <p14:creationId xmlns:p14="http://schemas.microsoft.com/office/powerpoint/2010/main" val="3901441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09896" y="631057"/>
            <a:ext cx="7871586"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Collaborative </a:t>
            </a:r>
            <a:r>
              <a:rPr kumimoji="0" lang="en-US"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Technology        </a:t>
            </a:r>
            <a:r>
              <a:rPr kumimoji="0" lang="ar-EG"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التكنولوجيا التعاونية</a:t>
            </a:r>
            <a:endParaRPr kumimoji="0" lang="en-GB"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294669" y="1338665"/>
            <a:ext cx="5215313" cy="4188682"/>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lvl="0" indent="-571500" eaLnBrk="0" fontAlgn="base" hangingPunct="0">
              <a:lnSpc>
                <a:spcPct val="150000"/>
              </a:lnSpc>
              <a:spcBef>
                <a:spcPct val="0"/>
              </a:spcBef>
              <a:spcAft>
                <a:spcPct val="0"/>
              </a:spcAft>
              <a:buFont typeface="Wingdings" panose="05000000000000000000" pitchFamily="2" charset="2"/>
              <a:buChar char="ü"/>
              <a:defRPr/>
            </a:pPr>
            <a:r>
              <a:rPr lang="en-US" sz="3000" b="1" dirty="0">
                <a:solidFill>
                  <a:srgbClr val="000000"/>
                </a:solidFill>
                <a:effectLst>
                  <a:outerShdw blurRad="38100" dist="38100" dir="2700000" algn="tl">
                    <a:srgbClr val="000000">
                      <a:alpha val="43137"/>
                    </a:srgbClr>
                  </a:outerShdw>
                </a:effectLst>
                <a:latin typeface="Times New Roman" pitchFamily="18" charset="0"/>
              </a:rPr>
              <a:t>Shared workspaces</a:t>
            </a:r>
          </a:p>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3000" b="1" i="0" u="none" strike="noStrike" kern="1200" cap="none" spc="0" normalizeH="0" baseline="0" noProof="0" dirty="0" smtClean="0">
                <a:ln>
                  <a:noFill/>
                </a:ln>
                <a:solidFill>
                  <a:srgbClr val="000000"/>
                </a:solidFill>
                <a:effectLst>
                  <a:outerShdw blurRad="38100" dist="38100" dir="2700000" algn="tl">
                    <a:srgbClr val="000000">
                      <a:alpha val="43137"/>
                    </a:srgbClr>
                  </a:outerShdw>
                </a:effectLst>
                <a:uLnTx/>
                <a:uFillTx/>
                <a:latin typeface="Times New Roman" pitchFamily="18" charset="0"/>
              </a:rPr>
              <a:t>Groupware</a:t>
            </a:r>
            <a:endParaRPr kumimoji="0" lang="en-US" sz="3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ndParaRPr>
          </a:p>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lang="en-US" sz="3000" b="1" dirty="0">
                <a:solidFill>
                  <a:srgbClr val="000000"/>
                </a:solidFill>
                <a:effectLst>
                  <a:outerShdw blurRad="38100" dist="38100" dir="2700000" algn="tl">
                    <a:srgbClr val="000000">
                      <a:alpha val="43137"/>
                    </a:srgbClr>
                  </a:outerShdw>
                </a:effectLst>
                <a:latin typeface="Times New Roman" pitchFamily="18" charset="0"/>
              </a:rPr>
              <a:t>Cloud computing</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3000" b="1" dirty="0">
                <a:effectLst>
                  <a:outerShdw blurRad="38100" dist="38100" dir="2700000" algn="tl">
                    <a:srgbClr val="000000">
                      <a:alpha val="43137"/>
                    </a:srgbClr>
                  </a:outerShdw>
                </a:effectLst>
              </a:rPr>
              <a:t>Group Review and Editing</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3000" b="1" dirty="0">
                <a:effectLst>
                  <a:outerShdw blurRad="38100" dist="38100" dir="2700000" algn="tl">
                    <a:srgbClr val="000000">
                      <a:alpha val="43137"/>
                    </a:srgbClr>
                  </a:outerShdw>
                </a:effectLst>
              </a:rPr>
              <a:t>Content Management </a:t>
            </a:r>
            <a:r>
              <a:rPr lang="en-US" sz="3000" b="1" dirty="0" smtClean="0">
                <a:effectLst>
                  <a:outerShdw blurRad="38100" dist="38100" dir="2700000" algn="tl">
                    <a:srgbClr val="000000">
                      <a:alpha val="43137"/>
                    </a:srgbClr>
                  </a:outerShdw>
                </a:effectLst>
              </a:rPr>
              <a:t>Systems</a:t>
            </a:r>
            <a:endParaRPr lang="en-US" sz="3000" b="1" dirty="0">
              <a:effectLst>
                <a:outerShdw blurRad="38100" dist="38100" dir="2700000" algn="tl">
                  <a:srgbClr val="000000">
                    <a:alpha val="43137"/>
                  </a:srgbClr>
                </a:outerShdw>
              </a:effectLst>
            </a:endParaRPr>
          </a:p>
        </p:txBody>
      </p:sp>
      <p:sp>
        <p:nvSpPr>
          <p:cNvPr id="2" name="Rectangle 1"/>
          <p:cNvSpPr/>
          <p:nvPr/>
        </p:nvSpPr>
        <p:spPr>
          <a:xfrm>
            <a:off x="6782934" y="1649709"/>
            <a:ext cx="3548419" cy="3293209"/>
          </a:xfrm>
          <a:prstGeom prst="rect">
            <a:avLst/>
          </a:prstGeom>
        </p:spPr>
        <p:txBody>
          <a:bodyPr wrap="square">
            <a:spAutoFit/>
          </a:bodyPr>
          <a:lstStyle/>
          <a:p>
            <a:pPr marL="457200" indent="-457200" algn="justLow" rtl="1">
              <a:spcBef>
                <a:spcPts val="1200"/>
              </a:spcBef>
              <a:buFont typeface="Wingdings" panose="05000000000000000000" pitchFamily="2" charset="2"/>
              <a:buChar char="ü"/>
            </a:pPr>
            <a:r>
              <a:rPr lang="ar-EG" sz="2800" b="1" dirty="0" smtClean="0"/>
              <a:t>مساحات العمل المشتركة</a:t>
            </a:r>
          </a:p>
          <a:p>
            <a:pPr marL="457200" indent="-457200" algn="justLow" rtl="1">
              <a:spcBef>
                <a:spcPts val="1200"/>
              </a:spcBef>
              <a:buFont typeface="Wingdings" panose="05000000000000000000" pitchFamily="2" charset="2"/>
              <a:buChar char="ü"/>
            </a:pPr>
            <a:r>
              <a:rPr lang="ar-EG" sz="2800" b="1" dirty="0" smtClean="0"/>
              <a:t>برامج جماعية</a:t>
            </a:r>
          </a:p>
          <a:p>
            <a:pPr marL="457200" indent="-457200" algn="justLow" rtl="1">
              <a:spcBef>
                <a:spcPts val="1200"/>
              </a:spcBef>
              <a:buFont typeface="Wingdings" panose="05000000000000000000" pitchFamily="2" charset="2"/>
              <a:buChar char="ü"/>
            </a:pPr>
            <a:r>
              <a:rPr lang="ar-EG" sz="2800" b="1" dirty="0" smtClean="0"/>
              <a:t>الحوسبة السحابية</a:t>
            </a:r>
          </a:p>
          <a:p>
            <a:pPr marL="457200" indent="-457200" algn="justLow" rtl="1">
              <a:spcBef>
                <a:spcPts val="1200"/>
              </a:spcBef>
              <a:buFont typeface="Wingdings" panose="05000000000000000000" pitchFamily="2" charset="2"/>
              <a:buChar char="ü"/>
            </a:pPr>
            <a:r>
              <a:rPr lang="ar-EG" sz="2800" b="1" dirty="0" smtClean="0"/>
              <a:t>المراجعة </a:t>
            </a:r>
            <a:r>
              <a:rPr lang="ar-EG" sz="2800" b="1" dirty="0"/>
              <a:t>والتحرير </a:t>
            </a:r>
            <a:r>
              <a:rPr lang="ar-EG" sz="2800" b="1" dirty="0" smtClean="0"/>
              <a:t>الجماعي</a:t>
            </a:r>
          </a:p>
          <a:p>
            <a:pPr marL="457200" indent="-457200" algn="justLow" rtl="1">
              <a:spcBef>
                <a:spcPts val="1200"/>
              </a:spcBef>
              <a:buFont typeface="Wingdings" panose="05000000000000000000" pitchFamily="2" charset="2"/>
              <a:buChar char="ü"/>
            </a:pPr>
            <a:r>
              <a:rPr lang="ar-EG" sz="2800" b="1" dirty="0" smtClean="0"/>
              <a:t>أنظمة </a:t>
            </a:r>
            <a:r>
              <a:rPr lang="ar-EG" sz="2800" b="1" dirty="0"/>
              <a:t>إدارة المحتوى</a:t>
            </a:r>
          </a:p>
        </p:txBody>
      </p:sp>
    </p:spTree>
    <p:custDataLst>
      <p:tags r:id="rId1"/>
    </p:custDataLst>
    <p:extLst>
      <p:ext uri="{BB962C8B-B14F-4D97-AF65-F5344CB8AC3E}">
        <p14:creationId xmlns:p14="http://schemas.microsoft.com/office/powerpoint/2010/main" val="236878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additive="base">
                                        <p:cTn id="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6086900" y="1512625"/>
            <a:ext cx="4288340" cy="38039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lvl="0" indent="-571500" algn="justLow" rtl="1" eaLnBrk="0" fontAlgn="base" hangingPunct="0">
              <a:spcBef>
                <a:spcPct val="0"/>
              </a:spcBef>
              <a:spcAft>
                <a:spcPct val="0"/>
              </a:spcAft>
              <a:buFont typeface="Wingdings" panose="05000000000000000000" pitchFamily="2" charset="2"/>
              <a:buChar char="ü"/>
              <a:defRPr/>
            </a:pPr>
            <a:r>
              <a:rPr lang="ar-EG" sz="2200" b="1" dirty="0">
                <a:solidFill>
                  <a:srgbClr val="FF0000"/>
                </a:solidFill>
                <a:effectLst>
                  <a:outerShdw blurRad="38100" dist="38100" dir="2700000" algn="tl">
                    <a:srgbClr val="000000">
                      <a:alpha val="43137"/>
                    </a:srgbClr>
                  </a:outerShdw>
                </a:effectLst>
                <a:latin typeface="Times New Roman" pitchFamily="18" charset="0"/>
              </a:rPr>
              <a:t>مساحات العمل المشتركة</a:t>
            </a:r>
            <a:r>
              <a:rPr lang="ar-EG" sz="2200" b="1" dirty="0">
                <a:solidFill>
                  <a:srgbClr val="000000"/>
                </a:solidFill>
                <a:effectLst>
                  <a:outerShdw blurRad="38100" dist="38100" dir="2700000" algn="tl">
                    <a:srgbClr val="000000">
                      <a:alpha val="43137"/>
                    </a:srgbClr>
                  </a:outerShdw>
                </a:effectLst>
                <a:latin typeface="Times New Roman" pitchFamily="18" charset="0"/>
              </a:rPr>
              <a:t>
هي "مكاتب افتراضية" </a:t>
            </a:r>
            <a:r>
              <a:rPr lang="ar-EG" sz="2200" b="1" dirty="0" smtClean="0">
                <a:solidFill>
                  <a:srgbClr val="000000"/>
                </a:solidFill>
                <a:effectLst>
                  <a:outerShdw blurRad="38100" dist="38100" dir="2700000" algn="tl">
                    <a:srgbClr val="000000">
                      <a:alpha val="43137"/>
                    </a:srgbClr>
                  </a:outerShdw>
                </a:effectLst>
                <a:latin typeface="Times New Roman" pitchFamily="18" charset="0"/>
              </a:rPr>
              <a:t>تتيح للجميع في </a:t>
            </a:r>
            <a:r>
              <a:rPr lang="ar-EG" sz="2200" b="1" dirty="0">
                <a:solidFill>
                  <a:srgbClr val="000000"/>
                </a:solidFill>
                <a:effectLst>
                  <a:outerShdw blurRad="38100" dist="38100" dir="2700000" algn="tl">
                    <a:srgbClr val="000000">
                      <a:alpha val="43137"/>
                    </a:srgbClr>
                  </a:outerShdw>
                </a:effectLst>
                <a:latin typeface="Times New Roman" pitchFamily="18" charset="0"/>
              </a:rPr>
              <a:t>الفريق </a:t>
            </a:r>
            <a:r>
              <a:rPr lang="ar-EG" sz="2200" b="1" dirty="0" smtClean="0">
                <a:solidFill>
                  <a:srgbClr val="000000"/>
                </a:solidFill>
                <a:effectLst>
                  <a:outerShdw blurRad="38100" dist="38100" dir="2700000" algn="tl">
                    <a:srgbClr val="000000">
                      <a:alpha val="43137"/>
                    </a:srgbClr>
                  </a:outerShdw>
                </a:effectLst>
                <a:latin typeface="Times New Roman" pitchFamily="18" charset="0"/>
              </a:rPr>
              <a:t>إمكانية </a:t>
            </a:r>
            <a:r>
              <a:rPr lang="ar-EG" sz="2200" b="1" dirty="0">
                <a:solidFill>
                  <a:srgbClr val="000000"/>
                </a:solidFill>
                <a:effectLst>
                  <a:outerShdw blurRad="38100" dist="38100" dir="2700000" algn="tl">
                    <a:srgbClr val="000000">
                      <a:alpha val="43137"/>
                    </a:srgbClr>
                  </a:outerShdw>
                </a:effectLst>
                <a:latin typeface="Times New Roman" pitchFamily="18" charset="0"/>
              </a:rPr>
              <a:t>الوصول إلى نفس مجموعة الموارد والمعلومات: مثل قواعد البيانات والتقويمات وخطط المشاريع </a:t>
            </a:r>
            <a:r>
              <a:rPr lang="ar-EG" sz="2200" b="1" dirty="0" smtClean="0">
                <a:solidFill>
                  <a:srgbClr val="000000"/>
                </a:solidFill>
                <a:effectLst>
                  <a:outerShdw blurRad="38100" dist="38100" dir="2700000" algn="tl">
                    <a:srgbClr val="000000">
                      <a:alpha val="43137"/>
                    </a:srgbClr>
                  </a:outerShdw>
                </a:effectLst>
                <a:latin typeface="Times New Roman" pitchFamily="18" charset="0"/>
              </a:rPr>
              <a:t>وتبادل رسائل </a:t>
            </a:r>
            <a:r>
              <a:rPr lang="ar-EG" sz="2200" b="1" dirty="0">
                <a:solidFill>
                  <a:srgbClr val="000000"/>
                </a:solidFill>
                <a:effectLst>
                  <a:outerShdw blurRad="38100" dist="38100" dir="2700000" algn="tl">
                    <a:srgbClr val="000000">
                      <a:alpha val="43137"/>
                    </a:srgbClr>
                  </a:outerShdw>
                </a:effectLst>
                <a:latin typeface="Times New Roman" pitchFamily="18" charset="0"/>
              </a:rPr>
              <a:t>البريد الإلكتروني والمواد المرجعية المشتركة والمستندات التي أنشأها الفريق. 
تعد مساحات العمل هذه جزءا من فئة أكبر من البرامج تعرف باسم البرامج الجماعية</a:t>
            </a:r>
            <a:endParaRPr kumimoji="0" lang="en-US" sz="2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ndParaRPr>
          </a:p>
        </p:txBody>
      </p:sp>
      <p:sp>
        <p:nvSpPr>
          <p:cNvPr id="2" name="Rectangle 1">
            <a:extLst>
              <a:ext uri="{FF2B5EF4-FFF2-40B4-BE49-F238E27FC236}">
                <a16:creationId xmlns:a16="http://schemas.microsoft.com/office/drawing/2014/main" id="{A7199994-4484-309B-3B17-D3E5300627AC}"/>
              </a:ext>
            </a:extLst>
          </p:cNvPr>
          <p:cNvSpPr/>
          <p:nvPr/>
        </p:nvSpPr>
        <p:spPr bwMode="auto">
          <a:xfrm>
            <a:off x="1246497" y="1473959"/>
            <a:ext cx="4826757" cy="384256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algn="l" defTabSz="914400" rtl="0" eaLnBrk="0" fontAlgn="base" latinLnBrk="0" hangingPunct="0">
              <a:spcBef>
                <a:spcPct val="0"/>
              </a:spcBef>
              <a:spcAft>
                <a:spcPct val="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Shared workspaces</a:t>
            </a:r>
          </a:p>
          <a:p>
            <a:pPr marL="571500" lvl="0" indent="-571500" eaLnBrk="0" fontAlgn="base" hangingPunct="0">
              <a:spcBef>
                <a:spcPct val="0"/>
              </a:spcBef>
              <a:spcAft>
                <a:spcPct val="0"/>
              </a:spcAft>
              <a:buFont typeface="Wingdings" panose="05000000000000000000" pitchFamily="2" charset="2"/>
              <a:buChar char="ü"/>
              <a:defRPr/>
            </a:pPr>
            <a:r>
              <a:rPr lang="en-US" sz="2000" dirty="0">
                <a:solidFill>
                  <a:srgbClr val="000000"/>
                </a:solidFill>
                <a:latin typeface="Times New Roman" pitchFamily="18" charset="0"/>
              </a:rPr>
              <a:t>are “virtual offices” that give </a:t>
            </a:r>
            <a:r>
              <a:rPr lang="en-US" sz="2000" dirty="0">
                <a:solidFill>
                  <a:srgbClr val="C00000"/>
                </a:solidFill>
                <a:latin typeface="Times New Roman" pitchFamily="18" charset="0"/>
              </a:rPr>
              <a:t>everyone</a:t>
            </a:r>
            <a:r>
              <a:rPr lang="en-US" sz="2000" dirty="0">
                <a:solidFill>
                  <a:srgbClr val="000000"/>
                </a:solidFill>
                <a:latin typeface="Times New Roman" pitchFamily="18" charset="0"/>
              </a:rPr>
              <a:t> on a team </a:t>
            </a:r>
            <a:r>
              <a:rPr lang="en-US" sz="2000" b="1" dirty="0">
                <a:solidFill>
                  <a:srgbClr val="C00000"/>
                </a:solidFill>
                <a:latin typeface="Times New Roman" pitchFamily="18" charset="0"/>
              </a:rPr>
              <a:t>access</a:t>
            </a:r>
            <a:r>
              <a:rPr lang="en-US" sz="2000" dirty="0">
                <a:solidFill>
                  <a:srgbClr val="000000"/>
                </a:solidFill>
                <a:latin typeface="Times New Roman" pitchFamily="18" charset="0"/>
              </a:rPr>
              <a:t> to the same set of resources and information: such as, databases, calendars, project plans, and e-mail exchanges, shared reference materials, and team-created documents. </a:t>
            </a:r>
          </a:p>
          <a:p>
            <a:pPr marL="571500" lvl="0" indent="-571500" eaLnBrk="0" fontAlgn="base" hangingPunct="0">
              <a:spcBef>
                <a:spcPct val="0"/>
              </a:spcBef>
              <a:spcAft>
                <a:spcPct val="0"/>
              </a:spcAft>
              <a:buFont typeface="Wingdings" panose="05000000000000000000" pitchFamily="2" charset="2"/>
              <a:buChar char="ü"/>
              <a:defRPr/>
            </a:pPr>
            <a:r>
              <a:rPr lang="en-US" sz="2000" dirty="0">
                <a:solidFill>
                  <a:srgbClr val="000000"/>
                </a:solidFill>
                <a:latin typeface="Times New Roman" pitchFamily="18" charset="0"/>
              </a:rPr>
              <a:t>These workspaces are part of a larger class of software known as </a:t>
            </a:r>
            <a:r>
              <a:rPr lang="en-US" sz="2000" b="1" dirty="0">
                <a:solidFill>
                  <a:srgbClr val="000000"/>
                </a:solidFill>
                <a:latin typeface="Times New Roman" pitchFamily="18" charset="0"/>
              </a:rPr>
              <a:t>groupware</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sz="16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15" name="TextBox 14">
            <a:extLst>
              <a:ext uri="{FF2B5EF4-FFF2-40B4-BE49-F238E27FC236}">
                <a16:creationId xmlns:a16="http://schemas.microsoft.com/office/drawing/2014/main" id="{EEC4E4D1-664F-97EA-892B-D30A0B614EBD}"/>
              </a:ext>
            </a:extLst>
          </p:cNvPr>
          <p:cNvSpPr txBox="1"/>
          <p:nvPr/>
        </p:nvSpPr>
        <p:spPr>
          <a:xfrm>
            <a:off x="2609896" y="631057"/>
            <a:ext cx="7871586"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Collaborative </a:t>
            </a:r>
            <a:r>
              <a:rPr kumimoji="0" lang="en-US"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Technology        </a:t>
            </a:r>
            <a:r>
              <a:rPr kumimoji="0" lang="ar-EG"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التكنولوجيا التعاونية</a:t>
            </a:r>
            <a:endParaRPr kumimoji="0" lang="en-GB"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76517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412325" y="1393673"/>
            <a:ext cx="8981368" cy="186517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indent="-571500" algn="r" rtl="1" eaLnBrk="0" fontAlgn="base" hangingPunct="0">
              <a:lnSpc>
                <a:spcPct val="150000"/>
              </a:lnSpc>
              <a:spcBef>
                <a:spcPct val="0"/>
              </a:spcBef>
              <a:spcAft>
                <a:spcPct val="0"/>
              </a:spcAft>
              <a:buFont typeface="Wingdings" panose="05000000000000000000" pitchFamily="2" charset="2"/>
              <a:buChar char="ü"/>
              <a:defRPr/>
            </a:pPr>
            <a:r>
              <a:rPr lang="ar-EG" sz="2400" b="1" dirty="0">
                <a:solidFill>
                  <a:srgbClr val="FF0000"/>
                </a:solidFill>
                <a:effectLst>
                  <a:outerShdw blurRad="38100" dist="38100" dir="2700000" algn="tl">
                    <a:srgbClr val="000000">
                      <a:alpha val="43137"/>
                    </a:srgbClr>
                  </a:outerShdw>
                </a:effectLst>
                <a:latin typeface="Times New Roman" pitchFamily="18" charset="0"/>
              </a:rPr>
              <a:t>البرامج الجماعية</a:t>
            </a:r>
            <a:r>
              <a:rPr lang="ar-EG" sz="2400" b="1" dirty="0">
                <a:solidFill>
                  <a:srgbClr val="000000"/>
                </a:solidFill>
                <a:effectLst>
                  <a:outerShdw blurRad="38100" dist="38100" dir="2700000" algn="tl">
                    <a:srgbClr val="000000">
                      <a:alpha val="43137"/>
                    </a:srgbClr>
                  </a:outerShdw>
                </a:effectLst>
                <a:latin typeface="Times New Roman" pitchFamily="18" charset="0"/>
              </a:rPr>
              <a:t>: أداة تعاون الكتابة.
إنها تسهل على أعضاء الفريق الموزعين جغرافيا الوصول إلى الملفات المشتركة في أي وقت وفي أي مكان.</a:t>
            </a:r>
            <a:endParaRPr kumimoji="0" lang="en-US"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2" name="Rectangle 1">
            <a:extLst>
              <a:ext uri="{FF2B5EF4-FFF2-40B4-BE49-F238E27FC236}">
                <a16:creationId xmlns:a16="http://schemas.microsoft.com/office/drawing/2014/main" id="{BA88D60B-0AB5-F67A-CE6A-0B5817EB1DA8}"/>
              </a:ext>
            </a:extLst>
          </p:cNvPr>
          <p:cNvSpPr/>
          <p:nvPr/>
        </p:nvSpPr>
        <p:spPr bwMode="auto">
          <a:xfrm>
            <a:off x="1412325" y="3258849"/>
            <a:ext cx="8981368" cy="2187942"/>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indent="-571500" eaLnBrk="0" fontAlgn="base" hangingPunct="0">
              <a:lnSpc>
                <a:spcPct val="150000"/>
              </a:lnSpc>
              <a:spcBef>
                <a:spcPct val="0"/>
              </a:spcBef>
              <a:spcAft>
                <a:spcPct val="0"/>
              </a:spcAft>
              <a:buFont typeface="Wingdings" panose="05000000000000000000" pitchFamily="2" charset="2"/>
              <a:buChar char="ü"/>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Groupware:</a:t>
            </a:r>
            <a:r>
              <a:rPr kumimoji="0" lang="en-US" sz="2400" b="1" i="0" u="none" strike="noStrike" kern="1200" cap="none" spc="0" normalizeH="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 writing collaboration tool.</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2400" b="1" dirty="0">
                <a:solidFill>
                  <a:schemeClr val="bg1"/>
                </a:solidFill>
                <a:effectLst>
                  <a:outerShdw blurRad="38100" dist="38100" dir="2700000" algn="tl">
                    <a:srgbClr val="000000">
                      <a:alpha val="43137"/>
                    </a:srgbClr>
                  </a:outerShdw>
                </a:effectLst>
                <a:latin typeface="Times New Roman" pitchFamily="18" charset="0"/>
              </a:rPr>
              <a:t>They make it easy for geographically dispersed team members to access shared files anytime, anywhere</a:t>
            </a:r>
            <a:r>
              <a:rPr lang="en-US" sz="2400" b="1" dirty="0" smtClean="0">
                <a:solidFill>
                  <a:schemeClr val="bg1"/>
                </a:solidFill>
                <a:effectLst>
                  <a:outerShdw blurRad="38100" dist="38100" dir="2700000" algn="tl">
                    <a:srgbClr val="000000">
                      <a:alpha val="43137"/>
                    </a:srgbClr>
                  </a:outerShdw>
                </a:effectLst>
                <a:latin typeface="Times New Roman" pitchFamily="18" charset="0"/>
              </a:rPr>
              <a:t>.</a:t>
            </a:r>
            <a:endPar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TextBox 6">
            <a:extLst>
              <a:ext uri="{FF2B5EF4-FFF2-40B4-BE49-F238E27FC236}">
                <a16:creationId xmlns:a16="http://schemas.microsoft.com/office/drawing/2014/main" id="{EEC4E4D1-664F-97EA-892B-D30A0B614EBD}"/>
              </a:ext>
            </a:extLst>
          </p:cNvPr>
          <p:cNvSpPr txBox="1"/>
          <p:nvPr/>
        </p:nvSpPr>
        <p:spPr>
          <a:xfrm>
            <a:off x="2609896" y="631057"/>
            <a:ext cx="7871586"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Collaborative </a:t>
            </a:r>
            <a:r>
              <a:rPr kumimoji="0" lang="en-US"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Technology        </a:t>
            </a:r>
            <a:r>
              <a:rPr kumimoji="0" lang="ar-EG"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التكنولوجيا التعاونية</a:t>
            </a:r>
            <a:endParaRPr kumimoji="0" lang="en-GB"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2089492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269242" y="1392070"/>
            <a:ext cx="8948894" cy="2103724"/>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lvl="0" indent="-571500" algn="r" rtl="1" eaLnBrk="0" fontAlgn="base" hangingPunct="0">
              <a:spcBef>
                <a:spcPct val="0"/>
              </a:spcBef>
              <a:spcAft>
                <a:spcPct val="0"/>
              </a:spcAft>
              <a:buFont typeface="Wingdings" panose="05000000000000000000" pitchFamily="2" charset="2"/>
              <a:buChar char="ü"/>
              <a:defRPr/>
            </a:pPr>
            <a:r>
              <a:rPr lang="ar-EG" sz="2000" b="1" dirty="0">
                <a:solidFill>
                  <a:srgbClr val="C00000"/>
                </a:solidFill>
                <a:effectLst>
                  <a:outerShdw blurRad="38100" dist="38100" dir="2700000" algn="tl">
                    <a:srgbClr val="000000">
                      <a:alpha val="43137"/>
                    </a:srgbClr>
                  </a:outerShdw>
                </a:effectLst>
                <a:latin typeface="Times New Roman" pitchFamily="18" charset="0"/>
              </a:rPr>
              <a:t>مراجعة المجموعة وتحريرها </a:t>
            </a:r>
            <a:r>
              <a:rPr lang="ar-EG" sz="2000" b="1" dirty="0">
                <a:effectLst>
                  <a:outerShdw blurRad="38100" dist="38100" dir="2700000" algn="tl">
                    <a:srgbClr val="000000">
                      <a:alpha val="43137"/>
                    </a:srgbClr>
                  </a:outerShdw>
                </a:effectLst>
                <a:latin typeface="Times New Roman" pitchFamily="18" charset="0"/>
              </a:rPr>
              <a:t>
 الميزات في معالجات النصوص 
</a:t>
            </a:r>
            <a:r>
              <a:rPr lang="ar-EG" sz="2000" b="1" dirty="0">
                <a:solidFill>
                  <a:srgbClr val="C00000"/>
                </a:solidFill>
                <a:effectLst>
                  <a:outerShdw blurRad="38100" dist="38100" dir="2700000" algn="tl">
                    <a:srgbClr val="000000">
                      <a:alpha val="43137"/>
                    </a:srgbClr>
                  </a:outerShdw>
                </a:effectLst>
                <a:latin typeface="Times New Roman" pitchFamily="18" charset="0"/>
              </a:rPr>
              <a:t>أنظمة إدارة المحتوى </a:t>
            </a:r>
            <a:r>
              <a:rPr lang="ar-EG" sz="2000" b="1" dirty="0">
                <a:effectLst>
                  <a:outerShdw blurRad="38100" dist="38100" dir="2700000" algn="tl">
                    <a:srgbClr val="000000">
                      <a:alpha val="43137"/>
                    </a:srgbClr>
                  </a:outerShdw>
                </a:effectLst>
                <a:latin typeface="Times New Roman" pitchFamily="18" charset="0"/>
              </a:rPr>
              <a:t>
التي تنظم محتوى مواقع الويب وتتحكم فيه. 
الويكي: يسمح لأي شخص لديه حق الوصول بإضافة مواد جديدة وتحرير المواد الموجودة.
إنه يوفر مستوى من التعاون المباشر</a:t>
            </a:r>
            <a:endParaRPr lang="en-US" sz="2000" b="1" dirty="0">
              <a:effectLst>
                <a:outerShdw blurRad="38100" dist="38100" dir="2700000" algn="tl">
                  <a:srgbClr val="000000">
                    <a:alpha val="43137"/>
                  </a:srgbClr>
                </a:outerShdw>
              </a:effectLst>
              <a:latin typeface="Times New Roman" pitchFamily="18" charset="0"/>
            </a:endParaRPr>
          </a:p>
        </p:txBody>
      </p:sp>
      <p:sp>
        <p:nvSpPr>
          <p:cNvPr id="2" name="Rectangle 1">
            <a:extLst>
              <a:ext uri="{FF2B5EF4-FFF2-40B4-BE49-F238E27FC236}">
                <a16:creationId xmlns:a16="http://schemas.microsoft.com/office/drawing/2014/main" id="{1ED60462-B2D0-B2F1-02D9-F7714D1A627B}"/>
              </a:ext>
            </a:extLst>
          </p:cNvPr>
          <p:cNvSpPr/>
          <p:nvPr/>
        </p:nvSpPr>
        <p:spPr bwMode="auto">
          <a:xfrm>
            <a:off x="1392072" y="3493815"/>
            <a:ext cx="8948893" cy="181815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lvl="0" indent="-571500" eaLnBrk="0" fontAlgn="base" hangingPunct="0">
              <a:spcBef>
                <a:spcPct val="0"/>
              </a:spcBef>
              <a:spcAft>
                <a:spcPct val="0"/>
              </a:spcAft>
              <a:buFont typeface="Wingdings" panose="05000000000000000000" pitchFamily="2" charset="2"/>
              <a:buChar char="ü"/>
              <a:defRPr/>
            </a:pPr>
            <a:r>
              <a:rPr lang="en-US" b="1" dirty="0">
                <a:solidFill>
                  <a:srgbClr val="C00000"/>
                </a:solidFill>
                <a:effectLst>
                  <a:outerShdw blurRad="38100" dist="38100" dir="2700000" algn="tl">
                    <a:srgbClr val="000000">
                      <a:alpha val="43137"/>
                    </a:srgbClr>
                  </a:outerShdw>
                </a:effectLst>
                <a:latin typeface="Times New Roman" pitchFamily="18" charset="0"/>
              </a:rPr>
              <a:t>group review and editing </a:t>
            </a:r>
          </a:p>
          <a:p>
            <a:pPr marL="457200" lvl="0" indent="-457200" eaLnBrk="0" fontAlgn="base" hangingPunct="0">
              <a:spcBef>
                <a:spcPct val="0"/>
              </a:spcBef>
              <a:spcAft>
                <a:spcPct val="0"/>
              </a:spcAft>
              <a:buFont typeface="Wingdings" panose="05000000000000000000" pitchFamily="2" charset="2"/>
              <a:buChar char="q"/>
              <a:defRPr/>
            </a:pPr>
            <a:r>
              <a:rPr lang="en-US" b="1" dirty="0">
                <a:solidFill>
                  <a:srgbClr val="C00000"/>
                </a:solidFill>
                <a:effectLst>
                  <a:outerShdw blurRad="38100" dist="38100" dir="2700000" algn="tl">
                    <a:srgbClr val="000000">
                      <a:alpha val="43137"/>
                    </a:srgbClr>
                  </a:outerShdw>
                </a:effectLst>
                <a:latin typeface="Times New Roman" pitchFamily="18" charset="0"/>
              </a:rPr>
              <a:t> </a:t>
            </a:r>
            <a:r>
              <a:rPr lang="en-US" b="1" dirty="0">
                <a:effectLst>
                  <a:outerShdw blurRad="38100" dist="38100" dir="2700000" algn="tl">
                    <a:srgbClr val="000000">
                      <a:alpha val="43137"/>
                    </a:srgbClr>
                  </a:outerShdw>
                </a:effectLst>
                <a:latin typeface="Times New Roman" pitchFamily="18" charset="0"/>
              </a:rPr>
              <a:t>features in word processors </a:t>
            </a:r>
          </a:p>
          <a:p>
            <a:pPr marL="285750" lvl="0" indent="-285750" eaLnBrk="0" fontAlgn="base" hangingPunct="0">
              <a:spcBef>
                <a:spcPct val="0"/>
              </a:spcBef>
              <a:spcAft>
                <a:spcPct val="0"/>
              </a:spcAft>
              <a:buFont typeface="Wingdings" panose="05000000000000000000" pitchFamily="2" charset="2"/>
              <a:buChar char="ü"/>
              <a:defRPr/>
            </a:pPr>
            <a:r>
              <a:rPr lang="en-US" b="1" dirty="0">
                <a:solidFill>
                  <a:srgbClr val="C00000"/>
                </a:solidFill>
                <a:effectLst>
                  <a:outerShdw blurRad="38100" dist="38100" dir="2700000" algn="tl">
                    <a:srgbClr val="000000">
                      <a:alpha val="43137"/>
                    </a:srgbClr>
                  </a:outerShdw>
                </a:effectLst>
                <a:latin typeface="Times New Roman" pitchFamily="18" charset="0"/>
              </a:rPr>
              <a:t>content management systems </a:t>
            </a:r>
          </a:p>
          <a:p>
            <a:pPr lvl="0" eaLnBrk="0" fontAlgn="base" hangingPunct="0">
              <a:spcBef>
                <a:spcPct val="0"/>
              </a:spcBef>
              <a:spcAft>
                <a:spcPct val="0"/>
              </a:spcAft>
              <a:defRPr/>
            </a:pPr>
            <a:r>
              <a:rPr lang="en-US" b="1" dirty="0">
                <a:effectLst>
                  <a:outerShdw blurRad="38100" dist="38100" dir="2700000" algn="tl">
                    <a:srgbClr val="000000">
                      <a:alpha val="43137"/>
                    </a:srgbClr>
                  </a:outerShdw>
                </a:effectLst>
                <a:latin typeface="Times New Roman" pitchFamily="18" charset="0"/>
              </a:rPr>
              <a:t>that organize and control the content for websites. </a:t>
            </a:r>
          </a:p>
          <a:p>
            <a:pPr marL="457200" lvl="0" indent="-457200" eaLnBrk="0" fontAlgn="base" hangingPunct="0">
              <a:spcBef>
                <a:spcPct val="0"/>
              </a:spcBef>
              <a:spcAft>
                <a:spcPct val="0"/>
              </a:spcAft>
              <a:buFont typeface="Wingdings" panose="05000000000000000000" pitchFamily="2" charset="2"/>
              <a:buChar char="q"/>
              <a:defRPr/>
            </a:pPr>
            <a:r>
              <a:rPr lang="en-US" b="1" dirty="0">
                <a:effectLst>
                  <a:outerShdw blurRad="38100" dist="38100" dir="2700000" algn="tl">
                    <a:srgbClr val="000000">
                      <a:alpha val="43137"/>
                    </a:srgbClr>
                  </a:outerShdw>
                </a:effectLst>
                <a:highlight>
                  <a:srgbClr val="FFFF00"/>
                </a:highlight>
                <a:latin typeface="Times New Roman" pitchFamily="18" charset="0"/>
              </a:rPr>
              <a:t>The wiki: </a:t>
            </a:r>
            <a:r>
              <a:rPr lang="en-US" b="1" dirty="0">
                <a:effectLst>
                  <a:outerShdw blurRad="38100" dist="38100" dir="2700000" algn="tl">
                    <a:srgbClr val="000000">
                      <a:alpha val="43137"/>
                    </a:srgbClr>
                  </a:outerShdw>
                </a:effectLst>
                <a:latin typeface="Times New Roman" pitchFamily="18" charset="0"/>
              </a:rPr>
              <a:t>allows anyone who has access to add new material and edit existing material.</a:t>
            </a:r>
          </a:p>
          <a:p>
            <a:pPr marL="457200" lvl="0" indent="-457200" eaLnBrk="0" fontAlgn="base" hangingPunct="0">
              <a:spcBef>
                <a:spcPct val="0"/>
              </a:spcBef>
              <a:spcAft>
                <a:spcPct val="0"/>
              </a:spcAft>
              <a:buFont typeface="Wingdings" panose="05000000000000000000" pitchFamily="2" charset="2"/>
              <a:buChar char="q"/>
              <a:defRPr/>
            </a:pPr>
            <a:r>
              <a:rPr lang="en-US" dirty="0">
                <a:solidFill>
                  <a:srgbClr val="000000"/>
                </a:solidFill>
                <a:latin typeface="Times New Roman" pitchFamily="18" charset="0"/>
              </a:rPr>
              <a:t>It offers quite the level of direct collaboration</a:t>
            </a:r>
            <a:endParaRPr lang="en-US" b="1" dirty="0">
              <a:effectLst>
                <a:outerShdw blurRad="38100" dist="38100" dir="2700000" algn="tl">
                  <a:srgbClr val="000000">
                    <a:alpha val="43137"/>
                  </a:srgbClr>
                </a:outerShdw>
              </a:effectLst>
              <a:latin typeface="Times New Roman" pitchFamily="18" charset="0"/>
            </a:endParaRPr>
          </a:p>
        </p:txBody>
      </p:sp>
      <p:sp>
        <p:nvSpPr>
          <p:cNvPr id="7" name="TextBox 6">
            <a:extLst>
              <a:ext uri="{FF2B5EF4-FFF2-40B4-BE49-F238E27FC236}">
                <a16:creationId xmlns:a16="http://schemas.microsoft.com/office/drawing/2014/main" id="{EEC4E4D1-664F-97EA-892B-D30A0B614EBD}"/>
              </a:ext>
            </a:extLst>
          </p:cNvPr>
          <p:cNvSpPr txBox="1"/>
          <p:nvPr/>
        </p:nvSpPr>
        <p:spPr>
          <a:xfrm>
            <a:off x="2609896" y="631057"/>
            <a:ext cx="7871586"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Collaborative </a:t>
            </a:r>
            <a:r>
              <a:rPr kumimoji="0" lang="en-US"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Technology        </a:t>
            </a:r>
            <a:r>
              <a:rPr kumimoji="0" lang="ar-EG"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التكنولوجيا التعاونية</a:t>
            </a:r>
            <a:endParaRPr kumimoji="0" lang="en-GB"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317127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additive="base">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 calcmode="lin" valueType="num">
                                      <p:cBhvr additive="base">
                                        <p:cTn id="3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5" end="5"/>
                                            </p:txEl>
                                          </p:spTgt>
                                        </p:tgtEl>
                                        <p:attrNameLst>
                                          <p:attrName>style.visibility</p:attrName>
                                        </p:attrNameLst>
                                      </p:cBhvr>
                                      <p:to>
                                        <p:strVal val="visible"/>
                                      </p:to>
                                    </p:set>
                                    <p:anim calcmode="lin" valueType="num">
                                      <p:cBhvr additive="base">
                                        <p:cTn id="4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1693150" y="1981761"/>
            <a:ext cx="7736600" cy="40011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0" fontAlgn="base" hangingPunct="0">
              <a:spcBef>
                <a:spcPct val="0"/>
              </a:spcBef>
              <a:spcAft>
                <a:spcPct val="0"/>
              </a:spcAft>
            </a:pPr>
            <a:r>
              <a:rPr lang="ar-EG" sz="2000" b="1"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المساعدة في </a:t>
            </a:r>
            <a:r>
              <a:rPr lang="ar-EG" sz="2000" b="1" dirty="0" smtClean="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إزالة </a:t>
            </a:r>
            <a:r>
              <a:rPr lang="ar-EG" sz="2000" b="1"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قيود الحدود الجغرافية والتنظيمية</a:t>
            </a:r>
            <a:endParaRPr lang="en-US" sz="2000" b="1"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endParaRPr>
          </a:p>
        </p:txBody>
      </p:sp>
      <p:sp>
        <p:nvSpPr>
          <p:cNvPr id="4" name="TextBox 3">
            <a:extLst>
              <a:ext uri="{FF2B5EF4-FFF2-40B4-BE49-F238E27FC236}">
                <a16:creationId xmlns:a16="http://schemas.microsoft.com/office/drawing/2014/main" id="{09F90A29-CABC-F11E-D24B-115FC92C8F39}"/>
              </a:ext>
            </a:extLst>
          </p:cNvPr>
          <p:cNvSpPr txBox="1"/>
          <p:nvPr/>
        </p:nvSpPr>
        <p:spPr>
          <a:xfrm>
            <a:off x="1921750" y="2900157"/>
            <a:ext cx="7736600" cy="707886"/>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0" fontAlgn="base" hangingPunct="0">
              <a:spcBef>
                <a:spcPct val="0"/>
              </a:spcBef>
              <a:spcAft>
                <a:spcPct val="0"/>
              </a:spcAft>
            </a:pPr>
            <a:r>
              <a:rPr lang="en-US" sz="2000" b="1"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helping erase the constraints of geographic and organization boundaries</a:t>
            </a:r>
          </a:p>
        </p:txBody>
      </p:sp>
      <p:sp>
        <p:nvSpPr>
          <p:cNvPr id="6" name="TextBox 5">
            <a:extLst>
              <a:ext uri="{FF2B5EF4-FFF2-40B4-BE49-F238E27FC236}">
                <a16:creationId xmlns:a16="http://schemas.microsoft.com/office/drawing/2014/main" id="{9C496ABE-EC75-2292-77A5-61756E8ED443}"/>
              </a:ext>
            </a:extLst>
          </p:cNvPr>
          <p:cNvSpPr txBox="1"/>
          <p:nvPr/>
        </p:nvSpPr>
        <p:spPr>
          <a:xfrm>
            <a:off x="2634018" y="607046"/>
            <a:ext cx="8707272"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a:t>
            </a:r>
            <a:r>
              <a:rPr kumimoji="0" lang="en-US"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Network     </a:t>
            </a:r>
            <a:r>
              <a:rPr kumimoji="0" lang="ar-EG"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الشبكة الاجتماعية</a:t>
            </a:r>
            <a:r>
              <a:rPr kumimoji="0" lang="en-US"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 </a:t>
            </a:r>
            <a:endParaRPr kumimoji="0" lang="en-GB"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17250162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2550373" y="1828867"/>
            <a:ext cx="6281671" cy="707886"/>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eaLnBrk="0" fontAlgn="base" hangingPunct="0">
              <a:spcBef>
                <a:spcPct val="0"/>
              </a:spcBef>
              <a:spcAft>
                <a:spcPct val="0"/>
              </a:spcAft>
              <a:defRPr/>
            </a:pPr>
            <a:r>
              <a:rPr lang="ar-EG" sz="2000" b="1">
                <a:ln w="11430"/>
                <a:effectLst>
                  <a:outerShdw blurRad="50800" dist="39000" dir="5460000" algn="tl">
                    <a:srgbClr val="000000">
                      <a:alpha val="38000"/>
                    </a:srgbClr>
                  </a:outerShdw>
                </a:effectLst>
                <a:latin typeface="Arial"/>
              </a:rPr>
              <a:t>تمكين وتعزيز العمل الجماعي ، والشبكات الاجتماعية لديها العديد من تطبيقات الأعمال والفوائد الأخرى</a:t>
            </a:r>
            <a:endParaRPr kumimoji="0" lang="en-US" sz="2000" b="1" i="0" u="none" strike="noStrike" kern="1200" cap="none" spc="0" normalizeH="0" baseline="0" noProof="0" dirty="0">
              <a:ln w="11430"/>
              <a:effectLst>
                <a:outerShdw blurRad="50800" dist="39000" dir="5460000" algn="tl">
                  <a:srgbClr val="000000">
                    <a:alpha val="38000"/>
                  </a:srgbClr>
                </a:outerShdw>
              </a:effectLst>
              <a:uLnTx/>
              <a:uFillTx/>
              <a:latin typeface="Arial"/>
              <a:ea typeface="+mn-ea"/>
              <a:cs typeface="+mn-cs"/>
            </a:endParaRPr>
          </a:p>
        </p:txBody>
      </p:sp>
      <p:sp>
        <p:nvSpPr>
          <p:cNvPr id="3" name="TextBox 2">
            <a:extLst>
              <a:ext uri="{FF2B5EF4-FFF2-40B4-BE49-F238E27FC236}">
                <a16:creationId xmlns:a16="http://schemas.microsoft.com/office/drawing/2014/main" id="{775145BD-894E-2CEA-E661-892D2A3F9562}"/>
              </a:ext>
            </a:extLst>
          </p:cNvPr>
          <p:cNvSpPr txBox="1"/>
          <p:nvPr/>
        </p:nvSpPr>
        <p:spPr>
          <a:xfrm>
            <a:off x="2550373" y="3305585"/>
            <a:ext cx="6281671" cy="1015663"/>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w="11430"/>
                <a:effectLst>
                  <a:outerShdw blurRad="50800" dist="39000" dir="5460000" algn="tl">
                    <a:srgbClr val="000000">
                      <a:alpha val="38000"/>
                    </a:srgbClr>
                  </a:outerShdw>
                </a:effectLst>
                <a:uLnTx/>
                <a:uFillTx/>
                <a:latin typeface="Arial"/>
                <a:ea typeface="+mn-ea"/>
                <a:cs typeface="+mn-cs"/>
              </a:rPr>
              <a:t>enable and enhance teamwork, social networks have numerous other business applications and benefits</a:t>
            </a:r>
          </a:p>
        </p:txBody>
      </p:sp>
      <p:sp>
        <p:nvSpPr>
          <p:cNvPr id="7" name="TextBox 6">
            <a:extLst>
              <a:ext uri="{FF2B5EF4-FFF2-40B4-BE49-F238E27FC236}">
                <a16:creationId xmlns:a16="http://schemas.microsoft.com/office/drawing/2014/main" id="{9C496ABE-EC75-2292-77A5-61756E8ED443}"/>
              </a:ext>
            </a:extLst>
          </p:cNvPr>
          <p:cNvSpPr txBox="1"/>
          <p:nvPr/>
        </p:nvSpPr>
        <p:spPr>
          <a:xfrm>
            <a:off x="2634018" y="607046"/>
            <a:ext cx="8707272"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a:t>
            </a:r>
            <a:r>
              <a:rPr kumimoji="0" lang="en-US"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Network     </a:t>
            </a:r>
            <a:r>
              <a:rPr kumimoji="0" lang="ar-EG"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الشبكة الاجتماعية</a:t>
            </a:r>
            <a:r>
              <a:rPr kumimoji="0" lang="en-US"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 </a:t>
            </a:r>
            <a:endParaRPr kumimoji="0" lang="en-GB"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12965997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5767614" y="2954969"/>
            <a:ext cx="4213528"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eaLnBrk="0" fontAlgn="base" hangingPunct="0">
              <a:spcBef>
                <a:spcPct val="0"/>
              </a:spcBef>
              <a:spcAft>
                <a:spcPct val="0"/>
              </a:spcAft>
              <a:defRPr/>
            </a:pPr>
            <a:r>
              <a:rPr lang="ar-EG" sz="5400" b="1" dirty="0" smtClean="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الملفات الشخصية</a:t>
            </a:r>
            <a:endPar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endParaRPr>
          </a:p>
        </p:txBody>
      </p:sp>
      <p:sp>
        <p:nvSpPr>
          <p:cNvPr id="7" name="TextBox 6">
            <a:extLst>
              <a:ext uri="{FF2B5EF4-FFF2-40B4-BE49-F238E27FC236}">
                <a16:creationId xmlns:a16="http://schemas.microsoft.com/office/drawing/2014/main" id="{A73979CC-7232-0977-D9C9-00F1FBC38EFC}"/>
              </a:ext>
            </a:extLst>
          </p:cNvPr>
          <p:cNvSpPr txBox="1"/>
          <p:nvPr/>
        </p:nvSpPr>
        <p:spPr>
          <a:xfrm>
            <a:off x="6126787" y="4085935"/>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eaLnBrk="0" fontAlgn="base" hangingPunct="0">
              <a:spcBef>
                <a:spcPct val="0"/>
              </a:spcBef>
              <a:spcAft>
                <a:spcPct val="0"/>
              </a:spcAft>
              <a:defRPr/>
            </a:pPr>
            <a:r>
              <a:rPr lang="ar-EG" sz="5400" b="1" dirty="0" smtClean="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الاتصالات</a:t>
            </a:r>
            <a:endPar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endParaRPr>
          </a:p>
        </p:txBody>
      </p:sp>
      <p:sp>
        <p:nvSpPr>
          <p:cNvPr id="19" name="TextBox 18">
            <a:extLst>
              <a:ext uri="{FF2B5EF4-FFF2-40B4-BE49-F238E27FC236}">
                <a16:creationId xmlns:a16="http://schemas.microsoft.com/office/drawing/2014/main" id="{17BC9814-D0EA-E9FA-9F1A-ABB8E0BB3BE8}"/>
              </a:ext>
            </a:extLst>
          </p:cNvPr>
          <p:cNvSpPr txBox="1"/>
          <p:nvPr/>
        </p:nvSpPr>
        <p:spPr>
          <a:xfrm>
            <a:off x="7065097" y="1413343"/>
            <a:ext cx="3187700" cy="960006"/>
          </a:xfrm>
          <a:prstGeom prst="rect">
            <a:avLst/>
          </a:prstGeom>
          <a:noFill/>
        </p:spPr>
        <p:txBody>
          <a:bodyPr wrap="square">
            <a:spAutoFit/>
          </a:bodyPr>
          <a:lstStyle/>
          <a:p>
            <a:pPr lvl="0" algn="justLow" rtl="1">
              <a:lnSpc>
                <a:spcPct val="150000"/>
              </a:lnSpc>
              <a:defRPr/>
            </a:pPr>
            <a:r>
              <a:rPr lang="ar-EG" sz="2000" b="1" dirty="0">
                <a:ln>
                  <a:solidFill>
                    <a:srgbClr val="000000"/>
                  </a:solidFill>
                </a:ln>
                <a:solidFill>
                  <a:srgbClr val="000000"/>
                </a:solidFill>
                <a:effectLst>
                  <a:outerShdw blurRad="38100" dist="38100" dir="2700000" algn="tl">
                    <a:srgbClr val="000000">
                      <a:alpha val="43137"/>
                    </a:srgbClr>
                  </a:outerShdw>
                </a:effectLst>
                <a:latin typeface="Times New Roman" pitchFamily="18" charset="0"/>
              </a:rPr>
              <a:t>العنصران الأساسيان لأي تقنية شبكات اجتماعية هما</a:t>
            </a:r>
            <a:endParaRPr kumimoji="0" lang="en-GB" sz="20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3" name="TextBox 2">
            <a:extLst>
              <a:ext uri="{FF2B5EF4-FFF2-40B4-BE49-F238E27FC236}">
                <a16:creationId xmlns:a16="http://schemas.microsoft.com/office/drawing/2014/main" id="{2CF1D18A-F185-0764-B836-61AF0249F0E7}"/>
              </a:ext>
            </a:extLst>
          </p:cNvPr>
          <p:cNvSpPr txBox="1"/>
          <p:nvPr/>
        </p:nvSpPr>
        <p:spPr>
          <a:xfrm>
            <a:off x="1840436" y="1360144"/>
            <a:ext cx="3187700" cy="1421992"/>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The two fundamental elements of any social networking technology are</a:t>
            </a:r>
            <a:endParaRPr kumimoji="0" lang="en-GB" sz="20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4" name="TextBox 3">
            <a:extLst>
              <a:ext uri="{FF2B5EF4-FFF2-40B4-BE49-F238E27FC236}">
                <a16:creationId xmlns:a16="http://schemas.microsoft.com/office/drawing/2014/main" id="{D07825FA-0BC9-DB1B-F7A8-46035C6C45B4}"/>
              </a:ext>
            </a:extLst>
          </p:cNvPr>
          <p:cNvSpPr txBox="1"/>
          <p:nvPr/>
        </p:nvSpPr>
        <p:spPr>
          <a:xfrm>
            <a:off x="1661704" y="3037614"/>
            <a:ext cx="31877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Profiles</a:t>
            </a:r>
          </a:p>
        </p:txBody>
      </p:sp>
      <p:sp>
        <p:nvSpPr>
          <p:cNvPr id="6" name="TextBox 5">
            <a:extLst>
              <a:ext uri="{FF2B5EF4-FFF2-40B4-BE49-F238E27FC236}">
                <a16:creationId xmlns:a16="http://schemas.microsoft.com/office/drawing/2014/main" id="{9B343A65-B2DA-D879-269D-D2B6BF16D09D}"/>
              </a:ext>
            </a:extLst>
          </p:cNvPr>
          <p:cNvSpPr txBox="1"/>
          <p:nvPr/>
        </p:nvSpPr>
        <p:spPr>
          <a:xfrm>
            <a:off x="1411514" y="3957172"/>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Connections</a:t>
            </a:r>
          </a:p>
        </p:txBody>
      </p:sp>
      <p:sp>
        <p:nvSpPr>
          <p:cNvPr id="10" name="TextBox 9">
            <a:extLst>
              <a:ext uri="{FF2B5EF4-FFF2-40B4-BE49-F238E27FC236}">
                <a16:creationId xmlns:a16="http://schemas.microsoft.com/office/drawing/2014/main" id="{9C496ABE-EC75-2292-77A5-61756E8ED443}"/>
              </a:ext>
            </a:extLst>
          </p:cNvPr>
          <p:cNvSpPr txBox="1"/>
          <p:nvPr/>
        </p:nvSpPr>
        <p:spPr>
          <a:xfrm>
            <a:off x="2634018" y="607046"/>
            <a:ext cx="8707272"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a:t>
            </a:r>
            <a:r>
              <a:rPr kumimoji="0" lang="en-US"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Network     </a:t>
            </a:r>
            <a:r>
              <a:rPr kumimoji="0" lang="ar-EG"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الشبكة الاجتماعية</a:t>
            </a:r>
            <a:r>
              <a:rPr kumimoji="0" lang="en-US"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 </a:t>
            </a:r>
            <a:endParaRPr kumimoji="0" lang="en-GB"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176822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4"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1306018-992D-C416-48A7-8914143CC601}"/>
              </a:ext>
            </a:extLst>
          </p:cNvPr>
          <p:cNvSpPr/>
          <p:nvPr/>
        </p:nvSpPr>
        <p:spPr bwMode="auto">
          <a:xfrm>
            <a:off x="6005011" y="2397781"/>
            <a:ext cx="4327077" cy="222134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r" rtl="1" eaLnBrk="0" fontAlgn="base" hangingPunct="0">
              <a:lnSpc>
                <a:spcPct val="150000"/>
              </a:lnSpc>
              <a:spcBef>
                <a:spcPct val="0"/>
              </a:spcBef>
              <a:spcAft>
                <a:spcPct val="0"/>
              </a:spcAft>
              <a:defRPr/>
            </a:pPr>
            <a:r>
              <a:rPr lang="ar-EG" sz="3200" b="1" dirty="0">
                <a:ln>
                  <a:solidFill>
                    <a:srgbClr val="000000"/>
                  </a:solidFill>
                </a:ln>
                <a:solidFill>
                  <a:srgbClr val="000000"/>
                </a:solidFill>
                <a:effectLst>
                  <a:outerShdw blurRad="38100" dist="38100" dir="2700000" algn="tl">
                    <a:srgbClr val="000000">
                      <a:alpha val="43137"/>
                    </a:srgbClr>
                  </a:outerShdw>
                </a:effectLst>
                <a:latin typeface="Times New Roman" pitchFamily="18" charset="0"/>
              </a:rPr>
              <a:t>المعلومات المخزنة عن كل عضو في الشبكة</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6018663" y="1357079"/>
            <a:ext cx="4377415"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r" eaLnBrk="0" fontAlgn="base" hangingPunct="0">
              <a:spcBef>
                <a:spcPct val="0"/>
              </a:spcBef>
              <a:spcAft>
                <a:spcPct val="0"/>
              </a:spcAft>
              <a:defRPr/>
            </a:pPr>
            <a:r>
              <a:rPr lang="ar-EG" sz="5400" b="1" dirty="0" smtClean="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الملفات الشخصية</a:t>
            </a:r>
            <a:endPar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endParaRPr>
          </a:p>
        </p:txBody>
      </p:sp>
      <p:sp>
        <p:nvSpPr>
          <p:cNvPr id="7" name="TextBox 6">
            <a:extLst>
              <a:ext uri="{FF2B5EF4-FFF2-40B4-BE49-F238E27FC236}">
                <a16:creationId xmlns:a16="http://schemas.microsoft.com/office/drawing/2014/main" id="{121D4A6E-5DAE-A851-FD3D-7D0B7BBD96E6}"/>
              </a:ext>
            </a:extLst>
          </p:cNvPr>
          <p:cNvSpPr txBox="1"/>
          <p:nvPr/>
        </p:nvSpPr>
        <p:spPr>
          <a:xfrm>
            <a:off x="1415222" y="1402930"/>
            <a:ext cx="31877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Profiles</a:t>
            </a:r>
          </a:p>
        </p:txBody>
      </p:sp>
      <p:sp>
        <p:nvSpPr>
          <p:cNvPr id="10" name="Rectangle 9">
            <a:extLst>
              <a:ext uri="{FF2B5EF4-FFF2-40B4-BE49-F238E27FC236}">
                <a16:creationId xmlns:a16="http://schemas.microsoft.com/office/drawing/2014/main" id="{895BDB7D-D353-289D-5D9A-F8BFF0975B03}"/>
              </a:ext>
            </a:extLst>
          </p:cNvPr>
          <p:cNvSpPr/>
          <p:nvPr/>
        </p:nvSpPr>
        <p:spPr bwMode="auto">
          <a:xfrm>
            <a:off x="1609644" y="2375944"/>
            <a:ext cx="4177011" cy="2837501"/>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the information stored about each member of the network</a:t>
            </a:r>
          </a:p>
        </p:txBody>
      </p:sp>
      <p:sp>
        <p:nvSpPr>
          <p:cNvPr id="12" name="TextBox 11">
            <a:extLst>
              <a:ext uri="{FF2B5EF4-FFF2-40B4-BE49-F238E27FC236}">
                <a16:creationId xmlns:a16="http://schemas.microsoft.com/office/drawing/2014/main" id="{9C496ABE-EC75-2292-77A5-61756E8ED443}"/>
              </a:ext>
            </a:extLst>
          </p:cNvPr>
          <p:cNvSpPr txBox="1"/>
          <p:nvPr/>
        </p:nvSpPr>
        <p:spPr>
          <a:xfrm>
            <a:off x="2634018" y="607046"/>
            <a:ext cx="8707272"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a:t>
            </a:r>
            <a:r>
              <a:rPr kumimoji="0" lang="en-US"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Network     </a:t>
            </a:r>
            <a:r>
              <a:rPr kumimoji="0" lang="ar-EG"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الشبكة الاجتماعية</a:t>
            </a:r>
            <a:r>
              <a:rPr kumimoji="0" lang="en-US"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 </a:t>
            </a:r>
            <a:endParaRPr kumimoji="0" lang="en-GB"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181770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7"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6444288" y="2081332"/>
            <a:ext cx="3911364" cy="317906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r" rtl="1" eaLnBrk="0" fontAlgn="base" hangingPunct="0">
              <a:lnSpc>
                <a:spcPct val="150000"/>
              </a:lnSpc>
              <a:spcBef>
                <a:spcPct val="0"/>
              </a:spcBef>
              <a:spcAft>
                <a:spcPct val="0"/>
              </a:spcAft>
              <a:defRPr/>
            </a:pPr>
            <a:r>
              <a:rPr lang="ar-EG" sz="2800" b="1" dirty="0">
                <a:ln>
                  <a:solidFill>
                    <a:srgbClr val="000000"/>
                  </a:solidFill>
                </a:ln>
                <a:solidFill>
                  <a:srgbClr val="000000"/>
                </a:solidFill>
                <a:effectLst>
                  <a:outerShdw blurRad="38100" dist="38100" dir="2700000" algn="tl">
                    <a:srgbClr val="000000">
                      <a:alpha val="43137"/>
                    </a:srgbClr>
                  </a:outerShdw>
                </a:effectLst>
                <a:latin typeface="Times New Roman" pitchFamily="18" charset="0"/>
              </a:rPr>
              <a:t>آليات للعثور على الأعضاء الآخرين والتواصل معهم</a:t>
            </a:r>
            <a:endParaRPr kumimoji="0" lang="en-US" sz="28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TextBox 6">
            <a:extLst>
              <a:ext uri="{FF2B5EF4-FFF2-40B4-BE49-F238E27FC236}">
                <a16:creationId xmlns:a16="http://schemas.microsoft.com/office/drawing/2014/main" id="{A73979CC-7232-0977-D9C9-00F1FBC38EFC}"/>
              </a:ext>
            </a:extLst>
          </p:cNvPr>
          <p:cNvSpPr txBox="1"/>
          <p:nvPr/>
        </p:nvSpPr>
        <p:spPr>
          <a:xfrm>
            <a:off x="6877256" y="1326187"/>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eaLnBrk="0" fontAlgn="base" hangingPunct="0">
              <a:spcBef>
                <a:spcPct val="0"/>
              </a:spcBef>
              <a:spcAft>
                <a:spcPct val="0"/>
              </a:spcAft>
              <a:defRPr/>
            </a:pPr>
            <a:r>
              <a:rPr lang="ar-EG" sz="5400" b="1" dirty="0" smtClean="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الاتصالات</a:t>
            </a:r>
            <a:endPar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endParaRPr>
          </a:p>
        </p:txBody>
      </p:sp>
      <p:sp>
        <p:nvSpPr>
          <p:cNvPr id="2" name="TextBox 1">
            <a:extLst>
              <a:ext uri="{FF2B5EF4-FFF2-40B4-BE49-F238E27FC236}">
                <a16:creationId xmlns:a16="http://schemas.microsoft.com/office/drawing/2014/main" id="{03F0A02C-48B5-1875-12B0-2693990688CD}"/>
              </a:ext>
            </a:extLst>
          </p:cNvPr>
          <p:cNvSpPr txBox="1"/>
          <p:nvPr/>
        </p:nvSpPr>
        <p:spPr>
          <a:xfrm>
            <a:off x="1540818" y="1357310"/>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Connections</a:t>
            </a:r>
          </a:p>
        </p:txBody>
      </p:sp>
      <p:sp>
        <p:nvSpPr>
          <p:cNvPr id="3" name="Rectangle 2">
            <a:extLst>
              <a:ext uri="{FF2B5EF4-FFF2-40B4-BE49-F238E27FC236}">
                <a16:creationId xmlns:a16="http://schemas.microsoft.com/office/drawing/2014/main" id="{3353F543-0658-D9D6-FC6B-EB81530D870D}"/>
              </a:ext>
            </a:extLst>
          </p:cNvPr>
          <p:cNvSpPr/>
          <p:nvPr/>
        </p:nvSpPr>
        <p:spPr bwMode="auto">
          <a:xfrm>
            <a:off x="1540817" y="2261314"/>
            <a:ext cx="4587027" cy="317906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8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mechanisms for finding and communicating with other members</a:t>
            </a:r>
          </a:p>
        </p:txBody>
      </p:sp>
      <p:sp>
        <p:nvSpPr>
          <p:cNvPr id="10" name="TextBox 9">
            <a:extLst>
              <a:ext uri="{FF2B5EF4-FFF2-40B4-BE49-F238E27FC236}">
                <a16:creationId xmlns:a16="http://schemas.microsoft.com/office/drawing/2014/main" id="{9C496ABE-EC75-2292-77A5-61756E8ED443}"/>
              </a:ext>
            </a:extLst>
          </p:cNvPr>
          <p:cNvSpPr txBox="1"/>
          <p:nvPr/>
        </p:nvSpPr>
        <p:spPr>
          <a:xfrm>
            <a:off x="2634018" y="607046"/>
            <a:ext cx="8707272"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a:t>
            </a:r>
            <a:r>
              <a:rPr kumimoji="0" lang="en-US"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Network     </a:t>
            </a:r>
            <a:r>
              <a:rPr kumimoji="0" lang="ar-EG"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الشبكة الاجتماعية</a:t>
            </a:r>
            <a:r>
              <a:rPr kumimoji="0" lang="en-US" sz="36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 </a:t>
            </a:r>
            <a:endParaRPr kumimoji="0" lang="en-GB"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172564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2"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6373505" y="2042321"/>
            <a:ext cx="4058171" cy="3078489"/>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ctr">
              <a:lnSpc>
                <a:spcPct val="150000"/>
              </a:lnSpc>
              <a:spcAft>
                <a:spcPts val="1800"/>
              </a:spcAft>
              <a:buNone/>
              <a:defRPr/>
            </a:pPr>
            <a:r>
              <a:rPr lang="ar-EG" sz="2400" kern="0" dirty="0">
                <a:solidFill>
                  <a:srgbClr val="000000"/>
                </a:solidFill>
                <a:effectLst>
                  <a:outerShdw blurRad="50800" dist="38100" dir="8100000" algn="tr" rotWithShape="0">
                    <a:srgbClr val="808080">
                      <a:alpha val="40000"/>
                    </a:srgbClr>
                  </a:outerShdw>
                </a:effectLst>
                <a:latin typeface="Arial"/>
              </a:rPr>
              <a:t>تحديد أفضل الأشخاص
بناء المعرفة التنظيمية
الحفاظ على الشعور بالانتماء للمجتمع</a:t>
            </a:r>
            <a:endPar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2" name="Content Placeholder 2">
            <a:extLst>
              <a:ext uri="{FF2B5EF4-FFF2-40B4-BE49-F238E27FC236}">
                <a16:creationId xmlns:a16="http://schemas.microsoft.com/office/drawing/2014/main" id="{52016C13-52A6-938E-AB66-6B51AC041F67}"/>
              </a:ext>
            </a:extLst>
          </p:cNvPr>
          <p:cNvSpPr txBox="1">
            <a:spLocks/>
          </p:cNvSpPr>
          <p:nvPr/>
        </p:nvSpPr>
        <p:spPr bwMode="auto">
          <a:xfrm>
            <a:off x="1235976" y="2061740"/>
            <a:ext cx="5137530" cy="2892397"/>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Identify the Best People</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Build Organizational Knowledge</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Maintain Sense of Community</a:t>
            </a:r>
          </a:p>
        </p:txBody>
      </p:sp>
      <p:sp>
        <p:nvSpPr>
          <p:cNvPr id="3" name="TextBox 2">
            <a:extLst>
              <a:ext uri="{FF2B5EF4-FFF2-40B4-BE49-F238E27FC236}">
                <a16:creationId xmlns:a16="http://schemas.microsoft.com/office/drawing/2014/main" id="{977F16A5-BB86-B3D6-20C4-D4BFA4578E73}"/>
              </a:ext>
            </a:extLst>
          </p:cNvPr>
          <p:cNvSpPr txBox="1"/>
          <p:nvPr/>
        </p:nvSpPr>
        <p:spPr>
          <a:xfrm>
            <a:off x="2606721" y="619815"/>
            <a:ext cx="7601804" cy="584775"/>
          </a:xfrm>
          <a:prstGeom prst="rect">
            <a:avLst/>
          </a:prstGeom>
          <a:noFill/>
        </p:spPr>
        <p:txBody>
          <a:bodyPr wrap="square">
            <a:spAutoFit/>
          </a:bodyPr>
          <a:lstStyle/>
          <a:p>
            <a:pPr lvl="0" eaLnBrk="0" fontAlgn="base" hangingPunct="0">
              <a:spcBef>
                <a:spcPct val="0"/>
              </a:spcBef>
              <a:spcAft>
                <a:spcPct val="0"/>
              </a:spcAft>
              <a:defRPr/>
            </a:pPr>
            <a:r>
              <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Virtual </a:t>
            </a:r>
            <a:r>
              <a:rPr kumimoji="0" lang="en-US"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Communities      </a:t>
            </a:r>
            <a:r>
              <a:rPr lang="ar-EG" sz="3200" b="1" kern="0" dirty="0">
                <a:solidFill>
                  <a:srgbClr val="FF0000"/>
                </a:solidFill>
                <a:effectLst>
                  <a:outerShdw blurRad="38100" dist="38100" dir="2700000" algn="tl">
                    <a:srgbClr val="C0C0C0"/>
                  </a:outerShdw>
                </a:effectLst>
                <a:latin typeface="Tahoma"/>
                <a:ea typeface="+mj-ea"/>
                <a:cs typeface="+mj-cs"/>
              </a:rPr>
              <a:t>المجتمعات الافتراضية</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388571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6020971" y="1470684"/>
            <a:ext cx="4349373" cy="3832836"/>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lvl="0" indent="0" algn="justLow" rtl="1">
              <a:spcAft>
                <a:spcPts val="1800"/>
              </a:spcAft>
              <a:buNone/>
              <a:defRPr/>
            </a:pPr>
            <a:r>
              <a:rPr lang="ar-EG" sz="2400" u="sng" kern="0" dirty="0">
                <a:solidFill>
                  <a:srgbClr val="C00000"/>
                </a:solidFill>
                <a:effectLst>
                  <a:outerShdw blurRad="50800" dist="38100" dir="8100000" algn="tr" rotWithShape="0">
                    <a:srgbClr val="808080">
                      <a:alpha val="40000"/>
                    </a:srgbClr>
                  </a:outerShdw>
                </a:effectLst>
                <a:latin typeface="Arial"/>
              </a:rPr>
              <a:t>تحديد أفضل </a:t>
            </a:r>
            <a:r>
              <a:rPr lang="ar-EG" sz="2400" u="sng" kern="0" dirty="0" smtClean="0">
                <a:solidFill>
                  <a:srgbClr val="C00000"/>
                </a:solidFill>
                <a:effectLst>
                  <a:outerShdw blurRad="50800" dist="38100" dir="8100000" algn="tr" rotWithShape="0">
                    <a:srgbClr val="808080">
                      <a:alpha val="40000"/>
                    </a:srgbClr>
                  </a:outerShdw>
                </a:effectLst>
                <a:latin typeface="Arial"/>
              </a:rPr>
              <a:t>الأشخاص</a:t>
            </a:r>
          </a:p>
          <a:p>
            <a:pPr algn="justLow" rtl="1">
              <a:spcAft>
                <a:spcPts val="1800"/>
              </a:spcAft>
              <a:buFont typeface="Wingdings" panose="05000000000000000000" pitchFamily="2" charset="2"/>
              <a:buChar char="q"/>
              <a:defRPr/>
            </a:pPr>
            <a:r>
              <a:rPr lang="ar-EG" sz="2400" kern="0" dirty="0" smtClean="0">
                <a:effectLst>
                  <a:outerShdw blurRad="50800" dist="38100" dir="8100000" algn="tr" rotWithShape="0">
                    <a:srgbClr val="808080">
                      <a:alpha val="40000"/>
                    </a:srgbClr>
                  </a:outerShdw>
                </a:effectLst>
                <a:latin typeface="Arial"/>
              </a:rPr>
              <a:t>الميزة </a:t>
            </a:r>
            <a:r>
              <a:rPr lang="ar-EG" sz="2400" kern="0" dirty="0">
                <a:effectLst>
                  <a:outerShdw blurRad="50800" dist="38100" dir="8100000" algn="tr" rotWithShape="0">
                    <a:srgbClr val="808080">
                      <a:alpha val="40000"/>
                    </a:srgbClr>
                  </a:outerShdw>
                </a:effectLst>
                <a:latin typeface="Arial"/>
              </a:rPr>
              <a:t>الكبيرة التي </a:t>
            </a:r>
            <a:r>
              <a:rPr lang="ar-EG" sz="2400" kern="0" dirty="0" smtClean="0">
                <a:effectLst>
                  <a:outerShdw blurRad="50800" dist="38100" dir="8100000" algn="tr" rotWithShape="0">
                    <a:srgbClr val="808080">
                      <a:alpha val="40000"/>
                    </a:srgbClr>
                  </a:outerShdw>
                </a:effectLst>
                <a:latin typeface="Arial"/>
              </a:rPr>
              <a:t>توفرها </a:t>
            </a:r>
            <a:r>
              <a:rPr lang="ar-EG" sz="2400" kern="0" dirty="0">
                <a:effectLst>
                  <a:outerShdw blurRad="50800" dist="38100" dir="8100000" algn="tr" rotWithShape="0">
                    <a:srgbClr val="808080">
                      <a:alpha val="40000"/>
                    </a:srgbClr>
                  </a:outerShdw>
                </a:effectLst>
                <a:latin typeface="Arial"/>
              </a:rPr>
              <a:t>الشبكات الاجتماعية لجهود الفريق </a:t>
            </a:r>
            <a:r>
              <a:rPr lang="ar-EG" sz="2400" kern="0" dirty="0" smtClean="0">
                <a:effectLst>
                  <a:outerShdw blurRad="50800" dist="38100" dir="8100000" algn="tr" rotWithShape="0">
                    <a:srgbClr val="808080">
                      <a:alpha val="40000"/>
                    </a:srgbClr>
                  </a:outerShdw>
                </a:effectLst>
                <a:latin typeface="Arial"/>
              </a:rPr>
              <a:t>هي </a:t>
            </a:r>
            <a:r>
              <a:rPr lang="ar-EG" sz="2400" kern="0" dirty="0">
                <a:effectLst>
                  <a:outerShdw blurRad="50800" dist="38100" dir="8100000" algn="tr" rotWithShape="0">
                    <a:srgbClr val="808080">
                      <a:alpha val="40000"/>
                    </a:srgbClr>
                  </a:outerShdw>
                </a:effectLst>
                <a:latin typeface="Arial"/>
              </a:rPr>
              <a:t>تحديد أفضل الأشخاص للتعاون في كل مشكلة أو مشروع ، 
بغض النظر عن مكان وجودهم في جميع أنحاء العالم أو ما هي أدوارهم الرسمية في المنظمة.</a:t>
            </a:r>
            <a:endParaRPr kumimoji="0" lang="en-US" sz="2000" b="1" i="0" strike="noStrike" kern="0" cap="none" spc="0" normalizeH="0" baseline="0" noProof="0" dirty="0">
              <a:ln>
                <a:noFill/>
              </a:ln>
              <a:effectLst>
                <a:outerShdw blurRad="50800" dist="38100" dir="8100000" algn="tr" rotWithShape="0">
                  <a:srgbClr val="808080">
                    <a:alpha val="40000"/>
                  </a:srgbClr>
                </a:outerShdw>
              </a:effectLst>
              <a:uLnTx/>
              <a:uFillTx/>
              <a:latin typeface="Arial"/>
            </a:endParaRPr>
          </a:p>
        </p:txBody>
      </p:sp>
      <p:sp>
        <p:nvSpPr>
          <p:cNvPr id="2" name="Content Placeholder 2">
            <a:extLst>
              <a:ext uri="{FF2B5EF4-FFF2-40B4-BE49-F238E27FC236}">
                <a16:creationId xmlns:a16="http://schemas.microsoft.com/office/drawing/2014/main" id="{0FFC5576-EC3D-7BA1-376D-EF517BA17B48}"/>
              </a:ext>
            </a:extLst>
          </p:cNvPr>
          <p:cNvSpPr txBox="1">
            <a:spLocks/>
          </p:cNvSpPr>
          <p:nvPr/>
        </p:nvSpPr>
        <p:spPr bwMode="auto">
          <a:xfrm>
            <a:off x="1450282" y="1519310"/>
            <a:ext cx="4683229" cy="3770141"/>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defTabSz="914400" rtl="0" eaLnBrk="0" fontAlgn="base" latinLnBrk="0" hangingPunct="0">
              <a:spcBef>
                <a:spcPct val="20000"/>
              </a:spcBef>
              <a:spcAft>
                <a:spcPts val="1800"/>
              </a:spcAft>
              <a:buClrTx/>
              <a:buSzTx/>
              <a:buFontTx/>
              <a:buNone/>
              <a:tabLst/>
              <a:defRPr/>
            </a:pPr>
            <a:r>
              <a:rPr kumimoji="0" lang="en-US" sz="2000"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Identify the Best People</a:t>
            </a:r>
          </a:p>
          <a:p>
            <a:pPr marR="0" lvl="0" defTabSz="914400" rtl="0" eaLnBrk="0" fontAlgn="base" latinLnBrk="0" hangingPunct="0">
              <a:spcBef>
                <a:spcPct val="20000"/>
              </a:spcBef>
              <a:spcAft>
                <a:spcPts val="1800"/>
              </a:spcAft>
              <a:buClrTx/>
              <a:buSzTx/>
              <a:buFont typeface="Wingdings" panose="05000000000000000000" pitchFamily="2" charset="2"/>
              <a:buChar char="q"/>
              <a:tabLst/>
              <a:defRPr/>
            </a:pPr>
            <a:r>
              <a:rPr kumimoji="0" lang="en-US" sz="2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The huge advantage that social networking brings to these team efforts is in </a:t>
            </a:r>
            <a:r>
              <a:rPr kumimoji="0" lang="en-US" sz="2000" b="1" i="0" u="sng" strike="noStrike" kern="0" cap="none" spc="0" normalizeH="0" baseline="0" noProof="0" dirty="0">
                <a:ln>
                  <a:noFill/>
                </a:ln>
                <a:solidFill>
                  <a:schemeClr val="accent5">
                    <a:lumMod val="50000"/>
                  </a:schemeClr>
                </a:solidFill>
                <a:effectLst>
                  <a:outerShdw blurRad="50800" dist="38100" dir="8100000" algn="tr" rotWithShape="0">
                    <a:srgbClr val="808080">
                      <a:alpha val="40000"/>
                    </a:srgbClr>
                  </a:outerShdw>
                </a:effectLst>
                <a:uLnTx/>
                <a:uFillTx/>
                <a:latin typeface="Arial"/>
                <a:ea typeface="+mn-ea"/>
                <a:cs typeface="+mn-cs"/>
              </a:rPr>
              <a:t>identifying the best people </a:t>
            </a:r>
            <a:r>
              <a:rPr kumimoji="0" lang="en-US" sz="2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to </a:t>
            </a:r>
            <a:r>
              <a:rPr kumimoji="0" lang="en-US" sz="2000" b="1" i="0" u="sng" strike="noStrike" kern="0" cap="none" spc="0" normalizeH="0" baseline="0" noProof="0" dirty="0">
                <a:ln>
                  <a:noFill/>
                </a:ln>
                <a:solidFill>
                  <a:schemeClr val="accent5">
                    <a:lumMod val="50000"/>
                  </a:schemeClr>
                </a:solidFill>
                <a:effectLst>
                  <a:outerShdw blurRad="50800" dist="38100" dir="8100000" algn="tr" rotWithShape="0">
                    <a:srgbClr val="808080">
                      <a:alpha val="40000"/>
                    </a:srgbClr>
                  </a:outerShdw>
                </a:effectLst>
                <a:uLnTx/>
                <a:uFillTx/>
                <a:latin typeface="Arial"/>
                <a:ea typeface="+mn-ea"/>
                <a:cs typeface="+mn-cs"/>
              </a:rPr>
              <a:t>collaborate on each problem </a:t>
            </a:r>
            <a:r>
              <a:rPr kumimoji="0" lang="en-US" sz="2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or project, </a:t>
            </a:r>
          </a:p>
          <a:p>
            <a:pPr>
              <a:spcAft>
                <a:spcPts val="1800"/>
              </a:spcAft>
              <a:buFont typeface="Wingdings" panose="05000000000000000000" pitchFamily="2" charset="2"/>
              <a:buChar char="q"/>
              <a:defRPr/>
            </a:pPr>
            <a:r>
              <a:rPr kumimoji="0" lang="en-US" sz="2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No matter where they are located around the world or what their official roles are in the organization.</a:t>
            </a:r>
          </a:p>
        </p:txBody>
      </p:sp>
      <p:sp>
        <p:nvSpPr>
          <p:cNvPr id="7" name="TextBox 6">
            <a:extLst>
              <a:ext uri="{FF2B5EF4-FFF2-40B4-BE49-F238E27FC236}">
                <a16:creationId xmlns:a16="http://schemas.microsoft.com/office/drawing/2014/main" id="{977F16A5-BB86-B3D6-20C4-D4BFA4578E73}"/>
              </a:ext>
            </a:extLst>
          </p:cNvPr>
          <p:cNvSpPr txBox="1"/>
          <p:nvPr/>
        </p:nvSpPr>
        <p:spPr>
          <a:xfrm>
            <a:off x="2606721" y="619815"/>
            <a:ext cx="7601804" cy="584775"/>
          </a:xfrm>
          <a:prstGeom prst="rect">
            <a:avLst/>
          </a:prstGeom>
          <a:noFill/>
        </p:spPr>
        <p:txBody>
          <a:bodyPr wrap="square">
            <a:spAutoFit/>
          </a:bodyPr>
          <a:lstStyle/>
          <a:p>
            <a:pPr lvl="0" eaLnBrk="0" fontAlgn="base" hangingPunct="0">
              <a:spcBef>
                <a:spcPct val="0"/>
              </a:spcBef>
              <a:spcAft>
                <a:spcPct val="0"/>
              </a:spcAft>
              <a:defRPr/>
            </a:pPr>
            <a:r>
              <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Virtual </a:t>
            </a:r>
            <a:r>
              <a:rPr kumimoji="0" lang="en-US"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Communities      </a:t>
            </a:r>
            <a:r>
              <a:rPr lang="ar-EG" sz="3200" b="1" kern="0" dirty="0">
                <a:solidFill>
                  <a:srgbClr val="FF0000"/>
                </a:solidFill>
                <a:effectLst>
                  <a:outerShdw blurRad="38100" dist="38100" dir="2700000" algn="tl">
                    <a:srgbClr val="C0C0C0"/>
                  </a:outerShdw>
                </a:effectLst>
                <a:latin typeface="Tahoma"/>
                <a:ea typeface="+mj-ea"/>
                <a:cs typeface="+mj-cs"/>
              </a:rPr>
              <a:t>المجتمعات الافتراضية</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2032458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4" cstate="screen">
            <a:duotone>
              <a:srgbClr val="808080">
                <a:shade val="45000"/>
                <a:satMod val="135000"/>
              </a:srgbClr>
              <a:prstClr val="white"/>
            </a:duotone>
          </a:blip>
          <a:srcRect/>
          <a:stretch>
            <a:fillRect/>
          </a:stretch>
        </p:blipFill>
        <p:spPr>
          <a:xfrm>
            <a:off x="1559740" y="1528565"/>
            <a:ext cx="8193505" cy="3885073"/>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364778" y="1761319"/>
            <a:ext cx="4039738" cy="3534016"/>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spcBef>
                <a:spcPct val="20000"/>
              </a:spcBef>
              <a:spcAft>
                <a:spcPts val="1800"/>
              </a:spcAft>
              <a:buClrTx/>
              <a:buSzTx/>
              <a:buFontTx/>
              <a:buNone/>
              <a:tabLst/>
              <a:defRPr/>
            </a:pPr>
            <a:r>
              <a:rPr kumimoji="0" lang="en-US" sz="2200"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Build Organizational Knowledge</a:t>
            </a:r>
          </a:p>
          <a:p>
            <a:pPr marL="342900" marR="0" lvl="0" indent="-342900" algn="ctr" defTabSz="914400" rtl="0" eaLnBrk="0" fontAlgn="base" latinLnBrk="0" hangingPunct="0">
              <a:spcBef>
                <a:spcPct val="20000"/>
              </a:spcBef>
              <a:spcAft>
                <a:spcPts val="1800"/>
              </a:spcAft>
              <a:buClrTx/>
              <a:buSzTx/>
              <a:buFontTx/>
              <a:buNone/>
              <a:tabLst/>
              <a:defRPr/>
            </a:pPr>
            <a:r>
              <a:rPr kumimoji="0" lang="en-US" sz="2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Such communities are like teams in many respects, but one major difference is the </a:t>
            </a:r>
            <a:r>
              <a:rPr kumimoji="0" lang="en-US" sz="2200" b="1" i="0" u="sng" strike="noStrike" kern="0" cap="none" spc="0" normalizeH="0" baseline="0" noProof="0" dirty="0">
                <a:ln>
                  <a:noFill/>
                </a:ln>
                <a:solidFill>
                  <a:srgbClr val="0070C0"/>
                </a:solidFill>
                <a:effectLst>
                  <a:outerShdw blurRad="50800" dist="38100" dir="8100000" algn="tr" rotWithShape="0">
                    <a:srgbClr val="808080">
                      <a:alpha val="40000"/>
                    </a:srgbClr>
                  </a:outerShdw>
                </a:effectLst>
                <a:uLnTx/>
                <a:uFillTx/>
                <a:latin typeface="Arial"/>
                <a:ea typeface="+mn-ea"/>
                <a:cs typeface="+mn-cs"/>
              </a:rPr>
              <a:t>responsibility for accumulating organizational knowledge</a:t>
            </a:r>
            <a:r>
              <a:rPr kumimoji="0" lang="en-US" sz="2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over the long term. </a:t>
            </a:r>
          </a:p>
        </p:txBody>
      </p:sp>
      <p:sp>
        <p:nvSpPr>
          <p:cNvPr id="6" name="TextBox 5">
            <a:extLst>
              <a:ext uri="{FF2B5EF4-FFF2-40B4-BE49-F238E27FC236}">
                <a16:creationId xmlns:a16="http://schemas.microsoft.com/office/drawing/2014/main" id="{977F16A5-BB86-B3D6-20C4-D4BFA4578E73}"/>
              </a:ext>
            </a:extLst>
          </p:cNvPr>
          <p:cNvSpPr txBox="1"/>
          <p:nvPr/>
        </p:nvSpPr>
        <p:spPr>
          <a:xfrm>
            <a:off x="2606721" y="619815"/>
            <a:ext cx="7601804" cy="584775"/>
          </a:xfrm>
          <a:prstGeom prst="rect">
            <a:avLst/>
          </a:prstGeom>
          <a:noFill/>
        </p:spPr>
        <p:txBody>
          <a:bodyPr wrap="square">
            <a:spAutoFit/>
          </a:bodyPr>
          <a:lstStyle/>
          <a:p>
            <a:pPr lvl="0" eaLnBrk="0" fontAlgn="base" hangingPunct="0">
              <a:spcBef>
                <a:spcPct val="0"/>
              </a:spcBef>
              <a:spcAft>
                <a:spcPct val="0"/>
              </a:spcAft>
              <a:defRPr/>
            </a:pPr>
            <a:r>
              <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Virtual </a:t>
            </a:r>
            <a:r>
              <a:rPr kumimoji="0" lang="en-US"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Communities      </a:t>
            </a:r>
            <a:r>
              <a:rPr lang="ar-EG" sz="3200" b="1" kern="0" dirty="0">
                <a:solidFill>
                  <a:srgbClr val="FF0000"/>
                </a:solidFill>
                <a:effectLst>
                  <a:outerShdw blurRad="38100" dist="38100" dir="2700000" algn="tl">
                    <a:srgbClr val="C0C0C0"/>
                  </a:outerShdw>
                </a:effectLst>
                <a:latin typeface="Tahoma"/>
                <a:ea typeface="+mj-ea"/>
                <a:cs typeface="+mj-cs"/>
              </a:rPr>
              <a:t>المجتمعات الافتراضية</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7" name="Content Placeholder 2">
            <a:extLst>
              <a:ext uri="{FF2B5EF4-FFF2-40B4-BE49-F238E27FC236}">
                <a16:creationId xmlns:a16="http://schemas.microsoft.com/office/drawing/2014/main" id="{996D62C9-E431-2F30-EF2D-448F36F0DBDE}"/>
              </a:ext>
            </a:extLst>
          </p:cNvPr>
          <p:cNvSpPr txBox="1">
            <a:spLocks/>
          </p:cNvSpPr>
          <p:nvPr/>
        </p:nvSpPr>
        <p:spPr bwMode="auto">
          <a:xfrm>
            <a:off x="6352874" y="1761319"/>
            <a:ext cx="4039738" cy="3534016"/>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spcBef>
                <a:spcPct val="20000"/>
              </a:spcBef>
              <a:spcAft>
                <a:spcPts val="1800"/>
              </a:spcAft>
              <a:buClrTx/>
              <a:buSzTx/>
              <a:buFontTx/>
              <a:buNone/>
              <a:tabLst/>
              <a:defRPr/>
            </a:pPr>
            <a:r>
              <a:rPr kumimoji="0" lang="ar-EG" sz="2400" b="1" i="0" u="sng" strike="noStrike" kern="0" cap="none" spc="0" normalizeH="0" baseline="0" noProof="0" dirty="0" smtClean="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بناء المعرفة</a:t>
            </a:r>
            <a:r>
              <a:rPr kumimoji="0" lang="ar-EG" sz="2400" b="1" i="0" u="sng" strike="noStrike" kern="0" cap="none" spc="0" normalizeH="0" noProof="0" dirty="0" smtClean="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 التنظيمية</a:t>
            </a:r>
            <a:endParaRPr kumimoji="0" lang="en-US" sz="2400"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endParaRPr>
          </a:p>
          <a:p>
            <a:pPr lvl="0" algn="justLow" rtl="1">
              <a:lnSpc>
                <a:spcPct val="150000"/>
              </a:lnSpc>
              <a:spcAft>
                <a:spcPts val="1800"/>
              </a:spcAft>
              <a:buNone/>
              <a:defRPr/>
            </a:pPr>
            <a:r>
              <a:rPr lang="ar-EG" sz="2400" kern="0" dirty="0">
                <a:solidFill>
                  <a:srgbClr val="000000"/>
                </a:solidFill>
                <a:effectLst>
                  <a:outerShdw blurRad="50800" dist="38100" dir="8100000" algn="tr" rotWithShape="0">
                    <a:srgbClr val="808080">
                      <a:alpha val="40000"/>
                    </a:srgbClr>
                  </a:outerShdw>
                </a:effectLst>
                <a:latin typeface="Arial"/>
              </a:rPr>
              <a:t>تشبه هذه المجتمعات الفرق في كثير من النواحي، ولكن أحد الاختلافات الرئيسية هو المسؤولية عن تراكم المعرفة التنظيمية على المدى الطويل.</a:t>
            </a:r>
            <a:endPar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Tree>
    <p:custDataLst>
      <p:tags r:id="rId1"/>
    </p:custDataLst>
    <p:extLst>
      <p:ext uri="{BB962C8B-B14F-4D97-AF65-F5344CB8AC3E}">
        <p14:creationId xmlns:p14="http://schemas.microsoft.com/office/powerpoint/2010/main" val="1486060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 calcmode="lin" valueType="num">
                                      <p:cBhvr additive="base">
                                        <p:cTn id="7"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269242" y="1566934"/>
            <a:ext cx="9116704" cy="1619138"/>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ctr" rtl="1">
              <a:spcAft>
                <a:spcPts val="1800"/>
              </a:spcAft>
              <a:buNone/>
              <a:defRPr/>
            </a:pPr>
            <a:r>
              <a:rPr lang="ar-EG" sz="2400" u="sng" kern="0" dirty="0">
                <a:solidFill>
                  <a:srgbClr val="C00000"/>
                </a:solidFill>
                <a:effectLst>
                  <a:outerShdw blurRad="50800" dist="38100" dir="8100000" algn="tr" rotWithShape="0">
                    <a:srgbClr val="808080">
                      <a:alpha val="40000"/>
                    </a:srgbClr>
                  </a:outerShdw>
                </a:effectLst>
                <a:latin typeface="Arial"/>
              </a:rPr>
              <a:t>الحفاظ على الشعور بالانتماء للمجتمع</a:t>
            </a:r>
            <a:r>
              <a:rPr lang="ar-EG" sz="2400" kern="0" dirty="0">
                <a:effectLst>
                  <a:outerShdw blurRad="50800" dist="38100" dir="8100000" algn="tr" rotWithShape="0">
                    <a:srgbClr val="808080">
                      <a:alpha val="40000"/>
                    </a:srgbClr>
                  </a:outerShdw>
                </a:effectLst>
                <a:latin typeface="Arial"/>
              </a:rPr>
              <a:t>
يمكن أن تساعد الشبكات الاجتماعية أيضا الشركة في الحفاظ على الشعور </a:t>
            </a:r>
            <a:r>
              <a:rPr lang="ar-EG" sz="2400" kern="0" dirty="0" smtClean="0">
                <a:effectLst>
                  <a:outerShdw blurRad="50800" dist="38100" dir="8100000" algn="tr" rotWithShape="0">
                    <a:srgbClr val="808080">
                      <a:alpha val="40000"/>
                    </a:srgbClr>
                  </a:outerShdw>
                </a:effectLst>
                <a:latin typeface="Arial"/>
              </a:rPr>
              <a:t>بالانتماء للمجتمع </a:t>
            </a:r>
            <a:r>
              <a:rPr lang="ar-EG" sz="2400" kern="0" dirty="0">
                <a:effectLst>
                  <a:outerShdw blurRad="50800" dist="38100" dir="8100000" algn="tr" rotWithShape="0">
                    <a:srgbClr val="808080">
                      <a:alpha val="40000"/>
                    </a:srgbClr>
                  </a:outerShdw>
                </a:effectLst>
                <a:latin typeface="Arial"/>
              </a:rPr>
              <a:t>، حتى مع نموها بما يتجاوز الحجم الذي يسمح عادة بالكثير من التفاعل اليومي.</a:t>
            </a:r>
            <a:endParaRPr kumimoji="0" lang="en-US" sz="2400" b="1" i="0" strike="noStrike" kern="0" cap="none" spc="0" normalizeH="0" baseline="0" noProof="0" dirty="0">
              <a:ln>
                <a:noFill/>
              </a:ln>
              <a:effectLst>
                <a:outerShdw blurRad="50800" dist="38100" dir="8100000" algn="tr" rotWithShape="0">
                  <a:srgbClr val="808080">
                    <a:alpha val="40000"/>
                  </a:srgbClr>
                </a:outerShdw>
              </a:effectLst>
              <a:uLnTx/>
              <a:uFillTx/>
              <a:latin typeface="Arial"/>
            </a:endParaRPr>
          </a:p>
        </p:txBody>
      </p:sp>
      <p:sp>
        <p:nvSpPr>
          <p:cNvPr id="2" name="Content Placeholder 2">
            <a:extLst>
              <a:ext uri="{FF2B5EF4-FFF2-40B4-BE49-F238E27FC236}">
                <a16:creationId xmlns:a16="http://schemas.microsoft.com/office/drawing/2014/main" id="{83515078-9C24-98D0-CF0E-633669FFD3C4}"/>
              </a:ext>
            </a:extLst>
          </p:cNvPr>
          <p:cNvSpPr txBox="1">
            <a:spLocks/>
          </p:cNvSpPr>
          <p:nvPr/>
        </p:nvSpPr>
        <p:spPr bwMode="auto">
          <a:xfrm>
            <a:off x="1540043" y="3360760"/>
            <a:ext cx="8542420" cy="1839036"/>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spcBef>
                <a:spcPct val="20000"/>
              </a:spcBef>
              <a:spcAft>
                <a:spcPts val="1800"/>
              </a:spcAft>
              <a:buClrTx/>
              <a:buSzTx/>
              <a:buFontTx/>
              <a:buNone/>
              <a:tabLst/>
              <a:defRPr/>
            </a:pPr>
            <a:r>
              <a:rPr kumimoji="0" lang="en-US" sz="2400"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Maintain Sense of Community</a:t>
            </a:r>
          </a:p>
          <a:p>
            <a:pPr marL="342900" marR="0" lvl="0" indent="-342900" algn="ctr" defTabSz="914400" rtl="0" eaLnBrk="0" fontAlgn="base" latinLnBrk="0" hangingPunct="0">
              <a:spcBef>
                <a:spcPct val="20000"/>
              </a:spcBef>
              <a:spcAft>
                <a:spcPts val="1800"/>
              </a:spcAft>
              <a:buClrTx/>
              <a:buSzTx/>
              <a:buFontTx/>
              <a:buNone/>
              <a:tabLst/>
              <a:defRPr/>
            </a:pPr>
            <a:r>
              <a:rPr kumimoji="0" lang="en-US" sz="200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can also help a company maintain a sense of community, even as it </a:t>
            </a:r>
            <a:r>
              <a:rPr kumimoji="0" lang="en-US" sz="2000"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grows beyond the size </a:t>
            </a:r>
            <a:r>
              <a:rPr kumimoji="0" lang="en-US" sz="2000" i="0" u="none" strike="noStrike" kern="1200" cap="none" spc="0" normalizeH="0" baseline="0" noProof="0" dirty="0">
                <a:ln>
                  <a:noFill/>
                </a:ln>
                <a:solidFill>
                  <a:srgbClr val="000000"/>
                </a:solidFill>
                <a:effectLst/>
                <a:uLnTx/>
                <a:uFillTx/>
                <a:latin typeface="Times New Roman" pitchFamily="18" charset="0"/>
                <a:ea typeface="+mn-ea"/>
                <a:cs typeface="+mn-cs"/>
              </a:rPr>
              <a:t>that normally </a:t>
            </a:r>
            <a:r>
              <a:rPr kumimoji="0" lang="en-US" sz="2000"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permits a lot of daily interaction.</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endPar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6" name="TextBox 5">
            <a:extLst>
              <a:ext uri="{FF2B5EF4-FFF2-40B4-BE49-F238E27FC236}">
                <a16:creationId xmlns:a16="http://schemas.microsoft.com/office/drawing/2014/main" id="{977F16A5-BB86-B3D6-20C4-D4BFA4578E73}"/>
              </a:ext>
            </a:extLst>
          </p:cNvPr>
          <p:cNvSpPr txBox="1"/>
          <p:nvPr/>
        </p:nvSpPr>
        <p:spPr>
          <a:xfrm>
            <a:off x="2606721" y="619815"/>
            <a:ext cx="7601804" cy="584775"/>
          </a:xfrm>
          <a:prstGeom prst="rect">
            <a:avLst/>
          </a:prstGeom>
          <a:noFill/>
        </p:spPr>
        <p:txBody>
          <a:bodyPr wrap="square">
            <a:spAutoFit/>
          </a:bodyPr>
          <a:lstStyle/>
          <a:p>
            <a:pPr lvl="0" eaLnBrk="0" fontAlgn="base" hangingPunct="0">
              <a:spcBef>
                <a:spcPct val="0"/>
              </a:spcBef>
              <a:spcAft>
                <a:spcPct val="0"/>
              </a:spcAft>
              <a:defRPr/>
            </a:pPr>
            <a:r>
              <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Virtual </a:t>
            </a:r>
            <a:r>
              <a:rPr kumimoji="0" lang="en-US"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Communities      </a:t>
            </a:r>
            <a:r>
              <a:rPr lang="ar-EG" sz="3200" b="1" kern="0" dirty="0">
                <a:solidFill>
                  <a:srgbClr val="FF0000"/>
                </a:solidFill>
                <a:effectLst>
                  <a:outerShdw blurRad="38100" dist="38100" dir="2700000" algn="tl">
                    <a:srgbClr val="C0C0C0"/>
                  </a:outerShdw>
                </a:effectLst>
                <a:latin typeface="Tahoma"/>
                <a:ea typeface="+mj-ea"/>
                <a:cs typeface="+mj-cs"/>
              </a:rPr>
              <a:t>المجتمعات الافتراضية</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1044501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grpSp>
        <p:nvGrpSpPr>
          <p:cNvPr id="6" name="Group 5">
            <a:extLst>
              <a:ext uri="{FF2B5EF4-FFF2-40B4-BE49-F238E27FC236}">
                <a16:creationId xmlns:a16="http://schemas.microsoft.com/office/drawing/2014/main" id="{F7C26F26-8A32-0209-C6B3-75821CA655B9}"/>
              </a:ext>
            </a:extLst>
          </p:cNvPr>
          <p:cNvGrpSpPr/>
          <p:nvPr/>
        </p:nvGrpSpPr>
        <p:grpSpPr>
          <a:xfrm>
            <a:off x="1777936" y="2442949"/>
            <a:ext cx="7942884" cy="2657858"/>
            <a:chOff x="325304" y="1981200"/>
            <a:chExt cx="8361496" cy="4191000"/>
          </a:xfrm>
        </p:grpSpPr>
        <p:pic>
          <p:nvPicPr>
            <p:cNvPr id="7" name="Picture 6" descr="shutterstock_46800943.jpg">
              <a:extLst>
                <a:ext uri="{FF2B5EF4-FFF2-40B4-BE49-F238E27FC236}">
                  <a16:creationId xmlns:a16="http://schemas.microsoft.com/office/drawing/2014/main" id="{829B4541-A542-162B-6541-010A1D2B3179}"/>
                </a:ext>
              </a:extLst>
            </p:cNvPr>
            <p:cNvPicPr>
              <a:picLocks noChangeAspect="1"/>
            </p:cNvPicPr>
            <p:nvPr/>
          </p:nvPicPr>
          <p:blipFill>
            <a:blip r:embed="rId4" cstate="screen"/>
            <a:srcRect/>
            <a:stretch>
              <a:fillRect/>
            </a:stretch>
          </p:blipFill>
          <p:spPr>
            <a:xfrm>
              <a:off x="457199" y="1981200"/>
              <a:ext cx="8229601" cy="4191000"/>
            </a:xfrm>
            <a:prstGeom prst="rect">
              <a:avLst/>
            </a:prstGeom>
            <a:ln w="3175">
              <a:noFill/>
            </a:ln>
            <a:effectLst/>
          </p:spPr>
        </p:pic>
        <p:sp>
          <p:nvSpPr>
            <p:cNvPr id="9" name="TextBox 8">
              <a:extLst>
                <a:ext uri="{FF2B5EF4-FFF2-40B4-BE49-F238E27FC236}">
                  <a16:creationId xmlns:a16="http://schemas.microsoft.com/office/drawing/2014/main" id="{C5843943-E814-9323-8455-CFB2ECEB4DD5}"/>
                </a:ext>
              </a:extLst>
            </p:cNvPr>
            <p:cNvSpPr txBox="1"/>
            <p:nvPr/>
          </p:nvSpPr>
          <p:spPr>
            <a:xfrm>
              <a:off x="325304" y="2778491"/>
              <a:ext cx="4246696" cy="1310344"/>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ar-EG" sz="4800" b="1" dirty="0" smtClean="0">
                  <a:ln w="19050">
                    <a:solidFill>
                      <a:srgbClr val="000000"/>
                    </a:solidFill>
                  </a:ln>
                  <a:solidFill>
                    <a:srgbClr val="000000"/>
                  </a:solidFill>
                  <a:effectLst>
                    <a:outerShdw blurRad="38100" dist="76200" dir="2700000" algn="tl">
                      <a:srgbClr val="000000">
                        <a:alpha val="43137"/>
                      </a:srgbClr>
                    </a:outerShdw>
                  </a:effectLst>
                  <a:latin typeface="Arial" pitchFamily="34" charset="0"/>
                </a:rPr>
                <a:t>البنّاء</a:t>
              </a:r>
              <a:endPar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endParaRPr>
            </a:p>
          </p:txBody>
        </p:sp>
        <p:sp>
          <p:nvSpPr>
            <p:cNvPr id="12" name="TextBox 11">
              <a:extLst>
                <a:ext uri="{FF2B5EF4-FFF2-40B4-BE49-F238E27FC236}">
                  <a16:creationId xmlns:a16="http://schemas.microsoft.com/office/drawing/2014/main" id="{054442D1-EDE3-7F92-B9D5-CEDD1451F498}"/>
                </a:ext>
              </a:extLst>
            </p:cNvPr>
            <p:cNvSpPr txBox="1"/>
            <p:nvPr/>
          </p:nvSpPr>
          <p:spPr>
            <a:xfrm>
              <a:off x="4557838" y="2928253"/>
              <a:ext cx="4036068" cy="1310344"/>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ar-EG" sz="4800" b="1" dirty="0" smtClean="0">
                  <a:ln w="19050">
                    <a:solidFill>
                      <a:srgbClr val="000000"/>
                    </a:solidFill>
                  </a:ln>
                  <a:solidFill>
                    <a:srgbClr val="000000"/>
                  </a:solidFill>
                  <a:effectLst>
                    <a:outerShdw blurRad="38100" dist="76200" dir="2700000" algn="tl">
                      <a:srgbClr val="000000">
                        <a:alpha val="43137"/>
                      </a:srgbClr>
                    </a:outerShdw>
                  </a:effectLst>
                  <a:latin typeface="Arial" pitchFamily="34" charset="0"/>
                </a:rPr>
                <a:t>هدّام</a:t>
              </a:r>
              <a:endPar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endParaRPr>
            </a:p>
          </p:txBody>
        </p:sp>
      </p:grpSp>
      <p:sp>
        <p:nvSpPr>
          <p:cNvPr id="2" name="TextBox 1">
            <a:extLst>
              <a:ext uri="{FF2B5EF4-FFF2-40B4-BE49-F238E27FC236}">
                <a16:creationId xmlns:a16="http://schemas.microsoft.com/office/drawing/2014/main" id="{9F1AEDF5-71DB-FC19-CB5D-B8629F2EE93E}"/>
              </a:ext>
            </a:extLst>
          </p:cNvPr>
          <p:cNvSpPr txBox="1"/>
          <p:nvPr/>
        </p:nvSpPr>
        <p:spPr>
          <a:xfrm>
            <a:off x="5937316" y="4106949"/>
            <a:ext cx="3834005" cy="722566"/>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Destructive</a:t>
            </a:r>
          </a:p>
        </p:txBody>
      </p:sp>
      <p:sp>
        <p:nvSpPr>
          <p:cNvPr id="3" name="TextBox 2">
            <a:extLst>
              <a:ext uri="{FF2B5EF4-FFF2-40B4-BE49-F238E27FC236}">
                <a16:creationId xmlns:a16="http://schemas.microsoft.com/office/drawing/2014/main" id="{9BBDD6AA-E582-252A-36E3-4FCD11B1DA11}"/>
              </a:ext>
            </a:extLst>
          </p:cNvPr>
          <p:cNvSpPr txBox="1"/>
          <p:nvPr/>
        </p:nvSpPr>
        <p:spPr>
          <a:xfrm>
            <a:off x="1777936" y="4091417"/>
            <a:ext cx="403408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Constructive</a:t>
            </a:r>
          </a:p>
        </p:txBody>
      </p:sp>
      <p:sp>
        <p:nvSpPr>
          <p:cNvPr id="4" name="TextBox 3">
            <a:extLst>
              <a:ext uri="{FF2B5EF4-FFF2-40B4-BE49-F238E27FC236}">
                <a16:creationId xmlns:a16="http://schemas.microsoft.com/office/drawing/2014/main" id="{B87500DB-D6FD-EEFF-929F-07C99D35C514}"/>
              </a:ext>
            </a:extLst>
          </p:cNvPr>
          <p:cNvSpPr txBox="1"/>
          <p:nvPr/>
        </p:nvSpPr>
        <p:spPr>
          <a:xfrm>
            <a:off x="1755326" y="1321968"/>
            <a:ext cx="8035357" cy="1077218"/>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000000"/>
                  </a:outerShdw>
                </a:effectLst>
                <a:uLnTx/>
                <a:uFillTx/>
                <a:latin typeface="Tahoma"/>
                <a:ea typeface="+mj-ea"/>
                <a:cs typeface="+mj-cs"/>
              </a:rPr>
              <a:t>Workplace </a:t>
            </a:r>
            <a:r>
              <a:rPr kumimoji="0" lang="en-US" sz="3200" b="1" i="0" u="none" strike="noStrike" kern="0" cap="none" spc="0" normalizeH="0" baseline="0" noProof="0" dirty="0" smtClean="0">
                <a:ln>
                  <a:noFill/>
                </a:ln>
                <a:solidFill>
                  <a:srgbClr val="FF0000"/>
                </a:solidFill>
                <a:effectLst>
                  <a:outerShdw blurRad="38100" dist="38100" dir="2700000" algn="tl">
                    <a:srgbClr val="000000"/>
                  </a:outerShdw>
                </a:effectLst>
                <a:uLnTx/>
                <a:uFillTx/>
                <a:latin typeface="Tahoma"/>
                <a:ea typeface="+mj-ea"/>
                <a:cs typeface="+mj-cs"/>
              </a:rPr>
              <a:t>Feedback</a:t>
            </a:r>
          </a:p>
          <a:p>
            <a:pPr marL="0" marR="0" lvl="0" indent="0" algn="ctr" defTabSz="914400" rtl="0" eaLnBrk="0" fontAlgn="base" latinLnBrk="0" hangingPunct="0">
              <a:lnSpc>
                <a:spcPct val="100000"/>
              </a:lnSpc>
              <a:spcBef>
                <a:spcPct val="0"/>
              </a:spcBef>
              <a:spcAft>
                <a:spcPct val="0"/>
              </a:spcAft>
              <a:buClrTx/>
              <a:buSzTx/>
              <a:buFontTx/>
              <a:buNone/>
              <a:tabLst/>
              <a:defRPr/>
            </a:pPr>
            <a:r>
              <a:rPr lang="ar-EG" sz="3200" b="1" kern="0" dirty="0" smtClean="0">
                <a:solidFill>
                  <a:srgbClr val="FF0000"/>
                </a:solidFill>
                <a:effectLst>
                  <a:outerShdw blurRad="38100" dist="38100" dir="2700000" algn="tl">
                    <a:srgbClr val="000000"/>
                  </a:outerShdw>
                </a:effectLst>
                <a:latin typeface="Tahoma"/>
                <a:ea typeface="+mj-ea"/>
                <a:cs typeface="+mj-cs"/>
              </a:rPr>
              <a:t>ملاحظات مكان العمل</a:t>
            </a:r>
            <a:endParaRPr kumimoji="0" lang="en-US"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195382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04527" y="3010542"/>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7332297" y="553586"/>
            <a:ext cx="5423583" cy="584775"/>
          </a:xfrm>
          <a:prstGeom prst="rect">
            <a:avLst/>
          </a:prstGeom>
          <a:noFill/>
        </p:spPr>
        <p:txBody>
          <a:bodyPr wrap="square">
            <a:spAutoFit/>
          </a:bodyPr>
          <a:lstStyle/>
          <a:p>
            <a:pPr lvl="0" algn="ctr" eaLnBrk="0" fontAlgn="base" hangingPunct="0">
              <a:spcBef>
                <a:spcPct val="0"/>
              </a:spcBef>
              <a:spcAft>
                <a:spcPct val="0"/>
              </a:spcAft>
              <a:defRPr/>
            </a:pPr>
            <a:r>
              <a:rPr lang="ar-EG" sz="3200" b="1">
                <a:ln>
                  <a:solidFill>
                    <a:srgbClr val="000000"/>
                  </a:solidFill>
                </a:ln>
                <a:solidFill>
                  <a:srgbClr val="FF0000"/>
                </a:solidFill>
                <a:effectLst>
                  <a:outerShdw blurRad="38100" dist="76200" dir="2700000" algn="tl">
                    <a:srgbClr val="000000">
                      <a:alpha val="81176"/>
                    </a:srgbClr>
                  </a:outerShdw>
                </a:effectLst>
                <a:latin typeface="Tahoma"/>
              </a:rPr>
              <a:t>خصائص الفريق</a:t>
            </a:r>
            <a:endPar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46800943.jpg">
            <a:extLst>
              <a:ext uri="{FF2B5EF4-FFF2-40B4-BE49-F238E27FC236}">
                <a16:creationId xmlns:a16="http://schemas.microsoft.com/office/drawing/2014/main" id="{4BEF844D-CA7E-C85F-72F3-5529787D2DF0}"/>
              </a:ext>
            </a:extLst>
          </p:cNvPr>
          <p:cNvPicPr>
            <a:picLocks noChangeAspect="1"/>
          </p:cNvPicPr>
          <p:nvPr/>
        </p:nvPicPr>
        <p:blipFill>
          <a:blip r:embed="rId4" cstate="screen"/>
          <a:srcRect/>
          <a:stretch>
            <a:fillRect/>
          </a:stretch>
        </p:blipFill>
        <p:spPr>
          <a:xfrm>
            <a:off x="3870582" y="5503242"/>
            <a:ext cx="3772803" cy="1272540"/>
          </a:xfrm>
          <a:prstGeom prst="rect">
            <a:avLst/>
          </a:prstGeom>
          <a:ln w="3175">
            <a:noFill/>
          </a:ln>
          <a:effectLst/>
        </p:spPr>
      </p:pic>
      <p:sp>
        <p:nvSpPr>
          <p:cNvPr id="9" name="TextBox 8">
            <a:extLst>
              <a:ext uri="{FF2B5EF4-FFF2-40B4-BE49-F238E27FC236}">
                <a16:creationId xmlns:a16="http://schemas.microsoft.com/office/drawing/2014/main" id="{B661D7DB-F111-F3EB-F86D-13E95C57F556}"/>
              </a:ext>
            </a:extLst>
          </p:cNvPr>
          <p:cNvSpPr txBox="1"/>
          <p:nvPr/>
        </p:nvSpPr>
        <p:spPr>
          <a:xfrm>
            <a:off x="6407216" y="1444102"/>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ar-EG" sz="4800" b="1" dirty="0" smtClean="0">
                <a:ln w="19050">
                  <a:solidFill>
                    <a:srgbClr val="000000"/>
                  </a:solidFill>
                </a:ln>
                <a:solidFill>
                  <a:srgbClr val="000000"/>
                </a:solidFill>
                <a:effectLst>
                  <a:outerShdw blurRad="38100" dist="76200" dir="2700000" algn="tl">
                    <a:srgbClr val="000000">
                      <a:alpha val="43137"/>
                    </a:srgbClr>
                  </a:outerShdw>
                </a:effectLst>
                <a:latin typeface="Arial" pitchFamily="34" charset="0"/>
              </a:rPr>
              <a:t>البنّاء</a:t>
            </a:r>
            <a:endPar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endParaRPr>
          </a:p>
        </p:txBody>
      </p:sp>
      <p:sp>
        <p:nvSpPr>
          <p:cNvPr id="15" name="TextBox 14">
            <a:extLst>
              <a:ext uri="{FF2B5EF4-FFF2-40B4-BE49-F238E27FC236}">
                <a16:creationId xmlns:a16="http://schemas.microsoft.com/office/drawing/2014/main" id="{D70919DC-7682-82D5-F066-D16C3B20DFE5}"/>
              </a:ext>
            </a:extLst>
          </p:cNvPr>
          <p:cNvSpPr txBox="1"/>
          <p:nvPr/>
        </p:nvSpPr>
        <p:spPr>
          <a:xfrm>
            <a:off x="6972208" y="2551704"/>
            <a:ext cx="3360328" cy="2239844"/>
          </a:xfrm>
          <a:prstGeom prst="rect">
            <a:avLst/>
          </a:prstGeom>
          <a:noFill/>
        </p:spPr>
        <p:txBody>
          <a:bodyPr wrap="square">
            <a:spAutoFit/>
          </a:bodyPr>
          <a:lstStyle/>
          <a:p>
            <a:pPr algn="justLow" rtl="1">
              <a:lnSpc>
                <a:spcPct val="150000"/>
              </a:lnSpc>
            </a:pPr>
            <a:r>
              <a:rPr lang="ar-EG" sz="2400" b="1" kern="0" dirty="0">
                <a:solidFill>
                  <a:srgbClr val="000000"/>
                </a:solidFill>
                <a:effectLst>
                  <a:outerShdw blurRad="50800" dist="38100" dir="8100000" algn="tr" rotWithShape="0">
                    <a:srgbClr val="808080">
                      <a:alpha val="40000"/>
                    </a:srgbClr>
                  </a:outerShdw>
                </a:effectLst>
                <a:latin typeface="Arial"/>
              </a:rPr>
              <a:t>تركز التغذية الراجعة البناءة ، </a:t>
            </a:r>
            <a:r>
              <a:rPr lang="ar-EG" sz="2400" b="1" kern="0" dirty="0" smtClean="0">
                <a:solidFill>
                  <a:srgbClr val="000000"/>
                </a:solidFill>
                <a:effectLst>
                  <a:outerShdw blurRad="50800" dist="38100" dir="8100000" algn="tr" rotWithShape="0">
                    <a:srgbClr val="808080">
                      <a:alpha val="40000"/>
                    </a:srgbClr>
                  </a:outerShdw>
                </a:effectLst>
                <a:latin typeface="Arial"/>
              </a:rPr>
              <a:t>والتي </a:t>
            </a:r>
            <a:r>
              <a:rPr lang="ar-EG" sz="2400" b="1" kern="0" dirty="0">
                <a:solidFill>
                  <a:srgbClr val="000000"/>
                </a:solidFill>
                <a:effectLst>
                  <a:outerShdw blurRad="50800" dist="38100" dir="8100000" algn="tr" rotWithShape="0">
                    <a:srgbClr val="808080">
                      <a:alpha val="40000"/>
                    </a:srgbClr>
                  </a:outerShdw>
                </a:effectLst>
                <a:latin typeface="Arial"/>
              </a:rPr>
              <a:t>تسمى أحيانا </a:t>
            </a:r>
            <a:r>
              <a:rPr lang="ar-EG" sz="2400" b="1" kern="0" dirty="0" smtClean="0">
                <a:solidFill>
                  <a:srgbClr val="000000"/>
                </a:solidFill>
                <a:effectLst>
                  <a:outerShdw blurRad="50800" dist="38100" dir="8100000" algn="tr" rotWithShape="0">
                    <a:srgbClr val="808080">
                      <a:alpha val="40000"/>
                    </a:srgbClr>
                  </a:outerShdw>
                </a:effectLst>
                <a:latin typeface="Arial"/>
              </a:rPr>
              <a:t>بالنقد البنّاء، </a:t>
            </a:r>
            <a:r>
              <a:rPr lang="ar-EG" sz="2400" b="1" kern="0" dirty="0">
                <a:solidFill>
                  <a:srgbClr val="000000"/>
                </a:solidFill>
                <a:effectLst>
                  <a:outerShdw blurRad="50800" dist="38100" dir="8100000" algn="tr" rotWithShape="0">
                    <a:srgbClr val="808080">
                      <a:alpha val="40000"/>
                    </a:srgbClr>
                  </a:outerShdw>
                </a:effectLst>
                <a:latin typeface="Arial"/>
              </a:rPr>
              <a:t>على عملية </a:t>
            </a:r>
            <a:r>
              <a:rPr lang="ar-EG" sz="2400" b="1" kern="0" dirty="0" smtClean="0">
                <a:solidFill>
                  <a:srgbClr val="000000"/>
                </a:solidFill>
                <a:effectLst>
                  <a:outerShdw blurRad="50800" dist="38100" dir="8100000" algn="tr" rotWithShape="0">
                    <a:srgbClr val="808080">
                      <a:alpha val="40000"/>
                    </a:srgbClr>
                  </a:outerShdw>
                </a:effectLst>
                <a:latin typeface="Arial"/>
              </a:rPr>
              <a:t>التواصل ونتائجها، </a:t>
            </a:r>
            <a:r>
              <a:rPr lang="ar-EG" sz="2400" b="1" kern="0" dirty="0">
                <a:solidFill>
                  <a:srgbClr val="000000"/>
                </a:solidFill>
                <a:effectLst>
                  <a:outerShdw blurRad="50800" dist="38100" dir="8100000" algn="tr" rotWithShape="0">
                    <a:srgbClr val="808080">
                      <a:alpha val="40000"/>
                    </a:srgbClr>
                  </a:outerShdw>
                </a:effectLst>
                <a:latin typeface="Arial"/>
              </a:rPr>
              <a:t>وليس على الأشخاص المعنيين.</a:t>
            </a:r>
            <a:endParaRPr lang="en-GB" sz="2400" b="1" kern="0" dirty="0">
              <a:solidFill>
                <a:srgbClr val="000000"/>
              </a:solidFill>
              <a:effectLst>
                <a:outerShdw blurRad="50800" dist="38100" dir="8100000" algn="tr" rotWithShape="0">
                  <a:srgbClr val="808080">
                    <a:alpha val="40000"/>
                  </a:srgbClr>
                </a:outerShdw>
              </a:effectLst>
              <a:latin typeface="Arial"/>
            </a:endParaRPr>
          </a:p>
        </p:txBody>
      </p:sp>
      <p:sp>
        <p:nvSpPr>
          <p:cNvPr id="2" name="TextBox 1">
            <a:extLst>
              <a:ext uri="{FF2B5EF4-FFF2-40B4-BE49-F238E27FC236}">
                <a16:creationId xmlns:a16="http://schemas.microsoft.com/office/drawing/2014/main" id="{11D67FB3-0138-B0A5-A298-F4CE8E3828B4}"/>
              </a:ext>
            </a:extLst>
          </p:cNvPr>
          <p:cNvSpPr txBox="1"/>
          <p:nvPr/>
        </p:nvSpPr>
        <p:spPr>
          <a:xfrm>
            <a:off x="1416679" y="2442815"/>
            <a:ext cx="5555529" cy="2677656"/>
          </a:xfrm>
          <a:prstGeom prst="rect">
            <a:avLst/>
          </a:prstGeom>
          <a:noFill/>
        </p:spPr>
        <p:txBody>
          <a:bodyPr wrap="square">
            <a:spAutoFit/>
          </a:bodyPr>
          <a:lstStyle/>
          <a:p>
            <a:r>
              <a:rPr lang="en-US" sz="2800" b="1" kern="0" dirty="0">
                <a:solidFill>
                  <a:srgbClr val="000000"/>
                </a:solidFill>
                <a:effectLst>
                  <a:outerShdw blurRad="50800" dist="38100" dir="8100000" algn="tr" rotWithShape="0">
                    <a:srgbClr val="808080">
                      <a:alpha val="40000"/>
                    </a:srgbClr>
                  </a:outerShdw>
                </a:effectLst>
                <a:latin typeface="Arial"/>
              </a:rPr>
              <a:t>Constructive feedback, sometimes called constructive criticism, focuses on the process and outcomes of communication, not on the people involved.</a:t>
            </a:r>
            <a:endParaRPr lang="en-GB" sz="2800" b="1" kern="0" dirty="0">
              <a:solidFill>
                <a:srgbClr val="000000"/>
              </a:solidFill>
              <a:effectLst>
                <a:outerShdw blurRad="50800" dist="38100" dir="8100000" algn="tr" rotWithShape="0">
                  <a:srgbClr val="808080">
                    <a:alpha val="40000"/>
                  </a:srgbClr>
                </a:outerShdw>
              </a:effectLst>
              <a:latin typeface="Arial"/>
            </a:endParaRPr>
          </a:p>
        </p:txBody>
      </p:sp>
      <p:sp>
        <p:nvSpPr>
          <p:cNvPr id="3" name="TextBox 2">
            <a:extLst>
              <a:ext uri="{FF2B5EF4-FFF2-40B4-BE49-F238E27FC236}">
                <a16:creationId xmlns:a16="http://schemas.microsoft.com/office/drawing/2014/main" id="{F1E55CE1-1A62-623A-5546-63A13F325846}"/>
              </a:ext>
            </a:extLst>
          </p:cNvPr>
          <p:cNvSpPr txBox="1"/>
          <p:nvPr/>
        </p:nvSpPr>
        <p:spPr>
          <a:xfrm>
            <a:off x="1526476" y="1444102"/>
            <a:ext cx="403408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Constructive</a:t>
            </a:r>
          </a:p>
        </p:txBody>
      </p:sp>
      <p:sp>
        <p:nvSpPr>
          <p:cNvPr id="4" name="TextBox 3">
            <a:extLst>
              <a:ext uri="{FF2B5EF4-FFF2-40B4-BE49-F238E27FC236}">
                <a16:creationId xmlns:a16="http://schemas.microsoft.com/office/drawing/2014/main" id="{066B4321-B02F-E24D-8776-388862963F83}"/>
              </a:ext>
            </a:extLst>
          </p:cNvPr>
          <p:cNvSpPr txBox="1"/>
          <p:nvPr/>
        </p:nvSpPr>
        <p:spPr>
          <a:xfrm>
            <a:off x="2147912" y="553586"/>
            <a:ext cx="5423583" cy="584775"/>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Team Characteristics</a:t>
            </a:r>
            <a:endPar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4049629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541211"/>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Team Characteristics</a:t>
            </a:r>
          </a:p>
        </p:txBody>
      </p:sp>
      <p:pic>
        <p:nvPicPr>
          <p:cNvPr id="6" name="Picture 5" descr="shutterstock_46800943.jpg">
            <a:extLst>
              <a:ext uri="{FF2B5EF4-FFF2-40B4-BE49-F238E27FC236}">
                <a16:creationId xmlns:a16="http://schemas.microsoft.com/office/drawing/2014/main" id="{4BEF844D-CA7E-C85F-72F3-5529787D2DF0}"/>
              </a:ext>
            </a:extLst>
          </p:cNvPr>
          <p:cNvPicPr>
            <a:picLocks noChangeAspect="1"/>
          </p:cNvPicPr>
          <p:nvPr/>
        </p:nvPicPr>
        <p:blipFill>
          <a:blip r:embed="rId4" cstate="screen"/>
          <a:srcRect/>
          <a:stretch>
            <a:fillRect/>
          </a:stretch>
        </p:blipFill>
        <p:spPr>
          <a:xfrm>
            <a:off x="3365845" y="5761835"/>
            <a:ext cx="3166748" cy="1074730"/>
          </a:xfrm>
          <a:prstGeom prst="rect">
            <a:avLst/>
          </a:prstGeom>
          <a:ln w="3175">
            <a:noFill/>
          </a:ln>
          <a:effectLst/>
        </p:spPr>
      </p:pic>
      <p:sp>
        <p:nvSpPr>
          <p:cNvPr id="7" name="TextBox 6">
            <a:extLst>
              <a:ext uri="{FF2B5EF4-FFF2-40B4-BE49-F238E27FC236}">
                <a16:creationId xmlns:a16="http://schemas.microsoft.com/office/drawing/2014/main" id="{D0E591D0-CA6C-FF99-B8B2-34C9D6EB8CB8}"/>
              </a:ext>
            </a:extLst>
          </p:cNvPr>
          <p:cNvSpPr txBox="1"/>
          <p:nvPr/>
        </p:nvSpPr>
        <p:spPr>
          <a:xfrm>
            <a:off x="6050654" y="1365735"/>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lvl="0" algn="ctr" eaLnBrk="0" fontAlgn="base" hangingPunct="0">
              <a:spcBef>
                <a:spcPct val="0"/>
              </a:spcBef>
              <a:spcAft>
                <a:spcPct val="0"/>
              </a:spcAft>
              <a:defRPr/>
            </a:pPr>
            <a:r>
              <a:rPr lang="ar-EG" sz="4800" b="1" dirty="0" smtClean="0">
                <a:ln w="19050">
                  <a:solidFill>
                    <a:srgbClr val="000000"/>
                  </a:solidFill>
                </a:ln>
                <a:solidFill>
                  <a:srgbClr val="000000"/>
                </a:solidFill>
                <a:effectLst>
                  <a:outerShdw blurRad="38100" dist="76200" dir="2700000" algn="tl">
                    <a:srgbClr val="000000">
                      <a:alpha val="43137"/>
                    </a:srgbClr>
                  </a:outerShdw>
                </a:effectLst>
                <a:latin typeface="Arial" pitchFamily="34" charset="0"/>
              </a:rPr>
              <a:t>هدّام</a:t>
            </a:r>
            <a:endParaRPr kumimoji="0" lang="en-US" sz="4800" b="1" i="0" u="none" strike="noStrike" kern="1200" cap="none" spc="0" normalizeH="0" baseline="0" noProof="0" dirty="0">
              <a:ln w="19050">
                <a:solidFill>
                  <a:srgbClr val="000000"/>
                </a:solidFill>
              </a:ln>
              <a:solidFill>
                <a:srgbClr val="000000"/>
              </a:solidFill>
              <a:effectLst>
                <a:outerShdw blurRad="38100" dist="76200" dir="2700000" algn="tl">
                  <a:srgbClr val="000000">
                    <a:alpha val="43137"/>
                  </a:srgbClr>
                </a:outerShdw>
              </a:effectLst>
              <a:uLnTx/>
              <a:uFillTx/>
              <a:latin typeface="Arial" pitchFamily="34" charset="0"/>
              <a:ea typeface="+mn-ea"/>
              <a:cs typeface="Arial" pitchFamily="34" charset="0"/>
            </a:endParaRPr>
          </a:p>
        </p:txBody>
      </p:sp>
      <p:sp>
        <p:nvSpPr>
          <p:cNvPr id="12" name="TextBox 11">
            <a:extLst>
              <a:ext uri="{FF2B5EF4-FFF2-40B4-BE49-F238E27FC236}">
                <a16:creationId xmlns:a16="http://schemas.microsoft.com/office/drawing/2014/main" id="{B9D4108D-7268-CB91-8C57-383AD00A6CEF}"/>
              </a:ext>
            </a:extLst>
          </p:cNvPr>
          <p:cNvSpPr txBox="1"/>
          <p:nvPr/>
        </p:nvSpPr>
        <p:spPr>
          <a:xfrm>
            <a:off x="6141493" y="2267486"/>
            <a:ext cx="3854390" cy="2597827"/>
          </a:xfrm>
          <a:prstGeom prst="rect">
            <a:avLst/>
          </a:prstGeom>
          <a:noFill/>
        </p:spPr>
        <p:txBody>
          <a:bodyPr wrap="square">
            <a:spAutoFit/>
          </a:bodyPr>
          <a:lstStyle/>
          <a:p>
            <a:pPr algn="justLow" rtl="1">
              <a:lnSpc>
                <a:spcPct val="150000"/>
              </a:lnSpc>
            </a:pPr>
            <a:r>
              <a:rPr lang="ar-EG" sz="2800" b="1" kern="0" dirty="0">
                <a:solidFill>
                  <a:srgbClr val="000000"/>
                </a:solidFill>
                <a:effectLst>
                  <a:outerShdw blurRad="50800" dist="38100" dir="8100000" algn="tr" rotWithShape="0">
                    <a:srgbClr val="808080">
                      <a:alpha val="40000"/>
                    </a:srgbClr>
                  </a:outerShdw>
                </a:effectLst>
                <a:latin typeface="Arial"/>
              </a:rPr>
              <a:t>على النقيض من ذلك، فإن </a:t>
            </a:r>
            <a:r>
              <a:rPr lang="ar-EG" sz="2800" b="1" kern="0" dirty="0" smtClean="0">
                <a:solidFill>
                  <a:srgbClr val="000000"/>
                </a:solidFill>
                <a:effectLst>
                  <a:outerShdw blurRad="50800" dist="38100" dir="8100000" algn="tr" rotWithShape="0">
                    <a:srgbClr val="808080">
                      <a:alpha val="40000"/>
                    </a:srgbClr>
                  </a:outerShdw>
                </a:effectLst>
                <a:latin typeface="Arial"/>
              </a:rPr>
              <a:t>التغذية الراجعة الهدّامة </a:t>
            </a:r>
            <a:r>
              <a:rPr lang="ar-EG" sz="2800" b="1" kern="0" dirty="0">
                <a:solidFill>
                  <a:srgbClr val="000000"/>
                </a:solidFill>
                <a:effectLst>
                  <a:outerShdw blurRad="50800" dist="38100" dir="8100000" algn="tr" rotWithShape="0">
                    <a:srgbClr val="808080">
                      <a:alpha val="40000"/>
                    </a:srgbClr>
                  </a:outerShdw>
                </a:effectLst>
                <a:latin typeface="Arial"/>
              </a:rPr>
              <a:t>تقدم انتقادات دون أي جهد لتحفيز التحسين.</a:t>
            </a:r>
            <a:endParaRPr lang="en-US" sz="2800" b="1" kern="0" dirty="0">
              <a:solidFill>
                <a:srgbClr val="000000"/>
              </a:solidFill>
              <a:effectLst>
                <a:outerShdw blurRad="50800" dist="38100" dir="8100000" algn="tr" rotWithShape="0">
                  <a:srgbClr val="808080">
                    <a:alpha val="40000"/>
                  </a:srgbClr>
                </a:outerShdw>
              </a:effectLst>
              <a:latin typeface="Arial"/>
            </a:endParaRPr>
          </a:p>
        </p:txBody>
      </p:sp>
      <p:sp>
        <p:nvSpPr>
          <p:cNvPr id="2" name="TextBox 1">
            <a:extLst>
              <a:ext uri="{FF2B5EF4-FFF2-40B4-BE49-F238E27FC236}">
                <a16:creationId xmlns:a16="http://schemas.microsoft.com/office/drawing/2014/main" id="{570A5F22-3C6E-33B3-6C3F-6BCD36CE9DE5}"/>
              </a:ext>
            </a:extLst>
          </p:cNvPr>
          <p:cNvSpPr txBox="1"/>
          <p:nvPr/>
        </p:nvSpPr>
        <p:spPr>
          <a:xfrm>
            <a:off x="1542370" y="1365736"/>
            <a:ext cx="3971325" cy="769441"/>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w="19050">
                  <a:solidFill>
                    <a:srgbClr val="000000"/>
                  </a:solidFill>
                </a:ln>
                <a:solidFill>
                  <a:srgbClr val="000000"/>
                </a:solidFill>
                <a:effectLst>
                  <a:outerShdw blurRad="38100" dist="76200" dir="2700000" algn="tl">
                    <a:srgbClr val="000000">
                      <a:alpha val="43137"/>
                    </a:srgbClr>
                  </a:outerShdw>
                </a:effectLst>
                <a:uLnTx/>
                <a:uFillTx/>
                <a:latin typeface="Arial" pitchFamily="34" charset="0"/>
                <a:ea typeface="+mn-ea"/>
                <a:cs typeface="Arial" pitchFamily="34" charset="0"/>
              </a:rPr>
              <a:t>Destructive</a:t>
            </a:r>
          </a:p>
        </p:txBody>
      </p:sp>
      <p:sp>
        <p:nvSpPr>
          <p:cNvPr id="3" name="TextBox 2">
            <a:extLst>
              <a:ext uri="{FF2B5EF4-FFF2-40B4-BE49-F238E27FC236}">
                <a16:creationId xmlns:a16="http://schemas.microsoft.com/office/drawing/2014/main" id="{09255541-B48F-1053-BCBD-BD83DDA904A3}"/>
              </a:ext>
            </a:extLst>
          </p:cNvPr>
          <p:cNvSpPr txBox="1"/>
          <p:nvPr/>
        </p:nvSpPr>
        <p:spPr>
          <a:xfrm>
            <a:off x="1542370" y="2326261"/>
            <a:ext cx="3971326" cy="2246769"/>
          </a:xfrm>
          <a:prstGeom prst="rect">
            <a:avLst/>
          </a:prstGeom>
          <a:noFill/>
        </p:spPr>
        <p:txBody>
          <a:bodyPr wrap="square">
            <a:spAutoFit/>
          </a:bodyPr>
          <a:lstStyle/>
          <a:p>
            <a:r>
              <a:rPr lang="en-US" sz="2800" b="1" kern="0" dirty="0">
                <a:solidFill>
                  <a:srgbClr val="000000"/>
                </a:solidFill>
                <a:effectLst>
                  <a:outerShdw blurRad="50800" dist="38100" dir="8100000" algn="tr" rotWithShape="0">
                    <a:srgbClr val="808080">
                      <a:alpha val="40000"/>
                    </a:srgbClr>
                  </a:outerShdw>
                </a:effectLst>
                <a:latin typeface="Arial"/>
              </a:rPr>
              <a:t>In contrast, destructive feedback delivers criticism with no effort to stimulate improvement.</a:t>
            </a:r>
          </a:p>
        </p:txBody>
      </p:sp>
    </p:spTree>
    <p:custDataLst>
      <p:tags r:id="rId1"/>
    </p:custDataLst>
    <p:extLst>
      <p:ext uri="{BB962C8B-B14F-4D97-AF65-F5344CB8AC3E}">
        <p14:creationId xmlns:p14="http://schemas.microsoft.com/office/powerpoint/2010/main" val="4026609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p:bldP spid="2" grpId="0" animBg="1"/>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id="{D3A2FB7D-1416-56DF-94E5-051BEA259AEA}"/>
              </a:ext>
            </a:extLst>
          </p:cNvPr>
          <p:cNvSpPr txBox="1">
            <a:spLocks/>
          </p:cNvSpPr>
          <p:nvPr/>
        </p:nvSpPr>
        <p:spPr bwMode="auto">
          <a:xfrm>
            <a:off x="1624948" y="1563092"/>
            <a:ext cx="8229600" cy="2984508"/>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kern="0" dirty="0" smtClean="0">
                <a:solidFill>
                  <a:srgbClr val="FFFFFF"/>
                </a:solidFill>
                <a:latin typeface="Tahoma"/>
              </a:rPr>
              <a:t>اجعل </a:t>
            </a:r>
            <a:r>
              <a:rPr lang="ar-EG" kern="0" dirty="0">
                <a:solidFill>
                  <a:srgbClr val="FFFFFF"/>
                </a:solidFill>
                <a:latin typeface="Tahoma"/>
              </a:rPr>
              <a:t>اجتماعاتك أكثر إنتاجية</a:t>
            </a:r>
          </a:p>
          <a:p>
            <a:pPr>
              <a:defRPr/>
            </a:pPr>
            <a:r>
              <a:rPr lang="en-US" kern="0" dirty="0">
                <a:solidFill>
                  <a:srgbClr val="FFFFFF"/>
                </a:solidFill>
                <a:latin typeface="Tahoma"/>
              </a:rPr>
              <a:t>Making Your Meetings </a:t>
            </a:r>
            <a:br>
              <a:rPr lang="en-US" kern="0" dirty="0">
                <a:solidFill>
                  <a:srgbClr val="FFFFFF"/>
                </a:solidFill>
                <a:latin typeface="Tahoma"/>
              </a:rPr>
            </a:br>
            <a:r>
              <a:rPr lang="en-US" kern="0" dirty="0">
                <a:solidFill>
                  <a:srgbClr val="FFFFFF"/>
                </a:solidFill>
                <a:latin typeface="Tahoma"/>
              </a:rPr>
              <a:t>More Productive</a:t>
            </a:r>
          </a:p>
          <a:p>
            <a:pPr lvl="0">
              <a:defRPr/>
            </a:pP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1158625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6737913" y="1730472"/>
            <a:ext cx="3600790" cy="343520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justLow" rtl="1">
              <a:spcBef>
                <a:spcPts val="600"/>
              </a:spcBef>
              <a:spcAft>
                <a:spcPts val="600"/>
              </a:spcAft>
              <a:defRPr/>
            </a:pPr>
            <a:r>
              <a:rPr lang="ar-EG" sz="4400" kern="0" dirty="0">
                <a:solidFill>
                  <a:srgbClr val="C00000"/>
                </a:solidFill>
                <a:effectLst>
                  <a:outerShdw blurRad="38100" dist="38100" dir="2700000" algn="tl">
                    <a:srgbClr val="000000">
                      <a:alpha val="43137"/>
                    </a:srgbClr>
                  </a:outerShdw>
                </a:effectLst>
                <a:latin typeface="Arial"/>
              </a:rPr>
              <a:t>الاجتماعات هي </a:t>
            </a:r>
            <a:r>
              <a:rPr lang="ar-EG" sz="4400" kern="0" dirty="0" smtClean="0">
                <a:solidFill>
                  <a:srgbClr val="C00000"/>
                </a:solidFill>
                <a:effectLst>
                  <a:outerShdw blurRad="38100" dist="38100" dir="2700000" algn="tl">
                    <a:srgbClr val="000000">
                      <a:alpha val="43137"/>
                    </a:srgbClr>
                  </a:outerShdw>
                </a:effectLst>
                <a:latin typeface="Arial"/>
              </a:rPr>
              <a:t>وسيلة الاتصالات الأساسية </a:t>
            </a:r>
            <a:r>
              <a:rPr lang="ar-EG" sz="4400" kern="0" dirty="0">
                <a:solidFill>
                  <a:srgbClr val="C00000"/>
                </a:solidFill>
                <a:effectLst>
                  <a:outerShdw blurRad="38100" dist="38100" dir="2700000" algn="tl">
                    <a:srgbClr val="000000">
                      <a:alpha val="43137"/>
                    </a:srgbClr>
                  </a:outerShdw>
                </a:effectLst>
                <a:latin typeface="Arial"/>
              </a:rPr>
              <a:t>للشركات اليوم</a:t>
            </a:r>
            <a:endParaRPr kumimoji="0" lang="en-US" sz="44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ndParaRPr>
          </a:p>
        </p:txBody>
      </p:sp>
      <p:sp>
        <p:nvSpPr>
          <p:cNvPr id="2" name="TextBox 1">
            <a:extLst>
              <a:ext uri="{FF2B5EF4-FFF2-40B4-BE49-F238E27FC236}">
                <a16:creationId xmlns:a16="http://schemas.microsoft.com/office/drawing/2014/main" id="{27F84A76-7E97-9E9A-97B6-4519D826717A}"/>
              </a:ext>
            </a:extLst>
          </p:cNvPr>
          <p:cNvSpPr txBox="1"/>
          <p:nvPr/>
        </p:nvSpPr>
        <p:spPr>
          <a:xfrm>
            <a:off x="2647666" y="600108"/>
            <a:ext cx="8106770" cy="584775"/>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a:t>
            </a:r>
            <a:r>
              <a:rPr kumimoji="0" lang="en-US"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Meetings  </a:t>
            </a:r>
            <a:r>
              <a:rPr kumimoji="0" lang="ar-EG"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الاجتماعات</a:t>
            </a:r>
            <a:r>
              <a:rPr kumimoji="0" lang="ar-EG" sz="3200" b="1" i="0" u="none" strike="noStrike" kern="0" cap="none" spc="0" normalizeH="0" noProof="0" dirty="0" smtClean="0">
                <a:ln>
                  <a:noFill/>
                </a:ln>
                <a:solidFill>
                  <a:srgbClr val="FF0000"/>
                </a:solidFill>
                <a:effectLst>
                  <a:outerShdw blurRad="38100" dist="38100" dir="2700000" algn="tl">
                    <a:srgbClr val="C0C0C0"/>
                  </a:outerShdw>
                </a:effectLst>
                <a:uLnTx/>
                <a:uFillTx/>
                <a:latin typeface="Tahoma"/>
                <a:ea typeface="+mn-ea"/>
                <a:cs typeface="+mn-cs"/>
              </a:rPr>
              <a:t> المثمرة</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3" name="Content Placeholder 5">
            <a:extLst>
              <a:ext uri="{FF2B5EF4-FFF2-40B4-BE49-F238E27FC236}">
                <a16:creationId xmlns:a16="http://schemas.microsoft.com/office/drawing/2014/main" id="{770F4808-47EA-5A0A-6A4B-623C11FAF709}"/>
              </a:ext>
            </a:extLst>
          </p:cNvPr>
          <p:cNvSpPr txBox="1">
            <a:spLocks/>
          </p:cNvSpPr>
          <p:nvPr/>
        </p:nvSpPr>
        <p:spPr bwMode="auto">
          <a:xfrm>
            <a:off x="1349380" y="1711397"/>
            <a:ext cx="4845850" cy="4026232"/>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0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rPr>
              <a:t>Meetings</a:t>
            </a:r>
            <a:r>
              <a:rPr kumimoji="0" lang="en-US" sz="4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 are primary communication venue </a:t>
            </a:r>
            <a:r>
              <a:rPr lang="en-US" sz="4000" kern="0" dirty="0">
                <a:solidFill>
                  <a:srgbClr val="000000"/>
                </a:solidFill>
                <a:effectLst>
                  <a:outerShdw blurRad="38100" dist="38100" dir="2700000" algn="tl">
                    <a:srgbClr val="000000">
                      <a:alpha val="43137"/>
                    </a:srgbClr>
                  </a:outerShdw>
                </a:effectLst>
                <a:latin typeface="Arial"/>
              </a:rPr>
              <a:t>for today's businesses </a:t>
            </a:r>
            <a:endParaRPr kumimoji="0" lang="en-US" sz="4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ndParaRPr>
          </a:p>
        </p:txBody>
      </p:sp>
    </p:spTree>
    <p:custDataLst>
      <p:tags r:id="rId1"/>
    </p:custDataLst>
    <p:extLst>
      <p:ext uri="{BB962C8B-B14F-4D97-AF65-F5344CB8AC3E}">
        <p14:creationId xmlns:p14="http://schemas.microsoft.com/office/powerpoint/2010/main" val="23798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7715574" y="2524747"/>
            <a:ext cx="2475921" cy="2539169"/>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r" rtl="1">
              <a:spcBef>
                <a:spcPts val="600"/>
              </a:spcBef>
              <a:spcAft>
                <a:spcPts val="600"/>
              </a:spcAft>
              <a:defRPr/>
            </a:pPr>
            <a:r>
              <a:rPr lang="ar-EG" sz="2400" kern="0" dirty="0">
                <a:solidFill>
                  <a:srgbClr val="000000"/>
                </a:solidFill>
                <a:effectLst>
                  <a:outerShdw blurRad="38100" dist="38100" dir="2700000" algn="tl">
                    <a:srgbClr val="000000">
                      <a:alpha val="43137"/>
                    </a:srgbClr>
                  </a:outerShdw>
                </a:effectLst>
                <a:latin typeface="Arial"/>
              </a:rPr>
              <a:t>الغرض 
المشاركون
الزمان والمكان
جدول الأعمال</a:t>
            </a:r>
            <a:endParaRPr kumimoji="0" lang="en-US" sz="24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66135C4E-9551-9326-E6B4-DFE38653D0AD}"/>
              </a:ext>
            </a:extLst>
          </p:cNvPr>
          <p:cNvSpPr txBox="1"/>
          <p:nvPr/>
        </p:nvSpPr>
        <p:spPr>
          <a:xfrm>
            <a:off x="7148039" y="1447584"/>
            <a:ext cx="3156021" cy="830997"/>
          </a:xfrm>
          <a:prstGeom prst="rect">
            <a:avLst/>
          </a:prstGeom>
          <a:noFill/>
        </p:spPr>
        <p:txBody>
          <a:bodyPr wrap="square">
            <a:spAutoFit/>
          </a:bodyPr>
          <a:lstStyle/>
          <a:p>
            <a:pPr algn="r" rtl="1"/>
            <a:r>
              <a:rPr lang="ar-EG" sz="2400" b="1" u="sng" dirty="0" smtClean="0">
                <a:solidFill>
                  <a:srgbClr val="C00000"/>
                </a:solidFill>
                <a:effectLst>
                  <a:outerShdw blurRad="38100" dist="38100" dir="2700000" algn="tl">
                    <a:srgbClr val="000000">
                      <a:alpha val="43137"/>
                    </a:srgbClr>
                  </a:outerShdw>
                </a:effectLst>
              </a:rPr>
              <a:t>المضي قدما في </a:t>
            </a:r>
            <a:r>
              <a:rPr lang="ar-EG" sz="2400" b="1" u="sng" dirty="0">
                <a:solidFill>
                  <a:srgbClr val="C00000"/>
                </a:solidFill>
                <a:effectLst>
                  <a:outerShdw blurRad="38100" dist="38100" dir="2700000" algn="tl">
                    <a:srgbClr val="000000">
                      <a:alpha val="43137"/>
                    </a:srgbClr>
                  </a:outerShdw>
                </a:effectLst>
              </a:rPr>
              <a:t>مهام التخطيط التالية</a:t>
            </a:r>
            <a:endParaRPr lang="en-GB" sz="2400" b="1" u="sng" dirty="0">
              <a:solidFill>
                <a:srgbClr val="C0000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5862F018-493C-C90F-BC80-8E393E84EC84}"/>
              </a:ext>
            </a:extLst>
          </p:cNvPr>
          <p:cNvSpPr txBox="1"/>
          <p:nvPr/>
        </p:nvSpPr>
        <p:spPr>
          <a:xfrm>
            <a:off x="1613565" y="1435448"/>
            <a:ext cx="3736357" cy="830997"/>
          </a:xfrm>
          <a:prstGeom prst="rect">
            <a:avLst/>
          </a:prstGeom>
          <a:noFill/>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proceed with the following planning tasks</a:t>
            </a:r>
            <a:endParaRPr lang="en-GB" sz="2400" b="1" u="sng" dirty="0">
              <a:solidFill>
                <a:srgbClr val="C00000"/>
              </a:solidFill>
              <a:effectLst>
                <a:outerShdw blurRad="38100" dist="38100" dir="2700000" algn="tl">
                  <a:srgbClr val="000000">
                    <a:alpha val="43137"/>
                  </a:srgbClr>
                </a:outerShdw>
              </a:effectLst>
            </a:endParaRPr>
          </a:p>
        </p:txBody>
      </p:sp>
      <p:sp>
        <p:nvSpPr>
          <p:cNvPr id="9" name="Content Placeholder 5">
            <a:extLst>
              <a:ext uri="{FF2B5EF4-FFF2-40B4-BE49-F238E27FC236}">
                <a16:creationId xmlns:a16="http://schemas.microsoft.com/office/drawing/2014/main" id="{3E26B9DD-4B35-C32E-39CC-007CE99D6151}"/>
              </a:ext>
            </a:extLst>
          </p:cNvPr>
          <p:cNvSpPr txBox="1">
            <a:spLocks/>
          </p:cNvSpPr>
          <p:nvPr/>
        </p:nvSpPr>
        <p:spPr bwMode="auto">
          <a:xfrm>
            <a:off x="1774635" y="2540241"/>
            <a:ext cx="4047421" cy="2539169"/>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4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Purpose</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4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Participants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4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Time &amp; Venue</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4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Agenda </a:t>
            </a:r>
          </a:p>
        </p:txBody>
      </p:sp>
      <p:sp>
        <p:nvSpPr>
          <p:cNvPr id="10" name="TextBox 9">
            <a:extLst>
              <a:ext uri="{FF2B5EF4-FFF2-40B4-BE49-F238E27FC236}">
                <a16:creationId xmlns:a16="http://schemas.microsoft.com/office/drawing/2014/main" id="{27F84A76-7E97-9E9A-97B6-4519D826717A}"/>
              </a:ext>
            </a:extLst>
          </p:cNvPr>
          <p:cNvSpPr txBox="1"/>
          <p:nvPr/>
        </p:nvSpPr>
        <p:spPr>
          <a:xfrm>
            <a:off x="2647666" y="600108"/>
            <a:ext cx="8106770" cy="584775"/>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a:t>
            </a:r>
            <a:r>
              <a:rPr kumimoji="0" lang="en-US"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Meetings  </a:t>
            </a:r>
            <a:r>
              <a:rPr kumimoji="0" lang="ar-EG"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الاجتماعات</a:t>
            </a:r>
            <a:r>
              <a:rPr kumimoji="0" lang="ar-EG" sz="3200" b="1" i="0" u="none" strike="noStrike" kern="0" cap="none" spc="0" normalizeH="0" noProof="0" dirty="0" smtClean="0">
                <a:ln>
                  <a:noFill/>
                </a:ln>
                <a:solidFill>
                  <a:srgbClr val="FF0000"/>
                </a:solidFill>
                <a:effectLst>
                  <a:outerShdw blurRad="38100" dist="38100" dir="2700000" algn="tl">
                    <a:srgbClr val="C0C0C0"/>
                  </a:outerShdw>
                </a:effectLst>
                <a:uLnTx/>
                <a:uFillTx/>
                <a:latin typeface="Tahoma"/>
                <a:ea typeface="+mn-ea"/>
                <a:cs typeface="+mn-cs"/>
              </a:rPr>
              <a:t> المثمرة</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369978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3" end="3"/>
                                            </p:txEl>
                                          </p:spTgt>
                                        </p:tgtEl>
                                        <p:attrNameLst>
                                          <p:attrName>style.visibility</p:attrName>
                                        </p:attrNameLst>
                                      </p:cBhvr>
                                      <p:to>
                                        <p:strVal val="visible"/>
                                      </p:to>
                                    </p:set>
                                    <p:anim calcmode="lin" valueType="num">
                                      <p:cBhvr additive="base">
                                        <p:cTn id="3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5353374" y="1489624"/>
            <a:ext cx="4724400"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algn="r" rtl="1">
              <a:spcBef>
                <a:spcPts val="600"/>
              </a:spcBef>
              <a:spcAft>
                <a:spcPts val="600"/>
              </a:spcAft>
              <a:defRPr/>
            </a:pPr>
            <a:r>
              <a:rPr kumimoji="0" lang="ar-EG"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الغرض </a:t>
            </a:r>
            <a:endPar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CF03A644-6D63-2FB3-B9C3-7D0FF18AB4CA}"/>
              </a:ext>
            </a:extLst>
          </p:cNvPr>
          <p:cNvSpPr txBox="1"/>
          <p:nvPr/>
        </p:nvSpPr>
        <p:spPr>
          <a:xfrm>
            <a:off x="6124513" y="2524029"/>
            <a:ext cx="4036044" cy="2802690"/>
          </a:xfrm>
          <a:prstGeom prst="rect">
            <a:avLst/>
          </a:prstGeom>
          <a:noFill/>
        </p:spPr>
        <p:txBody>
          <a:bodyPr wrap="square">
            <a:spAutoFit/>
          </a:bodyPr>
          <a:lstStyle/>
          <a:p>
            <a:pPr marL="514350" indent="-514350" algn="justLow" rtl="1">
              <a:lnSpc>
                <a:spcPct val="150000"/>
              </a:lnSpc>
              <a:buFont typeface="+mj-lt"/>
              <a:buAutoNum type="arabicPeriod"/>
            </a:pPr>
            <a:r>
              <a:rPr lang="ar-EG" sz="2400" b="1" dirty="0">
                <a:effectLst>
                  <a:outerShdw blurRad="38100" dist="38100" dir="2700000" algn="tl">
                    <a:srgbClr val="000000">
                      <a:alpha val="43137"/>
                    </a:srgbClr>
                  </a:outerShdw>
                </a:effectLst>
              </a:rPr>
              <a:t>وضح هدفك. تسمح الاجتماعات </a:t>
            </a:r>
            <a:r>
              <a:rPr lang="ar-EG" sz="2400" b="1" dirty="0" smtClean="0">
                <a:effectLst>
                  <a:outerShdw blurRad="38100" dist="38100" dir="2700000" algn="tl">
                    <a:srgbClr val="000000">
                      <a:alpha val="43137"/>
                    </a:srgbClr>
                  </a:outerShdw>
                </a:effectLst>
              </a:rPr>
              <a:t>المعلوماتية </a:t>
            </a:r>
            <a:r>
              <a:rPr lang="ar-EG" sz="2400" b="1" dirty="0">
                <a:effectLst>
                  <a:outerShdw blurRad="38100" dist="38100" dir="2700000" algn="tl">
                    <a:srgbClr val="000000">
                      <a:alpha val="43137"/>
                    </a:srgbClr>
                  </a:outerShdw>
                </a:effectLst>
              </a:rPr>
              <a:t>للمشاركين </a:t>
            </a:r>
            <a:r>
              <a:rPr lang="ar-EG" sz="2400" b="1" dirty="0" smtClean="0">
                <a:effectLst>
                  <a:outerShdw blurRad="38100" dist="38100" dir="2700000" algn="tl">
                    <a:srgbClr val="000000">
                      <a:alpha val="43137"/>
                    </a:srgbClr>
                  </a:outerShdw>
                </a:effectLst>
              </a:rPr>
              <a:t>بمشاركة </a:t>
            </a:r>
            <a:r>
              <a:rPr lang="ar-EG" sz="2400" b="1" dirty="0">
                <a:effectLst>
                  <a:outerShdw blurRad="38100" dist="38100" dir="2700000" algn="tl">
                    <a:srgbClr val="000000">
                      <a:alpha val="43137"/>
                    </a:srgbClr>
                  </a:outerShdw>
                </a:effectLst>
              </a:rPr>
              <a:t>المعلومات وربما تنسيق العمل. 
تتضمن اجتماعات صنع القرار الإقناع والتحليل وحل المشكلات.</a:t>
            </a:r>
            <a:endParaRPr lang="en-US" sz="2400" b="1" dirty="0">
              <a:effectLst>
                <a:outerShdw blurRad="38100" dist="38100" dir="2700000" algn="tl">
                  <a:srgbClr val="000000">
                    <a:alpha val="43137"/>
                  </a:srgbClr>
                </a:outerShdw>
              </a:effectLst>
            </a:endParaRPr>
          </a:p>
        </p:txBody>
      </p:sp>
      <p:sp>
        <p:nvSpPr>
          <p:cNvPr id="2" name="Content Placeholder 5">
            <a:extLst>
              <a:ext uri="{FF2B5EF4-FFF2-40B4-BE49-F238E27FC236}">
                <a16:creationId xmlns:a16="http://schemas.microsoft.com/office/drawing/2014/main" id="{5319A1FB-6CC5-22E4-2272-DF815EEC202B}"/>
              </a:ext>
            </a:extLst>
          </p:cNvPr>
          <p:cNvSpPr txBox="1">
            <a:spLocks/>
          </p:cNvSpPr>
          <p:nvPr/>
        </p:nvSpPr>
        <p:spPr bwMode="auto">
          <a:xfrm>
            <a:off x="1502672" y="1477757"/>
            <a:ext cx="4724400"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Purpose</a:t>
            </a:r>
          </a:p>
        </p:txBody>
      </p:sp>
      <p:sp>
        <p:nvSpPr>
          <p:cNvPr id="3" name="TextBox 2">
            <a:extLst>
              <a:ext uri="{FF2B5EF4-FFF2-40B4-BE49-F238E27FC236}">
                <a16:creationId xmlns:a16="http://schemas.microsoft.com/office/drawing/2014/main" id="{865D95EC-93C8-FCF0-3985-41C7CA07736F}"/>
              </a:ext>
            </a:extLst>
          </p:cNvPr>
          <p:cNvSpPr txBox="1"/>
          <p:nvPr/>
        </p:nvSpPr>
        <p:spPr>
          <a:xfrm>
            <a:off x="1257013" y="2452947"/>
            <a:ext cx="4597877" cy="3046988"/>
          </a:xfrm>
          <a:prstGeom prst="rect">
            <a:avLst/>
          </a:prstGeom>
          <a:noFill/>
        </p:spPr>
        <p:txBody>
          <a:bodyPr wrap="square">
            <a:spAutoFit/>
          </a:bodyPr>
          <a:lstStyle/>
          <a:p>
            <a:pPr marL="514350" indent="-514350">
              <a:buFont typeface="+mj-lt"/>
              <a:buAutoNum type="arabicPeriod"/>
            </a:pPr>
            <a:r>
              <a:rPr lang="en-US" sz="2400" b="1" dirty="0">
                <a:effectLst>
                  <a:outerShdw blurRad="38100" dist="38100" dir="2700000" algn="tl">
                    <a:srgbClr val="000000">
                      <a:alpha val="43137"/>
                    </a:srgbClr>
                  </a:outerShdw>
                </a:effectLst>
              </a:rPr>
              <a:t>Clarify your purpose. </a:t>
            </a:r>
            <a:r>
              <a:rPr lang="en-US" sz="2400" b="1" dirty="0">
                <a:solidFill>
                  <a:srgbClr val="C00000"/>
                </a:solidFill>
                <a:effectLst>
                  <a:outerShdw blurRad="38100" dist="38100" dir="2700000" algn="tl">
                    <a:srgbClr val="000000">
                      <a:alpha val="43137"/>
                    </a:srgbClr>
                  </a:outerShdw>
                </a:effectLst>
              </a:rPr>
              <a:t>Informational meetings</a:t>
            </a:r>
            <a:r>
              <a:rPr lang="en-US" sz="2400" b="1" dirty="0">
                <a:effectLst>
                  <a:outerShdw blurRad="38100" dist="38100" dir="2700000" algn="tl">
                    <a:srgbClr val="000000">
                      <a:alpha val="43137"/>
                    </a:srgbClr>
                  </a:outerShdw>
                </a:effectLst>
              </a:rPr>
              <a:t> allow participants to share information and perhaps coordinate action. </a:t>
            </a:r>
          </a:p>
          <a:p>
            <a:pPr marL="514350" indent="-514350">
              <a:buFont typeface="+mj-lt"/>
              <a:buAutoNum type="arabicPeriod"/>
            </a:pPr>
            <a:r>
              <a:rPr lang="en-US" sz="2400" b="1" dirty="0">
                <a:solidFill>
                  <a:srgbClr val="C00000"/>
                </a:solidFill>
                <a:effectLst>
                  <a:outerShdw blurRad="38100" dist="38100" dir="2700000" algn="tl">
                    <a:srgbClr val="000000">
                      <a:alpha val="43137"/>
                    </a:srgbClr>
                  </a:outerShdw>
                </a:effectLst>
              </a:rPr>
              <a:t>Decision-making meetings </a:t>
            </a:r>
            <a:r>
              <a:rPr lang="en-US" sz="2400" b="1" dirty="0">
                <a:effectLst>
                  <a:outerShdw blurRad="38100" dist="38100" dir="2700000" algn="tl">
                    <a:srgbClr val="000000">
                      <a:alpha val="43137"/>
                    </a:srgbClr>
                  </a:outerShdw>
                </a:effectLst>
              </a:rPr>
              <a:t>involve persuasion, analysis, and problem solving.</a:t>
            </a:r>
          </a:p>
        </p:txBody>
      </p:sp>
      <p:sp>
        <p:nvSpPr>
          <p:cNvPr id="9" name="TextBox 8">
            <a:extLst>
              <a:ext uri="{FF2B5EF4-FFF2-40B4-BE49-F238E27FC236}">
                <a16:creationId xmlns:a16="http://schemas.microsoft.com/office/drawing/2014/main" id="{27F84A76-7E97-9E9A-97B6-4519D826717A}"/>
              </a:ext>
            </a:extLst>
          </p:cNvPr>
          <p:cNvSpPr txBox="1"/>
          <p:nvPr/>
        </p:nvSpPr>
        <p:spPr>
          <a:xfrm>
            <a:off x="2647666" y="600108"/>
            <a:ext cx="8106770" cy="584775"/>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a:t>
            </a:r>
            <a:r>
              <a:rPr kumimoji="0" lang="en-US"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Meetings  </a:t>
            </a:r>
            <a:r>
              <a:rPr kumimoji="0" lang="ar-EG"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الاجتماعات</a:t>
            </a:r>
            <a:r>
              <a:rPr kumimoji="0" lang="ar-EG" sz="3200" b="1" i="0" u="none" strike="noStrike" kern="0" cap="none" spc="0" normalizeH="0" noProof="0" dirty="0" smtClean="0">
                <a:ln>
                  <a:noFill/>
                </a:ln>
                <a:solidFill>
                  <a:srgbClr val="FF0000"/>
                </a:solidFill>
                <a:effectLst>
                  <a:outerShdw blurRad="38100" dist="38100" dir="2700000" algn="tl">
                    <a:srgbClr val="C0C0C0"/>
                  </a:outerShdw>
                </a:effectLst>
                <a:uLnTx/>
                <a:uFillTx/>
                <a:latin typeface="Tahoma"/>
                <a:ea typeface="+mn-ea"/>
                <a:cs typeface="+mn-cs"/>
              </a:rPr>
              <a:t> المثمرة</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724648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284434"/>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1530423" y="1510554"/>
            <a:ext cx="4724400" cy="591201"/>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Participants</a:t>
            </a:r>
          </a:p>
        </p:txBody>
      </p:sp>
      <p:sp>
        <p:nvSpPr>
          <p:cNvPr id="11" name="TextBox 10">
            <a:extLst>
              <a:ext uri="{FF2B5EF4-FFF2-40B4-BE49-F238E27FC236}">
                <a16:creationId xmlns:a16="http://schemas.microsoft.com/office/drawing/2014/main" id="{0F1A33B9-0C79-DD88-17EB-E58436645DC7}"/>
              </a:ext>
            </a:extLst>
          </p:cNvPr>
          <p:cNvSpPr txBox="1"/>
          <p:nvPr/>
        </p:nvSpPr>
        <p:spPr>
          <a:xfrm>
            <a:off x="1530423" y="4298159"/>
            <a:ext cx="8487033" cy="830997"/>
          </a:xfrm>
          <a:prstGeom prst="rect">
            <a:avLst/>
          </a:prstGeom>
          <a:noFill/>
        </p:spPr>
        <p:txBody>
          <a:bodyPr wrap="square">
            <a:spAutoFit/>
          </a:bodyPr>
          <a:lstStyle/>
          <a:p>
            <a:pPr lvl="0" algn="justLow" rtl="1" eaLnBrk="0" fontAlgn="base" hangingPunct="0">
              <a:spcBef>
                <a:spcPct val="30000"/>
              </a:spcBef>
              <a:spcAft>
                <a:spcPct val="0"/>
              </a:spcAft>
              <a:defRPr/>
            </a:pPr>
            <a:r>
              <a:rPr lang="ar-EG" sz="2400" b="1" dirty="0">
                <a:effectLst>
                  <a:outerShdw blurRad="38100" dist="38100" dir="2700000" algn="tl">
                    <a:srgbClr val="000000">
                      <a:alpha val="43137"/>
                    </a:srgbClr>
                  </a:outerShdw>
                </a:effectLst>
              </a:rPr>
              <a:t>حدد المشاركين </a:t>
            </a:r>
            <a:r>
              <a:rPr lang="ar-EG" sz="2400" b="1" dirty="0" smtClean="0">
                <a:effectLst>
                  <a:outerShdw blurRad="38100" dist="38100" dir="2700000" algn="tl">
                    <a:srgbClr val="000000">
                      <a:alpha val="43137"/>
                    </a:srgbClr>
                  </a:outerShdw>
                </a:effectLst>
              </a:rPr>
              <a:t>في الاجتماع</a:t>
            </a:r>
            <a:r>
              <a:rPr lang="ar-EG" sz="2400" b="1" dirty="0">
                <a:effectLst>
                  <a:outerShdw blurRad="38100" dist="38100" dir="2700000" algn="tl">
                    <a:srgbClr val="000000">
                      <a:alpha val="43137"/>
                    </a:srgbClr>
                  </a:outerShdw>
                </a:effectLst>
              </a:rPr>
              <a:t>. القاعدة هنا بسيطة: دعوة كل من يحتاج حقا إلى </a:t>
            </a:r>
            <a:r>
              <a:rPr lang="ar-EG" sz="2400" b="1" dirty="0" smtClean="0">
                <a:effectLst>
                  <a:outerShdw blurRad="38100" dist="38100" dir="2700000" algn="tl">
                    <a:srgbClr val="000000">
                      <a:alpha val="43137"/>
                    </a:srgbClr>
                  </a:outerShdw>
                </a:effectLst>
              </a:rPr>
              <a:t>المشاركة،  </a:t>
            </a:r>
            <a:r>
              <a:rPr lang="ar-EG" sz="2400" b="1" dirty="0">
                <a:effectLst>
                  <a:outerShdw blurRad="38100" dist="38100" dir="2700000" algn="tl">
                    <a:srgbClr val="000000">
                      <a:alpha val="43137"/>
                    </a:srgbClr>
                  </a:outerShdw>
                </a:effectLst>
              </a:rPr>
              <a:t>ولا </a:t>
            </a:r>
            <a:r>
              <a:rPr lang="ar-EG" sz="2400" b="1" dirty="0" smtClean="0">
                <a:effectLst>
                  <a:outerShdw blurRad="38100" dist="38100" dir="2700000" algn="tl">
                    <a:srgbClr val="000000">
                      <a:alpha val="43137"/>
                    </a:srgbClr>
                  </a:outerShdw>
                </a:effectLst>
              </a:rPr>
              <a:t>تقم بدعوة </a:t>
            </a:r>
            <a:r>
              <a:rPr lang="ar-EG" sz="2400" b="1" dirty="0">
                <a:effectLst>
                  <a:outerShdw blurRad="38100" dist="38100" dir="2700000" algn="tl">
                    <a:srgbClr val="000000">
                      <a:alpha val="43137"/>
                    </a:srgbClr>
                  </a:outerShdw>
                </a:effectLst>
              </a:rPr>
              <a:t>أي شخص لا يحتاج إلى أن يكون هناك.</a:t>
            </a:r>
          </a:p>
        </p:txBody>
      </p:sp>
      <p:sp>
        <p:nvSpPr>
          <p:cNvPr id="2" name="TextBox 1">
            <a:extLst>
              <a:ext uri="{FF2B5EF4-FFF2-40B4-BE49-F238E27FC236}">
                <a16:creationId xmlns:a16="http://schemas.microsoft.com/office/drawing/2014/main" id="{2BFE90A0-6783-B1E8-2BD0-75142B5AF563}"/>
              </a:ext>
            </a:extLst>
          </p:cNvPr>
          <p:cNvSpPr txBox="1"/>
          <p:nvPr/>
        </p:nvSpPr>
        <p:spPr>
          <a:xfrm>
            <a:off x="1501252" y="2257138"/>
            <a:ext cx="8516204" cy="1200329"/>
          </a:xfrm>
          <a:prstGeom prst="rect">
            <a:avLst/>
          </a:prstGeom>
          <a:noFill/>
        </p:spPr>
        <p:txBody>
          <a:bodyPr wrap="square">
            <a:spAutoFit/>
          </a:bodyPr>
          <a:lstStyle/>
          <a:p>
            <a:r>
              <a:rPr lang="en-US" sz="2400" b="1" dirty="0">
                <a:effectLst>
                  <a:outerShdw blurRad="38100" dist="38100" dir="2700000" algn="tl">
                    <a:srgbClr val="000000">
                      <a:alpha val="43137"/>
                    </a:srgbClr>
                  </a:outerShdw>
                </a:effectLst>
              </a:rPr>
              <a:t>Identify participants for the meeting. The rule here is simple: invite everyone who really needs to participate, and don't invite anyone who doesn't need to be there.</a:t>
            </a:r>
          </a:p>
        </p:txBody>
      </p:sp>
      <p:sp>
        <p:nvSpPr>
          <p:cNvPr id="9" name="TextBox 8">
            <a:extLst>
              <a:ext uri="{FF2B5EF4-FFF2-40B4-BE49-F238E27FC236}">
                <a16:creationId xmlns:a16="http://schemas.microsoft.com/office/drawing/2014/main" id="{27F84A76-7E97-9E9A-97B6-4519D826717A}"/>
              </a:ext>
            </a:extLst>
          </p:cNvPr>
          <p:cNvSpPr txBox="1"/>
          <p:nvPr/>
        </p:nvSpPr>
        <p:spPr>
          <a:xfrm>
            <a:off x="2647666" y="600108"/>
            <a:ext cx="8106770" cy="584775"/>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a:t>
            </a:r>
            <a:r>
              <a:rPr kumimoji="0" lang="en-US"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Meetings  </a:t>
            </a:r>
            <a:r>
              <a:rPr kumimoji="0" lang="ar-EG"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الاجتماعات</a:t>
            </a:r>
            <a:r>
              <a:rPr kumimoji="0" lang="ar-EG" sz="3200" b="1" i="0" u="none" strike="noStrike" kern="0" cap="none" spc="0" normalizeH="0" noProof="0" dirty="0" smtClean="0">
                <a:ln>
                  <a:noFill/>
                </a:ln>
                <a:solidFill>
                  <a:srgbClr val="FF0000"/>
                </a:solidFill>
                <a:effectLst>
                  <a:outerShdw blurRad="38100" dist="38100" dir="2700000" algn="tl">
                    <a:srgbClr val="C0C0C0"/>
                  </a:outerShdw>
                </a:effectLst>
                <a:uLnTx/>
                <a:uFillTx/>
                <a:latin typeface="Tahoma"/>
                <a:ea typeface="+mn-ea"/>
                <a:cs typeface="+mn-cs"/>
              </a:rPr>
              <a:t> المثمرة</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0" name="Content Placeholder 5">
            <a:extLst>
              <a:ext uri="{FF2B5EF4-FFF2-40B4-BE49-F238E27FC236}">
                <a16:creationId xmlns:a16="http://schemas.microsoft.com/office/drawing/2014/main" id="{FD3399D1-9AB6-5898-4DEE-33AFC1517A73}"/>
              </a:ext>
            </a:extLst>
          </p:cNvPr>
          <p:cNvSpPr txBox="1">
            <a:spLocks/>
          </p:cNvSpPr>
          <p:nvPr/>
        </p:nvSpPr>
        <p:spPr bwMode="auto">
          <a:xfrm>
            <a:off x="5504196" y="3607873"/>
            <a:ext cx="4724400" cy="591201"/>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r" defTabSz="914400" rtl="1" eaLnBrk="0" fontAlgn="base" latinLnBrk="0" hangingPunct="0">
              <a:lnSpc>
                <a:spcPct val="100000"/>
              </a:lnSpc>
              <a:spcBef>
                <a:spcPts val="600"/>
              </a:spcBef>
              <a:spcAft>
                <a:spcPts val="600"/>
              </a:spcAft>
              <a:buClrTx/>
              <a:buSzTx/>
              <a:buFontTx/>
              <a:buChar char="•"/>
              <a:tabLst/>
              <a:defRPr/>
            </a:pPr>
            <a:r>
              <a:rPr lang="ar-EG" u="sng" kern="0" dirty="0" smtClean="0">
                <a:solidFill>
                  <a:srgbClr val="C00000"/>
                </a:solidFill>
                <a:effectLst>
                  <a:outerShdw blurRad="38100" dist="38100" dir="2700000" algn="tl">
                    <a:srgbClr val="000000">
                      <a:alpha val="43137"/>
                    </a:srgbClr>
                  </a:outerShdw>
                </a:effectLst>
                <a:latin typeface="Arial"/>
              </a:rPr>
              <a:t>المشاركون</a:t>
            </a:r>
            <a:endParaRPr kumimoji="0" lang="en-US"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endParaRPr>
          </a:p>
        </p:txBody>
      </p:sp>
    </p:spTree>
    <p:extLst>
      <p:ext uri="{BB962C8B-B14F-4D97-AF65-F5344CB8AC3E}">
        <p14:creationId xmlns:p14="http://schemas.microsoft.com/office/powerpoint/2010/main" val="1916166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5913462" y="3474436"/>
            <a:ext cx="4300637" cy="633537"/>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r" rtl="1">
              <a:spcBef>
                <a:spcPts val="600"/>
              </a:spcBef>
              <a:spcAft>
                <a:spcPts val="600"/>
              </a:spcAft>
              <a:defRPr/>
            </a:pPr>
            <a:r>
              <a:rPr lang="ar-EG" u="sng" kern="0" dirty="0">
                <a:solidFill>
                  <a:srgbClr val="C00000"/>
                </a:solidFill>
                <a:effectLst>
                  <a:outerShdw blurRad="38100" dist="38100" dir="2700000" algn="tl">
                    <a:srgbClr val="000000">
                      <a:alpha val="43137"/>
                    </a:srgbClr>
                  </a:outerShdw>
                </a:effectLst>
                <a:latin typeface="Arial"/>
              </a:rPr>
              <a:t>الزمان والمكان</a:t>
            </a:r>
            <a:endParaRPr kumimoji="0" lang="en-US"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ndParaRPr>
          </a:p>
        </p:txBody>
      </p:sp>
      <p:sp>
        <p:nvSpPr>
          <p:cNvPr id="11" name="TextBox 10">
            <a:extLst>
              <a:ext uri="{FF2B5EF4-FFF2-40B4-BE49-F238E27FC236}">
                <a16:creationId xmlns:a16="http://schemas.microsoft.com/office/drawing/2014/main" id="{27B54F71-3268-DBDC-CD63-50F18B2FA72B}"/>
              </a:ext>
            </a:extLst>
          </p:cNvPr>
          <p:cNvSpPr txBox="1"/>
          <p:nvPr/>
        </p:nvSpPr>
        <p:spPr>
          <a:xfrm>
            <a:off x="1669880" y="4072392"/>
            <a:ext cx="8464872" cy="1415772"/>
          </a:xfrm>
          <a:prstGeom prst="rect">
            <a:avLst/>
          </a:prstGeom>
          <a:noFill/>
        </p:spPr>
        <p:txBody>
          <a:bodyPr wrap="square">
            <a:spAutoFit/>
          </a:bodyPr>
          <a:lstStyle/>
          <a:p>
            <a:pPr marL="457200" lvl="0" indent="-457200" algn="justLow" rtl="1" eaLnBrk="0" fontAlgn="base" hangingPunct="0">
              <a:spcBef>
                <a:spcPct val="30000"/>
              </a:spcBef>
              <a:spcAft>
                <a:spcPct val="0"/>
              </a:spcAft>
              <a:buFont typeface="Wingdings" panose="05000000000000000000" pitchFamily="2" charset="2"/>
              <a:buChar char="q"/>
              <a:defRPr/>
            </a:pPr>
            <a:r>
              <a:rPr lang="ar-EG" sz="2000" b="1" dirty="0">
                <a:effectLst>
                  <a:outerShdw blurRad="38100" dist="38100" dir="2700000" algn="tl">
                    <a:srgbClr val="000000">
                      <a:alpha val="43137"/>
                    </a:srgbClr>
                  </a:outerShdw>
                </a:effectLst>
              </a:rPr>
              <a:t>غالبا ما تكون الاجتماعات عبر الإنترنت هي أفضل طريقة </a:t>
            </a:r>
            <a:r>
              <a:rPr lang="ar-EG" sz="2000" b="1" dirty="0" smtClean="0">
                <a:effectLst>
                  <a:outerShdw blurRad="38100" dist="38100" dir="2700000" algn="tl">
                    <a:srgbClr val="000000">
                      <a:alpha val="43137"/>
                    </a:srgbClr>
                  </a:outerShdw>
                </a:effectLst>
              </a:rPr>
              <a:t>للتواصل بين </a:t>
            </a:r>
            <a:r>
              <a:rPr lang="ar-EG" sz="2000" b="1" dirty="0">
                <a:effectLst>
                  <a:outerShdw blurRad="38100" dist="38100" dir="2700000" algn="tl">
                    <a:srgbClr val="000000">
                      <a:alpha val="43137"/>
                    </a:srgbClr>
                  </a:outerShdw>
                </a:effectLst>
              </a:rPr>
              <a:t>الأشخاص في مواقع متعددة أو للوصول إلى جماهير </a:t>
            </a:r>
            <a:r>
              <a:rPr lang="ar-EG" sz="2000" b="1" dirty="0" smtClean="0">
                <a:effectLst>
                  <a:outerShdw blurRad="38100" dist="38100" dir="2700000" algn="tl">
                    <a:srgbClr val="000000">
                      <a:alpha val="43137"/>
                    </a:srgbClr>
                  </a:outerShdw>
                </a:effectLst>
              </a:rPr>
              <a:t>كبيرة، </a:t>
            </a:r>
            <a:r>
              <a:rPr lang="ar-EG" sz="2000" b="1" dirty="0">
                <a:effectLst>
                  <a:outerShdw blurRad="38100" dist="38100" dir="2700000" algn="tl">
                    <a:srgbClr val="000000">
                      <a:alpha val="43137"/>
                    </a:srgbClr>
                  </a:outerShdw>
                </a:effectLst>
              </a:rPr>
              <a:t>
غالبا ما تكون الاجتماعات الصباحية أكثر إنتاجية لأن الناس </a:t>
            </a:r>
            <a:r>
              <a:rPr lang="ar-EG" sz="2000" b="1" dirty="0" smtClean="0">
                <a:effectLst>
                  <a:outerShdw blurRad="38100" dist="38100" dir="2700000" algn="tl">
                    <a:srgbClr val="000000">
                      <a:alpha val="43137"/>
                    </a:srgbClr>
                  </a:outerShdw>
                </a:effectLst>
              </a:rPr>
              <a:t>عموما يكونون أكثر </a:t>
            </a:r>
            <a:r>
              <a:rPr lang="ar-EG" sz="2000" b="1" dirty="0">
                <a:effectLst>
                  <a:outerShdw blurRad="38100" dist="38100" dir="2700000" algn="tl">
                    <a:srgbClr val="000000">
                      <a:alpha val="43137"/>
                    </a:srgbClr>
                  </a:outerShdw>
                </a:effectLst>
              </a:rPr>
              <a:t>يقظة </a:t>
            </a:r>
            <a:r>
              <a:rPr lang="ar-EG" sz="2000" b="1" dirty="0" smtClean="0">
                <a:effectLst>
                  <a:outerShdw blurRad="38100" dist="38100" dir="2700000" algn="tl">
                    <a:srgbClr val="000000">
                      <a:alpha val="43137"/>
                    </a:srgbClr>
                  </a:outerShdw>
                </a:effectLst>
              </a:rPr>
              <a:t>وغير منخرطين </a:t>
            </a:r>
            <a:r>
              <a:rPr lang="ar-EG" sz="2000" b="1" dirty="0">
                <a:effectLst>
                  <a:outerShdw blurRad="38100" dist="38100" dir="2700000" algn="tl">
                    <a:srgbClr val="000000">
                      <a:alpha val="43137"/>
                    </a:srgbClr>
                  </a:outerShdw>
                </a:effectLst>
              </a:rPr>
              <a:t>بعد في عمل اليوم.</a:t>
            </a:r>
            <a:endParaRPr lang="en-US" sz="2000" b="1" dirty="0">
              <a:effectLst>
                <a:outerShdw blurRad="38100" dist="38100" dir="2700000" algn="tl">
                  <a:srgbClr val="000000">
                    <a:alpha val="43137"/>
                  </a:srgbClr>
                </a:outerShdw>
              </a:effectLst>
            </a:endParaRPr>
          </a:p>
        </p:txBody>
      </p:sp>
      <p:sp>
        <p:nvSpPr>
          <p:cNvPr id="3" name="Content Placeholder 5">
            <a:extLst>
              <a:ext uri="{FF2B5EF4-FFF2-40B4-BE49-F238E27FC236}">
                <a16:creationId xmlns:a16="http://schemas.microsoft.com/office/drawing/2014/main" id="{A8B9A1D9-1079-D9E5-9406-65DD11D02551}"/>
              </a:ext>
            </a:extLst>
          </p:cNvPr>
          <p:cNvSpPr txBox="1">
            <a:spLocks/>
          </p:cNvSpPr>
          <p:nvPr/>
        </p:nvSpPr>
        <p:spPr bwMode="auto">
          <a:xfrm>
            <a:off x="1410608" y="1406785"/>
            <a:ext cx="4300637" cy="652654"/>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Time &amp; Venue</a:t>
            </a:r>
          </a:p>
        </p:txBody>
      </p:sp>
      <p:sp>
        <p:nvSpPr>
          <p:cNvPr id="4" name="TextBox 3">
            <a:extLst>
              <a:ext uri="{FF2B5EF4-FFF2-40B4-BE49-F238E27FC236}">
                <a16:creationId xmlns:a16="http://schemas.microsoft.com/office/drawing/2014/main" id="{84BA02EE-9CED-5445-7671-8EC13309DA48}"/>
              </a:ext>
            </a:extLst>
          </p:cNvPr>
          <p:cNvSpPr txBox="1"/>
          <p:nvPr/>
        </p:nvSpPr>
        <p:spPr>
          <a:xfrm>
            <a:off x="1669879" y="2094137"/>
            <a:ext cx="8082733" cy="1415772"/>
          </a:xfrm>
          <a:prstGeom prst="rect">
            <a:avLst/>
          </a:prstGeom>
          <a:noFill/>
        </p:spPr>
        <p:txBody>
          <a:bodyPr wrap="square">
            <a:spAutoFit/>
          </a:bodyPr>
          <a:lstStyle/>
          <a:p>
            <a:pPr marL="457200" marR="0" lvl="0" indent="-457200" algn="just"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2000" b="1" dirty="0">
                <a:solidFill>
                  <a:srgbClr val="C00000"/>
                </a:solidFill>
                <a:effectLst>
                  <a:outerShdw blurRad="38100" dist="38100" dir="2700000" algn="tl">
                    <a:srgbClr val="000000">
                      <a:alpha val="43137"/>
                    </a:srgbClr>
                  </a:outerShdw>
                </a:effectLst>
              </a:rPr>
              <a:t>Online meetings </a:t>
            </a:r>
            <a:r>
              <a:rPr lang="en-US" sz="2000" b="1" dirty="0">
                <a:effectLst>
                  <a:outerShdw blurRad="38100" dist="38100" dir="2700000" algn="tl">
                    <a:srgbClr val="000000">
                      <a:alpha val="43137"/>
                    </a:srgbClr>
                  </a:outerShdw>
                </a:effectLst>
              </a:rPr>
              <a:t>are often the best way to connect people in multiple locations or to </a:t>
            </a:r>
            <a:r>
              <a:rPr lang="en-US" sz="2000" b="1" dirty="0">
                <a:solidFill>
                  <a:schemeClr val="accent1">
                    <a:lumMod val="50000"/>
                  </a:schemeClr>
                </a:solidFill>
                <a:effectLst>
                  <a:outerShdw blurRad="38100" dist="38100" dir="2700000" algn="tl">
                    <a:srgbClr val="000000">
                      <a:alpha val="43137"/>
                    </a:srgbClr>
                  </a:outerShdw>
                </a:effectLst>
              </a:rPr>
              <a:t>reach </a:t>
            </a:r>
            <a:r>
              <a:rPr lang="en-US" sz="2000" b="1" u="sng" dirty="0">
                <a:solidFill>
                  <a:schemeClr val="accent1">
                    <a:lumMod val="50000"/>
                  </a:schemeClr>
                </a:solidFill>
                <a:effectLst>
                  <a:outerShdw blurRad="38100" dist="38100" dir="2700000" algn="tl">
                    <a:srgbClr val="000000">
                      <a:alpha val="43137"/>
                    </a:srgbClr>
                  </a:outerShdw>
                </a:effectLst>
              </a:rPr>
              <a:t>large audiences, </a:t>
            </a:r>
          </a:p>
          <a:p>
            <a:pPr marL="457200" marR="0" lvl="0" indent="-457200" algn="just"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2000" b="1" u="sng" dirty="0">
                <a:solidFill>
                  <a:srgbClr val="C00000"/>
                </a:solidFill>
                <a:effectLst>
                  <a:outerShdw blurRad="38100" dist="38100" dir="2700000" algn="tl">
                    <a:srgbClr val="000000">
                      <a:alpha val="43137"/>
                    </a:srgbClr>
                  </a:outerShdw>
                </a:effectLst>
              </a:rPr>
              <a:t>morning meetings </a:t>
            </a:r>
            <a:r>
              <a:rPr lang="en-US" sz="2000" b="1" dirty="0">
                <a:effectLst>
                  <a:outerShdw blurRad="38100" dist="38100" dir="2700000" algn="tl">
                    <a:srgbClr val="000000">
                      <a:alpha val="43137"/>
                    </a:srgbClr>
                  </a:outerShdw>
                </a:effectLst>
              </a:rPr>
              <a:t>are often more productive because people are generally more alert and not yet engaged with the work of the day.</a:t>
            </a:r>
          </a:p>
        </p:txBody>
      </p:sp>
      <p:sp>
        <p:nvSpPr>
          <p:cNvPr id="9" name="TextBox 8">
            <a:extLst>
              <a:ext uri="{FF2B5EF4-FFF2-40B4-BE49-F238E27FC236}">
                <a16:creationId xmlns:a16="http://schemas.microsoft.com/office/drawing/2014/main" id="{27F84A76-7E97-9E9A-97B6-4519D826717A}"/>
              </a:ext>
            </a:extLst>
          </p:cNvPr>
          <p:cNvSpPr txBox="1"/>
          <p:nvPr/>
        </p:nvSpPr>
        <p:spPr>
          <a:xfrm>
            <a:off x="2647666" y="600108"/>
            <a:ext cx="8106770" cy="584775"/>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a:t>
            </a:r>
            <a:r>
              <a:rPr kumimoji="0" lang="en-US"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Meetings  </a:t>
            </a:r>
            <a:r>
              <a:rPr kumimoji="0" lang="ar-EG"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الاجتماعات</a:t>
            </a:r>
            <a:r>
              <a:rPr kumimoji="0" lang="ar-EG" sz="3200" b="1" i="0" u="none" strike="noStrike" kern="0" cap="none" spc="0" normalizeH="0" noProof="0" dirty="0" smtClean="0">
                <a:ln>
                  <a:noFill/>
                </a:ln>
                <a:solidFill>
                  <a:srgbClr val="FF0000"/>
                </a:solidFill>
                <a:effectLst>
                  <a:outerShdw blurRad="38100" dist="38100" dir="2700000" algn="tl">
                    <a:srgbClr val="C0C0C0"/>
                  </a:outerShdw>
                </a:effectLst>
                <a:uLnTx/>
                <a:uFillTx/>
                <a:latin typeface="Tahoma"/>
                <a:ea typeface="+mn-ea"/>
                <a:cs typeface="+mn-cs"/>
              </a:rPr>
              <a:t> المثمرة</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28400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additive="base">
                                        <p:cTn id="2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anim calcmode="lin" valueType="num">
                                      <p:cBhvr additive="base">
                                        <p:cTn id="3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8178011" y="3436930"/>
            <a:ext cx="2044459" cy="4979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lvl="0" indent="0" algn="r" rtl="1">
              <a:spcBef>
                <a:spcPts val="600"/>
              </a:spcBef>
              <a:spcAft>
                <a:spcPts val="600"/>
              </a:spcAft>
              <a:buNone/>
              <a:defRPr/>
            </a:pPr>
            <a:r>
              <a:rPr lang="ar-EG" sz="2800" u="sng" kern="0" dirty="0">
                <a:solidFill>
                  <a:srgbClr val="C00000"/>
                </a:solidFill>
                <a:effectLst>
                  <a:outerShdw blurRad="38100" dist="38100" dir="2700000" algn="tl">
                    <a:srgbClr val="000000">
                      <a:alpha val="43137"/>
                    </a:srgbClr>
                  </a:outerShdw>
                </a:effectLst>
                <a:latin typeface="Arial"/>
              </a:rPr>
              <a:t>جدول </a:t>
            </a:r>
            <a:r>
              <a:rPr lang="ar-EG" sz="2800" u="sng" kern="0" dirty="0" smtClean="0">
                <a:solidFill>
                  <a:srgbClr val="C00000"/>
                </a:solidFill>
                <a:effectLst>
                  <a:outerShdw blurRad="38100" dist="38100" dir="2700000" algn="tl">
                    <a:srgbClr val="000000">
                      <a:alpha val="43137"/>
                    </a:srgbClr>
                  </a:outerShdw>
                </a:effectLst>
                <a:latin typeface="Arial"/>
              </a:rPr>
              <a:t>الأعمال</a:t>
            </a:r>
            <a:endParaRPr kumimoji="0" lang="en-US" sz="2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082549C0-FABD-E310-44D4-BFE44549D212}"/>
              </a:ext>
            </a:extLst>
          </p:cNvPr>
          <p:cNvSpPr txBox="1"/>
          <p:nvPr/>
        </p:nvSpPr>
        <p:spPr>
          <a:xfrm>
            <a:off x="1387364" y="1992630"/>
            <a:ext cx="8835106" cy="1449628"/>
          </a:xfrm>
          <a:prstGeom prst="rect">
            <a:avLst/>
          </a:prstGeom>
          <a:noFill/>
        </p:spPr>
        <p:txBody>
          <a:bodyPr wrap="square">
            <a:spAutoFit/>
          </a:bodyPr>
          <a:lstStyle/>
          <a:p>
            <a:pPr marL="457200" lvl="0" indent="-457200" eaLnBrk="0" fontAlgn="base" hangingPunct="0">
              <a:spcBef>
                <a:spcPct val="30000"/>
              </a:spcBef>
              <a:spcAft>
                <a:spcPct val="0"/>
              </a:spcAft>
              <a:buFont typeface="Wingdings" panose="05000000000000000000" pitchFamily="2" charset="2"/>
              <a:buChar char="q"/>
              <a:defRPr/>
            </a:pPr>
            <a:r>
              <a:rPr lang="en-US" b="1" dirty="0">
                <a:effectLst>
                  <a:outerShdw blurRad="38100" dist="38100" dir="2700000" algn="tl">
                    <a:srgbClr val="000000">
                      <a:alpha val="43137"/>
                    </a:srgbClr>
                  </a:outerShdw>
                </a:effectLst>
              </a:rPr>
              <a:t>the agenda is an important tool for guiding the progress of the meeting.</a:t>
            </a:r>
          </a:p>
          <a:p>
            <a:pPr marL="457200" lvl="0" indent="-457200" eaLnBrk="0" fontAlgn="base" hangingPunct="0">
              <a:spcBef>
                <a:spcPct val="30000"/>
              </a:spcBef>
              <a:spcAft>
                <a:spcPct val="0"/>
              </a:spcAft>
              <a:buFont typeface="Wingdings" panose="05000000000000000000" pitchFamily="2" charset="2"/>
              <a:buChar char="q"/>
              <a:defRPr/>
            </a:pPr>
            <a:r>
              <a:rPr lang="en-US" b="1" dirty="0">
                <a:effectLst>
                  <a:outerShdw blurRad="38100" dist="38100" dir="2700000" algn="tl">
                    <a:srgbClr val="000000">
                      <a:alpha val="43137"/>
                    </a:srgbClr>
                  </a:outerShdw>
                </a:effectLst>
              </a:rPr>
              <a:t>People who will be presenting information need to know what is expected of them,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b="1" dirty="0">
                <a:effectLst>
                  <a:outerShdw blurRad="38100" dist="38100" dir="2700000" algn="tl">
                    <a:srgbClr val="000000">
                      <a:alpha val="43137"/>
                    </a:srgbClr>
                  </a:outerShdw>
                </a:effectLst>
              </a:rPr>
              <a:t>know what will be presented so non presenters can prepare questions,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b="1" dirty="0">
                <a:effectLst>
                  <a:outerShdw blurRad="38100" dist="38100" dir="2700000" algn="tl">
                    <a:srgbClr val="000000">
                      <a:alpha val="43137"/>
                    </a:srgbClr>
                  </a:outerShdw>
                </a:effectLst>
              </a:rPr>
              <a:t>Know how long the meeting will last. </a:t>
            </a:r>
          </a:p>
        </p:txBody>
      </p:sp>
      <p:sp>
        <p:nvSpPr>
          <p:cNvPr id="10" name="Content Placeholder 5">
            <a:extLst>
              <a:ext uri="{FF2B5EF4-FFF2-40B4-BE49-F238E27FC236}">
                <a16:creationId xmlns:a16="http://schemas.microsoft.com/office/drawing/2014/main" id="{CB97409F-0067-EE95-A2BB-BA4E2FC0E876}"/>
              </a:ext>
            </a:extLst>
          </p:cNvPr>
          <p:cNvSpPr txBox="1">
            <a:spLocks/>
          </p:cNvSpPr>
          <p:nvPr/>
        </p:nvSpPr>
        <p:spPr bwMode="auto">
          <a:xfrm>
            <a:off x="1387364" y="1410778"/>
            <a:ext cx="2044459" cy="499908"/>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ctr"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600"/>
              </a:spcBef>
              <a:spcAft>
                <a:spcPts val="600"/>
              </a:spcAft>
              <a:buClrTx/>
              <a:buSzTx/>
              <a:buNone/>
              <a:tabLst/>
              <a:defRPr/>
            </a:pPr>
            <a:r>
              <a:rPr kumimoji="0" lang="en-US"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Agenda </a:t>
            </a:r>
          </a:p>
        </p:txBody>
      </p:sp>
      <p:sp>
        <p:nvSpPr>
          <p:cNvPr id="12" name="TextBox 11">
            <a:extLst>
              <a:ext uri="{FF2B5EF4-FFF2-40B4-BE49-F238E27FC236}">
                <a16:creationId xmlns:a16="http://schemas.microsoft.com/office/drawing/2014/main" id="{E415E349-BDB8-ADC3-A79C-7AC878DA0DDE}"/>
              </a:ext>
            </a:extLst>
          </p:cNvPr>
          <p:cNvSpPr txBox="1"/>
          <p:nvPr/>
        </p:nvSpPr>
        <p:spPr>
          <a:xfrm>
            <a:off x="1387364" y="4050297"/>
            <a:ext cx="8835106" cy="1449628"/>
          </a:xfrm>
          <a:prstGeom prst="rect">
            <a:avLst/>
          </a:prstGeom>
          <a:noFill/>
        </p:spPr>
        <p:txBody>
          <a:bodyPr wrap="square">
            <a:spAutoFit/>
          </a:bodyPr>
          <a:lstStyle/>
          <a:p>
            <a:pPr marL="457200" lvl="0" indent="-457200" algn="r" rtl="1" eaLnBrk="0" fontAlgn="base" hangingPunct="0">
              <a:spcBef>
                <a:spcPct val="30000"/>
              </a:spcBef>
              <a:spcAft>
                <a:spcPct val="0"/>
              </a:spcAft>
              <a:buFont typeface="Wingdings" panose="05000000000000000000" pitchFamily="2" charset="2"/>
              <a:buChar char="q"/>
              <a:defRPr/>
            </a:pPr>
            <a:r>
              <a:rPr lang="ar-EG" b="1" dirty="0" smtClean="0">
                <a:effectLst>
                  <a:outerShdw blurRad="38100" dist="38100" dir="2700000" algn="tl">
                    <a:srgbClr val="000000">
                      <a:alpha val="43137"/>
                    </a:srgbClr>
                  </a:outerShdw>
                </a:effectLst>
              </a:rPr>
              <a:t>يعتبر جدول </a:t>
            </a:r>
            <a:r>
              <a:rPr lang="ar-EG" b="1" dirty="0">
                <a:effectLst>
                  <a:outerShdw blurRad="38100" dist="38100" dir="2700000" algn="tl">
                    <a:srgbClr val="000000">
                      <a:alpha val="43137"/>
                    </a:srgbClr>
                  </a:outerShdw>
                </a:effectLst>
              </a:rPr>
              <a:t>الأعمال أداة هامة لتوجيه تقدم الاجتماع.
يحتاج الأشخاص الذين سيقدمون المعلومات إلى معرفة ما هو متوقع منهم ، 
</a:t>
            </a:r>
            <a:r>
              <a:rPr lang="ar-EG" b="1" dirty="0" smtClean="0">
                <a:effectLst>
                  <a:outerShdw blurRad="38100" dist="38100" dir="2700000" algn="tl">
                    <a:srgbClr val="000000">
                      <a:alpha val="43137"/>
                    </a:srgbClr>
                  </a:outerShdw>
                </a:effectLst>
              </a:rPr>
              <a:t>ومعرفة </a:t>
            </a:r>
            <a:r>
              <a:rPr lang="ar-EG" b="1" dirty="0">
                <a:effectLst>
                  <a:outerShdw blurRad="38100" dist="38100" dir="2700000" algn="tl">
                    <a:srgbClr val="000000">
                      <a:alpha val="43137"/>
                    </a:srgbClr>
                  </a:outerShdw>
                </a:effectLst>
              </a:rPr>
              <a:t>ما سيتم تقديمه حتى يتمكن غير المقدمين من إعداد الأسئلة ، 
</a:t>
            </a:r>
            <a:r>
              <a:rPr lang="ar-EG" b="1" dirty="0" smtClean="0">
                <a:effectLst>
                  <a:outerShdw blurRad="38100" dist="38100" dir="2700000" algn="tl">
                    <a:srgbClr val="000000">
                      <a:alpha val="43137"/>
                    </a:srgbClr>
                  </a:outerShdw>
                </a:effectLst>
              </a:rPr>
              <a:t>ومعرفة المدة التي سيستغرقها الاجتماع</a:t>
            </a:r>
            <a:r>
              <a:rPr lang="ar-EG" b="1" dirty="0">
                <a:effectLst>
                  <a:outerShdw blurRad="38100" dist="38100" dir="2700000" algn="tl">
                    <a:srgbClr val="000000">
                      <a:alpha val="43137"/>
                    </a:srgbClr>
                  </a:outerShdw>
                </a:effectLst>
              </a:rPr>
              <a:t>.</a:t>
            </a:r>
            <a:endParaRPr lang="en-US" b="1" dirty="0">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27F84A76-7E97-9E9A-97B6-4519D826717A}"/>
              </a:ext>
            </a:extLst>
          </p:cNvPr>
          <p:cNvSpPr txBox="1"/>
          <p:nvPr/>
        </p:nvSpPr>
        <p:spPr>
          <a:xfrm>
            <a:off x="2647666" y="600108"/>
            <a:ext cx="8106770" cy="584775"/>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a:t>
            </a:r>
            <a:r>
              <a:rPr kumimoji="0" lang="en-US"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Meetings  </a:t>
            </a:r>
            <a:r>
              <a:rPr kumimoji="0" lang="ar-EG"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n-ea"/>
                <a:cs typeface="+mn-cs"/>
              </a:rPr>
              <a:t>الاجتماعات</a:t>
            </a:r>
            <a:r>
              <a:rPr kumimoji="0" lang="ar-EG" sz="3200" b="1" i="0" u="none" strike="noStrike" kern="0" cap="none" spc="0" normalizeH="0" noProof="0" dirty="0" smtClean="0">
                <a:ln>
                  <a:noFill/>
                </a:ln>
                <a:solidFill>
                  <a:srgbClr val="FF0000"/>
                </a:solidFill>
                <a:effectLst>
                  <a:outerShdw blurRad="38100" dist="38100" dir="2700000" algn="tl">
                    <a:srgbClr val="C0C0C0"/>
                  </a:outerShdw>
                </a:effectLst>
                <a:uLnTx/>
                <a:uFillTx/>
                <a:latin typeface="Tahoma"/>
                <a:ea typeface="+mn-ea"/>
                <a:cs typeface="+mn-cs"/>
              </a:rPr>
              <a:t> المثمرة</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268809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xEl>
                                              <p:pRg st="0" end="0"/>
                                            </p:txEl>
                                          </p:spTgt>
                                        </p:tgtEl>
                                        <p:attrNameLst>
                                          <p:attrName>style.visibility</p:attrName>
                                        </p:attrNameLst>
                                      </p:cBhvr>
                                      <p:to>
                                        <p:strVal val="visible"/>
                                      </p:to>
                                    </p:set>
                                    <p:anim calcmode="lin" valueType="num">
                                      <p:cBhvr additive="base">
                                        <p:cTn id="3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30685" y="602455"/>
            <a:ext cx="8035357" cy="584775"/>
          </a:xfrm>
          <a:prstGeom prst="rect">
            <a:avLst/>
          </a:prstGeom>
          <a:noFill/>
        </p:spPr>
        <p:txBody>
          <a:bodyPr wrap="square">
            <a:spAutoFit/>
          </a:bodyPr>
          <a:lstStyle/>
          <a:p>
            <a:pPr lvl="0" eaLnBrk="0" fontAlgn="base" hangingPunct="0">
              <a:spcBef>
                <a:spcPct val="0"/>
              </a:spcBef>
              <a:spcAft>
                <a:spcPct val="0"/>
              </a:spcAft>
              <a:defRPr/>
            </a:pPr>
            <a:r>
              <a:rPr kumimoji="0" lang="en-US"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j-ea"/>
                <a:cs typeface="+mj-cs"/>
              </a:rPr>
              <a:t>Conduct </a:t>
            </a:r>
            <a:r>
              <a:rPr kumimoji="0" lang="en-US" sz="3200" b="1" i="0" u="none" strike="noStrike" kern="0" cap="none" spc="0" normalizeH="0" baseline="0" noProof="0" dirty="0" smtClean="0">
                <a:ln>
                  <a:noFill/>
                </a:ln>
                <a:solidFill>
                  <a:srgbClr val="FF0000"/>
                </a:solidFill>
                <a:effectLst>
                  <a:outerShdw blurRad="38100" dist="38100" dir="2700000" algn="tl">
                    <a:srgbClr val="808080"/>
                  </a:outerShdw>
                </a:effectLst>
                <a:uLnTx/>
                <a:uFillTx/>
                <a:latin typeface="Tahoma"/>
                <a:ea typeface="+mj-ea"/>
                <a:cs typeface="+mj-cs"/>
              </a:rPr>
              <a:t>Meetings   </a:t>
            </a:r>
            <a:r>
              <a:rPr lang="ar-EG" sz="3200" b="1" kern="0" dirty="0">
                <a:solidFill>
                  <a:srgbClr val="FF0000"/>
                </a:solidFill>
                <a:effectLst>
                  <a:outerShdw blurRad="38100" dist="38100" dir="2700000" algn="tl">
                    <a:srgbClr val="808080"/>
                  </a:outerShdw>
                </a:effectLst>
                <a:latin typeface="Tahoma"/>
                <a:ea typeface="+mj-ea"/>
                <a:cs typeface="+mj-cs"/>
              </a:rPr>
              <a:t>إجراء الاجتماعات</a:t>
            </a:r>
            <a:r>
              <a:rPr kumimoji="0" lang="en-US" sz="3200" b="1" i="0" u="none" strike="noStrike" kern="0" cap="none" spc="0" normalizeH="0" baseline="0" noProof="0" dirty="0" smtClean="0">
                <a:ln>
                  <a:noFill/>
                </a:ln>
                <a:solidFill>
                  <a:srgbClr val="FF0000"/>
                </a:solidFill>
                <a:effectLst>
                  <a:outerShdw blurRad="38100" dist="38100" dir="2700000" algn="tl">
                    <a:srgbClr val="808080"/>
                  </a:outerShdw>
                </a:effectLst>
                <a:uLnTx/>
                <a:uFillTx/>
                <a:latin typeface="Tahoma"/>
                <a:ea typeface="+mj-ea"/>
                <a:cs typeface="+mj-cs"/>
              </a:rPr>
              <a:t> </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1658131" y="1783472"/>
            <a:ext cx="4526507" cy="3288758"/>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Stay on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Follow the Rules</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Participate Actively</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Close Effectively</a:t>
            </a:r>
          </a:p>
        </p:txBody>
      </p:sp>
      <p:sp>
        <p:nvSpPr>
          <p:cNvPr id="3" name="Content Placeholder 11">
            <a:extLst>
              <a:ext uri="{FF2B5EF4-FFF2-40B4-BE49-F238E27FC236}">
                <a16:creationId xmlns:a16="http://schemas.microsoft.com/office/drawing/2014/main" id="{466D6B40-BC82-A3F9-B2E9-B55EC512BD38}"/>
              </a:ext>
            </a:extLst>
          </p:cNvPr>
          <p:cNvSpPr txBox="1">
            <a:spLocks/>
          </p:cNvSpPr>
          <p:nvPr/>
        </p:nvSpPr>
        <p:spPr bwMode="auto">
          <a:xfrm>
            <a:off x="6523630" y="1783472"/>
            <a:ext cx="3919580" cy="3097138"/>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r" rtl="1">
              <a:spcBef>
                <a:spcPts val="1200"/>
              </a:spcBef>
              <a:spcAft>
                <a:spcPts val="600"/>
              </a:spcAft>
              <a:defRPr/>
            </a:pPr>
            <a:r>
              <a:rPr lang="ar-EG" sz="2800" b="0" kern="0" dirty="0">
                <a:solidFill>
                  <a:srgbClr val="000000"/>
                </a:solidFill>
                <a:effectLst>
                  <a:outerShdw blurRad="38100" dist="38100" dir="2700000" algn="tl">
                    <a:srgbClr val="000000">
                      <a:alpha val="43137"/>
                    </a:srgbClr>
                  </a:outerShdw>
                </a:effectLst>
                <a:latin typeface="Arial"/>
              </a:rPr>
              <a:t>ابق على المسار الصحيح
اتبع القواعد
</a:t>
            </a:r>
            <a:r>
              <a:rPr lang="ar-EG" sz="2800" b="0" kern="0" dirty="0" smtClean="0">
                <a:solidFill>
                  <a:srgbClr val="000000"/>
                </a:solidFill>
                <a:effectLst>
                  <a:outerShdw blurRad="38100" dist="38100" dir="2700000" algn="tl">
                    <a:srgbClr val="000000">
                      <a:alpha val="43137"/>
                    </a:srgbClr>
                  </a:outerShdw>
                </a:effectLst>
                <a:latin typeface="Arial"/>
              </a:rPr>
              <a:t>ادعُ </a:t>
            </a:r>
            <a:r>
              <a:rPr lang="ar-EG" sz="2800" b="0" kern="0" dirty="0">
                <a:solidFill>
                  <a:srgbClr val="000000"/>
                </a:solidFill>
                <a:effectLst>
                  <a:outerShdw blurRad="38100" dist="38100" dir="2700000" algn="tl">
                    <a:srgbClr val="000000">
                      <a:alpha val="43137"/>
                    </a:srgbClr>
                  </a:outerShdw>
                </a:effectLst>
                <a:latin typeface="Arial"/>
              </a:rPr>
              <a:t>للمشاركة
شارك بنشاط
</a:t>
            </a:r>
            <a:r>
              <a:rPr lang="ar-EG" sz="2800" b="0" kern="0" dirty="0" smtClean="0">
                <a:solidFill>
                  <a:srgbClr val="000000"/>
                </a:solidFill>
                <a:effectLst>
                  <a:outerShdw blurRad="38100" dist="38100" dir="2700000" algn="tl">
                    <a:srgbClr val="000000">
                      <a:alpha val="43137"/>
                    </a:srgbClr>
                  </a:outerShdw>
                </a:effectLst>
                <a:latin typeface="Arial"/>
              </a:rPr>
              <a:t>اغلق بفعالية</a:t>
            </a:r>
            <a:endPar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ndParaRPr>
          </a:p>
        </p:txBody>
      </p:sp>
    </p:spTree>
    <p:extLst>
      <p:ext uri="{BB962C8B-B14F-4D97-AF65-F5344CB8AC3E}">
        <p14:creationId xmlns:p14="http://schemas.microsoft.com/office/powerpoint/2010/main" val="29493362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6225582" y="1257467"/>
            <a:ext cx="4066672"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justLow" rtl="1">
              <a:lnSpc>
                <a:spcPct val="150000"/>
              </a:lnSpc>
              <a:spcBef>
                <a:spcPts val="1200"/>
              </a:spcBef>
              <a:spcAft>
                <a:spcPts val="600"/>
              </a:spcAft>
              <a:defRPr/>
            </a:pPr>
            <a:r>
              <a:rPr lang="ar-EG" sz="2800" kern="0" dirty="0">
                <a:solidFill>
                  <a:srgbClr val="C00000"/>
                </a:solidFill>
                <a:effectLst>
                  <a:outerShdw blurRad="38100" dist="38100" dir="2700000" algn="tl">
                    <a:srgbClr val="000000">
                      <a:alpha val="43137"/>
                    </a:srgbClr>
                  </a:outerShdw>
                </a:effectLst>
                <a:latin typeface="Arial"/>
              </a:rPr>
              <a:t>ابق على المسار الصحيح</a:t>
            </a:r>
            <a:r>
              <a:rPr lang="ar-EG" sz="2400" kern="0" dirty="0">
                <a:effectLst>
                  <a:outerShdw blurRad="38100" dist="38100" dir="2700000" algn="tl">
                    <a:srgbClr val="000000">
                      <a:alpha val="43137"/>
                    </a:srgbClr>
                  </a:outerShdw>
                </a:effectLst>
                <a:latin typeface="Arial"/>
              </a:rPr>
              <a:t>
حافظ على الاجتماع على المسار الصحيح. يحتاج القادة الجيدون إلى توجيه المناقشات التي خرجت عن مسارها والتوسط فيها والتحقيق فيها وتحفيزها وتلخيصها وإعادة توجيهها.</a:t>
            </a:r>
            <a:endParaRPr kumimoji="0" lang="en-US" sz="2400" b="0" i="0" u="none" strike="noStrike" kern="0" cap="none" spc="0" normalizeH="0" baseline="0" noProof="0" dirty="0">
              <a:ln>
                <a:noFill/>
              </a:ln>
              <a:effectLst>
                <a:outerShdw blurRad="38100" dist="38100" dir="2700000" algn="tl">
                  <a:srgbClr val="000000">
                    <a:alpha val="43137"/>
                  </a:srgbClr>
                </a:outerShdw>
              </a:effectLst>
              <a:uLnTx/>
              <a:uFillTx/>
              <a:latin typeface="Arial"/>
            </a:endParaRPr>
          </a:p>
        </p:txBody>
      </p:sp>
      <p:sp>
        <p:nvSpPr>
          <p:cNvPr id="2" name="Content Placeholder 11">
            <a:extLst>
              <a:ext uri="{FF2B5EF4-FFF2-40B4-BE49-F238E27FC236}">
                <a16:creationId xmlns:a16="http://schemas.microsoft.com/office/drawing/2014/main" id="{9EE08FDF-3C0B-E648-E511-035131FE5AB3}"/>
              </a:ext>
            </a:extLst>
          </p:cNvPr>
          <p:cNvSpPr txBox="1">
            <a:spLocks/>
          </p:cNvSpPr>
          <p:nvPr/>
        </p:nvSpPr>
        <p:spPr bwMode="auto">
          <a:xfrm>
            <a:off x="1294190" y="1460310"/>
            <a:ext cx="4628938" cy="3824922"/>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800"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Stay on Track</a:t>
            </a:r>
          </a:p>
          <a:p>
            <a:pPr algn="just">
              <a:spcBef>
                <a:spcPts val="1200"/>
              </a:spcBef>
              <a:spcAft>
                <a:spcPts val="600"/>
              </a:spcAft>
              <a:defRPr/>
            </a:pPr>
            <a:r>
              <a:rPr kumimoji="0" lang="en-US" sz="28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rPr>
              <a:t>Good leaders need to guide, </a:t>
            </a:r>
            <a:r>
              <a:rPr kumimoji="0" lang="en-US" sz="2800" b="0" i="0" u="none" strike="noStrike" kern="1200" cap="none" spc="0" normalizeH="0" baseline="0" noProof="0" dirty="0" smtClean="0">
                <a:ln>
                  <a:noFill/>
                </a:ln>
                <a:solidFill>
                  <a:srgbClr val="000000"/>
                </a:solidFill>
                <a:effectLst/>
                <a:uLnTx/>
                <a:uFillTx/>
                <a:latin typeface="Times New Roman" pitchFamily="18" charset="0"/>
                <a:ea typeface="+mn-ea"/>
              </a:rPr>
              <a:t>mediate,</a:t>
            </a:r>
            <a:r>
              <a:rPr kumimoji="0" lang="en-US" sz="2800" b="0" i="0" u="none" strike="noStrike" kern="1200" cap="none" spc="0" normalizeH="0" noProof="0" dirty="0" smtClean="0">
                <a:ln>
                  <a:noFill/>
                </a:ln>
                <a:solidFill>
                  <a:srgbClr val="000000"/>
                </a:solidFill>
                <a:effectLst/>
                <a:uLnTx/>
                <a:uFillTx/>
                <a:latin typeface="Times New Roman" pitchFamily="18" charset="0"/>
                <a:ea typeface="+mn-ea"/>
              </a:rPr>
              <a:t> </a:t>
            </a:r>
            <a:r>
              <a:rPr kumimoji="0" lang="en-US" sz="2800" b="0" i="0" u="none" strike="noStrike" kern="1200" cap="none" spc="0" normalizeH="0" baseline="0" noProof="0" dirty="0" smtClean="0">
                <a:ln>
                  <a:noFill/>
                </a:ln>
                <a:solidFill>
                  <a:srgbClr val="000000"/>
                </a:solidFill>
                <a:effectLst/>
                <a:uLnTx/>
                <a:uFillTx/>
                <a:latin typeface="Times New Roman" pitchFamily="18" charset="0"/>
                <a:ea typeface="+mn-ea"/>
              </a:rPr>
              <a:t>probe</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rPr>
              <a:t>, stimulate, summarize, and redirect discussions that have gotten off track</a:t>
            </a:r>
            <a:r>
              <a:rPr kumimoji="0" lang="en-US" sz="2800" b="0" i="0" u="none" strike="noStrike" kern="1200" cap="none" spc="0" normalizeH="0" baseline="0" noProof="0" dirty="0" smtClean="0">
                <a:ln>
                  <a:noFill/>
                </a:ln>
                <a:solidFill>
                  <a:srgbClr val="000000"/>
                </a:solidFill>
                <a:effectLst/>
                <a:uLnTx/>
                <a:uFillTx/>
                <a:latin typeface="Times New Roman" pitchFamily="18" charset="0"/>
                <a:ea typeface="+mn-ea"/>
              </a:rPr>
              <a:t>.</a:t>
            </a: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endParaRPr>
          </a:p>
        </p:txBody>
      </p:sp>
      <p:sp>
        <p:nvSpPr>
          <p:cNvPr id="6" name="TextBox 5">
            <a:extLst>
              <a:ext uri="{FF2B5EF4-FFF2-40B4-BE49-F238E27FC236}">
                <a16:creationId xmlns:a16="http://schemas.microsoft.com/office/drawing/2014/main" id="{EEC4E4D1-664F-97EA-892B-D30A0B614EBD}"/>
              </a:ext>
            </a:extLst>
          </p:cNvPr>
          <p:cNvSpPr txBox="1"/>
          <p:nvPr/>
        </p:nvSpPr>
        <p:spPr>
          <a:xfrm>
            <a:off x="2530685" y="602455"/>
            <a:ext cx="8035357" cy="584775"/>
          </a:xfrm>
          <a:prstGeom prst="rect">
            <a:avLst/>
          </a:prstGeom>
          <a:noFill/>
        </p:spPr>
        <p:txBody>
          <a:bodyPr wrap="square">
            <a:spAutoFit/>
          </a:bodyPr>
          <a:lstStyle/>
          <a:p>
            <a:pPr lvl="0" eaLnBrk="0" fontAlgn="base" hangingPunct="0">
              <a:spcBef>
                <a:spcPct val="0"/>
              </a:spcBef>
              <a:spcAft>
                <a:spcPct val="0"/>
              </a:spcAft>
              <a:defRPr/>
            </a:pPr>
            <a:r>
              <a:rPr kumimoji="0" lang="en-US"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j-ea"/>
                <a:cs typeface="+mj-cs"/>
              </a:rPr>
              <a:t>Conduct </a:t>
            </a:r>
            <a:r>
              <a:rPr kumimoji="0" lang="en-US" sz="3200" b="1" i="0" u="none" strike="noStrike" kern="0" cap="none" spc="0" normalizeH="0" baseline="0" noProof="0" dirty="0" smtClean="0">
                <a:ln>
                  <a:noFill/>
                </a:ln>
                <a:solidFill>
                  <a:srgbClr val="FF0000"/>
                </a:solidFill>
                <a:effectLst>
                  <a:outerShdw blurRad="38100" dist="38100" dir="2700000" algn="tl">
                    <a:srgbClr val="808080"/>
                  </a:outerShdw>
                </a:effectLst>
                <a:uLnTx/>
                <a:uFillTx/>
                <a:latin typeface="Tahoma"/>
                <a:ea typeface="+mj-ea"/>
                <a:cs typeface="+mj-cs"/>
              </a:rPr>
              <a:t>Meetings   </a:t>
            </a:r>
            <a:r>
              <a:rPr lang="ar-EG" sz="3200" b="1" kern="0" dirty="0">
                <a:solidFill>
                  <a:srgbClr val="FF0000"/>
                </a:solidFill>
                <a:effectLst>
                  <a:outerShdw blurRad="38100" dist="38100" dir="2700000" algn="tl">
                    <a:srgbClr val="808080"/>
                  </a:outerShdw>
                </a:effectLst>
                <a:latin typeface="Tahoma"/>
                <a:ea typeface="+mj-ea"/>
                <a:cs typeface="+mj-cs"/>
              </a:rPr>
              <a:t>إجراء الاجتماعات</a:t>
            </a:r>
            <a:r>
              <a:rPr kumimoji="0" lang="en-US" sz="3200" b="1" i="0" u="none" strike="noStrike" kern="0" cap="none" spc="0" normalizeH="0" baseline="0" noProof="0" dirty="0" smtClean="0">
                <a:ln>
                  <a:noFill/>
                </a:ln>
                <a:solidFill>
                  <a:srgbClr val="FF0000"/>
                </a:solidFill>
                <a:effectLst>
                  <a:outerShdw blurRad="38100" dist="38100" dir="2700000" algn="tl">
                    <a:srgbClr val="808080"/>
                  </a:outerShdw>
                </a:effectLst>
                <a:uLnTx/>
                <a:uFillTx/>
                <a:latin typeface="Tahoma"/>
                <a:ea typeface="+mj-ea"/>
                <a:cs typeface="+mj-cs"/>
              </a:rPr>
              <a:t> </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2990954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6159762" y="1394986"/>
            <a:ext cx="4048763"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justLow" rtl="1">
              <a:spcBef>
                <a:spcPts val="1200"/>
              </a:spcBef>
              <a:spcAft>
                <a:spcPts val="600"/>
              </a:spcAft>
              <a:defRPr/>
            </a:pPr>
            <a:r>
              <a:rPr lang="ar-EG" sz="2600" kern="0" dirty="0">
                <a:solidFill>
                  <a:srgbClr val="C00000"/>
                </a:solidFill>
                <a:effectLst>
                  <a:outerShdw blurRad="38100" dist="38100" dir="2700000" algn="tl">
                    <a:srgbClr val="000000">
                      <a:alpha val="43137"/>
                    </a:srgbClr>
                  </a:outerShdw>
                </a:effectLst>
                <a:latin typeface="Arial"/>
              </a:rPr>
              <a:t>اتبع القواعد</a:t>
            </a:r>
            <a:r>
              <a:rPr lang="ar-EG" sz="2600" kern="0" dirty="0">
                <a:effectLst>
                  <a:outerShdw blurRad="38100" dist="38100" dir="2700000" algn="tl">
                    <a:srgbClr val="000000">
                      <a:alpha val="43137"/>
                    </a:srgbClr>
                  </a:outerShdw>
                </a:effectLst>
                <a:latin typeface="Arial"/>
              </a:rPr>
              <a:t>
اتبع القواعد المتفق عليها. فكلما كان الاجتماع أكبر، كلما كان من الضروري أن يكون أكثر رسمية. وغالبًا ما تستخدم الاجتماعات الرسمية الإجراءات البرلمانية، وهي طريقة مجربة على مر الزمن للتخطيط وإدارة الاجتماعات </a:t>
            </a:r>
            <a:r>
              <a:rPr lang="ar-EG" sz="2600" kern="0" dirty="0" smtClean="0">
                <a:effectLst>
                  <a:outerShdw blurRad="38100" dist="38100" dir="2700000" algn="tl">
                    <a:srgbClr val="000000">
                      <a:alpha val="43137"/>
                    </a:srgbClr>
                  </a:outerShdw>
                </a:effectLst>
                <a:latin typeface="Arial"/>
              </a:rPr>
              <a:t>الفعّالة.</a:t>
            </a:r>
            <a:endParaRPr kumimoji="0" lang="en-US" sz="2600" b="0" i="0" u="none" strike="noStrike" kern="0" cap="none" spc="0" normalizeH="0" baseline="0" noProof="0" dirty="0">
              <a:ln>
                <a:noFill/>
              </a:ln>
              <a:effectLst>
                <a:outerShdw blurRad="38100" dist="38100" dir="2700000" algn="tl">
                  <a:srgbClr val="000000">
                    <a:alpha val="43137"/>
                  </a:srgbClr>
                </a:outerShdw>
              </a:effectLst>
              <a:uLnTx/>
              <a:uFillTx/>
              <a:latin typeface="Arial"/>
            </a:endParaRPr>
          </a:p>
        </p:txBody>
      </p:sp>
      <p:sp>
        <p:nvSpPr>
          <p:cNvPr id="2" name="Content Placeholder 11">
            <a:extLst>
              <a:ext uri="{FF2B5EF4-FFF2-40B4-BE49-F238E27FC236}">
                <a16:creationId xmlns:a16="http://schemas.microsoft.com/office/drawing/2014/main" id="{08F2444D-7DFD-F6BA-ED6E-257D86D2A61D}"/>
              </a:ext>
            </a:extLst>
          </p:cNvPr>
          <p:cNvSpPr txBox="1">
            <a:spLocks/>
          </p:cNvSpPr>
          <p:nvPr/>
        </p:nvSpPr>
        <p:spPr bwMode="auto">
          <a:xfrm>
            <a:off x="1282962" y="1394986"/>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60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ea typeface="+mn-ea"/>
              </a:rPr>
              <a:t>Follow the Rules</a:t>
            </a:r>
          </a:p>
          <a:p>
            <a:pPr>
              <a:spcBef>
                <a:spcPts val="1200"/>
              </a:spcBef>
              <a:spcAft>
                <a:spcPts val="600"/>
              </a:spcAft>
              <a:defRPr/>
            </a:pPr>
            <a:r>
              <a:rPr kumimoji="0" lang="en-US" sz="2600" b="1" u="none" strike="noStrike" kern="1200" cap="none" spc="0" normalizeH="0" baseline="0" noProof="0" dirty="0">
                <a:ln>
                  <a:noFill/>
                </a:ln>
                <a:solidFill>
                  <a:srgbClr val="000000"/>
                </a:solidFill>
                <a:effectLst/>
                <a:uLnTx/>
                <a:uFillTx/>
                <a:ea typeface="+mn-ea"/>
                <a:cs typeface="Times New Roman" pitchFamily="18" charset="0"/>
              </a:rPr>
              <a:t>Follow agreed-upon rules.</a:t>
            </a:r>
            <a:r>
              <a:rPr kumimoji="0" lang="en-US" sz="2600" b="0" u="none" strike="noStrike" kern="1200" cap="none" spc="0" normalizeH="0" baseline="0" noProof="0" dirty="0">
                <a:ln>
                  <a:noFill/>
                </a:ln>
                <a:solidFill>
                  <a:srgbClr val="000000"/>
                </a:solidFill>
                <a:effectLst/>
                <a:uLnTx/>
                <a:uFillTx/>
                <a:ea typeface="+mn-ea"/>
                <a:cs typeface="Times New Roman" pitchFamily="18" charset="0"/>
              </a:rPr>
              <a:t> The larger the meeting, the more formal you will need to be. Formal meetings often use parliamentary procedure, a time-tested method for planning and running effective meetings. </a:t>
            </a:r>
          </a:p>
        </p:txBody>
      </p:sp>
      <p:sp>
        <p:nvSpPr>
          <p:cNvPr id="6" name="TextBox 5">
            <a:extLst>
              <a:ext uri="{FF2B5EF4-FFF2-40B4-BE49-F238E27FC236}">
                <a16:creationId xmlns:a16="http://schemas.microsoft.com/office/drawing/2014/main" id="{EEC4E4D1-664F-97EA-892B-D30A0B614EBD}"/>
              </a:ext>
            </a:extLst>
          </p:cNvPr>
          <p:cNvSpPr txBox="1"/>
          <p:nvPr/>
        </p:nvSpPr>
        <p:spPr>
          <a:xfrm>
            <a:off x="2530685" y="602455"/>
            <a:ext cx="8035357" cy="584775"/>
          </a:xfrm>
          <a:prstGeom prst="rect">
            <a:avLst/>
          </a:prstGeom>
          <a:noFill/>
        </p:spPr>
        <p:txBody>
          <a:bodyPr wrap="square">
            <a:spAutoFit/>
          </a:bodyPr>
          <a:lstStyle/>
          <a:p>
            <a:pPr lvl="0" eaLnBrk="0" fontAlgn="base" hangingPunct="0">
              <a:spcBef>
                <a:spcPct val="0"/>
              </a:spcBef>
              <a:spcAft>
                <a:spcPct val="0"/>
              </a:spcAft>
              <a:defRPr/>
            </a:pPr>
            <a:r>
              <a:rPr kumimoji="0" lang="en-US"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j-ea"/>
                <a:cs typeface="+mj-cs"/>
              </a:rPr>
              <a:t>Conduct </a:t>
            </a:r>
            <a:r>
              <a:rPr kumimoji="0" lang="en-US" sz="3200" b="1" i="0" u="none" strike="noStrike" kern="0" cap="none" spc="0" normalizeH="0" baseline="0" noProof="0" dirty="0" smtClean="0">
                <a:ln>
                  <a:noFill/>
                </a:ln>
                <a:solidFill>
                  <a:srgbClr val="FF0000"/>
                </a:solidFill>
                <a:effectLst>
                  <a:outerShdw blurRad="38100" dist="38100" dir="2700000" algn="tl">
                    <a:srgbClr val="808080"/>
                  </a:outerShdw>
                </a:effectLst>
                <a:uLnTx/>
                <a:uFillTx/>
                <a:latin typeface="Tahoma"/>
                <a:ea typeface="+mj-ea"/>
                <a:cs typeface="+mj-cs"/>
              </a:rPr>
              <a:t>Meetings   </a:t>
            </a:r>
            <a:r>
              <a:rPr lang="ar-EG" sz="3200" b="1" kern="0" dirty="0">
                <a:solidFill>
                  <a:srgbClr val="FF0000"/>
                </a:solidFill>
                <a:effectLst>
                  <a:outerShdw blurRad="38100" dist="38100" dir="2700000" algn="tl">
                    <a:srgbClr val="808080"/>
                  </a:outerShdw>
                </a:effectLst>
                <a:latin typeface="Tahoma"/>
                <a:ea typeface="+mj-ea"/>
                <a:cs typeface="+mj-cs"/>
              </a:rPr>
              <a:t>إجراء الاجتماعات</a:t>
            </a:r>
            <a:r>
              <a:rPr kumimoji="0" lang="en-US" sz="3200" b="1" i="0" u="none" strike="noStrike" kern="0" cap="none" spc="0" normalizeH="0" baseline="0" noProof="0" dirty="0" smtClean="0">
                <a:ln>
                  <a:noFill/>
                </a:ln>
                <a:solidFill>
                  <a:srgbClr val="FF0000"/>
                </a:solidFill>
                <a:effectLst>
                  <a:outerShdw blurRad="38100" dist="38100" dir="2700000" algn="tl">
                    <a:srgbClr val="808080"/>
                  </a:outerShdw>
                </a:effectLst>
                <a:uLnTx/>
                <a:uFillTx/>
                <a:latin typeface="Tahoma"/>
                <a:ea typeface="+mj-ea"/>
                <a:cs typeface="+mj-cs"/>
              </a:rPr>
              <a:t> </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9943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2" name="Content Placeholder 11">
            <a:extLst>
              <a:ext uri="{FF2B5EF4-FFF2-40B4-BE49-F238E27FC236}">
                <a16:creationId xmlns:a16="http://schemas.microsoft.com/office/drawing/2014/main" id="{CECEA0D9-04D8-CC76-24B2-69C0AD608602}"/>
              </a:ext>
            </a:extLst>
          </p:cNvPr>
          <p:cNvSpPr txBox="1">
            <a:spLocks/>
          </p:cNvSpPr>
          <p:nvPr/>
        </p:nvSpPr>
        <p:spPr bwMode="auto">
          <a:xfrm>
            <a:off x="1337554" y="1579635"/>
            <a:ext cx="4491053" cy="3742996"/>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just" defTabSz="914400" rtl="0" eaLnBrk="0" fontAlgn="base" latinLnBrk="0" hangingPunct="0">
              <a:lnSpc>
                <a:spcPct val="100000"/>
              </a:lnSpc>
              <a:spcBef>
                <a:spcPts val="1200"/>
              </a:spcBef>
              <a:spcAft>
                <a:spcPts val="600"/>
              </a:spcAft>
              <a:buClrTx/>
              <a:buSzTx/>
              <a:buFontTx/>
              <a:buChar char="•"/>
              <a:tabLst/>
              <a:defRPr/>
            </a:pPr>
            <a:r>
              <a:rPr kumimoji="0" lang="en-US" sz="2200"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just" defTabSz="914400" rtl="0" eaLnBrk="0" fontAlgn="base" latinLnBrk="0" hangingPunct="0">
              <a:lnSpc>
                <a:spcPct val="100000"/>
              </a:lnSpc>
              <a:spcBef>
                <a:spcPts val="1200"/>
              </a:spcBef>
              <a:spcAft>
                <a:spcPts val="600"/>
              </a:spcAft>
              <a:buClrTx/>
              <a:buSzTx/>
              <a:buFontTx/>
              <a:buChar char="•"/>
              <a:tabLst/>
              <a:defRPr/>
            </a:pPr>
            <a:r>
              <a:rPr kumimoji="0" lang="en-US" sz="22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Encourage participation. Some participants are too quiet, and others are too talkative. The best meetings are those in which everyone participates, so a leader must not let one or two people dominate the meeting while others remain silent.</a:t>
            </a:r>
          </a:p>
          <a:p>
            <a:pPr marL="0" marR="0" lvl="0" indent="0" algn="just" defTabSz="914400" rtl="0" eaLnBrk="0" fontAlgn="base" latinLnBrk="0" hangingPunct="0">
              <a:lnSpc>
                <a:spcPct val="100000"/>
              </a:lnSpc>
              <a:spcBef>
                <a:spcPts val="1200"/>
              </a:spcBef>
              <a:spcAft>
                <a:spcPts val="600"/>
              </a:spcAft>
              <a:buClrTx/>
              <a:buSzTx/>
              <a:buNone/>
              <a:tabLst/>
              <a:defRPr/>
            </a:pPr>
            <a:endParaRPr kumimoji="0" lang="en-US" sz="22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3" name="Content Placeholder 11">
            <a:extLst>
              <a:ext uri="{FF2B5EF4-FFF2-40B4-BE49-F238E27FC236}">
                <a16:creationId xmlns:a16="http://schemas.microsoft.com/office/drawing/2014/main" id="{E409987B-146A-2231-6EB6-43501F96110F}"/>
              </a:ext>
            </a:extLst>
          </p:cNvPr>
          <p:cNvSpPr txBox="1">
            <a:spLocks/>
          </p:cNvSpPr>
          <p:nvPr/>
        </p:nvSpPr>
        <p:spPr bwMode="auto">
          <a:xfrm>
            <a:off x="6086901" y="1552339"/>
            <a:ext cx="4113993" cy="365758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justLow" rtl="1">
              <a:spcBef>
                <a:spcPts val="1200"/>
              </a:spcBef>
              <a:spcAft>
                <a:spcPts val="600"/>
              </a:spcAft>
              <a:defRPr/>
            </a:pPr>
            <a:r>
              <a:rPr lang="ar-EG" sz="2400" kern="0" dirty="0">
                <a:solidFill>
                  <a:srgbClr val="C00000"/>
                </a:solidFill>
                <a:effectLst>
                  <a:outerShdw blurRad="38100" dist="38100" dir="2700000" algn="tl">
                    <a:srgbClr val="000000">
                      <a:alpha val="43137"/>
                    </a:srgbClr>
                  </a:outerShdw>
                </a:effectLst>
                <a:latin typeface="Arial"/>
              </a:rPr>
              <a:t>ادعُ للمشاركة</a:t>
            </a:r>
            <a:r>
              <a:rPr lang="ar-EG" sz="2400" kern="0" dirty="0">
                <a:effectLst>
                  <a:outerShdw blurRad="38100" dist="38100" dir="2700000" algn="tl">
                    <a:srgbClr val="000000">
                      <a:alpha val="43137"/>
                    </a:srgbClr>
                  </a:outerShdw>
                </a:effectLst>
                <a:latin typeface="Arial"/>
              </a:rPr>
              <a:t>
بعض المشاركين يكونون هادئين للغاية، والبعض الآخر كثيري الكلام. أفضل الاجتماعات هي تلك التي يشارك فيها الجميع، لذلك يجب على القائد ألا يسمح لشخص أو شخصين بالسيطرة على الاجتماع بينما يظل الآخرون </a:t>
            </a:r>
            <a:r>
              <a:rPr lang="ar-EG" sz="2400" kern="0" dirty="0" smtClean="0">
                <a:effectLst>
                  <a:outerShdw blurRad="38100" dist="38100" dir="2700000" algn="tl">
                    <a:srgbClr val="000000">
                      <a:alpha val="43137"/>
                    </a:srgbClr>
                  </a:outerShdw>
                </a:effectLst>
                <a:latin typeface="Arial"/>
              </a:rPr>
              <a:t>صامتين.</a:t>
            </a:r>
            <a:endParaRPr kumimoji="0" lang="en-US" sz="2400" b="0" i="0" u="none" strike="noStrike" kern="0" cap="none" spc="0" normalizeH="0" baseline="0" noProof="0" dirty="0">
              <a:ln>
                <a:noFill/>
              </a:ln>
              <a:effectLst>
                <a:outerShdw blurRad="38100" dist="38100" dir="2700000" algn="tl">
                  <a:srgbClr val="000000">
                    <a:alpha val="43137"/>
                  </a:srgbClr>
                </a:outerShdw>
              </a:effectLst>
              <a:uLnTx/>
              <a:uFillTx/>
              <a:latin typeface="Arial"/>
            </a:endParaRPr>
          </a:p>
        </p:txBody>
      </p:sp>
      <p:sp>
        <p:nvSpPr>
          <p:cNvPr id="6" name="TextBox 5">
            <a:extLst>
              <a:ext uri="{FF2B5EF4-FFF2-40B4-BE49-F238E27FC236}">
                <a16:creationId xmlns:a16="http://schemas.microsoft.com/office/drawing/2014/main" id="{EEC4E4D1-664F-97EA-892B-D30A0B614EBD}"/>
              </a:ext>
            </a:extLst>
          </p:cNvPr>
          <p:cNvSpPr txBox="1"/>
          <p:nvPr/>
        </p:nvSpPr>
        <p:spPr>
          <a:xfrm>
            <a:off x="2530685" y="602455"/>
            <a:ext cx="8035357" cy="584775"/>
          </a:xfrm>
          <a:prstGeom prst="rect">
            <a:avLst/>
          </a:prstGeom>
          <a:noFill/>
        </p:spPr>
        <p:txBody>
          <a:bodyPr wrap="square">
            <a:spAutoFit/>
          </a:bodyPr>
          <a:lstStyle/>
          <a:p>
            <a:pPr lvl="0" eaLnBrk="0" fontAlgn="base" hangingPunct="0">
              <a:spcBef>
                <a:spcPct val="0"/>
              </a:spcBef>
              <a:spcAft>
                <a:spcPct val="0"/>
              </a:spcAft>
              <a:defRPr/>
            </a:pPr>
            <a:r>
              <a:rPr kumimoji="0" lang="en-US"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j-ea"/>
                <a:cs typeface="+mj-cs"/>
              </a:rPr>
              <a:t>Conduct </a:t>
            </a:r>
            <a:r>
              <a:rPr kumimoji="0" lang="en-US" sz="3200" b="1" i="0" u="none" strike="noStrike" kern="0" cap="none" spc="0" normalizeH="0" baseline="0" noProof="0" dirty="0" smtClean="0">
                <a:ln>
                  <a:noFill/>
                </a:ln>
                <a:solidFill>
                  <a:srgbClr val="FF0000"/>
                </a:solidFill>
                <a:effectLst>
                  <a:outerShdw blurRad="38100" dist="38100" dir="2700000" algn="tl">
                    <a:srgbClr val="808080"/>
                  </a:outerShdw>
                </a:effectLst>
                <a:uLnTx/>
                <a:uFillTx/>
                <a:latin typeface="Tahoma"/>
                <a:ea typeface="+mj-ea"/>
                <a:cs typeface="+mj-cs"/>
              </a:rPr>
              <a:t>Meetings   </a:t>
            </a:r>
            <a:r>
              <a:rPr lang="ar-EG" sz="3200" b="1" kern="0" dirty="0">
                <a:solidFill>
                  <a:srgbClr val="FF0000"/>
                </a:solidFill>
                <a:effectLst>
                  <a:outerShdw blurRad="38100" dist="38100" dir="2700000" algn="tl">
                    <a:srgbClr val="808080"/>
                  </a:outerShdw>
                </a:effectLst>
                <a:latin typeface="Tahoma"/>
                <a:ea typeface="+mj-ea"/>
                <a:cs typeface="+mj-cs"/>
              </a:rPr>
              <a:t>إجراء الاجتماعات</a:t>
            </a:r>
            <a:r>
              <a:rPr kumimoji="0" lang="en-US" sz="3200" b="1" i="0" u="none" strike="noStrike" kern="0" cap="none" spc="0" normalizeH="0" baseline="0" noProof="0" dirty="0" smtClean="0">
                <a:ln>
                  <a:noFill/>
                </a:ln>
                <a:solidFill>
                  <a:srgbClr val="FF0000"/>
                </a:solidFill>
                <a:effectLst>
                  <a:outerShdw blurRad="38100" dist="38100" dir="2700000" algn="tl">
                    <a:srgbClr val="808080"/>
                  </a:outerShdw>
                </a:effectLst>
                <a:uLnTx/>
                <a:uFillTx/>
                <a:latin typeface="Tahoma"/>
                <a:ea typeface="+mj-ea"/>
                <a:cs typeface="+mj-cs"/>
              </a:rPr>
              <a:t> </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784335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6184637" y="1454507"/>
            <a:ext cx="4133069" cy="3810004"/>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justLow" rtl="1">
              <a:lnSpc>
                <a:spcPct val="150000"/>
              </a:lnSpc>
              <a:spcBef>
                <a:spcPts val="1200"/>
              </a:spcBef>
              <a:spcAft>
                <a:spcPts val="600"/>
              </a:spcAft>
              <a:defRPr/>
            </a:pPr>
            <a:r>
              <a:rPr lang="ar-EG" sz="2400" kern="0" dirty="0">
                <a:solidFill>
                  <a:srgbClr val="C00000"/>
                </a:solidFill>
                <a:effectLst>
                  <a:outerShdw blurRad="38100" dist="38100" dir="2700000" algn="tl">
                    <a:srgbClr val="000000">
                      <a:alpha val="43137"/>
                    </a:srgbClr>
                  </a:outerShdw>
                </a:effectLst>
                <a:latin typeface="Arial"/>
              </a:rPr>
              <a:t>إغلاق </a:t>
            </a:r>
            <a:r>
              <a:rPr lang="ar-EG" sz="2400" kern="0" dirty="0" smtClean="0">
                <a:solidFill>
                  <a:srgbClr val="C00000"/>
                </a:solidFill>
                <a:effectLst>
                  <a:outerShdw blurRad="38100" dist="38100" dir="2700000" algn="tl">
                    <a:srgbClr val="000000">
                      <a:alpha val="43137"/>
                    </a:srgbClr>
                  </a:outerShdw>
                </a:effectLst>
                <a:latin typeface="Arial"/>
              </a:rPr>
              <a:t>فعّال</a:t>
            </a:r>
            <a:r>
              <a:rPr lang="ar-EG" sz="2200" kern="0" dirty="0">
                <a:effectLst>
                  <a:outerShdw blurRad="38100" dist="38100" dir="2700000" algn="tl">
                    <a:srgbClr val="000000">
                      <a:alpha val="43137"/>
                    </a:srgbClr>
                  </a:outerShdw>
                </a:effectLst>
                <a:latin typeface="Arial"/>
              </a:rPr>
              <a:t>
في نهاية الاجتماع، تأكد من تحقيق الأهداف؛ وإذا لم يكن الأمر كذلك، فقم بجدولة </a:t>
            </a:r>
            <a:r>
              <a:rPr lang="ar-EG" sz="2200" kern="0" dirty="0" smtClean="0">
                <a:effectLst>
                  <a:outerShdw blurRad="38100" dist="38100" dir="2700000" algn="tl">
                    <a:srgbClr val="000000">
                      <a:alpha val="43137"/>
                    </a:srgbClr>
                  </a:outerShdw>
                </a:effectLst>
                <a:latin typeface="Arial"/>
              </a:rPr>
              <a:t>أعمال المتابعة. </a:t>
            </a:r>
            <a:r>
              <a:rPr lang="ar-EG" sz="2200" kern="0" dirty="0">
                <a:effectLst>
                  <a:outerShdw blurRad="38100" dist="38100" dir="2700000" algn="tl">
                    <a:srgbClr val="000000">
                      <a:alpha val="43137"/>
                    </a:srgbClr>
                  </a:outerShdw>
                </a:effectLst>
                <a:latin typeface="Arial"/>
              </a:rPr>
              <a:t>ثم قم بتلخيص القرارات التي تم التوصل إليها، وتأكد من أن الجميع يفهمون ويتفقون على النتيجة</a:t>
            </a:r>
            <a:endParaRPr kumimoji="0" lang="en-US" sz="2200" i="0" u="sng" strike="noStrike" kern="0" cap="none" spc="0" normalizeH="0" baseline="0" noProof="0" dirty="0">
              <a:ln>
                <a:noFill/>
              </a:ln>
              <a:effectLst>
                <a:outerShdw blurRad="38100" dist="38100" dir="2700000" algn="tl">
                  <a:srgbClr val="000000">
                    <a:alpha val="43137"/>
                  </a:srgbClr>
                </a:outerShdw>
              </a:effectLst>
              <a:uLnTx/>
              <a:uFillTx/>
              <a:latin typeface="Arial"/>
            </a:endParaRPr>
          </a:p>
        </p:txBody>
      </p:sp>
      <p:sp>
        <p:nvSpPr>
          <p:cNvPr id="2" name="Content Placeholder 11">
            <a:extLst>
              <a:ext uri="{FF2B5EF4-FFF2-40B4-BE49-F238E27FC236}">
                <a16:creationId xmlns:a16="http://schemas.microsoft.com/office/drawing/2014/main" id="{93101102-0F31-CEB3-357C-7305CCB1F947}"/>
              </a:ext>
            </a:extLst>
          </p:cNvPr>
          <p:cNvSpPr txBox="1">
            <a:spLocks/>
          </p:cNvSpPr>
          <p:nvPr/>
        </p:nvSpPr>
        <p:spPr bwMode="auto">
          <a:xfrm>
            <a:off x="1310185" y="1536395"/>
            <a:ext cx="4874453" cy="3748837"/>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200"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rPr>
              <a:t>Close Effectively</a:t>
            </a:r>
          </a:p>
          <a:p>
            <a:pPr marL="0" marR="0" lvl="0" indent="0" algn="l" defTabSz="914400" rtl="0" eaLnBrk="0" fontAlgn="base" latinLnBrk="0" hangingPunct="0">
              <a:lnSpc>
                <a:spcPct val="150000"/>
              </a:lnSpc>
              <a:spcBef>
                <a:spcPts val="1200"/>
              </a:spcBef>
              <a:spcAft>
                <a:spcPts val="600"/>
              </a:spcAft>
              <a:buClrTx/>
              <a:buSzTx/>
              <a:buNone/>
              <a:tabLst/>
              <a:defRPr/>
            </a:pPr>
            <a:r>
              <a:rPr kumimoji="0" lang="en-US" sz="2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At the end of the meeting, </a:t>
            </a:r>
            <a:r>
              <a:rPr kumimoji="0" lang="en-US" sz="2200" b="0" i="0" u="none" strike="noStrike" kern="1200" cap="none" spc="0" normalizeH="0" baseline="0" noProof="0" dirty="0">
                <a:ln>
                  <a:noFill/>
                </a:ln>
                <a:solidFill>
                  <a:srgbClr val="000000"/>
                </a:solidFill>
                <a:effectLst/>
                <a:uLnTx/>
                <a:uFillTx/>
                <a:latin typeface="Times New Roman" pitchFamily="18" charset="0"/>
                <a:ea typeface="+mn-ea"/>
              </a:rPr>
              <a:t>verify that the </a:t>
            </a:r>
            <a:r>
              <a:rPr kumimoji="0" lang="en-US" sz="2200" i="0" u="sng" strike="noStrike" kern="1200" cap="none" spc="0" normalizeH="0" baseline="0" noProof="0" dirty="0">
                <a:ln>
                  <a:noFill/>
                </a:ln>
                <a:solidFill>
                  <a:schemeClr val="accent1">
                    <a:lumMod val="50000"/>
                  </a:schemeClr>
                </a:solidFill>
                <a:uLnTx/>
                <a:uFillTx/>
                <a:latin typeface="Times New Roman" pitchFamily="18" charset="0"/>
                <a:ea typeface="+mn-ea"/>
              </a:rPr>
              <a:t>objectives have been met</a:t>
            </a:r>
            <a:r>
              <a:rPr kumimoji="0" lang="en-US" sz="2200" b="0" i="0" u="none" strike="noStrike" kern="1200" cap="none" spc="0" normalizeH="0" baseline="0" noProof="0" dirty="0">
                <a:ln>
                  <a:noFill/>
                </a:ln>
                <a:solidFill>
                  <a:srgbClr val="000000"/>
                </a:solidFill>
                <a:uLnTx/>
                <a:uFillTx/>
                <a:latin typeface="Times New Roman" pitchFamily="18" charset="0"/>
                <a:ea typeface="+mn-ea"/>
              </a:rPr>
              <a:t>; </a:t>
            </a:r>
            <a:r>
              <a:rPr kumimoji="0" lang="en-US" sz="2200" b="0" i="0" u="none" strike="noStrike" kern="1200" cap="none" spc="0" normalizeH="0" baseline="0" noProof="0" dirty="0">
                <a:ln>
                  <a:noFill/>
                </a:ln>
                <a:solidFill>
                  <a:srgbClr val="000000"/>
                </a:solidFill>
                <a:effectLst/>
                <a:uLnTx/>
                <a:uFillTx/>
                <a:latin typeface="Times New Roman" pitchFamily="18" charset="0"/>
                <a:ea typeface="+mn-ea"/>
              </a:rPr>
              <a:t>if not, </a:t>
            </a:r>
            <a:r>
              <a:rPr kumimoji="0" lang="en-US" sz="2200" i="0" u="sng" strike="noStrike" kern="1200" cap="none" spc="0" normalizeH="0" baseline="0" noProof="0" dirty="0">
                <a:ln>
                  <a:noFill/>
                </a:ln>
                <a:solidFill>
                  <a:schemeClr val="accent1">
                    <a:lumMod val="50000"/>
                  </a:schemeClr>
                </a:solidFill>
                <a:effectLst/>
                <a:uLnTx/>
                <a:uFillTx/>
                <a:latin typeface="Times New Roman" pitchFamily="18" charset="0"/>
                <a:ea typeface="+mn-ea"/>
              </a:rPr>
              <a:t>schedule follow-up work</a:t>
            </a:r>
            <a:r>
              <a:rPr kumimoji="0" lang="en-US" sz="2200" b="0" i="0" u="none" strike="noStrike" kern="1200" cap="none" spc="0" normalizeH="0" baseline="0" noProof="0" dirty="0">
                <a:ln>
                  <a:noFill/>
                </a:ln>
                <a:solidFill>
                  <a:srgbClr val="000000"/>
                </a:solidFill>
                <a:effectLst/>
                <a:uLnTx/>
                <a:uFillTx/>
                <a:latin typeface="Times New Roman" pitchFamily="18" charset="0"/>
                <a:ea typeface="+mn-ea"/>
              </a:rPr>
              <a:t>. Then, </a:t>
            </a:r>
            <a:r>
              <a:rPr kumimoji="0" lang="en-US" sz="2200" i="0" u="sng" strike="noStrike" kern="1200" cap="none" spc="0" normalizeH="0" baseline="0" noProof="0" dirty="0">
                <a:ln>
                  <a:noFill/>
                </a:ln>
                <a:solidFill>
                  <a:schemeClr val="accent1">
                    <a:lumMod val="50000"/>
                  </a:schemeClr>
                </a:solidFill>
                <a:effectLst/>
                <a:uLnTx/>
                <a:uFillTx/>
                <a:latin typeface="Times New Roman" pitchFamily="18" charset="0"/>
                <a:ea typeface="+mn-ea"/>
              </a:rPr>
              <a:t>summarize the decisions reached,</a:t>
            </a:r>
            <a:r>
              <a:rPr kumimoji="0" lang="en-US" sz="2200" b="0" i="0" u="none" strike="noStrike" kern="1200" cap="none" spc="0" normalizeH="0" baseline="0" noProof="0" dirty="0">
                <a:ln>
                  <a:noFill/>
                </a:ln>
                <a:solidFill>
                  <a:srgbClr val="000000"/>
                </a:solidFill>
                <a:effectLst/>
                <a:uLnTx/>
                <a:uFillTx/>
                <a:latin typeface="Times New Roman" pitchFamily="18" charset="0"/>
                <a:ea typeface="+mn-ea"/>
              </a:rPr>
              <a:t> and </a:t>
            </a:r>
            <a:r>
              <a:rPr kumimoji="0" lang="en-US" sz="2200" i="0" u="sng" strike="noStrike" kern="1200" cap="none" spc="0" normalizeH="0" baseline="0" noProof="0" dirty="0">
                <a:ln>
                  <a:noFill/>
                </a:ln>
                <a:solidFill>
                  <a:schemeClr val="accent1">
                    <a:lumMod val="50000"/>
                  </a:schemeClr>
                </a:solidFill>
                <a:effectLst/>
                <a:uLnTx/>
                <a:uFillTx/>
                <a:latin typeface="Times New Roman" pitchFamily="18" charset="0"/>
                <a:ea typeface="+mn-ea"/>
              </a:rPr>
              <a:t>make sure everyone understands and agrees on the outcome</a:t>
            </a:r>
            <a:endParaRPr kumimoji="0" lang="en-US" sz="2200" i="0" u="sng" strike="noStrike" kern="0" cap="none" spc="0" normalizeH="0" baseline="0" noProof="0" dirty="0">
              <a:ln>
                <a:noFill/>
              </a:ln>
              <a:solidFill>
                <a:schemeClr val="accent1">
                  <a:lumMod val="50000"/>
                </a:schemeClr>
              </a:solidFill>
              <a:effectLst>
                <a:outerShdw blurRad="38100" dist="38100" dir="2700000" algn="tl">
                  <a:srgbClr val="000000">
                    <a:alpha val="43137"/>
                  </a:srgbClr>
                </a:outerShdw>
              </a:effectLst>
              <a:uLnTx/>
              <a:uFillTx/>
              <a:latin typeface="Arial"/>
              <a:ea typeface="+mn-ea"/>
            </a:endParaRPr>
          </a:p>
        </p:txBody>
      </p:sp>
      <p:sp>
        <p:nvSpPr>
          <p:cNvPr id="6" name="TextBox 5">
            <a:extLst>
              <a:ext uri="{FF2B5EF4-FFF2-40B4-BE49-F238E27FC236}">
                <a16:creationId xmlns:a16="http://schemas.microsoft.com/office/drawing/2014/main" id="{EEC4E4D1-664F-97EA-892B-D30A0B614EBD}"/>
              </a:ext>
            </a:extLst>
          </p:cNvPr>
          <p:cNvSpPr txBox="1"/>
          <p:nvPr/>
        </p:nvSpPr>
        <p:spPr>
          <a:xfrm>
            <a:off x="2530685" y="602455"/>
            <a:ext cx="8035357" cy="584775"/>
          </a:xfrm>
          <a:prstGeom prst="rect">
            <a:avLst/>
          </a:prstGeom>
          <a:noFill/>
        </p:spPr>
        <p:txBody>
          <a:bodyPr wrap="square">
            <a:spAutoFit/>
          </a:bodyPr>
          <a:lstStyle/>
          <a:p>
            <a:pPr lvl="0" eaLnBrk="0" fontAlgn="base" hangingPunct="0">
              <a:spcBef>
                <a:spcPct val="0"/>
              </a:spcBef>
              <a:spcAft>
                <a:spcPct val="0"/>
              </a:spcAft>
              <a:defRPr/>
            </a:pPr>
            <a:r>
              <a:rPr kumimoji="0" lang="en-US"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j-ea"/>
                <a:cs typeface="+mj-cs"/>
              </a:rPr>
              <a:t>Conduct </a:t>
            </a:r>
            <a:r>
              <a:rPr kumimoji="0" lang="en-US" sz="3200" b="1" i="0" u="none" strike="noStrike" kern="0" cap="none" spc="0" normalizeH="0" baseline="0" noProof="0" dirty="0" smtClean="0">
                <a:ln>
                  <a:noFill/>
                </a:ln>
                <a:solidFill>
                  <a:srgbClr val="FF0000"/>
                </a:solidFill>
                <a:effectLst>
                  <a:outerShdw blurRad="38100" dist="38100" dir="2700000" algn="tl">
                    <a:srgbClr val="808080"/>
                  </a:outerShdw>
                </a:effectLst>
                <a:uLnTx/>
                <a:uFillTx/>
                <a:latin typeface="Tahoma"/>
                <a:ea typeface="+mj-ea"/>
                <a:cs typeface="+mj-cs"/>
              </a:rPr>
              <a:t>Meetings   </a:t>
            </a:r>
            <a:r>
              <a:rPr lang="ar-EG" sz="3200" b="1" kern="0" dirty="0">
                <a:solidFill>
                  <a:srgbClr val="FF0000"/>
                </a:solidFill>
                <a:effectLst>
                  <a:outerShdw blurRad="38100" dist="38100" dir="2700000" algn="tl">
                    <a:srgbClr val="808080"/>
                  </a:outerShdw>
                </a:effectLst>
                <a:latin typeface="Tahoma"/>
                <a:ea typeface="+mj-ea"/>
                <a:cs typeface="+mj-cs"/>
              </a:rPr>
              <a:t>إجراء الاجتماعات</a:t>
            </a:r>
            <a:r>
              <a:rPr kumimoji="0" lang="en-US" sz="3200" b="1" i="0" u="none" strike="noStrike" kern="0" cap="none" spc="0" normalizeH="0" baseline="0" noProof="0" dirty="0" smtClean="0">
                <a:ln>
                  <a:noFill/>
                </a:ln>
                <a:solidFill>
                  <a:srgbClr val="FF0000"/>
                </a:solidFill>
                <a:effectLst>
                  <a:outerShdw blurRad="38100" dist="38100" dir="2700000" algn="tl">
                    <a:srgbClr val="808080"/>
                  </a:outerShdw>
                </a:effectLst>
                <a:uLnTx/>
                <a:uFillTx/>
                <a:latin typeface="Tahoma"/>
                <a:ea typeface="+mj-ea"/>
                <a:cs typeface="+mj-cs"/>
              </a:rPr>
              <a:t> </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1782991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73641" y="578087"/>
            <a:ext cx="8035357" cy="584775"/>
          </a:xfrm>
          <a:prstGeom prst="rect">
            <a:avLst/>
          </a:prstGeom>
          <a:noFill/>
        </p:spPr>
        <p:txBody>
          <a:bodyPr wrap="square">
            <a:spAutoFit/>
          </a:bodyPr>
          <a:lstStyle/>
          <a:p>
            <a:pPr lvl="0" eaLnBrk="0" fontAlgn="base" hangingPunct="0">
              <a:spcBef>
                <a:spcPct val="0"/>
              </a:spcBef>
              <a:spcAft>
                <a:spcPct val="0"/>
              </a:spcAft>
              <a:defRPr/>
            </a:pPr>
            <a:r>
              <a:rPr kumimoji="0" lang="en-US" sz="32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Meeting </a:t>
            </a:r>
            <a:r>
              <a:rPr kumimoji="0" lang="en-US" sz="32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Technology </a:t>
            </a:r>
            <a:r>
              <a:rPr lang="ar-EG" sz="3200" b="1" kern="0" dirty="0">
                <a:solidFill>
                  <a:srgbClr val="FF0000"/>
                </a:solidFill>
                <a:effectLst>
                  <a:outerShdw blurRad="38100" dist="38100" dir="2700000" algn="tl">
                    <a:srgbClr val="C0C0C0"/>
                  </a:outerShdw>
                </a:effectLst>
                <a:latin typeface="Tahoma"/>
                <a:ea typeface="+mj-ea"/>
                <a:cs typeface="+mj-cs"/>
              </a:rPr>
              <a:t>تكنولوجيا الاجتماعات</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6C358DAA-C3D4-6A2D-0CB2-84FDDED00C87}"/>
              </a:ext>
            </a:extLst>
          </p:cNvPr>
          <p:cNvGrpSpPr/>
          <p:nvPr/>
        </p:nvGrpSpPr>
        <p:grpSpPr>
          <a:xfrm>
            <a:off x="1047539" y="1754506"/>
            <a:ext cx="9213307" cy="838329"/>
            <a:chOff x="145942" y="2897108"/>
            <a:chExt cx="8611607" cy="2006600"/>
          </a:xfrm>
        </p:grpSpPr>
        <p:sp>
          <p:nvSpPr>
            <p:cNvPr id="15" name="Rounded Rectangle 13">
              <a:extLst>
                <a:ext uri="{FF2B5EF4-FFF2-40B4-BE49-F238E27FC236}">
                  <a16:creationId xmlns:a16="http://schemas.microsoft.com/office/drawing/2014/main" id="{3ABAAB8F-99B4-BC79-CC1B-642304406858}"/>
                </a:ext>
              </a:extLst>
            </p:cNvPr>
            <p:cNvSpPr/>
            <p:nvPr/>
          </p:nvSpPr>
          <p:spPr bwMode="auto">
            <a:xfrm>
              <a:off x="145942" y="2897108"/>
              <a:ext cx="3810000" cy="2006600"/>
            </a:xfrm>
            <a:prstGeom prst="roundRect">
              <a:avLst/>
            </a:prstGeom>
            <a:solidFill>
              <a:srgbClr val="FFFFFF">
                <a:alpha val="56078"/>
              </a:srgbClr>
            </a:solidFill>
            <a:ln w="9525" cap="flat" cmpd="sng" algn="ctr">
              <a:solidFill>
                <a:srgbClr val="000000"/>
              </a:solidFill>
              <a:prstDash val="solid"/>
              <a:round/>
              <a:headEnd type="none" w="med" len="med"/>
              <a:tailEnd type="none" w="med" len="med"/>
            </a:ln>
            <a:effectLst>
              <a:softEdge rad="317500"/>
            </a:effectLst>
          </p:spPr>
          <p:txBody>
            <a:bodyPr vert="horz" wrap="square" lIns="91440" tIns="45720" rIns="91440" bIns="45720" numCol="1" rtlCol="0" anchor="ctr" anchorCtr="0" compatLnSpc="1"/>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Virtual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Teams</a:t>
              </a:r>
            </a:p>
          </p:txBody>
        </p:sp>
        <p:sp>
          <p:nvSpPr>
            <p:cNvPr id="18" name="Rounded Rectangle 14">
              <a:extLst>
                <a:ext uri="{FF2B5EF4-FFF2-40B4-BE49-F238E27FC236}">
                  <a16:creationId xmlns:a16="http://schemas.microsoft.com/office/drawing/2014/main" id="{CB8858DB-192B-1B43-0B07-7037A40B5307}"/>
                </a:ext>
              </a:extLst>
            </p:cNvPr>
            <p:cNvSpPr/>
            <p:nvPr/>
          </p:nvSpPr>
          <p:spPr bwMode="auto">
            <a:xfrm>
              <a:off x="4947549" y="2897108"/>
              <a:ext cx="3810000" cy="2006600"/>
            </a:xfrm>
            <a:prstGeom prst="roundRect">
              <a:avLst/>
            </a:prstGeom>
            <a:solidFill>
              <a:srgbClr val="FFFFFF">
                <a:alpha val="56078"/>
              </a:srgbClr>
            </a:solidFill>
            <a:ln w="9525" cap="flat" cmpd="sng" algn="ctr">
              <a:solidFill>
                <a:srgbClr val="000000"/>
              </a:solidFill>
              <a:prstDash val="solid"/>
              <a:round/>
              <a:headEnd type="none" w="med" len="med"/>
              <a:tailEnd type="none" w="med" len="med"/>
            </a:ln>
            <a:effectLst>
              <a:softEdge rad="317500"/>
            </a:effectLst>
          </p:spPr>
          <p:txBody>
            <a:bodyPr vert="horz" wrap="square" lIns="91440" tIns="45720" rIns="91440" bIns="45720" numCol="1" rtlCol="0" anchor="ctr" anchorCtr="0" compatLnSpc="1"/>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400" b="0" i="0" u="none" strike="noStrike" kern="0" cap="none" spc="0" normalizeH="0" baseline="0" noProof="0" dirty="0" smtClean="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Virtual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400" b="0" i="0" u="none" strike="noStrike" kern="0" cap="none" spc="0" normalizeH="0" baseline="0" noProof="0" dirty="0" smtClean="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Meetings</a:t>
              </a:r>
              <a:endParaRPr kumimoji="0" lang="en-US" sz="4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endParaRPr>
            </a:p>
          </p:txBody>
        </p:sp>
      </p:grpSp>
      <p:sp>
        <p:nvSpPr>
          <p:cNvPr id="2" name="TextBox 1">
            <a:extLst>
              <a:ext uri="{FF2B5EF4-FFF2-40B4-BE49-F238E27FC236}">
                <a16:creationId xmlns:a16="http://schemas.microsoft.com/office/drawing/2014/main" id="{4910B418-B360-4DD2-3AE2-6E6042EA06A5}"/>
              </a:ext>
            </a:extLst>
          </p:cNvPr>
          <p:cNvSpPr txBox="1"/>
          <p:nvPr/>
        </p:nvSpPr>
        <p:spPr>
          <a:xfrm>
            <a:off x="1986563" y="3647895"/>
            <a:ext cx="7642173" cy="769441"/>
          </a:xfrm>
          <a:prstGeom prst="rect">
            <a:avLst/>
          </a:prstGeom>
          <a:noFill/>
        </p:spPr>
        <p:txBody>
          <a:bodyPr wrap="square">
            <a:spAutoFit/>
          </a:bodyPr>
          <a:lstStyle/>
          <a:p>
            <a:r>
              <a:rPr lang="en-US" sz="2000" b="1" dirty="0" smtClean="0">
                <a:ln w="19050">
                  <a:solidFill>
                    <a:srgbClr val="000000"/>
                  </a:solidFill>
                </a:ln>
                <a:solidFill>
                  <a:srgbClr val="C00000"/>
                </a:solidFill>
                <a:effectLst>
                  <a:outerShdw blurRad="38100" dist="38100" dir="2700000" algn="tl">
                    <a:srgbClr val="000000">
                      <a:alpha val="43137"/>
                    </a:srgbClr>
                  </a:outerShdw>
                </a:effectLst>
                <a:latin typeface="Arial" pitchFamily="34" charset="0"/>
                <a:cs typeface="Arial" pitchFamily="34" charset="0"/>
              </a:rPr>
              <a:t>virtual teams, </a:t>
            </a:r>
            <a:r>
              <a:rPr lang="en-US" sz="2000" dirty="0" smtClean="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whose members work in different locations and interact electronically through </a:t>
            </a:r>
            <a:r>
              <a:rPr lang="en-US" sz="2400" b="1" dirty="0" smtClean="0">
                <a:ln w="19050">
                  <a:solidFill>
                    <a:srgbClr val="000000"/>
                  </a:solidFill>
                </a:ln>
                <a:solidFill>
                  <a:srgbClr val="C00000"/>
                </a:solidFill>
                <a:effectLst>
                  <a:outerShdw blurRad="38100" dist="76200" dir="2700000" algn="tl">
                    <a:srgbClr val="000000">
                      <a:alpha val="43137"/>
                    </a:srgbClr>
                  </a:outerShdw>
                </a:effectLst>
                <a:latin typeface="Arial" pitchFamily="34" charset="0"/>
                <a:cs typeface="Arial" pitchFamily="34" charset="0"/>
              </a:rPr>
              <a:t>virtual meetings</a:t>
            </a:r>
            <a:endParaRPr lang="en-GB" sz="2000" b="1" dirty="0">
              <a:ln w="19050">
                <a:solidFill>
                  <a:srgbClr val="000000"/>
                </a:solidFill>
              </a:ln>
              <a:solidFill>
                <a:srgbClr val="C00000"/>
              </a:solidFill>
              <a:effectLst>
                <a:outerShdw blurRad="38100" dist="76200" dir="2700000" algn="tl">
                  <a:srgbClr val="000000">
                    <a:alpha val="43137"/>
                  </a:srgbClr>
                </a:outerShdw>
              </a:effectLst>
              <a:latin typeface="Arial" pitchFamily="34" charset="0"/>
              <a:cs typeface="Arial" pitchFamily="34" charset="0"/>
            </a:endParaRPr>
          </a:p>
        </p:txBody>
      </p:sp>
      <p:sp>
        <p:nvSpPr>
          <p:cNvPr id="3" name="Rectangle 2"/>
          <p:cNvSpPr/>
          <p:nvPr/>
        </p:nvSpPr>
        <p:spPr>
          <a:xfrm>
            <a:off x="6816748" y="2858755"/>
            <a:ext cx="2811988" cy="523220"/>
          </a:xfrm>
          <a:prstGeom prst="rect">
            <a:avLst/>
          </a:prstGeom>
        </p:spPr>
        <p:txBody>
          <a:bodyPr wrap="none">
            <a:spAutoFit/>
          </a:bodyPr>
          <a:lstStyle/>
          <a:p>
            <a:r>
              <a:rPr lang="ar-EG" sz="2800" smtClean="0"/>
              <a:t>الاجتماعات الافتراضية</a:t>
            </a:r>
            <a:endParaRPr lang="ar-EG" sz="2800" dirty="0"/>
          </a:p>
        </p:txBody>
      </p:sp>
      <p:sp>
        <p:nvSpPr>
          <p:cNvPr id="4" name="Rectangle 3"/>
          <p:cNvSpPr/>
          <p:nvPr/>
        </p:nvSpPr>
        <p:spPr>
          <a:xfrm>
            <a:off x="2091147" y="2858755"/>
            <a:ext cx="2138727" cy="523220"/>
          </a:xfrm>
          <a:prstGeom prst="rect">
            <a:avLst/>
          </a:prstGeom>
        </p:spPr>
        <p:txBody>
          <a:bodyPr wrap="none">
            <a:spAutoFit/>
          </a:bodyPr>
          <a:lstStyle/>
          <a:p>
            <a:r>
              <a:rPr lang="ar-EG" sz="2800" dirty="0"/>
              <a:t>الفرق الافتراضية</a:t>
            </a:r>
          </a:p>
        </p:txBody>
      </p:sp>
      <p:sp>
        <p:nvSpPr>
          <p:cNvPr id="12" name="TextBox 11">
            <a:extLst>
              <a:ext uri="{FF2B5EF4-FFF2-40B4-BE49-F238E27FC236}">
                <a16:creationId xmlns:a16="http://schemas.microsoft.com/office/drawing/2014/main" id="{F6DB2146-BD07-A860-35D5-A87A97436D9A}"/>
              </a:ext>
            </a:extLst>
          </p:cNvPr>
          <p:cNvSpPr txBox="1"/>
          <p:nvPr/>
        </p:nvSpPr>
        <p:spPr>
          <a:xfrm>
            <a:off x="1986563" y="4545973"/>
            <a:ext cx="7642173" cy="830997"/>
          </a:xfrm>
          <a:prstGeom prst="rect">
            <a:avLst/>
          </a:prstGeom>
          <a:noFill/>
        </p:spPr>
        <p:txBody>
          <a:bodyPr wrap="square">
            <a:spAutoFit/>
          </a:bodyPr>
          <a:lstStyle/>
          <a:p>
            <a:pPr algn="justLow" rtl="1"/>
            <a:r>
              <a:rPr lang="ar-EG" sz="2400" b="1" dirty="0" smtClean="0">
                <a:ln w="19050">
                  <a:solidFill>
                    <a:srgbClr val="000000"/>
                  </a:solidFill>
                </a:ln>
                <a:solidFill>
                  <a:srgbClr val="C00000"/>
                </a:solidFill>
                <a:effectLst>
                  <a:outerShdw blurRad="38100" dist="38100" dir="2700000" algn="tl">
                    <a:srgbClr val="000000">
                      <a:alpha val="43137"/>
                    </a:srgbClr>
                  </a:outerShdw>
                </a:effectLst>
                <a:latin typeface="Arial" pitchFamily="34" charset="0"/>
              </a:rPr>
              <a:t>فرق افتراضية يعمل أعضاؤها في مواقع مختلفة ويتفاعلون إلكترونيا من خلال الاجتماعات الافتراضية</a:t>
            </a:r>
            <a:endParaRPr lang="en-GB" sz="2400" b="1" dirty="0">
              <a:ln w="19050">
                <a:solidFill>
                  <a:srgbClr val="000000"/>
                </a:solidFill>
              </a:ln>
              <a:solidFill>
                <a:srgbClr val="C00000"/>
              </a:solidFill>
              <a:effectLst>
                <a:outerShdw blurRad="38100" dist="76200" dir="2700000" algn="tl">
                  <a:srgbClr val="000000">
                    <a:alpha val="43137"/>
                  </a:srgbClr>
                </a:outerShdw>
              </a:effectLst>
              <a:latin typeface="Arial" pitchFamily="34" charset="0"/>
              <a:cs typeface="Arial" pitchFamily="34" charset="0"/>
            </a:endParaRPr>
          </a:p>
        </p:txBody>
      </p:sp>
    </p:spTree>
    <p:custDataLst>
      <p:tags r:id="rId1"/>
    </p:custDataLst>
    <p:extLst>
      <p:ext uri="{BB962C8B-B14F-4D97-AF65-F5344CB8AC3E}">
        <p14:creationId xmlns:p14="http://schemas.microsoft.com/office/powerpoint/2010/main" val="12277346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14723" y="614872"/>
            <a:ext cx="9317886" cy="523220"/>
          </a:xfrm>
          <a:prstGeom prst="rect">
            <a:avLst/>
          </a:prstGeom>
          <a:noFill/>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Challenges of Virtual </a:t>
            </a:r>
            <a:r>
              <a:rPr kumimoji="0" lang="en-US" sz="2800" b="1" i="0" u="none" strike="noStrike" kern="0" cap="none" spc="0" normalizeH="0" baseline="0" noProof="0" dirty="0" smtClean="0">
                <a:ln>
                  <a:noFill/>
                </a:ln>
                <a:solidFill>
                  <a:srgbClr val="FF0000"/>
                </a:solidFill>
                <a:effectLst>
                  <a:outerShdw blurRad="38100" dist="38100" dir="2700000" algn="tl">
                    <a:srgbClr val="C0C0C0"/>
                  </a:outerShdw>
                </a:effectLst>
                <a:uLnTx/>
                <a:uFillTx/>
                <a:latin typeface="Tahoma"/>
                <a:ea typeface="+mj-ea"/>
                <a:cs typeface="+mj-cs"/>
              </a:rPr>
              <a:t>Meetings </a:t>
            </a:r>
            <a:r>
              <a:rPr lang="ar-EG" sz="2800" b="1" kern="0" dirty="0">
                <a:solidFill>
                  <a:srgbClr val="C00000"/>
                </a:solidFill>
                <a:effectLst>
                  <a:outerShdw blurRad="38100" dist="38100" dir="2700000" algn="tl">
                    <a:srgbClr val="C0C0C0"/>
                  </a:outerShdw>
                </a:effectLst>
                <a:latin typeface="Tahoma"/>
                <a:ea typeface="+mj-ea"/>
                <a:cs typeface="+mj-cs"/>
              </a:rPr>
              <a:t>تحديات الاجتماعات الافتراضية</a:t>
            </a:r>
            <a:endParaRPr lang="en-US" sz="2800" b="1" kern="0" dirty="0">
              <a:solidFill>
                <a:srgbClr val="C00000"/>
              </a:solidFill>
              <a:effectLst>
                <a:outerShdw blurRad="38100" dist="38100" dir="2700000" algn="tl">
                  <a:srgbClr val="C0C0C0"/>
                </a:outerShdw>
              </a:effectLst>
              <a:latin typeface="Tahoma"/>
              <a:ea typeface="+mj-ea"/>
              <a:cs typeface="+mj-cs"/>
            </a:endParaRPr>
          </a:p>
        </p:txBody>
      </p:sp>
      <p:grpSp>
        <p:nvGrpSpPr>
          <p:cNvPr id="2" name="Group 1">
            <a:extLst>
              <a:ext uri="{FF2B5EF4-FFF2-40B4-BE49-F238E27FC236}">
                <a16:creationId xmlns:a16="http://schemas.microsoft.com/office/drawing/2014/main" id="{27E0AECA-71FF-1237-081F-AD223E2C5E4B}"/>
              </a:ext>
            </a:extLst>
          </p:cNvPr>
          <p:cNvGrpSpPr/>
          <p:nvPr/>
        </p:nvGrpSpPr>
        <p:grpSpPr>
          <a:xfrm>
            <a:off x="1387578" y="1616979"/>
            <a:ext cx="9175522" cy="3668253"/>
            <a:chOff x="558449" y="2133600"/>
            <a:chExt cx="8880229" cy="3962400"/>
          </a:xfrm>
        </p:grpSpPr>
        <p:pic>
          <p:nvPicPr>
            <p:cNvPr id="9" name="Picture 8" descr="shutterstock_12016096.jpg">
              <a:extLst>
                <a:ext uri="{FF2B5EF4-FFF2-40B4-BE49-F238E27FC236}">
                  <a16:creationId xmlns:a16="http://schemas.microsoft.com/office/drawing/2014/main" id="{BF11C162-6FC2-AB7F-0E78-F71FC917F69C}"/>
                </a:ext>
              </a:extLst>
            </p:cNvPr>
            <p:cNvPicPr>
              <a:picLocks noChangeAspect="1"/>
            </p:cNvPicPr>
            <p:nvPr/>
          </p:nvPicPr>
          <p:blipFill>
            <a:blip r:embed="rId3" cstate="screen"/>
            <a:srcRect/>
            <a:stretch>
              <a:fillRect/>
            </a:stretch>
          </p:blipFill>
          <p:spPr>
            <a:xfrm>
              <a:off x="1778000" y="2133600"/>
              <a:ext cx="5588000" cy="3962400"/>
            </a:xfrm>
            <a:prstGeom prst="rect">
              <a:avLst/>
            </a:prstGeom>
            <a:effectLst>
              <a:softEdge rad="63500"/>
            </a:effectLst>
          </p:spPr>
        </p:pic>
        <p:sp>
          <p:nvSpPr>
            <p:cNvPr id="12" name="TextBox 11">
              <a:extLst>
                <a:ext uri="{FF2B5EF4-FFF2-40B4-BE49-F238E27FC236}">
                  <a16:creationId xmlns:a16="http://schemas.microsoft.com/office/drawing/2014/main" id="{A8792094-05C3-97B3-ED2E-DF52EB934276}"/>
                </a:ext>
              </a:extLst>
            </p:cNvPr>
            <p:cNvSpPr txBox="1"/>
            <p:nvPr/>
          </p:nvSpPr>
          <p:spPr>
            <a:xfrm>
              <a:off x="558449" y="3136984"/>
              <a:ext cx="1325219" cy="698158"/>
            </a:xfrm>
            <a:prstGeom prst="rect">
              <a:avLst/>
            </a:prstGeom>
            <a:noFill/>
          </p:spPr>
          <p:txBody>
            <a:bodyPr wrap="none" rtlCol="0">
              <a:spAutoFit/>
            </a:bodyPr>
            <a:lstStyle/>
            <a:p>
              <a:pPr eaLnBrk="0" fontAlgn="base" hangingPunct="0">
                <a:spcBef>
                  <a:spcPct val="0"/>
                </a:spcBef>
                <a:spcAft>
                  <a:spcPct val="0"/>
                </a:spcAft>
              </a:pPr>
              <a:r>
                <a:rPr lang="ar-EG"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التخطيط</a:t>
              </a:r>
              <a:endPar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endParaRPr>
            </a:p>
          </p:txBody>
        </p:sp>
        <p:sp>
          <p:nvSpPr>
            <p:cNvPr id="19" name="TextBox 18">
              <a:extLst>
                <a:ext uri="{FF2B5EF4-FFF2-40B4-BE49-F238E27FC236}">
                  <a16:creationId xmlns:a16="http://schemas.microsoft.com/office/drawing/2014/main" id="{606BDACF-9293-31CA-896B-1AFDB9D9BDAF}"/>
                </a:ext>
              </a:extLst>
            </p:cNvPr>
            <p:cNvSpPr txBox="1"/>
            <p:nvPr/>
          </p:nvSpPr>
          <p:spPr>
            <a:xfrm>
              <a:off x="6827337" y="2851946"/>
              <a:ext cx="2611341" cy="1296580"/>
            </a:xfrm>
            <a:prstGeom prst="rect">
              <a:avLst/>
            </a:prstGeom>
            <a:noFill/>
          </p:spPr>
          <p:txBody>
            <a:bodyPr wrap="none" rtlCol="0">
              <a:spAutoFit/>
            </a:bodyPr>
            <a:lstStyle/>
            <a:p>
              <a:pPr eaLnBrk="0" fontAlgn="base" hangingPunct="0">
                <a:spcBef>
                  <a:spcPct val="0"/>
                </a:spcBef>
                <a:spcAft>
                  <a:spcPct val="0"/>
                </a:spcAft>
              </a:pPr>
              <a:r>
                <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Diligence</a:t>
              </a:r>
            </a:p>
            <a:p>
              <a:pPr eaLnBrk="0" fontAlgn="base" hangingPunct="0">
                <a:spcBef>
                  <a:spcPct val="0"/>
                </a:spcBef>
                <a:spcAft>
                  <a:spcPct val="0"/>
                </a:spcAft>
              </a:pPr>
              <a:r>
                <a:rPr lang="ar-EG" sz="3600" b="1"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الاجتهاد      </a:t>
              </a:r>
              <a:endPar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endParaRPr>
            </a:p>
          </p:txBody>
        </p:sp>
      </p:grpSp>
      <p:sp>
        <p:nvSpPr>
          <p:cNvPr id="7" name="TextBox 6">
            <a:extLst>
              <a:ext uri="{FF2B5EF4-FFF2-40B4-BE49-F238E27FC236}">
                <a16:creationId xmlns:a16="http://schemas.microsoft.com/office/drawing/2014/main" id="{09B798AB-E8A3-648A-1A21-DAB5AAA99D00}"/>
              </a:ext>
            </a:extLst>
          </p:cNvPr>
          <p:cNvSpPr txBox="1"/>
          <p:nvPr/>
        </p:nvSpPr>
        <p:spPr>
          <a:xfrm>
            <a:off x="1267645" y="1811991"/>
            <a:ext cx="2760075" cy="646331"/>
          </a:xfrm>
          <a:prstGeom prst="rect">
            <a:avLst/>
          </a:prstGeom>
          <a:noFill/>
        </p:spPr>
        <p:txBody>
          <a:bodyPr wrap="square" rtlCol="0">
            <a:spAutoFit/>
          </a:bodyPr>
          <a:lstStyle/>
          <a:p>
            <a:pPr eaLnBrk="0" fontAlgn="base" hangingPunct="0">
              <a:spcBef>
                <a:spcPct val="0"/>
              </a:spcBef>
              <a:spcAft>
                <a:spcPct val="0"/>
              </a:spcAft>
            </a:pPr>
            <a:r>
              <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Planning</a:t>
            </a:r>
          </a:p>
        </p:txBody>
      </p:sp>
    </p:spTree>
    <p:extLst>
      <p:ext uri="{BB962C8B-B14F-4D97-AF65-F5344CB8AC3E}">
        <p14:creationId xmlns:p14="http://schemas.microsoft.com/office/powerpoint/2010/main" val="7394607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86184" y="-154764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C00000"/>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1.2|4.8|6.3|7.6|6.8|9.3"/>
</p:tagLst>
</file>

<file path=ppt/tags/tag2.xml><?xml version="1.0" encoding="utf-8"?>
<p:tagLst xmlns:a="http://schemas.openxmlformats.org/drawingml/2006/main" xmlns:r="http://schemas.openxmlformats.org/officeDocument/2006/relationships" xmlns:p="http://schemas.openxmlformats.org/presentationml/2006/main">
  <p:tag name="TIMING" val="|1.4|17.4|21|34.8|27.5"/>
</p:tagLst>
</file>

<file path=ppt/tags/tag3.xml><?xml version="1.0" encoding="utf-8"?>
<p:tagLst xmlns:a="http://schemas.openxmlformats.org/drawingml/2006/main" xmlns:r="http://schemas.openxmlformats.org/officeDocument/2006/relationships" xmlns:p="http://schemas.openxmlformats.org/presentationml/2006/main">
  <p:tag name="TIMING" val="|45.3|104.8"/>
</p:tagLst>
</file>

<file path=ppt/tags/tag4.xml><?xml version="1.0" encoding="utf-8"?>
<p:tagLst xmlns:a="http://schemas.openxmlformats.org/drawingml/2006/main" xmlns:r="http://schemas.openxmlformats.org/officeDocument/2006/relationships" xmlns:p="http://schemas.openxmlformats.org/presentationml/2006/main">
  <p:tag name="TIMING" val="|1.3|22.4"/>
</p:tagLst>
</file>

<file path=ppt/tags/tag5.xml><?xml version="1.0" encoding="utf-8"?>
<p:tagLst xmlns:a="http://schemas.openxmlformats.org/drawingml/2006/main" xmlns:r="http://schemas.openxmlformats.org/officeDocument/2006/relationships" xmlns:p="http://schemas.openxmlformats.org/presentationml/2006/main">
  <p:tag name="TIMING" val="|21.5"/>
</p:tagLst>
</file>

<file path=ppt/tags/tag6.xml><?xml version="1.0" encoding="utf-8"?>
<p:tagLst xmlns:a="http://schemas.openxmlformats.org/drawingml/2006/main" xmlns:r="http://schemas.openxmlformats.org/officeDocument/2006/relationships" xmlns:p="http://schemas.openxmlformats.org/presentationml/2006/main">
  <p:tag name="TIMING" val="|2|1.9"/>
</p:tagLst>
</file>

<file path=ppt/tags/tag7.xml><?xml version="1.0" encoding="utf-8"?>
<p:tagLst xmlns:a="http://schemas.openxmlformats.org/drawingml/2006/main" xmlns:r="http://schemas.openxmlformats.org/officeDocument/2006/relationships" xmlns:p="http://schemas.openxmlformats.org/presentationml/2006/main">
  <p:tag name="TIMING" val="|35.5"/>
</p:tagLst>
</file>

<file path=ppt/tags/tag8.xml><?xml version="1.0" encoding="utf-8"?>
<p:tagLst xmlns:a="http://schemas.openxmlformats.org/drawingml/2006/main" xmlns:r="http://schemas.openxmlformats.org/officeDocument/2006/relationships" xmlns:p="http://schemas.openxmlformats.org/presentationml/2006/main">
  <p:tag name="TIMING" val="|41.6"/>
</p:tagLst>
</file>

<file path=ppt/tags/tag9.xml><?xml version="1.0" encoding="utf-8"?>
<p:tagLst xmlns:a="http://schemas.openxmlformats.org/drawingml/2006/main" xmlns:r="http://schemas.openxmlformats.org/officeDocument/2006/relationships" xmlns:p="http://schemas.openxmlformats.org/presentationml/2006/main">
  <p:tag name="TIMING" val="|12.4"/>
</p:tagLst>
</file>

<file path=ppt/tags/tag10.xml><?xml version="1.0" encoding="utf-8"?>
<p:tagLst xmlns:a="http://schemas.openxmlformats.org/drawingml/2006/main" xmlns:r="http://schemas.openxmlformats.org/officeDocument/2006/relationships" xmlns:p="http://schemas.openxmlformats.org/presentationml/2006/main">
  <p:tag name="TIMING" val="|91|3|2.5|4.3|2.3"/>
</p:tagLst>
</file>

<file path=ppt/tags/tag11.xml><?xml version="1.0" encoding="utf-8"?>
<p:tagLst xmlns:a="http://schemas.openxmlformats.org/drawingml/2006/main" xmlns:r="http://schemas.openxmlformats.org/officeDocument/2006/relationships" xmlns:p="http://schemas.openxmlformats.org/presentationml/2006/main">
  <p:tag name="TIMING" val="|0.7|1.1|130"/>
</p:tagLst>
</file>

<file path=ppt/tags/tag12.xml><?xml version="1.0" encoding="utf-8"?>
<p:tagLst xmlns:a="http://schemas.openxmlformats.org/drawingml/2006/main" xmlns:r="http://schemas.openxmlformats.org/officeDocument/2006/relationships" xmlns:p="http://schemas.openxmlformats.org/presentationml/2006/main">
  <p:tag name="TIMING" val="|0.6|61.8"/>
</p:tagLst>
</file>

<file path=ppt/tags/tag13.xml><?xml version="1.0" encoding="utf-8"?>
<p:tagLst xmlns:a="http://schemas.openxmlformats.org/drawingml/2006/main" xmlns:r="http://schemas.openxmlformats.org/officeDocument/2006/relationships" xmlns:p="http://schemas.openxmlformats.org/presentationml/2006/main">
  <p:tag name="TIMING" val="|0.9|6.3|69.9|10.6|23.7|68.6"/>
</p:tagLst>
</file>

<file path=ppt/tags/tag14.xml><?xml version="1.0" encoding="utf-8"?>
<p:tagLst xmlns:a="http://schemas.openxmlformats.org/drawingml/2006/main" xmlns:r="http://schemas.openxmlformats.org/officeDocument/2006/relationships" xmlns:p="http://schemas.openxmlformats.org/presentationml/2006/main">
  <p:tag name="TIMING" val="|1|16"/>
</p:tagLst>
</file>

<file path=ppt/tags/tag15.xml><?xml version="1.0" encoding="utf-8"?>
<p:tagLst xmlns:a="http://schemas.openxmlformats.org/drawingml/2006/main" xmlns:r="http://schemas.openxmlformats.org/officeDocument/2006/relationships" xmlns:p="http://schemas.openxmlformats.org/presentationml/2006/main">
  <p:tag name="TIMING" val="|1.2|4.4"/>
</p:tagLst>
</file>

<file path=ppt/tags/tag16.xml><?xml version="1.0" encoding="utf-8"?>
<p:tagLst xmlns:a="http://schemas.openxmlformats.org/drawingml/2006/main" xmlns:r="http://schemas.openxmlformats.org/officeDocument/2006/relationships" xmlns:p="http://schemas.openxmlformats.org/presentationml/2006/main">
  <p:tag name="TIMING" val="|0.5|1.8"/>
</p:tagLst>
</file>

<file path=ppt/tags/tag17.xml><?xml version="1.0" encoding="utf-8"?>
<p:tagLst xmlns:a="http://schemas.openxmlformats.org/drawingml/2006/main" xmlns:r="http://schemas.openxmlformats.org/officeDocument/2006/relationships" xmlns:p="http://schemas.openxmlformats.org/presentationml/2006/main">
  <p:tag name="TIMING" val="|1.1|44.6|10.8"/>
</p:tagLst>
</file>

<file path=ppt/tags/tag18.xml><?xml version="1.0" encoding="utf-8"?>
<p:tagLst xmlns:a="http://schemas.openxmlformats.org/drawingml/2006/main" xmlns:r="http://schemas.openxmlformats.org/officeDocument/2006/relationships" xmlns:p="http://schemas.openxmlformats.org/presentationml/2006/main">
  <p:tag name="TIMING" val="|10.3|137.2"/>
</p:tagLst>
</file>

<file path=ppt/tags/tag19.xml><?xml version="1.0" encoding="utf-8"?>
<p:tagLst xmlns:a="http://schemas.openxmlformats.org/drawingml/2006/main" xmlns:r="http://schemas.openxmlformats.org/officeDocument/2006/relationships" xmlns:p="http://schemas.openxmlformats.org/presentationml/2006/main">
  <p:tag name="TIMING" val="|9.8"/>
</p:tagLst>
</file>

<file path=ppt/tags/tag20.xml><?xml version="1.0" encoding="utf-8"?>
<p:tagLst xmlns:a="http://schemas.openxmlformats.org/drawingml/2006/main" xmlns:r="http://schemas.openxmlformats.org/officeDocument/2006/relationships" xmlns:p="http://schemas.openxmlformats.org/presentationml/2006/main">
  <p:tag name="TIMING" val="|1.1|9.3"/>
</p:tagLst>
</file>

<file path=ppt/tags/tag21.xml><?xml version="1.0" encoding="utf-8"?>
<p:tagLst xmlns:a="http://schemas.openxmlformats.org/drawingml/2006/main" xmlns:r="http://schemas.openxmlformats.org/officeDocument/2006/relationships" xmlns:p="http://schemas.openxmlformats.org/presentationml/2006/main">
  <p:tag name="TIMING" val="|20.2|23.3"/>
</p:tagLst>
</file>

<file path=ppt/tags/tag22.xml><?xml version="1.0" encoding="utf-8"?>
<p:tagLst xmlns:a="http://schemas.openxmlformats.org/drawingml/2006/main" xmlns:r="http://schemas.openxmlformats.org/officeDocument/2006/relationships" xmlns:p="http://schemas.openxmlformats.org/presentationml/2006/main">
  <p:tag name="TIMING" val="|0.9|3.3"/>
</p:tagLst>
</file>

<file path=ppt/tags/tag23.xml><?xml version="1.0" encoding="utf-8"?>
<p:tagLst xmlns:a="http://schemas.openxmlformats.org/drawingml/2006/main" xmlns:r="http://schemas.openxmlformats.org/officeDocument/2006/relationships" xmlns:p="http://schemas.openxmlformats.org/presentationml/2006/main">
  <p:tag name="TIMING" val="|1.2|0.8"/>
</p:tagLst>
</file>

<file path=ppt/tags/tag24.xml><?xml version="1.0" encoding="utf-8"?>
<p:tagLst xmlns:a="http://schemas.openxmlformats.org/drawingml/2006/main" xmlns:r="http://schemas.openxmlformats.org/officeDocument/2006/relationships" xmlns:p="http://schemas.openxmlformats.org/presentationml/2006/main">
  <p:tag name="TIMING" val="|7.5"/>
</p:tagLst>
</file>

<file path=ppt/tags/tag25.xml><?xml version="1.0" encoding="utf-8"?>
<p:tagLst xmlns:a="http://schemas.openxmlformats.org/drawingml/2006/main" xmlns:r="http://schemas.openxmlformats.org/officeDocument/2006/relationships" xmlns:p="http://schemas.openxmlformats.org/presentationml/2006/main">
  <p:tag name="TIMING" val="|9.6|29.7"/>
</p:tagLst>
</file>

<file path=ppt/tags/tag26.xml><?xml version="1.0" encoding="utf-8"?>
<p:tagLst xmlns:a="http://schemas.openxmlformats.org/drawingml/2006/main" xmlns:r="http://schemas.openxmlformats.org/officeDocument/2006/relationships" xmlns:p="http://schemas.openxmlformats.org/presentationml/2006/main">
  <p:tag name="TIMING" val="|43.9|3.6|3.4|3.3"/>
</p:tagLst>
</file>

<file path=ppt/tags/tag27.xml><?xml version="1.0" encoding="utf-8"?>
<p:tagLst xmlns:a="http://schemas.openxmlformats.org/drawingml/2006/main" xmlns:r="http://schemas.openxmlformats.org/officeDocument/2006/relationships" xmlns:p="http://schemas.openxmlformats.org/presentationml/2006/main">
  <p:tag name="TIMING" val="|25.9|10"/>
</p:tagLst>
</file>

<file path=ppt/tags/tag28.xml><?xml version="1.0" encoding="utf-8"?>
<p:tagLst xmlns:a="http://schemas.openxmlformats.org/drawingml/2006/main" xmlns:r="http://schemas.openxmlformats.org/officeDocument/2006/relationships" xmlns:p="http://schemas.openxmlformats.org/presentationml/2006/main">
  <p:tag name="TIMING" val="|0.5|1.2|1.6"/>
</p:tagLst>
</file>

<file path=ppt/tags/tag29.xml><?xml version="1.0" encoding="utf-8"?>
<p:tagLst xmlns:a="http://schemas.openxmlformats.org/drawingml/2006/main" xmlns:r="http://schemas.openxmlformats.org/officeDocument/2006/relationships" xmlns:p="http://schemas.openxmlformats.org/presentationml/2006/main">
  <p:tag name="TIMING" val="|10.8|19.1|14.8|17.5"/>
</p:tagLst>
</file>

<file path=ppt/tags/tag30.xml><?xml version="1.0" encoding="utf-8"?>
<p:tagLst xmlns:a="http://schemas.openxmlformats.org/drawingml/2006/main" xmlns:r="http://schemas.openxmlformats.org/officeDocument/2006/relationships" xmlns:p="http://schemas.openxmlformats.org/presentationml/2006/main">
  <p:tag name="TIMING" val="|0.8|1.2"/>
</p:tagLst>
</file>

<file path=ppt/tags/tag31.xml><?xml version="1.0" encoding="utf-8"?>
<p:tagLst xmlns:a="http://schemas.openxmlformats.org/drawingml/2006/main" xmlns:r="http://schemas.openxmlformats.org/officeDocument/2006/relationships" xmlns:p="http://schemas.openxmlformats.org/presentationml/2006/main">
  <p:tag name="TIMING" val="|3.6|5.2"/>
</p:tagLst>
</file>

<file path=ppt/tags/tag32.xml><?xml version="1.0" encoding="utf-8"?>
<p:tagLst xmlns:a="http://schemas.openxmlformats.org/drawingml/2006/main" xmlns:r="http://schemas.openxmlformats.org/officeDocument/2006/relationships" xmlns:p="http://schemas.openxmlformats.org/presentationml/2006/main">
  <p:tag name="TIMING" val="|0.6|4.2"/>
</p:tagLst>
</file>

<file path=ppt/tags/tag33.xml><?xml version="1.0" encoding="utf-8"?>
<p:tagLst xmlns:a="http://schemas.openxmlformats.org/drawingml/2006/main" xmlns:r="http://schemas.openxmlformats.org/officeDocument/2006/relationships" xmlns:p="http://schemas.openxmlformats.org/presentationml/2006/main">
  <p:tag name="TIMING" val="|0.5|8.6"/>
</p:tagLst>
</file>

<file path=ppt/tags/tag34.xml><?xml version="1.0" encoding="utf-8"?>
<p:tagLst xmlns:a="http://schemas.openxmlformats.org/drawingml/2006/main" xmlns:r="http://schemas.openxmlformats.org/officeDocument/2006/relationships" xmlns:p="http://schemas.openxmlformats.org/presentationml/2006/main">
  <p:tag name="TIMING" val="|13.1|41.6"/>
</p:tagLst>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C61B3D50-55B2-4F1D-8C20-A4D3C3F9BF0C}" vid="{A2E9CC40-9C8F-4D4B-9BA5-C59DC335152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02D884C-BC7D-445D-A848-BA1C2CD55CD2}">
  <ds:schemaRefs>
    <ds:schemaRef ds:uri="http://purl.org/dc/terms/"/>
    <ds:schemaRef ds:uri="http://www.w3.org/XML/1998/namespace"/>
    <ds:schemaRef ds:uri="http://purl.org/dc/dcmitype/"/>
    <ds:schemaRef ds:uri="http://schemas.microsoft.com/office/2006/documentManagement/types"/>
    <ds:schemaRef ds:uri="http://purl.org/dc/elements/1.1/"/>
    <ds:schemaRef ds:uri="http://schemas.openxmlformats.org/package/2006/metadata/core-properties"/>
    <ds:schemaRef ds:uri="http://schemas.microsoft.com/office/infopath/2007/PartnerControls"/>
    <ds:schemaRef ds:uri="49100919-8a76-4266-be0c-7dc583902cb4"/>
    <ds:schemaRef ds:uri="d13aca44-ef33-4cf4-9980-7f0b00e6eeb9"/>
    <ds:schemaRef ds:uri="http://schemas.microsoft.com/office/2006/metadata/properties"/>
  </ds:schemaRefs>
</ds:datastoreItem>
</file>

<file path=customXml/itemProps2.xml><?xml version="1.0" encoding="utf-8"?>
<ds:datastoreItem xmlns:ds="http://schemas.openxmlformats.org/officeDocument/2006/customXml" ds:itemID="{87FD5ECC-4F93-4A6F-806B-7AD85472F9DC}">
  <ds:schemaRefs>
    <ds:schemaRef ds:uri="http://schemas.microsoft.com/sharepoint/v3/contenttype/forms"/>
  </ds:schemaRefs>
</ds:datastoreItem>
</file>

<file path=customXml/itemProps3.xml><?xml version="1.0" encoding="utf-8"?>
<ds:datastoreItem xmlns:ds="http://schemas.openxmlformats.org/officeDocument/2006/customXml" ds:itemID="{904DE8B7-3E04-4EC8-BADC-B59E5FAA15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6600</TotalTime>
  <Words>6102</Words>
  <Application>Microsoft Office PowerPoint</Application>
  <PresentationFormat>Widescreen</PresentationFormat>
  <Paragraphs>382</Paragraphs>
  <Slides>43</Slides>
  <Notes>40</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43</vt:i4>
      </vt:variant>
    </vt:vector>
  </HeadingPairs>
  <TitlesOfParts>
    <vt:vector size="57" baseType="lpstr">
      <vt:lpstr>Batang</vt:lpstr>
      <vt:lpstr>Alexandria</vt:lpstr>
      <vt:lpstr>Arial</vt:lpstr>
      <vt:lpstr>Arial Black</vt:lpstr>
      <vt:lpstr>Calibri</vt:lpstr>
      <vt:lpstr>Calibri Light</vt:lpstr>
      <vt:lpstr>Poppins ExtraBold</vt:lpstr>
      <vt:lpstr>Sakkal Majalla</vt:lpstr>
      <vt:lpstr>Tahoma</vt:lpstr>
      <vt:lpstr>Times New Roman</vt:lpstr>
      <vt:lpstr>Wingdings</vt:lpstr>
      <vt:lpstr>2_Office Theme</vt:lpstr>
      <vt:lpstr>Theme1</vt:lpstr>
      <vt:lpstr>3_Office Theme</vt:lpstr>
      <vt:lpstr>PRESENTATION AND WRITING SKILLS         lecture No. 4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ALFAGR</cp:lastModifiedBy>
  <cp:revision>178</cp:revision>
  <dcterms:created xsi:type="dcterms:W3CDTF">2021-08-03T13:03:26Z</dcterms:created>
  <dcterms:modified xsi:type="dcterms:W3CDTF">2025-02-28T03:57:31Z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