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  <p:sldMasterId id="2147483667" r:id="rId5"/>
  </p:sldMasterIdLst>
  <p:notesMasterIdLst>
    <p:notesMasterId r:id="rId31"/>
  </p:notesMasterIdLst>
  <p:sldIdLst>
    <p:sldId id="480" r:id="rId6"/>
    <p:sldId id="303" r:id="rId7"/>
    <p:sldId id="507" r:id="rId8"/>
    <p:sldId id="313" r:id="rId9"/>
    <p:sldId id="514" r:id="rId10"/>
    <p:sldId id="556" r:id="rId11"/>
    <p:sldId id="515" r:id="rId12"/>
    <p:sldId id="554" r:id="rId13"/>
    <p:sldId id="557" r:id="rId14"/>
    <p:sldId id="558" r:id="rId15"/>
    <p:sldId id="560" r:id="rId16"/>
    <p:sldId id="561" r:id="rId17"/>
    <p:sldId id="562" r:id="rId18"/>
    <p:sldId id="563" r:id="rId19"/>
    <p:sldId id="564" r:id="rId20"/>
    <p:sldId id="565" r:id="rId21"/>
    <p:sldId id="566" r:id="rId22"/>
    <p:sldId id="567" r:id="rId23"/>
    <p:sldId id="568" r:id="rId24"/>
    <p:sldId id="569" r:id="rId25"/>
    <p:sldId id="570" r:id="rId26"/>
    <p:sldId id="571" r:id="rId27"/>
    <p:sldId id="519" r:id="rId28"/>
    <p:sldId id="539" r:id="rId29"/>
    <p:sldId id="494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07"/>
            <p14:sldId id="313"/>
            <p14:sldId id="514"/>
            <p14:sldId id="556"/>
            <p14:sldId id="515"/>
            <p14:sldId id="554"/>
            <p14:sldId id="557"/>
            <p14:sldId id="558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19"/>
            <p14:sldId id="539"/>
            <p14:sldId id="494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773" autoAdjust="0"/>
    <p:restoredTop sz="94402" autoAdjust="0"/>
  </p:normalViewPr>
  <p:slideViewPr>
    <p:cSldViewPr snapToGrid="0">
      <p:cViewPr varScale="1">
        <p:scale>
          <a:sx n="63" d="100"/>
          <a:sy n="63" d="100"/>
        </p:scale>
        <p:origin x="200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req Hashim" userId="e915208d-9225-41ce-9659-1b0174c467c3" providerId="ADAL" clId="{4DCDECC4-3987-40CE-A017-857739151969}"/>
    <pc:docChg chg="undo custSel addSld delSld modSld modSection">
      <pc:chgData name="Tareq Hashim" userId="e915208d-9225-41ce-9659-1b0174c467c3" providerId="ADAL" clId="{4DCDECC4-3987-40CE-A017-857739151969}" dt="2026-06-01T12:12:18.607" v="27" actId="478"/>
      <pc:docMkLst>
        <pc:docMk/>
      </pc:docMkLst>
      <pc:sldChg chg="delSp mod delAnim">
        <pc:chgData name="Tareq Hashim" userId="e915208d-9225-41ce-9659-1b0174c467c3" providerId="ADAL" clId="{4DCDECC4-3987-40CE-A017-857739151969}" dt="2026-06-01T12:11:24.249" v="1" actId="478"/>
        <pc:sldMkLst>
          <pc:docMk/>
          <pc:sldMk cId="0" sldId="303"/>
        </pc:sldMkLst>
        <pc:picChg chg="del">
          <ac:chgData name="Tareq Hashim" userId="e915208d-9225-41ce-9659-1b0174c467c3" providerId="ADAL" clId="{4DCDECC4-3987-40CE-A017-857739151969}" dt="2026-06-01T12:11:24.249" v="1" actId="478"/>
          <ac:picMkLst>
            <pc:docMk/>
            <pc:sldMk cId="0" sldId="303"/>
            <ac:picMk id="3" creationId="{AE4350EF-057C-4A66-8F52-77DCC85FC250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30.461" v="3" actId="478"/>
        <pc:sldMkLst>
          <pc:docMk/>
          <pc:sldMk cId="0" sldId="313"/>
        </pc:sldMkLst>
        <pc:picChg chg="del">
          <ac:chgData name="Tareq Hashim" userId="e915208d-9225-41ce-9659-1b0174c467c3" providerId="ADAL" clId="{4DCDECC4-3987-40CE-A017-857739151969}" dt="2026-06-01T12:11:30.461" v="3" actId="478"/>
          <ac:picMkLst>
            <pc:docMk/>
            <pc:sldMk cId="0" sldId="313"/>
            <ac:picMk id="4" creationId="{A40EF3D7-704E-3334-B1CB-BC7560C36BC8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18.607" v="27" actId="478"/>
        <pc:sldMkLst>
          <pc:docMk/>
          <pc:sldMk cId="0" sldId="349"/>
        </pc:sldMkLst>
        <pc:picChg chg="del">
          <ac:chgData name="Tareq Hashim" userId="e915208d-9225-41ce-9659-1b0174c467c3" providerId="ADAL" clId="{4DCDECC4-3987-40CE-A017-857739151969}" dt="2026-06-01T12:12:18.607" v="27" actId="478"/>
          <ac:picMkLst>
            <pc:docMk/>
            <pc:sldMk cId="0" sldId="349"/>
            <ac:picMk id="3" creationId="{5A7B1CF9-2C50-00C4-23AD-0BA9F5622DD1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20.563" v="0" actId="478"/>
        <pc:sldMkLst>
          <pc:docMk/>
          <pc:sldMk cId="0" sldId="480"/>
        </pc:sldMkLst>
        <pc:picChg chg="del">
          <ac:chgData name="Tareq Hashim" userId="e915208d-9225-41ce-9659-1b0174c467c3" providerId="ADAL" clId="{4DCDECC4-3987-40CE-A017-857739151969}" dt="2026-06-01T12:11:20.563" v="0" actId="478"/>
          <ac:picMkLst>
            <pc:docMk/>
            <pc:sldMk cId="0" sldId="480"/>
            <ac:picMk id="5" creationId="{E5B5E2F4-B123-D39A-AEC4-CE0C5F910E06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28.154" v="2" actId="478"/>
        <pc:sldMkLst>
          <pc:docMk/>
          <pc:sldMk cId="1597522907" sldId="507"/>
        </pc:sldMkLst>
        <pc:picChg chg="del">
          <ac:chgData name="Tareq Hashim" userId="e915208d-9225-41ce-9659-1b0174c467c3" providerId="ADAL" clId="{4DCDECC4-3987-40CE-A017-857739151969}" dt="2026-06-01T12:11:28.154" v="2" actId="478"/>
          <ac:picMkLst>
            <pc:docMk/>
            <pc:sldMk cId="1597522907" sldId="507"/>
            <ac:picMk id="7" creationId="{F9CF815F-8EBB-85DC-EDD0-129842E3EAEB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32.883" v="4" actId="478"/>
        <pc:sldMkLst>
          <pc:docMk/>
          <pc:sldMk cId="2887574145" sldId="514"/>
        </pc:sldMkLst>
        <pc:picChg chg="del">
          <ac:chgData name="Tareq Hashim" userId="e915208d-9225-41ce-9659-1b0174c467c3" providerId="ADAL" clId="{4DCDECC4-3987-40CE-A017-857739151969}" dt="2026-06-01T12:11:32.883" v="4" actId="478"/>
          <ac:picMkLst>
            <pc:docMk/>
            <pc:sldMk cId="2887574145" sldId="514"/>
            <ac:picMk id="4" creationId="{4A229028-7B9E-6A7F-52F2-61611096704A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37.169" v="6" actId="478"/>
        <pc:sldMkLst>
          <pc:docMk/>
          <pc:sldMk cId="2354973758" sldId="515"/>
        </pc:sldMkLst>
        <pc:picChg chg="del">
          <ac:chgData name="Tareq Hashim" userId="e915208d-9225-41ce-9659-1b0174c467c3" providerId="ADAL" clId="{4DCDECC4-3987-40CE-A017-857739151969}" dt="2026-06-01T12:11:37.169" v="6" actId="478"/>
          <ac:picMkLst>
            <pc:docMk/>
            <pc:sldMk cId="2354973758" sldId="515"/>
            <ac:picMk id="3" creationId="{0E51DD00-C118-C79C-812E-8E28C3D092B3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13.902" v="25" actId="478"/>
        <pc:sldMkLst>
          <pc:docMk/>
          <pc:sldMk cId="3179142615" sldId="519"/>
        </pc:sldMkLst>
        <pc:picChg chg="del">
          <ac:chgData name="Tareq Hashim" userId="e915208d-9225-41ce-9659-1b0174c467c3" providerId="ADAL" clId="{4DCDECC4-3987-40CE-A017-857739151969}" dt="2026-06-01T12:12:13.902" v="25" actId="478"/>
          <ac:picMkLst>
            <pc:docMk/>
            <pc:sldMk cId="3179142615" sldId="519"/>
            <ac:picMk id="7" creationId="{A9BDB3F5-FD8F-2C93-EA7D-7C4B62622ADD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15.734" v="26" actId="478"/>
        <pc:sldMkLst>
          <pc:docMk/>
          <pc:sldMk cId="1502110608" sldId="539"/>
        </pc:sldMkLst>
        <pc:picChg chg="del">
          <ac:chgData name="Tareq Hashim" userId="e915208d-9225-41ce-9659-1b0174c467c3" providerId="ADAL" clId="{4DCDECC4-3987-40CE-A017-857739151969}" dt="2026-06-01T12:12:15.734" v="26" actId="478"/>
          <ac:picMkLst>
            <pc:docMk/>
            <pc:sldMk cId="1502110608" sldId="539"/>
            <ac:picMk id="5" creationId="{FBDA463D-244A-CD96-139E-B1E34556DE7D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39.145" v="7" actId="478"/>
        <pc:sldMkLst>
          <pc:docMk/>
          <pc:sldMk cId="1201175702" sldId="554"/>
        </pc:sldMkLst>
        <pc:picChg chg="del">
          <ac:chgData name="Tareq Hashim" userId="e915208d-9225-41ce-9659-1b0174c467c3" providerId="ADAL" clId="{4DCDECC4-3987-40CE-A017-857739151969}" dt="2026-06-01T12:11:39.145" v="7" actId="478"/>
          <ac:picMkLst>
            <pc:docMk/>
            <pc:sldMk cId="1201175702" sldId="554"/>
            <ac:picMk id="3" creationId="{49850A80-70CB-ABD4-8F4C-240E64DBA019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35.223" v="5" actId="478"/>
        <pc:sldMkLst>
          <pc:docMk/>
          <pc:sldMk cId="2234231165" sldId="556"/>
        </pc:sldMkLst>
        <pc:picChg chg="del">
          <ac:chgData name="Tareq Hashim" userId="e915208d-9225-41ce-9659-1b0174c467c3" providerId="ADAL" clId="{4DCDECC4-3987-40CE-A017-857739151969}" dt="2026-06-01T12:11:35.223" v="5" actId="478"/>
          <ac:picMkLst>
            <pc:docMk/>
            <pc:sldMk cId="2234231165" sldId="556"/>
            <ac:picMk id="4" creationId="{0AED3A1D-725A-A597-B58F-AB719FCAEC6C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40.887" v="8" actId="478"/>
        <pc:sldMkLst>
          <pc:docMk/>
          <pc:sldMk cId="2460271782" sldId="557"/>
        </pc:sldMkLst>
        <pc:picChg chg="del">
          <ac:chgData name="Tareq Hashim" userId="e915208d-9225-41ce-9659-1b0174c467c3" providerId="ADAL" clId="{4DCDECC4-3987-40CE-A017-857739151969}" dt="2026-06-01T12:11:40.887" v="8" actId="478"/>
          <ac:picMkLst>
            <pc:docMk/>
            <pc:sldMk cId="2460271782" sldId="557"/>
            <ac:picMk id="6" creationId="{DD408964-4124-1D88-4545-786BA3769C98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42.828" v="9" actId="478"/>
        <pc:sldMkLst>
          <pc:docMk/>
          <pc:sldMk cId="326477141" sldId="558"/>
        </pc:sldMkLst>
        <pc:picChg chg="del">
          <ac:chgData name="Tareq Hashim" userId="e915208d-9225-41ce-9659-1b0174c467c3" providerId="ADAL" clId="{4DCDECC4-3987-40CE-A017-857739151969}" dt="2026-06-01T12:11:42.828" v="9" actId="478"/>
          <ac:picMkLst>
            <pc:docMk/>
            <pc:sldMk cId="326477141" sldId="558"/>
            <ac:picMk id="6" creationId="{B836038A-A608-F779-FEC1-0D770B2DE946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44.472" v="10" actId="478"/>
        <pc:sldMkLst>
          <pc:docMk/>
          <pc:sldMk cId="509910141" sldId="560"/>
        </pc:sldMkLst>
        <pc:picChg chg="del">
          <ac:chgData name="Tareq Hashim" userId="e915208d-9225-41ce-9659-1b0174c467c3" providerId="ADAL" clId="{4DCDECC4-3987-40CE-A017-857739151969}" dt="2026-06-01T12:11:44.472" v="10" actId="478"/>
          <ac:picMkLst>
            <pc:docMk/>
            <pc:sldMk cId="509910141" sldId="560"/>
            <ac:picMk id="6" creationId="{7C4D0329-665D-C1A6-BC87-7C0E881D91E6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46.389" v="11" actId="478"/>
        <pc:sldMkLst>
          <pc:docMk/>
          <pc:sldMk cId="1652487572" sldId="561"/>
        </pc:sldMkLst>
        <pc:picChg chg="del">
          <ac:chgData name="Tareq Hashim" userId="e915208d-9225-41ce-9659-1b0174c467c3" providerId="ADAL" clId="{4DCDECC4-3987-40CE-A017-857739151969}" dt="2026-06-01T12:11:46.389" v="11" actId="478"/>
          <ac:picMkLst>
            <pc:docMk/>
            <pc:sldMk cId="1652487572" sldId="561"/>
            <ac:picMk id="6" creationId="{0AB0FC98-1F18-8135-AE43-F1F9D890593C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48.441" v="12" actId="478"/>
        <pc:sldMkLst>
          <pc:docMk/>
          <pc:sldMk cId="424296855" sldId="562"/>
        </pc:sldMkLst>
        <pc:picChg chg="del">
          <ac:chgData name="Tareq Hashim" userId="e915208d-9225-41ce-9659-1b0174c467c3" providerId="ADAL" clId="{4DCDECC4-3987-40CE-A017-857739151969}" dt="2026-06-01T12:11:48.441" v="12" actId="478"/>
          <ac:picMkLst>
            <pc:docMk/>
            <pc:sldMk cId="424296855" sldId="562"/>
            <ac:picMk id="6" creationId="{977F5E5A-6E73-368B-8E8F-86B733EE115D}"/>
          </ac:picMkLst>
        </pc:picChg>
      </pc:sldChg>
      <pc:sldChg chg="delSp add del mod delAnim">
        <pc:chgData name="Tareq Hashim" userId="e915208d-9225-41ce-9659-1b0174c467c3" providerId="ADAL" clId="{4DCDECC4-3987-40CE-A017-857739151969}" dt="2026-06-01T12:11:55.302" v="15" actId="478"/>
        <pc:sldMkLst>
          <pc:docMk/>
          <pc:sldMk cId="4270289136" sldId="563"/>
        </pc:sldMkLst>
        <pc:picChg chg="del">
          <ac:chgData name="Tareq Hashim" userId="e915208d-9225-41ce-9659-1b0174c467c3" providerId="ADAL" clId="{4DCDECC4-3987-40CE-A017-857739151969}" dt="2026-06-01T12:11:55.302" v="15" actId="478"/>
          <ac:picMkLst>
            <pc:docMk/>
            <pc:sldMk cId="4270289136" sldId="563"/>
            <ac:picMk id="6" creationId="{8D8EAD2E-5D56-0D92-AC77-CEF8F02A3E42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57.186" v="16" actId="478"/>
        <pc:sldMkLst>
          <pc:docMk/>
          <pc:sldMk cId="3832488468" sldId="564"/>
        </pc:sldMkLst>
        <pc:picChg chg="del">
          <ac:chgData name="Tareq Hashim" userId="e915208d-9225-41ce-9659-1b0174c467c3" providerId="ADAL" clId="{4DCDECC4-3987-40CE-A017-857739151969}" dt="2026-06-01T12:11:57.186" v="16" actId="478"/>
          <ac:picMkLst>
            <pc:docMk/>
            <pc:sldMk cId="3832488468" sldId="564"/>
            <ac:picMk id="6" creationId="{31865E11-3C2D-D355-588B-0584DCC72674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1:59.662" v="17" actId="478"/>
        <pc:sldMkLst>
          <pc:docMk/>
          <pc:sldMk cId="2499926013" sldId="565"/>
        </pc:sldMkLst>
        <pc:picChg chg="del">
          <ac:chgData name="Tareq Hashim" userId="e915208d-9225-41ce-9659-1b0174c467c3" providerId="ADAL" clId="{4DCDECC4-3987-40CE-A017-857739151969}" dt="2026-06-01T12:11:59.662" v="17" actId="478"/>
          <ac:picMkLst>
            <pc:docMk/>
            <pc:sldMk cId="2499926013" sldId="565"/>
            <ac:picMk id="6" creationId="{85606167-302E-DA6D-C2D7-6E71BB83FBF5}"/>
          </ac:picMkLst>
        </pc:picChg>
      </pc:sldChg>
      <pc:sldChg chg="delSp modSp mod delAnim">
        <pc:chgData name="Tareq Hashim" userId="e915208d-9225-41ce-9659-1b0174c467c3" providerId="ADAL" clId="{4DCDECC4-3987-40CE-A017-857739151969}" dt="2026-06-01T12:12:02.446" v="19" actId="478"/>
        <pc:sldMkLst>
          <pc:docMk/>
          <pc:sldMk cId="4277915304" sldId="566"/>
        </pc:sldMkLst>
        <pc:spChg chg="mod">
          <ac:chgData name="Tareq Hashim" userId="e915208d-9225-41ce-9659-1b0174c467c3" providerId="ADAL" clId="{4DCDECC4-3987-40CE-A017-857739151969}" dt="2026-06-01T12:12:01.628" v="18" actId="1076"/>
          <ac:spMkLst>
            <pc:docMk/>
            <pc:sldMk cId="4277915304" sldId="566"/>
            <ac:spMk id="23" creationId="{F89C5A04-AC3B-15B3-4C2A-8F3C35CF748E}"/>
          </ac:spMkLst>
        </pc:spChg>
        <pc:picChg chg="del">
          <ac:chgData name="Tareq Hashim" userId="e915208d-9225-41ce-9659-1b0174c467c3" providerId="ADAL" clId="{4DCDECC4-3987-40CE-A017-857739151969}" dt="2026-06-01T12:12:02.446" v="19" actId="478"/>
          <ac:picMkLst>
            <pc:docMk/>
            <pc:sldMk cId="4277915304" sldId="566"/>
            <ac:picMk id="6" creationId="{CCEB8325-5605-858B-72C6-CCC0C87A1479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04.335" v="20" actId="478"/>
        <pc:sldMkLst>
          <pc:docMk/>
          <pc:sldMk cId="3205589377" sldId="567"/>
        </pc:sldMkLst>
        <pc:picChg chg="del">
          <ac:chgData name="Tareq Hashim" userId="e915208d-9225-41ce-9659-1b0174c467c3" providerId="ADAL" clId="{4DCDECC4-3987-40CE-A017-857739151969}" dt="2026-06-01T12:12:04.335" v="20" actId="478"/>
          <ac:picMkLst>
            <pc:docMk/>
            <pc:sldMk cId="3205589377" sldId="567"/>
            <ac:picMk id="7" creationId="{01CECD50-731F-6400-1E2E-69A21C62884B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06.038" v="21" actId="478"/>
        <pc:sldMkLst>
          <pc:docMk/>
          <pc:sldMk cId="1367742351" sldId="568"/>
        </pc:sldMkLst>
        <pc:picChg chg="del">
          <ac:chgData name="Tareq Hashim" userId="e915208d-9225-41ce-9659-1b0174c467c3" providerId="ADAL" clId="{4DCDECC4-3987-40CE-A017-857739151969}" dt="2026-06-01T12:12:06.038" v="21" actId="478"/>
          <ac:picMkLst>
            <pc:docMk/>
            <pc:sldMk cId="1367742351" sldId="568"/>
            <ac:picMk id="4" creationId="{53241702-FE53-E19C-9AE9-CB7466C226A3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07.675" v="22" actId="478"/>
        <pc:sldMkLst>
          <pc:docMk/>
          <pc:sldMk cId="4110724443" sldId="569"/>
        </pc:sldMkLst>
        <pc:picChg chg="del">
          <ac:chgData name="Tareq Hashim" userId="e915208d-9225-41ce-9659-1b0174c467c3" providerId="ADAL" clId="{4DCDECC4-3987-40CE-A017-857739151969}" dt="2026-06-01T12:12:07.675" v="22" actId="478"/>
          <ac:picMkLst>
            <pc:docMk/>
            <pc:sldMk cId="4110724443" sldId="569"/>
            <ac:picMk id="6" creationId="{C55A62E9-AD13-F73F-9A4B-94D87E26A336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09.447" v="23" actId="478"/>
        <pc:sldMkLst>
          <pc:docMk/>
          <pc:sldMk cId="4054035155" sldId="570"/>
        </pc:sldMkLst>
        <pc:picChg chg="del">
          <ac:chgData name="Tareq Hashim" userId="e915208d-9225-41ce-9659-1b0174c467c3" providerId="ADAL" clId="{4DCDECC4-3987-40CE-A017-857739151969}" dt="2026-06-01T12:12:09.447" v="23" actId="478"/>
          <ac:picMkLst>
            <pc:docMk/>
            <pc:sldMk cId="4054035155" sldId="570"/>
            <ac:picMk id="6" creationId="{AD96EC76-37C6-A2EC-ED14-7615227BBD87}"/>
          </ac:picMkLst>
        </pc:picChg>
      </pc:sldChg>
      <pc:sldChg chg="delSp mod delAnim">
        <pc:chgData name="Tareq Hashim" userId="e915208d-9225-41ce-9659-1b0174c467c3" providerId="ADAL" clId="{4DCDECC4-3987-40CE-A017-857739151969}" dt="2026-06-01T12:12:11.115" v="24" actId="478"/>
        <pc:sldMkLst>
          <pc:docMk/>
          <pc:sldMk cId="4149278773" sldId="571"/>
        </pc:sldMkLst>
        <pc:picChg chg="del">
          <ac:chgData name="Tareq Hashim" userId="e915208d-9225-41ce-9659-1b0174c467c3" providerId="ADAL" clId="{4DCDECC4-3987-40CE-A017-857739151969}" dt="2026-06-01T12:12:11.115" v="24" actId="478"/>
          <ac:picMkLst>
            <pc:docMk/>
            <pc:sldMk cId="4149278773" sldId="571"/>
            <ac:picMk id="6" creationId="{86D32D85-6BC8-E9B0-3305-370203080B64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405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713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44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7811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794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80EA9-DD71-345E-E8E0-DA0AB0F8C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6E8938-8DDC-784F-E871-88902961C1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281BD0-25A6-0517-68BE-E090C236E1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1B37BF-4542-DCA6-FF19-3568B17F709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342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7007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7991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2363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3581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72264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3723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8524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7363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6295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9526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1123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5210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0496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6264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43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276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658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3853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37489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187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796782" y="215535"/>
            <a:ext cx="6263480" cy="638373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1463871" y="2930410"/>
            <a:ext cx="18004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</a:p>
        </p:txBody>
      </p:sp>
      <p:sp>
        <p:nvSpPr>
          <p:cNvPr id="14" name="Oval 13"/>
          <p:cNvSpPr/>
          <p:nvPr/>
        </p:nvSpPr>
        <p:spPr>
          <a:xfrm>
            <a:off x="5356110" y="543081"/>
            <a:ext cx="4924287" cy="542099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92348" y="3870496"/>
            <a:ext cx="26228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دراسات نقدية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D079DC6-9F33-01B3-CD5D-FDECB94ECF5A}"/>
              </a:ext>
            </a:extLst>
          </p:cNvPr>
          <p:cNvSpPr txBox="1"/>
          <p:nvPr/>
        </p:nvSpPr>
        <p:spPr>
          <a:xfrm>
            <a:off x="1041009" y="5416062"/>
            <a:ext cx="41609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/>
              <a:t>اعداد </a:t>
            </a:r>
            <a:endParaRPr lang="ar-JO" sz="2800" b="1" dirty="0"/>
          </a:p>
          <a:p>
            <a:pPr algn="ctr"/>
            <a:r>
              <a:rPr lang="ar-JO" sz="2800" b="1" dirty="0"/>
              <a:t>الأستاذ الدكتور طارق نائل هاشم</a:t>
            </a:r>
            <a:endParaRPr lang="ar-EG" sz="28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5145"/>
    </mc:Choice>
    <mc:Fallback xmlns="">
      <p:transition spd="slow" advTm="37514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وصف المقرر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A97036-3C35-E40A-536C-AACE3DD90173}"/>
              </a:ext>
            </a:extLst>
          </p:cNvPr>
          <p:cNvSpPr txBox="1"/>
          <p:nvPr/>
        </p:nvSpPr>
        <p:spPr>
          <a:xfrm>
            <a:off x="7835705" y="6189785"/>
            <a:ext cx="4093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https://midocean.edu.km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4"/>
    </mc:Choice>
    <mc:Fallback xmlns="">
      <p:transition spd="slow" advTm="125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 flipH="1">
            <a:off x="-56703" y="0"/>
            <a:ext cx="59512" cy="59789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/>
          <p:cNvSpPr/>
          <p:nvPr/>
        </p:nvSpPr>
        <p:spPr>
          <a:xfrm flipV="1">
            <a:off x="4048253" y="629166"/>
            <a:ext cx="5619483" cy="1238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90153" y="61196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75037" y="90994"/>
            <a:ext cx="2305141" cy="1076343"/>
          </a:xfrm>
          <a:prstGeom prst="rect">
            <a:avLst/>
          </a:prstGeom>
        </p:spPr>
      </p:pic>
      <p:pic>
        <p:nvPicPr>
          <p:cNvPr id="10" name="Picture Placeholder 4">
            <a:extLst>
              <a:ext uri="{FF2B5EF4-FFF2-40B4-BE49-F238E27FC236}">
                <a16:creationId xmlns:a16="http://schemas.microsoft.com/office/drawing/2014/main" id="{84E4B0F0-8564-4DE7-994D-87E501CF1B9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360934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17C4ADA-5957-C1DC-BB1D-897BC1F83455}"/>
              </a:ext>
            </a:extLst>
          </p:cNvPr>
          <p:cNvSpPr/>
          <p:nvPr/>
        </p:nvSpPr>
        <p:spPr>
          <a:xfrm>
            <a:off x="6096000" y="1167337"/>
            <a:ext cx="3118338" cy="46451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1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EG" sz="2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أهداف المحاضرة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0A7A91-18D7-6621-5C7A-89BE10FFA62A}"/>
              </a:ext>
            </a:extLst>
          </p:cNvPr>
          <p:cNvSpPr txBox="1"/>
          <p:nvPr/>
        </p:nvSpPr>
        <p:spPr>
          <a:xfrm>
            <a:off x="3003414" y="2967335"/>
            <a:ext cx="830985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en-GB" sz="2800" dirty="0"/>
              <a:t> </a:t>
            </a:r>
            <a:r>
              <a:rPr lang="ar-JO" sz="2800" dirty="0"/>
              <a:t>تحليل الدراسات</a:t>
            </a:r>
            <a:r>
              <a:rPr lang="en-US" sz="2800" dirty="0"/>
              <a:t> </a:t>
            </a:r>
            <a:r>
              <a:rPr lang="ar-JO" sz="2800" dirty="0"/>
              <a:t>فهم نقاط القوة والضعف في البحوث العلمية.</a:t>
            </a:r>
            <a:endParaRPr lang="en-GB" sz="2800" dirty="0"/>
          </a:p>
          <a:p>
            <a:pPr algn="just" rtl="1"/>
            <a:r>
              <a:rPr lang="en-GB" sz="2800" dirty="0"/>
              <a:t> </a:t>
            </a:r>
            <a:r>
              <a:rPr lang="ar-JO" sz="2800" dirty="0"/>
              <a:t>تحديد الفجوات البحثية</a:t>
            </a:r>
            <a:r>
              <a:rPr lang="en-US" sz="2800" dirty="0"/>
              <a:t> </a:t>
            </a:r>
            <a:r>
              <a:rPr lang="ar-JO" sz="2800" dirty="0"/>
              <a:t>اكتشاف المجالات التي لم يتم دراستها أو تحتاج إلى تطوير.</a:t>
            </a:r>
            <a:endParaRPr lang="en-GB" sz="2800" dirty="0"/>
          </a:p>
          <a:p>
            <a:pPr algn="just" rtl="1"/>
            <a:r>
              <a:rPr lang="en-GB" sz="2800" dirty="0"/>
              <a:t> </a:t>
            </a:r>
            <a:r>
              <a:rPr lang="ar-JO" sz="2800" dirty="0"/>
              <a:t>تطوير الإطار النظري</a:t>
            </a:r>
            <a:r>
              <a:rPr lang="en-US" sz="2800" dirty="0"/>
              <a:t> </a:t>
            </a:r>
            <a:r>
              <a:rPr lang="ar-JO" sz="2800" dirty="0"/>
              <a:t>تحسين النماذج النظرية وربطها بالمشكلة البحثية.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59752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585"/>
    </mc:Choice>
    <mc:Fallback xmlns="">
      <p:transition spd="slow" advTm="149585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4069991" cy="4088921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1326249" y="3347493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918179" y="1575871"/>
            <a:ext cx="896264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EG" sz="3200" b="1" u="sng" dirty="0">
                <a:solidFill>
                  <a:srgbClr val="0070C0"/>
                </a:solidFill>
              </a:rPr>
              <a:t>التمهيد للمحاضرة </a:t>
            </a:r>
          </a:p>
          <a:p>
            <a:pPr algn="just" rtl="1"/>
            <a:endParaRPr lang="ar-EG" sz="2200" b="1" u="sng" dirty="0"/>
          </a:p>
          <a:p>
            <a:pPr marL="342900" indent="-342900" algn="just" rtl="1">
              <a:buFontTx/>
              <a:buChar char="-"/>
            </a:pPr>
            <a:r>
              <a:rPr lang="ar-EG" sz="3200" dirty="0"/>
              <a:t>أهمية النقد العلمي</a:t>
            </a:r>
            <a:r>
              <a:rPr lang="en-US" sz="3200" dirty="0"/>
              <a:t> </a:t>
            </a:r>
            <a:r>
              <a:rPr lang="ar-EG" sz="3200" dirty="0"/>
              <a:t>يعد النقد العلمي أساس تطور المعرفة وبناء الدراسات المتقدمة.</a:t>
            </a:r>
            <a:endParaRPr lang="en-US" sz="3200" dirty="0"/>
          </a:p>
          <a:p>
            <a:pPr marL="342900" indent="-342900" algn="just" rtl="1">
              <a:buFontTx/>
              <a:buChar char="-"/>
            </a:pPr>
            <a:r>
              <a:rPr lang="ar-EG" sz="3200" dirty="0"/>
              <a:t>دور الباحث</a:t>
            </a:r>
            <a:r>
              <a:rPr lang="en-US" sz="3200" dirty="0"/>
              <a:t> </a:t>
            </a:r>
            <a:r>
              <a:rPr lang="ar-EG" sz="3200" dirty="0"/>
              <a:t>لا يقتصر دور الباحث على نقل المعرفة بل يتعدى ذلك إلى إنتاج معرفة جديدة</a:t>
            </a:r>
            <a:r>
              <a:rPr lang="ar-EG" sz="2200" dirty="0"/>
              <a:t>.</a:t>
            </a:r>
          </a:p>
          <a:p>
            <a:pPr algn="just" rtl="1"/>
            <a:endParaRPr lang="ar-EG" sz="2200" dirty="0"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42723" y="61224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277"/>
    </mc:Choice>
    <mc:Fallback xmlns="">
      <p:transition spd="slow" advTm="18827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228EF4-CF7B-EF1F-A117-1A5010608A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8F282633-AF2D-AA06-D9E1-0AD8637E92A2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136E86F-A4FA-E3BB-F288-A5B596E38811}"/>
              </a:ext>
            </a:extLst>
          </p:cNvPr>
          <p:cNvSpPr/>
          <p:nvPr/>
        </p:nvSpPr>
        <p:spPr>
          <a:xfrm flipV="1">
            <a:off x="734193" y="632767"/>
            <a:ext cx="8462057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304BCA-9C61-F543-25B4-C0E09363C4AF}"/>
              </a:ext>
            </a:extLst>
          </p:cNvPr>
          <p:cNvSpPr txBox="1"/>
          <p:nvPr/>
        </p:nvSpPr>
        <p:spPr>
          <a:xfrm>
            <a:off x="210374" y="62524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82BD937-0F63-AFA9-67B5-EC45AD157A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6807" y="140314"/>
            <a:ext cx="2305141" cy="1076343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9F7F6B8-07C5-3BD5-18D2-6DC218E218FB}"/>
              </a:ext>
            </a:extLst>
          </p:cNvPr>
          <p:cNvSpPr/>
          <p:nvPr/>
        </p:nvSpPr>
        <p:spPr>
          <a:xfrm>
            <a:off x="567570" y="1760784"/>
            <a:ext cx="11164377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JO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•	 </a:t>
            </a:r>
            <a:r>
              <a:rPr kumimoji="0" lang="ar-JO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المنهجية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تحليل تصميم الدراسة ومدى ملاءمته للأهداف.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JO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•	</a:t>
            </a:r>
            <a:r>
              <a:rPr kumimoji="0" lang="ar-JO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النظريات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فهم الأساس العلمي الذي تقوم عليه الدراسة.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JO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•</a:t>
            </a:r>
            <a:r>
              <a:rPr kumimoji="0" lang="ar-JO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	 التحليل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تفسير النتائج وربطها بالإطار النظري.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ar-JO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•	</a:t>
            </a:r>
            <a:r>
              <a:rPr kumimoji="0" lang="ar-JO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 النشر العلمي</a:t>
            </a:r>
          </a:p>
          <a:p>
            <a:pPr marL="0" marR="0" lvl="0" indent="0" algn="just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JO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anose="020B0604020202020204" pitchFamily="34" charset="0"/>
              </a:rPr>
              <a:t>تحويل البحث إلى ورقة علمية قابلة للنشر</a:t>
            </a:r>
            <a:endParaRPr lang="ar-EG" sz="1800" b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0642F16-7269-47D9-8869-6A896BC9019B}"/>
              </a:ext>
            </a:extLst>
          </p:cNvPr>
          <p:cNvSpPr/>
          <p:nvPr/>
        </p:nvSpPr>
        <p:spPr>
          <a:xfrm>
            <a:off x="4390382" y="1179487"/>
            <a:ext cx="3137095" cy="498663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>
              <a:lnSpc>
                <a:spcPct val="150000"/>
              </a:lnSpc>
            </a:pPr>
            <a:r>
              <a:rPr lang="ar-EG" sz="24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المحاور الرئيسية للمحاضرة</a:t>
            </a:r>
          </a:p>
        </p:txBody>
      </p:sp>
    </p:spTree>
    <p:extLst>
      <p:ext uri="{BB962C8B-B14F-4D97-AF65-F5344CB8AC3E}">
        <p14:creationId xmlns:p14="http://schemas.microsoft.com/office/powerpoint/2010/main" val="288757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793"/>
    </mc:Choice>
    <mc:Fallback xmlns="">
      <p:transition spd="slow" advTm="39579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D53FC-708C-FC90-CDC4-BFD9705BF8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A493C41-E7BB-EFC9-C72F-869581FDF13B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943E675-D9F6-B954-7D67-C6E66F13ADF2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43734DB-5428-F39C-F28D-2BEB8820864A}"/>
              </a:ext>
            </a:extLst>
          </p:cNvPr>
          <p:cNvSpPr/>
          <p:nvPr/>
        </p:nvSpPr>
        <p:spPr>
          <a:xfrm>
            <a:off x="1814522" y="1097744"/>
            <a:ext cx="9345750" cy="5035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JO" dirty="0"/>
              <a:t>•	البحث الاستكشافي</a:t>
            </a:r>
          </a:p>
          <a:p>
            <a:pPr algn="ctr"/>
            <a:r>
              <a:rPr lang="ar-JO" dirty="0"/>
              <a:t>يهدف إلى تكوين فهم أولي للظاهرة من خلال استكشاف العلاقات والأفكار الجديدة.</a:t>
            </a:r>
          </a:p>
          <a:p>
            <a:pPr algn="ctr"/>
            <a:r>
              <a:rPr lang="ar-JO" dirty="0"/>
              <a:t> يستخدم في المراحل المبكرة عندما تكون المشكلة غير واضحة.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 البحث الوصفي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يركز على وصف خصائص الظاهرة بدقة دون تفسير الأسباب.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 يساعد في تقديم صورة واضحة عن الواقع.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 البحث التفسيري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يحلل العلاقات السببية بين المتغيرات ويجيب عن سؤال "لماذا".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 يعد أساس الدراسات المتقدمة في الدكتوراه.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 البحث التنبؤي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يعتمد على نماذج إحصائية للتنبؤ بالمستقبل.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 يستخدم في الدراسات الاستراتيجية وصنع القرار.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 البحث التطبيقي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يركز على حل المشكلات العملية باستخدام المعرفة العلمية.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 يربط بين النظرية والتطبيق.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432C7A-8C13-64B4-64C5-EE5F75B129C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3B42542-E5CF-DA7A-E739-DFFDD31708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F9FEC99-8058-991F-DFF6-F5E330658B80}"/>
              </a:ext>
            </a:extLst>
          </p:cNvPr>
          <p:cNvSpPr/>
          <p:nvPr/>
        </p:nvSpPr>
        <p:spPr>
          <a:xfrm>
            <a:off x="4002374" y="1391392"/>
            <a:ext cx="3584905" cy="784039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ar-EG" sz="2200" b="1">
                <a:latin typeface="Times New Roman" panose="02020603050405020304" pitchFamily="18" charset="0"/>
                <a:cs typeface="Times New Roman" panose="02020603050405020304" pitchFamily="18" charset="0"/>
              </a:rPr>
              <a:t>أنواع البحث العلمي</a:t>
            </a:r>
            <a:endParaRPr lang="ar-EG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423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2179"/>
    </mc:Choice>
    <mc:Fallback xmlns="">
      <p:transition spd="slow" advTm="49217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12F761-2B42-9D62-92D3-6DB69F773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071BFE8-9061-454E-21D0-0A5D21D91E01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4DAFA42-8213-0FCE-1EB5-66F5038C7390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8EC23F-76B1-723C-66E1-BADBFADEC1CE}"/>
              </a:ext>
            </a:extLst>
          </p:cNvPr>
          <p:cNvSpPr/>
          <p:nvPr/>
        </p:nvSpPr>
        <p:spPr>
          <a:xfrm>
            <a:off x="1121952" y="1204400"/>
            <a:ext cx="9345750" cy="5035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r>
              <a:rPr lang="ar-JO" sz="2800" b="1" dirty="0">
                <a:solidFill>
                  <a:schemeClr val="tx1"/>
                </a:solidFill>
                <a:cs typeface="+mj-cs"/>
              </a:rPr>
              <a:t>أنواع الأسئلة البحثية</a:t>
            </a:r>
            <a:endParaRPr lang="en-US" sz="280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just" rtl="1"/>
            <a:r>
              <a:rPr lang="ar-JO" sz="1400" b="1" dirty="0">
                <a:solidFill>
                  <a:schemeClr val="tx1"/>
                </a:solidFill>
                <a:cs typeface="+mj-cs"/>
              </a:rPr>
              <a:t>•</a:t>
            </a:r>
            <a:r>
              <a:rPr lang="ar-JO" b="1" dirty="0">
                <a:solidFill>
                  <a:schemeClr val="tx1"/>
                </a:solidFill>
                <a:cs typeface="+mj-cs"/>
              </a:rPr>
              <a:t>	الأسئلة الوصفية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تجيب عن "ماذا يحدث؟" من خلال وصف الظاهرة.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 تستخدم لبناء قاعدة معلومات أولية.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  <a:cs typeface="+mj-cs"/>
              </a:rPr>
              <a:t>•	الأسئلة التفسيرية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تجيب عن "لماذا يحدث؟" من خلال تحليل الأسباب.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 تساعد في فهم العلاقات بين المتغيرات.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  <a:cs typeface="+mj-cs"/>
              </a:rPr>
              <a:t>•	الأسئلة التحليلية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تدرس كيفية تفاعل المتغيرات مع بعضها.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 تستخدم في بناء النماذج النظرية.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  <a:cs typeface="+mj-cs"/>
              </a:rPr>
              <a:t>•	الأسئلة التنبؤية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تهدف إلى توقع النتائج المستقبلية.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 تعتمد على البيانات والتحليل الإحصائي.</a:t>
            </a:r>
          </a:p>
          <a:p>
            <a:pPr algn="just" rtl="1"/>
            <a:r>
              <a:rPr lang="ar-JO" b="1" dirty="0">
                <a:solidFill>
                  <a:schemeClr val="tx1"/>
                </a:solidFill>
                <a:cs typeface="+mj-cs"/>
              </a:rPr>
              <a:t>•	الأسئلة المعيارية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تقدم توصيات حول ما يجب أن يكون عليه الوضع.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  <a:cs typeface="+mj-cs"/>
              </a:rPr>
              <a:t> تستخدم في الدراسات التطبيقية وصنع السياسات</a:t>
            </a:r>
          </a:p>
          <a:p>
            <a:pPr algn="just" rtl="1"/>
            <a:endParaRPr lang="en-US" sz="600" b="1" dirty="0">
              <a:solidFill>
                <a:schemeClr val="tx1"/>
              </a:solidFill>
              <a:cs typeface="+mj-cs"/>
            </a:endParaRPr>
          </a:p>
          <a:p>
            <a:pPr algn="just" rtl="1"/>
            <a:endParaRPr lang="en-US" sz="140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  <a:p>
            <a:pPr algn="ctr" rtl="1"/>
            <a:endParaRPr lang="en-US" sz="1050" b="1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BF5ADE-F518-4759-1919-A5AF62CE8F02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181414D-B4E4-20EE-4216-B35A4F58493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97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6320"/>
    </mc:Choice>
    <mc:Fallback xmlns="">
      <p:transition spd="slow" advTm="50632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A99913-F4FD-2A57-EDE3-9845CDD4FD8D}"/>
              </a:ext>
            </a:extLst>
          </p:cNvPr>
          <p:cNvSpPr/>
          <p:nvPr/>
        </p:nvSpPr>
        <p:spPr>
          <a:xfrm>
            <a:off x="1121952" y="1204400"/>
            <a:ext cx="9345750" cy="5035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endParaRPr lang="en-US" b="1" dirty="0">
              <a:solidFill>
                <a:schemeClr val="tx1"/>
              </a:solidFill>
            </a:endParaRPr>
          </a:p>
          <a:p>
            <a:pPr algn="just" rtl="1"/>
            <a:endParaRPr lang="en-US" b="1" dirty="0">
              <a:solidFill>
                <a:schemeClr val="tx1"/>
              </a:solidFill>
            </a:endParaRP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البحث النوعي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يعتمد على الفهم العميق للظواهر من خلال المقابلات والتحليل النصي.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يستخدم لبناء النظريات واكتشاف الأبعاد غير الظاهرة.</a:t>
            </a:r>
          </a:p>
          <a:p>
            <a:pPr algn="just" rtl="1"/>
            <a:endParaRPr lang="ar-JO" dirty="0">
              <a:solidFill>
                <a:schemeClr val="tx1"/>
              </a:solidFill>
            </a:endParaRP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البحث الكمي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يعتمد على البيانات الرقمية والتحليل الإحصائي لاختبار الفرضيات.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يساعد في تعميم النتائج.</a:t>
            </a:r>
          </a:p>
          <a:p>
            <a:pPr algn="just" rtl="1"/>
            <a:endParaRPr lang="ar-JO" dirty="0">
              <a:solidFill>
                <a:schemeClr val="tx1"/>
              </a:solidFill>
            </a:endParaRP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التكامل بين المنهجين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يجمع بين النوعي والكمي للحصول على نتائج أكثر شمولية.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يعزز قوة البحث في مستوى الدكتوراه.</a:t>
            </a:r>
          </a:p>
          <a:p>
            <a:pPr algn="just" rtl="1"/>
            <a:endParaRPr lang="ar-JO" dirty="0">
              <a:solidFill>
                <a:schemeClr val="tx1"/>
              </a:solidFill>
            </a:endParaRPr>
          </a:p>
          <a:p>
            <a:pPr algn="just" rtl="1"/>
            <a:r>
              <a:rPr lang="ar-JO" b="1" dirty="0">
                <a:solidFill>
                  <a:schemeClr val="tx1"/>
                </a:solidFill>
              </a:rPr>
              <a:t>•	اختيار المنهج المناسب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يعتمد على طبيعة المشكلة البحثية وليس على تفضيل الباحث.</a:t>
            </a:r>
          </a:p>
          <a:p>
            <a:pPr algn="just" rtl="1"/>
            <a:r>
              <a:rPr lang="ar-JO" dirty="0">
                <a:solidFill>
                  <a:schemeClr val="tx1"/>
                </a:solidFill>
              </a:rPr>
              <a:t>الاختيار الصحيح للمنهج يحدد جودة </a:t>
            </a:r>
            <a:r>
              <a:rPr lang="ar-JO" dirty="0"/>
              <a:t>البحث.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9B5F3D7-5417-8172-560C-44FF3E01921C}"/>
              </a:ext>
            </a:extLst>
          </p:cNvPr>
          <p:cNvSpPr txBox="1"/>
          <p:nvPr/>
        </p:nvSpPr>
        <p:spPr>
          <a:xfrm>
            <a:off x="2083214" y="1387243"/>
            <a:ext cx="609437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JO" sz="2800" b="1" dirty="0"/>
              <a:t>البحث الكمي والنوعي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12011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4654"/>
    </mc:Choice>
    <mc:Fallback xmlns="">
      <p:transition spd="slow" advTm="88465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 descr="page_1.png">
            <a:extLst>
              <a:ext uri="{FF2B5EF4-FFF2-40B4-BE49-F238E27FC236}">
                <a16:creationId xmlns:a16="http://schemas.microsoft.com/office/drawing/2014/main" id="{F8326284-F049-75D1-05C2-C04C93036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494" y="994826"/>
            <a:ext cx="6196519" cy="5021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27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879"/>
    </mc:Choice>
    <mc:Fallback xmlns="">
      <p:transition spd="slow" advTm="22187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 descr="page_2.png">
            <a:extLst>
              <a:ext uri="{FF2B5EF4-FFF2-40B4-BE49-F238E27FC236}">
                <a16:creationId xmlns:a16="http://schemas.microsoft.com/office/drawing/2014/main" id="{3D1BD521-4386-D840-560F-2606ED9D33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7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547"/>
    </mc:Choice>
    <mc:Fallback xmlns="">
      <p:transition spd="slow" advTm="236547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 descr="page_3.png">
            <a:extLst>
              <a:ext uri="{FF2B5EF4-FFF2-40B4-BE49-F238E27FC236}">
                <a16:creationId xmlns:a16="http://schemas.microsoft.com/office/drawing/2014/main" id="{2952A54B-5841-C8E1-A1D2-6344CF0CB9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9660" y="628034"/>
            <a:ext cx="7816940" cy="586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91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963"/>
    </mc:Choice>
    <mc:Fallback xmlns="">
      <p:transition spd="slow" advTm="13963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 descr="page_4.png">
            <a:extLst>
              <a:ext uri="{FF2B5EF4-FFF2-40B4-BE49-F238E27FC236}">
                <a16:creationId xmlns:a16="http://schemas.microsoft.com/office/drawing/2014/main" id="{3BD43670-669A-CC6D-64B8-A8816DCDE5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" y="760021"/>
            <a:ext cx="7469169" cy="587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48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83"/>
    </mc:Choice>
    <mc:Fallback xmlns="">
      <p:transition spd="slow" advTm="9428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E7D4FA-7CF5-4733-9FFD-C5AFE44428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69" y="790226"/>
            <a:ext cx="7179246" cy="538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33"/>
    </mc:Choice>
    <mc:Fallback xmlns="">
      <p:transition spd="slow" advTm="3433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2B61B71-EED7-C70A-A083-FF6F6F575E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" y="673834"/>
            <a:ext cx="7347110" cy="5510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289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23"/>
    </mc:Choice>
    <mc:Fallback xmlns="">
      <p:transition spd="slow" advTm="6023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FF5BCA-2A12-6723-A605-931E5856B1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69" y="699964"/>
            <a:ext cx="7383385" cy="5537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48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505"/>
    </mc:Choice>
    <mc:Fallback xmlns="">
      <p:transition spd="slow" advTm="5550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6A5A17-84CA-4CD8-0D81-E9D5FD7774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69" y="612901"/>
            <a:ext cx="7133798" cy="5350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92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9"/>
    </mc:Choice>
    <mc:Fallback xmlns="">
      <p:transition spd="slow" advTm="173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27225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D7F777E-2133-033B-05AA-BDFDBB2243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10" y="927225"/>
            <a:ext cx="7138724" cy="5354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915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647"/>
    </mc:Choice>
    <mc:Fallback xmlns="">
      <p:transition spd="slow" advTm="23647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F797A8-6E7C-B355-519B-42E714E6A0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52" y="750626"/>
            <a:ext cx="6750829" cy="548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8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037"/>
    </mc:Choice>
    <mc:Fallback xmlns="">
      <p:transition spd="slow" advTm="84037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DBDE3B-9F7D-E77D-D189-361CDE57C9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422" y="1097744"/>
            <a:ext cx="6839927" cy="5139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74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51"/>
    </mc:Choice>
    <mc:Fallback xmlns="">
      <p:transition spd="slow" advTm="2165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BE18509-4FDE-FCC8-652C-119FD02EC7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331" y="817124"/>
            <a:ext cx="6375557" cy="506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24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68"/>
    </mc:Choice>
    <mc:Fallback xmlns="">
      <p:transition spd="slow" advTm="9068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A35BBBA-B603-C283-A13F-B9CFE92456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459" y="785392"/>
            <a:ext cx="6977019" cy="523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03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42"/>
    </mc:Choice>
    <mc:Fallback xmlns="">
      <p:transition spd="slow" advTm="4284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88908-41DE-29F5-3532-86B086FF5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BE474B2-0D73-9F0D-01DF-30CC08EFECCE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89C5A04-AC3B-15B3-4C2A-8F3C35CF74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7759C5-5D45-1241-FF95-45794D926D2D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880065F-C746-2D45-6FBA-177A91D4337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9F582E8-793F-DB6D-A01A-CAE1FE29B2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99" y="817123"/>
            <a:ext cx="6738026" cy="5053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27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13"/>
    </mc:Choice>
    <mc:Fallback xmlns="">
      <p:transition spd="slow" advTm="5513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E42782-1616-8B23-B00B-D2D9A21FB2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E15CA9B-F425-2824-6AB8-A237CB322517}"/>
              </a:ext>
            </a:extLst>
          </p:cNvPr>
          <p:cNvSpPr/>
          <p:nvPr/>
        </p:nvSpPr>
        <p:spPr>
          <a:xfrm flipV="1">
            <a:off x="118110" y="559573"/>
            <a:ext cx="9089523" cy="5332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E99EC64-ADD4-0368-B240-FE7FCF22298E}"/>
              </a:ext>
            </a:extLst>
          </p:cNvPr>
          <p:cNvSpPr/>
          <p:nvPr/>
        </p:nvSpPr>
        <p:spPr>
          <a:xfrm>
            <a:off x="7587279" y="980409"/>
            <a:ext cx="4128422" cy="55103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DDF22E-9ED2-31B8-0203-9430E74311DA}"/>
              </a:ext>
            </a:extLst>
          </p:cNvPr>
          <p:cNvSpPr/>
          <p:nvPr/>
        </p:nvSpPr>
        <p:spPr>
          <a:xfrm>
            <a:off x="1121952" y="1204400"/>
            <a:ext cx="9345750" cy="50359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D5CAE9-2873-F3F9-9C6C-402354701B57}"/>
              </a:ext>
            </a:extLst>
          </p:cNvPr>
          <p:cNvSpPr txBox="1"/>
          <p:nvPr/>
        </p:nvSpPr>
        <p:spPr>
          <a:xfrm>
            <a:off x="506422" y="62375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midocean.edu.km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C79CBD5-AA7C-CECD-FD77-C46852F7E1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51490" y="21401"/>
            <a:ext cx="2305141" cy="1076343"/>
          </a:xfrm>
          <a:prstGeom prst="rect">
            <a:avLst/>
          </a:prstGeom>
        </p:spPr>
      </p:pic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AD20350-C622-1E8F-7473-B16A0885A593}"/>
              </a:ext>
            </a:extLst>
          </p:cNvPr>
          <p:cNvSpPr/>
          <p:nvPr/>
        </p:nvSpPr>
        <p:spPr>
          <a:xfrm>
            <a:off x="6096001" y="1408284"/>
            <a:ext cx="4215618" cy="784039"/>
          </a:xfrm>
          <a:prstGeom prst="roundRec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ar-EG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D14BC49-49AD-CDBA-31E8-5808742643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4592790"/>
              </p:ext>
            </p:extLst>
          </p:nvPr>
        </p:nvGraphicFramePr>
        <p:xfrm>
          <a:off x="2324911" y="1204401"/>
          <a:ext cx="7179013" cy="4972558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419218">
                  <a:extLst>
                    <a:ext uri="{9D8B030D-6E8A-4147-A177-3AD203B41FA5}">
                      <a16:colId xmlns:a16="http://schemas.microsoft.com/office/drawing/2014/main" val="3193716367"/>
                    </a:ext>
                  </a:extLst>
                </a:gridCol>
                <a:gridCol w="1025731">
                  <a:extLst>
                    <a:ext uri="{9D8B030D-6E8A-4147-A177-3AD203B41FA5}">
                      <a16:colId xmlns:a16="http://schemas.microsoft.com/office/drawing/2014/main" val="2399415659"/>
                    </a:ext>
                  </a:extLst>
                </a:gridCol>
                <a:gridCol w="2367032">
                  <a:extLst>
                    <a:ext uri="{9D8B030D-6E8A-4147-A177-3AD203B41FA5}">
                      <a16:colId xmlns:a16="http://schemas.microsoft.com/office/drawing/2014/main" val="2310134958"/>
                    </a:ext>
                  </a:extLst>
                </a:gridCol>
                <a:gridCol w="2367032">
                  <a:extLst>
                    <a:ext uri="{9D8B030D-6E8A-4147-A177-3AD203B41FA5}">
                      <a16:colId xmlns:a16="http://schemas.microsoft.com/office/drawing/2014/main" val="2873934671"/>
                    </a:ext>
                  </a:extLst>
                </a:gridCol>
              </a:tblGrid>
              <a:tr h="143570"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المحور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المحتوى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الشرح الأكاديمي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688815078"/>
                  </a:ext>
                </a:extLst>
              </a:tr>
              <a:tr h="44590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الأول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الإطار النظري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ترابط المفاهيم والنظريات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يتم فحص مدى الاتساق بين المفاهيم المستخدمة ومدى قدرتها على تفسير الظاهرة محل الدراسة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453670571"/>
                  </a:ext>
                </a:extLst>
              </a:tr>
              <a:tr h="2947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شمولية الإطار النظري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ما إذا كان الإطار يغطي جميع أبعاد المشكلة أو يحتاج إلى تطوير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99187006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الثاني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مشكلة الدراسة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وضوح صياغة المشكلة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المشكلة الواضحة تسهم في توجيه البحث بشكل دقيق ومنهجي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301799560"/>
                  </a:ext>
                </a:extLst>
              </a:tr>
              <a:tr h="2947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الفجوة البحثية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تحديد ما لم تتناوله الدراسات السابقة ويشكل أساس الإسهام العلمي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591588389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الثالث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المنهجية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تصميم البحث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يتم التحقق من ملاءمة المنهج المستخدم لأهداف الدراسة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502939458"/>
                  </a:ext>
                </a:extLst>
              </a:tr>
              <a:tr h="2947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العينة والأدوات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فحص دقة اختيار العينة وصلاحية أدوات جمع البيانات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44213306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الرابع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النتائج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توافق النتائج مع الفرضيات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يتم تحليل ما إذا كانت النتائج تدعم النموذج النظري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37005079"/>
                  </a:ext>
                </a:extLst>
              </a:tr>
              <a:tr h="29473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تفسير النتائج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كيفية ربط النتائج بالإطار النظري والدراسات السابقة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405939436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الخامس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التوصيات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ارتباط التوصيات بالنتائج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التوصيات الجيدة يجب أن تستند إلى نتائج الدراسة بشكل مباشر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993176017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تطوير الدراسة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اقتراح تحسينات على النموذج أو المنهجية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1707532086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السادس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المقارنة بين الدراسات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دراستين في نفس المجال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يتم التركيز على الاختلاف في المنهجية والنتائج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587758479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الإسهام العلمي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تحديد قيمة كل دراسة علمياً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8290515"/>
                  </a:ext>
                </a:extLst>
              </a:tr>
              <a:tr h="143570">
                <a:tc rowSpan="3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السابع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3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الفجوات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الفجوات النظرية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تحديد القصور في الإطار النظري المستخدم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272182137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الفجوات التطبيقية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ضعف تطبيق النتائج في الواقع العملي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1109742717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الفجوات المنهجية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القصور في تصميم البحث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934880510"/>
                  </a:ext>
                </a:extLst>
              </a:tr>
              <a:tr h="143570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الثامن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نقد النظريات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ملاءمة النظريات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مدى توافق النظرية مع سياق الدراسة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375016195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تطوير النظريات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اقتراح دمج أو تعديل النظريات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503699356"/>
                  </a:ext>
                </a:extLst>
              </a:tr>
              <a:tr h="294738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التاسع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النقد الذاتي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مشروع الطالب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تحليل نقاط القوة والضعف في البحث الشخصي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2856137538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تحسين البحث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اقتراح تطويرات منهجية ونظرية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959716925"/>
                  </a:ext>
                </a:extLst>
              </a:tr>
              <a:tr h="143570"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الأسبوع العاشر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التحكيم العلمي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تقييم دراسة زميل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تطبيق معايير التحكيم الأكاديمي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69742514"/>
                  </a:ext>
                </a:extLst>
              </a:tr>
              <a:tr h="14357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>
                          <a:effectLst/>
                        </a:rPr>
                        <a:t>كتابة تقرير تحكيمي</a:t>
                      </a:r>
                      <a:endParaRPr lang="en-GB" sz="8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ar-SA" sz="800" kern="100" dirty="0">
                          <a:effectLst/>
                        </a:rPr>
                        <a:t>إعداد تقرير علمي نقدي</a:t>
                      </a:r>
                      <a:endParaRPr lang="en-GB" sz="8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0572" marR="50572" marT="0" marB="0"/>
                </a:tc>
                <a:extLst>
                  <a:ext uri="{0D108BD9-81ED-4DB2-BD59-A6C34878D82A}">
                    <a16:rowId xmlns:a16="http://schemas.microsoft.com/office/drawing/2014/main" val="32343712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9142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706"/>
    </mc:Choice>
    <mc:Fallback xmlns="">
      <p:transition spd="slow" advTm="5970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F6B7A6-9EC8-E97C-EB5D-B187356155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800B3F7-79A5-EB7F-DD37-3EBEA4DC3DF3}"/>
              </a:ext>
            </a:extLst>
          </p:cNvPr>
          <p:cNvSpPr/>
          <p:nvPr/>
        </p:nvSpPr>
        <p:spPr>
          <a:xfrm>
            <a:off x="138495" y="1416209"/>
            <a:ext cx="5659953" cy="35298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77A9927-E9D0-550D-8798-B994F3039175}"/>
              </a:ext>
            </a:extLst>
          </p:cNvPr>
          <p:cNvSpPr/>
          <p:nvPr/>
        </p:nvSpPr>
        <p:spPr>
          <a:xfrm>
            <a:off x="944721" y="618886"/>
            <a:ext cx="8710415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4C37270-30A6-5717-671F-C892546A2946}"/>
              </a:ext>
            </a:extLst>
          </p:cNvPr>
          <p:cNvSpPr txBox="1"/>
          <p:nvPr/>
        </p:nvSpPr>
        <p:spPr>
          <a:xfrm>
            <a:off x="713830" y="6065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midocean.edu.km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010C793-2590-BF5A-9070-A9633C02168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886859" y="126434"/>
            <a:ext cx="2305141" cy="1076343"/>
          </a:xfrm>
          <a:prstGeom prst="rect">
            <a:avLst/>
          </a:prstGeom>
        </p:spPr>
      </p:pic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B6A16B5E-B36E-AFD3-D232-7592BE732EB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2810729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B4F86B0-5ADA-88D6-99F5-536AA56733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900" y="828675"/>
            <a:ext cx="6934200" cy="520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110608"/>
      </p:ext>
    </p:extLst>
  </p:cSld>
  <p:clrMapOvr>
    <a:masterClrMapping/>
  </p:clrMapOvr>
  <p:transition spd="slow" advTm="29490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249ECDF-100A-94E2-232E-2107AB7F06E8}"/>
              </a:ext>
            </a:extLst>
          </p:cNvPr>
          <p:cNvSpPr txBox="1"/>
          <p:nvPr/>
        </p:nvSpPr>
        <p:spPr>
          <a:xfrm>
            <a:off x="3047189" y="3244334"/>
            <a:ext cx="609437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JO" sz="3600" dirty="0"/>
              <a:t>مع خالص تمنياتي لكم بالتوفيق</a:t>
            </a:r>
            <a:endParaRPr lang="en-US" sz="3600" dirty="0"/>
          </a:p>
          <a:p>
            <a:pPr algn="ctr" rtl="1"/>
            <a:endParaRPr lang="en-US" sz="3600" dirty="0"/>
          </a:p>
          <a:p>
            <a:pPr algn="ctr" rtl="1"/>
            <a:endParaRPr lang="en-US" sz="3600" dirty="0"/>
          </a:p>
          <a:p>
            <a:pPr algn="ctr" rtl="1"/>
            <a:r>
              <a:rPr lang="ar-JO" sz="3600" b="1" dirty="0"/>
              <a:t>الأستاذ الدكتور</a:t>
            </a:r>
            <a:r>
              <a:rPr lang="en-US" sz="3600" b="1" dirty="0"/>
              <a:t> </a:t>
            </a:r>
            <a:r>
              <a:rPr lang="ar-JO" sz="3600" b="1" dirty="0"/>
              <a:t>طارق نائل هاشم</a:t>
            </a:r>
            <a:endParaRPr lang="en-GB" sz="3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20"/>
    </mc:Choice>
    <mc:Fallback xmlns="">
      <p:transition spd="slow" advTm="362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E320DB2-05C9-4D9C-B7DB-89EA6E35BB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D76652D-945C-4BBB-93EC-AAA9B94F6AE3}">
  <ds:schemaRefs>
    <ds:schemaRef ds:uri="http://www.w3.org/XML/1998/namespace"/>
    <ds:schemaRef ds:uri="http://purl.org/dc/terms/"/>
    <ds:schemaRef ds:uri="http://schemas.microsoft.com/office/infopath/2007/PartnerControls"/>
    <ds:schemaRef ds:uri="http://purl.org/dc/dcmitype/"/>
    <ds:schemaRef ds:uri="49100919-8a76-4266-be0c-7dc583902cb4"/>
    <ds:schemaRef ds:uri="http://schemas.microsoft.com/office/2006/documentManagement/types"/>
    <ds:schemaRef ds:uri="d13aca44-ef33-4cf4-9980-7f0b00e6eeb9"/>
    <ds:schemaRef ds:uri="http://schemas.microsoft.com/office/2006/metadata/properties"/>
    <ds:schemaRef ds:uri="http://purl.org/dc/elements/1.1/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025DDDB4-4875-43DF-B79D-36C9081106B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6384</TotalTime>
  <Words>842</Words>
  <Application>Microsoft Office PowerPoint</Application>
  <PresentationFormat>شاشة عريضة</PresentationFormat>
  <Paragraphs>189</Paragraphs>
  <Slides>25</Slides>
  <Notes>5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2</vt:i4>
      </vt:variant>
      <vt:variant>
        <vt:lpstr>عناوين الشرائح</vt:lpstr>
      </vt:variant>
      <vt:variant>
        <vt:i4>25</vt:i4>
      </vt:variant>
    </vt:vector>
  </HeadingPairs>
  <TitlesOfParts>
    <vt:vector size="32" baseType="lpstr">
      <vt:lpstr>Alexandria</vt:lpstr>
      <vt:lpstr>Arial</vt:lpstr>
      <vt:lpstr>Calibri</vt:lpstr>
      <vt:lpstr>Calibri Light</vt:lpstr>
      <vt:lpstr>Times New Roman</vt:lpstr>
      <vt:lpstr>Office Theme</vt:lpstr>
      <vt:lpstr>1_Office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count</cp:lastModifiedBy>
  <cp:revision>236</cp:revision>
  <dcterms:created xsi:type="dcterms:W3CDTF">2023-04-29T09:08:00Z</dcterms:created>
  <dcterms:modified xsi:type="dcterms:W3CDTF">2026-09-30T12:05:56Z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