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6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480" r:id="rId2"/>
    <p:sldId id="303" r:id="rId3"/>
    <p:sldId id="313" r:id="rId4"/>
    <p:sldId id="508" r:id="rId5"/>
    <p:sldId id="484" r:id="rId6"/>
    <p:sldId id="490" r:id="rId7"/>
    <p:sldId id="504" r:id="rId8"/>
    <p:sldId id="495" r:id="rId9"/>
    <p:sldId id="497" r:id="rId10"/>
    <p:sldId id="505" r:id="rId11"/>
    <p:sldId id="306" r:id="rId12"/>
    <p:sldId id="499" r:id="rId13"/>
    <p:sldId id="34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508"/>
            <p14:sldId id="484"/>
            <p14:sldId id="490"/>
            <p14:sldId id="504"/>
            <p14:sldId id="495"/>
            <p14:sldId id="497"/>
            <p14:sldId id="505"/>
            <p14:sldId id="306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customXml" Target="../customXml/item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7685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  <p:sldLayoutId id="214748366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2764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Procurement and </a:t>
            </a:r>
          </a:p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3080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PMG 433</a:t>
            </a:r>
            <a:endParaRPr lang="en-US" sz="2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770880" y="3359913"/>
            <a:ext cx="671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Procurement and Supply Chain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5927538" y="415200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5927538" y="4941351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PMG 433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053366" y="3685946"/>
            <a:ext cx="5573486" cy="3304194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417350" y="899652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 Agenda</a:t>
            </a:r>
            <a:endParaRPr lang="en-US" sz="3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1-Introduction about the professor of the course.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2-Introduction to the course.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3-Primary goal of this course.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4-Learning outcomes.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5-Learning resources.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6-Units of course contents.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7-Assessment method.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8-Academic calendar.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219795"/>
            <a:ext cx="11188640" cy="4947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1600" lvl="0">
              <a:buClr>
                <a:srgbClr val="000000"/>
              </a:buClr>
              <a:buSzPts val="2000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Dr.Tarek Mohamed</a:t>
            </a:r>
          </a:p>
          <a:p>
            <a:pPr marL="101600" lvl="0">
              <a:buClr>
                <a:srgbClr val="000000"/>
              </a:buClr>
              <a:buSzPts val="2000"/>
            </a:pPr>
            <a:endParaRPr lang="en-US" sz="24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Adjunct Professor at Post-Graduate Studies and Research Department - Faculty of Commerce -Cairo University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Doctorate degree in Business Administration- (Major Supply Chain)-Cairo University.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Master degree in Business Administration- Arab Academy for Science &amp; Technology and Maritime Transport 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Executive Management Diploma- The American University in Cairo.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consultant &amp; certified  trainer in manufacturing and service fields.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Professional consultant of applying Value Chain framework analysis at manufacturing companies.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495360" y="245783"/>
            <a:ext cx="5797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Who Am I ?</a:t>
            </a:r>
            <a:endParaRPr lang="en-US" sz="3200" dirty="0">
              <a:solidFill>
                <a:srgbClr val="00B0F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69392" y="0"/>
            <a:ext cx="2616200" cy="1219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2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3403655" cy="5339786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97840" y="1285192"/>
            <a:ext cx="10871200" cy="474984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reach me ?</a:t>
            </a:r>
            <a:endParaRPr lang="en-US" sz="1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Email : tarek.mohamed @ midocean.edu.km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Pls include“ Project Procurement and Supply Chain ” in the subject line.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Via Moodle messages.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Vimeo Meeting.</a:t>
            </a:r>
            <a:endParaRPr lang="en-US" sz="1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Discussion time on Sunday (</a:t>
            </a:r>
            <a:r>
              <a:rPr lang="en-US" sz="2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7.30-8.30</a:t>
            </a: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PM ) Every Week.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92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69"/>
            <a:ext cx="3480286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65760" y="1524000"/>
            <a:ext cx="11247120" cy="45996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outline the key features of project procurement and supply chain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understand the role of supply chain in project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understand how procurement adds value in project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identify the process overview and emerging project management techniques.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examine various success factors and how these impact on the procurement activity.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examine the issues project-planning chain and project-delivery chain.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appreciate the importance of procurement within project control.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appreciate the issues involved in contract &amp; tendering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consider the various project changes including sources, impacts, mitigation, pricing, litigation, and excellence.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250800" y="21660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Primary Goal of this Course</a:t>
            </a:r>
          </a:p>
        </p:txBody>
      </p:sp>
    </p:spTree>
    <p:extLst>
      <p:ext uri="{BB962C8B-B14F-4D97-AF65-F5344CB8AC3E}">
        <p14:creationId xmlns:p14="http://schemas.microsoft.com/office/powerpoint/2010/main" val="503655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8834" y="1079034"/>
            <a:ext cx="3663166" cy="5213598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2560" y="1670582"/>
            <a:ext cx="11763626" cy="438997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endParaRPr lang="en-US" sz="2400" b="1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/>
            <a:r>
              <a:rPr lang="en-US" sz="2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 the end of the course, the students will be able to </a:t>
            </a:r>
            <a:r>
              <a:rPr lang="en-US" sz="2600" b="1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  <a:p>
            <a:pPr lvl="0" algn="just"/>
            <a:endParaRPr lang="en-US"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Evaluate the role of supply‐chain management in PM and identify the impact of tangible and intangible components of supply chains on the project’s management and processes.</a:t>
            </a:r>
            <a:endParaRPr lang="en-US" sz="2300" dirty="0"/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Given a specific project context and plan, construct a procurement management plan to ensure the effective integration of supply‐chain components throughout the project life cycle.</a:t>
            </a:r>
            <a:endParaRPr lang="en-US" sz="2300" dirty="0"/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Construct a procurement management plan that reflects the project’s procurement needs.</a:t>
            </a:r>
            <a:endParaRPr lang="en-US" sz="2300" dirty="0"/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Analyze different types of contracts and the risks associated with each type of contract and determine contract incentives.</a:t>
            </a:r>
            <a:endParaRPr lang="en-US" sz="2300" dirty="0"/>
          </a:p>
          <a:p>
            <a:pPr lvl="0" algn="just"/>
            <a:endParaRPr lang="en-US" sz="2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783440" y="325309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Outcomes</a:t>
            </a:r>
            <a:endParaRPr lang="en-US" sz="3200" dirty="0">
              <a:solidFill>
                <a:srgbClr val="00B0F0"/>
              </a:solidFill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988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95655"/>
            <a:ext cx="3470126" cy="5153354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06399" y="1525863"/>
            <a:ext cx="11225619" cy="459781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Clr>
                <a:srgbClr val="000000"/>
              </a:buClr>
            </a:pPr>
            <a:endParaRPr lang="en-US" sz="2600" b="1" kern="0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6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Credit Hours</a:t>
            </a:r>
            <a:r>
              <a:rPr lang="en-US" sz="28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r>
              <a:rPr lang="en-US" sz="20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3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 Credit Hours.</a:t>
            </a:r>
            <a:endParaRPr lang="en-US" sz="1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Required Textbook </a:t>
            </a:r>
            <a:r>
              <a:rPr lang="en-US" sz="20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Wiley Guide to Project Technology, Supply Chain, and Procurement Management by Peter Morris and Jeffrey K. Pinto.</a:t>
            </a: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References</a:t>
            </a:r>
            <a:r>
              <a:rPr lang="en-US" sz="26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0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main material and reference for each course will be the textbook mentioned in the course specifications,lecture notes and slides are additional resources that are prepared by the professor.</a:t>
            </a: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915406" y="441930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942366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447496" y="640331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712345" y="254453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Units of Course Contents</a:t>
            </a:r>
          </a:p>
        </p:txBody>
      </p:sp>
      <p:graphicFrame>
        <p:nvGraphicFramePr>
          <p:cNvPr id="9" name="Google Shape;188;p27"/>
          <p:cNvGraphicFramePr/>
          <p:nvPr/>
        </p:nvGraphicFramePr>
        <p:xfrm>
          <a:off x="208996" y="1182018"/>
          <a:ext cx="11854700" cy="519515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9915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8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0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31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Course Unit</a:t>
                      </a:r>
                      <a:endParaRPr sz="24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No.of.Weeks</a:t>
                      </a:r>
                      <a:endParaRPr sz="19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Contact Hours</a:t>
                      </a:r>
                      <a:endParaRPr sz="19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1-  Introduction to supply chain management.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1st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2- Understanding the role of supply chain in project management.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2nd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3- Plan, execute, and control of supply‐chain projects.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3rd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4- The project-planning chain and project-delivery chain.</a:t>
                      </a:r>
                      <a:endParaRPr sz="19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5- Foundational knowledge of procurement.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0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6- Procurement: Process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o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verview and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merging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roject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anagement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echniques.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7- Procurement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ystems.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584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8 -Tender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anagement.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9 - Contract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anagement.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0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10 -Project </a:t>
                      </a:r>
                      <a:r>
                        <a:rPr lang="en-US" sz="1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</a:t>
                      </a: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hanges: Sources, Impacts, Mitigation, Pricing, Litigation, and Excellence.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10th</a:t>
                      </a:r>
                      <a:endParaRPr sz="19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19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9847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48787-7C6F-49DF-670E-878DFF7F10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8BFF7767-6F69-2EB4-EC6C-81B115160CEF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E66E30-E188-76F0-037A-98475D8FF3A1}"/>
              </a:ext>
            </a:extLst>
          </p:cNvPr>
          <p:cNvSpPr txBox="1"/>
          <p:nvPr/>
        </p:nvSpPr>
        <p:spPr>
          <a:xfrm>
            <a:off x="9710420" y="6375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Picture 4" descr="A blue and white rectangular box with white squares and black text">
            <a:extLst>
              <a:ext uri="{FF2B5EF4-FFF2-40B4-BE49-F238E27FC236}">
                <a16:creationId xmlns:a16="http://schemas.microsoft.com/office/drawing/2014/main" id="{E89A41E1-95CA-2337-B2D7-B6EA764DA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95235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4E7560-2826-295A-607D-FDF83C320490}"/>
              </a:ext>
            </a:extLst>
          </p:cNvPr>
          <p:cNvSpPr txBox="1"/>
          <p:nvPr/>
        </p:nvSpPr>
        <p:spPr>
          <a:xfrm>
            <a:off x="9575800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522129" cy="966233"/>
          </a:xfrm>
          <a:prstGeom prst="rect">
            <a:avLst/>
          </a:prstGeom>
        </p:spPr>
      </p:pic>
      <p:pic>
        <p:nvPicPr>
          <p:cNvPr id="5" name="Picture 4" descr="A blue and white calendar with white text">
            <a:extLst>
              <a:ext uri="{FF2B5EF4-FFF2-40B4-BE49-F238E27FC236}">
                <a16:creationId xmlns:a16="http://schemas.microsoft.com/office/drawing/2014/main" id="{BF273B44-C2B5-2CD7-3C48-D0E5D3D78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784841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4E7560-2826-295A-607D-FDF83C320490}"/>
              </a:ext>
            </a:extLst>
          </p:cNvPr>
          <p:cNvSpPr txBox="1"/>
          <p:nvPr/>
        </p:nvSpPr>
        <p:spPr>
          <a:xfrm>
            <a:off x="9750046" y="643128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5" name="Picture 4" descr="A blue and white page with text">
            <a:extLst>
              <a:ext uri="{FF2B5EF4-FFF2-40B4-BE49-F238E27FC236}">
                <a16:creationId xmlns:a16="http://schemas.microsoft.com/office/drawing/2014/main" id="{A67C3E8A-56A7-1E0C-20A2-171D213D24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5691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401293" y="2941284"/>
            <a:ext cx="3801492" cy="2263974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AABD086-778E-427F-AEB7-3226496E92B5}"/>
</file>

<file path=customXml/itemProps2.xml><?xml version="1.0" encoding="utf-8"?>
<ds:datastoreItem xmlns:ds="http://schemas.openxmlformats.org/officeDocument/2006/customXml" ds:itemID="{26CEF4D9-7B0C-4036-AD42-38EC18C04E8D}"/>
</file>

<file path=customXml/itemProps3.xml><?xml version="1.0" encoding="utf-8"?>
<ds:datastoreItem xmlns:ds="http://schemas.openxmlformats.org/officeDocument/2006/customXml" ds:itemID="{6105BD1B-90C3-4ED1-884C-58B4A0E349C7}"/>
</file>

<file path=docProps/app.xml><?xml version="1.0" encoding="utf-8"?>
<Properties xmlns="http://schemas.openxmlformats.org/officeDocument/2006/extended-properties" xmlns:vt="http://schemas.openxmlformats.org/officeDocument/2006/docPropsVTypes">
  <TotalTime>5275</TotalTime>
  <Words>688</Words>
  <Application>Microsoft Office PowerPoint</Application>
  <PresentationFormat>Widescreen</PresentationFormat>
  <Paragraphs>125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Noto Sans Symbols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Tarek Mohamed</cp:lastModifiedBy>
  <cp:revision>54</cp:revision>
  <dcterms:created xsi:type="dcterms:W3CDTF">2023-04-29T09:08:23Z</dcterms:created>
  <dcterms:modified xsi:type="dcterms:W3CDTF">2025-05-29T20:42:57Z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