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ppt/presentation.xml" ContentType="application/vnd.openxmlformats-officedocument.presentationml.presentation.main+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custom-properties" Target="docProps/custom.xml"/><Relationship Id="rId2" Type="http://schemas.openxmlformats.org/officeDocument/2006/relationships/officeDocument" Target="ppt/presentation.xml"/><Relationship Id="rId1"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Lst>
  <p:sldSz cy="6858000" cx="12192000"/>
  <p:notesSz cx="6858000" cy="9144000"/>
  <p:embeddedFontLst>
    <p:embeddedFont>
      <p:font typeface="Tahoma"/>
      <p:regular r:id="rId39"/>
      <p:bold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http://customooxmlschemas.google.com/">
      <go:slidesCustomData xmlns:go="http://customooxmlschemas.google.com/" r:id="rId41" roundtripDataSignature="AMtx7mjtsxdurxV02Gn0iQ1+Mlwug5st6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13" Type="http://schemas.openxmlformats.org/officeDocument/2006/relationships/slide" Target="slides/slide7.xml"/><Relationship Id="rId39" Type="http://schemas.openxmlformats.org/officeDocument/2006/relationships/font" Target="fonts/Tahoma-regular.fntdata"/><Relationship Id="rId18" Type="http://schemas.openxmlformats.org/officeDocument/2006/relationships/slide" Target="slides/slide12.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customXml" Target="../customXml/item1.xml"/><Relationship Id="rId7" Type="http://schemas.openxmlformats.org/officeDocument/2006/relationships/slide" Target="slides/slide1.xml"/><Relationship Id="rId20" Type="http://schemas.openxmlformats.org/officeDocument/2006/relationships/slide" Target="slides/slide14.xml"/><Relationship Id="rId41" Type="http://customschemas.google.com/relationships/presentationmetadata" Target="metadata"/><Relationship Id="rId2" Type="http://schemas.openxmlformats.org/officeDocument/2006/relationships/viewProps" Target="viewProps.xml"/><Relationship Id="rId29" Type="http://schemas.openxmlformats.org/officeDocument/2006/relationships/slide" Target="slides/slide23.xml"/><Relationship Id="rId16" Type="http://schemas.openxmlformats.org/officeDocument/2006/relationships/slide" Target="slides/slide10.xml"/><Relationship Id="rId40" Type="http://schemas.openxmlformats.org/officeDocument/2006/relationships/font" Target="fonts/Tahoma-bold.fntdata"/><Relationship Id="rId24" Type="http://schemas.openxmlformats.org/officeDocument/2006/relationships/slide" Target="slides/slide18.xml"/><Relationship Id="rId1" Type="http://schemas.openxmlformats.org/officeDocument/2006/relationships/theme" Target="theme/theme2.xml"/><Relationship Id="rId6" Type="http://schemas.openxmlformats.org/officeDocument/2006/relationships/notesMaster" Target="notesMasters/notesMaster1.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23" Type="http://schemas.openxmlformats.org/officeDocument/2006/relationships/slide" Target="slides/slide17.xml"/><Relationship Id="rId28" Type="http://schemas.openxmlformats.org/officeDocument/2006/relationships/slide" Target="slides/slide22.xml"/><Relationship Id="rId5" Type="http://schemas.openxmlformats.org/officeDocument/2006/relationships/slideMaster" Target="slideMasters/slideMaster2.xml"/><Relationship Id="rId15" Type="http://schemas.openxmlformats.org/officeDocument/2006/relationships/slide" Target="slides/slide9.xml"/><Relationship Id="rId36" Type="http://schemas.openxmlformats.org/officeDocument/2006/relationships/slide" Target="slides/slide30.xml"/><Relationship Id="rId31" Type="http://schemas.openxmlformats.org/officeDocument/2006/relationships/slide" Target="slides/slide25.xml"/><Relationship Id="rId10" Type="http://schemas.openxmlformats.org/officeDocument/2006/relationships/slide" Target="slides/slide4.xml"/><Relationship Id="rId19" Type="http://schemas.openxmlformats.org/officeDocument/2006/relationships/slide" Target="slides/slide13.xml"/><Relationship Id="rId44" Type="http://schemas.openxmlformats.org/officeDocument/2006/relationships/customXml" Target="../customXml/item3.xml"/><Relationship Id="rId22" Type="http://schemas.openxmlformats.org/officeDocument/2006/relationships/slide" Target="slides/slide16.xml"/><Relationship Id="rId4" Type="http://schemas.openxmlformats.org/officeDocument/2006/relationships/slideMaster" Target="slideMasters/slideMaster1.xml"/><Relationship Id="rId9" Type="http://schemas.openxmlformats.org/officeDocument/2006/relationships/slide" Target="slides/slide3.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14" Type="http://schemas.openxmlformats.org/officeDocument/2006/relationships/slide" Target="slides/slide8.xml"/><Relationship Id="rId43" Type="http://schemas.openxmlformats.org/officeDocument/2006/relationships/customXml" Target="../customXml/item2.xml"/><Relationship Id="rId8" Type="http://schemas.openxmlformats.org/officeDocument/2006/relationships/slide" Target="slides/slide2.xml"/><Relationship Id="rId3" Type="http://schemas.openxmlformats.org/officeDocument/2006/relationships/presProps" Target="presProps.xml"/><Relationship Id="rId25" Type="http://schemas.openxmlformats.org/officeDocument/2006/relationships/slide" Target="slides/slide19.xml"/><Relationship Id="rId33" Type="http://schemas.openxmlformats.org/officeDocument/2006/relationships/slide" Target="slides/slide27.xml"/><Relationship Id="rId12" Type="http://schemas.openxmlformats.org/officeDocument/2006/relationships/slide" Target="slides/slide6.xml"/><Relationship Id="rId17" Type="http://schemas.openxmlformats.org/officeDocument/2006/relationships/slide" Target="slides/slide11.xml"/><Relationship Id="rId38"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9" name="Google Shape;149;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2" name="Google Shape;162;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3" name="Google Shape;173;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1" i="0" lang="en-US" sz="1200" u="none" cap="none" strike="noStrike">
                <a:solidFill>
                  <a:srgbClr val="000000"/>
                </a:solidFill>
                <a:latin typeface="Times New Roman"/>
                <a:ea typeface="Times New Roman"/>
                <a:cs typeface="Times New Roman"/>
                <a:sym typeface="Times New Roman"/>
              </a:rPr>
              <a:t>LEARNING OBJECTIVES</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After studying this chapter, you will be able to: </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Describe the three-step writing process and explain why it will help you create better messages in less time</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Explain what it means to analyze the situation when planning a message</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Describe the techniques for gathering information for simple messages and identify three attributes of quality information</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Compare the four major classes of media and list the factors to consider when choosing the most appropriate medium for a message</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Explain why good organization is important to both you and your audience and explain how to organize any business message</a:t>
            </a:r>
            <a:endParaRPr/>
          </a:p>
          <a:p>
            <a:pPr indent="0" lvl="0" marL="0" rtl="0" algn="l">
              <a:spcBef>
                <a:spcPts val="0"/>
              </a:spcBef>
              <a:spcAft>
                <a:spcPts val="0"/>
              </a:spcAft>
              <a:buNone/>
            </a:pPr>
            <a:r>
              <a:t/>
            </a:r>
            <a:endParaRPr/>
          </a:p>
        </p:txBody>
      </p:sp>
      <p:sp>
        <p:nvSpPr>
          <p:cNvPr id="174" name="Google Shape;174;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8" name="Google Shape;188;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1" i="0" lang="en-US" sz="1200" u="none" cap="none" strike="noStrike">
                <a:solidFill>
                  <a:srgbClr val="000000"/>
                </a:solidFill>
                <a:latin typeface="Times New Roman"/>
                <a:ea typeface="Times New Roman"/>
                <a:cs typeface="Times New Roman"/>
                <a:sym typeface="Times New Roman"/>
              </a:rPr>
              <a:t>LEARNING OBJECTIVES</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After studying this chapter, you will be able to do the following:</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Explain the purposes of application letters and how to apply the AIDA organizational approach to them</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Describe the typical sequence of job interviews, the major types of interviews, and what employers look for during an interview</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List six tasks you need to complete to prepare for a successful job interview</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Explain how to succeed in all three stages of an interview</a:t>
            </a:r>
            <a:endParaRPr/>
          </a:p>
          <a:p>
            <a:pPr indent="-228600" lvl="0" marL="228600" marR="0" rtl="0" algn="l">
              <a:lnSpc>
                <a:spcPct val="100000"/>
              </a:lnSpc>
              <a:spcBef>
                <a:spcPts val="360"/>
              </a:spcBef>
              <a:spcAft>
                <a:spcPts val="0"/>
              </a:spcAft>
              <a:buClr>
                <a:srgbClr val="000000"/>
              </a:buClr>
              <a:buSzPts val="1200"/>
              <a:buFont typeface="Calibri"/>
              <a:buAutoNum type="arabicPeriod"/>
            </a:pPr>
            <a:r>
              <a:rPr b="0" i="0" lang="en-US" sz="1200" u="none" cap="none" strike="noStrike">
                <a:solidFill>
                  <a:srgbClr val="000000"/>
                </a:solidFill>
                <a:latin typeface="Times New Roman"/>
                <a:ea typeface="Times New Roman"/>
                <a:cs typeface="Times New Roman"/>
                <a:sym typeface="Times New Roman"/>
              </a:rPr>
              <a:t>Identify the most common employment messages that follow an interview and explain when you would use each one </a:t>
            </a:r>
            <a:endParaRPr/>
          </a:p>
          <a:p>
            <a:pPr indent="0" lvl="0" marL="0" rtl="0" algn="l">
              <a:spcBef>
                <a:spcPts val="0"/>
              </a:spcBef>
              <a:spcAft>
                <a:spcPts val="0"/>
              </a:spcAft>
              <a:buNone/>
            </a:pPr>
            <a:r>
              <a:t/>
            </a:r>
            <a:endParaRPr/>
          </a:p>
        </p:txBody>
      </p:sp>
      <p:sp>
        <p:nvSpPr>
          <p:cNvPr id="189" name="Google Shape;189;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2" name="Google Shape;202;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Whenever you mail, e-mail, upload, or hand-deliver your résumé, you should include an application letter, also known as </a:t>
            </a:r>
            <a:r>
              <a:rPr b="1" i="0" lang="en-US" sz="6600" u="none" cap="none" strike="noStrike">
                <a:solidFill>
                  <a:srgbClr val="000000"/>
                </a:solidFill>
                <a:latin typeface="Times New Roman"/>
                <a:ea typeface="Times New Roman"/>
                <a:cs typeface="Times New Roman"/>
                <a:sym typeface="Times New Roman"/>
              </a:rPr>
              <a:t>a </a:t>
            </a:r>
            <a:r>
              <a:rPr b="1" i="1" lang="en-US" sz="6600" u="none" cap="none" strike="noStrike">
                <a:solidFill>
                  <a:srgbClr val="000000"/>
                </a:solidFill>
                <a:latin typeface="Times New Roman"/>
                <a:ea typeface="Times New Roman"/>
                <a:cs typeface="Times New Roman"/>
                <a:sym typeface="Times New Roman"/>
              </a:rPr>
              <a:t>cover letter</a:t>
            </a:r>
            <a:r>
              <a:rPr b="0" i="0" lang="en-US" sz="1200" u="none" cap="none" strike="noStrike">
                <a:solidFill>
                  <a:srgbClr val="000000"/>
                </a:solidFill>
                <a:latin typeface="Times New Roman"/>
                <a:ea typeface="Times New Roman"/>
                <a:cs typeface="Times New Roman"/>
                <a:sym typeface="Times New Roman"/>
              </a:rPr>
              <a:t>,</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to let readers know what you’re sending,</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why you’re sending it, and how they can benefit from reading it.</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Even though these documents are referred to as letters, they can be e-mail messages as well.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Take the same care with your application letter that you took with your résumé. A poorly written application letter can </a:t>
            </a:r>
            <a:r>
              <a:rPr b="1" i="0" lang="en-US" sz="1200" u="sng" cap="none" strike="noStrike">
                <a:solidFill>
                  <a:srgbClr val="000000"/>
                </a:solidFill>
                <a:latin typeface="Times New Roman"/>
                <a:ea typeface="Times New Roman"/>
                <a:cs typeface="Times New Roman"/>
                <a:sym typeface="Times New Roman"/>
              </a:rPr>
              <a:t>prompt employers </a:t>
            </a:r>
            <a:r>
              <a:rPr b="0" i="0" lang="en-US" sz="1200" u="none" cap="none" strike="noStrike">
                <a:solidFill>
                  <a:srgbClr val="000000"/>
                </a:solidFill>
                <a:latin typeface="Times New Roman"/>
                <a:ea typeface="Times New Roman"/>
                <a:cs typeface="Times New Roman"/>
                <a:sym typeface="Times New Roman"/>
              </a:rPr>
              <a:t>to skip over your résumé, even if you are a good fit for a job.</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If you’re sending a </a:t>
            </a:r>
            <a:r>
              <a:rPr b="1" i="0" lang="en-US" sz="1200" u="none" cap="none" strike="noStrike">
                <a:solidFill>
                  <a:srgbClr val="000000"/>
                </a:solidFill>
                <a:latin typeface="Times New Roman"/>
                <a:ea typeface="Times New Roman"/>
                <a:cs typeface="Times New Roman"/>
                <a:sym typeface="Times New Roman"/>
              </a:rPr>
              <a:t>solicited application letterخطاب تقدم مرغوب فيه أو مطلوب  </a:t>
            </a:r>
            <a:r>
              <a:rPr b="0" i="0" lang="en-US" sz="1200" u="none" cap="none" strike="noStrike">
                <a:solidFill>
                  <a:srgbClr val="000000"/>
                </a:solidFill>
                <a:latin typeface="Times New Roman"/>
                <a:ea typeface="Times New Roman"/>
                <a:cs typeface="Times New Roman"/>
                <a:sym typeface="Times New Roman"/>
              </a:rPr>
              <a:t> (in response to an identified job opening)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you’ll know what qualifications the organization is seeking.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You’ll also have more competition because hundreds of other job seekers will have seen the listing and may be sending applications too.</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If you are sending an </a:t>
            </a:r>
            <a:r>
              <a:rPr b="1" i="0" lang="en-US" sz="1200" u="none" cap="none" strike="noStrike">
                <a:solidFill>
                  <a:srgbClr val="000000"/>
                </a:solidFill>
                <a:latin typeface="Times New Roman"/>
                <a:ea typeface="Times New Roman"/>
                <a:cs typeface="Times New Roman"/>
                <a:sym typeface="Times New Roman"/>
              </a:rPr>
              <a:t>unsolicited letter</a:t>
            </a:r>
            <a:r>
              <a:rPr b="0" i="0" lang="en-US" sz="1200" u="none" cap="none" strike="noStrike">
                <a:solidFill>
                  <a:srgbClr val="000000"/>
                </a:solidFill>
                <a:latin typeface="Times New Roman"/>
                <a:ea typeface="Times New Roman"/>
                <a:cs typeface="Times New Roman"/>
                <a:sym typeface="Times New Roman"/>
              </a:rPr>
              <a:t> (a </a:t>
            </a:r>
            <a:r>
              <a:rPr b="0" i="1" lang="en-US" sz="1200" u="none" cap="none" strike="noStrike">
                <a:solidFill>
                  <a:srgbClr val="000000"/>
                </a:solidFill>
                <a:latin typeface="Times New Roman"/>
                <a:ea typeface="Times New Roman"/>
                <a:cs typeface="Times New Roman"/>
                <a:sym typeface="Times New Roman"/>
              </a:rPr>
              <a:t>prospecting</a:t>
            </a:r>
            <a:r>
              <a:rPr b="0" i="0" lang="en-US" sz="1200" u="none" cap="none" strike="noStrike">
                <a:solidFill>
                  <a:srgbClr val="000000"/>
                </a:solidFill>
                <a:latin typeface="Times New Roman"/>
                <a:ea typeface="Times New Roman"/>
                <a:cs typeface="Times New Roman"/>
                <a:sym typeface="Times New Roman"/>
              </a:rPr>
              <a:t> letter to an organization that has not announced an opening),</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you will have to do some research to identify the requirements the position is likely to have.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In addition, search for information about the company,</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its customers, the profession, or the manager to whom you are writing.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Using such information in your letter will help you establish common ground with your reader and show that you are tuned into what is going on in the industry.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216" name="Google Shape;216;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3" name="Google Shape;233;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Whenever you mail, e-mail, upload, or hand-deliver your résumé, you should include an application letter, also known as a </a:t>
            </a:r>
            <a:r>
              <a:rPr b="0" i="1" lang="en-US" sz="1200" u="none" cap="none" strike="noStrike">
                <a:solidFill>
                  <a:srgbClr val="000000"/>
                </a:solidFill>
                <a:latin typeface="Times New Roman"/>
                <a:ea typeface="Times New Roman"/>
                <a:cs typeface="Times New Roman"/>
                <a:sym typeface="Times New Roman"/>
              </a:rPr>
              <a:t>cover letter</a:t>
            </a:r>
            <a:r>
              <a:rPr b="0" i="0" lang="en-US" sz="1200" u="none" cap="none" strike="noStrike">
                <a:solidFill>
                  <a:srgbClr val="000000"/>
                </a:solidFill>
                <a:latin typeface="Times New Roman"/>
                <a:ea typeface="Times New Roman"/>
                <a:cs typeface="Times New Roman"/>
                <a:sym typeface="Times New Roman"/>
              </a:rPr>
              <a:t>, to let readers know what you’re sending, why you’re sending it, and how they can benefit from reading it. Even though these documents are referred to as letters, they can be e-mail messages as well.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Take the same care with your application letter that you took with your résumé. A poorly written application letter can prompt employers to skip over your résumé, even if you are a good fit for a job.</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If you’re sending a </a:t>
            </a:r>
            <a:r>
              <a:rPr b="1" i="0" lang="en-US" sz="1200" u="none" cap="none" strike="noStrike">
                <a:solidFill>
                  <a:srgbClr val="000000"/>
                </a:solidFill>
                <a:latin typeface="Times New Roman"/>
                <a:ea typeface="Times New Roman"/>
                <a:cs typeface="Times New Roman"/>
                <a:sym typeface="Times New Roman"/>
              </a:rPr>
              <a:t>solicited application letter</a:t>
            </a:r>
            <a:r>
              <a:rPr b="0" i="0" lang="en-US" sz="1200" u="none" cap="none" strike="noStrike">
                <a:solidFill>
                  <a:srgbClr val="000000"/>
                </a:solidFill>
                <a:latin typeface="Times New Roman"/>
                <a:ea typeface="Times New Roman"/>
                <a:cs typeface="Times New Roman"/>
                <a:sym typeface="Times New Roman"/>
              </a:rPr>
              <a:t> (in response to an identified job opening) you’ll know what qualifications the organization is seeking. You’ll also have more competition because hundreds of other job seekers will have seen the listing and may be sending applications too. If you are sending an </a:t>
            </a:r>
            <a:r>
              <a:rPr b="1" i="0" lang="en-US" sz="1200" u="none" cap="none" strike="noStrike">
                <a:solidFill>
                  <a:srgbClr val="000000"/>
                </a:solidFill>
                <a:latin typeface="Times New Roman"/>
                <a:ea typeface="Times New Roman"/>
                <a:cs typeface="Times New Roman"/>
                <a:sym typeface="Times New Roman"/>
              </a:rPr>
              <a:t>unsolicited letter</a:t>
            </a:r>
            <a:r>
              <a:rPr b="0" i="0" lang="en-US" sz="1200" u="none" cap="none" strike="noStrike">
                <a:solidFill>
                  <a:srgbClr val="000000"/>
                </a:solidFill>
                <a:latin typeface="Times New Roman"/>
                <a:ea typeface="Times New Roman"/>
                <a:cs typeface="Times New Roman"/>
                <a:sym typeface="Times New Roman"/>
              </a:rPr>
              <a:t> (a </a:t>
            </a:r>
            <a:r>
              <a:rPr b="0" i="1" lang="en-US" sz="1200" u="none" cap="none" strike="noStrike">
                <a:solidFill>
                  <a:srgbClr val="000000"/>
                </a:solidFill>
                <a:latin typeface="Times New Roman"/>
                <a:ea typeface="Times New Roman"/>
                <a:cs typeface="Times New Roman"/>
                <a:sym typeface="Times New Roman"/>
              </a:rPr>
              <a:t>prospecting</a:t>
            </a:r>
            <a:r>
              <a:rPr b="0" i="0" lang="en-US" sz="1200" u="none" cap="none" strike="noStrike">
                <a:solidFill>
                  <a:srgbClr val="000000"/>
                </a:solidFill>
                <a:latin typeface="Times New Roman"/>
                <a:ea typeface="Times New Roman"/>
                <a:cs typeface="Times New Roman"/>
                <a:sym typeface="Times New Roman"/>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234" name="Google Shape;234;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6" name="Google Shape;24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Whenever you mail, e-mail, upload, or hand-deliver your résumé, you should include an application letter, also known as a </a:t>
            </a:r>
            <a:r>
              <a:rPr b="0" i="1" lang="en-US" sz="1200" u="none" cap="none" strike="noStrike">
                <a:solidFill>
                  <a:srgbClr val="000000"/>
                </a:solidFill>
                <a:latin typeface="Times New Roman"/>
                <a:ea typeface="Times New Roman"/>
                <a:cs typeface="Times New Roman"/>
                <a:sym typeface="Times New Roman"/>
              </a:rPr>
              <a:t>cover letter</a:t>
            </a:r>
            <a:r>
              <a:rPr b="0" i="0" lang="en-US" sz="1200" u="none" cap="none" strike="noStrike">
                <a:solidFill>
                  <a:srgbClr val="000000"/>
                </a:solidFill>
                <a:latin typeface="Times New Roman"/>
                <a:ea typeface="Times New Roman"/>
                <a:cs typeface="Times New Roman"/>
                <a:sym typeface="Times New Roman"/>
              </a:rPr>
              <a:t>, to let readers know what you’re sending, why you’re sending it, and how they can benefit from reading it. Even though these documents are referred to as letters, they can be e-mail messages as well.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Take the same care with your application letter that you took with your résumé. A poorly written application letter can prompt employers to skip over your résumé, even if you are a good fit for a job.</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If you’re sending a </a:t>
            </a:r>
            <a:r>
              <a:rPr b="1" i="0" lang="en-US" sz="1200" u="none" cap="none" strike="noStrike">
                <a:solidFill>
                  <a:srgbClr val="000000"/>
                </a:solidFill>
                <a:latin typeface="Times New Roman"/>
                <a:ea typeface="Times New Roman"/>
                <a:cs typeface="Times New Roman"/>
                <a:sym typeface="Times New Roman"/>
              </a:rPr>
              <a:t>solicited application letter</a:t>
            </a:r>
            <a:r>
              <a:rPr b="0" i="0" lang="en-US" sz="1200" u="none" cap="none" strike="noStrike">
                <a:solidFill>
                  <a:srgbClr val="000000"/>
                </a:solidFill>
                <a:latin typeface="Times New Roman"/>
                <a:ea typeface="Times New Roman"/>
                <a:cs typeface="Times New Roman"/>
                <a:sym typeface="Times New Roman"/>
              </a:rPr>
              <a:t> (in response to an identified job opening) you’ll know what qualifications the organization is seeking. You’ll also have more competition because hundreds of other job seekers will have seen the listing and may be sending applications too. If you are sending an </a:t>
            </a:r>
            <a:r>
              <a:rPr b="1" i="0" lang="en-US" sz="1200" u="none" cap="none" strike="noStrike">
                <a:solidFill>
                  <a:srgbClr val="000000"/>
                </a:solidFill>
                <a:latin typeface="Times New Roman"/>
                <a:ea typeface="Times New Roman"/>
                <a:cs typeface="Times New Roman"/>
                <a:sym typeface="Times New Roman"/>
              </a:rPr>
              <a:t>unsolicited letter</a:t>
            </a:r>
            <a:r>
              <a:rPr b="0" i="0" lang="en-US" sz="1200" u="none" cap="none" strike="noStrike">
                <a:solidFill>
                  <a:srgbClr val="000000"/>
                </a:solidFill>
                <a:latin typeface="Times New Roman"/>
                <a:ea typeface="Times New Roman"/>
                <a:cs typeface="Times New Roman"/>
                <a:sym typeface="Times New Roman"/>
              </a:rPr>
              <a:t> (a </a:t>
            </a:r>
            <a:r>
              <a:rPr b="0" i="1" lang="en-US" sz="1200" u="none" cap="none" strike="noStrike">
                <a:solidFill>
                  <a:srgbClr val="000000"/>
                </a:solidFill>
                <a:latin typeface="Times New Roman"/>
                <a:ea typeface="Times New Roman"/>
                <a:cs typeface="Times New Roman"/>
                <a:sym typeface="Times New Roman"/>
              </a:rPr>
              <a:t>prospecting</a:t>
            </a:r>
            <a:r>
              <a:rPr b="0" i="0" lang="en-US" sz="1200" u="none" cap="none" strike="noStrike">
                <a:solidFill>
                  <a:srgbClr val="000000"/>
                </a:solidFill>
                <a:latin typeface="Times New Roman"/>
                <a:ea typeface="Times New Roman"/>
                <a:cs typeface="Times New Roman"/>
                <a:sym typeface="Times New Roman"/>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247" name="Google Shape;247;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9" name="Google Shape;259;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Whenever you mail, e-mail, upload, or hand-deliver your résumé, you should include an application letter, also known as a </a:t>
            </a:r>
            <a:r>
              <a:rPr b="0" i="1" lang="en-US" sz="1200" u="none" cap="none" strike="noStrike">
                <a:solidFill>
                  <a:srgbClr val="000000"/>
                </a:solidFill>
                <a:latin typeface="Times New Roman"/>
                <a:ea typeface="Times New Roman"/>
                <a:cs typeface="Times New Roman"/>
                <a:sym typeface="Times New Roman"/>
              </a:rPr>
              <a:t>cover letter</a:t>
            </a:r>
            <a:r>
              <a:rPr b="0" i="0" lang="en-US" sz="1200" u="none" cap="none" strike="noStrike">
                <a:solidFill>
                  <a:srgbClr val="000000"/>
                </a:solidFill>
                <a:latin typeface="Times New Roman"/>
                <a:ea typeface="Times New Roman"/>
                <a:cs typeface="Times New Roman"/>
                <a:sym typeface="Times New Roman"/>
              </a:rPr>
              <a:t>, to let readers know what you’re sending, why you’re sending it, and how they can benefit from reading it. Even though these documents are referred to as letters, they can be e-mail messages as well.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Take the same care with your application letter that you took with your résumé. A poorly written application letter can prompt employers to skip over your résumé, even if you are a good fit for a job.</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If you’re sending a </a:t>
            </a:r>
            <a:r>
              <a:rPr b="1" i="0" lang="en-US" sz="1200" u="none" cap="none" strike="noStrike">
                <a:solidFill>
                  <a:srgbClr val="000000"/>
                </a:solidFill>
                <a:latin typeface="Times New Roman"/>
                <a:ea typeface="Times New Roman"/>
                <a:cs typeface="Times New Roman"/>
                <a:sym typeface="Times New Roman"/>
              </a:rPr>
              <a:t>solicited application letter</a:t>
            </a:r>
            <a:r>
              <a:rPr b="0" i="0" lang="en-US" sz="1200" u="none" cap="none" strike="noStrike">
                <a:solidFill>
                  <a:srgbClr val="000000"/>
                </a:solidFill>
                <a:latin typeface="Times New Roman"/>
                <a:ea typeface="Times New Roman"/>
                <a:cs typeface="Times New Roman"/>
                <a:sym typeface="Times New Roman"/>
              </a:rPr>
              <a:t> (in response to an identified job opening) you’ll know what qualifications the organization is seeking. You’ll also have more competition because hundreds of other job seekers will have seen the listing and may be sending applications too. If you are sending an </a:t>
            </a:r>
            <a:r>
              <a:rPr b="1" i="0" lang="en-US" sz="1200" u="none" cap="none" strike="noStrike">
                <a:solidFill>
                  <a:srgbClr val="000000"/>
                </a:solidFill>
                <a:latin typeface="Times New Roman"/>
                <a:ea typeface="Times New Roman"/>
                <a:cs typeface="Times New Roman"/>
                <a:sym typeface="Times New Roman"/>
              </a:rPr>
              <a:t>unsolicited letter</a:t>
            </a:r>
            <a:r>
              <a:rPr b="0" i="0" lang="en-US" sz="1200" u="none" cap="none" strike="noStrike">
                <a:solidFill>
                  <a:srgbClr val="000000"/>
                </a:solidFill>
                <a:latin typeface="Times New Roman"/>
                <a:ea typeface="Times New Roman"/>
                <a:cs typeface="Times New Roman"/>
                <a:sym typeface="Times New Roman"/>
              </a:rPr>
              <a:t> (a </a:t>
            </a:r>
            <a:r>
              <a:rPr b="0" i="1" lang="en-US" sz="1200" u="none" cap="none" strike="noStrike">
                <a:solidFill>
                  <a:srgbClr val="000000"/>
                </a:solidFill>
                <a:latin typeface="Times New Roman"/>
                <a:ea typeface="Times New Roman"/>
                <a:cs typeface="Times New Roman"/>
                <a:sym typeface="Times New Roman"/>
              </a:rPr>
              <a:t>prospecting</a:t>
            </a:r>
            <a:r>
              <a:rPr b="0" i="0" lang="en-US" sz="1200" u="none" cap="none" strike="noStrike">
                <a:solidFill>
                  <a:srgbClr val="000000"/>
                </a:solidFill>
                <a:latin typeface="Times New Roman"/>
                <a:ea typeface="Times New Roman"/>
                <a:cs typeface="Times New Roman"/>
                <a:sym typeface="Times New Roman"/>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260" name="Google Shape;260;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4" name="Google Shape;274;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Whenever you mail, e-mail, upload, or hand-deliver your résumé, you should include an application letter, also known as a </a:t>
            </a:r>
            <a:r>
              <a:rPr b="0" i="1" lang="en-US" sz="1200" u="none" cap="none" strike="noStrike">
                <a:solidFill>
                  <a:srgbClr val="000000"/>
                </a:solidFill>
                <a:latin typeface="Times New Roman"/>
                <a:ea typeface="Times New Roman"/>
                <a:cs typeface="Times New Roman"/>
                <a:sym typeface="Times New Roman"/>
              </a:rPr>
              <a:t>cover letter</a:t>
            </a:r>
            <a:r>
              <a:rPr b="0" i="0" lang="en-US" sz="1200" u="none" cap="none" strike="noStrike">
                <a:solidFill>
                  <a:srgbClr val="000000"/>
                </a:solidFill>
                <a:latin typeface="Times New Roman"/>
                <a:ea typeface="Times New Roman"/>
                <a:cs typeface="Times New Roman"/>
                <a:sym typeface="Times New Roman"/>
              </a:rPr>
              <a:t>, to let readers know what you’re sending, why you’re sending it, and how they can benefit from reading it. Even though these documents are referred to as letters, they can be e-mail messages as well.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Take the same care with your application letter that you took with your résumé. A poorly written application letter can prompt employers to skip over your résumé, even if you are a good fit for a job.</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If you’re sending a </a:t>
            </a:r>
            <a:r>
              <a:rPr b="1" i="0" lang="en-US" sz="1200" u="none" cap="none" strike="noStrike">
                <a:solidFill>
                  <a:srgbClr val="000000"/>
                </a:solidFill>
                <a:latin typeface="Times New Roman"/>
                <a:ea typeface="Times New Roman"/>
                <a:cs typeface="Times New Roman"/>
                <a:sym typeface="Times New Roman"/>
              </a:rPr>
              <a:t>solicited application letter</a:t>
            </a:r>
            <a:r>
              <a:rPr b="0" i="0" lang="en-US" sz="1200" u="none" cap="none" strike="noStrike">
                <a:solidFill>
                  <a:srgbClr val="000000"/>
                </a:solidFill>
                <a:latin typeface="Times New Roman"/>
                <a:ea typeface="Times New Roman"/>
                <a:cs typeface="Times New Roman"/>
                <a:sym typeface="Times New Roman"/>
              </a:rPr>
              <a:t> (in response to an identified job opening) you’ll know what qualifications the organization is seeking. You’ll also have more competition because hundreds of other job seekers will have seen the listing and may be sending applications too. If you are sending an </a:t>
            </a:r>
            <a:r>
              <a:rPr b="1" i="0" lang="en-US" sz="1200" u="none" cap="none" strike="noStrike">
                <a:solidFill>
                  <a:srgbClr val="000000"/>
                </a:solidFill>
                <a:latin typeface="Times New Roman"/>
                <a:ea typeface="Times New Roman"/>
                <a:cs typeface="Times New Roman"/>
                <a:sym typeface="Times New Roman"/>
              </a:rPr>
              <a:t>unsolicited letter</a:t>
            </a:r>
            <a:r>
              <a:rPr b="0" i="0" lang="en-US" sz="1200" u="none" cap="none" strike="noStrike">
                <a:solidFill>
                  <a:srgbClr val="000000"/>
                </a:solidFill>
                <a:latin typeface="Times New Roman"/>
                <a:ea typeface="Times New Roman"/>
                <a:cs typeface="Times New Roman"/>
                <a:sym typeface="Times New Roman"/>
              </a:rPr>
              <a:t> (a </a:t>
            </a:r>
            <a:r>
              <a:rPr b="0" i="1" lang="en-US" sz="1200" u="none" cap="none" strike="noStrike">
                <a:solidFill>
                  <a:srgbClr val="000000"/>
                </a:solidFill>
                <a:latin typeface="Times New Roman"/>
                <a:ea typeface="Times New Roman"/>
                <a:cs typeface="Times New Roman"/>
                <a:sym typeface="Times New Roman"/>
              </a:rPr>
              <a:t>prospecting</a:t>
            </a:r>
            <a:r>
              <a:rPr b="0" i="0" lang="en-US" sz="1200" u="none" cap="none" strike="noStrike">
                <a:solidFill>
                  <a:srgbClr val="000000"/>
                </a:solidFill>
                <a:latin typeface="Times New Roman"/>
                <a:ea typeface="Times New Roman"/>
                <a:cs typeface="Times New Roman"/>
                <a:sym typeface="Times New Roman"/>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275" name="Google Shape;275;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No matter whether your letter will be solicited or unsolicited, do everything you can </a:t>
            </a:r>
            <a:r>
              <a:rPr b="1" i="0" lang="en-US" sz="1400" u="sng" cap="none" strike="sngStrike">
                <a:solidFill>
                  <a:srgbClr val="000000"/>
                </a:solidFill>
                <a:latin typeface="Times New Roman"/>
                <a:ea typeface="Times New Roman"/>
                <a:cs typeface="Times New Roman"/>
                <a:sym typeface="Times New Roman"/>
              </a:rPr>
              <a:t>to address your letter to a specific person who can hire you. </a:t>
            </a:r>
            <a:r>
              <a:rPr b="0" i="0" lang="en-US" sz="1200" u="none" cap="none" strike="noStrike">
                <a:solidFill>
                  <a:srgbClr val="000000"/>
                </a:solidFill>
                <a:latin typeface="Times New Roman"/>
                <a:ea typeface="Times New Roman"/>
                <a:cs typeface="Times New Roman"/>
                <a:sym typeface="Times New Roman"/>
              </a:rPr>
              <a:t>Search LinkedIn, the company’s website, and Twitter.</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42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a:t>
            </a:r>
            <a:r>
              <a:rPr b="1" i="0" lang="en-US" sz="1400" u="none" cap="none" strike="sngStrike">
                <a:solidFill>
                  <a:srgbClr val="000000"/>
                </a:solidFill>
                <a:latin typeface="Times New Roman"/>
                <a:ea typeface="Times New Roman"/>
                <a:cs typeface="Times New Roman"/>
                <a:sym typeface="Times New Roman"/>
              </a:rPr>
              <a:t>If another applicant finds a name and you don’t, you will be at a disadvantage.</a:t>
            </a:r>
            <a:endParaRPr b="1" i="0" sz="1400" u="none" cap="none" strike="sngStrike">
              <a:solidFill>
                <a:srgbClr val="000000"/>
              </a:solidFill>
              <a:latin typeface="Times New Roman"/>
              <a:ea typeface="Times New Roman"/>
              <a:cs typeface="Times New Roman"/>
              <a:sym typeface="Times New Roman"/>
            </a:endParaRPr>
          </a:p>
          <a:p>
            <a:pPr indent="0" lvl="0" marL="0" marR="0" rtl="0" algn="l">
              <a:lnSpc>
                <a:spcPct val="90000"/>
              </a:lnSpc>
              <a:spcBef>
                <a:spcPts val="420"/>
              </a:spcBef>
              <a:spcAft>
                <a:spcPts val="0"/>
              </a:spcAft>
              <a:buClr>
                <a:schemeClr val="dk1"/>
              </a:buClr>
              <a:buSzPts val="1400"/>
              <a:buFont typeface="Calibri"/>
              <a:buNone/>
            </a:pPr>
            <a:r>
              <a:t/>
            </a:r>
            <a:endParaRPr b="1" i="0" sz="1400" u="none" cap="none" strike="sngStrike">
              <a:solidFill>
                <a:srgbClr val="000000"/>
              </a:solidFill>
              <a:latin typeface="Times New Roman"/>
              <a:ea typeface="Times New Roman"/>
              <a:cs typeface="Times New Roman"/>
              <a:sym typeface="Times New Roman"/>
            </a:endParaRPr>
          </a:p>
          <a:p>
            <a:pPr indent="0" lvl="0" marL="0" marR="0" rtl="0" algn="l">
              <a:lnSpc>
                <a:spcPct val="9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In addition, the following tips can improve the effectiveness of your letter:</a:t>
            </a:r>
            <a:endParaRPr/>
          </a:p>
          <a:p>
            <a:pPr indent="-76200" lvl="0" marL="0" marR="0" rtl="0" algn="l">
              <a:lnSpc>
                <a:spcPct val="90000"/>
              </a:lnSpc>
              <a:spcBef>
                <a:spcPts val="360"/>
              </a:spcBef>
              <a:spcAft>
                <a:spcPts val="0"/>
              </a:spcAft>
              <a:buClr>
                <a:srgbClr val="000000"/>
              </a:buClr>
              <a:buSzPts val="1200"/>
              <a:buFont typeface="Times New Roman"/>
              <a:buChar char="•"/>
            </a:pPr>
            <a:r>
              <a:rPr b="0" i="0" lang="en-US" sz="1200" u="none" cap="none" strike="noStrike">
                <a:solidFill>
                  <a:srgbClr val="000000"/>
                </a:solidFill>
                <a:latin typeface="Times New Roman"/>
                <a:ea typeface="Times New Roman"/>
                <a:cs typeface="Times New Roman"/>
                <a:sym typeface="Times New Roman"/>
              </a:rPr>
              <a:t>Be as clear as possible about the kind of opportunity you seek.</a:t>
            </a:r>
            <a:endParaRPr/>
          </a:p>
          <a:p>
            <a:pPr indent="-76200" lvl="0" marL="0" marR="0" rtl="0" algn="l">
              <a:lnSpc>
                <a:spcPct val="90000"/>
              </a:lnSpc>
              <a:spcBef>
                <a:spcPts val="360"/>
              </a:spcBef>
              <a:spcAft>
                <a:spcPts val="0"/>
              </a:spcAft>
              <a:buClr>
                <a:srgbClr val="000000"/>
              </a:buClr>
              <a:buSzPts val="1200"/>
              <a:buFont typeface="Times New Roman"/>
              <a:buChar char="•"/>
            </a:pPr>
            <a:r>
              <a:rPr b="0" i="0" lang="en-US" sz="1200" u="none" cap="none" strike="noStrike">
                <a:solidFill>
                  <a:srgbClr val="000000"/>
                </a:solidFill>
                <a:latin typeface="Times New Roman"/>
                <a:ea typeface="Times New Roman"/>
                <a:cs typeface="Times New Roman"/>
                <a:sym typeface="Times New Roman"/>
              </a:rPr>
              <a:t>Show that you understand the company and the position.</a:t>
            </a:r>
            <a:endParaRPr/>
          </a:p>
          <a:p>
            <a:pPr indent="-76200" lvl="0" marL="0" marR="0" rtl="0" algn="l">
              <a:lnSpc>
                <a:spcPct val="90000"/>
              </a:lnSpc>
              <a:spcBef>
                <a:spcPts val="360"/>
              </a:spcBef>
              <a:spcAft>
                <a:spcPts val="0"/>
              </a:spcAft>
              <a:buClr>
                <a:srgbClr val="000000"/>
              </a:buClr>
              <a:buSzPts val="1200"/>
              <a:buFont typeface="Times New Roman"/>
              <a:buChar char="•"/>
            </a:pPr>
            <a:r>
              <a:rPr b="0" i="0" lang="en-US" sz="1200" u="none" cap="none" strike="noStrike">
                <a:solidFill>
                  <a:srgbClr val="000000"/>
                </a:solidFill>
                <a:latin typeface="Times New Roman"/>
                <a:ea typeface="Times New Roman"/>
                <a:cs typeface="Times New Roman"/>
                <a:sym typeface="Times New Roman"/>
              </a:rPr>
              <a:t>Never volunteer salary information unless an employer asks for it.</a:t>
            </a:r>
            <a:endParaRPr/>
          </a:p>
          <a:p>
            <a:pPr indent="-76200" lvl="0" marL="0" marR="0" rtl="0" algn="l">
              <a:lnSpc>
                <a:spcPct val="90000"/>
              </a:lnSpc>
              <a:spcBef>
                <a:spcPts val="360"/>
              </a:spcBef>
              <a:spcAft>
                <a:spcPts val="0"/>
              </a:spcAft>
              <a:buClr>
                <a:srgbClr val="000000"/>
              </a:buClr>
              <a:buSzPts val="1200"/>
              <a:buFont typeface="Times New Roman"/>
              <a:buChar char="•"/>
            </a:pPr>
            <a:r>
              <a:rPr b="0" i="0" lang="en-US" sz="1200" u="none" cap="none" strike="noStrike">
                <a:solidFill>
                  <a:srgbClr val="000000"/>
                </a:solidFill>
                <a:latin typeface="Times New Roman"/>
                <a:ea typeface="Times New Roman"/>
                <a:cs typeface="Times New Roman"/>
                <a:sym typeface="Times New Roman"/>
              </a:rPr>
              <a:t>Keep it short—and keep e-mail cover letters even shorter; in just two or three paragraphs, convey how your strengths and character would fit the position.</a:t>
            </a:r>
            <a:endParaRPr/>
          </a:p>
          <a:p>
            <a:pPr indent="-76200" lvl="0" marL="0" marR="0" rtl="0" algn="l">
              <a:lnSpc>
                <a:spcPct val="90000"/>
              </a:lnSpc>
              <a:spcBef>
                <a:spcPts val="360"/>
              </a:spcBef>
              <a:spcAft>
                <a:spcPts val="0"/>
              </a:spcAft>
              <a:buClr>
                <a:srgbClr val="000000"/>
              </a:buClr>
              <a:buSzPts val="1200"/>
              <a:buFont typeface="Times New Roman"/>
              <a:buChar char="•"/>
            </a:pPr>
            <a:r>
              <a:rPr b="0" i="0" lang="en-US" sz="1200" u="none" cap="none" strike="noStrike">
                <a:solidFill>
                  <a:srgbClr val="000000"/>
                </a:solidFill>
                <a:latin typeface="Times New Roman"/>
                <a:ea typeface="Times New Roman"/>
                <a:cs typeface="Times New Roman"/>
                <a:sym typeface="Times New Roman"/>
              </a:rPr>
              <a:t>Show some personality; this will help balance the choppy, shorthand style of your résumé.</a:t>
            </a:r>
            <a:endParaRPr/>
          </a:p>
          <a:p>
            <a:pPr indent="-76200" lvl="0" marL="0" marR="0" rtl="0" algn="l">
              <a:lnSpc>
                <a:spcPct val="90000"/>
              </a:lnSpc>
              <a:spcBef>
                <a:spcPts val="360"/>
              </a:spcBef>
              <a:spcAft>
                <a:spcPts val="0"/>
              </a:spcAft>
              <a:buClr>
                <a:srgbClr val="000000"/>
              </a:buClr>
              <a:buSzPts val="1200"/>
              <a:buFont typeface="Times New Roman"/>
              <a:buChar char="•"/>
            </a:pPr>
            <a:r>
              <a:rPr b="0" i="0" lang="en-US" sz="1200" u="none" cap="none" strike="noStrike">
                <a:solidFill>
                  <a:srgbClr val="000000"/>
                </a:solidFill>
                <a:latin typeface="Times New Roman"/>
                <a:ea typeface="Times New Roman"/>
                <a:cs typeface="Times New Roman"/>
                <a:sym typeface="Times New Roman"/>
              </a:rPr>
              <a:t>Project confidence without being arrogant. </a:t>
            </a:r>
            <a:endParaRPr/>
          </a:p>
          <a:p>
            <a:pPr indent="0" lvl="0" marL="0" rtl="0" algn="l">
              <a:spcBef>
                <a:spcPts val="0"/>
              </a:spcBef>
              <a:spcAft>
                <a:spcPts val="0"/>
              </a:spcAft>
              <a:buNone/>
            </a:pPr>
            <a:r>
              <a:t/>
            </a:r>
            <a:endParaRPr/>
          </a:p>
        </p:txBody>
      </p:sp>
      <p:sp>
        <p:nvSpPr>
          <p:cNvPr id="290" name="Google Shape;290;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3" name="Google Shape;30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Because application letters are persuasive messages,</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the AIDA approach you learned in Chapter 9 is ideal. </a:t>
            </a:r>
            <a:endParaRPr/>
          </a:p>
          <a:p>
            <a:pPr indent="0" lvl="0" marL="0" marR="0" rtl="0" algn="l">
              <a:lnSpc>
                <a:spcPct val="100000"/>
              </a:lnSpc>
              <a:spcBef>
                <a:spcPts val="360"/>
              </a:spcBef>
              <a:spcAft>
                <a:spcPts val="0"/>
              </a:spcAft>
              <a:buClr>
                <a:srgbClr val="000000"/>
              </a:buClr>
              <a:buSzPts val="1200"/>
              <a:buFont typeface="Times New Roman"/>
              <a:buNone/>
            </a:pPr>
            <a:r>
              <a:rPr b="1" i="0" lang="en-US" sz="1200" u="none" cap="none" strike="noStrike">
                <a:solidFill>
                  <a:srgbClr val="000000"/>
                </a:solidFill>
                <a:latin typeface="Times New Roman"/>
                <a:ea typeface="Times New Roman"/>
                <a:cs typeface="Times New Roman"/>
                <a:sym typeface="Times New Roman"/>
              </a:rPr>
              <a:t>Getting attention. </a:t>
            </a:r>
            <a:r>
              <a:rPr b="0" i="0" lang="en-US" sz="1200" u="none" cap="none" strike="noStrike">
                <a:solidFill>
                  <a:srgbClr val="000000"/>
                </a:solidFill>
                <a:latin typeface="Times New Roman"/>
                <a:ea typeface="Times New Roman"/>
                <a:cs typeface="Times New Roman"/>
                <a:sym typeface="Times New Roman"/>
              </a:rPr>
              <a:t>The opening paragraph of your application letter has </a:t>
            </a:r>
            <a:r>
              <a:rPr b="1" i="0" lang="en-US" sz="1200" u="sng" cap="none" strike="noStrike">
                <a:solidFill>
                  <a:srgbClr val="000000"/>
                </a:solidFill>
                <a:latin typeface="Times New Roman"/>
                <a:ea typeface="Times New Roman"/>
                <a:cs typeface="Times New Roman"/>
                <a:sym typeface="Times New Roman"/>
              </a:rPr>
              <a:t>two important tasks </a:t>
            </a:r>
            <a:r>
              <a:rPr b="0" i="0" lang="en-US" sz="1200" u="none" cap="none" strike="noStrike">
                <a:solidFill>
                  <a:srgbClr val="000000"/>
                </a:solidFill>
                <a:latin typeface="Times New Roman"/>
                <a:ea typeface="Times New Roman"/>
                <a:cs typeface="Times New Roman"/>
                <a:sym typeface="Times New Roman"/>
              </a:rPr>
              <a:t>to accomplish: </a:t>
            </a:r>
            <a:endParaRPr b="0" i="0" sz="1200" u="none" cap="none" strike="noStrike">
              <a:solidFill>
                <a:srgbClr val="000000"/>
              </a:solidFill>
              <a:latin typeface="Times New Roman"/>
              <a:ea typeface="Times New Roman"/>
              <a:cs typeface="Times New Roman"/>
              <a:sym typeface="Times New Roman"/>
            </a:endParaRPr>
          </a:p>
          <a:p>
            <a:pPr indent="-228600" lvl="0" marL="228600" marR="0" rtl="0" algn="l">
              <a:lnSpc>
                <a:spcPct val="100000"/>
              </a:lnSpc>
              <a:spcBef>
                <a:spcPts val="360"/>
              </a:spcBef>
              <a:spcAft>
                <a:spcPts val="0"/>
              </a:spcAft>
              <a:buClr>
                <a:srgbClr val="000000"/>
              </a:buClr>
              <a:buSzPts val="1200"/>
              <a:buFont typeface="Times New Roman"/>
              <a:buAutoNum type="arabicParenBoth"/>
            </a:pPr>
            <a:r>
              <a:rPr b="0" i="0" lang="en-US" sz="1200" u="none" cap="none" strike="noStrike">
                <a:solidFill>
                  <a:srgbClr val="000000"/>
                </a:solidFill>
                <a:latin typeface="Times New Roman"/>
                <a:ea typeface="Times New Roman"/>
                <a:cs typeface="Times New Roman"/>
                <a:sym typeface="Times New Roman"/>
              </a:rPr>
              <a:t>clearly stating your reason for writing </a:t>
            </a:r>
            <a:endParaRPr b="0" i="0" sz="1200" u="none" cap="none" strike="noStrike">
              <a:solidFill>
                <a:srgbClr val="000000"/>
              </a:solidFill>
              <a:latin typeface="Times New Roman"/>
              <a:ea typeface="Times New Roman"/>
              <a:cs typeface="Times New Roman"/>
              <a:sym typeface="Times New Roman"/>
            </a:endParaRPr>
          </a:p>
          <a:p>
            <a:pPr indent="-228600" lvl="0" marL="228600" marR="0" rtl="0" algn="l">
              <a:lnSpc>
                <a:spcPct val="100000"/>
              </a:lnSpc>
              <a:spcBef>
                <a:spcPts val="360"/>
              </a:spcBef>
              <a:spcAft>
                <a:spcPts val="0"/>
              </a:spcAft>
              <a:buClr>
                <a:srgbClr val="000000"/>
              </a:buClr>
              <a:buSzPts val="1200"/>
              <a:buFont typeface="Times New Roman"/>
              <a:buAutoNum type="arabicParenBoth"/>
            </a:pPr>
            <a:r>
              <a:rPr b="0" i="0" lang="en-US" sz="1200" u="none" cap="none" strike="noStrike">
                <a:solidFill>
                  <a:srgbClr val="000000"/>
                </a:solidFill>
                <a:latin typeface="Times New Roman"/>
                <a:ea typeface="Times New Roman"/>
                <a:cs typeface="Times New Roman"/>
                <a:sym typeface="Times New Roman"/>
              </a:rPr>
              <a:t>and (2) giving the recipient a reason to keep reading by demonstrating that you have some immediate potential for meeting the company’s needs.</a:t>
            </a:r>
            <a:endParaRPr/>
          </a:p>
          <a:p>
            <a:pPr indent="0" lvl="0" marL="0" marR="0" rtl="0" algn="l">
              <a:lnSpc>
                <a:spcPct val="100000"/>
              </a:lnSpc>
              <a:spcBef>
                <a:spcPts val="360"/>
              </a:spcBef>
              <a:spcAft>
                <a:spcPts val="0"/>
              </a:spcAft>
              <a:buClr>
                <a:srgbClr val="000000"/>
              </a:buClr>
              <a:buSzPts val="1200"/>
              <a:buFont typeface="Times New Roman"/>
              <a:buNone/>
            </a:pPr>
            <a:r>
              <a:rPr b="1" i="0" lang="en-US" sz="1200" u="none" cap="none" strike="noStrike">
                <a:solidFill>
                  <a:srgbClr val="000000"/>
                </a:solidFill>
                <a:latin typeface="Times New Roman"/>
                <a:ea typeface="Times New Roman"/>
                <a:cs typeface="Times New Roman"/>
                <a:sym typeface="Times New Roman"/>
              </a:rPr>
              <a:t>Building interest and increasing desire. </a:t>
            </a:r>
            <a:r>
              <a:rPr b="0" i="0" lang="en-US" sz="1200" u="none" cap="none" strike="noStrike">
                <a:solidFill>
                  <a:srgbClr val="000000"/>
                </a:solidFill>
                <a:latin typeface="Times New Roman"/>
                <a:ea typeface="Times New Roman"/>
                <a:cs typeface="Times New Roman"/>
                <a:sym typeface="Times New Roman"/>
              </a:rPr>
              <a:t>The middle section of your letter presents your strongest selling points in terms of their potential benefit to the organization, thereby building interest in you and creating a desire to interview you.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Be specific and back up your assertions with convincing evidence.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1" i="0" lang="en-US" sz="1200" u="none" cap="none" strike="noStrike">
                <a:solidFill>
                  <a:srgbClr val="000000"/>
                </a:solidFill>
                <a:latin typeface="Times New Roman"/>
                <a:ea typeface="Times New Roman"/>
                <a:cs typeface="Times New Roman"/>
                <a:sym typeface="Times New Roman"/>
              </a:rPr>
              <a:t>Motivating action. </a:t>
            </a:r>
            <a:r>
              <a:rPr b="0" i="0" lang="en-US" sz="1200" u="none" cap="none" strike="noStrike">
                <a:solidFill>
                  <a:srgbClr val="000000"/>
                </a:solidFill>
                <a:latin typeface="Times New Roman"/>
                <a:ea typeface="Times New Roman"/>
                <a:cs typeface="Times New Roman"/>
                <a:sym typeface="Times New Roman"/>
              </a:rPr>
              <a:t>The final paragraph of your application letter has </a:t>
            </a:r>
            <a:r>
              <a:rPr b="1" i="0" lang="en-US" sz="1200" u="sng" cap="none" strike="noStrike">
                <a:solidFill>
                  <a:srgbClr val="000000"/>
                </a:solidFill>
                <a:latin typeface="Times New Roman"/>
                <a:ea typeface="Times New Roman"/>
                <a:cs typeface="Times New Roman"/>
                <a:sym typeface="Times New Roman"/>
              </a:rPr>
              <a:t>two important functions: </a:t>
            </a:r>
            <a:endParaRPr b="1" i="0" sz="1200" u="sng"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to ask the reader for a specific action (usually an interview) and to facilitate a reply.</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Include your e-mail address and phone number, as well as the best time to reach you.</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Alternatively, you can take the initiative and say that you will follow up with a phone call.</a:t>
            </a:r>
            <a:endParaRPr/>
          </a:p>
          <a:p>
            <a:pPr indent="0" lvl="0" marL="0" rtl="0" algn="l">
              <a:spcBef>
                <a:spcPts val="0"/>
              </a:spcBef>
              <a:spcAft>
                <a:spcPts val="0"/>
              </a:spcAft>
              <a:buNone/>
            </a:pPr>
            <a:r>
              <a:t/>
            </a:r>
            <a:endParaRPr/>
          </a:p>
        </p:txBody>
      </p:sp>
      <p:sp>
        <p:nvSpPr>
          <p:cNvPr id="304" name="Google Shape;304;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9" name="Google Shape;319;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Deciding if, when, and how to follow up after submitting your résumé and application letter is one of the trickiest parts of a job search.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First, keep in mind that employers continue to evaluate your communication efforts and professionalism during this phase,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so don’t say or do anything to leave a negative impression.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Second, adhere to whatever instructions the employer has provided.</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 If a job posting says “no calls,” for example, don’t call.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Third, if the job posting lists a close date, don’t call or write before then, because the company is still collecting applications and will not have decided about inviting people for interviews.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Wait a week or so after the close date. If no close date is given and you have no other information to suggest a timeline, you can generally contact the company starting a week or two after submitting your résumé.</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rtl="0" algn="l">
              <a:spcBef>
                <a:spcPts val="0"/>
              </a:spcBef>
              <a:spcAft>
                <a:spcPts val="0"/>
              </a:spcAft>
              <a:buNone/>
            </a:pPr>
            <a:r>
              <a:t/>
            </a:r>
            <a:endParaRPr/>
          </a:p>
        </p:txBody>
      </p:sp>
      <p:sp>
        <p:nvSpPr>
          <p:cNvPr id="320" name="Google Shape;320;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5" name="Google Shape;335;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Times New Roman"/>
                <a:ea typeface="Times New Roman"/>
                <a:cs typeface="Times New Roman"/>
                <a:sym typeface="Times New Roman"/>
              </a:rPr>
              <a:t>When you follow up by e-mail or telephone, you can share an additional piece of information that links your qualifications to the position (keep an eye out for late-breaking news about the company, too) </a:t>
            </a:r>
            <a:endParaRPr sz="12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12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rPr lang="en-US" sz="1200">
                <a:solidFill>
                  <a:schemeClr val="dk1"/>
                </a:solidFill>
                <a:latin typeface="Times New Roman"/>
                <a:ea typeface="Times New Roman"/>
                <a:cs typeface="Times New Roman"/>
                <a:sym typeface="Times New Roman"/>
              </a:rPr>
              <a:t>and ask a question about the hiring process to gather some information about your status. </a:t>
            </a:r>
            <a:endParaRPr sz="12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rPr lang="en-US" sz="1200">
                <a:solidFill>
                  <a:schemeClr val="dk1"/>
                </a:solidFill>
                <a:latin typeface="Times New Roman"/>
                <a:ea typeface="Times New Roman"/>
                <a:cs typeface="Times New Roman"/>
                <a:sym typeface="Times New Roman"/>
              </a:rPr>
              <a:t>Good questions to ask include:</a:t>
            </a:r>
            <a:endParaRPr sz="12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1200">
              <a:solidFill>
                <a:schemeClr val="dk1"/>
              </a:solidFill>
              <a:latin typeface="Times New Roman"/>
              <a:ea typeface="Times New Roman"/>
              <a:cs typeface="Times New Roman"/>
              <a:sym typeface="Times New Roman"/>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Has a hiring decision been made yet?</a:t>
            </a:r>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Can you tell me what to expect next in terms of the hiring process?</a:t>
            </a:r>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What is the company’s timeframe for filling this position?</a:t>
            </a:r>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Could I follow up in another week if you haven’t had the chance to contact me yet?</a:t>
            </a:r>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Can I provide any additional information regarding my qualifications for the position?</a:t>
            </a:r>
            <a:endParaRPr/>
          </a:p>
          <a:p>
            <a:pPr indent="0" lvl="0" marL="0" rtl="0" algn="l">
              <a:spcBef>
                <a:spcPts val="0"/>
              </a:spcBef>
              <a:spcAft>
                <a:spcPts val="0"/>
              </a:spcAft>
              <a:buNone/>
            </a:pPr>
            <a:r>
              <a:rPr lang="en-US" sz="1200">
                <a:solidFill>
                  <a:schemeClr val="dk1"/>
                </a:solidFill>
                <a:latin typeface="Times New Roman"/>
                <a:ea typeface="Times New Roman"/>
                <a:cs typeface="Times New Roman"/>
                <a:sym typeface="Times New Roman"/>
              </a:rPr>
              <a:t>Whatever the circumstances, a follow-up message can demonstrate that you’re sincerely interested in working for the organization, persistent in pursuing your goals, and committed to upgrading your skills. </a:t>
            </a:r>
            <a:endParaRPr/>
          </a:p>
          <a:p>
            <a:pPr indent="0" lvl="0" marL="0" rtl="0" algn="l">
              <a:spcBef>
                <a:spcPts val="0"/>
              </a:spcBef>
              <a:spcAft>
                <a:spcPts val="0"/>
              </a:spcAft>
              <a:buNone/>
            </a:pPr>
            <a:r>
              <a:t/>
            </a:r>
            <a:endParaRPr/>
          </a:p>
        </p:txBody>
      </p:sp>
      <p:sp>
        <p:nvSpPr>
          <p:cNvPr id="336" name="Google Shape;336;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1" name="Google Shape;351;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Times New Roman"/>
                <a:ea typeface="Times New Roman"/>
                <a:cs typeface="Times New Roman"/>
                <a:sym typeface="Times New Roman"/>
              </a:rPr>
              <a:t>When you follow up by e-mail or telephone, you can share an additional piece of information that links your qualifications to the position (keep an eye out for late-breaking news about the company, too) and ask a question about the hiring process as a way to gather some information about your status. Good questions to ask include:</a:t>
            </a:r>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Has a hiring decision been made yet?</a:t>
            </a:r>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Can you tell me what to expect next in terms of the hiring process?</a:t>
            </a:r>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What is the company’s timeframe for filling this position?</a:t>
            </a:r>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Could I follow up in another week if you haven’t had the chance to contact me yet?</a:t>
            </a:r>
            <a:endParaRPr/>
          </a:p>
          <a:p>
            <a:pPr indent="-76200" lvl="0" marL="0" rtl="0" algn="l">
              <a:spcBef>
                <a:spcPts val="0"/>
              </a:spcBef>
              <a:spcAft>
                <a:spcPts val="0"/>
              </a:spcAft>
              <a:buClr>
                <a:schemeClr val="dk1"/>
              </a:buClr>
              <a:buSzPts val="1200"/>
              <a:buFont typeface="Arial"/>
              <a:buChar char="•"/>
            </a:pPr>
            <a:r>
              <a:rPr lang="en-US" sz="1200">
                <a:solidFill>
                  <a:schemeClr val="dk1"/>
                </a:solidFill>
                <a:latin typeface="Times New Roman"/>
                <a:ea typeface="Times New Roman"/>
                <a:cs typeface="Times New Roman"/>
                <a:sym typeface="Times New Roman"/>
              </a:rPr>
              <a:t>Can I provide any additional information regarding my qualifications for the position?</a:t>
            </a:r>
            <a:endParaRPr/>
          </a:p>
          <a:p>
            <a:pPr indent="0" lvl="0" marL="0" rtl="0" algn="l">
              <a:spcBef>
                <a:spcPts val="0"/>
              </a:spcBef>
              <a:spcAft>
                <a:spcPts val="0"/>
              </a:spcAft>
              <a:buNone/>
            </a:pPr>
            <a:r>
              <a:rPr lang="en-US" sz="1200">
                <a:solidFill>
                  <a:schemeClr val="dk1"/>
                </a:solidFill>
                <a:latin typeface="Times New Roman"/>
                <a:ea typeface="Times New Roman"/>
                <a:cs typeface="Times New Roman"/>
                <a:sym typeface="Times New Roman"/>
              </a:rPr>
              <a:t>Whatever the circumstances, a follow-up message can demonstrate that you’re sincerely interested in working for the organization, persistent in pursuing your goals, and committed to upgrading your skills. </a:t>
            </a:r>
            <a:endParaRPr/>
          </a:p>
          <a:p>
            <a:pPr indent="0" lvl="0" marL="0" rtl="0" algn="l">
              <a:spcBef>
                <a:spcPts val="0"/>
              </a:spcBef>
              <a:spcAft>
                <a:spcPts val="0"/>
              </a:spcAft>
              <a:buNone/>
            </a:pPr>
            <a:r>
              <a:t/>
            </a:r>
            <a:endParaRPr/>
          </a:p>
        </p:txBody>
      </p:sp>
      <p:sp>
        <p:nvSpPr>
          <p:cNvPr id="352" name="Google Shape;352;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4" name="Google Shape;364;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3" name="Google Shape;383;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Organizations use various types of interviews to discover as much as possible about applicants.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A </a:t>
            </a:r>
            <a:r>
              <a:rPr b="1" i="0" lang="en-US" sz="1200" u="none" cap="none" strike="noStrike">
                <a:solidFill>
                  <a:srgbClr val="000000"/>
                </a:solidFill>
                <a:latin typeface="Times New Roman"/>
                <a:ea typeface="Times New Roman"/>
                <a:cs typeface="Times New Roman"/>
                <a:sym typeface="Times New Roman"/>
              </a:rPr>
              <a:t>structured interview</a:t>
            </a:r>
            <a:r>
              <a:rPr b="0" i="0" lang="en-US" sz="1200" u="none" cap="none" strike="noStrike">
                <a:solidFill>
                  <a:srgbClr val="000000"/>
                </a:solidFill>
                <a:latin typeface="Times New Roman"/>
                <a:ea typeface="Times New Roman"/>
                <a:cs typeface="Times New Roman"/>
                <a:sym typeface="Times New Roman"/>
              </a:rPr>
              <a:t> follows a set sequence of questions, allowing the interview team to compare answers from all candidates.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In an </a:t>
            </a:r>
            <a:r>
              <a:rPr b="1" i="0" lang="en-US" sz="1200" u="none" cap="none" strike="noStrike">
                <a:solidFill>
                  <a:srgbClr val="000000"/>
                </a:solidFill>
                <a:latin typeface="Times New Roman"/>
                <a:ea typeface="Times New Roman"/>
                <a:cs typeface="Times New Roman"/>
                <a:sym typeface="Times New Roman"/>
              </a:rPr>
              <a:t>open-ended interview</a:t>
            </a:r>
            <a:r>
              <a:rPr b="0" i="0" lang="en-US" sz="1200" u="none" cap="none" strike="noStrike">
                <a:solidFill>
                  <a:srgbClr val="000000"/>
                </a:solidFill>
                <a:latin typeface="Times New Roman"/>
                <a:ea typeface="Times New Roman"/>
                <a:cs typeface="Times New Roman"/>
                <a:sym typeface="Times New Roman"/>
              </a:rPr>
              <a:t>, the interviewer adapts the line of questioning based on your responses and questions.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In a </a:t>
            </a:r>
            <a:r>
              <a:rPr b="1" i="0" lang="en-US" sz="1200" u="none" cap="none" strike="noStrike">
                <a:solidFill>
                  <a:srgbClr val="000000"/>
                </a:solidFill>
                <a:latin typeface="Times New Roman"/>
                <a:ea typeface="Times New Roman"/>
                <a:cs typeface="Times New Roman"/>
                <a:sym typeface="Times New Roman"/>
              </a:rPr>
              <a:t>panel interview</a:t>
            </a:r>
            <a:r>
              <a:rPr b="0" i="0" lang="en-US" sz="1200" u="none" cap="none" strike="noStrike">
                <a:solidFill>
                  <a:srgbClr val="000000"/>
                </a:solidFill>
                <a:latin typeface="Times New Roman"/>
                <a:ea typeface="Times New Roman"/>
                <a:cs typeface="Times New Roman"/>
                <a:sym typeface="Times New Roman"/>
              </a:rPr>
              <a:t>, you meet with several interviewers at once; in a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1" i="0" lang="en-US" sz="1200" u="none" cap="none" strike="noStrike">
                <a:solidFill>
                  <a:srgbClr val="000000"/>
                </a:solidFill>
                <a:latin typeface="Times New Roman"/>
                <a:ea typeface="Times New Roman"/>
                <a:cs typeface="Times New Roman"/>
                <a:sym typeface="Times New Roman"/>
              </a:rPr>
              <a:t>group interview</a:t>
            </a:r>
            <a:r>
              <a:rPr b="0" i="0" lang="en-US" sz="1200" u="none" cap="none" strike="noStrike">
                <a:solidFill>
                  <a:srgbClr val="000000"/>
                </a:solidFill>
                <a:latin typeface="Times New Roman"/>
                <a:ea typeface="Times New Roman"/>
                <a:cs typeface="Times New Roman"/>
                <a:sym typeface="Times New Roman"/>
              </a:rPr>
              <a:t> you and several other candidates meet with one or more interviewers at once.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In a </a:t>
            </a:r>
            <a:r>
              <a:rPr b="1" i="0" lang="en-US" sz="1200" u="none" cap="none" strike="noStrike">
                <a:solidFill>
                  <a:srgbClr val="000000"/>
                </a:solidFill>
                <a:latin typeface="Times New Roman"/>
                <a:ea typeface="Times New Roman"/>
                <a:cs typeface="Times New Roman"/>
                <a:sym typeface="Times New Roman"/>
              </a:rPr>
              <a:t>behavioral interview</a:t>
            </a:r>
            <a:r>
              <a:rPr b="0" i="0" lang="en-US" sz="1200" u="none" cap="none" strike="noStrike">
                <a:solidFill>
                  <a:srgbClr val="000000"/>
                </a:solidFill>
                <a:latin typeface="Times New Roman"/>
                <a:ea typeface="Times New Roman"/>
                <a:cs typeface="Times New Roman"/>
                <a:sym typeface="Times New Roman"/>
              </a:rPr>
              <a:t>, you are asked to describe how you handled situations from your past.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A </a:t>
            </a:r>
            <a:r>
              <a:rPr b="1" i="0" lang="en-US" sz="1200" u="none" cap="none" strike="noStrike">
                <a:solidFill>
                  <a:srgbClr val="000000"/>
                </a:solidFill>
                <a:latin typeface="Times New Roman"/>
                <a:ea typeface="Times New Roman"/>
                <a:cs typeface="Times New Roman"/>
                <a:sym typeface="Times New Roman"/>
              </a:rPr>
              <a:t>situational interview</a:t>
            </a:r>
            <a:r>
              <a:rPr b="0" i="0" lang="en-US" sz="1200" u="none" cap="none" strike="noStrike">
                <a:solidFill>
                  <a:srgbClr val="000000"/>
                </a:solidFill>
                <a:latin typeface="Times New Roman"/>
                <a:ea typeface="Times New Roman"/>
                <a:cs typeface="Times New Roman"/>
                <a:sym typeface="Times New Roman"/>
              </a:rPr>
              <a:t> focuses on how you would handle various hypothetical situations on the job.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In a </a:t>
            </a:r>
            <a:r>
              <a:rPr b="1" i="0" lang="en-US" sz="1200" u="none" cap="none" strike="noStrike">
                <a:solidFill>
                  <a:srgbClr val="000000"/>
                </a:solidFill>
                <a:latin typeface="Times New Roman"/>
                <a:ea typeface="Times New Roman"/>
                <a:cs typeface="Times New Roman"/>
                <a:sym typeface="Times New Roman"/>
              </a:rPr>
              <a:t>working interview</a:t>
            </a:r>
            <a:r>
              <a:rPr b="0" i="0" lang="en-US" sz="1200" u="none" cap="none" strike="noStrike">
                <a:solidFill>
                  <a:srgbClr val="000000"/>
                </a:solidFill>
                <a:latin typeface="Times New Roman"/>
                <a:ea typeface="Times New Roman"/>
                <a:cs typeface="Times New Roman"/>
                <a:sym typeface="Times New Roman"/>
              </a:rPr>
              <a:t>, you actually perform work-related tasks.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Perhaps the most unnerving type of interview is the </a:t>
            </a:r>
            <a:r>
              <a:rPr b="1" i="0" lang="en-US" sz="1200" u="none" cap="none" strike="noStrike">
                <a:solidFill>
                  <a:srgbClr val="000000"/>
                </a:solidFill>
                <a:latin typeface="Times New Roman"/>
                <a:ea typeface="Times New Roman"/>
                <a:cs typeface="Times New Roman"/>
                <a:sym typeface="Times New Roman"/>
              </a:rPr>
              <a:t>stress interview</a:t>
            </a:r>
            <a:r>
              <a:rPr b="0" i="0" lang="en-US" sz="1200" u="none" cap="none" strike="noStrike">
                <a:solidFill>
                  <a:srgbClr val="000000"/>
                </a:solidFill>
                <a:latin typeface="Times New Roman"/>
                <a:ea typeface="Times New Roman"/>
                <a:cs typeface="Times New Roman"/>
                <a:sym typeface="Times New Roman"/>
              </a:rPr>
              <a:t>, which is set up to see how well a candidate handles stressful situations, such as long periods of silence, criticisms of your appearance, deliberate interruptions, and abrupt or even hostile reactions by the interviewer. </a:t>
            </a:r>
            <a:endParaRPr/>
          </a:p>
          <a:p>
            <a:pPr indent="0" lvl="0" marL="0" marR="0" rtl="0" algn="l">
              <a:lnSpc>
                <a:spcPct val="100000"/>
              </a:lnSpc>
              <a:spcBef>
                <a:spcPts val="360"/>
              </a:spcBef>
              <a:spcAft>
                <a:spcPts val="0"/>
              </a:spcAft>
              <a:buClr>
                <a:schemeClr val="dk1"/>
              </a:buClr>
              <a:buSzPts val="1200"/>
              <a:buFont typeface="Calibri"/>
              <a:buNone/>
            </a:pPr>
            <a:r>
              <a:rPr lang="en-US"/>
              <a:t>المقاطعات المتعمدة ، وردود الفعل المفاجئة أو حتى العدائية من قبل القائم بإجراء المقابلة. </a:t>
            </a:r>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384" name="Google Shape;384;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2" name="Google Shape;412;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In addition to encountering a variety of interview formats, expect to be interviewed through a variety of media.</a:t>
            </a:r>
            <a:endParaRPr/>
          </a:p>
          <a:p>
            <a:pPr indent="0" lvl="0" marL="0" marR="0" rtl="0" algn="l">
              <a:lnSpc>
                <a:spcPct val="10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To succeed at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rgbClr val="000000"/>
              </a:buClr>
              <a:buSzPts val="1100"/>
              <a:buFont typeface="Times New Roman"/>
              <a:buNone/>
            </a:pPr>
            <a:r>
              <a:rPr b="1" i="0" lang="en-US" sz="1100" u="none" cap="none" strike="noStrike">
                <a:solidFill>
                  <a:srgbClr val="000000"/>
                </a:solidFill>
                <a:latin typeface="Times New Roman"/>
                <a:ea typeface="Times New Roman"/>
                <a:cs typeface="Times New Roman"/>
                <a:sym typeface="Times New Roman"/>
              </a:rPr>
              <a:t>a </a:t>
            </a:r>
            <a:r>
              <a:rPr b="1" i="1" lang="en-US" sz="1100" u="none" cap="none" strike="noStrike">
                <a:solidFill>
                  <a:srgbClr val="000000"/>
                </a:solidFill>
                <a:latin typeface="Times New Roman"/>
                <a:ea typeface="Times New Roman"/>
                <a:cs typeface="Times New Roman"/>
                <a:sym typeface="Times New Roman"/>
              </a:rPr>
              <a:t>telephone</a:t>
            </a:r>
            <a:r>
              <a:rPr b="1" i="0" lang="en-US" sz="1100" u="none" cap="none" strike="noStrike">
                <a:solidFill>
                  <a:srgbClr val="000000"/>
                </a:solidFill>
                <a:latin typeface="Times New Roman"/>
                <a:ea typeface="Times New Roman"/>
                <a:cs typeface="Times New Roman"/>
                <a:sym typeface="Times New Roman"/>
              </a:rPr>
              <a:t> interview</a:t>
            </a:r>
            <a:r>
              <a:rPr b="0" i="0" lang="en-US" sz="1100" u="none" cap="none" strike="noStrike">
                <a:solidFill>
                  <a:srgbClr val="000000"/>
                </a:solidFill>
                <a:latin typeface="Times New Roman"/>
                <a:ea typeface="Times New Roman"/>
                <a:cs typeface="Times New Roman"/>
                <a:sym typeface="Times New Roman"/>
              </a:rPr>
              <a:t>, make sure you treat it as seriously as an in-person interview. Be prepared with a copy of all the materials you have sent the employer, including your résumé and any correspondence.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If possible, arrange to speak on a landline so you don’t have to worry about mobile phone reception problems.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Remember that you won’t be able to use nonverbal signals to create a good impression, so a positive, alert tone of voice is vital.</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rgbClr val="000000"/>
              </a:buClr>
              <a:buSzPts val="1100"/>
              <a:buFont typeface="Times New Roman"/>
              <a:buNone/>
            </a:pPr>
            <a:r>
              <a:rPr b="0" i="1" lang="en-US" sz="1100" u="none" cap="none" strike="noStrike">
                <a:solidFill>
                  <a:srgbClr val="000000"/>
                </a:solidFill>
                <a:latin typeface="Times New Roman"/>
                <a:ea typeface="Times New Roman"/>
                <a:cs typeface="Times New Roman"/>
                <a:sym typeface="Times New Roman"/>
              </a:rPr>
              <a:t>E-mail and IM</a:t>
            </a:r>
            <a:r>
              <a:rPr b="0" i="0" lang="en-US" sz="1100" u="none" cap="none" strike="noStrike">
                <a:solidFill>
                  <a:srgbClr val="000000"/>
                </a:solidFill>
                <a:latin typeface="Times New Roman"/>
                <a:ea typeface="Times New Roman"/>
                <a:cs typeface="Times New Roman"/>
                <a:sym typeface="Times New Roman"/>
              </a:rPr>
              <a:t> are also sometimes used in the screening stage. While you have almost no opportunity to send and receive nonverbal signals with these formats, you do have the major advantage of being able to review and edit each response before you send it.</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 Maintain a professional style in your responses and be sure to ask questions that demonstrate your knowledge of the company and the position.</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Many employers use </a:t>
            </a:r>
            <a:r>
              <a:rPr b="0" i="1" lang="en-US" sz="1100" u="none" cap="none" strike="noStrike">
                <a:solidFill>
                  <a:srgbClr val="000000"/>
                </a:solidFill>
                <a:latin typeface="Times New Roman"/>
                <a:ea typeface="Times New Roman"/>
                <a:cs typeface="Times New Roman"/>
                <a:sym typeface="Times New Roman"/>
              </a:rPr>
              <a:t>video technology</a:t>
            </a:r>
            <a:r>
              <a:rPr b="0" i="0" lang="en-US" sz="1100" u="none" cap="none" strike="noStrike">
                <a:solidFill>
                  <a:srgbClr val="000000"/>
                </a:solidFill>
                <a:latin typeface="Times New Roman"/>
                <a:ea typeface="Times New Roman"/>
                <a:cs typeface="Times New Roman"/>
                <a:sym typeface="Times New Roman"/>
              </a:rPr>
              <a:t> for both live and recorded interviews.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Prepare for a video interview as you would for an in-person interview and take the extra steps needed to become familiar with the equipment and the process. During any video interview, remember to sit up straight and focus on the camera.</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30"/>
              </a:spcBef>
              <a:spcAft>
                <a:spcPts val="0"/>
              </a:spcAft>
              <a:buClr>
                <a:srgbClr val="000000"/>
              </a:buClr>
              <a:buSzPts val="1100"/>
              <a:buFont typeface="Times New Roman"/>
              <a:buNone/>
            </a:pPr>
            <a:r>
              <a:rPr b="0" i="1" lang="en-US" sz="1100" u="none" cap="none" strike="noStrike">
                <a:solidFill>
                  <a:srgbClr val="000000"/>
                </a:solidFill>
                <a:latin typeface="Times New Roman"/>
                <a:ea typeface="Times New Roman"/>
                <a:cs typeface="Times New Roman"/>
                <a:sym typeface="Times New Roman"/>
              </a:rPr>
              <a:t>Online interviews</a:t>
            </a:r>
            <a:r>
              <a:rPr b="0" i="0" lang="en-US" sz="1100" u="none" cap="none" strike="noStrike">
                <a:solidFill>
                  <a:srgbClr val="000000"/>
                </a:solidFill>
                <a:latin typeface="Times New Roman"/>
                <a:ea typeface="Times New Roman"/>
                <a:cs typeface="Times New Roman"/>
                <a:sym typeface="Times New Roman"/>
              </a:rPr>
              <a:t> can range from simple structured questionnaires and tests to sophisticated job simulationمحاكاة الوظائف المتطورة  that are similar to working interviews. Job simulations not only identify good candidates but also reduce the risk of employment discrimination lawsuits because they closely mimic actual job skills.</a:t>
            </a:r>
            <a:endParaRPr/>
          </a:p>
          <a:p>
            <a:pPr indent="0" lvl="0" marL="0" marR="0" rtl="0" algn="l">
              <a:lnSpc>
                <a:spcPct val="100000"/>
              </a:lnSpc>
              <a:spcBef>
                <a:spcPts val="360"/>
              </a:spcBef>
              <a:spcAft>
                <a:spcPts val="0"/>
              </a:spcAft>
              <a:buClr>
                <a:schemeClr val="dk1"/>
              </a:buClr>
              <a:buSzPts val="1200"/>
              <a:buFont typeface="Calibri"/>
              <a:buNone/>
            </a:pPr>
            <a:r>
              <a:rPr lang="en-US"/>
              <a:t>تقليد مهارات العمل الفعلية.</a:t>
            </a:r>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413" name="Google Shape;413;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2" name="Google Shape;432;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Interviews give employers the chance to go beyond the basic data of your résumé to get to know you and to answer two essential questions.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The first is whether you can handle the responsibilities of the position.</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Naturally, the more you know about the demands of the position, and the more you’ve thought about how your skills match those demands, the better you’ll be able to respond.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1" lang="en-US" sz="1200" u="none" cap="none" strike="noStrike">
                <a:solidFill>
                  <a:srgbClr val="000000"/>
                </a:solidFill>
                <a:latin typeface="Times New Roman"/>
                <a:ea typeface="Times New Roman"/>
                <a:cs typeface="Times New Roman"/>
                <a:sym typeface="Times New Roman"/>
              </a:rPr>
              <a:t>Suitability</a:t>
            </a:r>
            <a:r>
              <a:rPr b="0" i="0" lang="en-US" sz="1200" u="none" cap="none" strike="noStrike">
                <a:solidFill>
                  <a:srgbClr val="000000"/>
                </a:solidFill>
                <a:latin typeface="Times New Roman"/>
                <a:ea typeface="Times New Roman"/>
                <a:cs typeface="Times New Roman"/>
                <a:sym typeface="Times New Roman"/>
              </a:rPr>
              <a:t> for a specific job is judged based on such factors as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academic preparation,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work experience,</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and job-related personality traits.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The second essential question concerns </a:t>
            </a:r>
            <a:r>
              <a:rPr b="0" i="1" lang="en-US" sz="1200" u="none" cap="none" strike="noStrike">
                <a:solidFill>
                  <a:srgbClr val="000000"/>
                </a:solidFill>
                <a:latin typeface="Times New Roman"/>
                <a:ea typeface="Times New Roman"/>
                <a:cs typeface="Times New Roman"/>
                <a:sym typeface="Times New Roman"/>
              </a:rPr>
              <a:t>organization fit</a:t>
            </a:r>
            <a:r>
              <a:rPr b="0" i="0" lang="en-US" sz="1200" u="none" cap="none" strike="noStrike">
                <a:solidFill>
                  <a:srgbClr val="000000"/>
                </a:solidFill>
                <a:latin typeface="Times New Roman"/>
                <a:ea typeface="Times New Roman"/>
                <a:cs typeface="Times New Roman"/>
                <a:sym typeface="Times New Roman"/>
              </a:rPr>
              <a:t>;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that is, whether your overall personality and approach to work will be appropriate,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not only for the target position but also for the organization.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This determination will be made based on your personal background, attitudes, and style.</a:t>
            </a:r>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433" name="Google Shape;433;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7" name="Google Shape;457;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Many companies rely on pre-employment testing to determine whether applicants are suited to the job and whether they’ll be worth the expense of hiring and training.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1" i="0" lang="en-US" sz="1100" u="none" cap="none" strike="noStrike">
                <a:solidFill>
                  <a:srgbClr val="000000"/>
                </a:solidFill>
                <a:latin typeface="Times New Roman"/>
                <a:ea typeface="Times New Roman"/>
                <a:cs typeface="Times New Roman"/>
                <a:sym typeface="Times New Roman"/>
              </a:rPr>
              <a:t>Integrity tests.</a:t>
            </a:r>
            <a:r>
              <a:rPr b="0" i="0" lang="en-US" sz="1100" u="none" cap="none" strike="noStrike">
                <a:solidFill>
                  <a:srgbClr val="000000"/>
                </a:solidFill>
                <a:latin typeface="Times New Roman"/>
                <a:ea typeface="Times New Roman"/>
                <a:cs typeface="Times New Roman"/>
                <a:sym typeface="Times New Roman"/>
              </a:rPr>
              <a:t> You might not think that a test could identify job candidates who are more likely to steal from their employers or commit other ethical or legal infractions, but employers have had some success in using integrity tests.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الذين هم أكثر عرضة للسرقة من أصحاب العمل أو ارتكاب مخالفات أخلاقية أو قانونية أخرى ، لكن أصحاب العمل حققوا بعض النجاح في استخدام اختبارات النزاهة. </a:t>
            </a:r>
            <a:endParaRPr/>
          </a:p>
          <a:p>
            <a:pPr indent="0" lvl="0" marL="0" marR="0" rtl="0" algn="l">
              <a:lnSpc>
                <a:spcPct val="9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1" i="0" lang="en-US" sz="1100" u="none" cap="none" strike="noStrike">
                <a:solidFill>
                  <a:srgbClr val="000000"/>
                </a:solidFill>
                <a:latin typeface="Times New Roman"/>
                <a:ea typeface="Times New Roman"/>
                <a:cs typeface="Times New Roman"/>
                <a:sym typeface="Times New Roman"/>
              </a:rPr>
              <a:t>Personality tests.</a:t>
            </a:r>
            <a:r>
              <a:rPr b="0" i="0" lang="en-US" sz="1100" u="none" cap="none" strike="noStrike">
                <a:solidFill>
                  <a:srgbClr val="000000"/>
                </a:solidFill>
                <a:latin typeface="Times New Roman"/>
                <a:ea typeface="Times New Roman"/>
                <a:cs typeface="Times New Roman"/>
                <a:sym typeface="Times New Roman"/>
              </a:rPr>
              <a:t> Personality tests can try to assess either general character or suitability for the demands of specific profession. General tests attempt to profile overall intellectual ability, attitudes toward work, interests, and managerial potential, as well as such characteristics as dependability, commitment, honesty, and motivation.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الاعتمادية والالتزام والصدق والتحفيز. </a:t>
            </a:r>
            <a:endParaRPr/>
          </a:p>
          <a:p>
            <a:pPr indent="0" lvl="0" marL="0" marR="0" rtl="0" algn="l">
              <a:lnSpc>
                <a:spcPct val="9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1" i="0" lang="en-US" sz="1100" u="none" cap="none" strike="noStrike">
                <a:solidFill>
                  <a:srgbClr val="000000"/>
                </a:solidFill>
                <a:latin typeface="Times New Roman"/>
                <a:ea typeface="Times New Roman"/>
                <a:cs typeface="Times New Roman"/>
                <a:sym typeface="Times New Roman"/>
              </a:rPr>
              <a:t>Cognitive tests. </a:t>
            </a:r>
            <a:r>
              <a:rPr b="0" i="0" lang="en-US" sz="1100" u="none" cap="none" strike="noStrike">
                <a:solidFill>
                  <a:srgbClr val="000000"/>
                </a:solidFill>
                <a:latin typeface="Times New Roman"/>
                <a:ea typeface="Times New Roman"/>
                <a:cs typeface="Times New Roman"/>
                <a:sym typeface="Times New Roman"/>
              </a:rPr>
              <a:t>These tests measure a variety of attributes involved in acquiring, processing, analyzing, using, and remembering information. Typical tests involve reading comprehension, mathematics, problem solving, and decision making.</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تتضمن الاختبارات النموذجية فهم القراءة والرياضيات وحل المشكلات واتخاذ القرار.</a:t>
            </a:r>
            <a:endParaRPr/>
          </a:p>
          <a:p>
            <a:pPr indent="0" lvl="0" marL="0" marR="0" rtl="0" algn="l">
              <a:lnSpc>
                <a:spcPct val="9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1" i="0" lang="en-US" sz="1100" u="none" cap="none" strike="noStrike">
                <a:solidFill>
                  <a:srgbClr val="000000"/>
                </a:solidFill>
                <a:latin typeface="Times New Roman"/>
                <a:ea typeface="Times New Roman"/>
                <a:cs typeface="Times New Roman"/>
                <a:sym typeface="Times New Roman"/>
              </a:rPr>
              <a:t>Job knowledge and job skills tests.</a:t>
            </a:r>
            <a:r>
              <a:rPr b="0" i="0" lang="en-US" sz="1100" u="none" cap="none" strike="noStrike">
                <a:solidFill>
                  <a:srgbClr val="000000"/>
                </a:solidFill>
                <a:latin typeface="Times New Roman"/>
                <a:ea typeface="Times New Roman"/>
                <a:cs typeface="Times New Roman"/>
                <a:sym typeface="Times New Roman"/>
              </a:rPr>
              <a:t> These are the most common type, designed to assess competency or specific abilities needed to perform a job.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1" i="0" lang="en-US" sz="1100" u="none" cap="none" strike="noStrike">
                <a:solidFill>
                  <a:srgbClr val="000000"/>
                </a:solidFill>
                <a:latin typeface="Times New Roman"/>
                <a:ea typeface="Times New Roman"/>
                <a:cs typeface="Times New Roman"/>
                <a:sym typeface="Times New Roman"/>
              </a:rPr>
              <a:t>Substance tests.</a:t>
            </a:r>
            <a:r>
              <a:rPr b="0" i="0" lang="en-US" sz="1100" u="none" cap="none" strike="noStrike">
                <a:solidFill>
                  <a:srgbClr val="000000"/>
                </a:solidFill>
                <a:latin typeface="Times New Roman"/>
                <a:ea typeface="Times New Roman"/>
                <a:cs typeface="Times New Roman"/>
                <a:sym typeface="Times New Roman"/>
              </a:rPr>
              <a:t> To avoid the increased costs and reduced productivity associated with </a:t>
            </a:r>
            <a:r>
              <a:rPr b="1" i="0" lang="en-US" sz="1100" u="sng" cap="none" strike="noStrike">
                <a:solidFill>
                  <a:srgbClr val="000000"/>
                </a:solidFill>
                <a:latin typeface="Times New Roman"/>
                <a:ea typeface="Times New Roman"/>
                <a:cs typeface="Times New Roman"/>
                <a:sym typeface="Times New Roman"/>
              </a:rPr>
              <a:t>drug abuse </a:t>
            </a:r>
            <a:r>
              <a:rPr b="0" i="0" lang="en-US" sz="1100" u="none" cap="none" strike="noStrike">
                <a:solidFill>
                  <a:srgbClr val="000000"/>
                </a:solidFill>
                <a:latin typeface="Times New Roman"/>
                <a:ea typeface="Times New Roman"/>
                <a:cs typeface="Times New Roman"/>
                <a:sym typeface="Times New Roman"/>
              </a:rPr>
              <a:t>in the workplace, many employers require applicants to be tested </a:t>
            </a:r>
            <a:r>
              <a:rPr b="1" i="0" lang="en-US" sz="1100" u="none" cap="none" strike="noStrike">
                <a:solidFill>
                  <a:srgbClr val="000000"/>
                </a:solidFill>
                <a:latin typeface="Times New Roman"/>
                <a:ea typeface="Times New Roman"/>
                <a:cs typeface="Times New Roman"/>
                <a:sym typeface="Times New Roman"/>
              </a:rPr>
              <a:t>for drug use</a:t>
            </a:r>
            <a:r>
              <a:rPr b="0" i="0" lang="en-US" sz="1100" u="none" cap="none" strike="noStrike">
                <a:solidFill>
                  <a:srgbClr val="000000"/>
                </a:solidFill>
                <a:latin typeface="Times New Roman"/>
                <a:ea typeface="Times New Roman"/>
                <a:cs typeface="Times New Roman"/>
                <a:sym typeface="Times New Roman"/>
              </a:rPr>
              <a:t>.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0" i="0" lang="en-US" sz="1100" u="none" cap="none" strike="noStrike">
                <a:solidFill>
                  <a:srgbClr val="000000"/>
                </a:solidFill>
                <a:latin typeface="Times New Roman"/>
                <a:ea typeface="Times New Roman"/>
                <a:cs typeface="Times New Roman"/>
                <a:sym typeface="Times New Roman"/>
              </a:rPr>
              <a:t>Companies with mandatory testing have found real advantages, including lower accident rates, fewer disability claims, </a:t>
            </a:r>
            <a:r>
              <a:rPr b="1" i="0" lang="en-US" sz="1100" u="none" cap="none" strike="noStrike">
                <a:solidFill>
                  <a:srgbClr val="000000"/>
                </a:solidFill>
                <a:latin typeface="Times New Roman"/>
                <a:ea typeface="Times New Roman"/>
                <a:cs typeface="Times New Roman"/>
                <a:sym typeface="Times New Roman"/>
              </a:rPr>
              <a:t>and decreased violence and absenteeism. </a:t>
            </a:r>
            <a:endParaRPr b="1"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chemeClr val="dk1"/>
              </a:buClr>
              <a:buSzPts val="1100"/>
              <a:buFont typeface="Calibri"/>
              <a:buNone/>
            </a:pPr>
            <a:r>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90000"/>
              </a:lnSpc>
              <a:spcBef>
                <a:spcPts val="330"/>
              </a:spcBef>
              <a:spcAft>
                <a:spcPts val="0"/>
              </a:spcAft>
              <a:buClr>
                <a:srgbClr val="000000"/>
              </a:buClr>
              <a:buSzPts val="1100"/>
              <a:buFont typeface="Times New Roman"/>
              <a:buNone/>
            </a:pPr>
            <a:r>
              <a:rPr b="1" i="0" lang="en-US" sz="1100" u="none" cap="none" strike="noStrike">
                <a:solidFill>
                  <a:srgbClr val="000000"/>
                </a:solidFill>
                <a:latin typeface="Times New Roman"/>
                <a:ea typeface="Times New Roman"/>
                <a:cs typeface="Times New Roman"/>
                <a:sym typeface="Times New Roman"/>
              </a:rPr>
              <a:t>Background checks.</a:t>
            </a:r>
            <a:r>
              <a:rPr b="0" i="0" lang="en-US" sz="1100" u="none" cap="none" strike="noStrike">
                <a:solidFill>
                  <a:srgbClr val="000000"/>
                </a:solidFill>
                <a:latin typeface="Times New Roman"/>
                <a:ea typeface="Times New Roman"/>
                <a:cs typeface="Times New Roman"/>
                <a:sym typeface="Times New Roman"/>
              </a:rPr>
              <a:t> Although not a test in the usual sense, a background check also helps </a:t>
            </a:r>
            <a:r>
              <a:rPr b="0" i="0" lang="en-US" sz="1100" u="sng" cap="none" strike="noStrike">
                <a:solidFill>
                  <a:srgbClr val="000000"/>
                </a:solidFill>
                <a:latin typeface="Times New Roman"/>
                <a:ea typeface="Times New Roman"/>
                <a:cs typeface="Times New Roman"/>
                <a:sym typeface="Times New Roman"/>
              </a:rPr>
              <a:t>employers learn more about you</a:t>
            </a:r>
            <a:r>
              <a:rPr b="0" i="0" lang="en-US" sz="1100" u="none" cap="none" strike="noStrike">
                <a:solidFill>
                  <a:srgbClr val="000000"/>
                </a:solidFill>
                <a:latin typeface="Times New Roman"/>
                <a:ea typeface="Times New Roman"/>
                <a:cs typeface="Times New Roman"/>
                <a:sym typeface="Times New Roman"/>
              </a:rPr>
              <a:t>. A background check might be used to verify the credentials on your résumé, to see how well you manage credit, or to learn if you have a criminal record. </a:t>
            </a:r>
            <a:endParaRPr b="0" i="0" sz="11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458" name="Google Shape;458;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7" name="Google Shape;477;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t/>
            </a:r>
            <a:endParaRPr/>
          </a:p>
        </p:txBody>
      </p:sp>
      <p:sp>
        <p:nvSpPr>
          <p:cNvPr id="478" name="Google Shape;478;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9" name="Google Shape;489;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Throughout the interview process, you can expect to get a mix of questions that are specific to you and the job opening, as well as questions that are of a more general nature, such as the following:</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1" lang="en-US" sz="1200" u="none" cap="none" strike="noStrike">
                <a:solidFill>
                  <a:srgbClr val="000000"/>
                </a:solidFill>
                <a:latin typeface="Times New Roman"/>
                <a:ea typeface="Times New Roman"/>
                <a:cs typeface="Times New Roman"/>
                <a:sym typeface="Times New Roman"/>
              </a:rPr>
              <a:t>What is the hardest decision you’ve ever had to make? </a:t>
            </a:r>
            <a:r>
              <a:rPr b="0" i="0" lang="en-US" sz="1200" u="none" cap="none" strike="noStrike">
                <a:solidFill>
                  <a:srgbClr val="000000"/>
                </a:solidFill>
                <a:latin typeface="Times New Roman"/>
                <a:ea typeface="Times New Roman"/>
                <a:cs typeface="Times New Roman"/>
                <a:sym typeface="Times New Roman"/>
              </a:rPr>
              <a:t>Be prepared with a good example, explaining why the decision was difficult and how you made the choice you made.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1" lang="en-US" sz="1200" u="none" cap="none" strike="noStrike">
                <a:solidFill>
                  <a:srgbClr val="000000"/>
                </a:solidFill>
                <a:latin typeface="Times New Roman"/>
                <a:ea typeface="Times New Roman"/>
                <a:cs typeface="Times New Roman"/>
                <a:sym typeface="Times New Roman"/>
              </a:rPr>
              <a:t>What are your greatest weaknesses? </a:t>
            </a:r>
            <a:r>
              <a:rPr b="0" i="0" lang="en-US" sz="1200" u="none" cap="none" strike="noStrike">
                <a:solidFill>
                  <a:srgbClr val="000000"/>
                </a:solidFill>
                <a:latin typeface="Times New Roman"/>
                <a:ea typeface="Times New Roman"/>
                <a:cs typeface="Times New Roman"/>
                <a:sym typeface="Times New Roman"/>
              </a:rPr>
              <a:t>Describe a weakness so that it sounds like a virtue (such as working too hard) or describe a relatively minor shortcoming and explain how you’re working to improve.</a:t>
            </a:r>
            <a:endParaRPr/>
          </a:p>
          <a:p>
            <a:pPr indent="0" lvl="0" marL="0" marR="0" rtl="0" algn="l">
              <a:lnSpc>
                <a:spcPct val="100000"/>
              </a:lnSpc>
              <a:spcBef>
                <a:spcPts val="360"/>
              </a:spcBef>
              <a:spcAft>
                <a:spcPts val="0"/>
              </a:spcAft>
              <a:buClr>
                <a:srgbClr val="000000"/>
              </a:buClr>
              <a:buSzPts val="1200"/>
              <a:buFont typeface="Times New Roman"/>
              <a:buNone/>
            </a:pPr>
            <a:r>
              <a:rPr b="0" i="1" lang="en-US" sz="1200" u="none" cap="none" strike="noStrike">
                <a:solidFill>
                  <a:srgbClr val="000000"/>
                </a:solidFill>
                <a:latin typeface="Times New Roman"/>
                <a:ea typeface="Times New Roman"/>
                <a:cs typeface="Times New Roman"/>
                <a:sym typeface="Times New Roman"/>
              </a:rPr>
              <a:t>Where do you want to be five years from now? </a:t>
            </a:r>
            <a:r>
              <a:rPr b="0" i="0" lang="en-US" sz="1200" u="none" cap="none" strike="noStrike">
                <a:solidFill>
                  <a:srgbClr val="000000"/>
                </a:solidFill>
                <a:latin typeface="Times New Roman"/>
                <a:ea typeface="Times New Roman"/>
                <a:cs typeface="Times New Roman"/>
                <a:sym typeface="Times New Roman"/>
              </a:rPr>
              <a:t>Your answer should reflect your desire to contribute to the employer’s long-term goals, not just your own goals. Whether this question yields useful information is a matter of debate,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but prepared to answer it.</a:t>
            </a:r>
            <a:endParaRPr/>
          </a:p>
          <a:p>
            <a:pPr indent="0" lvl="0" marL="0" marR="0" rtl="0" algn="l">
              <a:lnSpc>
                <a:spcPct val="100000"/>
              </a:lnSpc>
              <a:spcBef>
                <a:spcPts val="360"/>
              </a:spcBef>
              <a:spcAft>
                <a:spcPts val="0"/>
              </a:spcAft>
              <a:buClr>
                <a:srgbClr val="000000"/>
              </a:buClr>
              <a:buSzPts val="1200"/>
              <a:buFont typeface="Times New Roman"/>
              <a:buNone/>
            </a:pPr>
            <a:r>
              <a:rPr b="0" i="1" lang="en-US" sz="1200" u="none" cap="none" strike="noStrike">
                <a:solidFill>
                  <a:srgbClr val="000000"/>
                </a:solidFill>
                <a:latin typeface="Times New Roman"/>
                <a:ea typeface="Times New Roman"/>
                <a:cs typeface="Times New Roman"/>
                <a:sym typeface="Times New Roman"/>
              </a:rPr>
              <a:t>What didn’t you like about previous jobs you’ve held?</a:t>
            </a:r>
            <a:r>
              <a:rPr b="0" i="0" lang="en-US" sz="1200" u="none" cap="none" strike="noStrike">
                <a:solidFill>
                  <a:srgbClr val="000000"/>
                </a:solidFill>
                <a:latin typeface="Times New Roman"/>
                <a:ea typeface="Times New Roman"/>
                <a:cs typeface="Times New Roman"/>
                <a:sym typeface="Times New Roman"/>
              </a:rPr>
              <a:t> Describe something that you didn’t like in a way that puts you in a positive light, such as having limited opportunities to apply your skills or education. Avoid making negative comments about former employers or colleagues.</a:t>
            </a:r>
            <a:endParaRPr/>
          </a:p>
          <a:p>
            <a:pPr indent="0" lvl="0" marL="0" marR="0" rtl="0" algn="l">
              <a:lnSpc>
                <a:spcPct val="100000"/>
              </a:lnSpc>
              <a:spcBef>
                <a:spcPts val="360"/>
              </a:spcBef>
              <a:spcAft>
                <a:spcPts val="0"/>
              </a:spcAft>
              <a:buClr>
                <a:srgbClr val="000000"/>
              </a:buClr>
              <a:buSzPts val="1200"/>
              <a:buFont typeface="Times New Roman"/>
              <a:buNone/>
            </a:pPr>
            <a:r>
              <a:rPr b="0" i="1" lang="en-US" sz="1200" u="none" cap="none" strike="noStrike">
                <a:solidFill>
                  <a:srgbClr val="000000"/>
                </a:solidFill>
                <a:latin typeface="Times New Roman"/>
                <a:ea typeface="Times New Roman"/>
                <a:cs typeface="Times New Roman"/>
                <a:sym typeface="Times New Roman"/>
              </a:rPr>
              <a:t>Tell me something about yourself. </a:t>
            </a:r>
            <a:r>
              <a:rPr b="0" i="0" lang="en-US" sz="1200" u="none" cap="none" strike="noStrike">
                <a:solidFill>
                  <a:srgbClr val="000000"/>
                </a:solidFill>
                <a:latin typeface="Times New Roman"/>
                <a:ea typeface="Times New Roman"/>
                <a:cs typeface="Times New Roman"/>
                <a:sym typeface="Times New Roman"/>
              </a:rPr>
              <a:t>Ask if the interviewer would like to know about your specific skills or attributes. If this point is clarified, then respond accordingly. If it isn’t, explain how your skills can contribute to the job and the organization.</a:t>
            </a:r>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490" name="Google Shape;490;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2" name="Google Shape;502;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Interviewing is stressful for everyone, so some nervousness is natural.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However, you can take steps to feel more confident.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Start by reminding yourself that you have value to offer the employer,</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and the employer already thinks highly enough of you to invite you to an interview.</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If some aspect of your appearance or background makes you uneasy,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correct it if possible or offset it by emphasizing positive traits such as warmth, wit, intelligence, or charm.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Instead of dwelling on your weaknesses, focus on your strengths.</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Instead of worrying about how you will perform in the interview, focus on how you can help the organization succeed.</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The more prepared you are, the more confident you’ll be.</a:t>
            </a:r>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503" name="Google Shape;503;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1" name="Google Shape;521;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Physical appearance is important because clothing and grooming reveal something about a candidate's personality, professionalism, and ability to sense the unspoken “rules” of a situation.</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When it comes to clothing, the best policy is to dress conservatively.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Wear the best-quality clothing you can but remember that “clean and appropriate” clothes are far more important than “expensive and flashy” clothing.</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Good grooming makes any style of clothing look better. Make sure your clothes are clean and unwrinkled, your shoes un-scuffed and well shined, your hair neatly styled and combed, your fingernails clean, and your breath fresh.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نظيفة وغير مجعدة ، حذائك غير مجروش ولامع جيدا ، شعرك مصفف ومشط بدقة ، أظافرك نظيفة ، وأنفاسك منعشة.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Remember that an interview is not the place to express your individuality or to let your inner rebel run wild.</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Send a clear signal that you understand the business world and know how to adapt to it. You will not be taken seriously otherwise. </a:t>
            </a:r>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522" name="Google Shape;522;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0" name="Google Shape;540;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Physical appearance is important because clothing and grooming reveal something about a candidate's personality, professionalism, and ability to sense the unspoken “rules” of a situation. When it comes to clothing, the best policy is to dress conservatively. Wear the best-quality clothing you can, but remember that “clean and appropriate” clothes are far more important than “expensive and flashy” clothing.</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Good grooming makes any style of clothing look better. Make sure your clothes are clean and unwrinkled, your shoes un-scuffed and well shined, your hair neatly styled and combed, your fingernails clean, and your breath fresh.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Remember that an interview is not the place to express your individuality or to let your inner rebel run wild. Send a clear signal that you understand the business world and know how to adapt to it. You will not be taken seriously otherwise. </a:t>
            </a:r>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541" name="Google Shape;541;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2" name="Google Shape;552;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Of the three stages, the warm-up is the most important, even though it may account for only a small fraction of the time you spend in the interview.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Studies suggest that many interviewers, particularly those who are poorly trained in interviewing techniques, make up their minds within the first 20 seconds of contact with a candidate.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Don’t let your guard down if it appears that the interviewer wants to engage in what feels like small talk; these exchanges are every bit as important as structured questions.</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Body language is crucial at this point. Stand or sit up straight, maintain regular but natural eye contact,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تشير الدراسات إلى أن العديد من المحاورين ، وخاصة أولئك الذين لم يتم تدريبهم بشكل جيد على تقنيات إجراء المقابلات ، يتخذون قرارهم خلال أول 20 ثانية من الاتصال بالمرشح.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لا تخذل حذرك إذا بدا أن القائم بإجراء المقابلة يريد الانخراط في ما يبدو وكأنه حديث صغير. هذه التبادلات لا تقل أهمية عن الأسئلة المنظمة.</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لغة الجسد أمر بالغ الأهمية في هذه المرحلة. الوقوف أو الجلوس بشكل مستقيم ، والحفاظ على اتصال العين العادية ولكن الطبيعية ،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and don’t fidget.</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When the interviewer extends a hand, respond with a firm but not overpowering handshake.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Repeat the interviewer’s name when you’re introduced (“It’s a pleasure to meet you, Ms. Litton”).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Wait until you’re asked to be seated or the interviewer has taken a seat. Let the interviewer start the discussion. Then, be ready to answer one or two substantial questions right away: for example, “Why do you want to work here?” or “What do you know about us?”</a:t>
            </a:r>
            <a:endParaRPr/>
          </a:p>
          <a:p>
            <a:pPr indent="0" lvl="0" marL="0" marR="0" rtl="0" algn="l">
              <a:lnSpc>
                <a:spcPct val="100000"/>
              </a:lnSpc>
              <a:spcBef>
                <a:spcPts val="360"/>
              </a:spcBef>
              <a:spcAft>
                <a:spcPts val="0"/>
              </a:spcAft>
              <a:buClr>
                <a:schemeClr val="dk1"/>
              </a:buClr>
              <a:buSzPts val="1200"/>
              <a:buFont typeface="Calibri"/>
              <a:buNone/>
            </a:pPr>
            <a:r>
              <a:t/>
            </a:r>
            <a:endParaRPr/>
          </a:p>
          <a:p>
            <a:pPr indent="0" lvl="0" marL="0" marR="0" rtl="0" algn="l">
              <a:lnSpc>
                <a:spcPct val="100000"/>
              </a:lnSpc>
              <a:spcBef>
                <a:spcPts val="360"/>
              </a:spcBef>
              <a:spcAft>
                <a:spcPts val="0"/>
              </a:spcAft>
              <a:buClr>
                <a:schemeClr val="dk1"/>
              </a:buClr>
              <a:buSzPts val="1200"/>
              <a:buFont typeface="Calibri"/>
              <a:buNone/>
            </a:pPr>
            <a:r>
              <a:rPr lang="en-US"/>
              <a:t>ولا تتململ.</a:t>
            </a:r>
            <a:endParaRPr/>
          </a:p>
          <a:p>
            <a:pPr indent="0" lvl="0" marL="0" marR="0" rtl="0" algn="l">
              <a:lnSpc>
                <a:spcPct val="100000"/>
              </a:lnSpc>
              <a:spcBef>
                <a:spcPts val="360"/>
              </a:spcBef>
              <a:spcAft>
                <a:spcPts val="0"/>
              </a:spcAft>
              <a:buClr>
                <a:schemeClr val="dk1"/>
              </a:buClr>
              <a:buSzPts val="1200"/>
              <a:buFont typeface="Calibri"/>
              <a:buNone/>
            </a:pPr>
            <a:r>
              <a:rPr lang="en-US"/>
              <a:t> عندما يمد القائم بإجراء المقابلة يده ، أجب بمصافحة حازمة ولكن ليس طاغية. </a:t>
            </a:r>
            <a:endParaRPr/>
          </a:p>
          <a:p>
            <a:pPr indent="0" lvl="0" marL="0" marR="0" rtl="0" algn="l">
              <a:lnSpc>
                <a:spcPct val="100000"/>
              </a:lnSpc>
              <a:spcBef>
                <a:spcPts val="360"/>
              </a:spcBef>
              <a:spcAft>
                <a:spcPts val="0"/>
              </a:spcAft>
              <a:buClr>
                <a:schemeClr val="dk1"/>
              </a:buClr>
              <a:buSzPts val="1200"/>
              <a:buFont typeface="Calibri"/>
              <a:buNone/>
            </a:pPr>
            <a:r>
              <a:rPr lang="en-US"/>
              <a:t>كرر اسم القائم بإجراء المقابلة عند تقديمك ("إنه لمن دواعي سروري مقابلتك ، السيدة ليتون"). </a:t>
            </a:r>
            <a:endParaRPr/>
          </a:p>
          <a:p>
            <a:pPr indent="0" lvl="0" marL="0" marR="0" rtl="0" algn="l">
              <a:lnSpc>
                <a:spcPct val="100000"/>
              </a:lnSpc>
              <a:spcBef>
                <a:spcPts val="360"/>
              </a:spcBef>
              <a:spcAft>
                <a:spcPts val="0"/>
              </a:spcAft>
              <a:buClr>
                <a:schemeClr val="dk1"/>
              </a:buClr>
              <a:buSzPts val="1200"/>
              <a:buFont typeface="Calibri"/>
              <a:buNone/>
            </a:pPr>
            <a:r>
              <a:rPr lang="en-US"/>
              <a:t>انتظر حتى يطلب منك الجلوس أو أن يأخذ القائم بإجراء المقابلة مقعدا. دع القائم بإجراء المقابلة يبدأ المناقشة. بعد ذلك ، كن مستعدا للإجابة على سؤال أو سؤالين جوهريين على الفور: على سبيل المثال ، "لماذا تريد العمل هنا؟" أو "ماذا تعرف عنا؟"</a:t>
            </a:r>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553" name="Google Shape;553;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0" name="Google Shape;570;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Questions and answers will consume the greatest part of the interview.</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The interviewer will ask you about your qualifications and discuss many of the points mentioned in your résumé.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You'll also be asking questions of your own.</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Let the interviewer lead the conversation, and never answer a question before he or she has finished asking it.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Tailor your answers to make a favorable impression. Don't limit yourself to </a:t>
            </a:r>
            <a:r>
              <a:rPr b="0" i="1" lang="en-US" sz="1200" u="none" cap="none" strike="noStrike">
                <a:solidFill>
                  <a:srgbClr val="000000"/>
                </a:solidFill>
                <a:latin typeface="Times New Roman"/>
                <a:ea typeface="Times New Roman"/>
                <a:cs typeface="Times New Roman"/>
                <a:sym typeface="Times New Roman"/>
              </a:rPr>
              <a:t>yes</a:t>
            </a:r>
            <a:r>
              <a:rPr b="0" i="0" lang="en-US" sz="1200" u="none" cap="none" strike="noStrike">
                <a:solidFill>
                  <a:srgbClr val="000000"/>
                </a:solidFill>
                <a:latin typeface="Times New Roman"/>
                <a:ea typeface="Times New Roman"/>
                <a:cs typeface="Times New Roman"/>
                <a:sym typeface="Times New Roman"/>
              </a:rPr>
              <a:t> or </a:t>
            </a:r>
            <a:r>
              <a:rPr b="0" i="1" lang="en-US" sz="1200" u="none" cap="none" strike="noStrike">
                <a:solidFill>
                  <a:srgbClr val="000000"/>
                </a:solidFill>
                <a:latin typeface="Times New Roman"/>
                <a:ea typeface="Times New Roman"/>
                <a:cs typeface="Times New Roman"/>
                <a:sym typeface="Times New Roman"/>
              </a:rPr>
              <a:t>no</a:t>
            </a:r>
            <a:r>
              <a:rPr b="0" i="0" lang="en-US" sz="1200" u="none" cap="none" strike="noStrike">
                <a:solidFill>
                  <a:srgbClr val="000000"/>
                </a:solidFill>
                <a:latin typeface="Times New Roman"/>
                <a:ea typeface="Times New Roman"/>
                <a:cs typeface="Times New Roman"/>
                <a:sym typeface="Times New Roman"/>
              </a:rPr>
              <a:t> answers.</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If you're asked a difficult question, be sure you pause to think before responding.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If you periodically ask a question or two from the list you've prepared, you'll not only learn something but also demonstrate your interest.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Paying attention when the interviewer speaks can be as important as giving good answers or asking good questions.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The interviewer's facial expressions, eye movements, gestures, and posture may tell you the real meaning of what is being said. Be especially aware of how your comments are received.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Employers cannot legally discriminate against a job candidate on the basis of race, color, gender, age (from 40 to 70), marital status, religion, national origin, or disability. If you are asked questions that are personal or potentially unlawful, how you respond depends on how badly you want the job, how you feel about revealing the information asked for, what you think the interviewer will do with the information, and whether you want to work for a company that asks such questions. </a:t>
            </a:r>
            <a:endParaRPr/>
          </a:p>
          <a:p>
            <a:pPr indent="0" lvl="0" marL="0" marR="0" rtl="0" algn="l">
              <a:lnSpc>
                <a:spcPct val="100000"/>
              </a:lnSpc>
              <a:spcBef>
                <a:spcPts val="360"/>
              </a:spcBef>
              <a:spcAft>
                <a:spcPts val="0"/>
              </a:spcAft>
              <a:buClr>
                <a:schemeClr val="dk1"/>
              </a:buClr>
              <a:buSzPts val="1200"/>
              <a:buFont typeface="Calibri"/>
              <a:buNone/>
            </a:pPr>
            <a:r>
              <a:t/>
            </a:r>
            <a:endParaRPr/>
          </a:p>
        </p:txBody>
      </p:sp>
      <p:sp>
        <p:nvSpPr>
          <p:cNvPr id="571" name="Google Shape;571;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7" name="Shape 587"/>
        <p:cNvGrpSpPr/>
        <p:nvPr/>
      </p:nvGrpSpPr>
      <p:grpSpPr>
        <a:xfrm>
          <a:off x="0" y="0"/>
          <a:ext cx="0" cy="0"/>
          <a:chOff x="0" y="0"/>
          <a:chExt cx="0" cy="0"/>
        </a:xfrm>
      </p:grpSpPr>
      <p:sp>
        <p:nvSpPr>
          <p:cNvPr id="588" name="Google Shape;588;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589" name="Google Shape;58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90" name="Google Shape;590;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Calibri"/>
              <a:buNone/>
            </a:pPr>
            <a:r>
              <a:rPr b="0" i="0" lang="en-US" sz="1200" u="none" cap="none" strike="noStrike">
                <a:solidFill>
                  <a:srgbClr val="000000"/>
                </a:solidFill>
                <a:latin typeface="Calibri"/>
                <a:ea typeface="Calibri"/>
                <a:cs typeface="Calibri"/>
                <a:sym typeface="Calibri"/>
              </a:rPr>
              <a:t>Like the warm-up stage, the end of the interview is more important than its duration would indicate. </a:t>
            </a:r>
            <a:endParaRPr/>
          </a:p>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Calibri"/>
              <a:buNone/>
            </a:pPr>
            <a:r>
              <a:rPr b="0" i="0" lang="en-US" sz="1200" u="none" cap="none" strike="noStrike">
                <a:solidFill>
                  <a:srgbClr val="000000"/>
                </a:solidFill>
                <a:latin typeface="Calibri"/>
                <a:ea typeface="Calibri"/>
                <a:cs typeface="Calibri"/>
                <a:sym typeface="Calibri"/>
              </a:rPr>
              <a:t>In the last few minutes, emphasize your value to the organization and correct any misconceptions the interviewer might have.</a:t>
            </a:r>
            <a:endParaRPr/>
          </a:p>
          <a:p>
            <a:pPr indent="0" lvl="0" marL="0" marR="0" rtl="0" algn="l">
              <a:lnSpc>
                <a:spcPct val="100000"/>
              </a:lnSpc>
              <a:spcBef>
                <a:spcPts val="0"/>
              </a:spcBef>
              <a:spcAft>
                <a:spcPts val="0"/>
              </a:spcAft>
              <a:buClr>
                <a:srgbClr val="000000"/>
              </a:buClr>
              <a:buSzPts val="1200"/>
              <a:buFont typeface="Calibri"/>
              <a:buNone/>
            </a:pPr>
            <a:r>
              <a:rPr b="0" i="0" lang="en-US" sz="1200" u="none" cap="none" strike="noStrike">
                <a:solidFill>
                  <a:srgbClr val="000000"/>
                </a:solidFill>
                <a:latin typeface="Calibri"/>
                <a:ea typeface="Calibri"/>
                <a:cs typeface="Calibri"/>
                <a:sym typeface="Calibri"/>
              </a:rPr>
              <a:t>You can generally tell when the interviewer is trying to conclude the session.</a:t>
            </a:r>
            <a:endParaRPr/>
          </a:p>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Calibri"/>
              <a:buNone/>
            </a:pPr>
            <a:r>
              <a:rPr b="0" i="0" lang="en-US" sz="1200" u="none" cap="none" strike="noStrike">
                <a:solidFill>
                  <a:srgbClr val="000000"/>
                </a:solidFill>
                <a:latin typeface="Calibri"/>
                <a:ea typeface="Calibri"/>
                <a:cs typeface="Calibri"/>
                <a:sym typeface="Calibri"/>
              </a:rPr>
              <a:t> When you get the signal, respond promptly, but don't rush. </a:t>
            </a:r>
            <a:endParaRPr/>
          </a:p>
          <a:p>
            <a:pPr indent="0" lvl="0" marL="0" marR="0" rtl="0" algn="l">
              <a:lnSpc>
                <a:spcPct val="100000"/>
              </a:lnSpc>
              <a:spcBef>
                <a:spcPts val="0"/>
              </a:spcBef>
              <a:spcAft>
                <a:spcPts val="0"/>
              </a:spcAft>
              <a:buClr>
                <a:srgbClr val="000000"/>
              </a:buClr>
              <a:buSzPts val="1200"/>
              <a:buFont typeface="Calibri"/>
              <a:buNone/>
            </a:pPr>
            <a:r>
              <a:rPr b="0" i="0" lang="en-US" sz="1200" u="none" cap="none" strike="noStrike">
                <a:solidFill>
                  <a:srgbClr val="000000"/>
                </a:solidFill>
                <a:latin typeface="Calibri"/>
                <a:ea typeface="Calibri"/>
                <a:cs typeface="Calibri"/>
                <a:sym typeface="Calibri"/>
              </a:rPr>
              <a:t>Thank the interviewer for the opportunity and express an interest in the organization. </a:t>
            </a:r>
            <a:endParaRPr/>
          </a:p>
          <a:p>
            <a:pPr indent="0" lvl="0" marL="0" marR="0" rtl="0" algn="l">
              <a:lnSpc>
                <a:spcPct val="100000"/>
              </a:lnSpc>
              <a:spcBef>
                <a:spcPts val="0"/>
              </a:spcBef>
              <a:spcAft>
                <a:spcPts val="0"/>
              </a:spcAft>
              <a:buClr>
                <a:srgbClr val="000000"/>
              </a:buClr>
              <a:buSzPts val="1200"/>
              <a:buFont typeface="Calibri"/>
              <a:buNone/>
            </a:pPr>
            <a:r>
              <a:rPr b="0" i="0" lang="en-US" sz="1200" u="none" cap="none" strike="noStrike">
                <a:solidFill>
                  <a:srgbClr val="000000"/>
                </a:solidFill>
                <a:latin typeface="Calibri"/>
                <a:ea typeface="Calibri"/>
                <a:cs typeface="Calibri"/>
                <a:sym typeface="Calibri"/>
              </a:rPr>
              <a:t>If you can do so comfortably, try to pin down what will happen next, but don't press for an immediate decision.</a:t>
            </a:r>
            <a:endParaRPr/>
          </a:p>
          <a:p>
            <a:pPr indent="0" lvl="0" marL="0" marR="0" rtl="0" algn="l">
              <a:lnSpc>
                <a:spcPct val="100000"/>
              </a:lnSpc>
              <a:spcBef>
                <a:spcPts val="0"/>
              </a:spcBef>
              <a:spcAft>
                <a:spcPts val="0"/>
              </a:spcAft>
              <a:buClr>
                <a:srgbClr val="000000"/>
              </a:buClr>
              <a:buSzPts val="1200"/>
              <a:buFont typeface="Calibri"/>
              <a:buNone/>
            </a:pPr>
            <a:r>
              <a:rPr b="0" i="0" lang="en-US" sz="1200" u="none" cap="none" strike="noStrike">
                <a:solidFill>
                  <a:srgbClr val="000000"/>
                </a:solidFill>
                <a:latin typeface="Calibri"/>
                <a:ea typeface="Calibri"/>
                <a:cs typeface="Calibri"/>
                <a:sym typeface="Calibri"/>
              </a:rPr>
              <a:t>If you do receive an offer during the interview, you'll naturally want to discuss salary. </a:t>
            </a:r>
            <a:endParaRPr/>
          </a:p>
          <a:p>
            <a:pPr indent="0" lvl="0" marL="0" marR="0" rtl="0" algn="l">
              <a:lnSpc>
                <a:spcPct val="100000"/>
              </a:lnSpc>
              <a:spcBef>
                <a:spcPts val="0"/>
              </a:spcBef>
              <a:spcAft>
                <a:spcPts val="0"/>
              </a:spcAft>
              <a:buClr>
                <a:srgbClr val="000000"/>
              </a:buClr>
              <a:buSzPts val="1200"/>
              <a:buFont typeface="Calibri"/>
              <a:buNone/>
            </a:pPr>
            <a:r>
              <a:rPr b="0" i="0" lang="en-US" sz="1200" u="none" cap="none" strike="noStrike">
                <a:solidFill>
                  <a:srgbClr val="000000"/>
                </a:solidFill>
                <a:latin typeface="Calibri"/>
                <a:ea typeface="Calibri"/>
                <a:cs typeface="Calibri"/>
                <a:sym typeface="Calibri"/>
              </a:rPr>
              <a:t>However, let the interviewer raise the subject. If asked your salary requirements, say that you would expect to receive the standard salary for the job in question. If you don't like the offer, you might try to negotiate, provided you're in a good bargaining position and the organization has the flexibility to accommodate you. </a:t>
            </a:r>
            <a:endParaRPr/>
          </a:p>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Maintain a notebook or simple database with information about each company, interviewers’ answers to your questions, contact information for each interviewer, the status of thank-you notes and other follow-up communication, and upcoming interview appointments. Carefully organized notes will help you decide which company is the right fit for you when it comes time to choose from the job offeR</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606" name="Google Shape;60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07" name="Google Shape;607;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Staying in contact with a prospective employer after an interview shows that you really want the job and are determined to get it. </a:t>
            </a:r>
            <a:endParaRPr/>
          </a:p>
          <a:p>
            <a:pPr indent="0" lvl="0" marL="0" marR="0" rtl="0" algn="l">
              <a:lnSpc>
                <a:spcPct val="100000"/>
              </a:lnSpc>
              <a:spcBef>
                <a:spcPts val="360"/>
              </a:spcBef>
              <a:spcAft>
                <a:spcPts val="0"/>
              </a:spcAft>
              <a:buClr>
                <a:schemeClr val="dk1"/>
              </a:buClr>
              <a:buSzPts val="1200"/>
              <a:buFont typeface="Calibri"/>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Doing so also gives you another chance to demonstrate your communication skills and sense of business etiquette.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Following up brings your name to the interviewer’s attention once again and reminds him or her that you’re actively looking and waiting for the decision.</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Any time you hear from a company during the application or interview process, be sure to respond quickly. Companies flooded with résumés may move on to another candidate if you they don’t hear back from you within 24 hours.</a:t>
            </a:r>
            <a:endParaRPr/>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616" name="Google Shape;61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17" name="Google Shape;617;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628" name="Google Shape;62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29" name="Google Shape;629;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When you receive a job offer that you want to accept, reply within five days. Begin by accepting the position and expressing thanks.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Identify the job that you're accepting.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In the next paragraph, cover any necessary details. Conclude by saying that you look forward to reporting for work.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After all your interviews, you may find that you need to write a letter declining a job offer.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The bad-news plan is ideally suited to this type of letter. Open warmly, state the reasons for refusing the offer, decline the offer explicitly, and close on a pleasant note, expressing gratitude. </a:t>
            </a:r>
            <a:endParaRPr/>
          </a:p>
          <a:p>
            <a:pPr indent="0" lvl="0" marL="0" marR="0" rtl="0" algn="l">
              <a:lnSpc>
                <a:spcPct val="100000"/>
              </a:lnSpc>
              <a:spcBef>
                <a:spcPts val="36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If you get a job offer and are currently employed, you can maintain good relations with your current employer by writing a letter of resignation to your immediate supervisor. Follow the bad-news plan, and make the letter sound positive, regardless of how you feel. </a:t>
            </a:r>
            <a:endParaRPr/>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0" name="Google Shape;640;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1" name="Google Shape;641;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4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4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4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4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4"/>
          <p:cNvSpPr/>
          <p:nvPr>
            <p:ph idx="2" type="pic"/>
          </p:nvPr>
        </p:nvSpPr>
        <p:spPr>
          <a:xfrm>
            <a:off x="5183188" y="987425"/>
            <a:ext cx="6172200" cy="4873625"/>
          </a:xfrm>
          <a:prstGeom prst="rect">
            <a:avLst/>
          </a:prstGeom>
          <a:noFill/>
          <a:ln>
            <a:noFill/>
          </a:ln>
        </p:spPr>
      </p:sp>
      <p:sp>
        <p:nvSpPr>
          <p:cNvPr id="68" name="Google Shape;68;p4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9" name="Shape 89"/>
        <p:cNvGrpSpPr/>
        <p:nvPr/>
      </p:nvGrpSpPr>
      <p:grpSpPr>
        <a:xfrm>
          <a:off x="0" y="0"/>
          <a:ext cx="0" cy="0"/>
          <a:chOff x="0" y="0"/>
          <a:chExt cx="0" cy="0"/>
        </a:xfrm>
      </p:grpSpPr>
      <p:sp>
        <p:nvSpPr>
          <p:cNvPr id="90" name="Google Shape;90;p37"/>
          <p:cNvSpPr txBox="1"/>
          <p:nvPr>
            <p:ph type="title"/>
          </p:nvPr>
        </p:nvSpPr>
        <p:spPr>
          <a:xfrm>
            <a:off x="609600" y="381000"/>
            <a:ext cx="10972800" cy="16002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91" name="Google Shape;91;p37"/>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37"/>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3" name="Shape 93"/>
        <p:cNvGrpSpPr/>
        <p:nvPr/>
      </p:nvGrpSpPr>
      <p:grpSpPr>
        <a:xfrm>
          <a:off x="0" y="0"/>
          <a:ext cx="0" cy="0"/>
          <a:chOff x="0" y="0"/>
          <a:chExt cx="0" cy="0"/>
        </a:xfrm>
      </p:grpSpPr>
      <p:sp>
        <p:nvSpPr>
          <p:cNvPr id="94" name="Google Shape;94;p47"/>
          <p:cNvSpPr txBox="1"/>
          <p:nvPr>
            <p:ph type="ctrTitle"/>
          </p:nvPr>
        </p:nvSpPr>
        <p:spPr>
          <a:xfrm>
            <a:off x="914400" y="2130426"/>
            <a:ext cx="103632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95" name="Google Shape;95;p47"/>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chemeClr val="dk1"/>
              </a:buClr>
              <a:buSzPts val="3200"/>
              <a:buFont typeface="Arial"/>
              <a:buNone/>
              <a:defRPr/>
            </a:lvl1pPr>
            <a:lvl2pPr lvl="1" algn="ctr">
              <a:spcBef>
                <a:spcPts val="560"/>
              </a:spcBef>
              <a:spcAft>
                <a:spcPts val="0"/>
              </a:spcAft>
              <a:buClr>
                <a:schemeClr val="dk1"/>
              </a:buClr>
              <a:buSzPts val="2800"/>
              <a:buFont typeface="Arial"/>
              <a:buNone/>
              <a:defRPr/>
            </a:lvl2pPr>
            <a:lvl3pPr lvl="2" algn="ctr">
              <a:spcBef>
                <a:spcPts val="480"/>
              </a:spcBef>
              <a:spcAft>
                <a:spcPts val="0"/>
              </a:spcAft>
              <a:buClr>
                <a:schemeClr val="dk1"/>
              </a:buClr>
              <a:buSzPts val="2400"/>
              <a:buFont typeface="Arial"/>
              <a:buNone/>
              <a:defRPr/>
            </a:lvl3pPr>
            <a:lvl4pPr lvl="3" algn="ctr">
              <a:spcBef>
                <a:spcPts val="400"/>
              </a:spcBef>
              <a:spcAft>
                <a:spcPts val="0"/>
              </a:spcAft>
              <a:buClr>
                <a:schemeClr val="dk1"/>
              </a:buClr>
              <a:buSzPts val="2000"/>
              <a:buFont typeface="Arial"/>
              <a:buNone/>
              <a:defRPr/>
            </a:lvl4pPr>
            <a:lvl5pPr lvl="4" algn="ctr">
              <a:spcBef>
                <a:spcPts val="400"/>
              </a:spcBef>
              <a:spcAft>
                <a:spcPts val="0"/>
              </a:spcAft>
              <a:buClr>
                <a:schemeClr val="dk1"/>
              </a:buClr>
              <a:buSzPts val="2000"/>
              <a:buFont typeface="Arial"/>
              <a:buNone/>
              <a:defRPr/>
            </a:lvl5pPr>
            <a:lvl6pPr lvl="5" algn="ctr">
              <a:spcBef>
                <a:spcPts val="400"/>
              </a:spcBef>
              <a:spcAft>
                <a:spcPts val="0"/>
              </a:spcAft>
              <a:buClr>
                <a:schemeClr val="dk1"/>
              </a:buClr>
              <a:buSzPts val="2000"/>
              <a:buFont typeface="Arial"/>
              <a:buNone/>
              <a:defRPr/>
            </a:lvl6pPr>
            <a:lvl7pPr lvl="6" algn="ctr">
              <a:spcBef>
                <a:spcPts val="400"/>
              </a:spcBef>
              <a:spcAft>
                <a:spcPts val="0"/>
              </a:spcAft>
              <a:buClr>
                <a:schemeClr val="dk1"/>
              </a:buClr>
              <a:buSzPts val="2000"/>
              <a:buFont typeface="Arial"/>
              <a:buNone/>
              <a:defRPr/>
            </a:lvl7pPr>
            <a:lvl8pPr lvl="7" algn="ctr">
              <a:spcBef>
                <a:spcPts val="400"/>
              </a:spcBef>
              <a:spcAft>
                <a:spcPts val="0"/>
              </a:spcAft>
              <a:buClr>
                <a:schemeClr val="dk1"/>
              </a:buClr>
              <a:buSzPts val="2000"/>
              <a:buFont typeface="Arial"/>
              <a:buNone/>
              <a:defRPr/>
            </a:lvl8pPr>
            <a:lvl9pPr lvl="8" algn="ctr">
              <a:spcBef>
                <a:spcPts val="400"/>
              </a:spcBef>
              <a:spcAft>
                <a:spcPts val="0"/>
              </a:spcAft>
              <a:buClr>
                <a:schemeClr val="dk1"/>
              </a:buClr>
              <a:buSzPts val="2000"/>
              <a:buFont typeface="Arial"/>
              <a:buNone/>
              <a:defRPr/>
            </a:lvl9pPr>
          </a:lstStyle>
          <a:p/>
        </p:txBody>
      </p:sp>
      <p:sp>
        <p:nvSpPr>
          <p:cNvPr id="96" name="Google Shape;96;p47"/>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7"/>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8" name="Shape 98"/>
        <p:cNvGrpSpPr/>
        <p:nvPr/>
      </p:nvGrpSpPr>
      <p:grpSpPr>
        <a:xfrm>
          <a:off x="0" y="0"/>
          <a:ext cx="0" cy="0"/>
          <a:chOff x="0" y="0"/>
          <a:chExt cx="0" cy="0"/>
        </a:xfrm>
      </p:grpSpPr>
      <p:sp>
        <p:nvSpPr>
          <p:cNvPr id="99" name="Google Shape;99;p48"/>
          <p:cNvSpPr txBox="1"/>
          <p:nvPr>
            <p:ph type="title"/>
          </p:nvPr>
        </p:nvSpPr>
        <p:spPr>
          <a:xfrm>
            <a:off x="609600" y="381000"/>
            <a:ext cx="10972800" cy="16002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0" name="Google Shape;100;p48"/>
          <p:cNvSpPr txBox="1"/>
          <p:nvPr>
            <p:ph idx="1" type="body"/>
          </p:nvPr>
        </p:nvSpPr>
        <p:spPr>
          <a:xfrm>
            <a:off x="914400" y="1981200"/>
            <a:ext cx="10363200" cy="4114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01" name="Google Shape;101;p48"/>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8"/>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3" name="Shape 103"/>
        <p:cNvGrpSpPr/>
        <p:nvPr/>
      </p:nvGrpSpPr>
      <p:grpSpPr>
        <a:xfrm>
          <a:off x="0" y="0"/>
          <a:ext cx="0" cy="0"/>
          <a:chOff x="0" y="0"/>
          <a:chExt cx="0" cy="0"/>
        </a:xfrm>
      </p:grpSpPr>
      <p:sp>
        <p:nvSpPr>
          <p:cNvPr id="104" name="Google Shape;104;p49"/>
          <p:cNvSpPr txBox="1"/>
          <p:nvPr>
            <p:ph type="title"/>
          </p:nvPr>
        </p:nvSpPr>
        <p:spPr>
          <a:xfrm>
            <a:off x="963084" y="4406901"/>
            <a:ext cx="103632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5" name="Google Shape;105;p49"/>
          <p:cNvSpPr txBox="1"/>
          <p:nvPr>
            <p:ph idx="1" type="body"/>
          </p:nvPr>
        </p:nvSpPr>
        <p:spPr>
          <a:xfrm>
            <a:off x="963084" y="2906713"/>
            <a:ext cx="103632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chemeClr val="dk1"/>
              </a:buClr>
              <a:buSzPts val="2000"/>
              <a:buFont typeface="Arial"/>
              <a:buNone/>
              <a:defRPr sz="2000"/>
            </a:lvl1pPr>
            <a:lvl2pPr indent="-228600" lvl="1" marL="914400" algn="l">
              <a:spcBef>
                <a:spcPts val="360"/>
              </a:spcBef>
              <a:spcAft>
                <a:spcPts val="0"/>
              </a:spcAft>
              <a:buClr>
                <a:schemeClr val="dk1"/>
              </a:buClr>
              <a:buSzPts val="1800"/>
              <a:buFont typeface="Arial"/>
              <a:buNone/>
              <a:defRPr sz="1800"/>
            </a:lvl2pPr>
            <a:lvl3pPr indent="-228600" lvl="2" marL="1371600" algn="l">
              <a:spcBef>
                <a:spcPts val="320"/>
              </a:spcBef>
              <a:spcAft>
                <a:spcPts val="0"/>
              </a:spcAft>
              <a:buClr>
                <a:schemeClr val="dk1"/>
              </a:buClr>
              <a:buSzPts val="1600"/>
              <a:buFont typeface="Arial"/>
              <a:buNone/>
              <a:defRPr sz="1600"/>
            </a:lvl3pPr>
            <a:lvl4pPr indent="-228600" lvl="3" marL="1828800" algn="l">
              <a:spcBef>
                <a:spcPts val="280"/>
              </a:spcBef>
              <a:spcAft>
                <a:spcPts val="0"/>
              </a:spcAft>
              <a:buClr>
                <a:schemeClr val="dk1"/>
              </a:buClr>
              <a:buSzPts val="1400"/>
              <a:buFont typeface="Arial"/>
              <a:buNone/>
              <a:defRPr sz="1400"/>
            </a:lvl4pPr>
            <a:lvl5pPr indent="-228600" lvl="4" marL="2286000" algn="l">
              <a:spcBef>
                <a:spcPts val="280"/>
              </a:spcBef>
              <a:spcAft>
                <a:spcPts val="0"/>
              </a:spcAft>
              <a:buClr>
                <a:schemeClr val="dk1"/>
              </a:buClr>
              <a:buSzPts val="1400"/>
              <a:buFont typeface="Arial"/>
              <a:buNone/>
              <a:defRPr sz="1400"/>
            </a:lvl5pPr>
            <a:lvl6pPr indent="-228600" lvl="5" marL="2743200" algn="l">
              <a:spcBef>
                <a:spcPts val="280"/>
              </a:spcBef>
              <a:spcAft>
                <a:spcPts val="0"/>
              </a:spcAft>
              <a:buClr>
                <a:schemeClr val="dk1"/>
              </a:buClr>
              <a:buSzPts val="1400"/>
              <a:buFont typeface="Arial"/>
              <a:buNone/>
              <a:defRPr sz="1400"/>
            </a:lvl6pPr>
            <a:lvl7pPr indent="-228600" lvl="6" marL="3200400" algn="l">
              <a:spcBef>
                <a:spcPts val="280"/>
              </a:spcBef>
              <a:spcAft>
                <a:spcPts val="0"/>
              </a:spcAft>
              <a:buClr>
                <a:schemeClr val="dk1"/>
              </a:buClr>
              <a:buSzPts val="1400"/>
              <a:buFont typeface="Arial"/>
              <a:buNone/>
              <a:defRPr sz="1400"/>
            </a:lvl7pPr>
            <a:lvl8pPr indent="-228600" lvl="7" marL="3657600" algn="l">
              <a:spcBef>
                <a:spcPts val="280"/>
              </a:spcBef>
              <a:spcAft>
                <a:spcPts val="0"/>
              </a:spcAft>
              <a:buClr>
                <a:schemeClr val="dk1"/>
              </a:buClr>
              <a:buSzPts val="1400"/>
              <a:buFont typeface="Arial"/>
              <a:buNone/>
              <a:defRPr sz="1400"/>
            </a:lvl8pPr>
            <a:lvl9pPr indent="-228600" lvl="8" marL="4114800" algn="l">
              <a:spcBef>
                <a:spcPts val="280"/>
              </a:spcBef>
              <a:spcAft>
                <a:spcPts val="0"/>
              </a:spcAft>
              <a:buClr>
                <a:schemeClr val="dk1"/>
              </a:buClr>
              <a:buSzPts val="1400"/>
              <a:buFont typeface="Arial"/>
              <a:buNone/>
              <a:defRPr sz="1400"/>
            </a:lvl9pPr>
          </a:lstStyle>
          <a:p/>
        </p:txBody>
      </p:sp>
      <p:sp>
        <p:nvSpPr>
          <p:cNvPr id="106" name="Google Shape;106;p49"/>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9"/>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8" name="Shape 108"/>
        <p:cNvGrpSpPr/>
        <p:nvPr/>
      </p:nvGrpSpPr>
      <p:grpSpPr>
        <a:xfrm>
          <a:off x="0" y="0"/>
          <a:ext cx="0" cy="0"/>
          <a:chOff x="0" y="0"/>
          <a:chExt cx="0" cy="0"/>
        </a:xfrm>
      </p:grpSpPr>
      <p:sp>
        <p:nvSpPr>
          <p:cNvPr id="109" name="Google Shape;109;p50"/>
          <p:cNvSpPr txBox="1"/>
          <p:nvPr>
            <p:ph type="title"/>
          </p:nvPr>
        </p:nvSpPr>
        <p:spPr>
          <a:xfrm>
            <a:off x="609600" y="381000"/>
            <a:ext cx="10972800" cy="13716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10" name="Google Shape;110;p50"/>
          <p:cNvSpPr txBox="1"/>
          <p:nvPr>
            <p:ph idx="1" type="body"/>
          </p:nvPr>
        </p:nvSpPr>
        <p:spPr>
          <a:xfrm>
            <a:off x="914400" y="1981200"/>
            <a:ext cx="5080000" cy="4114800"/>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Font typeface="Arial"/>
              <a:buChar char="•"/>
              <a:defRPr sz="2800"/>
            </a:lvl1pPr>
            <a:lvl2pPr indent="-381000" lvl="1" marL="914400" algn="l">
              <a:spcBef>
                <a:spcPts val="480"/>
              </a:spcBef>
              <a:spcAft>
                <a:spcPts val="0"/>
              </a:spcAft>
              <a:buClr>
                <a:schemeClr val="dk1"/>
              </a:buClr>
              <a:buSzPts val="2400"/>
              <a:buFont typeface="Arial"/>
              <a:buChar char="–"/>
              <a:defRPr sz="2400"/>
            </a:lvl2pPr>
            <a:lvl3pPr indent="-355600" lvl="2" marL="1371600" algn="l">
              <a:spcBef>
                <a:spcPts val="400"/>
              </a:spcBef>
              <a:spcAft>
                <a:spcPts val="0"/>
              </a:spcAft>
              <a:buClr>
                <a:schemeClr val="dk1"/>
              </a:buClr>
              <a:buSzPts val="2000"/>
              <a:buFont typeface="Arial"/>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111" name="Google Shape;111;p50"/>
          <p:cNvSpPr txBox="1"/>
          <p:nvPr>
            <p:ph idx="2" type="body"/>
          </p:nvPr>
        </p:nvSpPr>
        <p:spPr>
          <a:xfrm>
            <a:off x="6197600" y="1981200"/>
            <a:ext cx="5080000" cy="4114800"/>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Font typeface="Arial"/>
              <a:buChar char="•"/>
              <a:defRPr sz="2800"/>
            </a:lvl1pPr>
            <a:lvl2pPr indent="-381000" lvl="1" marL="914400" algn="l">
              <a:spcBef>
                <a:spcPts val="480"/>
              </a:spcBef>
              <a:spcAft>
                <a:spcPts val="0"/>
              </a:spcAft>
              <a:buClr>
                <a:schemeClr val="dk1"/>
              </a:buClr>
              <a:buSzPts val="2400"/>
              <a:buFont typeface="Arial"/>
              <a:buChar char="–"/>
              <a:defRPr sz="2400"/>
            </a:lvl2pPr>
            <a:lvl3pPr indent="-355600" lvl="2" marL="1371600" algn="l">
              <a:spcBef>
                <a:spcPts val="400"/>
              </a:spcBef>
              <a:spcAft>
                <a:spcPts val="0"/>
              </a:spcAft>
              <a:buClr>
                <a:schemeClr val="dk1"/>
              </a:buClr>
              <a:buSzPts val="2000"/>
              <a:buFont typeface="Arial"/>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112" name="Google Shape;112;p50"/>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50"/>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4" name="Shape 114"/>
        <p:cNvGrpSpPr/>
        <p:nvPr/>
      </p:nvGrpSpPr>
      <p:grpSpPr>
        <a:xfrm>
          <a:off x="0" y="0"/>
          <a:ext cx="0" cy="0"/>
          <a:chOff x="0" y="0"/>
          <a:chExt cx="0" cy="0"/>
        </a:xfrm>
      </p:grpSpPr>
      <p:sp>
        <p:nvSpPr>
          <p:cNvPr id="115" name="Google Shape;115;p51"/>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16" name="Google Shape;116;p51"/>
          <p:cNvSpPr txBox="1"/>
          <p:nvPr>
            <p:ph idx="1" type="body"/>
          </p:nvPr>
        </p:nvSpPr>
        <p:spPr>
          <a:xfrm>
            <a:off x="609600" y="1535113"/>
            <a:ext cx="5386917"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117" name="Google Shape;117;p51"/>
          <p:cNvSpPr txBox="1"/>
          <p:nvPr>
            <p:ph idx="2" type="body"/>
          </p:nvPr>
        </p:nvSpPr>
        <p:spPr>
          <a:xfrm>
            <a:off x="609600" y="2174875"/>
            <a:ext cx="5386917"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Font typeface="Arial"/>
              <a:buChar char="•"/>
              <a:defRPr sz="2400"/>
            </a:lvl1pPr>
            <a:lvl2pPr indent="-355600" lvl="1" marL="914400" algn="l">
              <a:spcBef>
                <a:spcPts val="400"/>
              </a:spcBef>
              <a:spcAft>
                <a:spcPts val="0"/>
              </a:spcAft>
              <a:buClr>
                <a:schemeClr val="dk1"/>
              </a:buClr>
              <a:buSzPts val="2000"/>
              <a:buFont typeface="Arial"/>
              <a:buChar char="–"/>
              <a:defRPr sz="2000"/>
            </a:lvl2pPr>
            <a:lvl3pPr indent="-342900" lvl="2" marL="1371600" algn="l">
              <a:spcBef>
                <a:spcPts val="360"/>
              </a:spcBef>
              <a:spcAft>
                <a:spcPts val="0"/>
              </a:spcAft>
              <a:buClr>
                <a:schemeClr val="dk1"/>
              </a:buClr>
              <a:buSzPts val="1800"/>
              <a:buFont typeface="Arial"/>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118" name="Google Shape;118;p51"/>
          <p:cNvSpPr txBox="1"/>
          <p:nvPr>
            <p:ph idx="3" type="body"/>
          </p:nvPr>
        </p:nvSpPr>
        <p:spPr>
          <a:xfrm>
            <a:off x="6193368" y="1535113"/>
            <a:ext cx="5389033"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119" name="Google Shape;119;p51"/>
          <p:cNvSpPr txBox="1"/>
          <p:nvPr>
            <p:ph idx="4" type="body"/>
          </p:nvPr>
        </p:nvSpPr>
        <p:spPr>
          <a:xfrm>
            <a:off x="6193368" y="2174875"/>
            <a:ext cx="5389033"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Font typeface="Arial"/>
              <a:buChar char="•"/>
              <a:defRPr sz="2400"/>
            </a:lvl1pPr>
            <a:lvl2pPr indent="-355600" lvl="1" marL="914400" algn="l">
              <a:spcBef>
                <a:spcPts val="400"/>
              </a:spcBef>
              <a:spcAft>
                <a:spcPts val="0"/>
              </a:spcAft>
              <a:buClr>
                <a:schemeClr val="dk1"/>
              </a:buClr>
              <a:buSzPts val="2000"/>
              <a:buFont typeface="Arial"/>
              <a:buChar char="–"/>
              <a:defRPr sz="2000"/>
            </a:lvl2pPr>
            <a:lvl3pPr indent="-342900" lvl="2" marL="1371600" algn="l">
              <a:spcBef>
                <a:spcPts val="360"/>
              </a:spcBef>
              <a:spcAft>
                <a:spcPts val="0"/>
              </a:spcAft>
              <a:buClr>
                <a:schemeClr val="dk1"/>
              </a:buClr>
              <a:buSzPts val="1800"/>
              <a:buFont typeface="Arial"/>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120" name="Google Shape;120;p51"/>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1"/>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2" name="Shape 122"/>
        <p:cNvGrpSpPr/>
        <p:nvPr/>
      </p:nvGrpSpPr>
      <p:grpSpPr>
        <a:xfrm>
          <a:off x="0" y="0"/>
          <a:ext cx="0" cy="0"/>
          <a:chOff x="0" y="0"/>
          <a:chExt cx="0" cy="0"/>
        </a:xfrm>
      </p:grpSpPr>
      <p:sp>
        <p:nvSpPr>
          <p:cNvPr id="123" name="Google Shape;123;p52"/>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2"/>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5" name="Shape 125"/>
        <p:cNvGrpSpPr/>
        <p:nvPr/>
      </p:nvGrpSpPr>
      <p:grpSpPr>
        <a:xfrm>
          <a:off x="0" y="0"/>
          <a:ext cx="0" cy="0"/>
          <a:chOff x="0" y="0"/>
          <a:chExt cx="0" cy="0"/>
        </a:xfrm>
      </p:grpSpPr>
      <p:sp>
        <p:nvSpPr>
          <p:cNvPr id="126" name="Google Shape;126;p53"/>
          <p:cNvSpPr txBox="1"/>
          <p:nvPr>
            <p:ph type="title"/>
          </p:nvPr>
        </p:nvSpPr>
        <p:spPr>
          <a:xfrm>
            <a:off x="609601" y="273050"/>
            <a:ext cx="4011084"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27" name="Google Shape;127;p53"/>
          <p:cNvSpPr txBox="1"/>
          <p:nvPr>
            <p:ph idx="1" type="body"/>
          </p:nvPr>
        </p:nvSpPr>
        <p:spPr>
          <a:xfrm>
            <a:off x="4766733" y="273051"/>
            <a:ext cx="6815667"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Font typeface="Arial"/>
              <a:buChar char="•"/>
              <a:defRPr sz="3200"/>
            </a:lvl1pPr>
            <a:lvl2pPr indent="-406400" lvl="1" marL="914400" algn="l">
              <a:spcBef>
                <a:spcPts val="560"/>
              </a:spcBef>
              <a:spcAft>
                <a:spcPts val="0"/>
              </a:spcAft>
              <a:buClr>
                <a:schemeClr val="dk1"/>
              </a:buClr>
              <a:buSzPts val="2800"/>
              <a:buFont typeface="Arial"/>
              <a:buChar char="–"/>
              <a:defRPr sz="2800"/>
            </a:lvl2pPr>
            <a:lvl3pPr indent="-381000" lvl="2" marL="1371600" algn="l">
              <a:spcBef>
                <a:spcPts val="480"/>
              </a:spcBef>
              <a:spcAft>
                <a:spcPts val="0"/>
              </a:spcAft>
              <a:buClr>
                <a:schemeClr val="dk1"/>
              </a:buClr>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spcBef>
                <a:spcPts val="400"/>
              </a:spcBef>
              <a:spcAft>
                <a:spcPts val="0"/>
              </a:spcAft>
              <a:buClr>
                <a:schemeClr val="dk1"/>
              </a:buClr>
              <a:buSzPts val="2000"/>
              <a:buFont typeface="Arial"/>
              <a:buChar char="»"/>
              <a:defRPr sz="2000"/>
            </a:lvl6pPr>
            <a:lvl7pPr indent="-355600" lvl="6" marL="3200400" algn="l">
              <a:spcBef>
                <a:spcPts val="400"/>
              </a:spcBef>
              <a:spcAft>
                <a:spcPts val="0"/>
              </a:spcAft>
              <a:buClr>
                <a:schemeClr val="dk1"/>
              </a:buClr>
              <a:buSzPts val="2000"/>
              <a:buFont typeface="Arial"/>
              <a:buChar char="»"/>
              <a:defRPr sz="2000"/>
            </a:lvl7pPr>
            <a:lvl8pPr indent="-355600" lvl="7" marL="3657600" algn="l">
              <a:spcBef>
                <a:spcPts val="400"/>
              </a:spcBef>
              <a:spcAft>
                <a:spcPts val="0"/>
              </a:spcAft>
              <a:buClr>
                <a:schemeClr val="dk1"/>
              </a:buClr>
              <a:buSzPts val="2000"/>
              <a:buFont typeface="Arial"/>
              <a:buChar char="»"/>
              <a:defRPr sz="2000"/>
            </a:lvl8pPr>
            <a:lvl9pPr indent="-355600" lvl="8" marL="4114800" algn="l">
              <a:spcBef>
                <a:spcPts val="400"/>
              </a:spcBef>
              <a:spcAft>
                <a:spcPts val="0"/>
              </a:spcAft>
              <a:buClr>
                <a:schemeClr val="dk1"/>
              </a:buClr>
              <a:buSzPts val="2000"/>
              <a:buFont typeface="Arial"/>
              <a:buChar char="»"/>
              <a:defRPr sz="2000"/>
            </a:lvl9pPr>
          </a:lstStyle>
          <a:p/>
        </p:txBody>
      </p:sp>
      <p:sp>
        <p:nvSpPr>
          <p:cNvPr id="128" name="Google Shape;128;p53"/>
          <p:cNvSpPr txBox="1"/>
          <p:nvPr>
            <p:ph idx="2" type="body"/>
          </p:nvPr>
        </p:nvSpPr>
        <p:spPr>
          <a:xfrm>
            <a:off x="609601" y="1435101"/>
            <a:ext cx="4011084"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Font typeface="Arial"/>
              <a:buNone/>
              <a:defRPr sz="1400"/>
            </a:lvl1pPr>
            <a:lvl2pPr indent="-228600" lvl="1" marL="914400" algn="l">
              <a:spcBef>
                <a:spcPts val="240"/>
              </a:spcBef>
              <a:spcAft>
                <a:spcPts val="0"/>
              </a:spcAft>
              <a:buClr>
                <a:schemeClr val="dk1"/>
              </a:buClr>
              <a:buSzPts val="1200"/>
              <a:buFont typeface="Arial"/>
              <a:buNone/>
              <a:defRPr sz="1200"/>
            </a:lvl2pPr>
            <a:lvl3pPr indent="-228600" lvl="2" marL="1371600" algn="l">
              <a:spcBef>
                <a:spcPts val="200"/>
              </a:spcBef>
              <a:spcAft>
                <a:spcPts val="0"/>
              </a:spcAft>
              <a:buClr>
                <a:schemeClr val="dk1"/>
              </a:buClr>
              <a:buSzPts val="1000"/>
              <a:buFont typeface="Arial"/>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129" name="Google Shape;129;p53"/>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53"/>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31" name="Shape 131"/>
        <p:cNvGrpSpPr/>
        <p:nvPr/>
      </p:nvGrpSpPr>
      <p:grpSpPr>
        <a:xfrm>
          <a:off x="0" y="0"/>
          <a:ext cx="0" cy="0"/>
          <a:chOff x="0" y="0"/>
          <a:chExt cx="0" cy="0"/>
        </a:xfrm>
      </p:grpSpPr>
      <p:sp>
        <p:nvSpPr>
          <p:cNvPr id="132" name="Google Shape;132;p54"/>
          <p:cNvSpPr txBox="1"/>
          <p:nvPr>
            <p:ph type="title"/>
          </p:nvPr>
        </p:nvSpPr>
        <p:spPr>
          <a:xfrm>
            <a:off x="2389717" y="4800600"/>
            <a:ext cx="73152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33" name="Google Shape;133;p54"/>
          <p:cNvSpPr/>
          <p:nvPr>
            <p:ph idx="2" type="pic"/>
          </p:nvPr>
        </p:nvSpPr>
        <p:spPr>
          <a:xfrm>
            <a:off x="2389717" y="612775"/>
            <a:ext cx="7315200" cy="4114800"/>
          </a:xfrm>
          <a:prstGeom prst="rect">
            <a:avLst/>
          </a:prstGeom>
          <a:noFill/>
          <a:ln>
            <a:noFill/>
          </a:ln>
        </p:spPr>
      </p:sp>
      <p:sp>
        <p:nvSpPr>
          <p:cNvPr id="134" name="Google Shape;134;p54"/>
          <p:cNvSpPr txBox="1"/>
          <p:nvPr>
            <p:ph idx="1" type="body"/>
          </p:nvPr>
        </p:nvSpPr>
        <p:spPr>
          <a:xfrm>
            <a:off x="2389717" y="5367338"/>
            <a:ext cx="73152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Font typeface="Arial"/>
              <a:buNone/>
              <a:defRPr sz="1400"/>
            </a:lvl1pPr>
            <a:lvl2pPr indent="-228600" lvl="1" marL="914400" algn="l">
              <a:spcBef>
                <a:spcPts val="240"/>
              </a:spcBef>
              <a:spcAft>
                <a:spcPts val="0"/>
              </a:spcAft>
              <a:buClr>
                <a:schemeClr val="dk1"/>
              </a:buClr>
              <a:buSzPts val="1200"/>
              <a:buFont typeface="Arial"/>
              <a:buNone/>
              <a:defRPr sz="1200"/>
            </a:lvl2pPr>
            <a:lvl3pPr indent="-228600" lvl="2" marL="1371600" algn="l">
              <a:spcBef>
                <a:spcPts val="200"/>
              </a:spcBef>
              <a:spcAft>
                <a:spcPts val="0"/>
              </a:spcAft>
              <a:buClr>
                <a:schemeClr val="dk1"/>
              </a:buClr>
              <a:buSzPts val="1000"/>
              <a:buFont typeface="Arial"/>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135" name="Google Shape;135;p54"/>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54"/>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55"/>
          <p:cNvSpPr txBox="1"/>
          <p:nvPr>
            <p:ph type="title"/>
          </p:nvPr>
        </p:nvSpPr>
        <p:spPr>
          <a:xfrm>
            <a:off x="609600" y="381000"/>
            <a:ext cx="10972800" cy="13716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39" name="Google Shape;139;p55"/>
          <p:cNvSpPr txBox="1"/>
          <p:nvPr>
            <p:ph idx="1" type="body"/>
          </p:nvPr>
        </p:nvSpPr>
        <p:spPr>
          <a:xfrm rot="5400000">
            <a:off x="4038600" y="-1143000"/>
            <a:ext cx="4114800" cy="103632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40" name="Google Shape;140;p55"/>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5"/>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2" name="Shape 142"/>
        <p:cNvGrpSpPr/>
        <p:nvPr/>
      </p:nvGrpSpPr>
      <p:grpSpPr>
        <a:xfrm>
          <a:off x="0" y="0"/>
          <a:ext cx="0" cy="0"/>
          <a:chOff x="0" y="0"/>
          <a:chExt cx="0" cy="0"/>
        </a:xfrm>
      </p:grpSpPr>
      <p:sp>
        <p:nvSpPr>
          <p:cNvPr id="143" name="Google Shape;143;p56"/>
          <p:cNvSpPr txBox="1"/>
          <p:nvPr>
            <p:ph type="title"/>
          </p:nvPr>
        </p:nvSpPr>
        <p:spPr>
          <a:xfrm rot="5400000">
            <a:off x="7353300" y="1866900"/>
            <a:ext cx="5715000" cy="27432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44" name="Google Shape;144;p56"/>
          <p:cNvSpPr txBox="1"/>
          <p:nvPr>
            <p:ph idx="1" type="body"/>
          </p:nvPr>
        </p:nvSpPr>
        <p:spPr>
          <a:xfrm rot="5400000">
            <a:off x="1765300" y="-774700"/>
            <a:ext cx="5715000" cy="8026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45" name="Google Shape;145;p56"/>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6"/>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1" sz="1200">
                <a:solidFill>
                  <a:schemeClr val="dk1"/>
                </a:solidFill>
                <a:latin typeface="Arial"/>
                <a:ea typeface="Arial"/>
                <a:cs typeface="Arial"/>
                <a:sym typeface="Arial"/>
              </a:defRPr>
            </a:lvl1pPr>
            <a:lvl2pPr indent="0" lvl="1" marL="0" algn="r">
              <a:spcBef>
                <a:spcPts val="0"/>
              </a:spcBef>
              <a:buNone/>
              <a:defRPr b="1" sz="1200">
                <a:solidFill>
                  <a:schemeClr val="dk1"/>
                </a:solidFill>
                <a:latin typeface="Arial"/>
                <a:ea typeface="Arial"/>
                <a:cs typeface="Arial"/>
                <a:sym typeface="Arial"/>
              </a:defRPr>
            </a:lvl2pPr>
            <a:lvl3pPr indent="0" lvl="2" marL="0" algn="r">
              <a:spcBef>
                <a:spcPts val="0"/>
              </a:spcBef>
              <a:buNone/>
              <a:defRPr b="1" sz="1200">
                <a:solidFill>
                  <a:schemeClr val="dk1"/>
                </a:solidFill>
                <a:latin typeface="Arial"/>
                <a:ea typeface="Arial"/>
                <a:cs typeface="Arial"/>
                <a:sym typeface="Arial"/>
              </a:defRPr>
            </a:lvl3pPr>
            <a:lvl4pPr indent="0" lvl="3" marL="0" algn="r">
              <a:spcBef>
                <a:spcPts val="0"/>
              </a:spcBef>
              <a:buNone/>
              <a:defRPr b="1" sz="1200">
                <a:solidFill>
                  <a:schemeClr val="dk1"/>
                </a:solidFill>
                <a:latin typeface="Arial"/>
                <a:ea typeface="Arial"/>
                <a:cs typeface="Arial"/>
                <a:sym typeface="Arial"/>
              </a:defRPr>
            </a:lvl4pPr>
            <a:lvl5pPr indent="0" lvl="4" marL="0" algn="r">
              <a:spcBef>
                <a:spcPts val="0"/>
              </a:spcBef>
              <a:buNone/>
              <a:defRPr b="1" sz="1200">
                <a:solidFill>
                  <a:schemeClr val="dk1"/>
                </a:solidFill>
                <a:latin typeface="Arial"/>
                <a:ea typeface="Arial"/>
                <a:cs typeface="Arial"/>
                <a:sym typeface="Arial"/>
              </a:defRPr>
            </a:lvl5pPr>
            <a:lvl6pPr indent="0" lvl="5" marL="0" algn="r">
              <a:spcBef>
                <a:spcPts val="0"/>
              </a:spcBef>
              <a:buNone/>
              <a:defRPr b="1" sz="1200">
                <a:solidFill>
                  <a:schemeClr val="dk1"/>
                </a:solidFill>
                <a:latin typeface="Arial"/>
                <a:ea typeface="Arial"/>
                <a:cs typeface="Arial"/>
                <a:sym typeface="Arial"/>
              </a:defRPr>
            </a:lvl6pPr>
            <a:lvl7pPr indent="0" lvl="6" marL="0" algn="r">
              <a:spcBef>
                <a:spcPts val="0"/>
              </a:spcBef>
              <a:buNone/>
              <a:defRPr b="1" sz="1200">
                <a:solidFill>
                  <a:schemeClr val="dk1"/>
                </a:solidFill>
                <a:latin typeface="Arial"/>
                <a:ea typeface="Arial"/>
                <a:cs typeface="Arial"/>
                <a:sym typeface="Arial"/>
              </a:defRPr>
            </a:lvl7pPr>
            <a:lvl8pPr indent="0" lvl="7" marL="0" algn="r">
              <a:spcBef>
                <a:spcPts val="0"/>
              </a:spcBef>
              <a:buNone/>
              <a:defRPr b="1" sz="1200">
                <a:solidFill>
                  <a:schemeClr val="dk1"/>
                </a:solidFill>
                <a:latin typeface="Arial"/>
                <a:ea typeface="Arial"/>
                <a:cs typeface="Arial"/>
                <a:sym typeface="Arial"/>
              </a:defRPr>
            </a:lvl8pPr>
            <a:lvl9pPr indent="0" lvl="8" mar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1.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36"/>
          <p:cNvSpPr txBox="1"/>
          <p:nvPr>
            <p:ph type="title"/>
          </p:nvPr>
        </p:nvSpPr>
        <p:spPr>
          <a:xfrm>
            <a:off x="609600" y="381000"/>
            <a:ext cx="10972800" cy="13716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1" i="0" sz="4400" u="none" cap="none" strike="noStrike">
                <a:solidFill>
                  <a:schemeClr val="dk2"/>
                </a:solidFill>
                <a:latin typeface="Tahoma"/>
                <a:ea typeface="Tahoma"/>
                <a:cs typeface="Tahoma"/>
                <a:sym typeface="Tahoma"/>
              </a:defRPr>
            </a:lvl1pPr>
            <a:lvl2pPr lvl="1" marR="0" rtl="0" algn="ctr">
              <a:spcBef>
                <a:spcPts val="0"/>
              </a:spcBef>
              <a:spcAft>
                <a:spcPts val="0"/>
              </a:spcAft>
              <a:buSzPts val="1400"/>
              <a:buNone/>
              <a:defRPr b="1" i="0" sz="4400" u="none" cap="none" strike="noStrike">
                <a:solidFill>
                  <a:schemeClr val="dk2"/>
                </a:solidFill>
                <a:latin typeface="Tahoma"/>
                <a:ea typeface="Tahoma"/>
                <a:cs typeface="Tahoma"/>
                <a:sym typeface="Tahoma"/>
              </a:defRPr>
            </a:lvl2pPr>
            <a:lvl3pPr lvl="2" marR="0" rtl="0" algn="ctr">
              <a:spcBef>
                <a:spcPts val="0"/>
              </a:spcBef>
              <a:spcAft>
                <a:spcPts val="0"/>
              </a:spcAft>
              <a:buSzPts val="1400"/>
              <a:buNone/>
              <a:defRPr b="1" i="0" sz="4400" u="none" cap="none" strike="noStrike">
                <a:solidFill>
                  <a:schemeClr val="dk2"/>
                </a:solidFill>
                <a:latin typeface="Tahoma"/>
                <a:ea typeface="Tahoma"/>
                <a:cs typeface="Tahoma"/>
                <a:sym typeface="Tahoma"/>
              </a:defRPr>
            </a:lvl3pPr>
            <a:lvl4pPr lvl="3" marR="0" rtl="0" algn="ctr">
              <a:spcBef>
                <a:spcPts val="0"/>
              </a:spcBef>
              <a:spcAft>
                <a:spcPts val="0"/>
              </a:spcAft>
              <a:buSzPts val="1400"/>
              <a:buNone/>
              <a:defRPr b="1" i="0" sz="4400" u="none" cap="none" strike="noStrike">
                <a:solidFill>
                  <a:schemeClr val="dk2"/>
                </a:solidFill>
                <a:latin typeface="Tahoma"/>
                <a:ea typeface="Tahoma"/>
                <a:cs typeface="Tahoma"/>
                <a:sym typeface="Tahoma"/>
              </a:defRPr>
            </a:lvl4pPr>
            <a:lvl5pPr lvl="4" marR="0" rtl="0" algn="ctr">
              <a:spcBef>
                <a:spcPts val="0"/>
              </a:spcBef>
              <a:spcAft>
                <a:spcPts val="0"/>
              </a:spcAft>
              <a:buSzPts val="1400"/>
              <a:buNone/>
              <a:defRPr b="1" i="0" sz="4400" u="none" cap="none" strike="noStrike">
                <a:solidFill>
                  <a:schemeClr val="dk2"/>
                </a:solidFill>
                <a:latin typeface="Tahoma"/>
                <a:ea typeface="Tahoma"/>
                <a:cs typeface="Tahoma"/>
                <a:sym typeface="Tahoma"/>
              </a:defRPr>
            </a:lvl5pPr>
            <a:lvl6pPr lvl="5" marR="0" rtl="0" algn="ctr">
              <a:spcBef>
                <a:spcPts val="0"/>
              </a:spcBef>
              <a:spcAft>
                <a:spcPts val="0"/>
              </a:spcAft>
              <a:buSzPts val="1400"/>
              <a:buNone/>
              <a:defRPr b="1" i="0" sz="4400" u="none" cap="none" strike="noStrike">
                <a:solidFill>
                  <a:schemeClr val="dk2"/>
                </a:solidFill>
                <a:latin typeface="Tahoma"/>
                <a:ea typeface="Tahoma"/>
                <a:cs typeface="Tahoma"/>
                <a:sym typeface="Tahoma"/>
              </a:defRPr>
            </a:lvl6pPr>
            <a:lvl7pPr lvl="6" marR="0" rtl="0" algn="ctr">
              <a:spcBef>
                <a:spcPts val="0"/>
              </a:spcBef>
              <a:spcAft>
                <a:spcPts val="0"/>
              </a:spcAft>
              <a:buSzPts val="1400"/>
              <a:buNone/>
              <a:defRPr b="1" i="0" sz="4400" u="none" cap="none" strike="noStrike">
                <a:solidFill>
                  <a:schemeClr val="dk2"/>
                </a:solidFill>
                <a:latin typeface="Tahoma"/>
                <a:ea typeface="Tahoma"/>
                <a:cs typeface="Tahoma"/>
                <a:sym typeface="Tahoma"/>
              </a:defRPr>
            </a:lvl7pPr>
            <a:lvl8pPr lvl="7" marR="0" rtl="0" algn="ctr">
              <a:spcBef>
                <a:spcPts val="0"/>
              </a:spcBef>
              <a:spcAft>
                <a:spcPts val="0"/>
              </a:spcAft>
              <a:buSzPts val="1400"/>
              <a:buNone/>
              <a:defRPr b="1" i="0" sz="4400" u="none" cap="none" strike="noStrike">
                <a:solidFill>
                  <a:schemeClr val="dk2"/>
                </a:solidFill>
                <a:latin typeface="Tahoma"/>
                <a:ea typeface="Tahoma"/>
                <a:cs typeface="Tahoma"/>
                <a:sym typeface="Tahoma"/>
              </a:defRPr>
            </a:lvl8pPr>
            <a:lvl9pPr lvl="8" marR="0" rtl="0" algn="ctr">
              <a:spcBef>
                <a:spcPts val="0"/>
              </a:spcBef>
              <a:spcAft>
                <a:spcPts val="0"/>
              </a:spcAft>
              <a:buSzPts val="1400"/>
              <a:buNone/>
              <a:defRPr b="1" i="0" sz="4400" u="none" cap="none" strike="noStrike">
                <a:solidFill>
                  <a:schemeClr val="dk2"/>
                </a:solidFill>
                <a:latin typeface="Tahoma"/>
                <a:ea typeface="Tahoma"/>
                <a:cs typeface="Tahoma"/>
                <a:sym typeface="Tahoma"/>
              </a:defRPr>
            </a:lvl9pPr>
          </a:lstStyle>
          <a:p/>
        </p:txBody>
      </p:sp>
      <p:sp>
        <p:nvSpPr>
          <p:cNvPr id="86" name="Google Shape;86;p36"/>
          <p:cNvSpPr txBox="1"/>
          <p:nvPr>
            <p:ph idx="1" type="body"/>
          </p:nvPr>
        </p:nvSpPr>
        <p:spPr>
          <a:xfrm>
            <a:off x="914400" y="1981200"/>
            <a:ext cx="10363200" cy="4114800"/>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1"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dk1"/>
              </a:buClr>
              <a:buSzPts val="2800"/>
              <a:buFont typeface="Arial"/>
              <a:buChar char="–"/>
              <a:defRPr b="1"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1"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1"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1" i="0" sz="2000" u="none" cap="none" strike="noStrike">
                <a:solidFill>
                  <a:schemeClr val="dk1"/>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1" i="0" sz="2000" u="none" cap="none" strike="noStrike">
                <a:solidFill>
                  <a:schemeClr val="dk1"/>
                </a:solidFill>
                <a:latin typeface="Arial"/>
                <a:ea typeface="Arial"/>
                <a:cs typeface="Arial"/>
                <a:sym typeface="Arial"/>
              </a:defRPr>
            </a:lvl6pPr>
            <a:lvl7pPr indent="-355600" lvl="6" marL="3200400" marR="0" rtl="0" algn="l">
              <a:spcBef>
                <a:spcPts val="400"/>
              </a:spcBef>
              <a:spcAft>
                <a:spcPts val="0"/>
              </a:spcAft>
              <a:buClr>
                <a:schemeClr val="dk1"/>
              </a:buClr>
              <a:buSzPts val="2000"/>
              <a:buFont typeface="Arial"/>
              <a:buChar char="»"/>
              <a:defRPr b="1" i="0" sz="2000" u="none" cap="none" strike="noStrike">
                <a:solidFill>
                  <a:schemeClr val="dk1"/>
                </a:solidFill>
                <a:latin typeface="Arial"/>
                <a:ea typeface="Arial"/>
                <a:cs typeface="Arial"/>
                <a:sym typeface="Arial"/>
              </a:defRPr>
            </a:lvl7pPr>
            <a:lvl8pPr indent="-355600" lvl="7" marL="3657600" marR="0" rtl="0" algn="l">
              <a:spcBef>
                <a:spcPts val="400"/>
              </a:spcBef>
              <a:spcAft>
                <a:spcPts val="0"/>
              </a:spcAft>
              <a:buClr>
                <a:schemeClr val="dk1"/>
              </a:buClr>
              <a:buSzPts val="2000"/>
              <a:buFont typeface="Arial"/>
              <a:buChar char="»"/>
              <a:defRPr b="1" i="0" sz="2000" u="none" cap="none" strike="noStrike">
                <a:solidFill>
                  <a:schemeClr val="dk1"/>
                </a:solidFill>
                <a:latin typeface="Arial"/>
                <a:ea typeface="Arial"/>
                <a:cs typeface="Arial"/>
                <a:sym typeface="Arial"/>
              </a:defRPr>
            </a:lvl8pPr>
            <a:lvl9pPr indent="-355600" lvl="8" marL="4114800" marR="0" rtl="0" algn="l">
              <a:spcBef>
                <a:spcPts val="400"/>
              </a:spcBef>
              <a:spcAft>
                <a:spcPts val="0"/>
              </a:spcAft>
              <a:buClr>
                <a:schemeClr val="dk1"/>
              </a:buClr>
              <a:buSzPts val="2000"/>
              <a:buFont typeface="Arial"/>
              <a:buChar char="»"/>
              <a:defRPr b="1" i="0" sz="2000" u="none" cap="none" strike="noStrike">
                <a:solidFill>
                  <a:schemeClr val="dk1"/>
                </a:solidFill>
                <a:latin typeface="Arial"/>
                <a:ea typeface="Arial"/>
                <a:cs typeface="Arial"/>
                <a:sym typeface="Arial"/>
              </a:defRPr>
            </a:lvl9pPr>
          </a:lstStyle>
          <a:p/>
        </p:txBody>
      </p:sp>
      <p:sp>
        <p:nvSpPr>
          <p:cNvPr id="87" name="Google Shape;87;p36"/>
          <p:cNvSpPr txBox="1"/>
          <p:nvPr>
            <p:ph idx="10" type="dt"/>
          </p:nvPr>
        </p:nvSpPr>
        <p:spPr>
          <a:xfrm>
            <a:off x="914400" y="6248400"/>
            <a:ext cx="75184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1" sz="12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8" name="Google Shape;88;p36"/>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1" sz="1200">
                <a:solidFill>
                  <a:schemeClr val="dk1"/>
                </a:solidFill>
                <a:latin typeface="Arial"/>
                <a:ea typeface="Arial"/>
                <a:cs typeface="Arial"/>
                <a:sym typeface="Arial"/>
              </a:defRPr>
            </a:lvl1pPr>
            <a:lvl2pPr indent="0" lvl="1" marL="0" marR="0" rtl="0" algn="r">
              <a:spcBef>
                <a:spcPts val="0"/>
              </a:spcBef>
              <a:buNone/>
              <a:defRPr b="1" sz="1200">
                <a:solidFill>
                  <a:schemeClr val="dk1"/>
                </a:solidFill>
                <a:latin typeface="Arial"/>
                <a:ea typeface="Arial"/>
                <a:cs typeface="Arial"/>
                <a:sym typeface="Arial"/>
              </a:defRPr>
            </a:lvl2pPr>
            <a:lvl3pPr indent="0" lvl="2" marL="0" marR="0" rtl="0" algn="r">
              <a:spcBef>
                <a:spcPts val="0"/>
              </a:spcBef>
              <a:buNone/>
              <a:defRPr b="1" sz="1200">
                <a:solidFill>
                  <a:schemeClr val="dk1"/>
                </a:solidFill>
                <a:latin typeface="Arial"/>
                <a:ea typeface="Arial"/>
                <a:cs typeface="Arial"/>
                <a:sym typeface="Arial"/>
              </a:defRPr>
            </a:lvl3pPr>
            <a:lvl4pPr indent="0" lvl="3" marL="0" marR="0" rtl="0" algn="r">
              <a:spcBef>
                <a:spcPts val="0"/>
              </a:spcBef>
              <a:buNone/>
              <a:defRPr b="1" sz="1200">
                <a:solidFill>
                  <a:schemeClr val="dk1"/>
                </a:solidFill>
                <a:latin typeface="Arial"/>
                <a:ea typeface="Arial"/>
                <a:cs typeface="Arial"/>
                <a:sym typeface="Arial"/>
              </a:defRPr>
            </a:lvl4pPr>
            <a:lvl5pPr indent="0" lvl="4" marL="0" marR="0" rtl="0" algn="r">
              <a:spcBef>
                <a:spcPts val="0"/>
              </a:spcBef>
              <a:buNone/>
              <a:defRPr b="1" sz="1200">
                <a:solidFill>
                  <a:schemeClr val="dk1"/>
                </a:solidFill>
                <a:latin typeface="Arial"/>
                <a:ea typeface="Arial"/>
                <a:cs typeface="Arial"/>
                <a:sym typeface="Arial"/>
              </a:defRPr>
            </a:lvl5pPr>
            <a:lvl6pPr indent="0" lvl="5" marL="0" marR="0" rtl="0" algn="r">
              <a:spcBef>
                <a:spcPts val="0"/>
              </a:spcBef>
              <a:buNone/>
              <a:defRPr b="1" sz="1200">
                <a:solidFill>
                  <a:schemeClr val="dk1"/>
                </a:solidFill>
                <a:latin typeface="Arial"/>
                <a:ea typeface="Arial"/>
                <a:cs typeface="Arial"/>
                <a:sym typeface="Arial"/>
              </a:defRPr>
            </a:lvl6pPr>
            <a:lvl7pPr indent="0" lvl="6" marL="0" marR="0" rtl="0" algn="r">
              <a:spcBef>
                <a:spcPts val="0"/>
              </a:spcBef>
              <a:buNone/>
              <a:defRPr b="1" sz="1200">
                <a:solidFill>
                  <a:schemeClr val="dk1"/>
                </a:solidFill>
                <a:latin typeface="Arial"/>
                <a:ea typeface="Arial"/>
                <a:cs typeface="Arial"/>
                <a:sym typeface="Arial"/>
              </a:defRPr>
            </a:lvl7pPr>
            <a:lvl8pPr indent="0" lvl="7" marL="0" marR="0" rtl="0" algn="r">
              <a:spcBef>
                <a:spcPts val="0"/>
              </a:spcBef>
              <a:buNone/>
              <a:defRPr b="1" sz="1200">
                <a:solidFill>
                  <a:schemeClr val="dk1"/>
                </a:solidFill>
                <a:latin typeface="Arial"/>
                <a:ea typeface="Arial"/>
                <a:cs typeface="Arial"/>
                <a:sym typeface="Arial"/>
              </a:defRPr>
            </a:lvl8pPr>
            <a:lvl9pPr indent="0" lvl="8" marL="0" marR="0" rtl="0" algn="r">
              <a:spcBef>
                <a:spcPts val="0"/>
              </a:spcBef>
              <a:buNone/>
              <a:defRPr b="1" sz="1200">
                <a:solidFill>
                  <a:schemeClr val="dk1"/>
                </a:solidFill>
                <a:latin typeface="Arial"/>
                <a:ea typeface="Arial"/>
                <a:cs typeface="Arial"/>
                <a:sym typeface="Arial"/>
              </a:defRPr>
            </a:lvl9pPr>
          </a:lstStyle>
          <a:p>
            <a:pPr indent="0" lvl="0" marL="0" rtl="0" algn="r">
              <a:spcBef>
                <a:spcPts val="0"/>
              </a:spcBef>
              <a:spcAft>
                <a:spcPts val="0"/>
              </a:spcAft>
              <a:buNone/>
            </a:pPr>
            <a:r>
              <a:rPr lang="en-US"/>
              <a:t>Chapter 14 - </a:t>
            </a: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11.png"/><Relationship Id="rId6" Type="http://schemas.openxmlformats.org/officeDocument/2006/relationships/image" Target="../media/image2.png"/><Relationship Id="rId7"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21.png"/><Relationship Id="rId7"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4.png"/><Relationship Id="rId7"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15.png"/><Relationship Id="rId7"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4.png"/><Relationship Id="rId7"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4.png"/><Relationship Id="rId7"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15.png"/><Relationship Id="rId7"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15.png"/><Relationship Id="rId7"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15.png"/><Relationship Id="rId7"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15.png"/><Relationship Id="rId7" Type="http://schemas.openxmlformats.org/officeDocument/2006/relationships/image" Target="../media/image18.jpg"/><Relationship Id="rId8"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15.png"/><Relationship Id="rId7" Type="http://schemas.openxmlformats.org/officeDocument/2006/relationships/image" Target="../media/image7.png"/><Relationship Id="rId8"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15.png"/><Relationship Id="rId7" Type="http://schemas.openxmlformats.org/officeDocument/2006/relationships/image" Target="../media/image7.png"/><Relationship Id="rId8"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2.png"/><Relationship Id="rId6"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4.png"/><Relationship Id="rId6" Type="http://schemas.openxmlformats.org/officeDocument/2006/relationships/image" Target="../media/image7.png"/><Relationship Id="rId7" Type="http://schemas.openxmlformats.org/officeDocument/2006/relationships/image" Target="../media/image2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1.png"/><Relationship Id="rId6"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3.png"/><Relationship Id="rId6"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3.png"/><Relationship Id="rId6" Type="http://schemas.openxmlformats.org/officeDocument/2006/relationships/image" Target="../media/image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3.png"/><Relationship Id="rId6" Type="http://schemas.openxmlformats.org/officeDocument/2006/relationships/image" Target="../media/image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3.png"/><Relationship Id="rId6" Type="http://schemas.openxmlformats.org/officeDocument/2006/relationships/image" Target="../media/image7.png"/><Relationship Id="rId7" Type="http://schemas.openxmlformats.org/officeDocument/2006/relationships/image" Target="../media/image20.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3.png"/><Relationship Id="rId6" Type="http://schemas.openxmlformats.org/officeDocument/2006/relationships/image" Target="../media/image7.png"/><Relationship Id="rId7" Type="http://schemas.openxmlformats.org/officeDocument/2006/relationships/image" Target="../media/image30.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3.png"/><Relationship Id="rId6"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3.png"/><Relationship Id="rId6" Type="http://schemas.openxmlformats.org/officeDocument/2006/relationships/image" Target="../media/image7.png"/><Relationship Id="rId7" Type="http://schemas.openxmlformats.org/officeDocument/2006/relationships/image" Target="../media/image24.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33.png"/><Relationship Id="rId6" Type="http://schemas.openxmlformats.org/officeDocument/2006/relationships/image" Target="../media/image7.png"/><Relationship Id="rId7" Type="http://schemas.openxmlformats.org/officeDocument/2006/relationships/image" Target="../media/image26.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image" Target="../media/image25.jpg"/><Relationship Id="rId4" Type="http://schemas.openxmlformats.org/officeDocument/2006/relationships/image" Target="../media/image33.png"/><Relationship Id="rId5" Type="http://schemas.openxmlformats.org/officeDocument/2006/relationships/image" Target="../media/image13.png"/><Relationship Id="rId6" Type="http://schemas.openxmlformats.org/officeDocument/2006/relationships/image" Target="../media/image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 Id="rId3" Type="http://schemas.openxmlformats.org/officeDocument/2006/relationships/image" Target="../media/image33.png"/><Relationship Id="rId4" Type="http://schemas.openxmlformats.org/officeDocument/2006/relationships/image" Target="../media/image13.png"/><Relationship Id="rId5" Type="http://schemas.openxmlformats.org/officeDocument/2006/relationships/image" Target="../media/image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image" Target="../media/image33.png"/><Relationship Id="rId4" Type="http://schemas.openxmlformats.org/officeDocument/2006/relationships/image" Target="../media/image13.png"/><Relationship Id="rId5" Type="http://schemas.openxmlformats.org/officeDocument/2006/relationships/image" Target="../media/image7.png"/><Relationship Id="rId6" Type="http://schemas.openxmlformats.org/officeDocument/2006/relationships/image" Target="../media/image28.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33.png"/><Relationship Id="rId4" Type="http://schemas.openxmlformats.org/officeDocument/2006/relationships/image" Target="../media/image13.png"/><Relationship Id="rId5" Type="http://schemas.openxmlformats.org/officeDocument/2006/relationships/image" Target="../media/image7.png"/><Relationship Id="rId6" Type="http://schemas.openxmlformats.org/officeDocument/2006/relationships/image" Target="../media/image28.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id="152" name="Google Shape;152;p1"/>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153" name="Google Shape;153;p1"/>
          <p:cNvSpPr/>
          <p:nvPr/>
        </p:nvSpPr>
        <p:spPr>
          <a:xfrm rot="10800000">
            <a:off x="-71964" y="-68364"/>
            <a:ext cx="12350045" cy="7044267"/>
          </a:xfrm>
          <a:prstGeom prst="rect">
            <a:avLst/>
          </a:prstGeom>
          <a:gradFill>
            <a:gsLst>
              <a:gs pos="0">
                <a:srgbClr val="F6F9FC">
                  <a:alpha val="26666"/>
                </a:srgbClr>
              </a:gs>
              <a:gs pos="100000">
                <a:srgbClr val="0A1F61">
                  <a:alpha val="41960"/>
                </a:srgbClr>
              </a:gs>
            </a:gsLst>
            <a:lin ang="5400000" scaled="0"/>
          </a:gradFill>
          <a:ln>
            <a:noFill/>
          </a:ln>
        </p:spPr>
        <p:txBody>
          <a:bodyPr anchorCtr="0" anchor="ctr" bIns="45700" lIns="91425" spcFirstLastPara="1" rIns="91425" wrap="square" tIns="45700">
            <a:noAutofit/>
          </a:bodyPr>
          <a:lstStyle/>
          <a:p>
            <a:pPr indent="0" lvl="0" marL="0" marR="0" rtl="1"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54" name="Google Shape;154;p1"/>
          <p:cNvPicPr preferRelativeResize="0"/>
          <p:nvPr/>
        </p:nvPicPr>
        <p:blipFill rotWithShape="1">
          <a:blip r:embed="rId4">
            <a:alphaModFix/>
          </a:blip>
          <a:srcRect b="11911" l="984" r="913" t="0"/>
          <a:stretch/>
        </p:blipFill>
        <p:spPr>
          <a:xfrm flipH="1" rot="10800000">
            <a:off x="-36478" y="140183"/>
            <a:ext cx="12355484" cy="2722881"/>
          </a:xfrm>
          <a:prstGeom prst="rect">
            <a:avLst/>
          </a:prstGeom>
          <a:noFill/>
          <a:ln>
            <a:noFill/>
          </a:ln>
        </p:spPr>
      </p:pic>
      <p:pic>
        <p:nvPicPr>
          <p:cNvPr id="155" name="Google Shape;155;p1"/>
          <p:cNvPicPr preferRelativeResize="0"/>
          <p:nvPr/>
        </p:nvPicPr>
        <p:blipFill rotWithShape="1">
          <a:blip r:embed="rId5">
            <a:alphaModFix/>
          </a:blip>
          <a:srcRect b="0" l="0" r="0" t="0"/>
          <a:stretch/>
        </p:blipFill>
        <p:spPr>
          <a:xfrm>
            <a:off x="551468" y="93866"/>
            <a:ext cx="1699476" cy="1524000"/>
          </a:xfrm>
          <a:prstGeom prst="rect">
            <a:avLst/>
          </a:prstGeom>
          <a:noFill/>
          <a:ln>
            <a:noFill/>
          </a:ln>
        </p:spPr>
      </p:pic>
      <p:pic>
        <p:nvPicPr>
          <p:cNvPr id="156" name="Google Shape;156;p1"/>
          <p:cNvPicPr preferRelativeResize="0"/>
          <p:nvPr/>
        </p:nvPicPr>
        <p:blipFill rotWithShape="1">
          <a:blip r:embed="rId6">
            <a:alphaModFix/>
          </a:blip>
          <a:srcRect b="0" l="0" r="0" t="0"/>
          <a:stretch/>
        </p:blipFill>
        <p:spPr>
          <a:xfrm>
            <a:off x="56389" y="4135117"/>
            <a:ext cx="7651717" cy="2722883"/>
          </a:xfrm>
          <a:prstGeom prst="rect">
            <a:avLst/>
          </a:prstGeom>
          <a:noFill/>
          <a:ln>
            <a:noFill/>
          </a:ln>
        </p:spPr>
      </p:pic>
      <p:pic>
        <p:nvPicPr>
          <p:cNvPr id="157" name="Google Shape;157;p1"/>
          <p:cNvPicPr preferRelativeResize="0"/>
          <p:nvPr/>
        </p:nvPicPr>
        <p:blipFill rotWithShape="1">
          <a:blip r:embed="rId7">
            <a:alphaModFix/>
          </a:blip>
          <a:srcRect b="0" l="0" r="0" t="0"/>
          <a:stretch/>
        </p:blipFill>
        <p:spPr>
          <a:xfrm>
            <a:off x="7800975" y="4708455"/>
            <a:ext cx="4462990" cy="1034667"/>
          </a:xfrm>
          <a:prstGeom prst="rect">
            <a:avLst/>
          </a:prstGeom>
          <a:noFill/>
          <a:ln>
            <a:noFill/>
          </a:ln>
        </p:spPr>
      </p:pic>
      <p:sp>
        <p:nvSpPr>
          <p:cNvPr id="158" name="Google Shape;158;p1"/>
          <p:cNvSpPr txBox="1"/>
          <p:nvPr/>
        </p:nvSpPr>
        <p:spPr>
          <a:xfrm>
            <a:off x="7469491" y="4981900"/>
            <a:ext cx="47225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A1F61"/>
              </a:buClr>
              <a:buSzPts val="3200"/>
              <a:buFont typeface="Sakkal Majalla"/>
              <a:buNone/>
            </a:pPr>
            <a:r>
              <a:rPr b="1" i="0" lang="en-US" sz="3200" u="none" cap="none" strike="noStrike">
                <a:solidFill>
                  <a:srgbClr val="0A1F61"/>
                </a:solidFill>
                <a:latin typeface="Sakkal Majalla"/>
                <a:ea typeface="Sakkal Majalla"/>
                <a:cs typeface="Sakkal Majalla"/>
                <a:sym typeface="Sakkal Majalla"/>
              </a:rPr>
              <a:t>MGM223</a:t>
            </a:r>
            <a:endParaRPr b="1" i="0" sz="2000" u="none" cap="none" strike="noStrike">
              <a:solidFill>
                <a:srgbClr val="0A1F61"/>
              </a:solidFill>
              <a:latin typeface="Sakkal Majalla"/>
              <a:ea typeface="Sakkal Majalla"/>
              <a:cs typeface="Sakkal Majalla"/>
              <a:sym typeface="Sakkal Majalla"/>
            </a:endParaRPr>
          </a:p>
        </p:txBody>
      </p:sp>
      <p:sp>
        <p:nvSpPr>
          <p:cNvPr id="159" name="Google Shape;159;p1"/>
          <p:cNvSpPr txBox="1"/>
          <p:nvPr>
            <p:ph type="ctrTitle"/>
          </p:nvPr>
        </p:nvSpPr>
        <p:spPr>
          <a:xfrm>
            <a:off x="56389" y="4449715"/>
            <a:ext cx="7019201" cy="2093685"/>
          </a:xfrm>
          <a:prstGeom prst="rect">
            <a:avLst/>
          </a:prstGeom>
          <a:noFill/>
          <a:ln>
            <a:noFill/>
          </a:ln>
        </p:spPr>
        <p:txBody>
          <a:bodyPr anchorCtr="0" anchor="ctr" bIns="0" lIns="0" spcFirstLastPara="1" rIns="0" wrap="square" tIns="0">
            <a:noAutofit/>
          </a:bodyPr>
          <a:lstStyle/>
          <a:p>
            <a:pPr indent="0" lvl="0" marL="0" rtl="1" algn="ctr">
              <a:lnSpc>
                <a:spcPct val="90000"/>
              </a:lnSpc>
              <a:spcBef>
                <a:spcPts val="0"/>
              </a:spcBef>
              <a:spcAft>
                <a:spcPts val="0"/>
              </a:spcAft>
              <a:buClr>
                <a:schemeClr val="dk2"/>
              </a:buClr>
              <a:buSzPts val="1100"/>
              <a:buFont typeface="Arial"/>
              <a:buNone/>
            </a:pPr>
            <a:r>
              <a:rPr b="1" lang="en-US" sz="4400">
                <a:solidFill>
                  <a:schemeClr val="lt1"/>
                </a:solidFill>
                <a:latin typeface="Sakkal Majalla"/>
                <a:ea typeface="Sakkal Majalla"/>
                <a:cs typeface="Sakkal Majalla"/>
                <a:sym typeface="Sakkal Majalla"/>
              </a:rPr>
              <a:t>PRESENTATION AND WRITING SKILLS      </a:t>
            </a:r>
            <a:br>
              <a:rPr b="1" lang="en-US" sz="4400">
                <a:solidFill>
                  <a:schemeClr val="lt1"/>
                </a:solidFill>
                <a:latin typeface="Sakkal Majalla"/>
                <a:ea typeface="Sakkal Majalla"/>
                <a:cs typeface="Sakkal Majalla"/>
                <a:sym typeface="Sakkal Majalla"/>
              </a:rPr>
            </a:br>
            <a:r>
              <a:rPr b="1" lang="en-US" sz="4400">
                <a:solidFill>
                  <a:schemeClr val="lt1"/>
                </a:solidFill>
                <a:latin typeface="Sakkal Majalla"/>
                <a:ea typeface="Sakkal Majalla"/>
                <a:cs typeface="Sakkal Majalla"/>
                <a:sym typeface="Sakkal Majalla"/>
              </a:rPr>
              <a:t>  </a:t>
            </a:r>
            <a:r>
              <a:rPr b="1" lang="en-US" sz="4400">
                <a:solidFill>
                  <a:srgbClr val="F4B081"/>
                </a:solidFill>
                <a:latin typeface="Sakkal Majalla"/>
                <a:ea typeface="Sakkal Majalla"/>
                <a:cs typeface="Sakkal Majalla"/>
                <a:sym typeface="Sakkal Majalla"/>
              </a:rPr>
              <a:t>lecture No. 10</a:t>
            </a:r>
            <a:br>
              <a:rPr b="1" lang="en-US" sz="4400">
                <a:solidFill>
                  <a:schemeClr val="lt1"/>
                </a:solidFill>
                <a:latin typeface="Sakkal Majalla"/>
                <a:ea typeface="Sakkal Majalla"/>
                <a:cs typeface="Sakkal Majalla"/>
                <a:sym typeface="Sakkal Majalla"/>
              </a:rPr>
            </a:br>
            <a:r>
              <a:rPr b="1" lang="en-US" sz="4400">
                <a:solidFill>
                  <a:schemeClr val="lt1"/>
                </a:solidFill>
                <a:latin typeface="Sakkal Majalla"/>
                <a:ea typeface="Sakkal Majalla"/>
                <a:cs typeface="Sakkal Majalla"/>
                <a:sym typeface="Sakkal Majalla"/>
              </a:rPr>
              <a:t>BY </a:t>
            </a:r>
            <a:r>
              <a:rPr b="1" lang="en-US" sz="4400">
                <a:solidFill>
                  <a:srgbClr val="FFC000"/>
                </a:solidFill>
                <a:latin typeface="Sakkal Majalla"/>
                <a:ea typeface="Sakkal Majalla"/>
                <a:cs typeface="Sakkal Majalla"/>
                <a:sym typeface="Sakkal Majalla"/>
              </a:rPr>
              <a:t>      Dr. Manal  El-Sayed</a:t>
            </a:r>
            <a:endParaRPr b="1" sz="4400">
              <a:solidFill>
                <a:srgbClr val="FFC000"/>
              </a:solidFill>
              <a:latin typeface="Sakkal Majalla"/>
              <a:ea typeface="Sakkal Majalla"/>
              <a:cs typeface="Sakkal Majalla"/>
              <a:sym typeface="Sakkal Majall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
          <p:cNvSpPr/>
          <p:nvPr/>
        </p:nvSpPr>
        <p:spPr>
          <a:xfrm>
            <a:off x="5676900" y="1549400"/>
            <a:ext cx="6565900" cy="1295400"/>
          </a:xfrm>
          <a:prstGeom prst="flowChartAlternateProcess">
            <a:avLst/>
          </a:prstGeom>
          <a:solidFill>
            <a:srgbClr val="019AD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6" name="Google Shape;166;p2"/>
          <p:cNvSpPr/>
          <p:nvPr/>
        </p:nvSpPr>
        <p:spPr>
          <a:xfrm>
            <a:off x="5676900" y="4470400"/>
            <a:ext cx="6565900" cy="1295400"/>
          </a:xfrm>
          <a:prstGeom prst="flowChartAlternateProcess">
            <a:avLst/>
          </a:prstGeom>
          <a:solidFill>
            <a:srgbClr val="7F7F7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7" name="Google Shape;167;p2"/>
          <p:cNvSpPr/>
          <p:nvPr/>
        </p:nvSpPr>
        <p:spPr>
          <a:xfrm>
            <a:off x="2647224" y="1900238"/>
            <a:ext cx="9557475" cy="3243262"/>
          </a:xfrm>
          <a:prstGeom prst="flowChartAlternateProcess">
            <a:avLst/>
          </a:prstGeom>
          <a:solidFill>
            <a:srgbClr val="0C2D70">
              <a:alpha val="89803"/>
            </a:srgbClr>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C000"/>
              </a:buClr>
              <a:buSzPts val="5400"/>
              <a:buFont typeface="Sakkal Majalla"/>
              <a:buNone/>
            </a:pPr>
            <a:r>
              <a:rPr b="1" i="0" lang="en-US" sz="5400" u="none" cap="none" strike="noStrike">
                <a:solidFill>
                  <a:srgbClr val="FFC000"/>
                </a:solidFill>
                <a:latin typeface="Sakkal Majalla"/>
                <a:ea typeface="Sakkal Majalla"/>
                <a:cs typeface="Sakkal Majalla"/>
                <a:sym typeface="Sakkal Majalla"/>
              </a:rPr>
              <a:t>lecture No. 10</a:t>
            </a:r>
            <a:endParaRPr b="1" i="0" sz="5400" u="none" cap="none" strike="noStrike">
              <a:solidFill>
                <a:srgbClr val="FFC000"/>
              </a:solidFill>
              <a:latin typeface="Sakkal Majalla"/>
              <a:ea typeface="Sakkal Majalla"/>
              <a:cs typeface="Sakkal Majalla"/>
              <a:sym typeface="Sakkal Majalla"/>
            </a:endParaRPr>
          </a:p>
          <a:p>
            <a:pPr indent="0" lvl="0" marL="0" marR="0" rtl="0" algn="ctr">
              <a:lnSpc>
                <a:spcPct val="100000"/>
              </a:lnSpc>
              <a:spcBef>
                <a:spcPts val="0"/>
              </a:spcBef>
              <a:spcAft>
                <a:spcPts val="0"/>
              </a:spcAft>
              <a:buClr>
                <a:srgbClr val="FFC000"/>
              </a:buClr>
              <a:buSzPts val="5400"/>
              <a:buFont typeface="Sakkal Majalla"/>
              <a:buNone/>
            </a:pPr>
            <a:r>
              <a:rPr b="1" i="0" lang="en-US" sz="5400" u="none" cap="none" strike="noStrike">
                <a:solidFill>
                  <a:srgbClr val="FFC000"/>
                </a:solidFill>
                <a:latin typeface="Sakkal Majalla"/>
                <a:ea typeface="Sakkal Majalla"/>
                <a:cs typeface="Sakkal Majalla"/>
                <a:sym typeface="Sakkal Majalla"/>
              </a:rPr>
              <a:t>Applying and Interviewing for Employment</a:t>
            </a:r>
            <a:endParaRPr/>
          </a:p>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68" name="Google Shape;168;p2"/>
          <p:cNvPicPr preferRelativeResize="0"/>
          <p:nvPr/>
        </p:nvPicPr>
        <p:blipFill rotWithShape="1">
          <a:blip r:embed="rId3">
            <a:alphaModFix/>
          </a:blip>
          <a:srcRect b="8044" l="0" r="0" t="8964"/>
          <a:stretch/>
        </p:blipFill>
        <p:spPr>
          <a:xfrm>
            <a:off x="0" y="2423379"/>
            <a:ext cx="2647224" cy="2196980"/>
          </a:xfrm>
          <a:prstGeom prst="rect">
            <a:avLst/>
          </a:prstGeom>
          <a:noFill/>
          <a:ln>
            <a:noFill/>
          </a:ln>
        </p:spPr>
      </p:pic>
      <p:sp>
        <p:nvSpPr>
          <p:cNvPr id="169" name="Google Shape;169;p2"/>
          <p:cNvSpPr/>
          <p:nvPr/>
        </p:nvSpPr>
        <p:spPr>
          <a:xfrm>
            <a:off x="5676900" y="0"/>
            <a:ext cx="6565900" cy="457200"/>
          </a:xfrm>
          <a:prstGeom prst="flowChartAlternateProcess">
            <a:avLst/>
          </a:prstGeom>
          <a:solidFill>
            <a:srgbClr val="7F7F7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0" name="Google Shape;170;p2"/>
          <p:cNvSpPr/>
          <p:nvPr/>
        </p:nvSpPr>
        <p:spPr>
          <a:xfrm>
            <a:off x="5676900" y="6502400"/>
            <a:ext cx="6565900" cy="355600"/>
          </a:xfrm>
          <a:prstGeom prst="flowChartAlternateProcess">
            <a:avLst/>
          </a:prstGeom>
          <a:solidFill>
            <a:srgbClr val="019AD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pic>
        <p:nvPicPr>
          <p:cNvPr id="176" name="Google Shape;176;p3"/>
          <p:cNvPicPr preferRelativeResize="0"/>
          <p:nvPr/>
        </p:nvPicPr>
        <p:blipFill rotWithShape="1">
          <a:blip r:embed="rId3">
            <a:alphaModFix/>
          </a:blip>
          <a:srcRect b="0" l="0" r="0" t="0"/>
          <a:stretch/>
        </p:blipFill>
        <p:spPr>
          <a:xfrm>
            <a:off x="374121" y="5761794"/>
            <a:ext cx="1222425" cy="1096206"/>
          </a:xfrm>
          <a:prstGeom prst="rect">
            <a:avLst/>
          </a:prstGeom>
          <a:noFill/>
          <a:ln>
            <a:noFill/>
          </a:ln>
        </p:spPr>
      </p:pic>
      <p:pic>
        <p:nvPicPr>
          <p:cNvPr id="177" name="Google Shape;177;p3"/>
          <p:cNvPicPr preferRelativeResize="0"/>
          <p:nvPr/>
        </p:nvPicPr>
        <p:blipFill rotWithShape="1">
          <a:blip r:embed="rId4">
            <a:alphaModFix/>
          </a:blip>
          <a:srcRect b="0" l="0" r="0" t="0"/>
          <a:stretch/>
        </p:blipFill>
        <p:spPr>
          <a:xfrm>
            <a:off x="2413615" y="6414970"/>
            <a:ext cx="9631887" cy="199246"/>
          </a:xfrm>
          <a:prstGeom prst="rect">
            <a:avLst/>
          </a:prstGeom>
          <a:noFill/>
          <a:ln>
            <a:noFill/>
          </a:ln>
        </p:spPr>
      </p:pic>
      <p:pic>
        <p:nvPicPr>
          <p:cNvPr id="178" name="Google Shape;178;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9" name="Google Shape;179;p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80" name="Google Shape;180;p3"/>
          <p:cNvPicPr preferRelativeResize="0"/>
          <p:nvPr/>
        </p:nvPicPr>
        <p:blipFill rotWithShape="1">
          <a:blip r:embed="rId6">
            <a:alphaModFix/>
          </a:blip>
          <a:srcRect b="0" l="0" r="0" t="0"/>
          <a:stretch/>
        </p:blipFill>
        <p:spPr>
          <a:xfrm>
            <a:off x="-41876" y="-315912"/>
            <a:ext cx="12180711" cy="1937286"/>
          </a:xfrm>
          <a:prstGeom prst="rect">
            <a:avLst/>
          </a:prstGeom>
          <a:noFill/>
          <a:ln>
            <a:noFill/>
          </a:ln>
        </p:spPr>
      </p:pic>
      <p:sp>
        <p:nvSpPr>
          <p:cNvPr id="181" name="Google Shape;181;p3"/>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descr="Presentation with checklist with solid fill" id="182" name="Google Shape;182;p3"/>
          <p:cNvPicPr preferRelativeResize="0"/>
          <p:nvPr/>
        </p:nvPicPr>
        <p:blipFill rotWithShape="1">
          <a:blip r:embed="rId7">
            <a:alphaModFix/>
          </a:blip>
          <a:srcRect b="0" l="0" r="0" t="0"/>
          <a:stretch/>
        </p:blipFill>
        <p:spPr>
          <a:xfrm>
            <a:off x="8844104" y="1725086"/>
            <a:ext cx="3367820" cy="3367820"/>
          </a:xfrm>
          <a:prstGeom prst="rect">
            <a:avLst/>
          </a:prstGeom>
          <a:noFill/>
          <a:ln>
            <a:noFill/>
          </a:ln>
        </p:spPr>
      </p:pic>
      <p:sp>
        <p:nvSpPr>
          <p:cNvPr id="183" name="Google Shape;183;p3"/>
          <p:cNvSpPr txBox="1"/>
          <p:nvPr/>
        </p:nvSpPr>
        <p:spPr>
          <a:xfrm>
            <a:off x="374121" y="1207887"/>
            <a:ext cx="9101057" cy="4735711"/>
          </a:xfrm>
          <a:prstGeom prst="rect">
            <a:avLst/>
          </a:prstGeom>
          <a:noFill/>
          <a:ln>
            <a:noFill/>
          </a:ln>
        </p:spPr>
        <p:txBody>
          <a:bodyPr anchorCtr="0" anchor="t" bIns="45700" lIns="91425" spcFirstLastPara="1" rIns="91425" wrap="square" tIns="45700">
            <a:noAutofit/>
          </a:bodyPr>
          <a:lstStyle/>
          <a:p>
            <a:pPr indent="-311150" lvl="0" marL="514350" marR="0" rtl="0" algn="l">
              <a:lnSpc>
                <a:spcPct val="100000"/>
              </a:lnSpc>
              <a:spcBef>
                <a:spcPts val="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a:p>
            <a:pPr indent="-311150" lvl="0" marL="514350" marR="0" rtl="0" algn="l">
              <a:lnSpc>
                <a:spcPct val="100000"/>
              </a:lnSpc>
              <a:spcBef>
                <a:spcPts val="184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a:p>
            <a:pPr indent="-311150" lvl="0" marL="514350" marR="0" rtl="0" algn="l">
              <a:lnSpc>
                <a:spcPct val="100000"/>
              </a:lnSpc>
              <a:spcBef>
                <a:spcPts val="184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p:txBody>
      </p:sp>
      <p:sp>
        <p:nvSpPr>
          <p:cNvPr id="184" name="Google Shape;184;p3"/>
          <p:cNvSpPr txBox="1"/>
          <p:nvPr/>
        </p:nvSpPr>
        <p:spPr>
          <a:xfrm>
            <a:off x="2962061" y="145743"/>
            <a:ext cx="8534993" cy="107721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Test your knowledge for the previous </a:t>
            </a:r>
            <a:endParaRPr/>
          </a:p>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a:t>
            </a:r>
            <a:endParaRPr/>
          </a:p>
        </p:txBody>
      </p:sp>
      <p:sp>
        <p:nvSpPr>
          <p:cNvPr id="185" name="Google Shape;185;p3"/>
          <p:cNvSpPr txBox="1"/>
          <p:nvPr/>
        </p:nvSpPr>
        <p:spPr>
          <a:xfrm>
            <a:off x="1643304" y="1333290"/>
            <a:ext cx="8791478" cy="4850533"/>
          </a:xfrm>
          <a:prstGeom prst="rect">
            <a:avLst/>
          </a:prstGeom>
          <a:noFill/>
          <a:ln>
            <a:noFill/>
          </a:ln>
        </p:spPr>
        <p:txBody>
          <a:bodyPr anchorCtr="0" anchor="t" bIns="45700" lIns="91425" spcFirstLastPara="1" rIns="91425" wrap="square" tIns="45700">
            <a:noAutofit/>
          </a:bodyPr>
          <a:lstStyle/>
          <a:p>
            <a:pPr indent="-514350" lvl="0" marL="514350" marR="0" rtl="0" algn="l">
              <a:lnSpc>
                <a:spcPct val="100000"/>
              </a:lnSpc>
              <a:spcBef>
                <a:spcPts val="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Finding the ideal opportunity</a:t>
            </a:r>
            <a:endParaRPr/>
          </a:p>
          <a:p>
            <a:pPr indent="-514350" lvl="0" marL="514350" marR="0" rtl="0" algn="l">
              <a:lnSpc>
                <a:spcPct val="100000"/>
              </a:lnSpc>
              <a:spcBef>
                <a:spcPts val="244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Define your personal strategy.</a:t>
            </a:r>
            <a:endParaRPr/>
          </a:p>
          <a:p>
            <a:pPr indent="-514350" lvl="0" marL="514350" marR="0" rtl="0" algn="l">
              <a:lnSpc>
                <a:spcPct val="100000"/>
              </a:lnSpc>
              <a:spcBef>
                <a:spcPts val="244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Know the Employer perspective</a:t>
            </a:r>
            <a:endParaRPr b="0" i="0" sz="3200" u="none" cap="none" strike="noStrike">
              <a:solidFill>
                <a:srgbClr val="000000"/>
              </a:solidFill>
              <a:latin typeface="Arial"/>
              <a:ea typeface="Arial"/>
              <a:cs typeface="Arial"/>
              <a:sym typeface="Arial"/>
            </a:endParaRPr>
          </a:p>
          <a:p>
            <a:pPr indent="-514350" lvl="0" marL="514350" marR="0" rtl="0" algn="l">
              <a:lnSpc>
                <a:spcPct val="100000"/>
              </a:lnSpc>
              <a:spcBef>
                <a:spcPts val="244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How to conduct your internet research. </a:t>
            </a:r>
            <a:endParaRPr/>
          </a:p>
          <a:p>
            <a:pPr indent="-514350" lvl="0" marL="514350" marR="0" rtl="0" algn="l">
              <a:lnSpc>
                <a:spcPct val="100000"/>
              </a:lnSpc>
              <a:spcBef>
                <a:spcPts val="244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How to build your network   </a:t>
            </a:r>
            <a:endParaRPr b="0" i="0" sz="3200" u="none" cap="none" strike="noStrike">
              <a:solidFill>
                <a:srgbClr val="000000"/>
              </a:solidFill>
              <a:latin typeface="Arial"/>
              <a:ea typeface="Arial"/>
              <a:cs typeface="Arial"/>
              <a:sym typeface="Arial"/>
            </a:endParaRPr>
          </a:p>
          <a:p>
            <a:pPr indent="-514350" lvl="0" marL="514350" marR="0" rtl="0" algn="l">
              <a:lnSpc>
                <a:spcPct val="100000"/>
              </a:lnSpc>
              <a:spcBef>
                <a:spcPts val="244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Planning your résumé</a:t>
            </a:r>
            <a:endParaRPr/>
          </a:p>
          <a:p>
            <a:pPr indent="-311150" lvl="0" marL="514350" marR="0" rtl="0" algn="l">
              <a:lnSpc>
                <a:spcPct val="100000"/>
              </a:lnSpc>
              <a:spcBef>
                <a:spcPts val="244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pic>
        <p:nvPicPr>
          <p:cNvPr id="191" name="Google Shape;191;p4"/>
          <p:cNvPicPr preferRelativeResize="0"/>
          <p:nvPr/>
        </p:nvPicPr>
        <p:blipFill rotWithShape="1">
          <a:blip r:embed="rId3">
            <a:alphaModFix/>
          </a:blip>
          <a:srcRect b="0" l="0" r="0" t="0"/>
          <a:stretch/>
        </p:blipFill>
        <p:spPr>
          <a:xfrm>
            <a:off x="374121" y="5761794"/>
            <a:ext cx="1222425" cy="1096206"/>
          </a:xfrm>
          <a:prstGeom prst="rect">
            <a:avLst/>
          </a:prstGeom>
          <a:noFill/>
          <a:ln>
            <a:noFill/>
          </a:ln>
        </p:spPr>
      </p:pic>
      <p:pic>
        <p:nvPicPr>
          <p:cNvPr id="192" name="Google Shape;192;p4"/>
          <p:cNvPicPr preferRelativeResize="0"/>
          <p:nvPr/>
        </p:nvPicPr>
        <p:blipFill rotWithShape="1">
          <a:blip r:embed="rId4">
            <a:alphaModFix/>
          </a:blip>
          <a:srcRect b="0" l="0" r="0" t="0"/>
          <a:stretch/>
        </p:blipFill>
        <p:spPr>
          <a:xfrm>
            <a:off x="2440788" y="5954836"/>
            <a:ext cx="9631887" cy="199246"/>
          </a:xfrm>
          <a:prstGeom prst="rect">
            <a:avLst/>
          </a:prstGeom>
          <a:noFill/>
          <a:ln>
            <a:noFill/>
          </a:ln>
        </p:spPr>
      </p:pic>
      <p:pic>
        <p:nvPicPr>
          <p:cNvPr id="193" name="Google Shape;193;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4" name="Google Shape;194;p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95" name="Google Shape;195;p4"/>
          <p:cNvPicPr preferRelativeResize="0"/>
          <p:nvPr/>
        </p:nvPicPr>
        <p:blipFill rotWithShape="1">
          <a:blip r:embed="rId6">
            <a:alphaModFix/>
          </a:blip>
          <a:srcRect b="0" l="0" r="0" t="0"/>
          <a:stretch/>
        </p:blipFill>
        <p:spPr>
          <a:xfrm>
            <a:off x="80167" y="-272524"/>
            <a:ext cx="10950207" cy="1953688"/>
          </a:xfrm>
          <a:prstGeom prst="rect">
            <a:avLst/>
          </a:prstGeom>
          <a:noFill/>
          <a:ln>
            <a:noFill/>
          </a:ln>
        </p:spPr>
      </p:pic>
      <p:sp>
        <p:nvSpPr>
          <p:cNvPr id="196" name="Google Shape;196;p4"/>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descr="Presentation with checklist with solid fill" id="197" name="Google Shape;197;p4"/>
          <p:cNvPicPr preferRelativeResize="0"/>
          <p:nvPr/>
        </p:nvPicPr>
        <p:blipFill rotWithShape="1">
          <a:blip r:embed="rId7">
            <a:alphaModFix/>
          </a:blip>
          <a:srcRect b="0" l="0" r="0" t="0"/>
          <a:stretch/>
        </p:blipFill>
        <p:spPr>
          <a:xfrm>
            <a:off x="8450059" y="2393974"/>
            <a:ext cx="3367820" cy="3367820"/>
          </a:xfrm>
          <a:prstGeom prst="rect">
            <a:avLst/>
          </a:prstGeom>
          <a:noFill/>
          <a:ln>
            <a:noFill/>
          </a:ln>
        </p:spPr>
      </p:pic>
      <p:sp>
        <p:nvSpPr>
          <p:cNvPr id="198" name="Google Shape;198;p4"/>
          <p:cNvSpPr txBox="1"/>
          <p:nvPr/>
        </p:nvSpPr>
        <p:spPr>
          <a:xfrm>
            <a:off x="700029" y="1760600"/>
            <a:ext cx="8791478" cy="4114800"/>
          </a:xfrm>
          <a:prstGeom prst="rect">
            <a:avLst/>
          </a:prstGeom>
          <a:noFill/>
          <a:ln>
            <a:noFill/>
          </a:ln>
        </p:spPr>
        <p:txBody>
          <a:bodyPr anchorCtr="0" anchor="t" bIns="45700" lIns="91425" spcFirstLastPara="1" rIns="91425" wrap="square" tIns="45700">
            <a:noAutofit/>
          </a:bodyPr>
          <a:lstStyle/>
          <a:p>
            <a:pPr indent="-514350" lvl="0" marL="514350" marR="0" rtl="0" algn="l">
              <a:lnSpc>
                <a:spcPct val="100000"/>
              </a:lnSpc>
              <a:spcBef>
                <a:spcPts val="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Submitting your résumé</a:t>
            </a:r>
            <a:endParaRPr/>
          </a:p>
          <a:p>
            <a:pPr indent="-514350" lvl="0" marL="514350" marR="0" rtl="0" algn="l">
              <a:lnSpc>
                <a:spcPct val="100000"/>
              </a:lnSpc>
              <a:spcBef>
                <a:spcPts val="244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Understanding the interview process</a:t>
            </a:r>
            <a:endParaRPr/>
          </a:p>
          <a:p>
            <a:pPr indent="-514350" lvl="0" marL="514350" marR="0" rtl="0" algn="l">
              <a:lnSpc>
                <a:spcPct val="100000"/>
              </a:lnSpc>
              <a:spcBef>
                <a:spcPts val="244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Preparing for a job interview</a:t>
            </a:r>
            <a:endParaRPr/>
          </a:p>
          <a:p>
            <a:pPr indent="-514350" lvl="0" marL="514350" marR="0" rtl="0" algn="l">
              <a:lnSpc>
                <a:spcPct val="100000"/>
              </a:lnSpc>
              <a:spcBef>
                <a:spcPts val="244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Interviewing for success</a:t>
            </a:r>
            <a:endParaRPr/>
          </a:p>
          <a:p>
            <a:pPr indent="-514350" lvl="0" marL="514350" marR="0" rtl="0" algn="l">
              <a:lnSpc>
                <a:spcPct val="100000"/>
              </a:lnSpc>
              <a:spcBef>
                <a:spcPts val="2440"/>
              </a:spcBef>
              <a:spcAft>
                <a:spcPts val="0"/>
              </a:spcAft>
              <a:buClr>
                <a:srgbClr val="000000"/>
              </a:buClr>
              <a:buSzPts val="3200"/>
              <a:buFont typeface="Calibri"/>
              <a:buAutoNum type="arabicPeriod"/>
            </a:pPr>
            <a:r>
              <a:rPr b="0" i="0" lang="en-US" sz="3200" u="none" cap="none" strike="noStrike">
                <a:solidFill>
                  <a:srgbClr val="000000"/>
                </a:solidFill>
                <a:latin typeface="Arial"/>
                <a:ea typeface="Arial"/>
                <a:cs typeface="Arial"/>
                <a:sym typeface="Arial"/>
              </a:rPr>
              <a:t>Following up after an interview</a:t>
            </a:r>
            <a:endParaRPr/>
          </a:p>
        </p:txBody>
      </p:sp>
      <p:sp>
        <p:nvSpPr>
          <p:cNvPr id="199" name="Google Shape;199;p4"/>
          <p:cNvSpPr txBox="1"/>
          <p:nvPr/>
        </p:nvSpPr>
        <p:spPr>
          <a:xfrm>
            <a:off x="2928298" y="251007"/>
            <a:ext cx="781769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Learning Objectives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id="205" name="Google Shape;205;p5"/>
          <p:cNvPicPr preferRelativeResize="0"/>
          <p:nvPr/>
        </p:nvPicPr>
        <p:blipFill rotWithShape="1">
          <a:blip r:embed="rId3">
            <a:alphaModFix/>
          </a:blip>
          <a:srcRect b="0" l="0" r="0" t="0"/>
          <a:stretch/>
        </p:blipFill>
        <p:spPr>
          <a:xfrm>
            <a:off x="374121" y="5761794"/>
            <a:ext cx="1222425" cy="1096206"/>
          </a:xfrm>
          <a:prstGeom prst="rect">
            <a:avLst/>
          </a:prstGeom>
          <a:noFill/>
          <a:ln>
            <a:noFill/>
          </a:ln>
        </p:spPr>
      </p:pic>
      <p:pic>
        <p:nvPicPr>
          <p:cNvPr id="206" name="Google Shape;206;p5"/>
          <p:cNvPicPr preferRelativeResize="0"/>
          <p:nvPr/>
        </p:nvPicPr>
        <p:blipFill rotWithShape="1">
          <a:blip r:embed="rId4">
            <a:alphaModFix/>
          </a:blip>
          <a:srcRect b="0" l="0" r="0" t="0"/>
          <a:stretch/>
        </p:blipFill>
        <p:spPr>
          <a:xfrm>
            <a:off x="2440788" y="5954836"/>
            <a:ext cx="9631887" cy="199246"/>
          </a:xfrm>
          <a:prstGeom prst="rect">
            <a:avLst/>
          </a:prstGeom>
          <a:noFill/>
          <a:ln>
            <a:noFill/>
          </a:ln>
        </p:spPr>
      </p:pic>
      <p:pic>
        <p:nvPicPr>
          <p:cNvPr id="207" name="Google Shape;207;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08" name="Google Shape;208;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09" name="Google Shape;209;p5"/>
          <p:cNvPicPr preferRelativeResize="0"/>
          <p:nvPr/>
        </p:nvPicPr>
        <p:blipFill rotWithShape="1">
          <a:blip r:embed="rId6">
            <a:alphaModFix/>
          </a:blip>
          <a:srcRect b="0" l="0" r="0" t="0"/>
          <a:stretch/>
        </p:blipFill>
        <p:spPr>
          <a:xfrm>
            <a:off x="80167" y="-272524"/>
            <a:ext cx="10950207" cy="1953688"/>
          </a:xfrm>
          <a:prstGeom prst="rect">
            <a:avLst/>
          </a:prstGeom>
          <a:noFill/>
          <a:ln>
            <a:noFill/>
          </a:ln>
        </p:spPr>
      </p:pic>
      <p:sp>
        <p:nvSpPr>
          <p:cNvPr id="210" name="Google Shape;210;p5"/>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211" name="Google Shape;211;p5"/>
          <p:cNvSpPr txBox="1"/>
          <p:nvPr/>
        </p:nvSpPr>
        <p:spPr>
          <a:xfrm>
            <a:off x="700029" y="1760600"/>
            <a:ext cx="8791478" cy="4114800"/>
          </a:xfrm>
          <a:prstGeom prst="rect">
            <a:avLst/>
          </a:prstGeom>
          <a:noFill/>
          <a:ln>
            <a:noFill/>
          </a:ln>
        </p:spPr>
        <p:txBody>
          <a:bodyPr anchorCtr="0" anchor="t" bIns="45700" lIns="91425" spcFirstLastPara="1" rIns="91425" wrap="square" tIns="45700">
            <a:noAutofit/>
          </a:bodyPr>
          <a:lstStyle/>
          <a:p>
            <a:pPr indent="-311150" lvl="0" marL="514350" marR="0" rtl="0" algn="l">
              <a:lnSpc>
                <a:spcPct val="100000"/>
              </a:lnSpc>
              <a:spcBef>
                <a:spcPts val="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p:txBody>
      </p:sp>
      <p:sp>
        <p:nvSpPr>
          <p:cNvPr id="212" name="Google Shape;212;p5"/>
          <p:cNvSpPr txBox="1"/>
          <p:nvPr/>
        </p:nvSpPr>
        <p:spPr>
          <a:xfrm>
            <a:off x="1804149" y="2345653"/>
            <a:ext cx="8229600" cy="1984375"/>
          </a:xfrm>
          <a:prstGeom prst="rect">
            <a:avLst/>
          </a:prstGeom>
          <a:solidFill>
            <a:srgbClr val="006666"/>
          </a:solidFill>
          <a:ln cap="flat" cmpd="sng" w="9525">
            <a:solidFill>
              <a:srgbClr val="000000"/>
            </a:solidFill>
            <a:prstDash val="solid"/>
            <a:miter lim="800000"/>
            <a:headEnd len="sm" w="sm" type="none"/>
            <a:tailEnd len="sm" w="sm" type="none"/>
          </a:ln>
          <a:effectLst>
            <a:outerShdw blurRad="50800" rotWithShape="0" algn="tl" dir="2700000" dist="762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Tahoma"/>
              <a:buNone/>
            </a:pPr>
            <a:r>
              <a:rPr b="1" i="0" lang="en-US" sz="4400" u="none" cap="none" strike="noStrike">
                <a:solidFill>
                  <a:srgbClr val="FFFFFF"/>
                </a:solidFill>
                <a:latin typeface="Tahoma"/>
                <a:ea typeface="Tahoma"/>
                <a:cs typeface="Tahoma"/>
                <a:sym typeface="Tahoma"/>
              </a:rPr>
              <a:t>Submitting Your Résumé</a:t>
            </a:r>
            <a:endParaRPr b="1" i="0" sz="4400" u="none" cap="none" strike="noStrike">
              <a:solidFill>
                <a:srgbClr val="FFFFFF"/>
              </a:solidFill>
              <a:latin typeface="Tahoma"/>
              <a:ea typeface="Tahoma"/>
              <a:cs typeface="Tahoma"/>
              <a:sym typeface="Tahom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id="218" name="Google Shape;218;p6"/>
          <p:cNvPicPr preferRelativeResize="0"/>
          <p:nvPr/>
        </p:nvPicPr>
        <p:blipFill rotWithShape="1">
          <a:blip r:embed="rId3">
            <a:alphaModFix/>
          </a:blip>
          <a:srcRect b="0" l="0" r="0" t="0"/>
          <a:stretch/>
        </p:blipFill>
        <p:spPr>
          <a:xfrm>
            <a:off x="2440788" y="5954836"/>
            <a:ext cx="9631887" cy="199246"/>
          </a:xfrm>
          <a:prstGeom prst="rect">
            <a:avLst/>
          </a:prstGeom>
          <a:noFill/>
          <a:ln>
            <a:noFill/>
          </a:ln>
        </p:spPr>
      </p:pic>
      <p:pic>
        <p:nvPicPr>
          <p:cNvPr id="219" name="Google Shape;219;p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20" name="Google Shape;220;p6"/>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21" name="Google Shape;221;p6"/>
          <p:cNvPicPr preferRelativeResize="0"/>
          <p:nvPr/>
        </p:nvPicPr>
        <p:blipFill rotWithShape="1">
          <a:blip r:embed="rId5">
            <a:alphaModFix/>
          </a:blip>
          <a:srcRect b="0" l="0" r="0" t="0"/>
          <a:stretch/>
        </p:blipFill>
        <p:spPr>
          <a:xfrm>
            <a:off x="80167" y="-272524"/>
            <a:ext cx="10950207" cy="1953688"/>
          </a:xfrm>
          <a:prstGeom prst="rect">
            <a:avLst/>
          </a:prstGeom>
          <a:noFill/>
          <a:ln>
            <a:noFill/>
          </a:ln>
        </p:spPr>
      </p:pic>
      <p:sp>
        <p:nvSpPr>
          <p:cNvPr id="222" name="Google Shape;222;p6"/>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223" name="Google Shape;223;p6"/>
          <p:cNvSpPr txBox="1"/>
          <p:nvPr/>
        </p:nvSpPr>
        <p:spPr>
          <a:xfrm>
            <a:off x="2750226" y="251650"/>
            <a:ext cx="9441773"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6000" u="none" cap="none" strike="noStrike">
                <a:solidFill>
                  <a:srgbClr val="FFFFFF"/>
                </a:solidFill>
                <a:latin typeface="Tahoma"/>
                <a:ea typeface="Tahoma"/>
                <a:cs typeface="Tahoma"/>
                <a:sym typeface="Tahoma"/>
              </a:rPr>
              <a:t>Application Letters</a:t>
            </a:r>
            <a:endParaRPr sz="1800">
              <a:solidFill>
                <a:schemeClr val="dk1"/>
              </a:solidFill>
              <a:latin typeface="Calibri"/>
              <a:ea typeface="Calibri"/>
              <a:cs typeface="Calibri"/>
              <a:sym typeface="Calibri"/>
            </a:endParaRPr>
          </a:p>
        </p:txBody>
      </p:sp>
      <p:pic>
        <p:nvPicPr>
          <p:cNvPr descr="shutterstock_2489408.jpg" id="224" name="Google Shape;224;p6"/>
          <p:cNvPicPr preferRelativeResize="0"/>
          <p:nvPr/>
        </p:nvPicPr>
        <p:blipFill rotWithShape="1">
          <a:blip r:embed="rId6">
            <a:alphaModFix/>
          </a:blip>
          <a:srcRect b="0" l="0" r="0" t="0"/>
          <a:stretch/>
        </p:blipFill>
        <p:spPr>
          <a:xfrm>
            <a:off x="587829" y="1201257"/>
            <a:ext cx="11163672" cy="4753579"/>
          </a:xfrm>
          <a:prstGeom prst="rect">
            <a:avLst/>
          </a:prstGeom>
          <a:noFill/>
          <a:ln cap="flat" cmpd="sng" w="9525">
            <a:solidFill>
              <a:srgbClr val="F2F2F2"/>
            </a:solidFill>
            <a:prstDash val="solid"/>
            <a:round/>
            <a:headEnd len="sm" w="sm" type="none"/>
            <a:tailEnd len="sm" w="sm" type="none"/>
          </a:ln>
        </p:spPr>
      </p:pic>
      <p:sp>
        <p:nvSpPr>
          <p:cNvPr id="225" name="Google Shape;225;p6"/>
          <p:cNvSpPr/>
          <p:nvPr/>
        </p:nvSpPr>
        <p:spPr>
          <a:xfrm>
            <a:off x="7471112" y="1392304"/>
            <a:ext cx="3352800" cy="914400"/>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400"/>
              <a:buFont typeface="Arial"/>
              <a:buNone/>
            </a:pPr>
            <a:r>
              <a:rPr b="1" i="0" lang="en-US" sz="4400" u="none" cap="none" strike="noStrike">
                <a:solidFill>
                  <a:srgbClr val="000000"/>
                </a:solidFill>
                <a:latin typeface="Arial"/>
                <a:ea typeface="Arial"/>
                <a:cs typeface="Arial"/>
                <a:sym typeface="Arial"/>
              </a:rPr>
              <a:t>Unsolicited</a:t>
            </a:r>
            <a:endParaRPr/>
          </a:p>
        </p:txBody>
      </p:sp>
      <p:sp>
        <p:nvSpPr>
          <p:cNvPr id="226" name="Google Shape;226;p6"/>
          <p:cNvSpPr/>
          <p:nvPr/>
        </p:nvSpPr>
        <p:spPr>
          <a:xfrm>
            <a:off x="747919" y="1290422"/>
            <a:ext cx="3352800" cy="914400"/>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400"/>
              <a:buFont typeface="Arial"/>
              <a:buNone/>
            </a:pPr>
            <a:r>
              <a:rPr b="1" i="0" lang="en-US" sz="4400" u="none" cap="none" strike="noStrike">
                <a:solidFill>
                  <a:srgbClr val="000000"/>
                </a:solidFill>
                <a:latin typeface="Arial"/>
                <a:ea typeface="Arial"/>
                <a:cs typeface="Arial"/>
                <a:sym typeface="Arial"/>
              </a:rPr>
              <a:t>Solicited</a:t>
            </a:r>
            <a:endParaRPr/>
          </a:p>
        </p:txBody>
      </p:sp>
      <p:sp>
        <p:nvSpPr>
          <p:cNvPr id="227" name="Google Shape;227;p6"/>
          <p:cNvSpPr/>
          <p:nvPr/>
        </p:nvSpPr>
        <p:spPr>
          <a:xfrm>
            <a:off x="2762681" y="2397865"/>
            <a:ext cx="5585178" cy="685800"/>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What You Are Sending</a:t>
            </a:r>
            <a:endParaRPr/>
          </a:p>
        </p:txBody>
      </p:sp>
      <p:sp>
        <p:nvSpPr>
          <p:cNvPr id="228" name="Google Shape;228;p6"/>
          <p:cNvSpPr/>
          <p:nvPr/>
        </p:nvSpPr>
        <p:spPr>
          <a:xfrm>
            <a:off x="2762681" y="3339125"/>
            <a:ext cx="5585178" cy="685800"/>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Why You Are Sending It</a:t>
            </a:r>
            <a:endParaRPr/>
          </a:p>
        </p:txBody>
      </p:sp>
      <p:sp>
        <p:nvSpPr>
          <p:cNvPr id="229" name="Google Shape;229;p6"/>
          <p:cNvSpPr/>
          <p:nvPr/>
        </p:nvSpPr>
        <p:spPr>
          <a:xfrm>
            <a:off x="2750226" y="4379605"/>
            <a:ext cx="5585178" cy="685800"/>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Benefits of Reading It</a:t>
            </a:r>
            <a:endParaRPr/>
          </a:p>
        </p:txBody>
      </p:sp>
      <p:pic>
        <p:nvPicPr>
          <p:cNvPr id="230" name="Google Shape;230;p6"/>
          <p:cNvPicPr preferRelativeResize="0"/>
          <p:nvPr/>
        </p:nvPicPr>
        <p:blipFill rotWithShape="1">
          <a:blip r:embed="rId7">
            <a:alphaModFix/>
          </a:blip>
          <a:srcRect b="0" l="0" r="0" t="0"/>
          <a:stretch/>
        </p:blipFill>
        <p:spPr>
          <a:xfrm>
            <a:off x="440499" y="5261961"/>
            <a:ext cx="1744171" cy="156408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id="236" name="Google Shape;236;p7"/>
          <p:cNvPicPr preferRelativeResize="0"/>
          <p:nvPr/>
        </p:nvPicPr>
        <p:blipFill rotWithShape="1">
          <a:blip r:embed="rId3">
            <a:alphaModFix/>
          </a:blip>
          <a:srcRect b="0" l="0" r="0" t="0"/>
          <a:stretch/>
        </p:blipFill>
        <p:spPr>
          <a:xfrm>
            <a:off x="374121" y="5761794"/>
            <a:ext cx="1222425" cy="1096206"/>
          </a:xfrm>
          <a:prstGeom prst="rect">
            <a:avLst/>
          </a:prstGeom>
          <a:noFill/>
          <a:ln>
            <a:noFill/>
          </a:ln>
        </p:spPr>
      </p:pic>
      <p:pic>
        <p:nvPicPr>
          <p:cNvPr id="237" name="Google Shape;237;p7"/>
          <p:cNvPicPr preferRelativeResize="0"/>
          <p:nvPr/>
        </p:nvPicPr>
        <p:blipFill rotWithShape="1">
          <a:blip r:embed="rId4">
            <a:alphaModFix/>
          </a:blip>
          <a:srcRect b="0" l="0" r="0" t="0"/>
          <a:stretch/>
        </p:blipFill>
        <p:spPr>
          <a:xfrm>
            <a:off x="2440788" y="5954836"/>
            <a:ext cx="9631887" cy="199246"/>
          </a:xfrm>
          <a:prstGeom prst="rect">
            <a:avLst/>
          </a:prstGeom>
          <a:noFill/>
          <a:ln>
            <a:noFill/>
          </a:ln>
        </p:spPr>
      </p:pic>
      <p:pic>
        <p:nvPicPr>
          <p:cNvPr id="238" name="Google Shape;238;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9" name="Google Shape;239;p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40" name="Google Shape;240;p7"/>
          <p:cNvPicPr preferRelativeResize="0"/>
          <p:nvPr/>
        </p:nvPicPr>
        <p:blipFill rotWithShape="1">
          <a:blip r:embed="rId6">
            <a:alphaModFix/>
          </a:blip>
          <a:srcRect b="0" l="0" r="0" t="0"/>
          <a:stretch/>
        </p:blipFill>
        <p:spPr>
          <a:xfrm>
            <a:off x="80167" y="-272524"/>
            <a:ext cx="10950207" cy="1953688"/>
          </a:xfrm>
          <a:prstGeom prst="rect">
            <a:avLst/>
          </a:prstGeom>
          <a:noFill/>
          <a:ln>
            <a:noFill/>
          </a:ln>
        </p:spPr>
      </p:pic>
      <p:sp>
        <p:nvSpPr>
          <p:cNvPr id="241" name="Google Shape;241;p7"/>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242" name="Google Shape;242;p7"/>
          <p:cNvSpPr txBox="1"/>
          <p:nvPr/>
        </p:nvSpPr>
        <p:spPr>
          <a:xfrm>
            <a:off x="3125783" y="242253"/>
            <a:ext cx="9441773"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Application Letters</a:t>
            </a:r>
            <a:endParaRPr b="0" i="0" sz="1600" u="none" cap="none" strike="noStrike">
              <a:solidFill>
                <a:srgbClr val="000000"/>
              </a:solidFill>
              <a:latin typeface="Calibri"/>
              <a:ea typeface="Calibri"/>
              <a:cs typeface="Calibri"/>
              <a:sym typeface="Calibri"/>
            </a:endParaRPr>
          </a:p>
        </p:txBody>
      </p:sp>
      <p:pic>
        <p:nvPicPr>
          <p:cNvPr descr="Graphical user interface&#10;&#10;Description automatically generated" id="243" name="Google Shape;243;p7"/>
          <p:cNvPicPr preferRelativeResize="0"/>
          <p:nvPr/>
        </p:nvPicPr>
        <p:blipFill rotWithShape="1">
          <a:blip r:embed="rId7">
            <a:alphaModFix/>
          </a:blip>
          <a:srcRect b="42602" l="14867" r="23539" t="22682"/>
          <a:stretch/>
        </p:blipFill>
        <p:spPr>
          <a:xfrm>
            <a:off x="3804556" y="2101343"/>
            <a:ext cx="4904851" cy="222216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pic>
        <p:nvPicPr>
          <p:cNvPr id="249" name="Google Shape;249;p8"/>
          <p:cNvPicPr preferRelativeResize="0"/>
          <p:nvPr/>
        </p:nvPicPr>
        <p:blipFill rotWithShape="1">
          <a:blip r:embed="rId3">
            <a:alphaModFix/>
          </a:blip>
          <a:srcRect b="0" l="0" r="0" t="0"/>
          <a:stretch/>
        </p:blipFill>
        <p:spPr>
          <a:xfrm>
            <a:off x="374121" y="5761794"/>
            <a:ext cx="1222425" cy="1096206"/>
          </a:xfrm>
          <a:prstGeom prst="rect">
            <a:avLst/>
          </a:prstGeom>
          <a:noFill/>
          <a:ln>
            <a:noFill/>
          </a:ln>
        </p:spPr>
      </p:pic>
      <p:pic>
        <p:nvPicPr>
          <p:cNvPr id="250" name="Google Shape;250;p8"/>
          <p:cNvPicPr preferRelativeResize="0"/>
          <p:nvPr/>
        </p:nvPicPr>
        <p:blipFill rotWithShape="1">
          <a:blip r:embed="rId4">
            <a:alphaModFix/>
          </a:blip>
          <a:srcRect b="0" l="0" r="0" t="0"/>
          <a:stretch/>
        </p:blipFill>
        <p:spPr>
          <a:xfrm>
            <a:off x="2440788" y="5954836"/>
            <a:ext cx="9631887" cy="199246"/>
          </a:xfrm>
          <a:prstGeom prst="rect">
            <a:avLst/>
          </a:prstGeom>
          <a:noFill/>
          <a:ln>
            <a:noFill/>
          </a:ln>
        </p:spPr>
      </p:pic>
      <p:pic>
        <p:nvPicPr>
          <p:cNvPr id="251" name="Google Shape;251;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2" name="Google Shape;252;p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53" name="Google Shape;253;p8"/>
          <p:cNvPicPr preferRelativeResize="0"/>
          <p:nvPr/>
        </p:nvPicPr>
        <p:blipFill rotWithShape="1">
          <a:blip r:embed="rId6">
            <a:alphaModFix/>
          </a:blip>
          <a:srcRect b="0" l="0" r="0" t="0"/>
          <a:stretch/>
        </p:blipFill>
        <p:spPr>
          <a:xfrm>
            <a:off x="80167" y="-272524"/>
            <a:ext cx="10950207" cy="1953688"/>
          </a:xfrm>
          <a:prstGeom prst="rect">
            <a:avLst/>
          </a:prstGeom>
          <a:noFill/>
          <a:ln>
            <a:noFill/>
          </a:ln>
        </p:spPr>
      </p:pic>
      <p:sp>
        <p:nvSpPr>
          <p:cNvPr id="254" name="Google Shape;254;p8"/>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255" name="Google Shape;255;p8"/>
          <p:cNvSpPr txBox="1"/>
          <p:nvPr/>
        </p:nvSpPr>
        <p:spPr>
          <a:xfrm>
            <a:off x="3125783" y="242253"/>
            <a:ext cx="9441773"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Application Letters</a:t>
            </a:r>
            <a:endParaRPr b="0" i="0" sz="1600" u="none" cap="none" strike="noStrike">
              <a:solidFill>
                <a:srgbClr val="000000"/>
              </a:solidFill>
              <a:latin typeface="Calibri"/>
              <a:ea typeface="Calibri"/>
              <a:cs typeface="Calibri"/>
              <a:sym typeface="Calibri"/>
            </a:endParaRPr>
          </a:p>
        </p:txBody>
      </p:sp>
      <p:pic>
        <p:nvPicPr>
          <p:cNvPr descr="Graphical user interface, text, application&#10;&#10;Description automatically generated" id="256" name="Google Shape;256;p8"/>
          <p:cNvPicPr preferRelativeResize="0"/>
          <p:nvPr/>
        </p:nvPicPr>
        <p:blipFill rotWithShape="1">
          <a:blip r:embed="rId7">
            <a:alphaModFix/>
          </a:blip>
          <a:srcRect b="2043" l="9742" r="12133" t="22070"/>
          <a:stretch/>
        </p:blipFill>
        <p:spPr>
          <a:xfrm>
            <a:off x="2106386" y="1191469"/>
            <a:ext cx="8254516" cy="542427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pic>
        <p:nvPicPr>
          <p:cNvPr id="262" name="Google Shape;262;p9"/>
          <p:cNvPicPr preferRelativeResize="0"/>
          <p:nvPr/>
        </p:nvPicPr>
        <p:blipFill rotWithShape="1">
          <a:blip r:embed="rId3">
            <a:alphaModFix/>
          </a:blip>
          <a:srcRect b="0" l="0" r="0" t="0"/>
          <a:stretch/>
        </p:blipFill>
        <p:spPr>
          <a:xfrm>
            <a:off x="2440788" y="5954836"/>
            <a:ext cx="9631887" cy="199246"/>
          </a:xfrm>
          <a:prstGeom prst="rect">
            <a:avLst/>
          </a:prstGeom>
          <a:noFill/>
          <a:ln>
            <a:noFill/>
          </a:ln>
        </p:spPr>
      </p:pic>
      <p:pic>
        <p:nvPicPr>
          <p:cNvPr id="263" name="Google Shape;263;p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64" name="Google Shape;264;p9"/>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65" name="Google Shape;265;p9"/>
          <p:cNvPicPr preferRelativeResize="0"/>
          <p:nvPr/>
        </p:nvPicPr>
        <p:blipFill rotWithShape="1">
          <a:blip r:embed="rId5">
            <a:alphaModFix/>
          </a:blip>
          <a:srcRect b="0" l="0" r="0" t="0"/>
          <a:stretch/>
        </p:blipFill>
        <p:spPr>
          <a:xfrm>
            <a:off x="80167" y="-272524"/>
            <a:ext cx="10950207" cy="1953688"/>
          </a:xfrm>
          <a:prstGeom prst="rect">
            <a:avLst/>
          </a:prstGeom>
          <a:noFill/>
          <a:ln>
            <a:noFill/>
          </a:ln>
        </p:spPr>
      </p:pic>
      <p:sp>
        <p:nvSpPr>
          <p:cNvPr id="266" name="Google Shape;266;p9"/>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267" name="Google Shape;267;p9"/>
          <p:cNvSpPr txBox="1"/>
          <p:nvPr/>
        </p:nvSpPr>
        <p:spPr>
          <a:xfrm>
            <a:off x="2750226" y="251650"/>
            <a:ext cx="9441773" cy="10156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6000"/>
              <a:buFont typeface="Tahoma"/>
              <a:buNone/>
            </a:pPr>
            <a:r>
              <a:rPr b="1" i="0" lang="en-US" sz="6000" u="none" cap="none" strike="noStrike">
                <a:solidFill>
                  <a:srgbClr val="FFFFFF"/>
                </a:solidFill>
                <a:latin typeface="Tahoma"/>
                <a:ea typeface="Tahoma"/>
                <a:cs typeface="Tahoma"/>
                <a:sym typeface="Tahoma"/>
              </a:rPr>
              <a:t>Application Letters</a:t>
            </a:r>
            <a:endParaRPr b="0" i="0" sz="1800" u="none" cap="none" strike="noStrike">
              <a:solidFill>
                <a:srgbClr val="000000"/>
              </a:solidFill>
              <a:latin typeface="Calibri"/>
              <a:ea typeface="Calibri"/>
              <a:cs typeface="Calibri"/>
              <a:sym typeface="Calibri"/>
            </a:endParaRPr>
          </a:p>
        </p:txBody>
      </p:sp>
      <p:pic>
        <p:nvPicPr>
          <p:cNvPr descr="shutterstock_2489408.jpg" id="268" name="Google Shape;268;p9"/>
          <p:cNvPicPr preferRelativeResize="0"/>
          <p:nvPr/>
        </p:nvPicPr>
        <p:blipFill rotWithShape="1">
          <a:blip r:embed="rId6">
            <a:alphaModFix/>
          </a:blip>
          <a:srcRect b="0" l="0" r="0" t="0"/>
          <a:stretch/>
        </p:blipFill>
        <p:spPr>
          <a:xfrm>
            <a:off x="514164" y="1425326"/>
            <a:ext cx="11163672" cy="4753579"/>
          </a:xfrm>
          <a:prstGeom prst="rect">
            <a:avLst/>
          </a:prstGeom>
          <a:noFill/>
          <a:ln cap="flat" cmpd="sng" w="9525">
            <a:solidFill>
              <a:srgbClr val="F2F2F2"/>
            </a:solidFill>
            <a:prstDash val="solid"/>
            <a:round/>
            <a:headEnd len="sm" w="sm" type="none"/>
            <a:tailEnd len="sm" w="sm" type="none"/>
          </a:ln>
        </p:spPr>
      </p:pic>
      <p:sp>
        <p:nvSpPr>
          <p:cNvPr id="269" name="Google Shape;269;p9"/>
          <p:cNvSpPr/>
          <p:nvPr/>
        </p:nvSpPr>
        <p:spPr>
          <a:xfrm>
            <a:off x="1202107" y="2493750"/>
            <a:ext cx="9441773" cy="3408325"/>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Times New Roman"/>
              <a:buNone/>
            </a:pPr>
            <a:r>
              <a:rPr b="1" i="0" lang="en-US" sz="3200" u="none" cap="none" strike="noStrike">
                <a:solidFill>
                  <a:srgbClr val="000000"/>
                </a:solidFill>
                <a:latin typeface="Times New Roman"/>
                <a:ea typeface="Times New Roman"/>
                <a:cs typeface="Times New Roman"/>
                <a:sym typeface="Times New Roman"/>
              </a:rPr>
              <a:t>(in response to an identified job opening) you’ll know what qualifications the organization is seeking. You’ll also have more competition because hundreds of other job seekers will have seen the listing and may be sending applications too</a:t>
            </a:r>
            <a:endParaRPr b="1" i="0" sz="8800" u="none" cap="none" strike="noStrike">
              <a:solidFill>
                <a:srgbClr val="000000"/>
              </a:solidFill>
              <a:latin typeface="Arial"/>
              <a:ea typeface="Arial"/>
              <a:cs typeface="Arial"/>
              <a:sym typeface="Arial"/>
            </a:endParaRPr>
          </a:p>
        </p:txBody>
      </p:sp>
      <p:sp>
        <p:nvSpPr>
          <p:cNvPr id="270" name="Google Shape;270;p9"/>
          <p:cNvSpPr/>
          <p:nvPr/>
        </p:nvSpPr>
        <p:spPr>
          <a:xfrm>
            <a:off x="747918" y="1290421"/>
            <a:ext cx="9441773" cy="926499"/>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4400"/>
              <a:buFont typeface="Arial"/>
              <a:buNone/>
            </a:pPr>
            <a:r>
              <a:rPr b="1" i="0" lang="en-US" sz="4400" u="none" cap="none" strike="noStrike">
                <a:solidFill>
                  <a:srgbClr val="FF0000"/>
                </a:solidFill>
                <a:latin typeface="Arial"/>
                <a:ea typeface="Arial"/>
                <a:cs typeface="Arial"/>
                <a:sym typeface="Arial"/>
              </a:rPr>
              <a:t>Solicited application letter</a:t>
            </a:r>
            <a:endParaRPr/>
          </a:p>
        </p:txBody>
      </p:sp>
      <p:pic>
        <p:nvPicPr>
          <p:cNvPr id="271" name="Google Shape;271;p9"/>
          <p:cNvPicPr preferRelativeResize="0"/>
          <p:nvPr/>
        </p:nvPicPr>
        <p:blipFill rotWithShape="1">
          <a:blip r:embed="rId7">
            <a:alphaModFix/>
          </a:blip>
          <a:srcRect b="0" l="0" r="0" t="0"/>
          <a:stretch/>
        </p:blipFill>
        <p:spPr>
          <a:xfrm>
            <a:off x="440499" y="5261961"/>
            <a:ext cx="1744171" cy="156408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pic>
        <p:nvPicPr>
          <p:cNvPr id="277" name="Google Shape;277;p10"/>
          <p:cNvPicPr preferRelativeResize="0"/>
          <p:nvPr/>
        </p:nvPicPr>
        <p:blipFill rotWithShape="1">
          <a:blip r:embed="rId3">
            <a:alphaModFix/>
          </a:blip>
          <a:srcRect b="0" l="0" r="0" t="0"/>
          <a:stretch/>
        </p:blipFill>
        <p:spPr>
          <a:xfrm>
            <a:off x="2440788" y="5954836"/>
            <a:ext cx="9631887" cy="199246"/>
          </a:xfrm>
          <a:prstGeom prst="rect">
            <a:avLst/>
          </a:prstGeom>
          <a:noFill/>
          <a:ln>
            <a:noFill/>
          </a:ln>
        </p:spPr>
      </p:pic>
      <p:pic>
        <p:nvPicPr>
          <p:cNvPr id="278" name="Google Shape;278;p1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79" name="Google Shape;279;p10"/>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80" name="Google Shape;280;p10"/>
          <p:cNvPicPr preferRelativeResize="0"/>
          <p:nvPr/>
        </p:nvPicPr>
        <p:blipFill rotWithShape="1">
          <a:blip r:embed="rId5">
            <a:alphaModFix/>
          </a:blip>
          <a:srcRect b="0" l="0" r="0" t="0"/>
          <a:stretch/>
        </p:blipFill>
        <p:spPr>
          <a:xfrm>
            <a:off x="80167" y="-272524"/>
            <a:ext cx="10950207" cy="1953688"/>
          </a:xfrm>
          <a:prstGeom prst="rect">
            <a:avLst/>
          </a:prstGeom>
          <a:noFill/>
          <a:ln>
            <a:noFill/>
          </a:ln>
        </p:spPr>
      </p:pic>
      <p:sp>
        <p:nvSpPr>
          <p:cNvPr id="281" name="Google Shape;281;p10"/>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282" name="Google Shape;282;p10"/>
          <p:cNvSpPr txBox="1"/>
          <p:nvPr/>
        </p:nvSpPr>
        <p:spPr>
          <a:xfrm>
            <a:off x="2750226" y="251650"/>
            <a:ext cx="9441773" cy="10156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6000"/>
              <a:buFont typeface="Tahoma"/>
              <a:buNone/>
            </a:pPr>
            <a:r>
              <a:rPr b="1" i="0" lang="en-US" sz="6000" u="none" cap="none" strike="noStrike">
                <a:solidFill>
                  <a:srgbClr val="FFFFFF"/>
                </a:solidFill>
                <a:latin typeface="Tahoma"/>
                <a:ea typeface="Tahoma"/>
                <a:cs typeface="Tahoma"/>
                <a:sym typeface="Tahoma"/>
              </a:rPr>
              <a:t>Application Letters</a:t>
            </a:r>
            <a:endParaRPr b="0" i="0" sz="1800" u="none" cap="none" strike="noStrike">
              <a:solidFill>
                <a:srgbClr val="000000"/>
              </a:solidFill>
              <a:latin typeface="Calibri"/>
              <a:ea typeface="Calibri"/>
              <a:cs typeface="Calibri"/>
              <a:sym typeface="Calibri"/>
            </a:endParaRPr>
          </a:p>
        </p:txBody>
      </p:sp>
      <p:pic>
        <p:nvPicPr>
          <p:cNvPr descr="shutterstock_2489408.jpg" id="283" name="Google Shape;283;p10"/>
          <p:cNvPicPr preferRelativeResize="0"/>
          <p:nvPr/>
        </p:nvPicPr>
        <p:blipFill rotWithShape="1">
          <a:blip r:embed="rId6">
            <a:alphaModFix/>
          </a:blip>
          <a:srcRect b="0" l="0" r="0" t="0"/>
          <a:stretch/>
        </p:blipFill>
        <p:spPr>
          <a:xfrm>
            <a:off x="514164" y="1425326"/>
            <a:ext cx="11163672" cy="4753579"/>
          </a:xfrm>
          <a:prstGeom prst="rect">
            <a:avLst/>
          </a:prstGeom>
          <a:noFill/>
          <a:ln cap="flat" cmpd="sng" w="9525">
            <a:solidFill>
              <a:srgbClr val="F2F2F2"/>
            </a:solidFill>
            <a:prstDash val="solid"/>
            <a:round/>
            <a:headEnd len="sm" w="sm" type="none"/>
            <a:tailEnd len="sm" w="sm" type="none"/>
          </a:ln>
        </p:spPr>
      </p:pic>
      <p:sp>
        <p:nvSpPr>
          <p:cNvPr id="284" name="Google Shape;284;p10"/>
          <p:cNvSpPr/>
          <p:nvPr/>
        </p:nvSpPr>
        <p:spPr>
          <a:xfrm>
            <a:off x="587829" y="2113837"/>
            <a:ext cx="11163672" cy="3408325"/>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Times New Roman"/>
              <a:buNone/>
            </a:pPr>
            <a:r>
              <a:rPr b="1" i="0" lang="en-US" sz="3200" u="none" cap="none" strike="noStrike">
                <a:solidFill>
                  <a:srgbClr val="000000"/>
                </a:solidFill>
                <a:latin typeface="Times New Roman"/>
                <a:ea typeface="Times New Roman"/>
                <a:cs typeface="Times New Roman"/>
                <a:sym typeface="Times New Roman"/>
              </a:rPr>
              <a:t>(a prospecting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endParaRPr/>
          </a:p>
        </p:txBody>
      </p:sp>
      <p:sp>
        <p:nvSpPr>
          <p:cNvPr id="285" name="Google Shape;285;p10"/>
          <p:cNvSpPr/>
          <p:nvPr/>
        </p:nvSpPr>
        <p:spPr>
          <a:xfrm>
            <a:off x="747918" y="1290421"/>
            <a:ext cx="9441773" cy="641381"/>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4400"/>
              <a:buFont typeface="Arial"/>
              <a:buNone/>
            </a:pPr>
            <a:r>
              <a:rPr b="1" i="0" lang="en-US" sz="4400" u="none" cap="none" strike="noStrike">
                <a:solidFill>
                  <a:srgbClr val="FF0000"/>
                </a:solidFill>
                <a:latin typeface="Arial"/>
                <a:ea typeface="Arial"/>
                <a:cs typeface="Arial"/>
                <a:sym typeface="Arial"/>
              </a:rPr>
              <a:t>unsolicited application letter</a:t>
            </a:r>
            <a:endParaRPr/>
          </a:p>
        </p:txBody>
      </p:sp>
      <p:pic>
        <p:nvPicPr>
          <p:cNvPr id="286" name="Google Shape;286;p10"/>
          <p:cNvPicPr preferRelativeResize="0"/>
          <p:nvPr/>
        </p:nvPicPr>
        <p:blipFill rotWithShape="1">
          <a:blip r:embed="rId7">
            <a:alphaModFix/>
          </a:blip>
          <a:srcRect b="0" l="0" r="0" t="0"/>
          <a:stretch/>
        </p:blipFill>
        <p:spPr>
          <a:xfrm>
            <a:off x="-124168" y="5372042"/>
            <a:ext cx="1744171" cy="156408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pic>
        <p:nvPicPr>
          <p:cNvPr id="292" name="Google Shape;292;p11"/>
          <p:cNvPicPr preferRelativeResize="0"/>
          <p:nvPr/>
        </p:nvPicPr>
        <p:blipFill rotWithShape="1">
          <a:blip r:embed="rId3">
            <a:alphaModFix/>
          </a:blip>
          <a:srcRect b="0" l="0" r="0" t="0"/>
          <a:stretch/>
        </p:blipFill>
        <p:spPr>
          <a:xfrm>
            <a:off x="2440788" y="5954836"/>
            <a:ext cx="9631887" cy="199246"/>
          </a:xfrm>
          <a:prstGeom prst="rect">
            <a:avLst/>
          </a:prstGeom>
          <a:noFill/>
          <a:ln>
            <a:noFill/>
          </a:ln>
        </p:spPr>
      </p:pic>
      <p:pic>
        <p:nvPicPr>
          <p:cNvPr id="293" name="Google Shape;293;p1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94" name="Google Shape;294;p11"/>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95" name="Google Shape;295;p11"/>
          <p:cNvPicPr preferRelativeResize="0"/>
          <p:nvPr/>
        </p:nvPicPr>
        <p:blipFill rotWithShape="1">
          <a:blip r:embed="rId5">
            <a:alphaModFix/>
          </a:blip>
          <a:srcRect b="0" l="0" r="0" t="0"/>
          <a:stretch/>
        </p:blipFill>
        <p:spPr>
          <a:xfrm>
            <a:off x="80167" y="-272524"/>
            <a:ext cx="10950207" cy="1953688"/>
          </a:xfrm>
          <a:prstGeom prst="rect">
            <a:avLst/>
          </a:prstGeom>
          <a:noFill/>
          <a:ln>
            <a:noFill/>
          </a:ln>
        </p:spPr>
      </p:pic>
      <p:sp>
        <p:nvSpPr>
          <p:cNvPr id="296" name="Google Shape;296;p11"/>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297" name="Google Shape;297;p11"/>
          <p:cNvSpPr txBox="1"/>
          <p:nvPr/>
        </p:nvSpPr>
        <p:spPr>
          <a:xfrm>
            <a:off x="2750226" y="251650"/>
            <a:ext cx="9441773"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Application Letter Tips</a:t>
            </a:r>
            <a:endParaRPr/>
          </a:p>
        </p:txBody>
      </p:sp>
      <p:pic>
        <p:nvPicPr>
          <p:cNvPr descr="shutterstock_2489408.jpg" id="298" name="Google Shape;298;p11"/>
          <p:cNvPicPr preferRelativeResize="0"/>
          <p:nvPr/>
        </p:nvPicPr>
        <p:blipFill rotWithShape="1">
          <a:blip r:embed="rId6">
            <a:alphaModFix/>
          </a:blip>
          <a:srcRect b="0" l="0" r="0" t="0"/>
          <a:stretch/>
        </p:blipFill>
        <p:spPr>
          <a:xfrm>
            <a:off x="514164" y="1425326"/>
            <a:ext cx="11163672" cy="4753579"/>
          </a:xfrm>
          <a:prstGeom prst="rect">
            <a:avLst/>
          </a:prstGeom>
          <a:noFill/>
          <a:ln cap="flat" cmpd="sng" w="9525">
            <a:solidFill>
              <a:srgbClr val="F2F2F2"/>
            </a:solidFill>
            <a:prstDash val="solid"/>
            <a:round/>
            <a:headEnd len="sm" w="sm" type="none"/>
            <a:tailEnd len="sm" w="sm" type="none"/>
          </a:ln>
        </p:spPr>
      </p:pic>
      <p:sp>
        <p:nvSpPr>
          <p:cNvPr id="299" name="Google Shape;299;p11"/>
          <p:cNvSpPr/>
          <p:nvPr/>
        </p:nvSpPr>
        <p:spPr>
          <a:xfrm>
            <a:off x="2070012" y="1425327"/>
            <a:ext cx="9441773" cy="4156274"/>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l">
              <a:lnSpc>
                <a:spcPct val="100000"/>
              </a:lnSpc>
              <a:spcBef>
                <a:spcPts val="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Clearly identify the opportunity</a:t>
            </a:r>
            <a:endParaRPr/>
          </a:p>
          <a:p>
            <a:pPr indent="-342900" lvl="0" marL="342900" marR="0" rtl="0" algn="l">
              <a:lnSpc>
                <a:spcPct val="100000"/>
              </a:lnSpc>
              <a:spcBef>
                <a:spcPts val="124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Show you understand the company</a:t>
            </a:r>
            <a:endParaRPr/>
          </a:p>
          <a:p>
            <a:pPr indent="-342900" lvl="0" marL="342900" marR="0" rtl="0" algn="l">
              <a:lnSpc>
                <a:spcPct val="100000"/>
              </a:lnSpc>
              <a:spcBef>
                <a:spcPts val="124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Don’t volunteer salary history</a:t>
            </a:r>
            <a:endParaRPr/>
          </a:p>
          <a:p>
            <a:pPr indent="-342900" lvl="0" marL="342900" marR="0" rtl="0" algn="l">
              <a:lnSpc>
                <a:spcPct val="100000"/>
              </a:lnSpc>
              <a:spcBef>
                <a:spcPts val="124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Keep it short—about three paragraphs</a:t>
            </a:r>
            <a:endParaRPr/>
          </a:p>
          <a:p>
            <a:pPr indent="-342900" lvl="0" marL="342900" marR="0" rtl="0" algn="l">
              <a:lnSpc>
                <a:spcPct val="100000"/>
              </a:lnSpc>
              <a:spcBef>
                <a:spcPts val="124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Show personality but stay businesslike</a:t>
            </a:r>
            <a:endParaRPr/>
          </a:p>
          <a:p>
            <a:pPr indent="-342900" lvl="0" marL="342900" marR="0" rtl="0" algn="l">
              <a:lnSpc>
                <a:spcPct val="100000"/>
              </a:lnSpc>
              <a:spcBef>
                <a:spcPts val="124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Project confidence, not arrogance</a:t>
            </a:r>
            <a:endParaRPr/>
          </a:p>
        </p:txBody>
      </p:sp>
      <p:pic>
        <p:nvPicPr>
          <p:cNvPr id="300" name="Google Shape;300;p11"/>
          <p:cNvPicPr preferRelativeResize="0"/>
          <p:nvPr/>
        </p:nvPicPr>
        <p:blipFill rotWithShape="1">
          <a:blip r:embed="rId7">
            <a:alphaModFix/>
          </a:blip>
          <a:srcRect b="0" l="0" r="0" t="0"/>
          <a:stretch/>
        </p:blipFill>
        <p:spPr>
          <a:xfrm>
            <a:off x="301778" y="5593773"/>
            <a:ext cx="1744171" cy="156408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pic>
        <p:nvPicPr>
          <p:cNvPr id="306" name="Google Shape;306;p12"/>
          <p:cNvPicPr preferRelativeResize="0"/>
          <p:nvPr/>
        </p:nvPicPr>
        <p:blipFill rotWithShape="1">
          <a:blip r:embed="rId3">
            <a:alphaModFix/>
          </a:blip>
          <a:srcRect b="0" l="0" r="0" t="0"/>
          <a:stretch/>
        </p:blipFill>
        <p:spPr>
          <a:xfrm>
            <a:off x="2440788" y="5954836"/>
            <a:ext cx="9631887" cy="199246"/>
          </a:xfrm>
          <a:prstGeom prst="rect">
            <a:avLst/>
          </a:prstGeom>
          <a:noFill/>
          <a:ln>
            <a:noFill/>
          </a:ln>
        </p:spPr>
      </p:pic>
      <p:pic>
        <p:nvPicPr>
          <p:cNvPr id="307" name="Google Shape;307;p1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08" name="Google Shape;308;p12"/>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09" name="Google Shape;309;p12"/>
          <p:cNvPicPr preferRelativeResize="0"/>
          <p:nvPr/>
        </p:nvPicPr>
        <p:blipFill rotWithShape="1">
          <a:blip r:embed="rId5">
            <a:alphaModFix/>
          </a:blip>
          <a:srcRect b="0" l="0" r="0" t="0"/>
          <a:stretch/>
        </p:blipFill>
        <p:spPr>
          <a:xfrm>
            <a:off x="80167" y="-272524"/>
            <a:ext cx="10950207" cy="1953688"/>
          </a:xfrm>
          <a:prstGeom prst="rect">
            <a:avLst/>
          </a:prstGeom>
          <a:noFill/>
          <a:ln>
            <a:noFill/>
          </a:ln>
        </p:spPr>
      </p:pic>
      <p:sp>
        <p:nvSpPr>
          <p:cNvPr id="310" name="Google Shape;310;p12"/>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311" name="Google Shape;311;p12"/>
          <p:cNvSpPr txBox="1"/>
          <p:nvPr/>
        </p:nvSpPr>
        <p:spPr>
          <a:xfrm>
            <a:off x="1912332" y="158138"/>
            <a:ext cx="9441773" cy="76944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4400"/>
              <a:buFont typeface="Arial"/>
              <a:buNone/>
            </a:pPr>
            <a:r>
              <a:rPr b="1" i="0" lang="en-US" sz="4400" u="none" cap="none" strike="noStrike">
                <a:solidFill>
                  <a:schemeClr val="lt1"/>
                </a:solidFill>
                <a:latin typeface="Arial"/>
                <a:ea typeface="Arial"/>
                <a:cs typeface="Arial"/>
                <a:sym typeface="Arial"/>
              </a:rPr>
              <a:t>Using the AIDA Plan</a:t>
            </a:r>
            <a:endParaRPr/>
          </a:p>
        </p:txBody>
      </p:sp>
      <p:pic>
        <p:nvPicPr>
          <p:cNvPr descr="shutterstock_2489408.jpg" id="312" name="Google Shape;312;p12"/>
          <p:cNvPicPr preferRelativeResize="0"/>
          <p:nvPr/>
        </p:nvPicPr>
        <p:blipFill rotWithShape="1">
          <a:blip r:embed="rId6">
            <a:alphaModFix/>
          </a:blip>
          <a:srcRect b="0" l="0" r="0" t="0"/>
          <a:stretch/>
        </p:blipFill>
        <p:spPr>
          <a:xfrm>
            <a:off x="514164" y="1425326"/>
            <a:ext cx="11163672" cy="4753579"/>
          </a:xfrm>
          <a:prstGeom prst="rect">
            <a:avLst/>
          </a:prstGeom>
          <a:noFill/>
          <a:ln cap="flat" cmpd="sng" w="9525">
            <a:solidFill>
              <a:srgbClr val="F2F2F2"/>
            </a:solidFill>
            <a:prstDash val="solid"/>
            <a:round/>
            <a:headEnd len="sm" w="sm" type="none"/>
            <a:tailEnd len="sm" w="sm" type="none"/>
          </a:ln>
        </p:spPr>
      </p:pic>
      <p:sp>
        <p:nvSpPr>
          <p:cNvPr id="313" name="Google Shape;313;p12"/>
          <p:cNvSpPr/>
          <p:nvPr/>
        </p:nvSpPr>
        <p:spPr>
          <a:xfrm>
            <a:off x="1202107" y="1954910"/>
            <a:ext cx="9441773" cy="3947165"/>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139700" lvl="0" marL="342900" marR="0" rtl="0" algn="l">
              <a:lnSpc>
                <a:spcPct val="100000"/>
              </a:lnSpc>
              <a:spcBef>
                <a:spcPts val="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p:txBody>
      </p:sp>
      <p:pic>
        <p:nvPicPr>
          <p:cNvPr descr="shutterstock_11004541.jpg" id="314" name="Google Shape;314;p12"/>
          <p:cNvPicPr preferRelativeResize="0"/>
          <p:nvPr/>
        </p:nvPicPr>
        <p:blipFill rotWithShape="1">
          <a:blip r:embed="rId7">
            <a:alphaModFix/>
          </a:blip>
          <a:srcRect b="0" l="0" r="0" t="0"/>
          <a:stretch/>
        </p:blipFill>
        <p:spPr>
          <a:xfrm>
            <a:off x="204279" y="1984563"/>
            <a:ext cx="4801400" cy="4114800"/>
          </a:xfrm>
          <a:prstGeom prst="rect">
            <a:avLst/>
          </a:prstGeom>
          <a:noFill/>
          <a:ln>
            <a:noFill/>
          </a:ln>
        </p:spPr>
      </p:pic>
      <p:pic>
        <p:nvPicPr>
          <p:cNvPr id="315" name="Google Shape;315;p12"/>
          <p:cNvPicPr preferRelativeResize="0"/>
          <p:nvPr/>
        </p:nvPicPr>
        <p:blipFill rotWithShape="1">
          <a:blip r:embed="rId8">
            <a:alphaModFix/>
          </a:blip>
          <a:srcRect b="0" l="0" r="0" t="0"/>
          <a:stretch/>
        </p:blipFill>
        <p:spPr>
          <a:xfrm>
            <a:off x="16463" y="5272419"/>
            <a:ext cx="1744171" cy="1564080"/>
          </a:xfrm>
          <a:prstGeom prst="rect">
            <a:avLst/>
          </a:prstGeom>
          <a:noFill/>
          <a:ln>
            <a:noFill/>
          </a:ln>
        </p:spPr>
      </p:pic>
      <p:sp>
        <p:nvSpPr>
          <p:cNvPr id="316" name="Google Shape;316;p12"/>
          <p:cNvSpPr/>
          <p:nvPr/>
        </p:nvSpPr>
        <p:spPr>
          <a:xfrm>
            <a:off x="7801277" y="1994845"/>
            <a:ext cx="3276600" cy="3886200"/>
          </a:xfrm>
          <a:prstGeom prst="rect">
            <a:avLst/>
          </a:prstGeom>
          <a:noFill/>
          <a:ln>
            <a:noFill/>
          </a:ln>
        </p:spPr>
        <p:txBody>
          <a:bodyPr anchorCtr="0" anchor="t" bIns="45700" lIns="91425" spcFirstLastPara="1" rIns="91425" wrap="square" tIns="45700">
            <a:noAutofit/>
          </a:bodyPr>
          <a:lstStyle/>
          <a:p>
            <a:pPr indent="-304800" lvl="0" marL="0" marR="0" rtl="0" algn="l">
              <a:lnSpc>
                <a:spcPct val="100000"/>
              </a:lnSpc>
              <a:spcBef>
                <a:spcPts val="0"/>
              </a:spcBef>
              <a:spcAft>
                <a:spcPts val="0"/>
              </a:spcAft>
              <a:buClr>
                <a:srgbClr val="000000"/>
              </a:buClr>
              <a:buSzPts val="4800"/>
              <a:buFont typeface="Arial"/>
              <a:buChar char="•"/>
            </a:pPr>
            <a:r>
              <a:rPr b="1" i="0" lang="en-US" sz="4800" u="none" cap="none" strike="noStrike">
                <a:solidFill>
                  <a:srgbClr val="000000"/>
                </a:solidFill>
                <a:latin typeface="Arial"/>
                <a:ea typeface="Arial"/>
                <a:cs typeface="Arial"/>
                <a:sym typeface="Arial"/>
              </a:rPr>
              <a:t>Attention</a:t>
            </a:r>
            <a:endParaRPr/>
          </a:p>
          <a:p>
            <a:pPr indent="-304800" lvl="0" marL="0" marR="0" rtl="0" algn="l">
              <a:lnSpc>
                <a:spcPct val="100000"/>
              </a:lnSpc>
              <a:spcBef>
                <a:spcPts val="1800"/>
              </a:spcBef>
              <a:spcAft>
                <a:spcPts val="0"/>
              </a:spcAft>
              <a:buClr>
                <a:srgbClr val="000000"/>
              </a:buClr>
              <a:buSzPts val="4800"/>
              <a:buFont typeface="Arial"/>
              <a:buChar char="•"/>
            </a:pPr>
            <a:r>
              <a:rPr b="1" i="0" lang="en-US" sz="4800" u="none" cap="none" strike="noStrike">
                <a:solidFill>
                  <a:srgbClr val="000000"/>
                </a:solidFill>
                <a:latin typeface="Arial"/>
                <a:ea typeface="Arial"/>
                <a:cs typeface="Arial"/>
                <a:sym typeface="Arial"/>
              </a:rPr>
              <a:t>Interest</a:t>
            </a:r>
            <a:endParaRPr/>
          </a:p>
          <a:p>
            <a:pPr indent="-304800" lvl="0" marL="0" marR="0" rtl="0" algn="l">
              <a:lnSpc>
                <a:spcPct val="100000"/>
              </a:lnSpc>
              <a:spcBef>
                <a:spcPts val="1800"/>
              </a:spcBef>
              <a:spcAft>
                <a:spcPts val="0"/>
              </a:spcAft>
              <a:buClr>
                <a:srgbClr val="000000"/>
              </a:buClr>
              <a:buSzPts val="4800"/>
              <a:buFont typeface="Arial"/>
              <a:buChar char="•"/>
            </a:pPr>
            <a:r>
              <a:rPr b="1" i="0" lang="en-US" sz="4800" u="none" cap="none" strike="noStrike">
                <a:solidFill>
                  <a:srgbClr val="000000"/>
                </a:solidFill>
                <a:latin typeface="Arial"/>
                <a:ea typeface="Arial"/>
                <a:cs typeface="Arial"/>
                <a:sym typeface="Arial"/>
              </a:rPr>
              <a:t>Desire</a:t>
            </a:r>
            <a:endParaRPr/>
          </a:p>
          <a:p>
            <a:pPr indent="-304800" lvl="0" marL="0" marR="0" rtl="0" algn="l">
              <a:lnSpc>
                <a:spcPct val="100000"/>
              </a:lnSpc>
              <a:spcBef>
                <a:spcPts val="1800"/>
              </a:spcBef>
              <a:spcAft>
                <a:spcPts val="0"/>
              </a:spcAft>
              <a:buClr>
                <a:srgbClr val="000000"/>
              </a:buClr>
              <a:buSzPts val="4800"/>
              <a:buFont typeface="Arial"/>
              <a:buChar char="•"/>
            </a:pPr>
            <a:r>
              <a:rPr b="1" i="0" lang="en-US" sz="4800" u="none" cap="none" strike="noStrike">
                <a:solidFill>
                  <a:srgbClr val="000000"/>
                </a:solidFill>
                <a:latin typeface="Arial"/>
                <a:ea typeface="Arial"/>
                <a:cs typeface="Arial"/>
                <a:sym typeface="Arial"/>
              </a:rPr>
              <a:t>Action</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pic>
        <p:nvPicPr>
          <p:cNvPr id="322" name="Google Shape;322;p13"/>
          <p:cNvPicPr preferRelativeResize="0"/>
          <p:nvPr/>
        </p:nvPicPr>
        <p:blipFill rotWithShape="1">
          <a:blip r:embed="rId3">
            <a:alphaModFix/>
          </a:blip>
          <a:srcRect b="0" l="0" r="0" t="0"/>
          <a:stretch/>
        </p:blipFill>
        <p:spPr>
          <a:xfrm>
            <a:off x="2440788" y="5954836"/>
            <a:ext cx="9631887" cy="199246"/>
          </a:xfrm>
          <a:prstGeom prst="rect">
            <a:avLst/>
          </a:prstGeom>
          <a:noFill/>
          <a:ln>
            <a:noFill/>
          </a:ln>
        </p:spPr>
      </p:pic>
      <p:pic>
        <p:nvPicPr>
          <p:cNvPr id="323" name="Google Shape;323;p1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24" name="Google Shape;324;p13"/>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25" name="Google Shape;325;p13"/>
          <p:cNvPicPr preferRelativeResize="0"/>
          <p:nvPr/>
        </p:nvPicPr>
        <p:blipFill rotWithShape="1">
          <a:blip r:embed="rId5">
            <a:alphaModFix/>
          </a:blip>
          <a:srcRect b="0" l="0" r="0" t="0"/>
          <a:stretch/>
        </p:blipFill>
        <p:spPr>
          <a:xfrm>
            <a:off x="80167" y="-272524"/>
            <a:ext cx="10950207" cy="1953688"/>
          </a:xfrm>
          <a:prstGeom prst="rect">
            <a:avLst/>
          </a:prstGeom>
          <a:noFill/>
          <a:ln>
            <a:noFill/>
          </a:ln>
        </p:spPr>
      </p:pic>
      <p:sp>
        <p:nvSpPr>
          <p:cNvPr id="326" name="Google Shape;326;p13"/>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descr="shutterstock_2489408.jpg" id="327" name="Google Shape;327;p13"/>
          <p:cNvPicPr preferRelativeResize="0"/>
          <p:nvPr/>
        </p:nvPicPr>
        <p:blipFill rotWithShape="1">
          <a:blip r:embed="rId6">
            <a:alphaModFix/>
          </a:blip>
          <a:srcRect b="0" l="0" r="0" t="0"/>
          <a:stretch/>
        </p:blipFill>
        <p:spPr>
          <a:xfrm>
            <a:off x="546856" y="1351927"/>
            <a:ext cx="11163672" cy="4753579"/>
          </a:xfrm>
          <a:prstGeom prst="rect">
            <a:avLst/>
          </a:prstGeom>
          <a:noFill/>
          <a:ln cap="flat" cmpd="sng" w="9525">
            <a:solidFill>
              <a:srgbClr val="F2F2F2"/>
            </a:solidFill>
            <a:prstDash val="solid"/>
            <a:round/>
            <a:headEnd len="sm" w="sm" type="none"/>
            <a:tailEnd len="sm" w="sm" type="none"/>
          </a:ln>
        </p:spPr>
      </p:pic>
      <p:sp>
        <p:nvSpPr>
          <p:cNvPr id="328" name="Google Shape;328;p13"/>
          <p:cNvSpPr/>
          <p:nvPr/>
        </p:nvSpPr>
        <p:spPr>
          <a:xfrm>
            <a:off x="834383" y="1405431"/>
            <a:ext cx="9441773" cy="3947165"/>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139700" lvl="0" marL="342900" marR="0" rtl="0" algn="l">
              <a:lnSpc>
                <a:spcPct val="100000"/>
              </a:lnSpc>
              <a:spcBef>
                <a:spcPts val="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p:txBody>
      </p:sp>
      <p:pic>
        <p:nvPicPr>
          <p:cNvPr id="329" name="Google Shape;329;p13"/>
          <p:cNvPicPr preferRelativeResize="0"/>
          <p:nvPr/>
        </p:nvPicPr>
        <p:blipFill rotWithShape="1">
          <a:blip r:embed="rId7">
            <a:alphaModFix/>
          </a:blip>
          <a:srcRect b="0" l="0" r="0" t="0"/>
          <a:stretch/>
        </p:blipFill>
        <p:spPr>
          <a:xfrm>
            <a:off x="16463" y="5272419"/>
            <a:ext cx="1744171" cy="1564080"/>
          </a:xfrm>
          <a:prstGeom prst="rect">
            <a:avLst/>
          </a:prstGeom>
          <a:noFill/>
          <a:ln>
            <a:noFill/>
          </a:ln>
        </p:spPr>
      </p:pic>
      <p:sp>
        <p:nvSpPr>
          <p:cNvPr id="330" name="Google Shape;330;p13"/>
          <p:cNvSpPr txBox="1"/>
          <p:nvPr/>
        </p:nvSpPr>
        <p:spPr>
          <a:xfrm>
            <a:off x="2553026" y="214380"/>
            <a:ext cx="8342282"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Résumé Follow-Up</a:t>
            </a:r>
            <a:endParaRPr b="1" i="0" sz="3600" u="none" cap="none" strike="noStrike">
              <a:solidFill>
                <a:srgbClr val="FF0000"/>
              </a:solidFill>
              <a:latin typeface="Arial"/>
              <a:ea typeface="Arial"/>
              <a:cs typeface="Arial"/>
              <a:sym typeface="Arial"/>
            </a:endParaRPr>
          </a:p>
        </p:txBody>
      </p:sp>
      <p:pic>
        <p:nvPicPr>
          <p:cNvPr id="331" name="Google Shape;331;p13"/>
          <p:cNvPicPr preferRelativeResize="0"/>
          <p:nvPr/>
        </p:nvPicPr>
        <p:blipFill rotWithShape="1">
          <a:blip r:embed="rId8">
            <a:alphaModFix/>
          </a:blip>
          <a:srcRect b="0" l="0" r="0" t="0"/>
          <a:stretch/>
        </p:blipFill>
        <p:spPr>
          <a:xfrm>
            <a:off x="8342948" y="1566401"/>
            <a:ext cx="3121423" cy="4194412"/>
          </a:xfrm>
          <a:prstGeom prst="rect">
            <a:avLst/>
          </a:prstGeom>
          <a:noFill/>
          <a:ln>
            <a:noFill/>
          </a:ln>
        </p:spPr>
      </p:pic>
      <p:sp>
        <p:nvSpPr>
          <p:cNvPr id="332" name="Google Shape;332;p13"/>
          <p:cNvSpPr/>
          <p:nvPr/>
        </p:nvSpPr>
        <p:spPr>
          <a:xfrm>
            <a:off x="1760634" y="1773032"/>
            <a:ext cx="5181600" cy="3124200"/>
          </a:xfrm>
          <a:prstGeom prst="rect">
            <a:avLst/>
          </a:prstGeom>
          <a:noFill/>
          <a:ln>
            <a:noFill/>
          </a:ln>
        </p:spPr>
        <p:txBody>
          <a:bodyPr anchorCtr="0" anchor="t" bIns="45700" lIns="91425" spcFirstLastPara="1" rIns="91425" wrap="square" tIns="45700">
            <a:noAutofit/>
          </a:bodyPr>
          <a:lstStyle/>
          <a:p>
            <a:pPr indent="-228600" lvl="0" marL="0" marR="0" rtl="0" algn="l">
              <a:lnSpc>
                <a:spcPct val="100000"/>
              </a:lnSpc>
              <a:spcBef>
                <a:spcPts val="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Communication</a:t>
            </a:r>
            <a:endParaRPr/>
          </a:p>
          <a:p>
            <a:pPr indent="-228600" lvl="0" marL="0" marR="0" rtl="0" algn="l">
              <a:lnSpc>
                <a:spcPct val="100000"/>
              </a:lnSpc>
              <a:spcBef>
                <a:spcPts val="180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Professionalism</a:t>
            </a:r>
            <a:endParaRPr/>
          </a:p>
          <a:p>
            <a:pPr indent="-228600" lvl="0" marL="0" marR="0" rtl="0" algn="l">
              <a:lnSpc>
                <a:spcPct val="100000"/>
              </a:lnSpc>
              <a:spcBef>
                <a:spcPts val="180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Employer Instructions</a:t>
            </a:r>
            <a:endParaRPr/>
          </a:p>
          <a:p>
            <a:pPr indent="-228600" lvl="0" marL="0" marR="0" rtl="0" algn="l">
              <a:lnSpc>
                <a:spcPct val="100000"/>
              </a:lnSpc>
              <a:spcBef>
                <a:spcPts val="180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Closing Date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pic>
        <p:nvPicPr>
          <p:cNvPr id="338" name="Google Shape;338;p14"/>
          <p:cNvPicPr preferRelativeResize="0"/>
          <p:nvPr/>
        </p:nvPicPr>
        <p:blipFill rotWithShape="1">
          <a:blip r:embed="rId3">
            <a:alphaModFix/>
          </a:blip>
          <a:srcRect b="0" l="0" r="0" t="0"/>
          <a:stretch/>
        </p:blipFill>
        <p:spPr>
          <a:xfrm>
            <a:off x="2440788" y="5954836"/>
            <a:ext cx="9631887" cy="199246"/>
          </a:xfrm>
          <a:prstGeom prst="rect">
            <a:avLst/>
          </a:prstGeom>
          <a:noFill/>
          <a:ln>
            <a:noFill/>
          </a:ln>
        </p:spPr>
      </p:pic>
      <p:pic>
        <p:nvPicPr>
          <p:cNvPr id="339" name="Google Shape;339;p1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40" name="Google Shape;340;p14"/>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41" name="Google Shape;341;p14"/>
          <p:cNvPicPr preferRelativeResize="0"/>
          <p:nvPr/>
        </p:nvPicPr>
        <p:blipFill rotWithShape="1">
          <a:blip r:embed="rId5">
            <a:alphaModFix/>
          </a:blip>
          <a:srcRect b="0" l="0" r="0" t="0"/>
          <a:stretch/>
        </p:blipFill>
        <p:spPr>
          <a:xfrm>
            <a:off x="80167" y="-272524"/>
            <a:ext cx="10950207" cy="1953688"/>
          </a:xfrm>
          <a:prstGeom prst="rect">
            <a:avLst/>
          </a:prstGeom>
          <a:noFill/>
          <a:ln>
            <a:noFill/>
          </a:ln>
        </p:spPr>
      </p:pic>
      <p:sp>
        <p:nvSpPr>
          <p:cNvPr id="342" name="Google Shape;342;p14"/>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descr="shutterstock_2489408.jpg" id="343" name="Google Shape;343;p14"/>
          <p:cNvPicPr preferRelativeResize="0"/>
          <p:nvPr/>
        </p:nvPicPr>
        <p:blipFill rotWithShape="1">
          <a:blip r:embed="rId6">
            <a:alphaModFix/>
          </a:blip>
          <a:srcRect b="0" l="0" r="0" t="0"/>
          <a:stretch/>
        </p:blipFill>
        <p:spPr>
          <a:xfrm flipH="1" rot="10800000">
            <a:off x="475006" y="1372378"/>
            <a:ext cx="11163672" cy="4781704"/>
          </a:xfrm>
          <a:prstGeom prst="rect">
            <a:avLst/>
          </a:prstGeom>
          <a:noFill/>
          <a:ln cap="flat" cmpd="sng" w="9525">
            <a:solidFill>
              <a:srgbClr val="F2F2F2"/>
            </a:solidFill>
            <a:prstDash val="solid"/>
            <a:round/>
            <a:headEnd len="sm" w="sm" type="none"/>
            <a:tailEnd len="sm" w="sm" type="none"/>
          </a:ln>
        </p:spPr>
      </p:pic>
      <p:sp>
        <p:nvSpPr>
          <p:cNvPr id="344" name="Google Shape;344;p14"/>
          <p:cNvSpPr/>
          <p:nvPr/>
        </p:nvSpPr>
        <p:spPr>
          <a:xfrm>
            <a:off x="834383" y="1405431"/>
            <a:ext cx="9441773" cy="3947165"/>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139700" lvl="0" marL="342900" marR="0" rtl="0" algn="l">
              <a:lnSpc>
                <a:spcPct val="100000"/>
              </a:lnSpc>
              <a:spcBef>
                <a:spcPts val="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p:txBody>
      </p:sp>
      <p:pic>
        <p:nvPicPr>
          <p:cNvPr id="345" name="Google Shape;345;p14"/>
          <p:cNvPicPr preferRelativeResize="0"/>
          <p:nvPr/>
        </p:nvPicPr>
        <p:blipFill rotWithShape="1">
          <a:blip r:embed="rId7">
            <a:alphaModFix/>
          </a:blip>
          <a:srcRect b="0" l="0" r="0" t="0"/>
          <a:stretch/>
        </p:blipFill>
        <p:spPr>
          <a:xfrm>
            <a:off x="16463" y="5272419"/>
            <a:ext cx="1744171" cy="1564080"/>
          </a:xfrm>
          <a:prstGeom prst="rect">
            <a:avLst/>
          </a:prstGeom>
          <a:noFill/>
          <a:ln>
            <a:noFill/>
          </a:ln>
        </p:spPr>
      </p:pic>
      <p:sp>
        <p:nvSpPr>
          <p:cNvPr id="346" name="Google Shape;346;p14"/>
          <p:cNvSpPr txBox="1"/>
          <p:nvPr/>
        </p:nvSpPr>
        <p:spPr>
          <a:xfrm>
            <a:off x="2553026" y="214380"/>
            <a:ext cx="8342282"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Follow-Up Questions</a:t>
            </a:r>
            <a:endParaRPr b="1" i="0" sz="3600" u="none" cap="none" strike="noStrike">
              <a:solidFill>
                <a:srgbClr val="FF0000"/>
              </a:solidFill>
              <a:latin typeface="Arial"/>
              <a:ea typeface="Arial"/>
              <a:cs typeface="Arial"/>
              <a:sym typeface="Arial"/>
            </a:endParaRPr>
          </a:p>
        </p:txBody>
      </p:sp>
      <p:pic>
        <p:nvPicPr>
          <p:cNvPr id="347" name="Google Shape;347;p14"/>
          <p:cNvPicPr preferRelativeResize="0"/>
          <p:nvPr/>
        </p:nvPicPr>
        <p:blipFill rotWithShape="1">
          <a:blip r:embed="rId8">
            <a:alphaModFix/>
          </a:blip>
          <a:srcRect b="0" l="0" r="0" t="0"/>
          <a:stretch/>
        </p:blipFill>
        <p:spPr>
          <a:xfrm>
            <a:off x="9252488" y="1566401"/>
            <a:ext cx="2211883" cy="4194412"/>
          </a:xfrm>
          <a:prstGeom prst="rect">
            <a:avLst/>
          </a:prstGeom>
          <a:noFill/>
          <a:ln>
            <a:noFill/>
          </a:ln>
        </p:spPr>
      </p:pic>
      <p:sp>
        <p:nvSpPr>
          <p:cNvPr id="348" name="Google Shape;348;p14"/>
          <p:cNvSpPr/>
          <p:nvPr/>
        </p:nvSpPr>
        <p:spPr>
          <a:xfrm>
            <a:off x="184709" y="1395308"/>
            <a:ext cx="9441773" cy="3683087"/>
          </a:xfrm>
          <a:prstGeom prst="rect">
            <a:avLst/>
          </a:prstGeom>
          <a:noFill/>
          <a:ln>
            <a:noFill/>
          </a:ln>
        </p:spPr>
        <p:txBody>
          <a:bodyPr anchorCtr="0" anchor="t" bIns="45700" lIns="91425" spcFirstLastPara="1" rIns="91425" wrap="square" tIns="45700">
            <a:noAutofit/>
          </a:bodyPr>
          <a:lstStyle/>
          <a:p>
            <a:pPr indent="-228600" lvl="0" marL="0" marR="0" rtl="0" algn="l">
              <a:lnSpc>
                <a:spcPct val="100000"/>
              </a:lnSpc>
              <a:spcBef>
                <a:spcPts val="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Has a decision been made?</a:t>
            </a:r>
            <a:endParaRPr/>
          </a:p>
          <a:p>
            <a:pPr indent="-228600" lvl="0" marL="0" marR="0" rtl="0" algn="l">
              <a:lnSpc>
                <a:spcPct val="100000"/>
              </a:lnSpc>
              <a:spcBef>
                <a:spcPts val="180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Can you tell me what will happen next?</a:t>
            </a:r>
            <a:endParaRPr/>
          </a:p>
          <a:p>
            <a:pPr indent="-228600" lvl="0" marL="0" marR="0" rtl="0" algn="l">
              <a:lnSpc>
                <a:spcPct val="100000"/>
              </a:lnSpc>
              <a:spcBef>
                <a:spcPts val="180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What is the company’s time frame?</a:t>
            </a:r>
            <a:endParaRPr/>
          </a:p>
          <a:p>
            <a:pPr indent="-228600" lvl="0" marL="0" marR="0" rtl="0" algn="l">
              <a:lnSpc>
                <a:spcPct val="100000"/>
              </a:lnSpc>
              <a:spcBef>
                <a:spcPts val="180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Could I follow-up in another week?</a:t>
            </a:r>
            <a:endParaRPr/>
          </a:p>
          <a:p>
            <a:pPr indent="-228600" lvl="0" marL="0" marR="0" rtl="0" algn="l">
              <a:lnSpc>
                <a:spcPct val="100000"/>
              </a:lnSpc>
              <a:spcBef>
                <a:spcPts val="180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Can I provide additional information?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pic>
        <p:nvPicPr>
          <p:cNvPr id="354" name="Google Shape;354;p15"/>
          <p:cNvPicPr preferRelativeResize="0"/>
          <p:nvPr/>
        </p:nvPicPr>
        <p:blipFill rotWithShape="1">
          <a:blip r:embed="rId3">
            <a:alphaModFix/>
          </a:blip>
          <a:srcRect b="0" l="0" r="0" t="0"/>
          <a:stretch/>
        </p:blipFill>
        <p:spPr>
          <a:xfrm>
            <a:off x="2440788" y="5903372"/>
            <a:ext cx="9631887" cy="199246"/>
          </a:xfrm>
          <a:prstGeom prst="rect">
            <a:avLst/>
          </a:prstGeom>
          <a:noFill/>
          <a:ln>
            <a:noFill/>
          </a:ln>
        </p:spPr>
      </p:pic>
      <p:pic>
        <p:nvPicPr>
          <p:cNvPr id="355" name="Google Shape;355;p1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56" name="Google Shape;356;p15"/>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57" name="Google Shape;357;p15"/>
          <p:cNvPicPr preferRelativeResize="0"/>
          <p:nvPr/>
        </p:nvPicPr>
        <p:blipFill rotWithShape="1">
          <a:blip r:embed="rId5">
            <a:alphaModFix/>
          </a:blip>
          <a:srcRect b="0" l="0" r="0" t="0"/>
          <a:stretch/>
        </p:blipFill>
        <p:spPr>
          <a:xfrm>
            <a:off x="80167" y="-272524"/>
            <a:ext cx="10950207" cy="1953688"/>
          </a:xfrm>
          <a:prstGeom prst="rect">
            <a:avLst/>
          </a:prstGeom>
          <a:noFill/>
          <a:ln>
            <a:noFill/>
          </a:ln>
        </p:spPr>
      </p:pic>
      <p:sp>
        <p:nvSpPr>
          <p:cNvPr id="358" name="Google Shape;358;p15"/>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359" name="Google Shape;359;p15"/>
          <p:cNvSpPr/>
          <p:nvPr/>
        </p:nvSpPr>
        <p:spPr>
          <a:xfrm>
            <a:off x="834383" y="1405431"/>
            <a:ext cx="10618864" cy="3947165"/>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139700" lvl="0" marL="342900" marR="0" rtl="0" algn="l">
              <a:lnSpc>
                <a:spcPct val="100000"/>
              </a:lnSpc>
              <a:spcBef>
                <a:spcPts val="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p:txBody>
      </p:sp>
      <p:pic>
        <p:nvPicPr>
          <p:cNvPr id="360" name="Google Shape;360;p15"/>
          <p:cNvPicPr preferRelativeResize="0"/>
          <p:nvPr/>
        </p:nvPicPr>
        <p:blipFill rotWithShape="1">
          <a:blip r:embed="rId6">
            <a:alphaModFix/>
          </a:blip>
          <a:srcRect b="0" l="0" r="0" t="0"/>
          <a:stretch/>
        </p:blipFill>
        <p:spPr>
          <a:xfrm>
            <a:off x="16463" y="5272419"/>
            <a:ext cx="1744171" cy="1564080"/>
          </a:xfrm>
          <a:prstGeom prst="rect">
            <a:avLst/>
          </a:prstGeom>
          <a:noFill/>
          <a:ln>
            <a:noFill/>
          </a:ln>
        </p:spPr>
      </p:pic>
      <p:sp>
        <p:nvSpPr>
          <p:cNvPr id="361" name="Google Shape;361;p15"/>
          <p:cNvSpPr txBox="1"/>
          <p:nvPr/>
        </p:nvSpPr>
        <p:spPr>
          <a:xfrm>
            <a:off x="1915844" y="2067423"/>
            <a:ext cx="8229600" cy="1984375"/>
          </a:xfrm>
          <a:prstGeom prst="rect">
            <a:avLst/>
          </a:prstGeom>
          <a:solidFill>
            <a:srgbClr val="006666"/>
          </a:solidFill>
          <a:ln cap="flat" cmpd="sng" w="9525">
            <a:solidFill>
              <a:srgbClr val="000000"/>
            </a:solidFill>
            <a:prstDash val="solid"/>
            <a:miter lim="800000"/>
            <a:headEnd len="sm" w="sm" type="none"/>
            <a:tailEnd len="sm" w="sm" type="none"/>
          </a:ln>
          <a:effectLst>
            <a:outerShdw blurRad="50800" rotWithShape="0" algn="tl" dir="2700000" dist="762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Tahoma"/>
              <a:buNone/>
            </a:pPr>
            <a:r>
              <a:rPr b="1" i="0" lang="en-US" sz="4400" u="none" cap="none" strike="noStrike">
                <a:solidFill>
                  <a:srgbClr val="FFFFFF"/>
                </a:solidFill>
                <a:latin typeface="Tahoma"/>
                <a:ea typeface="Tahoma"/>
                <a:cs typeface="Tahoma"/>
                <a:sym typeface="Tahoma"/>
              </a:rPr>
              <a:t>Understanding the Interview Process</a:t>
            </a:r>
            <a:endParaRPr b="1" i="0" sz="4400" u="none" cap="none" strike="noStrike">
              <a:solidFill>
                <a:srgbClr val="FFFFFF"/>
              </a:solidFill>
              <a:latin typeface="Tahoma"/>
              <a:ea typeface="Tahoma"/>
              <a:cs typeface="Tahoma"/>
              <a:sym typeface="Tahoma"/>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pic>
        <p:nvPicPr>
          <p:cNvPr id="367" name="Google Shape;367;p16"/>
          <p:cNvPicPr preferRelativeResize="0"/>
          <p:nvPr/>
        </p:nvPicPr>
        <p:blipFill rotWithShape="1">
          <a:blip r:embed="rId3">
            <a:alphaModFix/>
          </a:blip>
          <a:srcRect b="0" l="0" r="0" t="0"/>
          <a:stretch/>
        </p:blipFill>
        <p:spPr>
          <a:xfrm>
            <a:off x="2440788" y="5903372"/>
            <a:ext cx="9631887" cy="199246"/>
          </a:xfrm>
          <a:prstGeom prst="rect">
            <a:avLst/>
          </a:prstGeom>
          <a:noFill/>
          <a:ln>
            <a:noFill/>
          </a:ln>
        </p:spPr>
      </p:pic>
      <p:pic>
        <p:nvPicPr>
          <p:cNvPr id="368" name="Google Shape;368;p1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69" name="Google Shape;369;p16"/>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70" name="Google Shape;370;p16"/>
          <p:cNvPicPr preferRelativeResize="0"/>
          <p:nvPr/>
        </p:nvPicPr>
        <p:blipFill rotWithShape="1">
          <a:blip r:embed="rId5">
            <a:alphaModFix/>
          </a:blip>
          <a:srcRect b="0" l="0" r="0" t="0"/>
          <a:stretch/>
        </p:blipFill>
        <p:spPr>
          <a:xfrm>
            <a:off x="80167" y="-272524"/>
            <a:ext cx="10950207" cy="1953688"/>
          </a:xfrm>
          <a:prstGeom prst="rect">
            <a:avLst/>
          </a:prstGeom>
          <a:noFill/>
          <a:ln>
            <a:noFill/>
          </a:ln>
        </p:spPr>
      </p:pic>
      <p:sp>
        <p:nvSpPr>
          <p:cNvPr id="371" name="Google Shape;371;p16"/>
          <p:cNvSpPr txBox="1"/>
          <p:nvPr/>
        </p:nvSpPr>
        <p:spPr>
          <a:xfrm>
            <a:off x="46745" y="391965"/>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sp>
        <p:nvSpPr>
          <p:cNvPr id="372" name="Google Shape;372;p16"/>
          <p:cNvSpPr/>
          <p:nvPr/>
        </p:nvSpPr>
        <p:spPr>
          <a:xfrm>
            <a:off x="834383" y="1405431"/>
            <a:ext cx="10618864" cy="3947165"/>
          </a:xfrm>
          <a:prstGeom prst="roundRect">
            <a:avLst>
              <a:gd fmla="val 16667" name="adj"/>
            </a:avLst>
          </a:prstGeom>
          <a:solidFill>
            <a:srgbClr val="FFFFFF">
              <a:alpha val="74901"/>
            </a:srgbClr>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139700" lvl="0" marL="342900" marR="0" rtl="0" algn="l">
              <a:lnSpc>
                <a:spcPct val="100000"/>
              </a:lnSpc>
              <a:spcBef>
                <a:spcPts val="0"/>
              </a:spcBef>
              <a:spcAft>
                <a:spcPts val="0"/>
              </a:spcAft>
              <a:buClr>
                <a:schemeClr val="dk1"/>
              </a:buClr>
              <a:buSzPts val="3200"/>
              <a:buFont typeface="Calibri"/>
              <a:buNone/>
            </a:pPr>
            <a:r>
              <a:t/>
            </a:r>
            <a:endParaRPr b="0" i="0" sz="3200" u="none" cap="none" strike="noStrike">
              <a:solidFill>
                <a:srgbClr val="000000"/>
              </a:solidFill>
              <a:latin typeface="Arial"/>
              <a:ea typeface="Arial"/>
              <a:cs typeface="Arial"/>
              <a:sym typeface="Arial"/>
            </a:endParaRPr>
          </a:p>
        </p:txBody>
      </p:sp>
      <p:pic>
        <p:nvPicPr>
          <p:cNvPr id="373" name="Google Shape;373;p16"/>
          <p:cNvPicPr preferRelativeResize="0"/>
          <p:nvPr/>
        </p:nvPicPr>
        <p:blipFill rotWithShape="1">
          <a:blip r:embed="rId6">
            <a:alphaModFix/>
          </a:blip>
          <a:srcRect b="0" l="0" r="0" t="0"/>
          <a:stretch/>
        </p:blipFill>
        <p:spPr>
          <a:xfrm>
            <a:off x="16463" y="5272419"/>
            <a:ext cx="1744171" cy="1564080"/>
          </a:xfrm>
          <a:prstGeom prst="rect">
            <a:avLst/>
          </a:prstGeom>
          <a:noFill/>
          <a:ln>
            <a:noFill/>
          </a:ln>
        </p:spPr>
      </p:pic>
      <p:sp>
        <p:nvSpPr>
          <p:cNvPr id="374" name="Google Shape;374;p16"/>
          <p:cNvSpPr txBox="1"/>
          <p:nvPr/>
        </p:nvSpPr>
        <p:spPr>
          <a:xfrm>
            <a:off x="2872927" y="293717"/>
            <a:ext cx="8368883"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Interview Sequence</a:t>
            </a:r>
            <a:endParaRPr b="0" i="0" sz="1800" u="none" cap="none" strike="noStrike">
              <a:solidFill>
                <a:srgbClr val="000000"/>
              </a:solidFill>
              <a:latin typeface="Calibri"/>
              <a:ea typeface="Calibri"/>
              <a:cs typeface="Calibri"/>
              <a:sym typeface="Calibri"/>
            </a:endParaRPr>
          </a:p>
        </p:txBody>
      </p:sp>
      <p:sp>
        <p:nvSpPr>
          <p:cNvPr id="375" name="Google Shape;375;p16"/>
          <p:cNvSpPr/>
          <p:nvPr/>
        </p:nvSpPr>
        <p:spPr>
          <a:xfrm>
            <a:off x="874167" y="1767823"/>
            <a:ext cx="2534024" cy="3925712"/>
          </a:xfrm>
          <a:prstGeom prst="rightArrow">
            <a:avLst>
              <a:gd fmla="val 50000" name="adj1"/>
              <a:gd fmla="val 50000" name="adj2"/>
            </a:avLst>
          </a:prstGeom>
          <a:solidFill>
            <a:schemeClr val="lt1"/>
          </a:solidFill>
          <a:ln cap="flat" cmpd="sng" w="9525">
            <a:solidFill>
              <a:srgbClr val="A5A5A5"/>
            </a:solidFill>
            <a:prstDash val="solid"/>
            <a:miter lim="800000"/>
            <a:headEnd len="sm" w="sm" type="none"/>
            <a:tailEnd len="sm" w="sm" type="none"/>
          </a:ln>
          <a:effectLst>
            <a:outerShdw blurRad="50800" rotWithShape="0" algn="tr" dir="8100000" dist="762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800"/>
              <a:buFont typeface="Calibri"/>
              <a:buNone/>
            </a:pPr>
            <a:r>
              <a:t/>
            </a:r>
            <a:endParaRPr b="0" i="0" sz="2800" u="none" cap="none" strike="noStrike">
              <a:solidFill>
                <a:srgbClr val="000000"/>
              </a:solidFill>
              <a:latin typeface="Calibri"/>
              <a:ea typeface="Calibri"/>
              <a:cs typeface="Calibri"/>
              <a:sym typeface="Calibri"/>
            </a:endParaRPr>
          </a:p>
        </p:txBody>
      </p:sp>
      <p:sp>
        <p:nvSpPr>
          <p:cNvPr id="376" name="Google Shape;376;p16"/>
          <p:cNvSpPr/>
          <p:nvPr/>
        </p:nvSpPr>
        <p:spPr>
          <a:xfrm>
            <a:off x="5206409" y="1783327"/>
            <a:ext cx="2534024" cy="3925712"/>
          </a:xfrm>
          <a:prstGeom prst="rightArrow">
            <a:avLst>
              <a:gd fmla="val 50000" name="adj1"/>
              <a:gd fmla="val 50000" name="adj2"/>
            </a:avLst>
          </a:prstGeom>
          <a:solidFill>
            <a:srgbClr val="FFFFFF"/>
          </a:solidFill>
          <a:ln cap="flat" cmpd="sng" w="9525">
            <a:solidFill>
              <a:srgbClr val="A5A5A5"/>
            </a:solidFill>
            <a:prstDash val="solid"/>
            <a:round/>
            <a:headEnd len="sm" w="sm" type="none"/>
            <a:tailEnd len="sm" w="sm" type="none"/>
          </a:ln>
          <a:effectLst>
            <a:outerShdw blurRad="50800" rotWithShape="0" algn="tr" dir="8100000" dist="762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Calibri"/>
              <a:buNone/>
            </a:pPr>
            <a:r>
              <a:t/>
            </a:r>
            <a:endParaRPr b="0" i="0" sz="2800" u="none" cap="none" strike="noStrike">
              <a:solidFill>
                <a:srgbClr val="000000"/>
              </a:solidFill>
              <a:latin typeface="Arial"/>
              <a:ea typeface="Arial"/>
              <a:cs typeface="Arial"/>
              <a:sym typeface="Arial"/>
            </a:endParaRPr>
          </a:p>
        </p:txBody>
      </p:sp>
      <p:sp>
        <p:nvSpPr>
          <p:cNvPr id="377" name="Google Shape;377;p16"/>
          <p:cNvSpPr/>
          <p:nvPr/>
        </p:nvSpPr>
        <p:spPr>
          <a:xfrm>
            <a:off x="9538651" y="1702272"/>
            <a:ext cx="2534024" cy="3925712"/>
          </a:xfrm>
          <a:prstGeom prst="rightArrow">
            <a:avLst>
              <a:gd fmla="val 50000" name="adj1"/>
              <a:gd fmla="val 50000" name="adj2"/>
            </a:avLst>
          </a:prstGeom>
          <a:solidFill>
            <a:srgbClr val="FFFFFF"/>
          </a:solidFill>
          <a:ln cap="flat" cmpd="sng" w="9525">
            <a:solidFill>
              <a:srgbClr val="A5A5A5"/>
            </a:solidFill>
            <a:prstDash val="solid"/>
            <a:round/>
            <a:headEnd len="sm" w="sm" type="none"/>
            <a:tailEnd len="sm" w="sm" type="none"/>
          </a:ln>
          <a:effectLst>
            <a:outerShdw blurRad="50800" rotWithShape="0" algn="tr" dir="8100000" dist="762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Calibri"/>
              <a:buNone/>
            </a:pPr>
            <a:r>
              <a:t/>
            </a:r>
            <a:endParaRPr b="0" i="0" sz="2800" u="none" cap="none" strike="noStrike">
              <a:solidFill>
                <a:srgbClr val="000000"/>
              </a:solidFill>
              <a:latin typeface="Arial"/>
              <a:ea typeface="Arial"/>
              <a:cs typeface="Arial"/>
              <a:sym typeface="Arial"/>
            </a:endParaRPr>
          </a:p>
        </p:txBody>
      </p:sp>
      <p:sp>
        <p:nvSpPr>
          <p:cNvPr id="378" name="Google Shape;378;p16"/>
          <p:cNvSpPr/>
          <p:nvPr/>
        </p:nvSpPr>
        <p:spPr>
          <a:xfrm>
            <a:off x="988318" y="3425879"/>
            <a:ext cx="1984022" cy="6096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Tahoma"/>
              <a:buNone/>
            </a:pPr>
            <a:r>
              <a:rPr b="1" i="0" lang="en-US" sz="2800" u="none" cap="none" strike="noStrike">
                <a:solidFill>
                  <a:srgbClr val="000000"/>
                </a:solidFill>
                <a:latin typeface="Tahoma"/>
                <a:ea typeface="Tahoma"/>
                <a:cs typeface="Tahoma"/>
                <a:sym typeface="Tahoma"/>
              </a:rPr>
              <a:t>Screening</a:t>
            </a:r>
            <a:endParaRPr/>
          </a:p>
        </p:txBody>
      </p:sp>
      <p:sp>
        <p:nvSpPr>
          <p:cNvPr id="379" name="Google Shape;379;p16"/>
          <p:cNvSpPr/>
          <p:nvPr/>
        </p:nvSpPr>
        <p:spPr>
          <a:xfrm>
            <a:off x="5428911" y="3495772"/>
            <a:ext cx="1984022" cy="6096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Tahoma"/>
              <a:buNone/>
            </a:pPr>
            <a:r>
              <a:rPr b="1" i="0" lang="en-US" sz="2800" u="none" cap="none" strike="noStrike">
                <a:solidFill>
                  <a:srgbClr val="000000"/>
                </a:solidFill>
                <a:latin typeface="Tahoma"/>
                <a:ea typeface="Tahoma"/>
                <a:cs typeface="Tahoma"/>
                <a:sym typeface="Tahoma"/>
              </a:rPr>
              <a:t>Selection</a:t>
            </a:r>
            <a:endParaRPr/>
          </a:p>
        </p:txBody>
      </p:sp>
      <p:sp>
        <p:nvSpPr>
          <p:cNvPr id="380" name="Google Shape;380;p16"/>
          <p:cNvSpPr/>
          <p:nvPr/>
        </p:nvSpPr>
        <p:spPr>
          <a:xfrm>
            <a:off x="9496793" y="3379013"/>
            <a:ext cx="2190376" cy="6096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Tahoma"/>
              <a:buNone/>
            </a:pPr>
            <a:r>
              <a:rPr b="1" i="0" lang="en-US" sz="2800" u="none" cap="none" strike="noStrike">
                <a:solidFill>
                  <a:srgbClr val="000000"/>
                </a:solidFill>
                <a:latin typeface="Tahoma"/>
                <a:ea typeface="Tahoma"/>
                <a:cs typeface="Tahoma"/>
                <a:sym typeface="Tahoma"/>
              </a:rPr>
              <a:t>Final Stage</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pic>
        <p:nvPicPr>
          <p:cNvPr id="386" name="Google Shape;386;p17"/>
          <p:cNvPicPr preferRelativeResize="0"/>
          <p:nvPr/>
        </p:nvPicPr>
        <p:blipFill rotWithShape="1">
          <a:blip r:embed="rId3">
            <a:alphaModFix/>
          </a:blip>
          <a:srcRect b="0" l="0" r="0" t="0"/>
          <a:stretch/>
        </p:blipFill>
        <p:spPr>
          <a:xfrm>
            <a:off x="2440788" y="5903372"/>
            <a:ext cx="9631887" cy="199246"/>
          </a:xfrm>
          <a:prstGeom prst="rect">
            <a:avLst/>
          </a:prstGeom>
          <a:noFill/>
          <a:ln>
            <a:noFill/>
          </a:ln>
        </p:spPr>
      </p:pic>
      <p:pic>
        <p:nvPicPr>
          <p:cNvPr id="387" name="Google Shape;387;p1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88" name="Google Shape;388;p17"/>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89" name="Google Shape;389;p17"/>
          <p:cNvPicPr preferRelativeResize="0"/>
          <p:nvPr/>
        </p:nvPicPr>
        <p:blipFill rotWithShape="1">
          <a:blip r:embed="rId5">
            <a:alphaModFix/>
          </a:blip>
          <a:srcRect b="0" l="0" r="0" t="0"/>
          <a:stretch/>
        </p:blipFill>
        <p:spPr>
          <a:xfrm>
            <a:off x="-108036" y="-391591"/>
            <a:ext cx="10950207" cy="1161211"/>
          </a:xfrm>
          <a:prstGeom prst="rect">
            <a:avLst/>
          </a:prstGeom>
          <a:noFill/>
          <a:ln>
            <a:noFill/>
          </a:ln>
        </p:spPr>
      </p:pic>
      <p:sp>
        <p:nvSpPr>
          <p:cNvPr id="390" name="Google Shape;390;p17"/>
          <p:cNvSpPr txBox="1"/>
          <p:nvPr/>
        </p:nvSpPr>
        <p:spPr>
          <a:xfrm>
            <a:off x="63214" y="-292388"/>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391" name="Google Shape;391;p17"/>
          <p:cNvPicPr preferRelativeResize="0"/>
          <p:nvPr/>
        </p:nvPicPr>
        <p:blipFill rotWithShape="1">
          <a:blip r:embed="rId6">
            <a:alphaModFix/>
          </a:blip>
          <a:srcRect b="0" l="0" r="0" t="0"/>
          <a:stretch/>
        </p:blipFill>
        <p:spPr>
          <a:xfrm>
            <a:off x="16463" y="5272419"/>
            <a:ext cx="1744171" cy="1564080"/>
          </a:xfrm>
          <a:prstGeom prst="rect">
            <a:avLst/>
          </a:prstGeom>
          <a:noFill/>
          <a:ln>
            <a:noFill/>
          </a:ln>
        </p:spPr>
      </p:pic>
      <p:grpSp>
        <p:nvGrpSpPr>
          <p:cNvPr id="392" name="Google Shape;392;p17"/>
          <p:cNvGrpSpPr/>
          <p:nvPr/>
        </p:nvGrpSpPr>
        <p:grpSpPr>
          <a:xfrm>
            <a:off x="2594645" y="516466"/>
            <a:ext cx="8077200" cy="5199063"/>
            <a:chOff x="533400" y="685800"/>
            <a:chExt cx="8077200" cy="5199063"/>
          </a:xfrm>
        </p:grpSpPr>
        <p:cxnSp>
          <p:nvCxnSpPr>
            <p:cNvPr id="393" name="Google Shape;393;p17"/>
            <p:cNvCxnSpPr>
              <a:stCxn id="394" idx="3"/>
              <a:endCxn id="395" idx="1"/>
            </p:cNvCxnSpPr>
            <p:nvPr/>
          </p:nvCxnSpPr>
          <p:spPr>
            <a:xfrm flipH="1" rot="10800000">
              <a:off x="5894917" y="1130313"/>
              <a:ext cx="505800" cy="2144700"/>
            </a:xfrm>
            <a:prstGeom prst="bentConnector3">
              <a:avLst>
                <a:gd fmla="val -357455" name="adj1"/>
              </a:avLst>
            </a:prstGeom>
            <a:noFill/>
            <a:ln cap="flat" cmpd="sng" w="19050">
              <a:solidFill>
                <a:srgbClr val="7F7F7F"/>
              </a:solidFill>
              <a:prstDash val="solid"/>
              <a:round/>
              <a:headEnd len="sm" w="sm" type="none"/>
              <a:tailEnd len="sm" w="sm" type="none"/>
            </a:ln>
          </p:spPr>
        </p:cxnSp>
        <p:cxnSp>
          <p:nvCxnSpPr>
            <p:cNvPr id="396" name="Google Shape;396;p17"/>
            <p:cNvCxnSpPr>
              <a:stCxn id="394" idx="3"/>
              <a:endCxn id="397" idx="1"/>
            </p:cNvCxnSpPr>
            <p:nvPr/>
          </p:nvCxnSpPr>
          <p:spPr>
            <a:xfrm>
              <a:off x="5894917" y="3275013"/>
              <a:ext cx="505800" cy="2148000"/>
            </a:xfrm>
            <a:prstGeom prst="bentConnector3">
              <a:avLst>
                <a:gd fmla="val -357455" name="adj1"/>
              </a:avLst>
            </a:prstGeom>
            <a:noFill/>
            <a:ln cap="flat" cmpd="sng" w="19050">
              <a:solidFill>
                <a:srgbClr val="7F7F7F"/>
              </a:solidFill>
              <a:prstDash val="solid"/>
              <a:round/>
              <a:headEnd len="sm" w="sm" type="none"/>
              <a:tailEnd len="sm" w="sm" type="none"/>
            </a:ln>
          </p:spPr>
        </p:cxnSp>
        <p:cxnSp>
          <p:nvCxnSpPr>
            <p:cNvPr id="398" name="Google Shape;398;p17"/>
            <p:cNvCxnSpPr>
              <a:stCxn id="394" idx="3"/>
              <a:endCxn id="399" idx="1"/>
            </p:cNvCxnSpPr>
            <p:nvPr/>
          </p:nvCxnSpPr>
          <p:spPr>
            <a:xfrm flipH="1" rot="10800000">
              <a:off x="5894917" y="2560713"/>
              <a:ext cx="505800" cy="714300"/>
            </a:xfrm>
            <a:prstGeom prst="bentConnector3">
              <a:avLst>
                <a:gd fmla="val -357455" name="adj1"/>
              </a:avLst>
            </a:prstGeom>
            <a:noFill/>
            <a:ln cap="flat" cmpd="sng" w="19050">
              <a:solidFill>
                <a:srgbClr val="7F7F7F"/>
              </a:solidFill>
              <a:prstDash val="solid"/>
              <a:round/>
              <a:headEnd len="sm" w="sm" type="none"/>
              <a:tailEnd len="sm" w="sm" type="none"/>
            </a:ln>
          </p:spPr>
        </p:cxnSp>
        <p:cxnSp>
          <p:nvCxnSpPr>
            <p:cNvPr id="400" name="Google Shape;400;p17"/>
            <p:cNvCxnSpPr>
              <a:stCxn id="394" idx="3"/>
              <a:endCxn id="401" idx="1"/>
            </p:cNvCxnSpPr>
            <p:nvPr/>
          </p:nvCxnSpPr>
          <p:spPr>
            <a:xfrm>
              <a:off x="5894917" y="3275013"/>
              <a:ext cx="505800" cy="716100"/>
            </a:xfrm>
            <a:prstGeom prst="bentConnector3">
              <a:avLst>
                <a:gd fmla="val -357455" name="adj1"/>
              </a:avLst>
            </a:prstGeom>
            <a:noFill/>
            <a:ln cap="flat" cmpd="sng" w="19050">
              <a:solidFill>
                <a:srgbClr val="7F7F7F"/>
              </a:solidFill>
              <a:prstDash val="solid"/>
              <a:round/>
              <a:headEnd len="sm" w="sm" type="none"/>
              <a:tailEnd len="sm" w="sm" type="none"/>
            </a:ln>
          </p:spPr>
        </p:cxnSp>
        <p:cxnSp>
          <p:nvCxnSpPr>
            <p:cNvPr id="402" name="Google Shape;402;p17"/>
            <p:cNvCxnSpPr>
              <a:stCxn id="394" idx="1"/>
              <a:endCxn id="403" idx="3"/>
            </p:cNvCxnSpPr>
            <p:nvPr/>
          </p:nvCxnSpPr>
          <p:spPr>
            <a:xfrm rot="10800000">
              <a:off x="2743317" y="1147713"/>
              <a:ext cx="433800" cy="2127300"/>
            </a:xfrm>
            <a:prstGeom prst="bentConnector3">
              <a:avLst>
                <a:gd fmla="val 525032" name="adj1"/>
              </a:avLst>
            </a:prstGeom>
            <a:noFill/>
            <a:ln cap="flat" cmpd="sng" w="19050">
              <a:solidFill>
                <a:srgbClr val="7F7F7F"/>
              </a:solidFill>
              <a:prstDash val="solid"/>
              <a:round/>
              <a:headEnd len="sm" w="sm" type="none"/>
              <a:tailEnd len="sm" w="sm" type="none"/>
            </a:ln>
          </p:spPr>
        </p:cxnSp>
        <p:cxnSp>
          <p:nvCxnSpPr>
            <p:cNvPr id="404" name="Google Shape;404;p17"/>
            <p:cNvCxnSpPr>
              <a:stCxn id="394" idx="1"/>
              <a:endCxn id="405" idx="3"/>
            </p:cNvCxnSpPr>
            <p:nvPr/>
          </p:nvCxnSpPr>
          <p:spPr>
            <a:xfrm flipH="1">
              <a:off x="2743317" y="3275013"/>
              <a:ext cx="433800" cy="2165400"/>
            </a:xfrm>
            <a:prstGeom prst="bentConnector3">
              <a:avLst>
                <a:gd fmla="val 525032" name="adj1"/>
              </a:avLst>
            </a:prstGeom>
            <a:noFill/>
            <a:ln cap="flat" cmpd="sng" w="19050">
              <a:solidFill>
                <a:srgbClr val="7F7F7F"/>
              </a:solidFill>
              <a:prstDash val="solid"/>
              <a:round/>
              <a:headEnd len="sm" w="sm" type="none"/>
              <a:tailEnd len="sm" w="sm" type="none"/>
            </a:ln>
          </p:spPr>
        </p:cxnSp>
        <p:cxnSp>
          <p:nvCxnSpPr>
            <p:cNvPr id="406" name="Google Shape;406;p17"/>
            <p:cNvCxnSpPr>
              <a:stCxn id="394" idx="1"/>
              <a:endCxn id="407" idx="3"/>
            </p:cNvCxnSpPr>
            <p:nvPr/>
          </p:nvCxnSpPr>
          <p:spPr>
            <a:xfrm rot="10800000">
              <a:off x="2743317" y="2578113"/>
              <a:ext cx="433800" cy="696900"/>
            </a:xfrm>
            <a:prstGeom prst="bentConnector3">
              <a:avLst>
                <a:gd fmla="val 525032" name="adj1"/>
              </a:avLst>
            </a:prstGeom>
            <a:noFill/>
            <a:ln cap="flat" cmpd="sng" w="19050">
              <a:solidFill>
                <a:srgbClr val="7F7F7F"/>
              </a:solidFill>
              <a:prstDash val="solid"/>
              <a:round/>
              <a:headEnd len="sm" w="sm" type="none"/>
              <a:tailEnd len="sm" w="sm" type="none"/>
            </a:ln>
          </p:spPr>
        </p:cxnSp>
        <p:cxnSp>
          <p:nvCxnSpPr>
            <p:cNvPr id="408" name="Google Shape;408;p17"/>
            <p:cNvCxnSpPr>
              <a:stCxn id="394" idx="1"/>
              <a:endCxn id="409" idx="3"/>
            </p:cNvCxnSpPr>
            <p:nvPr/>
          </p:nvCxnSpPr>
          <p:spPr>
            <a:xfrm flipH="1">
              <a:off x="2743317" y="3275013"/>
              <a:ext cx="433800" cy="733500"/>
            </a:xfrm>
            <a:prstGeom prst="bentConnector3">
              <a:avLst>
                <a:gd fmla="val 525032" name="adj1"/>
              </a:avLst>
            </a:prstGeom>
            <a:noFill/>
            <a:ln cap="flat" cmpd="sng" w="19050">
              <a:solidFill>
                <a:srgbClr val="7F7F7F"/>
              </a:solidFill>
              <a:prstDash val="solid"/>
              <a:round/>
              <a:headEnd len="sm" w="sm" type="none"/>
              <a:tailEnd len="sm" w="sm" type="none"/>
            </a:ln>
          </p:spPr>
        </p:cxnSp>
        <p:sp>
          <p:nvSpPr>
            <p:cNvPr id="399" name="Google Shape;399;p17"/>
            <p:cNvSpPr/>
            <p:nvPr/>
          </p:nvSpPr>
          <p:spPr>
            <a:xfrm>
              <a:off x="6400800" y="2116138"/>
              <a:ext cx="2209800" cy="889000"/>
            </a:xfrm>
            <a:prstGeom prst="rect">
              <a:avLst/>
            </a:prstGeom>
            <a:solidFill>
              <a:srgbClr val="FFFFFF"/>
            </a:solidFill>
            <a:ln cap="flat" cmpd="sng" w="9525">
              <a:solidFill>
                <a:srgbClr val="BFBFBF"/>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000000"/>
                  </a:solidFill>
                  <a:latin typeface="Arial"/>
                  <a:ea typeface="Arial"/>
                  <a:cs typeface="Arial"/>
                  <a:sym typeface="Arial"/>
                </a:rPr>
                <a:t>Group</a:t>
              </a:r>
              <a:endParaRPr/>
            </a:p>
          </p:txBody>
        </p:sp>
        <p:sp>
          <p:nvSpPr>
            <p:cNvPr id="397" name="Google Shape;397;p17"/>
            <p:cNvSpPr/>
            <p:nvPr/>
          </p:nvSpPr>
          <p:spPr>
            <a:xfrm>
              <a:off x="6400800" y="4978400"/>
              <a:ext cx="2209800" cy="889000"/>
            </a:xfrm>
            <a:prstGeom prst="rect">
              <a:avLst/>
            </a:prstGeom>
            <a:solidFill>
              <a:srgbClr val="FFFFFF"/>
            </a:solidFill>
            <a:ln cap="flat" cmpd="sng" w="9525">
              <a:solidFill>
                <a:srgbClr val="BFBFBF"/>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000000"/>
                  </a:solidFill>
                  <a:latin typeface="Arial"/>
                  <a:ea typeface="Arial"/>
                  <a:cs typeface="Arial"/>
                  <a:sym typeface="Arial"/>
                </a:rPr>
                <a:t>Stress</a:t>
              </a:r>
              <a:endParaRPr/>
            </a:p>
          </p:txBody>
        </p:sp>
        <p:sp>
          <p:nvSpPr>
            <p:cNvPr id="401" name="Google Shape;401;p17"/>
            <p:cNvSpPr/>
            <p:nvPr/>
          </p:nvSpPr>
          <p:spPr>
            <a:xfrm>
              <a:off x="6400800" y="3546475"/>
              <a:ext cx="2209800" cy="889000"/>
            </a:xfrm>
            <a:prstGeom prst="rect">
              <a:avLst/>
            </a:prstGeom>
            <a:solidFill>
              <a:srgbClr val="FFFFFF"/>
            </a:solidFill>
            <a:ln cap="flat" cmpd="sng" w="9525">
              <a:solidFill>
                <a:srgbClr val="BFBFBF"/>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000000"/>
                  </a:solidFill>
                  <a:latin typeface="Arial"/>
                  <a:ea typeface="Arial"/>
                  <a:cs typeface="Arial"/>
                  <a:sym typeface="Arial"/>
                </a:rPr>
                <a:t>Situational</a:t>
              </a:r>
              <a:endParaRPr/>
            </a:p>
          </p:txBody>
        </p:sp>
        <p:sp>
          <p:nvSpPr>
            <p:cNvPr id="395" name="Google Shape;395;p17"/>
            <p:cNvSpPr/>
            <p:nvPr/>
          </p:nvSpPr>
          <p:spPr>
            <a:xfrm>
              <a:off x="6400800" y="685800"/>
              <a:ext cx="2209800" cy="889000"/>
            </a:xfrm>
            <a:prstGeom prst="rect">
              <a:avLst/>
            </a:prstGeom>
            <a:solidFill>
              <a:srgbClr val="FFFFFF"/>
            </a:solidFill>
            <a:ln cap="flat" cmpd="sng" w="9525">
              <a:solidFill>
                <a:srgbClr val="BFBFBF"/>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000000"/>
                  </a:solidFill>
                  <a:latin typeface="Arial"/>
                  <a:ea typeface="Arial"/>
                  <a:cs typeface="Arial"/>
                  <a:sym typeface="Arial"/>
                </a:rPr>
                <a:t>Open-Ended</a:t>
              </a:r>
              <a:endParaRPr/>
            </a:p>
          </p:txBody>
        </p:sp>
        <p:sp>
          <p:nvSpPr>
            <p:cNvPr id="407" name="Google Shape;407;p17"/>
            <p:cNvSpPr/>
            <p:nvPr/>
          </p:nvSpPr>
          <p:spPr>
            <a:xfrm>
              <a:off x="533400" y="2133600"/>
              <a:ext cx="2209800" cy="889000"/>
            </a:xfrm>
            <a:prstGeom prst="rect">
              <a:avLst/>
            </a:prstGeom>
            <a:solidFill>
              <a:srgbClr val="FFFFFF"/>
            </a:solidFill>
            <a:ln cap="flat" cmpd="sng" w="9525">
              <a:solidFill>
                <a:srgbClr val="BFBFBF"/>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000000"/>
                  </a:solidFill>
                  <a:latin typeface="Arial"/>
                  <a:ea typeface="Arial"/>
                  <a:cs typeface="Arial"/>
                  <a:sym typeface="Arial"/>
                </a:rPr>
                <a:t>Panel</a:t>
              </a:r>
              <a:endParaRPr/>
            </a:p>
          </p:txBody>
        </p:sp>
        <p:sp>
          <p:nvSpPr>
            <p:cNvPr id="405" name="Google Shape;405;p17"/>
            <p:cNvSpPr/>
            <p:nvPr/>
          </p:nvSpPr>
          <p:spPr>
            <a:xfrm>
              <a:off x="533400" y="4995863"/>
              <a:ext cx="2209800" cy="889000"/>
            </a:xfrm>
            <a:prstGeom prst="rect">
              <a:avLst/>
            </a:prstGeom>
            <a:solidFill>
              <a:srgbClr val="FFFFFF"/>
            </a:solidFill>
            <a:ln cap="flat" cmpd="sng" w="9525">
              <a:solidFill>
                <a:srgbClr val="BFBFBF"/>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000000"/>
                  </a:solidFill>
                  <a:latin typeface="Arial"/>
                  <a:ea typeface="Arial"/>
                  <a:cs typeface="Arial"/>
                  <a:sym typeface="Arial"/>
                </a:rPr>
                <a:t>Working</a:t>
              </a:r>
              <a:endParaRPr/>
            </a:p>
          </p:txBody>
        </p:sp>
        <p:sp>
          <p:nvSpPr>
            <p:cNvPr id="409" name="Google Shape;409;p17"/>
            <p:cNvSpPr/>
            <p:nvPr/>
          </p:nvSpPr>
          <p:spPr>
            <a:xfrm>
              <a:off x="533400" y="3563938"/>
              <a:ext cx="2209800" cy="889000"/>
            </a:xfrm>
            <a:prstGeom prst="rect">
              <a:avLst/>
            </a:prstGeom>
            <a:solidFill>
              <a:srgbClr val="FFFFFF"/>
            </a:solidFill>
            <a:ln cap="flat" cmpd="sng" w="9525">
              <a:solidFill>
                <a:srgbClr val="BFBFBF"/>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000000"/>
                  </a:solidFill>
                  <a:latin typeface="Arial"/>
                  <a:ea typeface="Arial"/>
                  <a:cs typeface="Arial"/>
                  <a:sym typeface="Arial"/>
                </a:rPr>
                <a:t>Behavioral</a:t>
              </a:r>
              <a:endParaRPr/>
            </a:p>
          </p:txBody>
        </p:sp>
        <p:sp>
          <p:nvSpPr>
            <p:cNvPr id="403" name="Google Shape;403;p17"/>
            <p:cNvSpPr/>
            <p:nvPr/>
          </p:nvSpPr>
          <p:spPr>
            <a:xfrm>
              <a:off x="533400" y="703263"/>
              <a:ext cx="2209800" cy="889000"/>
            </a:xfrm>
            <a:prstGeom prst="rect">
              <a:avLst/>
            </a:prstGeom>
            <a:solidFill>
              <a:srgbClr val="FFFFFF"/>
            </a:solidFill>
            <a:ln cap="flat" cmpd="sng" w="9525">
              <a:solidFill>
                <a:srgbClr val="BFBFBF"/>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000000"/>
                  </a:solidFill>
                  <a:latin typeface="Arial"/>
                  <a:ea typeface="Arial"/>
                  <a:cs typeface="Arial"/>
                  <a:sym typeface="Arial"/>
                </a:rPr>
                <a:t>Structured</a:t>
              </a:r>
              <a:endParaRPr/>
            </a:p>
          </p:txBody>
        </p:sp>
        <p:sp>
          <p:nvSpPr>
            <p:cNvPr id="394" name="Google Shape;394;p17"/>
            <p:cNvSpPr txBox="1"/>
            <p:nvPr/>
          </p:nvSpPr>
          <p:spPr>
            <a:xfrm>
              <a:off x="3177117" y="2133600"/>
              <a:ext cx="2717800" cy="2282825"/>
            </a:xfrm>
            <a:prstGeom prst="rect">
              <a:avLst/>
            </a:prstGeom>
            <a:solidFill>
              <a:srgbClr val="FFFFFF"/>
            </a:solidFill>
            <a:ln cap="flat" cmpd="sng" w="9525">
              <a:solidFill>
                <a:srgbClr val="BFBFBF"/>
              </a:solidFill>
              <a:prstDash val="solid"/>
              <a:round/>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Types of</a:t>
              </a:r>
              <a:br>
                <a:rPr b="1" i="0" lang="en-US" sz="3600" u="none" cap="none" strike="noStrike">
                  <a:solidFill>
                    <a:srgbClr val="000000"/>
                  </a:solidFill>
                  <a:latin typeface="Arial"/>
                  <a:ea typeface="Arial"/>
                  <a:cs typeface="Arial"/>
                  <a:sym typeface="Arial"/>
                </a:rPr>
              </a:br>
              <a:r>
                <a:rPr b="1" i="0" lang="en-US" sz="3600" u="none" cap="none" strike="noStrike">
                  <a:solidFill>
                    <a:srgbClr val="000000"/>
                  </a:solidFill>
                  <a:latin typeface="Arial"/>
                  <a:ea typeface="Arial"/>
                  <a:cs typeface="Arial"/>
                  <a:sym typeface="Arial"/>
                </a:rPr>
                <a:t>Interviews</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pic>
        <p:nvPicPr>
          <p:cNvPr id="415" name="Google Shape;415;p18"/>
          <p:cNvPicPr preferRelativeResize="0"/>
          <p:nvPr/>
        </p:nvPicPr>
        <p:blipFill rotWithShape="1">
          <a:blip r:embed="rId3">
            <a:alphaModFix/>
          </a:blip>
          <a:srcRect b="0" l="0" r="0" t="0"/>
          <a:stretch/>
        </p:blipFill>
        <p:spPr>
          <a:xfrm>
            <a:off x="2440788" y="5903372"/>
            <a:ext cx="9631887" cy="199246"/>
          </a:xfrm>
          <a:prstGeom prst="rect">
            <a:avLst/>
          </a:prstGeom>
          <a:noFill/>
          <a:ln>
            <a:noFill/>
          </a:ln>
        </p:spPr>
      </p:pic>
      <p:pic>
        <p:nvPicPr>
          <p:cNvPr id="416" name="Google Shape;416;p1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17" name="Google Shape;417;p18"/>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18" name="Google Shape;418;p18"/>
          <p:cNvPicPr preferRelativeResize="0"/>
          <p:nvPr/>
        </p:nvPicPr>
        <p:blipFill rotWithShape="1">
          <a:blip r:embed="rId5">
            <a:alphaModFix/>
          </a:blip>
          <a:srcRect b="0" l="0" r="0" t="0"/>
          <a:stretch/>
        </p:blipFill>
        <p:spPr>
          <a:xfrm>
            <a:off x="0" y="87393"/>
            <a:ext cx="10950207" cy="1368874"/>
          </a:xfrm>
          <a:prstGeom prst="rect">
            <a:avLst/>
          </a:prstGeom>
          <a:noFill/>
          <a:ln>
            <a:noFill/>
          </a:ln>
        </p:spPr>
      </p:pic>
      <p:sp>
        <p:nvSpPr>
          <p:cNvPr id="419" name="Google Shape;419;p18"/>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420" name="Google Shape;420;p18"/>
          <p:cNvPicPr preferRelativeResize="0"/>
          <p:nvPr/>
        </p:nvPicPr>
        <p:blipFill rotWithShape="1">
          <a:blip r:embed="rId6">
            <a:alphaModFix/>
          </a:blip>
          <a:srcRect b="0" l="0" r="0" t="0"/>
          <a:stretch/>
        </p:blipFill>
        <p:spPr>
          <a:xfrm>
            <a:off x="16463" y="5272419"/>
            <a:ext cx="1744171" cy="1564080"/>
          </a:xfrm>
          <a:prstGeom prst="rect">
            <a:avLst/>
          </a:prstGeom>
          <a:noFill/>
          <a:ln>
            <a:noFill/>
          </a:ln>
        </p:spPr>
      </p:pic>
      <p:sp>
        <p:nvSpPr>
          <p:cNvPr id="421" name="Google Shape;421;p18"/>
          <p:cNvSpPr txBox="1"/>
          <p:nvPr/>
        </p:nvSpPr>
        <p:spPr>
          <a:xfrm>
            <a:off x="2781299" y="356331"/>
            <a:ext cx="8580967"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800" u="none" cap="none" strike="noStrike">
                <a:solidFill>
                  <a:srgbClr val="FFFFFF"/>
                </a:solidFill>
                <a:latin typeface="Tahoma"/>
                <a:ea typeface="Tahoma"/>
                <a:cs typeface="Tahoma"/>
                <a:sym typeface="Tahoma"/>
              </a:rPr>
              <a:t>Interview Media</a:t>
            </a:r>
            <a:endParaRPr sz="1200">
              <a:solidFill>
                <a:schemeClr val="dk1"/>
              </a:solidFill>
              <a:latin typeface="Calibri"/>
              <a:ea typeface="Calibri"/>
              <a:cs typeface="Calibri"/>
              <a:sym typeface="Calibri"/>
            </a:endParaRPr>
          </a:p>
        </p:txBody>
      </p:sp>
      <p:grpSp>
        <p:nvGrpSpPr>
          <p:cNvPr id="422" name="Google Shape;422;p18"/>
          <p:cNvGrpSpPr/>
          <p:nvPr/>
        </p:nvGrpSpPr>
        <p:grpSpPr>
          <a:xfrm>
            <a:off x="2133600" y="1443433"/>
            <a:ext cx="8229600" cy="4191000"/>
            <a:chOff x="457200" y="1981200"/>
            <a:chExt cx="8229600" cy="4191000"/>
          </a:xfrm>
        </p:grpSpPr>
        <p:grpSp>
          <p:nvGrpSpPr>
            <p:cNvPr id="423" name="Google Shape;423;p18"/>
            <p:cNvGrpSpPr/>
            <p:nvPr/>
          </p:nvGrpSpPr>
          <p:grpSpPr>
            <a:xfrm>
              <a:off x="3657600" y="1981200"/>
              <a:ext cx="5029200" cy="4191000"/>
              <a:chOff x="288" y="1248"/>
              <a:chExt cx="2592" cy="2496"/>
            </a:xfrm>
          </p:grpSpPr>
          <p:sp>
            <p:nvSpPr>
              <p:cNvPr id="424" name="Google Shape;424;p18"/>
              <p:cNvSpPr/>
              <p:nvPr/>
            </p:nvSpPr>
            <p:spPr>
              <a:xfrm>
                <a:off x="288" y="1248"/>
                <a:ext cx="2592" cy="624"/>
              </a:xfrm>
              <a:prstGeom prst="rect">
                <a:avLst/>
              </a:prstGeom>
              <a:solidFill>
                <a:srgbClr val="FFFFFF"/>
              </a:solidFill>
              <a:ln>
                <a:noFill/>
              </a:ln>
            </p:spPr>
            <p:txBody>
              <a:bodyPr anchorCtr="0" anchor="ctr" bIns="45700" lIns="91425" spcFirstLastPara="1" rIns="91425" wrap="square" tIns="45700">
                <a:noAutofit/>
              </a:bodyPr>
              <a:lstStyle/>
              <a:p>
                <a:pPr indent="-279400" lvl="0" marL="0" marR="0" rtl="0" algn="l">
                  <a:lnSpc>
                    <a:spcPct val="100000"/>
                  </a:lnSpc>
                  <a:spcBef>
                    <a:spcPts val="0"/>
                  </a:spcBef>
                  <a:spcAft>
                    <a:spcPts val="0"/>
                  </a:spcAft>
                  <a:buClr>
                    <a:srgbClr val="000000"/>
                  </a:buClr>
                  <a:buSzPts val="4400"/>
                  <a:buFont typeface="Arial"/>
                  <a:buChar char="•"/>
                </a:pPr>
                <a:r>
                  <a:rPr b="0" i="0" lang="en-US" sz="4400" u="none" cap="none" strike="noStrike">
                    <a:solidFill>
                      <a:srgbClr val="000000"/>
                    </a:solidFill>
                    <a:latin typeface="Arial"/>
                    <a:ea typeface="Arial"/>
                    <a:cs typeface="Arial"/>
                    <a:sym typeface="Arial"/>
                  </a:rPr>
                  <a:t>Telephone</a:t>
                </a:r>
                <a:endParaRPr/>
              </a:p>
            </p:txBody>
          </p:sp>
          <p:sp>
            <p:nvSpPr>
              <p:cNvPr id="425" name="Google Shape;425;p18"/>
              <p:cNvSpPr/>
              <p:nvPr/>
            </p:nvSpPr>
            <p:spPr>
              <a:xfrm>
                <a:off x="288" y="1872"/>
                <a:ext cx="2592" cy="624"/>
              </a:xfrm>
              <a:prstGeom prst="rect">
                <a:avLst/>
              </a:prstGeom>
              <a:solidFill>
                <a:srgbClr val="FFFFFF"/>
              </a:solidFill>
              <a:ln>
                <a:noFill/>
              </a:ln>
            </p:spPr>
            <p:txBody>
              <a:bodyPr anchorCtr="0" anchor="ctr" bIns="45700" lIns="91425" spcFirstLastPara="1" rIns="91425" wrap="square" tIns="45700">
                <a:noAutofit/>
              </a:bodyPr>
              <a:lstStyle/>
              <a:p>
                <a:pPr indent="-279400" lvl="0" marL="0" marR="0" rtl="0" algn="l">
                  <a:lnSpc>
                    <a:spcPct val="100000"/>
                  </a:lnSpc>
                  <a:spcBef>
                    <a:spcPts val="0"/>
                  </a:spcBef>
                  <a:spcAft>
                    <a:spcPts val="0"/>
                  </a:spcAft>
                  <a:buClr>
                    <a:srgbClr val="000000"/>
                  </a:buClr>
                  <a:buSzPts val="4400"/>
                  <a:buFont typeface="Arial"/>
                  <a:buChar char="•"/>
                </a:pPr>
                <a:r>
                  <a:rPr b="0" i="0" lang="en-US" sz="4400" u="none" cap="none" strike="noStrike">
                    <a:solidFill>
                      <a:srgbClr val="000000"/>
                    </a:solidFill>
                    <a:latin typeface="Arial"/>
                    <a:ea typeface="Arial"/>
                    <a:cs typeface="Arial"/>
                    <a:sym typeface="Arial"/>
                  </a:rPr>
                  <a:t>Email and IM</a:t>
                </a:r>
                <a:endParaRPr/>
              </a:p>
            </p:txBody>
          </p:sp>
          <p:sp>
            <p:nvSpPr>
              <p:cNvPr id="426" name="Google Shape;426;p18"/>
              <p:cNvSpPr/>
              <p:nvPr/>
            </p:nvSpPr>
            <p:spPr>
              <a:xfrm>
                <a:off x="288" y="2496"/>
                <a:ext cx="2592" cy="624"/>
              </a:xfrm>
              <a:prstGeom prst="rect">
                <a:avLst/>
              </a:prstGeom>
              <a:solidFill>
                <a:srgbClr val="FFFFFF"/>
              </a:solidFill>
              <a:ln>
                <a:noFill/>
              </a:ln>
            </p:spPr>
            <p:txBody>
              <a:bodyPr anchorCtr="0" anchor="ctr" bIns="45700" lIns="91425" spcFirstLastPara="1" rIns="91425" wrap="square" tIns="45700">
                <a:noAutofit/>
              </a:bodyPr>
              <a:lstStyle/>
              <a:p>
                <a:pPr indent="-279400" lvl="0" marL="0" marR="0" rtl="0" algn="l">
                  <a:lnSpc>
                    <a:spcPct val="100000"/>
                  </a:lnSpc>
                  <a:spcBef>
                    <a:spcPts val="0"/>
                  </a:spcBef>
                  <a:spcAft>
                    <a:spcPts val="0"/>
                  </a:spcAft>
                  <a:buClr>
                    <a:srgbClr val="000000"/>
                  </a:buClr>
                  <a:buSzPts val="4400"/>
                  <a:buFont typeface="Arial"/>
                  <a:buChar char="•"/>
                </a:pPr>
                <a:r>
                  <a:rPr b="0" i="0" lang="en-US" sz="4400" u="none" cap="none" strike="noStrike">
                    <a:solidFill>
                      <a:srgbClr val="000000"/>
                    </a:solidFill>
                    <a:latin typeface="Arial"/>
                    <a:ea typeface="Arial"/>
                    <a:cs typeface="Arial"/>
                    <a:sym typeface="Arial"/>
                  </a:rPr>
                  <a:t>Video Technology</a:t>
                </a:r>
                <a:endParaRPr/>
              </a:p>
            </p:txBody>
          </p:sp>
          <p:sp>
            <p:nvSpPr>
              <p:cNvPr id="427" name="Google Shape;427;p18"/>
              <p:cNvSpPr/>
              <p:nvPr/>
            </p:nvSpPr>
            <p:spPr>
              <a:xfrm>
                <a:off x="288" y="3120"/>
                <a:ext cx="2592" cy="624"/>
              </a:xfrm>
              <a:prstGeom prst="rect">
                <a:avLst/>
              </a:prstGeom>
              <a:solidFill>
                <a:srgbClr val="FFFFFF"/>
              </a:solidFill>
              <a:ln>
                <a:noFill/>
              </a:ln>
            </p:spPr>
            <p:txBody>
              <a:bodyPr anchorCtr="0" anchor="ctr" bIns="45700" lIns="91425" spcFirstLastPara="1" rIns="91425" wrap="square" tIns="45700">
                <a:noAutofit/>
              </a:bodyPr>
              <a:lstStyle/>
              <a:p>
                <a:pPr indent="-279400" lvl="0" marL="0" marR="0" rtl="0" algn="l">
                  <a:lnSpc>
                    <a:spcPct val="100000"/>
                  </a:lnSpc>
                  <a:spcBef>
                    <a:spcPts val="0"/>
                  </a:spcBef>
                  <a:spcAft>
                    <a:spcPts val="0"/>
                  </a:spcAft>
                  <a:buClr>
                    <a:srgbClr val="000000"/>
                  </a:buClr>
                  <a:buSzPts val="4400"/>
                  <a:buFont typeface="Arial"/>
                  <a:buChar char="•"/>
                </a:pPr>
                <a:r>
                  <a:rPr b="0" i="0" lang="en-US" sz="4400" u="none" cap="none" strike="noStrike">
                    <a:solidFill>
                      <a:srgbClr val="000000"/>
                    </a:solidFill>
                    <a:latin typeface="Arial"/>
                    <a:ea typeface="Arial"/>
                    <a:cs typeface="Arial"/>
                    <a:sym typeface="Arial"/>
                  </a:rPr>
                  <a:t>Online Options</a:t>
                </a:r>
                <a:endParaRPr/>
              </a:p>
            </p:txBody>
          </p:sp>
        </p:grpSp>
        <p:pic>
          <p:nvPicPr>
            <p:cNvPr descr="shutterstock_30677248.jpg" id="428" name="Google Shape;428;p18"/>
            <p:cNvPicPr preferRelativeResize="0"/>
            <p:nvPr/>
          </p:nvPicPr>
          <p:blipFill rotWithShape="1">
            <a:blip r:embed="rId7">
              <a:alphaModFix/>
            </a:blip>
            <a:srcRect b="0" l="0" r="0" t="0"/>
            <a:stretch/>
          </p:blipFill>
          <p:spPr>
            <a:xfrm>
              <a:off x="457200" y="2004433"/>
              <a:ext cx="2895600" cy="4167767"/>
            </a:xfrm>
            <a:prstGeom prst="rect">
              <a:avLst/>
            </a:prstGeom>
            <a:noFill/>
            <a:ln>
              <a:noFill/>
            </a:ln>
          </p:spPr>
        </p:pic>
        <p:sp>
          <p:nvSpPr>
            <p:cNvPr id="429" name="Google Shape;429;p18"/>
            <p:cNvSpPr/>
            <p:nvPr/>
          </p:nvSpPr>
          <p:spPr>
            <a:xfrm>
              <a:off x="457200" y="1981200"/>
              <a:ext cx="8229600" cy="4191000"/>
            </a:xfrm>
            <a:prstGeom prst="rect">
              <a:avLst/>
            </a:prstGeom>
            <a:no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alibri"/>
                <a:buNone/>
              </a:pPr>
              <a:r>
                <a:t/>
              </a:r>
              <a:endParaRPr b="0" i="0" sz="2400" u="none" cap="none" strike="noStrike">
                <a:solidFill>
                  <a:srgbClr val="000000"/>
                </a:solidFill>
                <a:latin typeface="Times New Roman"/>
                <a:ea typeface="Times New Roman"/>
                <a:cs typeface="Times New Roman"/>
                <a:sym typeface="Times New Roman"/>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pic>
        <p:nvPicPr>
          <p:cNvPr id="435" name="Google Shape;435;p19"/>
          <p:cNvPicPr preferRelativeResize="0"/>
          <p:nvPr/>
        </p:nvPicPr>
        <p:blipFill rotWithShape="1">
          <a:blip r:embed="rId3">
            <a:alphaModFix/>
          </a:blip>
          <a:srcRect b="0" l="0" r="0" t="0"/>
          <a:stretch/>
        </p:blipFill>
        <p:spPr>
          <a:xfrm>
            <a:off x="2010573" y="6269308"/>
            <a:ext cx="10300752" cy="213082"/>
          </a:xfrm>
          <a:prstGeom prst="rect">
            <a:avLst/>
          </a:prstGeom>
          <a:noFill/>
          <a:ln>
            <a:noFill/>
          </a:ln>
        </p:spPr>
      </p:pic>
      <p:pic>
        <p:nvPicPr>
          <p:cNvPr id="436" name="Google Shape;436;p1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37" name="Google Shape;437;p19"/>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38" name="Google Shape;438;p19"/>
          <p:cNvPicPr preferRelativeResize="0"/>
          <p:nvPr/>
        </p:nvPicPr>
        <p:blipFill rotWithShape="1">
          <a:blip r:embed="rId5">
            <a:alphaModFix/>
          </a:blip>
          <a:srcRect b="0" l="0" r="0" t="0"/>
          <a:stretch/>
        </p:blipFill>
        <p:spPr>
          <a:xfrm>
            <a:off x="-11289" y="-16440"/>
            <a:ext cx="12072675" cy="1368874"/>
          </a:xfrm>
          <a:prstGeom prst="rect">
            <a:avLst/>
          </a:prstGeom>
          <a:noFill/>
          <a:ln>
            <a:noFill/>
          </a:ln>
        </p:spPr>
      </p:pic>
      <p:sp>
        <p:nvSpPr>
          <p:cNvPr id="439" name="Google Shape;439;p19"/>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440" name="Google Shape;440;p19"/>
          <p:cNvPicPr preferRelativeResize="0"/>
          <p:nvPr/>
        </p:nvPicPr>
        <p:blipFill rotWithShape="1">
          <a:blip r:embed="rId6">
            <a:alphaModFix/>
          </a:blip>
          <a:srcRect b="0" l="0" r="0" t="0"/>
          <a:stretch/>
        </p:blipFill>
        <p:spPr>
          <a:xfrm>
            <a:off x="16463" y="5272419"/>
            <a:ext cx="1744171" cy="1564080"/>
          </a:xfrm>
          <a:prstGeom prst="rect">
            <a:avLst/>
          </a:prstGeom>
          <a:noFill/>
          <a:ln>
            <a:noFill/>
          </a:ln>
        </p:spPr>
      </p:pic>
      <p:sp>
        <p:nvSpPr>
          <p:cNvPr id="441" name="Google Shape;441;p19"/>
          <p:cNvSpPr txBox="1"/>
          <p:nvPr/>
        </p:nvSpPr>
        <p:spPr>
          <a:xfrm>
            <a:off x="2510910" y="141851"/>
            <a:ext cx="8868834" cy="982448"/>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What Employers Seek</a:t>
            </a:r>
            <a:endParaRPr/>
          </a:p>
        </p:txBody>
      </p:sp>
      <p:grpSp>
        <p:nvGrpSpPr>
          <p:cNvPr id="442" name="Google Shape;442;p19"/>
          <p:cNvGrpSpPr/>
          <p:nvPr/>
        </p:nvGrpSpPr>
        <p:grpSpPr>
          <a:xfrm>
            <a:off x="2429942" y="1320323"/>
            <a:ext cx="8949801" cy="5162067"/>
            <a:chOff x="457200" y="1981200"/>
            <a:chExt cx="8229600" cy="4191000"/>
          </a:xfrm>
        </p:grpSpPr>
        <p:sp>
          <p:nvSpPr>
            <p:cNvPr descr="Recycled paper" id="443" name="Google Shape;443;p19"/>
            <p:cNvSpPr/>
            <p:nvPr/>
          </p:nvSpPr>
          <p:spPr>
            <a:xfrm>
              <a:off x="457200" y="1981200"/>
              <a:ext cx="4114800" cy="838200"/>
            </a:xfrm>
            <a:prstGeom prst="rect">
              <a:avLst/>
            </a:prstGeom>
            <a:solidFill>
              <a:srgbClr val="FFFFFF"/>
            </a:solid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Suitability</a:t>
              </a:r>
              <a:endParaRPr/>
            </a:p>
          </p:txBody>
        </p:sp>
        <p:sp>
          <p:nvSpPr>
            <p:cNvPr descr="Recycled paper" id="444" name="Google Shape;444;p19"/>
            <p:cNvSpPr/>
            <p:nvPr/>
          </p:nvSpPr>
          <p:spPr>
            <a:xfrm>
              <a:off x="457200" y="2819400"/>
              <a:ext cx="4114800" cy="3352800"/>
            </a:xfrm>
            <a:prstGeom prst="rect">
              <a:avLst/>
            </a:prstGeom>
            <a:solidFill>
              <a:srgbClr val="FFFFFF"/>
            </a:solid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alibri"/>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descr="Recycled paper" id="445" name="Google Shape;445;p19"/>
            <p:cNvSpPr/>
            <p:nvPr/>
          </p:nvSpPr>
          <p:spPr>
            <a:xfrm>
              <a:off x="4572000" y="1981200"/>
              <a:ext cx="4114800" cy="838200"/>
            </a:xfrm>
            <a:prstGeom prst="rect">
              <a:avLst/>
            </a:prstGeom>
            <a:solidFill>
              <a:srgbClr val="FFFFFF"/>
            </a:solid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Organization Fit</a:t>
              </a:r>
              <a:endParaRPr/>
            </a:p>
          </p:txBody>
        </p:sp>
        <p:sp>
          <p:nvSpPr>
            <p:cNvPr descr="Recycled paper" id="446" name="Google Shape;446;p19"/>
            <p:cNvSpPr/>
            <p:nvPr/>
          </p:nvSpPr>
          <p:spPr>
            <a:xfrm>
              <a:off x="4572000" y="2819400"/>
              <a:ext cx="4114800" cy="3352800"/>
            </a:xfrm>
            <a:prstGeom prst="rect">
              <a:avLst/>
            </a:prstGeom>
            <a:solidFill>
              <a:srgbClr val="FFFFFF"/>
            </a:solid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alibri"/>
                <a:buNone/>
              </a:pPr>
              <a:r>
                <a:t/>
              </a:r>
              <a:endParaRPr b="0" i="0" sz="2400" u="none" cap="none" strike="noStrike">
                <a:solidFill>
                  <a:srgbClr val="000000"/>
                </a:solidFill>
                <a:latin typeface="Times New Roman"/>
                <a:ea typeface="Times New Roman"/>
                <a:cs typeface="Times New Roman"/>
                <a:sym typeface="Times New Roman"/>
              </a:endParaRPr>
            </a:p>
          </p:txBody>
        </p:sp>
        <p:grpSp>
          <p:nvGrpSpPr>
            <p:cNvPr id="447" name="Google Shape;447;p19"/>
            <p:cNvGrpSpPr/>
            <p:nvPr/>
          </p:nvGrpSpPr>
          <p:grpSpPr>
            <a:xfrm>
              <a:off x="4724401" y="3009900"/>
              <a:ext cx="3809998" cy="2971800"/>
              <a:chOff x="4686302" y="2971800"/>
              <a:chExt cx="3809998" cy="2971800"/>
            </a:xfrm>
          </p:grpSpPr>
          <p:sp>
            <p:nvSpPr>
              <p:cNvPr descr="Recycled paper" id="448" name="Google Shape;448;p19"/>
              <p:cNvSpPr/>
              <p:nvPr/>
            </p:nvSpPr>
            <p:spPr>
              <a:xfrm>
                <a:off x="4686302" y="4059441"/>
                <a:ext cx="3809998" cy="796518"/>
              </a:xfrm>
              <a:prstGeom prst="rect">
                <a:avLst/>
              </a:prstGeom>
              <a:solidFill>
                <a:srgbClr val="FFFFFF"/>
              </a:solidFill>
              <a:ln cap="flat" cmpd="sng" w="9525">
                <a:solidFill>
                  <a:srgbClr val="D8D8D8"/>
                </a:solidFill>
                <a:prstDash val="solid"/>
                <a:miter lim="800000"/>
                <a:headEnd len="sm" w="sm" type="none"/>
                <a:tailEnd len="sm" w="sm" type="none"/>
              </a:ln>
              <a:effectLst>
                <a:outerShdw blurRad="50800" rotWithShape="0" algn="tr" dir="81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1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Attitudes</a:t>
                </a:r>
                <a:endParaRPr/>
              </a:p>
            </p:txBody>
          </p:sp>
          <p:sp>
            <p:nvSpPr>
              <p:cNvPr descr="Recycled paper" id="449" name="Google Shape;449;p19"/>
              <p:cNvSpPr/>
              <p:nvPr/>
            </p:nvSpPr>
            <p:spPr>
              <a:xfrm>
                <a:off x="4686302" y="5145402"/>
                <a:ext cx="3809998" cy="798198"/>
              </a:xfrm>
              <a:prstGeom prst="rect">
                <a:avLst/>
              </a:prstGeom>
              <a:solidFill>
                <a:srgbClr val="FFFFFF"/>
              </a:solidFill>
              <a:ln cap="flat" cmpd="sng" w="9525">
                <a:solidFill>
                  <a:srgbClr val="D8D8D8"/>
                </a:solidFill>
                <a:prstDash val="solid"/>
                <a:miter lim="800000"/>
                <a:headEnd len="sm" w="sm" type="none"/>
                <a:tailEnd len="sm" w="sm" type="none"/>
              </a:ln>
              <a:effectLst>
                <a:outerShdw blurRad="50800" rotWithShape="0" algn="tr" dir="81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1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Personal Style</a:t>
                </a:r>
                <a:endParaRPr/>
              </a:p>
            </p:txBody>
          </p:sp>
          <p:sp>
            <p:nvSpPr>
              <p:cNvPr descr="Recycled paper" id="450" name="Google Shape;450;p19"/>
              <p:cNvSpPr/>
              <p:nvPr/>
            </p:nvSpPr>
            <p:spPr>
              <a:xfrm>
                <a:off x="4686302" y="2971800"/>
                <a:ext cx="3809998" cy="798198"/>
              </a:xfrm>
              <a:prstGeom prst="rect">
                <a:avLst/>
              </a:prstGeom>
              <a:solidFill>
                <a:srgbClr val="FFFFFF"/>
              </a:solidFill>
              <a:ln cap="flat" cmpd="sng" w="9525">
                <a:solidFill>
                  <a:srgbClr val="D8D8D8"/>
                </a:solidFill>
                <a:prstDash val="solid"/>
                <a:miter lim="800000"/>
                <a:headEnd len="sm" w="sm" type="none"/>
                <a:tailEnd len="sm" w="sm" type="none"/>
              </a:ln>
              <a:effectLst>
                <a:outerShdw blurRad="50800" rotWithShape="0" algn="tr" dir="81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1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Background</a:t>
                </a:r>
                <a:endParaRPr/>
              </a:p>
            </p:txBody>
          </p:sp>
        </p:grpSp>
        <p:grpSp>
          <p:nvGrpSpPr>
            <p:cNvPr id="451" name="Google Shape;451;p19"/>
            <p:cNvGrpSpPr/>
            <p:nvPr/>
          </p:nvGrpSpPr>
          <p:grpSpPr>
            <a:xfrm>
              <a:off x="609601" y="3009900"/>
              <a:ext cx="3809998" cy="2971800"/>
              <a:chOff x="609601" y="2971800"/>
              <a:chExt cx="3809998" cy="2971800"/>
            </a:xfrm>
          </p:grpSpPr>
          <p:sp>
            <p:nvSpPr>
              <p:cNvPr descr="Recycled paper" id="452" name="Google Shape;452;p19"/>
              <p:cNvSpPr/>
              <p:nvPr/>
            </p:nvSpPr>
            <p:spPr>
              <a:xfrm>
                <a:off x="609601" y="4059441"/>
                <a:ext cx="3809998" cy="796518"/>
              </a:xfrm>
              <a:prstGeom prst="rect">
                <a:avLst/>
              </a:prstGeom>
              <a:solidFill>
                <a:srgbClr val="FFFFFF"/>
              </a:solidFill>
              <a:ln cap="flat" cmpd="sng" w="9525">
                <a:solidFill>
                  <a:srgbClr val="D8D8D8"/>
                </a:solidFill>
                <a:prstDash val="solid"/>
                <a:miter lim="800000"/>
                <a:headEnd len="sm" w="sm" type="none"/>
                <a:tailEnd len="sm" w="sm" type="none"/>
              </a:ln>
              <a:effectLst>
                <a:outerShdw blurRad="50800" rotWithShape="0" algn="tr" dir="81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1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Experience </a:t>
                </a:r>
                <a:endParaRPr/>
              </a:p>
            </p:txBody>
          </p:sp>
          <p:sp>
            <p:nvSpPr>
              <p:cNvPr descr="Recycled paper" id="453" name="Google Shape;453;p19"/>
              <p:cNvSpPr/>
              <p:nvPr/>
            </p:nvSpPr>
            <p:spPr>
              <a:xfrm>
                <a:off x="609601" y="5145402"/>
                <a:ext cx="3809998" cy="798198"/>
              </a:xfrm>
              <a:prstGeom prst="rect">
                <a:avLst/>
              </a:prstGeom>
              <a:solidFill>
                <a:srgbClr val="FFFFFF"/>
              </a:solidFill>
              <a:ln cap="flat" cmpd="sng" w="9525">
                <a:solidFill>
                  <a:srgbClr val="D8D8D8"/>
                </a:solidFill>
                <a:prstDash val="solid"/>
                <a:miter lim="800000"/>
                <a:headEnd len="sm" w="sm" type="none"/>
                <a:tailEnd len="sm" w="sm" type="none"/>
              </a:ln>
              <a:effectLst>
                <a:outerShdw blurRad="50800" rotWithShape="0" algn="tr" dir="81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1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Job-Related Traits</a:t>
                </a:r>
                <a:endParaRPr/>
              </a:p>
            </p:txBody>
          </p:sp>
          <p:sp>
            <p:nvSpPr>
              <p:cNvPr descr="Recycled paper" id="454" name="Google Shape;454;p19"/>
              <p:cNvSpPr/>
              <p:nvPr/>
            </p:nvSpPr>
            <p:spPr>
              <a:xfrm>
                <a:off x="609601" y="2971800"/>
                <a:ext cx="3809998" cy="798198"/>
              </a:xfrm>
              <a:prstGeom prst="rect">
                <a:avLst/>
              </a:prstGeom>
              <a:solidFill>
                <a:srgbClr val="FFFFFF"/>
              </a:solidFill>
              <a:ln cap="flat" cmpd="sng" w="9525">
                <a:solidFill>
                  <a:srgbClr val="D8D8D8"/>
                </a:solidFill>
                <a:prstDash val="solid"/>
                <a:miter lim="800000"/>
                <a:headEnd len="sm" w="sm" type="none"/>
                <a:tailEnd len="sm" w="sm" type="none"/>
              </a:ln>
              <a:effectLst>
                <a:outerShdw blurRad="50800" rotWithShape="0" algn="tr" dir="81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1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Education</a:t>
                </a:r>
                <a:endParaRPr/>
              </a:p>
            </p:txBody>
          </p:sp>
        </p:gr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pic>
        <p:nvPicPr>
          <p:cNvPr id="460" name="Google Shape;460;p20"/>
          <p:cNvPicPr preferRelativeResize="0"/>
          <p:nvPr/>
        </p:nvPicPr>
        <p:blipFill rotWithShape="1">
          <a:blip r:embed="rId3">
            <a:alphaModFix/>
          </a:blip>
          <a:srcRect b="0" l="0" r="0" t="0"/>
          <a:stretch/>
        </p:blipFill>
        <p:spPr>
          <a:xfrm>
            <a:off x="2010573" y="6375849"/>
            <a:ext cx="10300752" cy="213082"/>
          </a:xfrm>
          <a:prstGeom prst="rect">
            <a:avLst/>
          </a:prstGeom>
          <a:noFill/>
          <a:ln>
            <a:noFill/>
          </a:ln>
        </p:spPr>
      </p:pic>
      <p:pic>
        <p:nvPicPr>
          <p:cNvPr id="461" name="Google Shape;461;p2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62" name="Google Shape;462;p20"/>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63" name="Google Shape;463;p20"/>
          <p:cNvPicPr preferRelativeResize="0"/>
          <p:nvPr/>
        </p:nvPicPr>
        <p:blipFill rotWithShape="1">
          <a:blip r:embed="rId5">
            <a:alphaModFix/>
          </a:blip>
          <a:srcRect b="0" l="0" r="0" t="0"/>
          <a:stretch/>
        </p:blipFill>
        <p:spPr>
          <a:xfrm>
            <a:off x="-11289" y="-16441"/>
            <a:ext cx="12072675" cy="1564079"/>
          </a:xfrm>
          <a:prstGeom prst="rect">
            <a:avLst/>
          </a:prstGeom>
          <a:noFill/>
          <a:ln>
            <a:noFill/>
          </a:ln>
        </p:spPr>
      </p:pic>
      <p:sp>
        <p:nvSpPr>
          <p:cNvPr id="464" name="Google Shape;464;p20"/>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465" name="Google Shape;465;p20"/>
          <p:cNvPicPr preferRelativeResize="0"/>
          <p:nvPr/>
        </p:nvPicPr>
        <p:blipFill rotWithShape="1">
          <a:blip r:embed="rId6">
            <a:alphaModFix/>
          </a:blip>
          <a:srcRect b="0" l="0" r="0" t="0"/>
          <a:stretch/>
        </p:blipFill>
        <p:spPr>
          <a:xfrm>
            <a:off x="0" y="5485254"/>
            <a:ext cx="1553373" cy="1372745"/>
          </a:xfrm>
          <a:prstGeom prst="rect">
            <a:avLst/>
          </a:prstGeom>
          <a:noFill/>
          <a:ln>
            <a:noFill/>
          </a:ln>
        </p:spPr>
      </p:pic>
      <p:sp>
        <p:nvSpPr>
          <p:cNvPr id="466" name="Google Shape;466;p20"/>
          <p:cNvSpPr txBox="1"/>
          <p:nvPr/>
        </p:nvSpPr>
        <p:spPr>
          <a:xfrm>
            <a:off x="2508188" y="274374"/>
            <a:ext cx="8868834" cy="982448"/>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Preemployment Tests</a:t>
            </a:r>
            <a:endParaRPr b="1" i="0" sz="5400" u="none" cap="none" strike="noStrike">
              <a:solidFill>
                <a:srgbClr val="FFFFFF"/>
              </a:solidFill>
              <a:latin typeface="Tahoma"/>
              <a:ea typeface="Tahoma"/>
              <a:cs typeface="Tahoma"/>
              <a:sym typeface="Tahoma"/>
            </a:endParaRPr>
          </a:p>
        </p:txBody>
      </p:sp>
      <p:sp>
        <p:nvSpPr>
          <p:cNvPr id="467" name="Google Shape;467;p20"/>
          <p:cNvSpPr/>
          <p:nvPr/>
        </p:nvSpPr>
        <p:spPr>
          <a:xfrm>
            <a:off x="1553373" y="1372745"/>
            <a:ext cx="9616388" cy="4112510"/>
          </a:xfrm>
          <a:prstGeom prst="rect">
            <a:avLst/>
          </a:prstGeom>
          <a:no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alibri"/>
              <a:buNone/>
            </a:pPr>
            <a:r>
              <a:t/>
            </a:r>
            <a:endParaRPr b="0" i="0" sz="2400" u="none" cap="none" strike="noStrike">
              <a:solidFill>
                <a:srgbClr val="000000"/>
              </a:solidFill>
              <a:latin typeface="Times New Roman"/>
              <a:ea typeface="Times New Roman"/>
              <a:cs typeface="Times New Roman"/>
              <a:sym typeface="Times New Roman"/>
            </a:endParaRPr>
          </a:p>
        </p:txBody>
      </p:sp>
      <p:grpSp>
        <p:nvGrpSpPr>
          <p:cNvPr id="468" name="Google Shape;468;p20"/>
          <p:cNvGrpSpPr/>
          <p:nvPr/>
        </p:nvGrpSpPr>
        <p:grpSpPr>
          <a:xfrm>
            <a:off x="1695276" y="1616488"/>
            <a:ext cx="9616388" cy="4652819"/>
            <a:chOff x="762000" y="2209800"/>
            <a:chExt cx="7010400" cy="3657600"/>
          </a:xfrm>
        </p:grpSpPr>
        <p:sp>
          <p:nvSpPr>
            <p:cNvPr id="469" name="Google Shape;469;p20"/>
            <p:cNvSpPr/>
            <p:nvPr/>
          </p:nvSpPr>
          <p:spPr>
            <a:xfrm>
              <a:off x="762000" y="2209800"/>
              <a:ext cx="3352800" cy="1066800"/>
            </a:xfrm>
            <a:prstGeom prst="roundRect">
              <a:avLst>
                <a:gd fmla="val 16667" name="adj"/>
              </a:avLst>
            </a:prstGeom>
            <a:solidFill>
              <a:srgbClr val="FFFFFF"/>
            </a:solidFill>
            <a:ln>
              <a:noFill/>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rgbClr val="000000"/>
                  </a:solidFill>
                  <a:latin typeface="Arial"/>
                  <a:ea typeface="Arial"/>
                  <a:cs typeface="Arial"/>
                  <a:sym typeface="Arial"/>
                </a:rPr>
                <a:t>Integrity</a:t>
              </a:r>
              <a:endParaRPr/>
            </a:p>
          </p:txBody>
        </p:sp>
        <p:sp>
          <p:nvSpPr>
            <p:cNvPr id="470" name="Google Shape;470;p20"/>
            <p:cNvSpPr/>
            <p:nvPr/>
          </p:nvSpPr>
          <p:spPr>
            <a:xfrm>
              <a:off x="762000" y="3505200"/>
              <a:ext cx="3352800" cy="1066800"/>
            </a:xfrm>
            <a:prstGeom prst="roundRect">
              <a:avLst>
                <a:gd fmla="val 16667" name="adj"/>
              </a:avLst>
            </a:prstGeom>
            <a:solidFill>
              <a:srgbClr val="FFFFFF"/>
            </a:solidFill>
            <a:ln>
              <a:noFill/>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rgbClr val="000000"/>
                  </a:solidFill>
                  <a:latin typeface="Arial"/>
                  <a:ea typeface="Arial"/>
                  <a:cs typeface="Arial"/>
                  <a:sym typeface="Arial"/>
                </a:rPr>
                <a:t>Personality</a:t>
              </a:r>
              <a:endParaRPr/>
            </a:p>
          </p:txBody>
        </p:sp>
        <p:sp>
          <p:nvSpPr>
            <p:cNvPr id="471" name="Google Shape;471;p20"/>
            <p:cNvSpPr/>
            <p:nvPr/>
          </p:nvSpPr>
          <p:spPr>
            <a:xfrm>
              <a:off x="762000" y="4800600"/>
              <a:ext cx="3352800" cy="1066800"/>
            </a:xfrm>
            <a:prstGeom prst="roundRect">
              <a:avLst>
                <a:gd fmla="val 16667" name="adj"/>
              </a:avLst>
            </a:prstGeom>
            <a:solidFill>
              <a:srgbClr val="FFFFFF"/>
            </a:solidFill>
            <a:ln>
              <a:noFill/>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rgbClr val="000000"/>
                  </a:solidFill>
                  <a:latin typeface="Arial"/>
                  <a:ea typeface="Arial"/>
                  <a:cs typeface="Arial"/>
                  <a:sym typeface="Arial"/>
                </a:rPr>
                <a:t>Cognition</a:t>
              </a:r>
              <a:endParaRPr/>
            </a:p>
          </p:txBody>
        </p:sp>
        <p:sp>
          <p:nvSpPr>
            <p:cNvPr id="472" name="Google Shape;472;p20"/>
            <p:cNvSpPr/>
            <p:nvPr/>
          </p:nvSpPr>
          <p:spPr>
            <a:xfrm>
              <a:off x="4419600" y="2209800"/>
              <a:ext cx="3352800" cy="1066800"/>
            </a:xfrm>
            <a:prstGeom prst="roundRect">
              <a:avLst>
                <a:gd fmla="val 16667" name="adj"/>
              </a:avLst>
            </a:prstGeom>
            <a:solidFill>
              <a:srgbClr val="FFFFFF"/>
            </a:solidFill>
            <a:ln>
              <a:noFill/>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rgbClr val="000000"/>
                  </a:solidFill>
                  <a:latin typeface="Arial"/>
                  <a:ea typeface="Arial"/>
                  <a:cs typeface="Arial"/>
                  <a:sym typeface="Arial"/>
                </a:rPr>
                <a:t>Knowledge </a:t>
              </a:r>
              <a:endParaRPr/>
            </a:p>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rgbClr val="000000"/>
                  </a:solidFill>
                  <a:latin typeface="Arial"/>
                  <a:ea typeface="Arial"/>
                  <a:cs typeface="Arial"/>
                  <a:sym typeface="Arial"/>
                </a:rPr>
                <a:t>and Skills</a:t>
              </a:r>
              <a:endParaRPr/>
            </a:p>
          </p:txBody>
        </p:sp>
        <p:sp>
          <p:nvSpPr>
            <p:cNvPr id="473" name="Google Shape;473;p20"/>
            <p:cNvSpPr/>
            <p:nvPr/>
          </p:nvSpPr>
          <p:spPr>
            <a:xfrm>
              <a:off x="4419600" y="3505200"/>
              <a:ext cx="3352800" cy="1066800"/>
            </a:xfrm>
            <a:prstGeom prst="roundRect">
              <a:avLst>
                <a:gd fmla="val 16667" name="adj"/>
              </a:avLst>
            </a:prstGeom>
            <a:solidFill>
              <a:srgbClr val="FFFFFF"/>
            </a:solidFill>
            <a:ln>
              <a:noFill/>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rgbClr val="000000"/>
                  </a:solidFill>
                  <a:latin typeface="Arial"/>
                  <a:ea typeface="Arial"/>
                  <a:cs typeface="Arial"/>
                  <a:sym typeface="Arial"/>
                </a:rPr>
                <a:t>Substance</a:t>
              </a:r>
              <a:endParaRPr/>
            </a:p>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rgbClr val="000000"/>
                  </a:solidFill>
                  <a:latin typeface="Arial"/>
                  <a:ea typeface="Arial"/>
                  <a:cs typeface="Arial"/>
                  <a:sym typeface="Arial"/>
                </a:rPr>
                <a:t>Abuse</a:t>
              </a:r>
              <a:endParaRPr/>
            </a:p>
          </p:txBody>
        </p:sp>
        <p:sp>
          <p:nvSpPr>
            <p:cNvPr id="474" name="Google Shape;474;p20"/>
            <p:cNvSpPr/>
            <p:nvPr/>
          </p:nvSpPr>
          <p:spPr>
            <a:xfrm>
              <a:off x="4419600" y="4800600"/>
              <a:ext cx="3352800" cy="1066800"/>
            </a:xfrm>
            <a:prstGeom prst="roundRect">
              <a:avLst>
                <a:gd fmla="val 16667" name="adj"/>
              </a:avLst>
            </a:prstGeom>
            <a:solidFill>
              <a:srgbClr val="FFFFFF"/>
            </a:solidFill>
            <a:ln>
              <a:noFill/>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rgbClr val="000000"/>
                  </a:solidFill>
                  <a:latin typeface="Arial"/>
                  <a:ea typeface="Arial"/>
                  <a:cs typeface="Arial"/>
                  <a:sym typeface="Arial"/>
                </a:rPr>
                <a:t>Background</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pic>
        <p:nvPicPr>
          <p:cNvPr id="480" name="Google Shape;480;p21"/>
          <p:cNvPicPr preferRelativeResize="0"/>
          <p:nvPr/>
        </p:nvPicPr>
        <p:blipFill rotWithShape="1">
          <a:blip r:embed="rId3">
            <a:alphaModFix/>
          </a:blip>
          <a:srcRect b="0" l="0" r="0" t="0"/>
          <a:stretch/>
        </p:blipFill>
        <p:spPr>
          <a:xfrm>
            <a:off x="2010573" y="6375849"/>
            <a:ext cx="10300752" cy="213082"/>
          </a:xfrm>
          <a:prstGeom prst="rect">
            <a:avLst/>
          </a:prstGeom>
          <a:noFill/>
          <a:ln>
            <a:noFill/>
          </a:ln>
        </p:spPr>
      </p:pic>
      <p:pic>
        <p:nvPicPr>
          <p:cNvPr id="481" name="Google Shape;481;p2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82" name="Google Shape;482;p21"/>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83" name="Google Shape;483;p21"/>
          <p:cNvPicPr preferRelativeResize="0"/>
          <p:nvPr/>
        </p:nvPicPr>
        <p:blipFill rotWithShape="1">
          <a:blip r:embed="rId5">
            <a:alphaModFix/>
          </a:blip>
          <a:srcRect b="0" l="0" r="0" t="0"/>
          <a:stretch/>
        </p:blipFill>
        <p:spPr>
          <a:xfrm>
            <a:off x="-11289" y="-16441"/>
            <a:ext cx="12072675" cy="1564079"/>
          </a:xfrm>
          <a:prstGeom prst="rect">
            <a:avLst/>
          </a:prstGeom>
          <a:noFill/>
          <a:ln>
            <a:noFill/>
          </a:ln>
        </p:spPr>
      </p:pic>
      <p:sp>
        <p:nvSpPr>
          <p:cNvPr id="484" name="Google Shape;484;p21"/>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485" name="Google Shape;485;p21"/>
          <p:cNvPicPr preferRelativeResize="0"/>
          <p:nvPr/>
        </p:nvPicPr>
        <p:blipFill rotWithShape="1">
          <a:blip r:embed="rId6">
            <a:alphaModFix/>
          </a:blip>
          <a:srcRect b="0" l="0" r="0" t="0"/>
          <a:stretch/>
        </p:blipFill>
        <p:spPr>
          <a:xfrm>
            <a:off x="0" y="5485254"/>
            <a:ext cx="1553373" cy="1372745"/>
          </a:xfrm>
          <a:prstGeom prst="rect">
            <a:avLst/>
          </a:prstGeom>
          <a:noFill/>
          <a:ln>
            <a:noFill/>
          </a:ln>
        </p:spPr>
      </p:pic>
      <p:sp>
        <p:nvSpPr>
          <p:cNvPr id="486" name="Google Shape;486;p21"/>
          <p:cNvSpPr txBox="1"/>
          <p:nvPr/>
        </p:nvSpPr>
        <p:spPr>
          <a:xfrm>
            <a:off x="2201333" y="2204822"/>
            <a:ext cx="8229600" cy="1984375"/>
          </a:xfrm>
          <a:prstGeom prst="rect">
            <a:avLst/>
          </a:prstGeom>
          <a:solidFill>
            <a:srgbClr val="006666"/>
          </a:solidFill>
          <a:ln cap="flat" cmpd="sng" w="9525">
            <a:solidFill>
              <a:srgbClr val="000000"/>
            </a:solidFill>
            <a:prstDash val="solid"/>
            <a:miter lim="800000"/>
            <a:headEnd len="sm" w="sm" type="none"/>
            <a:tailEnd len="sm" w="sm" type="none"/>
          </a:ln>
          <a:effectLst>
            <a:outerShdw blurRad="50800" rotWithShape="0" algn="tl" dir="2700000" dist="762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Tahoma"/>
              <a:buNone/>
            </a:pPr>
            <a:r>
              <a:rPr b="1" i="0" lang="en-US" sz="4400" u="none" cap="none" strike="noStrike">
                <a:solidFill>
                  <a:srgbClr val="FFFFFF"/>
                </a:solidFill>
                <a:latin typeface="Tahoma"/>
                <a:ea typeface="Tahoma"/>
                <a:cs typeface="Tahoma"/>
                <a:sym typeface="Tahoma"/>
              </a:rPr>
              <a:t>Preparing for a Job Interview</a:t>
            </a:r>
            <a:endParaRPr b="1" i="0" sz="4400" u="none" cap="none" strike="noStrike">
              <a:solidFill>
                <a:srgbClr val="FFFFFF"/>
              </a:solidFill>
              <a:latin typeface="Tahoma"/>
              <a:ea typeface="Tahoma"/>
              <a:cs typeface="Tahoma"/>
              <a:sym typeface="Tahoma"/>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pic>
        <p:nvPicPr>
          <p:cNvPr id="492" name="Google Shape;492;p22"/>
          <p:cNvPicPr preferRelativeResize="0"/>
          <p:nvPr/>
        </p:nvPicPr>
        <p:blipFill rotWithShape="1">
          <a:blip r:embed="rId3">
            <a:alphaModFix/>
          </a:blip>
          <a:srcRect b="0" l="0" r="0" t="0"/>
          <a:stretch/>
        </p:blipFill>
        <p:spPr>
          <a:xfrm>
            <a:off x="2010573" y="6375849"/>
            <a:ext cx="10300752" cy="213082"/>
          </a:xfrm>
          <a:prstGeom prst="rect">
            <a:avLst/>
          </a:prstGeom>
          <a:noFill/>
          <a:ln>
            <a:noFill/>
          </a:ln>
        </p:spPr>
      </p:pic>
      <p:pic>
        <p:nvPicPr>
          <p:cNvPr id="493" name="Google Shape;493;p2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94" name="Google Shape;494;p22"/>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95" name="Google Shape;495;p22"/>
          <p:cNvPicPr preferRelativeResize="0"/>
          <p:nvPr/>
        </p:nvPicPr>
        <p:blipFill rotWithShape="1">
          <a:blip r:embed="rId5">
            <a:alphaModFix/>
          </a:blip>
          <a:srcRect b="0" l="0" r="0" t="0"/>
          <a:stretch/>
        </p:blipFill>
        <p:spPr>
          <a:xfrm>
            <a:off x="-11289" y="-16441"/>
            <a:ext cx="12072675" cy="1564079"/>
          </a:xfrm>
          <a:prstGeom prst="rect">
            <a:avLst/>
          </a:prstGeom>
          <a:noFill/>
          <a:ln>
            <a:noFill/>
          </a:ln>
        </p:spPr>
      </p:pic>
      <p:sp>
        <p:nvSpPr>
          <p:cNvPr id="496" name="Google Shape;496;p22"/>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497" name="Google Shape;497;p22"/>
          <p:cNvPicPr preferRelativeResize="0"/>
          <p:nvPr/>
        </p:nvPicPr>
        <p:blipFill rotWithShape="1">
          <a:blip r:embed="rId6">
            <a:alphaModFix/>
          </a:blip>
          <a:srcRect b="0" l="0" r="0" t="0"/>
          <a:stretch/>
        </p:blipFill>
        <p:spPr>
          <a:xfrm>
            <a:off x="214885" y="5442347"/>
            <a:ext cx="1553373" cy="1372745"/>
          </a:xfrm>
          <a:prstGeom prst="rect">
            <a:avLst/>
          </a:prstGeom>
          <a:noFill/>
          <a:ln>
            <a:noFill/>
          </a:ln>
        </p:spPr>
      </p:pic>
      <p:sp>
        <p:nvSpPr>
          <p:cNvPr id="498" name="Google Shape;498;p22"/>
          <p:cNvSpPr txBox="1"/>
          <p:nvPr/>
        </p:nvSpPr>
        <p:spPr>
          <a:xfrm>
            <a:off x="2508188" y="274374"/>
            <a:ext cx="8868834" cy="817596"/>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Clr>
                <a:srgbClr val="FFFFFF"/>
              </a:buClr>
              <a:buSzPts val="4400"/>
              <a:buFont typeface="Tahoma"/>
              <a:buNone/>
            </a:pPr>
            <a:r>
              <a:rPr b="1" i="0" lang="en-US" sz="4400" u="none" cap="none" strike="noStrike">
                <a:solidFill>
                  <a:srgbClr val="FFFFFF"/>
                </a:solidFill>
                <a:latin typeface="Tahoma"/>
                <a:ea typeface="Tahoma"/>
                <a:cs typeface="Tahoma"/>
                <a:sym typeface="Tahoma"/>
              </a:rPr>
              <a:t>Employer’s Questions</a:t>
            </a:r>
            <a:endParaRPr b="1" i="0" sz="4000" u="none" cap="none" strike="noStrike">
              <a:solidFill>
                <a:srgbClr val="FFFFFF"/>
              </a:solidFill>
              <a:latin typeface="Tahoma"/>
              <a:ea typeface="Tahoma"/>
              <a:cs typeface="Tahoma"/>
              <a:sym typeface="Tahoma"/>
            </a:endParaRPr>
          </a:p>
        </p:txBody>
      </p:sp>
      <p:sp>
        <p:nvSpPr>
          <p:cNvPr id="499" name="Google Shape;499;p22"/>
          <p:cNvSpPr txBox="1"/>
          <p:nvPr/>
        </p:nvSpPr>
        <p:spPr>
          <a:xfrm>
            <a:off x="1768258" y="1502189"/>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40000"/>
              </a:lnSpc>
              <a:spcBef>
                <a:spcPts val="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The hardest decision you ever made</a:t>
            </a:r>
            <a:endParaRPr/>
          </a:p>
          <a:p>
            <a:pPr indent="-342900" lvl="0" marL="342900" marR="0" rtl="0" algn="l">
              <a:lnSpc>
                <a:spcPct val="140000"/>
              </a:lnSpc>
              <a:spcBef>
                <a:spcPts val="64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Your greatest weaknesses</a:t>
            </a:r>
            <a:endParaRPr/>
          </a:p>
          <a:p>
            <a:pPr indent="-342900" lvl="0" marL="342900" marR="0" rtl="0" algn="l">
              <a:lnSpc>
                <a:spcPct val="140000"/>
              </a:lnSpc>
              <a:spcBef>
                <a:spcPts val="64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Goals over the next five years</a:t>
            </a:r>
            <a:endParaRPr/>
          </a:p>
          <a:p>
            <a:pPr indent="-342900" lvl="0" marL="342900" marR="0" rtl="0" algn="l">
              <a:lnSpc>
                <a:spcPct val="140000"/>
              </a:lnSpc>
              <a:spcBef>
                <a:spcPts val="64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What you didn’t like about prior jobs</a:t>
            </a:r>
            <a:endParaRPr/>
          </a:p>
          <a:p>
            <a:pPr indent="-342900" lvl="0" marL="342900" marR="0" rtl="0" algn="l">
              <a:lnSpc>
                <a:spcPct val="140000"/>
              </a:lnSpc>
              <a:spcBef>
                <a:spcPts val="64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Relate something about yourself</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pic>
        <p:nvPicPr>
          <p:cNvPr id="505" name="Google Shape;505;p23"/>
          <p:cNvPicPr preferRelativeResize="0"/>
          <p:nvPr/>
        </p:nvPicPr>
        <p:blipFill rotWithShape="1">
          <a:blip r:embed="rId3">
            <a:alphaModFix/>
          </a:blip>
          <a:srcRect b="0" l="0" r="0" t="0"/>
          <a:stretch/>
        </p:blipFill>
        <p:spPr>
          <a:xfrm>
            <a:off x="2010573" y="6375849"/>
            <a:ext cx="10300752" cy="213082"/>
          </a:xfrm>
          <a:prstGeom prst="rect">
            <a:avLst/>
          </a:prstGeom>
          <a:noFill/>
          <a:ln>
            <a:noFill/>
          </a:ln>
        </p:spPr>
      </p:pic>
      <p:pic>
        <p:nvPicPr>
          <p:cNvPr id="506" name="Google Shape;506;p2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07" name="Google Shape;507;p23"/>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08" name="Google Shape;508;p23"/>
          <p:cNvPicPr preferRelativeResize="0"/>
          <p:nvPr/>
        </p:nvPicPr>
        <p:blipFill rotWithShape="1">
          <a:blip r:embed="rId5">
            <a:alphaModFix/>
          </a:blip>
          <a:srcRect b="0" l="0" r="0" t="0"/>
          <a:stretch/>
        </p:blipFill>
        <p:spPr>
          <a:xfrm>
            <a:off x="-11289" y="-16441"/>
            <a:ext cx="12072675" cy="1564079"/>
          </a:xfrm>
          <a:prstGeom prst="rect">
            <a:avLst/>
          </a:prstGeom>
          <a:noFill/>
          <a:ln>
            <a:noFill/>
          </a:ln>
        </p:spPr>
      </p:pic>
      <p:sp>
        <p:nvSpPr>
          <p:cNvPr id="509" name="Google Shape;509;p23"/>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510" name="Google Shape;510;p23"/>
          <p:cNvPicPr preferRelativeResize="0"/>
          <p:nvPr/>
        </p:nvPicPr>
        <p:blipFill rotWithShape="1">
          <a:blip r:embed="rId6">
            <a:alphaModFix/>
          </a:blip>
          <a:srcRect b="0" l="0" r="0" t="0"/>
          <a:stretch/>
        </p:blipFill>
        <p:spPr>
          <a:xfrm>
            <a:off x="214885" y="5442347"/>
            <a:ext cx="1553373" cy="1372745"/>
          </a:xfrm>
          <a:prstGeom prst="rect">
            <a:avLst/>
          </a:prstGeom>
          <a:noFill/>
          <a:ln>
            <a:noFill/>
          </a:ln>
        </p:spPr>
      </p:pic>
      <p:sp>
        <p:nvSpPr>
          <p:cNvPr id="511" name="Google Shape;511;p23"/>
          <p:cNvSpPr txBox="1"/>
          <p:nvPr/>
        </p:nvSpPr>
        <p:spPr>
          <a:xfrm>
            <a:off x="2726532" y="292965"/>
            <a:ext cx="8868834" cy="982448"/>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Build Your Confidence</a:t>
            </a:r>
            <a:endParaRPr b="1" i="0" sz="4000" u="none" cap="none" strike="noStrike">
              <a:solidFill>
                <a:srgbClr val="FFFFFF"/>
              </a:solidFill>
              <a:latin typeface="Tahoma"/>
              <a:ea typeface="Tahoma"/>
              <a:cs typeface="Tahoma"/>
              <a:sym typeface="Tahoma"/>
            </a:endParaRPr>
          </a:p>
        </p:txBody>
      </p:sp>
      <p:grpSp>
        <p:nvGrpSpPr>
          <p:cNvPr id="512" name="Google Shape;512;p23"/>
          <p:cNvGrpSpPr/>
          <p:nvPr/>
        </p:nvGrpSpPr>
        <p:grpSpPr>
          <a:xfrm>
            <a:off x="2370667" y="1597596"/>
            <a:ext cx="8779933" cy="4231396"/>
            <a:chOff x="457200" y="1981200"/>
            <a:chExt cx="8779933" cy="4231396"/>
          </a:xfrm>
        </p:grpSpPr>
        <p:pic>
          <p:nvPicPr>
            <p:cNvPr descr="shutterstock_2164826.jpg" id="513" name="Google Shape;513;p23"/>
            <p:cNvPicPr preferRelativeResize="0"/>
            <p:nvPr/>
          </p:nvPicPr>
          <p:blipFill rotWithShape="1">
            <a:blip r:embed="rId7">
              <a:alphaModFix/>
            </a:blip>
            <a:srcRect b="0" l="0" r="0" t="0"/>
            <a:stretch/>
          </p:blipFill>
          <p:spPr>
            <a:xfrm>
              <a:off x="457200" y="1981200"/>
              <a:ext cx="3886200" cy="4191000"/>
            </a:xfrm>
            <a:prstGeom prst="rect">
              <a:avLst/>
            </a:prstGeom>
            <a:noFill/>
            <a:ln>
              <a:noFill/>
            </a:ln>
          </p:spPr>
        </p:pic>
        <p:sp>
          <p:nvSpPr>
            <p:cNvPr id="514" name="Google Shape;514;p23"/>
            <p:cNvSpPr/>
            <p:nvPr/>
          </p:nvSpPr>
          <p:spPr>
            <a:xfrm>
              <a:off x="457200" y="1981200"/>
              <a:ext cx="8229600" cy="4191000"/>
            </a:xfrm>
            <a:prstGeom prst="rect">
              <a:avLst/>
            </a:prstGeom>
            <a:no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Calibri"/>
                <a:buNone/>
              </a:pPr>
              <a:r>
                <a:t/>
              </a:r>
              <a:endParaRPr b="0" i="0" sz="2400" u="none" cap="none" strike="noStrike">
                <a:solidFill>
                  <a:srgbClr val="FFFFFF"/>
                </a:solidFill>
                <a:latin typeface="Arial"/>
                <a:ea typeface="Arial"/>
                <a:cs typeface="Arial"/>
                <a:sym typeface="Arial"/>
              </a:endParaRPr>
            </a:p>
          </p:txBody>
        </p:sp>
        <p:grpSp>
          <p:nvGrpSpPr>
            <p:cNvPr id="515" name="Google Shape;515;p23"/>
            <p:cNvGrpSpPr/>
            <p:nvPr/>
          </p:nvGrpSpPr>
          <p:grpSpPr>
            <a:xfrm>
              <a:off x="4495800" y="2386304"/>
              <a:ext cx="4741333" cy="3826292"/>
              <a:chOff x="4495800" y="2209800"/>
              <a:chExt cx="4741333" cy="3826292"/>
            </a:xfrm>
          </p:grpSpPr>
          <p:sp>
            <p:nvSpPr>
              <p:cNvPr id="516" name="Google Shape;516;p23"/>
              <p:cNvSpPr/>
              <p:nvPr/>
            </p:nvSpPr>
            <p:spPr>
              <a:xfrm>
                <a:off x="4495800" y="2209800"/>
                <a:ext cx="3962400" cy="101859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400"/>
                  <a:buFont typeface="Tahoma"/>
                  <a:buNone/>
                </a:pPr>
                <a:r>
                  <a:rPr b="1" i="0" lang="en-US" sz="4400" u="none" cap="none" strike="noStrike">
                    <a:solidFill>
                      <a:srgbClr val="000000"/>
                    </a:solidFill>
                    <a:latin typeface="Tahoma"/>
                    <a:ea typeface="Tahoma"/>
                    <a:cs typeface="Tahoma"/>
                    <a:sym typeface="Tahoma"/>
                  </a:rPr>
                  <a:t>Weaknesses</a:t>
                </a:r>
                <a:endParaRPr/>
              </a:p>
            </p:txBody>
          </p:sp>
          <p:sp>
            <p:nvSpPr>
              <p:cNvPr id="517" name="Google Shape;517;p23"/>
              <p:cNvSpPr/>
              <p:nvPr/>
            </p:nvSpPr>
            <p:spPr>
              <a:xfrm>
                <a:off x="4495800" y="3352800"/>
                <a:ext cx="3962400" cy="101859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400"/>
                  <a:buFont typeface="Tahoma"/>
                  <a:buNone/>
                </a:pPr>
                <a:r>
                  <a:rPr b="1" i="0" lang="en-US" sz="4400" u="none" cap="none" strike="noStrike">
                    <a:solidFill>
                      <a:srgbClr val="000000"/>
                    </a:solidFill>
                    <a:latin typeface="Tahoma"/>
                    <a:ea typeface="Tahoma"/>
                    <a:cs typeface="Tahoma"/>
                    <a:sym typeface="Tahoma"/>
                  </a:rPr>
                  <a:t>Strengths</a:t>
                </a:r>
                <a:endParaRPr/>
              </a:p>
            </p:txBody>
          </p:sp>
          <p:sp>
            <p:nvSpPr>
              <p:cNvPr id="518" name="Google Shape;518;p23"/>
              <p:cNvSpPr/>
              <p:nvPr/>
            </p:nvSpPr>
            <p:spPr>
              <a:xfrm>
                <a:off x="4572000" y="4958645"/>
                <a:ext cx="4665133" cy="1077447"/>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400"/>
                  <a:buFont typeface="Tahoma"/>
                  <a:buNone/>
                </a:pPr>
                <a:r>
                  <a:rPr b="1" i="0" lang="en-US" sz="4400" u="none" cap="none" strike="noStrike">
                    <a:solidFill>
                      <a:srgbClr val="000000"/>
                    </a:solidFill>
                    <a:latin typeface="Tahoma"/>
                    <a:ea typeface="Tahoma"/>
                    <a:cs typeface="Tahoma"/>
                    <a:sym typeface="Tahoma"/>
                  </a:rPr>
                  <a:t>التوجس أو الخوف</a:t>
                </a:r>
                <a:endParaRPr/>
              </a:p>
              <a:p>
                <a:pPr indent="0" lvl="0" marL="0" marR="0" rtl="0" algn="ctr">
                  <a:spcBef>
                    <a:spcPts val="0"/>
                  </a:spcBef>
                  <a:spcAft>
                    <a:spcPts val="0"/>
                  </a:spcAft>
                  <a:buNone/>
                </a:pPr>
                <a:r>
                  <a:rPr b="1" lang="en-US" sz="4400">
                    <a:solidFill>
                      <a:srgbClr val="000000"/>
                    </a:solidFill>
                    <a:latin typeface="Tahoma"/>
                    <a:ea typeface="Tahoma"/>
                    <a:cs typeface="Tahoma"/>
                    <a:sym typeface="Tahoma"/>
                  </a:rPr>
                  <a:t>Apprehension</a:t>
                </a:r>
                <a:endParaRPr b="1" i="0" sz="4400" u="none" cap="none" strike="noStrike">
                  <a:solidFill>
                    <a:srgbClr val="000000"/>
                  </a:solidFill>
                  <a:latin typeface="Tahoma"/>
                  <a:ea typeface="Tahoma"/>
                  <a:cs typeface="Tahoma"/>
                  <a:sym typeface="Tahoma"/>
                </a:endParaRPr>
              </a:p>
              <a:p>
                <a:pPr indent="0" lvl="0" marL="0" marR="0" rtl="0" algn="ctr">
                  <a:lnSpc>
                    <a:spcPct val="100000"/>
                  </a:lnSpc>
                  <a:spcBef>
                    <a:spcPts val="0"/>
                  </a:spcBef>
                  <a:spcAft>
                    <a:spcPts val="0"/>
                  </a:spcAft>
                  <a:buClr>
                    <a:schemeClr val="dk1"/>
                  </a:buClr>
                  <a:buSzPts val="4400"/>
                  <a:buFont typeface="Calibri"/>
                  <a:buNone/>
                </a:pPr>
                <a:r>
                  <a:t/>
                </a:r>
                <a:endParaRPr b="1" i="0" sz="4400" u="none" cap="none" strike="noStrike">
                  <a:solidFill>
                    <a:srgbClr val="000000"/>
                  </a:solidFill>
                  <a:latin typeface="Tahoma"/>
                  <a:ea typeface="Tahoma"/>
                  <a:cs typeface="Tahoma"/>
                  <a:sym typeface="Tahoma"/>
                </a:endParaRPr>
              </a:p>
            </p:txBody>
          </p:sp>
        </p:gr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pic>
        <p:nvPicPr>
          <p:cNvPr id="524" name="Google Shape;524;p24"/>
          <p:cNvPicPr preferRelativeResize="0"/>
          <p:nvPr/>
        </p:nvPicPr>
        <p:blipFill rotWithShape="1">
          <a:blip r:embed="rId3">
            <a:alphaModFix/>
          </a:blip>
          <a:srcRect b="0" l="0" r="0" t="0"/>
          <a:stretch/>
        </p:blipFill>
        <p:spPr>
          <a:xfrm>
            <a:off x="2010573" y="6375849"/>
            <a:ext cx="10300752" cy="213082"/>
          </a:xfrm>
          <a:prstGeom prst="rect">
            <a:avLst/>
          </a:prstGeom>
          <a:noFill/>
          <a:ln>
            <a:noFill/>
          </a:ln>
        </p:spPr>
      </p:pic>
      <p:pic>
        <p:nvPicPr>
          <p:cNvPr id="525" name="Google Shape;525;p2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26" name="Google Shape;526;p24"/>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27" name="Google Shape;527;p24"/>
          <p:cNvPicPr preferRelativeResize="0"/>
          <p:nvPr/>
        </p:nvPicPr>
        <p:blipFill rotWithShape="1">
          <a:blip r:embed="rId5">
            <a:alphaModFix/>
          </a:blip>
          <a:srcRect b="0" l="0" r="0" t="0"/>
          <a:stretch/>
        </p:blipFill>
        <p:spPr>
          <a:xfrm>
            <a:off x="-11289" y="-16441"/>
            <a:ext cx="12072675" cy="1564079"/>
          </a:xfrm>
          <a:prstGeom prst="rect">
            <a:avLst/>
          </a:prstGeom>
          <a:noFill/>
          <a:ln>
            <a:noFill/>
          </a:ln>
        </p:spPr>
      </p:pic>
      <p:sp>
        <p:nvSpPr>
          <p:cNvPr id="528" name="Google Shape;528;p24"/>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529" name="Google Shape;529;p24"/>
          <p:cNvPicPr preferRelativeResize="0"/>
          <p:nvPr/>
        </p:nvPicPr>
        <p:blipFill rotWithShape="1">
          <a:blip r:embed="rId6">
            <a:alphaModFix/>
          </a:blip>
          <a:srcRect b="0" l="0" r="0" t="0"/>
          <a:stretch/>
        </p:blipFill>
        <p:spPr>
          <a:xfrm>
            <a:off x="214885" y="5442347"/>
            <a:ext cx="1553373" cy="1372745"/>
          </a:xfrm>
          <a:prstGeom prst="rect">
            <a:avLst/>
          </a:prstGeom>
          <a:noFill/>
          <a:ln>
            <a:noFill/>
          </a:ln>
        </p:spPr>
      </p:pic>
      <p:sp>
        <p:nvSpPr>
          <p:cNvPr id="530" name="Google Shape;530;p24"/>
          <p:cNvSpPr txBox="1"/>
          <p:nvPr/>
        </p:nvSpPr>
        <p:spPr>
          <a:xfrm>
            <a:off x="2726532" y="292965"/>
            <a:ext cx="8868834" cy="1081322"/>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Clr>
                <a:srgbClr val="FFFFFF"/>
              </a:buClr>
              <a:buSzPts val="6000"/>
              <a:buFont typeface="Tahoma"/>
              <a:buNone/>
            </a:pPr>
            <a:r>
              <a:rPr b="1" i="0" lang="en-US" sz="6000" u="none" cap="none" strike="noStrike">
                <a:solidFill>
                  <a:srgbClr val="FFFFFF"/>
                </a:solidFill>
                <a:latin typeface="Tahoma"/>
                <a:ea typeface="Tahoma"/>
                <a:cs typeface="Tahoma"/>
                <a:sym typeface="Tahoma"/>
              </a:rPr>
              <a:t>Professional Image</a:t>
            </a:r>
            <a:endParaRPr b="1" i="0" sz="4000" u="none" cap="none" strike="noStrike">
              <a:solidFill>
                <a:srgbClr val="FFFFFF"/>
              </a:solidFill>
              <a:latin typeface="Tahoma"/>
              <a:ea typeface="Tahoma"/>
              <a:cs typeface="Tahoma"/>
              <a:sym typeface="Tahoma"/>
            </a:endParaRPr>
          </a:p>
        </p:txBody>
      </p:sp>
      <p:grpSp>
        <p:nvGrpSpPr>
          <p:cNvPr id="531" name="Google Shape;531;p24"/>
          <p:cNvGrpSpPr/>
          <p:nvPr/>
        </p:nvGrpSpPr>
        <p:grpSpPr>
          <a:xfrm>
            <a:off x="2269066" y="1658278"/>
            <a:ext cx="8229600" cy="4191000"/>
            <a:chOff x="457200" y="1981200"/>
            <a:chExt cx="8229600" cy="4191000"/>
          </a:xfrm>
        </p:grpSpPr>
        <p:pic>
          <p:nvPicPr>
            <p:cNvPr descr="shutterstock_56693833.jpg" id="532" name="Google Shape;532;p24"/>
            <p:cNvPicPr preferRelativeResize="0"/>
            <p:nvPr/>
          </p:nvPicPr>
          <p:blipFill rotWithShape="1">
            <a:blip r:embed="rId7">
              <a:alphaModFix/>
            </a:blip>
            <a:srcRect b="0" l="0" r="0" t="0"/>
            <a:stretch/>
          </p:blipFill>
          <p:spPr>
            <a:xfrm>
              <a:off x="457200" y="1981200"/>
              <a:ext cx="5588000" cy="4191000"/>
            </a:xfrm>
            <a:prstGeom prst="rect">
              <a:avLst/>
            </a:prstGeom>
            <a:noFill/>
            <a:ln>
              <a:noFill/>
            </a:ln>
          </p:spPr>
        </p:pic>
        <p:grpSp>
          <p:nvGrpSpPr>
            <p:cNvPr id="533" name="Google Shape;533;p24"/>
            <p:cNvGrpSpPr/>
            <p:nvPr/>
          </p:nvGrpSpPr>
          <p:grpSpPr>
            <a:xfrm>
              <a:off x="4572000" y="2590800"/>
              <a:ext cx="3115734" cy="2971800"/>
              <a:chOff x="4572000" y="2362200"/>
              <a:chExt cx="3115734" cy="2971800"/>
            </a:xfrm>
          </p:grpSpPr>
          <p:sp>
            <p:nvSpPr>
              <p:cNvPr id="534" name="Google Shape;534;p24"/>
              <p:cNvSpPr/>
              <p:nvPr/>
            </p:nvSpPr>
            <p:spPr>
              <a:xfrm>
                <a:off x="4572000" y="3429000"/>
                <a:ext cx="3115734" cy="838200"/>
              </a:xfrm>
              <a:prstGeom prst="rect">
                <a:avLst/>
              </a:prstGeom>
              <a:no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342900" lvl="0" marL="0" marR="0" rtl="0" algn="l">
                  <a:lnSpc>
                    <a:spcPct val="100000"/>
                  </a:lnSpc>
                  <a:spcBef>
                    <a:spcPts val="0"/>
                  </a:spcBef>
                  <a:spcAft>
                    <a:spcPts val="0"/>
                  </a:spcAft>
                  <a:buClr>
                    <a:srgbClr val="000000"/>
                  </a:buClr>
                  <a:buSzPts val="5400"/>
                  <a:buFont typeface="Arial"/>
                  <a:buChar char="•"/>
                </a:pPr>
                <a:r>
                  <a:rPr b="1" i="0" lang="en-US" sz="5400" u="none" cap="none" strike="noStrike">
                    <a:solidFill>
                      <a:srgbClr val="000000"/>
                    </a:solidFill>
                    <a:latin typeface="Arial"/>
                    <a:ea typeface="Arial"/>
                    <a:cs typeface="Arial"/>
                    <a:sym typeface="Arial"/>
                  </a:rPr>
                  <a:t>Grooming</a:t>
                </a:r>
                <a:endParaRPr/>
              </a:p>
            </p:txBody>
          </p:sp>
          <p:sp>
            <p:nvSpPr>
              <p:cNvPr id="535" name="Google Shape;535;p24"/>
              <p:cNvSpPr/>
              <p:nvPr/>
            </p:nvSpPr>
            <p:spPr>
              <a:xfrm>
                <a:off x="4572000" y="2362200"/>
                <a:ext cx="3115734" cy="838200"/>
              </a:xfrm>
              <a:prstGeom prst="rect">
                <a:avLst/>
              </a:prstGeom>
              <a:no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342900" lvl="0" marL="0" marR="0" rtl="0" algn="l">
                  <a:lnSpc>
                    <a:spcPct val="100000"/>
                  </a:lnSpc>
                  <a:spcBef>
                    <a:spcPts val="0"/>
                  </a:spcBef>
                  <a:spcAft>
                    <a:spcPts val="0"/>
                  </a:spcAft>
                  <a:buClr>
                    <a:srgbClr val="000000"/>
                  </a:buClr>
                  <a:buSzPts val="5400"/>
                  <a:buFont typeface="Arial"/>
                  <a:buChar char="•"/>
                </a:pPr>
                <a:r>
                  <a:rPr b="1" i="0" lang="en-US" sz="5400" u="none" cap="none" strike="noStrike">
                    <a:solidFill>
                      <a:srgbClr val="000000"/>
                    </a:solidFill>
                    <a:latin typeface="Arial"/>
                    <a:ea typeface="Arial"/>
                    <a:cs typeface="Arial"/>
                    <a:sym typeface="Arial"/>
                  </a:rPr>
                  <a:t>Clothing</a:t>
                </a:r>
                <a:endParaRPr/>
              </a:p>
            </p:txBody>
          </p:sp>
          <p:sp>
            <p:nvSpPr>
              <p:cNvPr id="536" name="Google Shape;536;p24"/>
              <p:cNvSpPr/>
              <p:nvPr/>
            </p:nvSpPr>
            <p:spPr>
              <a:xfrm>
                <a:off x="4572000" y="4495800"/>
                <a:ext cx="3115734" cy="838200"/>
              </a:xfrm>
              <a:prstGeom prst="rect">
                <a:avLst/>
              </a:prstGeom>
              <a:no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342900" lvl="0" marL="0" marR="0" rtl="0" algn="l">
                  <a:lnSpc>
                    <a:spcPct val="100000"/>
                  </a:lnSpc>
                  <a:spcBef>
                    <a:spcPts val="0"/>
                  </a:spcBef>
                  <a:spcAft>
                    <a:spcPts val="0"/>
                  </a:spcAft>
                  <a:buClr>
                    <a:srgbClr val="000000"/>
                  </a:buClr>
                  <a:buSzPts val="5400"/>
                  <a:buFont typeface="Arial"/>
                  <a:buChar char="•"/>
                </a:pPr>
                <a:r>
                  <a:rPr b="1" i="0" lang="en-US" sz="5400" u="none" cap="none" strike="noStrike">
                    <a:solidFill>
                      <a:srgbClr val="000000"/>
                    </a:solidFill>
                    <a:latin typeface="Arial"/>
                    <a:ea typeface="Arial"/>
                    <a:cs typeface="Arial"/>
                    <a:sym typeface="Arial"/>
                  </a:rPr>
                  <a:t>Behavior</a:t>
                </a:r>
                <a:endParaRPr/>
              </a:p>
            </p:txBody>
          </p:sp>
        </p:grpSp>
        <p:sp>
          <p:nvSpPr>
            <p:cNvPr id="537" name="Google Shape;537;p24"/>
            <p:cNvSpPr/>
            <p:nvPr/>
          </p:nvSpPr>
          <p:spPr>
            <a:xfrm>
              <a:off x="457200" y="1981200"/>
              <a:ext cx="8229600" cy="4191000"/>
            </a:xfrm>
            <a:prstGeom prst="rect">
              <a:avLst/>
            </a:prstGeom>
            <a:no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Calibri"/>
                <a:buNone/>
              </a:pPr>
              <a:r>
                <a:t/>
              </a:r>
              <a:endParaRPr b="0" i="0" sz="2400" u="none" cap="none" strike="noStrike">
                <a:solidFill>
                  <a:srgbClr val="FFFFFF"/>
                </a:solidFill>
                <a:latin typeface="Arial"/>
                <a:ea typeface="Arial"/>
                <a:cs typeface="Arial"/>
                <a:sym typeface="Arial"/>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pic>
        <p:nvPicPr>
          <p:cNvPr id="543" name="Google Shape;543;p25"/>
          <p:cNvPicPr preferRelativeResize="0"/>
          <p:nvPr/>
        </p:nvPicPr>
        <p:blipFill rotWithShape="1">
          <a:blip r:embed="rId3">
            <a:alphaModFix/>
          </a:blip>
          <a:srcRect b="0" l="0" r="0" t="0"/>
          <a:stretch/>
        </p:blipFill>
        <p:spPr>
          <a:xfrm>
            <a:off x="2010573" y="6375849"/>
            <a:ext cx="10300752" cy="213082"/>
          </a:xfrm>
          <a:prstGeom prst="rect">
            <a:avLst/>
          </a:prstGeom>
          <a:noFill/>
          <a:ln>
            <a:noFill/>
          </a:ln>
        </p:spPr>
      </p:pic>
      <p:pic>
        <p:nvPicPr>
          <p:cNvPr id="544" name="Google Shape;544;p2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45" name="Google Shape;545;p25"/>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46" name="Google Shape;546;p25"/>
          <p:cNvPicPr preferRelativeResize="0"/>
          <p:nvPr/>
        </p:nvPicPr>
        <p:blipFill rotWithShape="1">
          <a:blip r:embed="rId5">
            <a:alphaModFix/>
          </a:blip>
          <a:srcRect b="0" l="0" r="0" t="0"/>
          <a:stretch/>
        </p:blipFill>
        <p:spPr>
          <a:xfrm>
            <a:off x="-11289" y="-16441"/>
            <a:ext cx="12072675" cy="1564079"/>
          </a:xfrm>
          <a:prstGeom prst="rect">
            <a:avLst/>
          </a:prstGeom>
          <a:noFill/>
          <a:ln>
            <a:noFill/>
          </a:ln>
        </p:spPr>
      </p:pic>
      <p:sp>
        <p:nvSpPr>
          <p:cNvPr id="547" name="Google Shape;547;p25"/>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548" name="Google Shape;548;p25"/>
          <p:cNvPicPr preferRelativeResize="0"/>
          <p:nvPr/>
        </p:nvPicPr>
        <p:blipFill rotWithShape="1">
          <a:blip r:embed="rId6">
            <a:alphaModFix/>
          </a:blip>
          <a:srcRect b="0" l="0" r="0" t="0"/>
          <a:stretch/>
        </p:blipFill>
        <p:spPr>
          <a:xfrm>
            <a:off x="214885" y="5442347"/>
            <a:ext cx="1553373" cy="1372745"/>
          </a:xfrm>
          <a:prstGeom prst="rect">
            <a:avLst/>
          </a:prstGeom>
          <a:noFill/>
          <a:ln>
            <a:noFill/>
          </a:ln>
        </p:spPr>
      </p:pic>
      <p:sp>
        <p:nvSpPr>
          <p:cNvPr id="549" name="Google Shape;549;p25"/>
          <p:cNvSpPr txBox="1"/>
          <p:nvPr/>
        </p:nvSpPr>
        <p:spPr>
          <a:xfrm>
            <a:off x="2133600" y="2204822"/>
            <a:ext cx="8229600" cy="1984375"/>
          </a:xfrm>
          <a:prstGeom prst="rect">
            <a:avLst/>
          </a:prstGeom>
          <a:solidFill>
            <a:srgbClr val="006666"/>
          </a:solidFill>
          <a:ln cap="flat" cmpd="sng" w="9525">
            <a:solidFill>
              <a:srgbClr val="000000"/>
            </a:solidFill>
            <a:prstDash val="solid"/>
            <a:miter lim="800000"/>
            <a:headEnd len="sm" w="sm" type="none"/>
            <a:tailEnd len="sm" w="sm" type="none"/>
          </a:ln>
          <a:effectLst>
            <a:outerShdw blurRad="50800" rotWithShape="0" algn="tl" dir="2700000" dist="762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Tahoma"/>
              <a:buNone/>
            </a:pPr>
            <a:r>
              <a:rPr b="1" i="0" lang="en-US" sz="4400" u="none" cap="none" strike="noStrike">
                <a:solidFill>
                  <a:srgbClr val="FFFFFF"/>
                </a:solidFill>
                <a:latin typeface="Tahoma"/>
                <a:ea typeface="Tahoma"/>
                <a:cs typeface="Tahoma"/>
                <a:sym typeface="Tahoma"/>
              </a:rPr>
              <a:t>Interviewing for Success</a:t>
            </a:r>
            <a:endParaRPr b="1" i="0" sz="4400" u="none" cap="none" strike="noStrike">
              <a:solidFill>
                <a:srgbClr val="FFFFFF"/>
              </a:solidFill>
              <a:latin typeface="Tahoma"/>
              <a:ea typeface="Tahoma"/>
              <a:cs typeface="Tahoma"/>
              <a:sym typeface="Tahoma"/>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pic>
        <p:nvPicPr>
          <p:cNvPr id="555" name="Google Shape;555;p26"/>
          <p:cNvPicPr preferRelativeResize="0"/>
          <p:nvPr/>
        </p:nvPicPr>
        <p:blipFill rotWithShape="1">
          <a:blip r:embed="rId3">
            <a:alphaModFix/>
          </a:blip>
          <a:srcRect b="0" l="0" r="0" t="0"/>
          <a:stretch/>
        </p:blipFill>
        <p:spPr>
          <a:xfrm>
            <a:off x="2010573" y="6375849"/>
            <a:ext cx="10300752" cy="213082"/>
          </a:xfrm>
          <a:prstGeom prst="rect">
            <a:avLst/>
          </a:prstGeom>
          <a:noFill/>
          <a:ln>
            <a:noFill/>
          </a:ln>
        </p:spPr>
      </p:pic>
      <p:pic>
        <p:nvPicPr>
          <p:cNvPr id="556" name="Google Shape;556;p2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57" name="Google Shape;557;p26"/>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58" name="Google Shape;558;p26"/>
          <p:cNvPicPr preferRelativeResize="0"/>
          <p:nvPr/>
        </p:nvPicPr>
        <p:blipFill rotWithShape="1">
          <a:blip r:embed="rId5">
            <a:alphaModFix/>
          </a:blip>
          <a:srcRect b="0" l="0" r="0" t="0"/>
          <a:stretch/>
        </p:blipFill>
        <p:spPr>
          <a:xfrm>
            <a:off x="-11289" y="-16441"/>
            <a:ext cx="12072675" cy="1564079"/>
          </a:xfrm>
          <a:prstGeom prst="rect">
            <a:avLst/>
          </a:prstGeom>
          <a:noFill/>
          <a:ln>
            <a:noFill/>
          </a:ln>
        </p:spPr>
      </p:pic>
      <p:sp>
        <p:nvSpPr>
          <p:cNvPr id="559" name="Google Shape;559;p26"/>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560" name="Google Shape;560;p26"/>
          <p:cNvPicPr preferRelativeResize="0"/>
          <p:nvPr/>
        </p:nvPicPr>
        <p:blipFill rotWithShape="1">
          <a:blip r:embed="rId6">
            <a:alphaModFix/>
          </a:blip>
          <a:srcRect b="0" l="0" r="0" t="0"/>
          <a:stretch/>
        </p:blipFill>
        <p:spPr>
          <a:xfrm>
            <a:off x="214885" y="5442347"/>
            <a:ext cx="1553373" cy="1372745"/>
          </a:xfrm>
          <a:prstGeom prst="rect">
            <a:avLst/>
          </a:prstGeom>
          <a:noFill/>
          <a:ln>
            <a:noFill/>
          </a:ln>
        </p:spPr>
      </p:pic>
      <p:sp>
        <p:nvSpPr>
          <p:cNvPr id="561" name="Google Shape;561;p26"/>
          <p:cNvSpPr txBox="1"/>
          <p:nvPr/>
        </p:nvSpPr>
        <p:spPr>
          <a:xfrm>
            <a:off x="3544313" y="373746"/>
            <a:ext cx="8190485"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800" u="none" cap="none" strike="noStrike">
                <a:solidFill>
                  <a:srgbClr val="FFFFFF"/>
                </a:solidFill>
                <a:latin typeface="Tahoma"/>
                <a:ea typeface="Tahoma"/>
                <a:cs typeface="Tahoma"/>
                <a:sym typeface="Tahoma"/>
              </a:rPr>
              <a:t>The Warm-Up Stage</a:t>
            </a:r>
            <a:endParaRPr sz="1600">
              <a:solidFill>
                <a:schemeClr val="dk1"/>
              </a:solidFill>
              <a:latin typeface="Calibri"/>
              <a:ea typeface="Calibri"/>
              <a:cs typeface="Calibri"/>
              <a:sym typeface="Calibri"/>
            </a:endParaRPr>
          </a:p>
        </p:txBody>
      </p:sp>
      <p:grpSp>
        <p:nvGrpSpPr>
          <p:cNvPr id="562" name="Google Shape;562;p26"/>
          <p:cNvGrpSpPr/>
          <p:nvPr/>
        </p:nvGrpSpPr>
        <p:grpSpPr>
          <a:xfrm>
            <a:off x="1981199" y="1547189"/>
            <a:ext cx="8229601" cy="4191000"/>
            <a:chOff x="457199" y="1981200"/>
            <a:chExt cx="8229601" cy="4191000"/>
          </a:xfrm>
        </p:grpSpPr>
        <p:sp>
          <p:nvSpPr>
            <p:cNvPr id="563" name="Google Shape;563;p26"/>
            <p:cNvSpPr/>
            <p:nvPr/>
          </p:nvSpPr>
          <p:spPr>
            <a:xfrm>
              <a:off x="5638800" y="1981200"/>
              <a:ext cx="3048000" cy="1397000"/>
            </a:xfrm>
            <a:prstGeom prst="rect">
              <a:avLst/>
            </a:prstGeom>
            <a:solidFill>
              <a:srgbClr val="FFFFFF"/>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First</a:t>
              </a:r>
              <a:endParaRPr/>
            </a:p>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Impression</a:t>
              </a:r>
              <a:endParaRPr/>
            </a:p>
          </p:txBody>
        </p:sp>
        <p:sp>
          <p:nvSpPr>
            <p:cNvPr id="564" name="Google Shape;564;p26"/>
            <p:cNvSpPr/>
            <p:nvPr/>
          </p:nvSpPr>
          <p:spPr>
            <a:xfrm>
              <a:off x="5638800" y="3378200"/>
              <a:ext cx="3048000" cy="1397000"/>
            </a:xfrm>
            <a:prstGeom prst="rect">
              <a:avLst/>
            </a:prstGeom>
            <a:solidFill>
              <a:srgbClr val="FFFFFF"/>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Body</a:t>
              </a:r>
              <a:endParaRPr/>
            </a:p>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Language</a:t>
              </a:r>
              <a:endParaRPr/>
            </a:p>
          </p:txBody>
        </p:sp>
        <p:sp>
          <p:nvSpPr>
            <p:cNvPr id="565" name="Google Shape;565;p26"/>
            <p:cNvSpPr/>
            <p:nvPr/>
          </p:nvSpPr>
          <p:spPr>
            <a:xfrm>
              <a:off x="5638800" y="4775200"/>
              <a:ext cx="3048000" cy="1397000"/>
            </a:xfrm>
            <a:prstGeom prst="rect">
              <a:avLst/>
            </a:prstGeom>
            <a:solidFill>
              <a:srgbClr val="FFFFFF"/>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Social</a:t>
              </a:r>
              <a:endParaRPr/>
            </a:p>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Skills</a:t>
              </a:r>
              <a:endParaRPr/>
            </a:p>
          </p:txBody>
        </p:sp>
        <p:pic>
          <p:nvPicPr>
            <p:cNvPr descr="shutterstock_50138095.jpg" id="566" name="Google Shape;566;p26"/>
            <p:cNvPicPr preferRelativeResize="0"/>
            <p:nvPr/>
          </p:nvPicPr>
          <p:blipFill rotWithShape="1">
            <a:blip r:embed="rId7">
              <a:alphaModFix/>
            </a:blip>
            <a:srcRect b="3774" l="3030" r="3030" t="0"/>
            <a:stretch/>
          </p:blipFill>
          <p:spPr>
            <a:xfrm>
              <a:off x="457199" y="2133600"/>
              <a:ext cx="4909671" cy="4038600"/>
            </a:xfrm>
            <a:prstGeom prst="rect">
              <a:avLst/>
            </a:prstGeom>
            <a:noFill/>
            <a:ln>
              <a:noFill/>
            </a:ln>
          </p:spPr>
        </p:pic>
        <p:sp>
          <p:nvSpPr>
            <p:cNvPr id="567" name="Google Shape;567;p26"/>
            <p:cNvSpPr/>
            <p:nvPr/>
          </p:nvSpPr>
          <p:spPr>
            <a:xfrm>
              <a:off x="457200" y="1981200"/>
              <a:ext cx="8229600" cy="4191000"/>
            </a:xfrm>
            <a:prstGeom prst="rect">
              <a:avLst/>
            </a:prstGeom>
            <a:no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alibri"/>
                <a:buNone/>
              </a:pPr>
              <a:r>
                <a:t/>
              </a:r>
              <a:endParaRPr b="0" i="0" sz="2400" u="none" cap="none" strike="noStrike">
                <a:solidFill>
                  <a:srgbClr val="000000"/>
                </a:solidFill>
                <a:latin typeface="Times New Roman"/>
                <a:ea typeface="Times New Roman"/>
                <a:cs typeface="Times New Roman"/>
                <a:sym typeface="Times New Roman"/>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pic>
        <p:nvPicPr>
          <p:cNvPr id="573" name="Google Shape;573;p27"/>
          <p:cNvPicPr preferRelativeResize="0"/>
          <p:nvPr/>
        </p:nvPicPr>
        <p:blipFill rotWithShape="1">
          <a:blip r:embed="rId3">
            <a:alphaModFix/>
          </a:blip>
          <a:srcRect b="0" l="0" r="0" t="0"/>
          <a:stretch/>
        </p:blipFill>
        <p:spPr>
          <a:xfrm>
            <a:off x="2010573" y="6375849"/>
            <a:ext cx="10300752" cy="213082"/>
          </a:xfrm>
          <a:prstGeom prst="rect">
            <a:avLst/>
          </a:prstGeom>
          <a:noFill/>
          <a:ln>
            <a:noFill/>
          </a:ln>
        </p:spPr>
      </p:pic>
      <p:pic>
        <p:nvPicPr>
          <p:cNvPr id="574" name="Google Shape;574;p2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75" name="Google Shape;575;p27"/>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76" name="Google Shape;576;p27"/>
          <p:cNvPicPr preferRelativeResize="0"/>
          <p:nvPr/>
        </p:nvPicPr>
        <p:blipFill rotWithShape="1">
          <a:blip r:embed="rId5">
            <a:alphaModFix/>
          </a:blip>
          <a:srcRect b="0" l="0" r="0" t="0"/>
          <a:stretch/>
        </p:blipFill>
        <p:spPr>
          <a:xfrm>
            <a:off x="-11289" y="-16441"/>
            <a:ext cx="12072675" cy="1564079"/>
          </a:xfrm>
          <a:prstGeom prst="rect">
            <a:avLst/>
          </a:prstGeom>
          <a:noFill/>
          <a:ln>
            <a:noFill/>
          </a:ln>
        </p:spPr>
      </p:pic>
      <p:sp>
        <p:nvSpPr>
          <p:cNvPr id="577" name="Google Shape;577;p27"/>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id="578" name="Google Shape;578;p27"/>
          <p:cNvPicPr preferRelativeResize="0"/>
          <p:nvPr/>
        </p:nvPicPr>
        <p:blipFill rotWithShape="1">
          <a:blip r:embed="rId6">
            <a:alphaModFix/>
          </a:blip>
          <a:srcRect b="0" l="0" r="0" t="0"/>
          <a:stretch/>
        </p:blipFill>
        <p:spPr>
          <a:xfrm>
            <a:off x="214885" y="5442347"/>
            <a:ext cx="1553373" cy="1372745"/>
          </a:xfrm>
          <a:prstGeom prst="rect">
            <a:avLst/>
          </a:prstGeom>
          <a:noFill/>
          <a:ln>
            <a:noFill/>
          </a:ln>
        </p:spPr>
      </p:pic>
      <p:sp>
        <p:nvSpPr>
          <p:cNvPr id="579" name="Google Shape;579;p27"/>
          <p:cNvSpPr txBox="1"/>
          <p:nvPr/>
        </p:nvSpPr>
        <p:spPr>
          <a:xfrm>
            <a:off x="2971799" y="375610"/>
            <a:ext cx="8271933"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800" u="none" cap="none" strike="noStrike">
                <a:solidFill>
                  <a:srgbClr val="FFFFFF"/>
                </a:solidFill>
                <a:latin typeface="Tahoma"/>
                <a:ea typeface="Tahoma"/>
                <a:cs typeface="Tahoma"/>
                <a:sym typeface="Tahoma"/>
              </a:rPr>
              <a:t>Questions-and-Answers</a:t>
            </a:r>
            <a:endParaRPr sz="1800">
              <a:solidFill>
                <a:schemeClr val="dk1"/>
              </a:solidFill>
              <a:latin typeface="Calibri"/>
              <a:ea typeface="Calibri"/>
              <a:cs typeface="Calibri"/>
              <a:sym typeface="Calibri"/>
            </a:endParaRPr>
          </a:p>
        </p:txBody>
      </p:sp>
      <p:grpSp>
        <p:nvGrpSpPr>
          <p:cNvPr id="580" name="Google Shape;580;p27"/>
          <p:cNvGrpSpPr/>
          <p:nvPr/>
        </p:nvGrpSpPr>
        <p:grpSpPr>
          <a:xfrm>
            <a:off x="2508188" y="1454103"/>
            <a:ext cx="8229600" cy="4191000"/>
            <a:chOff x="457200" y="1981200"/>
            <a:chExt cx="8229600" cy="4191000"/>
          </a:xfrm>
        </p:grpSpPr>
        <p:sp>
          <p:nvSpPr>
            <p:cNvPr id="581" name="Google Shape;581;p27"/>
            <p:cNvSpPr/>
            <p:nvPr/>
          </p:nvSpPr>
          <p:spPr>
            <a:xfrm>
              <a:off x="457200" y="1981200"/>
              <a:ext cx="8229600" cy="4191000"/>
            </a:xfrm>
            <a:prstGeom prst="rect">
              <a:avLst/>
            </a:prstGeom>
            <a:solidFill>
              <a:srgbClr val="FFFFFF"/>
            </a:solid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alibri"/>
                <a:buNone/>
              </a:pPr>
              <a:r>
                <a:t/>
              </a:r>
              <a:endParaRPr b="0" i="0" sz="2400" u="none" cap="none" strike="noStrike">
                <a:solidFill>
                  <a:srgbClr val="000000"/>
                </a:solidFill>
                <a:latin typeface="Times New Roman"/>
                <a:ea typeface="Times New Roman"/>
                <a:cs typeface="Times New Roman"/>
                <a:sym typeface="Times New Roman"/>
              </a:endParaRPr>
            </a:p>
          </p:txBody>
        </p:sp>
        <p:pic>
          <p:nvPicPr>
            <p:cNvPr descr="shutterstock_49633540.jpg" id="582" name="Google Shape;582;p27"/>
            <p:cNvPicPr preferRelativeResize="0"/>
            <p:nvPr/>
          </p:nvPicPr>
          <p:blipFill rotWithShape="1">
            <a:blip r:embed="rId7">
              <a:alphaModFix/>
            </a:blip>
            <a:srcRect b="0" l="0" r="0" t="0"/>
            <a:stretch/>
          </p:blipFill>
          <p:spPr>
            <a:xfrm>
              <a:off x="533400" y="2133600"/>
              <a:ext cx="5105400" cy="4038600"/>
            </a:xfrm>
            <a:prstGeom prst="rect">
              <a:avLst/>
            </a:prstGeom>
            <a:noFill/>
            <a:ln>
              <a:noFill/>
            </a:ln>
          </p:spPr>
        </p:pic>
        <p:grpSp>
          <p:nvGrpSpPr>
            <p:cNvPr id="583" name="Google Shape;583;p27"/>
            <p:cNvGrpSpPr/>
            <p:nvPr/>
          </p:nvGrpSpPr>
          <p:grpSpPr>
            <a:xfrm>
              <a:off x="5638800" y="1981200"/>
              <a:ext cx="3048000" cy="4191000"/>
              <a:chOff x="5638800" y="1981200"/>
              <a:chExt cx="3048000" cy="4191000"/>
            </a:xfrm>
          </p:grpSpPr>
          <p:sp>
            <p:nvSpPr>
              <p:cNvPr id="584" name="Google Shape;584;p27"/>
              <p:cNvSpPr/>
              <p:nvPr/>
            </p:nvSpPr>
            <p:spPr>
              <a:xfrm>
                <a:off x="5638800" y="1981200"/>
                <a:ext cx="3048000" cy="1397000"/>
              </a:xfrm>
              <a:prstGeom prst="rect">
                <a:avLst/>
              </a:prstGeom>
              <a:solidFill>
                <a:srgbClr val="FFFFFF"/>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Asking and</a:t>
                </a:r>
                <a:endParaRPr/>
              </a:p>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Responding</a:t>
                </a:r>
                <a:endParaRPr/>
              </a:p>
            </p:txBody>
          </p:sp>
          <p:sp>
            <p:nvSpPr>
              <p:cNvPr id="585" name="Google Shape;585;p27"/>
              <p:cNvSpPr/>
              <p:nvPr/>
            </p:nvSpPr>
            <p:spPr>
              <a:xfrm>
                <a:off x="5638800" y="3378200"/>
                <a:ext cx="3048000" cy="1397000"/>
              </a:xfrm>
              <a:prstGeom prst="rect">
                <a:avLst/>
              </a:prstGeom>
              <a:solidFill>
                <a:srgbClr val="FFFFFF"/>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Careful</a:t>
                </a:r>
                <a:endParaRPr/>
              </a:p>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Listening</a:t>
                </a:r>
                <a:endParaRPr/>
              </a:p>
            </p:txBody>
          </p:sp>
          <p:sp>
            <p:nvSpPr>
              <p:cNvPr id="586" name="Google Shape;586;p27"/>
              <p:cNvSpPr/>
              <p:nvPr/>
            </p:nvSpPr>
            <p:spPr>
              <a:xfrm>
                <a:off x="5638800" y="4775200"/>
                <a:ext cx="3048000" cy="1397000"/>
              </a:xfrm>
              <a:prstGeom prst="rect">
                <a:avLst/>
              </a:prstGeom>
              <a:solidFill>
                <a:srgbClr val="FFFFFF"/>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Personal</a:t>
                </a:r>
                <a:endParaRPr/>
              </a:p>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000000"/>
                    </a:solidFill>
                    <a:latin typeface="Arial"/>
                    <a:ea typeface="Arial"/>
                    <a:cs typeface="Arial"/>
                    <a:sym typeface="Arial"/>
                  </a:rPr>
                  <a:t>Questions</a:t>
                </a:r>
                <a:endParaRPr/>
              </a:p>
            </p:txBody>
          </p:sp>
        </p:gr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grpSp>
        <p:nvGrpSpPr>
          <p:cNvPr id="592" name="Google Shape;592;p28"/>
          <p:cNvGrpSpPr/>
          <p:nvPr/>
        </p:nvGrpSpPr>
        <p:grpSpPr>
          <a:xfrm>
            <a:off x="2099734" y="1564078"/>
            <a:ext cx="8229600" cy="4191000"/>
            <a:chOff x="457200" y="1981200"/>
            <a:chExt cx="8229600" cy="4191000"/>
          </a:xfrm>
        </p:grpSpPr>
        <p:pic>
          <p:nvPicPr>
            <p:cNvPr descr="shutterstock_50676904.jpg" id="593" name="Google Shape;593;p28"/>
            <p:cNvPicPr preferRelativeResize="0"/>
            <p:nvPr/>
          </p:nvPicPr>
          <p:blipFill rotWithShape="1">
            <a:blip r:embed="rId3">
              <a:alphaModFix/>
            </a:blip>
            <a:srcRect b="0" l="0" r="0" t="0"/>
            <a:stretch/>
          </p:blipFill>
          <p:spPr>
            <a:xfrm>
              <a:off x="457200" y="2164080"/>
              <a:ext cx="5638800" cy="4008120"/>
            </a:xfrm>
            <a:prstGeom prst="rect">
              <a:avLst/>
            </a:prstGeom>
            <a:noFill/>
            <a:ln>
              <a:noFill/>
            </a:ln>
          </p:spPr>
        </p:pic>
        <p:sp>
          <p:nvSpPr>
            <p:cNvPr id="594" name="Google Shape;594;p28"/>
            <p:cNvSpPr/>
            <p:nvPr/>
          </p:nvSpPr>
          <p:spPr>
            <a:xfrm>
              <a:off x="457200" y="1981200"/>
              <a:ext cx="8229600" cy="4191000"/>
            </a:xfrm>
            <a:prstGeom prst="rect">
              <a:avLst/>
            </a:prstGeom>
            <a:no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FFFFFF"/>
                </a:solidFill>
                <a:latin typeface="Arial"/>
                <a:ea typeface="Arial"/>
                <a:cs typeface="Arial"/>
                <a:sym typeface="Arial"/>
              </a:endParaRPr>
            </a:p>
          </p:txBody>
        </p:sp>
        <p:grpSp>
          <p:nvGrpSpPr>
            <p:cNvPr id="595" name="Google Shape;595;p28"/>
            <p:cNvGrpSpPr/>
            <p:nvPr/>
          </p:nvGrpSpPr>
          <p:grpSpPr>
            <a:xfrm>
              <a:off x="5638800" y="1981200"/>
              <a:ext cx="3048000" cy="4191000"/>
              <a:chOff x="5638800" y="1981200"/>
              <a:chExt cx="3048000" cy="4191000"/>
            </a:xfrm>
          </p:grpSpPr>
          <p:sp>
            <p:nvSpPr>
              <p:cNvPr id="596" name="Google Shape;596;p28"/>
              <p:cNvSpPr/>
              <p:nvPr/>
            </p:nvSpPr>
            <p:spPr>
              <a:xfrm>
                <a:off x="5638800" y="1981200"/>
                <a:ext cx="3048000" cy="1397000"/>
              </a:xfrm>
              <a:prstGeom prst="rect">
                <a:avLst/>
              </a:prstGeom>
              <a:solidFill>
                <a:schemeClr val="lt1"/>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600">
                    <a:solidFill>
                      <a:srgbClr val="000000"/>
                    </a:solidFill>
                    <a:latin typeface="Arial"/>
                    <a:ea typeface="Arial"/>
                    <a:cs typeface="Arial"/>
                    <a:sym typeface="Arial"/>
                  </a:rPr>
                  <a:t>Courtesy</a:t>
                </a:r>
                <a:endParaRPr/>
              </a:p>
              <a:p>
                <a:pPr indent="0" lvl="0" marL="0" marR="0" rtl="0" algn="ctr">
                  <a:spcBef>
                    <a:spcPts val="0"/>
                  </a:spcBef>
                  <a:spcAft>
                    <a:spcPts val="0"/>
                  </a:spcAft>
                  <a:buNone/>
                </a:pPr>
                <a:r>
                  <a:rPr b="1" lang="en-US" sz="3600">
                    <a:solidFill>
                      <a:srgbClr val="000000"/>
                    </a:solidFill>
                    <a:latin typeface="Arial"/>
                    <a:ea typeface="Arial"/>
                    <a:cs typeface="Arial"/>
                    <a:sym typeface="Arial"/>
                  </a:rPr>
                  <a:t>and Interest</a:t>
                </a:r>
                <a:endParaRPr/>
              </a:p>
            </p:txBody>
          </p:sp>
          <p:sp>
            <p:nvSpPr>
              <p:cNvPr id="597" name="Google Shape;597;p28"/>
              <p:cNvSpPr/>
              <p:nvPr/>
            </p:nvSpPr>
            <p:spPr>
              <a:xfrm>
                <a:off x="5638800" y="3378200"/>
                <a:ext cx="3048000" cy="1397000"/>
              </a:xfrm>
              <a:prstGeom prst="rect">
                <a:avLst/>
              </a:prstGeom>
              <a:solidFill>
                <a:schemeClr val="lt1"/>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600">
                    <a:solidFill>
                      <a:srgbClr val="000000"/>
                    </a:solidFill>
                    <a:latin typeface="Arial"/>
                    <a:ea typeface="Arial"/>
                    <a:cs typeface="Arial"/>
                    <a:sym typeface="Arial"/>
                  </a:rPr>
                  <a:t>Salary</a:t>
                </a:r>
                <a:endParaRPr/>
              </a:p>
              <a:p>
                <a:pPr indent="0" lvl="0" marL="0" marR="0" rtl="0" algn="ctr">
                  <a:spcBef>
                    <a:spcPts val="0"/>
                  </a:spcBef>
                  <a:spcAft>
                    <a:spcPts val="0"/>
                  </a:spcAft>
                  <a:buNone/>
                </a:pPr>
                <a:r>
                  <a:rPr b="1" lang="en-US" sz="3600">
                    <a:solidFill>
                      <a:srgbClr val="000000"/>
                    </a:solidFill>
                    <a:latin typeface="Arial"/>
                    <a:ea typeface="Arial"/>
                    <a:cs typeface="Arial"/>
                    <a:sym typeface="Arial"/>
                  </a:rPr>
                  <a:t>Options</a:t>
                </a:r>
                <a:endParaRPr/>
              </a:p>
            </p:txBody>
          </p:sp>
          <p:sp>
            <p:nvSpPr>
              <p:cNvPr id="598" name="Google Shape;598;p28"/>
              <p:cNvSpPr/>
              <p:nvPr/>
            </p:nvSpPr>
            <p:spPr>
              <a:xfrm>
                <a:off x="5638800" y="4775200"/>
                <a:ext cx="3048000" cy="1397000"/>
              </a:xfrm>
              <a:prstGeom prst="rect">
                <a:avLst/>
              </a:prstGeom>
              <a:solidFill>
                <a:schemeClr val="lt1"/>
              </a:solidFill>
              <a:ln cap="flat" cmpd="sng" w="9525">
                <a:solidFill>
                  <a:srgbClr val="D8D8D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600">
                    <a:solidFill>
                      <a:srgbClr val="000000"/>
                    </a:solidFill>
                    <a:latin typeface="Arial"/>
                    <a:ea typeface="Arial"/>
                    <a:cs typeface="Arial"/>
                    <a:sym typeface="Arial"/>
                  </a:rPr>
                  <a:t>Interview</a:t>
                </a:r>
                <a:endParaRPr/>
              </a:p>
              <a:p>
                <a:pPr indent="0" lvl="0" marL="0" marR="0" rtl="0" algn="ctr">
                  <a:spcBef>
                    <a:spcPts val="0"/>
                  </a:spcBef>
                  <a:spcAft>
                    <a:spcPts val="0"/>
                  </a:spcAft>
                  <a:buNone/>
                </a:pPr>
                <a:r>
                  <a:rPr b="1" lang="en-US" sz="3600">
                    <a:solidFill>
                      <a:srgbClr val="000000"/>
                    </a:solidFill>
                    <a:latin typeface="Arial"/>
                    <a:ea typeface="Arial"/>
                    <a:cs typeface="Arial"/>
                    <a:sym typeface="Arial"/>
                  </a:rPr>
                  <a:t>Notes</a:t>
                </a:r>
                <a:endParaRPr/>
              </a:p>
            </p:txBody>
          </p:sp>
        </p:grpSp>
      </p:grpSp>
      <p:pic>
        <p:nvPicPr>
          <p:cNvPr id="599" name="Google Shape;599;p28"/>
          <p:cNvPicPr preferRelativeResize="0"/>
          <p:nvPr/>
        </p:nvPicPr>
        <p:blipFill rotWithShape="1">
          <a:blip r:embed="rId4">
            <a:alphaModFix/>
          </a:blip>
          <a:srcRect b="0" l="0" r="0" t="0"/>
          <a:stretch/>
        </p:blipFill>
        <p:spPr>
          <a:xfrm>
            <a:off x="0" y="0"/>
            <a:ext cx="12072675" cy="1564079"/>
          </a:xfrm>
          <a:prstGeom prst="rect">
            <a:avLst/>
          </a:prstGeom>
          <a:noFill/>
          <a:ln>
            <a:noFill/>
          </a:ln>
        </p:spPr>
      </p:pic>
      <p:sp>
        <p:nvSpPr>
          <p:cNvPr id="600" name="Google Shape;600;p28"/>
          <p:cNvSpPr txBox="1"/>
          <p:nvPr/>
        </p:nvSpPr>
        <p:spPr>
          <a:xfrm>
            <a:off x="3390900" y="320374"/>
            <a:ext cx="9274442"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5400" u="none" cap="none" strike="noStrike">
                <a:solidFill>
                  <a:srgbClr val="FFFFFF"/>
                </a:solidFill>
                <a:latin typeface="Tahoma"/>
                <a:ea typeface="Tahoma"/>
                <a:cs typeface="Tahoma"/>
                <a:sym typeface="Tahoma"/>
              </a:rPr>
              <a:t>Close the Interview</a:t>
            </a:r>
            <a:endParaRPr sz="1800">
              <a:solidFill>
                <a:schemeClr val="dk1"/>
              </a:solidFill>
              <a:latin typeface="Arial"/>
              <a:ea typeface="Arial"/>
              <a:cs typeface="Arial"/>
              <a:sym typeface="Arial"/>
            </a:endParaRPr>
          </a:p>
        </p:txBody>
      </p:sp>
      <p:pic>
        <p:nvPicPr>
          <p:cNvPr id="601" name="Google Shape;601;p28"/>
          <p:cNvPicPr preferRelativeResize="0"/>
          <p:nvPr/>
        </p:nvPicPr>
        <p:blipFill rotWithShape="1">
          <a:blip r:embed="rId5">
            <a:alphaModFix/>
          </a:blip>
          <a:srcRect b="0" l="0" r="0" t="0"/>
          <a:stretch/>
        </p:blipFill>
        <p:spPr>
          <a:xfrm>
            <a:off x="2010573" y="6375849"/>
            <a:ext cx="10300752" cy="213082"/>
          </a:xfrm>
          <a:prstGeom prst="rect">
            <a:avLst/>
          </a:prstGeom>
          <a:noFill/>
          <a:ln>
            <a:noFill/>
          </a:ln>
        </p:spPr>
      </p:pic>
      <p:pic>
        <p:nvPicPr>
          <p:cNvPr id="602" name="Google Shape;602;p28"/>
          <p:cNvPicPr preferRelativeResize="0"/>
          <p:nvPr/>
        </p:nvPicPr>
        <p:blipFill rotWithShape="1">
          <a:blip r:embed="rId6">
            <a:alphaModFix/>
          </a:blip>
          <a:srcRect b="0" l="0" r="0" t="0"/>
          <a:stretch/>
        </p:blipFill>
        <p:spPr>
          <a:xfrm>
            <a:off x="214885" y="5442347"/>
            <a:ext cx="1553373" cy="1372745"/>
          </a:xfrm>
          <a:prstGeom prst="rect">
            <a:avLst/>
          </a:prstGeom>
          <a:noFill/>
          <a:ln>
            <a:noFill/>
          </a:ln>
        </p:spPr>
      </p:pic>
      <p:sp>
        <p:nvSpPr>
          <p:cNvPr id="603" name="Google Shape;603;p28"/>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FFFFFF"/>
                </a:solidFill>
                <a:latin typeface="Tahoma"/>
                <a:ea typeface="Tahoma"/>
                <a:cs typeface="Tahoma"/>
                <a:sym typeface="Tahoma"/>
              </a:rPr>
              <a:t>Lecture 10</a:t>
            </a:r>
            <a:endParaRPr/>
          </a:p>
        </p:txBody>
      </p:sp>
    </p:spTree>
  </p:cSld>
  <p:clrMapOvr>
    <a:masterClrMapping/>
  </p:clrMapOvr>
  <p:transition>
    <p:fade/>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pic>
        <p:nvPicPr>
          <p:cNvPr id="609" name="Google Shape;609;p29"/>
          <p:cNvPicPr preferRelativeResize="0"/>
          <p:nvPr/>
        </p:nvPicPr>
        <p:blipFill rotWithShape="1">
          <a:blip r:embed="rId3">
            <a:alphaModFix/>
          </a:blip>
          <a:srcRect b="0" l="0" r="0" t="0"/>
          <a:stretch/>
        </p:blipFill>
        <p:spPr>
          <a:xfrm>
            <a:off x="0" y="0"/>
            <a:ext cx="12072675" cy="1564079"/>
          </a:xfrm>
          <a:prstGeom prst="rect">
            <a:avLst/>
          </a:prstGeom>
          <a:noFill/>
          <a:ln>
            <a:noFill/>
          </a:ln>
        </p:spPr>
      </p:pic>
      <p:pic>
        <p:nvPicPr>
          <p:cNvPr id="610" name="Google Shape;610;p29"/>
          <p:cNvPicPr preferRelativeResize="0"/>
          <p:nvPr/>
        </p:nvPicPr>
        <p:blipFill rotWithShape="1">
          <a:blip r:embed="rId4">
            <a:alphaModFix/>
          </a:blip>
          <a:srcRect b="0" l="0" r="0" t="0"/>
          <a:stretch/>
        </p:blipFill>
        <p:spPr>
          <a:xfrm>
            <a:off x="2010573" y="6375849"/>
            <a:ext cx="10300752" cy="213082"/>
          </a:xfrm>
          <a:prstGeom prst="rect">
            <a:avLst/>
          </a:prstGeom>
          <a:noFill/>
          <a:ln>
            <a:noFill/>
          </a:ln>
        </p:spPr>
      </p:pic>
      <p:pic>
        <p:nvPicPr>
          <p:cNvPr id="611" name="Google Shape;611;p29"/>
          <p:cNvPicPr preferRelativeResize="0"/>
          <p:nvPr/>
        </p:nvPicPr>
        <p:blipFill rotWithShape="1">
          <a:blip r:embed="rId5">
            <a:alphaModFix/>
          </a:blip>
          <a:srcRect b="0" l="0" r="0" t="0"/>
          <a:stretch/>
        </p:blipFill>
        <p:spPr>
          <a:xfrm>
            <a:off x="214885" y="5442347"/>
            <a:ext cx="1553373" cy="1372745"/>
          </a:xfrm>
          <a:prstGeom prst="rect">
            <a:avLst/>
          </a:prstGeom>
          <a:noFill/>
          <a:ln>
            <a:noFill/>
          </a:ln>
        </p:spPr>
      </p:pic>
      <p:sp>
        <p:nvSpPr>
          <p:cNvPr id="612" name="Google Shape;612;p29"/>
          <p:cNvSpPr txBox="1"/>
          <p:nvPr/>
        </p:nvSpPr>
        <p:spPr>
          <a:xfrm>
            <a:off x="2658534" y="1985588"/>
            <a:ext cx="8229600" cy="1984375"/>
          </a:xfrm>
          <a:prstGeom prst="rect">
            <a:avLst/>
          </a:prstGeom>
          <a:solidFill>
            <a:srgbClr val="006666"/>
          </a:solidFill>
          <a:ln cap="flat" cmpd="sng" w="9525">
            <a:solidFill>
              <a:schemeClr val="dk1"/>
            </a:solidFill>
            <a:prstDash val="solid"/>
            <a:miter lim="800000"/>
            <a:headEnd len="sm" w="sm" type="none"/>
            <a:tailEnd len="sm" w="sm" type="none"/>
          </a:ln>
          <a:effectLst>
            <a:outerShdw blurRad="50800" rotWithShape="0" algn="tl" dir="2700000" dist="762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4400">
                <a:solidFill>
                  <a:schemeClr val="lt1"/>
                </a:solidFill>
                <a:latin typeface="Tahoma"/>
                <a:ea typeface="Tahoma"/>
                <a:cs typeface="Tahoma"/>
                <a:sym typeface="Tahoma"/>
              </a:rPr>
              <a:t>Following Up After an Interview</a:t>
            </a:r>
            <a:endParaRPr b="1" sz="4400">
              <a:solidFill>
                <a:schemeClr val="lt1"/>
              </a:solidFill>
              <a:latin typeface="Tahoma"/>
              <a:ea typeface="Tahoma"/>
              <a:cs typeface="Tahoma"/>
              <a:sym typeface="Tahoma"/>
            </a:endParaRPr>
          </a:p>
        </p:txBody>
      </p:sp>
      <p:sp>
        <p:nvSpPr>
          <p:cNvPr id="613" name="Google Shape;613;p29"/>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FFFFFF"/>
                </a:solidFill>
                <a:latin typeface="Tahoma"/>
                <a:ea typeface="Tahoma"/>
                <a:cs typeface="Tahoma"/>
                <a:sym typeface="Tahoma"/>
              </a:rPr>
              <a:t>Lecture 10</a:t>
            </a:r>
            <a:endParaRPr/>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pic>
        <p:nvPicPr>
          <p:cNvPr id="619" name="Google Shape;619;p30"/>
          <p:cNvPicPr preferRelativeResize="0"/>
          <p:nvPr/>
        </p:nvPicPr>
        <p:blipFill rotWithShape="1">
          <a:blip r:embed="rId3">
            <a:alphaModFix/>
          </a:blip>
          <a:srcRect b="0" l="0" r="0" t="0"/>
          <a:stretch/>
        </p:blipFill>
        <p:spPr>
          <a:xfrm>
            <a:off x="0" y="0"/>
            <a:ext cx="12072675" cy="1564079"/>
          </a:xfrm>
          <a:prstGeom prst="rect">
            <a:avLst/>
          </a:prstGeom>
          <a:noFill/>
          <a:ln>
            <a:noFill/>
          </a:ln>
        </p:spPr>
      </p:pic>
      <p:pic>
        <p:nvPicPr>
          <p:cNvPr id="620" name="Google Shape;620;p30"/>
          <p:cNvPicPr preferRelativeResize="0"/>
          <p:nvPr/>
        </p:nvPicPr>
        <p:blipFill rotWithShape="1">
          <a:blip r:embed="rId4">
            <a:alphaModFix/>
          </a:blip>
          <a:srcRect b="0" l="0" r="0" t="0"/>
          <a:stretch/>
        </p:blipFill>
        <p:spPr>
          <a:xfrm>
            <a:off x="2010573" y="6375849"/>
            <a:ext cx="10300752" cy="213082"/>
          </a:xfrm>
          <a:prstGeom prst="rect">
            <a:avLst/>
          </a:prstGeom>
          <a:noFill/>
          <a:ln>
            <a:noFill/>
          </a:ln>
        </p:spPr>
      </p:pic>
      <p:pic>
        <p:nvPicPr>
          <p:cNvPr id="621" name="Google Shape;621;p30"/>
          <p:cNvPicPr preferRelativeResize="0"/>
          <p:nvPr/>
        </p:nvPicPr>
        <p:blipFill rotWithShape="1">
          <a:blip r:embed="rId5">
            <a:alphaModFix/>
          </a:blip>
          <a:srcRect b="0" l="0" r="0" t="0"/>
          <a:stretch/>
        </p:blipFill>
        <p:spPr>
          <a:xfrm>
            <a:off x="214885" y="5442347"/>
            <a:ext cx="1553373" cy="1372745"/>
          </a:xfrm>
          <a:prstGeom prst="rect">
            <a:avLst/>
          </a:prstGeom>
          <a:noFill/>
          <a:ln>
            <a:noFill/>
          </a:ln>
        </p:spPr>
      </p:pic>
      <p:sp>
        <p:nvSpPr>
          <p:cNvPr id="622" name="Google Shape;622;p30"/>
          <p:cNvSpPr txBox="1"/>
          <p:nvPr/>
        </p:nvSpPr>
        <p:spPr>
          <a:xfrm>
            <a:off x="3339309" y="320374"/>
            <a:ext cx="8733366"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5400" u="none" cap="none" strike="noStrike">
                <a:solidFill>
                  <a:srgbClr val="FFFFFF"/>
                </a:solidFill>
                <a:latin typeface="Tahoma"/>
                <a:ea typeface="Tahoma"/>
                <a:cs typeface="Tahoma"/>
                <a:sym typeface="Tahoma"/>
              </a:rPr>
              <a:t>Follow-Up Messages</a:t>
            </a:r>
            <a:endParaRPr sz="1800">
              <a:solidFill>
                <a:schemeClr val="dk1"/>
              </a:solidFill>
              <a:latin typeface="Arial"/>
              <a:ea typeface="Arial"/>
              <a:cs typeface="Arial"/>
              <a:sym typeface="Arial"/>
            </a:endParaRPr>
          </a:p>
        </p:txBody>
      </p:sp>
      <p:sp>
        <p:nvSpPr>
          <p:cNvPr id="623" name="Google Shape;623;p30"/>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FFFFFF"/>
                </a:solidFill>
                <a:latin typeface="Tahoma"/>
                <a:ea typeface="Tahoma"/>
                <a:cs typeface="Tahoma"/>
                <a:sym typeface="Tahoma"/>
              </a:rPr>
              <a:t>Lecture 10</a:t>
            </a:r>
            <a:endParaRPr/>
          </a:p>
        </p:txBody>
      </p:sp>
      <p:pic>
        <p:nvPicPr>
          <p:cNvPr descr="shutterstock_12243058.jpg" id="624" name="Google Shape;624;p30"/>
          <p:cNvPicPr preferRelativeResize="0"/>
          <p:nvPr/>
        </p:nvPicPr>
        <p:blipFill rotWithShape="1">
          <a:blip r:embed="rId6">
            <a:alphaModFix/>
          </a:blip>
          <a:srcRect b="0" l="0" r="0" t="0"/>
          <a:stretch/>
        </p:blipFill>
        <p:spPr>
          <a:xfrm flipH="1">
            <a:off x="607749" y="1243704"/>
            <a:ext cx="6553200" cy="4114800"/>
          </a:xfrm>
          <a:prstGeom prst="rect">
            <a:avLst/>
          </a:prstGeom>
          <a:noFill/>
          <a:ln>
            <a:noFill/>
          </a:ln>
        </p:spPr>
      </p:pic>
      <p:sp>
        <p:nvSpPr>
          <p:cNvPr id="625" name="Google Shape;625;p30"/>
          <p:cNvSpPr/>
          <p:nvPr/>
        </p:nvSpPr>
        <p:spPr>
          <a:xfrm>
            <a:off x="4783666" y="1403891"/>
            <a:ext cx="5334000" cy="2057400"/>
          </a:xfrm>
          <a:prstGeom prst="rect">
            <a:avLst/>
          </a:prstGeom>
          <a:noFill/>
          <a:ln>
            <a:noFill/>
          </a:ln>
        </p:spPr>
        <p:txBody>
          <a:bodyPr anchorCtr="0" anchor="t" bIns="45700" lIns="91425" spcFirstLastPara="1" rIns="91425" wrap="square" tIns="45700">
            <a:noAutofit/>
          </a:bodyPr>
          <a:lstStyle/>
          <a:p>
            <a:pPr indent="-203200" lvl="0" marL="0" marR="0" rtl="0" algn="l">
              <a:spcBef>
                <a:spcPts val="0"/>
              </a:spcBef>
              <a:spcAft>
                <a:spcPts val="0"/>
              </a:spcAft>
              <a:buClr>
                <a:schemeClr val="dk1"/>
              </a:buClr>
              <a:buSzPts val="3200"/>
              <a:buFont typeface="Arial"/>
              <a:buChar char="•"/>
            </a:pPr>
            <a:r>
              <a:rPr b="1" lang="en-US" sz="3200">
                <a:solidFill>
                  <a:schemeClr val="dk1"/>
                </a:solidFill>
                <a:latin typeface="Arial"/>
                <a:ea typeface="Arial"/>
                <a:cs typeface="Arial"/>
                <a:sym typeface="Arial"/>
              </a:rPr>
              <a:t>Thank-You Message </a:t>
            </a:r>
            <a:endParaRPr/>
          </a:p>
          <a:p>
            <a:pPr indent="-203200" lvl="0" marL="0" marR="0" rtl="0" algn="l">
              <a:spcBef>
                <a:spcPts val="1200"/>
              </a:spcBef>
              <a:spcAft>
                <a:spcPts val="0"/>
              </a:spcAft>
              <a:buClr>
                <a:schemeClr val="dk1"/>
              </a:buClr>
              <a:buSzPts val="3200"/>
              <a:buFont typeface="Arial"/>
              <a:buChar char="•"/>
            </a:pPr>
            <a:r>
              <a:rPr b="1" lang="en-US" sz="3200">
                <a:solidFill>
                  <a:schemeClr val="dk1"/>
                </a:solidFill>
                <a:latin typeface="Arial"/>
                <a:ea typeface="Arial"/>
                <a:cs typeface="Arial"/>
                <a:sym typeface="Arial"/>
              </a:rPr>
              <a:t>Message of Inquiry</a:t>
            </a:r>
            <a:endParaRPr/>
          </a:p>
          <a:p>
            <a:pPr indent="-203200" lvl="0" marL="0" marR="0" rtl="0" algn="l">
              <a:spcBef>
                <a:spcPts val="1200"/>
              </a:spcBef>
              <a:spcAft>
                <a:spcPts val="0"/>
              </a:spcAft>
              <a:buClr>
                <a:schemeClr val="dk1"/>
              </a:buClr>
              <a:buSzPts val="3200"/>
              <a:buFont typeface="Arial"/>
              <a:buChar char="•"/>
            </a:pPr>
            <a:r>
              <a:rPr b="1" lang="en-US" sz="3200">
                <a:solidFill>
                  <a:schemeClr val="dk1"/>
                </a:solidFill>
                <a:latin typeface="Arial"/>
                <a:ea typeface="Arial"/>
                <a:cs typeface="Arial"/>
                <a:sym typeface="Arial"/>
              </a:rPr>
              <a:t>Request Time Extension</a:t>
            </a:r>
            <a:endParaRPr/>
          </a:p>
        </p:txBody>
      </p:sp>
    </p:spTree>
  </p:cSld>
  <p:clrMapOvr>
    <a:masterClrMapping/>
  </p:clrMapOvr>
  <p:transition>
    <p:fade/>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pic>
        <p:nvPicPr>
          <p:cNvPr id="631" name="Google Shape;631;p31"/>
          <p:cNvPicPr preferRelativeResize="0"/>
          <p:nvPr/>
        </p:nvPicPr>
        <p:blipFill rotWithShape="1">
          <a:blip r:embed="rId3">
            <a:alphaModFix/>
          </a:blip>
          <a:srcRect b="0" l="0" r="0" t="0"/>
          <a:stretch/>
        </p:blipFill>
        <p:spPr>
          <a:xfrm>
            <a:off x="0" y="0"/>
            <a:ext cx="12072675" cy="1564079"/>
          </a:xfrm>
          <a:prstGeom prst="rect">
            <a:avLst/>
          </a:prstGeom>
          <a:noFill/>
          <a:ln>
            <a:noFill/>
          </a:ln>
        </p:spPr>
      </p:pic>
      <p:pic>
        <p:nvPicPr>
          <p:cNvPr id="632" name="Google Shape;632;p31"/>
          <p:cNvPicPr preferRelativeResize="0"/>
          <p:nvPr/>
        </p:nvPicPr>
        <p:blipFill rotWithShape="1">
          <a:blip r:embed="rId4">
            <a:alphaModFix/>
          </a:blip>
          <a:srcRect b="0" l="0" r="0" t="0"/>
          <a:stretch/>
        </p:blipFill>
        <p:spPr>
          <a:xfrm>
            <a:off x="2010573" y="6375849"/>
            <a:ext cx="10300752" cy="213082"/>
          </a:xfrm>
          <a:prstGeom prst="rect">
            <a:avLst/>
          </a:prstGeom>
          <a:noFill/>
          <a:ln>
            <a:noFill/>
          </a:ln>
        </p:spPr>
      </p:pic>
      <p:pic>
        <p:nvPicPr>
          <p:cNvPr id="633" name="Google Shape;633;p31"/>
          <p:cNvPicPr preferRelativeResize="0"/>
          <p:nvPr/>
        </p:nvPicPr>
        <p:blipFill rotWithShape="1">
          <a:blip r:embed="rId5">
            <a:alphaModFix/>
          </a:blip>
          <a:srcRect b="0" l="0" r="0" t="0"/>
          <a:stretch/>
        </p:blipFill>
        <p:spPr>
          <a:xfrm>
            <a:off x="214885" y="5442347"/>
            <a:ext cx="1553373" cy="1372745"/>
          </a:xfrm>
          <a:prstGeom prst="rect">
            <a:avLst/>
          </a:prstGeom>
          <a:noFill/>
          <a:ln>
            <a:noFill/>
          </a:ln>
        </p:spPr>
      </p:pic>
      <p:sp>
        <p:nvSpPr>
          <p:cNvPr id="634" name="Google Shape;634;p31"/>
          <p:cNvSpPr txBox="1"/>
          <p:nvPr/>
        </p:nvSpPr>
        <p:spPr>
          <a:xfrm>
            <a:off x="3339309" y="320374"/>
            <a:ext cx="8733366"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5400"/>
              <a:buFont typeface="Tahoma"/>
              <a:buNone/>
            </a:pPr>
            <a:r>
              <a:rPr b="1" i="0" lang="en-US" sz="5400" u="none" cap="none" strike="noStrike">
                <a:solidFill>
                  <a:srgbClr val="FFFFFF"/>
                </a:solidFill>
                <a:latin typeface="Tahoma"/>
                <a:ea typeface="Tahoma"/>
                <a:cs typeface="Tahoma"/>
                <a:sym typeface="Tahoma"/>
              </a:rPr>
              <a:t>Follow-Up Messages</a:t>
            </a:r>
            <a:endParaRPr b="0" i="0" sz="1800" u="none" cap="none" strike="noStrike">
              <a:solidFill>
                <a:srgbClr val="000000"/>
              </a:solidFill>
              <a:latin typeface="Arial"/>
              <a:ea typeface="Arial"/>
              <a:cs typeface="Arial"/>
              <a:sym typeface="Arial"/>
            </a:endParaRPr>
          </a:p>
        </p:txBody>
      </p:sp>
      <p:sp>
        <p:nvSpPr>
          <p:cNvPr id="635" name="Google Shape;635;p31"/>
          <p:cNvSpPr txBox="1"/>
          <p:nvPr/>
        </p:nvSpPr>
        <p:spPr>
          <a:xfrm>
            <a:off x="130614" y="375610"/>
            <a:ext cx="237757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Tahoma"/>
              <a:buNone/>
            </a:pPr>
            <a:r>
              <a:rPr b="1" i="0" lang="en-US" sz="3200" u="none" cap="none" strike="noStrike">
                <a:solidFill>
                  <a:srgbClr val="FFFFFF"/>
                </a:solidFill>
                <a:latin typeface="Tahoma"/>
                <a:ea typeface="Tahoma"/>
                <a:cs typeface="Tahoma"/>
                <a:sym typeface="Tahoma"/>
              </a:rPr>
              <a:t>Lecture 10</a:t>
            </a:r>
            <a:endParaRPr/>
          </a:p>
        </p:txBody>
      </p:sp>
      <p:pic>
        <p:nvPicPr>
          <p:cNvPr descr="shutterstock_12243058.jpg" id="636" name="Google Shape;636;p31"/>
          <p:cNvPicPr preferRelativeResize="0"/>
          <p:nvPr/>
        </p:nvPicPr>
        <p:blipFill rotWithShape="1">
          <a:blip r:embed="rId6">
            <a:alphaModFix/>
          </a:blip>
          <a:srcRect b="0" l="0" r="0" t="0"/>
          <a:stretch/>
        </p:blipFill>
        <p:spPr>
          <a:xfrm flipH="1">
            <a:off x="607749" y="1243704"/>
            <a:ext cx="6553200" cy="4114800"/>
          </a:xfrm>
          <a:prstGeom prst="rect">
            <a:avLst/>
          </a:prstGeom>
          <a:noFill/>
          <a:ln>
            <a:noFill/>
          </a:ln>
        </p:spPr>
      </p:pic>
      <p:sp>
        <p:nvSpPr>
          <p:cNvPr id="637" name="Google Shape;637;p31"/>
          <p:cNvSpPr/>
          <p:nvPr/>
        </p:nvSpPr>
        <p:spPr>
          <a:xfrm>
            <a:off x="5101698" y="1564078"/>
            <a:ext cx="5334000" cy="2057400"/>
          </a:xfrm>
          <a:prstGeom prst="rect">
            <a:avLst/>
          </a:prstGeom>
          <a:noFill/>
          <a:ln>
            <a:noFill/>
          </a:ln>
        </p:spPr>
        <p:txBody>
          <a:bodyPr anchorCtr="0" anchor="t" bIns="45700" lIns="91425" spcFirstLastPara="1" rIns="91425" wrap="square" tIns="45700">
            <a:noAutofit/>
          </a:bodyPr>
          <a:lstStyle/>
          <a:p>
            <a:pPr indent="-203200" lvl="0" marL="0" marR="0" rtl="0" algn="l">
              <a:spcBef>
                <a:spcPts val="0"/>
              </a:spcBef>
              <a:spcAft>
                <a:spcPts val="0"/>
              </a:spcAft>
              <a:buClr>
                <a:schemeClr val="dk1"/>
              </a:buClr>
              <a:buSzPts val="3200"/>
              <a:buFont typeface="Arial"/>
              <a:buChar char="•"/>
            </a:pPr>
            <a:r>
              <a:rPr b="1" lang="en-US" sz="3200">
                <a:solidFill>
                  <a:schemeClr val="dk1"/>
                </a:solidFill>
                <a:latin typeface="Arial"/>
                <a:ea typeface="Arial"/>
                <a:cs typeface="Arial"/>
                <a:sym typeface="Arial"/>
              </a:rPr>
              <a:t>Letter of Acceptance</a:t>
            </a:r>
            <a:endParaRPr/>
          </a:p>
          <a:p>
            <a:pPr indent="-203200" lvl="0" marL="0" marR="0" rtl="0" algn="l">
              <a:spcBef>
                <a:spcPts val="1200"/>
              </a:spcBef>
              <a:spcAft>
                <a:spcPts val="0"/>
              </a:spcAft>
              <a:buClr>
                <a:schemeClr val="dk1"/>
              </a:buClr>
              <a:buSzPts val="3200"/>
              <a:buFont typeface="Arial"/>
              <a:buChar char="•"/>
            </a:pPr>
            <a:r>
              <a:rPr b="1" lang="en-US" sz="3200">
                <a:solidFill>
                  <a:schemeClr val="dk1"/>
                </a:solidFill>
                <a:latin typeface="Arial"/>
                <a:ea typeface="Arial"/>
                <a:cs typeface="Arial"/>
                <a:sym typeface="Arial"/>
              </a:rPr>
              <a:t>Letter Declining Job Offer</a:t>
            </a:r>
            <a:endParaRPr/>
          </a:p>
          <a:p>
            <a:pPr indent="-203200" lvl="0" marL="0" marR="0" rtl="0" algn="l">
              <a:spcBef>
                <a:spcPts val="1200"/>
              </a:spcBef>
              <a:spcAft>
                <a:spcPts val="0"/>
              </a:spcAft>
              <a:buClr>
                <a:schemeClr val="dk1"/>
              </a:buClr>
              <a:buSzPts val="3200"/>
              <a:buFont typeface="Arial"/>
              <a:buChar char="•"/>
            </a:pPr>
            <a:r>
              <a:rPr b="1" lang="en-US" sz="3200">
                <a:solidFill>
                  <a:schemeClr val="dk1"/>
                </a:solidFill>
                <a:latin typeface="Arial"/>
                <a:ea typeface="Arial"/>
                <a:cs typeface="Arial"/>
                <a:sym typeface="Arial"/>
              </a:rPr>
              <a:t>Letter of Resignation</a:t>
            </a:r>
            <a:endParaRPr/>
          </a:p>
        </p:txBody>
      </p:sp>
    </p:spTree>
  </p:cSld>
  <p:clrMapOvr>
    <a:masterClrMapping/>
  </p:clrMapOvr>
  <p:transition>
    <p:fade/>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sp>
        <p:nvSpPr>
          <p:cNvPr id="643" name="Google Shape;643;p32"/>
          <p:cNvSpPr/>
          <p:nvPr/>
        </p:nvSpPr>
        <p:spPr>
          <a:xfrm>
            <a:off x="5676900" y="1549400"/>
            <a:ext cx="6565900" cy="1295400"/>
          </a:xfrm>
          <a:prstGeom prst="flowChartAlternateProcess">
            <a:avLst/>
          </a:prstGeom>
          <a:solidFill>
            <a:srgbClr val="019AD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44" name="Google Shape;644;p32"/>
          <p:cNvSpPr/>
          <p:nvPr/>
        </p:nvSpPr>
        <p:spPr>
          <a:xfrm>
            <a:off x="5676900" y="4470400"/>
            <a:ext cx="6565900" cy="1295400"/>
          </a:xfrm>
          <a:prstGeom prst="flowChartAlternateProcess">
            <a:avLst/>
          </a:prstGeom>
          <a:solidFill>
            <a:srgbClr val="7F7F7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45" name="Google Shape;645;p32"/>
          <p:cNvSpPr/>
          <p:nvPr/>
        </p:nvSpPr>
        <p:spPr>
          <a:xfrm>
            <a:off x="4457700" y="2044700"/>
            <a:ext cx="7747000" cy="3098800"/>
          </a:xfrm>
          <a:prstGeom prst="flowChartAlternateProcess">
            <a:avLst/>
          </a:prstGeom>
          <a:solidFill>
            <a:srgbClr val="0C2D70">
              <a:alpha val="89803"/>
            </a:srgbClr>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46" name="Google Shape;646;p32"/>
          <p:cNvPicPr preferRelativeResize="0"/>
          <p:nvPr/>
        </p:nvPicPr>
        <p:blipFill rotWithShape="1">
          <a:blip r:embed="rId3">
            <a:alphaModFix/>
          </a:blip>
          <a:srcRect b="8044" l="0" r="0" t="8964"/>
          <a:stretch/>
        </p:blipFill>
        <p:spPr>
          <a:xfrm>
            <a:off x="629376" y="2495610"/>
            <a:ext cx="2647224" cy="2196980"/>
          </a:xfrm>
          <a:prstGeom prst="rect">
            <a:avLst/>
          </a:prstGeom>
          <a:noFill/>
          <a:ln>
            <a:noFill/>
          </a:ln>
        </p:spPr>
      </p:pic>
      <p:sp>
        <p:nvSpPr>
          <p:cNvPr id="647" name="Google Shape;647;p32"/>
          <p:cNvSpPr/>
          <p:nvPr/>
        </p:nvSpPr>
        <p:spPr>
          <a:xfrm>
            <a:off x="5676900" y="0"/>
            <a:ext cx="6565900" cy="457200"/>
          </a:xfrm>
          <a:prstGeom prst="flowChartAlternateProcess">
            <a:avLst/>
          </a:prstGeom>
          <a:solidFill>
            <a:srgbClr val="7F7F7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48" name="Google Shape;648;p32"/>
          <p:cNvSpPr/>
          <p:nvPr/>
        </p:nvSpPr>
        <p:spPr>
          <a:xfrm>
            <a:off x="5676900" y="6502400"/>
            <a:ext cx="6565900" cy="355600"/>
          </a:xfrm>
          <a:prstGeom prst="flowChartAlternateProcess">
            <a:avLst/>
          </a:prstGeom>
          <a:solidFill>
            <a:srgbClr val="019AD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49" name="Google Shape;649;p32"/>
          <p:cNvSpPr txBox="1"/>
          <p:nvPr/>
        </p:nvSpPr>
        <p:spPr>
          <a:xfrm>
            <a:off x="6781800" y="3132604"/>
            <a:ext cx="4178300"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600"/>
              <a:buFont typeface="Sakkal Majalla"/>
              <a:buNone/>
            </a:pPr>
            <a:r>
              <a:rPr b="1" i="0" lang="en-US" sz="3600" u="none" cap="none" strike="noStrike">
                <a:solidFill>
                  <a:srgbClr val="FFFFFF"/>
                </a:solidFill>
                <a:latin typeface="Sakkal Majalla"/>
                <a:ea typeface="Sakkal Majalla"/>
                <a:cs typeface="Sakkal Majalla"/>
                <a:sym typeface="Sakkal Majalla"/>
              </a:rPr>
              <a:t>لكم كل الشكر والتقدير والاحترام،</a:t>
            </a:r>
            <a:endParaRPr b="1" i="0" sz="3600" u="none" cap="none" strike="noStrike">
              <a:solidFill>
                <a:srgbClr val="FFFFFF"/>
              </a:solidFill>
              <a:latin typeface="Sakkal Majalla"/>
              <a:ea typeface="Sakkal Majalla"/>
              <a:cs typeface="Sakkal Majalla"/>
              <a:sym typeface="Sakkal Majalla"/>
            </a:endParaRPr>
          </a:p>
        </p:txBody>
      </p:sp>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169D151-616E-4448-979A-DA56E48F5F3F}"/>
</file>

<file path=customXml/itemProps2.xml><?xml version="1.0" encoding="utf-8"?>
<ds:datastoreItem xmlns:ds="http://schemas.openxmlformats.org/officeDocument/2006/customXml" ds:itemID="{21765DD8-9383-4EC9-8219-EEC2522177B2}"/>
</file>

<file path=customXml/itemProps3.xml><?xml version="1.0" encoding="utf-8"?>
<ds:datastoreItem xmlns:ds="http://schemas.openxmlformats.org/officeDocument/2006/customXml" ds:itemID="{AE24D01C-0EB5-4876-95FE-1E93C75998C3}"/>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LENOVO</dc:creator>
  <dcterms:created xsi:type="dcterms:W3CDTF">2021-08-03T13:03:26Z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