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1"/>
  </p:sldMasterIdLst>
  <p:notesMasterIdLst>
    <p:notesMasterId r:id="rId43"/>
  </p:notesMasterIdLst>
  <p:sldIdLst>
    <p:sldId id="303" r:id="rId2"/>
    <p:sldId id="1063" r:id="rId3"/>
    <p:sldId id="1060" r:id="rId4"/>
    <p:sldId id="1024" r:id="rId5"/>
    <p:sldId id="1025" r:id="rId6"/>
    <p:sldId id="1026" r:id="rId7"/>
    <p:sldId id="1027" r:id="rId8"/>
    <p:sldId id="1028" r:id="rId9"/>
    <p:sldId id="1057" r:id="rId10"/>
    <p:sldId id="1029" r:id="rId11"/>
    <p:sldId id="1030" r:id="rId12"/>
    <p:sldId id="1031" r:id="rId13"/>
    <p:sldId id="1032" r:id="rId14"/>
    <p:sldId id="1033" r:id="rId15"/>
    <p:sldId id="1058" r:id="rId16"/>
    <p:sldId id="1034" r:id="rId17"/>
    <p:sldId id="1035" r:id="rId18"/>
    <p:sldId id="1036" r:id="rId19"/>
    <p:sldId id="1037" r:id="rId20"/>
    <p:sldId id="1059" r:id="rId21"/>
    <p:sldId id="1039" r:id="rId22"/>
    <p:sldId id="1040" r:id="rId23"/>
    <p:sldId id="1041" r:id="rId24"/>
    <p:sldId id="1042" r:id="rId25"/>
    <p:sldId id="1043" r:id="rId26"/>
    <p:sldId id="1044" r:id="rId27"/>
    <p:sldId id="1045" r:id="rId28"/>
    <p:sldId id="1046" r:id="rId29"/>
    <p:sldId id="1047" r:id="rId30"/>
    <p:sldId id="1048" r:id="rId31"/>
    <p:sldId id="1049" r:id="rId32"/>
    <p:sldId id="1050" r:id="rId33"/>
    <p:sldId id="1051" r:id="rId34"/>
    <p:sldId id="1052" r:id="rId35"/>
    <p:sldId id="1053" r:id="rId36"/>
    <p:sldId id="1054" r:id="rId37"/>
    <p:sldId id="1055" r:id="rId38"/>
    <p:sldId id="1056" r:id="rId39"/>
    <p:sldId id="1061" r:id="rId40"/>
    <p:sldId id="1062" r:id="rId41"/>
    <p:sldId id="974" r:id="rId42"/>
  </p:sldIdLst>
  <p:sldSz cx="9144000" cy="5143500" type="screen16x9"/>
  <p:notesSz cx="51435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77" autoAdjust="0"/>
    <p:restoredTop sz="60813" autoAdjust="0"/>
  </p:normalViewPr>
  <p:slideViewPr>
    <p:cSldViewPr snapToGrid="0" snapToObjects="1">
      <p:cViewPr varScale="1">
        <p:scale>
          <a:sx n="66" d="100"/>
          <a:sy n="66" d="100"/>
        </p:scale>
        <p:origin x="181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1270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919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99A847-65EA-EEEE-BC32-1EBFA61A2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E946CF-96AE-630D-4301-9DD42618EF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B56B37-87ED-0388-9F9C-12CDD1B94A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4901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F7A042-FDB5-0DF5-5ED2-8989F9778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680B32-C6CC-6CA1-327D-766815E675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E11659-5632-754E-9BD8-9E4B8A523E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60562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2FA055-2F3D-7D83-425C-1B75CD58B0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F5F817-6862-A878-5AD7-0DBC526E4F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3E359A-E809-0052-DCAE-C819C92908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7879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61ECD1-1B82-F53F-0F94-80E30C4BA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A92EC1-14A7-3AF1-CB5A-550036B50E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AB4C69-6FDD-0918-E248-B55C3D6BE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489136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274C40-AC8C-3836-D94F-033DF68599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11F611-C34E-CE4B-DAE6-7E1C255C23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DFD67F-70C3-DC4F-0107-9E9916CA46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797790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0933C3-E4CD-0DF6-0920-2F964C1C30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285300-02E7-1D0D-EAB9-EABDC9F611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83E1F2-C4D9-38FC-455D-065C20D21B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144833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FF0129-6E48-D36D-4B09-C1046260DF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C2C13A-988B-617B-5BE8-5B571B81A1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43390D-F671-A445-F3FB-E503FA2E10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591295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4E3F18-1B88-7D89-C276-1F0146131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A04C86-AA9D-9F86-00FE-2C5D99CF19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82E767-364C-3FE2-FDE8-92362C569E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511116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E19C33-6D4C-DEC3-B749-272DBB531B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B967CE-B9DD-2731-2D6A-AFBCEC1D77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B36437-015D-9EFE-5FA1-6ABED2A861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22261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A126E-FC37-3736-6881-890BFDBA1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F85C8C-C7EF-BD1B-E14A-04464A1658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0709D0-6C10-D1BD-35E0-6D1492BACC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082349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FF39E-685E-538A-2E06-A6D0DAD5DF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B540DC-0D4E-1068-083E-262DEDC0B4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111D34-3866-F7E8-F7D4-6DF599AA93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315794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71FC29-A5D1-CCF8-6FA9-33B97E9BCF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F9FCB7-3B64-1A27-9FFE-2FD6EFB2C5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34EC4C-3960-D367-0BF6-399B4A7BF0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320102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95D42F-0EF0-355C-5632-920B4FC5F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BFAD19-0F5B-5FD2-86C3-2DE3C08441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448EF5-8469-AC30-57E8-BCB43DB5A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656748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3A78F6-C794-5F5E-AF66-885D48763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1CF19D-66A8-6F7C-2D6B-9E4B5E1B86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C7977B-88E4-ACD5-BA92-F883D779D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550026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D0515-8D59-19E8-CF18-FD6B9564B1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EA5A02-C72F-4F40-AA9B-04FBD96A00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E0B1E3-CDE4-0EE2-9197-DB9452B85C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551885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A86630-2021-3F4D-EC39-B439B9EF79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BC716E-02AE-963D-CD22-5D85D1CB55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5BEA48-E0EB-C8AE-BD9E-9941D7197D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073631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E976B7-B19A-03D7-48EB-B326B4A864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9DF803-A418-51B5-A27B-8DEAF147CF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F0EF96-954E-562F-ED56-63BB549A5F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892495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B80DFB-504C-A2F3-85DC-6CD45F3D39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EEE4E5-12C2-B823-47EC-01E9896DCB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3FD57E-6D4F-5F68-0B6A-211C4A61AA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238699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8CBBDA-FDF7-4E53-5475-E28F2E3008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02F465-278C-90E2-3C3B-46531F1A1A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125C22-9BA9-275E-6670-EA3F03A561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17029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CB94DB-2612-8330-C97E-B3A1593D5C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311DB5-54F9-492C-8C1A-5A20EB2F73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17A537-F6F9-314A-46DF-C1A6637D44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258024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79B02B-5E29-3E3C-3F3C-DAB3A6E3FA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040E33-5796-0291-5D9E-E69F667506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F38BC8B-2B95-A8F4-BBF8-27838EE52B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14372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A35355-EE46-FF7C-E015-2970987D62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158698-54B9-D83B-4EB3-6F27CB3DEF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C9EE71-C1CE-E0D3-913E-E83ACC4B0E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449343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271D8-9577-B693-0607-94FDA344F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B26D00-8B2A-0992-5344-D4E44D5225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8961E5-9B34-156A-49BD-B84A860BF9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8671565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1C6120-A915-DD8D-3402-1B1E40B9A7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3114E0-9194-36F8-0C0C-B08109AD5A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FEFC44-42DA-73AF-8716-8C8C7259DE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9202366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D67189-5ED2-979B-DE81-EEE2ECFEB8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66F3A9-95BC-5F30-C6EA-6D719D76EC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369342-4678-DBB0-0FD6-A60B320E8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3332893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828774-0A68-1A84-3BB8-66DA483346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B31D53-EBCC-E7FA-6676-AD15CBD419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B2D2CE-ACE5-1BC3-3794-D5B5B901D1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3241506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16E078-5A0D-0D63-983A-0BC3AFDA31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E2BBD4-C81E-2D5B-452F-CEC47FEB10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2D0E8E-5B0B-C248-ECF0-56688D7003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1361867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21C80E-B9D4-045C-0DD3-38589C923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5AD203-0340-FE0F-9004-024AFC5AA0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D76FA7-3D82-80C6-0A63-B24E3C6D26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135333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045A15-E674-13F8-BA78-369522073A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BB89A5E-B874-744D-64DF-83A5935888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11F6D9-EEC6-4EDA-C9E5-1FCE104022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2773683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FB3918-7C37-BFB0-C637-2D1F1DB0AF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522225-AC34-9AB6-D08C-6CD74FB7E2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86A150-D647-3411-3426-B4B3E2EE65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102367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0E60D6-8E06-EC04-AB68-2FFD810B24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275C5D-F886-E6AF-76F2-2BC948282E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403C5D-3C1A-9161-6019-66CC1AFC3D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0331591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E8781A-D02A-2235-E8E4-E908642DC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667DC0-72AD-64F5-9BD1-5954301637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30979C-48A9-B97F-6053-A8CF73C555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6513772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62D744-78CC-3255-F770-4DF4CE331B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690284-5541-6B48-F1C2-CF530AE7E7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BFB93F-1052-A303-D8AB-13F4B9A78E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9544693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E31DB4-8E7A-F242-B03E-1EA14AA06C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9ED0D6-F61E-0024-EC21-E431D9EAD1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C00418-FEF4-2C26-FF36-D63DFADD2A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3711984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FFAD23-3DF7-7522-5664-C02676E8E0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09B15E-94B2-B774-D2C9-4907D7B342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929800-B297-EE19-DA56-F5E304789D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8737019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3DB016-B652-72BA-939A-FA0D340E6F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865C0B-7A17-73C7-165B-4BB2E4B29E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FDE998-7397-B701-378A-7CFAE2E821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0022565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E2C1BA-88BC-F13E-528D-3581117059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5BEE10-6105-D795-559B-00A615D64B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134A1D-170E-BF07-910D-2A56677F22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133667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A69E2A-4CDD-4455-1DB0-521F43F65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147C0EF-0295-D92C-2D53-78857BF660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88FEAF-E4DE-90A8-990F-114EEECF89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47862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F6D5D-06D1-B80B-1BA3-9FE7B9BBC8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8E4788-F113-888E-4C52-77F07758C4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E210FE-A32D-4840-EF04-58949528E8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7093161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344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12144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427464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62930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848348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96923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42738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53693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868456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04024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53350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447198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24237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5143499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1450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9802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700087"/>
            <a:ext cx="3721610" cy="187166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6892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842963"/>
            <a:ext cx="7452360" cy="3457575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1511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925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7" r:id="rId16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7.jpeg"/><Relationship Id="rId5" Type="http://schemas.openxmlformats.org/officeDocument/2006/relationships/image" Target="../media/image46.svg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94" y="-43544"/>
            <a:ext cx="9497814" cy="5290458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36583" y="-32656"/>
            <a:ext cx="9143999" cy="4362340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0"/>
          </a:p>
        </p:txBody>
      </p:sp>
      <p:sp>
        <p:nvSpPr>
          <p:cNvPr id="9" name="TextBox 8"/>
          <p:cNvSpPr txBox="1"/>
          <p:nvPr/>
        </p:nvSpPr>
        <p:spPr>
          <a:xfrm>
            <a:off x="5532086" y="1635411"/>
            <a:ext cx="4002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MONITORING 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4009236" y="2869153"/>
            <a:ext cx="2485512" cy="396875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88135" y="2460849"/>
            <a:ext cx="264834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Alexandria" charset="0"/>
                <a:cs typeface="Alexandria" charset="0"/>
              </a:rPr>
              <a:t>PMG333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4389" y="4640654"/>
            <a:ext cx="496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</a:t>
            </a:r>
            <a:r>
              <a:rPr lang="en-US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alhassan</a:t>
            </a:r>
            <a:endParaRPr lang="en-US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4389" y="4373225"/>
            <a:ext cx="366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37250" y="44842"/>
            <a:ext cx="1728856" cy="80725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3817738" y="3186759"/>
            <a:ext cx="4787351" cy="840863"/>
          </a:xfrm>
          <a:prstGeom prst="rect">
            <a:avLst/>
          </a:prstGeom>
        </p:spPr>
        <p:txBody>
          <a:bodyPr lIns="205740" tIns="68580" rIns="137160" bIns="6858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1800" b="1" dirty="0">
              <a:latin typeface="+mn-lt"/>
              <a:cs typeface="Times New Roman" panose="02020603050405020304" pitchFamily="18" charset="0"/>
            </a:endParaRPr>
          </a:p>
          <a:p>
            <a:r>
              <a:rPr lang="en-US" sz="1800" b="1" dirty="0">
                <a:latin typeface="+mn-lt"/>
                <a:cs typeface="+mn-cs"/>
              </a:rPr>
              <a:t> QUALITY MONITORING TOOLS  </a:t>
            </a:r>
            <a:endParaRPr lang="ar-EG" sz="1800" b="1" dirty="0">
              <a:latin typeface="+mn-lt"/>
              <a:cs typeface="+mn-cs"/>
            </a:endParaRPr>
          </a:p>
        </p:txBody>
      </p:sp>
      <p:pic>
        <p:nvPicPr>
          <p:cNvPr id="27" name="Picture Placeholder 26">
            <a:extLst>
              <a:ext uri="{FF2B5EF4-FFF2-40B4-BE49-F238E27FC236}">
                <a16:creationId xmlns:a16="http://schemas.microsoft.com/office/drawing/2014/main" id="{9A21D400-EB0C-0311-6AC6-6F505C40C28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1" r="4341"/>
          <a:stretch>
            <a:fillRect/>
          </a:stretch>
        </p:blipFill>
        <p:spPr>
          <a:xfrm>
            <a:off x="1" y="1"/>
            <a:ext cx="6263173" cy="3833846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5B428-9A90-662D-8C24-866DB5A04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BACC7F5-20B6-C6DD-EBA3-34F50192FCB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7217B1D-D06A-5449-945F-AE07B6AC46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53B59E5-5DC9-B93D-6522-B7F360BDC465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BC8D60B-E29C-4203-E6AB-23DAC1365AE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0A8FE70-2C93-2C40-BAF4-E29A7A81B89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0054BCC-1529-70DA-0FCB-3C6BA8EBAE8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1A8BC8F-6813-2A79-A845-877F52205B5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13314" name="Picture 2">
            <a:extLst>
              <a:ext uri="{FF2B5EF4-FFF2-40B4-BE49-F238E27FC236}">
                <a16:creationId xmlns:a16="http://schemas.microsoft.com/office/drawing/2014/main" id="{85F28F5B-C0A6-A75B-3D0F-EB03212B1A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95" t="15362" r="16954" b="11569"/>
          <a:stretch>
            <a:fillRect/>
          </a:stretch>
        </p:blipFill>
        <p:spPr bwMode="auto">
          <a:xfrm>
            <a:off x="708729" y="1412608"/>
            <a:ext cx="7760357" cy="3290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A32B929-59E4-00DB-E1A0-2527969871EB}"/>
              </a:ext>
            </a:extLst>
          </p:cNvPr>
          <p:cNvSpPr txBox="1"/>
          <p:nvPr/>
        </p:nvSpPr>
        <p:spPr>
          <a:xfrm>
            <a:off x="1550198" y="60535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Lecture Contents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290248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4F0E59-3AAD-2025-25DD-1A54D570E6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53448E8-BF0A-ABCD-CFDF-E942FA6B439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E76E07A-E1DE-0A35-7326-9517DF87DB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7AC6C81-ECB4-C560-1A03-733C119FBF4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49656C-656C-A30A-05D0-886BE523D43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F77AE9B-D395-EE26-B6C1-A3739F3663E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089C2C7-5BCB-ADD9-6099-2D4FED7731D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E1489D3-E56D-5C9C-55AC-7DF1DE9AC2E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82D5994-0BB4-20E7-16A8-65427F2971A5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PMBOK Quality Processes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028AF6B1-6870-9AF1-31E7-7EBD4D016A6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3922" r="3544" b="5051"/>
          <a:stretch>
            <a:fillRect/>
          </a:stretch>
        </p:blipFill>
        <p:spPr>
          <a:xfrm>
            <a:off x="708729" y="1378492"/>
            <a:ext cx="7760357" cy="3431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989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A5B854-73D3-E4F7-B8A7-0E33F901D5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4E957B2-1995-C0D0-7ADC-A6DA5DF69D9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A19AE8E-9F9A-7D47-16B3-ED127ED8F4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6509FB4-D6EA-CF2C-4AA9-8446D192C56A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9A663A-1F7C-E0B0-12C8-604012B3B58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77DAA74-A675-809F-2EE1-65043827A2A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51487B9-898D-3418-8F9F-5832EB00C2F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509D875-7D30-B5A7-4138-68B81B99048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2936234-A4F9-53C5-CBEE-C6C16886AB84}"/>
              </a:ext>
            </a:extLst>
          </p:cNvPr>
          <p:cNvSpPr txBox="1"/>
          <p:nvPr/>
        </p:nvSpPr>
        <p:spPr>
          <a:xfrm>
            <a:off x="1493048" y="63490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a Check Sheet?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7E94B564-F9C4-E619-E8DE-5BD0E39AD16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86" t="19987" r="4385" b="6923"/>
          <a:stretch>
            <a:fillRect/>
          </a:stretch>
        </p:blipFill>
        <p:spPr>
          <a:xfrm>
            <a:off x="673024" y="1388521"/>
            <a:ext cx="7542289" cy="335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794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89F699-38D1-8815-7BC1-969E28477D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CF88741-7BCB-E7AB-2C69-EA07570D6C9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7F13876-4CDB-09A3-9A67-DA68A5D952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73EC3E8-6E39-028C-B5EE-24753DF72A0F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76FB150-1A58-A64B-137B-68D2882C36E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948F316-6376-5A8E-9D15-622993D17C7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6480D64-0B13-DE0E-9581-DF2C1B58094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5EB5430-EBAC-E859-4CE1-57D28E068A9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7DC443B-15C9-7766-3812-F4BDB38C3839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Types of Check Sheets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454FED2-2B50-73E6-E4D4-EBF2776AA9F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24848" r="4706" b="7119"/>
          <a:stretch>
            <a:fillRect/>
          </a:stretch>
        </p:blipFill>
        <p:spPr>
          <a:xfrm>
            <a:off x="574121" y="1460765"/>
            <a:ext cx="7784067" cy="319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571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4811D2-6DFA-F7C7-FCED-E14345F4F4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E6C6A33-C95F-EBF4-167B-B8B7F9198B5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36EA20B-D1AB-924E-BCBB-E0EF15BDDB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138BDDC-5D3F-D63A-21C9-77FBC3E21299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89434DB-622C-CF60-8523-6F194360253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6417FD0-5A29-C8C2-31E5-B3604B00581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68EA358-2453-3EF5-20C2-5BCAC957246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BF680B0-3403-9258-40DA-AA12875B233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B187733-C6EE-D1AB-9634-4DD3F334DAE6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1: Manufacturing Defects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F226FE9-640B-28AA-91A4-04AD9653450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72" t="17472" r="2968" b="7801"/>
          <a:stretch>
            <a:fillRect/>
          </a:stretch>
        </p:blipFill>
        <p:spPr>
          <a:xfrm>
            <a:off x="673024" y="1504387"/>
            <a:ext cx="7656589" cy="3272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9649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C2248C-CF77-30AC-E693-02BCD46685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9AB8DA4-51D9-7EA5-0FB8-088EF7F0C65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CE71722-779E-C796-C776-BC9D1EC1BE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1D470F7-E2C2-CC5A-17D2-AFDF1471581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6C81EB0-63BC-C11B-65DF-27A0F7CDFCD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7AD7E8D-CB0F-B958-8801-A4BA4CA6401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1445408-6C9F-5B66-DA78-CDEC1D8A2CD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CD849C8-61D6-D18D-40D4-6240291B9C7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96D64B2-8D66-8663-3969-B28265EE3299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Hotel Service Quality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4B5D30A3-C68B-5841-CDC8-A9E322F227E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81" t="19574" r="3906" b="6659"/>
          <a:stretch>
            <a:fillRect/>
          </a:stretch>
        </p:blipFill>
        <p:spPr>
          <a:xfrm>
            <a:off x="604156" y="1437144"/>
            <a:ext cx="7675450" cy="336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981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225853-3E96-5D06-6126-30319C5F4D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492DC3F-5689-998C-673E-AABA113E470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7592E8-2ACE-114D-8BCC-B02C9A12F5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590333E-6C3C-FCB5-D301-5FF182B041B2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0C44672-8259-7304-0C02-EAFDE5F5384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AA004AE-E01B-607D-01F4-132F909CB5C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888E8-A94E-9267-331C-287152EFA09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25EE50D-6EF8-D27D-D302-F20790C8470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14A9A1D-E42C-E471-7044-18CCA6D7EE02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3: Software Bug Tracking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89C9214-501D-0F6E-954F-EFED53F82F5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984" t="20539" r="3828" b="6660"/>
          <a:stretch>
            <a:fillRect/>
          </a:stretch>
        </p:blipFill>
        <p:spPr>
          <a:xfrm>
            <a:off x="604156" y="1428559"/>
            <a:ext cx="7789749" cy="3367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599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895C89-32ED-6E6A-DAE5-796BE40031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16D0A90-CFD2-B744-5831-956CE399C16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4BEF1DE-A177-C88A-EC18-946B567578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13514A9-312C-9406-F3E5-C834643D410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DFFF9B-2C7A-F2EF-A216-8F6614F02F0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853AA42-64CE-3C8F-D6B3-AEE58D3EC5E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B1D91F5-8C02-0E0B-0DD1-208CD9B4641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461B50E-6B3F-A172-DAB5-E7A1750390C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86E51F57-B1FF-B82D-449D-2DEC59DC623D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Key Takeaways: Check Sheets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A93DA65D-AA5D-23ED-5B64-032F697361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8" t="33371" r="16970" b="21259"/>
          <a:stretch>
            <a:fillRect/>
          </a:stretch>
        </p:blipFill>
        <p:spPr bwMode="auto">
          <a:xfrm>
            <a:off x="673024" y="1428559"/>
            <a:ext cx="7523544" cy="3248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3161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60484-6B67-4B6C-7AE6-55F34629E9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F99A208-906A-D9D6-B2CD-CF777CDFC4B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A8AA007-8B87-9E1F-1AE1-2CBCAD722F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11B1B37-3DE9-1A98-BB8F-433DBE249D6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37A833-8EF3-F48B-A349-DCD12055102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FE5C224-2AAC-97D7-E04C-C58DFE6EA4B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3606A73-66CD-FEF5-6FB0-E8213F3129F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41034E7-C31B-A176-3C0A-FF319A580F1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4E288CC-D230-0C05-F10A-49A4FC9D9260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Flow Chart?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BC229214-493E-32D9-D304-1C72175FA97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71" t="17918" r="3544" b="6659"/>
          <a:stretch>
            <a:fillRect/>
          </a:stretch>
        </p:blipFill>
        <p:spPr>
          <a:xfrm>
            <a:off x="604156" y="1378492"/>
            <a:ext cx="7463398" cy="336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65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16AB39-500D-B428-7D20-87F421AC38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BE09E23-D809-9961-896C-9304CB16C23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BA12148-E6AE-CE99-9CD2-6F7897DA8F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7913DAF-F663-FB49-9D05-57339B64614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E35C0A-D24D-8E13-252C-AF827ABF6B1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B180087-952C-8B5E-966E-FAA4C5CD4E3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BB19B62-9A01-8990-DE99-BBC8533A6D8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4C000D5-4F42-434C-F64C-A7540A0E1B0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EE40D08-04FA-9C81-BEAB-F2A13F25B23A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Flowchart Symbols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DF0AF52-289A-12F1-92C4-D5BEFBEF50B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5" t="7119" r="6607"/>
          <a:stretch>
            <a:fillRect/>
          </a:stretch>
        </p:blipFill>
        <p:spPr>
          <a:xfrm>
            <a:off x="798653" y="1437144"/>
            <a:ext cx="7442522" cy="333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9591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FCF555-03DD-3BAF-2001-BE9FF41563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8CD76C0-C125-7D9A-4990-A587E1198AE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1246BE7-A4D3-380E-8ABF-D1CF6E8DB0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DA377DF-5B30-503A-08FA-067A0EC795E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3C81C97-6C05-40A3-513E-2E3797E9996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C1621A6-C594-48FD-9381-BC68FE64899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4CE6667-BBC4-F3CA-7C6E-3E7E2847A52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0818E3B-8710-34A9-D370-A0F47ABEA07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B13D643-6E68-7FC5-7F80-3895FE252FE4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1: Manufacturing Process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A2E4E79-CE0B-1DA6-F03F-0A4D0D2369C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16648" r="3291" b="3922"/>
          <a:stretch>
            <a:fillRect/>
          </a:stretch>
        </p:blipFill>
        <p:spPr>
          <a:xfrm>
            <a:off x="708729" y="1334869"/>
            <a:ext cx="7544020" cy="3491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8241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095D4D-9916-444D-2904-5B7A04B242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FF5FA2F-3A27-0643-F3BE-F727FE4A4D1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02D85A6-1182-2FE0-82CC-D33D354A8B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4EBAD49-54E8-E770-D529-1CCA48061887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76B2895-109C-8D8E-36B3-F0A573ECF63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C835AC6-1AB0-13B4-8FE0-EF9ADBBE7BD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F2D902A-55DC-12BA-8FDB-C4F167DA2A6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139653F-41E0-0C2C-4A9F-91A18FE76FD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502039D-D055-E37C-EAC5-8ACDD628874B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Patient Admission Process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2A4D621-D272-C9F5-2373-3E988A9357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418" t="19432" r="3671" b="6659"/>
          <a:stretch>
            <a:fillRect/>
          </a:stretch>
        </p:blipFill>
        <p:spPr>
          <a:xfrm>
            <a:off x="708729" y="1437145"/>
            <a:ext cx="7613467" cy="3402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6663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CA3CAF-532C-9B54-8B5E-995373BADC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72C3829-7508-7E59-3163-403D21154EB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2905076-FB1A-E99E-FB19-8AC2ADB36A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2ED79E3-D5D8-648F-B289-A8DF007C2E5F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FAB95CB-D79F-D8C3-06C2-1F7D5B99AAD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3DC5A32-ABE5-2F46-949F-12F13FD0B1F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51023F2-BF31-D33E-DA28-C3A6D076A5C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215794B-E7B4-F4E6-2127-4DEE645B984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E691F54E-5079-1084-FFC5-F9E0E06A4ECD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ar-AE" b="1" dirty="0">
                <a:solidFill>
                  <a:srgbClr val="00B0F0"/>
                </a:solidFill>
                <a:cs typeface="Alexandria" charset="0"/>
              </a:rPr>
              <a:t>ؤ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3: Order Processing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BA1146C-7CB7-6773-255A-A2D275CEC00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417" t="19982" r="28200" b="3922"/>
          <a:stretch>
            <a:fillRect/>
          </a:stretch>
        </p:blipFill>
        <p:spPr>
          <a:xfrm>
            <a:off x="604156" y="1378492"/>
            <a:ext cx="7625443" cy="335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0835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34F003-CC28-D544-104A-0DC2F36097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B588BFC-BF94-4526-A61A-4FDF21B28E6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072CEDD-3FFE-D4F8-5BBA-C7B5827D73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E2275A2-CDC7-FFF9-88E7-5D95EFED827F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7CE5EDB-F534-9899-1285-1779533720D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6E3168C-6F71-D4D1-89F6-984022D44ED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2177369-B695-047A-0615-02D748A769E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C8020ED-2049-8B6D-21CE-079291D1CA6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26D64BD-3DC8-7658-733D-F97CFE9A8BC8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Key Takeaways: Flowcharts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09A99797-7141-6DF6-839B-3CF0E9F7E9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53" t="30351" r="16953" b="9956"/>
          <a:stretch>
            <a:fillRect/>
          </a:stretch>
        </p:blipFill>
        <p:spPr bwMode="auto">
          <a:xfrm>
            <a:off x="730426" y="1378492"/>
            <a:ext cx="7509295" cy="3363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3405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4CA56C-6819-79C4-58F6-D2A30C5BAB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8882A8A-C7FD-304A-858D-C76E88CCB94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F667035-746F-201D-3802-34832A637C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B25B621-209D-7A53-3CC2-E0BE4F6638D5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4EAF47-AD99-5325-653C-7069C351518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410CE42-70E2-8AD3-17F0-DD1F62CB302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DCB6BD8-5598-08D6-3086-C51D1F8C627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831571E-CEC3-9430-D413-EEA1E6C6520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73317AB-5721-1F53-D64C-642EAB7D039C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a Fishbone Diagram?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BB8FE27D-D9D2-D73B-1730-DB2FE6D573A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7" t="16954" r="2785" b="6660"/>
          <a:stretch>
            <a:fillRect/>
          </a:stretch>
        </p:blipFill>
        <p:spPr>
          <a:xfrm>
            <a:off x="708730" y="1460428"/>
            <a:ext cx="7625042" cy="3272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0012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CEDADB-F208-FA69-84F1-B273D122D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547E32A-B402-32CB-3719-2D0055693C5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A4C6393-9C54-5ECB-1DF7-8DF7F9292B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9831195-B493-3C2D-13DF-4F2A7EB6B4A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C7C3AB8-1DCF-12DB-B545-29564ED378C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2480C1E-829E-EC34-0331-8ED9775D20B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2B12F43-AF62-6317-B98E-D09C860F613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178609E-3617-A971-A51C-54AC0FBF41D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DD25081-913A-2BFC-FD8E-CD125FFCEC61}"/>
              </a:ext>
            </a:extLst>
          </p:cNvPr>
          <p:cNvSpPr txBox="1"/>
          <p:nvPr/>
        </p:nvSpPr>
        <p:spPr>
          <a:xfrm>
            <a:off x="1550198" y="61779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6Ms of Production (Categories)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3B4D252-C701-A094-D82B-6FA37855B4F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71" t="17642" r="2658" b="7119"/>
          <a:stretch>
            <a:fillRect/>
          </a:stretch>
        </p:blipFill>
        <p:spPr>
          <a:xfrm>
            <a:off x="708729" y="1378492"/>
            <a:ext cx="7601893" cy="3237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3412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AA0E9-8FEB-000C-0CBF-EAED4FBD1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772AFB2-45D2-A816-E02B-A6A16772923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9D6CA6-B666-6425-2E42-78B5D58610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2734C72-FED6-0DEE-B107-177501F4DB9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4D6A498-6D84-F749-7D74-8389B288C8B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D73DC08-2818-2CFA-6D59-55562CE08C1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C535CAF-85D9-4380-5BB3-BE46F78A7FE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33901EC-92D0-9059-E3D0-B7B1AB18F32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7299F338-2B21-3E97-C2F3-B573E89D7F81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1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0E0D3F6-FC74-4C22-D38D-D7C6C13E1EC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71" r="1707" b="3922"/>
          <a:stretch>
            <a:fillRect/>
          </a:stretch>
        </p:blipFill>
        <p:spPr>
          <a:xfrm>
            <a:off x="656671" y="1366921"/>
            <a:ext cx="7466895" cy="3434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8024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91279C-0453-1B77-56D2-84377D08BD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481708E-3F2B-B81E-26DD-DB397C25BB1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F7CF573-43F6-7887-6018-4CC111E950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9C36410-DBD7-436E-E27C-55EE748E66C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F72CD05-0FA3-75D0-5E9D-CBC2FE2249D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810BA08-2130-1137-5F7B-F42C9399A41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F0B0649-0656-4FD0-9935-8509A9948EC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EF3ADE6-AAB0-32D9-C547-C336CC9129E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7C0640A-C98F-772F-5DAE-521E7F48A953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Nestle Product Quality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0816CAE-8F75-8CDB-1531-36B4A8CE698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7" t="15412" r="2658" b="1885"/>
          <a:stretch>
            <a:fillRect/>
          </a:stretch>
        </p:blipFill>
        <p:spPr>
          <a:xfrm>
            <a:off x="604156" y="1428560"/>
            <a:ext cx="7567571" cy="3273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1051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D0E5F2-8F53-9C81-5345-E6A956CA6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55A76D9-6510-AD13-CC0F-1BFD573E47B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ECDB45B-8FE3-3F2D-4395-8608495981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6578E0C-C491-A49D-71EF-5B48F0E8668D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DB2F21-470A-7B64-1B7E-E7DF24DAC0E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EDE7A80-DB3A-AE23-B923-33BD2F87056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3C3BEB6-F62F-9FE1-4D89-6F0B0D7993F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34B6BE0-9D56-FC27-81DE-99DF87F8C7A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7A76A28-EC7C-8BD3-1468-307FDB501C35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Key Takeaways: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Fishbone Diagram 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A305E2CB-298D-CA89-485A-48EFDCD68A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49" t="18187" r="16953" b="8240"/>
          <a:stretch>
            <a:fillRect/>
          </a:stretch>
        </p:blipFill>
        <p:spPr bwMode="auto">
          <a:xfrm>
            <a:off x="604156" y="1460764"/>
            <a:ext cx="7764339" cy="324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30208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791444-CAA9-14DD-1598-971DBA81F3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EFC1D25-BE23-15D1-7750-24789EC6D81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5B9EF10-4285-D071-3F84-C590BE67DD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8C242C8-39AF-7968-E8AF-AC084EBDD7C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20A93E8-64A4-4F12-22B3-A031C4E673A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B79E727-E629-45B8-B328-1D5AFD82C46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CF4E22E-DADB-E7C0-FA6E-AD2B0F9D2EF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3D00ED0-C097-EDD9-F3F3-0092AF2FEC5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13C107F-E941-EB5A-D669-2F9C2CFB96DB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a Control Chart?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C0FB9C7-185E-2B2D-F05A-91B4A1335A3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20678" r="3038" b="7801"/>
          <a:stretch>
            <a:fillRect/>
          </a:stretch>
        </p:blipFill>
        <p:spPr>
          <a:xfrm>
            <a:off x="604157" y="1366921"/>
            <a:ext cx="7729616" cy="3410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6235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FC1730-3959-DBF1-DBD3-FB4805FA33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4F14DA3-BDE8-0BF8-7DCF-33BE8EA1EFC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6A827F9-83DC-F784-D86D-29AE8D5141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DE6C74D-48BF-E149-A1A5-87CEA4E31CBB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4DC8FE0-B0E5-F7A8-98B9-8EC7BD212F4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FAC355E-781C-02D8-9740-291269E0B07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09267C7-B914-093D-5C37-9270F7CA664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5A2EA8C-A325-F0D7-EE69-15717EFCDCB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F973890-D2E3-0667-4121-E36BEA8EAED9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Common VS Special Cause Variation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0CFB264D-93A9-204A-29B5-136EE9C6F61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417" t="17604" r="3292"/>
          <a:stretch>
            <a:fillRect/>
          </a:stretch>
        </p:blipFill>
        <p:spPr>
          <a:xfrm>
            <a:off x="604156" y="1378493"/>
            <a:ext cx="7683317" cy="3363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4004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2E5D1F-DD39-1F48-94FF-B2DF79DF4C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DF48E5B-C1B4-E9AB-1F62-EE5645E7036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E7E2225-13CE-B813-1127-5C9A21A695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44ABC57-0032-8EE1-2FCC-56AE80E1E1C7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9696F95-69D4-ECEE-B5DF-73D08332B03E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992B0DC-9A46-C8F2-9D7E-3CBD9EB7EA5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B032EAA-DA3B-5333-8E60-BFB5765032B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6FBEBD0-A19C-8266-92F4-120E6B7912F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B5E4BA9-2826-35BA-E609-4A81FA7B864B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1: Semiconductor Wafer Thickness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E804CB2-4776-C6ED-5E19-E8468D7D65B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8950"/>
          <a:stretch>
            <a:fillRect/>
          </a:stretch>
        </p:blipFill>
        <p:spPr>
          <a:xfrm>
            <a:off x="604156" y="1428559"/>
            <a:ext cx="7760357" cy="318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7852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5C311C-0D40-E43C-5DA5-929C8BF13D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F35EBEB-2A34-101B-79D6-AAB0C11D186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4C5E5A2-8D97-4462-785C-2E5A6D2C22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08BFAD5-0230-90CF-AE26-D5321614AF38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7BA002A-0AFD-7C2A-1395-3DF56F43813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989D7BF-407A-71AB-9D30-0D19B08387E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1ED24FD-9707-957C-AA38-1CDA27018C4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3712726-0E36-55D5-301A-6D6EBEAC8DA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236B6D6-EA0F-B7DE-E54E-5EC1BDF0D6E0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Hospital Readmission Rates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02FA2FE-B2F4-0FDD-E4AC-607A471E8E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447"/>
          <a:stretch>
            <a:fillRect/>
          </a:stretch>
        </p:blipFill>
        <p:spPr>
          <a:xfrm>
            <a:off x="604157" y="1428559"/>
            <a:ext cx="7694892" cy="3348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6025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B0B052-4A0A-5A58-1ACA-2FA393A894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E431F63-D8A4-9E97-2E21-8711788DEEE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1F04FE9-4519-2A93-8E07-28DF4568E3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352E02D-28DB-A2E6-E2E7-989589C4D297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3EF9D00-CD7C-43B0-47B9-01630600B5E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31A8A34-342A-7FF0-916B-C4DC4C00933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2559AF8-54F2-0C5C-9C83-B87BCAD7C04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E725E40-B86D-9888-D8FC-9F32FF8654D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C0FBADA-951A-5912-8CBB-C6694F043166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Key Takeaways: The Power of Control Charts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054E158-9033-2236-F0B4-1FA88C4CF3C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5694" b="3136"/>
          <a:stretch>
            <a:fillRect/>
          </a:stretch>
        </p:blipFill>
        <p:spPr>
          <a:xfrm>
            <a:off x="708730" y="1428559"/>
            <a:ext cx="7625042" cy="334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0190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1E031B-DED7-7B3B-0E3C-7B48E78B21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764156A-BD1F-B056-2FCE-C0DCA1FDF44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C5416C2-D8C5-1014-FA26-426717845E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8D55121-9156-E4B5-1153-06625107CE8C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A62FB58-F1C9-8459-73A3-D6D313EF040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233E393-032F-F5B3-6775-700535D6611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D9D9BB5-52AB-E21C-3178-69296087BC1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6DFD7BE-6650-C2E2-4E1C-9B2831F2AC2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FA56954-9131-28A8-803E-D55B15762F80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a Pareto Chart?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74C4F7E2-E2EB-15B1-2757-44D7C4493BF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213"/>
          <a:stretch>
            <a:fillRect/>
          </a:stretch>
        </p:blipFill>
        <p:spPr>
          <a:xfrm>
            <a:off x="604156" y="1423786"/>
            <a:ext cx="7544421" cy="334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7648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62B729-38EC-6486-E632-20142F97EB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CBB5B71-D414-4A50-2C68-22C526EF6BB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FF8BA24-9E62-777C-71CD-7FBE2D50E6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4731F97-E30D-59E0-3B3D-814B60BBBA07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F352D73-8A08-6B80-F0B2-BBBA63ACFF2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78AEC81-8600-F308-6918-82D6F13B9BE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F7CF0E0-23AB-D32A-9155-782478DF73E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F087E20-DA84-C5BF-C7F6-12F5E1FB3F5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37DE962-A3BE-927C-D2FF-0EA6958E2940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Components of a Pareto Chart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89185A5-6BCA-DC26-AB99-F5B7A0D6365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323"/>
          <a:stretch>
            <a:fillRect/>
          </a:stretch>
        </p:blipFill>
        <p:spPr>
          <a:xfrm>
            <a:off x="673024" y="1378493"/>
            <a:ext cx="7683897" cy="3414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0584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B53FA9-9872-816B-0B3B-CD60F3EDA8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C5D9D7F-22ED-9B53-AFB5-244EF595B07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6FCCCF2-8822-094E-16A5-840A719292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D96BD39-C560-BAFF-DA76-9CD126FC1A1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3206EE-454E-FA4F-3AA2-809FB31F4F0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5A50177-304F-1E5E-0BEF-017C1AA5ED0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7142A0A-F6DF-22C8-DE22-08615D1FF7F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661396-0856-6A11-5AE4-72D69159731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209828E-76CE-2CE5-3642-9630CA7EF1DA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1: Manufacturing Defects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CDFB18B-1C66-2728-6BCC-A61E91E634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432"/>
          <a:stretch>
            <a:fillRect/>
          </a:stretch>
        </p:blipFill>
        <p:spPr>
          <a:xfrm>
            <a:off x="604156" y="1366921"/>
            <a:ext cx="7775915" cy="3248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5764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6734E2-0BAC-C511-8228-898A893E4D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3F30FF0-6D77-6F32-44B7-E2DE291B2B4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C807CFD-3005-7242-946A-9A1F7C356D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1D0E4E2-16EC-686C-EF17-E7465A1091A7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D20F670-1A1B-8A1A-5A17-5205C19DBE6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113D15F-6764-E61C-1FD7-ADAE704C65C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026465E-35BC-5732-C41C-5EF17DD92B6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0858832-8C42-AA8A-1A91-A479C0D9258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C7DF945-FF4F-F991-6262-2B1F85459D15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Medication Errors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7042595-6B26-5EEB-799A-405A2B9B2F3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9035"/>
          <a:stretch>
            <a:fillRect/>
          </a:stretch>
        </p:blipFill>
        <p:spPr>
          <a:xfrm>
            <a:off x="868102" y="1378492"/>
            <a:ext cx="7396222" cy="340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318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51B731-C797-4539-74B3-82C4C597C4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0FED1EB-2EB2-EF10-324B-FDBDF5ACB49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7481D11-9E2D-11F8-0AB4-0E31C5A37A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53ED7E0-7225-6AF9-EF6E-0BFBED2F28B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48C6BC2-598B-28F4-5067-222D459658C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726BA67-7821-94DD-D2C3-A71E020626E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50C3600-FD42-410A-E31E-31849D281EF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467BCEC-428F-9DEE-098D-2E84C7B088B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6F4F3F3-D9DE-8D93-0A71-127D57BFE4B0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Key Takeaways: The Power of Focus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06D461B8-2C2C-18BA-AF61-98627D000A0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5968"/>
          <a:stretch>
            <a:fillRect/>
          </a:stretch>
        </p:blipFill>
        <p:spPr>
          <a:xfrm>
            <a:off x="673024" y="1378493"/>
            <a:ext cx="7660748" cy="339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2602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F12D7C-E5F5-EC93-B075-0265BC28E1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CB04974-3D9A-BE20-D568-2654C418917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B6138D6-4749-A62D-0E8C-31E4AC7CC6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AF2FE0A-64D6-C5E6-9B8E-2FCA59E38FFF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4A6D492-6D5E-59AF-8D2D-51EA1CBBAD6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CE43BB6-8D91-513A-CB30-EDC2618D571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3589BED-B2CA-50A8-2B12-06ADB5BB05D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18EAB73-8283-B53D-AE9F-B3BD21B41B4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1123A04-6022-E198-1408-4EE7E835D1CA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a Histogram?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ED520B0-4B24-AFFF-2D7A-F241470679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39" t="6171" r="13151" b="3398"/>
          <a:stretch>
            <a:fillRect/>
          </a:stretch>
        </p:blipFill>
        <p:spPr bwMode="auto">
          <a:xfrm>
            <a:off x="708729" y="1379903"/>
            <a:ext cx="7671342" cy="3316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39930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98FE54-3E30-3E6A-9349-903B2C4AC3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E72747A-DAFC-9CF6-2F5E-7790A00F98A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BCFC974-B08E-94EC-CFDC-847D06E4BC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7C42472-5360-9FB3-E28A-6CDDEE952177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BF8AEF-D87C-9B60-FF0F-D30B5ED6381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C7E7E38-772A-25D5-D1F0-CA3ECB358FF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B6F150A-BDE4-33FF-8255-7BD655049BB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785A3A4-BA33-10A9-05E9-98097E7E50A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6B6D546-5BCE-BC94-BE41-A4AC23EBF363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Interpreting Histogram Shapes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4169B5B-288F-B150-9006-D2C1466368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7" t="7427" r="15061" b="6650"/>
          <a:stretch>
            <a:fillRect/>
          </a:stretch>
        </p:blipFill>
        <p:spPr bwMode="auto">
          <a:xfrm>
            <a:off x="604156" y="1406521"/>
            <a:ext cx="7864930" cy="334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94011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E366B-817A-D71F-29B4-0EFF447FEC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1D6EAAA-0738-9875-7715-02BED2B914E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C1E777C-F8CD-53C0-A109-A9FE781910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4BCC8E8-80EF-4024-276F-1A370BC2F8A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D24DED-05F1-858B-36E1-C0692CED606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6E37947-7337-802B-716A-5F3E3FF4406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B8F3B19-3275-893E-36CC-E4AD5B2DAC4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AD9E4AA-677B-941C-3802-10344676B47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3A1161E-572B-BCEE-7DF4-3D7B0C0E7688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1: Manufacturing Precision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DD1FC428-E5AD-3226-95EE-C452D2049A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47" t="18144" r="14841" b="7333"/>
          <a:stretch>
            <a:fillRect/>
          </a:stretch>
        </p:blipFill>
        <p:spPr bwMode="auto">
          <a:xfrm>
            <a:off x="604155" y="1378492"/>
            <a:ext cx="7741191" cy="3427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19907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CAA5BE-48F8-3559-4BD4-049FE0A292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1339477-74EF-8C24-1048-FD745C66A3C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911CBDA-C625-A72E-852D-33D8C7D2D9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172DBB1-6F0F-B7A6-2A31-C5C14CF434EB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E51094-C19B-58A7-5ABB-AB2F9288DD1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72E5DD7-BF82-1F3C-B288-1179C97B1B0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7638C88-F803-BF63-E147-5B8D98AD1EA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6D3F175-B023-9BD2-E036-8EDD50AC572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C5F833A-A2CA-62EE-88AB-635FEB78C0CC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Patient Times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C9122EEA-578E-FA33-EFC8-8DA1EBCB02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79" t="18885" r="14689" b="7553"/>
          <a:stretch>
            <a:fillRect/>
          </a:stretch>
        </p:blipFill>
        <p:spPr bwMode="auto">
          <a:xfrm>
            <a:off x="708729" y="1437144"/>
            <a:ext cx="7462997" cy="329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15312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091D22-DF22-5A08-F200-9213FA712D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D60F43E-E046-FCA8-2418-3A106F217CA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B6A2993-D6CC-FD4A-1BC2-1127FD9169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21EC20D-9D0F-4869-AEA1-68B98DAA93A9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CDDF4E6-4253-8122-2F60-F0435AE6D1B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7378F63-10CB-D14A-C4AE-73FE8C3C2DB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F650EF7-39A5-ABD7-AD99-AB3912B5F44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5C2694F-65B8-4648-519C-1BECB697C8B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EBAD437-6FC2-93BD-5064-0D1002BE7CF0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Key Takeaways: The Power of Distribution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C0AF600D-F35C-ADE5-C313-1E34DDD56A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11" t="21858" r="19973" b="10937"/>
          <a:stretch>
            <a:fillRect/>
          </a:stretch>
        </p:blipFill>
        <p:spPr bwMode="auto">
          <a:xfrm>
            <a:off x="604157" y="1378492"/>
            <a:ext cx="7764340" cy="3289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9136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227F58-AC0F-2110-A4D9-522C2B8CD6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6F6D8A4-791E-534C-4492-9EE25C0B904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DF4F113-9639-9B73-7957-8EE901F84F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7D0136B-1E25-F0BB-322A-3AD8904A740B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E2D5A0E-6EBA-6AE6-4CDE-B8FA8436E36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1501127-3884-1947-E3AC-870FF56AA3F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88F77C4-7A10-A92B-CBB1-8B82DA609D4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02F79DB-5125-BA86-E5BF-858CCEB2AB7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D857D50-B6D8-6A08-598F-A3F68E692900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a Scatter Diagram?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D08C55E1-3088-2310-4C8D-41E6F4BE7A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67" t="20124" r="14378" b="7447"/>
          <a:stretch>
            <a:fillRect/>
          </a:stretch>
        </p:blipFill>
        <p:spPr bwMode="auto">
          <a:xfrm>
            <a:off x="708730" y="1437145"/>
            <a:ext cx="7625042" cy="3340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8046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AC4CF5-7C48-6E76-EF18-A4C90C8CDF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A662838-8383-096C-2048-3E9D3E9BE44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C70882A-535A-0E1E-F4EA-399851E4E2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BB88BD7-88B3-6F5B-D8C4-D209BF401FE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A43E388-ACF8-7084-FD09-7B2C5231097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01A139A-F445-D96D-3907-468A1EB3734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B3169EE-2864-46C0-AD18-83F7F196C88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D023BBA-342A-E320-3623-8FF0EF3978D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051FFB5-7DB9-1A57-7467-E90080DB2857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Types of Correlation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58A7349A-EB3C-719B-9C66-7EB8738395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7" t="18645" r="15008" b="5489"/>
          <a:stretch>
            <a:fillRect/>
          </a:stretch>
        </p:blipFill>
        <p:spPr bwMode="auto">
          <a:xfrm>
            <a:off x="708729" y="1403929"/>
            <a:ext cx="7381975" cy="3211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25708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FBE843-C572-6D3C-C621-085EC34F8A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4C88B8C-7104-C4E0-2CCE-060B0F4EFBC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0D88DF5-F19A-1D00-BA8D-93D02B8BDE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90E0CC1-C002-8E3A-04DE-A1F884102FC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FFADE4-4F87-CD96-14A6-BAAD19B4BFA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62072B3-C52E-5F97-CC1B-36959BA0764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17C58B9-E469-102B-958B-797A69F393D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2A2C1A1-D06F-4A9D-218A-C779616AD39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52E10A2-71E9-7318-C243-2EE2F94638A0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1: Temperature VS Purity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D6030424-DD9B-E297-61F1-202A9E66DBA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22" t="22440" r="14557" b="7668"/>
          <a:stretch>
            <a:fillRect/>
          </a:stretch>
        </p:blipFill>
        <p:spPr bwMode="auto">
          <a:xfrm>
            <a:off x="552609" y="1378492"/>
            <a:ext cx="7864930" cy="3398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84224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BDC150-9519-3B04-43D0-9604973C6D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6BFB459-49EB-1DCE-E9D2-C8F36A42887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5159FA9-5009-185F-6EEB-70A41D7BB2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4F9EDC5-0E9D-1A1A-FC87-7261CBABA83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722C68E-B811-FDE1-453F-CAEE20CA816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6A6FDB9-468F-7D4F-9156-7BB862D18E7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B1D9E6A-E9D5-6F80-D3DE-23020BD01E7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99BAF18-375F-205E-0FDC-77706709D1B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A44EA09-E89E-DE59-6CBA-8C79992E740F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2: Service Quality &amp; Training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952A3540-A862-1E01-3062-73FA981000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49" t="20281" r="16953" b="8526"/>
          <a:stretch>
            <a:fillRect/>
          </a:stretch>
        </p:blipFill>
        <p:spPr bwMode="auto">
          <a:xfrm>
            <a:off x="604156" y="1378493"/>
            <a:ext cx="7864930" cy="329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33519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086BA1-7AF7-E0E1-6B6A-00283645BF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89C983E-91A0-9B2F-DC12-1FDE002AC43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20A2B32-CAE1-1F0A-3B4D-A3393D7ECC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937397D-EAF5-74E4-B6AF-E5CEAA94128C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0F952D1-FE25-0EF1-2E6A-FAF2BB71B4B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0AB3AB2-B006-DDA9-5037-748316B20FE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15B9A77-C75B-C8D1-D644-43D7C93C779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F2BA735-9A6B-EBD5-2A84-D69F177313B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07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E073BD4-5EB5-840D-9D4C-475C53E5C791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Key Takeaways: Correlation VS Causation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4338" name="Picture 2">
            <a:extLst>
              <a:ext uri="{FF2B5EF4-FFF2-40B4-BE49-F238E27FC236}">
                <a16:creationId xmlns:a16="http://schemas.microsoft.com/office/drawing/2014/main" id="{4BCB8E04-AE70-43B3-7400-7ACD311FFBE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16" t="22988" r="15696" b="7954"/>
          <a:stretch>
            <a:fillRect/>
          </a:stretch>
        </p:blipFill>
        <p:spPr bwMode="auto">
          <a:xfrm>
            <a:off x="604156" y="1366921"/>
            <a:ext cx="7741191" cy="3375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0597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5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8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82135" y="4626556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8" y="152401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ED803D7-7F1F-4C1A-A2E5-3A65E20C0187}"/>
</file>

<file path=customXml/itemProps2.xml><?xml version="1.0" encoding="utf-8"?>
<ds:datastoreItem xmlns:ds="http://schemas.openxmlformats.org/officeDocument/2006/customXml" ds:itemID="{E962A04B-7759-47F5-B5E8-6ED784F75201}"/>
</file>

<file path=customXml/itemProps3.xml><?xml version="1.0" encoding="utf-8"?>
<ds:datastoreItem xmlns:ds="http://schemas.openxmlformats.org/officeDocument/2006/customXml" ds:itemID="{FB5568EC-99F8-46AD-A9C9-362699BA4B38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1165</TotalTime>
  <Words>589</Words>
  <Application>Microsoft Office PowerPoint</Application>
  <PresentationFormat>On-screen Show (16:9)</PresentationFormat>
  <Paragraphs>283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Roboto Light</vt:lpstr>
      <vt:lpstr>Times New Roman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Bassel Alhassan</cp:lastModifiedBy>
  <cp:revision>75</cp:revision>
  <dcterms:created xsi:type="dcterms:W3CDTF">2026-03-02T02:25:11Z</dcterms:created>
  <dcterms:modified xsi:type="dcterms:W3CDTF">2026-03-03T11:07:42Z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