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2"/>
  </p:notesMasterIdLst>
  <p:sldIdLst>
    <p:sldId id="480" r:id="rId2"/>
    <p:sldId id="303" r:id="rId3"/>
    <p:sldId id="313" r:id="rId4"/>
    <p:sldId id="354" r:id="rId5"/>
    <p:sldId id="548" r:id="rId6"/>
    <p:sldId id="4598" r:id="rId7"/>
    <p:sldId id="4618" r:id="rId8"/>
    <p:sldId id="4623" r:id="rId9"/>
    <p:sldId id="4628" r:id="rId10"/>
    <p:sldId id="4630" r:id="rId11"/>
    <p:sldId id="484" r:id="rId12"/>
    <p:sldId id="501" r:id="rId13"/>
    <p:sldId id="542" r:id="rId14"/>
    <p:sldId id="546" r:id="rId15"/>
    <p:sldId id="4619" r:id="rId16"/>
    <p:sldId id="4608" r:id="rId17"/>
    <p:sldId id="4602" r:id="rId18"/>
    <p:sldId id="4610" r:id="rId19"/>
    <p:sldId id="4606" r:id="rId20"/>
    <p:sldId id="4612" r:id="rId21"/>
    <p:sldId id="4614" r:id="rId22"/>
    <p:sldId id="4631" r:id="rId23"/>
    <p:sldId id="551" r:id="rId24"/>
    <p:sldId id="4632" r:id="rId25"/>
    <p:sldId id="507" r:id="rId26"/>
    <p:sldId id="508" r:id="rId27"/>
    <p:sldId id="509" r:id="rId28"/>
    <p:sldId id="510" r:id="rId29"/>
    <p:sldId id="513" r:id="rId30"/>
    <p:sldId id="514" r:id="rId31"/>
    <p:sldId id="515" r:id="rId32"/>
    <p:sldId id="516" r:id="rId33"/>
    <p:sldId id="518" r:id="rId34"/>
    <p:sldId id="519" r:id="rId35"/>
    <p:sldId id="520" r:id="rId36"/>
    <p:sldId id="521" r:id="rId37"/>
    <p:sldId id="4633" r:id="rId38"/>
    <p:sldId id="522" r:id="rId39"/>
    <p:sldId id="524" r:id="rId40"/>
    <p:sldId id="4634" r:id="rId41"/>
    <p:sldId id="527" r:id="rId42"/>
    <p:sldId id="530" r:id="rId43"/>
    <p:sldId id="531" r:id="rId44"/>
    <p:sldId id="533" r:id="rId45"/>
    <p:sldId id="534" r:id="rId46"/>
    <p:sldId id="4635" r:id="rId47"/>
    <p:sldId id="4616" r:id="rId48"/>
    <p:sldId id="4621" r:id="rId49"/>
    <p:sldId id="499" r:id="rId50"/>
    <p:sldId id="545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354"/>
            <p14:sldId id="548"/>
            <p14:sldId id="4598"/>
            <p14:sldId id="4618"/>
            <p14:sldId id="4623"/>
            <p14:sldId id="4628"/>
            <p14:sldId id="4630"/>
            <p14:sldId id="484"/>
            <p14:sldId id="501"/>
            <p14:sldId id="542"/>
            <p14:sldId id="546"/>
            <p14:sldId id="4619"/>
            <p14:sldId id="4608"/>
            <p14:sldId id="4602"/>
            <p14:sldId id="4610"/>
            <p14:sldId id="4606"/>
            <p14:sldId id="4612"/>
            <p14:sldId id="4614"/>
            <p14:sldId id="4631"/>
            <p14:sldId id="551"/>
            <p14:sldId id="4632"/>
            <p14:sldId id="507"/>
            <p14:sldId id="508"/>
            <p14:sldId id="509"/>
            <p14:sldId id="510"/>
            <p14:sldId id="513"/>
            <p14:sldId id="514"/>
            <p14:sldId id="515"/>
            <p14:sldId id="516"/>
            <p14:sldId id="518"/>
            <p14:sldId id="519"/>
            <p14:sldId id="520"/>
            <p14:sldId id="521"/>
            <p14:sldId id="4633"/>
            <p14:sldId id="522"/>
            <p14:sldId id="524"/>
            <p14:sldId id="4634"/>
            <p14:sldId id="527"/>
            <p14:sldId id="530"/>
            <p14:sldId id="531"/>
            <p14:sldId id="533"/>
            <p14:sldId id="534"/>
            <p14:sldId id="4635"/>
            <p14:sldId id="4616"/>
            <p14:sldId id="4621"/>
            <p14:sldId id="499"/>
            <p14:sldId id="54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8" Type="http://schemas.openxmlformats.org/officeDocument/2006/relationships/customXml" Target="../customXml/item2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ustomXml" Target="../customXml/item3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customXml" Target="../customXml/item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9/10/2025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FC14FB-C1E0-3E98-95EF-A018E7665F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271349-BDA4-E188-6E36-4966A76FF0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CFB2C2-F20B-CC1C-8A85-E1D84987A5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CFD623-2697-F3F8-E0DC-275855452E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982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5964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</a:t>
            </a:r>
          </a:p>
          <a:p>
            <a:pPr lvl="0">
              <a:defRPr/>
            </a:pPr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9" y="5843657"/>
            <a:ext cx="1768434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MGM 431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660343" cy="104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106011" y="3499311"/>
            <a:ext cx="729186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225773" y="4105546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211781" y="4722981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MGM 431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180072" y="269699"/>
            <a:ext cx="5547685" cy="6022932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94006" y="3645306"/>
            <a:ext cx="5573486" cy="33854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28442" y="754273"/>
            <a:ext cx="41138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3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3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65546" y="1882778"/>
            <a:ext cx="8680388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4380"/>
            <a:ext cx="12192000" cy="846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98989"/>
                </a:solidFill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val="25500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65B0E-6297-8DBF-CA12-51301BFE9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 map of the world with different colored squares&#10;&#10;Description automatically generated">
            <a:extLst>
              <a:ext uri="{FF2B5EF4-FFF2-40B4-BE49-F238E27FC236}">
                <a16:creationId xmlns:a16="http://schemas.microsoft.com/office/drawing/2014/main" id="{F4B757AE-FD7E-8DB0-46EE-464D452C7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199465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49998-7991-B5CF-DB77-CCC312DB1C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A233F5-CA2E-81E9-9A9D-0E618533C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98AB2F6-D872-2B56-E18F-EF8B87090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223"/>
            <a:ext cx="12192000" cy="620941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1B77594-9ED1-D8E5-FE4A-B53AACCA1B2C}"/>
              </a:ext>
            </a:extLst>
          </p:cNvPr>
          <p:cNvSpPr txBox="1"/>
          <p:nvPr/>
        </p:nvSpPr>
        <p:spPr>
          <a:xfrm>
            <a:off x="3229640" y="6424549"/>
            <a:ext cx="60977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disruption risks in supply chains</a:t>
            </a:r>
          </a:p>
        </p:txBody>
      </p:sp>
    </p:spTree>
    <p:extLst>
      <p:ext uri="{BB962C8B-B14F-4D97-AF65-F5344CB8AC3E}">
        <p14:creationId xmlns:p14="http://schemas.microsoft.com/office/powerpoint/2010/main" val="24475675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D6003-C636-E3F7-AE78-13A4A7E30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4BA539-6D0C-7C7C-DBD6-C044462CEC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06B5B4-89B8-A3A1-ECBE-A6B404EA06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31574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8C08CF8-2380-9B99-56AA-EB58244D7895}"/>
              </a:ext>
            </a:extLst>
          </p:cNvPr>
          <p:cNvSpPr txBox="1"/>
          <p:nvPr/>
        </p:nvSpPr>
        <p:spPr>
          <a:xfrm>
            <a:off x="3250905" y="6392652"/>
            <a:ext cx="609777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Balancing supply chain risks</a:t>
            </a:r>
          </a:p>
        </p:txBody>
      </p:sp>
    </p:spTree>
    <p:extLst>
      <p:ext uri="{BB962C8B-B14F-4D97-AF65-F5344CB8AC3E}">
        <p14:creationId xmlns:p14="http://schemas.microsoft.com/office/powerpoint/2010/main" val="18089718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0D95D-B2A4-F158-A7EF-864972EA5F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A1BDE12-E43E-88BB-4DBD-F323E72D6DBB}"/>
              </a:ext>
            </a:extLst>
          </p:cNvPr>
          <p:cNvSpPr/>
          <p:nvPr/>
        </p:nvSpPr>
        <p:spPr>
          <a:xfrm>
            <a:off x="9557777" y="1072237"/>
            <a:ext cx="3345423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A89E28F-7511-6AF0-F0A6-BDB868900C63}"/>
              </a:ext>
            </a:extLst>
          </p:cNvPr>
          <p:cNvSpPr/>
          <p:nvPr/>
        </p:nvSpPr>
        <p:spPr>
          <a:xfrm>
            <a:off x="325121" y="1241891"/>
            <a:ext cx="11555704" cy="5022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one of the most robust risk management strategies in the automotive industry. After the 2011 earthquake and tsunami in Japan, which disrupted their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implemented a strategy called "Resilient Supply Chain" that included having backup suppliers, maintaining higher inventory levels, and ensuring supplier geographic diversification.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This enabled </a:t>
            </a: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Toyota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to recover quickly from supply disruptions, keeping their production lines running.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5FAACBB-9FD7-C258-A4DE-3BCD83D84627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0AEB965-1B92-E20C-54FF-28BE4A1A18F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579CB41-4F02-9624-2492-230174EC7BC8}"/>
              </a:ext>
            </a:extLst>
          </p:cNvPr>
          <p:cNvSpPr/>
          <p:nvPr/>
        </p:nvSpPr>
        <p:spPr>
          <a:xfrm>
            <a:off x="2990863" y="317104"/>
            <a:ext cx="699133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FEB401-64F3-F1B4-4045-4659638F5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36431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0C02D-CA8D-1FA9-9269-8AF055F70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EC15111-0CCC-36DF-F47A-5E1CA3E3341C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15582D1-2E76-012C-FA14-6EE51339AF98}"/>
              </a:ext>
            </a:extLst>
          </p:cNvPr>
          <p:cNvSpPr/>
          <p:nvPr/>
        </p:nvSpPr>
        <p:spPr>
          <a:xfrm>
            <a:off x="325120" y="1241891"/>
            <a:ext cx="11683999" cy="50220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experienced significant challenges during the COVID-19 pandemic.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 spikes in demand for hygiene products like soap and sanitizers, and a dip in demand for other categories, </a:t>
            </a:r>
            <a:r>
              <a:rPr lang="en-US" sz="32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Unilever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had to quickly adapt its supply chain operations.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redirecting resources and production capacity to meet hygiene product demand, Unilever demonstrated flexibility in its demand management.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AD8381D-5A40-4CCA-60E2-5C469AD4B1BE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E5FF6BB-ED76-B95F-174E-4FCB0C51DC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39BC048-553A-B7AC-E03B-5535EAF18AA7}"/>
              </a:ext>
            </a:extLst>
          </p:cNvPr>
          <p:cNvSpPr/>
          <p:nvPr/>
        </p:nvSpPr>
        <p:spPr>
          <a:xfrm>
            <a:off x="3352319" y="301715"/>
            <a:ext cx="699133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BE03BB-EFBF-3708-AE9F-B4AC2A2EF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6271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DCBD35-18D9-0BF4-B9C8-7C13321DD5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BF1FF31-DD98-39A4-3C48-F98BE38B3772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8FD3AB-CB05-8BE6-877F-BD63FC7FF05F}"/>
              </a:ext>
            </a:extLst>
          </p:cNvPr>
          <p:cNvSpPr/>
          <p:nvPr/>
        </p:nvSpPr>
        <p:spPr>
          <a:xfrm>
            <a:off x="254000" y="1423587"/>
            <a:ext cx="11683999" cy="46098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During the COVID-19 pandemic, </a:t>
            </a: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Procter &amp; Gamble (P&amp;G)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faced significant demand uncertainty for essential products like paper towels and hand sanitizers. 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P&amp;G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responded by ramping up production capacity, working closely with suppliers, and ensuring that production facilities could meet the surge in demand without overproducing other items with declining demand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152D2B6-C557-1B07-5FA5-2B2851953D9B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B19785A-C4E7-CD01-16EC-8AC7391E63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CFA2812-8CF6-D0D9-E00D-A9AFD7D4625D}"/>
              </a:ext>
            </a:extLst>
          </p:cNvPr>
          <p:cNvSpPr/>
          <p:nvPr/>
        </p:nvSpPr>
        <p:spPr>
          <a:xfrm>
            <a:off x="3145521" y="220777"/>
            <a:ext cx="699133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Types of disruption risks in supply chains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270E841-4F27-BBFB-98A6-B37F9E18D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27207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557777" y="1072237"/>
            <a:ext cx="3592046" cy="53613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54000" y="1229086"/>
            <a:ext cx="11683999" cy="52570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All facilities, functions, and activities, associated with the flow and transformation of goods and services from raw materials to customer, as well as the associated information flows.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2177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1441" y="-25006"/>
            <a:ext cx="2404292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09387" y="236167"/>
            <a:ext cx="64508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37474" y="870729"/>
            <a:ext cx="3561566" cy="538744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0" y="1155869"/>
            <a:ext cx="11676289" cy="53762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is an integral part of the supply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movement of products from suppliers to manufacturers to distributors and information, funds, and products in both directions.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May be more accurate to use the term “supply network” or “supply web”.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Typical supply chain stages: customers, retailers, wholesalers/distributors, manufacturers, component/raw material suppliers.</a:t>
            </a: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may not be present in all supply chains (e.g., no retailer or distributor for Dell).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95369" y="654843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68120" y="269672"/>
            <a:ext cx="6914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1749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7DCA4C-DB7F-1677-D7CE-CEDB5DE490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89D6A-0563-5605-AA02-3F8E97FB6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274C8A-27E9-147E-1580-3C35F05D90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4EF115-2D3B-F161-AEC7-53099A37C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FEB02A-A62A-DD08-B65F-80B8DD3CB4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5050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91267E-E49A-EEF6-0753-D6F1A69140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819374C-6640-B139-C215-A2AD821C6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B782C3-484A-F64C-B7A5-53D1AC6EE1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" y="1"/>
            <a:ext cx="1211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9176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26EA68-F114-4CBE-97FF-CE6CB7BBE5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95418A-0377-8B79-B505-BD792F7E66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B0D3F3-5E53-E2F3-C3EB-EB0E7AB10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04BEC8-821E-9A1E-599B-A27E48E377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5910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DED125-2317-0819-6ACD-29324715FC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0834927-EB52-B020-244B-EFB9C11EA1C7}"/>
              </a:ext>
            </a:extLst>
          </p:cNvPr>
          <p:cNvSpPr/>
          <p:nvPr/>
        </p:nvSpPr>
        <p:spPr>
          <a:xfrm>
            <a:off x="9006354" y="1060464"/>
            <a:ext cx="3592046" cy="520986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4B0E2A7-802F-2819-CDA7-8DAECDE33491}"/>
              </a:ext>
            </a:extLst>
          </p:cNvPr>
          <p:cNvSpPr/>
          <p:nvPr/>
        </p:nvSpPr>
        <p:spPr>
          <a:xfrm>
            <a:off x="365303" y="1451314"/>
            <a:ext cx="11515521" cy="46243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 (SCM) Goals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3000" b="1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Efficiency</a:t>
            </a:r>
            <a:r>
              <a:rPr lang="en-US" sz="30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Minimize costs and maximize productivity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Reliability</a:t>
            </a:r>
            <a:r>
              <a:rPr lang="en-US" sz="30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Ensure consistent quality and delivery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Resilience: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Adapt to disruptions and risks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Sustainability</a:t>
            </a:r>
            <a:r>
              <a:rPr lang="en-US" sz="300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 environmental impact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Satisfaction</a:t>
            </a:r>
            <a:r>
              <a:rPr lang="en-US" sz="30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Meet demand and expectations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13EEA0-FFDE-D76A-B392-33436429EC7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F840C5F-A0C8-EDC3-CC20-6DB32C552D5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CEE4AB8-77CA-5578-1DC3-1266B3B02C8B}"/>
              </a:ext>
            </a:extLst>
          </p:cNvPr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E887D4-A9D7-8641-4305-50B1F0DC1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8985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E7EF92-C91E-AF46-816F-9CAFFBF8E3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DFF6144-3722-C765-4C63-F4F472ACAD8E}"/>
              </a:ext>
            </a:extLst>
          </p:cNvPr>
          <p:cNvSpPr/>
          <p:nvPr/>
        </p:nvSpPr>
        <p:spPr>
          <a:xfrm>
            <a:off x="9057154" y="115586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B8E4BE0-A3F7-15B7-3E46-3BD1100DE1CA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Key Components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Raw materials or inputs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Production process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Distribution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Logistics, transportation, and warehousing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Retail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Sales and customer service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Reverse Logistics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Returns, recycling, and waste management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02B018F-EAB1-5A7C-937D-ECFE2EFC97E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7925B80-BA77-6A4E-1397-1DBC96D253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A73460C-416E-342A-99A4-79A90CCD818C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605C88-C135-1134-CF97-9F91CF9AC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1049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7948F6-66CB-C732-28C2-79656C50E6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A529808-1092-3790-B44B-2DFE5A6609C3}"/>
              </a:ext>
            </a:extLst>
          </p:cNvPr>
          <p:cNvSpPr/>
          <p:nvPr/>
        </p:nvSpPr>
        <p:spPr>
          <a:xfrm>
            <a:off x="9264625" y="1143007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B8F6DD-D296-25C1-34BC-64E6000D2858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Types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Just-In-Case (JIC):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Maintaining inventory for potential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Hybrid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Combining JIT and JIC approaches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Agile:</a:t>
            </a: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changing demand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</a:t>
            </a: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 and optimizing processes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4B30554-5CBB-519B-5BE0-8990D68BA4E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02F031A-AC4A-544F-1FC2-6210C82DA9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FDF7475-3537-3B80-6E52-868609D1D39E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A13BA94-B0D8-1E3B-8E26-E4593B044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3997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C770A-326F-1AF7-AC04-DABB02F387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DF94FAD-FA44-7EB1-0A16-E5AEDC40EDC4}"/>
              </a:ext>
            </a:extLst>
          </p:cNvPr>
          <p:cNvSpPr/>
          <p:nvPr/>
        </p:nvSpPr>
        <p:spPr>
          <a:xfrm>
            <a:off x="9264625" y="119990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50A33AC-4B70-C295-82D3-531848F90B1A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Technologies Used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Enterprise Resource Planning (ERP):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Integrated software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Visibility (SCV):</a:t>
            </a:r>
            <a:r>
              <a:rPr lang="en-US" sz="30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Real-time monitoring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Internet of Things (IoT):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Connected devices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Artificial Intelligence (AI):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Predictive analytics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Blockchain:</a:t>
            </a:r>
            <a:r>
              <a:rPr lang="en-US" sz="3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Secure, transparent transactions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Cloud computing</a:t>
            </a:r>
            <a:r>
              <a:rPr lang="en-US" sz="30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Scalable, flexible infrastructure.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Radio-frequency identification (RFID): </a:t>
            </a:r>
            <a:r>
              <a:rPr lang="en-US" sz="30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tracking.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DEE09A-70AD-E5B2-8907-65C3F0C49F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6BCEEBC-061C-BF42-3397-B9135A1207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496AFE1-1C87-B0F0-7EBB-E4654182F530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6A1270C-BC28-0B95-A8F4-9A2BA5EEF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3234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A5378C-8387-7194-9338-2FA623D83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A05BAC2-3660-B59F-250A-14265A05023B}"/>
              </a:ext>
            </a:extLst>
          </p:cNvPr>
          <p:cNvSpPr/>
          <p:nvPr/>
        </p:nvSpPr>
        <p:spPr>
          <a:xfrm>
            <a:off x="9341634" y="1171741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3565A0D-4E8A-2E29-EE18-B50F09D01FE3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SCM Techniques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Just-In-Time (JIT):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Producing and delivering just in time.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Total Quality Management (TQM):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Ensuring quality throughout.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Lean management</a:t>
            </a:r>
            <a:r>
              <a:rPr lang="en-US" sz="30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Eliminating waste.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Six Sigma</a:t>
            </a: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Data-driven quality improvement.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Agile supply chain</a:t>
            </a: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r>
              <a:rPr lang="en-US" sz="30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Responding quickly to changes.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141F49E-1D96-1346-A532-331DECA2365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9FA2379-A3C6-ABDC-F3C5-6D9A6DFBF1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21E3AC-95D4-427B-0668-F694025E9B28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A9C0842-F091-AEAC-7F69-F601259F1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1728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0B5E09-F2CE-E639-155E-4BD6369B70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15305D52-1776-8E06-3D29-DE85AD5A0F12}"/>
              </a:ext>
            </a:extLst>
          </p:cNvPr>
          <p:cNvSpPr/>
          <p:nvPr/>
        </p:nvSpPr>
        <p:spPr>
          <a:xfrm>
            <a:off x="9264625" y="1235460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DE6CFB8-EF62-240D-7D4A-6166FA8AE77B}"/>
              </a:ext>
            </a:extLst>
          </p:cNvPr>
          <p:cNvSpPr/>
          <p:nvPr/>
        </p:nvSpPr>
        <p:spPr>
          <a:xfrm>
            <a:off x="426720" y="1565507"/>
            <a:ext cx="11287760" cy="45784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Benefits of Effective SCM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3000" b="1" kern="0" dirty="0">
              <a:solidFill>
                <a:srgbClr val="C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Improved customer satisfaction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efficiency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Reduced costs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Enhanced competitiveness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Better risk management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Improved sustainability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Increased transparency</a:t>
            </a:r>
            <a:endParaRPr lang="en-US" sz="3000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E957275-93F7-37C8-8826-606785349A6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01548DB9-72DD-24E4-B3B2-4075E30A9B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245ADFE-B19F-5E4F-9DB7-7B55E8D2B051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AE43892-5E4F-D627-2BCD-E023E8639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1945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9A98E-6C1D-4853-0E59-D52FF8631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7CA100-F964-AB6B-591A-887221C9E7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D82C1D0-6EAE-DAE8-9FDE-EE3B8B10C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EC0185-F17D-9166-7E4B-6A439BC62A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9699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9F3BB-8D40-F908-880A-6A161F7DB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631508-0DBC-3ED2-3B59-8DC6872BEF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1962E2-A755-6ABD-AD43-756523ED6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E243A5D-B9AB-2F61-A5D4-9D7F72FA0C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088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70532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3C659A-A229-5D03-9C9B-78C510220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AB41C9-3D53-2FF7-3BD5-CD8BB501CB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7EDB9B-760C-9E7B-360D-1685017B2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4DA12FA-EAA4-FB8E-B48C-C8AD5AC390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5866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92434" y="994658"/>
            <a:ext cx="3571726" cy="542401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65761" y="1391920"/>
            <a:ext cx="11515064" cy="478536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Maximize overall value generated.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Surplus = Customer Value – Supply Chain Cost.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Example: a customer purchases a router from Amazon for $100 (revenue).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costs include (information, storage, transportation, produce components, assembly, etc.)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difference between $100 and the sum of all of these costs is the supply chain profit.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profitability is the total profit to be shared across all stages of the supply chain.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42668" y="64186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23187" y="342029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960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33802" y="877710"/>
            <a:ext cx="3541246" cy="547864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25120" y="1241892"/>
            <a:ext cx="11524882" cy="49252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Dell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$56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2006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by adopting new supply chain strategies to         $102.301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2023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</a:t>
            </a:r>
            <a:r>
              <a:rPr lang="en-US" sz="2800" b="0" i="0" dirty="0">
                <a:solidFill>
                  <a:srgbClr val="E8E8E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0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$88.425 billion in </a:t>
            </a:r>
            <a:r>
              <a:rPr lang="en-US" sz="2800" b="1" i="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2024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$1 billion sales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1980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jumped to $ 648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Boeing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’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$101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2018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$73.293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Apple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$65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$391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Amazon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'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 annual revenue, $ 34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2010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to $ 637 billion in </a:t>
            </a:r>
            <a:r>
              <a:rPr lang="en-US" sz="28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2024</a:t>
            </a:r>
            <a:r>
              <a:rPr lang="en-US" sz="28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33802" y="6423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8641" y="165259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838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72600" y="1155869"/>
            <a:ext cx="3357880" cy="504480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4640" y="1543346"/>
            <a:ext cx="11586185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is a close connection between the design and management of supply chain flows (product, information, and funds) and the success of a supply chain. </a:t>
            </a:r>
          </a:p>
          <a:p>
            <a:pPr marL="12700" marR="5080" lvl="0" algn="just">
              <a:buClr>
                <a:srgbClr val="000000"/>
              </a:buClr>
              <a:buSzPts val="26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2700" marR="5080" lvl="0" algn="just">
              <a:buClr>
                <a:srgbClr val="000000"/>
              </a:buClr>
              <a:buSzPts val="26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Wal-Mart, Dell Computer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and </a:t>
            </a: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Seven-Eleven Japan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examples of companies that have built their success on superior design, planning, and operation of their supply chain. </a:t>
            </a: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55267" y="364937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896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07463"/>
            <a:ext cx="3551406" cy="528516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4640" y="1326579"/>
            <a:ext cx="11586185" cy="49373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been a leader in using supply chain design, planning, and operation to achieve success.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From its beginning, the company invested heavily in transportation and information infrastructure to facilitate the effective flow of goods and information.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designed its supply chain with clusters of stores around distribution centers to facilitate frequent replenishment at its retail stores in a cost-effective manner. Frequent replenishment allows stores to match supply and demand more effectively than the competition.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50494" y="314304"/>
            <a:ext cx="69317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034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494034" y="1248366"/>
            <a:ext cx="35209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201" y="1543346"/>
            <a:ext cx="1142362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structure the supply chain over the next several years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over the next quarter or year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30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Daily or weekly operational decisions</a:t>
            </a:r>
          </a:p>
          <a:p>
            <a:pPr lvl="0" algn="just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89220" y="339450"/>
            <a:ext cx="62135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90834" y="851541"/>
            <a:ext cx="3602206" cy="546982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2615" y="1138967"/>
            <a:ext cx="11484585" cy="52173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about the configuration of the supply chain, allocation of resources, and what processes each stage will perform.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Strategic supply chain decisions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Outsource supply chain functions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Locations and capacities of facilities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Products to be made or stored at various locations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Modes of transportation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Information systems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must support strategic objectives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decisions are long-term and expensive to reverse – must take into account market uncertainty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73185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4440" y="279159"/>
            <a:ext cx="5583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155869"/>
            <a:ext cx="355140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87681" y="1543346"/>
            <a:ext cx="1139314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For decisions made during this phase,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time frame considered is a quarter to a year. Therefore,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supply chain's configuration determined in the strategic phase is fixed.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goal of planning is to maximize the supply chain surplus that can be generated over the planning horizon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59924" y="356087"/>
            <a:ext cx="42611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404617" y="1124550"/>
            <a:ext cx="4150846" cy="507612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0" y="1543346"/>
            <a:ext cx="11226799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Definition of a set of policies that govern short-term operations.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Fixed by the supply configuration from the strategic phase.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maximize supply chain surplus given established constraints.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Starts with a forecast of demand in the coming year.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29535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92434" y="1086217"/>
            <a:ext cx="345996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387011"/>
            <a:ext cx="11565865" cy="46579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Planning decisions: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Which markets will be supplied from which locations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Planned buildup of inventories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Subcontracting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policies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Timing and size of market promotions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Must consider demand uncertainty, exchange rates, and competition over the time horizon in planning decisions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935384" y="356087"/>
            <a:ext cx="400782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48594" y="1248366"/>
            <a:ext cx="368348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543346"/>
            <a:ext cx="11565865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time horizon is weekly or daily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regarding individual customer orders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configuration is fixed, and planning policies are defined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handle incoming customer orders as effectively as possible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Allocate orders to inventory or production, set order due dates, generate pick lists at a warehouse, allocate an order to a particular shipment, set delivery schedules, place replenishment orders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Much less uncertainty (short time horizon)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72934" y="356087"/>
            <a:ext cx="422263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51794" y="1047016"/>
            <a:ext cx="3551406" cy="52949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6720" y="1318018"/>
            <a:ext cx="11454105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supply chain is a sequence of processes and flows that take place within and between different stages and combine to fill a customer's need for a product. 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are </a:t>
            </a:r>
            <a:r>
              <a:rPr lang="en-US" sz="28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two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different ways to view the processes performed in a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</a:t>
            </a:r>
          </a:p>
          <a:p>
            <a:pPr lvl="0" algn="just">
              <a:buClr>
                <a:schemeClr val="dk1"/>
              </a:buClr>
              <a:buSzPts val="28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54933" y="224463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37930" y="1066800"/>
            <a:ext cx="3561566" cy="5225831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04800" y="1300481"/>
            <a:ext cx="11501119" cy="49634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3200" b="1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View: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a series of cycles; each performed at the interface between two successive stages of the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Given the five stages of a supply chain, all supply chain processes can be broken down into the following four process cycles,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84675" y="293014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39CEB7-D909-D27C-CC3A-8CC0CB489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ABB733-2EDA-D51E-4E20-AF9C08A048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3BE359-33CC-D81B-E112-A763967F2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F3F5CDF-9D1A-7B1A-3498-8EE1DA8292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080" y="0"/>
            <a:ext cx="1205992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4631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939800"/>
            <a:ext cx="3581886" cy="5507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155869"/>
            <a:ext cx="11328400" cy="52917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directly involved in receiving and filling a customer order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involved in replenishing retailer inventory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processes involved in generating the product that will fill the customer,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retailer and distributor orders. It is driven by the actual orders placed with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the manufacturer, forecasts for expected future demand, and the current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product availability in the manufacturer’s finished-product warehouse.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necessary to ensure that materials are available for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manufacturing to occur according to schedule.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93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277378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128274" y="1017002"/>
            <a:ext cx="3561566" cy="519393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74320" y="1241892"/>
            <a:ext cx="11450320" cy="48236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cycle occurs at the interface between two successive stages of the supply chain.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every supply chain will have all four cycles clearly separated. For example, a grocery supply chain in which a retailer stocks finished goods inventories and places replenishment orders with a distributor is likely to have all four cycles separated.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Dell, in contrast, bypasses the retailer and distributor when it sells servers directly to customers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(Direct Channel).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3819" y="326063"/>
            <a:ext cx="642906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9F4E9-35B5-C4F1-73FB-F7AE4A16F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44E42E-E8B0-316A-D4C4-5C3FB7FB03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8F4137-346A-6034-7EFE-CC79D218B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40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972AAB-7404-F5E1-7225-84FF0B70AF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904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24850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60097"/>
            <a:ext cx="3503055" cy="51863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40" y="1241893"/>
            <a:ext cx="11389360" cy="50220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View: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two categories, depending on whether they are executed in response to a customer order or in anticipation of customer orders.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Pull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by a customer order, whereas </a:t>
            </a: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 processes </a:t>
            </a: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and performed in anticipation of customer orders.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1108" y="272729"/>
            <a:ext cx="552978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174669"/>
            <a:ext cx="3520926" cy="505189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75920" y="1442720"/>
            <a:ext cx="11504905" cy="46024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(reactive).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Dell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assembles its computers to order and therefore, all processes except for those involved in the procurement cycle are “pull ”.</a:t>
            </a: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373240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48090" y="1243386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5440" y="1712686"/>
            <a:ext cx="11358880" cy="43223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800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execution is initiated in anticipation of customer orders (speculative).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Compaq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All processes except for those involved in the customer order cycle are of “push” type.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94911" y="485612"/>
            <a:ext cx="718728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319210" y="1101000"/>
            <a:ext cx="3503055" cy="525535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35279" y="1402081"/>
            <a:ext cx="11545545" cy="4754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processes discussed in the two views can be classified into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Relationship Management (CRM):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customers.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2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Supply Chain Management (ISCM):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that are internal to the firm.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3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Relationship Management (SRM):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suppliers.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12506" y="356087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9264625" y="1048132"/>
            <a:ext cx="3551406" cy="52126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86079" y="1503680"/>
            <a:ext cx="11494745" cy="45778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macro processes manage the flow of information, products, and funds required to generate, receive, and fulfill a customer request. 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generate customer demand and facilitate the placement and tracking of orders.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ISCM macro process</a:t>
            </a:r>
            <a:r>
              <a:rPr lang="en-US" sz="2800" b="1" dirty="0">
                <a:solidFill>
                  <a:srgbClr val="4472C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fulfill the demand generated by the CRM process in a timely manner and at the lowest possible cost.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arrange for and manage supply sources for various goods and services.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70433" y="323323"/>
            <a:ext cx="526836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51922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15107-9AA3-E9BE-32CD-FA474CEF9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0C95A3-7A75-FA83-CA6A-75A2060422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B6CD7B7-1ABA-D4E4-6FB4-E220CAA1C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46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170977-B591-A5C5-E88C-20243E6E1A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525"/>
            <a:ext cx="12192000" cy="672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36812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D65B1C-FD0F-747C-E50C-8D625870C4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EA79091-3CDF-4D5D-7C15-0B9B71426140}"/>
              </a:ext>
            </a:extLst>
          </p:cNvPr>
          <p:cNvSpPr/>
          <p:nvPr/>
        </p:nvSpPr>
        <p:spPr>
          <a:xfrm>
            <a:off x="9056190" y="856621"/>
            <a:ext cx="3745410" cy="572068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EDD0C3B-58DF-39AA-1C20-9AB7B4B9E126}"/>
              </a:ext>
            </a:extLst>
          </p:cNvPr>
          <p:cNvSpPr/>
          <p:nvPr/>
        </p:nvSpPr>
        <p:spPr>
          <a:xfrm>
            <a:off x="180431" y="1079992"/>
            <a:ext cx="11808369" cy="53836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optimizes inventory management</a:t>
            </a:r>
            <a:r>
              <a:rPr lang="en-US" sz="27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This is done by analyzing sales data, supply chain dynamics, and external variables to maintain ideal stock.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 forecasting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AI-powered demand forecasting enables companies to predict future demand for products with high accuracy by analyzing a wide range of data sources.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Improved warehouse efficiency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AI, specifically ML models, helps lay out warehouses more efficiently by being able to evaluate the quantity of materials 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More-timely deliveries</a:t>
            </a:r>
            <a:r>
              <a:rPr lang="en-US" sz="27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Manufacturers that assemble products via complex supply chains are especially dependent on timely and well-coordinated deliveries 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Wingdings" panose="05000000000000000000" pitchFamily="2" charset="2"/>
              <a:buChar char="§"/>
            </a:pPr>
            <a:r>
              <a:rPr lang="en-US" sz="27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can help make supply chains more sustainable</a:t>
            </a:r>
            <a:r>
              <a:rPr lang="en-US" sz="27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optimizing routes and reducing carbon emissions through smart logistics.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F4D2495-FC10-71AE-3A78-0DA6BCD5575C}"/>
              </a:ext>
            </a:extLst>
          </p:cNvPr>
          <p:cNvSpPr txBox="1"/>
          <p:nvPr/>
        </p:nvSpPr>
        <p:spPr>
          <a:xfrm>
            <a:off x="9523793" y="646360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513FC1A-3366-4021-7822-FE91F40044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C8E1842-7DBA-BC92-D76F-EEF088807217}"/>
              </a:ext>
            </a:extLst>
          </p:cNvPr>
          <p:cNvSpPr/>
          <p:nvPr/>
        </p:nvSpPr>
        <p:spPr>
          <a:xfrm>
            <a:off x="2971652" y="195368"/>
            <a:ext cx="79572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Applications of Artificial Intelligence in the SC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813289-F09E-23FE-8DE1-2A479246A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26270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8FF16-5042-4712-3FED-ABBEACA07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70958A4-1565-1BE2-A75A-5EF4600CBF0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4525634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CBFAD128-F7A6-6BCD-3595-CBF9AC3A6A2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ADC1EDB5-4C8D-582C-92F7-2556B53ABA39}"/>
              </a:ext>
            </a:extLst>
          </p:cNvPr>
          <p:cNvSpPr/>
          <p:nvPr/>
        </p:nvSpPr>
        <p:spPr>
          <a:xfrm rot="16200000" flipV="1">
            <a:off x="-1548190" y="433493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4898F04-CC69-34A3-D0B5-FB068AFE653D}"/>
              </a:ext>
            </a:extLst>
          </p:cNvPr>
          <p:cNvSpPr txBox="1"/>
          <p:nvPr/>
        </p:nvSpPr>
        <p:spPr>
          <a:xfrm>
            <a:off x="3437433" y="997450"/>
            <a:ext cx="6488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CEA0D26-4654-A0E4-4C12-30B1D432A04E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FA5377F-9EAA-B9B9-EF46-C56600C961BF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6F1ACD-FCAE-DBEE-9D20-EDF40E6010C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336FEC0-90D0-EFA4-175F-5D33E69DA16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556514E-09E6-9192-89D0-3BEA8B8C3B78}"/>
              </a:ext>
            </a:extLst>
          </p:cNvPr>
          <p:cNvSpPr txBox="1"/>
          <p:nvPr/>
        </p:nvSpPr>
        <p:spPr>
          <a:xfrm>
            <a:off x="3027680" y="1882778"/>
            <a:ext cx="9218253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5- Applications of Artificial Intelligence.</a:t>
            </a:r>
          </a:p>
        </p:txBody>
      </p:sp>
    </p:spTree>
    <p:extLst>
      <p:ext uri="{BB962C8B-B14F-4D97-AF65-F5344CB8AC3E}">
        <p14:creationId xmlns:p14="http://schemas.microsoft.com/office/powerpoint/2010/main" val="87405756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22196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6240" y="1351280"/>
            <a:ext cx="11440160" cy="49977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 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Chapter One</a:t>
            </a:r>
            <a:r>
              <a:rPr lang="en-US" sz="27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Lysons, K., &amp; Farrington, B. (2020). </a:t>
            </a:r>
            <a:r>
              <a:rPr lang="en-US" sz="2700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  <a:r>
              <a:rPr lang="en-US" sz="2700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 Pearson UK.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7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7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  <a:endParaRPr lang="en-US" sz="2700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7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05265" y="63555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25863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328889" y="2790168"/>
            <a:ext cx="3801492" cy="25662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261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D4C9A37-56F9-4532-BF4B-A88940157AC5}"/>
</file>

<file path=customXml/itemProps2.xml><?xml version="1.0" encoding="utf-8"?>
<ds:datastoreItem xmlns:ds="http://schemas.openxmlformats.org/officeDocument/2006/customXml" ds:itemID="{30C56C76-4F77-409E-BA48-81BE72928CFF}"/>
</file>

<file path=customXml/itemProps3.xml><?xml version="1.0" encoding="utf-8"?>
<ds:datastoreItem xmlns:ds="http://schemas.openxmlformats.org/officeDocument/2006/customXml" ds:itemID="{817CFC38-25E7-4E63-81E1-6366527B1DA8}"/>
</file>

<file path=docProps/app.xml><?xml version="1.0" encoding="utf-8"?>
<Properties xmlns="http://schemas.openxmlformats.org/officeDocument/2006/extended-properties" xmlns:vt="http://schemas.openxmlformats.org/officeDocument/2006/docPropsVTypes">
  <TotalTime>8551</TotalTime>
  <Words>2652</Words>
  <Application>Microsoft Office PowerPoint</Application>
  <PresentationFormat>Widescreen</PresentationFormat>
  <Paragraphs>375</Paragraphs>
  <Slides>50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8" baseType="lpstr">
      <vt:lpstr>MS PGothic</vt:lpstr>
      <vt:lpstr>Arial</vt:lpstr>
      <vt:lpstr>Calibri</vt:lpstr>
      <vt:lpstr>Calibri Light</vt:lpstr>
      <vt:lpstr>Noto Sans Symbols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 Tarek Mohamed</cp:lastModifiedBy>
  <cp:revision>158</cp:revision>
  <dcterms:created xsi:type="dcterms:W3CDTF">2023-04-29T09:08:23Z</dcterms:created>
  <dcterms:modified xsi:type="dcterms:W3CDTF">2025-09-10T12:56:10Z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