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4"/>
  </p:sldMasterIdLst>
  <p:notesMasterIdLst>
    <p:notesMasterId r:id="rId31"/>
  </p:notesMasterIdLst>
  <p:sldIdLst>
    <p:sldId id="480" r:id="rId5"/>
    <p:sldId id="303" r:id="rId6"/>
    <p:sldId id="271" r:id="rId7"/>
    <p:sldId id="493" r:id="rId8"/>
    <p:sldId id="494" r:id="rId9"/>
    <p:sldId id="495" r:id="rId10"/>
    <p:sldId id="313" r:id="rId11"/>
    <p:sldId id="499" r:id="rId12"/>
    <p:sldId id="500" r:id="rId13"/>
    <p:sldId id="498" r:id="rId14"/>
    <p:sldId id="489" r:id="rId15"/>
    <p:sldId id="481" r:id="rId16"/>
    <p:sldId id="482" r:id="rId17"/>
    <p:sldId id="501" r:id="rId18"/>
    <p:sldId id="502" r:id="rId19"/>
    <p:sldId id="276" r:id="rId20"/>
    <p:sldId id="483" r:id="rId21"/>
    <p:sldId id="484" r:id="rId22"/>
    <p:sldId id="490" r:id="rId23"/>
    <p:sldId id="491" r:id="rId24"/>
    <p:sldId id="492" r:id="rId25"/>
    <p:sldId id="497" r:id="rId26"/>
    <p:sldId id="256" r:id="rId27"/>
    <p:sldId id="496" r:id="rId28"/>
    <p:sldId id="503" r:id="rId29"/>
    <p:sldId id="50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3"/>
            <p14:sldId id="494"/>
            <p14:sldId id="495"/>
            <p14:sldId id="313"/>
            <p14:sldId id="499"/>
            <p14:sldId id="500"/>
            <p14:sldId id="498"/>
            <p14:sldId id="489"/>
            <p14:sldId id="481"/>
            <p14:sldId id="482"/>
            <p14:sldId id="501"/>
            <p14:sldId id="502"/>
            <p14:sldId id="276"/>
            <p14:sldId id="483"/>
            <p14:sldId id="484"/>
            <p14:sldId id="490"/>
            <p14:sldId id="491"/>
            <p14:sldId id="492"/>
            <p14:sldId id="497"/>
            <p14:sldId id="256"/>
            <p14:sldId id="496"/>
            <p14:sldId id="503"/>
            <p14:sldId id="50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57527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98487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51818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931719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345218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97536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99631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06724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hyperlink" Target="https://www.manaraa.com/post/3409/" TargetMode="External"/><Relationship Id="rId4" Type="http://schemas.openxmlformats.org/officeDocument/2006/relationships/hyperlink" Target="https://www.manaraa.com/post/6359/%D8%A3%D9%87%D9%85-%D8%A7%D9%84%D8%AA%D8%AD%D8%AF%D9%8A%D8%A7%D8%AA-%D8%A7%D9%84%D8%AA%D9%8A-%D8%AA%D9%88%D8%A7%D8%AC%D9%87-%D8%A7%D9%84%D8%A8%D8%A7%D8%AD%D8%AB-%D9%81%D9%8A-%D8%A7%D9%84%D8%AA%D8%B9%D8%A7%D9%85%D9%84-%D9%85%D8%B9-%D8%A7%D9%84%D8%A8%D9%8A%D8%A7%D9%86%D8%A7%D8%AA"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hyperlink" Target="https://www.manaraa.com/post/6661/%D8%A3%D9%85%D8%AB%D9%84%D8%A9-%D8%B9%D9%86-%D8%B9%D9%86%D9%88%D8%A7%D9%86-%D8%A7%D9%84%D8%A8%D8%AD%D8%AB-%D8%A7%D9%84%D8%B9%D9%84%D9%85%D9%8A"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83404" y="3794396"/>
            <a:ext cx="3094117" cy="584775"/>
          </a:xfrm>
          <a:prstGeom prst="rect">
            <a:avLst/>
          </a:prstGeom>
          <a:noFill/>
        </p:spPr>
        <p:txBody>
          <a:bodyPr wrap="square" rtlCol="0">
            <a:spAutoFit/>
          </a:bodyPr>
          <a:lstStyle/>
          <a:p>
            <a:pPr algn="ctr"/>
            <a:r>
              <a:rPr lang="ar-EG" sz="3200" b="1" dirty="0">
                <a:latin typeface="Times New Roman" panose="02020603050405020304" pitchFamily="18" charset="0"/>
                <a:cs typeface="Times New Roman" panose="02020603050405020304" pitchFamily="18" charset="0"/>
              </a:rPr>
              <a:t>المحاضرة 1 </a:t>
            </a:r>
            <a:endParaRPr lang="en-US" sz="32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مهارات بحثية 3</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34657" y="5409529"/>
            <a:ext cx="4242089" cy="1178818"/>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err="1">
                <a:solidFill>
                  <a:schemeClr val="tx1"/>
                </a:solidFill>
                <a:latin typeface="Times New Roman" panose="02020603050405020304" pitchFamily="18" charset="0"/>
                <a:cs typeface="Times New Roman" panose="02020603050405020304" pitchFamily="18" charset="0"/>
              </a:rPr>
              <a:t>Dr.Sania</a:t>
            </a:r>
            <a:r>
              <a:rPr lang="en-US" sz="4000" b="1" dirty="0">
                <a:solidFill>
                  <a:schemeClr val="tx1"/>
                </a:solidFill>
                <a:latin typeface="Times New Roman" panose="02020603050405020304" pitchFamily="18" charset="0"/>
                <a:cs typeface="Times New Roman" panose="02020603050405020304" pitchFamily="18" charset="0"/>
              </a:rPr>
              <a:t> Sabaa</a:t>
            </a:r>
          </a:p>
        </p:txBody>
      </p:sp>
      <p:sp>
        <p:nvSpPr>
          <p:cNvPr id="14" name="Oval 13"/>
          <p:cNvSpPr/>
          <p:nvPr/>
        </p:nvSpPr>
        <p:spPr>
          <a:xfrm>
            <a:off x="5808331" y="269653"/>
            <a:ext cx="5936245" cy="548900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951BBD2-6FF9-C759-6FB6-56C33A82098C}"/>
              </a:ext>
            </a:extLst>
          </p:cNvPr>
          <p:cNvSpPr txBox="1"/>
          <p:nvPr/>
        </p:nvSpPr>
        <p:spPr>
          <a:xfrm>
            <a:off x="6857999" y="6212093"/>
            <a:ext cx="5046331" cy="523220"/>
          </a:xfrm>
          <a:prstGeom prst="rect">
            <a:avLst/>
          </a:prstGeom>
          <a:noFill/>
        </p:spPr>
        <p:txBody>
          <a:bodyPr wrap="square">
            <a:spAutoFit/>
          </a:bodyPr>
          <a:lstStyle/>
          <a:p>
            <a:pPr algn="ctr"/>
            <a:r>
              <a:rPr lang="en-US" sz="2800" b="1" dirty="0"/>
              <a:t>www.midocean.edu.km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565228" y="3685086"/>
            <a:ext cx="5344510" cy="107634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مواصفات البحث الجيد واختيار وكتابة العنوان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470232" y="6292631"/>
            <a:ext cx="3410593"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433953" y="10159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745093"/>
          </a:xfrm>
          <a:prstGeom prst="rect">
            <a:avLst/>
          </a:prstGeom>
          <a:noFill/>
        </p:spPr>
        <p:txBody>
          <a:bodyPr wrap="square">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هنالك</a:t>
            </a:r>
            <a:r>
              <a:rPr lang="ar-EG" sz="2800" b="1" dirty="0">
                <a:latin typeface="Times New Roman" panose="02020603050405020304" pitchFamily="18" charset="0"/>
                <a:ea typeface="Times New Roman" panose="02020603050405020304" pitchFamily="18" charset="0"/>
                <a:cs typeface="Simplified Arabic" panose="02020603050405020304" pitchFamily="18" charset="-78"/>
              </a:rPr>
              <a:t> مجموعة من الموا</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صفات يجب توفرها في البحث ال</a:t>
            </a:r>
            <a:r>
              <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rPr>
              <a:t>علمى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 من أهمها </a:t>
            </a:r>
            <a:r>
              <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rPr>
              <a:t>ما يلى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3183885"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مواصفات البحث الجيد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630653" y="6292631"/>
            <a:ext cx="3250172"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14050" y="1762263"/>
            <a:ext cx="10541000" cy="4439229"/>
          </a:xfrm>
          <a:prstGeom prst="rect">
            <a:avLst/>
          </a:prstGeom>
          <a:noFill/>
        </p:spPr>
        <p:txBody>
          <a:bodyPr wrap="square" rtlCol="0">
            <a:spAutoFit/>
          </a:bodyPr>
          <a:lstStyle/>
          <a:p>
            <a:pPr algn="just" rtl="1">
              <a:lnSpc>
                <a:spcPct val="107000"/>
              </a:lnSpc>
            </a:pPr>
            <a:r>
              <a:rPr lang="ar-SA" sz="2400" b="1"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أولا العنوان الواضح والشامل الدال على موضوع البحث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ثانيا تحديد الخطوات والأهداف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ومن أهم مواصفات البحث الناجح تحديد خطوات البحث وأهدافه وحدوده المطلوبة البدء بتحديد واضح كمشكلة البحث ثم وضع الفرضيات المرتبطة بها ثم تحديد أسلوب جمع البيانات والمعلومات المطلوبة لبحثه وتحليلها وتحديد هدف أو أهدافا للبحث الذي يسعى إلى تحقيقها بصورة واضحة ووضع إطار البحث في حدود موضوعية وزمنية ومكانية واضحة المعالم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ثالثا الإلمام الكافي بموضوع البحث:</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يجب أن يتناسب البحث وموضوعه مع إمكانات الباحث ويكون لديه الإلمام الكافي بمجال وموضوع البحث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رابعا توفر الوقت الكافي لدى الباحث: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أي أن هناك وقت محدد لإنجاز البحث وتنفيذ خطواته وإجراءاته المطلوبة وأن يتناسب الوقت المتاح مع حجم البحث وطبيعته </a:t>
            </a: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935453" y="6292631"/>
            <a:ext cx="2945372"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مواصفات البحث الجيد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6090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798820"/>
            <a:ext cx="10668000" cy="4776244"/>
          </a:xfrm>
          <a:prstGeom prst="rect">
            <a:avLst/>
          </a:prstGeom>
          <a:noFill/>
        </p:spPr>
        <p:txBody>
          <a:bodyPr wrap="square" rtlCol="0">
            <a:spAutoFit/>
          </a:bodyPr>
          <a:lstStyle/>
          <a:p>
            <a:pPr marL="0" marR="0" algn="just" rtl="1">
              <a:lnSpc>
                <a:spcPct val="107000"/>
              </a:lnSpc>
              <a:spcBef>
                <a:spcPts val="0"/>
              </a:spcBef>
              <a:spcAft>
                <a:spcPts val="0"/>
              </a:spcAft>
            </a:pPr>
            <a:r>
              <a:rPr lang="ar-SA" sz="1800" b="1" u="none" strike="noStrike"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خامسا الاستناد إلى المصادر الأصلية :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ينبغي أن يعتمد الباحث في كتابة بحثه على الدراسات والآراء الأصيلة والمسندة وعليه أن يكون دقيقا في جمع معلوماته وتعد الأمانة العلمية في الاقتباس والاستفادة من المعلومات ونقلها أمر في غاية الأهمية في كتابة البحوث وتتركز الأمانة العلمية في البحث على جانبين أساسيين :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الإشارة إلى المصادر التي استقى منها الباحث معلوماته وأفكاره منها.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التأكد من عدم تشويه الأفكار والآراء التي نقل الباحث عنها معلوماته.</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سادسا وضع أسلوب تقرير البحث :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إن البحث الجيد يكون مكتوب بأسلوب واضح ومقروء ومشوق بطريقة تجذب القارئ لقراءته ومتابعة صفحاته ومعلوماته.</a:t>
            </a:r>
            <a:endParaRPr lang="en-US" sz="24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726905" y="6292631"/>
            <a:ext cx="3153920"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520DE25-1A05-8D87-AB8A-5B0FFB0CFF22}"/>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مواصفات البحث الجيد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0044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94479" y="1596120"/>
            <a:ext cx="10455214" cy="4716227"/>
          </a:xfrm>
          <a:prstGeom prst="rect">
            <a:avLst/>
          </a:prstGeom>
          <a:noFill/>
        </p:spPr>
        <p:txBody>
          <a:bodyPr wrap="square" rtlCol="0">
            <a:spAutoFit/>
          </a:bodyPr>
          <a:lstStyle/>
          <a:p>
            <a:pPr marL="0" marR="0" algn="just" rtl="1">
              <a:lnSpc>
                <a:spcPct val="107000"/>
              </a:lnSpc>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سابعا الترابط بين أجزاء البحث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أن تكون أمام البحث وأجزاءه المختلفة مترابطة ومنسجمة سواء كان ذلك على مستوى الفصول أو المباحث والأجزاء الأخرى.</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ثامنا مدى الإسهام والإضافة إلى المعرفة في مجال تخصص الباحث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أن تضيف البحوث العلمية أشياء جديدة ومفيدة والتأكيد على الابتكار عند كتابة البحوث والرسائل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تاسعا الموضوعية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والابتعاد عن التحيز في ذكر النتائج التي توصل الباحث إليها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FF0000"/>
                </a:solidFill>
                <a:effectLst/>
                <a:latin typeface="Times New Roman" panose="02020603050405020304" pitchFamily="18" charset="0"/>
                <a:ea typeface="Times New Roman" panose="02020603050405020304" pitchFamily="18" charset="0"/>
                <a:cs typeface="Simplified Arabic" panose="02020603050405020304" pitchFamily="18" charset="-78"/>
              </a:rPr>
              <a:t>عاشرا توفر المعلومات والمصادر من موضوع البحث :</a:t>
            </a:r>
            <a:endPar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توفر مصادر المعلومات المكتوبة أو المطبوعة أو الالكترونية المتوفرة في المكتبات ومراكز المعلومات التي يستطيع الباحث الوصول إليها.</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518358" y="6292631"/>
            <a:ext cx="3362467"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F951193-4889-F7D7-12AD-095099001CC3}"/>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مواصفات البحث الجيد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7203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30145"/>
          </a:xfrm>
          <a:prstGeom prst="rect">
            <a:avLst/>
          </a:prstGeom>
          <a:noFill/>
        </p:spPr>
        <p:txBody>
          <a:bodyPr wrap="square" rtlCol="0">
            <a:spAutoFit/>
          </a:bodyPr>
          <a:lstStyle/>
          <a:p>
            <a:pPr marL="0" marR="0" algn="ctr" rtl="1">
              <a:lnSpc>
                <a:spcPct val="107000"/>
              </a:lnSpc>
              <a:spcBef>
                <a:spcPts val="0"/>
              </a:spcBef>
              <a:spcAft>
                <a:spcPts val="0"/>
              </a:spcAft>
            </a:pPr>
            <a:r>
              <a:rPr lang="ar-EG" sz="2800" b="1" i="0" u="none" strike="noStrike" dirty="0">
                <a:effectLst/>
                <a:latin typeface="notonaskharabic"/>
              </a:rPr>
              <a:t>مفهوم عنوان البحث العلمي </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385542"/>
          </a:xfrm>
          <a:prstGeom prst="rect">
            <a:avLst/>
          </a:prstGeom>
          <a:noFill/>
        </p:spPr>
        <p:txBody>
          <a:bodyPr wrap="square" rtlCol="0">
            <a:spAutoFit/>
          </a:bodyPr>
          <a:lstStyle/>
          <a:p>
            <a:pPr algn="just" rtl="1"/>
            <a:r>
              <a:rPr lang="ar-EG" sz="2800" b="1" i="0" u="none" strike="noStrike" dirty="0">
                <a:effectLst/>
                <a:latin typeface="notonaskharabic"/>
              </a:rPr>
              <a:t> </a:t>
            </a:r>
            <a:endParaRPr lang="ar-EG" sz="2800" b="1" i="0" dirty="0">
              <a:effectLst/>
              <a:latin typeface="notonaskharabic"/>
            </a:endParaRPr>
          </a:p>
          <a:p>
            <a:pPr algn="just" rtl="1"/>
            <a:r>
              <a:rPr lang="ar-EG" sz="2800" b="1" i="0" dirty="0">
                <a:effectLst/>
                <a:latin typeface="notonaskharabic"/>
              </a:rPr>
              <a:t>يشير إلى اسم البحث الذي يعكس الموضوع، ويوضح مجاله وبعض معالمه.كما يؤدي العنوان وظيفة إعلامية منذ الاطلاع عليه، حيث يوضح النطاق الأضيق الذي سيتولى </a:t>
            </a:r>
            <a:r>
              <a:rPr lang="ar-EG" sz="2800" b="1" i="0" u="none" strike="noStrike" dirty="0">
                <a:effectLst/>
                <a:latin typeface="notonaskharabic"/>
                <a:hlinkClick r:id="rId4" tooltip="أهم التحديات التي تواجه الباحث في التعامل مع البيانات">
                  <a:extLst>
                    <a:ext uri="{A12FA001-AC4F-418D-AE19-62706E023703}">
                      <ahyp:hlinkClr xmlns:ahyp="http://schemas.microsoft.com/office/drawing/2018/hyperlinkcolor" val="tx"/>
                    </a:ext>
                  </a:extLst>
                </a:hlinkClick>
              </a:rPr>
              <a:t>الباحث</a:t>
            </a:r>
            <a:r>
              <a:rPr lang="ar-EG" sz="2800" b="1" i="0" dirty="0">
                <a:effectLst/>
                <a:latin typeface="notonaskharabic"/>
              </a:rPr>
              <a:t> عملية التنقيب عنه.</a:t>
            </a:r>
          </a:p>
          <a:p>
            <a:pPr algn="just" rtl="1"/>
            <a:r>
              <a:rPr lang="ar-EG" sz="2800" b="1" i="0" dirty="0">
                <a:effectLst/>
                <a:latin typeface="notonaskharabic"/>
              </a:rPr>
              <a:t>لذلك يجب على الباحث إعطاء </a:t>
            </a:r>
            <a:r>
              <a:rPr lang="ar-EG" sz="2800" b="1" i="0" u="none" strike="noStrike" dirty="0">
                <a:effectLst/>
                <a:latin typeface="notonaskharabic"/>
                <a:hlinkClick r:id="rId5" tooltip="صفحة العنوان في البحث كيف يتم كتابتها ؟">
                  <a:extLst>
                    <a:ext uri="{A12FA001-AC4F-418D-AE19-62706E023703}">
                      <ahyp:hlinkClr xmlns:ahyp="http://schemas.microsoft.com/office/drawing/2018/hyperlinkcolor" val="tx"/>
                    </a:ext>
                  </a:extLst>
                </a:hlinkClick>
              </a:rPr>
              <a:t>العنوان</a:t>
            </a:r>
            <a:r>
              <a:rPr lang="ar-EG" sz="2800" b="1" i="0" dirty="0">
                <a:effectLst/>
                <a:latin typeface="notonaskharabic"/>
              </a:rPr>
              <a:t> أهمية وقدر كبيرين، لأنه أول ما ينظر إليه القارئ لقراءة البحث العلمي، ويجب أن يكتب بطريقة مختصرة عن محتوى البحث الذي يتحدث عنه.</a:t>
            </a:r>
          </a:p>
          <a:p>
            <a:endParaRPr lang="en-US"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16867" y="133507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62737" y="6292631"/>
            <a:ext cx="3218088"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067273"/>
            <a:ext cx="7040286" cy="530145"/>
          </a:xfrm>
          <a:prstGeom prst="rect">
            <a:avLst/>
          </a:prstGeom>
          <a:noFill/>
        </p:spPr>
        <p:txBody>
          <a:bodyPr wrap="square" rtlCol="0">
            <a:spAutoFit/>
          </a:bodyPr>
          <a:lstStyle/>
          <a:p>
            <a:pPr algn="ctr" rtl="1"/>
            <a:r>
              <a:rPr lang="ar-EG" sz="2800" b="1" i="0" u="none" strike="noStrike" dirty="0">
                <a:effectLst/>
                <a:latin typeface="notonaskharabic"/>
              </a:rPr>
              <a:t>اعتبارات مهمة لعنوان البحث العلمي </a:t>
            </a:r>
            <a:endParaRPr lang="ar-EG" sz="2800" b="1" i="0" dirty="0">
              <a:effectLst/>
              <a:latin typeface="notonaskharabic"/>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65992" y="1636650"/>
            <a:ext cx="8417320" cy="4982390"/>
          </a:xfrm>
          <a:prstGeom prst="rect">
            <a:avLst/>
          </a:prstGeom>
          <a:noFill/>
        </p:spPr>
        <p:txBody>
          <a:bodyPr wrap="square" rtlCol="0">
            <a:spAutoFit/>
          </a:bodyPr>
          <a:lstStyle/>
          <a:p>
            <a:pPr algn="r" rtl="1">
              <a:lnSpc>
                <a:spcPct val="150000"/>
              </a:lnSpc>
            </a:pPr>
            <a:r>
              <a:rPr lang="ar-EG" sz="2800" b="1" i="0" u="none" strike="noStrike" dirty="0">
                <a:effectLst/>
                <a:latin typeface="notonaskharabic"/>
              </a:rPr>
              <a:t>  </a:t>
            </a:r>
            <a:r>
              <a:rPr lang="ar-EG" sz="2800" b="1" i="0" dirty="0">
                <a:solidFill>
                  <a:srgbClr val="000000"/>
                </a:solidFill>
                <a:effectLst/>
                <a:latin typeface="notonaskharabic"/>
              </a:rPr>
              <a:t>يجب أن يكون “العنوان” وصفياً ومباشراً ودقيقاً ومناسباً ومثيراً للاهتمام وموجزاً ودقيقاً وفريداً وبالإضافة إلى أنه يجب ألا يكون مضللاً. كذلك من المهم جداً تضمين أهم المصطلحات والكلمات (“الكلمات الرئيسية”) في العنوان لغرض عملية الفهرسة المناسبة ومن ثم استرجاعها عبر محركات البحث وقواعد البيانات العلمية. كما أنه يجب على الباحث أن يلتزم بالتعليمات فيما يتعلق بأسلوب وعدد الكلمات المسموح بها للعنوان.</a:t>
            </a:r>
            <a:br>
              <a:rPr lang="ar-EG" sz="2800" b="1" dirty="0"/>
            </a:br>
            <a:endParaRPr lang="en-US" b="1"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518358" y="6292631"/>
            <a:ext cx="3362467"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93200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86767" y="1069801"/>
            <a:ext cx="7040286" cy="530145"/>
          </a:xfrm>
          <a:prstGeom prst="rect">
            <a:avLst/>
          </a:prstGeom>
          <a:noFill/>
        </p:spPr>
        <p:txBody>
          <a:bodyPr wrap="square" rtlCol="0">
            <a:spAutoFit/>
          </a:bodyPr>
          <a:lstStyle/>
          <a:p>
            <a:pPr algn="ctr" rtl="1"/>
            <a:r>
              <a:rPr lang="ar-EG" sz="2800" b="1" i="0" u="none" strike="noStrike" dirty="0">
                <a:effectLst/>
                <a:latin typeface="notonaskharabic"/>
              </a:rPr>
              <a:t> أهمية العنوان في البحث العلمي</a:t>
            </a:r>
            <a:endParaRPr lang="ar-EG" sz="2800" b="1" i="0" dirty="0">
              <a:effectLst/>
              <a:latin typeface="notonaskharabic"/>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4336059"/>
          </a:xfrm>
          <a:prstGeom prst="rect">
            <a:avLst/>
          </a:prstGeom>
          <a:noFill/>
        </p:spPr>
        <p:txBody>
          <a:bodyPr wrap="square" rtlCol="0">
            <a:spAutoFit/>
          </a:bodyPr>
          <a:lstStyle/>
          <a:p>
            <a:pPr algn="justLow" rtl="1">
              <a:lnSpc>
                <a:spcPct val="150000"/>
              </a:lnSpc>
            </a:pPr>
            <a:r>
              <a:rPr lang="ar-EG" sz="2800" b="1" i="0" u="none" strike="noStrike" dirty="0">
                <a:effectLst/>
                <a:latin typeface="notonaskharabic"/>
              </a:rPr>
              <a:t> </a:t>
            </a:r>
            <a:r>
              <a:rPr lang="ar-EG" sz="2800" b="1" i="0" dirty="0">
                <a:solidFill>
                  <a:srgbClr val="000000"/>
                </a:solidFill>
                <a:effectLst/>
                <a:latin typeface="notonaskharabic"/>
              </a:rPr>
              <a:t>يجب أن يحتوي </a:t>
            </a:r>
            <a:r>
              <a:rPr lang="ar-EG" sz="2800" b="1" i="0" u="none" strike="noStrike" dirty="0">
                <a:solidFill>
                  <a:srgbClr val="0000FF"/>
                </a:solidFill>
                <a:effectLst/>
                <a:latin typeface="notonaskharabic"/>
                <a:hlinkClick r:id="rId4" tooltip="أمثلة عن عنوان البحث العلمي"/>
              </a:rPr>
              <a:t>عنوان البحث العلمي</a:t>
            </a:r>
            <a:r>
              <a:rPr lang="ar-EG" sz="2800" b="1" i="0" dirty="0">
                <a:solidFill>
                  <a:srgbClr val="000000"/>
                </a:solidFill>
                <a:effectLst/>
                <a:latin typeface="notonaskharabic"/>
              </a:rPr>
              <a:t> على مجموعة من التفاصيل التي تعتبر بأنها كافية لإثارة فضول واهتمام القارئ وذلك لتشجيعه حتى يمضي القارئ في دراسة محتوى الملخص ثم (في حال إذا كان لا يزال مهتماً بمواصلة المحتوى بالكامل) سيكمل البحث العلمي. كما أن المجلة تستخدم مواقع الويب وقواعد البيانات الإلكترونية ومحركات البحث الكلمات الموجودة في العنوان لاسترداد بحث علمي معين أثناء البحث. </a:t>
            </a:r>
            <a:br>
              <a:rPr lang="ar-EG" sz="2800" dirty="0"/>
            </a:br>
            <a:endParaRPr lang="en-US"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67432" y="6260434"/>
            <a:ext cx="3171641"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3714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07000"/>
              </a:lnSpc>
              <a:spcBef>
                <a:spcPts val="0"/>
              </a:spcBef>
              <a:spcAft>
                <a:spcPts val="0"/>
              </a:spcAft>
            </a:pPr>
            <a:r>
              <a:rPr lang="ar-SA" sz="28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أولا العنوان الواضح والشامل الدال على موضوع البحث</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596497"/>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ينبغي أن يتوفر ثلاث سمات أساسية في العنوان هي: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الشمولية: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أي أن يشمل عنوان البحث المجال المحدد والموضوع الدقيق الذي يخوض فيه الباحث والفترة الزمنية التي يغطيها البحث.</a:t>
            </a:r>
            <a:endPar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الوضوح: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أي أن يكون عنوان الباحث واضحا في مصطلحا ته وعباراته واستخدامه لبعض الإشارات والرموز.</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الدلالة: أن يعطي عنوان البحث</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99621" y="6292631"/>
            <a:ext cx="2881204"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814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أولا العنوان الواضح والشامل الدال على موضوع البحث</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873496"/>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ينبغي أن يتوفر ثلاث سمات أساسية في العنوان </a:t>
            </a:r>
            <a:endPar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endParaRPr lang="ar-EG" sz="2800" b="1" dirty="0">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الدلالة: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أن يعطي عنوان البحث دلالات موضوعية محددة وواضحة للموضوع الذي يبحث ومعالجته والابتعاد عن العموميات.</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0"/>
              </a:spcAft>
              <a:buFont typeface="Wingdings" panose="05000000000000000000" pitchFamily="2" charset="2"/>
              <a:buChar char="Ø"/>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عنوان البحث يجب أن يوحي بمحتوى الدراسة وبطريقة القياس.</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0"/>
              </a:spcAft>
              <a:buFont typeface="Wingdings" panose="05000000000000000000" pitchFamily="2" charset="2"/>
              <a:buChar char="Ø"/>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تحديد وبلورة عنوان البحث بعد التأكد من شمولية العنوان لكافة الجوانب الموضوعية والجغرافية  والزمنية للبحث.</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14611" y="6292631"/>
            <a:ext cx="3266214"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34699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35148"/>
            <a:ext cx="8417320" cy="4795544"/>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 البحث الجيّد يكون ذا عنوان واضح ومحدّد، ويتكوّن من كلمات مفتاحيّة بارزة تدلّ على محتوى البحث، كما يوّضح طبيعة متغيّرات البحث وعلاقتها ببعضها.</a:t>
            </a:r>
            <a:endPar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endParaRPr lang="ar-EG" sz="2800" b="1" dirty="0">
              <a:latin typeface="Times New Roman" panose="02020603050405020304" pitchFamily="18" charset="0"/>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0"/>
              </a:spcAft>
            </a:pPr>
            <a:r>
              <a:rPr lang="ar-SA" sz="2800" b="1" dirty="0">
                <a:effectLst/>
                <a:latin typeface="Simplified Arabic" panose="02020603050405020304" pitchFamily="18" charset="-78"/>
                <a:ea typeface="Times New Roman" panose="02020603050405020304" pitchFamily="18" charset="0"/>
                <a:cs typeface="Arial" panose="020B0604020202020204" pitchFamily="34" charset="0"/>
              </a:rPr>
              <a:t> يتميز عنوان البحث بالإنجليزية</a:t>
            </a:r>
            <a:r>
              <a:rPr lang="en-US" sz="2800" b="1" dirty="0">
                <a:effectLst/>
                <a:latin typeface="Times New Roman" panose="02020603050405020304" pitchFamily="18" charset="0"/>
                <a:ea typeface="Times New Roman" panose="02020603050405020304" pitchFamily="18" charset="0"/>
                <a:cs typeface="Simplified Arabic" panose="02020603050405020304" pitchFamily="18" charset="-78"/>
              </a:rPr>
              <a:t> Title) :</a:t>
            </a:r>
            <a:r>
              <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en-US" sz="2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بوضوحه ودقته، مع مراعاة استخدام عباراتٍ قصيرةٍ ومختصرةٍ، توجز موضوع البحث إلى حدٍّ كبيرٍ، ولكن بشكلٍ يدلّ على مشكلة البحث، ويحدّد أبعادها، وأهدافها الرئيسية، مع تجنب استخدام المصطلحات التي تحتمل أكثر من معنى واحدٍ، لتجنب الغموض واللبس.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8534400" y="6292631"/>
            <a:ext cx="3346425"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58629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50727" y="1431309"/>
            <a:ext cx="4113898" cy="553357"/>
          </a:xfrm>
          <a:prstGeom prst="rect">
            <a:avLst/>
          </a:prstGeom>
          <a:noFill/>
        </p:spPr>
        <p:txBody>
          <a:bodyPr wrap="square" rtlCol="0">
            <a:spAutoFit/>
          </a:bodyPr>
          <a:lstStyle/>
          <a:p>
            <a:pPr marL="0" marR="0" algn="ctr" rtl="1">
              <a:lnSpc>
                <a:spcPct val="107000"/>
              </a:lnSpc>
              <a:spcBef>
                <a:spcPts val="0"/>
              </a:spcBef>
              <a:spcAft>
                <a:spcPts val="0"/>
              </a:spcAft>
            </a:pPr>
            <a:r>
              <a:rPr lang="ar-EG"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صياغة </a:t>
            </a: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عنوان البحث</a:t>
            </a:r>
            <a:endParaRPr lang="en-US" sz="28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07371" y="2498065"/>
            <a:ext cx="8454223" cy="4334520"/>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تجب صياغة عنوان البحث صياغةً جيِّدة توضِّح هدفَ الدراسة ومجالها التطبيقيِّ وألاَّ تتجاوز كلماته خمس عشرة كلمة، فإن احتاج الباحثُ إلى مزيد من الكلمات أو العبارات الدالَّة دلالةً حقيقيَّة عن البحث فلا مانع من إتمام العنوان بعنوانٍ تفسيريٍّ أصغر منه أو شرح العنوان في مستخلص البحث، وقد يكون العنوانُ أحد فرضيَّات البحث الأساسيَّة أو مطابقاً لأبرز نتيجة متوقَّعة للبحث، ومهما يكن من أمرٍ فإنَّ العنوان ينبغي أن يعبِّر بدقَّة واختصار شديد عن البحث في طبيعته وموضوعه وأبعاده وربَّما اقتضى الأمر أن يكون فيه إيحاءٌ بنتائجه</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06528" y="6292631"/>
            <a:ext cx="3074297" cy="400110"/>
          </a:xfrm>
          <a:prstGeom prst="rect">
            <a:avLst/>
          </a:prstGeom>
          <a:noFill/>
        </p:spPr>
        <p:txBody>
          <a:bodyPr wrap="square" rtlCol="0">
            <a:spAutoFit/>
          </a:bodyPr>
          <a:lstStyle/>
          <a:p>
            <a:pPr algn="ctr"/>
            <a:r>
              <a:rPr lang="en-US" sz="2000" b="1" dirty="0"/>
              <a:t>www.midocean.edu.km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6584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614611" y="6292631"/>
            <a:ext cx="3266214"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DF871F9-7B73-0E5C-DB77-818E4C50D0A3}"/>
              </a:ext>
            </a:extLst>
          </p:cNvPr>
          <p:cNvSpPr txBox="1"/>
          <p:nvPr/>
        </p:nvSpPr>
        <p:spPr>
          <a:xfrm>
            <a:off x="824460" y="1028343"/>
            <a:ext cx="10493114" cy="5379165"/>
          </a:xfrm>
          <a:prstGeom prst="rect">
            <a:avLst/>
          </a:prstGeom>
          <a:noFill/>
        </p:spPr>
        <p:txBody>
          <a:bodyPr wrap="square">
            <a:spAutoFit/>
          </a:bodyPr>
          <a:lstStyle/>
          <a:p>
            <a:pPr algn="just" rtl="1"/>
            <a:r>
              <a:rPr lang="ar-EG" sz="2400" b="1" i="0" u="sng" strike="noStrike" dirty="0">
                <a:solidFill>
                  <a:srgbClr val="C00000"/>
                </a:solidFill>
                <a:effectLst/>
                <a:latin typeface="notonaskharabic"/>
              </a:rPr>
              <a:t> نصائح  لصياغة عنوان جيد للبحث العلمي: </a:t>
            </a:r>
            <a:endParaRPr lang="ar-EG" sz="2400" b="1" i="0" u="sng" dirty="0">
              <a:solidFill>
                <a:srgbClr val="C00000"/>
              </a:solidFill>
              <a:effectLst/>
              <a:latin typeface="notonaskharabic"/>
            </a:endParaRPr>
          </a:p>
          <a:p>
            <a:pPr algn="just" rtl="1">
              <a:lnSpc>
                <a:spcPct val="150000"/>
              </a:lnSpc>
            </a:pPr>
            <a:r>
              <a:rPr lang="ar-EG" sz="2400" b="1" i="0" dirty="0">
                <a:solidFill>
                  <a:srgbClr val="000000"/>
                </a:solidFill>
                <a:effectLst/>
                <a:latin typeface="notonaskharabic"/>
              </a:rPr>
              <a:t>يحتاج الكثير من الباحثين وخصوصاً المبتدئين منهم إلى المزيد من النصائح والإرشادات التي توجههم لصياغة محتوى عنوان جيد للدراسة وخصوصاً المبتدئين منهم، وذلك لما لعنوان البحث العلمي من أهمية كبيرة في إعداد البحث العلمي بصورة كاملة ومتكاملة، لذلك يمكن الإشارة إلى أهم النصائح الواجب على كل باحث الاعتناء بها لصياغة عنوان الدراسة بصورة متميزة والتي تتمثل في:</a:t>
            </a:r>
            <a:endParaRPr lang="ar-EG" sz="2400" b="1" i="0" dirty="0">
              <a:solidFill>
                <a:srgbClr val="666666"/>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أن يكون العنوان بسيطاً ومباشراً</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لابد أن تكون ممتعة وغنية بالمعلومات</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من المفضل أن تكون محددة ودقيقة وفعالة (مع “كلمات رئيسية” علمية أساسية للفهرسة)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أن تكون موجزة ودقيقة ويجب أن تتضمن الموضوع الرئيسي للورقة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لا ينبغي أن تكون مضللة أو مضللة</a:t>
            </a:r>
            <a:endParaRPr lang="ar-EG" sz="2400" b="1" i="0" dirty="0">
              <a:solidFill>
                <a:srgbClr val="333333"/>
              </a:solidFill>
              <a:effectLst/>
              <a:latin typeface="notonaskharabic"/>
            </a:endParaRPr>
          </a:p>
        </p:txBody>
      </p:sp>
    </p:spTree>
    <p:extLst>
      <p:ext uri="{BB962C8B-B14F-4D97-AF65-F5344CB8AC3E}">
        <p14:creationId xmlns:p14="http://schemas.microsoft.com/office/powerpoint/2010/main" val="2287976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662737" y="6292631"/>
            <a:ext cx="3218088"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DF871F9-7B73-0E5C-DB77-818E4C50D0A3}"/>
              </a:ext>
            </a:extLst>
          </p:cNvPr>
          <p:cNvSpPr txBox="1"/>
          <p:nvPr/>
        </p:nvSpPr>
        <p:spPr>
          <a:xfrm>
            <a:off x="824460" y="1028343"/>
            <a:ext cx="10493114" cy="5379165"/>
          </a:xfrm>
          <a:prstGeom prst="rect">
            <a:avLst/>
          </a:prstGeom>
          <a:noFill/>
        </p:spPr>
        <p:txBody>
          <a:bodyPr wrap="square">
            <a:spAutoFit/>
          </a:bodyPr>
          <a:lstStyle/>
          <a:p>
            <a:pPr algn="just" rtl="1"/>
            <a:r>
              <a:rPr lang="ar-EG" sz="2400" b="1" i="0" u="sng" strike="noStrike" dirty="0">
                <a:solidFill>
                  <a:srgbClr val="C00000"/>
                </a:solidFill>
                <a:effectLst/>
                <a:latin typeface="notonaskharabic"/>
              </a:rPr>
              <a:t> نصائح  لصياغة عنوان جيد للبحث العلمي: </a:t>
            </a:r>
            <a:endParaRPr lang="ar-EG" sz="2400" b="1" i="0" u="sng" dirty="0">
              <a:solidFill>
                <a:srgbClr val="C00000"/>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ألا تكون طويلة جداً أو قصيرة جداً (أو غامضة)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ينبغي تجنب الكلمات الغريبة أو المسلية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تجنب الاختصارات غير القياسية والاختصارات غير الضرورية (أو المصطلحات الفنية)</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أن يكون العنوان محدداً، أي أنه يجب أن يتضمن الإعداد، والسكان، والتدخل، والشرط، ونقطة النهاية، والتصميم</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من المحبب ذكر مكان الدراسة وحجم العينة فقط إذا كان ذلك يضيف إلى القيمة العلمية للعنوان</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وضع مصطلحات / كلمات رئيسية مهمة في بداية العنوان</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تُفضل العناوين الوصفية على العناوين التقريرية أو الاستفهام</a:t>
            </a:r>
            <a:endParaRPr lang="ar-EG" sz="2400" b="1" i="0" dirty="0">
              <a:solidFill>
                <a:srgbClr val="333333"/>
              </a:solidFill>
              <a:effectLst/>
              <a:latin typeface="notonaskharabic"/>
            </a:endParaRPr>
          </a:p>
          <a:p>
            <a:pPr marL="342900" indent="-342900" algn="just" rtl="1">
              <a:lnSpc>
                <a:spcPct val="150000"/>
              </a:lnSpc>
              <a:buFont typeface="Wingdings" panose="05000000000000000000" pitchFamily="2" charset="2"/>
              <a:buChar char="q"/>
            </a:pPr>
            <a:r>
              <a:rPr lang="ar-EG" sz="2400" b="1" i="0" dirty="0">
                <a:solidFill>
                  <a:srgbClr val="000000"/>
                </a:solidFill>
                <a:effectLst/>
                <a:latin typeface="notonaskharabic"/>
              </a:rPr>
              <a:t>يجب على المؤلفين الالتزام بعدد الكلمات والتعليمات الأخرى على النحو المحدد في المجلة المستهدفة</a:t>
            </a:r>
            <a:endParaRPr lang="ar-EG" sz="2400" b="1" i="0" dirty="0">
              <a:solidFill>
                <a:srgbClr val="333333"/>
              </a:solidFill>
              <a:effectLst/>
              <a:latin typeface="notonaskharabic"/>
            </a:endParaRPr>
          </a:p>
        </p:txBody>
      </p:sp>
    </p:spTree>
    <p:extLst>
      <p:ext uri="{BB962C8B-B14F-4D97-AF65-F5344CB8AC3E}">
        <p14:creationId xmlns:p14="http://schemas.microsoft.com/office/powerpoint/2010/main" val="2654392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85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مثال لعنوان بحث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65502"/>
            <a:ext cx="10285751" cy="4071114"/>
          </a:xfrm>
          <a:prstGeom prst="rect">
            <a:avLst/>
          </a:prstGeom>
          <a:noFill/>
        </p:spPr>
        <p:txBody>
          <a:bodyPr wrap="square" rtlCol="0">
            <a:spAutoFit/>
          </a:bodyPr>
          <a:lstStyle/>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وعنوان البحث لابدَّ أن يحتوي على ما يشير إلى الهدف الرئيس للدراسة وتحديد أبعادها العلميَّة والمكانيَّة والزمانيَّة كما هو واضح في العنوان التالي: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u="sng"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مراكز استقطاب الخدمات الريفيَّة</a:t>
            </a:r>
            <a:r>
              <a:rPr lang="ar-EG" sz="2400" u="sng" dirty="0">
                <a:solidFill>
                  <a:srgbClr val="C00000"/>
                </a:solidFill>
                <a:latin typeface="Calibri" panose="020F0502020204030204" pitchFamily="34" charset="0"/>
                <a:ea typeface="Times New Roman" panose="02020603050405020304" pitchFamily="18" charset="0"/>
                <a:cs typeface="Arial" panose="020B0604020202020204" pitchFamily="34" charset="0"/>
              </a:rPr>
              <a:t> </a:t>
            </a:r>
            <a:r>
              <a:rPr lang="ar-SA" sz="2400" b="1" u="sng"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ودورها في تنمية القرى في منطقة حائل: دراسة في جغرافيَّة الريف</a:t>
            </a:r>
            <a:endParaRPr lang="en-US" sz="2400"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فهذا العنوان بصياغته تلك حدَّد موضوعَ هذه الدراسة بمراكز استقطاب الخدمات الريفيَّة مشيراً إلى بعض أهدافها بتقويم دور تلك المراكز في تنمية القرى، وعيَّن مجالَها التطبيقيَّ بمنطقة حائل، وأوضح انتماءَها في ميدانهـا التخصُّصيِّ إلى جغرافيَّة الريف، ويتحدَّد بعدُها الزمانيُّ بعام 1420هـ عام تقديمها.</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775032" y="6292631"/>
            <a:ext cx="3105793"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1088555"/>
            <a:ext cx="4707457"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241455" cy="2306401"/>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ولعلَّ أهميَّة الصياغة لعنوان البحث تتَّضح بمقارنة العنوان السابق بعنوان آخر أذن لي صاحبُه بهذه المقارنة، ذلك هو العنوان التالي:</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u="sng"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العمليَّات الحسابيَّة الأربعة بين التحليل والتقويم وتحديد الأخطاء الشائعة فيها ومعالجتها</a:t>
            </a:r>
            <a:endParaRPr lang="en-US" sz="2800"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470232" y="6292631"/>
            <a:ext cx="3410593"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831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33581"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61422" y="4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47299"/>
          </a:xfrm>
          <a:prstGeom prst="rect">
            <a:avLst/>
          </a:prstGeom>
          <a:noFill/>
        </p:spPr>
        <p:txBody>
          <a:bodyPr wrap="square" rtlCol="0">
            <a:spAutoFit/>
          </a:bodyPr>
          <a:lstStyle/>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فممَّا يلاحظ على العنوان السابق ما يأتـي: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1) أنَّ هذا العنوان يحتوي على خطأ لغويٍّ بصياغته بتأنيث العدد مع المعدود المؤنَّث، والقاعدة اللغويَّة بعكس ذلك، وصحَّته أن يقال: العمليَّات الحسابيَّة الأربع.</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2) أنَّ صياغة العنوان أخفقتْ في تحديد الهدف من البحث، بل إنَّها حدَّدت هدفاً لم يكن صاحبُ العنوان يتصوَّره أو يقصده، فليس هناك من شكٍّ أنَّ هدفه هو تحديد الأخطاء الشائعة في تطبيق العمليَّات الحسابيَّة لدى مجتمعٍ مدرسيٍّ محدَّد في ذهنه بافتراض أنَّ الخطأ جاء نتيجةً تعليميَّة كأثر للمعلِّم وليس نتيجة تعلُّميَّة ترتبـط بقدرات الطلاَّب، ويستوحى ذلك من كلمات بين التحليل والتقويم، وفهم ذلك باستجلائه من صاحب العنوان.</a:t>
            </a: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791074" y="6292631"/>
            <a:ext cx="3089751"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9996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101595"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2295"/>
            <a:ext cx="10541000" cy="4057521"/>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latin typeface="Times New Roman" panose="02020603050405020304" pitchFamily="18" charset="0"/>
                <a:cs typeface="Simplified Arabic" panose="02020603050405020304" pitchFamily="18" charset="-78"/>
              </a:rPr>
              <a:t>3</a:t>
            </a: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 أنَّ صاحب العنوان زاد على الهدف السابق هدفاً آخر يتحدَّد بكلمة (ومعالجتها)، فأصبح لدراسته هدفان، ولو أنَّه حُدِّدَ مجتمعُ البحث وفق الهدف الأول لكان مجتمع البحث هم مجموعةُ طلاَّبٍ في مجموعة مدارس، ولو حُدِّدَ مجتمعُ البحث وفق الهدف الثاني لكان مجتمع البحث هم مجموعة المعلِّمين في تلك المجموعة من المدارس، أي أنَّ هناك مجتمعين للبحث، أو بعبارة أخرى هناك بحثان مزدوجان.</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4) أنَّ الباحث لم يحدِّد المجالَ التطبيقيَّ لبحثه، فهل سيصل البحثُ إلى نتيجة يمكن تعميمها على جميع الطلاَّب في جميع المدارس لمختلف الصفوف ومختلف المراحل في مختلف المناطق والدول؟، لا يمكن ذلك ولا يُظَنُّ ذلك ولكن الصياغة الحاليَّة للعنوان توحي بذلك.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662737" y="6292631"/>
            <a:ext cx="3218088"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265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959705"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024232"/>
            <a:ext cx="10541000" cy="4359078"/>
          </a:xfrm>
          <a:prstGeom prst="rect">
            <a:avLst/>
          </a:prstGeom>
          <a:noFill/>
        </p:spPr>
        <p:txBody>
          <a:bodyPr wrap="square" rtlCol="0">
            <a:spAutoFit/>
          </a:bodyPr>
          <a:lstStyle/>
          <a:p>
            <a:pPr marL="0" marR="0" algn="just" rtl="1">
              <a:lnSpc>
                <a:spcPct val="150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5) أنَّ الباحثَ لم يحدِّد البعدَ الزمنيَّ لدراسته، فهل مشكلة دراسته قديمة أم طارئة، مستمرَّة أم محدَّدة بزمن؟، وبمعرفة السبب لمشكلة دراسته باعتبار أنَّ هناك فرضيَّة غير ناضجة أو مصاغة صياغة جيَّدة احتواها عنوان الدراسة، ذلك السبب هو الطريقة التعليميَّة للمعلِّمين في تلك المدارس، أي أنَّ السببَ لم يرتبط بالمعلِّمين أنفسهم، فبالإمكان أن يغيِّر أولئك المعلِّمون طرائقهم التدريسيَّة فتختفي المشكلـة.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6) أنَّ الباحثَ بعنوان بحثـه لم يقصدْ وجودَ أخطاء شائعة في العمليَّات الحسابيَّة الأربع بذاتها، وإنَّما قصد إلى وجود أخطاءٍ شائعة في تطبيقات المتعلِّمين، ولكن بالعودة إلى العنوان يتَّضح أنَّ العنوان بصياغته يعني وجود أخطاء شائعة في العمليَّات الحسابيَّة الأربع بذاتها وليس بتطبيقاتها من متعلِّمين معيَّنين.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662737" y="6292631"/>
            <a:ext cx="3218088"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5992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959705" cy="523220"/>
          </a:xfrm>
          <a:prstGeom prst="rect">
            <a:avLst/>
          </a:prstGeom>
          <a:noFill/>
        </p:spPr>
        <p:txBody>
          <a:bodyPr wrap="square" rtlCol="0">
            <a:spAutoFit/>
          </a:bodyPr>
          <a:lstStyle/>
          <a:p>
            <a:pPr algn="r" rtl="1"/>
            <a:r>
              <a:rPr lang="ar-EG" sz="2800" b="1" dirty="0">
                <a:latin typeface="Times New Roman" panose="02020603050405020304" pitchFamily="18" charset="0"/>
                <a:cs typeface="Times New Roman" panose="02020603050405020304" pitchFamily="18" charset="0"/>
              </a:rPr>
              <a:t>نموذج لتحليل عنوان احد الأبحاث</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22383" y="2043087"/>
            <a:ext cx="10541000" cy="3623621"/>
          </a:xfrm>
          <a:prstGeom prst="rect">
            <a:avLst/>
          </a:prstGeom>
          <a:noFill/>
        </p:spPr>
        <p:txBody>
          <a:bodyPr wrap="square" rtlCol="0">
            <a:spAutoFit/>
          </a:bodyPr>
          <a:lstStyle/>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 وأخيراً يمكن إعادة صياغة العنوان لتلافي تلك الملاحظات، ومن ثمَّ مقارنة العنوان بصياغته الثانية بالعنوان بصياغته الأولى في ضوء تلك الملاحظات:</a:t>
            </a:r>
            <a:endParaRPr lang="ar-EG" sz="2800" b="1"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07000"/>
              </a:lnSpc>
              <a:spcBef>
                <a:spcPts val="0"/>
              </a:spcBef>
              <a:spcAft>
                <a:spcPts val="0"/>
              </a:spcAft>
            </a:pP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أخطاء الطريقة التعليميَّة في تطبيقات العمليَّات الحسابيَّة الأربع</a:t>
            </a:r>
            <a:endParaRPr lang="ar-EG"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ctr" rtl="1">
              <a:lnSpc>
                <a:spcPct val="107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Simplified Arabic" panose="02020603050405020304" pitchFamily="18" charset="-78"/>
              </a:rPr>
              <a:t> لدى طلاَّب الصفِّ الرابع الابتدائيِّ في مدارس عنيزة</a:t>
            </a:r>
            <a:endParaRPr lang="en-US" sz="28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614611" y="6292631"/>
            <a:ext cx="3266214"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62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34049" y="1372593"/>
            <a:ext cx="9922203" cy="5288820"/>
          </a:xfrm>
          <a:prstGeom prst="rect">
            <a:avLst/>
          </a:prstGeom>
          <a:noFill/>
        </p:spPr>
        <p:txBody>
          <a:bodyPr wrap="square" rtlCol="0">
            <a:spAutoFit/>
          </a:bodyPr>
          <a:lstStyle/>
          <a:p>
            <a:pPr algn="just" rtl="1"/>
            <a:r>
              <a:rPr lang="ar-EG" sz="2400" b="1" i="0" u="none" strike="noStrike" dirty="0">
                <a:effectLst/>
                <a:latin typeface="notonaskharabic"/>
              </a:rPr>
              <a:t>أمثلة لعناوين أبحاث   </a:t>
            </a:r>
            <a:endParaRPr lang="ar-EG" sz="2400" b="1" i="0" dirty="0">
              <a:effectLst/>
              <a:latin typeface="notonaskharabic"/>
            </a:endParaRPr>
          </a:p>
          <a:p>
            <a:pPr algn="just" rtl="1">
              <a:buFont typeface="+mj-lt"/>
              <a:buAutoNum type="arabicPeriod"/>
            </a:pPr>
            <a:r>
              <a:rPr lang="ar-EG" sz="2400" b="1" i="0" dirty="0">
                <a:solidFill>
                  <a:srgbClr val="000000"/>
                </a:solidFill>
                <a:effectLst/>
                <a:latin typeface="notonaskharabic"/>
              </a:rPr>
              <a:t>واقع القيادة الاستراتيجية في الشركات الصناعية السعودية.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القيادة التحويلية وعلاقتها بولاء العاملين في وزارة الصحة السعودية.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علاقة جودة الحياة الوظيفية بتحسين الأداء المؤسسي: دراسة ميدانية على شركات الصناعات الغذائية.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أثر رأس المال الفكري في بناء السمعة التنظيمية بشركة توزيع كهرباء محافظات السعودية.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الذكاء الاستراتيجي وأثره في تحقيق التفوق بالمستشفيات السعودية الخاصة.</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الإدارة الالكترونية ودورها في إدارة الأزمات بالمؤسسات الحكومية السعودية: دراسة حالة وزارة العمل.</a:t>
            </a:r>
            <a:endParaRPr lang="ar-EG" sz="2400" b="1" i="0" dirty="0">
              <a:solidFill>
                <a:srgbClr val="333333"/>
              </a:solidFill>
              <a:effectLst/>
              <a:latin typeface="notonaskharabic"/>
            </a:endParaRPr>
          </a:p>
          <a:p>
            <a:pPr algn="just" rtl="1">
              <a:buFont typeface="+mj-lt"/>
              <a:buAutoNum type="arabicPeriod"/>
            </a:pPr>
            <a:r>
              <a:rPr lang="ar-EG" sz="2400" b="1" i="0" dirty="0">
                <a:solidFill>
                  <a:srgbClr val="000000"/>
                </a:solidFill>
                <a:effectLst/>
                <a:latin typeface="notonaskharabic"/>
              </a:rPr>
              <a:t>دور التسويق الالكتروني في تحقيق الميزة التنافسية: دراسة ميدانية على مجموعة الاتصالات السعودية.</a:t>
            </a:r>
            <a:endParaRPr lang="ar-EG" sz="2400" b="1" i="0" dirty="0">
              <a:solidFill>
                <a:srgbClr val="333333"/>
              </a:solidFill>
              <a:effectLst/>
              <a:latin typeface="notonaskharabic"/>
            </a:endParaRPr>
          </a:p>
          <a:p>
            <a:pPr marL="0" marR="0" algn="just" rtl="1">
              <a:lnSpc>
                <a:spcPct val="107000"/>
              </a:lnSpc>
              <a:spcBef>
                <a:spcPts val="0"/>
              </a:spcBef>
              <a:spcAft>
                <a:spcPts val="0"/>
              </a:spcAft>
            </a:pPr>
            <a:r>
              <a:rPr lang="ar-SA" sz="24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229600" y="6292631"/>
            <a:ext cx="3651225"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4939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9685" y="1285192"/>
            <a:ext cx="114011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89351" y="1452144"/>
            <a:ext cx="10223291" cy="5153462"/>
          </a:xfrm>
          <a:prstGeom prst="rect">
            <a:avLst/>
          </a:prstGeom>
          <a:noFill/>
        </p:spPr>
        <p:txBody>
          <a:bodyPr wrap="square" rtlCol="0">
            <a:spAutoFit/>
          </a:bodyPr>
          <a:lstStyle/>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صفحة العنوان:</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لا بدَّ أن تحتوي صفحـة عنوان البحث في زاويتها اليمنى على الاسم الكامل للجهة والفرع أو القسم من الجهة التي أُعِدَّ البحث لها بحيث تكون متتابعةً مع بدايات الأسطر لا يتقدَّم سطرٌ على آخر، ويكون حجم خطَّها (البنط) بحجم 18 أبيض، ثمَّ تترك مسافة ليأتي عنوانُ البحث كاملاً في وسط صفحة العنوان بخطٍّ مسوَّدٍ بحجم 20، ويكون العنوانُ الطويلُ على سطرين يقصر الثاني منهما، ليأتي بعد مسافة اسم الباحث كاملاً وسط الصفحة بخطٍّ مسوَّدٍ بحجم 20، وبعده عام إنجاز البحث وسط الصفحة بخطٍّ أبيض بحجم 20، ولا تزخرف صفحة العنوان إطلاقاً، ويأتي الغلافُ الخارجيُّ للدراسة تماماً كصفحة العنوان الداخليَّة.</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1800" b="1"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382308" y="6150114"/>
            <a:ext cx="3339999" cy="400110"/>
          </a:xfrm>
          <a:prstGeom prst="rect">
            <a:avLst/>
          </a:prstGeom>
          <a:noFill/>
        </p:spPr>
        <p:txBody>
          <a:bodyPr wrap="square" rtlCol="0">
            <a:spAutoFit/>
          </a:bodyPr>
          <a:lstStyle/>
          <a:p>
            <a:pPr algn="ctr"/>
            <a:r>
              <a:rPr lang="en-US" sz="2000" b="1" dirty="0"/>
              <a:t>www.midocean.edu.km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934387" y="615869"/>
            <a:ext cx="11386147" cy="567676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4916774" y="3013023"/>
            <a:ext cx="6340839" cy="313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Times New Roman" panose="02020603050405020304" pitchFamily="18" charset="0"/>
                <a:cs typeface="Times New Roman" panose="02020603050405020304" pitchFamily="18" charset="0"/>
              </a:rPr>
              <a:t>التكليف 1</a:t>
            </a:r>
          </a:p>
          <a:p>
            <a:pPr algn="ctr" rtl="1"/>
            <a:r>
              <a:rPr lang="ar-SA"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 فيديو)  لمدة عشر دقائق وملف </a:t>
            </a: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pdf</a:t>
            </a:r>
            <a:r>
              <a:rPr lang="ar-EG"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ar-EG"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endParaRPr lang="ar-EG" sz="2400" b="1" dirty="0">
              <a:solidFill>
                <a:schemeClr val="tx1"/>
              </a:solidFill>
              <a:latin typeface="Times New Roman" panose="02020603050405020304" pitchFamily="18" charset="0"/>
              <a:cs typeface="Times New Roman" panose="02020603050405020304" pitchFamily="18" charset="0"/>
            </a:endParaRPr>
          </a:p>
          <a:p>
            <a:pPr algn="ctr" rtl="1"/>
            <a:r>
              <a:rPr lang="ar-EG"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عرض عنوان  لرسالة دكتوراة مستوف لشروط العنوان الجيد والآخرغير مطابق لمواصفات العنوان الجيد موضحا أسباب انتقادك للعنوان . </a:t>
            </a:r>
            <a:r>
              <a:rPr lang="ar-EG" sz="2400" b="1" u="sng" dirty="0">
                <a:solidFill>
                  <a:schemeClr val="tx1"/>
                </a:solidFill>
                <a:effectLst/>
                <a:latin typeface="Calibri" panose="020F0502020204030204" pitchFamily="34" charset="0"/>
                <a:ea typeface="Calibri" panose="020F0502020204030204" pitchFamily="34" charset="0"/>
                <a:cs typeface="Arial" panose="020B0604020202020204" pitchFamily="34" charset="0"/>
              </a:rPr>
              <a:t>وعرض عنوان من اقتراح الباحث  لدراسة مقترحة وتوضيح مواصفات العنوان التى تمت مراعاتها </a:t>
            </a:r>
            <a:endParaRPr lang="ar-EG" sz="2400" b="1" u="sng"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59664" y="6292631"/>
            <a:ext cx="3221161"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0427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648386B-8461-4453-99E5-1E583D3B17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491</TotalTime>
  <Words>2075</Words>
  <Application>Microsoft Office PowerPoint</Application>
  <PresentationFormat>Widescreen</PresentationFormat>
  <Paragraphs>167</Paragraphs>
  <Slides>26</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Alexandria</vt:lpstr>
      <vt:lpstr>Arial</vt:lpstr>
      <vt:lpstr>Calibri</vt:lpstr>
      <vt:lpstr>Calibri Light</vt:lpstr>
      <vt:lpstr>notonaskharabic</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53</cp:revision>
  <dcterms:created xsi:type="dcterms:W3CDTF">2023-04-29T09:08:00Z</dcterms:created>
  <dcterms:modified xsi:type="dcterms:W3CDTF">2026-09-29T17:25:01Z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