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docx" ContentType="application/vnd.openxmlformats-officedocument.wordprocessingml.document"/>
  <Default Extension="wdp" ContentType="image/vnd.ms-photo"/>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 id="2147483684" r:id="rId3"/>
  </p:sldMasterIdLst>
  <p:sldIdLst>
    <p:sldId id="258" r:id="rId4"/>
    <p:sldId id="304" r:id="rId5"/>
    <p:sldId id="259" r:id="rId6"/>
    <p:sldId id="305" r:id="rId7"/>
    <p:sldId id="306" r:id="rId8"/>
    <p:sldId id="322" r:id="rId9"/>
    <p:sldId id="279" r:id="rId10"/>
    <p:sldId id="278" r:id="rId11"/>
    <p:sldId id="277" r:id="rId12"/>
    <p:sldId id="275" r:id="rId13"/>
    <p:sldId id="324" r:id="rId14"/>
    <p:sldId id="325" r:id="rId15"/>
    <p:sldId id="327" r:id="rId16"/>
    <p:sldId id="328" r:id="rId17"/>
    <p:sldId id="326" r:id="rId18"/>
    <p:sldId id="329" r:id="rId19"/>
    <p:sldId id="330" r:id="rId20"/>
    <p:sldId id="331" r:id="rId21"/>
    <p:sldId id="332" r:id="rId22"/>
    <p:sldId id="302" r:id="rId23"/>
    <p:sldId id="274" r:id="rId24"/>
    <p:sldId id="273"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ولاء محمد محمود بدر عامر" initials="ولاء" lastIdx="1" clrIdx="0">
    <p:extLst>
      <p:ext uri="{19B8F6BF-5375-455C-9EA6-DF929625EA0E}">
        <p15:presenceInfo xmlns:p15="http://schemas.microsoft.com/office/powerpoint/2012/main" userId="ولاء محمد محمود بدر عامر"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3" d="100"/>
          <a:sy n="73" d="100"/>
        </p:scale>
        <p:origin x="618" y="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commentAuthors" Target="commentAuthors.xml"/><Relationship Id="rId3" Type="http://schemas.openxmlformats.org/officeDocument/2006/relationships/slideMaster" Target="slideMasters/slideMaster3.xml"/><Relationship Id="rId21" Type="http://schemas.openxmlformats.org/officeDocument/2006/relationships/slide" Target="slides/slide18.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viewProps" Target="viewProps.xml"/><Relationship Id="rId10" Type="http://schemas.openxmlformats.org/officeDocument/2006/relationships/slide" Target="slides/slide7.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presProps" Target="presProps.xml"/><Relationship Id="rId30" Type="http://schemas.openxmlformats.org/officeDocument/2006/relationships/tableStyles" Target="tableStyle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7.e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pPr/>
              <a:t>11/3/2021</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8450989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pPr/>
              <a:t>11/3/2021</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15100044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pPr/>
              <a:t>11/3/2021</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28737038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pPr/>
              <a:t>11/3/2021</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7119410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pPr/>
              <a:t>11/3/2021</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42399222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pPr/>
              <a:t>11/3/2021</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27768399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pPr/>
              <a:t>11/3/2021</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13165612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pPr/>
              <a:t>11/3/2021</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27948141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pPr/>
              <a:t>11/3/2021</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33382252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pPr/>
              <a:t>11/3/2021</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30633653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pPr/>
              <a:t>11/3/2021</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56947859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43BF22-578F-4B4D-84D9-4D405C896ED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E4C7BD26-9458-4C21-AF99-561E4ACF4BC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DD354EFE-D3B6-4C11-B9B2-30148BCE219E}"/>
              </a:ext>
            </a:extLst>
          </p:cNvPr>
          <p:cNvSpPr>
            <a:spLocks noGrp="1"/>
          </p:cNvSpPr>
          <p:nvPr>
            <p:ph type="dt" sz="half" idx="10"/>
          </p:nvPr>
        </p:nvSpPr>
        <p:spPr/>
        <p:txBody>
          <a:bodyPr/>
          <a:lstStyle/>
          <a:p>
            <a:fld id="{D383E4E6-6AD8-46C3-B3D4-7349E6F849AF}" type="datetimeFigureOut">
              <a:rPr lang="en-US" smtClean="0"/>
              <a:t>11/3/2021</a:t>
            </a:fld>
            <a:endParaRPr lang="en-US"/>
          </a:p>
        </p:txBody>
      </p:sp>
      <p:sp>
        <p:nvSpPr>
          <p:cNvPr id="5" name="Footer Placeholder 4">
            <a:extLst>
              <a:ext uri="{FF2B5EF4-FFF2-40B4-BE49-F238E27FC236}">
                <a16:creationId xmlns:a16="http://schemas.microsoft.com/office/drawing/2014/main" id="{1A3469D9-CDC4-4A45-8A3C-758CCBD6C7F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E293A3C-4768-436F-B6DE-4559E7CAEDF7}"/>
              </a:ext>
            </a:extLst>
          </p:cNvPr>
          <p:cNvSpPr>
            <a:spLocks noGrp="1"/>
          </p:cNvSpPr>
          <p:nvPr>
            <p:ph type="sldNum" sz="quarter" idx="12"/>
          </p:nvPr>
        </p:nvSpPr>
        <p:spPr/>
        <p:txBody>
          <a:bodyPr/>
          <a:lstStyle/>
          <a:p>
            <a:fld id="{914C2A9A-6CD3-4DF3-A907-865DDB698257}" type="slidenum">
              <a:rPr lang="en-US" smtClean="0"/>
              <a:t>‹#›</a:t>
            </a:fld>
            <a:endParaRPr lang="en-US"/>
          </a:p>
        </p:txBody>
      </p:sp>
    </p:spTree>
    <p:extLst>
      <p:ext uri="{BB962C8B-B14F-4D97-AF65-F5344CB8AC3E}">
        <p14:creationId xmlns:p14="http://schemas.microsoft.com/office/powerpoint/2010/main" val="156208468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94B1A8-EB3D-4A0E-983C-0B220B2F26B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8AF060C-3165-4F02-BCCB-4C88AA555BF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5335CAA-F198-4C6C-8FD3-835A0DF8B20B}"/>
              </a:ext>
            </a:extLst>
          </p:cNvPr>
          <p:cNvSpPr>
            <a:spLocks noGrp="1"/>
          </p:cNvSpPr>
          <p:nvPr>
            <p:ph type="dt" sz="half" idx="10"/>
          </p:nvPr>
        </p:nvSpPr>
        <p:spPr/>
        <p:txBody>
          <a:bodyPr/>
          <a:lstStyle/>
          <a:p>
            <a:fld id="{D383E4E6-6AD8-46C3-B3D4-7349E6F849AF}" type="datetimeFigureOut">
              <a:rPr lang="en-US" smtClean="0"/>
              <a:t>11/3/2021</a:t>
            </a:fld>
            <a:endParaRPr lang="en-US"/>
          </a:p>
        </p:txBody>
      </p:sp>
      <p:sp>
        <p:nvSpPr>
          <p:cNvPr id="5" name="Footer Placeholder 4">
            <a:extLst>
              <a:ext uri="{FF2B5EF4-FFF2-40B4-BE49-F238E27FC236}">
                <a16:creationId xmlns:a16="http://schemas.microsoft.com/office/drawing/2014/main" id="{E83FABE6-BEB4-4C1F-B38C-8F88ABDECC4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4A99BB6-9834-479B-BDA4-FE6E0C87A194}"/>
              </a:ext>
            </a:extLst>
          </p:cNvPr>
          <p:cNvSpPr>
            <a:spLocks noGrp="1"/>
          </p:cNvSpPr>
          <p:nvPr>
            <p:ph type="sldNum" sz="quarter" idx="12"/>
          </p:nvPr>
        </p:nvSpPr>
        <p:spPr/>
        <p:txBody>
          <a:bodyPr/>
          <a:lstStyle/>
          <a:p>
            <a:fld id="{914C2A9A-6CD3-4DF3-A907-865DDB698257}" type="slidenum">
              <a:rPr lang="en-US" smtClean="0"/>
              <a:t>‹#›</a:t>
            </a:fld>
            <a:endParaRPr lang="en-US"/>
          </a:p>
        </p:txBody>
      </p:sp>
    </p:spTree>
    <p:extLst>
      <p:ext uri="{BB962C8B-B14F-4D97-AF65-F5344CB8AC3E}">
        <p14:creationId xmlns:p14="http://schemas.microsoft.com/office/powerpoint/2010/main" val="267922483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5DFE26-2E32-4F64-BDB8-C92C5CB0BFE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A3055DE3-EE6E-4BB2-AFC1-CE964CAE22B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DE79577-A843-415E-87E4-F4E0623B16EB}"/>
              </a:ext>
            </a:extLst>
          </p:cNvPr>
          <p:cNvSpPr>
            <a:spLocks noGrp="1"/>
          </p:cNvSpPr>
          <p:nvPr>
            <p:ph type="dt" sz="half" idx="10"/>
          </p:nvPr>
        </p:nvSpPr>
        <p:spPr/>
        <p:txBody>
          <a:bodyPr/>
          <a:lstStyle/>
          <a:p>
            <a:fld id="{D383E4E6-6AD8-46C3-B3D4-7349E6F849AF}" type="datetimeFigureOut">
              <a:rPr lang="en-US" smtClean="0"/>
              <a:t>11/3/2021</a:t>
            </a:fld>
            <a:endParaRPr lang="en-US"/>
          </a:p>
        </p:txBody>
      </p:sp>
      <p:sp>
        <p:nvSpPr>
          <p:cNvPr id="5" name="Footer Placeholder 4">
            <a:extLst>
              <a:ext uri="{FF2B5EF4-FFF2-40B4-BE49-F238E27FC236}">
                <a16:creationId xmlns:a16="http://schemas.microsoft.com/office/drawing/2014/main" id="{BC5F38B1-9637-4D7C-81B7-4FD7F0EDD4E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0F3EBFA-7744-4761-9ED1-A25C710084F7}"/>
              </a:ext>
            </a:extLst>
          </p:cNvPr>
          <p:cNvSpPr>
            <a:spLocks noGrp="1"/>
          </p:cNvSpPr>
          <p:nvPr>
            <p:ph type="sldNum" sz="quarter" idx="12"/>
          </p:nvPr>
        </p:nvSpPr>
        <p:spPr/>
        <p:txBody>
          <a:bodyPr/>
          <a:lstStyle/>
          <a:p>
            <a:fld id="{914C2A9A-6CD3-4DF3-A907-865DDB698257}" type="slidenum">
              <a:rPr lang="en-US" smtClean="0"/>
              <a:t>‹#›</a:t>
            </a:fld>
            <a:endParaRPr lang="en-US"/>
          </a:p>
        </p:txBody>
      </p:sp>
    </p:spTree>
    <p:extLst>
      <p:ext uri="{BB962C8B-B14F-4D97-AF65-F5344CB8AC3E}">
        <p14:creationId xmlns:p14="http://schemas.microsoft.com/office/powerpoint/2010/main" val="47770252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B3B325-4485-42EC-BA26-B236FCC0861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93FFB82A-774C-4F8F-8619-9966FFC5411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F4CAF31-C490-4194-B128-B93549AC86A8}"/>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F6213A95-AE6A-4BD0-96EF-2AF6BDF29F04}"/>
              </a:ext>
            </a:extLst>
          </p:cNvPr>
          <p:cNvSpPr>
            <a:spLocks noGrp="1"/>
          </p:cNvSpPr>
          <p:nvPr>
            <p:ph type="dt" sz="half" idx="10"/>
          </p:nvPr>
        </p:nvSpPr>
        <p:spPr/>
        <p:txBody>
          <a:bodyPr/>
          <a:lstStyle/>
          <a:p>
            <a:fld id="{D383E4E6-6AD8-46C3-B3D4-7349E6F849AF}" type="datetimeFigureOut">
              <a:rPr lang="en-US" smtClean="0"/>
              <a:t>11/3/2021</a:t>
            </a:fld>
            <a:endParaRPr lang="en-US"/>
          </a:p>
        </p:txBody>
      </p:sp>
      <p:sp>
        <p:nvSpPr>
          <p:cNvPr id="6" name="Footer Placeholder 5">
            <a:extLst>
              <a:ext uri="{FF2B5EF4-FFF2-40B4-BE49-F238E27FC236}">
                <a16:creationId xmlns:a16="http://schemas.microsoft.com/office/drawing/2014/main" id="{EBB112D7-F907-41F3-9069-C5482FA4065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9C37B48-5880-4FC1-9E81-07C296EB4B8A}"/>
              </a:ext>
            </a:extLst>
          </p:cNvPr>
          <p:cNvSpPr>
            <a:spLocks noGrp="1"/>
          </p:cNvSpPr>
          <p:nvPr>
            <p:ph type="sldNum" sz="quarter" idx="12"/>
          </p:nvPr>
        </p:nvSpPr>
        <p:spPr/>
        <p:txBody>
          <a:bodyPr/>
          <a:lstStyle/>
          <a:p>
            <a:fld id="{914C2A9A-6CD3-4DF3-A907-865DDB698257}" type="slidenum">
              <a:rPr lang="en-US" smtClean="0"/>
              <a:t>‹#›</a:t>
            </a:fld>
            <a:endParaRPr lang="en-US"/>
          </a:p>
        </p:txBody>
      </p:sp>
    </p:spTree>
    <p:extLst>
      <p:ext uri="{BB962C8B-B14F-4D97-AF65-F5344CB8AC3E}">
        <p14:creationId xmlns:p14="http://schemas.microsoft.com/office/powerpoint/2010/main" val="162303866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DBAC2E-D81E-48D7-BB05-03697219B533}"/>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B919B238-52A2-41FC-B752-C13F6DD7806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18F1306-5ABD-40C3-938F-96679C3D240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1B1FC62E-8DB1-4CF0-A4FF-1CF5DF55FB4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8E7162C-649C-4CED-A54E-0F272D33BF4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7860E0F2-9BD5-4213-BEB5-A1FACCDC54F9}"/>
              </a:ext>
            </a:extLst>
          </p:cNvPr>
          <p:cNvSpPr>
            <a:spLocks noGrp="1"/>
          </p:cNvSpPr>
          <p:nvPr>
            <p:ph type="dt" sz="half" idx="10"/>
          </p:nvPr>
        </p:nvSpPr>
        <p:spPr/>
        <p:txBody>
          <a:bodyPr/>
          <a:lstStyle/>
          <a:p>
            <a:fld id="{D383E4E6-6AD8-46C3-B3D4-7349E6F849AF}" type="datetimeFigureOut">
              <a:rPr lang="en-US" smtClean="0"/>
              <a:t>11/3/2021</a:t>
            </a:fld>
            <a:endParaRPr lang="en-US"/>
          </a:p>
        </p:txBody>
      </p:sp>
      <p:sp>
        <p:nvSpPr>
          <p:cNvPr id="8" name="Footer Placeholder 7">
            <a:extLst>
              <a:ext uri="{FF2B5EF4-FFF2-40B4-BE49-F238E27FC236}">
                <a16:creationId xmlns:a16="http://schemas.microsoft.com/office/drawing/2014/main" id="{EA149C20-1AA7-4B46-909E-4ECA33A380E8}"/>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D101F3F9-870C-4482-851E-EC726B8F2FFF}"/>
              </a:ext>
            </a:extLst>
          </p:cNvPr>
          <p:cNvSpPr>
            <a:spLocks noGrp="1"/>
          </p:cNvSpPr>
          <p:nvPr>
            <p:ph type="sldNum" sz="quarter" idx="12"/>
          </p:nvPr>
        </p:nvSpPr>
        <p:spPr/>
        <p:txBody>
          <a:bodyPr/>
          <a:lstStyle/>
          <a:p>
            <a:fld id="{914C2A9A-6CD3-4DF3-A907-865DDB698257}" type="slidenum">
              <a:rPr lang="en-US" smtClean="0"/>
              <a:t>‹#›</a:t>
            </a:fld>
            <a:endParaRPr lang="en-US"/>
          </a:p>
        </p:txBody>
      </p:sp>
    </p:spTree>
    <p:extLst>
      <p:ext uri="{BB962C8B-B14F-4D97-AF65-F5344CB8AC3E}">
        <p14:creationId xmlns:p14="http://schemas.microsoft.com/office/powerpoint/2010/main" val="232162764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416332-B987-434D-8FA9-E3A7EA2CA752}"/>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FDE04E43-712B-49D3-828B-DCBB248FDB0E}"/>
              </a:ext>
            </a:extLst>
          </p:cNvPr>
          <p:cNvSpPr>
            <a:spLocks noGrp="1"/>
          </p:cNvSpPr>
          <p:nvPr>
            <p:ph type="dt" sz="half" idx="10"/>
          </p:nvPr>
        </p:nvSpPr>
        <p:spPr/>
        <p:txBody>
          <a:bodyPr/>
          <a:lstStyle/>
          <a:p>
            <a:fld id="{D383E4E6-6AD8-46C3-B3D4-7349E6F849AF}" type="datetimeFigureOut">
              <a:rPr lang="en-US" smtClean="0"/>
              <a:t>11/3/2021</a:t>
            </a:fld>
            <a:endParaRPr lang="en-US"/>
          </a:p>
        </p:txBody>
      </p:sp>
      <p:sp>
        <p:nvSpPr>
          <p:cNvPr id="4" name="Footer Placeholder 3">
            <a:extLst>
              <a:ext uri="{FF2B5EF4-FFF2-40B4-BE49-F238E27FC236}">
                <a16:creationId xmlns:a16="http://schemas.microsoft.com/office/drawing/2014/main" id="{D0918F64-520A-4886-830B-1438537F147D}"/>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6CB70DF-B282-4AE8-BEF9-2B113CDF7753}"/>
              </a:ext>
            </a:extLst>
          </p:cNvPr>
          <p:cNvSpPr>
            <a:spLocks noGrp="1"/>
          </p:cNvSpPr>
          <p:nvPr>
            <p:ph type="sldNum" sz="quarter" idx="12"/>
          </p:nvPr>
        </p:nvSpPr>
        <p:spPr/>
        <p:txBody>
          <a:bodyPr/>
          <a:lstStyle/>
          <a:p>
            <a:fld id="{914C2A9A-6CD3-4DF3-A907-865DDB698257}" type="slidenum">
              <a:rPr lang="en-US" smtClean="0"/>
              <a:t>‹#›</a:t>
            </a:fld>
            <a:endParaRPr lang="en-US"/>
          </a:p>
        </p:txBody>
      </p:sp>
    </p:spTree>
    <p:extLst>
      <p:ext uri="{BB962C8B-B14F-4D97-AF65-F5344CB8AC3E}">
        <p14:creationId xmlns:p14="http://schemas.microsoft.com/office/powerpoint/2010/main" val="103578610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5FA2CF3-F85B-440C-B29A-E02745BA78A4}"/>
              </a:ext>
            </a:extLst>
          </p:cNvPr>
          <p:cNvSpPr>
            <a:spLocks noGrp="1"/>
          </p:cNvSpPr>
          <p:nvPr>
            <p:ph type="dt" sz="half" idx="10"/>
          </p:nvPr>
        </p:nvSpPr>
        <p:spPr/>
        <p:txBody>
          <a:bodyPr/>
          <a:lstStyle/>
          <a:p>
            <a:fld id="{D383E4E6-6AD8-46C3-B3D4-7349E6F849AF}" type="datetimeFigureOut">
              <a:rPr lang="en-US" smtClean="0"/>
              <a:t>11/3/2021</a:t>
            </a:fld>
            <a:endParaRPr lang="en-US"/>
          </a:p>
        </p:txBody>
      </p:sp>
      <p:sp>
        <p:nvSpPr>
          <p:cNvPr id="3" name="Footer Placeholder 2">
            <a:extLst>
              <a:ext uri="{FF2B5EF4-FFF2-40B4-BE49-F238E27FC236}">
                <a16:creationId xmlns:a16="http://schemas.microsoft.com/office/drawing/2014/main" id="{498AC41E-F86F-4F3A-98AB-540CB287114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052DF7A-C1C8-4878-B892-5C560867F229}"/>
              </a:ext>
            </a:extLst>
          </p:cNvPr>
          <p:cNvSpPr>
            <a:spLocks noGrp="1"/>
          </p:cNvSpPr>
          <p:nvPr>
            <p:ph type="sldNum" sz="quarter" idx="12"/>
          </p:nvPr>
        </p:nvSpPr>
        <p:spPr/>
        <p:txBody>
          <a:bodyPr/>
          <a:lstStyle/>
          <a:p>
            <a:fld id="{914C2A9A-6CD3-4DF3-A907-865DDB698257}" type="slidenum">
              <a:rPr lang="en-US" smtClean="0"/>
              <a:t>‹#›</a:t>
            </a:fld>
            <a:endParaRPr lang="en-US"/>
          </a:p>
        </p:txBody>
      </p:sp>
    </p:spTree>
    <p:extLst>
      <p:ext uri="{BB962C8B-B14F-4D97-AF65-F5344CB8AC3E}">
        <p14:creationId xmlns:p14="http://schemas.microsoft.com/office/powerpoint/2010/main" val="264438239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8D3B17-8772-456D-B0A4-C40E2621B07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2F694174-3572-4125-9904-EEDE633DB47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8959DB05-61C4-47F3-9AE6-4679654BF2D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44058B9-1A62-4966-9D9F-50DA2306AD2D}"/>
              </a:ext>
            </a:extLst>
          </p:cNvPr>
          <p:cNvSpPr>
            <a:spLocks noGrp="1"/>
          </p:cNvSpPr>
          <p:nvPr>
            <p:ph type="dt" sz="half" idx="10"/>
          </p:nvPr>
        </p:nvSpPr>
        <p:spPr/>
        <p:txBody>
          <a:bodyPr/>
          <a:lstStyle/>
          <a:p>
            <a:fld id="{D383E4E6-6AD8-46C3-B3D4-7349E6F849AF}" type="datetimeFigureOut">
              <a:rPr lang="en-US" smtClean="0"/>
              <a:t>11/3/2021</a:t>
            </a:fld>
            <a:endParaRPr lang="en-US"/>
          </a:p>
        </p:txBody>
      </p:sp>
      <p:sp>
        <p:nvSpPr>
          <p:cNvPr id="6" name="Footer Placeholder 5">
            <a:extLst>
              <a:ext uri="{FF2B5EF4-FFF2-40B4-BE49-F238E27FC236}">
                <a16:creationId xmlns:a16="http://schemas.microsoft.com/office/drawing/2014/main" id="{D5792F32-F87B-4B3C-9C0D-0E6E7E6F82F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9065905-A115-4505-8A52-94FFC3FFF8F3}"/>
              </a:ext>
            </a:extLst>
          </p:cNvPr>
          <p:cNvSpPr>
            <a:spLocks noGrp="1"/>
          </p:cNvSpPr>
          <p:nvPr>
            <p:ph type="sldNum" sz="quarter" idx="12"/>
          </p:nvPr>
        </p:nvSpPr>
        <p:spPr/>
        <p:txBody>
          <a:bodyPr/>
          <a:lstStyle/>
          <a:p>
            <a:fld id="{914C2A9A-6CD3-4DF3-A907-865DDB698257}" type="slidenum">
              <a:rPr lang="en-US" smtClean="0"/>
              <a:t>‹#›</a:t>
            </a:fld>
            <a:endParaRPr lang="en-US"/>
          </a:p>
        </p:txBody>
      </p:sp>
    </p:spTree>
    <p:extLst>
      <p:ext uri="{BB962C8B-B14F-4D97-AF65-F5344CB8AC3E}">
        <p14:creationId xmlns:p14="http://schemas.microsoft.com/office/powerpoint/2010/main" val="123150430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C72DF5-B025-4608-AD6D-7AF1AB1AB15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23DEB929-BE78-4080-BED0-9D16B5FEB2D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D5600D2-87CA-4A0A-ABA2-423D931CCF6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9450ECA-6EDA-4F45-B47B-BEEB33A3F411}"/>
              </a:ext>
            </a:extLst>
          </p:cNvPr>
          <p:cNvSpPr>
            <a:spLocks noGrp="1"/>
          </p:cNvSpPr>
          <p:nvPr>
            <p:ph type="dt" sz="half" idx="10"/>
          </p:nvPr>
        </p:nvSpPr>
        <p:spPr/>
        <p:txBody>
          <a:bodyPr/>
          <a:lstStyle/>
          <a:p>
            <a:fld id="{D383E4E6-6AD8-46C3-B3D4-7349E6F849AF}" type="datetimeFigureOut">
              <a:rPr lang="en-US" smtClean="0"/>
              <a:t>11/3/2021</a:t>
            </a:fld>
            <a:endParaRPr lang="en-US"/>
          </a:p>
        </p:txBody>
      </p:sp>
      <p:sp>
        <p:nvSpPr>
          <p:cNvPr id="6" name="Footer Placeholder 5">
            <a:extLst>
              <a:ext uri="{FF2B5EF4-FFF2-40B4-BE49-F238E27FC236}">
                <a16:creationId xmlns:a16="http://schemas.microsoft.com/office/drawing/2014/main" id="{9D460A2C-50E0-46A7-BF98-D444AF1F6A9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EFAAADE-EB5F-465C-A040-184658E2E64C}"/>
              </a:ext>
            </a:extLst>
          </p:cNvPr>
          <p:cNvSpPr>
            <a:spLocks noGrp="1"/>
          </p:cNvSpPr>
          <p:nvPr>
            <p:ph type="sldNum" sz="quarter" idx="12"/>
          </p:nvPr>
        </p:nvSpPr>
        <p:spPr/>
        <p:txBody>
          <a:bodyPr/>
          <a:lstStyle/>
          <a:p>
            <a:fld id="{914C2A9A-6CD3-4DF3-A907-865DDB698257}" type="slidenum">
              <a:rPr lang="en-US" smtClean="0"/>
              <a:t>‹#›</a:t>
            </a:fld>
            <a:endParaRPr lang="en-US"/>
          </a:p>
        </p:txBody>
      </p:sp>
    </p:spTree>
    <p:extLst>
      <p:ext uri="{BB962C8B-B14F-4D97-AF65-F5344CB8AC3E}">
        <p14:creationId xmlns:p14="http://schemas.microsoft.com/office/powerpoint/2010/main" val="77129331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AB3367-32CD-44DF-A039-97A0FA36C272}"/>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EBADDD52-0828-4465-99B8-93B96ED5576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114713E-7808-40E8-9F90-A91E9AD0EDDC}"/>
              </a:ext>
            </a:extLst>
          </p:cNvPr>
          <p:cNvSpPr>
            <a:spLocks noGrp="1"/>
          </p:cNvSpPr>
          <p:nvPr>
            <p:ph type="dt" sz="half" idx="10"/>
          </p:nvPr>
        </p:nvSpPr>
        <p:spPr/>
        <p:txBody>
          <a:bodyPr/>
          <a:lstStyle/>
          <a:p>
            <a:fld id="{D383E4E6-6AD8-46C3-B3D4-7349E6F849AF}" type="datetimeFigureOut">
              <a:rPr lang="en-US" smtClean="0"/>
              <a:t>11/3/2021</a:t>
            </a:fld>
            <a:endParaRPr lang="en-US"/>
          </a:p>
        </p:txBody>
      </p:sp>
      <p:sp>
        <p:nvSpPr>
          <p:cNvPr id="5" name="Footer Placeholder 4">
            <a:extLst>
              <a:ext uri="{FF2B5EF4-FFF2-40B4-BE49-F238E27FC236}">
                <a16:creationId xmlns:a16="http://schemas.microsoft.com/office/drawing/2014/main" id="{0118C69F-D7E3-42E4-A994-9E3C676914C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433A1F7-B8B2-4D77-8D53-F21B2AE60B73}"/>
              </a:ext>
            </a:extLst>
          </p:cNvPr>
          <p:cNvSpPr>
            <a:spLocks noGrp="1"/>
          </p:cNvSpPr>
          <p:nvPr>
            <p:ph type="sldNum" sz="quarter" idx="12"/>
          </p:nvPr>
        </p:nvSpPr>
        <p:spPr/>
        <p:txBody>
          <a:bodyPr/>
          <a:lstStyle/>
          <a:p>
            <a:fld id="{914C2A9A-6CD3-4DF3-A907-865DDB698257}" type="slidenum">
              <a:rPr lang="en-US" smtClean="0"/>
              <a:t>‹#›</a:t>
            </a:fld>
            <a:endParaRPr lang="en-US"/>
          </a:p>
        </p:txBody>
      </p:sp>
    </p:spTree>
    <p:extLst>
      <p:ext uri="{BB962C8B-B14F-4D97-AF65-F5344CB8AC3E}">
        <p14:creationId xmlns:p14="http://schemas.microsoft.com/office/powerpoint/2010/main" val="206582688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B568EC3-BF38-4B28-A144-3D3A45AAAF83}"/>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573A193-1821-4582-94B1-AED468F9028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1EBA54A-42E7-454A-8A04-D62865EA9EE3}"/>
              </a:ext>
            </a:extLst>
          </p:cNvPr>
          <p:cNvSpPr>
            <a:spLocks noGrp="1"/>
          </p:cNvSpPr>
          <p:nvPr>
            <p:ph type="dt" sz="half" idx="10"/>
          </p:nvPr>
        </p:nvSpPr>
        <p:spPr/>
        <p:txBody>
          <a:bodyPr/>
          <a:lstStyle/>
          <a:p>
            <a:fld id="{D383E4E6-6AD8-46C3-B3D4-7349E6F849AF}" type="datetimeFigureOut">
              <a:rPr lang="en-US" smtClean="0"/>
              <a:t>11/3/2021</a:t>
            </a:fld>
            <a:endParaRPr lang="en-US"/>
          </a:p>
        </p:txBody>
      </p:sp>
      <p:sp>
        <p:nvSpPr>
          <p:cNvPr id="5" name="Footer Placeholder 4">
            <a:extLst>
              <a:ext uri="{FF2B5EF4-FFF2-40B4-BE49-F238E27FC236}">
                <a16:creationId xmlns:a16="http://schemas.microsoft.com/office/drawing/2014/main" id="{6BFE9707-C4A4-429C-8F3D-075B8D0E917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C480EEA-9360-4A74-99B0-762BB9AABD2C}"/>
              </a:ext>
            </a:extLst>
          </p:cNvPr>
          <p:cNvSpPr>
            <a:spLocks noGrp="1"/>
          </p:cNvSpPr>
          <p:nvPr>
            <p:ph type="sldNum" sz="quarter" idx="12"/>
          </p:nvPr>
        </p:nvSpPr>
        <p:spPr/>
        <p:txBody>
          <a:bodyPr/>
          <a:lstStyle/>
          <a:p>
            <a:fld id="{914C2A9A-6CD3-4DF3-A907-865DDB698257}" type="slidenum">
              <a:rPr lang="en-US" smtClean="0"/>
              <a:t>‹#›</a:t>
            </a:fld>
            <a:endParaRPr lang="en-US"/>
          </a:p>
        </p:txBody>
      </p:sp>
    </p:spTree>
    <p:extLst>
      <p:ext uri="{BB962C8B-B14F-4D97-AF65-F5344CB8AC3E}">
        <p14:creationId xmlns:p14="http://schemas.microsoft.com/office/powerpoint/2010/main" val="11775300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AFA3EBC2-1646-4C48-BD49-58FD2ABB8E4C}" type="datetimeFigureOut">
              <a:rPr lang="en-US" smtClean="0"/>
              <a:pPr/>
              <a:t>11/3/2021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8CFC597-C963-4841-8B0C-7BDB730B2F1B}" type="slidenum">
              <a:rPr lang="en-US" smtClean="0"/>
              <a:pPr/>
              <a:t>‹#›</a:t>
            </a:fld>
            <a:endParaRPr lang="en-US" dirty="0"/>
          </a:p>
        </p:txBody>
      </p:sp>
    </p:spTree>
    <p:extLst>
      <p:ext uri="{BB962C8B-B14F-4D97-AF65-F5344CB8AC3E}">
        <p14:creationId xmlns:p14="http://schemas.microsoft.com/office/powerpoint/2010/main" val="94231984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FA3EBC2-1646-4C48-BD49-58FD2ABB8E4C}" type="datetimeFigureOut">
              <a:rPr lang="en-US" smtClean="0"/>
              <a:pPr/>
              <a:t>11/3/2021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8CFC597-C963-4841-8B0C-7BDB730B2F1B}" type="slidenum">
              <a:rPr lang="en-US" smtClean="0"/>
              <a:pPr/>
              <a:t>‹#›</a:t>
            </a:fld>
            <a:endParaRPr lang="en-US" dirty="0"/>
          </a:p>
        </p:txBody>
      </p:sp>
    </p:spTree>
    <p:extLst>
      <p:ext uri="{BB962C8B-B14F-4D97-AF65-F5344CB8AC3E}">
        <p14:creationId xmlns:p14="http://schemas.microsoft.com/office/powerpoint/2010/main" val="92964352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FA3EBC2-1646-4C48-BD49-58FD2ABB8E4C}" type="datetimeFigureOut">
              <a:rPr lang="en-US" smtClean="0"/>
              <a:pPr/>
              <a:t>11/3/2021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8CFC597-C963-4841-8B0C-7BDB730B2F1B}" type="slidenum">
              <a:rPr lang="en-US" smtClean="0"/>
              <a:pPr/>
              <a:t>‹#›</a:t>
            </a:fld>
            <a:endParaRPr lang="en-US" dirty="0"/>
          </a:p>
        </p:txBody>
      </p:sp>
    </p:spTree>
    <p:extLst>
      <p:ext uri="{BB962C8B-B14F-4D97-AF65-F5344CB8AC3E}">
        <p14:creationId xmlns:p14="http://schemas.microsoft.com/office/powerpoint/2010/main" val="41611094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AFA3EBC2-1646-4C48-BD49-58FD2ABB8E4C}" type="datetimeFigureOut">
              <a:rPr lang="en-US" smtClean="0"/>
              <a:pPr/>
              <a:t>11/3/2021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E8CFC597-C963-4841-8B0C-7BDB730B2F1B}" type="slidenum">
              <a:rPr lang="en-US" smtClean="0"/>
              <a:pPr/>
              <a:t>‹#›</a:t>
            </a:fld>
            <a:endParaRPr lang="en-US" dirty="0"/>
          </a:p>
        </p:txBody>
      </p:sp>
    </p:spTree>
    <p:extLst>
      <p:ext uri="{BB962C8B-B14F-4D97-AF65-F5344CB8AC3E}">
        <p14:creationId xmlns:p14="http://schemas.microsoft.com/office/powerpoint/2010/main" val="250665063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AFA3EBC2-1646-4C48-BD49-58FD2ABB8E4C}" type="datetimeFigureOut">
              <a:rPr lang="en-US" smtClean="0"/>
              <a:pPr/>
              <a:t>11/3/2021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E8CFC597-C963-4841-8B0C-7BDB730B2F1B}" type="slidenum">
              <a:rPr lang="en-US" smtClean="0"/>
              <a:pPr/>
              <a:t>‹#›</a:t>
            </a:fld>
            <a:endParaRPr lang="en-US" dirty="0"/>
          </a:p>
        </p:txBody>
      </p:sp>
    </p:spTree>
    <p:extLst>
      <p:ext uri="{BB962C8B-B14F-4D97-AF65-F5344CB8AC3E}">
        <p14:creationId xmlns:p14="http://schemas.microsoft.com/office/powerpoint/2010/main" val="379365962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AFA3EBC2-1646-4C48-BD49-58FD2ABB8E4C}" type="datetimeFigureOut">
              <a:rPr lang="en-US" smtClean="0"/>
              <a:pPr/>
              <a:t>11/3/2021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E8CFC597-C963-4841-8B0C-7BDB730B2F1B}" type="slidenum">
              <a:rPr lang="en-US" smtClean="0"/>
              <a:pPr/>
              <a:t>‹#›</a:t>
            </a:fld>
            <a:endParaRPr lang="en-US" dirty="0"/>
          </a:p>
        </p:txBody>
      </p:sp>
    </p:spTree>
    <p:extLst>
      <p:ext uri="{BB962C8B-B14F-4D97-AF65-F5344CB8AC3E}">
        <p14:creationId xmlns:p14="http://schemas.microsoft.com/office/powerpoint/2010/main" val="54436528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FA3EBC2-1646-4C48-BD49-58FD2ABB8E4C}" type="datetimeFigureOut">
              <a:rPr lang="en-US" smtClean="0"/>
              <a:pPr/>
              <a:t>11/3/2021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E8CFC597-C963-4841-8B0C-7BDB730B2F1B}" type="slidenum">
              <a:rPr lang="en-US" smtClean="0"/>
              <a:pPr/>
              <a:t>‹#›</a:t>
            </a:fld>
            <a:endParaRPr lang="en-US" dirty="0"/>
          </a:p>
        </p:txBody>
      </p:sp>
    </p:spTree>
    <p:extLst>
      <p:ext uri="{BB962C8B-B14F-4D97-AF65-F5344CB8AC3E}">
        <p14:creationId xmlns:p14="http://schemas.microsoft.com/office/powerpoint/2010/main" val="49260029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FA3EBC2-1646-4C48-BD49-58FD2ABB8E4C}" type="datetimeFigureOut">
              <a:rPr lang="en-US" smtClean="0"/>
              <a:pPr/>
              <a:t>11/3/2021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E8CFC597-C963-4841-8B0C-7BDB730B2F1B}" type="slidenum">
              <a:rPr lang="en-US" smtClean="0"/>
              <a:pPr/>
              <a:t>‹#›</a:t>
            </a:fld>
            <a:endParaRPr lang="en-US" dirty="0"/>
          </a:p>
        </p:txBody>
      </p:sp>
    </p:spTree>
    <p:extLst>
      <p:ext uri="{BB962C8B-B14F-4D97-AF65-F5344CB8AC3E}">
        <p14:creationId xmlns:p14="http://schemas.microsoft.com/office/powerpoint/2010/main" val="407261881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FA3EBC2-1646-4C48-BD49-58FD2ABB8E4C}" type="datetimeFigureOut">
              <a:rPr lang="en-US" smtClean="0"/>
              <a:pPr/>
              <a:t>11/3/2021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E8CFC597-C963-4841-8B0C-7BDB730B2F1B}" type="slidenum">
              <a:rPr lang="en-US" smtClean="0"/>
              <a:pPr/>
              <a:t>‹#›</a:t>
            </a:fld>
            <a:endParaRPr lang="en-US" dirty="0"/>
          </a:p>
        </p:txBody>
      </p:sp>
    </p:spTree>
    <p:extLst>
      <p:ext uri="{BB962C8B-B14F-4D97-AF65-F5344CB8AC3E}">
        <p14:creationId xmlns:p14="http://schemas.microsoft.com/office/powerpoint/2010/main" val="27460499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FA3EBC2-1646-4C48-BD49-58FD2ABB8E4C}" type="datetimeFigureOut">
              <a:rPr lang="en-US" smtClean="0"/>
              <a:pPr/>
              <a:t>11/3/2021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8CFC597-C963-4841-8B0C-7BDB730B2F1B}" type="slidenum">
              <a:rPr lang="en-US" smtClean="0"/>
              <a:pPr/>
              <a:t>‹#›</a:t>
            </a:fld>
            <a:endParaRPr lang="en-US" dirty="0"/>
          </a:p>
        </p:txBody>
      </p:sp>
    </p:spTree>
    <p:extLst>
      <p:ext uri="{BB962C8B-B14F-4D97-AF65-F5344CB8AC3E}">
        <p14:creationId xmlns:p14="http://schemas.microsoft.com/office/powerpoint/2010/main" val="24372059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FA3EBC2-1646-4C48-BD49-58FD2ABB8E4C}" type="datetimeFigureOut">
              <a:rPr lang="en-US" smtClean="0"/>
              <a:pPr/>
              <a:t>11/3/2021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8CFC597-C963-4841-8B0C-7BDB730B2F1B}" type="slidenum">
              <a:rPr lang="en-US" smtClean="0"/>
              <a:pPr/>
              <a:t>‹#›</a:t>
            </a:fld>
            <a:endParaRPr lang="en-US" dirty="0"/>
          </a:p>
        </p:txBody>
      </p:sp>
    </p:spTree>
    <p:extLst>
      <p:ext uri="{BB962C8B-B14F-4D97-AF65-F5344CB8AC3E}">
        <p14:creationId xmlns:p14="http://schemas.microsoft.com/office/powerpoint/2010/main" val="39828776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pPr/>
              <a:t>11/3/2021</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pPr/>
              <a:t>‹#›</a:t>
            </a:fld>
            <a:endParaRPr lang="en-US"/>
          </a:p>
        </p:txBody>
      </p:sp>
    </p:spTree>
    <p:extLst>
      <p:ext uri="{BB962C8B-B14F-4D97-AF65-F5344CB8AC3E}">
        <p14:creationId xmlns:p14="http://schemas.microsoft.com/office/powerpoint/2010/main" val="90862731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EAE8BB4-EAF3-4DB7-9073-5A8E41A7AEA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E448D3CC-C29E-4BD1-9B98-FBEF78F0F20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4D3C3B8-2125-484F-B0C5-3B371A320B7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383E4E6-6AD8-46C3-B3D4-7349E6F849AF}" type="datetimeFigureOut">
              <a:rPr lang="en-US" smtClean="0"/>
              <a:t>11/3/2021</a:t>
            </a:fld>
            <a:endParaRPr lang="en-US"/>
          </a:p>
        </p:txBody>
      </p:sp>
      <p:sp>
        <p:nvSpPr>
          <p:cNvPr id="5" name="Footer Placeholder 4">
            <a:extLst>
              <a:ext uri="{FF2B5EF4-FFF2-40B4-BE49-F238E27FC236}">
                <a16:creationId xmlns:a16="http://schemas.microsoft.com/office/drawing/2014/main" id="{18C93371-7D77-4431-9B3F-4DD12C2001F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322339E-6299-49CC-872F-6EF31DD856E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14C2A9A-6CD3-4DF3-A907-865DDB698257}" type="slidenum">
              <a:rPr lang="en-US" smtClean="0"/>
              <a:t>‹#›</a:t>
            </a:fld>
            <a:endParaRPr lang="en-US"/>
          </a:p>
        </p:txBody>
      </p:sp>
    </p:spTree>
    <p:extLst>
      <p:ext uri="{BB962C8B-B14F-4D97-AF65-F5344CB8AC3E}">
        <p14:creationId xmlns:p14="http://schemas.microsoft.com/office/powerpoint/2010/main" val="1454626165"/>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FA3EBC2-1646-4C48-BD49-58FD2ABB8E4C}" type="datetimeFigureOut">
              <a:rPr lang="en-US" smtClean="0"/>
              <a:pPr/>
              <a:t>11/3/2021</a:t>
            </a:fld>
            <a:endParaRPr lang="en-US" dirty="0"/>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8CFC597-C963-4841-8B0C-7BDB730B2F1B}" type="slidenum">
              <a:rPr lang="en-US" smtClean="0"/>
              <a:pPr/>
              <a:t>‹#›</a:t>
            </a:fld>
            <a:endParaRPr lang="en-US" dirty="0"/>
          </a:p>
        </p:txBody>
      </p:sp>
    </p:spTree>
    <p:extLst>
      <p:ext uri="{BB962C8B-B14F-4D97-AF65-F5344CB8AC3E}">
        <p14:creationId xmlns:p14="http://schemas.microsoft.com/office/powerpoint/2010/main" val="4054048737"/>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3.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3.xml"/></Relationships>
</file>

<file path=ppt/slides/_rels/slide9.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png"/><Relationship Id="rId18" Type="http://schemas.openxmlformats.org/officeDocument/2006/relationships/image" Target="../media/image22.png"/><Relationship Id="rId3" Type="http://schemas.openxmlformats.org/officeDocument/2006/relationships/image" Target="../media/image7.png"/><Relationship Id="rId21" Type="http://schemas.openxmlformats.org/officeDocument/2006/relationships/image" Target="../media/image25.png"/><Relationship Id="rId7" Type="http://schemas.openxmlformats.org/officeDocument/2006/relationships/image" Target="../media/image11.png"/><Relationship Id="rId12" Type="http://schemas.openxmlformats.org/officeDocument/2006/relationships/image" Target="../media/image16.png"/><Relationship Id="rId17" Type="http://schemas.openxmlformats.org/officeDocument/2006/relationships/image" Target="../media/image21.png"/><Relationship Id="rId2" Type="http://schemas.openxmlformats.org/officeDocument/2006/relationships/image" Target="../media/image6.png"/><Relationship Id="rId16" Type="http://schemas.openxmlformats.org/officeDocument/2006/relationships/image" Target="../media/image20.png"/><Relationship Id="rId20" Type="http://schemas.openxmlformats.org/officeDocument/2006/relationships/image" Target="../media/image24.png"/><Relationship Id="rId1" Type="http://schemas.openxmlformats.org/officeDocument/2006/relationships/slideLayout" Target="../slideLayouts/slideLayout23.xml"/><Relationship Id="rId6" Type="http://schemas.openxmlformats.org/officeDocument/2006/relationships/image" Target="../media/image10.png"/><Relationship Id="rId11" Type="http://schemas.openxmlformats.org/officeDocument/2006/relationships/image" Target="../media/image15.png"/><Relationship Id="rId5" Type="http://schemas.openxmlformats.org/officeDocument/2006/relationships/image" Target="../media/image9.png"/><Relationship Id="rId15" Type="http://schemas.openxmlformats.org/officeDocument/2006/relationships/image" Target="../media/image19.png"/><Relationship Id="rId10" Type="http://schemas.openxmlformats.org/officeDocument/2006/relationships/image" Target="../media/image14.png"/><Relationship Id="rId19" Type="http://schemas.openxmlformats.org/officeDocument/2006/relationships/image" Target="../media/image23.png"/><Relationship Id="rId4" Type="http://schemas.openxmlformats.org/officeDocument/2006/relationships/image" Target="../media/image8.png"/><Relationship Id="rId9" Type="http://schemas.openxmlformats.org/officeDocument/2006/relationships/image" Target="../media/image13.png"/><Relationship Id="rId14" Type="http://schemas.openxmlformats.org/officeDocument/2006/relationships/image" Target="../media/image18.png"/><Relationship Id="rId22" Type="http://schemas.openxmlformats.org/officeDocument/2006/relationships/image" Target="../media/image5.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1.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4.xml"/></Relationships>
</file>

<file path=ppt/slides/_rels/slide12.xml.rels><?xml version="1.0" encoding="UTF-8" standalone="yes"?>
<Relationships xmlns="http://schemas.openxmlformats.org/package/2006/relationships"><Relationship Id="rId3" Type="http://schemas.openxmlformats.org/officeDocument/2006/relationships/package" Target="../embeddings/Microsoft_Word_Document.docx"/><Relationship Id="rId2" Type="http://schemas.openxmlformats.org/officeDocument/2006/relationships/slideLayout" Target="../slideLayouts/slideLayout24.xml"/><Relationship Id="rId1" Type="http://schemas.openxmlformats.org/officeDocument/2006/relationships/vmlDrawing" Target="../drawings/vmlDrawing1.vml"/><Relationship Id="rId4" Type="http://schemas.openxmlformats.org/officeDocument/2006/relationships/image" Target="../media/image27.emf"/></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7.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4.xml"/></Relationships>
</file>

<file path=ppt/slides/_rels/slide18.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4.xml"/></Relationships>
</file>

<file path=ppt/slides/_rels/slide21.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3.xml"/></Relationships>
</file>

<file path=ppt/slides/_rels/slide22.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3.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tx1">
                <a:lumMod val="65000"/>
                <a:lumOff val="35000"/>
              </a:schemeClr>
            </a:gs>
            <a:gs pos="0">
              <a:schemeClr val="tx1">
                <a:lumMod val="50000"/>
              </a:schemeClr>
            </a:gs>
            <a:gs pos="0">
              <a:schemeClr val="bg2">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624263" y="878540"/>
            <a:ext cx="8567738" cy="3442447"/>
          </a:xfrm>
          <a:solidFill>
            <a:srgbClr val="53728A"/>
          </a:solidFill>
        </p:spPr>
        <p:txBody>
          <a:bodyPr lIns="274320" tIns="91440" rIns="182880" bIns="91440">
            <a:normAutofit fontScale="90000"/>
          </a:bodyPr>
          <a:lstStyle/>
          <a:p>
            <a:pPr algn="l"/>
            <a:r>
              <a:rPr lang="en-US" sz="5400" dirty="0">
                <a:solidFill>
                  <a:schemeClr val="bg1"/>
                </a:solidFill>
                <a:latin typeface="+mn-lt"/>
              </a:rPr>
              <a:t>Project Financial Management</a:t>
            </a:r>
            <a:br>
              <a:rPr lang="en-US" sz="5400" dirty="0">
                <a:solidFill>
                  <a:schemeClr val="bg1"/>
                </a:solidFill>
                <a:latin typeface="+mn-lt"/>
              </a:rPr>
            </a:br>
            <a:r>
              <a:rPr lang="en-US" sz="5400" dirty="0">
                <a:solidFill>
                  <a:schemeClr val="bg1"/>
                </a:solidFill>
                <a:latin typeface="+mn-lt"/>
              </a:rPr>
              <a:t/>
            </a:r>
            <a:br>
              <a:rPr lang="en-US" sz="5400" dirty="0">
                <a:solidFill>
                  <a:schemeClr val="bg1"/>
                </a:solidFill>
                <a:latin typeface="+mn-lt"/>
              </a:rPr>
            </a:br>
            <a:r>
              <a:rPr lang="en-US" sz="3100" dirty="0">
                <a:solidFill>
                  <a:schemeClr val="bg1"/>
                </a:solidFill>
                <a:latin typeface="+mn-lt"/>
              </a:rPr>
              <a:t>Prepared by </a:t>
            </a:r>
            <a:br>
              <a:rPr lang="en-US" sz="3100" dirty="0">
                <a:solidFill>
                  <a:schemeClr val="bg1"/>
                </a:solidFill>
                <a:latin typeface="+mn-lt"/>
              </a:rPr>
            </a:br>
            <a:r>
              <a:rPr lang="en-US" sz="3100" dirty="0">
                <a:solidFill>
                  <a:schemeClr val="bg1"/>
                </a:solidFill>
                <a:latin typeface="+mn-lt"/>
              </a:rPr>
              <a:t>Dr. Walaa Mohamed</a:t>
            </a:r>
            <a:r>
              <a:rPr lang="en-US" sz="5400" dirty="0">
                <a:solidFill>
                  <a:schemeClr val="bg1"/>
                </a:solidFill>
                <a:latin typeface="+mn-lt"/>
              </a:rPr>
              <a:t/>
            </a:r>
            <a:br>
              <a:rPr lang="en-US" sz="5400" dirty="0">
                <a:solidFill>
                  <a:schemeClr val="bg1"/>
                </a:solidFill>
                <a:latin typeface="+mn-lt"/>
              </a:rPr>
            </a:br>
            <a:r>
              <a:rPr lang="en-US" sz="2800" b="1" dirty="0">
                <a:solidFill>
                  <a:schemeClr val="bg1"/>
                </a:solidFill>
                <a:latin typeface="+mn-lt"/>
              </a:rPr>
              <a:t>Lecture 7</a:t>
            </a:r>
            <a:endParaRPr lang="en-US" b="1" dirty="0">
              <a:solidFill>
                <a:schemeClr val="bg1"/>
              </a:solidFill>
              <a:latin typeface="+mn-lt"/>
            </a:endParaRPr>
          </a:p>
        </p:txBody>
      </p:sp>
      <p:sp>
        <p:nvSpPr>
          <p:cNvPr id="3" name="Subtitle 2">
            <a:extLst>
              <a:ext uri="{FF2B5EF4-FFF2-40B4-BE49-F238E27FC236}">
                <a16:creationId xmlns:a16="http://schemas.microsoft.com/office/drawing/2014/main" id="{42F61A2C-40BB-46A9-A9B9-A72D7747B5D0}"/>
              </a:ext>
            </a:extLst>
          </p:cNvPr>
          <p:cNvSpPr>
            <a:spLocks noGrp="1"/>
          </p:cNvSpPr>
          <p:nvPr>
            <p:ph type="subTitle" idx="1"/>
          </p:nvPr>
        </p:nvSpPr>
        <p:spPr>
          <a:xfrm>
            <a:off x="3624263" y="4418013"/>
            <a:ext cx="8567738" cy="1561446"/>
          </a:xfrm>
          <a:solidFill>
            <a:schemeClr val="tx1">
              <a:lumMod val="65000"/>
              <a:lumOff val="35000"/>
            </a:schemeClr>
          </a:solidFill>
        </p:spPr>
        <p:txBody>
          <a:bodyPr lIns="274320" tIns="91440" rIns="182880" bIns="91440"/>
          <a:lstStyle/>
          <a:p>
            <a:pPr algn="l"/>
            <a:r>
              <a:rPr lang="en-US" b="1" dirty="0">
                <a:solidFill>
                  <a:schemeClr val="bg1">
                    <a:lumMod val="95000"/>
                  </a:schemeClr>
                </a:solidFill>
              </a:rPr>
              <a:t>PMG 615</a:t>
            </a:r>
          </a:p>
          <a:p>
            <a:pPr algn="l"/>
            <a:r>
              <a:rPr lang="en-US" b="1" kern="0" dirty="0">
                <a:solidFill>
                  <a:schemeClr val="bg1"/>
                </a:solidFill>
                <a:effectLst/>
                <a:latin typeface="Palatino Linotype" panose="02040502050505030304" pitchFamily="18" charset="0"/>
                <a:ea typeface="Palatino Linotype" panose="02040502050505030304" pitchFamily="18" charset="0"/>
                <a:cs typeface="Palatino Linotype" panose="02040502050505030304" pitchFamily="18" charset="0"/>
              </a:rPr>
              <a:t>Financial</a:t>
            </a:r>
            <a:r>
              <a:rPr lang="en-US" b="1" kern="0" spc="175" dirty="0">
                <a:solidFill>
                  <a:schemeClr val="bg1"/>
                </a:solidFill>
                <a:effectLst/>
                <a:latin typeface="Palatino Linotype" panose="02040502050505030304" pitchFamily="18" charset="0"/>
                <a:ea typeface="Palatino Linotype" panose="02040502050505030304" pitchFamily="18" charset="0"/>
                <a:cs typeface="Palatino Linotype" panose="02040502050505030304" pitchFamily="18" charset="0"/>
              </a:rPr>
              <a:t> </a:t>
            </a:r>
            <a:r>
              <a:rPr lang="en-US" b="1" kern="0" dirty="0">
                <a:solidFill>
                  <a:schemeClr val="bg1"/>
                </a:solidFill>
                <a:effectLst/>
                <a:latin typeface="Palatino Linotype" panose="02040502050505030304" pitchFamily="18" charset="0"/>
                <a:ea typeface="Palatino Linotype" panose="02040502050505030304" pitchFamily="18" charset="0"/>
                <a:cs typeface="Palatino Linotype" panose="02040502050505030304" pitchFamily="18" charset="0"/>
              </a:rPr>
              <a:t>Modeling </a:t>
            </a:r>
            <a:r>
              <a:rPr lang="en-US" b="1" kern="0" spc="-685" dirty="0">
                <a:solidFill>
                  <a:schemeClr val="bg1"/>
                </a:solidFill>
                <a:effectLst/>
                <a:latin typeface="Palatino Linotype" panose="02040502050505030304" pitchFamily="18" charset="0"/>
                <a:ea typeface="Palatino Linotype" panose="02040502050505030304" pitchFamily="18" charset="0"/>
                <a:cs typeface="Palatino Linotype" panose="02040502050505030304" pitchFamily="18" charset="0"/>
              </a:rPr>
              <a:t>     </a:t>
            </a:r>
            <a:r>
              <a:rPr lang="ar-EG" b="1" kern="0" spc="-685" dirty="0">
                <a:solidFill>
                  <a:schemeClr val="bg1"/>
                </a:solidFill>
                <a:effectLst/>
                <a:latin typeface="Palatino Linotype" panose="02040502050505030304" pitchFamily="18" charset="0"/>
                <a:ea typeface="Palatino Linotype" panose="02040502050505030304" pitchFamily="18" charset="0"/>
                <a:cs typeface="Palatino Linotype" panose="02040502050505030304" pitchFamily="18" charset="0"/>
              </a:rPr>
              <a:t> </a:t>
            </a:r>
            <a:r>
              <a:rPr lang="en-US" b="1" kern="0" spc="-685" dirty="0">
                <a:solidFill>
                  <a:schemeClr val="bg1"/>
                </a:solidFill>
                <a:effectLst/>
                <a:latin typeface="Palatino Linotype" panose="02040502050505030304" pitchFamily="18" charset="0"/>
                <a:ea typeface="Palatino Linotype" panose="02040502050505030304" pitchFamily="18" charset="0"/>
                <a:cs typeface="Palatino Linotype" panose="02040502050505030304" pitchFamily="18" charset="0"/>
              </a:rPr>
              <a:t>   </a:t>
            </a:r>
            <a:r>
              <a:rPr lang="en-US" b="1" kern="0" dirty="0">
                <a:solidFill>
                  <a:schemeClr val="bg1"/>
                </a:solidFill>
                <a:effectLst/>
                <a:latin typeface="Palatino Linotype" panose="02040502050505030304" pitchFamily="18" charset="0"/>
                <a:ea typeface="Palatino Linotype" panose="02040502050505030304" pitchFamily="18" charset="0"/>
                <a:cs typeface="Palatino Linotype" panose="02040502050505030304" pitchFamily="18" charset="0"/>
              </a:rPr>
              <a:t>and</a:t>
            </a:r>
            <a:r>
              <a:rPr lang="en-US" b="1" kern="0" spc="15" dirty="0">
                <a:solidFill>
                  <a:schemeClr val="bg1"/>
                </a:solidFill>
                <a:effectLst/>
                <a:latin typeface="Palatino Linotype" panose="02040502050505030304" pitchFamily="18" charset="0"/>
                <a:ea typeface="Palatino Linotype" panose="02040502050505030304" pitchFamily="18" charset="0"/>
                <a:cs typeface="Palatino Linotype" panose="02040502050505030304" pitchFamily="18" charset="0"/>
              </a:rPr>
              <a:t> </a:t>
            </a:r>
            <a:r>
              <a:rPr lang="en-US" b="1" kern="0" dirty="0">
                <a:solidFill>
                  <a:schemeClr val="bg1"/>
                </a:solidFill>
                <a:effectLst/>
                <a:latin typeface="Palatino Linotype" panose="02040502050505030304" pitchFamily="18" charset="0"/>
                <a:ea typeface="Palatino Linotype" panose="02040502050505030304" pitchFamily="18" charset="0"/>
                <a:cs typeface="Palatino Linotype" panose="02040502050505030304" pitchFamily="18" charset="0"/>
              </a:rPr>
              <a:t>Evaluation (part two)</a:t>
            </a:r>
          </a:p>
        </p:txBody>
      </p:sp>
      <p:sp>
        <p:nvSpPr>
          <p:cNvPr id="6" name="Rectangle 5">
            <a:extLst>
              <a:ext uri="{FF2B5EF4-FFF2-40B4-BE49-F238E27FC236}">
                <a16:creationId xmlns:a16="http://schemas.microsoft.com/office/drawing/2014/main" id="{6EFE6120-9984-43F1-A9C9-F16007E15EEB}"/>
              </a:ext>
            </a:extLst>
          </p:cNvPr>
          <p:cNvSpPr/>
          <p:nvPr/>
        </p:nvSpPr>
        <p:spPr>
          <a:xfrm>
            <a:off x="0" y="878540"/>
            <a:ext cx="3514951" cy="510091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t>Everyone’s Smart</a:t>
            </a:r>
            <a:b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br>
            <a: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t>University</a:t>
            </a:r>
          </a:p>
        </p:txBody>
      </p:sp>
      <p:pic>
        <p:nvPicPr>
          <p:cNvPr id="8" name="Picture 7"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79657" y="1748118"/>
            <a:ext cx="2694542" cy="1479172"/>
          </a:xfrm>
          <a:prstGeom prst="rect">
            <a:avLst/>
          </a:prstGeom>
        </p:spPr>
      </p:pic>
    </p:spTree>
    <p:extLst>
      <p:ext uri="{BB962C8B-B14F-4D97-AF65-F5344CB8AC3E}">
        <p14:creationId xmlns:p14="http://schemas.microsoft.com/office/powerpoint/2010/main" val="30275427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907EF6B7-1338-4443-8C46-6A318D952DF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0" name="Freeform: Shape 19">
            <a:extLst>
              <a:ext uri="{FF2B5EF4-FFF2-40B4-BE49-F238E27FC236}">
                <a16:creationId xmlns:a16="http://schemas.microsoft.com/office/drawing/2014/main" id="{DAAE4CDD-124C-4DCF-9584-B6033B545DD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F63D95CF-422F-430F-A182-CC6D99C5A61E}"/>
              </a:ext>
            </a:extLst>
          </p:cNvPr>
          <p:cNvSpPr>
            <a:spLocks noGrp="1"/>
          </p:cNvSpPr>
          <p:nvPr>
            <p:ph type="title"/>
          </p:nvPr>
        </p:nvSpPr>
        <p:spPr>
          <a:xfrm>
            <a:off x="686834" y="1153572"/>
            <a:ext cx="3200400" cy="4461163"/>
          </a:xfrm>
        </p:spPr>
        <p:txBody>
          <a:bodyPr>
            <a:normAutofit/>
          </a:bodyPr>
          <a:lstStyle/>
          <a:p>
            <a:r>
              <a:rPr lang="en-US" dirty="0">
                <a:solidFill>
                  <a:srgbClr val="FFFFFF"/>
                </a:solidFill>
              </a:rPr>
              <a:t>Objective of this lecture</a:t>
            </a:r>
          </a:p>
        </p:txBody>
      </p:sp>
      <p:sp>
        <p:nvSpPr>
          <p:cNvPr id="22" name="Arc 21">
            <a:extLst>
              <a:ext uri="{FF2B5EF4-FFF2-40B4-BE49-F238E27FC236}">
                <a16:creationId xmlns:a16="http://schemas.microsoft.com/office/drawing/2014/main" id="{081E4A58-353D-44AE-B2FC-2A74E2E400F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67584DC2-B0F0-4976-8873-A778F637F9B8}"/>
              </a:ext>
            </a:extLst>
          </p:cNvPr>
          <p:cNvSpPr>
            <a:spLocks noGrp="1"/>
          </p:cNvSpPr>
          <p:nvPr>
            <p:ph idx="1"/>
          </p:nvPr>
        </p:nvSpPr>
        <p:spPr>
          <a:xfrm>
            <a:off x="4447308" y="591344"/>
            <a:ext cx="6906491" cy="5585619"/>
          </a:xfrm>
        </p:spPr>
        <p:txBody>
          <a:bodyPr anchor="ctr">
            <a:normAutofit/>
          </a:bodyPr>
          <a:lstStyle/>
          <a:p>
            <a:pPr marL="0" marR="0" indent="0" algn="just">
              <a:lnSpc>
                <a:spcPct val="150000"/>
              </a:lnSpc>
              <a:spcBef>
                <a:spcPts val="940"/>
              </a:spcBef>
              <a:spcAft>
                <a:spcPts val="0"/>
              </a:spcAft>
              <a:buNone/>
            </a:pPr>
            <a:r>
              <a:rPr lang="en-US" sz="3200" spc="-10" dirty="0">
                <a:effectLst/>
                <a:highlight>
                  <a:srgbClr val="FFFF00"/>
                </a:highlight>
                <a:latin typeface="Georgia" panose="02040502050405020303" pitchFamily="18" charset="0"/>
                <a:ea typeface="Times New Roman" panose="02020603050405020304" pitchFamily="18" charset="0"/>
              </a:rPr>
              <a:t>This</a:t>
            </a:r>
            <a:r>
              <a:rPr lang="en-US" sz="3200" spc="-65" dirty="0">
                <a:effectLst/>
                <a:highlight>
                  <a:srgbClr val="FFFF00"/>
                </a:highlight>
                <a:latin typeface="Georgia" panose="02040502050405020303" pitchFamily="18" charset="0"/>
                <a:ea typeface="Times New Roman" panose="02020603050405020304" pitchFamily="18" charset="0"/>
              </a:rPr>
              <a:t> </a:t>
            </a:r>
            <a:r>
              <a:rPr lang="en-US" sz="3200" spc="-10" dirty="0">
                <a:effectLst/>
                <a:highlight>
                  <a:srgbClr val="FFFF00"/>
                </a:highlight>
                <a:latin typeface="Georgia" panose="02040502050405020303" pitchFamily="18" charset="0"/>
                <a:ea typeface="Times New Roman" panose="02020603050405020304" pitchFamily="18" charset="0"/>
              </a:rPr>
              <a:t>lecture</a:t>
            </a:r>
            <a:r>
              <a:rPr lang="en-US" sz="3200" spc="-20" dirty="0">
                <a:effectLst/>
                <a:highlight>
                  <a:srgbClr val="FFFF00"/>
                </a:highlight>
                <a:latin typeface="Georgia" panose="02040502050405020303" pitchFamily="18" charset="0"/>
                <a:ea typeface="Times New Roman" panose="02020603050405020304" pitchFamily="18" charset="0"/>
              </a:rPr>
              <a:t> </a:t>
            </a:r>
            <a:r>
              <a:rPr lang="en-US" sz="3200" spc="-10" dirty="0">
                <a:effectLst/>
                <a:highlight>
                  <a:srgbClr val="FFFF00"/>
                </a:highlight>
                <a:latin typeface="Georgia" panose="02040502050405020303" pitchFamily="18" charset="0"/>
                <a:ea typeface="Times New Roman" panose="02020603050405020304" pitchFamily="18" charset="0"/>
              </a:rPr>
              <a:t>covers:</a:t>
            </a:r>
          </a:p>
          <a:p>
            <a:pPr marR="0" algn="just">
              <a:lnSpc>
                <a:spcPct val="150000"/>
              </a:lnSpc>
              <a:spcBef>
                <a:spcPts val="940"/>
              </a:spcBef>
              <a:spcAft>
                <a:spcPts val="0"/>
              </a:spcAft>
              <a:buFontTx/>
              <a:buChar char="-"/>
            </a:pPr>
            <a:r>
              <a:rPr lang="en-US" spc="-10" dirty="0">
                <a:effectLst/>
                <a:latin typeface="Times New Roman" panose="02020603050405020304" pitchFamily="18" charset="0"/>
                <a:ea typeface="Times New Roman" panose="02020603050405020304" pitchFamily="18" charset="0"/>
                <a:cs typeface="Times New Roman" panose="02020603050405020304" pitchFamily="18" charset="0"/>
              </a:rPr>
              <a:t>Operating costs and revenues</a:t>
            </a:r>
          </a:p>
          <a:p>
            <a:pPr marR="0" algn="just">
              <a:lnSpc>
                <a:spcPct val="150000"/>
              </a:lnSpc>
              <a:spcBef>
                <a:spcPts val="940"/>
              </a:spcBef>
              <a:spcAft>
                <a:spcPts val="0"/>
              </a:spcAft>
              <a:buFontTx/>
              <a:buChar char="-"/>
            </a:pPr>
            <a:r>
              <a:rPr lang="en-US" spc="-10" dirty="0">
                <a:effectLst/>
                <a:latin typeface="Times New Roman" panose="02020603050405020304" pitchFamily="18" charset="0"/>
                <a:ea typeface="Times New Roman" panose="02020603050405020304" pitchFamily="18" charset="0"/>
                <a:cs typeface="Times New Roman" panose="02020603050405020304" pitchFamily="18" charset="0"/>
              </a:rPr>
              <a:t>Equity returns:</a:t>
            </a:r>
          </a:p>
          <a:p>
            <a:pPr marL="0" marR="0" indent="0" algn="just">
              <a:lnSpc>
                <a:spcPct val="150000"/>
              </a:lnSpc>
              <a:spcBef>
                <a:spcPts val="940"/>
              </a:spcBef>
              <a:spcAft>
                <a:spcPts val="0"/>
              </a:spcAft>
              <a:buNone/>
            </a:pPr>
            <a:r>
              <a:rPr lang="en-US" sz="2000" spc="-10" dirty="0">
                <a:latin typeface="Times New Roman" panose="02020603050405020304" pitchFamily="18" charset="0"/>
                <a:ea typeface="Times New Roman" panose="02020603050405020304" pitchFamily="18" charset="0"/>
                <a:cs typeface="Times New Roman" panose="02020603050405020304" pitchFamily="18" charset="0"/>
              </a:rPr>
              <a:t>Payback period</a:t>
            </a:r>
          </a:p>
          <a:p>
            <a:pPr marL="0" marR="0" indent="0" algn="just">
              <a:lnSpc>
                <a:spcPct val="150000"/>
              </a:lnSpc>
              <a:spcBef>
                <a:spcPts val="940"/>
              </a:spcBef>
              <a:spcAft>
                <a:spcPts val="0"/>
              </a:spcAft>
              <a:buNone/>
            </a:pPr>
            <a:r>
              <a:rPr lang="en-US" sz="2000" spc="-10" dirty="0">
                <a:effectLst/>
                <a:latin typeface="Times New Roman" panose="02020603050405020304" pitchFamily="18" charset="0"/>
                <a:ea typeface="Times New Roman" panose="02020603050405020304" pitchFamily="18" charset="0"/>
                <a:cs typeface="Times New Roman" panose="02020603050405020304" pitchFamily="18" charset="0"/>
              </a:rPr>
              <a:t>Net present value</a:t>
            </a:r>
          </a:p>
          <a:p>
            <a:pPr marL="0" marR="0" indent="0" algn="just">
              <a:lnSpc>
                <a:spcPct val="150000"/>
              </a:lnSpc>
              <a:spcBef>
                <a:spcPts val="940"/>
              </a:spcBef>
              <a:spcAft>
                <a:spcPts val="0"/>
              </a:spcAft>
              <a:buNone/>
            </a:pPr>
            <a:r>
              <a:rPr lang="en-US" sz="2000" spc="-10" dirty="0">
                <a:latin typeface="Times New Roman" panose="02020603050405020304" pitchFamily="18" charset="0"/>
                <a:ea typeface="Times New Roman" panose="02020603050405020304" pitchFamily="18" charset="0"/>
                <a:cs typeface="Times New Roman" panose="02020603050405020304" pitchFamily="18" charset="0"/>
              </a:rPr>
              <a:t>Internal rate of return </a:t>
            </a:r>
          </a:p>
          <a:p>
            <a:pPr marL="0" marR="0" indent="0" algn="ctr">
              <a:lnSpc>
                <a:spcPct val="150000"/>
              </a:lnSpc>
              <a:spcBef>
                <a:spcPts val="940"/>
              </a:spcBef>
              <a:spcAft>
                <a:spcPts val="0"/>
              </a:spcAft>
              <a:buNone/>
            </a:pPr>
            <a:r>
              <a:rPr lang="en-US" sz="2000" spc="-10" dirty="0">
                <a:effectLst/>
                <a:latin typeface="Times New Roman" panose="02020603050405020304" pitchFamily="18" charset="0"/>
                <a:ea typeface="Times New Roman" panose="02020603050405020304" pitchFamily="18" charset="0"/>
                <a:cs typeface="Times New Roman" panose="02020603050405020304" pitchFamily="18" charset="0"/>
              </a:rPr>
              <a:t>---------------------------------------------</a:t>
            </a:r>
          </a:p>
          <a:p>
            <a:pPr marL="0" marR="0" indent="0">
              <a:spcBef>
                <a:spcPts val="0"/>
              </a:spcBef>
              <a:spcAft>
                <a:spcPts val="0"/>
              </a:spcAft>
              <a:buNone/>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Loan drawings and debt service </a:t>
            </a:r>
            <a:r>
              <a:rPr lang="en-US" b="1" u="sng"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(Next week lecture)</a:t>
            </a:r>
          </a:p>
          <a:p>
            <a:pPr marL="0" marR="0" indent="0" algn="just">
              <a:lnSpc>
                <a:spcPct val="150000"/>
              </a:lnSpc>
              <a:spcBef>
                <a:spcPts val="940"/>
              </a:spcBef>
              <a:spcAft>
                <a:spcPts val="0"/>
              </a:spcAft>
              <a:buNone/>
            </a:pPr>
            <a:endParaRPr lang="en-US" dirty="0">
              <a:effectLst/>
              <a:latin typeface="Georgia" panose="02040502050405020303" pitchFamily="18" charset="0"/>
              <a:ea typeface="Times New Roman" panose="02020603050405020304" pitchFamily="18" charset="0"/>
            </a:endParaRPr>
          </a:p>
        </p:txBody>
      </p:sp>
      <p:pic>
        <p:nvPicPr>
          <p:cNvPr id="4" name="Picture 3">
            <a:extLst>
              <a:ext uri="{FF2B5EF4-FFF2-40B4-BE49-F238E27FC236}">
                <a16:creationId xmlns:a16="http://schemas.microsoft.com/office/drawing/2014/main" id="{B387E583-DA14-45F6-83A6-E48951C9B42C}"/>
              </a:ext>
            </a:extLst>
          </p:cNvPr>
          <p:cNvPicPr>
            <a:picLocks noChangeAspect="1"/>
          </p:cNvPicPr>
          <p:nvPr/>
        </p:nvPicPr>
        <p:blipFill>
          <a:blip r:embed="rId2"/>
          <a:stretch>
            <a:fillRect/>
          </a:stretch>
        </p:blipFill>
        <p:spPr>
          <a:xfrm>
            <a:off x="11286666" y="0"/>
            <a:ext cx="902286" cy="890093"/>
          </a:xfrm>
          <a:prstGeom prst="rect">
            <a:avLst/>
          </a:prstGeom>
        </p:spPr>
      </p:pic>
    </p:spTree>
    <p:extLst>
      <p:ext uri="{BB962C8B-B14F-4D97-AF65-F5344CB8AC3E}">
        <p14:creationId xmlns:p14="http://schemas.microsoft.com/office/powerpoint/2010/main" val="39809534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B8DA5D-D54F-4FE1-BF69-EA28E0C95E5F}"/>
              </a:ext>
            </a:extLst>
          </p:cNvPr>
          <p:cNvSpPr>
            <a:spLocks noGrp="1"/>
          </p:cNvSpPr>
          <p:nvPr>
            <p:ph type="title"/>
          </p:nvPr>
        </p:nvSpPr>
        <p:spPr>
          <a:xfrm>
            <a:off x="838200" y="365759"/>
            <a:ext cx="10515600" cy="422031"/>
          </a:xfrm>
        </p:spPr>
        <p:txBody>
          <a:bodyPr>
            <a:noAutofit/>
          </a:bodyPr>
          <a:lstStyle/>
          <a:p>
            <a:pPr algn="ctr"/>
            <a:r>
              <a:rPr lang="en-US" sz="2800" b="1"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OPERATING</a:t>
            </a:r>
            <a:r>
              <a:rPr lang="en-US" sz="2800" b="1"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800" b="1"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REVENUES</a:t>
            </a:r>
            <a:r>
              <a:rPr lang="en-US" sz="2800" b="1"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800" b="1"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2800" b="1"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800" b="1"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COSTS</a:t>
            </a:r>
            <a:r>
              <a:rPr lang="en-US" sz="2800" b="1" dirty="0">
                <a:effectLst/>
                <a:latin typeface="Georgia" panose="02040502050405020303" pitchFamily="18" charset="0"/>
                <a:ea typeface="Georgia" panose="02040502050405020303" pitchFamily="18" charset="0"/>
                <a:cs typeface="Georgia" panose="02040502050405020303" pitchFamily="18" charset="0"/>
              </a:rPr>
              <a:t/>
            </a:r>
            <a:br>
              <a:rPr lang="en-US" sz="2800" b="1" dirty="0">
                <a:effectLst/>
                <a:latin typeface="Georgia" panose="02040502050405020303" pitchFamily="18" charset="0"/>
                <a:ea typeface="Georgia" panose="02040502050405020303" pitchFamily="18" charset="0"/>
                <a:cs typeface="Georgia" panose="02040502050405020303" pitchFamily="18" charset="0"/>
              </a:rPr>
            </a:br>
            <a:endParaRPr lang="en-US" sz="2800" dirty="0"/>
          </a:p>
        </p:txBody>
      </p:sp>
      <p:sp>
        <p:nvSpPr>
          <p:cNvPr id="3" name="Content Placeholder 2">
            <a:extLst>
              <a:ext uri="{FF2B5EF4-FFF2-40B4-BE49-F238E27FC236}">
                <a16:creationId xmlns:a16="http://schemas.microsoft.com/office/drawing/2014/main" id="{EDE65B11-FFFC-4EC0-BD37-71AA7CAE449D}"/>
              </a:ext>
            </a:extLst>
          </p:cNvPr>
          <p:cNvSpPr>
            <a:spLocks noGrp="1"/>
          </p:cNvSpPr>
          <p:nvPr>
            <p:ph idx="1"/>
          </p:nvPr>
        </p:nvSpPr>
        <p:spPr>
          <a:xfrm>
            <a:off x="0" y="787790"/>
            <a:ext cx="12192000" cy="6070210"/>
          </a:xfrm>
        </p:spPr>
        <p:txBody>
          <a:bodyPr/>
          <a:lstStyle/>
          <a:p>
            <a:pPr marL="233045" marR="450850" indent="0">
              <a:lnSpc>
                <a:spcPct val="106000"/>
              </a:lnSpc>
              <a:spcBef>
                <a:spcPts val="1455"/>
              </a:spcBef>
              <a:spcAft>
                <a:spcPts val="0"/>
              </a:spcAft>
              <a:buNone/>
            </a:pPr>
            <a:endParaRPr lang="en-US" sz="1800" dirty="0">
              <a:solidFill>
                <a:srgbClr val="231F21"/>
              </a:solidFill>
              <a:effectLst/>
              <a:latin typeface="Times New Roman" panose="02020603050405020304" pitchFamily="18" charset="0"/>
              <a:ea typeface="Times New Roman" panose="02020603050405020304" pitchFamily="18" charset="0"/>
            </a:endParaRPr>
          </a:p>
          <a:p>
            <a:pPr marL="233045" marR="450850" indent="0">
              <a:lnSpc>
                <a:spcPct val="106000"/>
              </a:lnSpc>
              <a:spcBef>
                <a:spcPts val="1455"/>
              </a:spcBef>
              <a:spcAft>
                <a:spcPts val="0"/>
              </a:spcAft>
              <a:buNone/>
            </a:pPr>
            <a:r>
              <a:rPr lang="en-US" sz="2200" dirty="0">
                <a:effectLst/>
                <a:latin typeface="Times New Roman" panose="02020603050405020304" pitchFamily="18" charset="0"/>
                <a:ea typeface="Times New Roman" panose="02020603050405020304" pitchFamily="18" charset="0"/>
              </a:rPr>
              <a:t>Taking a process plant as an example, the main elements of </a:t>
            </a:r>
            <a:r>
              <a:rPr lang="en-US" sz="2200" b="1" dirty="0">
                <a:effectLst/>
                <a:latin typeface="Times New Roman" panose="02020603050405020304" pitchFamily="18" charset="0"/>
                <a:ea typeface="Times New Roman" panose="02020603050405020304" pitchFamily="18" charset="0"/>
              </a:rPr>
              <a:t>operating cash ﬂow</a:t>
            </a:r>
            <a:r>
              <a:rPr lang="en-US" sz="2200" b="1" spc="-27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may</a:t>
            </a:r>
            <a:r>
              <a:rPr lang="en-US" sz="2200" spc="1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include:</a:t>
            </a:r>
          </a:p>
          <a:p>
            <a:pPr marL="233045" marR="450850" indent="0">
              <a:lnSpc>
                <a:spcPct val="106000"/>
              </a:lnSpc>
              <a:spcBef>
                <a:spcPts val="1455"/>
              </a:spcBef>
              <a:spcAft>
                <a:spcPts val="0"/>
              </a:spcAft>
              <a:buNone/>
            </a:pPr>
            <a:endParaRPr lang="en-US" sz="2200" dirty="0">
              <a:effectLst/>
              <a:latin typeface="Times New Roman" panose="02020603050405020304" pitchFamily="18" charset="0"/>
              <a:ea typeface="Times New Roman" panose="02020603050405020304" pitchFamily="18" charset="0"/>
            </a:endParaRPr>
          </a:p>
          <a:p>
            <a:pPr marL="0" marR="0" lvl="0" indent="0">
              <a:lnSpc>
                <a:spcPct val="150000"/>
              </a:lnSpc>
              <a:spcBef>
                <a:spcPts val="590"/>
              </a:spcBef>
              <a:spcAft>
                <a:spcPts val="0"/>
              </a:spcAft>
              <a:buClr>
                <a:srgbClr val="231F21"/>
              </a:buClr>
              <a:buSzPts val="1150"/>
              <a:buNone/>
              <a:tabLst>
                <a:tab pos="539750" algn="l"/>
              </a:tabLst>
            </a:pP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Operating</a:t>
            </a:r>
            <a:r>
              <a:rPr lang="en-US" sz="2200" spc="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revenues</a:t>
            </a:r>
            <a:r>
              <a:rPr lang="en-US" sz="2200" spc="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from</a:t>
            </a:r>
            <a:r>
              <a:rPr lang="en-US" sz="2200" spc="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sales</a:t>
            </a:r>
            <a:r>
              <a:rPr lang="en-US" sz="2200" spc="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200" spc="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products</a:t>
            </a:r>
          </a:p>
          <a:p>
            <a:pPr marL="184785" marR="0" indent="0">
              <a:lnSpc>
                <a:spcPct val="150000"/>
              </a:lnSpc>
              <a:spcBef>
                <a:spcPts val="80"/>
              </a:spcBef>
              <a:spcAft>
                <a:spcPts val="0"/>
              </a:spcAft>
              <a:buNone/>
            </a:pPr>
            <a:r>
              <a:rPr lang="en-US" sz="2200" i="1"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minus</a:t>
            </a:r>
            <a:endParaRPr lang="en-US" sz="220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endParaRPr>
          </a:p>
          <a:p>
            <a:pPr marL="342900" marR="0" lvl="0" indent="-342900">
              <a:lnSpc>
                <a:spcPct val="150000"/>
              </a:lnSpc>
              <a:spcBef>
                <a:spcPts val="95"/>
              </a:spcBef>
              <a:spcAft>
                <a:spcPts val="0"/>
              </a:spcAft>
              <a:buClr>
                <a:srgbClr val="231F21"/>
              </a:buClr>
              <a:buSzPts val="1150"/>
              <a:buFont typeface="Times New Roman" panose="02020603050405020304" pitchFamily="18" charset="0"/>
              <a:buChar char="•"/>
              <a:tabLst>
                <a:tab pos="539750" algn="l"/>
              </a:tabLst>
            </a:pP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Cost</a:t>
            </a:r>
            <a:r>
              <a:rPr lang="en-US" sz="2200" spc="4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fuel</a:t>
            </a:r>
            <a:r>
              <a:rPr lang="en-US" sz="2200" spc="4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or</a:t>
            </a:r>
            <a:r>
              <a:rPr lang="en-US" sz="2200" spc="4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raw</a:t>
            </a:r>
            <a:r>
              <a:rPr lang="en-US" sz="2200" spc="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materials</a:t>
            </a:r>
          </a:p>
          <a:p>
            <a:pPr marL="342900" marR="467360" lvl="0" indent="-342900">
              <a:lnSpc>
                <a:spcPct val="150000"/>
              </a:lnSpc>
              <a:spcBef>
                <a:spcPts val="95"/>
              </a:spcBef>
              <a:spcAft>
                <a:spcPts val="0"/>
              </a:spcAft>
              <a:buClr>
                <a:srgbClr val="231F21"/>
              </a:buClr>
              <a:buSzPts val="1150"/>
              <a:buFont typeface="Times New Roman" panose="02020603050405020304" pitchFamily="18" charset="0"/>
              <a:buChar char="•"/>
              <a:tabLst>
                <a:tab pos="539750" algn="l"/>
                <a:tab pos="908685" algn="l"/>
              </a:tabLst>
            </a:pP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The	Project</a:t>
            </a:r>
            <a:r>
              <a:rPr lang="en-US" sz="2200" spc="2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Company’s</a:t>
            </a:r>
            <a:r>
              <a:rPr lang="en-US" sz="2200" spc="27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own</a:t>
            </a:r>
            <a:r>
              <a:rPr lang="en-US" sz="2200" spc="27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operating</a:t>
            </a:r>
            <a:r>
              <a:rPr lang="en-US" sz="2200" spc="27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costs</a:t>
            </a:r>
            <a:r>
              <a:rPr lang="en-US" sz="2200" spc="27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(personnel,</a:t>
            </a:r>
            <a:r>
              <a:rPr lang="en-US" sz="2200" spc="5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ofﬁce,</a:t>
            </a:r>
            <a:r>
              <a:rPr lang="en-US" sz="2200" spc="5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etc.)</a:t>
            </a:r>
            <a:r>
              <a:rPr lang="en-US" sz="2200" spc="-275" dirty="0">
                <a:effectLst/>
                <a:latin typeface="Times New Roman" panose="02020603050405020304" pitchFamily="18" charset="0"/>
                <a:ea typeface="Times New Roman" panose="02020603050405020304" pitchFamily="18" charset="0"/>
                <a:cs typeface="Times New Roman" panose="02020603050405020304" pitchFamily="18" charset="0"/>
              </a:rPr>
              <a:t> </a:t>
            </a:r>
          </a:p>
          <a:p>
            <a:pPr marL="342900" marR="0" lvl="0" indent="-342900">
              <a:lnSpc>
                <a:spcPct val="150000"/>
              </a:lnSpc>
              <a:spcBef>
                <a:spcPts val="95"/>
              </a:spcBef>
              <a:spcAft>
                <a:spcPts val="0"/>
              </a:spcAft>
              <a:buClr>
                <a:srgbClr val="231F21"/>
              </a:buClr>
              <a:buSzPts val="1150"/>
              <a:buFont typeface="Times New Roman" panose="02020603050405020304" pitchFamily="18" charset="0"/>
              <a:buChar char="•"/>
              <a:tabLst>
                <a:tab pos="539750" algn="l"/>
              </a:tabLst>
            </a:pPr>
            <a:r>
              <a:rPr lang="en-US" sz="2200" i="0" dirty="0">
                <a:effectLst/>
                <a:latin typeface="Times New Roman" panose="02020603050405020304" pitchFamily="18" charset="0"/>
                <a:cs typeface="Times New Roman" panose="02020603050405020304" pitchFamily="18" charset="0"/>
              </a:rPr>
              <a:t>Operation and Maintenance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O&amp;M)</a:t>
            </a:r>
            <a:r>
              <a:rPr lang="en-US" sz="2200" spc="7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Contract</a:t>
            </a:r>
            <a:r>
              <a:rPr lang="en-US" sz="2200" spc="7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costs</a:t>
            </a:r>
          </a:p>
          <a:p>
            <a:pPr marL="342900" marR="0" lvl="0" indent="-342900">
              <a:lnSpc>
                <a:spcPct val="150000"/>
              </a:lnSpc>
              <a:spcBef>
                <a:spcPts val="90"/>
              </a:spcBef>
              <a:spcAft>
                <a:spcPts val="0"/>
              </a:spcAft>
              <a:buClr>
                <a:srgbClr val="231F21"/>
              </a:buClr>
              <a:buSzPts val="1150"/>
              <a:buFont typeface="Times New Roman" panose="02020603050405020304" pitchFamily="18" charset="0"/>
              <a:buChar char="•"/>
              <a:tabLst>
                <a:tab pos="539750" algn="l"/>
              </a:tabLst>
            </a:pP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Insurance</a:t>
            </a: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685760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B8DA5D-D54F-4FE1-BF69-EA28E0C95E5F}"/>
              </a:ext>
            </a:extLst>
          </p:cNvPr>
          <p:cNvSpPr>
            <a:spLocks noGrp="1"/>
          </p:cNvSpPr>
          <p:nvPr>
            <p:ph type="title"/>
          </p:nvPr>
        </p:nvSpPr>
        <p:spPr>
          <a:xfrm>
            <a:off x="838200" y="365759"/>
            <a:ext cx="10515600" cy="422031"/>
          </a:xfrm>
        </p:spPr>
        <p:txBody>
          <a:bodyPr>
            <a:noAutofit/>
          </a:bodyPr>
          <a:lstStyle/>
          <a:p>
            <a:pPr algn="ctr"/>
            <a:r>
              <a:rPr lang="en-US" sz="2800" b="1"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OPERATING</a:t>
            </a:r>
            <a:r>
              <a:rPr lang="en-US" sz="2800" b="1"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800" b="1"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REVENUES</a:t>
            </a:r>
            <a:r>
              <a:rPr lang="en-US" sz="2800" b="1"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800" b="1"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2800" b="1"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800" b="1"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COSTS</a:t>
            </a:r>
            <a:r>
              <a:rPr lang="en-US" sz="2800" b="1" dirty="0">
                <a:effectLst/>
                <a:latin typeface="Georgia" panose="02040502050405020303" pitchFamily="18" charset="0"/>
                <a:ea typeface="Georgia" panose="02040502050405020303" pitchFamily="18" charset="0"/>
                <a:cs typeface="Georgia" panose="02040502050405020303" pitchFamily="18" charset="0"/>
              </a:rPr>
              <a:t/>
            </a:r>
            <a:br>
              <a:rPr lang="en-US" sz="2800" b="1" dirty="0">
                <a:effectLst/>
                <a:latin typeface="Georgia" panose="02040502050405020303" pitchFamily="18" charset="0"/>
                <a:ea typeface="Georgia" panose="02040502050405020303" pitchFamily="18" charset="0"/>
                <a:cs typeface="Georgia" panose="02040502050405020303" pitchFamily="18" charset="0"/>
              </a:rPr>
            </a:br>
            <a:endParaRPr lang="en-US" sz="2800" dirty="0"/>
          </a:p>
        </p:txBody>
      </p:sp>
      <p:sp>
        <p:nvSpPr>
          <p:cNvPr id="3" name="Content Placeholder 2">
            <a:extLst>
              <a:ext uri="{FF2B5EF4-FFF2-40B4-BE49-F238E27FC236}">
                <a16:creationId xmlns:a16="http://schemas.microsoft.com/office/drawing/2014/main" id="{EDE65B11-FFFC-4EC0-BD37-71AA7CAE449D}"/>
              </a:ext>
            </a:extLst>
          </p:cNvPr>
          <p:cNvSpPr>
            <a:spLocks noGrp="1"/>
          </p:cNvSpPr>
          <p:nvPr>
            <p:ph idx="1"/>
          </p:nvPr>
        </p:nvSpPr>
        <p:spPr>
          <a:xfrm>
            <a:off x="0" y="787790"/>
            <a:ext cx="12192000" cy="6070210"/>
          </a:xfrm>
        </p:spPr>
        <p:txBody>
          <a:bodyPr/>
          <a:lstStyle/>
          <a:p>
            <a:pPr marL="233045" marR="500380" indent="0" algn="just">
              <a:lnSpc>
                <a:spcPct val="150000"/>
              </a:lnSpc>
              <a:spcBef>
                <a:spcPts val="675"/>
              </a:spcBef>
              <a:spcAft>
                <a:spcPts val="0"/>
              </a:spcAft>
              <a:buNone/>
            </a:pPr>
            <a:r>
              <a:rPr lang="en-US" sz="2200" dirty="0">
                <a:solidFill>
                  <a:srgbClr val="231F21"/>
                </a:solidFill>
                <a:effectLst/>
                <a:latin typeface="Times New Roman" panose="02020603050405020304" pitchFamily="18" charset="0"/>
                <a:ea typeface="Times New Roman" panose="02020603050405020304" pitchFamily="18" charset="0"/>
              </a:rPr>
              <a:t>The ﬁrst stage in projecting the operating revenues, and the cost of fuel or raw</a:t>
            </a:r>
            <a:r>
              <a:rPr lang="en-US" sz="2200" spc="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materials, in the model is to identify the key </a:t>
            </a:r>
            <a:r>
              <a:rPr lang="en-US" sz="2200" dirty="0">
                <a:solidFill>
                  <a:srgbClr val="231F21"/>
                </a:solidFill>
                <a:effectLst/>
                <a:highlight>
                  <a:srgbClr val="FFFF00"/>
                </a:highlight>
                <a:latin typeface="Times New Roman" panose="02020603050405020304" pitchFamily="18" charset="0"/>
                <a:ea typeface="Times New Roman" panose="02020603050405020304" pitchFamily="18" charset="0"/>
              </a:rPr>
              <a:t>operating assumptions</a:t>
            </a:r>
            <a:r>
              <a:rPr lang="en-US" sz="2200" dirty="0">
                <a:solidFill>
                  <a:srgbClr val="231F21"/>
                </a:solidFill>
                <a:effectLst/>
                <a:latin typeface="Times New Roman" panose="02020603050405020304" pitchFamily="18" charset="0"/>
                <a:ea typeface="Times New Roman" panose="02020603050405020304" pitchFamily="18" charset="0"/>
              </a:rPr>
              <a:t>— e.g., for a</a:t>
            </a:r>
            <a:r>
              <a:rPr lang="en-US" sz="2200" spc="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process</a:t>
            </a:r>
            <a:r>
              <a:rPr lang="en-US" sz="2200" spc="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plant:</a:t>
            </a:r>
          </a:p>
          <a:p>
            <a:pPr marL="233045" marR="500380" indent="0" algn="just">
              <a:lnSpc>
                <a:spcPct val="150000"/>
              </a:lnSpc>
              <a:spcBef>
                <a:spcPts val="675"/>
              </a:spcBef>
              <a:spcAft>
                <a:spcPts val="0"/>
              </a:spcAft>
              <a:buNone/>
            </a:pPr>
            <a:endParaRPr lang="en-US" sz="2200" dirty="0">
              <a:effectLst/>
              <a:latin typeface="Times New Roman" panose="02020603050405020304" pitchFamily="18" charset="0"/>
              <a:ea typeface="Times New Roman" panose="02020603050405020304" pitchFamily="18" charset="0"/>
            </a:endParaRPr>
          </a:p>
          <a:p>
            <a:pPr marL="342900" marR="0" lvl="0" indent="-342900">
              <a:lnSpc>
                <a:spcPct val="150000"/>
              </a:lnSpc>
              <a:spcBef>
                <a:spcPts val="590"/>
              </a:spcBef>
              <a:spcAft>
                <a:spcPts val="0"/>
              </a:spcAft>
              <a:buClr>
                <a:srgbClr val="231F21"/>
              </a:buClr>
              <a:buSzPts val="1150"/>
              <a:buFont typeface="Times New Roman" panose="02020603050405020304" pitchFamily="18" charset="0"/>
              <a:buChar char="•"/>
              <a:tabLst>
                <a:tab pos="539750" algn="l"/>
              </a:tabLst>
            </a:pPr>
            <a:r>
              <a:rPr lang="en-US" sz="2200" dirty="0">
                <a:solidFill>
                  <a:srgbClr val="231F21"/>
                </a:solidFill>
                <a:effectLst/>
                <a:latin typeface="Times New Roman" panose="02020603050405020304" pitchFamily="18" charset="0"/>
                <a:ea typeface="Times New Roman" panose="02020603050405020304" pitchFamily="18" charset="0"/>
              </a:rPr>
              <a:t>What</a:t>
            </a:r>
            <a:r>
              <a:rPr lang="en-US" sz="2200" spc="4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is</a:t>
            </a:r>
            <a:r>
              <a:rPr lang="en-US" sz="2200" spc="60"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the</a:t>
            </a:r>
            <a:r>
              <a:rPr lang="en-US" sz="2200" spc="5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initial</a:t>
            </a:r>
            <a:r>
              <a:rPr lang="en-US" sz="2200" spc="60"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output?</a:t>
            </a:r>
            <a:endParaRPr lang="en-US" sz="2200" dirty="0">
              <a:effectLst/>
              <a:latin typeface="Times New Roman" panose="02020603050405020304" pitchFamily="18" charset="0"/>
              <a:ea typeface="Times New Roman" panose="02020603050405020304" pitchFamily="18" charset="0"/>
            </a:endParaRPr>
          </a:p>
          <a:p>
            <a:pPr marL="342900" marR="0" lvl="0" indent="-342900">
              <a:lnSpc>
                <a:spcPct val="150000"/>
              </a:lnSpc>
              <a:spcBef>
                <a:spcPts val="90"/>
              </a:spcBef>
              <a:spcAft>
                <a:spcPts val="0"/>
              </a:spcAft>
              <a:buClr>
                <a:srgbClr val="231F21"/>
              </a:buClr>
              <a:buSzPts val="1150"/>
              <a:buFont typeface="Times New Roman" panose="02020603050405020304" pitchFamily="18" charset="0"/>
              <a:buChar char="•"/>
              <a:tabLst>
                <a:tab pos="539750" algn="l"/>
              </a:tabLst>
            </a:pPr>
            <a:r>
              <a:rPr lang="en-US" sz="2200" dirty="0">
                <a:solidFill>
                  <a:srgbClr val="231F21"/>
                </a:solidFill>
                <a:effectLst/>
                <a:latin typeface="Times New Roman" panose="02020603050405020304" pitchFamily="18" charset="0"/>
                <a:ea typeface="Times New Roman" panose="02020603050405020304" pitchFamily="18" charset="0"/>
              </a:rPr>
              <a:t>How</a:t>
            </a:r>
            <a:r>
              <a:rPr lang="en-US" sz="2200" spc="60"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does</a:t>
            </a:r>
            <a:r>
              <a:rPr lang="en-US" sz="2200" spc="5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this</a:t>
            </a:r>
            <a:r>
              <a:rPr lang="en-US" sz="2200" spc="40"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output</a:t>
            </a:r>
            <a:r>
              <a:rPr lang="en-US" sz="2200" spc="5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change</a:t>
            </a:r>
            <a:r>
              <a:rPr lang="en-US" sz="2200" spc="4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over</a:t>
            </a:r>
            <a:r>
              <a:rPr lang="en-US" sz="2200" spc="50"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time?</a:t>
            </a:r>
            <a:endParaRPr lang="en-US" sz="2200" dirty="0">
              <a:effectLst/>
              <a:latin typeface="Times New Roman" panose="02020603050405020304" pitchFamily="18" charset="0"/>
              <a:ea typeface="Times New Roman" panose="02020603050405020304" pitchFamily="18" charset="0"/>
            </a:endParaRPr>
          </a:p>
          <a:p>
            <a:pPr marL="342900" marR="0" lvl="0" indent="-342900">
              <a:lnSpc>
                <a:spcPct val="150000"/>
              </a:lnSpc>
              <a:spcBef>
                <a:spcPts val="95"/>
              </a:spcBef>
              <a:spcAft>
                <a:spcPts val="0"/>
              </a:spcAft>
              <a:buClr>
                <a:srgbClr val="231F21"/>
              </a:buClr>
              <a:buSzPts val="1150"/>
              <a:buFont typeface="Times New Roman" panose="02020603050405020304" pitchFamily="18" charset="0"/>
              <a:buChar char="•"/>
              <a:tabLst>
                <a:tab pos="539750" algn="l"/>
              </a:tabLst>
            </a:pPr>
            <a:r>
              <a:rPr lang="en-US" sz="2200" dirty="0">
                <a:solidFill>
                  <a:srgbClr val="231F21"/>
                </a:solidFill>
                <a:effectLst/>
                <a:latin typeface="Times New Roman" panose="02020603050405020304" pitchFamily="18" charset="0"/>
                <a:ea typeface="Times New Roman" panose="02020603050405020304" pitchFamily="18" charset="0"/>
              </a:rPr>
              <a:t>How</a:t>
            </a:r>
            <a:r>
              <a:rPr lang="en-US" sz="2200" spc="7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much</a:t>
            </a:r>
            <a:r>
              <a:rPr lang="en-US" sz="2200" spc="5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time</a:t>
            </a:r>
            <a:r>
              <a:rPr lang="en-US" sz="2200" spc="70"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is</a:t>
            </a:r>
            <a:r>
              <a:rPr lang="en-US" sz="2200" spc="5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needed</a:t>
            </a:r>
            <a:r>
              <a:rPr lang="en-US" sz="2200" spc="6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for</a:t>
            </a:r>
            <a:r>
              <a:rPr lang="en-US" sz="2200" spc="60"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maintenance?</a:t>
            </a:r>
            <a:endParaRPr lang="en-US" sz="2200" dirty="0">
              <a:effectLst/>
              <a:latin typeface="Times New Roman" panose="02020603050405020304" pitchFamily="18" charset="0"/>
              <a:ea typeface="Times New Roman" panose="02020603050405020304" pitchFamily="18" charset="0"/>
            </a:endParaRPr>
          </a:p>
          <a:p>
            <a:pPr marL="342900" marR="0" lvl="0" indent="-342900">
              <a:lnSpc>
                <a:spcPct val="150000"/>
              </a:lnSpc>
              <a:spcBef>
                <a:spcPts val="95"/>
              </a:spcBef>
              <a:spcAft>
                <a:spcPts val="0"/>
              </a:spcAft>
              <a:buClr>
                <a:srgbClr val="231F21"/>
              </a:buClr>
              <a:buSzPts val="1150"/>
              <a:buFont typeface="Times New Roman" panose="02020603050405020304" pitchFamily="18" charset="0"/>
              <a:buChar char="•"/>
              <a:tabLst>
                <a:tab pos="539750" algn="l"/>
              </a:tabLst>
            </a:pPr>
            <a:r>
              <a:rPr lang="en-US" sz="2200" dirty="0">
                <a:solidFill>
                  <a:srgbClr val="231F21"/>
                </a:solidFill>
                <a:effectLst/>
                <a:latin typeface="Times New Roman" panose="02020603050405020304" pitchFamily="18" charset="0"/>
                <a:ea typeface="Times New Roman" panose="02020603050405020304" pitchFamily="18" charset="0"/>
              </a:rPr>
              <a:t>How</a:t>
            </a:r>
            <a:r>
              <a:rPr lang="en-US" sz="2200" spc="70"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much</a:t>
            </a:r>
            <a:r>
              <a:rPr lang="en-US" sz="2200" spc="4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time</a:t>
            </a:r>
            <a:r>
              <a:rPr lang="en-US" sz="2200" spc="70"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should</a:t>
            </a:r>
            <a:r>
              <a:rPr lang="en-US" sz="2200" spc="60"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also</a:t>
            </a:r>
            <a:r>
              <a:rPr lang="en-US" sz="2200" spc="60"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be</a:t>
            </a:r>
            <a:r>
              <a:rPr lang="en-US" sz="2200" spc="50"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allowed</a:t>
            </a:r>
            <a:r>
              <a:rPr lang="en-US" sz="2200" spc="7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for</a:t>
            </a:r>
            <a:r>
              <a:rPr lang="en-US" sz="2200" spc="70"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unexpected</a:t>
            </a:r>
            <a:r>
              <a:rPr lang="en-US" sz="2200" spc="70"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downtime?</a:t>
            </a:r>
            <a:endParaRPr lang="en-US" sz="2200" dirty="0">
              <a:effectLst/>
              <a:latin typeface="Times New Roman" panose="02020603050405020304" pitchFamily="18" charset="0"/>
              <a:ea typeface="Times New Roman" panose="02020603050405020304" pitchFamily="18" charset="0"/>
            </a:endParaRPr>
          </a:p>
          <a:p>
            <a:pPr marL="342900" marR="0" lvl="0" indent="-342900">
              <a:lnSpc>
                <a:spcPct val="150000"/>
              </a:lnSpc>
              <a:spcBef>
                <a:spcPts val="90"/>
              </a:spcBef>
              <a:spcAft>
                <a:spcPts val="0"/>
              </a:spcAft>
              <a:buClr>
                <a:srgbClr val="231F21"/>
              </a:buClr>
              <a:buSzPts val="1150"/>
              <a:buFont typeface="Times New Roman" panose="02020603050405020304" pitchFamily="18" charset="0"/>
              <a:buChar char="•"/>
              <a:tabLst>
                <a:tab pos="539750" algn="l"/>
              </a:tabLst>
            </a:pPr>
            <a:r>
              <a:rPr lang="en-US" sz="2200" dirty="0">
                <a:solidFill>
                  <a:srgbClr val="231F21"/>
                </a:solidFill>
                <a:effectLst/>
                <a:latin typeface="Times New Roman" panose="02020603050405020304" pitchFamily="18" charset="0"/>
                <a:ea typeface="Times New Roman" panose="02020603050405020304" pitchFamily="18" charset="0"/>
              </a:rPr>
              <a:t>What</a:t>
            </a:r>
            <a:r>
              <a:rPr lang="en-US" sz="2200" spc="4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is</a:t>
            </a:r>
            <a:r>
              <a:rPr lang="en-US" sz="2200" spc="60"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the</a:t>
            </a:r>
            <a:r>
              <a:rPr lang="en-US" sz="2200" spc="50"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rate</a:t>
            </a:r>
            <a:r>
              <a:rPr lang="en-US" sz="2200" spc="5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of</a:t>
            </a:r>
            <a:r>
              <a:rPr lang="en-US" sz="2200" spc="50"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consumption</a:t>
            </a:r>
            <a:r>
              <a:rPr lang="en-US" sz="2200" spc="60"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of</a:t>
            </a:r>
            <a:r>
              <a:rPr lang="en-US" sz="2200" spc="5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fuel</a:t>
            </a:r>
            <a:r>
              <a:rPr lang="en-US" sz="2200" spc="4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or</a:t>
            </a:r>
            <a:r>
              <a:rPr lang="en-US" sz="2200" spc="70"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raw</a:t>
            </a:r>
            <a:r>
              <a:rPr lang="en-US" sz="2200" spc="5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materials?</a:t>
            </a:r>
            <a:endParaRPr lang="en-US" sz="2200" dirty="0">
              <a:effectLst/>
              <a:latin typeface="Times New Roman" panose="02020603050405020304" pitchFamily="18" charset="0"/>
              <a:ea typeface="Times New Roman" panose="02020603050405020304" pitchFamily="18" charset="0"/>
            </a:endParaRPr>
          </a:p>
          <a:p>
            <a:pPr marL="342900" marR="0" lvl="0" indent="-342900">
              <a:lnSpc>
                <a:spcPct val="150000"/>
              </a:lnSpc>
              <a:spcBef>
                <a:spcPts val="85"/>
              </a:spcBef>
              <a:spcAft>
                <a:spcPts val="0"/>
              </a:spcAft>
              <a:buClr>
                <a:srgbClr val="231F21"/>
              </a:buClr>
              <a:buSzPts val="1150"/>
              <a:buFont typeface="Times New Roman" panose="02020603050405020304" pitchFamily="18" charset="0"/>
              <a:buChar char="•"/>
              <a:tabLst>
                <a:tab pos="539750" algn="l"/>
              </a:tabLst>
            </a:pPr>
            <a:r>
              <a:rPr lang="en-US" sz="2200" dirty="0">
                <a:solidFill>
                  <a:srgbClr val="231F21"/>
                </a:solidFill>
                <a:effectLst/>
                <a:latin typeface="Times New Roman" panose="02020603050405020304" pitchFamily="18" charset="0"/>
                <a:ea typeface="Times New Roman" panose="02020603050405020304" pitchFamily="18" charset="0"/>
              </a:rPr>
              <a:t>How</a:t>
            </a:r>
            <a:r>
              <a:rPr lang="en-US" sz="2200" spc="80"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does</a:t>
            </a:r>
            <a:r>
              <a:rPr lang="en-US" sz="2200" spc="6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this</a:t>
            </a:r>
            <a:r>
              <a:rPr lang="en-US" sz="2200" spc="5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consumption</a:t>
            </a:r>
            <a:r>
              <a:rPr lang="en-US" sz="2200" spc="60"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change</a:t>
            </a:r>
            <a:r>
              <a:rPr lang="en-US" sz="2200" spc="70"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over</a:t>
            </a:r>
            <a:r>
              <a:rPr lang="en-US" sz="2200" spc="6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time?</a:t>
            </a:r>
            <a:endParaRPr lang="en-US" sz="2200" dirty="0">
              <a:effectLst/>
              <a:latin typeface="Times New Roman" panose="02020603050405020304" pitchFamily="18" charset="0"/>
              <a:ea typeface="Times New Roman" panose="02020603050405020304" pitchFamily="18" charset="0"/>
            </a:endParaRPr>
          </a:p>
          <a:p>
            <a:pPr marL="233045" marR="450850" indent="0">
              <a:lnSpc>
                <a:spcPct val="106000"/>
              </a:lnSpc>
              <a:spcBef>
                <a:spcPts val="1455"/>
              </a:spcBef>
              <a:spcAft>
                <a:spcPts val="0"/>
              </a:spcAft>
              <a:buNone/>
            </a:pPr>
            <a:endParaRPr lang="en-US" sz="1800" dirty="0">
              <a:solidFill>
                <a:srgbClr val="231F21"/>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6318945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B8DA5D-D54F-4FE1-BF69-EA28E0C95E5F}"/>
              </a:ext>
            </a:extLst>
          </p:cNvPr>
          <p:cNvSpPr>
            <a:spLocks noGrp="1"/>
          </p:cNvSpPr>
          <p:nvPr>
            <p:ph type="title"/>
          </p:nvPr>
        </p:nvSpPr>
        <p:spPr>
          <a:xfrm>
            <a:off x="838200" y="365759"/>
            <a:ext cx="10515600" cy="422031"/>
          </a:xfrm>
        </p:spPr>
        <p:txBody>
          <a:bodyPr>
            <a:noAutofit/>
          </a:bodyPr>
          <a:lstStyle/>
          <a:p>
            <a:pPr algn="ctr"/>
            <a:r>
              <a:rPr lang="en-US" sz="2800" b="1"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OPERATING</a:t>
            </a:r>
            <a:r>
              <a:rPr lang="en-US" sz="2800" b="1"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800" b="1"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REVENUES</a:t>
            </a:r>
            <a:r>
              <a:rPr lang="en-US" sz="2800" b="1"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800" b="1"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2800" b="1"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800" b="1"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COSTS</a:t>
            </a:r>
            <a:r>
              <a:rPr lang="en-US" sz="2800" b="1" dirty="0">
                <a:effectLst/>
                <a:latin typeface="Georgia" panose="02040502050405020303" pitchFamily="18" charset="0"/>
                <a:ea typeface="Georgia" panose="02040502050405020303" pitchFamily="18" charset="0"/>
                <a:cs typeface="Georgia" panose="02040502050405020303" pitchFamily="18" charset="0"/>
              </a:rPr>
              <a:t/>
            </a:r>
            <a:br>
              <a:rPr lang="en-US" sz="2800" b="1" dirty="0">
                <a:effectLst/>
                <a:latin typeface="Georgia" panose="02040502050405020303" pitchFamily="18" charset="0"/>
                <a:ea typeface="Georgia" panose="02040502050405020303" pitchFamily="18" charset="0"/>
                <a:cs typeface="Georgia" panose="02040502050405020303" pitchFamily="18" charset="0"/>
              </a:rPr>
            </a:br>
            <a:endParaRPr lang="en-US" sz="2800" dirty="0"/>
          </a:p>
        </p:txBody>
      </p:sp>
      <p:sp>
        <p:nvSpPr>
          <p:cNvPr id="3" name="Content Placeholder 2">
            <a:extLst>
              <a:ext uri="{FF2B5EF4-FFF2-40B4-BE49-F238E27FC236}">
                <a16:creationId xmlns:a16="http://schemas.microsoft.com/office/drawing/2014/main" id="{EDE65B11-FFFC-4EC0-BD37-71AA7CAE449D}"/>
              </a:ext>
            </a:extLst>
          </p:cNvPr>
          <p:cNvSpPr>
            <a:spLocks noGrp="1"/>
          </p:cNvSpPr>
          <p:nvPr>
            <p:ph idx="1"/>
          </p:nvPr>
        </p:nvSpPr>
        <p:spPr>
          <a:xfrm>
            <a:off x="0" y="787790"/>
            <a:ext cx="12192000" cy="6070210"/>
          </a:xfrm>
        </p:spPr>
        <p:txBody>
          <a:bodyPr/>
          <a:lstStyle/>
          <a:p>
            <a:pPr marL="233045" marR="450850" indent="0" algn="just">
              <a:lnSpc>
                <a:spcPct val="150000"/>
              </a:lnSpc>
              <a:spcBef>
                <a:spcPts val="680"/>
              </a:spcBef>
              <a:spcAft>
                <a:spcPts val="0"/>
              </a:spcAft>
              <a:buNone/>
            </a:pPr>
            <a:r>
              <a:rPr lang="en-US" sz="2400" b="1" u="sng" dirty="0">
                <a:solidFill>
                  <a:srgbClr val="231F21"/>
                </a:solidFill>
                <a:effectLst/>
                <a:latin typeface="Times New Roman" panose="02020603050405020304" pitchFamily="18" charset="0"/>
                <a:ea typeface="Times New Roman" panose="02020603050405020304" pitchFamily="18" charset="0"/>
              </a:rPr>
              <a:t>The</a:t>
            </a:r>
            <a:r>
              <a:rPr lang="en-US" sz="2400" b="1" u="sng" spc="135" dirty="0">
                <a:solidFill>
                  <a:srgbClr val="231F21"/>
                </a:solidFill>
                <a:effectLst/>
                <a:latin typeface="Times New Roman" panose="02020603050405020304" pitchFamily="18" charset="0"/>
                <a:ea typeface="Times New Roman" panose="02020603050405020304" pitchFamily="18" charset="0"/>
              </a:rPr>
              <a:t> </a:t>
            </a:r>
            <a:r>
              <a:rPr lang="en-US" sz="2400" b="1" u="sng" dirty="0">
                <a:solidFill>
                  <a:srgbClr val="231F21"/>
                </a:solidFill>
                <a:effectLst/>
                <a:latin typeface="Times New Roman" panose="02020603050405020304" pitchFamily="18" charset="0"/>
                <a:ea typeface="Times New Roman" panose="02020603050405020304" pitchFamily="18" charset="0"/>
              </a:rPr>
              <a:t>revenues</a:t>
            </a:r>
            <a:r>
              <a:rPr lang="en-US" sz="2400" b="1" u="sng" spc="145" dirty="0">
                <a:solidFill>
                  <a:srgbClr val="231F21"/>
                </a:solidFill>
                <a:effectLst/>
                <a:latin typeface="Times New Roman" panose="02020603050405020304" pitchFamily="18" charset="0"/>
                <a:ea typeface="Times New Roman" panose="02020603050405020304" pitchFamily="18" charset="0"/>
              </a:rPr>
              <a:t> </a:t>
            </a:r>
            <a:r>
              <a:rPr lang="en-US" sz="2400" b="1" u="sng" dirty="0">
                <a:solidFill>
                  <a:srgbClr val="231F21"/>
                </a:solidFill>
                <a:effectLst/>
                <a:latin typeface="Times New Roman" panose="02020603050405020304" pitchFamily="18" charset="0"/>
                <a:ea typeface="Times New Roman" panose="02020603050405020304" pitchFamily="18" charset="0"/>
              </a:rPr>
              <a:t>from</a:t>
            </a:r>
            <a:r>
              <a:rPr lang="en-US" sz="2400" b="1" u="sng" spc="95" dirty="0">
                <a:solidFill>
                  <a:srgbClr val="231F21"/>
                </a:solidFill>
                <a:effectLst/>
                <a:latin typeface="Times New Roman" panose="02020603050405020304" pitchFamily="18" charset="0"/>
                <a:ea typeface="Times New Roman" panose="02020603050405020304" pitchFamily="18" charset="0"/>
              </a:rPr>
              <a:t> </a:t>
            </a:r>
            <a:r>
              <a:rPr lang="en-US" sz="2400" b="1" u="sng" dirty="0">
                <a:solidFill>
                  <a:srgbClr val="231F21"/>
                </a:solidFill>
                <a:effectLst/>
                <a:latin typeface="Times New Roman" panose="02020603050405020304" pitchFamily="18" charset="0"/>
                <a:ea typeface="Times New Roman" panose="02020603050405020304" pitchFamily="18" charset="0"/>
              </a:rPr>
              <a:t>sales</a:t>
            </a:r>
            <a:r>
              <a:rPr lang="en-US" sz="2400" b="1" u="sng" spc="155" dirty="0">
                <a:solidFill>
                  <a:srgbClr val="231F21"/>
                </a:solidFill>
                <a:effectLst/>
                <a:latin typeface="Times New Roman" panose="02020603050405020304" pitchFamily="18" charset="0"/>
                <a:ea typeface="Times New Roman" panose="02020603050405020304" pitchFamily="18" charset="0"/>
              </a:rPr>
              <a:t> </a:t>
            </a:r>
            <a:r>
              <a:rPr lang="en-US" sz="2400" b="1" u="sng" dirty="0">
                <a:solidFill>
                  <a:srgbClr val="231F21"/>
                </a:solidFill>
                <a:effectLst/>
                <a:latin typeface="Times New Roman" panose="02020603050405020304" pitchFamily="18" charset="0"/>
                <a:ea typeface="Times New Roman" panose="02020603050405020304" pitchFamily="18" charset="0"/>
              </a:rPr>
              <a:t>and</a:t>
            </a:r>
            <a:r>
              <a:rPr lang="en-US" sz="2400" b="1" u="sng" spc="155" dirty="0">
                <a:solidFill>
                  <a:srgbClr val="231F21"/>
                </a:solidFill>
                <a:effectLst/>
                <a:latin typeface="Times New Roman" panose="02020603050405020304" pitchFamily="18" charset="0"/>
                <a:ea typeface="Times New Roman" panose="02020603050405020304" pitchFamily="18" charset="0"/>
              </a:rPr>
              <a:t> </a:t>
            </a:r>
            <a:r>
              <a:rPr lang="en-US" sz="2400" b="1" u="sng" dirty="0">
                <a:solidFill>
                  <a:srgbClr val="231F21"/>
                </a:solidFill>
                <a:effectLst/>
                <a:latin typeface="Times New Roman" panose="02020603050405020304" pitchFamily="18" charset="0"/>
                <a:ea typeface="Times New Roman" panose="02020603050405020304" pitchFamily="18" charset="0"/>
              </a:rPr>
              <a:t>the</a:t>
            </a:r>
            <a:r>
              <a:rPr lang="en-US" sz="2400" b="1" u="sng" spc="150" dirty="0">
                <a:solidFill>
                  <a:srgbClr val="231F21"/>
                </a:solidFill>
                <a:effectLst/>
                <a:latin typeface="Times New Roman" panose="02020603050405020304" pitchFamily="18" charset="0"/>
                <a:ea typeface="Times New Roman" panose="02020603050405020304" pitchFamily="18" charset="0"/>
              </a:rPr>
              <a:t> </a:t>
            </a:r>
            <a:r>
              <a:rPr lang="en-US" sz="2400" b="1" u="sng" dirty="0">
                <a:solidFill>
                  <a:srgbClr val="231F21"/>
                </a:solidFill>
                <a:effectLst/>
                <a:latin typeface="Times New Roman" panose="02020603050405020304" pitchFamily="18" charset="0"/>
                <a:ea typeface="Times New Roman" panose="02020603050405020304" pitchFamily="18" charset="0"/>
              </a:rPr>
              <a:t>costs</a:t>
            </a:r>
            <a:r>
              <a:rPr lang="en-US" sz="2400" b="1" u="sng" spc="115" dirty="0">
                <a:solidFill>
                  <a:srgbClr val="231F21"/>
                </a:solidFill>
                <a:effectLst/>
                <a:latin typeface="Times New Roman" panose="02020603050405020304" pitchFamily="18" charset="0"/>
                <a:ea typeface="Times New Roman" panose="02020603050405020304" pitchFamily="18" charset="0"/>
              </a:rPr>
              <a:t> </a:t>
            </a:r>
            <a:r>
              <a:rPr lang="en-US" sz="2400" b="1" u="sng" dirty="0">
                <a:solidFill>
                  <a:srgbClr val="231F21"/>
                </a:solidFill>
                <a:effectLst/>
                <a:latin typeface="Times New Roman" panose="02020603050405020304" pitchFamily="18" charset="0"/>
                <a:ea typeface="Times New Roman" panose="02020603050405020304" pitchFamily="18" charset="0"/>
              </a:rPr>
              <a:t>of</a:t>
            </a:r>
            <a:r>
              <a:rPr lang="en-US" sz="2400" b="1" u="sng" spc="140" dirty="0">
                <a:solidFill>
                  <a:srgbClr val="231F21"/>
                </a:solidFill>
                <a:effectLst/>
                <a:latin typeface="Times New Roman" panose="02020603050405020304" pitchFamily="18" charset="0"/>
                <a:ea typeface="Times New Roman" panose="02020603050405020304" pitchFamily="18" charset="0"/>
              </a:rPr>
              <a:t> </a:t>
            </a:r>
            <a:r>
              <a:rPr lang="en-US" sz="2400" b="1" u="sng" dirty="0">
                <a:solidFill>
                  <a:srgbClr val="231F21"/>
                </a:solidFill>
                <a:effectLst/>
                <a:latin typeface="Times New Roman" panose="02020603050405020304" pitchFamily="18" charset="0"/>
                <a:ea typeface="Times New Roman" panose="02020603050405020304" pitchFamily="18" charset="0"/>
              </a:rPr>
              <a:t>fuel</a:t>
            </a:r>
            <a:r>
              <a:rPr lang="en-US" sz="2400" b="1" u="sng" spc="145" dirty="0">
                <a:solidFill>
                  <a:srgbClr val="231F21"/>
                </a:solidFill>
                <a:effectLst/>
                <a:latin typeface="Times New Roman" panose="02020603050405020304" pitchFamily="18" charset="0"/>
                <a:ea typeface="Times New Roman" panose="02020603050405020304" pitchFamily="18" charset="0"/>
              </a:rPr>
              <a:t> </a:t>
            </a:r>
            <a:r>
              <a:rPr lang="en-US" sz="2400" b="1" u="sng" dirty="0">
                <a:solidFill>
                  <a:srgbClr val="231F21"/>
                </a:solidFill>
                <a:effectLst/>
                <a:latin typeface="Times New Roman" panose="02020603050405020304" pitchFamily="18" charset="0"/>
                <a:ea typeface="Times New Roman" panose="02020603050405020304" pitchFamily="18" charset="0"/>
              </a:rPr>
              <a:t>or</a:t>
            </a:r>
            <a:r>
              <a:rPr lang="en-US" sz="2400" b="1" u="sng" spc="135" dirty="0">
                <a:solidFill>
                  <a:srgbClr val="231F21"/>
                </a:solidFill>
                <a:effectLst/>
                <a:latin typeface="Times New Roman" panose="02020603050405020304" pitchFamily="18" charset="0"/>
                <a:ea typeface="Times New Roman" panose="02020603050405020304" pitchFamily="18" charset="0"/>
              </a:rPr>
              <a:t> </a:t>
            </a:r>
            <a:r>
              <a:rPr lang="en-US" sz="2400" b="1" u="sng" dirty="0">
                <a:solidFill>
                  <a:srgbClr val="231F21"/>
                </a:solidFill>
                <a:effectLst/>
                <a:latin typeface="Times New Roman" panose="02020603050405020304" pitchFamily="18" charset="0"/>
                <a:ea typeface="Times New Roman" panose="02020603050405020304" pitchFamily="18" charset="0"/>
              </a:rPr>
              <a:t>raw</a:t>
            </a:r>
            <a:r>
              <a:rPr lang="en-US" sz="2400" b="1" u="sng" spc="155" dirty="0">
                <a:solidFill>
                  <a:srgbClr val="231F21"/>
                </a:solidFill>
                <a:effectLst/>
                <a:latin typeface="Times New Roman" panose="02020603050405020304" pitchFamily="18" charset="0"/>
                <a:ea typeface="Times New Roman" panose="02020603050405020304" pitchFamily="18" charset="0"/>
              </a:rPr>
              <a:t> </a:t>
            </a:r>
            <a:r>
              <a:rPr lang="en-US" sz="2400" b="1" u="sng" dirty="0">
                <a:solidFill>
                  <a:srgbClr val="231F21"/>
                </a:solidFill>
                <a:effectLst/>
                <a:latin typeface="Times New Roman" panose="02020603050405020304" pitchFamily="18" charset="0"/>
                <a:ea typeface="Times New Roman" panose="02020603050405020304" pitchFamily="18" charset="0"/>
              </a:rPr>
              <a:t>materials</a:t>
            </a:r>
            <a:r>
              <a:rPr lang="en-US" sz="2400" b="1" u="sng" spc="145" dirty="0">
                <a:solidFill>
                  <a:srgbClr val="231F21"/>
                </a:solidFill>
                <a:effectLst/>
                <a:latin typeface="Times New Roman" panose="02020603050405020304" pitchFamily="18" charset="0"/>
                <a:ea typeface="Times New Roman" panose="02020603050405020304" pitchFamily="18" charset="0"/>
              </a:rPr>
              <a:t> </a:t>
            </a:r>
            <a:r>
              <a:rPr lang="en-US" sz="2400" b="1" u="sng" dirty="0">
                <a:solidFill>
                  <a:srgbClr val="231F21"/>
                </a:solidFill>
                <a:effectLst/>
                <a:latin typeface="Times New Roman" panose="02020603050405020304" pitchFamily="18" charset="0"/>
                <a:ea typeface="Times New Roman" panose="02020603050405020304" pitchFamily="18" charset="0"/>
              </a:rPr>
              <a:t>are</a:t>
            </a:r>
            <a:r>
              <a:rPr lang="en-US" sz="2400" b="1" u="sng" spc="150" dirty="0">
                <a:solidFill>
                  <a:srgbClr val="231F21"/>
                </a:solidFill>
                <a:effectLst/>
                <a:latin typeface="Times New Roman" panose="02020603050405020304" pitchFamily="18" charset="0"/>
                <a:ea typeface="Times New Roman" panose="02020603050405020304" pitchFamily="18" charset="0"/>
              </a:rPr>
              <a:t> </a:t>
            </a:r>
            <a:r>
              <a:rPr lang="en-US" sz="2400" b="1" u="sng" dirty="0">
                <a:solidFill>
                  <a:srgbClr val="231F21"/>
                </a:solidFill>
                <a:effectLst/>
                <a:latin typeface="Times New Roman" panose="02020603050405020304" pitchFamily="18" charset="0"/>
                <a:ea typeface="Times New Roman" panose="02020603050405020304" pitchFamily="18" charset="0"/>
              </a:rPr>
              <a:t>the</a:t>
            </a:r>
            <a:r>
              <a:rPr lang="en-US" sz="2400" b="1" u="sng" spc="165" dirty="0">
                <a:solidFill>
                  <a:srgbClr val="231F21"/>
                </a:solidFill>
                <a:effectLst/>
                <a:latin typeface="Times New Roman" panose="02020603050405020304" pitchFamily="18" charset="0"/>
                <a:ea typeface="Times New Roman" panose="02020603050405020304" pitchFamily="18" charset="0"/>
              </a:rPr>
              <a:t> </a:t>
            </a:r>
            <a:r>
              <a:rPr lang="en-US" sz="2400" b="1" u="sng" dirty="0">
                <a:solidFill>
                  <a:srgbClr val="231F21"/>
                </a:solidFill>
                <a:effectLst/>
                <a:latin typeface="Times New Roman" panose="02020603050405020304" pitchFamily="18" charset="0"/>
                <a:ea typeface="Times New Roman" panose="02020603050405020304" pitchFamily="18" charset="0"/>
              </a:rPr>
              <a:t>product</a:t>
            </a:r>
            <a:r>
              <a:rPr lang="en-US" sz="2400" b="1" u="sng" spc="5" dirty="0">
                <a:solidFill>
                  <a:srgbClr val="231F21"/>
                </a:solidFill>
                <a:effectLst/>
                <a:latin typeface="Times New Roman" panose="02020603050405020304" pitchFamily="18" charset="0"/>
                <a:ea typeface="Times New Roman" panose="02020603050405020304" pitchFamily="18" charset="0"/>
              </a:rPr>
              <a:t> </a:t>
            </a:r>
            <a:r>
              <a:rPr lang="en-US" sz="2400" b="1" u="sng" dirty="0">
                <a:solidFill>
                  <a:srgbClr val="231F21"/>
                </a:solidFill>
                <a:effectLst/>
                <a:latin typeface="Times New Roman" panose="02020603050405020304" pitchFamily="18" charset="0"/>
                <a:ea typeface="Times New Roman" panose="02020603050405020304" pitchFamily="18" charset="0"/>
              </a:rPr>
              <a:t>of:</a:t>
            </a:r>
            <a:endParaRPr lang="en-US" sz="2400" b="1" u="sng" dirty="0">
              <a:effectLst/>
              <a:latin typeface="Times New Roman" panose="02020603050405020304" pitchFamily="18" charset="0"/>
              <a:ea typeface="Times New Roman" panose="02020603050405020304" pitchFamily="18" charset="0"/>
            </a:endParaRPr>
          </a:p>
          <a:p>
            <a:pPr marL="342900" marR="0" lvl="0" indent="-342900" algn="just">
              <a:lnSpc>
                <a:spcPct val="150000"/>
              </a:lnSpc>
              <a:spcBef>
                <a:spcPts val="710"/>
              </a:spcBef>
              <a:spcAft>
                <a:spcPts val="0"/>
              </a:spcAft>
              <a:buClr>
                <a:srgbClr val="231F21"/>
              </a:buClr>
              <a:buSzPts val="1150"/>
              <a:buFont typeface="Times New Roman" panose="02020603050405020304" pitchFamily="18" charset="0"/>
              <a:buChar char="•"/>
              <a:tabLst>
                <a:tab pos="539750" algn="l"/>
              </a:tabLst>
            </a:pPr>
            <a:r>
              <a:rPr lang="en-US" sz="2400" dirty="0">
                <a:solidFill>
                  <a:srgbClr val="231F21"/>
                </a:solidFill>
                <a:effectLst/>
                <a:latin typeface="Times New Roman" panose="02020603050405020304" pitchFamily="18" charset="0"/>
                <a:ea typeface="Times New Roman" panose="02020603050405020304" pitchFamily="18" charset="0"/>
              </a:rPr>
              <a:t>These</a:t>
            </a:r>
            <a:r>
              <a:rPr lang="en-US" sz="2400" spc="100" dirty="0">
                <a:solidFill>
                  <a:srgbClr val="231F21"/>
                </a:solidFill>
                <a:effectLst/>
                <a:latin typeface="Times New Roman" panose="02020603050405020304" pitchFamily="18" charset="0"/>
                <a:ea typeface="Times New Roman" panose="02020603050405020304" pitchFamily="18" charset="0"/>
              </a:rPr>
              <a:t> </a:t>
            </a:r>
            <a:r>
              <a:rPr lang="en-US" sz="2400" dirty="0">
                <a:solidFill>
                  <a:srgbClr val="231F21"/>
                </a:solidFill>
                <a:effectLst/>
                <a:latin typeface="Times New Roman" panose="02020603050405020304" pitchFamily="18" charset="0"/>
                <a:ea typeface="Times New Roman" panose="02020603050405020304" pitchFamily="18" charset="0"/>
              </a:rPr>
              <a:t>operating</a:t>
            </a:r>
            <a:r>
              <a:rPr lang="en-US" sz="2400" spc="115" dirty="0">
                <a:solidFill>
                  <a:srgbClr val="231F21"/>
                </a:solidFill>
                <a:effectLst/>
                <a:latin typeface="Times New Roman" panose="02020603050405020304" pitchFamily="18" charset="0"/>
                <a:ea typeface="Times New Roman" panose="02020603050405020304" pitchFamily="18" charset="0"/>
              </a:rPr>
              <a:t> </a:t>
            </a:r>
            <a:r>
              <a:rPr lang="en-US" sz="2400" dirty="0">
                <a:solidFill>
                  <a:srgbClr val="231F21"/>
                </a:solidFill>
                <a:effectLst/>
                <a:latin typeface="Times New Roman" panose="02020603050405020304" pitchFamily="18" charset="0"/>
                <a:ea typeface="Times New Roman" panose="02020603050405020304" pitchFamily="18" charset="0"/>
              </a:rPr>
              <a:t>assumptions</a:t>
            </a:r>
            <a:endParaRPr lang="en-US" sz="2400" dirty="0">
              <a:effectLst/>
              <a:latin typeface="Times New Roman" panose="02020603050405020304" pitchFamily="18" charset="0"/>
              <a:ea typeface="Times New Roman" panose="02020603050405020304" pitchFamily="18" charset="0"/>
            </a:endParaRPr>
          </a:p>
          <a:p>
            <a:pPr marL="342900" marR="503555" lvl="0" indent="-342900" algn="just">
              <a:lnSpc>
                <a:spcPct val="150000"/>
              </a:lnSpc>
              <a:spcBef>
                <a:spcPts val="95"/>
              </a:spcBef>
              <a:spcAft>
                <a:spcPts val="0"/>
              </a:spcAft>
              <a:buClr>
                <a:srgbClr val="231F21"/>
              </a:buClr>
              <a:buSzPts val="1150"/>
              <a:buFont typeface="Times New Roman" panose="02020603050405020304" pitchFamily="18" charset="0"/>
              <a:buChar char="•"/>
              <a:tabLst>
                <a:tab pos="539750" algn="l"/>
              </a:tabLst>
            </a:pPr>
            <a:r>
              <a:rPr lang="en-US" sz="2400" dirty="0">
                <a:solidFill>
                  <a:srgbClr val="231F21"/>
                </a:solidFill>
                <a:effectLst/>
                <a:latin typeface="Times New Roman" panose="02020603050405020304" pitchFamily="18" charset="0"/>
                <a:ea typeface="Times New Roman" panose="02020603050405020304" pitchFamily="18" charset="0"/>
              </a:rPr>
              <a:t>The</a:t>
            </a:r>
            <a:r>
              <a:rPr lang="en-US" sz="2400" spc="5" dirty="0">
                <a:solidFill>
                  <a:srgbClr val="231F21"/>
                </a:solidFill>
                <a:effectLst/>
                <a:latin typeface="Times New Roman" panose="02020603050405020304" pitchFamily="18" charset="0"/>
                <a:ea typeface="Times New Roman" panose="02020603050405020304" pitchFamily="18" charset="0"/>
              </a:rPr>
              <a:t> </a:t>
            </a:r>
            <a:r>
              <a:rPr lang="en-US" sz="2400" dirty="0">
                <a:solidFill>
                  <a:srgbClr val="231F21"/>
                </a:solidFill>
                <a:effectLst/>
                <a:latin typeface="Times New Roman" panose="02020603050405020304" pitchFamily="18" charset="0"/>
                <a:ea typeface="Times New Roman" panose="02020603050405020304" pitchFamily="18" charset="0"/>
              </a:rPr>
              <a:t>terms of</a:t>
            </a:r>
            <a:r>
              <a:rPr lang="en-US" sz="2400" spc="5" dirty="0">
                <a:solidFill>
                  <a:srgbClr val="231F21"/>
                </a:solidFill>
                <a:effectLst/>
                <a:latin typeface="Times New Roman" panose="02020603050405020304" pitchFamily="18" charset="0"/>
                <a:ea typeface="Times New Roman" panose="02020603050405020304" pitchFamily="18" charset="0"/>
              </a:rPr>
              <a:t> </a:t>
            </a:r>
            <a:r>
              <a:rPr lang="en-US" sz="2400" dirty="0">
                <a:solidFill>
                  <a:srgbClr val="231F21"/>
                </a:solidFill>
                <a:effectLst/>
                <a:latin typeface="Times New Roman" panose="02020603050405020304" pitchFamily="18" charset="0"/>
                <a:ea typeface="Times New Roman" panose="02020603050405020304" pitchFamily="18" charset="0"/>
              </a:rPr>
              <a:t>any Project Agreements,</a:t>
            </a:r>
            <a:r>
              <a:rPr lang="en-US" sz="2400" spc="5" dirty="0">
                <a:solidFill>
                  <a:srgbClr val="231F21"/>
                </a:solidFill>
                <a:effectLst/>
                <a:latin typeface="Times New Roman" panose="02020603050405020304" pitchFamily="18" charset="0"/>
                <a:ea typeface="Times New Roman" panose="02020603050405020304" pitchFamily="18" charset="0"/>
              </a:rPr>
              <a:t> </a:t>
            </a:r>
            <a:r>
              <a:rPr lang="en-US" sz="2400" dirty="0">
                <a:solidFill>
                  <a:srgbClr val="231F21"/>
                </a:solidFill>
                <a:effectLst/>
                <a:latin typeface="Times New Roman" panose="02020603050405020304" pitchFamily="18" charset="0"/>
                <a:ea typeface="Times New Roman" panose="02020603050405020304" pitchFamily="18" charset="0"/>
              </a:rPr>
              <a:t>such as</a:t>
            </a:r>
            <a:r>
              <a:rPr lang="en-US" sz="2400" spc="5" dirty="0">
                <a:solidFill>
                  <a:srgbClr val="231F21"/>
                </a:solidFill>
                <a:effectLst/>
                <a:latin typeface="Times New Roman" panose="02020603050405020304" pitchFamily="18" charset="0"/>
                <a:ea typeface="Times New Roman" panose="02020603050405020304" pitchFamily="18" charset="0"/>
              </a:rPr>
              <a:t> </a:t>
            </a:r>
            <a:r>
              <a:rPr lang="en-US" sz="2400" dirty="0">
                <a:solidFill>
                  <a:srgbClr val="231F21"/>
                </a:solidFill>
                <a:effectLst/>
                <a:latin typeface="Times New Roman" panose="02020603050405020304" pitchFamily="18" charset="0"/>
                <a:ea typeface="Times New Roman" panose="02020603050405020304" pitchFamily="18" charset="0"/>
              </a:rPr>
              <a:t>an Input</a:t>
            </a:r>
            <a:r>
              <a:rPr lang="en-US" sz="2400" spc="5" dirty="0">
                <a:solidFill>
                  <a:srgbClr val="231F21"/>
                </a:solidFill>
                <a:effectLst/>
                <a:latin typeface="Times New Roman" panose="02020603050405020304" pitchFamily="18" charset="0"/>
                <a:ea typeface="Times New Roman" panose="02020603050405020304" pitchFamily="18" charset="0"/>
              </a:rPr>
              <a:t> </a:t>
            </a:r>
            <a:r>
              <a:rPr lang="en-US" sz="2400" dirty="0">
                <a:solidFill>
                  <a:srgbClr val="231F21"/>
                </a:solidFill>
                <a:effectLst/>
                <a:latin typeface="Times New Roman" panose="02020603050405020304" pitchFamily="18" charset="0"/>
                <a:ea typeface="Times New Roman" panose="02020603050405020304" pitchFamily="18" charset="0"/>
              </a:rPr>
              <a:t>Supply Contract or</a:t>
            </a:r>
            <a:r>
              <a:rPr lang="en-US" sz="2400" spc="-275" dirty="0">
                <a:solidFill>
                  <a:srgbClr val="231F21"/>
                </a:solidFill>
                <a:effectLst/>
                <a:latin typeface="Times New Roman" panose="02020603050405020304" pitchFamily="18" charset="0"/>
                <a:ea typeface="Times New Roman" panose="02020603050405020304" pitchFamily="18" charset="0"/>
              </a:rPr>
              <a:t> </a:t>
            </a:r>
            <a:r>
              <a:rPr lang="en-US" sz="2400" dirty="0">
                <a:solidFill>
                  <a:srgbClr val="231F21"/>
                </a:solidFill>
                <a:effectLst/>
                <a:latin typeface="Times New Roman" panose="02020603050405020304" pitchFamily="18" charset="0"/>
                <a:ea typeface="Times New Roman" panose="02020603050405020304" pitchFamily="18" charset="0"/>
              </a:rPr>
              <a:t>Off-take</a:t>
            </a:r>
            <a:r>
              <a:rPr lang="en-US" sz="2400" spc="25" dirty="0">
                <a:solidFill>
                  <a:srgbClr val="231F21"/>
                </a:solidFill>
                <a:effectLst/>
                <a:latin typeface="Times New Roman" panose="02020603050405020304" pitchFamily="18" charset="0"/>
                <a:ea typeface="Times New Roman" panose="02020603050405020304" pitchFamily="18" charset="0"/>
              </a:rPr>
              <a:t> </a:t>
            </a:r>
            <a:r>
              <a:rPr lang="en-US" sz="2400" dirty="0">
                <a:solidFill>
                  <a:srgbClr val="231F21"/>
                </a:solidFill>
                <a:effectLst/>
                <a:latin typeface="Times New Roman" panose="02020603050405020304" pitchFamily="18" charset="0"/>
                <a:ea typeface="Times New Roman" panose="02020603050405020304" pitchFamily="18" charset="0"/>
              </a:rPr>
              <a:t>Contract</a:t>
            </a:r>
            <a:endParaRPr lang="en-US" sz="2400" dirty="0">
              <a:effectLst/>
              <a:latin typeface="Times New Roman" panose="02020603050405020304" pitchFamily="18" charset="0"/>
              <a:ea typeface="Times New Roman" panose="02020603050405020304" pitchFamily="18" charset="0"/>
            </a:endParaRPr>
          </a:p>
          <a:p>
            <a:pPr marL="342900" marR="1104265" lvl="0" indent="-342900" algn="just">
              <a:lnSpc>
                <a:spcPct val="150000"/>
              </a:lnSpc>
              <a:spcBef>
                <a:spcPts val="0"/>
              </a:spcBef>
              <a:spcAft>
                <a:spcPts val="0"/>
              </a:spcAft>
              <a:buClr>
                <a:srgbClr val="231F21"/>
              </a:buClr>
              <a:buSzPts val="1150"/>
              <a:buFont typeface="Times New Roman" panose="02020603050405020304" pitchFamily="18" charset="0"/>
              <a:buChar char="•"/>
              <a:tabLst>
                <a:tab pos="539750" algn="l"/>
              </a:tabLst>
            </a:pPr>
            <a:r>
              <a:rPr lang="en-US" sz="2400" dirty="0">
                <a:solidFill>
                  <a:srgbClr val="231F21"/>
                </a:solidFill>
                <a:effectLst/>
                <a:latin typeface="Times New Roman" panose="02020603050405020304" pitchFamily="18" charset="0"/>
                <a:ea typeface="Times New Roman" panose="02020603050405020304" pitchFamily="18" charset="0"/>
              </a:rPr>
              <a:t>Assumptions</a:t>
            </a:r>
            <a:r>
              <a:rPr lang="en-US" sz="2400" spc="75" dirty="0">
                <a:solidFill>
                  <a:srgbClr val="231F21"/>
                </a:solidFill>
                <a:effectLst/>
                <a:latin typeface="Times New Roman" panose="02020603050405020304" pitchFamily="18" charset="0"/>
                <a:ea typeface="Times New Roman" panose="02020603050405020304" pitchFamily="18" charset="0"/>
              </a:rPr>
              <a:t> </a:t>
            </a:r>
            <a:r>
              <a:rPr lang="en-US" sz="2400" dirty="0">
                <a:solidFill>
                  <a:srgbClr val="231F21"/>
                </a:solidFill>
                <a:effectLst/>
                <a:latin typeface="Times New Roman" panose="02020603050405020304" pitchFamily="18" charset="0"/>
                <a:ea typeface="Times New Roman" panose="02020603050405020304" pitchFamily="18" charset="0"/>
              </a:rPr>
              <a:t>about</a:t>
            </a:r>
            <a:r>
              <a:rPr lang="en-US" sz="2400" spc="75" dirty="0">
                <a:solidFill>
                  <a:srgbClr val="231F21"/>
                </a:solidFill>
                <a:effectLst/>
                <a:latin typeface="Times New Roman" panose="02020603050405020304" pitchFamily="18" charset="0"/>
                <a:ea typeface="Times New Roman" panose="02020603050405020304" pitchFamily="18" charset="0"/>
              </a:rPr>
              <a:t> </a:t>
            </a:r>
            <a:r>
              <a:rPr lang="en-US" sz="2400" dirty="0">
                <a:solidFill>
                  <a:srgbClr val="231F21"/>
                </a:solidFill>
                <a:effectLst/>
                <a:latin typeface="Times New Roman" panose="02020603050405020304" pitchFamily="18" charset="0"/>
                <a:ea typeface="Times New Roman" panose="02020603050405020304" pitchFamily="18" charset="0"/>
              </a:rPr>
              <a:t>market</a:t>
            </a:r>
            <a:r>
              <a:rPr lang="en-US" sz="2400" spc="75" dirty="0">
                <a:solidFill>
                  <a:srgbClr val="231F21"/>
                </a:solidFill>
                <a:effectLst/>
                <a:latin typeface="Times New Roman" panose="02020603050405020304" pitchFamily="18" charset="0"/>
                <a:ea typeface="Times New Roman" panose="02020603050405020304" pitchFamily="18" charset="0"/>
              </a:rPr>
              <a:t> </a:t>
            </a:r>
            <a:r>
              <a:rPr lang="en-US" sz="2400" dirty="0">
                <a:solidFill>
                  <a:srgbClr val="231F21"/>
                </a:solidFill>
                <a:effectLst/>
                <a:latin typeface="Times New Roman" panose="02020603050405020304" pitchFamily="18" charset="0"/>
                <a:ea typeface="Times New Roman" panose="02020603050405020304" pitchFamily="18" charset="0"/>
              </a:rPr>
              <a:t>prices</a:t>
            </a:r>
            <a:r>
              <a:rPr lang="en-US" sz="2400" spc="75" dirty="0">
                <a:solidFill>
                  <a:srgbClr val="231F21"/>
                </a:solidFill>
                <a:effectLst/>
                <a:latin typeface="Times New Roman" panose="02020603050405020304" pitchFamily="18" charset="0"/>
                <a:ea typeface="Times New Roman" panose="02020603050405020304" pitchFamily="18" charset="0"/>
              </a:rPr>
              <a:t> </a:t>
            </a:r>
            <a:r>
              <a:rPr lang="en-US" sz="2400" dirty="0">
                <a:solidFill>
                  <a:srgbClr val="231F21"/>
                </a:solidFill>
                <a:effectLst/>
                <a:latin typeface="Times New Roman" panose="02020603050405020304" pitchFamily="18" charset="0"/>
                <a:ea typeface="Times New Roman" panose="02020603050405020304" pitchFamily="18" charset="0"/>
              </a:rPr>
              <a:t>in</a:t>
            </a:r>
            <a:r>
              <a:rPr lang="en-US" sz="2400" spc="75" dirty="0">
                <a:solidFill>
                  <a:srgbClr val="231F21"/>
                </a:solidFill>
                <a:effectLst/>
                <a:latin typeface="Times New Roman" panose="02020603050405020304" pitchFamily="18" charset="0"/>
                <a:ea typeface="Times New Roman" panose="02020603050405020304" pitchFamily="18" charset="0"/>
              </a:rPr>
              <a:t> </a:t>
            </a:r>
            <a:r>
              <a:rPr lang="en-US" sz="2400" dirty="0">
                <a:solidFill>
                  <a:srgbClr val="231F21"/>
                </a:solidFill>
                <a:effectLst/>
                <a:latin typeface="Times New Roman" panose="02020603050405020304" pitchFamily="18" charset="0"/>
                <a:ea typeface="Times New Roman" panose="02020603050405020304" pitchFamily="18" charset="0"/>
              </a:rPr>
              <a:t>the</a:t>
            </a:r>
            <a:r>
              <a:rPr lang="en-US" sz="2400" spc="70" dirty="0">
                <a:solidFill>
                  <a:srgbClr val="231F21"/>
                </a:solidFill>
                <a:effectLst/>
                <a:latin typeface="Times New Roman" panose="02020603050405020304" pitchFamily="18" charset="0"/>
                <a:ea typeface="Times New Roman" panose="02020603050405020304" pitchFamily="18" charset="0"/>
              </a:rPr>
              <a:t> </a:t>
            </a:r>
            <a:r>
              <a:rPr lang="en-US" sz="2400" dirty="0">
                <a:solidFill>
                  <a:srgbClr val="231F21"/>
                </a:solidFill>
                <a:effectLst/>
                <a:latin typeface="Times New Roman" panose="02020603050405020304" pitchFamily="18" charset="0"/>
                <a:ea typeface="Times New Roman" panose="02020603050405020304" pitchFamily="18" charset="0"/>
              </a:rPr>
              <a:t>absence</a:t>
            </a:r>
            <a:r>
              <a:rPr lang="en-US" sz="2400" spc="70" dirty="0">
                <a:solidFill>
                  <a:srgbClr val="231F21"/>
                </a:solidFill>
                <a:effectLst/>
                <a:latin typeface="Times New Roman" panose="02020603050405020304" pitchFamily="18" charset="0"/>
                <a:ea typeface="Times New Roman" panose="02020603050405020304" pitchFamily="18" charset="0"/>
              </a:rPr>
              <a:t> </a:t>
            </a:r>
            <a:r>
              <a:rPr lang="en-US" sz="2400" dirty="0">
                <a:solidFill>
                  <a:srgbClr val="231F21"/>
                </a:solidFill>
                <a:effectLst/>
                <a:latin typeface="Times New Roman" panose="02020603050405020304" pitchFamily="18" charset="0"/>
                <a:ea typeface="Times New Roman" panose="02020603050405020304" pitchFamily="18" charset="0"/>
              </a:rPr>
              <a:t>of</a:t>
            </a:r>
            <a:r>
              <a:rPr lang="en-US" sz="2400" spc="70" dirty="0">
                <a:solidFill>
                  <a:srgbClr val="231F21"/>
                </a:solidFill>
                <a:effectLst/>
                <a:latin typeface="Times New Roman" panose="02020603050405020304" pitchFamily="18" charset="0"/>
                <a:ea typeface="Times New Roman" panose="02020603050405020304" pitchFamily="18" charset="0"/>
              </a:rPr>
              <a:t> </a:t>
            </a:r>
            <a:r>
              <a:rPr lang="en-US" sz="2400" dirty="0">
                <a:solidFill>
                  <a:srgbClr val="231F21"/>
                </a:solidFill>
                <a:effectLst/>
                <a:latin typeface="Times New Roman" panose="02020603050405020304" pitchFamily="18" charset="0"/>
                <a:ea typeface="Times New Roman" panose="02020603050405020304" pitchFamily="18" charset="0"/>
              </a:rPr>
              <a:t>such</a:t>
            </a:r>
            <a:r>
              <a:rPr lang="en-US" sz="2400" spc="90" dirty="0">
                <a:solidFill>
                  <a:srgbClr val="231F21"/>
                </a:solidFill>
                <a:effectLst/>
                <a:latin typeface="Times New Roman" panose="02020603050405020304" pitchFamily="18" charset="0"/>
                <a:ea typeface="Times New Roman" panose="02020603050405020304" pitchFamily="18" charset="0"/>
              </a:rPr>
              <a:t> </a:t>
            </a:r>
            <a:r>
              <a:rPr lang="en-US" sz="2400" dirty="0">
                <a:solidFill>
                  <a:srgbClr val="231F21"/>
                </a:solidFill>
                <a:effectLst/>
                <a:latin typeface="Times New Roman" panose="02020603050405020304" pitchFamily="18" charset="0"/>
                <a:ea typeface="Times New Roman" panose="02020603050405020304" pitchFamily="18" charset="0"/>
              </a:rPr>
              <a:t>contracts.</a:t>
            </a:r>
            <a:r>
              <a:rPr lang="en-US" sz="2400" spc="-275" dirty="0">
                <a:solidFill>
                  <a:srgbClr val="231F21"/>
                </a:solidFill>
                <a:effectLst/>
                <a:latin typeface="Times New Roman" panose="02020603050405020304" pitchFamily="18" charset="0"/>
                <a:ea typeface="Times New Roman" panose="02020603050405020304" pitchFamily="18" charset="0"/>
              </a:rPr>
              <a:t> </a:t>
            </a:r>
            <a:endParaRPr lang="en-US" sz="2400" dirty="0">
              <a:solidFill>
                <a:srgbClr val="231F21"/>
              </a:solidFill>
              <a:effectLst/>
              <a:latin typeface="Times New Roman" panose="02020603050405020304" pitchFamily="18" charset="0"/>
              <a:ea typeface="Times New Roman" panose="02020603050405020304" pitchFamily="18" charset="0"/>
            </a:endParaRPr>
          </a:p>
          <a:p>
            <a:pPr marL="0" marR="1104265" lvl="0" indent="0" algn="just">
              <a:lnSpc>
                <a:spcPct val="150000"/>
              </a:lnSpc>
              <a:spcBef>
                <a:spcPts val="0"/>
              </a:spcBef>
              <a:spcAft>
                <a:spcPts val="0"/>
              </a:spcAft>
              <a:buClr>
                <a:srgbClr val="231F21"/>
              </a:buClr>
              <a:buSzPts val="1150"/>
              <a:buNone/>
              <a:tabLst>
                <a:tab pos="539750" algn="l"/>
              </a:tabLst>
            </a:pPr>
            <a:endParaRPr lang="en-US" sz="2400" dirty="0">
              <a:solidFill>
                <a:srgbClr val="231F21"/>
              </a:solidFill>
              <a:effectLst/>
              <a:latin typeface="Times New Roman" panose="02020603050405020304" pitchFamily="18" charset="0"/>
              <a:ea typeface="Times New Roman" panose="02020603050405020304" pitchFamily="18" charset="0"/>
            </a:endParaRPr>
          </a:p>
          <a:p>
            <a:pPr marL="0" marR="1104265" lvl="0" indent="0" algn="just">
              <a:lnSpc>
                <a:spcPct val="150000"/>
              </a:lnSpc>
              <a:spcBef>
                <a:spcPts val="0"/>
              </a:spcBef>
              <a:spcAft>
                <a:spcPts val="0"/>
              </a:spcAft>
              <a:buClr>
                <a:srgbClr val="231F21"/>
              </a:buClr>
              <a:buSzPts val="1150"/>
              <a:buNone/>
              <a:tabLst>
                <a:tab pos="539750" algn="l"/>
              </a:tabLst>
            </a:pPr>
            <a:r>
              <a:rPr lang="en-US" sz="2400" dirty="0">
                <a:solidFill>
                  <a:srgbClr val="231F21"/>
                </a:solidFill>
                <a:effectLst/>
                <a:latin typeface="Times New Roman" panose="02020603050405020304" pitchFamily="18" charset="0"/>
                <a:ea typeface="Times New Roman" panose="02020603050405020304" pitchFamily="18" charset="0"/>
              </a:rPr>
              <a:t>The</a:t>
            </a:r>
            <a:r>
              <a:rPr lang="en-US" sz="2400" spc="10" dirty="0">
                <a:solidFill>
                  <a:srgbClr val="231F21"/>
                </a:solidFill>
                <a:effectLst/>
                <a:latin typeface="Times New Roman" panose="02020603050405020304" pitchFamily="18" charset="0"/>
                <a:ea typeface="Times New Roman" panose="02020603050405020304" pitchFamily="18" charset="0"/>
              </a:rPr>
              <a:t> </a:t>
            </a:r>
            <a:r>
              <a:rPr lang="en-US" sz="2400" dirty="0">
                <a:solidFill>
                  <a:srgbClr val="231F21"/>
                </a:solidFill>
                <a:effectLst/>
                <a:latin typeface="Times New Roman" panose="02020603050405020304" pitchFamily="18" charset="0"/>
                <a:ea typeface="Times New Roman" panose="02020603050405020304" pitchFamily="18" charset="0"/>
              </a:rPr>
              <a:t>projections</a:t>
            </a:r>
            <a:r>
              <a:rPr lang="en-US" sz="2400" spc="15" dirty="0">
                <a:solidFill>
                  <a:srgbClr val="231F21"/>
                </a:solidFill>
                <a:effectLst/>
                <a:latin typeface="Times New Roman" panose="02020603050405020304" pitchFamily="18" charset="0"/>
                <a:ea typeface="Times New Roman" panose="02020603050405020304" pitchFamily="18" charset="0"/>
              </a:rPr>
              <a:t> </a:t>
            </a:r>
            <a:r>
              <a:rPr lang="en-US" sz="2400" dirty="0">
                <a:solidFill>
                  <a:srgbClr val="231F21"/>
                </a:solidFill>
                <a:effectLst/>
                <a:latin typeface="Times New Roman" panose="02020603050405020304" pitchFamily="18" charset="0"/>
                <a:ea typeface="Times New Roman" panose="02020603050405020304" pitchFamily="18" charset="0"/>
              </a:rPr>
              <a:t>also</a:t>
            </a:r>
            <a:r>
              <a:rPr lang="en-US" sz="2400" spc="15" dirty="0">
                <a:solidFill>
                  <a:srgbClr val="231F21"/>
                </a:solidFill>
                <a:effectLst/>
                <a:latin typeface="Times New Roman" panose="02020603050405020304" pitchFamily="18" charset="0"/>
                <a:ea typeface="Times New Roman" panose="02020603050405020304" pitchFamily="18" charset="0"/>
              </a:rPr>
              <a:t> </a:t>
            </a:r>
            <a:r>
              <a:rPr lang="en-US" sz="2400" dirty="0">
                <a:solidFill>
                  <a:srgbClr val="231F21"/>
                </a:solidFill>
                <a:effectLst/>
                <a:latin typeface="Times New Roman" panose="02020603050405020304" pitchFamily="18" charset="0"/>
                <a:ea typeface="Times New Roman" panose="02020603050405020304" pitchFamily="18" charset="0"/>
              </a:rPr>
              <a:t>have</a:t>
            </a:r>
            <a:r>
              <a:rPr lang="en-US" sz="2400" spc="10" dirty="0">
                <a:solidFill>
                  <a:srgbClr val="231F21"/>
                </a:solidFill>
                <a:effectLst/>
                <a:latin typeface="Times New Roman" panose="02020603050405020304" pitchFamily="18" charset="0"/>
                <a:ea typeface="Times New Roman" panose="02020603050405020304" pitchFamily="18" charset="0"/>
              </a:rPr>
              <a:t> </a:t>
            </a:r>
            <a:r>
              <a:rPr lang="en-US" sz="2400" dirty="0">
                <a:solidFill>
                  <a:srgbClr val="231F21"/>
                </a:solidFill>
                <a:effectLst/>
                <a:latin typeface="Times New Roman" panose="02020603050405020304" pitchFamily="18" charset="0"/>
                <a:ea typeface="Times New Roman" panose="02020603050405020304" pitchFamily="18" charset="0"/>
              </a:rPr>
              <a:t>to</a:t>
            </a:r>
            <a:r>
              <a:rPr lang="en-US" sz="2400" spc="15" dirty="0">
                <a:solidFill>
                  <a:srgbClr val="231F21"/>
                </a:solidFill>
                <a:effectLst/>
                <a:latin typeface="Times New Roman" panose="02020603050405020304" pitchFamily="18" charset="0"/>
                <a:ea typeface="Times New Roman" panose="02020603050405020304" pitchFamily="18" charset="0"/>
              </a:rPr>
              <a:t> </a:t>
            </a:r>
            <a:r>
              <a:rPr lang="en-US" sz="2400" dirty="0">
                <a:solidFill>
                  <a:srgbClr val="231F21"/>
                </a:solidFill>
                <a:effectLst/>
                <a:latin typeface="Times New Roman" panose="02020603050405020304" pitchFamily="18" charset="0"/>
                <a:ea typeface="Times New Roman" panose="02020603050405020304" pitchFamily="18" charset="0"/>
              </a:rPr>
              <a:t>take</a:t>
            </a:r>
            <a:r>
              <a:rPr lang="en-US" sz="2400" spc="15" dirty="0">
                <a:solidFill>
                  <a:srgbClr val="231F21"/>
                </a:solidFill>
                <a:effectLst/>
                <a:latin typeface="Times New Roman" panose="02020603050405020304" pitchFamily="18" charset="0"/>
                <a:ea typeface="Times New Roman" panose="02020603050405020304" pitchFamily="18" charset="0"/>
              </a:rPr>
              <a:t> </a:t>
            </a:r>
            <a:r>
              <a:rPr lang="en-US" sz="2400" dirty="0">
                <a:solidFill>
                  <a:srgbClr val="231F21"/>
                </a:solidFill>
                <a:effectLst/>
                <a:latin typeface="Times New Roman" panose="02020603050405020304" pitchFamily="18" charset="0"/>
                <a:ea typeface="Times New Roman" panose="02020603050405020304" pitchFamily="18" charset="0"/>
              </a:rPr>
              <a:t>into</a:t>
            </a:r>
            <a:r>
              <a:rPr lang="en-US" sz="2400" spc="15" dirty="0">
                <a:solidFill>
                  <a:srgbClr val="231F21"/>
                </a:solidFill>
                <a:effectLst/>
                <a:latin typeface="Times New Roman" panose="02020603050405020304" pitchFamily="18" charset="0"/>
                <a:ea typeface="Times New Roman" panose="02020603050405020304" pitchFamily="18" charset="0"/>
              </a:rPr>
              <a:t> </a:t>
            </a:r>
            <a:r>
              <a:rPr lang="en-US" sz="2400" dirty="0">
                <a:solidFill>
                  <a:srgbClr val="231F21"/>
                </a:solidFill>
                <a:effectLst/>
                <a:latin typeface="Times New Roman" panose="02020603050405020304" pitchFamily="18" charset="0"/>
                <a:ea typeface="Times New Roman" panose="02020603050405020304" pitchFamily="18" charset="0"/>
              </a:rPr>
              <a:t>account.</a:t>
            </a:r>
            <a:endParaRPr lang="en-US" sz="2400" dirty="0">
              <a:effectLst/>
              <a:latin typeface="Times New Roman" panose="02020603050405020304" pitchFamily="18" charset="0"/>
              <a:ea typeface="Times New Roman" panose="02020603050405020304" pitchFamily="18" charset="0"/>
            </a:endParaRPr>
          </a:p>
          <a:p>
            <a:pPr marL="233045" marR="450850" indent="0">
              <a:lnSpc>
                <a:spcPct val="106000"/>
              </a:lnSpc>
              <a:spcBef>
                <a:spcPts val="1455"/>
              </a:spcBef>
              <a:spcAft>
                <a:spcPts val="0"/>
              </a:spcAft>
              <a:buNone/>
            </a:pPr>
            <a:endParaRPr lang="en-US" sz="1800" dirty="0">
              <a:solidFill>
                <a:srgbClr val="231F21"/>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942552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F5A522-7228-45DA-B935-CE9B8945312D}"/>
              </a:ext>
            </a:extLst>
          </p:cNvPr>
          <p:cNvSpPr>
            <a:spLocks noGrp="1"/>
          </p:cNvSpPr>
          <p:nvPr>
            <p:ph type="title"/>
          </p:nvPr>
        </p:nvSpPr>
        <p:spPr>
          <a:xfrm>
            <a:off x="838200" y="365126"/>
            <a:ext cx="10515600" cy="422666"/>
          </a:xfrm>
        </p:spPr>
        <p:txBody>
          <a:bodyPr>
            <a:normAutofit fontScale="90000"/>
          </a:bodyPr>
          <a:lstStyle/>
          <a:p>
            <a:pPr algn="ctr"/>
            <a:r>
              <a:rPr lang="en-US" sz="2800" b="1"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EQUITY</a:t>
            </a:r>
            <a:r>
              <a:rPr lang="en-US" sz="2800" b="1" spc="-7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800" b="1"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RETURNS</a:t>
            </a:r>
            <a:r>
              <a:rPr lang="en-US" sz="4400" b="1" dirty="0">
                <a:effectLst/>
                <a:latin typeface="Georgia" panose="02040502050405020303" pitchFamily="18" charset="0"/>
                <a:ea typeface="Georgia" panose="02040502050405020303" pitchFamily="18" charset="0"/>
                <a:cs typeface="Georgia" panose="02040502050405020303" pitchFamily="18" charset="0"/>
              </a:rPr>
              <a:t/>
            </a:r>
            <a:br>
              <a:rPr lang="en-US" sz="4400" b="1" dirty="0">
                <a:effectLst/>
                <a:latin typeface="Georgia" panose="02040502050405020303" pitchFamily="18" charset="0"/>
                <a:ea typeface="Georgia" panose="02040502050405020303" pitchFamily="18" charset="0"/>
                <a:cs typeface="Georgia" panose="02040502050405020303" pitchFamily="18" charset="0"/>
              </a:rPr>
            </a:br>
            <a:endParaRPr lang="en-US" dirty="0"/>
          </a:p>
        </p:txBody>
      </p:sp>
      <p:sp>
        <p:nvSpPr>
          <p:cNvPr id="3" name="Content Placeholder 2">
            <a:extLst>
              <a:ext uri="{FF2B5EF4-FFF2-40B4-BE49-F238E27FC236}">
                <a16:creationId xmlns:a16="http://schemas.microsoft.com/office/drawing/2014/main" id="{936ED009-C12E-41C7-8B3F-CA1CAEBD6B07}"/>
              </a:ext>
            </a:extLst>
          </p:cNvPr>
          <p:cNvSpPr>
            <a:spLocks noGrp="1"/>
          </p:cNvSpPr>
          <p:nvPr>
            <p:ph idx="1"/>
          </p:nvPr>
        </p:nvSpPr>
        <p:spPr>
          <a:xfrm>
            <a:off x="351692" y="787792"/>
            <a:ext cx="11633982" cy="6070208"/>
          </a:xfrm>
        </p:spPr>
        <p:txBody>
          <a:bodyPr>
            <a:normAutofit/>
          </a:bodyPr>
          <a:lstStyle/>
          <a:p>
            <a:pPr marL="0" indent="0">
              <a:lnSpc>
                <a:spcPct val="150000"/>
              </a:lnSpc>
              <a:buNone/>
            </a:pP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The standard measurements of return on equity for investors in a project are</a:t>
            </a:r>
            <a:r>
              <a:rPr lang="en-US" sz="22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calculated</a:t>
            </a:r>
            <a:r>
              <a:rPr lang="en-US" sz="2200" spc="2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on</a:t>
            </a:r>
            <a:r>
              <a:rPr lang="en-US" sz="22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2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cash</a:t>
            </a:r>
            <a:r>
              <a:rPr lang="en-US" sz="2200" spc="1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ﬂow</a:t>
            </a:r>
            <a:r>
              <a:rPr lang="en-US" sz="2200" spc="2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basis. </a:t>
            </a:r>
            <a:r>
              <a:rPr lang="en-US" sz="2200" dirty="0">
                <a:solidFill>
                  <a:schemeClr val="tx1">
                    <a:lumMod val="95000"/>
                    <a:lumOff val="5000"/>
                  </a:schemeClr>
                </a:solidFill>
                <a:latin typeface="Times New Roman" panose="02020603050405020304" pitchFamily="18" charset="0"/>
                <a:cs typeface="Times New Roman" panose="02020603050405020304" pitchFamily="18" charset="0"/>
              </a:rPr>
              <a:t>For most managers financial criteria are the preferred method to evaluate projects. </a:t>
            </a:r>
            <a:endPar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lgn="just">
              <a:lnSpc>
                <a:spcPct val="150000"/>
              </a:lnSpc>
              <a:buNone/>
            </a:pPr>
            <a:r>
              <a:rPr lang="en-US" sz="2200" dirty="0">
                <a:solidFill>
                  <a:schemeClr val="tx1">
                    <a:lumMod val="95000"/>
                    <a:lumOff val="5000"/>
                  </a:schemeClr>
                </a:solidFill>
                <a:latin typeface="Times New Roman" panose="02020603050405020304" pitchFamily="18" charset="0"/>
                <a:cs typeface="Times New Roman" panose="02020603050405020304" pitchFamily="18" charset="0"/>
              </a:rPr>
              <a:t>These models are appropriate when there is a high level of confidence associated with estimates of future cash flows. Two models and examples are demonstrated here: </a:t>
            </a:r>
            <a:r>
              <a:rPr lang="en-US" sz="2200" b="1" u="sng" dirty="0">
                <a:solidFill>
                  <a:schemeClr val="tx1">
                    <a:lumMod val="95000"/>
                    <a:lumOff val="5000"/>
                  </a:schemeClr>
                </a:solidFill>
                <a:highlight>
                  <a:srgbClr val="00FFFF"/>
                </a:highlight>
                <a:latin typeface="Times New Roman" panose="02020603050405020304" pitchFamily="18" charset="0"/>
                <a:cs typeface="Times New Roman" panose="02020603050405020304" pitchFamily="18" charset="0"/>
              </a:rPr>
              <a:t>payback model</a:t>
            </a:r>
            <a:r>
              <a:rPr lang="en-US" sz="2200" b="1"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sz="2200" dirty="0">
                <a:solidFill>
                  <a:schemeClr val="tx1">
                    <a:lumMod val="95000"/>
                    <a:lumOff val="5000"/>
                  </a:schemeClr>
                </a:solidFill>
                <a:latin typeface="Times New Roman" panose="02020603050405020304" pitchFamily="18" charset="0"/>
                <a:cs typeface="Times New Roman" panose="02020603050405020304" pitchFamily="18" charset="0"/>
              </a:rPr>
              <a:t>and </a:t>
            </a:r>
            <a:r>
              <a:rPr lang="en-US" sz="2200" b="1" u="sng" dirty="0">
                <a:solidFill>
                  <a:schemeClr val="tx1">
                    <a:lumMod val="95000"/>
                    <a:lumOff val="5000"/>
                  </a:schemeClr>
                </a:solidFill>
                <a:highlight>
                  <a:srgbClr val="00FFFF"/>
                </a:highlight>
                <a:latin typeface="Times New Roman" panose="02020603050405020304" pitchFamily="18" charset="0"/>
                <a:cs typeface="Times New Roman" panose="02020603050405020304" pitchFamily="18" charset="0"/>
              </a:rPr>
              <a:t>net present value (NPV) model.</a:t>
            </a:r>
          </a:p>
          <a:p>
            <a:pPr algn="just">
              <a:lnSpc>
                <a:spcPct val="150000"/>
              </a:lnSpc>
            </a:pPr>
            <a:r>
              <a:rPr lang="en-US" sz="2200" b="1" u="sng" dirty="0">
                <a:solidFill>
                  <a:schemeClr val="tx1">
                    <a:lumMod val="95000"/>
                    <a:lumOff val="5000"/>
                  </a:schemeClr>
                </a:solidFill>
                <a:latin typeface="Times New Roman" panose="02020603050405020304" pitchFamily="18" charset="0"/>
                <a:cs typeface="Times New Roman" panose="02020603050405020304" pitchFamily="18" charset="0"/>
              </a:rPr>
              <a:t>Example: </a:t>
            </a:r>
            <a:r>
              <a:rPr lang="en-US" sz="2200" b="1" u="sng" dirty="0">
                <a:solidFill>
                  <a:schemeClr val="tx1">
                    <a:lumMod val="95000"/>
                    <a:lumOff val="5000"/>
                  </a:schemeClr>
                </a:solidFill>
                <a:highlight>
                  <a:srgbClr val="FFFF00"/>
                </a:highlight>
                <a:latin typeface="Times New Roman" panose="02020603050405020304" pitchFamily="18" charset="0"/>
                <a:cs typeface="Times New Roman" panose="02020603050405020304" pitchFamily="18" charset="0"/>
              </a:rPr>
              <a:t>(</a:t>
            </a:r>
            <a:r>
              <a:rPr lang="en-US" sz="1800" b="1" dirty="0">
                <a:solidFill>
                  <a:srgbClr val="212529"/>
                </a:solidFill>
                <a:effectLst/>
                <a:highlight>
                  <a:srgbClr val="FFFF00"/>
                </a:highlight>
                <a:latin typeface="Georgia" panose="02040502050405020303" pitchFamily="18" charset="0"/>
                <a:ea typeface="Calibri" panose="020F0502020204030204" pitchFamily="34" charset="0"/>
                <a:cs typeface="Arial" panose="020B0604020202020204" pitchFamily="34" charset="0"/>
              </a:rPr>
              <a:t>Even Cash inflows)</a:t>
            </a:r>
            <a:endParaRPr lang="en-US" sz="2200" b="1" u="sng" dirty="0">
              <a:solidFill>
                <a:schemeClr val="tx1">
                  <a:lumMod val="95000"/>
                  <a:lumOff val="5000"/>
                </a:schemeClr>
              </a:solidFill>
              <a:highlight>
                <a:srgbClr val="FFFF00"/>
              </a:highlight>
              <a:latin typeface="Times New Roman" panose="02020603050405020304" pitchFamily="18" charset="0"/>
              <a:cs typeface="Times New Roman" panose="02020603050405020304" pitchFamily="18" charset="0"/>
            </a:endParaRPr>
          </a:p>
          <a:p>
            <a:pPr algn="just">
              <a:lnSpc>
                <a:spcPct val="150000"/>
              </a:lnSpc>
            </a:pPr>
            <a:r>
              <a:rPr lang="en-US" sz="2200" dirty="0">
                <a:solidFill>
                  <a:schemeClr val="tx1">
                    <a:lumMod val="95000"/>
                    <a:lumOff val="5000"/>
                  </a:schemeClr>
                </a:solidFill>
                <a:latin typeface="Times New Roman" panose="02020603050405020304" pitchFamily="18" charset="0"/>
                <a:cs typeface="Times New Roman" panose="02020603050405020304" pitchFamily="18" charset="0"/>
              </a:rPr>
              <a:t>Project A has an initial investment (cash outflows) of $700,000 and projected cash inflows of $225,000 for 5 years.</a:t>
            </a:r>
          </a:p>
          <a:p>
            <a:pPr algn="just">
              <a:lnSpc>
                <a:spcPct val="150000"/>
              </a:lnSpc>
            </a:pPr>
            <a:r>
              <a:rPr lang="en-US" sz="2200" dirty="0">
                <a:solidFill>
                  <a:schemeClr val="tx1">
                    <a:lumMod val="95000"/>
                    <a:lumOff val="5000"/>
                  </a:schemeClr>
                </a:solidFill>
                <a:latin typeface="Times New Roman" panose="02020603050405020304" pitchFamily="18" charset="0"/>
                <a:cs typeface="Times New Roman" panose="02020603050405020304" pitchFamily="18" charset="0"/>
              </a:rPr>
              <a:t>Project B has an initial investment of $400,000 and projected cash inflows of $110,000 for 5 years.</a:t>
            </a:r>
          </a:p>
          <a:p>
            <a:pPr marL="0" indent="0">
              <a:buNone/>
            </a:pPr>
            <a:endParaRPr lang="en-US" dirty="0"/>
          </a:p>
        </p:txBody>
      </p:sp>
    </p:spTree>
    <p:extLst>
      <p:ext uri="{BB962C8B-B14F-4D97-AF65-F5344CB8AC3E}">
        <p14:creationId xmlns:p14="http://schemas.microsoft.com/office/powerpoint/2010/main" val="311061986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217714" y="0"/>
            <a:ext cx="11974286" cy="6858000"/>
          </a:xfrm>
        </p:spPr>
        <p:txBody>
          <a:bodyPr>
            <a:normAutofit lnSpcReduction="10000"/>
          </a:bodyPr>
          <a:lstStyle/>
          <a:p>
            <a:pPr marL="0" lvl="1" algn="just">
              <a:lnSpc>
                <a:spcPct val="150000"/>
              </a:lnSpc>
            </a:pPr>
            <a:r>
              <a:rPr lang="en-US" sz="2000" b="1" u="sng" dirty="0">
                <a:solidFill>
                  <a:schemeClr val="accent2">
                    <a:lumMod val="75000"/>
                  </a:schemeClr>
                </a:solidFill>
              </a:rPr>
              <a:t>The payback model</a:t>
            </a:r>
          </a:p>
          <a:p>
            <a:pPr marL="0" lvl="1" algn="just">
              <a:lnSpc>
                <a:spcPct val="150000"/>
              </a:lnSpc>
            </a:pPr>
            <a:r>
              <a:rPr lang="en-US" sz="2000" u="sng" dirty="0">
                <a:solidFill>
                  <a:schemeClr val="tx1">
                    <a:lumMod val="95000"/>
                    <a:lumOff val="5000"/>
                  </a:schemeClr>
                </a:solidFill>
              </a:rPr>
              <a:t>It measures the time it will take to recover the project investment. </a:t>
            </a:r>
            <a:r>
              <a:rPr lang="en-US" sz="2000" dirty="0">
                <a:solidFill>
                  <a:schemeClr val="tx1">
                    <a:lumMod val="95000"/>
                    <a:lumOff val="5000"/>
                  </a:schemeClr>
                </a:solidFill>
              </a:rPr>
              <a:t>Shorter paybacks are more desirable. Payback is the simplest and most widely used model. Payback emphasizes cash flows, a key factor in business. Some managers use the payback model to eliminate unusually risky projects (those with lengthy payback periods</a:t>
            </a:r>
            <a:r>
              <a:rPr lang="en-US" sz="2000" u="sng" dirty="0">
                <a:solidFill>
                  <a:schemeClr val="tx1">
                    <a:lumMod val="95000"/>
                    <a:lumOff val="5000"/>
                  </a:schemeClr>
                </a:solidFill>
              </a:rPr>
              <a:t>). The major limitations of payback are that it ignores the time value of money, assumes cash inflows for the investment period (and not beyond), and does not consider profitability. </a:t>
            </a:r>
          </a:p>
          <a:p>
            <a:pPr>
              <a:lnSpc>
                <a:spcPct val="150000"/>
              </a:lnSpc>
            </a:pPr>
            <a:r>
              <a:rPr lang="en-US" sz="2000" dirty="0">
                <a:solidFill>
                  <a:schemeClr val="tx1">
                    <a:lumMod val="95000"/>
                    <a:lumOff val="5000"/>
                  </a:schemeClr>
                </a:solidFill>
              </a:rPr>
              <a:t>Payback period (yrs)=Estimated Project Cost/Annual Savings</a:t>
            </a:r>
          </a:p>
          <a:p>
            <a:pPr>
              <a:lnSpc>
                <a:spcPct val="150000"/>
              </a:lnSpc>
            </a:pPr>
            <a:r>
              <a:rPr lang="en-US" sz="2000" dirty="0">
                <a:solidFill>
                  <a:schemeClr val="tx1">
                    <a:lumMod val="95000"/>
                    <a:lumOff val="5000"/>
                  </a:schemeClr>
                </a:solidFill>
              </a:rPr>
              <a:t>Rate of return= Annual savings/ Estimated Project Cost</a:t>
            </a:r>
          </a:p>
          <a:p>
            <a:pPr>
              <a:lnSpc>
                <a:spcPct val="150000"/>
              </a:lnSpc>
            </a:pPr>
            <a:endParaRPr lang="en-US" sz="2000" dirty="0">
              <a:solidFill>
                <a:schemeClr val="tx1">
                  <a:lumMod val="95000"/>
                  <a:lumOff val="5000"/>
                </a:schemeClr>
              </a:solidFill>
            </a:endParaRPr>
          </a:p>
          <a:p>
            <a:pPr algn="l">
              <a:lnSpc>
                <a:spcPct val="150000"/>
              </a:lnSpc>
            </a:pPr>
            <a:r>
              <a:rPr lang="en-US" sz="2000" dirty="0">
                <a:solidFill>
                  <a:schemeClr val="tx1">
                    <a:lumMod val="95000"/>
                    <a:lumOff val="5000"/>
                  </a:schemeClr>
                </a:solidFill>
              </a:rPr>
              <a:t>Payback period (yrs) for project A= 700,000/225,000= 3.1 years.</a:t>
            </a:r>
          </a:p>
          <a:p>
            <a:pPr algn="l">
              <a:lnSpc>
                <a:spcPct val="150000"/>
              </a:lnSpc>
            </a:pPr>
            <a:r>
              <a:rPr lang="en-US" sz="2000" dirty="0">
                <a:solidFill>
                  <a:schemeClr val="tx1">
                    <a:lumMod val="95000"/>
                    <a:lumOff val="5000"/>
                  </a:schemeClr>
                </a:solidFill>
              </a:rPr>
              <a:t>Payback period (yrs) for project B= 400,000/110,000= 3.6 years.</a:t>
            </a:r>
          </a:p>
          <a:p>
            <a:pPr algn="l">
              <a:lnSpc>
                <a:spcPct val="150000"/>
              </a:lnSpc>
            </a:pPr>
            <a:endParaRPr lang="en-US" sz="2000" dirty="0">
              <a:solidFill>
                <a:schemeClr val="tx1">
                  <a:lumMod val="95000"/>
                  <a:lumOff val="5000"/>
                </a:schemeClr>
              </a:solidFill>
            </a:endParaRPr>
          </a:p>
          <a:p>
            <a:pPr algn="just">
              <a:lnSpc>
                <a:spcPct val="150000"/>
              </a:lnSpc>
            </a:pPr>
            <a:r>
              <a:rPr lang="en-US" sz="2000" dirty="0">
                <a:solidFill>
                  <a:schemeClr val="tx1">
                    <a:lumMod val="95000"/>
                    <a:lumOff val="5000"/>
                  </a:schemeClr>
                </a:solidFill>
              </a:rPr>
              <a:t>Rate of return of project A=  225,000/700,000= 32.1%</a:t>
            </a:r>
          </a:p>
          <a:p>
            <a:pPr algn="just">
              <a:lnSpc>
                <a:spcPct val="150000"/>
              </a:lnSpc>
            </a:pPr>
            <a:r>
              <a:rPr lang="en-US" sz="2000" dirty="0">
                <a:solidFill>
                  <a:schemeClr val="tx1">
                    <a:lumMod val="95000"/>
                    <a:lumOff val="5000"/>
                  </a:schemeClr>
                </a:solidFill>
              </a:rPr>
              <a:t>Rate of return of project B=  110,000/400,000= 27.5%</a:t>
            </a:r>
          </a:p>
          <a:p>
            <a:pPr algn="just"/>
            <a:endParaRPr lang="en-US" sz="2000" dirty="0">
              <a:solidFill>
                <a:schemeClr val="tx1">
                  <a:lumMod val="95000"/>
                  <a:lumOff val="5000"/>
                </a:schemeClr>
              </a:solidFill>
            </a:endParaRPr>
          </a:p>
          <a:p>
            <a:pPr algn="l">
              <a:lnSpc>
                <a:spcPct val="150000"/>
              </a:lnSpc>
            </a:pPr>
            <a:endParaRPr lang="en-US" sz="2000" dirty="0">
              <a:solidFill>
                <a:schemeClr val="tx1">
                  <a:lumMod val="95000"/>
                  <a:lumOff val="5000"/>
                </a:schemeClr>
              </a:solidFill>
            </a:endParaRPr>
          </a:p>
        </p:txBody>
      </p:sp>
      <p:pic>
        <p:nvPicPr>
          <p:cNvPr id="4" name="عنصر نائب للمحتوى 6">
            <a:extLst>
              <a:ext uri="{FF2B5EF4-FFF2-40B4-BE49-F238E27FC236}">
                <a16:creationId xmlns:a16="http://schemas.microsoft.com/office/drawing/2014/main" id="{E3E449A7-E9DE-4B36-AE51-0610D98E14D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430000" y="0"/>
            <a:ext cx="762000" cy="609599"/>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96947" y="1066801"/>
            <a:ext cx="11877821" cy="5122941"/>
          </a:xfrm>
          <a:prstGeom prst="rect">
            <a:avLst/>
          </a:prstGeom>
        </p:spPr>
        <p:txBody>
          <a:bodyPr wrap="square">
            <a:spAutoFit/>
          </a:bodyPr>
          <a:lstStyle/>
          <a:p>
            <a:pPr algn="just">
              <a:lnSpc>
                <a:spcPct val="150000"/>
              </a:lnSpc>
            </a:pPr>
            <a:r>
              <a:rPr lang="en-US" sz="2000" dirty="0">
                <a:solidFill>
                  <a:prstClr val="black">
                    <a:lumMod val="95000"/>
                    <a:lumOff val="5000"/>
                  </a:prstClr>
                </a:solidFill>
                <a:latin typeface="Calibri"/>
              </a:rPr>
              <a:t>The </a:t>
            </a:r>
            <a:r>
              <a:rPr lang="en-US" sz="2000" u="sng" dirty="0">
                <a:solidFill>
                  <a:prstClr val="black">
                    <a:lumMod val="95000"/>
                    <a:lumOff val="5000"/>
                  </a:prstClr>
                </a:solidFill>
                <a:latin typeface="Calibri"/>
              </a:rPr>
              <a:t>payback</a:t>
            </a:r>
            <a:r>
              <a:rPr lang="en-US" sz="2000" dirty="0">
                <a:solidFill>
                  <a:prstClr val="black">
                    <a:lumMod val="95000"/>
                    <a:lumOff val="5000"/>
                  </a:prstClr>
                </a:solidFill>
                <a:latin typeface="Calibri"/>
              </a:rPr>
              <a:t> for Project A is </a:t>
            </a:r>
            <a:r>
              <a:rPr lang="en-US" sz="2000" u="sng" dirty="0">
                <a:solidFill>
                  <a:prstClr val="black">
                    <a:lumMod val="95000"/>
                    <a:lumOff val="5000"/>
                  </a:prstClr>
                </a:solidFill>
                <a:latin typeface="Calibri"/>
              </a:rPr>
              <a:t>3.1 years </a:t>
            </a:r>
            <a:r>
              <a:rPr lang="en-US" sz="2000" dirty="0">
                <a:solidFill>
                  <a:prstClr val="black">
                    <a:lumMod val="95000"/>
                    <a:lumOff val="5000"/>
                  </a:prstClr>
                </a:solidFill>
                <a:latin typeface="Calibri"/>
              </a:rPr>
              <a:t>and for Project B is </a:t>
            </a:r>
            <a:r>
              <a:rPr lang="en-US" sz="2000" u="sng" dirty="0">
                <a:solidFill>
                  <a:prstClr val="black">
                    <a:lumMod val="95000"/>
                    <a:lumOff val="5000"/>
                  </a:prstClr>
                </a:solidFill>
                <a:latin typeface="Calibri"/>
              </a:rPr>
              <a:t>3.6 years</a:t>
            </a:r>
            <a:r>
              <a:rPr lang="en-US" sz="2000" dirty="0">
                <a:solidFill>
                  <a:prstClr val="black">
                    <a:lumMod val="95000"/>
                    <a:lumOff val="5000"/>
                  </a:prstClr>
                </a:solidFill>
                <a:latin typeface="Calibri"/>
              </a:rPr>
              <a:t>. Using the payback method both projects are acceptable since both return the initial investment in less than five years and have </a:t>
            </a:r>
            <a:r>
              <a:rPr lang="en-US" sz="2000" u="sng" dirty="0">
                <a:solidFill>
                  <a:prstClr val="black">
                    <a:lumMod val="95000"/>
                    <a:lumOff val="5000"/>
                  </a:prstClr>
                </a:solidFill>
                <a:latin typeface="Calibri"/>
              </a:rPr>
              <a:t>returns on the investment </a:t>
            </a:r>
            <a:r>
              <a:rPr lang="en-US" sz="2000" dirty="0">
                <a:solidFill>
                  <a:prstClr val="black">
                    <a:lumMod val="95000"/>
                    <a:lumOff val="5000"/>
                  </a:prstClr>
                </a:solidFill>
                <a:latin typeface="Calibri"/>
              </a:rPr>
              <a:t>of </a:t>
            </a:r>
            <a:r>
              <a:rPr lang="en-US" sz="2000" u="sng" dirty="0">
                <a:solidFill>
                  <a:prstClr val="black">
                    <a:lumMod val="95000"/>
                    <a:lumOff val="5000"/>
                  </a:prstClr>
                </a:solidFill>
                <a:latin typeface="Calibri"/>
              </a:rPr>
              <a:t>32.1</a:t>
            </a:r>
            <a:r>
              <a:rPr lang="en-US" sz="2000" dirty="0">
                <a:solidFill>
                  <a:prstClr val="black">
                    <a:lumMod val="95000"/>
                    <a:lumOff val="5000"/>
                  </a:prstClr>
                </a:solidFill>
                <a:latin typeface="Calibri"/>
              </a:rPr>
              <a:t> and </a:t>
            </a:r>
            <a:r>
              <a:rPr lang="en-US" sz="2000" u="sng" dirty="0">
                <a:solidFill>
                  <a:prstClr val="black">
                    <a:lumMod val="95000"/>
                    <a:lumOff val="5000"/>
                  </a:prstClr>
                </a:solidFill>
                <a:latin typeface="Calibri"/>
              </a:rPr>
              <a:t>27.5</a:t>
            </a:r>
            <a:r>
              <a:rPr lang="en-US" sz="2000" dirty="0">
                <a:solidFill>
                  <a:prstClr val="black">
                    <a:lumMod val="95000"/>
                    <a:lumOff val="5000"/>
                  </a:prstClr>
                </a:solidFill>
                <a:latin typeface="Calibri"/>
              </a:rPr>
              <a:t> percent.</a:t>
            </a:r>
          </a:p>
          <a:p>
            <a:pPr algn="just">
              <a:lnSpc>
                <a:spcPct val="150000"/>
              </a:lnSpc>
            </a:pPr>
            <a:endParaRPr lang="en-US" sz="2000" dirty="0">
              <a:solidFill>
                <a:prstClr val="black">
                  <a:lumMod val="95000"/>
                  <a:lumOff val="5000"/>
                </a:prstClr>
              </a:solidFill>
              <a:latin typeface="Calibri"/>
            </a:endParaRPr>
          </a:p>
          <a:p>
            <a:pPr algn="just">
              <a:lnSpc>
                <a:spcPct val="150000"/>
              </a:lnSpc>
            </a:pPr>
            <a:r>
              <a:rPr lang="en-US" sz="2000" b="1" u="sng" dirty="0">
                <a:solidFill>
                  <a:srgbClr val="C0504D">
                    <a:lumMod val="75000"/>
                  </a:srgbClr>
                </a:solidFill>
                <a:latin typeface="Calibri"/>
              </a:rPr>
              <a:t>The net present value (NPV) model </a:t>
            </a:r>
          </a:p>
          <a:p>
            <a:pPr algn="just">
              <a:lnSpc>
                <a:spcPct val="150000"/>
              </a:lnSpc>
            </a:pPr>
            <a:r>
              <a:rPr lang="en-US" sz="2000" u="sng" dirty="0">
                <a:solidFill>
                  <a:prstClr val="black"/>
                </a:solidFill>
                <a:latin typeface="Calibri"/>
              </a:rPr>
              <a:t>It uses management’s minimum desired rate-of-return (discount rate, for example, 15 percent) to compute the present value of all net cash inflows. </a:t>
            </a:r>
            <a:r>
              <a:rPr lang="en-US" sz="2000" dirty="0">
                <a:solidFill>
                  <a:prstClr val="black"/>
                </a:solidFill>
                <a:latin typeface="Calibri"/>
              </a:rPr>
              <a:t>If the result is positive (the project meets the minimum desired rate of return), it is eligible for further consideration. If the result is negative, the project is rejected. Thus, higher positive NPV’s are desirable. </a:t>
            </a:r>
          </a:p>
          <a:p>
            <a:pPr algn="just">
              <a:lnSpc>
                <a:spcPct val="150000"/>
              </a:lnSpc>
            </a:pPr>
            <a:endParaRPr lang="en-US" sz="2000" dirty="0">
              <a:solidFill>
                <a:prstClr val="black"/>
              </a:solidFill>
              <a:latin typeface="Calibri"/>
            </a:endParaRPr>
          </a:p>
          <a:p>
            <a:pPr algn="just">
              <a:lnSpc>
                <a:spcPct val="150000"/>
              </a:lnSpc>
            </a:pPr>
            <a:endParaRPr lang="en-US" sz="2000" dirty="0">
              <a:solidFill>
                <a:prstClr val="black">
                  <a:lumMod val="95000"/>
                  <a:lumOff val="5000"/>
                </a:prstClr>
              </a:solidFill>
              <a:latin typeface="Calibri"/>
            </a:endParaRPr>
          </a:p>
        </p:txBody>
      </p:sp>
      <p:pic>
        <p:nvPicPr>
          <p:cNvPr id="50177" name="Picture 1"/>
          <p:cNvPicPr>
            <a:picLocks noChangeAspect="1" noChangeArrowheads="1"/>
          </p:cNvPicPr>
          <p:nvPr/>
        </p:nvPicPr>
        <p:blipFill>
          <a:blip r:embed="rId2"/>
          <a:srcRect/>
          <a:stretch>
            <a:fillRect/>
          </a:stretch>
        </p:blipFill>
        <p:spPr bwMode="auto">
          <a:xfrm>
            <a:off x="4419601" y="5715000"/>
            <a:ext cx="4886325" cy="914400"/>
          </a:xfrm>
          <a:prstGeom prst="rect">
            <a:avLst/>
          </a:prstGeom>
          <a:noFill/>
          <a:ln w="9525">
            <a:noFill/>
            <a:miter lim="800000"/>
            <a:headEnd/>
            <a:tailEnd/>
          </a:ln>
          <a:effectLst/>
        </p:spPr>
      </p:pic>
      <p:pic>
        <p:nvPicPr>
          <p:cNvPr id="5" name="عنصر نائب للمحتوى 6">
            <a:extLst>
              <a:ext uri="{FF2B5EF4-FFF2-40B4-BE49-F238E27FC236}">
                <a16:creationId xmlns:a16="http://schemas.microsoft.com/office/drawing/2014/main" id="{E3E449A7-E9DE-4B36-AE51-0610D98E14D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312769" y="98476"/>
            <a:ext cx="762000" cy="761999"/>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24000" y="0"/>
            <a:ext cx="9144000" cy="6858000"/>
          </a:xfrm>
        </p:spPr>
        <p:txBody>
          <a:bodyPr>
            <a:normAutofit/>
          </a:bodyPr>
          <a:lstStyle/>
          <a:p>
            <a:pPr algn="just"/>
            <a:endParaRPr lang="en-US" sz="2800" dirty="0"/>
          </a:p>
          <a:p>
            <a:pPr algn="just"/>
            <a:endParaRPr lang="en-US" sz="2800" dirty="0"/>
          </a:p>
          <a:p>
            <a:pPr algn="just"/>
            <a:endParaRPr lang="en-US" sz="2800" dirty="0"/>
          </a:p>
          <a:p>
            <a:pPr algn="l"/>
            <a:r>
              <a:rPr lang="en-US" sz="2000" dirty="0">
                <a:solidFill>
                  <a:schemeClr val="tx1">
                    <a:lumMod val="95000"/>
                    <a:lumOff val="5000"/>
                  </a:schemeClr>
                </a:solidFill>
              </a:rPr>
              <a:t>I</a:t>
            </a:r>
            <a:r>
              <a:rPr lang="en-US" sz="2000" baseline="-25000" dirty="0">
                <a:solidFill>
                  <a:schemeClr val="tx1">
                    <a:lumMod val="95000"/>
                    <a:lumOff val="5000"/>
                  </a:schemeClr>
                </a:solidFill>
              </a:rPr>
              <a:t>0</a:t>
            </a:r>
            <a:r>
              <a:rPr lang="en-US" sz="2000" dirty="0">
                <a:solidFill>
                  <a:schemeClr val="tx1">
                    <a:lumMod val="95000"/>
                    <a:lumOff val="5000"/>
                  </a:schemeClr>
                </a:solidFill>
              </a:rPr>
              <a:t> = Initial investment (since it is an outflow, the number will be negative)</a:t>
            </a:r>
          </a:p>
          <a:p>
            <a:pPr algn="l"/>
            <a:r>
              <a:rPr lang="en-US" sz="2000" dirty="0">
                <a:solidFill>
                  <a:schemeClr val="tx1">
                    <a:lumMod val="95000"/>
                    <a:lumOff val="5000"/>
                  </a:schemeClr>
                </a:solidFill>
              </a:rPr>
              <a:t>Ft = Net cash inflow for period </a:t>
            </a:r>
            <a:r>
              <a:rPr lang="en-US" sz="2000" i="1" dirty="0">
                <a:solidFill>
                  <a:schemeClr val="tx1">
                    <a:lumMod val="95000"/>
                    <a:lumOff val="5000"/>
                  </a:schemeClr>
                </a:solidFill>
              </a:rPr>
              <a:t>t</a:t>
            </a:r>
          </a:p>
          <a:p>
            <a:pPr algn="l"/>
            <a:r>
              <a:rPr lang="en-US" sz="2000" i="1" dirty="0">
                <a:solidFill>
                  <a:schemeClr val="tx1">
                    <a:lumMod val="95000"/>
                    <a:lumOff val="5000"/>
                  </a:schemeClr>
                </a:solidFill>
              </a:rPr>
              <a:t> k=</a:t>
            </a:r>
            <a:r>
              <a:rPr lang="en-US" sz="2000" dirty="0">
                <a:solidFill>
                  <a:schemeClr val="tx1">
                    <a:lumMod val="95000"/>
                    <a:lumOff val="5000"/>
                  </a:schemeClr>
                </a:solidFill>
              </a:rPr>
              <a:t>Required rate of return (nominal)</a:t>
            </a:r>
          </a:p>
          <a:p>
            <a:pPr algn="l"/>
            <a:endParaRPr lang="en-US" sz="2000" dirty="0">
              <a:solidFill>
                <a:schemeClr val="tx1">
                  <a:lumMod val="95000"/>
                  <a:lumOff val="5000"/>
                </a:schemeClr>
              </a:solidFill>
            </a:endParaRPr>
          </a:p>
          <a:p>
            <a:pPr algn="just"/>
            <a:endParaRPr lang="en-US" sz="2800" dirty="0"/>
          </a:p>
        </p:txBody>
      </p:sp>
      <p:pic>
        <p:nvPicPr>
          <p:cNvPr id="51201" name="Picture 1"/>
          <p:cNvPicPr>
            <a:picLocks noChangeAspect="1" noChangeArrowheads="1"/>
          </p:cNvPicPr>
          <p:nvPr/>
        </p:nvPicPr>
        <p:blipFill>
          <a:blip r:embed="rId2"/>
          <a:srcRect/>
          <a:stretch>
            <a:fillRect/>
          </a:stretch>
        </p:blipFill>
        <p:spPr bwMode="auto">
          <a:xfrm>
            <a:off x="2362200" y="533400"/>
            <a:ext cx="1162050" cy="781050"/>
          </a:xfrm>
          <a:prstGeom prst="rect">
            <a:avLst/>
          </a:prstGeom>
          <a:noFill/>
          <a:ln w="9525">
            <a:noFill/>
            <a:miter lim="800000"/>
            <a:headEnd/>
            <a:tailEnd/>
          </a:ln>
          <a:effectLst/>
        </p:spPr>
      </p:pic>
      <p:pic>
        <p:nvPicPr>
          <p:cNvPr id="51203" name="Picture 3"/>
          <p:cNvPicPr>
            <a:picLocks noChangeAspect="1" noChangeArrowheads="1"/>
          </p:cNvPicPr>
          <p:nvPr/>
        </p:nvPicPr>
        <p:blipFill>
          <a:blip r:embed="rId3"/>
          <a:srcRect/>
          <a:stretch>
            <a:fillRect/>
          </a:stretch>
        </p:blipFill>
        <p:spPr bwMode="auto">
          <a:xfrm>
            <a:off x="3505200" y="914400"/>
            <a:ext cx="152400" cy="314960"/>
          </a:xfrm>
          <a:prstGeom prst="rect">
            <a:avLst/>
          </a:prstGeom>
          <a:noFill/>
          <a:ln w="9525">
            <a:noFill/>
            <a:miter lim="800000"/>
            <a:headEnd/>
            <a:tailEnd/>
          </a:ln>
          <a:effectLst/>
        </p:spPr>
      </p:pic>
      <p:pic>
        <p:nvPicPr>
          <p:cNvPr id="51205" name="Picture 5"/>
          <p:cNvPicPr>
            <a:picLocks noChangeAspect="1" noChangeArrowheads="1"/>
          </p:cNvPicPr>
          <p:nvPr/>
        </p:nvPicPr>
        <p:blipFill>
          <a:blip r:embed="rId4"/>
          <a:srcRect/>
          <a:stretch>
            <a:fillRect/>
          </a:stretch>
        </p:blipFill>
        <p:spPr bwMode="auto">
          <a:xfrm>
            <a:off x="4724401" y="762000"/>
            <a:ext cx="161925" cy="190500"/>
          </a:xfrm>
          <a:prstGeom prst="rect">
            <a:avLst/>
          </a:prstGeom>
          <a:noFill/>
          <a:ln w="9525">
            <a:noFill/>
            <a:miter lim="800000"/>
            <a:headEnd/>
            <a:tailEnd/>
          </a:ln>
          <a:effectLst/>
        </p:spPr>
      </p:pic>
      <p:pic>
        <p:nvPicPr>
          <p:cNvPr id="51206" name="Picture 6"/>
          <p:cNvPicPr>
            <a:picLocks noChangeAspect="1" noChangeArrowheads="1"/>
          </p:cNvPicPr>
          <p:nvPr/>
        </p:nvPicPr>
        <p:blipFill>
          <a:blip r:embed="rId5"/>
          <a:srcRect/>
          <a:stretch>
            <a:fillRect/>
          </a:stretch>
        </p:blipFill>
        <p:spPr bwMode="auto">
          <a:xfrm>
            <a:off x="3733801" y="533400"/>
            <a:ext cx="962025" cy="685800"/>
          </a:xfrm>
          <a:prstGeom prst="rect">
            <a:avLst/>
          </a:prstGeom>
          <a:noFill/>
          <a:ln w="9525">
            <a:noFill/>
            <a:miter lim="800000"/>
            <a:headEnd/>
            <a:tailEnd/>
          </a:ln>
          <a:effectLst/>
        </p:spPr>
      </p:pic>
      <p:pic>
        <p:nvPicPr>
          <p:cNvPr id="51207" name="Picture 7"/>
          <p:cNvPicPr>
            <a:picLocks noChangeAspect="1" noChangeArrowheads="1"/>
          </p:cNvPicPr>
          <p:nvPr/>
        </p:nvPicPr>
        <p:blipFill>
          <a:blip r:embed="rId6"/>
          <a:srcRect/>
          <a:stretch>
            <a:fillRect/>
          </a:stretch>
        </p:blipFill>
        <p:spPr bwMode="auto">
          <a:xfrm>
            <a:off x="4953001" y="609601"/>
            <a:ext cx="904875" cy="600075"/>
          </a:xfrm>
          <a:prstGeom prst="rect">
            <a:avLst/>
          </a:prstGeom>
          <a:noFill/>
          <a:ln w="9525">
            <a:noFill/>
            <a:miter lim="800000"/>
            <a:headEnd/>
            <a:tailEnd/>
          </a:ln>
          <a:effectLst/>
        </p:spPr>
      </p:pic>
      <p:pic>
        <p:nvPicPr>
          <p:cNvPr id="51208" name="Picture 8"/>
          <p:cNvPicPr>
            <a:picLocks noChangeAspect="1" noChangeArrowheads="1"/>
          </p:cNvPicPr>
          <p:nvPr/>
        </p:nvPicPr>
        <p:blipFill>
          <a:blip r:embed="rId7"/>
          <a:srcRect/>
          <a:stretch>
            <a:fillRect/>
          </a:stretch>
        </p:blipFill>
        <p:spPr bwMode="auto">
          <a:xfrm>
            <a:off x="6096001" y="609600"/>
            <a:ext cx="828675" cy="647700"/>
          </a:xfrm>
          <a:prstGeom prst="rect">
            <a:avLst/>
          </a:prstGeom>
          <a:noFill/>
          <a:ln w="9525">
            <a:noFill/>
            <a:miter lim="800000"/>
            <a:headEnd/>
            <a:tailEnd/>
          </a:ln>
          <a:effectLst/>
        </p:spPr>
      </p:pic>
      <p:pic>
        <p:nvPicPr>
          <p:cNvPr id="51209" name="Picture 9"/>
          <p:cNvPicPr>
            <a:picLocks noChangeAspect="1" noChangeArrowheads="1"/>
          </p:cNvPicPr>
          <p:nvPr/>
        </p:nvPicPr>
        <p:blipFill>
          <a:blip r:embed="rId4"/>
          <a:srcRect/>
          <a:stretch>
            <a:fillRect/>
          </a:stretch>
        </p:blipFill>
        <p:spPr bwMode="auto">
          <a:xfrm>
            <a:off x="5867401" y="838200"/>
            <a:ext cx="161925" cy="190500"/>
          </a:xfrm>
          <a:prstGeom prst="rect">
            <a:avLst/>
          </a:prstGeom>
          <a:noFill/>
          <a:ln w="9525">
            <a:noFill/>
            <a:miter lim="800000"/>
            <a:headEnd/>
            <a:tailEnd/>
          </a:ln>
          <a:effectLst/>
        </p:spPr>
      </p:pic>
      <p:pic>
        <p:nvPicPr>
          <p:cNvPr id="51210" name="Picture 10"/>
          <p:cNvPicPr>
            <a:picLocks noChangeAspect="1" noChangeArrowheads="1"/>
          </p:cNvPicPr>
          <p:nvPr/>
        </p:nvPicPr>
        <p:blipFill>
          <a:blip r:embed="rId4"/>
          <a:srcRect/>
          <a:stretch>
            <a:fillRect/>
          </a:stretch>
        </p:blipFill>
        <p:spPr bwMode="auto">
          <a:xfrm>
            <a:off x="7010401" y="838200"/>
            <a:ext cx="161925" cy="190500"/>
          </a:xfrm>
          <a:prstGeom prst="rect">
            <a:avLst/>
          </a:prstGeom>
          <a:noFill/>
          <a:ln w="9525">
            <a:noFill/>
            <a:miter lim="800000"/>
            <a:headEnd/>
            <a:tailEnd/>
          </a:ln>
          <a:effectLst/>
        </p:spPr>
      </p:pic>
      <p:pic>
        <p:nvPicPr>
          <p:cNvPr id="51211" name="Picture 11"/>
          <p:cNvPicPr>
            <a:picLocks noChangeAspect="1" noChangeArrowheads="1"/>
          </p:cNvPicPr>
          <p:nvPr/>
        </p:nvPicPr>
        <p:blipFill>
          <a:blip r:embed="rId8"/>
          <a:srcRect/>
          <a:stretch>
            <a:fillRect/>
          </a:stretch>
        </p:blipFill>
        <p:spPr bwMode="auto">
          <a:xfrm>
            <a:off x="7239001" y="533400"/>
            <a:ext cx="1552575" cy="571500"/>
          </a:xfrm>
          <a:prstGeom prst="rect">
            <a:avLst/>
          </a:prstGeom>
          <a:noFill/>
          <a:ln w="9525">
            <a:noFill/>
            <a:miter lim="800000"/>
            <a:headEnd/>
            <a:tailEnd/>
          </a:ln>
          <a:effectLst/>
        </p:spPr>
      </p:pic>
      <p:pic>
        <p:nvPicPr>
          <p:cNvPr id="51212" name="Picture 12"/>
          <p:cNvPicPr>
            <a:picLocks noChangeAspect="1" noChangeArrowheads="1"/>
          </p:cNvPicPr>
          <p:nvPr/>
        </p:nvPicPr>
        <p:blipFill>
          <a:blip r:embed="rId4"/>
          <a:srcRect/>
          <a:stretch>
            <a:fillRect/>
          </a:stretch>
        </p:blipFill>
        <p:spPr bwMode="auto">
          <a:xfrm>
            <a:off x="8839201" y="838200"/>
            <a:ext cx="161925" cy="190500"/>
          </a:xfrm>
          <a:prstGeom prst="rect">
            <a:avLst/>
          </a:prstGeom>
          <a:noFill/>
          <a:ln w="9525">
            <a:noFill/>
            <a:miter lim="800000"/>
            <a:headEnd/>
            <a:tailEnd/>
          </a:ln>
          <a:effectLst/>
        </p:spPr>
      </p:pic>
      <p:pic>
        <p:nvPicPr>
          <p:cNvPr id="51213" name="Picture 13"/>
          <p:cNvPicPr>
            <a:picLocks noChangeAspect="1" noChangeArrowheads="1"/>
          </p:cNvPicPr>
          <p:nvPr/>
        </p:nvPicPr>
        <p:blipFill>
          <a:blip r:embed="rId9"/>
          <a:srcRect/>
          <a:stretch>
            <a:fillRect/>
          </a:stretch>
        </p:blipFill>
        <p:spPr bwMode="auto">
          <a:xfrm>
            <a:off x="9144001" y="609601"/>
            <a:ext cx="923925" cy="619125"/>
          </a:xfrm>
          <a:prstGeom prst="rect">
            <a:avLst/>
          </a:prstGeom>
          <a:noFill/>
          <a:ln w="9525">
            <a:noFill/>
            <a:miter lim="800000"/>
            <a:headEnd/>
            <a:tailEnd/>
          </a:ln>
          <a:effectLst/>
        </p:spPr>
      </p:pic>
      <p:pic>
        <p:nvPicPr>
          <p:cNvPr id="51214" name="Picture 14"/>
          <p:cNvPicPr>
            <a:picLocks noChangeAspect="1" noChangeArrowheads="1"/>
          </p:cNvPicPr>
          <p:nvPr/>
        </p:nvPicPr>
        <p:blipFill>
          <a:blip r:embed="rId10"/>
          <a:srcRect/>
          <a:stretch>
            <a:fillRect/>
          </a:stretch>
        </p:blipFill>
        <p:spPr bwMode="auto">
          <a:xfrm>
            <a:off x="7162801" y="3124200"/>
            <a:ext cx="1309687" cy="685800"/>
          </a:xfrm>
          <a:prstGeom prst="rect">
            <a:avLst/>
          </a:prstGeom>
          <a:noFill/>
          <a:ln w="9525">
            <a:noFill/>
            <a:miter lim="800000"/>
            <a:headEnd/>
            <a:tailEnd/>
          </a:ln>
          <a:effectLst/>
        </p:spPr>
      </p:pic>
      <p:sp>
        <p:nvSpPr>
          <p:cNvPr id="19" name="Rectangle 18"/>
          <p:cNvSpPr/>
          <p:nvPr/>
        </p:nvSpPr>
        <p:spPr>
          <a:xfrm>
            <a:off x="1524001" y="3244335"/>
            <a:ext cx="2590799" cy="646331"/>
          </a:xfrm>
          <a:prstGeom prst="rect">
            <a:avLst/>
          </a:prstGeom>
        </p:spPr>
        <p:txBody>
          <a:bodyPr wrap="square">
            <a:spAutoFit/>
          </a:bodyPr>
          <a:lstStyle/>
          <a:p>
            <a:r>
              <a:rPr lang="en-US" b="1" dirty="0">
                <a:solidFill>
                  <a:prstClr val="black">
                    <a:lumMod val="95000"/>
                    <a:lumOff val="5000"/>
                  </a:prstClr>
                </a:solidFill>
                <a:latin typeface="Calibri"/>
              </a:rPr>
              <a:t>Net present value</a:t>
            </a:r>
          </a:p>
          <a:p>
            <a:r>
              <a:rPr lang="en-US" b="1" dirty="0">
                <a:solidFill>
                  <a:prstClr val="black">
                    <a:lumMod val="95000"/>
                    <a:lumOff val="5000"/>
                  </a:prstClr>
                </a:solidFill>
                <a:latin typeface="Calibri"/>
              </a:rPr>
              <a:t>for project A</a:t>
            </a:r>
          </a:p>
        </p:txBody>
      </p:sp>
      <p:pic>
        <p:nvPicPr>
          <p:cNvPr id="51216" name="Picture 16"/>
          <p:cNvPicPr>
            <a:picLocks noChangeAspect="1" noChangeArrowheads="1"/>
          </p:cNvPicPr>
          <p:nvPr/>
        </p:nvPicPr>
        <p:blipFill>
          <a:blip r:embed="rId11"/>
          <a:srcRect/>
          <a:stretch>
            <a:fillRect/>
          </a:stretch>
        </p:blipFill>
        <p:spPr bwMode="auto">
          <a:xfrm>
            <a:off x="3505201" y="3352800"/>
            <a:ext cx="295275" cy="393700"/>
          </a:xfrm>
          <a:prstGeom prst="rect">
            <a:avLst/>
          </a:prstGeom>
          <a:noFill/>
          <a:ln w="9525">
            <a:noFill/>
            <a:miter lim="800000"/>
            <a:headEnd/>
            <a:tailEnd/>
          </a:ln>
          <a:effectLst/>
        </p:spPr>
      </p:pic>
      <p:pic>
        <p:nvPicPr>
          <p:cNvPr id="51217" name="Picture 17"/>
          <p:cNvPicPr>
            <a:picLocks noChangeAspect="1" noChangeArrowheads="1"/>
          </p:cNvPicPr>
          <p:nvPr/>
        </p:nvPicPr>
        <p:blipFill>
          <a:blip r:embed="rId12"/>
          <a:srcRect/>
          <a:stretch>
            <a:fillRect/>
          </a:stretch>
        </p:blipFill>
        <p:spPr bwMode="auto">
          <a:xfrm>
            <a:off x="5029200" y="3124200"/>
            <a:ext cx="1066800" cy="762000"/>
          </a:xfrm>
          <a:prstGeom prst="rect">
            <a:avLst/>
          </a:prstGeom>
          <a:noFill/>
          <a:ln w="9525">
            <a:noFill/>
            <a:miter lim="800000"/>
            <a:headEnd/>
            <a:tailEnd/>
          </a:ln>
          <a:effectLst/>
        </p:spPr>
      </p:pic>
      <p:pic>
        <p:nvPicPr>
          <p:cNvPr id="51218" name="Picture 18"/>
          <p:cNvPicPr>
            <a:picLocks noChangeAspect="1" noChangeArrowheads="1"/>
          </p:cNvPicPr>
          <p:nvPr/>
        </p:nvPicPr>
        <p:blipFill>
          <a:blip r:embed="rId13"/>
          <a:srcRect/>
          <a:stretch>
            <a:fillRect/>
          </a:stretch>
        </p:blipFill>
        <p:spPr bwMode="auto">
          <a:xfrm>
            <a:off x="6324600" y="3124200"/>
            <a:ext cx="914400" cy="762000"/>
          </a:xfrm>
          <a:prstGeom prst="rect">
            <a:avLst/>
          </a:prstGeom>
          <a:noFill/>
          <a:ln w="9525">
            <a:noFill/>
            <a:miter lim="800000"/>
            <a:headEnd/>
            <a:tailEnd/>
          </a:ln>
          <a:effectLst/>
        </p:spPr>
      </p:pic>
      <p:pic>
        <p:nvPicPr>
          <p:cNvPr id="51219" name="Picture 19"/>
          <p:cNvPicPr>
            <a:picLocks noChangeAspect="1" noChangeArrowheads="1"/>
          </p:cNvPicPr>
          <p:nvPr/>
        </p:nvPicPr>
        <p:blipFill>
          <a:blip r:embed="rId14"/>
          <a:srcRect/>
          <a:stretch>
            <a:fillRect/>
          </a:stretch>
        </p:blipFill>
        <p:spPr bwMode="auto">
          <a:xfrm>
            <a:off x="8610600" y="3048000"/>
            <a:ext cx="990600" cy="914400"/>
          </a:xfrm>
          <a:prstGeom prst="rect">
            <a:avLst/>
          </a:prstGeom>
          <a:noFill/>
          <a:ln w="9525">
            <a:noFill/>
            <a:miter lim="800000"/>
            <a:headEnd/>
            <a:tailEnd/>
          </a:ln>
          <a:effectLst/>
        </p:spPr>
      </p:pic>
      <p:pic>
        <p:nvPicPr>
          <p:cNvPr id="51220" name="Picture 20"/>
          <p:cNvPicPr>
            <a:picLocks noChangeAspect="1" noChangeArrowheads="1"/>
          </p:cNvPicPr>
          <p:nvPr/>
        </p:nvPicPr>
        <p:blipFill>
          <a:blip r:embed="rId15"/>
          <a:srcRect/>
          <a:stretch>
            <a:fillRect/>
          </a:stretch>
        </p:blipFill>
        <p:spPr bwMode="auto">
          <a:xfrm>
            <a:off x="9677400" y="3048000"/>
            <a:ext cx="990600" cy="914400"/>
          </a:xfrm>
          <a:prstGeom prst="rect">
            <a:avLst/>
          </a:prstGeom>
          <a:noFill/>
          <a:ln w="9525">
            <a:noFill/>
            <a:miter lim="800000"/>
            <a:headEnd/>
            <a:tailEnd/>
          </a:ln>
          <a:effectLst/>
        </p:spPr>
      </p:pic>
      <p:pic>
        <p:nvPicPr>
          <p:cNvPr id="51221" name="Picture 21"/>
          <p:cNvPicPr>
            <a:picLocks noChangeAspect="1" noChangeArrowheads="1"/>
          </p:cNvPicPr>
          <p:nvPr/>
        </p:nvPicPr>
        <p:blipFill>
          <a:blip r:embed="rId16"/>
          <a:srcRect/>
          <a:stretch>
            <a:fillRect/>
          </a:stretch>
        </p:blipFill>
        <p:spPr bwMode="auto">
          <a:xfrm>
            <a:off x="7239000" y="3352800"/>
            <a:ext cx="133350" cy="228600"/>
          </a:xfrm>
          <a:prstGeom prst="rect">
            <a:avLst/>
          </a:prstGeom>
          <a:noFill/>
          <a:ln w="9525">
            <a:noFill/>
            <a:miter lim="800000"/>
            <a:headEnd/>
            <a:tailEnd/>
          </a:ln>
          <a:effectLst/>
        </p:spPr>
      </p:pic>
      <p:pic>
        <p:nvPicPr>
          <p:cNvPr id="51222" name="Picture 22"/>
          <p:cNvPicPr>
            <a:picLocks noChangeAspect="1" noChangeArrowheads="1"/>
          </p:cNvPicPr>
          <p:nvPr/>
        </p:nvPicPr>
        <p:blipFill>
          <a:blip r:embed="rId16"/>
          <a:srcRect/>
          <a:stretch>
            <a:fillRect/>
          </a:stretch>
        </p:blipFill>
        <p:spPr bwMode="auto">
          <a:xfrm>
            <a:off x="6096000" y="3429000"/>
            <a:ext cx="133350" cy="228600"/>
          </a:xfrm>
          <a:prstGeom prst="rect">
            <a:avLst/>
          </a:prstGeom>
          <a:noFill/>
          <a:ln w="9525">
            <a:noFill/>
            <a:miter lim="800000"/>
            <a:headEnd/>
            <a:tailEnd/>
          </a:ln>
          <a:effectLst/>
        </p:spPr>
      </p:pic>
      <p:pic>
        <p:nvPicPr>
          <p:cNvPr id="51223" name="Picture 23"/>
          <p:cNvPicPr>
            <a:picLocks noChangeAspect="1" noChangeArrowheads="1"/>
          </p:cNvPicPr>
          <p:nvPr/>
        </p:nvPicPr>
        <p:blipFill>
          <a:blip r:embed="rId16"/>
          <a:srcRect/>
          <a:stretch>
            <a:fillRect/>
          </a:stretch>
        </p:blipFill>
        <p:spPr bwMode="auto">
          <a:xfrm>
            <a:off x="8534400" y="3352800"/>
            <a:ext cx="133350" cy="228600"/>
          </a:xfrm>
          <a:prstGeom prst="rect">
            <a:avLst/>
          </a:prstGeom>
          <a:noFill/>
          <a:ln w="9525">
            <a:noFill/>
            <a:miter lim="800000"/>
            <a:headEnd/>
            <a:tailEnd/>
          </a:ln>
          <a:effectLst/>
        </p:spPr>
      </p:pic>
      <p:pic>
        <p:nvPicPr>
          <p:cNvPr id="51224" name="Picture 24"/>
          <p:cNvPicPr>
            <a:picLocks noChangeAspect="1" noChangeArrowheads="1"/>
          </p:cNvPicPr>
          <p:nvPr/>
        </p:nvPicPr>
        <p:blipFill>
          <a:blip r:embed="rId16"/>
          <a:srcRect/>
          <a:stretch>
            <a:fillRect/>
          </a:stretch>
        </p:blipFill>
        <p:spPr bwMode="auto">
          <a:xfrm>
            <a:off x="9601200" y="3352800"/>
            <a:ext cx="133350" cy="228600"/>
          </a:xfrm>
          <a:prstGeom prst="rect">
            <a:avLst/>
          </a:prstGeom>
          <a:noFill/>
          <a:ln w="9525">
            <a:noFill/>
            <a:miter lim="800000"/>
            <a:headEnd/>
            <a:tailEnd/>
          </a:ln>
          <a:effectLst/>
        </p:spPr>
      </p:pic>
      <p:sp>
        <p:nvSpPr>
          <p:cNvPr id="29" name="Rectangle 28"/>
          <p:cNvSpPr/>
          <p:nvPr/>
        </p:nvSpPr>
        <p:spPr>
          <a:xfrm>
            <a:off x="4114801" y="3276601"/>
            <a:ext cx="1154483" cy="461665"/>
          </a:xfrm>
          <a:prstGeom prst="rect">
            <a:avLst/>
          </a:prstGeom>
        </p:spPr>
        <p:txBody>
          <a:bodyPr wrap="none">
            <a:spAutoFit/>
          </a:bodyPr>
          <a:lstStyle/>
          <a:p>
            <a:r>
              <a:rPr lang="en-US" sz="2400" dirty="0">
                <a:solidFill>
                  <a:prstClr val="black">
                    <a:lumMod val="95000"/>
                    <a:lumOff val="5000"/>
                  </a:prstClr>
                </a:solidFill>
                <a:latin typeface="Calibri"/>
              </a:rPr>
              <a:t>-</a:t>
            </a:r>
            <a:r>
              <a:rPr lang="en-US" dirty="0">
                <a:solidFill>
                  <a:prstClr val="black">
                    <a:lumMod val="95000"/>
                    <a:lumOff val="5000"/>
                  </a:prstClr>
                </a:solidFill>
                <a:latin typeface="Calibri"/>
              </a:rPr>
              <a:t>700,000+</a:t>
            </a:r>
            <a:endParaRPr lang="en-US" dirty="0">
              <a:solidFill>
                <a:prstClr val="black"/>
              </a:solidFill>
              <a:latin typeface="Calibri"/>
            </a:endParaRPr>
          </a:p>
        </p:txBody>
      </p:sp>
      <p:pic>
        <p:nvPicPr>
          <p:cNvPr id="30" name="Picture 16"/>
          <p:cNvPicPr>
            <a:picLocks noChangeAspect="1" noChangeArrowheads="1"/>
          </p:cNvPicPr>
          <p:nvPr/>
        </p:nvPicPr>
        <p:blipFill>
          <a:blip r:embed="rId11"/>
          <a:srcRect/>
          <a:stretch>
            <a:fillRect/>
          </a:stretch>
        </p:blipFill>
        <p:spPr bwMode="auto">
          <a:xfrm>
            <a:off x="3505201" y="3962400"/>
            <a:ext cx="295275" cy="393700"/>
          </a:xfrm>
          <a:prstGeom prst="rect">
            <a:avLst/>
          </a:prstGeom>
          <a:noFill/>
          <a:ln w="9525">
            <a:noFill/>
            <a:miter lim="800000"/>
            <a:headEnd/>
            <a:tailEnd/>
          </a:ln>
          <a:effectLst/>
        </p:spPr>
      </p:pic>
      <p:sp>
        <p:nvSpPr>
          <p:cNvPr id="31" name="Rectangle 30"/>
          <p:cNvSpPr/>
          <p:nvPr/>
        </p:nvSpPr>
        <p:spPr>
          <a:xfrm>
            <a:off x="4114801" y="4038600"/>
            <a:ext cx="997389" cy="369332"/>
          </a:xfrm>
          <a:prstGeom prst="rect">
            <a:avLst/>
          </a:prstGeom>
        </p:spPr>
        <p:txBody>
          <a:bodyPr wrap="none">
            <a:spAutoFit/>
          </a:bodyPr>
          <a:lstStyle/>
          <a:p>
            <a:pPr algn="just"/>
            <a:r>
              <a:rPr lang="en-US" b="1" dirty="0">
                <a:solidFill>
                  <a:prstClr val="black">
                    <a:lumMod val="95000"/>
                    <a:lumOff val="5000"/>
                  </a:prstClr>
                </a:solidFill>
                <a:latin typeface="Calibri"/>
              </a:rPr>
              <a:t>$ 54,235</a:t>
            </a:r>
          </a:p>
        </p:txBody>
      </p:sp>
      <p:sp>
        <p:nvSpPr>
          <p:cNvPr id="34" name="Rectangle 33"/>
          <p:cNvSpPr/>
          <p:nvPr/>
        </p:nvSpPr>
        <p:spPr>
          <a:xfrm>
            <a:off x="1524000" y="4724401"/>
            <a:ext cx="4800600" cy="646331"/>
          </a:xfrm>
          <a:prstGeom prst="rect">
            <a:avLst/>
          </a:prstGeom>
        </p:spPr>
        <p:txBody>
          <a:bodyPr wrap="square">
            <a:spAutoFit/>
          </a:bodyPr>
          <a:lstStyle/>
          <a:p>
            <a:r>
              <a:rPr lang="en-US" b="1" dirty="0">
                <a:solidFill>
                  <a:prstClr val="black">
                    <a:lumMod val="95000"/>
                    <a:lumOff val="5000"/>
                  </a:prstClr>
                </a:solidFill>
                <a:latin typeface="Calibri"/>
              </a:rPr>
              <a:t>Net present value</a:t>
            </a:r>
          </a:p>
          <a:p>
            <a:r>
              <a:rPr lang="en-US" b="1" dirty="0">
                <a:solidFill>
                  <a:prstClr val="black">
                    <a:lumMod val="95000"/>
                    <a:lumOff val="5000"/>
                  </a:prstClr>
                </a:solidFill>
                <a:latin typeface="Calibri"/>
              </a:rPr>
              <a:t>for project B</a:t>
            </a:r>
          </a:p>
        </p:txBody>
      </p:sp>
      <p:pic>
        <p:nvPicPr>
          <p:cNvPr id="35" name="Picture 16"/>
          <p:cNvPicPr>
            <a:picLocks noChangeAspect="1" noChangeArrowheads="1"/>
          </p:cNvPicPr>
          <p:nvPr/>
        </p:nvPicPr>
        <p:blipFill>
          <a:blip r:embed="rId11"/>
          <a:srcRect/>
          <a:stretch>
            <a:fillRect/>
          </a:stretch>
        </p:blipFill>
        <p:spPr bwMode="auto">
          <a:xfrm>
            <a:off x="3429001" y="4724400"/>
            <a:ext cx="295275" cy="393700"/>
          </a:xfrm>
          <a:prstGeom prst="rect">
            <a:avLst/>
          </a:prstGeom>
          <a:noFill/>
          <a:ln w="9525">
            <a:noFill/>
            <a:miter lim="800000"/>
            <a:headEnd/>
            <a:tailEnd/>
          </a:ln>
          <a:effectLst/>
        </p:spPr>
      </p:pic>
      <p:sp>
        <p:nvSpPr>
          <p:cNvPr id="36" name="Rectangle 35"/>
          <p:cNvSpPr/>
          <p:nvPr/>
        </p:nvSpPr>
        <p:spPr>
          <a:xfrm>
            <a:off x="3810000" y="4724401"/>
            <a:ext cx="1295400" cy="461665"/>
          </a:xfrm>
          <a:prstGeom prst="rect">
            <a:avLst/>
          </a:prstGeom>
        </p:spPr>
        <p:txBody>
          <a:bodyPr wrap="square">
            <a:spAutoFit/>
          </a:bodyPr>
          <a:lstStyle/>
          <a:p>
            <a:r>
              <a:rPr lang="en-US" sz="2400" dirty="0">
                <a:solidFill>
                  <a:prstClr val="black">
                    <a:lumMod val="95000"/>
                    <a:lumOff val="5000"/>
                  </a:prstClr>
                </a:solidFill>
                <a:latin typeface="Calibri"/>
              </a:rPr>
              <a:t>-</a:t>
            </a:r>
            <a:r>
              <a:rPr lang="en-US" dirty="0">
                <a:solidFill>
                  <a:prstClr val="black">
                    <a:lumMod val="95000"/>
                    <a:lumOff val="5000"/>
                  </a:prstClr>
                </a:solidFill>
                <a:latin typeface="Calibri"/>
              </a:rPr>
              <a:t>400,000</a:t>
            </a:r>
            <a:endParaRPr lang="en-US" dirty="0">
              <a:solidFill>
                <a:prstClr val="black"/>
              </a:solidFill>
              <a:latin typeface="Calibri"/>
            </a:endParaRPr>
          </a:p>
        </p:txBody>
      </p:sp>
      <p:pic>
        <p:nvPicPr>
          <p:cNvPr id="51225" name="Picture 25"/>
          <p:cNvPicPr>
            <a:picLocks noChangeAspect="1" noChangeArrowheads="1"/>
          </p:cNvPicPr>
          <p:nvPr/>
        </p:nvPicPr>
        <p:blipFill>
          <a:blip r:embed="rId17"/>
          <a:srcRect/>
          <a:stretch>
            <a:fillRect/>
          </a:stretch>
        </p:blipFill>
        <p:spPr bwMode="auto">
          <a:xfrm>
            <a:off x="9677400" y="4572000"/>
            <a:ext cx="990600" cy="762000"/>
          </a:xfrm>
          <a:prstGeom prst="rect">
            <a:avLst/>
          </a:prstGeom>
          <a:noFill/>
          <a:ln w="9525">
            <a:noFill/>
            <a:miter lim="800000"/>
            <a:headEnd/>
            <a:tailEnd/>
          </a:ln>
          <a:effectLst/>
        </p:spPr>
      </p:pic>
      <p:pic>
        <p:nvPicPr>
          <p:cNvPr id="51226" name="Picture 26"/>
          <p:cNvPicPr>
            <a:picLocks noChangeAspect="1" noChangeArrowheads="1"/>
          </p:cNvPicPr>
          <p:nvPr/>
        </p:nvPicPr>
        <p:blipFill>
          <a:blip r:embed="rId18"/>
          <a:srcRect/>
          <a:stretch>
            <a:fillRect/>
          </a:stretch>
        </p:blipFill>
        <p:spPr bwMode="auto">
          <a:xfrm>
            <a:off x="4953000" y="4724400"/>
            <a:ext cx="914400" cy="762000"/>
          </a:xfrm>
          <a:prstGeom prst="rect">
            <a:avLst/>
          </a:prstGeom>
          <a:noFill/>
          <a:ln w="9525">
            <a:noFill/>
            <a:miter lim="800000"/>
            <a:headEnd/>
            <a:tailEnd/>
          </a:ln>
          <a:effectLst/>
        </p:spPr>
      </p:pic>
      <p:pic>
        <p:nvPicPr>
          <p:cNvPr id="51227" name="Picture 27"/>
          <p:cNvPicPr>
            <a:picLocks noChangeAspect="1" noChangeArrowheads="1"/>
          </p:cNvPicPr>
          <p:nvPr/>
        </p:nvPicPr>
        <p:blipFill>
          <a:blip r:embed="rId19"/>
          <a:srcRect/>
          <a:stretch>
            <a:fillRect/>
          </a:stretch>
        </p:blipFill>
        <p:spPr bwMode="auto">
          <a:xfrm>
            <a:off x="6096000" y="4724400"/>
            <a:ext cx="990600" cy="685800"/>
          </a:xfrm>
          <a:prstGeom prst="rect">
            <a:avLst/>
          </a:prstGeom>
          <a:noFill/>
          <a:ln w="9525">
            <a:noFill/>
            <a:miter lim="800000"/>
            <a:headEnd/>
            <a:tailEnd/>
          </a:ln>
          <a:effectLst/>
        </p:spPr>
      </p:pic>
      <p:pic>
        <p:nvPicPr>
          <p:cNvPr id="51228" name="Picture 28"/>
          <p:cNvPicPr>
            <a:picLocks noChangeAspect="1" noChangeArrowheads="1"/>
          </p:cNvPicPr>
          <p:nvPr/>
        </p:nvPicPr>
        <p:blipFill>
          <a:blip r:embed="rId20"/>
          <a:srcRect/>
          <a:stretch>
            <a:fillRect/>
          </a:stretch>
        </p:blipFill>
        <p:spPr bwMode="auto">
          <a:xfrm>
            <a:off x="7391400" y="4648200"/>
            <a:ext cx="990600" cy="762000"/>
          </a:xfrm>
          <a:prstGeom prst="rect">
            <a:avLst/>
          </a:prstGeom>
          <a:noFill/>
          <a:ln w="9525">
            <a:noFill/>
            <a:miter lim="800000"/>
            <a:headEnd/>
            <a:tailEnd/>
          </a:ln>
          <a:effectLst/>
        </p:spPr>
      </p:pic>
      <p:pic>
        <p:nvPicPr>
          <p:cNvPr id="51229" name="Picture 29"/>
          <p:cNvPicPr>
            <a:picLocks noChangeAspect="1" noChangeArrowheads="1"/>
          </p:cNvPicPr>
          <p:nvPr/>
        </p:nvPicPr>
        <p:blipFill>
          <a:blip r:embed="rId21"/>
          <a:srcRect/>
          <a:stretch>
            <a:fillRect/>
          </a:stretch>
        </p:blipFill>
        <p:spPr bwMode="auto">
          <a:xfrm>
            <a:off x="8686800" y="4648200"/>
            <a:ext cx="838200" cy="762000"/>
          </a:xfrm>
          <a:prstGeom prst="rect">
            <a:avLst/>
          </a:prstGeom>
          <a:noFill/>
          <a:ln w="9525">
            <a:noFill/>
            <a:miter lim="800000"/>
            <a:headEnd/>
            <a:tailEnd/>
          </a:ln>
          <a:effectLst/>
        </p:spPr>
      </p:pic>
      <p:pic>
        <p:nvPicPr>
          <p:cNvPr id="51230" name="Picture 30"/>
          <p:cNvPicPr>
            <a:picLocks noChangeAspect="1" noChangeArrowheads="1"/>
          </p:cNvPicPr>
          <p:nvPr/>
        </p:nvPicPr>
        <p:blipFill>
          <a:blip r:embed="rId16"/>
          <a:srcRect/>
          <a:stretch>
            <a:fillRect/>
          </a:stretch>
        </p:blipFill>
        <p:spPr bwMode="auto">
          <a:xfrm>
            <a:off x="4800600" y="4876800"/>
            <a:ext cx="133350" cy="228600"/>
          </a:xfrm>
          <a:prstGeom prst="rect">
            <a:avLst/>
          </a:prstGeom>
          <a:noFill/>
          <a:ln w="9525">
            <a:noFill/>
            <a:miter lim="800000"/>
            <a:headEnd/>
            <a:tailEnd/>
          </a:ln>
          <a:effectLst/>
        </p:spPr>
      </p:pic>
      <p:pic>
        <p:nvPicPr>
          <p:cNvPr id="51231" name="Picture 31"/>
          <p:cNvPicPr>
            <a:picLocks noChangeAspect="1" noChangeArrowheads="1"/>
          </p:cNvPicPr>
          <p:nvPr/>
        </p:nvPicPr>
        <p:blipFill>
          <a:blip r:embed="rId16"/>
          <a:srcRect/>
          <a:stretch>
            <a:fillRect/>
          </a:stretch>
        </p:blipFill>
        <p:spPr bwMode="auto">
          <a:xfrm>
            <a:off x="5867400" y="4876800"/>
            <a:ext cx="133350" cy="228600"/>
          </a:xfrm>
          <a:prstGeom prst="rect">
            <a:avLst/>
          </a:prstGeom>
          <a:noFill/>
          <a:ln w="9525">
            <a:noFill/>
            <a:miter lim="800000"/>
            <a:headEnd/>
            <a:tailEnd/>
          </a:ln>
          <a:effectLst/>
        </p:spPr>
      </p:pic>
      <p:pic>
        <p:nvPicPr>
          <p:cNvPr id="51232" name="Picture 32"/>
          <p:cNvPicPr>
            <a:picLocks noChangeAspect="1" noChangeArrowheads="1"/>
          </p:cNvPicPr>
          <p:nvPr/>
        </p:nvPicPr>
        <p:blipFill>
          <a:blip r:embed="rId16"/>
          <a:srcRect/>
          <a:stretch>
            <a:fillRect/>
          </a:stretch>
        </p:blipFill>
        <p:spPr bwMode="auto">
          <a:xfrm>
            <a:off x="7086600" y="4876800"/>
            <a:ext cx="133350" cy="228600"/>
          </a:xfrm>
          <a:prstGeom prst="rect">
            <a:avLst/>
          </a:prstGeom>
          <a:noFill/>
          <a:ln w="9525">
            <a:noFill/>
            <a:miter lim="800000"/>
            <a:headEnd/>
            <a:tailEnd/>
          </a:ln>
          <a:effectLst/>
        </p:spPr>
      </p:pic>
      <p:pic>
        <p:nvPicPr>
          <p:cNvPr id="51233" name="Picture 33"/>
          <p:cNvPicPr>
            <a:picLocks noChangeAspect="1" noChangeArrowheads="1"/>
          </p:cNvPicPr>
          <p:nvPr/>
        </p:nvPicPr>
        <p:blipFill>
          <a:blip r:embed="rId16"/>
          <a:srcRect/>
          <a:stretch>
            <a:fillRect/>
          </a:stretch>
        </p:blipFill>
        <p:spPr bwMode="auto">
          <a:xfrm>
            <a:off x="8458200" y="4800600"/>
            <a:ext cx="133350" cy="228600"/>
          </a:xfrm>
          <a:prstGeom prst="rect">
            <a:avLst/>
          </a:prstGeom>
          <a:noFill/>
          <a:ln w="9525">
            <a:noFill/>
            <a:miter lim="800000"/>
            <a:headEnd/>
            <a:tailEnd/>
          </a:ln>
          <a:effectLst/>
        </p:spPr>
      </p:pic>
      <p:pic>
        <p:nvPicPr>
          <p:cNvPr id="51234" name="Picture 34"/>
          <p:cNvPicPr>
            <a:picLocks noChangeAspect="1" noChangeArrowheads="1"/>
          </p:cNvPicPr>
          <p:nvPr/>
        </p:nvPicPr>
        <p:blipFill>
          <a:blip r:embed="rId16"/>
          <a:srcRect/>
          <a:stretch>
            <a:fillRect/>
          </a:stretch>
        </p:blipFill>
        <p:spPr bwMode="auto">
          <a:xfrm>
            <a:off x="9525000" y="4800600"/>
            <a:ext cx="133350" cy="228600"/>
          </a:xfrm>
          <a:prstGeom prst="rect">
            <a:avLst/>
          </a:prstGeom>
          <a:noFill/>
          <a:ln w="9525">
            <a:noFill/>
            <a:miter lim="800000"/>
            <a:headEnd/>
            <a:tailEnd/>
          </a:ln>
          <a:effectLst/>
        </p:spPr>
      </p:pic>
      <p:pic>
        <p:nvPicPr>
          <p:cNvPr id="47" name="Picture 16"/>
          <p:cNvPicPr>
            <a:picLocks noChangeAspect="1" noChangeArrowheads="1"/>
          </p:cNvPicPr>
          <p:nvPr/>
        </p:nvPicPr>
        <p:blipFill>
          <a:blip r:embed="rId11"/>
          <a:srcRect/>
          <a:stretch>
            <a:fillRect/>
          </a:stretch>
        </p:blipFill>
        <p:spPr bwMode="auto">
          <a:xfrm>
            <a:off x="3429001" y="5715000"/>
            <a:ext cx="295275" cy="393700"/>
          </a:xfrm>
          <a:prstGeom prst="rect">
            <a:avLst/>
          </a:prstGeom>
          <a:noFill/>
          <a:ln w="9525">
            <a:noFill/>
            <a:miter lim="800000"/>
            <a:headEnd/>
            <a:tailEnd/>
          </a:ln>
          <a:effectLst/>
        </p:spPr>
      </p:pic>
      <p:sp>
        <p:nvSpPr>
          <p:cNvPr id="48" name="Rectangle 47"/>
          <p:cNvSpPr/>
          <p:nvPr/>
        </p:nvSpPr>
        <p:spPr>
          <a:xfrm>
            <a:off x="3962401" y="5715001"/>
            <a:ext cx="1144865" cy="461665"/>
          </a:xfrm>
          <a:prstGeom prst="rect">
            <a:avLst/>
          </a:prstGeom>
        </p:spPr>
        <p:txBody>
          <a:bodyPr wrap="none">
            <a:spAutoFit/>
          </a:bodyPr>
          <a:lstStyle/>
          <a:p>
            <a:r>
              <a:rPr lang="en-US" sz="2400" b="1" dirty="0">
                <a:solidFill>
                  <a:prstClr val="black">
                    <a:lumMod val="95000"/>
                    <a:lumOff val="5000"/>
                  </a:prstClr>
                </a:solidFill>
                <a:latin typeface="Calibri"/>
              </a:rPr>
              <a:t>-</a:t>
            </a:r>
            <a:r>
              <a:rPr lang="en-US" b="1" dirty="0">
                <a:solidFill>
                  <a:prstClr val="black">
                    <a:lumMod val="95000"/>
                    <a:lumOff val="5000"/>
                  </a:prstClr>
                </a:solidFill>
                <a:latin typeface="Calibri"/>
              </a:rPr>
              <a:t> $ 31,263</a:t>
            </a:r>
            <a:endParaRPr lang="en-US" b="1" dirty="0">
              <a:solidFill>
                <a:prstClr val="black"/>
              </a:solidFill>
              <a:latin typeface="Calibri"/>
            </a:endParaRPr>
          </a:p>
        </p:txBody>
      </p:sp>
      <p:pic>
        <p:nvPicPr>
          <p:cNvPr id="49" name="عنصر نائب للمحتوى 6">
            <a:extLst>
              <a:ext uri="{FF2B5EF4-FFF2-40B4-BE49-F238E27FC236}">
                <a16:creationId xmlns:a16="http://schemas.microsoft.com/office/drawing/2014/main" id="{E3E449A7-E9DE-4B36-AE51-0610D98E14D1}"/>
              </a:ext>
            </a:extLst>
          </p:cNvPr>
          <p:cNvPicPr>
            <a:picLocks noChangeAspect="1"/>
          </p:cNvPicPr>
          <p:nvPr/>
        </p:nvPicPr>
        <p:blipFill>
          <a:blip r:embed="rId22" cstate="print">
            <a:extLst>
              <a:ext uri="{28A0092B-C50C-407E-A947-70E740481C1C}">
                <a14:useLocalDpi xmlns:a14="http://schemas.microsoft.com/office/drawing/2010/main" val="0"/>
              </a:ext>
            </a:extLst>
          </a:blip>
          <a:stretch>
            <a:fillRect/>
          </a:stretch>
        </p:blipFill>
        <p:spPr>
          <a:xfrm>
            <a:off x="11334751" y="0"/>
            <a:ext cx="762000" cy="761999"/>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267286" y="154744"/>
            <a:ext cx="11746523" cy="6858000"/>
          </a:xfrm>
        </p:spPr>
        <p:txBody>
          <a:bodyPr>
            <a:normAutofit/>
          </a:bodyPr>
          <a:lstStyle/>
          <a:p>
            <a:pPr algn="just">
              <a:lnSpc>
                <a:spcPct val="150000"/>
              </a:lnSpc>
            </a:pPr>
            <a:r>
              <a:rPr lang="en-US" sz="2000" dirty="0">
                <a:solidFill>
                  <a:schemeClr val="tx1">
                    <a:lumMod val="95000"/>
                    <a:lumOff val="5000"/>
                  </a:schemeClr>
                </a:solidFill>
              </a:rPr>
              <a:t>The NPV model accepts project A, which has a </a:t>
            </a:r>
            <a:r>
              <a:rPr lang="en-US" sz="2000" i="1" dirty="0">
                <a:solidFill>
                  <a:schemeClr val="tx1">
                    <a:lumMod val="95000"/>
                    <a:lumOff val="5000"/>
                  </a:schemeClr>
                </a:solidFill>
              </a:rPr>
              <a:t>positive </a:t>
            </a:r>
            <a:r>
              <a:rPr lang="en-US" sz="2000" dirty="0">
                <a:solidFill>
                  <a:schemeClr val="tx1">
                    <a:lumMod val="95000"/>
                    <a:lumOff val="5000"/>
                  </a:schemeClr>
                </a:solidFill>
              </a:rPr>
              <a:t>NPV of $54,235. Project B is rejected since the NPV is </a:t>
            </a:r>
            <a:r>
              <a:rPr lang="en-US" sz="2000" i="1" dirty="0">
                <a:solidFill>
                  <a:schemeClr val="tx1">
                    <a:lumMod val="95000"/>
                    <a:lumOff val="5000"/>
                  </a:schemeClr>
                </a:solidFill>
              </a:rPr>
              <a:t>negative </a:t>
            </a:r>
            <a:r>
              <a:rPr lang="en-US" sz="2000" dirty="0">
                <a:solidFill>
                  <a:schemeClr val="tx1">
                    <a:lumMod val="95000"/>
                    <a:lumOff val="5000"/>
                  </a:schemeClr>
                </a:solidFill>
              </a:rPr>
              <a:t>$31,263. Compare the NPV results with the payback results. The NPV model is more realistic because it considers the time value of money, cash flows, and profitability.</a:t>
            </a:r>
          </a:p>
          <a:p>
            <a:pPr algn="just">
              <a:lnSpc>
                <a:spcPct val="150000"/>
              </a:lnSpc>
            </a:pPr>
            <a:endParaRPr lang="en-US" sz="2000" dirty="0">
              <a:solidFill>
                <a:schemeClr val="tx1">
                  <a:lumMod val="95000"/>
                  <a:lumOff val="5000"/>
                </a:schemeClr>
              </a:solidFill>
            </a:endParaRPr>
          </a:p>
          <a:p>
            <a:pPr algn="just">
              <a:lnSpc>
                <a:spcPct val="150000"/>
              </a:lnSpc>
            </a:pPr>
            <a:r>
              <a:rPr lang="en-US" sz="2000" dirty="0">
                <a:solidFill>
                  <a:schemeClr val="tx1">
                    <a:lumMod val="95000"/>
                    <a:lumOff val="5000"/>
                  </a:schemeClr>
                </a:solidFill>
              </a:rPr>
              <a:t>When using the NPV model, the discount rate (return on investment hurdle rate) can differ for different projects. For example, the expected ROI on strategic projects is frequently set higher than operational projects. Similarly, ROI’s can differ for riskier versus safer projects. The criteria for setting the ROI hurdle rate should be clear and applied consistently.</a:t>
            </a:r>
          </a:p>
          <a:p>
            <a:pPr algn="just">
              <a:lnSpc>
                <a:spcPct val="150000"/>
              </a:lnSpc>
            </a:pPr>
            <a:endParaRPr lang="en-US" sz="2000" dirty="0">
              <a:solidFill>
                <a:schemeClr val="tx1">
                  <a:lumMod val="95000"/>
                  <a:lumOff val="5000"/>
                </a:schemeClr>
              </a:solidFill>
            </a:endParaRPr>
          </a:p>
          <a:p>
            <a:pPr algn="just">
              <a:lnSpc>
                <a:spcPct val="150000"/>
              </a:lnSpc>
            </a:pPr>
            <a:r>
              <a:rPr lang="en-US" sz="2000" u="sng" dirty="0">
                <a:solidFill>
                  <a:schemeClr val="tx1">
                    <a:lumMod val="95000"/>
                    <a:lumOff val="5000"/>
                  </a:schemeClr>
                </a:solidFill>
              </a:rPr>
              <a:t>Unfortunately, pure financial models fail to include many projects where financial return is impossible to measure and/or other factors are vital to the accept or reject decision. </a:t>
            </a:r>
          </a:p>
          <a:p>
            <a:pPr algn="just">
              <a:lnSpc>
                <a:spcPct val="150000"/>
              </a:lnSpc>
            </a:pPr>
            <a:endParaRPr lang="en-US" sz="2000" dirty="0">
              <a:solidFill>
                <a:schemeClr val="tx1">
                  <a:lumMod val="95000"/>
                  <a:lumOff val="5000"/>
                </a:schemeClr>
              </a:solidFil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52633D-9D55-4EA7-8C5B-A371BE46EC67}"/>
              </a:ext>
            </a:extLst>
          </p:cNvPr>
          <p:cNvSpPr>
            <a:spLocks noGrp="1"/>
          </p:cNvSpPr>
          <p:nvPr>
            <p:ph type="title"/>
          </p:nvPr>
        </p:nvSpPr>
        <p:spPr>
          <a:xfrm>
            <a:off x="609600" y="1"/>
            <a:ext cx="10972800" cy="633046"/>
          </a:xfrm>
        </p:spPr>
        <p:txBody>
          <a:bodyPr>
            <a:normAutofit/>
          </a:bodyPr>
          <a:lstStyle/>
          <a:p>
            <a:r>
              <a:rPr lang="en-US" sz="3200" b="1"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EQUITY</a:t>
            </a:r>
            <a:r>
              <a:rPr lang="en-US" sz="3200" b="1" spc="-7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3200" b="1"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RETURNS</a:t>
            </a:r>
            <a:endParaRPr lang="en-US" sz="3200" dirty="0"/>
          </a:p>
        </p:txBody>
      </p:sp>
      <p:sp>
        <p:nvSpPr>
          <p:cNvPr id="3" name="Content Placeholder 2">
            <a:extLst>
              <a:ext uri="{FF2B5EF4-FFF2-40B4-BE49-F238E27FC236}">
                <a16:creationId xmlns:a16="http://schemas.microsoft.com/office/drawing/2014/main" id="{2437279D-23B7-429E-834D-2967A3980CA8}"/>
              </a:ext>
            </a:extLst>
          </p:cNvPr>
          <p:cNvSpPr>
            <a:spLocks noGrp="1"/>
          </p:cNvSpPr>
          <p:nvPr>
            <p:ph idx="1"/>
          </p:nvPr>
        </p:nvSpPr>
        <p:spPr>
          <a:xfrm>
            <a:off x="112541" y="633047"/>
            <a:ext cx="11915335" cy="6077242"/>
          </a:xfrm>
        </p:spPr>
        <p:txBody>
          <a:bodyPr/>
          <a:lstStyle/>
          <a:p>
            <a:pPr marL="0" indent="0" algn="just">
              <a:lnSpc>
                <a:spcPct val="150000"/>
              </a:lnSpc>
              <a:buNone/>
            </a:pPr>
            <a:r>
              <a:rPr lang="en-US" sz="2000" dirty="0">
                <a:solidFill>
                  <a:srgbClr val="212529"/>
                </a:solidFill>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When cash inflows are uneven</a:t>
            </a:r>
            <a:r>
              <a:rPr lang="en-US" sz="2000" dirty="0">
                <a:solidFill>
                  <a:srgbClr val="212529"/>
                </a:solidFill>
                <a:effectLst/>
                <a:highlight>
                  <a:srgbClr val="00FFFF"/>
                </a:highlight>
                <a:latin typeface="Times New Roman" panose="02020603050405020304" pitchFamily="18" charset="0"/>
                <a:ea typeface="Times New Roman" panose="02020603050405020304" pitchFamily="18" charset="0"/>
                <a:cs typeface="Times New Roman" panose="02020603050405020304" pitchFamily="18" charset="0"/>
              </a:rPr>
              <a:t>,</a:t>
            </a:r>
            <a:r>
              <a:rPr lang="en-US" sz="2000" dirty="0">
                <a:solidFill>
                  <a:srgbClr val="212529"/>
                </a:solidFill>
                <a:effectLst/>
                <a:latin typeface="Times New Roman" panose="02020603050405020304" pitchFamily="18" charset="0"/>
                <a:ea typeface="Times New Roman" panose="02020603050405020304" pitchFamily="18" charset="0"/>
                <a:cs typeface="Times New Roman" panose="02020603050405020304" pitchFamily="18" charset="0"/>
              </a:rPr>
              <a:t> we need to calculate the cumulative net cash flow for each period and then use the following formula:</a:t>
            </a: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buNone/>
            </a:pPr>
            <a:endParaRPr lang="en-US" dirty="0"/>
          </a:p>
        </p:txBody>
      </p:sp>
      <p:sp>
        <p:nvSpPr>
          <p:cNvPr id="11" name="TextBox 10">
            <a:extLst>
              <a:ext uri="{FF2B5EF4-FFF2-40B4-BE49-F238E27FC236}">
                <a16:creationId xmlns:a16="http://schemas.microsoft.com/office/drawing/2014/main" id="{C3B5B26A-3D47-4320-AFC8-EF4A352EA038}"/>
              </a:ext>
            </a:extLst>
          </p:cNvPr>
          <p:cNvSpPr txBox="1"/>
          <p:nvPr/>
        </p:nvSpPr>
        <p:spPr>
          <a:xfrm>
            <a:off x="112541" y="2704966"/>
            <a:ext cx="10438228" cy="2915157"/>
          </a:xfrm>
          <a:prstGeom prst="rect">
            <a:avLst/>
          </a:prstGeom>
          <a:noFill/>
        </p:spPr>
        <p:txBody>
          <a:bodyPr wrap="square">
            <a:spAutoFit/>
          </a:bodyPr>
          <a:lstStyle/>
          <a:p>
            <a:pPr marL="0" marR="0">
              <a:lnSpc>
                <a:spcPct val="150000"/>
              </a:lnSpc>
              <a:spcBef>
                <a:spcPts val="0"/>
              </a:spcBef>
              <a:spcAft>
                <a:spcPts val="800"/>
              </a:spcAft>
            </a:pPr>
            <a:r>
              <a:rPr lang="en-US" sz="2000" dirty="0">
                <a:solidFill>
                  <a:srgbClr val="212529"/>
                </a:solidFill>
                <a:effectLst/>
                <a:latin typeface="Times New Roman" panose="02020603050405020304" pitchFamily="18" charset="0"/>
                <a:ea typeface="Times New Roman" panose="02020603050405020304" pitchFamily="18" charset="0"/>
                <a:cs typeface="Times New Roman" panose="02020603050405020304" pitchFamily="18" charset="0"/>
              </a:rPr>
              <a:t>Where,</a:t>
            </a:r>
            <a:br>
              <a:rPr lang="en-US" sz="2000" dirty="0">
                <a:solidFill>
                  <a:srgbClr val="212529"/>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000" i="1" dirty="0">
                <a:solidFill>
                  <a:srgbClr val="212529"/>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000" dirty="0">
                <a:solidFill>
                  <a:srgbClr val="212529"/>
                </a:solidFill>
                <a:effectLst/>
                <a:latin typeface="Times New Roman" panose="02020603050405020304" pitchFamily="18" charset="0"/>
                <a:ea typeface="Times New Roman" panose="02020603050405020304" pitchFamily="18" charset="0"/>
                <a:cs typeface="Times New Roman" panose="02020603050405020304" pitchFamily="18" charset="0"/>
              </a:rPr>
              <a:t> is the last period number with a negative cumulative cash flow;</a:t>
            </a:r>
            <a:br>
              <a:rPr lang="en-US" sz="2000" dirty="0">
                <a:solidFill>
                  <a:srgbClr val="212529"/>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000" i="1" dirty="0">
                <a:solidFill>
                  <a:srgbClr val="212529"/>
                </a:solidFill>
                <a:effectLst/>
                <a:latin typeface="Times New Roman" panose="02020603050405020304" pitchFamily="18" charset="0"/>
                <a:ea typeface="Times New Roman" panose="02020603050405020304" pitchFamily="18" charset="0"/>
                <a:cs typeface="Times New Roman" panose="02020603050405020304" pitchFamily="18" charset="0"/>
              </a:rPr>
              <a:t>B</a:t>
            </a:r>
            <a:r>
              <a:rPr lang="en-US" sz="2000" dirty="0">
                <a:solidFill>
                  <a:srgbClr val="212529"/>
                </a:solidFill>
                <a:effectLst/>
                <a:latin typeface="Times New Roman" panose="02020603050405020304" pitchFamily="18" charset="0"/>
                <a:ea typeface="Times New Roman" panose="02020603050405020304" pitchFamily="18" charset="0"/>
                <a:cs typeface="Times New Roman" panose="02020603050405020304" pitchFamily="18" charset="0"/>
              </a:rPr>
              <a:t> is the absolute value (i.e. value without negative sign) of cumulative net cash flow at the end of the period A; and</a:t>
            </a:r>
            <a:br>
              <a:rPr lang="en-US" sz="2000" dirty="0">
                <a:solidFill>
                  <a:srgbClr val="212529"/>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000" i="1" dirty="0">
                <a:solidFill>
                  <a:srgbClr val="212529"/>
                </a:solidFill>
                <a:effectLst/>
                <a:latin typeface="Times New Roman" panose="02020603050405020304" pitchFamily="18" charset="0"/>
                <a:ea typeface="Times New Roman" panose="02020603050405020304" pitchFamily="18" charset="0"/>
                <a:cs typeface="Times New Roman" panose="02020603050405020304" pitchFamily="18" charset="0"/>
              </a:rPr>
              <a:t>C</a:t>
            </a:r>
            <a:r>
              <a:rPr lang="en-US" sz="2000" dirty="0">
                <a:solidFill>
                  <a:srgbClr val="212529"/>
                </a:solidFill>
                <a:effectLst/>
                <a:latin typeface="Times New Roman" panose="02020603050405020304" pitchFamily="18" charset="0"/>
                <a:ea typeface="Times New Roman" panose="02020603050405020304" pitchFamily="18" charset="0"/>
                <a:cs typeface="Times New Roman" panose="02020603050405020304" pitchFamily="18" charset="0"/>
              </a:rPr>
              <a:t> is the total cash inflow during the period following period A</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nSpc>
                <a:spcPct val="150000"/>
              </a:lnSpc>
              <a:spcBef>
                <a:spcPts val="0"/>
              </a:spcBef>
              <a:spcAft>
                <a:spcPts val="800"/>
              </a:spcAft>
            </a:pPr>
            <a:r>
              <a:rPr lang="en-US" sz="2000" i="1" dirty="0">
                <a:solidFill>
                  <a:srgbClr val="212529"/>
                </a:solidFill>
                <a:effectLst/>
                <a:latin typeface="Times New Roman" panose="02020603050405020304" pitchFamily="18" charset="0"/>
                <a:ea typeface="Times New Roman" panose="02020603050405020304" pitchFamily="18" charset="0"/>
                <a:cs typeface="Times New Roman" panose="02020603050405020304" pitchFamily="18" charset="0"/>
              </a:rPr>
              <a:t>Cumulative net cash flow</a:t>
            </a:r>
            <a:r>
              <a:rPr lang="en-US" sz="2000" dirty="0">
                <a:solidFill>
                  <a:srgbClr val="212529"/>
                </a:solidFill>
                <a:effectLst/>
                <a:latin typeface="Times New Roman" panose="02020603050405020304" pitchFamily="18" charset="0"/>
                <a:ea typeface="Times New Roman" panose="02020603050405020304" pitchFamily="18" charset="0"/>
                <a:cs typeface="Times New Roman" panose="02020603050405020304" pitchFamily="18" charset="0"/>
              </a:rPr>
              <a:t> is the sum of inflows to date, minus the initial outflow.</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5" name="Picture 4">
            <a:extLst>
              <a:ext uri="{FF2B5EF4-FFF2-40B4-BE49-F238E27FC236}">
                <a16:creationId xmlns:a16="http://schemas.microsoft.com/office/drawing/2014/main" id="{1C0D60C4-EABA-4FBE-9823-20CD0A3C077F}"/>
              </a:ext>
            </a:extLst>
          </p:cNvPr>
          <p:cNvPicPr>
            <a:picLocks noChangeAspect="1"/>
          </p:cNvPicPr>
          <p:nvPr/>
        </p:nvPicPr>
        <p:blipFill>
          <a:blip r:embed="rId2"/>
          <a:stretch>
            <a:fillRect/>
          </a:stretch>
        </p:blipFill>
        <p:spPr>
          <a:xfrm>
            <a:off x="3460652" y="1802935"/>
            <a:ext cx="4039040" cy="902031"/>
          </a:xfrm>
          <a:prstGeom prst="rect">
            <a:avLst/>
          </a:prstGeom>
        </p:spPr>
      </p:pic>
    </p:spTree>
    <p:extLst>
      <p:ext uri="{BB962C8B-B14F-4D97-AF65-F5344CB8AC3E}">
        <p14:creationId xmlns:p14="http://schemas.microsoft.com/office/powerpoint/2010/main" val="39971750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52633D-9D55-4EA7-8C5B-A371BE46EC67}"/>
              </a:ext>
            </a:extLst>
          </p:cNvPr>
          <p:cNvSpPr>
            <a:spLocks noGrp="1"/>
          </p:cNvSpPr>
          <p:nvPr>
            <p:ph type="title"/>
          </p:nvPr>
        </p:nvSpPr>
        <p:spPr>
          <a:xfrm>
            <a:off x="609600" y="1"/>
            <a:ext cx="10972800" cy="633046"/>
          </a:xfrm>
        </p:spPr>
        <p:txBody>
          <a:bodyPr>
            <a:normAutofit/>
          </a:bodyPr>
          <a:lstStyle/>
          <a:p>
            <a:r>
              <a:rPr lang="en-US" sz="3200" b="1"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EQUITY</a:t>
            </a:r>
            <a:r>
              <a:rPr lang="en-US" sz="3200" b="1" spc="-7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3200" b="1"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RETURNS</a:t>
            </a:r>
            <a:endParaRPr lang="en-US" sz="3200" dirty="0"/>
          </a:p>
        </p:txBody>
      </p:sp>
      <p:sp>
        <p:nvSpPr>
          <p:cNvPr id="3" name="Content Placeholder 2">
            <a:extLst>
              <a:ext uri="{FF2B5EF4-FFF2-40B4-BE49-F238E27FC236}">
                <a16:creationId xmlns:a16="http://schemas.microsoft.com/office/drawing/2014/main" id="{2437279D-23B7-429E-834D-2967A3980CA8}"/>
              </a:ext>
            </a:extLst>
          </p:cNvPr>
          <p:cNvSpPr>
            <a:spLocks noGrp="1"/>
          </p:cNvSpPr>
          <p:nvPr>
            <p:ph idx="1"/>
          </p:nvPr>
        </p:nvSpPr>
        <p:spPr>
          <a:xfrm>
            <a:off x="112541" y="633047"/>
            <a:ext cx="11915335" cy="6077242"/>
          </a:xfrm>
        </p:spPr>
        <p:txBody>
          <a:bodyPr/>
          <a:lstStyle/>
          <a:p>
            <a:pPr marL="0" marR="0">
              <a:lnSpc>
                <a:spcPct val="107000"/>
              </a:lnSpc>
              <a:spcBef>
                <a:spcPts val="0"/>
              </a:spcBef>
              <a:spcAft>
                <a:spcPts val="0"/>
              </a:spcAft>
            </a:pPr>
            <a:r>
              <a:rPr lang="en-US" sz="1800" b="1" dirty="0">
                <a:solidFill>
                  <a:srgbClr val="1F3763"/>
                </a:solidFill>
                <a:effectLst/>
                <a:latin typeface="Georgia" panose="02040502050405020303" pitchFamily="18" charset="0"/>
                <a:ea typeface="Times New Roman" panose="02020603050405020304" pitchFamily="18" charset="0"/>
                <a:cs typeface="Times New Roman" panose="02020603050405020304" pitchFamily="18" charset="0"/>
              </a:rPr>
              <a:t>Example : Uneven Cash Flows</a:t>
            </a:r>
            <a:endParaRPr lang="en-US" sz="1800" b="1" dirty="0">
              <a:solidFill>
                <a:srgbClr val="1F3763"/>
              </a:solidFill>
              <a:effectLst/>
              <a:latin typeface="Calibri Light" panose="020F0302020204030204" pitchFamily="34" charset="0"/>
              <a:ea typeface="Times New Roman" panose="02020603050405020304" pitchFamily="18" charset="0"/>
              <a:cs typeface="Times New Roman" panose="02020603050405020304" pitchFamily="18" charset="0"/>
            </a:endParaRPr>
          </a:p>
          <a:p>
            <a:pPr marL="0" marR="0" indent="0" algn="just">
              <a:lnSpc>
                <a:spcPct val="150000"/>
              </a:lnSpc>
              <a:spcBef>
                <a:spcPts val="0"/>
              </a:spcBef>
              <a:spcAft>
                <a:spcPts val="800"/>
              </a:spcAft>
              <a:buNone/>
            </a:pPr>
            <a:r>
              <a:rPr lang="en-US" sz="2200" dirty="0">
                <a:solidFill>
                  <a:srgbClr val="212529"/>
                </a:solidFill>
                <a:effectLst/>
                <a:latin typeface="Times New Roman" panose="02020603050405020304" pitchFamily="18" charset="0"/>
                <a:ea typeface="Calibri" panose="020F0502020204030204" pitchFamily="34" charset="0"/>
                <a:cs typeface="Times New Roman" panose="02020603050405020304" pitchFamily="18" charset="0"/>
              </a:rPr>
              <a:t>Company C is planning to undertake another project requiring initial investment of $50 million and is expected to generate $10 million net cash flow in Year 1, $13 million in Year 2, $16 million in year 3, $19 million in Year 4 and $22 million in Year 5. Calculate the payback value of the project.</a:t>
            </a:r>
            <a:endParaRPr lang="en-US"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indent="0">
              <a:lnSpc>
                <a:spcPct val="107000"/>
              </a:lnSpc>
              <a:spcBef>
                <a:spcPts val="0"/>
              </a:spcBef>
              <a:spcAft>
                <a:spcPts val="800"/>
              </a:spcAft>
              <a:buNone/>
            </a:pPr>
            <a:r>
              <a:rPr lang="en-US" sz="1800" dirty="0">
                <a:solidFill>
                  <a:srgbClr val="212529"/>
                </a:solidFill>
                <a:effectLst/>
                <a:highlight>
                  <a:srgbClr val="FFFF00"/>
                </a:highlight>
                <a:latin typeface="Georgia" panose="02040502050405020303" pitchFamily="18" charset="0"/>
                <a:ea typeface="Times New Roman" panose="02020603050405020304" pitchFamily="18" charset="0"/>
                <a:cs typeface="Times New Roman" panose="02020603050405020304" pitchFamily="18" charset="0"/>
              </a:rPr>
              <a:t>Solution</a:t>
            </a:r>
            <a:endParaRPr lang="en-US" sz="1800" dirty="0">
              <a:effectLst/>
              <a:highlight>
                <a:srgbClr val="FFFF00"/>
              </a:highlight>
              <a:latin typeface="Calibri" panose="020F0502020204030204" pitchFamily="34" charset="0"/>
              <a:ea typeface="Calibri" panose="020F0502020204030204" pitchFamily="34" charset="0"/>
              <a:cs typeface="Arial" panose="020B0604020202020204" pitchFamily="34" charset="0"/>
            </a:endParaRPr>
          </a:p>
          <a:p>
            <a:pPr marL="0" indent="0">
              <a:buNone/>
            </a:pPr>
            <a:endParaRPr lang="en-US" dirty="0"/>
          </a:p>
        </p:txBody>
      </p:sp>
      <p:graphicFrame>
        <p:nvGraphicFramePr>
          <p:cNvPr id="10" name="Object 9">
            <a:extLst>
              <a:ext uri="{FF2B5EF4-FFF2-40B4-BE49-F238E27FC236}">
                <a16:creationId xmlns:a16="http://schemas.microsoft.com/office/drawing/2014/main" id="{5509F13B-8885-480F-AE5F-D848CD61B412}"/>
              </a:ext>
            </a:extLst>
          </p:cNvPr>
          <p:cNvGraphicFramePr>
            <a:graphicFrameLocks noChangeAspect="1"/>
          </p:cNvGraphicFramePr>
          <p:nvPr>
            <p:extLst>
              <p:ext uri="{D42A27DB-BD31-4B8C-83A1-F6EECF244321}">
                <p14:modId xmlns:p14="http://schemas.microsoft.com/office/powerpoint/2010/main" val="2679815512"/>
              </p:ext>
            </p:extLst>
          </p:nvPr>
        </p:nvGraphicFramePr>
        <p:xfrm>
          <a:off x="3385626" y="2896114"/>
          <a:ext cx="12027876" cy="2217737"/>
        </p:xfrm>
        <a:graphic>
          <a:graphicData uri="http://schemas.openxmlformats.org/presentationml/2006/ole">
            <mc:AlternateContent xmlns:mc="http://schemas.openxmlformats.org/markup-compatibility/2006">
              <mc:Choice xmlns:v="urn:schemas-microsoft-com:vml" Requires="v">
                <p:oleObj spid="_x0000_s1027" name="Document" r:id="rId3" imgW="5940848" imgH="2217895" progId="Word.Document.12">
                  <p:embed/>
                </p:oleObj>
              </mc:Choice>
              <mc:Fallback>
                <p:oleObj name="Document" r:id="rId3" imgW="5940848" imgH="2217895" progId="Word.Document.12">
                  <p:embed/>
                  <p:pic>
                    <p:nvPicPr>
                      <p:cNvPr id="0" name=""/>
                      <p:cNvPicPr/>
                      <p:nvPr/>
                    </p:nvPicPr>
                    <p:blipFill>
                      <a:blip r:embed="rId4"/>
                      <a:stretch>
                        <a:fillRect/>
                      </a:stretch>
                    </p:blipFill>
                    <p:spPr>
                      <a:xfrm>
                        <a:off x="3385626" y="2896114"/>
                        <a:ext cx="12027876" cy="2217737"/>
                      </a:xfrm>
                      <a:prstGeom prst="rect">
                        <a:avLst/>
                      </a:prstGeom>
                    </p:spPr>
                  </p:pic>
                </p:oleObj>
              </mc:Fallback>
            </mc:AlternateContent>
          </a:graphicData>
        </a:graphic>
      </p:graphicFrame>
      <p:sp>
        <p:nvSpPr>
          <p:cNvPr id="15" name="TextBox 14">
            <a:extLst>
              <a:ext uri="{FF2B5EF4-FFF2-40B4-BE49-F238E27FC236}">
                <a16:creationId xmlns:a16="http://schemas.microsoft.com/office/drawing/2014/main" id="{D5364605-3F35-485D-B01A-37F4A41E8DEC}"/>
              </a:ext>
            </a:extLst>
          </p:cNvPr>
          <p:cNvSpPr txBox="1"/>
          <p:nvPr/>
        </p:nvSpPr>
        <p:spPr>
          <a:xfrm>
            <a:off x="302455" y="5373205"/>
            <a:ext cx="7582486" cy="467564"/>
          </a:xfrm>
          <a:prstGeom prst="rect">
            <a:avLst/>
          </a:prstGeom>
          <a:noFill/>
        </p:spPr>
        <p:txBody>
          <a:bodyPr wrap="square">
            <a:spAutoFit/>
          </a:bodyPr>
          <a:lstStyle/>
          <a:p>
            <a:pPr marL="0" marR="0">
              <a:lnSpc>
                <a:spcPct val="107000"/>
              </a:lnSpc>
              <a:spcBef>
                <a:spcPts val="0"/>
              </a:spcBef>
              <a:spcAft>
                <a:spcPts val="800"/>
              </a:spcAft>
            </a:pPr>
            <a:r>
              <a:rPr lang="en-US" sz="2400" dirty="0">
                <a:solidFill>
                  <a:srgbClr val="212529"/>
                </a:solidFill>
                <a:effectLst/>
                <a:latin typeface="Times New Roman" panose="02020603050405020304" pitchFamily="18" charset="0"/>
                <a:ea typeface="Times New Roman" panose="02020603050405020304" pitchFamily="18" charset="0"/>
                <a:cs typeface="Times New Roman" panose="02020603050405020304" pitchFamily="18" charset="0"/>
              </a:rPr>
              <a:t>Payback Period = 3 + 11/19 = 3 + 0.58 ≈ 3.6 years</a:t>
            </a:r>
            <a:endParaRPr lang="en-US" sz="24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17181990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52633D-9D55-4EA7-8C5B-A371BE46EC67}"/>
              </a:ext>
            </a:extLst>
          </p:cNvPr>
          <p:cNvSpPr>
            <a:spLocks noGrp="1"/>
          </p:cNvSpPr>
          <p:nvPr>
            <p:ph type="title"/>
          </p:nvPr>
        </p:nvSpPr>
        <p:spPr>
          <a:xfrm>
            <a:off x="609600" y="1"/>
            <a:ext cx="10972800" cy="633046"/>
          </a:xfrm>
        </p:spPr>
        <p:txBody>
          <a:bodyPr>
            <a:normAutofit/>
          </a:bodyPr>
          <a:lstStyle/>
          <a:p>
            <a:r>
              <a:rPr lang="en-US" sz="3200" b="1"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EQUITY</a:t>
            </a:r>
            <a:r>
              <a:rPr lang="en-US" sz="3200" b="1" spc="-7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3200" b="1"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RETURNS</a:t>
            </a:r>
            <a:endParaRPr lang="en-US" sz="3200" dirty="0"/>
          </a:p>
        </p:txBody>
      </p:sp>
      <p:sp>
        <p:nvSpPr>
          <p:cNvPr id="3" name="Content Placeholder 2">
            <a:extLst>
              <a:ext uri="{FF2B5EF4-FFF2-40B4-BE49-F238E27FC236}">
                <a16:creationId xmlns:a16="http://schemas.microsoft.com/office/drawing/2014/main" id="{2437279D-23B7-429E-834D-2967A3980CA8}"/>
              </a:ext>
            </a:extLst>
          </p:cNvPr>
          <p:cNvSpPr>
            <a:spLocks noGrp="1"/>
          </p:cNvSpPr>
          <p:nvPr>
            <p:ph idx="1"/>
          </p:nvPr>
        </p:nvSpPr>
        <p:spPr>
          <a:xfrm>
            <a:off x="112541" y="633047"/>
            <a:ext cx="11915335" cy="6077242"/>
          </a:xfrm>
        </p:spPr>
        <p:txBody>
          <a:bodyPr>
            <a:normAutofit fontScale="92500"/>
          </a:bodyPr>
          <a:lstStyle/>
          <a:p>
            <a:pPr marL="0" indent="0" algn="just">
              <a:lnSpc>
                <a:spcPct val="150000"/>
              </a:lnSpc>
              <a:buNone/>
            </a:pPr>
            <a:r>
              <a:rPr lang="en-US" sz="2200" b="0" i="0" dirty="0">
                <a:solidFill>
                  <a:srgbClr val="333333"/>
                </a:solidFill>
                <a:effectLst/>
                <a:latin typeface="Times New Roman" panose="02020603050405020304" pitchFamily="18" charset="0"/>
                <a:cs typeface="Times New Roman" panose="02020603050405020304" pitchFamily="18" charset="0"/>
              </a:rPr>
              <a:t>Inflation is usually defined as the general rise in the price of the goods and services. So, it has huge impact over the Net Present Value analysis because we use nominal rate of return in discounting cash flows to the present value. </a:t>
            </a:r>
            <a:r>
              <a:rPr lang="en-US" sz="2200" b="1" i="0" u="sng" dirty="0">
                <a:solidFill>
                  <a:srgbClr val="333333"/>
                </a:solidFill>
                <a:effectLst/>
                <a:highlight>
                  <a:srgbClr val="FFFF00"/>
                </a:highlight>
                <a:latin typeface="Times New Roman" panose="02020603050405020304" pitchFamily="18" charset="0"/>
                <a:cs typeface="Times New Roman" panose="02020603050405020304" pitchFamily="18" charset="0"/>
              </a:rPr>
              <a:t>Nominal rate of return </a:t>
            </a:r>
            <a:r>
              <a:rPr lang="en-US" sz="2200" b="0" i="0" u="sng" dirty="0">
                <a:solidFill>
                  <a:srgbClr val="333333"/>
                </a:solidFill>
                <a:effectLst/>
                <a:latin typeface="Times New Roman" panose="02020603050405020304" pitchFamily="18" charset="0"/>
                <a:cs typeface="Times New Roman" panose="02020603050405020304" pitchFamily="18" charset="0"/>
              </a:rPr>
              <a:t>is the rate which your investment yields without taking into accounts factor of inflation.</a:t>
            </a:r>
          </a:p>
          <a:p>
            <a:pPr marL="0" indent="0" algn="just">
              <a:lnSpc>
                <a:spcPct val="150000"/>
              </a:lnSpc>
              <a:buNone/>
            </a:pPr>
            <a:r>
              <a:rPr lang="en-US" sz="2200" b="0" i="0" u="sng" dirty="0">
                <a:solidFill>
                  <a:srgbClr val="333333"/>
                </a:solidFill>
                <a:effectLst/>
                <a:latin typeface="Times New Roman" panose="02020603050405020304" pitchFamily="18" charset="0"/>
                <a:cs typeface="Times New Roman" panose="02020603050405020304" pitchFamily="18" charset="0"/>
              </a:rPr>
              <a:t>In order to take into account inflation rate, we need to calculate </a:t>
            </a:r>
            <a:r>
              <a:rPr lang="en-US" sz="2200" b="0" i="0" u="sng" dirty="0">
                <a:solidFill>
                  <a:srgbClr val="333333"/>
                </a:solidFill>
                <a:effectLst/>
                <a:highlight>
                  <a:srgbClr val="FFFF00"/>
                </a:highlight>
                <a:latin typeface="Times New Roman" panose="02020603050405020304" pitchFamily="18" charset="0"/>
                <a:cs typeface="Times New Roman" panose="02020603050405020304" pitchFamily="18" charset="0"/>
              </a:rPr>
              <a:t>real rate of return RR. </a:t>
            </a:r>
            <a:r>
              <a:rPr lang="en-US" sz="2200" b="0" i="0" dirty="0">
                <a:solidFill>
                  <a:srgbClr val="333333"/>
                </a:solidFill>
                <a:effectLst/>
                <a:latin typeface="Times New Roman" panose="02020603050405020304" pitchFamily="18" charset="0"/>
                <a:cs typeface="Times New Roman" panose="02020603050405020304" pitchFamily="18" charset="0"/>
              </a:rPr>
              <a:t>Usually, it is obtained by subtracting inflation rate from the nominal rate.</a:t>
            </a:r>
          </a:p>
          <a:p>
            <a:pPr algn="just">
              <a:lnSpc>
                <a:spcPct val="150000"/>
              </a:lnSpc>
            </a:pPr>
            <a:r>
              <a:rPr lang="en-US" sz="2200" b="1" i="0" dirty="0">
                <a:solidFill>
                  <a:srgbClr val="333333"/>
                </a:solidFill>
                <a:effectLst/>
                <a:latin typeface="Times New Roman" panose="02020603050405020304" pitchFamily="18" charset="0"/>
                <a:cs typeface="Times New Roman" panose="02020603050405020304" pitchFamily="18" charset="0"/>
              </a:rPr>
              <a:t>Formula</a:t>
            </a:r>
            <a:endParaRPr lang="en-US" sz="2200" b="0" i="0" dirty="0">
              <a:solidFill>
                <a:srgbClr val="333333"/>
              </a:solidFill>
              <a:effectLst/>
              <a:latin typeface="Times New Roman" panose="02020603050405020304" pitchFamily="18" charset="0"/>
              <a:cs typeface="Times New Roman" panose="02020603050405020304" pitchFamily="18" charset="0"/>
            </a:endParaRPr>
          </a:p>
          <a:p>
            <a:pPr algn="just">
              <a:lnSpc>
                <a:spcPct val="150000"/>
              </a:lnSpc>
            </a:pPr>
            <a:r>
              <a:rPr lang="en-US" sz="2200" b="0" i="0" dirty="0">
                <a:solidFill>
                  <a:srgbClr val="333333"/>
                </a:solidFill>
                <a:effectLst/>
                <a:highlight>
                  <a:srgbClr val="FFFF00"/>
                </a:highlight>
                <a:latin typeface="Times New Roman" panose="02020603050405020304" pitchFamily="18" charset="0"/>
                <a:cs typeface="Times New Roman" panose="02020603050405020304" pitchFamily="18" charset="0"/>
              </a:rPr>
              <a:t>RR = { (1 + MR) / (1+ IR) }-1</a:t>
            </a:r>
          </a:p>
          <a:p>
            <a:pPr algn="just">
              <a:lnSpc>
                <a:spcPct val="150000"/>
              </a:lnSpc>
            </a:pPr>
            <a:r>
              <a:rPr lang="en-US" sz="2200" b="0" i="0" dirty="0">
                <a:solidFill>
                  <a:srgbClr val="333333"/>
                </a:solidFill>
                <a:effectLst/>
                <a:latin typeface="Times New Roman" panose="02020603050405020304" pitchFamily="18" charset="0"/>
                <a:cs typeface="Times New Roman" panose="02020603050405020304" pitchFamily="18" charset="0"/>
              </a:rPr>
              <a:t>Where:</a:t>
            </a:r>
          </a:p>
          <a:p>
            <a:pPr algn="just">
              <a:lnSpc>
                <a:spcPct val="150000"/>
              </a:lnSpc>
            </a:pPr>
            <a:r>
              <a:rPr lang="en-US" sz="2200" b="0" i="0" dirty="0">
                <a:solidFill>
                  <a:srgbClr val="333333"/>
                </a:solidFill>
                <a:effectLst/>
                <a:latin typeface="Times New Roman" panose="02020603050405020304" pitchFamily="18" charset="0"/>
                <a:cs typeface="Times New Roman" panose="02020603050405020304" pitchFamily="18" charset="0"/>
              </a:rPr>
              <a:t>RR = Real rate of return</a:t>
            </a:r>
          </a:p>
          <a:p>
            <a:pPr algn="just">
              <a:lnSpc>
                <a:spcPct val="150000"/>
              </a:lnSpc>
            </a:pPr>
            <a:r>
              <a:rPr lang="en-US" sz="2200" b="0" i="0" dirty="0">
                <a:solidFill>
                  <a:srgbClr val="333333"/>
                </a:solidFill>
                <a:effectLst/>
                <a:latin typeface="Times New Roman" panose="02020603050405020304" pitchFamily="18" charset="0"/>
                <a:cs typeface="Times New Roman" panose="02020603050405020304" pitchFamily="18" charset="0"/>
              </a:rPr>
              <a:t>MR = Nominal rate of return</a:t>
            </a:r>
          </a:p>
          <a:p>
            <a:pPr algn="just">
              <a:lnSpc>
                <a:spcPct val="150000"/>
              </a:lnSpc>
            </a:pPr>
            <a:r>
              <a:rPr lang="en-US" sz="2200" b="0" i="0" dirty="0">
                <a:solidFill>
                  <a:srgbClr val="333333"/>
                </a:solidFill>
                <a:effectLst/>
                <a:latin typeface="Times New Roman" panose="02020603050405020304" pitchFamily="18" charset="0"/>
                <a:cs typeface="Times New Roman" panose="02020603050405020304" pitchFamily="18" charset="0"/>
              </a:rPr>
              <a:t>IR = Inflation rate</a:t>
            </a:r>
          </a:p>
          <a:p>
            <a:pPr marL="0" indent="0">
              <a:buNone/>
            </a:pPr>
            <a:endParaRPr lang="en-US" dirty="0"/>
          </a:p>
        </p:txBody>
      </p:sp>
    </p:spTree>
    <p:extLst>
      <p:ext uri="{BB962C8B-B14F-4D97-AF65-F5344CB8AC3E}">
        <p14:creationId xmlns:p14="http://schemas.microsoft.com/office/powerpoint/2010/main" val="33818045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52633D-9D55-4EA7-8C5B-A371BE46EC67}"/>
              </a:ext>
            </a:extLst>
          </p:cNvPr>
          <p:cNvSpPr>
            <a:spLocks noGrp="1"/>
          </p:cNvSpPr>
          <p:nvPr>
            <p:ph type="title"/>
          </p:nvPr>
        </p:nvSpPr>
        <p:spPr>
          <a:xfrm>
            <a:off x="609600" y="1"/>
            <a:ext cx="10972800" cy="633046"/>
          </a:xfrm>
        </p:spPr>
        <p:txBody>
          <a:bodyPr>
            <a:normAutofit/>
          </a:bodyPr>
          <a:lstStyle/>
          <a:p>
            <a:r>
              <a:rPr lang="en-US" sz="3200" b="1"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EQUITY</a:t>
            </a:r>
            <a:r>
              <a:rPr lang="en-US" sz="3200" b="1" spc="-7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3200" b="1"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RETURNS</a:t>
            </a:r>
            <a:endParaRPr lang="en-US" sz="3200" dirty="0"/>
          </a:p>
        </p:txBody>
      </p:sp>
      <p:sp>
        <p:nvSpPr>
          <p:cNvPr id="3" name="Content Placeholder 2">
            <a:extLst>
              <a:ext uri="{FF2B5EF4-FFF2-40B4-BE49-F238E27FC236}">
                <a16:creationId xmlns:a16="http://schemas.microsoft.com/office/drawing/2014/main" id="{2437279D-23B7-429E-834D-2967A3980CA8}"/>
              </a:ext>
            </a:extLst>
          </p:cNvPr>
          <p:cNvSpPr>
            <a:spLocks noGrp="1"/>
          </p:cNvSpPr>
          <p:nvPr>
            <p:ph idx="1"/>
          </p:nvPr>
        </p:nvSpPr>
        <p:spPr>
          <a:xfrm>
            <a:off x="112541" y="633047"/>
            <a:ext cx="11915335" cy="6077242"/>
          </a:xfrm>
        </p:spPr>
        <p:txBody>
          <a:bodyPr>
            <a:normAutofit/>
          </a:bodyPr>
          <a:lstStyle/>
          <a:p>
            <a:pPr algn="l"/>
            <a:r>
              <a:rPr lang="en-US" b="1" i="0" dirty="0">
                <a:solidFill>
                  <a:srgbClr val="333333"/>
                </a:solidFill>
                <a:effectLst/>
                <a:latin typeface="Helvetica Neue"/>
              </a:rPr>
              <a:t>Example</a:t>
            </a:r>
            <a:endParaRPr lang="en-US" b="0" i="0" dirty="0">
              <a:solidFill>
                <a:srgbClr val="333333"/>
              </a:solidFill>
              <a:effectLst/>
              <a:latin typeface="Helvetica Neue"/>
            </a:endParaRPr>
          </a:p>
          <a:p>
            <a:pPr algn="just">
              <a:lnSpc>
                <a:spcPct val="150000"/>
              </a:lnSpc>
            </a:pPr>
            <a:r>
              <a:rPr lang="en-US" sz="2200" b="0" i="0" dirty="0">
                <a:solidFill>
                  <a:srgbClr val="333333"/>
                </a:solidFill>
                <a:effectLst/>
                <a:latin typeface="Times New Roman" panose="02020603050405020304" pitchFamily="18" charset="0"/>
                <a:cs typeface="Times New Roman" panose="02020603050405020304" pitchFamily="18" charset="0"/>
              </a:rPr>
              <a:t>DCF is considering investing in a long term project of </a:t>
            </a:r>
            <a:r>
              <a:rPr lang="en-US" sz="2200" b="0" i="0" dirty="0" smtClean="0">
                <a:solidFill>
                  <a:srgbClr val="333333"/>
                </a:solidFill>
                <a:effectLst/>
                <a:latin typeface="Times New Roman" panose="02020603050405020304" pitchFamily="18" charset="0"/>
                <a:cs typeface="Times New Roman" panose="02020603050405020304" pitchFamily="18" charset="0"/>
              </a:rPr>
              <a:t>5 </a:t>
            </a:r>
            <a:r>
              <a:rPr lang="en-US" sz="2200" b="0" i="0" dirty="0">
                <a:solidFill>
                  <a:srgbClr val="333333"/>
                </a:solidFill>
                <a:effectLst/>
                <a:latin typeface="Times New Roman" panose="02020603050405020304" pitchFamily="18" charset="0"/>
                <a:cs typeface="Times New Roman" panose="02020603050405020304" pitchFamily="18" charset="0"/>
              </a:rPr>
              <a:t>years of $ 100,000 which will generate $ 25,000 each year. The nominal rate of return is 15 % and inflation rate is 10 %. Calculate the real rate of return.</a:t>
            </a:r>
          </a:p>
          <a:p>
            <a:pPr algn="just">
              <a:lnSpc>
                <a:spcPct val="150000"/>
              </a:lnSpc>
            </a:pPr>
            <a:r>
              <a:rPr lang="en-US" sz="2200" b="1" i="0" dirty="0">
                <a:solidFill>
                  <a:srgbClr val="333333"/>
                </a:solidFill>
                <a:effectLst/>
                <a:latin typeface="Times New Roman" panose="02020603050405020304" pitchFamily="18" charset="0"/>
                <a:cs typeface="Times New Roman" panose="02020603050405020304" pitchFamily="18" charset="0"/>
              </a:rPr>
              <a:t>Solution</a:t>
            </a:r>
            <a:endParaRPr lang="en-US" sz="2200" b="0" i="0" dirty="0">
              <a:solidFill>
                <a:srgbClr val="333333"/>
              </a:solidFill>
              <a:effectLst/>
              <a:latin typeface="Times New Roman" panose="02020603050405020304" pitchFamily="18" charset="0"/>
              <a:cs typeface="Times New Roman" panose="02020603050405020304" pitchFamily="18" charset="0"/>
            </a:endParaRPr>
          </a:p>
          <a:p>
            <a:pPr algn="just">
              <a:lnSpc>
                <a:spcPct val="150000"/>
              </a:lnSpc>
            </a:pPr>
            <a:r>
              <a:rPr lang="en-US" sz="2200" b="0" i="0" dirty="0">
                <a:solidFill>
                  <a:srgbClr val="333333"/>
                </a:solidFill>
                <a:effectLst/>
                <a:latin typeface="Times New Roman" panose="02020603050405020304" pitchFamily="18" charset="0"/>
                <a:cs typeface="Times New Roman" panose="02020603050405020304" pitchFamily="18" charset="0"/>
              </a:rPr>
              <a:t>As we know that:</a:t>
            </a:r>
          </a:p>
          <a:p>
            <a:pPr algn="just">
              <a:lnSpc>
                <a:spcPct val="150000"/>
              </a:lnSpc>
            </a:pPr>
            <a:r>
              <a:rPr lang="en-US" sz="2200" b="0" i="0" dirty="0">
                <a:solidFill>
                  <a:srgbClr val="333333"/>
                </a:solidFill>
                <a:effectLst/>
                <a:latin typeface="Times New Roman" panose="02020603050405020304" pitchFamily="18" charset="0"/>
                <a:cs typeface="Times New Roman" panose="02020603050405020304" pitchFamily="18" charset="0"/>
              </a:rPr>
              <a:t>RR = { (1 + MR) / (1+ IR) } - 1</a:t>
            </a:r>
          </a:p>
          <a:p>
            <a:pPr algn="just">
              <a:lnSpc>
                <a:spcPct val="150000"/>
              </a:lnSpc>
            </a:pPr>
            <a:r>
              <a:rPr lang="en-US" sz="2200" b="0" i="0" dirty="0">
                <a:solidFill>
                  <a:srgbClr val="333333"/>
                </a:solidFill>
                <a:effectLst/>
                <a:latin typeface="Times New Roman" panose="02020603050405020304" pitchFamily="18" charset="0"/>
                <a:cs typeface="Times New Roman" panose="02020603050405020304" pitchFamily="18" charset="0"/>
              </a:rPr>
              <a:t>RR = { (1 + 0.15) / (1 + 0.10) } – 1</a:t>
            </a:r>
          </a:p>
          <a:p>
            <a:pPr algn="just">
              <a:lnSpc>
                <a:spcPct val="150000"/>
              </a:lnSpc>
            </a:pPr>
            <a:r>
              <a:rPr lang="en-US" sz="2200" b="0" i="0" dirty="0">
                <a:solidFill>
                  <a:srgbClr val="333333"/>
                </a:solidFill>
                <a:effectLst/>
                <a:latin typeface="Times New Roman" panose="02020603050405020304" pitchFamily="18" charset="0"/>
                <a:cs typeface="Times New Roman" panose="02020603050405020304" pitchFamily="18" charset="0"/>
              </a:rPr>
              <a:t>RR = ( 1.15 / 1.10 ) – 1</a:t>
            </a:r>
          </a:p>
          <a:p>
            <a:pPr algn="just">
              <a:lnSpc>
                <a:spcPct val="150000"/>
              </a:lnSpc>
            </a:pPr>
            <a:r>
              <a:rPr lang="en-US" sz="2200" b="1" i="0" dirty="0">
                <a:solidFill>
                  <a:srgbClr val="333333"/>
                </a:solidFill>
                <a:effectLst/>
                <a:highlight>
                  <a:srgbClr val="FFFF00"/>
                </a:highlight>
                <a:latin typeface="Times New Roman" panose="02020603050405020304" pitchFamily="18" charset="0"/>
                <a:cs typeface="Times New Roman" panose="02020603050405020304" pitchFamily="18" charset="0"/>
              </a:rPr>
              <a:t>RR = 4.6 %</a:t>
            </a:r>
            <a:endParaRPr lang="en-US" sz="2200" b="0" i="0" dirty="0">
              <a:solidFill>
                <a:srgbClr val="333333"/>
              </a:solidFill>
              <a:effectLst/>
              <a:highlight>
                <a:srgbClr val="FFFF00"/>
              </a:highlight>
              <a:latin typeface="Times New Roman" panose="02020603050405020304" pitchFamily="18" charset="0"/>
              <a:cs typeface="Times New Roman" panose="02020603050405020304" pitchFamily="18" charset="0"/>
            </a:endParaRPr>
          </a:p>
          <a:p>
            <a:pPr marL="0" indent="0">
              <a:buNone/>
            </a:pPr>
            <a:endParaRPr lang="en-US" dirty="0"/>
          </a:p>
        </p:txBody>
      </p:sp>
    </p:spTree>
    <p:extLst>
      <p:ext uri="{BB962C8B-B14F-4D97-AF65-F5344CB8AC3E}">
        <p14:creationId xmlns:p14="http://schemas.microsoft.com/office/powerpoint/2010/main" val="378560388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52633D-9D55-4EA7-8C5B-A371BE46EC67}"/>
              </a:ext>
            </a:extLst>
          </p:cNvPr>
          <p:cNvSpPr>
            <a:spLocks noGrp="1"/>
          </p:cNvSpPr>
          <p:nvPr>
            <p:ph type="title"/>
          </p:nvPr>
        </p:nvSpPr>
        <p:spPr>
          <a:xfrm>
            <a:off x="609600" y="1"/>
            <a:ext cx="10972800" cy="633046"/>
          </a:xfrm>
        </p:spPr>
        <p:txBody>
          <a:bodyPr>
            <a:normAutofit/>
          </a:bodyPr>
          <a:lstStyle/>
          <a:p>
            <a:r>
              <a:rPr lang="en-US" sz="3200" b="1"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EQUITY</a:t>
            </a:r>
            <a:r>
              <a:rPr lang="en-US" sz="3200" b="1" spc="-7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3200" b="1"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RETURNS</a:t>
            </a:r>
            <a:endParaRPr lang="en-US" sz="3200" dirty="0"/>
          </a:p>
        </p:txBody>
      </p:sp>
      <p:sp>
        <p:nvSpPr>
          <p:cNvPr id="3" name="Content Placeholder 2">
            <a:extLst>
              <a:ext uri="{FF2B5EF4-FFF2-40B4-BE49-F238E27FC236}">
                <a16:creationId xmlns:a16="http://schemas.microsoft.com/office/drawing/2014/main" id="{2437279D-23B7-429E-834D-2967A3980CA8}"/>
              </a:ext>
            </a:extLst>
          </p:cNvPr>
          <p:cNvSpPr>
            <a:spLocks noGrp="1"/>
          </p:cNvSpPr>
          <p:nvPr>
            <p:ph idx="1"/>
          </p:nvPr>
        </p:nvSpPr>
        <p:spPr>
          <a:xfrm>
            <a:off x="112541" y="1153551"/>
            <a:ext cx="11915335" cy="5556738"/>
          </a:xfrm>
        </p:spPr>
        <p:txBody>
          <a:bodyPr/>
          <a:lstStyle/>
          <a:p>
            <a:pPr marL="0" indent="0" algn="just">
              <a:lnSpc>
                <a:spcPct val="150000"/>
              </a:lnSpc>
              <a:buNone/>
            </a:pPr>
            <a:r>
              <a:rPr lang="en-US" sz="2200" u="sng" dirty="0">
                <a:solidFill>
                  <a:srgbClr val="212529"/>
                </a:solidFill>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Net present value (NPV)</a:t>
            </a:r>
            <a:r>
              <a:rPr lang="en-US" sz="2200" u="sng" dirty="0">
                <a:solidFill>
                  <a:srgbClr val="212529"/>
                </a:solidFill>
                <a:effectLst/>
                <a:latin typeface="Times New Roman" panose="02020603050405020304" pitchFamily="18" charset="0"/>
                <a:ea typeface="Calibri" panose="020F0502020204030204" pitchFamily="34" charset="0"/>
                <a:cs typeface="Times New Roman" panose="02020603050405020304" pitchFamily="18" charset="0"/>
              </a:rPr>
              <a:t> does not take into account the size of the project. For example, say Project A requires initial investment of $4 million to generate NPV of $1 million while a competing Project B requires $2 million investment to generate an NPV of $0.8 million. If we base our decision on NPV alone, we will prefer Project A because it has higher NPV, but Project B has generated more shareholders’ wealth per dollar of initial investment ($0.8 million/$2 million vs $1 million/$4 million).</a:t>
            </a:r>
            <a:endParaRPr lang="en-US" sz="2200" u="sng"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buNone/>
            </a:pPr>
            <a:endParaRPr lang="en-US" dirty="0"/>
          </a:p>
        </p:txBody>
      </p:sp>
    </p:spTree>
    <p:extLst>
      <p:ext uri="{BB962C8B-B14F-4D97-AF65-F5344CB8AC3E}">
        <p14:creationId xmlns:p14="http://schemas.microsoft.com/office/powerpoint/2010/main" val="38385313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52633D-9D55-4EA7-8C5B-A371BE46EC67}"/>
              </a:ext>
            </a:extLst>
          </p:cNvPr>
          <p:cNvSpPr>
            <a:spLocks noGrp="1"/>
          </p:cNvSpPr>
          <p:nvPr>
            <p:ph type="title"/>
          </p:nvPr>
        </p:nvSpPr>
        <p:spPr>
          <a:xfrm>
            <a:off x="609600" y="1"/>
            <a:ext cx="10972800" cy="633046"/>
          </a:xfrm>
        </p:spPr>
        <p:txBody>
          <a:bodyPr>
            <a:normAutofit/>
          </a:bodyPr>
          <a:lstStyle/>
          <a:p>
            <a:r>
              <a:rPr lang="en-US" sz="3200" b="1"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EQUITY</a:t>
            </a:r>
            <a:r>
              <a:rPr lang="en-US" sz="3200" b="1" spc="-7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3200" b="1"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RETURNS</a:t>
            </a:r>
            <a:endParaRPr lang="en-US" sz="3200" dirty="0"/>
          </a:p>
        </p:txBody>
      </p:sp>
      <p:sp>
        <p:nvSpPr>
          <p:cNvPr id="3" name="Content Placeholder 2">
            <a:extLst>
              <a:ext uri="{FF2B5EF4-FFF2-40B4-BE49-F238E27FC236}">
                <a16:creationId xmlns:a16="http://schemas.microsoft.com/office/drawing/2014/main" id="{2437279D-23B7-429E-834D-2967A3980CA8}"/>
              </a:ext>
            </a:extLst>
          </p:cNvPr>
          <p:cNvSpPr>
            <a:spLocks noGrp="1"/>
          </p:cNvSpPr>
          <p:nvPr>
            <p:ph idx="1"/>
          </p:nvPr>
        </p:nvSpPr>
        <p:spPr>
          <a:xfrm>
            <a:off x="112541" y="633048"/>
            <a:ext cx="11915335" cy="6077242"/>
          </a:xfrm>
        </p:spPr>
        <p:txBody>
          <a:bodyPr>
            <a:normAutofit fontScale="92500" lnSpcReduction="20000"/>
          </a:bodyPr>
          <a:lstStyle/>
          <a:p>
            <a:pPr marL="0" indent="0" algn="just">
              <a:lnSpc>
                <a:spcPct val="150000"/>
              </a:lnSpc>
              <a:buNone/>
            </a:pPr>
            <a:r>
              <a:rPr lang="en-US" sz="2200" b="1" i="0" dirty="0">
                <a:effectLst/>
                <a:highlight>
                  <a:srgbClr val="FFFF00"/>
                </a:highlight>
                <a:latin typeface="Times New Roman" panose="02020603050405020304" pitchFamily="18" charset="0"/>
                <a:cs typeface="Times New Roman" panose="02020603050405020304" pitchFamily="18" charset="0"/>
              </a:rPr>
              <a:t>Internal rate of return </a:t>
            </a:r>
            <a:r>
              <a:rPr lang="en-US" sz="2200" b="0" i="0" dirty="0">
                <a:effectLst/>
                <a:latin typeface="Times New Roman" panose="02020603050405020304" pitchFamily="18" charset="0"/>
                <a:cs typeface="Times New Roman" panose="02020603050405020304" pitchFamily="18" charset="0"/>
              </a:rPr>
              <a:t>is a method of calculating an investment’s rate of return. The term internal refers to the fact that the calculation excludes external factors, such as the risk-free rate, inflation, the cost of capital, or financial risk. </a:t>
            </a:r>
          </a:p>
          <a:p>
            <a:pPr marL="0" indent="0" algn="just">
              <a:lnSpc>
                <a:spcPct val="150000"/>
              </a:lnSpc>
              <a:buNone/>
            </a:pPr>
            <a:r>
              <a:rPr lang="en-US" sz="2200" b="0" i="0" dirty="0">
                <a:solidFill>
                  <a:srgbClr val="111111"/>
                </a:solidFill>
                <a:effectLst/>
                <a:latin typeface="Times New Roman" panose="02020603050405020304" pitchFamily="18" charset="0"/>
                <a:cs typeface="Times New Roman" panose="02020603050405020304" pitchFamily="18" charset="0"/>
              </a:rPr>
              <a:t>The internal rate of return (IRR) is a metric used in financial analysis to estimate the profitability of potential investments. IRR is a </a:t>
            </a:r>
            <a:r>
              <a:rPr lang="en-US" sz="2200" b="0" i="0" u="sng" dirty="0">
                <a:solidFill>
                  <a:srgbClr val="2C40D0"/>
                </a:solidFill>
                <a:effectLst/>
                <a:latin typeface="Times New Roman" panose="02020603050405020304" pitchFamily="18" charset="0"/>
                <a:cs typeface="Times New Roman" panose="02020603050405020304" pitchFamily="18" charset="0"/>
              </a:rPr>
              <a:t>discount rate</a:t>
            </a:r>
            <a:r>
              <a:rPr lang="en-US" sz="2200" b="0" i="0" dirty="0">
                <a:solidFill>
                  <a:srgbClr val="111111"/>
                </a:solidFill>
                <a:effectLst/>
                <a:latin typeface="Times New Roman" panose="02020603050405020304" pitchFamily="18" charset="0"/>
                <a:cs typeface="Times New Roman" panose="02020603050405020304" pitchFamily="18" charset="0"/>
              </a:rPr>
              <a:t> that makes the net present value (NPV) of all cash flows equal to zero in a discounted cash flow analysis.</a:t>
            </a:r>
          </a:p>
          <a:p>
            <a:pPr marL="0" indent="0" algn="just">
              <a:lnSpc>
                <a:spcPct val="120000"/>
              </a:lnSpc>
              <a:buNone/>
            </a:pPr>
            <a:endParaRPr lang="en-US" sz="2200" b="0" i="0" dirty="0">
              <a:solidFill>
                <a:srgbClr val="111111"/>
              </a:solidFill>
              <a:effectLst/>
              <a:latin typeface="Times New Roman" panose="02020603050405020304" pitchFamily="18" charset="0"/>
              <a:cs typeface="Times New Roman" panose="02020603050405020304" pitchFamily="18" charset="0"/>
            </a:endParaRPr>
          </a:p>
          <a:p>
            <a:pPr marL="0" indent="0" algn="just">
              <a:lnSpc>
                <a:spcPct val="150000"/>
              </a:lnSpc>
              <a:buNone/>
            </a:pPr>
            <a:r>
              <a:rPr lang="en-US" sz="2200" dirty="0">
                <a:latin typeface="Times New Roman" panose="02020603050405020304" pitchFamily="18" charset="0"/>
                <a:cs typeface="Times New Roman" panose="02020603050405020304" pitchFamily="18" charset="0"/>
              </a:rPr>
              <a:t>IRR calculations rely on the same formula as NPV does. </a:t>
            </a:r>
            <a:r>
              <a:rPr lang="en-US" sz="2200" u="sng" dirty="0">
                <a:latin typeface="Times New Roman" panose="02020603050405020304" pitchFamily="18" charset="0"/>
                <a:cs typeface="Times New Roman" panose="02020603050405020304" pitchFamily="18" charset="0"/>
              </a:rPr>
              <a:t>Keep in mind that IRR is not the actual dollar value of the project. It is the annual return that makes the NPV equal to zero.</a:t>
            </a:r>
          </a:p>
          <a:p>
            <a:pPr marL="0" indent="0" algn="just">
              <a:lnSpc>
                <a:spcPct val="110000"/>
              </a:lnSpc>
              <a:buNone/>
            </a:pPr>
            <a:endParaRPr lang="en-US" sz="2200" dirty="0">
              <a:latin typeface="Times New Roman" panose="02020603050405020304" pitchFamily="18" charset="0"/>
              <a:cs typeface="Times New Roman" panose="02020603050405020304" pitchFamily="18" charset="0"/>
            </a:endParaRPr>
          </a:p>
          <a:p>
            <a:pPr marL="0" indent="0" algn="just">
              <a:lnSpc>
                <a:spcPct val="150000"/>
              </a:lnSpc>
              <a:buNone/>
            </a:pPr>
            <a:r>
              <a:rPr lang="en-US" sz="2200" u="sng" dirty="0">
                <a:latin typeface="Times New Roman" panose="02020603050405020304" pitchFamily="18" charset="0"/>
                <a:cs typeface="Times New Roman" panose="02020603050405020304" pitchFamily="18" charset="0"/>
              </a:rPr>
              <a:t>Generally speaking, the higher an internal rate of return, the more desirable an investment is to undertake. IRR is uniform for investments of varying types and, as such, can be used to rank multiple prospective investments or projects on a relatively even basis. </a:t>
            </a:r>
            <a:r>
              <a:rPr lang="en-US" sz="2200" u="sng" dirty="0">
                <a:highlight>
                  <a:srgbClr val="FFFF00"/>
                </a:highlight>
                <a:latin typeface="Times New Roman" panose="02020603050405020304" pitchFamily="18" charset="0"/>
                <a:cs typeface="Times New Roman" panose="02020603050405020304" pitchFamily="18" charset="0"/>
              </a:rPr>
              <a:t>In general, when comparing investment options with other similar characteristics, the investment with the highest IRR probably would be considered the best.</a:t>
            </a:r>
          </a:p>
        </p:txBody>
      </p:sp>
    </p:spTree>
    <p:extLst>
      <p:ext uri="{BB962C8B-B14F-4D97-AF65-F5344CB8AC3E}">
        <p14:creationId xmlns:p14="http://schemas.microsoft.com/office/powerpoint/2010/main" val="17324767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52633D-9D55-4EA7-8C5B-A371BE46EC67}"/>
              </a:ext>
            </a:extLst>
          </p:cNvPr>
          <p:cNvSpPr>
            <a:spLocks noGrp="1"/>
          </p:cNvSpPr>
          <p:nvPr>
            <p:ph type="title"/>
          </p:nvPr>
        </p:nvSpPr>
        <p:spPr>
          <a:xfrm>
            <a:off x="609600" y="1"/>
            <a:ext cx="10972800" cy="633046"/>
          </a:xfrm>
        </p:spPr>
        <p:txBody>
          <a:bodyPr>
            <a:normAutofit/>
          </a:bodyPr>
          <a:lstStyle/>
          <a:p>
            <a:r>
              <a:rPr lang="en-US" sz="3200" b="1"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EQUITY</a:t>
            </a:r>
            <a:r>
              <a:rPr lang="en-US" sz="3200" b="1" spc="-7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3200" b="1"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RETURNS</a:t>
            </a:r>
            <a:endParaRPr lang="en-US" sz="3200" dirty="0"/>
          </a:p>
        </p:txBody>
      </p:sp>
      <p:sp>
        <p:nvSpPr>
          <p:cNvPr id="3" name="Content Placeholder 2">
            <a:extLst>
              <a:ext uri="{FF2B5EF4-FFF2-40B4-BE49-F238E27FC236}">
                <a16:creationId xmlns:a16="http://schemas.microsoft.com/office/drawing/2014/main" id="{2437279D-23B7-429E-834D-2967A3980CA8}"/>
              </a:ext>
            </a:extLst>
          </p:cNvPr>
          <p:cNvSpPr>
            <a:spLocks noGrp="1"/>
          </p:cNvSpPr>
          <p:nvPr>
            <p:ph idx="1"/>
          </p:nvPr>
        </p:nvSpPr>
        <p:spPr>
          <a:xfrm>
            <a:off x="112541" y="633048"/>
            <a:ext cx="11915335" cy="6077242"/>
          </a:xfrm>
        </p:spPr>
        <p:txBody>
          <a:bodyPr>
            <a:normAutofit/>
          </a:bodyPr>
          <a:lstStyle/>
          <a:p>
            <a:pPr marL="0" indent="0" algn="just">
              <a:lnSpc>
                <a:spcPct val="150000"/>
              </a:lnSpc>
              <a:buNone/>
            </a:pPr>
            <a:r>
              <a:rPr lang="en-US" sz="2200" b="1" i="0" u="sng" dirty="0">
                <a:solidFill>
                  <a:srgbClr val="111111"/>
                </a:solidFill>
                <a:effectLst/>
                <a:highlight>
                  <a:srgbClr val="FFFF00"/>
                </a:highlight>
                <a:latin typeface="Times New Roman" panose="02020603050405020304" pitchFamily="18" charset="0"/>
                <a:cs typeface="Times New Roman" panose="02020603050405020304" pitchFamily="18" charset="0"/>
              </a:rPr>
              <a:t>IRR </a:t>
            </a:r>
            <a:r>
              <a:rPr lang="en-US" sz="2200" b="1" i="0" u="sng" dirty="0">
                <a:solidFill>
                  <a:srgbClr val="111111"/>
                </a:solidFill>
                <a:effectLst/>
                <a:latin typeface="Times New Roman" panose="02020603050405020304" pitchFamily="18" charset="0"/>
                <a:cs typeface="Times New Roman" panose="02020603050405020304" pitchFamily="18" charset="0"/>
              </a:rPr>
              <a:t>is calculated using the same concept as net present value (NPV), except it sets the NPV equal to zero.</a:t>
            </a:r>
          </a:p>
          <a:p>
            <a:pPr marL="0" indent="0" algn="just">
              <a:lnSpc>
                <a:spcPct val="150000"/>
              </a:lnSpc>
              <a:buNone/>
            </a:pPr>
            <a:endParaRPr lang="en-US" sz="2000" b="1" i="0" u="sng" dirty="0">
              <a:solidFill>
                <a:srgbClr val="111111"/>
              </a:solidFill>
              <a:effectLst/>
              <a:latin typeface="SourceSansPro"/>
            </a:endParaRPr>
          </a:p>
          <a:p>
            <a:pPr marL="0" indent="0" algn="just">
              <a:lnSpc>
                <a:spcPct val="150000"/>
              </a:lnSpc>
              <a:buNone/>
            </a:pPr>
            <a:endParaRPr lang="en-US" sz="2200" u="sng" dirty="0">
              <a:highlight>
                <a:srgbClr val="FFFF00"/>
              </a:highlight>
              <a:latin typeface="Times New Roman" panose="02020603050405020304" pitchFamily="18" charset="0"/>
              <a:cs typeface="Times New Roman" panose="02020603050405020304" pitchFamily="18" charset="0"/>
            </a:endParaRPr>
          </a:p>
        </p:txBody>
      </p:sp>
      <p:pic>
        <p:nvPicPr>
          <p:cNvPr id="7" name="Picture 6">
            <a:extLst>
              <a:ext uri="{FF2B5EF4-FFF2-40B4-BE49-F238E27FC236}">
                <a16:creationId xmlns:a16="http://schemas.microsoft.com/office/drawing/2014/main" id="{55DE43C7-3C67-4816-9368-75BA2A9ACB5F}"/>
              </a:ext>
            </a:extLst>
          </p:cNvPr>
          <p:cNvPicPr>
            <a:picLocks noChangeAspect="1"/>
          </p:cNvPicPr>
          <p:nvPr/>
        </p:nvPicPr>
        <p:blipFill>
          <a:blip r:embed="rId2"/>
          <a:stretch>
            <a:fillRect/>
          </a:stretch>
        </p:blipFill>
        <p:spPr>
          <a:xfrm>
            <a:off x="609600" y="2349501"/>
            <a:ext cx="9448800" cy="3276600"/>
          </a:xfrm>
          <a:prstGeom prst="rect">
            <a:avLst/>
          </a:prstGeom>
        </p:spPr>
      </p:pic>
    </p:spTree>
    <p:extLst>
      <p:ext uri="{BB962C8B-B14F-4D97-AF65-F5344CB8AC3E}">
        <p14:creationId xmlns:p14="http://schemas.microsoft.com/office/powerpoint/2010/main" val="269939203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52633D-9D55-4EA7-8C5B-A371BE46EC67}"/>
              </a:ext>
            </a:extLst>
          </p:cNvPr>
          <p:cNvSpPr>
            <a:spLocks noGrp="1"/>
          </p:cNvSpPr>
          <p:nvPr>
            <p:ph type="title"/>
          </p:nvPr>
        </p:nvSpPr>
        <p:spPr>
          <a:xfrm>
            <a:off x="609600" y="1"/>
            <a:ext cx="10972800" cy="633046"/>
          </a:xfrm>
        </p:spPr>
        <p:txBody>
          <a:bodyPr>
            <a:normAutofit/>
          </a:bodyPr>
          <a:lstStyle/>
          <a:p>
            <a:r>
              <a:rPr lang="en-US" sz="3200" b="1"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EQUITY</a:t>
            </a:r>
            <a:r>
              <a:rPr lang="en-US" sz="3200" b="1" spc="-7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3200" b="1"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RETURNS</a:t>
            </a:r>
            <a:endParaRPr lang="en-US" sz="3200" dirty="0"/>
          </a:p>
        </p:txBody>
      </p:sp>
      <p:pic>
        <p:nvPicPr>
          <p:cNvPr id="3074" name="Picture 2" descr="Internal Rate of Return (IRR) Diagram">
            <a:extLst>
              <a:ext uri="{FF2B5EF4-FFF2-40B4-BE49-F238E27FC236}">
                <a16:creationId xmlns:a16="http://schemas.microsoft.com/office/drawing/2014/main" id="{3C08A664-8E22-4A62-B07D-97CAE173E304}"/>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609599" y="914400"/>
            <a:ext cx="11205029" cy="57621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199604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52633D-9D55-4EA7-8C5B-A371BE46EC67}"/>
              </a:ext>
            </a:extLst>
          </p:cNvPr>
          <p:cNvSpPr>
            <a:spLocks noGrp="1"/>
          </p:cNvSpPr>
          <p:nvPr>
            <p:ph type="title"/>
          </p:nvPr>
        </p:nvSpPr>
        <p:spPr>
          <a:xfrm>
            <a:off x="609600" y="1"/>
            <a:ext cx="10972800" cy="633046"/>
          </a:xfrm>
        </p:spPr>
        <p:txBody>
          <a:bodyPr>
            <a:normAutofit/>
          </a:bodyPr>
          <a:lstStyle/>
          <a:p>
            <a:r>
              <a:rPr lang="en-US" sz="3200" b="1"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EQUITY</a:t>
            </a:r>
            <a:r>
              <a:rPr lang="en-US" sz="3200" b="1" spc="-7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3200" b="1"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RETURNS</a:t>
            </a:r>
            <a:endParaRPr lang="en-US" sz="3200" dirty="0"/>
          </a:p>
        </p:txBody>
      </p:sp>
      <p:sp>
        <p:nvSpPr>
          <p:cNvPr id="3" name="Content Placeholder 2">
            <a:extLst>
              <a:ext uri="{FF2B5EF4-FFF2-40B4-BE49-F238E27FC236}">
                <a16:creationId xmlns:a16="http://schemas.microsoft.com/office/drawing/2014/main" id="{93005604-C37A-494F-BF36-66DB24F7C825}"/>
              </a:ext>
            </a:extLst>
          </p:cNvPr>
          <p:cNvSpPr>
            <a:spLocks noGrp="1"/>
          </p:cNvSpPr>
          <p:nvPr>
            <p:ph idx="1"/>
          </p:nvPr>
        </p:nvSpPr>
        <p:spPr>
          <a:xfrm>
            <a:off x="1" y="633047"/>
            <a:ext cx="12032342" cy="6072554"/>
          </a:xfrm>
        </p:spPr>
        <p:txBody>
          <a:bodyPr>
            <a:normAutofit fontScale="25000" lnSpcReduction="20000"/>
          </a:bodyPr>
          <a:lstStyle/>
          <a:p>
            <a:pPr algn="just" fontAlgn="base">
              <a:lnSpc>
                <a:spcPct val="170000"/>
              </a:lnSpc>
              <a:buFont typeface="Arial" panose="020B0604020202020204" pitchFamily="34" charset="0"/>
              <a:buChar char="•"/>
            </a:pPr>
            <a:r>
              <a:rPr lang="en-US" sz="7600" b="1" i="0" dirty="0">
                <a:solidFill>
                  <a:srgbClr val="FF0000"/>
                </a:solidFill>
                <a:effectLst/>
                <a:latin typeface="Times New Roman" panose="02020603050405020304" pitchFamily="18" charset="0"/>
                <a:cs typeface="Times New Roman" panose="02020603050405020304" pitchFamily="18" charset="0"/>
              </a:rPr>
              <a:t>The IRR of an investment is the discount rate at which the net present value of costs (negative cash flows ) of the investment equals the net present value of the benefits (positive cash flows) of the investment.</a:t>
            </a:r>
          </a:p>
          <a:p>
            <a:pPr algn="just" fontAlgn="base">
              <a:lnSpc>
                <a:spcPct val="170000"/>
              </a:lnSpc>
              <a:buFont typeface="Arial" panose="020B0604020202020204" pitchFamily="34" charset="0"/>
              <a:buChar char="•"/>
            </a:pPr>
            <a:endParaRPr lang="en-US" sz="7600" b="1" i="0" dirty="0">
              <a:solidFill>
                <a:srgbClr val="FF0000"/>
              </a:solidFill>
              <a:effectLst/>
              <a:latin typeface="Times New Roman" panose="02020603050405020304" pitchFamily="18" charset="0"/>
              <a:cs typeface="Times New Roman" panose="02020603050405020304" pitchFamily="18" charset="0"/>
            </a:endParaRPr>
          </a:p>
          <a:p>
            <a:pPr algn="just" fontAlgn="base">
              <a:lnSpc>
                <a:spcPct val="170000"/>
              </a:lnSpc>
              <a:buFont typeface="Arial" panose="020B0604020202020204" pitchFamily="34" charset="0"/>
              <a:buChar char="•"/>
            </a:pPr>
            <a:r>
              <a:rPr lang="en-US" sz="7600" b="0" i="0" dirty="0">
                <a:effectLst/>
                <a:latin typeface="Times New Roman" panose="02020603050405020304" pitchFamily="18" charset="0"/>
                <a:cs typeface="Times New Roman" panose="02020603050405020304" pitchFamily="18" charset="0"/>
              </a:rPr>
              <a:t>The higher a project’s IRR, the more desirable it is to undertake the project.</a:t>
            </a:r>
          </a:p>
          <a:p>
            <a:pPr marL="0" indent="0" algn="just" fontAlgn="base">
              <a:lnSpc>
                <a:spcPct val="170000"/>
              </a:lnSpc>
              <a:buNone/>
            </a:pPr>
            <a:endParaRPr lang="en-US" sz="7600" b="0" i="0" dirty="0">
              <a:effectLst/>
              <a:latin typeface="Times New Roman" panose="02020603050405020304" pitchFamily="18" charset="0"/>
              <a:cs typeface="Times New Roman" panose="02020603050405020304" pitchFamily="18" charset="0"/>
            </a:endParaRPr>
          </a:p>
          <a:p>
            <a:pPr algn="just" fontAlgn="base">
              <a:lnSpc>
                <a:spcPct val="170000"/>
              </a:lnSpc>
              <a:buFont typeface="Arial" panose="020B0604020202020204" pitchFamily="34" charset="0"/>
              <a:buChar char="•"/>
            </a:pPr>
            <a:r>
              <a:rPr lang="en-US" sz="7600" b="0" i="0" dirty="0">
                <a:effectLst/>
                <a:latin typeface="Times New Roman" panose="02020603050405020304" pitchFamily="18" charset="0"/>
                <a:cs typeface="Times New Roman" panose="02020603050405020304" pitchFamily="18" charset="0"/>
              </a:rPr>
              <a:t>A firm (or individual) should, in theory, undertake all projects or investments available with IRRs that exceed the cost of capital. Investment may be limited by availability of funds to the firm and/or by the firm’s capacity or ability to manage numerous projects.</a:t>
            </a:r>
          </a:p>
          <a:p>
            <a:pPr algn="just" fontAlgn="base">
              <a:lnSpc>
                <a:spcPct val="170000"/>
              </a:lnSpc>
              <a:buFont typeface="Arial" panose="020B0604020202020204" pitchFamily="34" charset="0"/>
              <a:buChar char="•"/>
            </a:pPr>
            <a:endParaRPr lang="en-US" sz="7600" b="0" i="0" dirty="0">
              <a:effectLst/>
              <a:latin typeface="Times New Roman" panose="02020603050405020304" pitchFamily="18" charset="0"/>
              <a:cs typeface="Times New Roman" panose="02020603050405020304" pitchFamily="18" charset="0"/>
            </a:endParaRPr>
          </a:p>
          <a:p>
            <a:pPr algn="just" rtl="0">
              <a:lnSpc>
                <a:spcPct val="170000"/>
              </a:lnSpc>
            </a:pPr>
            <a:r>
              <a:rPr lang="en-US" sz="7600" b="0" dirty="0">
                <a:effectLst/>
                <a:highlight>
                  <a:srgbClr val="FFFF00"/>
                </a:highlight>
                <a:latin typeface="Times New Roman" panose="02020603050405020304" pitchFamily="18" charset="0"/>
                <a:cs typeface="Times New Roman" panose="02020603050405020304" pitchFamily="18" charset="0"/>
              </a:rPr>
              <a:t>Based on IRR, a company will decide to either accept or reject a project. If the IRR of a new project exceeds a company’s required rate of return, that project will most likely be accepted. If IRR falls below the required rate of return, the project should be rejected.</a:t>
            </a:r>
          </a:p>
          <a:p>
            <a:pPr marL="0" indent="0" algn="just">
              <a:lnSpc>
                <a:spcPct val="170000"/>
              </a:lnSpc>
              <a:buNone/>
            </a:pPr>
            <a:r>
              <a:rPr lang="en-US" sz="7600" b="0" i="0" dirty="0">
                <a:effectLst/>
                <a:latin typeface="Times New Roman" panose="02020603050405020304" pitchFamily="18" charset="0"/>
                <a:cs typeface="Times New Roman" panose="02020603050405020304" pitchFamily="18" charset="0"/>
              </a:rPr>
              <a:t/>
            </a:r>
            <a:br>
              <a:rPr lang="en-US" sz="7600" b="0" i="0" dirty="0">
                <a:effectLst/>
                <a:latin typeface="Times New Roman" panose="02020603050405020304" pitchFamily="18" charset="0"/>
                <a:cs typeface="Times New Roman" panose="02020603050405020304" pitchFamily="18" charset="0"/>
              </a:rPr>
            </a:br>
            <a:endParaRPr lang="en-US" sz="7600" b="0" i="0" dirty="0">
              <a:effectLst/>
              <a:latin typeface="Times New Roman" panose="02020603050405020304" pitchFamily="18" charset="0"/>
              <a:cs typeface="Times New Roman" panose="02020603050405020304" pitchFamily="18" charset="0"/>
            </a:endParaRPr>
          </a:p>
          <a:p>
            <a:pPr marL="0" indent="0">
              <a:buNone/>
            </a:pPr>
            <a:endParaRPr lang="en-US" dirty="0"/>
          </a:p>
        </p:txBody>
      </p:sp>
    </p:spTree>
    <p:extLst>
      <p:ext uri="{BB962C8B-B14F-4D97-AF65-F5344CB8AC3E}">
        <p14:creationId xmlns:p14="http://schemas.microsoft.com/office/powerpoint/2010/main" val="310595451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2" descr="Casio FX-300MS Scientific Calculator at Rs 595/piece | Krishna Nagar |  Chennai| ID: 20333401130"/>
          <p:cNvPicPr>
            <a:picLocks noChangeAspect="1" noChangeArrowheads="1"/>
          </p:cNvPicPr>
          <p:nvPr/>
        </p:nvPicPr>
        <p:blipFill>
          <a:blip r:embed="rId2"/>
          <a:srcRect/>
          <a:stretch>
            <a:fillRect/>
          </a:stretch>
        </p:blipFill>
        <p:spPr bwMode="auto">
          <a:xfrm>
            <a:off x="5562600" y="0"/>
            <a:ext cx="6019800" cy="6858000"/>
          </a:xfrm>
          <a:prstGeom prst="rect">
            <a:avLst/>
          </a:prstGeom>
          <a:noFill/>
        </p:spPr>
      </p:pic>
      <p:sp>
        <p:nvSpPr>
          <p:cNvPr id="4" name="مربع نص 3">
            <a:extLst>
              <a:ext uri="{FF2B5EF4-FFF2-40B4-BE49-F238E27FC236}">
                <a16:creationId xmlns:a16="http://schemas.microsoft.com/office/drawing/2014/main" id="{605C2993-31DF-4D54-9CDC-BD8192713FA9}"/>
              </a:ext>
            </a:extLst>
          </p:cNvPr>
          <p:cNvSpPr txBox="1"/>
          <p:nvPr/>
        </p:nvSpPr>
        <p:spPr>
          <a:xfrm>
            <a:off x="2133600" y="3240587"/>
            <a:ext cx="4038600" cy="461665"/>
          </a:xfrm>
          <a:prstGeom prst="rect">
            <a:avLst/>
          </a:prstGeom>
          <a:noFill/>
        </p:spPr>
        <p:txBody>
          <a:bodyPr wrap="square">
            <a:spAutoFit/>
          </a:bodyPr>
          <a:lstStyle/>
          <a:p>
            <a:r>
              <a:rPr lang="en-US" sz="2400" b="1" dirty="0">
                <a:solidFill>
                  <a:srgbClr val="003366"/>
                </a:solidFill>
                <a:latin typeface="arial" panose="020B0604020202020204" pitchFamily="34" charset="0"/>
              </a:rPr>
              <a:t>Scientific Calculator</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24000" y="0"/>
            <a:ext cx="8991600" cy="6858000"/>
          </a:xfrm>
        </p:spPr>
        <p:txBody>
          <a:bodyPr>
            <a:normAutofit/>
          </a:bodyPr>
          <a:lstStyle/>
          <a:p>
            <a:pPr algn="just"/>
            <a:endParaRPr lang="en-US" dirty="0"/>
          </a:p>
        </p:txBody>
      </p:sp>
      <p:pic>
        <p:nvPicPr>
          <p:cNvPr id="4" name="image48.png"/>
          <p:cNvPicPr/>
          <p:nvPr/>
        </p:nvPicPr>
        <p:blipFill>
          <a:blip r:embed="rId2" cstate="print"/>
          <a:stretch>
            <a:fillRect/>
          </a:stretch>
        </p:blipFill>
        <p:spPr>
          <a:xfrm>
            <a:off x="436099" y="0"/>
            <a:ext cx="11394830" cy="6858000"/>
          </a:xfrm>
          <a:prstGeom prst="rect">
            <a:avLst/>
          </a:prstGeom>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24000" y="0"/>
            <a:ext cx="8991600" cy="6858000"/>
          </a:xfrm>
        </p:spPr>
        <p:txBody>
          <a:bodyPr>
            <a:normAutofit/>
          </a:bodyPr>
          <a:lstStyle/>
          <a:p>
            <a:pPr algn="just"/>
            <a:endParaRPr lang="en-US" dirty="0"/>
          </a:p>
        </p:txBody>
      </p:sp>
      <p:pic>
        <p:nvPicPr>
          <p:cNvPr id="4" name="image49.png"/>
          <p:cNvPicPr/>
          <p:nvPr/>
        </p:nvPicPr>
        <p:blipFill>
          <a:blip r:embed="rId2" cstate="print"/>
          <a:stretch>
            <a:fillRect/>
          </a:stretch>
        </p:blipFill>
        <p:spPr>
          <a:xfrm>
            <a:off x="787791" y="0"/>
            <a:ext cx="10621107" cy="6858000"/>
          </a:xfrm>
          <a:prstGeom prst="rect">
            <a:avLst/>
          </a:prstGeom>
        </p:spPr>
      </p:pic>
    </p:spTree>
  </p:cSld>
  <p:clrMapOvr>
    <a:masterClrMapping/>
  </p:clrMapOvr>
</p:sld>
</file>

<file path=ppt/theme/theme1.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490</TotalTime>
  <Words>1531</Words>
  <Application>Microsoft Office PowerPoint</Application>
  <PresentationFormat>Widescreen</PresentationFormat>
  <Paragraphs>129</Paragraphs>
  <Slides>22</Slides>
  <Notes>0</Notes>
  <HiddenSlides>0</HiddenSlides>
  <MMClips>0</MMClips>
  <ScaleCrop>false</ScaleCrop>
  <HeadingPairs>
    <vt:vector size="8" baseType="variant">
      <vt:variant>
        <vt:lpstr>Fonts Used</vt:lpstr>
      </vt:variant>
      <vt:variant>
        <vt:i4>9</vt:i4>
      </vt:variant>
      <vt:variant>
        <vt:lpstr>Theme</vt:lpstr>
      </vt:variant>
      <vt:variant>
        <vt:i4>3</vt:i4>
      </vt:variant>
      <vt:variant>
        <vt:lpstr>Embedded OLE Servers</vt:lpstr>
      </vt:variant>
      <vt:variant>
        <vt:i4>1</vt:i4>
      </vt:variant>
      <vt:variant>
        <vt:lpstr>Slide Titles</vt:lpstr>
      </vt:variant>
      <vt:variant>
        <vt:i4>22</vt:i4>
      </vt:variant>
    </vt:vector>
  </HeadingPairs>
  <TitlesOfParts>
    <vt:vector size="35" baseType="lpstr">
      <vt:lpstr>Arial</vt:lpstr>
      <vt:lpstr>Arial</vt:lpstr>
      <vt:lpstr>Calibri</vt:lpstr>
      <vt:lpstr>Calibri Light</vt:lpstr>
      <vt:lpstr>Georgia</vt:lpstr>
      <vt:lpstr>Helvetica Neue</vt:lpstr>
      <vt:lpstr>Palatino Linotype</vt:lpstr>
      <vt:lpstr>SourceSansPro</vt:lpstr>
      <vt:lpstr>Times New Roman</vt:lpstr>
      <vt:lpstr>2_Office Theme</vt:lpstr>
      <vt:lpstr>Office Theme</vt:lpstr>
      <vt:lpstr>1_Office Theme</vt:lpstr>
      <vt:lpstr>Document</vt:lpstr>
      <vt:lpstr>Project Financial Management  Prepared by  Dr. Walaa Mohamed Lecture 7</vt:lpstr>
      <vt:lpstr>Objective of this lecture</vt:lpstr>
      <vt:lpstr>OPERATING REVENUES AND COSTS </vt:lpstr>
      <vt:lpstr>OPERATING REVENUES AND COSTS </vt:lpstr>
      <vt:lpstr>OPERATING REVENUES AND COSTS </vt:lpstr>
      <vt:lpstr>EQUITY RETURNS </vt:lpstr>
      <vt:lpstr>PowerPoint Presentation</vt:lpstr>
      <vt:lpstr>PowerPoint Presentation</vt:lpstr>
      <vt:lpstr>PowerPoint Presentation</vt:lpstr>
      <vt:lpstr>PowerPoint Presentation</vt:lpstr>
      <vt:lpstr>EQUITY RETURNS</vt:lpstr>
      <vt:lpstr>EQUITY RETURNS</vt:lpstr>
      <vt:lpstr>EQUITY RETURNS</vt:lpstr>
      <vt:lpstr>EQUITY RETURNS</vt:lpstr>
      <vt:lpstr>EQUITY RETURNS</vt:lpstr>
      <vt:lpstr>EQUITY RETURNS</vt:lpstr>
      <vt:lpstr>EQUITY RETURNS</vt:lpstr>
      <vt:lpstr>EQUITY RETURNS</vt:lpstr>
      <vt:lpstr>EQUITY RETURNS</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Project Financial Management  Prepared by  Dr. Walaa Mohamed Lecture 7</dc:title>
  <dc:creator>ولاء محمد محمود بدر عامر</dc:creator>
  <cp:lastModifiedBy>esus</cp:lastModifiedBy>
  <cp:revision>34</cp:revision>
  <dcterms:created xsi:type="dcterms:W3CDTF">2021-06-27T22:31:45Z</dcterms:created>
  <dcterms:modified xsi:type="dcterms:W3CDTF">2021-11-03T16:55:26Z</dcterms:modified>
</cp:coreProperties>
</file>