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303" r:id="rId5"/>
    <p:sldId id="313" r:id="rId6"/>
    <p:sldId id="496" r:id="rId7"/>
    <p:sldId id="565" r:id="rId8"/>
    <p:sldId id="570" r:id="rId9"/>
    <p:sldId id="497" r:id="rId10"/>
    <p:sldId id="498" r:id="rId11"/>
    <p:sldId id="580" r:id="rId12"/>
    <p:sldId id="502" r:id="rId13"/>
    <p:sldId id="499" r:id="rId14"/>
    <p:sldId id="559" r:id="rId15"/>
    <p:sldId id="574" r:id="rId16"/>
    <p:sldId id="503" r:id="rId17"/>
    <p:sldId id="544" r:id="rId18"/>
    <p:sldId id="510" r:id="rId19"/>
    <p:sldId id="582" r:id="rId20"/>
    <p:sldId id="584" r:id="rId21"/>
    <p:sldId id="585" r:id="rId22"/>
    <p:sldId id="583" r:id="rId23"/>
    <p:sldId id="581" r:id="rId24"/>
    <p:sldId id="545" r:id="rId25"/>
    <p:sldId id="560" r:id="rId26"/>
    <p:sldId id="561" r:id="rId27"/>
    <p:sldId id="579" r:id="rId28"/>
    <p:sldId id="575" r:id="rId29"/>
    <p:sldId id="562" r:id="rId30"/>
    <p:sldId id="547" r:id="rId31"/>
    <p:sldId id="550" r:id="rId32"/>
    <p:sldId id="507" r:id="rId33"/>
    <p:sldId id="578" r:id="rId34"/>
    <p:sldId id="513" r:id="rId35"/>
    <p:sldId id="576" r:id="rId36"/>
    <p:sldId id="553" r:id="rId37"/>
    <p:sldId id="514" r:id="rId38"/>
    <p:sldId id="557" r:id="rId39"/>
    <p:sldId id="515" r:id="rId40"/>
    <p:sldId id="572" r:id="rId41"/>
    <p:sldId id="573" r:id="rId42"/>
    <p:sldId id="571" r:id="rId43"/>
    <p:sldId id="586" r:id="rId44"/>
    <p:sldId id="587" r:id="rId45"/>
    <p:sldId id="551" r:id="rId46"/>
    <p:sldId id="55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565"/>
            <p14:sldId id="570"/>
            <p14:sldId id="497"/>
            <p14:sldId id="498"/>
            <p14:sldId id="580"/>
            <p14:sldId id="502"/>
            <p14:sldId id="499"/>
            <p14:sldId id="559"/>
            <p14:sldId id="574"/>
            <p14:sldId id="503"/>
            <p14:sldId id="544"/>
            <p14:sldId id="510"/>
            <p14:sldId id="582"/>
            <p14:sldId id="584"/>
            <p14:sldId id="585"/>
            <p14:sldId id="583"/>
            <p14:sldId id="581"/>
            <p14:sldId id="545"/>
            <p14:sldId id="560"/>
            <p14:sldId id="561"/>
            <p14:sldId id="579"/>
            <p14:sldId id="575"/>
            <p14:sldId id="562"/>
            <p14:sldId id="547"/>
            <p14:sldId id="550"/>
            <p14:sldId id="507"/>
            <p14:sldId id="578"/>
            <p14:sldId id="513"/>
            <p14:sldId id="576"/>
            <p14:sldId id="553"/>
            <p14:sldId id="514"/>
            <p14:sldId id="557"/>
            <p14:sldId id="515"/>
            <p14:sldId id="572"/>
            <p14:sldId id="573"/>
            <p14:sldId id="571"/>
            <p14:sldId id="586"/>
            <p14:sldId id="587"/>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70" d="100"/>
          <a:sy n="70" d="100"/>
        </p:scale>
        <p:origin x="6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6439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smtClean="0">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2619" y="3117377"/>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السابعة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523220"/>
          </a:xfrm>
          <a:prstGeom prst="rect">
            <a:avLst/>
          </a:prstGeom>
          <a:noFill/>
        </p:spPr>
        <p:txBody>
          <a:bodyPr wrap="square" rtlCol="0">
            <a:spAutoFit/>
          </a:bodyPr>
          <a:lstStyle/>
          <a:p>
            <a:r>
              <a:rPr lang="en-US" sz="2800" b="1" smtClean="0">
                <a:latin typeface="Simplified Arabic" panose="02020603050405020304" pitchFamily="18" charset="-78"/>
                <a:cs typeface="Simplified Arabic" panose="02020603050405020304" pitchFamily="18" charset="-78"/>
              </a:rPr>
              <a:t>DGM 226</a:t>
            </a:r>
            <a:endParaRPr lang="en-US" sz="28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4212891" y="4414109"/>
            <a:ext cx="6719456" cy="100982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smtClean="0">
                <a:solidFill>
                  <a:schemeClr val="tx1"/>
                </a:solidFill>
                <a:latin typeface="Simplified Arabic" panose="02020603050405020304" pitchFamily="18" charset="-78"/>
                <a:cs typeface="Simplified Arabic" panose="02020603050405020304" pitchFamily="18" charset="-78"/>
              </a:rPr>
              <a:t>دور الإعلام الرقمي في معالجة قضايا التنمية المستدامة</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75963" y="1997096"/>
            <a:ext cx="7059605" cy="3622530"/>
          </a:xfrm>
          <a:prstGeom prst="rect">
            <a:avLst/>
          </a:prstGeom>
          <a:noFill/>
        </p:spPr>
        <p:txBody>
          <a:bodyPr wrap="square" rtlCol="0">
            <a:spAutoFit/>
          </a:bodyPr>
          <a:lstStyle/>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أولًا: وظائف الإعلام الرقمي التنموي.</a:t>
            </a: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ثانيًا: دور الإعلام الرقمي  في قضايا التنمية المستدامة البيئية.</a:t>
            </a: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ثالثًا: دور </a:t>
            </a:r>
            <a:r>
              <a:rPr lang="ar-EG" sz="3600" b="1">
                <a:latin typeface="Simplified Arabic" panose="02020603050405020304" pitchFamily="18" charset="-78"/>
                <a:cs typeface="Simplified Arabic" panose="02020603050405020304" pitchFamily="18" charset="-78"/>
              </a:rPr>
              <a:t>الإعلام الرقمي في قضايا التنمية المستدامة الاجتماعية.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96474" y="981396"/>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13445" y="1404564"/>
            <a:ext cx="6044821" cy="4680359"/>
          </a:xfrm>
        </p:spPr>
        <p:txBody>
          <a:bodyPr>
            <a:noAutofit/>
          </a:bodyPr>
          <a:lstStyle/>
          <a:p>
            <a:pPr algn="just" rtl="1">
              <a:lnSpc>
                <a:spcPct val="110000"/>
              </a:lnSpc>
              <a:spcBef>
                <a:spcPts val="110"/>
              </a:spcBef>
              <a:spcAft>
                <a:spcPts val="110"/>
              </a:spcAft>
            </a:pPr>
            <a:r>
              <a:rPr lang="ar-EG" b="1" u="sng">
                <a:solidFill>
                  <a:srgbClr val="203E5F"/>
                </a:solidFill>
                <a:latin typeface="Simplified Arabic" panose="02020603050405020304" pitchFamily="18" charset="-78"/>
                <a:cs typeface="Simplified Arabic" panose="02020603050405020304" pitchFamily="18" charset="-78"/>
              </a:rPr>
              <a:t>حدد "شرام" العديد من الوظائف لوسائل الاتصال التي يمكن أن تقوم بها على أفضل وجه لدفع عجلة التنمية، وهذه الوظائف تتمثل فيما يأتي</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b="1" u="sng">
                <a:solidFill>
                  <a:srgbClr val="203E5F"/>
                </a:solidFill>
                <a:latin typeface="Simplified Arabic" panose="02020603050405020304" pitchFamily="18" charset="-78"/>
                <a:cs typeface="Simplified Arabic" panose="02020603050405020304" pitchFamily="18" charset="-78"/>
              </a:rPr>
              <a:t>.</a:t>
            </a: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 الإخبار والإعلام:</a:t>
            </a: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حيث تقوم بنقل الأخبار بمختلف أنواعها الاجتماعية والسياسية والاقتصادية والثقافية سواء كانت محلية أم عالمية</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وقد ساعد التطور التقني لهذه الوسائل جعل العالم قرية كونية فأصبح الإنسان أكثر </a:t>
            </a:r>
            <a:r>
              <a:rPr lang="ar-EG" sz="2400" b="1" u="sng" smtClean="0">
                <a:latin typeface="Simplified Arabic" panose="02020603050405020304" pitchFamily="18" charset="-78"/>
                <a:cs typeface="Simplified Arabic" panose="02020603050405020304" pitchFamily="18" charset="-78"/>
              </a:rPr>
              <a:t>اتصالاً </a:t>
            </a:r>
            <a:r>
              <a:rPr lang="ar-EG" sz="2400" b="1" u="sng">
                <a:latin typeface="Simplified Arabic" panose="02020603050405020304" pitchFamily="18" charset="-78"/>
                <a:cs typeface="Simplified Arabic" panose="02020603050405020304" pitchFamily="18" charset="-78"/>
              </a:rPr>
              <a:t>بالعالم الخارجي </a:t>
            </a:r>
            <a:r>
              <a:rPr lang="ar-EG" sz="2400" b="1" u="sng" smtClean="0">
                <a:latin typeface="Simplified Arabic" panose="02020603050405020304" pitchFamily="18" charset="-78"/>
                <a:cs typeface="Simplified Arabic" panose="02020603050405020304" pitchFamily="18" charset="-78"/>
              </a:rPr>
              <a:t>فضلًا </a:t>
            </a:r>
            <a:r>
              <a:rPr lang="ar-EG" sz="2400" b="1" u="sng">
                <a:latin typeface="Simplified Arabic" panose="02020603050405020304" pitchFamily="18" charset="-78"/>
                <a:cs typeface="Simplified Arabic" panose="02020603050405020304" pitchFamily="18" charset="-78"/>
              </a:rPr>
              <a:t>عن اتصاله </a:t>
            </a:r>
            <a:r>
              <a:rPr lang="ar-EG" sz="2400" b="1" u="sng" smtClean="0">
                <a:latin typeface="Simplified Arabic" panose="02020603050405020304" pitchFamily="18" charset="-78"/>
                <a:cs typeface="Simplified Arabic" panose="02020603050405020304" pitchFamily="18" charset="-78"/>
              </a:rPr>
              <a:t>بمجتمعه</a:t>
            </a:r>
            <a:r>
              <a:rPr lang="ar-EG" sz="2400" b="1" u="sng">
                <a:latin typeface="Simplified Arabic" panose="02020603050405020304" pitchFamily="18" charset="-78"/>
                <a:cs typeface="Simplified Arabic" panose="02020603050405020304" pitchFamily="18" charset="-78"/>
              </a:rPr>
              <a:t>.</a:t>
            </a: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3" y="1404564"/>
            <a:ext cx="4640238" cy="4909359"/>
          </a:xfrm>
        </p:spPr>
      </p:pic>
    </p:spTree>
    <p:extLst>
      <p:ext uri="{BB962C8B-B14F-4D97-AF65-F5344CB8AC3E}">
        <p14:creationId xmlns:p14="http://schemas.microsoft.com/office/powerpoint/2010/main" val="173362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431809" y="1464449"/>
            <a:ext cx="6080526" cy="4388561"/>
          </a:xfrm>
        </p:spPr>
        <p:txBody>
          <a:bodyPr>
            <a:noAutofit/>
          </a:bodyPr>
          <a:lstStyle/>
          <a:p>
            <a:pPr algn="just"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كما أن تلك الوظيفة تنبثق منها مهام فرعية وهى</a:t>
            </a:r>
            <a:r>
              <a:rPr lang="ar-EG" b="1" u="sng">
                <a:latin typeface="Simplified Arabic" panose="02020603050405020304" pitchFamily="18" charset="-78"/>
                <a:cs typeface="Simplified Arabic" panose="02020603050405020304" pitchFamily="18" charset="-78"/>
              </a:rPr>
              <a:t>:  توسيع الآفاق: وذلك من خلال معرفة الجديد و تركيز الاهتمام بإضفاء الأهمية القصوى على الآراء أو الأشخاص أو الموضوعات المختلفة مما يقود لإنجاح عمليات التنمية، إضافة إلى رفع مستوى التطلعات بدفع الأفراد للتطلع لحياة أفضل وبدون ذلك يصبح تحقيق التنمية أمرًا بعيد المنال</a:t>
            </a:r>
            <a:r>
              <a:rPr lang="ar-EG"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endParaRPr lang="en-US" sz="25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3521" y="1464448"/>
            <a:ext cx="4778979" cy="4630271"/>
          </a:xfrm>
        </p:spPr>
      </p:pic>
    </p:spTree>
    <p:extLst>
      <p:ext uri="{BB962C8B-B14F-4D97-AF65-F5344CB8AC3E}">
        <p14:creationId xmlns:p14="http://schemas.microsoft.com/office/powerpoint/2010/main" val="3157200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68036" y="1373053"/>
            <a:ext cx="6107823" cy="4388561"/>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.2</a:t>
            </a:r>
            <a:r>
              <a:rPr lang="ar-EG" b="1" u="sng" smtClean="0">
                <a:solidFill>
                  <a:srgbClr val="203E5F"/>
                </a:solidFill>
                <a:latin typeface="Simplified Arabic" panose="02020603050405020304" pitchFamily="18" charset="-78"/>
                <a:cs typeface="Simplified Arabic" panose="02020603050405020304" pitchFamily="18" charset="-78"/>
              </a:rPr>
              <a:t>التعليم</a:t>
            </a:r>
            <a:r>
              <a:rPr lang="ar-EG" b="1" u="sng">
                <a:solidFill>
                  <a:srgbClr val="203E5F"/>
                </a:solidFill>
                <a:latin typeface="Simplified Arabic" panose="02020603050405020304" pitchFamily="18" charset="-78"/>
                <a:cs typeface="Simplified Arabic" panose="02020603050405020304" pitchFamily="18" charset="-78"/>
              </a:rPr>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smtClean="0">
                <a:latin typeface="Simplified Arabic" panose="02020603050405020304" pitchFamily="18" charset="-78"/>
                <a:cs typeface="Simplified Arabic" panose="02020603050405020304" pitchFamily="18" charset="-78"/>
              </a:rPr>
              <a:t>يقوم </a:t>
            </a:r>
            <a:r>
              <a:rPr lang="ar-EG" sz="2400" b="1">
                <a:latin typeface="Simplified Arabic" panose="02020603050405020304" pitchFamily="18" charset="-78"/>
                <a:cs typeface="Simplified Arabic" panose="02020603050405020304" pitchFamily="18" charset="-78"/>
              </a:rPr>
              <a:t>الإعلام التنموي بتعليم الناس المهارات والأساليب اللازمة التي تتطلبها التنمية</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فتعليم المهارات المطلوبة من وظائف الإعلام </a:t>
            </a:r>
            <a:r>
              <a:rPr lang="ar-EG" sz="2400" b="1" u="sng" smtClean="0">
                <a:latin typeface="Simplified Arabic" panose="02020603050405020304" pitchFamily="18" charset="-78"/>
                <a:cs typeface="Simplified Arabic" panose="02020603050405020304" pitchFamily="18" charset="-78"/>
              </a:rPr>
              <a:t>مثل: </a:t>
            </a:r>
            <a:r>
              <a:rPr lang="ar-EG" sz="2400" b="1" u="sng">
                <a:latin typeface="Simplified Arabic" panose="02020603050405020304" pitchFamily="18" charset="-78"/>
                <a:cs typeface="Simplified Arabic" panose="02020603050405020304" pitchFamily="18" charset="-78"/>
              </a:rPr>
              <a:t>تعليم الأطفال والزراعيين وسائل الزراعة الحديثة وتدريب المهندسين والأطباء وتزويد العمال بالمهارات الفنية لتلبية احتياجات المجتمع وتزويده بأساليب العناية </a:t>
            </a:r>
            <a:r>
              <a:rPr lang="ar-EG" sz="2400" b="1" u="sng" smtClean="0">
                <a:latin typeface="Simplified Arabic" panose="02020603050405020304" pitchFamily="18" charset="-78"/>
                <a:cs typeface="Simplified Arabic" panose="02020603050405020304" pitchFamily="18" charset="-78"/>
              </a:rPr>
              <a:t>الصحية، </a:t>
            </a:r>
            <a:r>
              <a:rPr lang="ar-EG" sz="2400" b="1">
                <a:latin typeface="Simplified Arabic" panose="02020603050405020304" pitchFamily="18" charset="-78"/>
                <a:cs typeface="Simplified Arabic" panose="02020603050405020304" pitchFamily="18" charset="-78"/>
              </a:rPr>
              <a:t>كل هذه المهام تستطيع وسائل الاتصال الجماهيري القيام بها على أكمل وجه </a:t>
            </a:r>
            <a:r>
              <a:rPr lang="ar-EG" sz="2400" b="1" smtClean="0">
                <a:latin typeface="Simplified Arabic" panose="02020603050405020304" pitchFamily="18" charset="-78"/>
                <a:cs typeface="Simplified Arabic" panose="02020603050405020304" pitchFamily="18" charset="-78"/>
              </a:rPr>
              <a:t>فضلاً </a:t>
            </a:r>
            <a:r>
              <a:rPr lang="ar-EG" sz="2400" b="1">
                <a:latin typeface="Simplified Arabic" panose="02020603050405020304" pitchFamily="18" charset="-78"/>
                <a:cs typeface="Simplified Arabic" panose="02020603050405020304" pitchFamily="18" charset="-78"/>
              </a:rPr>
              <a:t>عن إمكانية ترسيخ التطورات الإيجابية من خلال التعليم </a:t>
            </a:r>
            <a:r>
              <a:rPr lang="ar-EG" sz="2400" b="1" smtClean="0">
                <a:latin typeface="Simplified Arabic" panose="02020603050405020304" pitchFamily="18" charset="-78"/>
                <a:cs typeface="Simplified Arabic" panose="02020603050405020304" pitchFamily="18" charset="-78"/>
              </a:rPr>
              <a:t>أيضًا </a:t>
            </a:r>
            <a:r>
              <a:rPr lang="ar-EG" sz="2400" b="1">
                <a:latin typeface="Simplified Arabic" panose="02020603050405020304" pitchFamily="18" charset="-78"/>
                <a:cs typeface="Simplified Arabic" panose="02020603050405020304" pitchFamily="18" charset="-78"/>
              </a:rPr>
              <a:t>والاهتمام بالتربية </a:t>
            </a:r>
            <a:r>
              <a:rPr lang="ar-EG" sz="2400" b="1" smtClean="0">
                <a:latin typeface="Simplified Arabic" panose="02020603050405020304" pitchFamily="18" charset="-78"/>
                <a:cs typeface="Simplified Arabic" panose="02020603050405020304" pitchFamily="18" charset="-78"/>
              </a:rPr>
              <a:t>جنبًا </a:t>
            </a:r>
            <a:r>
              <a:rPr lang="ar-EG" sz="2400" b="1">
                <a:latin typeface="Simplified Arabic" panose="02020603050405020304" pitchFamily="18" charset="-78"/>
                <a:cs typeface="Simplified Arabic" panose="02020603050405020304" pitchFamily="18" charset="-78"/>
              </a:rPr>
              <a:t>إلى جنب.</a:t>
            </a:r>
            <a:endParaRPr lang="en-US" sz="24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7547" y="1501794"/>
            <a:ext cx="4703928" cy="4792981"/>
          </a:xfrm>
        </p:spPr>
      </p:pic>
    </p:spTree>
    <p:extLst>
      <p:ext uri="{BB962C8B-B14F-4D97-AF65-F5344CB8AC3E}">
        <p14:creationId xmlns:p14="http://schemas.microsoft.com/office/powerpoint/2010/main" val="2915464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306472" y="365126"/>
            <a:ext cx="9047328"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1193" y="1391315"/>
            <a:ext cx="4462819" cy="5118667"/>
          </a:xfrm>
        </p:spPr>
      </p:pic>
      <p:sp>
        <p:nvSpPr>
          <p:cNvPr id="2" name="مستطيل 1"/>
          <p:cNvSpPr/>
          <p:nvPr/>
        </p:nvSpPr>
        <p:spPr>
          <a:xfrm>
            <a:off x="5257800" y="1391315"/>
            <a:ext cx="6096000" cy="3985706"/>
          </a:xfrm>
          <a:prstGeom prst="rect">
            <a:avLst/>
          </a:prstGeom>
        </p:spPr>
        <p:txBody>
          <a:bodyPr>
            <a:spAutoFit/>
          </a:bodyPr>
          <a:lstStyle/>
          <a:p>
            <a:pPr algn="r" rtl="1">
              <a:lnSpc>
                <a:spcPct val="107000"/>
              </a:lnSpc>
              <a:spcAft>
                <a:spcPts val="800"/>
              </a:spcAft>
            </a:pP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ترابط المجتمع:</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حيث تعمل وسائل الإعلام على ترابط المجتمع والحفاظ على كيانه ومعتقداته وعاداته وتقاليده وتوحيد أهدافه وربط الأفراد بعضهم ببعض وربطهم بحكومتهم</a:t>
            </a:r>
            <a:r>
              <a:rPr lang="ar-EG" sz="2800" b="1">
                <a:latin typeface="Simplified Arabic" panose="02020603050405020304" pitchFamily="18" charset="-78"/>
                <a:ea typeface="Calibri" panose="020F0502020204030204" pitchFamily="34" charset="0"/>
                <a:cs typeface="Simplified Arabic" panose="02020603050405020304" pitchFamily="18" charset="-78"/>
              </a:rPr>
              <a:t>، فوسائل الإعلام في المجتمع كالجهاز العصبي في الجسم كلاهما يعمل على تماسك الأعضاء وتنسيق حركتها</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090124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54352" y="994562"/>
            <a:ext cx="6199448" cy="5435847"/>
          </a:xfrm>
          <a:prstGeom prst="rect">
            <a:avLst/>
          </a:prstGeom>
        </p:spPr>
        <p:txBody>
          <a:bodyPr wrap="square">
            <a:spAutoFit/>
          </a:bodyPr>
          <a:lstStyle/>
          <a:p>
            <a:pPr marL="285750" indent="-285750" algn="just" rtl="1">
              <a:lnSpc>
                <a:spcPct val="110000"/>
              </a:lnSpc>
              <a:spcBef>
                <a:spcPts val="110"/>
              </a:spcBef>
              <a:spcAft>
                <a:spcPts val="110"/>
              </a:spcAft>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algn="r" rtl="1"/>
            <a:r>
              <a:rPr lang="en-US" sz="2800" b="1" u="sng">
                <a:solidFill>
                  <a:srgbClr val="203E5F"/>
                </a:solidFill>
                <a:latin typeface="Simplified Arabic" panose="02020603050405020304" pitchFamily="18" charset="-78"/>
                <a:cs typeface="Simplified Arabic" panose="02020603050405020304" pitchFamily="18" charset="-78"/>
              </a:rPr>
              <a:t>4</a:t>
            </a:r>
            <a:r>
              <a:rPr lang="ar-EG" sz="2800" b="1" u="sng">
                <a:solidFill>
                  <a:srgbClr val="203E5F"/>
                </a:solidFill>
                <a:latin typeface="Simplified Arabic" panose="02020603050405020304" pitchFamily="18" charset="-78"/>
                <a:cs typeface="Simplified Arabic" panose="02020603050405020304" pitchFamily="18" charset="-78"/>
              </a:rPr>
              <a:t> الرقابة: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r>
              <a:rPr lang="ar-EG" sz="2800">
                <a:latin typeface="Simplified Arabic" panose="02020603050405020304" pitchFamily="18" charset="-78"/>
                <a:cs typeface="Simplified Arabic" panose="02020603050405020304" pitchFamily="18" charset="-78"/>
              </a:rPr>
              <a:t>‏</a:t>
            </a:r>
            <a:r>
              <a:rPr lang="ar-EG" sz="2400" b="1" u="sng">
                <a:latin typeface="Simplified Arabic" panose="02020603050405020304" pitchFamily="18" charset="-78"/>
                <a:cs typeface="Simplified Arabic" panose="02020603050405020304" pitchFamily="18" charset="-78"/>
              </a:rPr>
              <a:t>حيث تلعب وسائل الإعلام دورًا مساندًا للحكومة في الرقابة والإشراف على البيئة التي يتم فيها الاتصال، وذلك لكشف ما يهدد قيم المجتمع ويؤثر فيها، كما تلعب دورًا رئيسيًا في الدفاع عن مصالح الناس، وتنفيذها وهذه الوظيفة الأساسية لتقدم </a:t>
            </a:r>
            <a:r>
              <a:rPr lang="ar-EG" sz="2400" b="1" u="sng" smtClean="0">
                <a:latin typeface="Simplified Arabic" panose="02020603050405020304" pitchFamily="18" charset="-78"/>
                <a:cs typeface="Simplified Arabic" panose="02020603050405020304" pitchFamily="18" charset="-78"/>
              </a:rPr>
              <a:t>المجتمعات، وهى </a:t>
            </a:r>
            <a:r>
              <a:rPr lang="ar-EG" sz="2400" b="1" u="sng">
                <a:latin typeface="Simplified Arabic" panose="02020603050405020304" pitchFamily="18" charset="-78"/>
                <a:cs typeface="Simplified Arabic" panose="02020603050405020304" pitchFamily="18" charset="-78"/>
              </a:rPr>
              <a:t>وظيفة ملحة في العالم الثالث حيث تحتاج هذه الدول إلى تعبئة جهودها الوطنية من أجل التنمية وهذا يستدعي ضرورة نشر المعرفة وكشف كل المعوقات وأشكال الفساد وعدم الكفاءة والفشل في إدارة </a:t>
            </a:r>
            <a:r>
              <a:rPr lang="ar-EG" sz="2400" b="1" u="sng" smtClean="0">
                <a:latin typeface="Simplified Arabic" panose="02020603050405020304" pitchFamily="18" charset="-78"/>
                <a:cs typeface="Simplified Arabic" panose="02020603050405020304" pitchFamily="18" charset="-78"/>
              </a:rPr>
              <a:t>المشاريع</a:t>
            </a:r>
            <a:r>
              <a:rPr lang="ar-EG" sz="2400" u="sng">
                <a:latin typeface="Simplified Arabic" panose="02020603050405020304" pitchFamily="18" charset="-78"/>
                <a:cs typeface="Simplified Arabic" panose="02020603050405020304" pitchFamily="18" charset="-78"/>
              </a:rPr>
              <a:t> </a:t>
            </a:r>
            <a:r>
              <a:rPr lang="ar-EG" sz="2400" b="1" u="sng" smtClean="0">
                <a:latin typeface="Simplified Arabic" panose="02020603050405020304" pitchFamily="18" charset="-78"/>
                <a:cs typeface="Simplified Arabic" panose="02020603050405020304" pitchFamily="18" charset="-78"/>
              </a:rPr>
              <a:t>وتنفيذها </a:t>
            </a:r>
            <a:r>
              <a:rPr lang="ar-EG" sz="2400" b="1" u="sng">
                <a:latin typeface="Simplified Arabic" panose="02020603050405020304" pitchFamily="18" charset="-78"/>
                <a:cs typeface="Simplified Arabic" panose="02020603050405020304" pitchFamily="18" charset="-78"/>
              </a:rPr>
              <a:t>وهذه الوظيفة الأساسية لتقدم </a:t>
            </a:r>
            <a:r>
              <a:rPr lang="ar-EG" sz="2400" b="1" u="sng" smtClean="0">
                <a:latin typeface="Simplified Arabic" panose="02020603050405020304" pitchFamily="18" charset="-78"/>
                <a:cs typeface="Simplified Arabic" panose="02020603050405020304" pitchFamily="18" charset="-78"/>
              </a:rPr>
              <a:t>المجتمعات.</a:t>
            </a:r>
          </a:p>
          <a:p>
            <a:pPr algn="just" rtl="1"/>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2597" y="1446664"/>
            <a:ext cx="4675188" cy="4983746"/>
          </a:xfrm>
        </p:spPr>
      </p:pic>
    </p:spTree>
    <p:extLst>
      <p:ext uri="{BB962C8B-B14F-4D97-AF65-F5344CB8AC3E}">
        <p14:creationId xmlns:p14="http://schemas.microsoft.com/office/powerpoint/2010/main" val="82399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5504584"/>
          </a:xfrm>
          <a:prstGeom prst="rect">
            <a:avLst/>
          </a:prstGeom>
        </p:spPr>
        <p:txBody>
          <a:bodyPr wrap="square">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5</a:t>
            </a:r>
            <a:r>
              <a:rPr lang="ar-EG" sz="2800" b="1" u="sng" smtClean="0">
                <a:solidFill>
                  <a:srgbClr val="203E5F"/>
                </a:solidFill>
                <a:latin typeface="Simplified Arabic" panose="02020603050405020304" pitchFamily="18" charset="-78"/>
                <a:cs typeface="Simplified Arabic" panose="02020603050405020304" pitchFamily="18" charset="-78"/>
              </a:rPr>
              <a:t>. تكوين </a:t>
            </a:r>
            <a:r>
              <a:rPr lang="ar-EG" sz="2800" b="1" u="sng">
                <a:solidFill>
                  <a:srgbClr val="203E5F"/>
                </a:solidFill>
                <a:latin typeface="Simplified Arabic" panose="02020603050405020304" pitchFamily="18" charset="-78"/>
                <a:cs typeface="Simplified Arabic" panose="02020603050405020304" pitchFamily="18" charset="-78"/>
              </a:rPr>
              <a:t>الآراء والاتجاهات:</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تقوم وسائل الإعلام بدور كبير في تكوين الرأي العام وقد يتصل بهذه الوظيفة ترتيب الأولويات ووضع </a:t>
            </a:r>
            <a:r>
              <a:rPr lang="ar-EG" sz="2800" b="1" smtClean="0">
                <a:latin typeface="Simplified Arabic" panose="02020603050405020304" pitchFamily="18" charset="-78"/>
                <a:cs typeface="Simplified Arabic" panose="02020603050405020304" pitchFamily="18" charset="-78"/>
              </a:rPr>
              <a:t>الأجندة؛ </a:t>
            </a:r>
            <a:r>
              <a:rPr lang="ar-EG" sz="2800" b="1" u="sng">
                <a:latin typeface="Simplified Arabic" panose="02020603050405020304" pitchFamily="18" charset="-78"/>
                <a:cs typeface="Simplified Arabic" panose="02020603050405020304" pitchFamily="18" charset="-78"/>
              </a:rPr>
              <a:t>حيث تعد تكنيكًا خاصًا يستخدم لتكوين الآراء وترتيب الموضوعات لدى الجمهور حسب أولوياتها وحسب التركيز التي تلقاه من قبل وسائل الإعلام حيث يمكن للإعلام بأساليبه ووسائله تعديل وتغيير المفاهيم والسلوكيات والاتجاهات السلبية إلى إيجابية.</a:t>
            </a:r>
            <a:endParaRPr lang="en-US" sz="2800" b="1" u="sng">
              <a:latin typeface="Simplified Arabic" panose="02020603050405020304" pitchFamily="18" charset="-78"/>
              <a:cs typeface="Simplified Arabic" panose="02020603050405020304" pitchFamily="18" charset="-78"/>
            </a:endParaRPr>
          </a:p>
          <a:p>
            <a:pPr algn="just" rtl="1"/>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17335" y="1505424"/>
            <a:ext cx="4973531" cy="4913401"/>
          </a:xfrm>
        </p:spPr>
      </p:pic>
    </p:spTree>
    <p:extLst>
      <p:ext uri="{BB962C8B-B14F-4D97-AF65-F5344CB8AC3E}">
        <p14:creationId xmlns:p14="http://schemas.microsoft.com/office/powerpoint/2010/main" val="2099063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56314" y="298568"/>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84946" y="365124"/>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141794" y="1460310"/>
            <a:ext cx="6212005" cy="5056256"/>
          </a:xfrm>
          <a:prstGeom prst="rect">
            <a:avLst/>
          </a:prstGeom>
        </p:spPr>
        <p:txBody>
          <a:bodyPr wrap="square">
            <a:spAutoFit/>
          </a:bodyPr>
          <a:lstStyle/>
          <a:p>
            <a:pPr algn="r" rtl="1"/>
            <a:r>
              <a:rPr lang="en-US" sz="2800" b="1" u="sng" smtClean="0">
                <a:solidFill>
                  <a:srgbClr val="203E5F"/>
                </a:solidFill>
                <a:latin typeface="Simplified Arabic" panose="02020603050405020304" pitchFamily="18" charset="-78"/>
                <a:cs typeface="Simplified Arabic" panose="02020603050405020304" pitchFamily="18" charset="-78"/>
              </a:rPr>
              <a:t>.6</a:t>
            </a:r>
            <a:r>
              <a:rPr lang="ar-EG" sz="2800" b="1" u="sng" smtClean="0">
                <a:solidFill>
                  <a:srgbClr val="203E5F"/>
                </a:solidFill>
                <a:latin typeface="Simplified Arabic" panose="02020603050405020304" pitchFamily="18" charset="-78"/>
                <a:cs typeface="Simplified Arabic" panose="02020603050405020304" pitchFamily="18" charset="-78"/>
              </a:rPr>
              <a:t>الترفيه</a:t>
            </a:r>
            <a:r>
              <a:rPr lang="ar-EG" sz="2800" b="1" u="sng">
                <a:solidFill>
                  <a:srgbClr val="203E5F"/>
                </a:solidFill>
                <a:latin typeface="Simplified Arabic" panose="02020603050405020304" pitchFamily="18" charset="-78"/>
                <a:cs typeface="Simplified Arabic" panose="02020603050405020304" pitchFamily="18" charset="-78"/>
              </a:rPr>
              <a:t>: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حيث تعمل وسائل الاتصال على تحقيق بعض الاشباعات النفسية والاجتماعية لإزالة التوتر الإنساني على مستوى الأفراد والجماعات في أي مجتمع، </a:t>
            </a:r>
            <a:r>
              <a:rPr lang="ar-EG" sz="2400" b="1" u="sng">
                <a:latin typeface="Simplified Arabic" panose="02020603050405020304" pitchFamily="18" charset="-78"/>
                <a:cs typeface="Simplified Arabic" panose="02020603050405020304" pitchFamily="18" charset="-78"/>
              </a:rPr>
              <a:t>ومن هنا لجأت إلى التنوع في برامجها من حيث الشكل والمضمون، وهناك ملاحظة </a:t>
            </a:r>
            <a:r>
              <a:rPr lang="ar-EG" sz="2400" b="1" u="sng" smtClean="0">
                <a:latin typeface="Simplified Arabic" panose="02020603050405020304" pitchFamily="18" charset="-78"/>
                <a:cs typeface="Simplified Arabic" panose="02020603050405020304" pitchFamily="18" charset="-78"/>
              </a:rPr>
              <a:t>مهمة </a:t>
            </a:r>
            <a:r>
              <a:rPr lang="ar-EG" sz="2400" b="1" u="sng">
                <a:latin typeface="Simplified Arabic" panose="02020603050405020304" pitchFamily="18" charset="-78"/>
                <a:cs typeface="Simplified Arabic" panose="02020603050405020304" pitchFamily="18" charset="-78"/>
              </a:rPr>
              <a:t>حيث أهمل العديد من دراسي الإعلام أهمية الدور الترفيهي في العملية التنموية برغم أهميته؛ حيث يمكن من خلال بث قيم تنموية ونماذج للاحتذاء تساعد على دعم العمل التنموي، بالإضافة إلى أن الترفيه يعمل على الحفاظ على جمهور الوسيلة الإعلامية بدلا من تسربه إلى الوسائل المنافسة.</a:t>
            </a:r>
            <a:endParaRPr lang="en-US" sz="24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smtClean="0">
              <a:latin typeface="Calibri" panose="020F0502020204030204" pitchFamily="34" charset="0"/>
              <a:ea typeface="Calibri" panose="020F0502020204030204" pitchFamily="34" charset="0"/>
              <a:cs typeface="Simplified Arabic" panose="02020603050405020304" pitchFamily="18" charset="-78"/>
            </a:endParaRPr>
          </a:p>
        </p:txBody>
      </p:sp>
      <p:pic>
        <p:nvPicPr>
          <p:cNvPr id="11" name="عنصر نائب للمحتوى 10"/>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1193" y="1460310"/>
            <a:ext cx="4618061" cy="4614430"/>
          </a:xfrm>
        </p:spPr>
      </p:pic>
    </p:spTree>
    <p:extLst>
      <p:ext uri="{BB962C8B-B14F-4D97-AF65-F5344CB8AC3E}">
        <p14:creationId xmlns:p14="http://schemas.microsoft.com/office/powerpoint/2010/main" val="2463535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42916" y="1221679"/>
            <a:ext cx="10515600" cy="1325563"/>
          </a:xfrm>
        </p:spPr>
        <p:txBody>
          <a:bodyPr/>
          <a:lstStyle/>
          <a:p>
            <a:pPr rtl="1"/>
            <a:r>
              <a:rPr lang="ar-EG" smtClean="0"/>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418709" y="364067"/>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وظائف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883980" y="1382443"/>
            <a:ext cx="6470957" cy="4483535"/>
          </a:xfrm>
          <a:prstGeom prst="rect">
            <a:avLst/>
          </a:prstGeom>
        </p:spPr>
        <p:txBody>
          <a:bodyPr wrap="square">
            <a:spAutoFit/>
          </a:bodyPr>
          <a:lstStyle/>
          <a:p>
            <a:pPr algn="r"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en-US"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.7</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الإعلان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والترويج: </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وهى من الوظائف الرئيسية لخدمة المنتج و المستهلك و الوسيلة التي يتم فيها الإعلان بما ينشط الحركة الاقتصادية والتجارية والوطنية والعالمية.</a:t>
            </a:r>
            <a:endParaRPr lang="en-US" sz="2400" b="1" u="sng">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r>
              <a:rPr lang="ar-EG" sz="2400"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.8</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اتخاذ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القرارات:</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ea typeface="Calibri" panose="020F0502020204030204" pitchFamily="34" charset="0"/>
                <a:cs typeface="Simplified Arabic" panose="02020603050405020304" pitchFamily="18" charset="-78"/>
              </a:rPr>
              <a:t>‏</a:t>
            </a:r>
            <a:r>
              <a:rPr lang="ar-EG" sz="2400" b="1">
                <a:latin typeface="Simplified Arabic" panose="02020603050405020304" pitchFamily="18" charset="-78"/>
                <a:ea typeface="Calibri" panose="020F0502020204030204" pitchFamily="34" charset="0"/>
                <a:cs typeface="Simplified Arabic" panose="02020603050405020304" pitchFamily="18" charset="-78"/>
              </a:rPr>
              <a:t>فمن خلال انسياب المعلومات بين المسؤولين والأفراد تتاح الفرصة للإسهام بذكاء في عملية اتخاذ القرارات،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ووسائل الإعلام هى وحدها القادرة على المساهمة في أداء هذه الوظيفة لأنها تستطيع أن تفرض أساليب جديدة للحياة الاجتماعية، وأن تسهم في تكوين الرأي العام و تغيير </a:t>
            </a:r>
            <a:r>
              <a:rPr lang="ar-EG" sz="2400" b="1" u="sng" smtClean="0">
                <a:latin typeface="Simplified Arabic" panose="02020603050405020304" pitchFamily="18" charset="-78"/>
                <a:ea typeface="Calibri" panose="020F0502020204030204" pitchFamily="34" charset="0"/>
                <a:cs typeface="Simplified Arabic" panose="02020603050405020304" pitchFamily="18" charset="-78"/>
              </a:rPr>
              <a:t>الااتجاهات دفعًا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لمسيرة التنمية.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عنصر نائب للمحتوى 1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768" y="1382443"/>
            <a:ext cx="4427881" cy="5168482"/>
          </a:xfrm>
        </p:spPr>
      </p:pic>
    </p:spTree>
    <p:extLst>
      <p:ext uri="{BB962C8B-B14F-4D97-AF65-F5344CB8AC3E}">
        <p14:creationId xmlns:p14="http://schemas.microsoft.com/office/powerpoint/2010/main" val="1124287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4" name="عنصر نائب للمحتوى 3"/>
          <p:cNvSpPr>
            <a:spLocks noGrp="1"/>
          </p:cNvSpPr>
          <p:nvPr>
            <p:ph sz="half" idx="2"/>
          </p:nvPr>
        </p:nvSpPr>
        <p:spPr>
          <a:xfrm>
            <a:off x="5221972" y="1382443"/>
            <a:ext cx="6268304" cy="4594465"/>
          </a:xfrm>
        </p:spPr>
        <p:txBody>
          <a:bodyPr>
            <a:normAutofit/>
          </a:bodyPr>
          <a:lstStyle/>
          <a:p>
            <a:pPr marL="0" indent="0" algn="r" rtl="1">
              <a:lnSpc>
                <a:spcPct val="13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47131" y="38408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9537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 </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963807" y="1382443"/>
            <a:ext cx="6391130" cy="3435812"/>
          </a:xfrm>
          <a:prstGeom prst="rect">
            <a:avLst/>
          </a:prstGeom>
        </p:spPr>
        <p:txBody>
          <a:bodyPr wrap="square">
            <a:spAutoFit/>
          </a:bodyPr>
          <a:lstStyle/>
          <a:p>
            <a:pPr algn="just" rtl="1">
              <a:lnSpc>
                <a:spcPct val="110000"/>
              </a:lnSpc>
              <a:spcBef>
                <a:spcPts val="110"/>
              </a:spcBef>
              <a:spcAft>
                <a:spcPts val="110"/>
              </a:spcAft>
            </a:pPr>
            <a:r>
              <a:rPr lang="ar-EG" sz="2800" b="1" u="sng">
                <a:solidFill>
                  <a:srgbClr val="203E5F"/>
                </a:solidFill>
                <a:latin typeface="Simplified Arabic" panose="02020603050405020304" pitchFamily="18" charset="-78"/>
                <a:cs typeface="Simplified Arabic" panose="02020603050405020304" pitchFamily="18" charset="-78"/>
              </a:rPr>
              <a:t>دور الإعلام الرقمي في قضايا </a:t>
            </a:r>
            <a:r>
              <a:rPr lang="ar-EG" sz="2800" b="1" u="sng" smtClean="0">
                <a:solidFill>
                  <a:srgbClr val="203E5F"/>
                </a:solidFill>
                <a:latin typeface="Simplified Arabic" panose="02020603050405020304" pitchFamily="18" charset="-78"/>
                <a:cs typeface="Simplified Arabic" panose="02020603050405020304" pitchFamily="18" charset="-78"/>
              </a:rPr>
              <a:t>المناخ:</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تعد التغيرات المناخية التي يشهدها عالمنا اليوم أخطر المشكلات التي يواجهها الإنسان في العصر الحديث، ويشير مصطلح "</a:t>
            </a:r>
            <a:r>
              <a:rPr lang="ar-EG" sz="2800" b="1" u="sng">
                <a:latin typeface="Simplified Arabic" panose="02020603050405020304" pitchFamily="18" charset="-78"/>
                <a:cs typeface="Simplified Arabic" panose="02020603050405020304" pitchFamily="18" charset="-78"/>
              </a:rPr>
              <a:t>التغيرات المناخية</a:t>
            </a:r>
            <a:r>
              <a:rPr lang="ar-EG" sz="2800" b="1">
                <a:latin typeface="Simplified Arabic" panose="02020603050405020304" pitchFamily="18" charset="-78"/>
                <a:cs typeface="Simplified Arabic" panose="02020603050405020304" pitchFamily="18" charset="-78"/>
              </a:rPr>
              <a:t>" </a:t>
            </a:r>
            <a:r>
              <a:rPr lang="ar-EG" sz="2800" b="1" u="sng">
                <a:latin typeface="Simplified Arabic" panose="02020603050405020304" pitchFamily="18" charset="-78"/>
                <a:cs typeface="Simplified Arabic" panose="02020603050405020304" pitchFamily="18" charset="-78"/>
              </a:rPr>
              <a:t>إلى التغيرات التي تنصب بصورة مباشرة أو غير مباشرة للنشاط البشري الذي يؤدي إلى تغيير في تكوين الغلاف الجوي لكوكب الأرض إضافة إلى التقلبات الشديدة في طبيعة المناخ</a:t>
            </a:r>
            <a:r>
              <a:rPr lang="ar-EG" sz="2800" b="1">
                <a:latin typeface="Simplified Arabic" panose="02020603050405020304" pitchFamily="18" charset="-78"/>
                <a:cs typeface="Simplified Arabic" panose="02020603050405020304" pitchFamily="18" charset="-78"/>
              </a:rPr>
              <a:t>. </a:t>
            </a:r>
            <a:endParaRPr lang="ar-EG" sz="2800" b="1" smtClean="0">
              <a:latin typeface="Simplified Arabic" panose="02020603050405020304" pitchFamily="18" charset="-78"/>
              <a:cs typeface="Simplified Arabic" panose="02020603050405020304" pitchFamily="18" charset="-78"/>
            </a:endParaRPr>
          </a:p>
        </p:txBody>
      </p:sp>
      <p:pic>
        <p:nvPicPr>
          <p:cNvPr id="8" name="عنصر نائب للمحتوى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9639" y="1382443"/>
            <a:ext cx="4738017" cy="5127539"/>
          </a:xfrm>
        </p:spPr>
      </p:pic>
    </p:spTree>
    <p:extLst>
      <p:ext uri="{BB962C8B-B14F-4D97-AF65-F5344CB8AC3E}">
        <p14:creationId xmlns:p14="http://schemas.microsoft.com/office/powerpoint/2010/main" val="3676864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مستطيل 3"/>
          <p:cNvSpPr/>
          <p:nvPr/>
        </p:nvSpPr>
        <p:spPr>
          <a:xfrm>
            <a:off x="5221972" y="1483810"/>
            <a:ext cx="6096000" cy="4891596"/>
          </a:xfrm>
          <a:prstGeom prst="rect">
            <a:avLst/>
          </a:prstGeom>
        </p:spPr>
        <p:txBody>
          <a:bodyPr>
            <a:spAutoFit/>
          </a:bodyPr>
          <a:lstStyle/>
          <a:p>
            <a:pPr marL="342900" indent="-342900" algn="just" rtl="1">
              <a:lnSpc>
                <a:spcPct val="110000"/>
              </a:lnSpc>
              <a:spcBef>
                <a:spcPts val="110"/>
              </a:spcBef>
              <a:spcAft>
                <a:spcPts val="110"/>
              </a:spcAft>
              <a:buFont typeface="Wingdings" panose="05000000000000000000" pitchFamily="2" charset="2"/>
              <a:buChar char="q"/>
            </a:pPr>
            <a:r>
              <a:rPr lang="ar-EG" sz="2400" b="1">
                <a:latin typeface="Simplified Arabic" panose="02020603050405020304" pitchFamily="18" charset="-78"/>
                <a:cs typeface="Simplified Arabic" panose="02020603050405020304" pitchFamily="18" charset="-78"/>
              </a:rPr>
              <a:t>وتلقى التغيرات المناخية بظلالها على كل </a:t>
            </a:r>
            <a:r>
              <a:rPr lang="ar-EG" sz="2400" b="1" smtClean="0">
                <a:latin typeface="Simplified Arabic" panose="02020603050405020304" pitchFamily="18" charset="-78"/>
                <a:cs typeface="Simplified Arabic" panose="02020603050405020304" pitchFamily="18" charset="-78"/>
              </a:rPr>
              <a:t>جهود </a:t>
            </a:r>
            <a:r>
              <a:rPr lang="ar-EG" sz="2400" b="1">
                <a:latin typeface="Simplified Arabic" panose="02020603050405020304" pitchFamily="18" charset="-78"/>
                <a:cs typeface="Simplified Arabic" panose="02020603050405020304" pitchFamily="18" charset="-78"/>
              </a:rPr>
              <a:t>التنمية في مختلف دول العالم ولاسيما الدول النامية </a:t>
            </a:r>
            <a:r>
              <a:rPr lang="ar-EG" sz="2400" b="1" smtClean="0">
                <a:latin typeface="Simplified Arabic" panose="02020603050405020304" pitchFamily="18" charset="-78"/>
                <a:cs typeface="Simplified Arabic" panose="02020603050405020304" pitchFamily="18" charset="-78"/>
              </a:rPr>
              <a:t>والفقيرة، </a:t>
            </a:r>
            <a:r>
              <a:rPr lang="ar-EG" sz="2400" b="1" u="sng">
                <a:latin typeface="Simplified Arabic" panose="02020603050405020304" pitchFamily="18" charset="-78"/>
                <a:cs typeface="Simplified Arabic" panose="02020603050405020304" pitchFamily="18" charset="-78"/>
              </a:rPr>
              <a:t>فلقد أدى التقدم الصناعي الكبير الذي حققته الدول الصناعية الكبرى، وما صاحبه من تزايد في استخدام وتوليد الطاقة إلى تفاقم ظاهرة الاحتباس الحراري والتي أدت وسوف تؤدي إلى مزيد من معدلات ارتفاع درجات الحرارة وما يترتب عليها من ذوبان للجليد </a:t>
            </a:r>
            <a:r>
              <a:rPr lang="ar-EG" sz="2400" b="1" u="sng" smtClean="0">
                <a:latin typeface="Simplified Arabic" panose="02020603050405020304" pitchFamily="18" charset="-78"/>
                <a:cs typeface="Simplified Arabic" panose="02020603050405020304" pitchFamily="18" charset="-78"/>
              </a:rPr>
              <a:t>القطبي </a:t>
            </a:r>
            <a:r>
              <a:rPr lang="ar-EG" sz="2400" b="1" u="sng">
                <a:latin typeface="Simplified Arabic" panose="02020603050405020304" pitchFamily="18" charset="-78"/>
                <a:cs typeface="Simplified Arabic" panose="02020603050405020304" pitchFamily="18" charset="-78"/>
              </a:rPr>
              <a:t>، وارتفاع منسوب البحار وغرق المناطق الساحلية الضحلة، وتناقص معدلات سقوط الامطار، وتغير اتجاهات الرياح، و تفاقم ظواهر الأعاصير والفيضانات، والتصحر، والجفاف. </a:t>
            </a:r>
            <a:endParaRPr lang="en-US" sz="24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8167" y="1531500"/>
            <a:ext cx="4761502" cy="4445408"/>
          </a:xfrm>
        </p:spPr>
      </p:pic>
    </p:spTree>
    <p:extLst>
      <p:ext uri="{BB962C8B-B14F-4D97-AF65-F5344CB8AC3E}">
        <p14:creationId xmlns:p14="http://schemas.microsoft.com/office/powerpoint/2010/main" val="1484953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p>
        </p:txBody>
      </p:sp>
      <p:sp>
        <p:nvSpPr>
          <p:cNvPr id="3" name="عنصر نائب للمحتوى 2"/>
          <p:cNvSpPr>
            <a:spLocks noGrp="1"/>
          </p:cNvSpPr>
          <p:nvPr>
            <p:ph sz="half" idx="2"/>
          </p:nvPr>
        </p:nvSpPr>
        <p:spPr>
          <a:xfrm>
            <a:off x="4708478" y="1336592"/>
            <a:ext cx="6645322" cy="4641127"/>
          </a:xfrm>
        </p:spPr>
        <p:txBody>
          <a:bodyPr>
            <a:no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 </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4983139" y="1498389"/>
            <a:ext cx="6096000" cy="4206280"/>
          </a:xfrm>
          <a:prstGeom prst="rect">
            <a:avLst/>
          </a:prstGeom>
        </p:spPr>
        <p:txBody>
          <a:bodyPr>
            <a:spAutoFit/>
          </a:bodyPr>
          <a:lstStyle/>
          <a:p>
            <a:pPr marL="342900" indent="-342900" algn="just" rtl="1">
              <a:lnSpc>
                <a:spcPct val="110000"/>
              </a:lnSpc>
              <a:spcBef>
                <a:spcPts val="110"/>
              </a:spcBef>
              <a:spcAft>
                <a:spcPts val="110"/>
              </a:spcAft>
              <a:buFont typeface="Wingdings" panose="05000000000000000000" pitchFamily="2" charset="2"/>
              <a:buChar char="q"/>
            </a:pPr>
            <a:r>
              <a:rPr lang="ar-EG" sz="2400" b="1">
                <a:latin typeface="Simplified Arabic" panose="02020603050405020304" pitchFamily="18" charset="-78"/>
                <a:cs typeface="Simplified Arabic" panose="02020603050405020304" pitchFamily="18" charset="-78"/>
              </a:rPr>
              <a:t>فلقد أدركت دول العالم حجم الأخطار المناخية التي تواجه الأرض منذ السبعينيات من القرن الماضي حين عقد مؤتمر الأمم المتحدة حول البيئة عام </a:t>
            </a:r>
            <a:r>
              <a:rPr lang="en-US" sz="2400" b="1" smtClean="0">
                <a:latin typeface="Simplified Arabic" panose="02020603050405020304" pitchFamily="18" charset="-78"/>
                <a:cs typeface="Simplified Arabic" panose="02020603050405020304" pitchFamily="18" charset="-78"/>
              </a:rPr>
              <a:t>1972</a:t>
            </a:r>
            <a:r>
              <a:rPr lang="ar-EG" sz="2400" b="1" smtClean="0">
                <a:latin typeface="Simplified Arabic" panose="02020603050405020304" pitchFamily="18" charset="-78"/>
                <a:cs typeface="Simplified Arabic" panose="02020603050405020304" pitchFamily="18" charset="-78"/>
              </a:rPr>
              <a:t> في </a:t>
            </a:r>
            <a:r>
              <a:rPr lang="ar-EG" sz="2400" b="1">
                <a:latin typeface="Simplified Arabic" panose="02020603050405020304" pitchFamily="18" charset="-78"/>
                <a:cs typeface="Simplified Arabic" panose="02020603050405020304" pitchFamily="18" charset="-78"/>
              </a:rPr>
              <a:t>استوكهولم بالسويد</a:t>
            </a:r>
            <a:r>
              <a:rPr lang="ar-EG" sz="2400" b="1" smtClean="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q"/>
            </a:pPr>
            <a:r>
              <a:rPr lang="ar-EG" sz="2400" b="1">
                <a:latin typeface="Simplified Arabic" panose="02020603050405020304" pitchFamily="18" charset="-78"/>
                <a:cs typeface="Simplified Arabic" panose="02020603050405020304" pitchFamily="18" charset="-78"/>
              </a:rPr>
              <a:t>وتوالى الاهتمام الدولي بقضية التغيرات </a:t>
            </a:r>
            <a:r>
              <a:rPr lang="ar-EG" sz="2400" b="1" smtClean="0">
                <a:latin typeface="Simplified Arabic" panose="02020603050405020304" pitchFamily="18" charset="-78"/>
                <a:cs typeface="Simplified Arabic" panose="02020603050405020304" pitchFamily="18" charset="-78"/>
              </a:rPr>
              <a:t>المناخية، </a:t>
            </a:r>
            <a:r>
              <a:rPr lang="ar-EG" sz="2400" b="1" u="sng">
                <a:latin typeface="Simplified Arabic" panose="02020603050405020304" pitchFamily="18" charset="-78"/>
                <a:cs typeface="Simplified Arabic" panose="02020603050405020304" pitchFamily="18" charset="-78"/>
              </a:rPr>
              <a:t>وعقدت العديد من المؤتمرات وأصدرت العديد من الاتفاقيات الدولية التي تلزم دول العالم باتخاذ إجراءات محددة لمواجهة تلك التغيرات المناخية وحماية الأجيال القادمة من ويلاتها.</a:t>
            </a:r>
            <a:endParaRPr lang="en-US" sz="24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0250" y="1584859"/>
            <a:ext cx="4495375" cy="4747702"/>
          </a:xfrm>
        </p:spPr>
      </p:pic>
    </p:spTree>
    <p:extLst>
      <p:ext uri="{BB962C8B-B14F-4D97-AF65-F5344CB8AC3E}">
        <p14:creationId xmlns:p14="http://schemas.microsoft.com/office/powerpoint/2010/main" val="2401033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72501" y="1307281"/>
            <a:ext cx="6141493" cy="4628076"/>
          </a:xfrm>
        </p:spPr>
        <p:txBody>
          <a:bodyPr>
            <a:norm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 التغطية الإعلامية لمؤتمر المناخ :</a:t>
            </a:r>
          </a:p>
          <a:p>
            <a:pPr algn="just" rtl="1">
              <a:lnSpc>
                <a:spcPct val="110000"/>
              </a:lnSpc>
              <a:spcBef>
                <a:spcPts val="110"/>
              </a:spcBef>
              <a:spcAft>
                <a:spcPts val="110"/>
              </a:spcAft>
              <a:buFont typeface="Wingdings" panose="05000000000000000000" pitchFamily="2" charset="2"/>
              <a:buChar char="v"/>
            </a:pPr>
            <a:r>
              <a:rPr lang="ar-EG" sz="2400" b="1" smtClean="0">
                <a:latin typeface="Simplified Arabic" panose="02020603050405020304" pitchFamily="18" charset="-78"/>
                <a:cs typeface="Simplified Arabic" panose="02020603050405020304" pitchFamily="18" charset="-78"/>
              </a:rPr>
              <a:t> وفي </a:t>
            </a:r>
            <a:r>
              <a:rPr lang="ar-EG" sz="2400" b="1">
                <a:latin typeface="Simplified Arabic" panose="02020603050405020304" pitchFamily="18" charset="-78"/>
                <a:cs typeface="Simplified Arabic" panose="02020603050405020304" pitchFamily="18" charset="-78"/>
              </a:rPr>
              <a:t>كل محاولة أو اتفاقية تتعرض لكيفية مواجهة التغيرات المناخية والحد من أخطارها، </a:t>
            </a:r>
            <a:r>
              <a:rPr lang="ar-EG" sz="2400" b="1" u="sng">
                <a:latin typeface="Simplified Arabic" panose="02020603050405020304" pitchFamily="18" charset="-78"/>
                <a:cs typeface="Simplified Arabic" panose="02020603050405020304" pitchFamily="18" charset="-78"/>
              </a:rPr>
              <a:t>يبرز الإعلام الرقمي بوسائله المختلفة من صحف والمواقع الإخبارية الإلكترونية وشبكات التواصل الاجتماعي كأداة هامة ومؤثرة في نشر الوعي والثقافة البيئية لما تحظى به من تأثير كبير على اتجاهات الرأي العام نحو قضية التغيرات المناخية، وتتصاعد أهمية هذه الصحف والمواقع دورها في تزويد الجمهور بالمعلومات الصحيحة والدقيقة عن التغيرات المناخية ودافعة لاتخاذ مواقف محددة لموجهة تلك التغيرات والحد من أخطارها.</a:t>
            </a:r>
            <a:endParaRPr lang="en-US" sz="2400" b="1" u="sng">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551597" y="35015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88107" y="350151"/>
            <a:ext cx="985368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9960" y="1478093"/>
            <a:ext cx="4553234" cy="4996757"/>
          </a:xfrm>
        </p:spPr>
      </p:pic>
    </p:spTree>
    <p:extLst>
      <p:ext uri="{BB962C8B-B14F-4D97-AF65-F5344CB8AC3E}">
        <p14:creationId xmlns:p14="http://schemas.microsoft.com/office/powerpoint/2010/main" val="418719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8421" y="1343668"/>
            <a:ext cx="6900014" cy="5427640"/>
          </a:xfrm>
          <a:prstGeom prst="rect">
            <a:avLst/>
          </a:prstGeom>
        </p:spPr>
        <p:txBody>
          <a:bodyPr wrap="square">
            <a:spAutoFit/>
          </a:bodyPr>
          <a:lstStyle/>
          <a:p>
            <a:pPr algn="r">
              <a:lnSpc>
                <a:spcPct val="110000"/>
              </a:lnSpc>
              <a:spcBef>
                <a:spcPts val="110"/>
              </a:spcBef>
              <a:spcAft>
                <a:spcPts val="110"/>
              </a:spcAft>
            </a:pP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خصائص الرسالة البيئية في الإعلام الرقمي</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p>
          <a:p>
            <a:pPr marL="342900" indent="-342900" algn="just" rtl="1">
              <a:lnSpc>
                <a:spcPct val="110000"/>
              </a:lnSpc>
              <a:spcBef>
                <a:spcPts val="110"/>
              </a:spcBef>
              <a:spcAft>
                <a:spcPts val="110"/>
              </a:spcAft>
              <a:buFont typeface="Wingdings" panose="05000000000000000000" pitchFamily="2" charset="2"/>
              <a:buChar char="q"/>
            </a:pPr>
            <a:r>
              <a:rPr lang="ar-EG" sz="2400" b="1">
                <a:latin typeface="Simplified Arabic" panose="02020603050405020304" pitchFamily="18" charset="-78"/>
                <a:cs typeface="Simplified Arabic" panose="02020603050405020304" pitchFamily="18" charset="-78"/>
              </a:rPr>
              <a:t>اندماج الوسائط في الإعلام الرقمي يتم استخدام كل وسائل الاتصال، مثل : النصوص، والصوت، والصور الثابتة، و الصور المتحركة و الانفوجراف والرسوم البيانية ثلاثية </a:t>
            </a:r>
            <a:r>
              <a:rPr lang="ar-EG" sz="2400" b="1" smtClean="0">
                <a:latin typeface="Simplified Arabic" panose="02020603050405020304" pitchFamily="18" charset="-78"/>
                <a:cs typeface="Simplified Arabic" panose="02020603050405020304" pitchFamily="18" charset="-78"/>
              </a:rPr>
              <a:t>الأبعاد.          </a:t>
            </a:r>
            <a:endParaRPr lang="en-US" sz="2400" b="1">
              <a:latin typeface="Simplified Arabic" panose="02020603050405020304" pitchFamily="18" charset="-78"/>
              <a:cs typeface="Simplified Arabic" panose="02020603050405020304" pitchFamily="18" charset="-78"/>
            </a:endParaRPr>
          </a:p>
          <a:p>
            <a:pPr marL="342900" indent="-342900" algn="r" rtl="1">
              <a:lnSpc>
                <a:spcPct val="110000"/>
              </a:lnSpc>
              <a:spcBef>
                <a:spcPts val="110"/>
              </a:spcBef>
              <a:spcAft>
                <a:spcPts val="110"/>
              </a:spcAft>
              <a:buFont typeface="Wingdings" panose="05000000000000000000" pitchFamily="2" charset="2"/>
              <a:buChar char="q"/>
            </a:pP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المرونة وسرعة الانتشار وتوجيه وتعديل الرسالة الإعلامية حسب الظروف و الاحتياجات، إضافة إلى ما يتمتع به من جمهور واسع، بحيث يمكن الاستفادة من هذه المميزات في تعزيز التفاعل والحوار لمناقشة القضايا وتوجيه السلوك الفردى نحو سلوك أكثر استدامة بما يحقق حياة أفضل للفرد </a:t>
            </a:r>
            <a:r>
              <a:rPr lang="ar-EG" sz="2400" b="1" smtClean="0">
                <a:latin typeface="Simplified Arabic" panose="02020603050405020304" pitchFamily="18" charset="-78"/>
                <a:cs typeface="Simplified Arabic" panose="02020603050405020304" pitchFamily="18" charset="-78"/>
              </a:rPr>
              <a:t>والمجتمع</a:t>
            </a:r>
            <a:r>
              <a:rPr lang="ar-EG" sz="2400" b="1">
                <a:latin typeface="Simplified Arabic" panose="02020603050405020304" pitchFamily="18" charset="-78"/>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p>
            <a:pPr marL="342900" indent="-342900" algn="r" rtl="1">
              <a:lnSpc>
                <a:spcPct val="110000"/>
              </a:lnSpc>
              <a:spcBef>
                <a:spcPts val="110"/>
              </a:spcBef>
              <a:spcAft>
                <a:spcPts val="110"/>
              </a:spcAft>
              <a:buFont typeface="Wingdings" panose="05000000000000000000" pitchFamily="2" charset="2"/>
              <a:buChar char="q"/>
            </a:pPr>
            <a:r>
              <a:rPr lang="ar-EG" sz="2400" b="1">
                <a:latin typeface="Simplified Arabic" panose="02020603050405020304" pitchFamily="18" charset="-78"/>
                <a:cs typeface="Simplified Arabic" panose="02020603050405020304" pitchFamily="18" charset="-78"/>
              </a:rPr>
              <a:t>‏تبسيط المعلومات البيئية لزيادة الجانب المعرفي للأفراد بتقديم المعلومات حول البيئة و </a:t>
            </a:r>
            <a:r>
              <a:rPr lang="ar-EG" sz="2400" b="1" smtClean="0">
                <a:latin typeface="Simplified Arabic" panose="02020603050405020304" pitchFamily="18" charset="-78"/>
                <a:cs typeface="Simplified Arabic" panose="02020603050405020304" pitchFamily="18" charset="-78"/>
              </a:rPr>
              <a:t>مشكلاتها.</a:t>
            </a:r>
            <a:r>
              <a:rPr lang="en-US" sz="2400" b="1" smtClean="0">
                <a:latin typeface="Simplified Arabic" panose="02020603050405020304" pitchFamily="18" charset="-78"/>
                <a:cs typeface="Simplified Arabic" panose="02020603050405020304" pitchFamily="18" charset="-78"/>
              </a:rPr>
              <a:t>   </a:t>
            </a:r>
            <a:endParaRPr lang="en-US" sz="2400" b="1">
              <a:latin typeface="Simplified Arabic" panose="02020603050405020304" pitchFamily="18" charset="-78"/>
              <a:cs typeface="Simplified Arabic" panose="02020603050405020304" pitchFamily="18" charset="-78"/>
            </a:endParaRPr>
          </a:p>
          <a:p>
            <a:pPr rtl="1">
              <a:lnSpc>
                <a:spcPct val="110000"/>
              </a:lnSpc>
              <a:spcBef>
                <a:spcPts val="110"/>
              </a:spcBef>
              <a:spcAft>
                <a:spcPts val="110"/>
              </a:spcAft>
            </a:pPr>
            <a:r>
              <a:rPr lang="en-US" sz="2400">
                <a:latin typeface="Simplified Arabic" panose="02020603050405020304" pitchFamily="18" charset="-78"/>
                <a:cs typeface="Simplified Arabic" panose="02020603050405020304" pitchFamily="18" charset="-78"/>
              </a:rPr>
              <a:t> </a:t>
            </a:r>
          </a:p>
          <a:p>
            <a:pPr algn="r"/>
            <a:endParaRPr lang="ar-EG"/>
          </a:p>
        </p:txBody>
      </p:sp>
      <p:pic>
        <p:nvPicPr>
          <p:cNvPr id="7" name="عنصر نائب للمحتوى 6"/>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22830" y="1343669"/>
            <a:ext cx="4620401" cy="5343736"/>
          </a:xfrm>
        </p:spPr>
      </p:pic>
    </p:spTree>
    <p:extLst>
      <p:ext uri="{BB962C8B-B14F-4D97-AF65-F5344CB8AC3E}">
        <p14:creationId xmlns:p14="http://schemas.microsoft.com/office/powerpoint/2010/main" val="3390141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786049" y="1431024"/>
            <a:ext cx="5598709" cy="4710264"/>
          </a:xfrm>
          <a:prstGeom prst="rect">
            <a:avLst/>
          </a:prstGeom>
        </p:spPr>
        <p:txBody>
          <a:bodyPr wrap="square">
            <a:spAutoFit/>
          </a:bodyPr>
          <a:lstStyle/>
          <a:p>
            <a:pPr marL="457200" indent="-457200" algn="just" rtl="1">
              <a:lnSpc>
                <a:spcPct val="107000"/>
              </a:lnSpc>
              <a:spcAft>
                <a:spcPts val="800"/>
              </a:spcAft>
              <a:buFont typeface="Wingdings" panose="05000000000000000000" pitchFamily="2" charset="2"/>
              <a:buChar char="Ø"/>
            </a:pP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مؤتمر المناخ </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Cop 28</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Arial" panose="020B0604020202020204" pitchFamily="34" charset="0"/>
              <a:buChar char="•"/>
            </a:pPr>
            <a:r>
              <a:rPr lang="ar-SA"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تم </a:t>
            </a:r>
            <a:r>
              <a:rPr lang="ar-SA" sz="2400" b="1">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عقد النسخة الثامنة والعشرين من مؤتمر الأطراف كوب </a:t>
            </a:r>
            <a:r>
              <a:rPr lang="en-US"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28 </a:t>
            </a:r>
            <a:r>
              <a:rPr lang="ar-SA"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المعنى </a:t>
            </a:r>
            <a:r>
              <a:rPr lang="ar-SA" sz="2400" b="1">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بتغير المناخ في دولة الإمارات، وتحديدًا مدينة إكسبو دبي الذي يعقد في الفترة من الخميس الموافق </a:t>
            </a:r>
            <a:r>
              <a:rPr lang="en-US"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30</a:t>
            </a:r>
            <a:r>
              <a:rPr lang="ar-SA"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نوفمبر </a:t>
            </a:r>
            <a:r>
              <a:rPr lang="ar-SA" sz="2400" b="1">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تشرين الثاني إلى الثلاثاء الموافق </a:t>
            </a:r>
            <a:r>
              <a:rPr lang="en-US"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12</a:t>
            </a:r>
            <a:r>
              <a:rPr lang="ar-SA"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ديسمبر </a:t>
            </a:r>
            <a:r>
              <a:rPr lang="ar-SA" sz="2400" b="1">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كانون </a:t>
            </a:r>
            <a:r>
              <a:rPr lang="ar-SA"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الأول</a:t>
            </a:r>
            <a:r>
              <a:rPr lang="en-US"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2023</a:t>
            </a:r>
            <a:r>
              <a:rPr lang="ar-SA"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EG" sz="2400" b="1"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و</a:t>
            </a:r>
            <a:r>
              <a:rPr lang="ar-SA" sz="2400" b="1" u="sng"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يهدف </a:t>
            </a:r>
            <a:r>
              <a:rPr lang="ar-SA" sz="2400" b="1" u="sng">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المؤتمر إلى تحقيق عدة مسارات تشمل تسريع انتقال الطاقة وخفض الانبعاثات قبل </a:t>
            </a:r>
            <a:r>
              <a:rPr lang="ar-SA" sz="2400" b="1" u="sng"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عام</a:t>
            </a:r>
            <a:r>
              <a:rPr lang="en-US" sz="2400" b="1" u="sng"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2030 </a:t>
            </a:r>
            <a:r>
              <a:rPr lang="ar-SA" sz="2400" b="1" u="sng"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ووضع مسألة تمويل مكافحة التغير المناخي حيز التنفيذ بشكل أكثر فاعلية، ما يظهر جلياً من خلال تنوع القضايا المطروحة للمناقشة</a:t>
            </a:r>
            <a:r>
              <a:rPr lang="en-US" sz="2400" b="1" u="sng">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صورة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81" y="1343668"/>
            <a:ext cx="5394639" cy="5387853"/>
          </a:xfrm>
          <a:prstGeom prst="rect">
            <a:avLst/>
          </a:prstGeom>
        </p:spPr>
      </p:pic>
    </p:spTree>
    <p:extLst>
      <p:ext uri="{BB962C8B-B14F-4D97-AF65-F5344CB8AC3E}">
        <p14:creationId xmlns:p14="http://schemas.microsoft.com/office/powerpoint/2010/main" val="997600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463080" y="1343668"/>
            <a:ext cx="6096000" cy="5880649"/>
          </a:xfrm>
          <a:prstGeom prst="rect">
            <a:avLst/>
          </a:prstGeom>
        </p:spPr>
        <p:txBody>
          <a:bodyPr>
            <a:spAutoFit/>
          </a:bodyPr>
          <a:lstStyle/>
          <a:p>
            <a:pPr marL="457200" indent="-457200" algn="just" rtl="1">
              <a:lnSpc>
                <a:spcPct val="110000"/>
              </a:lnSpc>
              <a:spcBef>
                <a:spcPts val="110"/>
              </a:spcBef>
              <a:spcAft>
                <a:spcPts val="110"/>
              </a:spcAft>
              <a:buFont typeface="Wingdings" panose="05000000000000000000" pitchFamily="2" charset="2"/>
              <a:buChar char="Ø"/>
            </a:pPr>
            <a:r>
              <a:rPr lang="ar-SA" sz="2800" b="1" u="sng">
                <a:solidFill>
                  <a:srgbClr val="203E5F"/>
                </a:solidFill>
                <a:latin typeface="Simplified Arabic" panose="02020603050405020304" pitchFamily="18" charset="-78"/>
                <a:cs typeface="Simplified Arabic" panose="02020603050405020304" pitchFamily="18" charset="-78"/>
              </a:rPr>
              <a:t>أهم موضوعات مؤتمر </a:t>
            </a:r>
            <a:r>
              <a:rPr lang="ar-SA" sz="2800" b="1" u="sng" smtClean="0">
                <a:solidFill>
                  <a:srgbClr val="203E5F"/>
                </a:solidFill>
                <a:latin typeface="Simplified Arabic" panose="02020603050405020304" pitchFamily="18" charset="-78"/>
                <a:cs typeface="Simplified Arabic" panose="02020603050405020304" pitchFamily="18" charset="-78"/>
              </a:rPr>
              <a:t>المناخ </a:t>
            </a:r>
            <a:r>
              <a:rPr lang="en-US" sz="2800" b="1" u="sng" smtClean="0">
                <a:solidFill>
                  <a:srgbClr val="203E5F"/>
                </a:solidFill>
                <a:latin typeface="Simplified Arabic" panose="02020603050405020304" pitchFamily="18" charset="-78"/>
                <a:cs typeface="Simplified Arabic" panose="02020603050405020304" pitchFamily="18" charset="-78"/>
              </a:rPr>
              <a:t>Cop28</a:t>
            </a:r>
            <a:r>
              <a:rPr lang="ar-EG" sz="2800" b="1" u="sng" smtClean="0">
                <a:solidFill>
                  <a:srgbClr val="203E5F"/>
                </a:solidFill>
                <a:latin typeface="Simplified Arabic" panose="02020603050405020304" pitchFamily="18" charset="-78"/>
                <a:cs typeface="Simplified Arabic" panose="02020603050405020304" pitchFamily="18" charset="-78"/>
              </a:rPr>
              <a:t>:</a:t>
            </a:r>
            <a:endParaRPr lang="en-US" sz="2800" b="1" u="sng" smtClean="0">
              <a:solidFill>
                <a:srgbClr val="203E5F"/>
              </a:solidFill>
              <a:latin typeface="Simplified Arabic" panose="02020603050405020304" pitchFamily="18" charset="-78"/>
              <a:cs typeface="Simplified Arabic" panose="02020603050405020304" pitchFamily="18" charset="-78"/>
            </a:endParaRPr>
          </a:p>
          <a:p>
            <a:pPr marL="457200" indent="-457200" algn="r" rtl="1">
              <a:lnSpc>
                <a:spcPct val="110000"/>
              </a:lnSpc>
              <a:spcBef>
                <a:spcPts val="110"/>
              </a:spcBef>
              <a:spcAft>
                <a:spcPts val="110"/>
              </a:spcAft>
              <a:buFont typeface="Arial" panose="020B0604020202020204" pitchFamily="34" charset="0"/>
              <a:buChar char="•"/>
            </a:pPr>
            <a:r>
              <a:rPr lang="ar-SA" sz="2800" b="1">
                <a:latin typeface="Simplified Arabic" panose="02020603050405020304" pitchFamily="18" charset="-78"/>
                <a:cs typeface="Simplified Arabic" panose="02020603050405020304" pitchFamily="18" charset="-78"/>
              </a:rPr>
              <a:t>تعزيز التعاون من أجل الاستثمار في الحلول منخفضة الكربون والتي يمكنها أن تحقق تنمية </a:t>
            </a:r>
            <a:r>
              <a:rPr lang="ar-SA" sz="2800" b="1" smtClean="0">
                <a:latin typeface="Simplified Arabic" panose="02020603050405020304" pitchFamily="18" charset="-78"/>
                <a:cs typeface="Simplified Arabic" panose="02020603050405020304" pitchFamily="18" charset="-78"/>
              </a:rPr>
              <a:t>اقتصادية</a:t>
            </a:r>
            <a:r>
              <a:rPr lang="ar-EG" sz="2800" b="1" smtClean="0">
                <a:latin typeface="Simplified Arabic" panose="02020603050405020304" pitchFamily="18" charset="-78"/>
                <a:cs typeface="Simplified Arabic" panose="02020603050405020304" pitchFamily="18" charset="-78"/>
              </a:rPr>
              <a:t>.</a:t>
            </a:r>
            <a:endParaRPr lang="en-US" sz="2800" b="1">
              <a:latin typeface="Simplified Arabic" panose="02020603050405020304" pitchFamily="18" charset="-78"/>
              <a:cs typeface="Simplified Arabic" panose="02020603050405020304" pitchFamily="18" charset="-78"/>
            </a:endParaRPr>
          </a:p>
          <a:p>
            <a:pPr marL="457200" indent="-457200" algn="r" rtl="1">
              <a:lnSpc>
                <a:spcPct val="110000"/>
              </a:lnSpc>
              <a:spcBef>
                <a:spcPts val="110"/>
              </a:spcBef>
              <a:spcAft>
                <a:spcPts val="110"/>
              </a:spcAft>
              <a:buFont typeface="Arial" panose="020B0604020202020204" pitchFamily="34" charset="0"/>
              <a:buChar char="•"/>
            </a:pPr>
            <a:r>
              <a:rPr lang="ar-SA" sz="2800" b="1">
                <a:latin typeface="Simplified Arabic" panose="02020603050405020304" pitchFamily="18" charset="-78"/>
                <a:cs typeface="Simplified Arabic" panose="02020603050405020304" pitchFamily="18" charset="-78"/>
              </a:rPr>
              <a:t>التوصل لحلول فعالة تقاوم تداعيات ظاهرة التغير </a:t>
            </a:r>
            <a:r>
              <a:rPr lang="ar-SA" sz="2800" b="1" smtClean="0">
                <a:latin typeface="Simplified Arabic" panose="02020603050405020304" pitchFamily="18" charset="-78"/>
                <a:cs typeface="Simplified Arabic" panose="02020603050405020304" pitchFamily="18" charset="-78"/>
              </a:rPr>
              <a:t>المناخي</a:t>
            </a:r>
            <a:r>
              <a:rPr lang="en-US" sz="2800" b="1" smtClean="0">
                <a:latin typeface="Simplified Arabic" panose="02020603050405020304" pitchFamily="18" charset="-78"/>
                <a:cs typeface="Simplified Arabic" panose="02020603050405020304" pitchFamily="18" charset="-78"/>
              </a:rPr>
              <a:t> .</a:t>
            </a:r>
            <a:endParaRPr lang="en-US" sz="2800" b="1">
              <a:latin typeface="Simplified Arabic" panose="02020603050405020304" pitchFamily="18" charset="-78"/>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SA" sz="2800" b="1">
                <a:latin typeface="Simplified Arabic" panose="02020603050405020304" pitchFamily="18" charset="-78"/>
                <a:cs typeface="Simplified Arabic" panose="02020603050405020304" pitchFamily="18" charset="-78"/>
              </a:rPr>
              <a:t>استغلال التقدم التكنولوجي والابتكارات التي تدعمها الإمارات، ويمكنها المساهمة في تحقيق تنمية مستدامة وعوائد اقتصادية واجتماعية لجميع البلدان</a:t>
            </a:r>
            <a:r>
              <a:rPr lang="en-US" sz="2800" b="1">
                <a:latin typeface="Simplified Arabic" panose="02020603050405020304" pitchFamily="18" charset="-78"/>
                <a:cs typeface="Simplified Arabic" panose="02020603050405020304" pitchFamily="18" charset="-78"/>
              </a:rPr>
              <a:t>.</a:t>
            </a:r>
          </a:p>
          <a:p>
            <a:pPr marL="342900" indent="-342900" algn="just" rtl="1">
              <a:lnSpc>
                <a:spcPct val="107000"/>
              </a:lnSpc>
              <a:spcAft>
                <a:spcPts val="800"/>
              </a:spcAft>
              <a:buFont typeface="Arial" panose="020B0604020202020204" pitchFamily="34" charset="0"/>
              <a:buChar char="•"/>
            </a:pPr>
            <a:endParaRPr lang="en-US" sz="2800" u="sng">
              <a:solidFill>
                <a:srgbClr val="203E5F"/>
              </a:solidFill>
              <a:latin typeface="Simplified Arabic" panose="02020603050405020304" pitchFamily="18" charset="-78"/>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0489" y="1309203"/>
            <a:ext cx="5332591" cy="5405496"/>
          </a:xfrm>
        </p:spPr>
      </p:pic>
    </p:spTree>
    <p:extLst>
      <p:ext uri="{BB962C8B-B14F-4D97-AF65-F5344CB8AC3E}">
        <p14:creationId xmlns:p14="http://schemas.microsoft.com/office/powerpoint/2010/main" val="23404014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13696" y="1343668"/>
            <a:ext cx="6094795" cy="4676690"/>
          </a:xfrm>
        </p:spPr>
        <p:txBody>
          <a:bodyPr>
            <a:normAutofit lnSpcReduction="10000"/>
          </a:bodyPr>
          <a:lstStyle/>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دعم البلدان والمجتمعات النامية الأكثر </a:t>
            </a:r>
            <a:r>
              <a:rPr lang="ar-SA" b="1" smtClean="0">
                <a:latin typeface="Simplified Arabic" panose="02020603050405020304" pitchFamily="18" charset="-78"/>
                <a:cs typeface="Simplified Arabic" panose="02020603050405020304" pitchFamily="18" charset="-78"/>
              </a:rPr>
              <a:t>تضرر</a:t>
            </a:r>
            <a:r>
              <a:rPr lang="ar-EG" b="1" smtClean="0">
                <a:latin typeface="Simplified Arabic" panose="02020603050405020304" pitchFamily="18" charset="-78"/>
                <a:cs typeface="Simplified Arabic" panose="02020603050405020304" pitchFamily="18" charset="-78"/>
              </a:rPr>
              <a:t>ً</a:t>
            </a:r>
            <a:r>
              <a:rPr lang="ar-SA" b="1" smtClean="0">
                <a:latin typeface="Simplified Arabic" panose="02020603050405020304" pitchFamily="18" charset="-78"/>
                <a:cs typeface="Simplified Arabic" panose="02020603050405020304" pitchFamily="18" charset="-78"/>
              </a:rPr>
              <a:t>ا </a:t>
            </a:r>
            <a:r>
              <a:rPr lang="ar-SA" b="1">
                <a:latin typeface="Simplified Arabic" panose="02020603050405020304" pitchFamily="18" charset="-78"/>
                <a:cs typeface="Simplified Arabic" panose="02020603050405020304" pitchFamily="18" charset="-78"/>
              </a:rPr>
              <a:t>من التغير المناخي، ووجهت الإمارات بتوفير </a:t>
            </a:r>
            <a:r>
              <a:rPr lang="en-US" b="1" smtClean="0">
                <a:latin typeface="Simplified Arabic" panose="02020603050405020304" pitchFamily="18" charset="-78"/>
                <a:cs typeface="Simplified Arabic" panose="02020603050405020304" pitchFamily="18" charset="-78"/>
              </a:rPr>
              <a:t> 100</a:t>
            </a:r>
            <a:r>
              <a:rPr lang="ar-SA" b="1" smtClean="0">
                <a:latin typeface="Simplified Arabic" panose="02020603050405020304" pitchFamily="18" charset="-78"/>
                <a:cs typeface="Simplified Arabic" panose="02020603050405020304" pitchFamily="18" charset="-78"/>
              </a:rPr>
              <a:t>مليار </a:t>
            </a:r>
            <a:r>
              <a:rPr lang="ar-SA" b="1">
                <a:latin typeface="Simplified Arabic" panose="02020603050405020304" pitchFamily="18" charset="-78"/>
                <a:cs typeface="Simplified Arabic" panose="02020603050405020304" pitchFamily="18" charset="-78"/>
              </a:rPr>
              <a:t>دولار لهذا </a:t>
            </a:r>
            <a:r>
              <a:rPr lang="ar-SA" b="1" smtClean="0">
                <a:latin typeface="Simplified Arabic" panose="02020603050405020304" pitchFamily="18" charset="-78"/>
                <a:cs typeface="Simplified Arabic" panose="02020603050405020304" pitchFamily="18" charset="-78"/>
              </a:rPr>
              <a:t>الغرض</a:t>
            </a:r>
            <a:r>
              <a:rPr lang="en-US" b="1" smtClean="0">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توجيه الاستثمارات لمشروعات الطاقة النظيفة والمتجددة ودعم الاقتصاد الأخضر، مثل: الطاقة الشمسية، ومشروع التقاط الكربون وتخزينه، واستخدام الهيدروجين</a:t>
            </a:r>
            <a:r>
              <a:rPr lang="en-US" b="1">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توضيح ريادة الإمارات في المبادرات المناخية، بداية من ضمها لأكبر محطات الطاقة الشمسية، وإطلاقها لمبادرة الابتكار الزراعي </a:t>
            </a:r>
            <a:r>
              <a:rPr lang="ar-SA" b="1" smtClean="0">
                <a:latin typeface="Simplified Arabic" panose="02020603050405020304" pitchFamily="18" charset="-78"/>
                <a:cs typeface="Simplified Arabic" panose="02020603050405020304" pitchFamily="18" charset="-78"/>
              </a:rPr>
              <a:t>المناخي</a:t>
            </a:r>
            <a:r>
              <a:rPr lang="en-US" b="1" smtClean="0">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42414"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12488"/>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1384" y="1281698"/>
            <a:ext cx="5135834" cy="5589950"/>
          </a:xfrm>
        </p:spPr>
      </p:pic>
    </p:spTree>
    <p:extLst>
      <p:ext uri="{BB962C8B-B14F-4D97-AF65-F5344CB8AC3E}">
        <p14:creationId xmlns:p14="http://schemas.microsoft.com/office/powerpoint/2010/main" val="4201243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215899"/>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495179" y="1342579"/>
            <a:ext cx="6113312" cy="4993162"/>
          </a:xfrm>
          <a:prstGeom prst="rect">
            <a:avLst/>
          </a:prstGeom>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SA" sz="2400" b="1">
                <a:latin typeface="Simplified Arabic" panose="02020603050405020304" pitchFamily="18" charset="-78"/>
                <a:cs typeface="Simplified Arabic" panose="02020603050405020304" pitchFamily="18" charset="-78"/>
              </a:rPr>
              <a:t>تنعقد مؤتمرات الأطراف بصفة سنوية، لمناقشة تداعيات أزمة المناخ التي تتفاقم مع كل عام، وبدأت الرحلة منذ </a:t>
            </a:r>
            <a:r>
              <a:rPr lang="ar-SA" sz="2400" b="1" smtClean="0">
                <a:latin typeface="Simplified Arabic" panose="02020603050405020304" pitchFamily="18" charset="-78"/>
                <a:cs typeface="Simplified Arabic" panose="02020603050405020304" pitchFamily="18" charset="-78"/>
              </a:rPr>
              <a:t>عام</a:t>
            </a:r>
            <a:r>
              <a:rPr lang="en-US" sz="2400" b="1" smtClean="0">
                <a:latin typeface="Simplified Arabic" panose="02020603050405020304" pitchFamily="18" charset="-78"/>
                <a:cs typeface="Simplified Arabic" panose="02020603050405020304" pitchFamily="18" charset="-78"/>
              </a:rPr>
              <a:t>1992</a:t>
            </a:r>
            <a:r>
              <a:rPr lang="ar-SA" sz="2400" b="1"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عندما انعقدت قمة الأرض في ريو دي جانيرو بالبرازيل بتنظيم الأمم المتحدة</a:t>
            </a:r>
            <a:r>
              <a:rPr lang="en-US" sz="2400" b="1">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Arial" panose="020B0604020202020204" pitchFamily="34" charset="0"/>
              <a:buChar char="•"/>
            </a:pPr>
            <a:r>
              <a:rPr lang="ar-EG" sz="2400" b="1" smtClean="0">
                <a:latin typeface="Simplified Arabic" panose="02020603050405020304" pitchFamily="18" charset="-78"/>
                <a:cs typeface="Simplified Arabic" panose="02020603050405020304" pitchFamily="18" charset="-78"/>
              </a:rPr>
              <a:t>‏ومنذ </a:t>
            </a:r>
            <a:r>
              <a:rPr lang="ar-EG" sz="2400" b="1">
                <a:latin typeface="Simplified Arabic" panose="02020603050405020304" pitchFamily="18" charset="-78"/>
                <a:cs typeface="Simplified Arabic" panose="02020603050405020304" pitchFamily="18" charset="-78"/>
              </a:rPr>
              <a:t>ذلك الوقت أعلنت جميع دول العالم عن موافقتها على </a:t>
            </a:r>
            <a:r>
              <a:rPr lang="ar-EG" sz="2400" b="1" u="sng">
                <a:latin typeface="Simplified Arabic" panose="02020603050405020304" pitchFamily="18" charset="-78"/>
                <a:cs typeface="Simplified Arabic" panose="02020603050405020304" pitchFamily="18" charset="-78"/>
              </a:rPr>
              <a:t>تكثيف الجهود للحد من ظاهرة الاحتباس الحراري، كما تمكنت مؤتمرات كوب من التمهيد ‏للوصول إلى اتفاق باريس إذا اتفقت الدول على خفض درجة الحرارة إلى الوصول واحد ونص درجة مئوية فوق درجة الحرارة من قبل الصناعة و تعزيز الجهود لتمويل العمل المناخي، ما يتطلب الوصول إلى صافي انبعاثات صفرية بحلول منتصف القرن الجاري</a:t>
            </a:r>
            <a:r>
              <a:rPr lang="ar-EG" sz="2400" b="1" u="sng" smtClean="0">
                <a:latin typeface="Simplified Arabic" panose="02020603050405020304" pitchFamily="18" charset="-78"/>
                <a:cs typeface="Simplified Arabic" panose="02020603050405020304" pitchFamily="18" charset="-78"/>
              </a:rPr>
              <a:t>.</a:t>
            </a:r>
            <a:endParaRPr lang="en-US" sz="2400" b="1" u="sng">
              <a:latin typeface="Simplified Arabic" panose="02020603050405020304" pitchFamily="18" charset="-78"/>
              <a:cs typeface="Simplified Arabic" panose="02020603050405020304" pitchFamily="18" charset="-78"/>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11218" y="1342579"/>
            <a:ext cx="5252352" cy="5425075"/>
          </a:xfrm>
          <a:prstGeom prst="rect">
            <a:avLst/>
          </a:prstGeom>
        </p:spPr>
      </p:pic>
    </p:spTree>
    <p:extLst>
      <p:ext uri="{BB962C8B-B14F-4D97-AF65-F5344CB8AC3E}">
        <p14:creationId xmlns:p14="http://schemas.microsoft.com/office/powerpoint/2010/main" val="4219702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536139"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4417620"/>
          </a:xfrm>
          <a:prstGeom prst="rect">
            <a:avLst/>
          </a:prstGeom>
        </p:spPr>
        <p:txBody>
          <a:bodyPr>
            <a:spAutoFit/>
          </a:bodyPr>
          <a:lstStyle/>
          <a:p>
            <a:pPr marL="457200" indent="-457200" algn="just" rtl="1">
              <a:lnSpc>
                <a:spcPct val="107000"/>
              </a:lnSpc>
              <a:spcAft>
                <a:spcPts val="800"/>
              </a:spcAft>
              <a:buFont typeface="Wingdings" panose="05000000000000000000" pitchFamily="2" charset="2"/>
              <a:buChar char="Ø"/>
            </a:pP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مؤتمر المناخ </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Cop 27</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تم عقد أيضًا « مؤتمر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الأمم المتحدة للتغير </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المناخي</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2022</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والذي استضافته مصر قمة المناخ العالمية في دورتها </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27</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وذلك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في نوفمبر </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2022</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بمدينة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شرم الشيخ (مؤتمر الأطراف في اتفاقية للأمم المتحدة الإطارية بشأن تغير </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المناخ</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27 </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cop</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Wingdings" panose="05000000000000000000" pitchFamily="2" charset="2"/>
              <a:buChar char="q"/>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8329" y="1463948"/>
            <a:ext cx="4819365" cy="5250751"/>
          </a:xfrm>
        </p:spPr>
      </p:pic>
    </p:spTree>
    <p:extLst>
      <p:ext uri="{BB962C8B-B14F-4D97-AF65-F5344CB8AC3E}">
        <p14:creationId xmlns:p14="http://schemas.microsoft.com/office/powerpoint/2010/main" val="2401196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3445" y="1392814"/>
            <a:ext cx="6100548" cy="4737259"/>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sz="2400" b="1" u="sng">
                <a:latin typeface="Simplified Arabic" panose="02020603050405020304" pitchFamily="18" charset="-78"/>
                <a:cs typeface="Simplified Arabic" panose="02020603050405020304" pitchFamily="18" charset="-78"/>
              </a:rPr>
              <a:t> </a:t>
            </a:r>
            <a:r>
              <a:rPr lang="ar-EG" sz="2400" b="1" u="sng" smtClean="0">
                <a:latin typeface="Simplified Arabic" panose="02020603050405020304" pitchFamily="18" charset="-78"/>
                <a:cs typeface="Simplified Arabic" panose="02020603050405020304" pitchFamily="18" charset="-78"/>
              </a:rPr>
              <a:t>وجاءت </a:t>
            </a:r>
            <a:r>
              <a:rPr lang="ar-EG" sz="2400" b="1" u="sng">
                <a:latin typeface="Simplified Arabic" panose="02020603050405020304" pitchFamily="18" charset="-78"/>
                <a:cs typeface="Simplified Arabic" panose="02020603050405020304" pitchFamily="18" charset="-78"/>
              </a:rPr>
              <a:t>التغطية الصحفية والإعلامية لقمة المناخ </a:t>
            </a:r>
            <a:r>
              <a:rPr lang="en-US" sz="2400" b="1" u="sng">
                <a:latin typeface="Simplified Arabic" panose="02020603050405020304" pitchFamily="18" charset="-78"/>
                <a:cs typeface="Simplified Arabic" panose="02020603050405020304" pitchFamily="18" charset="-78"/>
              </a:rPr>
              <a:t>cop27</a:t>
            </a:r>
            <a:r>
              <a:rPr lang="ar-EG" sz="2400" b="1" u="sng">
                <a:latin typeface="Simplified Arabic" panose="02020603050405020304" pitchFamily="18" charset="-78"/>
                <a:cs typeface="Simplified Arabic" panose="02020603050405020304" pitchFamily="18" charset="-78"/>
              </a:rPr>
              <a:t> ‏متميزة تناسب هذا الحدث العالمي الذي استضافته مصر بمدينة شرم الشيخ في الفترة </a:t>
            </a:r>
            <a:r>
              <a:rPr lang="ar-EG" sz="2400" b="1" u="sng" smtClean="0">
                <a:latin typeface="Simplified Arabic" panose="02020603050405020304" pitchFamily="18" charset="-78"/>
                <a:cs typeface="Simplified Arabic" panose="02020603050405020304" pitchFamily="18" charset="-78"/>
              </a:rPr>
              <a:t>من</a:t>
            </a:r>
            <a:r>
              <a:rPr lang="en-US" sz="2400" b="1" u="sng" smtClean="0">
                <a:latin typeface="Simplified Arabic" panose="02020603050405020304" pitchFamily="18" charset="-78"/>
                <a:cs typeface="Simplified Arabic" panose="02020603050405020304" pitchFamily="18" charset="-78"/>
              </a:rPr>
              <a:t>6 </a:t>
            </a:r>
            <a:r>
              <a:rPr lang="ar-EG" sz="2400" b="1" u="sng" smtClean="0">
                <a:latin typeface="Simplified Arabic" panose="02020603050405020304" pitchFamily="18" charset="-78"/>
                <a:cs typeface="Simplified Arabic" panose="02020603050405020304" pitchFamily="18" charset="-78"/>
              </a:rPr>
              <a:t> </a:t>
            </a:r>
            <a:r>
              <a:rPr lang="en-US" sz="2400" b="1" u="sng" smtClean="0">
                <a:latin typeface="Simplified Arabic" panose="02020603050405020304" pitchFamily="18" charset="-78"/>
                <a:cs typeface="Simplified Arabic" panose="02020603050405020304" pitchFamily="18" charset="-78"/>
              </a:rPr>
              <a:t>-18</a:t>
            </a:r>
            <a:r>
              <a:rPr lang="ar-EG" sz="2400" b="1" u="sng" smtClean="0">
                <a:latin typeface="Simplified Arabic" panose="02020603050405020304" pitchFamily="18" charset="-78"/>
                <a:cs typeface="Simplified Arabic" panose="02020603050405020304" pitchFamily="18" charset="-78"/>
              </a:rPr>
              <a:t>نوفمبر</a:t>
            </a:r>
            <a:r>
              <a:rPr lang="en-US" sz="2400" b="1" u="sng" smtClean="0">
                <a:latin typeface="Simplified Arabic" panose="02020603050405020304" pitchFamily="18" charset="-78"/>
                <a:cs typeface="Simplified Arabic" panose="02020603050405020304" pitchFamily="18" charset="-78"/>
              </a:rPr>
              <a:t>2022</a:t>
            </a:r>
            <a:r>
              <a:rPr lang="ar-EG" sz="2400" b="1" u="sng" smtClean="0">
                <a:latin typeface="Simplified Arabic" panose="02020603050405020304" pitchFamily="18" charset="-78"/>
                <a:cs typeface="Simplified Arabic" panose="02020603050405020304" pitchFamily="18" charset="-78"/>
              </a:rPr>
              <a:t>، حيث </a:t>
            </a:r>
            <a:r>
              <a:rPr lang="ar-EG" sz="2400" b="1" u="sng">
                <a:latin typeface="Simplified Arabic" panose="02020603050405020304" pitchFamily="18" charset="-78"/>
                <a:cs typeface="Simplified Arabic" panose="02020603050405020304" pitchFamily="18" charset="-78"/>
              </a:rPr>
              <a:t>أشاد رئيس الهيئة الوطنية للصحافة </a:t>
            </a:r>
            <a:r>
              <a:rPr lang="ar-EG" sz="2400" b="1" u="sng" smtClean="0">
                <a:latin typeface="Simplified Arabic" panose="02020603050405020304" pitchFamily="18" charset="-78"/>
                <a:cs typeface="Simplified Arabic" panose="02020603050405020304" pitchFamily="18" charset="-78"/>
              </a:rPr>
              <a:t>بجميع </a:t>
            </a:r>
            <a:r>
              <a:rPr lang="ar-EG" sz="2400" b="1" u="sng">
                <a:latin typeface="Simplified Arabic" panose="02020603050405020304" pitchFamily="18" charset="-78"/>
                <a:cs typeface="Simplified Arabic" panose="02020603050405020304" pitchFamily="18" charset="-78"/>
              </a:rPr>
              <a:t>وسائل الإعلام ووكالات الأنباء المصرية والعربية والعالمية على تغطيتها المهنية رفيعة المستوى لجميع الفعاليات المناقشات التي دارت داخل قمة المناخ العالمية في شرم الشيخ </a:t>
            </a:r>
            <a:r>
              <a:rPr lang="en-US" sz="2400" b="1" u="sng">
                <a:latin typeface="Simplified Arabic" panose="02020603050405020304" pitchFamily="18" charset="-78"/>
                <a:cs typeface="Simplified Arabic" panose="02020603050405020304" pitchFamily="18" charset="-78"/>
              </a:rPr>
              <a:t>cop27</a:t>
            </a:r>
            <a:r>
              <a:rPr lang="ar-EG" sz="2400" b="1" u="sng">
                <a:latin typeface="Simplified Arabic" panose="02020603050405020304" pitchFamily="18" charset="-78"/>
                <a:cs typeface="Simplified Arabic" panose="02020603050405020304" pitchFamily="18" charset="-78"/>
              </a:rPr>
              <a:t>  ‏بحضور أكثر من ثلاثة آلاف من ممثلي وسائل الإعلام المختلفة، وجعلت الشعوب تتابع باهتمام كل ما تناولته هذه القيمة التاريخية.</a:t>
            </a:r>
            <a:endParaRPr lang="en-US" sz="24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51016" y="386863"/>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19868" y="386862"/>
            <a:ext cx="99219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5659" y="1392814"/>
            <a:ext cx="4817659" cy="4857861"/>
          </a:xfrm>
        </p:spPr>
      </p:pic>
    </p:spTree>
    <p:extLst>
      <p:ext uri="{BB962C8B-B14F-4D97-AF65-F5344CB8AC3E}">
        <p14:creationId xmlns:p14="http://schemas.microsoft.com/office/powerpoint/2010/main" val="8055981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141492" y="1337481"/>
            <a:ext cx="5172501" cy="4737259"/>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وتصدرت </a:t>
            </a:r>
            <a:r>
              <a:rPr lang="ar-EG" b="1">
                <a:latin typeface="Simplified Arabic" panose="02020603050405020304" pitchFamily="18" charset="-78"/>
                <a:cs typeface="Simplified Arabic" panose="02020603050405020304" pitchFamily="18" charset="-78"/>
              </a:rPr>
              <a:t>مصر اهتمام مختلف وسائل الإعلام ووكالات الأنباء العالمية لمواجهة التداعيات السلبية والخطيرة </a:t>
            </a:r>
            <a:r>
              <a:rPr lang="ar-EG" b="1" smtClean="0">
                <a:latin typeface="Simplified Arabic" panose="02020603050405020304" pitchFamily="18" charset="-78"/>
                <a:cs typeface="Simplified Arabic" panose="02020603050405020304" pitchFamily="18" charset="-78"/>
              </a:rPr>
              <a:t>لأزمة </a:t>
            </a:r>
            <a:r>
              <a:rPr lang="ar-EG" b="1">
                <a:latin typeface="Simplified Arabic" panose="02020603050405020304" pitchFamily="18" charset="-78"/>
                <a:cs typeface="Simplified Arabic" panose="02020603050405020304" pitchFamily="18" charset="-78"/>
              </a:rPr>
              <a:t>تغير المناخ، </a:t>
            </a:r>
            <a:r>
              <a:rPr lang="ar-EG" b="1" u="sng">
                <a:latin typeface="Simplified Arabic" panose="02020603050405020304" pitchFamily="18" charset="-78"/>
                <a:cs typeface="Simplified Arabic" panose="02020603050405020304" pitchFamily="18" charset="-78"/>
              </a:rPr>
              <a:t>وحققت مصر في هذه القمة فوائد عدة: أولها يتمثل في الهدف الرئيسي الذي أعلنته مصر، وشددت عليه للانتقال إلى مرحلة التنفيذ بدلًا من استمرار الوعود في التعهدات ‏والالتزامات المالية من الدول المتقدمة أو الدول الصناعية الكبرى لمواجهة أثار التغيرات المناخية.</a:t>
            </a:r>
            <a:endParaRPr lang="en-US" b="1" u="sng">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19"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60813" y="365126"/>
            <a:ext cx="990827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Alexandria" charset="0"/>
              <a:cs typeface="Alexandria" charset="0"/>
            </a:endParaRPr>
          </a:p>
        </p:txBody>
      </p:sp>
      <p:sp>
        <p:nvSpPr>
          <p:cNvPr id="2" name="مستطيل 1"/>
          <p:cNvSpPr/>
          <p:nvPr/>
        </p:nvSpPr>
        <p:spPr>
          <a:xfrm>
            <a:off x="5349921" y="1449603"/>
            <a:ext cx="6003877" cy="566309"/>
          </a:xfrm>
          <a:prstGeom prst="rect">
            <a:avLst/>
          </a:prstGeom>
        </p:spPr>
        <p:txBody>
          <a:bodyPr wrap="square">
            <a:spAutoFit/>
          </a:bodyPr>
          <a:lstStyle/>
          <a:p>
            <a:pPr algn="just" rtl="1">
              <a:lnSpc>
                <a:spcPct val="110000"/>
              </a:lnSpc>
              <a:spcBef>
                <a:spcPts val="110"/>
              </a:spcBef>
              <a:spcAft>
                <a:spcPts val="110"/>
              </a:spcAft>
            </a:pPr>
            <a:r>
              <a:rPr lang="en-US" sz="2800">
                <a:latin typeface="Simplified Arabic" panose="02020603050405020304" pitchFamily="18" charset="-78"/>
                <a:cs typeface="Simplified Arabic" panose="02020603050405020304" pitchFamily="18" charset="-78"/>
              </a:rPr>
              <a:t> </a:t>
            </a: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1964" y="1337481"/>
            <a:ext cx="5822108" cy="5349921"/>
          </a:xfrm>
        </p:spPr>
      </p:pic>
    </p:spTree>
    <p:extLst>
      <p:ext uri="{BB962C8B-B14F-4D97-AF65-F5344CB8AC3E}">
        <p14:creationId xmlns:p14="http://schemas.microsoft.com/office/powerpoint/2010/main" val="3218418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63820" y="1337481"/>
            <a:ext cx="5854890" cy="4737259"/>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sz="2400" b="1">
                <a:latin typeface="Simplified Arabic" panose="02020603050405020304" pitchFamily="18" charset="-78"/>
                <a:cs typeface="Simplified Arabic" panose="02020603050405020304" pitchFamily="18" charset="-78"/>
              </a:rPr>
              <a:t>وحصدت مصر عددًا كبيرًا من اتفاقيات التمويل والتعاون الدولي و مذكرات التفاهم في عدة مجالات متعلقة بالمناخ </a:t>
            </a:r>
            <a:r>
              <a:rPr lang="ar-EG" sz="2400" b="1" smtClean="0">
                <a:latin typeface="Simplified Arabic" panose="02020603050405020304" pitchFamily="18" charset="-78"/>
                <a:cs typeface="Simplified Arabic" panose="02020603050405020304" pitchFamily="18" charset="-78"/>
              </a:rPr>
              <a:t>والبيئة، </a:t>
            </a:r>
            <a:r>
              <a:rPr lang="ar-EG" sz="2400" b="1" u="sng">
                <a:latin typeface="Simplified Arabic" panose="02020603050405020304" pitchFamily="18" charset="-78"/>
                <a:cs typeface="Simplified Arabic" panose="02020603050405020304" pitchFamily="18" charset="-78"/>
              </a:rPr>
              <a:t>من أبرزها الهيدروجين الاخضر، الطاقة الجديدة والمتجددة، الزراعة والمياه، والتي بموجبها تحولت هذه المشروعات إلى عقود فعلية تدخل حيز التنفيذ، وتسليط الضوء على أوضاع وقضايا إفريقيا فيما يخص قضية التغير المناخي و الانتقال الطاقي العادل </a:t>
            </a:r>
            <a:r>
              <a:rPr lang="ar-EG" sz="2400" b="1" u="sng" smtClean="0">
                <a:latin typeface="Simplified Arabic" panose="02020603050405020304" pitchFamily="18" charset="-78"/>
                <a:cs typeface="Simplified Arabic" panose="02020603050405020304" pitchFamily="18" charset="-78"/>
              </a:rPr>
              <a:t>وإطلاق </a:t>
            </a:r>
            <a:r>
              <a:rPr lang="ar-EG" sz="2400" b="1" u="sng">
                <a:latin typeface="Simplified Arabic" panose="02020603050405020304" pitchFamily="18" charset="-78"/>
                <a:cs typeface="Simplified Arabic" panose="02020603050405020304" pitchFamily="18" charset="-78"/>
              </a:rPr>
              <a:t>عشرات المبادرات المصرية والدولية التي تغطي أغلب مجالات مواجهة تداعيات التغير </a:t>
            </a:r>
            <a:r>
              <a:rPr lang="ar-EG" sz="2400" b="1" u="sng" smtClean="0">
                <a:latin typeface="Simplified Arabic" panose="02020603050405020304" pitchFamily="18" charset="-78"/>
                <a:cs typeface="Simplified Arabic" panose="02020603050405020304" pitchFamily="18" charset="-78"/>
              </a:rPr>
              <a:t>المناخي</a:t>
            </a:r>
            <a:r>
              <a:rPr lang="ar-EG" sz="2400" b="1" u="sn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65279"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6756" y="1337480"/>
            <a:ext cx="5262348" cy="5520520"/>
          </a:xfrm>
        </p:spPr>
      </p:pic>
    </p:spTree>
    <p:extLst>
      <p:ext uri="{BB962C8B-B14F-4D97-AF65-F5344CB8AC3E}">
        <p14:creationId xmlns:p14="http://schemas.microsoft.com/office/powerpoint/2010/main" val="42911439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36275" y="1337481"/>
            <a:ext cx="5977719" cy="4737259"/>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b="1" u="sng" smtClean="0">
                <a:latin typeface="Simplified Arabic" panose="02020603050405020304" pitchFamily="18" charset="-78"/>
                <a:cs typeface="Simplified Arabic" panose="02020603050405020304" pitchFamily="18" charset="-78"/>
              </a:rPr>
              <a:t>تستهدف هذه المبادرات إنهاء </a:t>
            </a:r>
            <a:r>
              <a:rPr lang="ar-EG" b="1" u="sng">
                <a:latin typeface="Simplified Arabic" panose="02020603050405020304" pitchFamily="18" charset="-78"/>
                <a:cs typeface="Simplified Arabic" panose="02020603050405020304" pitchFamily="18" charset="-78"/>
              </a:rPr>
              <a:t>معاناة الملايين في القارة فضلًا عن إطلاق عدة مبادرات في مجالات الطبيعة والتنوع البيولوجي وحماية البيئة و المشروعات الذكية الخضراء و الانتقال المستدام للغذاء والزراعة والعمل المناخي ومشروعات التخفيف والتكيف مع الآثار السلبية للتغيرات المناخية.</a:t>
            </a:r>
            <a:endParaRPr lang="en-US"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19870" y="365127"/>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7"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4675" y="1487644"/>
            <a:ext cx="5058770" cy="4987205"/>
          </a:xfrm>
        </p:spPr>
      </p:pic>
    </p:spTree>
    <p:extLst>
      <p:ext uri="{BB962C8B-B14F-4D97-AF65-F5344CB8AC3E}">
        <p14:creationId xmlns:p14="http://schemas.microsoft.com/office/powerpoint/2010/main" val="3040424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13194" y="1448149"/>
            <a:ext cx="6400800" cy="4737259"/>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en-US" sz="2400" b="1"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ومنذ مؤتمر المناخ  </a:t>
            </a:r>
            <a:r>
              <a:rPr lang="ar-EG" sz="2400" b="1" smtClean="0">
                <a:latin typeface="Simplified Arabic" panose="02020603050405020304" pitchFamily="18" charset="-78"/>
                <a:cs typeface="Simplified Arabic" panose="02020603050405020304" pitchFamily="18" charset="-78"/>
              </a:rPr>
              <a:t>الذي </a:t>
            </a:r>
            <a:r>
              <a:rPr lang="en-US" sz="2400" b="1" smtClean="0">
                <a:latin typeface="Simplified Arabic" panose="02020603050405020304" pitchFamily="18" charset="-78"/>
                <a:cs typeface="Simplified Arabic" panose="02020603050405020304" pitchFamily="18" charset="-78"/>
              </a:rPr>
              <a:t>Cop 27</a:t>
            </a:r>
            <a:r>
              <a:rPr lang="ar-EG" sz="2400" b="1" smtClean="0">
                <a:latin typeface="Simplified Arabic" panose="02020603050405020304" pitchFamily="18" charset="-78"/>
                <a:cs typeface="Simplified Arabic" panose="02020603050405020304" pitchFamily="18" charset="-78"/>
              </a:rPr>
              <a:t> عقد </a:t>
            </a:r>
            <a:r>
              <a:rPr lang="ar-EG" sz="2400" b="1">
                <a:latin typeface="Simplified Arabic" panose="02020603050405020304" pitchFamily="18" charset="-78"/>
                <a:cs typeface="Simplified Arabic" panose="02020603050405020304" pitchFamily="18" charset="-78"/>
              </a:rPr>
              <a:t>في </a:t>
            </a:r>
            <a:r>
              <a:rPr lang="ar-EG" sz="2400" b="1" smtClean="0">
                <a:latin typeface="Simplified Arabic" panose="02020603050405020304" pitchFamily="18" charset="-78"/>
                <a:cs typeface="Simplified Arabic" panose="02020603050405020304" pitchFamily="18" charset="-78"/>
              </a:rPr>
              <a:t>نوفمبر </a:t>
            </a:r>
            <a:r>
              <a:rPr lang="en-US" sz="2400" b="1" smtClean="0">
                <a:latin typeface="Simplified Arabic" panose="02020603050405020304" pitchFamily="18" charset="-78"/>
                <a:cs typeface="Simplified Arabic" panose="02020603050405020304" pitchFamily="18" charset="-78"/>
              </a:rPr>
              <a:t>2022</a:t>
            </a:r>
            <a:r>
              <a:rPr lang="ar-EG" sz="2400" b="1" smtClean="0">
                <a:latin typeface="Simplified Arabic" panose="02020603050405020304" pitchFamily="18" charset="-78"/>
                <a:cs typeface="Simplified Arabic" panose="02020603050405020304" pitchFamily="18" charset="-78"/>
              </a:rPr>
              <a:t> تتواصل جهود </a:t>
            </a:r>
            <a:r>
              <a:rPr lang="ar-EG" sz="2400" b="1">
                <a:latin typeface="Simplified Arabic" panose="02020603050405020304" pitchFamily="18" charset="-78"/>
                <a:cs typeface="Simplified Arabic" panose="02020603050405020304" pitchFamily="18" charset="-78"/>
              </a:rPr>
              <a:t>مصر للاستعداد لعقد هذه </a:t>
            </a:r>
            <a:r>
              <a:rPr lang="ar-EG" sz="2400" b="1" smtClean="0">
                <a:latin typeface="Simplified Arabic" panose="02020603050405020304" pitchFamily="18" charset="-78"/>
                <a:cs typeface="Simplified Arabic" panose="02020603050405020304" pitchFamily="18" charset="-78"/>
              </a:rPr>
              <a:t>القمة، </a:t>
            </a:r>
            <a:r>
              <a:rPr lang="ar-EG" sz="2400" b="1" u="sng">
                <a:latin typeface="Simplified Arabic" panose="02020603050405020304" pitchFamily="18" charset="-78"/>
                <a:cs typeface="Simplified Arabic" panose="02020603050405020304" pitchFamily="18" charset="-78"/>
              </a:rPr>
              <a:t>كما أطلقت الاستراتيجية الوطنية للمناخ مصر </a:t>
            </a:r>
            <a:r>
              <a:rPr lang="ar-EG" sz="2400" b="1" u="sng" smtClean="0">
                <a:latin typeface="Simplified Arabic" panose="02020603050405020304" pitchFamily="18" charset="-78"/>
                <a:cs typeface="Simplified Arabic" panose="02020603050405020304" pitchFamily="18" charset="-78"/>
              </a:rPr>
              <a:t>(</a:t>
            </a:r>
            <a:r>
              <a:rPr lang="en-US" sz="2400" b="1" u="sng" smtClean="0">
                <a:latin typeface="Simplified Arabic" panose="02020603050405020304" pitchFamily="18" charset="-78"/>
                <a:cs typeface="Simplified Arabic" panose="02020603050405020304" pitchFamily="18" charset="-78"/>
              </a:rPr>
              <a:t>2050</a:t>
            </a:r>
            <a:r>
              <a:rPr lang="ar-EG" sz="2400" b="1" u="sng" smtClean="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بهدف صياغة وتحديد استراتيجية وطنية شاملة ومستقبلية للتعامل مع التغيرات المناخية وربطها باستراتيجية التنمية </a:t>
            </a:r>
            <a:r>
              <a:rPr lang="ar-EG" sz="2400" b="1" u="sng" smtClean="0">
                <a:latin typeface="Simplified Arabic" panose="02020603050405020304" pitchFamily="18" charset="-78"/>
                <a:cs typeface="Simplified Arabic" panose="02020603050405020304" pitchFamily="18" charset="-78"/>
              </a:rPr>
              <a:t>المستدامة، </a:t>
            </a:r>
            <a:r>
              <a:rPr lang="ar-EG" sz="2400" b="1" u="sng">
                <a:latin typeface="Simplified Arabic" panose="02020603050405020304" pitchFamily="18" charset="-78"/>
                <a:cs typeface="Simplified Arabic" panose="02020603050405020304" pitchFamily="18" charset="-78"/>
              </a:rPr>
              <a:t>وتحشد تلك الاستراتيجية جهود مختلف الجهات لدعم فكرة نشر الوعي البيئي و الإعداد لاستضافة مصر لقمة </a:t>
            </a:r>
            <a:r>
              <a:rPr lang="ar-EG" sz="2400" b="1" u="sng" smtClean="0">
                <a:latin typeface="Simplified Arabic" panose="02020603050405020304" pitchFamily="18" charset="-78"/>
                <a:cs typeface="Simplified Arabic" panose="02020603050405020304" pitchFamily="18" charset="-78"/>
              </a:rPr>
              <a:t>المناخ.</a:t>
            </a:r>
            <a:endParaRPr lang="en-US" sz="24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00251"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10687" y="365126"/>
            <a:ext cx="99219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716" y="1473070"/>
            <a:ext cx="4528955" cy="5001779"/>
          </a:xfrm>
        </p:spPr>
      </p:pic>
    </p:spTree>
    <p:extLst>
      <p:ext uri="{BB962C8B-B14F-4D97-AF65-F5344CB8AC3E}">
        <p14:creationId xmlns:p14="http://schemas.microsoft.com/office/powerpoint/2010/main" val="39821581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86148" y="1448149"/>
            <a:ext cx="6127845" cy="4515923"/>
          </a:xfrm>
        </p:spPr>
        <p:txBody>
          <a:bodyPr>
            <a:noAutofit/>
          </a:bodyPr>
          <a:lstStyle/>
          <a:p>
            <a:pPr algn="just" rtl="1">
              <a:lnSpc>
                <a:spcPct val="120000"/>
              </a:lnSpc>
              <a:spcBef>
                <a:spcPts val="110"/>
              </a:spcBef>
              <a:spcAft>
                <a:spcPts val="110"/>
              </a:spcAft>
              <a:buFont typeface="Wingdings" panose="05000000000000000000" pitchFamily="2" charset="2"/>
              <a:buChar char="v"/>
            </a:pPr>
            <a:r>
              <a:rPr lang="ar-EG" sz="2400" b="1" u="sng" smtClean="0">
                <a:latin typeface="Simplified Arabic" panose="02020603050405020304" pitchFamily="18" charset="-78"/>
                <a:cs typeface="Simplified Arabic" panose="02020603050405020304" pitchFamily="18" charset="-78"/>
              </a:rPr>
              <a:t> تركز قمة المناخ </a:t>
            </a:r>
            <a:r>
              <a:rPr lang="ar-EG" sz="2400" b="1" u="sng">
                <a:latin typeface="Simplified Arabic" panose="02020603050405020304" pitchFamily="18" charset="-78"/>
                <a:cs typeface="Simplified Arabic" panose="02020603050405020304" pitchFamily="18" charset="-78"/>
              </a:rPr>
              <a:t>بشكل أساسي على دور وسائل الإعلام في هذا المجال، وقد أعلنت الشبكة المصرية للبيئة والمناخ بدء الاستعداد لإطلاق تلفزيون المناخ عبر الإنترنت وذلك في بداية سبتمبر </a:t>
            </a:r>
            <a:r>
              <a:rPr lang="en-US" sz="2400" b="1" u="sng" smtClean="0">
                <a:latin typeface="Simplified Arabic" panose="02020603050405020304" pitchFamily="18" charset="-78"/>
                <a:cs typeface="Simplified Arabic" panose="02020603050405020304" pitchFamily="18" charset="-78"/>
              </a:rPr>
              <a:t>2022</a:t>
            </a:r>
            <a:r>
              <a:rPr lang="ar-EG" sz="2400" b="1" u="sng" smtClean="0">
                <a:latin typeface="Simplified Arabic" panose="02020603050405020304" pitchFamily="18" charset="-78"/>
                <a:cs typeface="Simplified Arabic" panose="02020603050405020304" pitchFamily="18" charset="-78"/>
              </a:rPr>
              <a:t> دعمًا </a:t>
            </a:r>
            <a:r>
              <a:rPr lang="ar-EG" sz="2400" b="1" u="sng">
                <a:latin typeface="Simplified Arabic" panose="02020603050405020304" pitchFamily="18" charset="-78"/>
                <a:cs typeface="Simplified Arabic" panose="02020603050405020304" pitchFamily="18" charset="-78"/>
              </a:rPr>
              <a:t>للجهود والاستعدادات لقمة المناخ، وسوف يشارك بالعمل في هذا التلفزيون مبدعين ومتطوعون، وسيقدم برامج حوارية ووثائقية عن الجهود المصرية و </a:t>
            </a:r>
            <a:r>
              <a:rPr lang="ar-EG" sz="2400" b="1" u="sng" smtClean="0">
                <a:latin typeface="Simplified Arabic" panose="02020603050405020304" pitchFamily="18" charset="-78"/>
                <a:cs typeface="Simplified Arabic" panose="02020603050405020304" pitchFamily="18" charset="-78"/>
              </a:rPr>
              <a:t>الدولية </a:t>
            </a:r>
            <a:r>
              <a:rPr lang="ar-EG" sz="2400" b="1" u="sng">
                <a:latin typeface="Simplified Arabic" panose="02020603050405020304" pitchFamily="18" charset="-78"/>
                <a:cs typeface="Simplified Arabic" panose="02020603050405020304" pitchFamily="18" charset="-78"/>
              </a:rPr>
              <a:t>للحفاظ على البيئة ومواجهة التغيرات المناخية، إلى جانب دعم منظمات المجتمع المدني العاملة في هذا المجال وحشد المواطنين وتثقيفهم مناخيًا.</a:t>
            </a:r>
            <a:endParaRPr lang="en-US" sz="2400" b="1" u="sng">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6971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74461"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50125" y="1448149"/>
            <a:ext cx="4858603" cy="5280197"/>
          </a:xfrm>
          <a:prstGeom prst="rect">
            <a:avLst/>
          </a:prstGeom>
        </p:spPr>
      </p:pic>
    </p:spTree>
    <p:extLst>
      <p:ext uri="{BB962C8B-B14F-4D97-AF65-F5344CB8AC3E}">
        <p14:creationId xmlns:p14="http://schemas.microsoft.com/office/powerpoint/2010/main" val="2617566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7" y="1499217"/>
            <a:ext cx="6359857" cy="4575523"/>
          </a:xfrm>
        </p:spPr>
        <p:txBody>
          <a:bodyPr>
            <a:normAutofit fontScale="85000" lnSpcReduction="20000"/>
          </a:bodyPr>
          <a:lstStyle/>
          <a:p>
            <a:pPr marL="0" indent="0" algn="r" rtl="1">
              <a:buNone/>
            </a:pPr>
            <a:r>
              <a:rPr lang="en-US" sz="3300" b="1" u="sng" smtClean="0">
                <a:solidFill>
                  <a:srgbClr val="203E5F"/>
                </a:solidFill>
                <a:latin typeface="Simplified Arabic" panose="02020603050405020304" pitchFamily="18" charset="-78"/>
                <a:cs typeface="Simplified Arabic" panose="02020603050405020304" pitchFamily="18" charset="-78"/>
              </a:rPr>
              <a:t>2</a:t>
            </a:r>
            <a:r>
              <a:rPr lang="ar-EG" sz="3300" b="1" u="sng" smtClean="0">
                <a:solidFill>
                  <a:srgbClr val="203E5F"/>
                </a:solidFill>
                <a:latin typeface="Simplified Arabic" panose="02020603050405020304" pitchFamily="18" charset="-78"/>
                <a:cs typeface="Simplified Arabic" panose="02020603050405020304" pitchFamily="18" charset="-78"/>
              </a:rPr>
              <a:t>. مبادرة </a:t>
            </a:r>
            <a:r>
              <a:rPr lang="ar-EG" sz="3300" b="1" u="sng">
                <a:solidFill>
                  <a:srgbClr val="203E5F"/>
                </a:solidFill>
                <a:latin typeface="Simplified Arabic" panose="02020603050405020304" pitchFamily="18" charset="-78"/>
                <a:cs typeface="Simplified Arabic" panose="02020603050405020304" pitchFamily="18" charset="-78"/>
              </a:rPr>
              <a:t>السعودية الخضراء:</a:t>
            </a:r>
            <a:endParaRPr lang="en-US" sz="33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SA" b="1">
                <a:latin typeface="Simplified Arabic" panose="02020603050405020304" pitchFamily="18" charset="-78"/>
                <a:cs typeface="Simplified Arabic" panose="02020603050405020304" pitchFamily="18" charset="-78"/>
              </a:rPr>
              <a:t>مبادرة السعودية الخضراء هى مبادرة وطنية طَموحة أطلقتها المملكة العربية السعودية في عام </a:t>
            </a:r>
            <a:r>
              <a:rPr lang="en-US" b="1" smtClean="0">
                <a:latin typeface="Simplified Arabic" panose="02020603050405020304" pitchFamily="18" charset="-78"/>
                <a:cs typeface="Simplified Arabic" panose="02020603050405020304" pitchFamily="18" charset="-78"/>
              </a:rPr>
              <a:t> 2022</a:t>
            </a:r>
            <a:r>
              <a:rPr lang="ar-SA" b="1" smtClean="0">
                <a:latin typeface="Simplified Arabic" panose="02020603050405020304" pitchFamily="18" charset="-78"/>
                <a:cs typeface="Simplified Arabic" panose="02020603050405020304" pitchFamily="18" charset="-78"/>
              </a:rPr>
              <a:t>برعاية </a:t>
            </a:r>
            <a:r>
              <a:rPr lang="ar-SA" b="1">
                <a:latin typeface="Simplified Arabic" panose="02020603050405020304" pitchFamily="18" charset="-78"/>
                <a:cs typeface="Simplified Arabic" panose="02020603050405020304" pitchFamily="18" charset="-78"/>
              </a:rPr>
              <a:t>صاحب السمو الملكي الأمير محمد بن سلمان، ولي العهد ورئيس مجلس الوزراء، </a:t>
            </a:r>
            <a:r>
              <a:rPr lang="ar-SA" b="1" u="sng">
                <a:latin typeface="Simplified Arabic" panose="02020603050405020304" pitchFamily="18" charset="-78"/>
                <a:cs typeface="Simplified Arabic" panose="02020603050405020304" pitchFamily="18" charset="-78"/>
              </a:rPr>
              <a:t>بهدف مكافحة تغير المناخ ورفع مستوى جودة الحياة وحماية كوكب الأرض للأجيال القادمة. </a:t>
            </a:r>
            <a:endParaRPr lang="en-US" b="1" u="sng">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SA" b="1" u="sng">
                <a:latin typeface="Simplified Arabic" panose="02020603050405020304" pitchFamily="18" charset="-78"/>
                <a:cs typeface="Simplified Arabic" panose="02020603050405020304" pitchFamily="18" charset="-78"/>
              </a:rPr>
              <a:t>وتسعى مبادرة السعودية الخضراء إلى حشد جهود كافة الجهات الفاعلة في المجتمع لتحقيق ثلاثة أهداف رئيسية، هى خفض الانبعاثات، والتشجير، وحماية الأرض والطبيعة، ويجري العمل حالياً على تنفيذ أكثر </a:t>
            </a:r>
            <a:r>
              <a:rPr lang="ar-SA" b="1" u="sng" smtClean="0">
                <a:latin typeface="Simplified Arabic" panose="02020603050405020304" pitchFamily="18" charset="-78"/>
                <a:cs typeface="Simplified Arabic" panose="02020603050405020304" pitchFamily="18" charset="-78"/>
              </a:rPr>
              <a:t>من</a:t>
            </a:r>
            <a:r>
              <a:rPr lang="en-US" b="1" u="sng" smtClean="0">
                <a:latin typeface="Simplified Arabic" panose="02020603050405020304" pitchFamily="18" charset="-78"/>
                <a:cs typeface="Simplified Arabic" panose="02020603050405020304" pitchFamily="18" charset="-78"/>
              </a:rPr>
              <a:t>80 </a:t>
            </a:r>
            <a:r>
              <a:rPr lang="ar-SA" b="1" u="sng" smtClean="0">
                <a:latin typeface="Simplified Arabic" panose="02020603050405020304" pitchFamily="18" charset="-78"/>
                <a:cs typeface="Simplified Arabic" panose="02020603050405020304" pitchFamily="18" charset="-78"/>
              </a:rPr>
              <a:t>مبادرة </a:t>
            </a:r>
            <a:r>
              <a:rPr lang="ar-SA" b="1" u="sng">
                <a:latin typeface="Simplified Arabic" panose="02020603050405020304" pitchFamily="18" charset="-78"/>
                <a:cs typeface="Simplified Arabic" panose="02020603050405020304" pitchFamily="18" charset="-78"/>
              </a:rPr>
              <a:t>للمساهمة في تحقيق أهداف مبادرة السعودية الخضراء، حيث تمثل جميعها استثمارات ضخمة في مجالات الاقتصاد الأخضر.</a:t>
            </a:r>
            <a:endParaRPr lang="en-US" b="1" u="sng">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mtClean="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232011" y="365126"/>
            <a:ext cx="1364777"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1815151" y="365126"/>
            <a:ext cx="10126639"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Alexandria" charset="0"/>
              <a:cs typeface="Alexandria" charset="0"/>
            </a:endParaRPr>
          </a:p>
        </p:txBody>
      </p:sp>
      <p:pic>
        <p:nvPicPr>
          <p:cNvPr id="7" name="عنصر نائب للمحتوى 6"/>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32011" y="1499217"/>
            <a:ext cx="4599296" cy="5211891"/>
          </a:xfrm>
          <a:prstGeom prst="rect">
            <a:avLst/>
          </a:prstGeom>
        </p:spPr>
      </p:pic>
    </p:spTree>
    <p:extLst>
      <p:ext uri="{BB962C8B-B14F-4D97-AF65-F5344CB8AC3E}">
        <p14:creationId xmlns:p14="http://schemas.microsoft.com/office/powerpoint/2010/main" val="886023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3569" y="1661852"/>
            <a:ext cx="5990229"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6524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115403" y="365126"/>
            <a:ext cx="985368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Alexandria" charset="0"/>
              <a:cs typeface="Alexandria" charset="0"/>
            </a:endParaRPr>
          </a:p>
        </p:txBody>
      </p:sp>
      <p:sp>
        <p:nvSpPr>
          <p:cNvPr id="2" name="مستطيل 1"/>
          <p:cNvSpPr/>
          <p:nvPr/>
        </p:nvSpPr>
        <p:spPr>
          <a:xfrm>
            <a:off x="4667535" y="1459017"/>
            <a:ext cx="6660108" cy="1866152"/>
          </a:xfrm>
          <a:prstGeom prst="rect">
            <a:avLst/>
          </a:prstGeom>
        </p:spPr>
        <p:txBody>
          <a:bodyPr wrap="square">
            <a:spAutoFit/>
          </a:bodyPr>
          <a:lstStyle/>
          <a:p>
            <a:pPr algn="just" rtl="1">
              <a:lnSpc>
                <a:spcPct val="110000"/>
              </a:lnSpc>
              <a:spcBef>
                <a:spcPts val="110"/>
              </a:spcBef>
              <a:spcAft>
                <a:spcPts val="110"/>
              </a:spcAft>
            </a:pP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254388" y="1394512"/>
            <a:ext cx="6059606" cy="177042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595581" y="1364508"/>
            <a:ext cx="5799159" cy="5075428"/>
          </a:xfrm>
          <a:prstGeom prst="rect">
            <a:avLst/>
          </a:prstGeom>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SA" sz="2800" b="1">
                <a:latin typeface="Simplified Arabic" panose="02020603050405020304" pitchFamily="18" charset="-78"/>
                <a:cs typeface="Simplified Arabic" panose="02020603050405020304" pitchFamily="18" charset="-78"/>
              </a:rPr>
              <a:t>ومنذ إطلاق مبادرة السعودية الخضراء في </a:t>
            </a:r>
            <a:r>
              <a:rPr lang="ar-SA" sz="2800" b="1" smtClean="0">
                <a:latin typeface="Simplified Arabic" panose="02020603050405020304" pitchFamily="18" charset="-78"/>
                <a:cs typeface="Simplified Arabic" panose="02020603050405020304" pitchFamily="18" charset="-78"/>
              </a:rPr>
              <a:t>عام</a:t>
            </a:r>
            <a:r>
              <a:rPr lang="ar-EG" sz="2800" b="1" smtClean="0">
                <a:latin typeface="Simplified Arabic" panose="02020603050405020304" pitchFamily="18" charset="-78"/>
                <a:cs typeface="Simplified Arabic" panose="02020603050405020304" pitchFamily="18" charset="-78"/>
              </a:rPr>
              <a:t> </a:t>
            </a:r>
            <a:r>
              <a:rPr lang="en-US" sz="2800" b="1" smtClean="0">
                <a:latin typeface="Simplified Arabic" panose="02020603050405020304" pitchFamily="18" charset="-78"/>
                <a:cs typeface="Simplified Arabic" panose="02020603050405020304" pitchFamily="18" charset="-78"/>
              </a:rPr>
              <a:t>2021</a:t>
            </a:r>
            <a:r>
              <a:rPr lang="ar-SA" sz="2800" b="1" smtClean="0">
                <a:latin typeface="Simplified Arabic" panose="02020603050405020304" pitchFamily="18" charset="-78"/>
                <a:cs typeface="Simplified Arabic" panose="02020603050405020304" pitchFamily="18" charset="-78"/>
              </a:rPr>
              <a:t>، </a:t>
            </a:r>
            <a:r>
              <a:rPr lang="ar-SA" sz="2800" b="1" u="sng">
                <a:latin typeface="Simplified Arabic" panose="02020603050405020304" pitchFamily="18" charset="-78"/>
                <a:cs typeface="Simplified Arabic" panose="02020603050405020304" pitchFamily="18" charset="-78"/>
              </a:rPr>
              <a:t>نجحت المملكة في تحويل التزاماتها العالمية إلى إجراءات ملموسة، وتواصل المضي بخطى ثابتة نحو تحقيق طموحاتها المناخية، بصفتها إحدى أهم الدول المنتجة للطاقة، تلتزم المملكة العربية السعودية بدعم الجهود العالمية للتصدي لتغير المناخ، </a:t>
            </a:r>
            <a:r>
              <a:rPr lang="ar-SA" sz="2800" b="1" u="sng">
                <a:solidFill>
                  <a:srgbClr val="203E5F"/>
                </a:solidFill>
                <a:latin typeface="Simplified Arabic" panose="02020603050405020304" pitchFamily="18" charset="-78"/>
                <a:cs typeface="Simplified Arabic" panose="02020603050405020304" pitchFamily="18" charset="-78"/>
              </a:rPr>
              <a:t>وقد أحرزت منذ إطلاق رؤية </a:t>
            </a:r>
            <a:r>
              <a:rPr lang="en-US" sz="2800" b="1" u="sng" smtClean="0">
                <a:solidFill>
                  <a:srgbClr val="203E5F"/>
                </a:solidFill>
                <a:latin typeface="Simplified Arabic" panose="02020603050405020304" pitchFamily="18" charset="-78"/>
                <a:cs typeface="Simplified Arabic" panose="02020603050405020304" pitchFamily="18" charset="-78"/>
              </a:rPr>
              <a:t>2030 </a:t>
            </a:r>
            <a:r>
              <a:rPr lang="ar-EG" sz="2800" b="1" u="sng" smtClean="0">
                <a:solidFill>
                  <a:srgbClr val="203E5F"/>
                </a:solidFill>
                <a:latin typeface="Simplified Arabic" panose="02020603050405020304" pitchFamily="18" charset="-78"/>
                <a:cs typeface="Simplified Arabic" panose="02020603050405020304" pitchFamily="18" charset="-78"/>
              </a:rPr>
              <a:t> </a:t>
            </a:r>
            <a:r>
              <a:rPr lang="ar-SA" sz="2800" b="1" u="sng" smtClean="0">
                <a:solidFill>
                  <a:srgbClr val="203E5F"/>
                </a:solidFill>
                <a:latin typeface="Simplified Arabic" panose="02020603050405020304" pitchFamily="18" charset="-78"/>
                <a:cs typeface="Simplified Arabic" panose="02020603050405020304" pitchFamily="18" charset="-78"/>
              </a:rPr>
              <a:t>تقدماً </a:t>
            </a:r>
            <a:r>
              <a:rPr lang="ar-SA" sz="2800" b="1" u="sng">
                <a:solidFill>
                  <a:srgbClr val="203E5F"/>
                </a:solidFill>
                <a:latin typeface="Simplified Arabic" panose="02020603050405020304" pitchFamily="18" charset="-78"/>
                <a:cs typeface="Simplified Arabic" panose="02020603050405020304" pitchFamily="18" charset="-78"/>
              </a:rPr>
              <a:t>هائلاً في مواجهة التحديات الصعبة في مجال حماية البيئة</a:t>
            </a:r>
            <a:r>
              <a:rPr lang="ar-SA" sz="2800" b="1" u="sng" smtClean="0">
                <a:solidFill>
                  <a:srgbClr val="203E5F"/>
                </a:solidFill>
                <a:latin typeface="Simplified Arabic" panose="02020603050405020304" pitchFamily="18" charset="-78"/>
                <a:cs typeface="Simplified Arabic" panose="02020603050405020304" pitchFamily="18" charset="-78"/>
              </a:rPr>
              <a:t>.</a:t>
            </a:r>
            <a:endParaRPr lang="en-US" sz="2800">
              <a:solidFill>
                <a:srgbClr val="203E5F"/>
              </a:solidFill>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1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7421" y="1364507"/>
            <a:ext cx="5186147" cy="5363839"/>
          </a:xfrm>
        </p:spPr>
      </p:pic>
    </p:spTree>
    <p:extLst>
      <p:ext uri="{BB962C8B-B14F-4D97-AF65-F5344CB8AC3E}">
        <p14:creationId xmlns:p14="http://schemas.microsoft.com/office/powerpoint/2010/main" val="26341258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415567"/>
            <a:ext cx="5827596" cy="4601218"/>
          </a:xfrm>
        </p:spPr>
        <p:txBody>
          <a:bodyPr>
            <a:normAutofit/>
          </a:bodyPr>
          <a:lstStyle/>
          <a:p>
            <a:pPr marL="0" indent="0" algn="just" rtl="1">
              <a:lnSpc>
                <a:spcPct val="13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5640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33516" y="365125"/>
            <a:ext cx="9976513"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endParaRPr lang="en-US" sz="4800" b="1" dirty="0">
              <a:solidFill>
                <a:schemeClr val="bg1"/>
              </a:solidFill>
              <a:latin typeface="Alexandria" charset="0"/>
              <a:cs typeface="Alexandria" charset="0"/>
            </a:endParaRPr>
          </a:p>
        </p:txBody>
      </p:sp>
      <p:sp>
        <p:nvSpPr>
          <p:cNvPr id="2" name="مستطيل 1"/>
          <p:cNvSpPr/>
          <p:nvPr/>
        </p:nvSpPr>
        <p:spPr>
          <a:xfrm>
            <a:off x="4758094" y="1222739"/>
            <a:ext cx="6733323" cy="5095754"/>
          </a:xfrm>
          <a:prstGeom prst="rect">
            <a:avLst/>
          </a:prstGeom>
        </p:spPr>
        <p:txBody>
          <a:bodyPr wrap="square">
            <a:spAutoFit/>
          </a:bodyPr>
          <a:lstStyle/>
          <a:p>
            <a:pPr algn="just" rtl="1">
              <a:lnSpc>
                <a:spcPct val="110000"/>
              </a:lnSpc>
              <a:spcBef>
                <a:spcPts val="110"/>
              </a:spcBef>
              <a:spcAft>
                <a:spcPts val="110"/>
              </a:spcAft>
            </a:pPr>
            <a:r>
              <a:rPr lang="ar-SA"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تسعى مبادرة السعودية الخضراء إلى تحقيق أهداف الاستدامة في المملكة العربية السعودية من خلال: </a:t>
            </a:r>
            <a:endParaRPr lang="en-US"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a:latin typeface="Simplified Arabic" panose="02020603050405020304" pitchFamily="18" charset="-78"/>
                <a:ea typeface="Calibri" panose="020F0502020204030204" pitchFamily="34" charset="0"/>
                <a:cs typeface="Simplified Arabic" panose="02020603050405020304" pitchFamily="18" charset="-78"/>
              </a:rPr>
              <a:t>‏</a:t>
            </a:r>
            <a:r>
              <a:rPr lang="ar-SA" sz="2400" b="1">
                <a:latin typeface="Simplified Arabic" panose="02020603050405020304" pitchFamily="18" charset="-78"/>
                <a:ea typeface="Calibri" panose="020F0502020204030204" pitchFamily="34" charset="0"/>
                <a:cs typeface="Simplified Arabic" panose="02020603050405020304" pitchFamily="18" charset="-78"/>
              </a:rPr>
              <a:t>الإشراف على جميع جهود المملكة وتوحيدها لمكافحة تغير المناخ تحت مظلة واحدة وفق أهداف واضحة.</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a:latin typeface="Simplified Arabic" panose="02020603050405020304" pitchFamily="18" charset="-78"/>
                <a:ea typeface="Calibri" panose="020F0502020204030204" pitchFamily="34" charset="0"/>
                <a:cs typeface="Simplified Arabic" panose="02020603050405020304" pitchFamily="18" charset="-78"/>
              </a:rPr>
              <a:t>‏توحيد جهود القطاعين الحكومي والخاص لتحديد ودعم فرص التعاون والابتكار.</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a:latin typeface="Simplified Arabic" panose="02020603050405020304" pitchFamily="18" charset="-78"/>
                <a:ea typeface="Calibri" panose="020F0502020204030204" pitchFamily="34" charset="0"/>
                <a:cs typeface="Simplified Arabic" panose="02020603050405020304" pitchFamily="18" charset="-78"/>
              </a:rPr>
              <a:t>‏تعزيز الاقتصاد الأخضر تم إطلاق أكثر من </a:t>
            </a:r>
            <a:r>
              <a:rPr lang="en-US" sz="2400" b="1" smtClean="0">
                <a:latin typeface="Simplified Arabic" panose="02020603050405020304" pitchFamily="18" charset="-78"/>
                <a:ea typeface="Calibri" panose="020F0502020204030204" pitchFamily="34" charset="0"/>
                <a:cs typeface="Simplified Arabic" panose="02020603050405020304" pitchFamily="18" charset="-78"/>
              </a:rPr>
              <a:t> 80</a:t>
            </a:r>
            <a:r>
              <a:rPr lang="ar-SA" sz="2400" b="1" smtClean="0">
                <a:latin typeface="Simplified Arabic" panose="02020603050405020304" pitchFamily="18" charset="-78"/>
                <a:ea typeface="Calibri" panose="020F0502020204030204" pitchFamily="34" charset="0"/>
                <a:cs typeface="Simplified Arabic" panose="02020603050405020304" pitchFamily="18" charset="-78"/>
              </a:rPr>
              <a:t>مبادرة </a:t>
            </a:r>
            <a:r>
              <a:rPr lang="ar-SA" sz="2400" b="1">
                <a:latin typeface="Simplified Arabic" panose="02020603050405020304" pitchFamily="18" charset="-78"/>
                <a:ea typeface="Calibri" panose="020F0502020204030204" pitchFamily="34" charset="0"/>
                <a:cs typeface="Simplified Arabic" panose="02020603050405020304" pitchFamily="18" charset="-78"/>
              </a:rPr>
              <a:t>تمثل استثماًرا مهمًا تتجاوز قيمته </a:t>
            </a:r>
            <a:r>
              <a:rPr lang="en-US" sz="2400" b="1" smtClean="0">
                <a:latin typeface="Simplified Arabic" panose="02020603050405020304" pitchFamily="18" charset="-78"/>
                <a:ea typeface="Calibri" panose="020F0502020204030204" pitchFamily="34" charset="0"/>
                <a:cs typeface="Simplified Arabic" panose="02020603050405020304" pitchFamily="18" charset="-78"/>
              </a:rPr>
              <a:t> 705</a:t>
            </a:r>
            <a:r>
              <a:rPr lang="ar-SA" sz="2400" b="1" smtClean="0">
                <a:latin typeface="Simplified Arabic" panose="02020603050405020304" pitchFamily="18" charset="-78"/>
                <a:ea typeface="Calibri" panose="020F0502020204030204" pitchFamily="34" charset="0"/>
                <a:cs typeface="Simplified Arabic" panose="02020603050405020304" pitchFamily="18" charset="-78"/>
              </a:rPr>
              <a:t>مليار </a:t>
            </a:r>
            <a:r>
              <a:rPr lang="ar-SA" sz="2400" b="1">
                <a:latin typeface="Simplified Arabic" panose="02020603050405020304" pitchFamily="18" charset="-78"/>
                <a:ea typeface="Calibri" panose="020F0502020204030204" pitchFamily="34" charset="0"/>
                <a:cs typeface="Simplified Arabic" panose="02020603050405020304" pitchFamily="18" charset="-78"/>
              </a:rPr>
              <a:t>ريال سعودي.</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a:latin typeface="Simplified Arabic" panose="02020603050405020304" pitchFamily="18" charset="-78"/>
                <a:ea typeface="Calibri" panose="020F0502020204030204" pitchFamily="34" charset="0"/>
                <a:cs typeface="Simplified Arabic" panose="02020603050405020304" pitchFamily="18" charset="-78"/>
              </a:rPr>
              <a:t>‏تسريع الانتقال الأخضر والاضطلاع بدور رائد عالميا في تطبيق نموذج الاقتصاد الدائري للكربوني.</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a:latin typeface="Simplified Arabic" panose="02020603050405020304" pitchFamily="18" charset="-78"/>
                <a:ea typeface="Calibri" panose="020F0502020204030204" pitchFamily="34" charset="0"/>
                <a:cs typeface="Simplified Arabic" panose="02020603050405020304" pitchFamily="18" charset="-78"/>
              </a:rPr>
              <a:t>‏رفع مستوى جودة الحياة وحماية البيئة للأجيال القادمة في المملكة العربية السعودية.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91034" y="1308610"/>
            <a:ext cx="4667060" cy="5563038"/>
          </a:xfrm>
        </p:spPr>
      </p:pic>
    </p:spTree>
    <p:extLst>
      <p:ext uri="{BB962C8B-B14F-4D97-AF65-F5344CB8AC3E}">
        <p14:creationId xmlns:p14="http://schemas.microsoft.com/office/powerpoint/2010/main" val="20304522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417084"/>
            <a:ext cx="5827596" cy="4601218"/>
          </a:xfrm>
        </p:spPr>
        <p:txBody>
          <a:bodyPr>
            <a:normAutofit/>
          </a:bodyPr>
          <a:lstStyle/>
          <a:p>
            <a:pPr marL="0" indent="0" algn="just" rtl="1">
              <a:lnSpc>
                <a:spcPct val="13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5458" y="211687"/>
            <a:ext cx="1308620"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651379" y="150443"/>
            <a:ext cx="10168790" cy="9801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a:t>
            </a:r>
            <a:r>
              <a:rPr lang="ar-EG" sz="4000" b="1" smtClean="0">
                <a:solidFill>
                  <a:schemeClr val="bg1"/>
                </a:solidFill>
                <a:latin typeface="Simplified Arabic" panose="02020603050405020304" pitchFamily="18" charset="-78"/>
                <a:cs typeface="Simplified Arabic" panose="02020603050405020304" pitchFamily="18" charset="-78"/>
              </a:rPr>
              <a:t>المستدامة الاجتماعية</a:t>
            </a:r>
            <a:endParaRPr lang="en-US" sz="4000" b="1" dirty="0">
              <a:solidFill>
                <a:schemeClr val="bg1"/>
              </a:solidFill>
              <a:latin typeface="Alexandria" charset="0"/>
              <a:cs typeface="Alexandria" charset="0"/>
            </a:endParaRPr>
          </a:p>
        </p:txBody>
      </p:sp>
      <p:sp>
        <p:nvSpPr>
          <p:cNvPr id="5" name="مستطيل 4"/>
          <p:cNvSpPr/>
          <p:nvPr/>
        </p:nvSpPr>
        <p:spPr>
          <a:xfrm>
            <a:off x="5718412" y="1255595"/>
            <a:ext cx="5865196" cy="4967514"/>
          </a:xfrm>
          <a:prstGeom prst="rect">
            <a:avLst/>
          </a:prstGeom>
        </p:spPr>
        <p:txBody>
          <a:bodyPr wrap="square">
            <a:spAutoFit/>
          </a:bodyPr>
          <a:lstStyle/>
          <a:p>
            <a:pPr algn="just" rtl="1">
              <a:lnSpc>
                <a:spcPct val="110000"/>
              </a:lnSpc>
              <a:spcBef>
                <a:spcPts val="110"/>
              </a:spcBef>
              <a:spcAft>
                <a:spcPts val="110"/>
              </a:spcAft>
            </a:pPr>
            <a:r>
              <a:rPr lang="ar-EG" sz="2400" b="1">
                <a:latin typeface="Calibri" panose="020F0502020204030204" pitchFamily="34" charset="0"/>
                <a:ea typeface="Calibri" panose="020F0502020204030204" pitchFamily="34" charset="0"/>
                <a:cs typeface="Simplified Arabic" panose="02020603050405020304" pitchFamily="18" charset="-78"/>
              </a:rPr>
              <a:t>تعد مواقع التواصل الاجتماعي أحدث صور التطور التكنولوجي الذي يساعد العالم، </a:t>
            </a:r>
            <a:r>
              <a:rPr lang="ar-EG" sz="2400" b="1" smtClean="0">
                <a:latin typeface="Calibri" panose="020F0502020204030204" pitchFamily="34" charset="0"/>
                <a:ea typeface="Calibri" panose="020F0502020204030204" pitchFamily="34" charset="0"/>
                <a:cs typeface="Simplified Arabic" panose="02020603050405020304" pitchFamily="18" charset="-78"/>
              </a:rPr>
              <a:t>وأصبحت </a:t>
            </a:r>
            <a:r>
              <a:rPr lang="ar-EG" sz="2400" b="1">
                <a:latin typeface="Calibri" panose="020F0502020204030204" pitchFamily="34" charset="0"/>
                <a:ea typeface="Calibri" panose="020F0502020204030204" pitchFamily="34" charset="0"/>
                <a:cs typeface="Simplified Arabic" panose="02020603050405020304" pitchFamily="18" charset="-78"/>
              </a:rPr>
              <a:t>محور  اهتمام العالم </a:t>
            </a:r>
            <a:r>
              <a:rPr lang="ar-EG" sz="2400" b="1" u="sng">
                <a:latin typeface="Calibri" panose="020F0502020204030204" pitchFamily="34" charset="0"/>
                <a:ea typeface="Calibri" panose="020F0502020204030204" pitchFamily="34" charset="0"/>
                <a:cs typeface="Simplified Arabic" panose="02020603050405020304" pitchFamily="18" charset="-78"/>
              </a:rPr>
              <a:t>لما </a:t>
            </a:r>
            <a:r>
              <a:rPr lang="ar-EG" sz="2400" b="1" u="sng" smtClean="0">
                <a:latin typeface="Calibri" panose="020F0502020204030204" pitchFamily="34" charset="0"/>
                <a:ea typeface="Calibri" panose="020F0502020204030204" pitchFamily="34" charset="0"/>
                <a:cs typeface="Simplified Arabic" panose="02020603050405020304" pitchFamily="18" charset="-78"/>
              </a:rPr>
              <a:t>لها </a:t>
            </a:r>
            <a:r>
              <a:rPr lang="ar-EG" sz="2400" b="1" u="sng">
                <a:latin typeface="Calibri" panose="020F0502020204030204" pitchFamily="34" charset="0"/>
                <a:ea typeface="Calibri" panose="020F0502020204030204" pitchFamily="34" charset="0"/>
                <a:cs typeface="Simplified Arabic" panose="02020603050405020304" pitchFamily="18" charset="-78"/>
              </a:rPr>
              <a:t>من خصائص </a:t>
            </a:r>
            <a:r>
              <a:rPr lang="ar-EG" sz="2400" b="1" u="sng" smtClean="0">
                <a:latin typeface="Calibri" panose="020F0502020204030204" pitchFamily="34" charset="0"/>
                <a:ea typeface="Calibri" panose="020F0502020204030204" pitchFamily="34" charset="0"/>
                <a:cs typeface="Simplified Arabic" panose="02020603050405020304" pitchFamily="18" charset="-78"/>
              </a:rPr>
              <a:t>تجعلها تجمع </a:t>
            </a:r>
            <a:r>
              <a:rPr lang="ar-EG" sz="2400" b="1" u="sng">
                <a:latin typeface="Calibri" panose="020F0502020204030204" pitchFamily="34" charset="0"/>
                <a:ea typeface="Calibri" panose="020F0502020204030204" pitchFamily="34" charset="0"/>
                <a:cs typeface="Simplified Arabic" panose="02020603050405020304" pitchFamily="18" charset="-78"/>
              </a:rPr>
              <a:t>بين كافة الجنسيات واللغات ومختلف الثقافات والاطلاع على القضايا التي يهتم بها أفراد المجتمع، مما </a:t>
            </a:r>
            <a:r>
              <a:rPr lang="ar-EG" sz="2400" b="1" u="sng" smtClean="0">
                <a:latin typeface="Calibri" panose="020F0502020204030204" pitchFamily="34" charset="0"/>
                <a:ea typeface="Calibri" panose="020F0502020204030204" pitchFamily="34" charset="0"/>
                <a:cs typeface="Simplified Arabic" panose="02020603050405020304" pitchFamily="18" charset="-78"/>
              </a:rPr>
              <a:t>جعلها </a:t>
            </a:r>
            <a:r>
              <a:rPr lang="ar-EG" sz="2400" b="1" u="sng">
                <a:latin typeface="Calibri" panose="020F0502020204030204" pitchFamily="34" charset="0"/>
                <a:ea typeface="Calibri" panose="020F0502020204030204" pitchFamily="34" charset="0"/>
                <a:cs typeface="Simplified Arabic" panose="02020603050405020304" pitchFamily="18" charset="-78"/>
              </a:rPr>
              <a:t>من أهم الوسائل التقنية والتكنولوجية، حتى أصبحت مصدرًا مهما للحصول على المعلومات، ومما لاشك فيه أن مواقع التواصل </a:t>
            </a:r>
            <a:r>
              <a:rPr lang="ar-EG" sz="2400" b="1" u="sng" smtClean="0">
                <a:latin typeface="Calibri" panose="020F0502020204030204" pitchFamily="34" charset="0"/>
                <a:ea typeface="Calibri" panose="020F0502020204030204" pitchFamily="34" charset="0"/>
                <a:cs typeface="Simplified Arabic" panose="02020603050405020304" pitchFamily="18" charset="-78"/>
              </a:rPr>
              <a:t>الاجتماعي، </a:t>
            </a:r>
            <a:r>
              <a:rPr lang="ar-EG" sz="24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كان</a:t>
            </a:r>
            <a:r>
              <a:rPr lang="ar-EG" sz="2400" b="1" u="sng">
                <a:latin typeface="Calibri" panose="020F0502020204030204" pitchFamily="34" charset="0"/>
                <a:ea typeface="Calibri" panose="020F0502020204030204" pitchFamily="34" charset="0"/>
                <a:cs typeface="Simplified Arabic" panose="02020603050405020304" pitchFamily="18" charset="-78"/>
              </a:rPr>
              <a:t> </a:t>
            </a:r>
            <a:r>
              <a:rPr lang="ar-EG" sz="24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لها أثر كبير في عرض ومناقشة الحملات الإعلامية حول برامج التحول الوطني </a:t>
            </a:r>
            <a:r>
              <a:rPr lang="en-US" sz="24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 </a:t>
            </a:r>
            <a:r>
              <a:rPr lang="en-US"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2020</a:t>
            </a:r>
            <a:r>
              <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والذي </a:t>
            </a:r>
            <a:r>
              <a:rPr lang="ar-EG" sz="24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يعد أحد البرامج التنفيذية لرؤية المملكة العربية السعودية </a:t>
            </a:r>
            <a:r>
              <a:rPr lang="en-US"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2030</a:t>
            </a:r>
            <a:r>
              <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والتي </a:t>
            </a:r>
            <a:r>
              <a:rPr lang="ar-EG" sz="24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تهدف إلى بناء اقتصاد مزدهر ‏وإقامة مجتمع حيوي في وطن طموح ذي حوكمة فاعلة.</a:t>
            </a:r>
            <a:endParaRPr lang="en-US" sz="24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95457" y="1296538"/>
            <a:ext cx="5522955" cy="5602405"/>
          </a:xfrm>
        </p:spPr>
      </p:pic>
    </p:spTree>
    <p:extLst>
      <p:ext uri="{BB962C8B-B14F-4D97-AF65-F5344CB8AC3E}">
        <p14:creationId xmlns:p14="http://schemas.microsoft.com/office/powerpoint/2010/main" val="42253596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33748" y="1377568"/>
            <a:ext cx="6430372"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2" y="24283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883390" y="375896"/>
            <a:ext cx="9962866" cy="7635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sp>
        <p:nvSpPr>
          <p:cNvPr id="3" name="مستطيل 2"/>
          <p:cNvSpPr/>
          <p:nvPr/>
        </p:nvSpPr>
        <p:spPr>
          <a:xfrm>
            <a:off x="6373503" y="1367712"/>
            <a:ext cx="5250977" cy="5487656"/>
          </a:xfrm>
          <a:prstGeom prst="rect">
            <a:avLst/>
          </a:prstGeom>
        </p:spPr>
        <p:txBody>
          <a:bodyPr wrap="square">
            <a:spAutoFit/>
          </a:bodyPr>
          <a:lstStyle/>
          <a:p>
            <a:pPr algn="just" rtl="1">
              <a:lnSpc>
                <a:spcPct val="120000"/>
              </a:lnSpc>
              <a:spcBef>
                <a:spcPts val="110"/>
              </a:spcBef>
              <a:spcAft>
                <a:spcPts val="110"/>
              </a:spcAft>
            </a:pPr>
            <a:r>
              <a:rPr lang="ar-EG" sz="2400" b="1" u="sng">
                <a:latin typeface="Simplified Arabic" panose="02020603050405020304" pitchFamily="18" charset="-78"/>
                <a:cs typeface="Simplified Arabic" panose="02020603050405020304" pitchFamily="18" charset="-78"/>
              </a:rPr>
              <a:t>وقد استخدمت الحملات الإعلامية في التوعية ببرنامج التحول </a:t>
            </a:r>
            <a:r>
              <a:rPr lang="ar-EG" sz="2400" b="1" u="sng" smtClean="0">
                <a:latin typeface="Simplified Arabic" panose="02020603050405020304" pitchFamily="18" charset="-78"/>
                <a:cs typeface="Simplified Arabic" panose="02020603050405020304" pitchFamily="18" charset="-78"/>
              </a:rPr>
              <a:t>الوطني </a:t>
            </a:r>
            <a:r>
              <a:rPr lang="en-US" sz="2400" b="1" u="sng" smtClean="0">
                <a:latin typeface="Simplified Arabic" panose="02020603050405020304" pitchFamily="18" charset="-78"/>
                <a:cs typeface="Simplified Arabic" panose="02020603050405020304" pitchFamily="18" charset="-78"/>
              </a:rPr>
              <a:t> 2020</a:t>
            </a:r>
            <a:r>
              <a:rPr lang="ar-EG" sz="2400" b="1" u="sng" smtClean="0">
                <a:latin typeface="Simplified Arabic" panose="02020603050405020304" pitchFamily="18" charset="-78"/>
                <a:cs typeface="Simplified Arabic" panose="02020603050405020304" pitchFamily="18" charset="-78"/>
              </a:rPr>
              <a:t>لما </a:t>
            </a:r>
            <a:r>
              <a:rPr lang="ar-EG" sz="2400" b="1" u="sng">
                <a:latin typeface="Simplified Arabic" panose="02020603050405020304" pitchFamily="18" charset="-78"/>
                <a:cs typeface="Simplified Arabic" panose="02020603050405020304" pitchFamily="18" charset="-78"/>
              </a:rPr>
              <a:t>لها من دور مهم في عمليات التنمية ولمخاطبتها للجماهير وقدرتها على توعيتهم وحثهم على تقبل أفكار وأساليب جديدة والتي تتم عن حدوث تغيير في الأفكار وتحويلها إلى أفكار إيجابية</a:t>
            </a:r>
            <a:r>
              <a:rPr lang="ar-EG" sz="2400" b="1" u="sng" smtClean="0">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pPr>
            <a:r>
              <a:rPr lang="ar-EG" sz="2400" b="1" u="sng">
                <a:solidFill>
                  <a:srgbClr val="203E5F"/>
                </a:solidFill>
                <a:latin typeface="Simplified Arabic" panose="02020603050405020304" pitchFamily="18" charset="-78"/>
                <a:cs typeface="Simplified Arabic" panose="02020603050405020304" pitchFamily="18" charset="-78"/>
              </a:rPr>
              <a:t>وتتميز مواقع التواصل الاجتماعي بالعديد من عناصر الوسائط المتعددة التي يستطيع القائمون على الحملات الإعلامية استخدمها عند تصميم الحملات والتي منها:</a:t>
            </a: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b="1" u="sng">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1" y="1252419"/>
            <a:ext cx="5981131" cy="5605581"/>
          </a:xfrm>
        </p:spPr>
      </p:pic>
    </p:spTree>
    <p:extLst>
      <p:ext uri="{BB962C8B-B14F-4D97-AF65-F5344CB8AC3E}">
        <p14:creationId xmlns:p14="http://schemas.microsoft.com/office/powerpoint/2010/main" val="4236618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490114" y="1459127"/>
            <a:ext cx="6974006"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06221" y="191032"/>
            <a:ext cx="10017457"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sp>
        <p:nvSpPr>
          <p:cNvPr id="3" name="مستطيل 2"/>
          <p:cNvSpPr/>
          <p:nvPr/>
        </p:nvSpPr>
        <p:spPr>
          <a:xfrm>
            <a:off x="5390866" y="1059803"/>
            <a:ext cx="5949286" cy="5142177"/>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Ø"/>
            </a:pPr>
            <a:r>
              <a:rPr lang="ar-EG" sz="24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النصوص: </a:t>
            </a:r>
            <a:r>
              <a:rPr lang="ar-EG" sz="2400" b="1">
                <a:latin typeface="Simplified Arabic" panose="02020603050405020304" pitchFamily="18" charset="-78"/>
                <a:ea typeface="Calibri" panose="020F0502020204030204" pitchFamily="34" charset="0"/>
                <a:cs typeface="Simplified Arabic" panose="02020603050405020304" pitchFamily="18" charset="-78"/>
              </a:rPr>
              <a:t>‏وهى موضوع الرسالة التي تتضمنها الحملة الإعلامية والتي لابد أن تصمم وتصاغ بشكل يتوافق مع تقنيات مواقع التواصل الاجتماعي. </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Ø"/>
            </a:pP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4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الصور: </a:t>
            </a:r>
            <a:r>
              <a:rPr lang="ar-EG" sz="2400" b="1">
                <a:latin typeface="Simplified Arabic" panose="02020603050405020304" pitchFamily="18" charset="-78"/>
                <a:ea typeface="Calibri" panose="020F0502020204030204" pitchFamily="34" charset="0"/>
                <a:cs typeface="Simplified Arabic" panose="02020603050405020304" pitchFamily="18" charset="-78"/>
              </a:rPr>
              <a:t>‏وهى الصور المعبرة عن موضوع الحملة والتي ينبغي أن يراعى فيها النقاء و الوضوح، وأن تكون مؤثرة لكي تدعم الحملة.</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Ø"/>
            </a:pP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4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الصوت: </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وهو </a:t>
            </a:r>
            <a:r>
              <a:rPr lang="ar-EG" sz="2400" b="1">
                <a:latin typeface="Simplified Arabic" panose="02020603050405020304" pitchFamily="18" charset="-78"/>
                <a:ea typeface="Calibri" panose="020F0502020204030204" pitchFamily="34" charset="0"/>
                <a:cs typeface="Simplified Arabic" panose="02020603050405020304" pitchFamily="18" charset="-78"/>
              </a:rPr>
              <a:t>عبارة عن التعليقات الصوتية أو الموسيقى أو المؤثرات الخاصة التي تزيد من تفاعل الجمهور بالحملة.</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Ø"/>
            </a:pP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4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الفيديو: </a:t>
            </a:r>
            <a:r>
              <a:rPr lang="ar-EG" sz="2400" b="1">
                <a:latin typeface="Simplified Arabic" panose="02020603050405020304" pitchFamily="18" charset="-78"/>
                <a:ea typeface="Calibri" panose="020F0502020204030204" pitchFamily="34" charset="0"/>
                <a:cs typeface="Simplified Arabic" panose="02020603050405020304" pitchFamily="18" charset="-78"/>
              </a:rPr>
              <a:t>‏وهى مقاطع مصورة حول موضوع الحملة، ويجب أن تتسم تلك المقاطع بتوظيف المحتوى المؤثر الجاذب للجمهور نحو رسالة الحملة.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11161" y="1247330"/>
            <a:ext cx="4892675" cy="5342296"/>
          </a:xfrm>
          <a:prstGeom prst="rect">
            <a:avLst/>
          </a:prstGeom>
        </p:spPr>
      </p:pic>
    </p:spTree>
    <p:extLst>
      <p:ext uri="{BB962C8B-B14F-4D97-AF65-F5344CB8AC3E}">
        <p14:creationId xmlns:p14="http://schemas.microsoft.com/office/powerpoint/2010/main" val="22931566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291618" y="1374381"/>
            <a:ext cx="5403376" cy="4815135"/>
          </a:xfrm>
        </p:spPr>
        <p:txBody>
          <a:bodyPr>
            <a:normAutofit fontScale="92500" lnSpcReduction="10000"/>
          </a:bodyPr>
          <a:lstStyle/>
          <a:p>
            <a:pPr marL="0" indent="0" algn="r" rtl="1">
              <a:lnSpc>
                <a:spcPct val="110000"/>
              </a:lnSpc>
              <a:spcBef>
                <a:spcPts val="110"/>
              </a:spcBef>
              <a:spcAft>
                <a:spcPts val="110"/>
              </a:spcAft>
              <a:buNone/>
            </a:pPr>
            <a:r>
              <a:rPr lang="ar-EG"/>
              <a:t>‏</a:t>
            </a:r>
            <a:r>
              <a:rPr lang="ar-EG" sz="3000" b="1" u="sng">
                <a:solidFill>
                  <a:srgbClr val="203E5F"/>
                </a:solidFill>
                <a:latin typeface="Simplified Arabic" panose="02020603050405020304" pitchFamily="18" charset="-78"/>
                <a:cs typeface="Simplified Arabic" panose="02020603050405020304" pitchFamily="18" charset="-78"/>
              </a:rPr>
              <a:t>برنامج التحول الوطني </a:t>
            </a:r>
            <a:r>
              <a:rPr lang="en-US" sz="3000" b="1" u="sng" smtClean="0">
                <a:solidFill>
                  <a:srgbClr val="203E5F"/>
                </a:solidFill>
                <a:latin typeface="Simplified Arabic" panose="02020603050405020304" pitchFamily="18" charset="-78"/>
                <a:cs typeface="Simplified Arabic" panose="02020603050405020304" pitchFamily="18" charset="-78"/>
              </a:rPr>
              <a:t>2020</a:t>
            </a:r>
            <a:r>
              <a:rPr lang="ar-EG" sz="3000" b="1" u="sng" smtClean="0">
                <a:solidFill>
                  <a:srgbClr val="203E5F"/>
                </a:solidFill>
                <a:latin typeface="Simplified Arabic" panose="02020603050405020304" pitchFamily="18" charset="-78"/>
                <a:cs typeface="Simplified Arabic" panose="02020603050405020304" pitchFamily="18" charset="-78"/>
              </a:rPr>
              <a:t>: </a:t>
            </a:r>
            <a:endParaRPr lang="en-US" sz="30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يعني برنامج التحول الوطني إلى تحقيق التميز في الأداء الحكومي وتعزيز الممكنات الاقتصادية الارتقاء بمستوى الخدمات المعيشية، وذلك من خلال تسريع وتيرة تنفيذ مشاريع البنية التحتية الأساسية والرقمية، واشراك المستفيدين في التعرف على التحديات وابتكار الحلول، ومساهمتهم في التنفيذ وتقييم أداء مبادرات البرنامج، ويتمحور دور البرنامج بشكل رئيسي حول: </a:t>
            </a:r>
            <a:endParaRPr lang="ar-EG" sz="2600" b="1" smtClean="0">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pPr>
            <a:r>
              <a:rPr lang="ar-EG" sz="2600" b="1" u="sng">
                <a:solidFill>
                  <a:srgbClr val="203E5F"/>
                </a:solidFill>
                <a:latin typeface="Simplified Arabic" panose="02020603050405020304" pitchFamily="18" charset="-78"/>
                <a:cs typeface="Simplified Arabic" panose="02020603050405020304" pitchFamily="18" charset="-78"/>
              </a:rPr>
              <a:t>تحقيق التميز في الأداء الحكومي:</a:t>
            </a:r>
            <a:endParaRPr lang="en-US" sz="26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600" b="1" smtClean="0">
                <a:latin typeface="Simplified Arabic" panose="02020603050405020304" pitchFamily="18" charset="-78"/>
                <a:cs typeface="Simplified Arabic" panose="02020603050405020304" pitchFamily="18" charset="-78"/>
              </a:rPr>
              <a:t>بهدف </a:t>
            </a:r>
            <a:r>
              <a:rPr lang="ar-EG" sz="2600" b="1">
                <a:latin typeface="Simplified Arabic" panose="02020603050405020304" pitchFamily="18" charset="-78"/>
                <a:cs typeface="Simplified Arabic" panose="02020603050405020304" pitchFamily="18" charset="-78"/>
              </a:rPr>
              <a:t>رفع جودة الخدمات الحكومية المقدمة للأفراد والقطاعين الخاص وغير الربحي. </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600"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28767" y="266953"/>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992573" y="266954"/>
            <a:ext cx="9812740"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36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22829" y="1374381"/>
            <a:ext cx="6032311" cy="5015190"/>
          </a:xfrm>
          <a:prstGeom prst="rect">
            <a:avLst/>
          </a:prstGeom>
        </p:spPr>
      </p:pic>
    </p:spTree>
    <p:extLst>
      <p:ext uri="{BB962C8B-B14F-4D97-AF65-F5344CB8AC3E}">
        <p14:creationId xmlns:p14="http://schemas.microsoft.com/office/powerpoint/2010/main" val="369764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70474" y="1460311"/>
            <a:ext cx="5853753" cy="4326104"/>
          </a:xfrm>
        </p:spPr>
        <p:txBody>
          <a:bodyPr>
            <a:normAutofit/>
          </a:bodyPr>
          <a:lstStyle/>
          <a:p>
            <a:pPr marL="0" indent="0" algn="just" rtl="1">
              <a:lnSpc>
                <a:spcPct val="130000"/>
              </a:lnSpc>
              <a:spcBef>
                <a:spcPts val="110"/>
              </a:spcBef>
              <a:spcAft>
                <a:spcPts val="110"/>
              </a:spcAft>
              <a:buNone/>
            </a:pPr>
            <a:r>
              <a:rPr lang="ar-EG" sz="2400" b="1" smtClean="0"/>
              <a:t>‏</a:t>
            </a:r>
            <a:endParaRPr lang="en-US" sz="340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94646" y="30576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883391" y="246396"/>
            <a:ext cx="10058400"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sp>
        <p:nvSpPr>
          <p:cNvPr id="3" name="مستطيل 2"/>
          <p:cNvSpPr/>
          <p:nvPr/>
        </p:nvSpPr>
        <p:spPr>
          <a:xfrm>
            <a:off x="5157715" y="1522052"/>
            <a:ext cx="6166512" cy="388696"/>
          </a:xfrm>
          <a:prstGeom prst="rect">
            <a:avLst/>
          </a:prstGeom>
        </p:spPr>
        <p:txBody>
          <a:bodyPr wrap="square">
            <a:spAutoFit/>
          </a:bodyPr>
          <a:lstStyle/>
          <a:p>
            <a:pPr algn="just" rtl="1">
              <a:lnSpc>
                <a:spcPct val="107000"/>
              </a:lnSpc>
              <a:spcAft>
                <a:spcPts val="80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
        <p:nvSpPr>
          <p:cNvPr id="2" name="مستطيل 1"/>
          <p:cNvSpPr/>
          <p:nvPr/>
        </p:nvSpPr>
        <p:spPr>
          <a:xfrm>
            <a:off x="5257795" y="1222738"/>
            <a:ext cx="6279109" cy="5382884"/>
          </a:xfrm>
          <a:prstGeom prst="rect">
            <a:avLst/>
          </a:prstGeom>
        </p:spPr>
        <p:txBody>
          <a:bodyPr wrap="square">
            <a:spAutoFit/>
          </a:bodyPr>
          <a:lstStyle/>
          <a:p>
            <a:pPr marL="457200" indent="-457200" algn="r" rtl="1">
              <a:lnSpc>
                <a:spcPct val="110000"/>
              </a:lnSpc>
              <a:spcBef>
                <a:spcPts val="110"/>
              </a:spcBef>
              <a:spcAft>
                <a:spcPts val="110"/>
              </a:spcAft>
              <a:buFont typeface="Arial" panose="020B0604020202020204" pitchFamily="34" charset="0"/>
              <a:buChar char="•"/>
            </a:pPr>
            <a:r>
              <a:rPr lang="ar-EG" sz="2800" b="1" u="sng">
                <a:solidFill>
                  <a:srgbClr val="203E5F"/>
                </a:solidFill>
                <a:latin typeface="Simplified Arabic" panose="02020603050405020304" pitchFamily="18" charset="-78"/>
                <a:cs typeface="Simplified Arabic" panose="02020603050405020304" pitchFamily="18" charset="-78"/>
              </a:rPr>
              <a:t>تعزيز الممكنات الاقتصادية: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‏لتحقيق رؤية المملكة </a:t>
            </a:r>
            <a:r>
              <a:rPr lang="en-US" sz="2800" b="1" smtClean="0">
                <a:latin typeface="Simplified Arabic" panose="02020603050405020304" pitchFamily="18" charset="-78"/>
                <a:cs typeface="Simplified Arabic" panose="02020603050405020304" pitchFamily="18" charset="-78"/>
              </a:rPr>
              <a:t>2030</a:t>
            </a:r>
            <a:r>
              <a:rPr lang="ar-EG" sz="2800" b="1" smtClean="0">
                <a:latin typeface="Simplified Arabic" panose="02020603050405020304" pitchFamily="18" charset="-78"/>
                <a:cs typeface="Simplified Arabic" panose="02020603050405020304" pitchFamily="18" charset="-78"/>
              </a:rPr>
              <a:t> بالمساهمة </a:t>
            </a:r>
            <a:r>
              <a:rPr lang="ar-EG" sz="2800" b="1">
                <a:latin typeface="Simplified Arabic" panose="02020603050405020304" pitchFamily="18" charset="-78"/>
                <a:cs typeface="Simplified Arabic" panose="02020603050405020304" pitchFamily="18" charset="-78"/>
              </a:rPr>
              <a:t>في تمكين القطاع الخاص، ورفع جاذبية سوق العمل، و تمكين فئات المجتمع من المشاركة فيه، وضمان استدامة الموارد الحيوية، وتطوير القطاع السياحي وغير الربحي. </a:t>
            </a:r>
            <a:endParaRPr lang="en-US" sz="2800" b="1">
              <a:latin typeface="Simplified Arabic" panose="02020603050405020304" pitchFamily="18" charset="-78"/>
              <a:cs typeface="Simplified Arabic" panose="02020603050405020304" pitchFamily="18" charset="-78"/>
            </a:endParaRPr>
          </a:p>
          <a:p>
            <a:pPr marL="457200" indent="-457200" algn="r" rtl="1">
              <a:lnSpc>
                <a:spcPct val="110000"/>
              </a:lnSpc>
              <a:spcBef>
                <a:spcPts val="110"/>
              </a:spcBef>
              <a:spcAft>
                <a:spcPts val="110"/>
              </a:spcAft>
              <a:buFont typeface="Arial" panose="020B0604020202020204" pitchFamily="34" charset="0"/>
              <a:buChar char="•"/>
            </a:pPr>
            <a:r>
              <a:rPr lang="ar-EG" sz="2800" b="1">
                <a:latin typeface="Simplified Arabic" panose="02020603050405020304" pitchFamily="18" charset="-78"/>
                <a:cs typeface="Simplified Arabic" panose="02020603050405020304" pitchFamily="18" charset="-78"/>
              </a:rPr>
              <a:t>‏</a:t>
            </a:r>
            <a:r>
              <a:rPr lang="ar-EG" sz="2800" b="1" u="sng">
                <a:solidFill>
                  <a:srgbClr val="203E5F"/>
                </a:solidFill>
                <a:latin typeface="Simplified Arabic" panose="02020603050405020304" pitchFamily="18" charset="-78"/>
                <a:cs typeface="Simplified Arabic" panose="02020603050405020304" pitchFamily="18" charset="-78"/>
              </a:rPr>
              <a:t>الارتقاء بمستوى الخدمات المعيشية:</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‏المقدمة للمستفيدين (من الأفراد والقطاعين الخاص وغير الربحي) عبر تحسين منظومة الخدمات الاجتماعية </a:t>
            </a:r>
            <a:r>
              <a:rPr lang="ar-EG" sz="2800" b="1" smtClean="0">
                <a:latin typeface="Simplified Arabic" panose="02020603050405020304" pitchFamily="18" charset="-78"/>
                <a:cs typeface="Simplified Arabic" panose="02020603050405020304" pitchFamily="18" charset="-78"/>
              </a:rPr>
              <a:t>و الرعاية </a:t>
            </a:r>
            <a:r>
              <a:rPr lang="ar-EG" sz="2800" b="1">
                <a:latin typeface="Simplified Arabic" panose="02020603050405020304" pitchFamily="18" charset="-78"/>
                <a:cs typeface="Simplified Arabic" panose="02020603050405020304" pitchFamily="18" charset="-78"/>
              </a:rPr>
              <a:t>الصحية ومستويات السلامة. </a:t>
            </a:r>
            <a:endParaRPr lang="en-US" sz="2800" b="1">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77420" y="1410720"/>
            <a:ext cx="4980295" cy="5194902"/>
          </a:xfrm>
          <a:prstGeom prst="rect">
            <a:avLst/>
          </a:prstGeom>
        </p:spPr>
      </p:pic>
    </p:spTree>
    <p:extLst>
      <p:ext uri="{BB962C8B-B14F-4D97-AF65-F5344CB8AC3E}">
        <p14:creationId xmlns:p14="http://schemas.microsoft.com/office/powerpoint/2010/main" val="42677925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smtClean="0"/>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1069" y="34339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869744" y="343391"/>
            <a:ext cx="10003809"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sp>
        <p:nvSpPr>
          <p:cNvPr id="2" name="مستطيل 1"/>
          <p:cNvSpPr/>
          <p:nvPr/>
        </p:nvSpPr>
        <p:spPr>
          <a:xfrm>
            <a:off x="5099144" y="1497267"/>
            <a:ext cx="6096000" cy="4361194"/>
          </a:xfrm>
          <a:prstGeom prst="rect">
            <a:avLst/>
          </a:prstGeom>
        </p:spPr>
        <p:txBody>
          <a:bodyPr>
            <a:spAutoFit/>
          </a:bodyPr>
          <a:lstStyle/>
          <a:p>
            <a:pPr algn="just" rtl="1">
              <a:lnSpc>
                <a:spcPct val="120000"/>
              </a:lnSpc>
              <a:spcBef>
                <a:spcPts val="110"/>
              </a:spcBef>
              <a:spcAft>
                <a:spcPts val="110"/>
              </a:spcAft>
            </a:pPr>
            <a:r>
              <a:rPr lang="ar-EG" sz="2800" b="1" u="sng">
                <a:solidFill>
                  <a:srgbClr val="203E5F"/>
                </a:solidFill>
                <a:latin typeface="Simplified Arabic" panose="02020603050405020304" pitchFamily="18" charset="-78"/>
                <a:cs typeface="Simplified Arabic" panose="02020603050405020304" pitchFamily="18" charset="-78"/>
              </a:rPr>
              <a:t>تم تحديد </a:t>
            </a:r>
            <a:r>
              <a:rPr lang="en-US" sz="2800" b="1" u="sng" smtClean="0">
                <a:solidFill>
                  <a:srgbClr val="203E5F"/>
                </a:solidFill>
                <a:latin typeface="Simplified Arabic" panose="02020603050405020304" pitchFamily="18" charset="-78"/>
                <a:cs typeface="Simplified Arabic" panose="02020603050405020304" pitchFamily="18" charset="-78"/>
              </a:rPr>
              <a:t>8</a:t>
            </a:r>
            <a:r>
              <a:rPr lang="ar-EG" sz="2800" b="1" u="sng" smtClean="0">
                <a:solidFill>
                  <a:srgbClr val="203E5F"/>
                </a:solidFill>
                <a:latin typeface="Simplified Arabic" panose="02020603050405020304" pitchFamily="18" charset="-78"/>
                <a:cs typeface="Simplified Arabic" panose="02020603050405020304" pitchFamily="18" charset="-78"/>
              </a:rPr>
              <a:t> أهداف </a:t>
            </a:r>
            <a:r>
              <a:rPr lang="ar-EG" sz="2800" b="1" u="sng">
                <a:solidFill>
                  <a:srgbClr val="203E5F"/>
                </a:solidFill>
                <a:latin typeface="Simplified Arabic" panose="02020603050405020304" pitchFamily="18" charset="-78"/>
                <a:cs typeface="Simplified Arabic" panose="02020603050405020304" pitchFamily="18" charset="-78"/>
              </a:rPr>
              <a:t>لبرنامج التحول الوطني وهى: </a:t>
            </a:r>
            <a:endParaRPr lang="en-US" sz="2800" b="1" u="sng">
              <a:solidFill>
                <a:srgbClr val="203E5F"/>
              </a:solidFill>
              <a:latin typeface="Simplified Arabic" panose="02020603050405020304" pitchFamily="18" charset="-78"/>
              <a:cs typeface="Simplified Arabic" panose="02020603050405020304" pitchFamily="18" charset="-78"/>
            </a:endParaRPr>
          </a:p>
          <a:p>
            <a:pPr marL="457200" indent="-457200" algn="just" rtl="1">
              <a:lnSpc>
                <a:spcPct val="120000"/>
              </a:lnSpc>
              <a:spcBef>
                <a:spcPts val="110"/>
              </a:spcBef>
              <a:spcAft>
                <a:spcPts val="110"/>
              </a:spcAft>
              <a:buFont typeface="Wingdings" panose="05000000000000000000" pitchFamily="2" charset="2"/>
              <a:buChar char="q"/>
            </a:pPr>
            <a:r>
              <a:rPr lang="ar-EG" sz="2800" b="1" u="sng">
                <a:solidFill>
                  <a:srgbClr val="203E5F"/>
                </a:solidFill>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الارتقاء بالرعاية الصحية.</a:t>
            </a:r>
            <a:endParaRPr lang="en-US" sz="2800" b="1">
              <a:latin typeface="Simplified Arabic" panose="02020603050405020304" pitchFamily="18" charset="-78"/>
              <a:cs typeface="Simplified Arabic" panose="02020603050405020304" pitchFamily="18" charset="-78"/>
            </a:endParaRPr>
          </a:p>
          <a:p>
            <a:pPr marL="457200" indent="-457200" algn="r" rtl="1">
              <a:lnSpc>
                <a:spcPct val="120000"/>
              </a:lnSpc>
              <a:spcBef>
                <a:spcPts val="110"/>
              </a:spcBef>
              <a:spcAft>
                <a:spcPts val="110"/>
              </a:spcAft>
              <a:buFont typeface="Wingdings" panose="05000000000000000000" pitchFamily="2" charset="2"/>
              <a:buChar char="q"/>
            </a:pPr>
            <a:r>
              <a:rPr lang="ar-EG" sz="2800">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تحسين مستويات المعيشة والسلامة.</a:t>
            </a:r>
            <a:endParaRPr lang="en-US" sz="2800" b="1">
              <a:latin typeface="Simplified Arabic" panose="02020603050405020304" pitchFamily="18" charset="-78"/>
              <a:cs typeface="Simplified Arabic" panose="02020603050405020304" pitchFamily="18" charset="-78"/>
            </a:endParaRPr>
          </a:p>
          <a:p>
            <a:pPr marL="457200" indent="-457200" algn="r" rtl="1">
              <a:lnSpc>
                <a:spcPct val="120000"/>
              </a:lnSpc>
              <a:spcBef>
                <a:spcPts val="110"/>
              </a:spcBef>
              <a:spcAft>
                <a:spcPts val="110"/>
              </a:spcAft>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‏ضمان استدامة الموارد الحيوية.</a:t>
            </a:r>
            <a:endParaRPr lang="en-US" sz="2800" b="1">
              <a:latin typeface="Simplified Arabic" panose="02020603050405020304" pitchFamily="18" charset="-78"/>
              <a:cs typeface="Simplified Arabic" panose="02020603050405020304" pitchFamily="18" charset="-78"/>
            </a:endParaRPr>
          </a:p>
          <a:p>
            <a:pPr marL="457200" indent="-457200" algn="r" rtl="1">
              <a:lnSpc>
                <a:spcPct val="120000"/>
              </a:lnSpc>
              <a:spcBef>
                <a:spcPts val="110"/>
              </a:spcBef>
              <a:spcAft>
                <a:spcPts val="110"/>
              </a:spcAft>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‏تعزيز التنمية المجتمعية وتطوير القطاع غير الربحي.</a:t>
            </a:r>
            <a:endParaRPr lang="en-US" sz="2800" b="1">
              <a:latin typeface="Simplified Arabic" panose="02020603050405020304" pitchFamily="18" charset="-78"/>
              <a:cs typeface="Simplified Arabic" panose="02020603050405020304" pitchFamily="18" charset="-78"/>
            </a:endParaRPr>
          </a:p>
          <a:p>
            <a:pPr marL="457200" indent="-457200" algn="r" rtl="1">
              <a:lnSpc>
                <a:spcPct val="120000"/>
              </a:lnSpc>
              <a:spcBef>
                <a:spcPts val="110"/>
              </a:spcBef>
              <a:spcAft>
                <a:spcPts val="110"/>
              </a:spcAft>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 ‏تحقيق التميز في الأداء الحكومي</a:t>
            </a:r>
            <a:r>
              <a:rPr lang="ar-EG" sz="2800" b="1" smtClean="0">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pP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91069" y="1455422"/>
            <a:ext cx="4975939" cy="5191037"/>
          </a:xfrm>
          <a:prstGeom prst="rect">
            <a:avLst/>
          </a:prstGeom>
        </p:spPr>
      </p:pic>
    </p:spTree>
    <p:extLst>
      <p:ext uri="{BB962C8B-B14F-4D97-AF65-F5344CB8AC3E}">
        <p14:creationId xmlns:p14="http://schemas.microsoft.com/office/powerpoint/2010/main" val="39361763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8" y="1415675"/>
            <a:ext cx="6522492" cy="4474302"/>
          </a:xfrm>
        </p:spPr>
        <p:txBody>
          <a:bodyPr>
            <a:normAutofit/>
          </a:bodyPr>
          <a:lstStyle/>
          <a:p>
            <a:pPr algn="r" rtl="1">
              <a:lnSpc>
                <a:spcPct val="120000"/>
              </a:lnSpc>
              <a:spcBef>
                <a:spcPts val="110"/>
              </a:spcBef>
              <a:spcAft>
                <a:spcPts val="110"/>
              </a:spcAft>
              <a:buFont typeface="Wingdings" panose="05000000000000000000" pitchFamily="2" charset="2"/>
              <a:buChar char="q"/>
            </a:pPr>
            <a:r>
              <a:rPr lang="ar-EG" smtClean="0"/>
              <a:t> </a:t>
            </a:r>
            <a:r>
              <a:rPr lang="ar-EG" b="1" smtClean="0">
                <a:latin typeface="Simplified Arabic" panose="02020603050405020304" pitchFamily="18" charset="-78"/>
                <a:cs typeface="Simplified Arabic" panose="02020603050405020304" pitchFamily="18" charset="-78"/>
              </a:rPr>
              <a:t>تمكين </a:t>
            </a:r>
            <a:r>
              <a:rPr lang="ar-EG" b="1">
                <a:latin typeface="Simplified Arabic" panose="02020603050405020304" pitchFamily="18" charset="-78"/>
                <a:cs typeface="Simplified Arabic" panose="02020603050405020304" pitchFamily="18" charset="-78"/>
              </a:rPr>
              <a:t>فئات المجتمع من دخول سوق العمل ورفع جاذبيته.</a:t>
            </a:r>
            <a:endParaRPr lang="en-US"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q"/>
            </a:pPr>
            <a:r>
              <a:rPr lang="ar-EG" b="1" smtClean="0">
                <a:latin typeface="Simplified Arabic" panose="02020603050405020304" pitchFamily="18" charset="-78"/>
                <a:cs typeface="Simplified Arabic" panose="02020603050405020304" pitchFamily="18" charset="-78"/>
              </a:rPr>
              <a:t>‏ الإسهام </a:t>
            </a:r>
            <a:r>
              <a:rPr lang="ar-EG" b="1">
                <a:latin typeface="Simplified Arabic" panose="02020603050405020304" pitchFamily="18" charset="-78"/>
                <a:cs typeface="Simplified Arabic" panose="02020603050405020304" pitchFamily="18" charset="-78"/>
              </a:rPr>
              <a:t>في تمكين القطاع </a:t>
            </a:r>
            <a:r>
              <a:rPr lang="ar-EG" b="1" smtClean="0">
                <a:latin typeface="Simplified Arabic" panose="02020603050405020304" pitchFamily="18" charset="-78"/>
                <a:cs typeface="Simplified Arabic" panose="02020603050405020304" pitchFamily="18" charset="-78"/>
              </a:rPr>
              <a:t>الخاص.</a:t>
            </a:r>
          </a:p>
          <a:p>
            <a:pPr algn="r" rtl="1">
              <a:lnSpc>
                <a:spcPct val="120000"/>
              </a:lnSpc>
              <a:spcBef>
                <a:spcPts val="110"/>
              </a:spcBef>
              <a:spcAft>
                <a:spcPts val="110"/>
              </a:spcAft>
              <a:buFont typeface="Wingdings" panose="05000000000000000000" pitchFamily="2" charset="2"/>
              <a:buChar char="q"/>
            </a:pPr>
            <a:r>
              <a:rPr lang="ar-EG" b="1" smtClean="0">
                <a:latin typeface="Simplified Arabic" panose="02020603050405020304" pitchFamily="18" charset="-78"/>
                <a:cs typeface="Simplified Arabic" panose="02020603050405020304" pitchFamily="18" charset="-78"/>
              </a:rPr>
              <a:t> تطوير </a:t>
            </a:r>
            <a:r>
              <a:rPr lang="ar-EG" b="1">
                <a:latin typeface="Simplified Arabic" panose="02020603050405020304" pitchFamily="18" charset="-78"/>
                <a:cs typeface="Simplified Arabic" panose="02020603050405020304" pitchFamily="18" charset="-78"/>
              </a:rPr>
              <a:t>القطاع السياحي والتراث الوطني. </a:t>
            </a:r>
            <a:endParaRPr lang="en-US" b="1">
              <a:latin typeface="Simplified Arabic" panose="02020603050405020304" pitchFamily="18" charset="-78"/>
              <a:cs typeface="Simplified Arabic" panose="02020603050405020304" pitchFamily="18" charset="-78"/>
            </a:endParaRPr>
          </a:p>
          <a:p>
            <a:pPr marL="0" indent="0" algn="r" rtl="1">
              <a:lnSpc>
                <a:spcPct val="12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09566" y="365124"/>
            <a:ext cx="1273574"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p>
        </p:txBody>
      </p:sp>
      <p:sp>
        <p:nvSpPr>
          <p:cNvPr id="10" name="Rectangle: Rounded Corners 33"/>
          <p:cNvSpPr txBox="1">
            <a:spLocks noGrp="1"/>
          </p:cNvSpPr>
          <p:nvPr>
            <p:ph type="title"/>
          </p:nvPr>
        </p:nvSpPr>
        <p:spPr>
          <a:xfrm>
            <a:off x="1774209" y="365124"/>
            <a:ext cx="999016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3082" y="1477156"/>
            <a:ext cx="4817658" cy="5155655"/>
          </a:xfrm>
          <a:prstGeom prst="rect">
            <a:avLst/>
          </a:prstGeom>
        </p:spPr>
      </p:pic>
    </p:spTree>
    <p:extLst>
      <p:ext uri="{BB962C8B-B14F-4D97-AF65-F5344CB8AC3E}">
        <p14:creationId xmlns:p14="http://schemas.microsoft.com/office/powerpoint/2010/main" val="17901630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51346" y="41055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56095" y="386816"/>
            <a:ext cx="1000835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sp>
        <p:nvSpPr>
          <p:cNvPr id="3" name="مستطيل 2"/>
          <p:cNvSpPr/>
          <p:nvPr/>
        </p:nvSpPr>
        <p:spPr>
          <a:xfrm>
            <a:off x="5600199" y="1485511"/>
            <a:ext cx="6096000" cy="5128455"/>
          </a:xfrm>
          <a:prstGeom prst="rect">
            <a:avLst/>
          </a:prstGeom>
        </p:spPr>
        <p:txBody>
          <a:bodyPr>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.1</a:t>
            </a:r>
            <a:r>
              <a:rPr lang="ar-EG" sz="2800" b="1" u="sng" smtClean="0">
                <a:solidFill>
                  <a:srgbClr val="203E5F"/>
                </a:solidFill>
                <a:latin typeface="Simplified Arabic" panose="02020603050405020304" pitchFamily="18" charset="-78"/>
                <a:cs typeface="Simplified Arabic" panose="02020603050405020304" pitchFamily="18" charset="-78"/>
              </a:rPr>
              <a:t>المبادرات </a:t>
            </a:r>
            <a:r>
              <a:rPr lang="ar-EG" sz="2800" b="1" u="sng" smtClean="0">
                <a:solidFill>
                  <a:srgbClr val="203E5F"/>
                </a:solidFill>
                <a:latin typeface="Simplified Arabic" panose="02020603050405020304" pitchFamily="18" charset="-78"/>
                <a:cs typeface="Simplified Arabic" panose="02020603050405020304" pitchFamily="18" charset="-78"/>
              </a:rPr>
              <a:t>الاجتماعية:</a:t>
            </a: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لقد </a:t>
            </a:r>
            <a:r>
              <a:rPr lang="ar-EG" sz="2400" b="1">
                <a:latin typeface="Simplified Arabic" panose="02020603050405020304" pitchFamily="18" charset="-78"/>
                <a:cs typeface="Simplified Arabic" panose="02020603050405020304" pitchFamily="18" charset="-78"/>
              </a:rPr>
              <a:t>تلاقت أهداف التنمية المستدامة </a:t>
            </a:r>
            <a:r>
              <a:rPr lang="en-US" sz="2400" b="1" smtClean="0">
                <a:latin typeface="Simplified Arabic" panose="02020603050405020304" pitchFamily="18" charset="-78"/>
                <a:cs typeface="Simplified Arabic" panose="02020603050405020304" pitchFamily="18" charset="-78"/>
              </a:rPr>
              <a:t> 17</a:t>
            </a:r>
            <a:r>
              <a:rPr lang="ar-EG" sz="2400" b="1" smtClean="0">
                <a:latin typeface="Simplified Arabic" panose="02020603050405020304" pitchFamily="18" charset="-78"/>
                <a:cs typeface="Simplified Arabic" panose="02020603050405020304" pitchFamily="18" charset="-78"/>
              </a:rPr>
              <a:t>التي </a:t>
            </a:r>
            <a:r>
              <a:rPr lang="ar-EG" sz="2400" b="1">
                <a:latin typeface="Simplified Arabic" panose="02020603050405020304" pitchFamily="18" charset="-78"/>
                <a:cs typeface="Simplified Arabic" panose="02020603050405020304" pitchFamily="18" charset="-78"/>
              </a:rPr>
              <a:t>حددتها الأمم المتحدة مع رؤية </a:t>
            </a:r>
            <a:r>
              <a:rPr lang="en-US" sz="2400" b="1" smtClean="0">
                <a:latin typeface="Simplified Arabic" panose="02020603050405020304" pitchFamily="18" charset="-78"/>
                <a:cs typeface="Simplified Arabic" panose="02020603050405020304" pitchFamily="18" charset="-78"/>
              </a:rPr>
              <a:t> 2030</a:t>
            </a:r>
            <a:r>
              <a:rPr lang="ar-EG" sz="2400" b="1" smtClean="0">
                <a:latin typeface="Simplified Arabic" panose="02020603050405020304" pitchFamily="18" charset="-78"/>
                <a:cs typeface="Simplified Arabic" panose="02020603050405020304" pitchFamily="18" charset="-78"/>
              </a:rPr>
              <a:t>فكان </a:t>
            </a:r>
            <a:r>
              <a:rPr lang="ar-EG" sz="2400" b="1">
                <a:latin typeface="Simplified Arabic" panose="02020603050405020304" pitchFamily="18" charset="-78"/>
                <a:cs typeface="Simplified Arabic" panose="02020603050405020304" pitchFamily="18" charset="-78"/>
              </a:rPr>
              <a:t>برنامج التحول الوطني نقطة البداية لتنفيذ وتطبيق رؤية </a:t>
            </a:r>
            <a:r>
              <a:rPr lang="en-US" sz="2400" b="1" smtClean="0">
                <a:latin typeface="Simplified Arabic" panose="02020603050405020304" pitchFamily="18" charset="-78"/>
                <a:cs typeface="Simplified Arabic" panose="02020603050405020304" pitchFamily="18" charset="-78"/>
              </a:rPr>
              <a:t> 2030</a:t>
            </a:r>
            <a:r>
              <a:rPr lang="ar-EG" sz="2400" b="1" u="sng" smtClean="0">
                <a:latin typeface="Simplified Arabic" panose="02020603050405020304" pitchFamily="18" charset="-78"/>
                <a:cs typeface="Simplified Arabic" panose="02020603050405020304" pitchFamily="18" charset="-78"/>
              </a:rPr>
              <a:t>ونوعت </a:t>
            </a:r>
            <a:r>
              <a:rPr lang="ar-EG" sz="2400" b="1" u="sng">
                <a:latin typeface="Simplified Arabic" panose="02020603050405020304" pitchFamily="18" charset="-78"/>
                <a:cs typeface="Simplified Arabic" panose="02020603050405020304" pitchFamily="18" charset="-78"/>
              </a:rPr>
              <a:t>السعودية اقتصادها الوطني، واعتمدت على مصادر دخل أخرى غير تقليدية، وطبقت القياسات المالية من أجل إيجاد فائض لتمويل المبادرات التي تم التصديق عليها في </a:t>
            </a:r>
            <a:r>
              <a:rPr lang="ar-EG" sz="2400" b="1" u="sng" smtClean="0">
                <a:latin typeface="Simplified Arabic" panose="02020603050405020304" pitchFamily="18" charset="-78"/>
                <a:cs typeface="Simplified Arabic" panose="02020603050405020304" pitchFamily="18" charset="-78"/>
              </a:rPr>
              <a:t>رؤية </a:t>
            </a:r>
            <a:r>
              <a:rPr lang="en-US" sz="2400" b="1" u="sng" smtClean="0">
                <a:latin typeface="Simplified Arabic" panose="02020603050405020304" pitchFamily="18" charset="-78"/>
                <a:cs typeface="Simplified Arabic" panose="02020603050405020304" pitchFamily="18" charset="-78"/>
              </a:rPr>
              <a:t>2030</a:t>
            </a:r>
            <a:r>
              <a:rPr lang="ar-EG" sz="2400" b="1" u="sng" smtClean="0">
                <a:latin typeface="Simplified Arabic" panose="02020603050405020304" pitchFamily="18" charset="-78"/>
                <a:cs typeface="Simplified Arabic" panose="02020603050405020304" pitchFamily="18" charset="-78"/>
              </a:rPr>
              <a:t> وأهداف </a:t>
            </a:r>
            <a:r>
              <a:rPr lang="ar-EG" sz="2400" b="1" u="sng">
                <a:latin typeface="Simplified Arabic" panose="02020603050405020304" pitchFamily="18" charset="-78"/>
                <a:cs typeface="Simplified Arabic" panose="02020603050405020304" pitchFamily="18" charset="-78"/>
              </a:rPr>
              <a:t>برنامج التطور المستدام، كما حققت المملكة </a:t>
            </a:r>
            <a:r>
              <a:rPr lang="ar-EG" sz="2400" b="1" u="sng" smtClean="0">
                <a:latin typeface="Simplified Arabic" panose="02020603050405020304" pitchFamily="18" charset="-78"/>
                <a:cs typeface="Simplified Arabic" panose="02020603050405020304" pitchFamily="18" charset="-78"/>
              </a:rPr>
              <a:t>تقدمًا </a:t>
            </a:r>
            <a:r>
              <a:rPr lang="ar-EG" sz="2400" b="1" u="sng">
                <a:latin typeface="Simplified Arabic" panose="02020603050405020304" pitchFamily="18" charset="-78"/>
                <a:cs typeface="Simplified Arabic" panose="02020603050405020304" pitchFamily="18" charset="-78"/>
              </a:rPr>
              <a:t>في مسار التنمية الاقتصادية والاجتماعية، وبنت شراكة استراتيجية مع برنامج الأمم المتحدة الإنمائي من أجل التنمية المستدامة</a:t>
            </a:r>
            <a:r>
              <a:rPr lang="en-US" sz="2400" b="1" u="sng">
                <a:latin typeface="Simplified Arabic" panose="02020603050405020304" pitchFamily="18" charset="-78"/>
                <a:cs typeface="Simplified Arabic" panose="02020603050405020304" pitchFamily="18" charset="-78"/>
              </a:rPr>
              <a:t>. </a:t>
            </a: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25997" y="1244428"/>
            <a:ext cx="5474202" cy="5361087"/>
          </a:xfrm>
        </p:spPr>
      </p:pic>
    </p:spTree>
    <p:extLst>
      <p:ext uri="{BB962C8B-B14F-4D97-AF65-F5344CB8AC3E}">
        <p14:creationId xmlns:p14="http://schemas.microsoft.com/office/powerpoint/2010/main" val="384114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3" y="1328481"/>
            <a:ext cx="6235890" cy="4474302"/>
          </a:xfrm>
        </p:spPr>
        <p:txBody>
          <a:bodyPr>
            <a:normAutofit lnSpcReduction="10000"/>
          </a:bodyPr>
          <a:lstStyle/>
          <a:p>
            <a:pPr marL="0" indent="0" algn="just" rtl="1">
              <a:lnSpc>
                <a:spcPct val="11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على مستوى أنظمة الرعاية </a:t>
            </a:r>
            <a:r>
              <a:rPr lang="ar-EG" b="1" u="sng" smtClean="0">
                <a:solidFill>
                  <a:srgbClr val="203E5F"/>
                </a:solidFill>
                <a:latin typeface="Simplified Arabic" panose="02020603050405020304" pitchFamily="18" charset="-78"/>
                <a:cs typeface="Simplified Arabic" panose="02020603050405020304" pitchFamily="18" charset="-78"/>
              </a:rPr>
              <a:t>الاجتماعية:</a:t>
            </a: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أقرت المملكة برامج وقائية لتعزيز دعم الأفراد والمجتمع بكافة فئاته لسد مختلف احتياجاته، ووضعت برامج رعاية وتأهيل لمن هم بحاجة لمساعدات دائمة، لتصل إلى بناء مجتمعي مستقر و متوازن و </a:t>
            </a:r>
            <a:r>
              <a:rPr lang="ar-EG" sz="2400" b="1" smtClean="0">
                <a:latin typeface="Simplified Arabic" panose="02020603050405020304" pitchFamily="18" charset="-78"/>
                <a:cs typeface="Simplified Arabic" panose="02020603050405020304" pitchFamily="18" charset="-78"/>
              </a:rPr>
              <a:t>متكافئ.</a:t>
            </a:r>
          </a:p>
          <a:p>
            <a:pPr marL="0" indent="0" algn="just" rtl="1">
              <a:lnSpc>
                <a:spcPct val="110000"/>
              </a:lnSpc>
              <a:spcBef>
                <a:spcPts val="110"/>
              </a:spcBef>
              <a:spcAft>
                <a:spcPts val="110"/>
              </a:spcAft>
              <a:buNone/>
            </a:pPr>
            <a:r>
              <a:rPr lang="en-US" sz="2400"/>
              <a:t> </a:t>
            </a:r>
            <a:r>
              <a:rPr lang="ar-EG" b="1" u="sng">
                <a:solidFill>
                  <a:srgbClr val="203E5F"/>
                </a:solidFill>
                <a:latin typeface="Simplified Arabic" panose="02020603050405020304" pitchFamily="18" charset="-78"/>
                <a:cs typeface="Simplified Arabic" panose="02020603050405020304" pitchFamily="18" charset="-78"/>
              </a:rPr>
              <a:t>الفئات المستفيدة من برنامج الرعاية الاجتماعية</a:t>
            </a:r>
            <a:r>
              <a:rPr lang="en-US" b="1" u="sng">
                <a:solidFill>
                  <a:srgbClr val="203E5F"/>
                </a:solidFill>
                <a:latin typeface="Simplified Arabic" panose="02020603050405020304" pitchFamily="18" charset="-78"/>
                <a:cs typeface="Simplified Arabic" panose="02020603050405020304" pitchFamily="18" charset="-78"/>
              </a:rPr>
              <a:t>: </a:t>
            </a:r>
          </a:p>
          <a:p>
            <a:pPr algn="r" rtl="1"/>
            <a:r>
              <a:rPr lang="ar-EG" sz="2400" b="1" smtClean="0">
                <a:latin typeface="Simplified Arabic" panose="02020603050405020304" pitchFamily="18" charset="-78"/>
                <a:cs typeface="Simplified Arabic" panose="02020603050405020304" pitchFamily="18" charset="-78"/>
              </a:rPr>
              <a:t>الأرامل.</a:t>
            </a:r>
            <a:endParaRPr lang="en-US" sz="2400" b="1">
              <a:latin typeface="Simplified Arabic" panose="02020603050405020304" pitchFamily="18" charset="-78"/>
              <a:cs typeface="Simplified Arabic" panose="02020603050405020304" pitchFamily="18" charset="-78"/>
            </a:endParaRPr>
          </a:p>
          <a:p>
            <a:pPr algn="r" rtl="1"/>
            <a:r>
              <a:rPr lang="ar-EG" sz="2400" b="1" smtClean="0">
                <a:latin typeface="Simplified Arabic" panose="02020603050405020304" pitchFamily="18" charset="-78"/>
                <a:cs typeface="Simplified Arabic" panose="02020603050405020304" pitchFamily="18" charset="-78"/>
              </a:rPr>
              <a:t>المطلقات.</a:t>
            </a:r>
            <a:endParaRPr lang="en-US" sz="2400" b="1">
              <a:latin typeface="Simplified Arabic" panose="02020603050405020304" pitchFamily="18" charset="-78"/>
              <a:cs typeface="Simplified Arabic" panose="02020603050405020304" pitchFamily="18" charset="-78"/>
            </a:endParaRPr>
          </a:p>
          <a:p>
            <a:pPr algn="r" rtl="1"/>
            <a:r>
              <a:rPr lang="ar-EG" sz="2400" b="1">
                <a:latin typeface="Simplified Arabic" panose="02020603050405020304" pitchFamily="18" charset="-78"/>
                <a:cs typeface="Simplified Arabic" panose="02020603050405020304" pitchFamily="18" charset="-78"/>
              </a:rPr>
              <a:t>الأشخاص ذوي </a:t>
            </a:r>
            <a:r>
              <a:rPr lang="ar-EG" sz="2400" b="1" smtClean="0">
                <a:latin typeface="Simplified Arabic" panose="02020603050405020304" pitchFamily="18" charset="-78"/>
                <a:cs typeface="Simplified Arabic" panose="02020603050405020304" pitchFamily="18" charset="-78"/>
              </a:rPr>
              <a:t>الإعاقة.</a:t>
            </a:r>
          </a:p>
          <a:p>
            <a:pPr algn="r" rtl="1"/>
            <a:r>
              <a:rPr lang="ar-EG" sz="2400" b="1" smtClean="0">
                <a:latin typeface="Simplified Arabic" panose="02020603050405020304" pitchFamily="18" charset="-78"/>
                <a:cs typeface="Simplified Arabic" panose="02020603050405020304" pitchFamily="18" charset="-78"/>
              </a:rPr>
              <a:t>المسنون.</a:t>
            </a:r>
          </a:p>
          <a:p>
            <a:pPr algn="r" rtl="1"/>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6755" y="19073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190737"/>
            <a:ext cx="100038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5229" y="1294429"/>
            <a:ext cx="4962681" cy="5093061"/>
          </a:xfrm>
        </p:spPr>
      </p:pic>
    </p:spTree>
    <p:extLst>
      <p:ext uri="{BB962C8B-B14F-4D97-AF65-F5344CB8AC3E}">
        <p14:creationId xmlns:p14="http://schemas.microsoft.com/office/powerpoint/2010/main" val="21215443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059606" y="1415675"/>
            <a:ext cx="5430671" cy="4474302"/>
          </a:xfrm>
        </p:spPr>
        <p:txBody>
          <a:bodyPr>
            <a:normAutofit/>
          </a:bodyPr>
          <a:lstStyle/>
          <a:p>
            <a:pPr algn="r" rtl="1">
              <a:lnSpc>
                <a:spcPct val="110000"/>
              </a:lnSpc>
              <a:spcBef>
                <a:spcPts val="110"/>
              </a:spcBef>
              <a:spcAft>
                <a:spcPts val="110"/>
              </a:spcAft>
            </a:pPr>
            <a:r>
              <a:rPr lang="ar-EG" b="1" smtClean="0">
                <a:latin typeface="Simplified Arabic" panose="02020603050405020304" pitchFamily="18" charset="-78"/>
                <a:cs typeface="Simplified Arabic" panose="02020603050405020304" pitchFamily="18" charset="-78"/>
              </a:rPr>
              <a:t>الأيتام.</a:t>
            </a:r>
            <a:endParaRPr lang="en-US"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المتعطلون </a:t>
            </a:r>
            <a:r>
              <a:rPr lang="ar-EG" b="1">
                <a:latin typeface="Simplified Arabic" panose="02020603050405020304" pitchFamily="18" charset="-78"/>
                <a:cs typeface="Simplified Arabic" panose="02020603050405020304" pitchFamily="18" charset="-78"/>
              </a:rPr>
              <a:t>عن </a:t>
            </a:r>
            <a:r>
              <a:rPr lang="ar-EG" b="1" smtClean="0">
                <a:latin typeface="Simplified Arabic" panose="02020603050405020304" pitchFamily="18" charset="-78"/>
                <a:cs typeface="Simplified Arabic" panose="02020603050405020304" pitchFamily="18" charset="-78"/>
              </a:rPr>
              <a:t>العمل.</a:t>
            </a:r>
            <a:endParaRPr lang="en-US"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‏الفقراء </a:t>
            </a:r>
            <a:r>
              <a:rPr lang="ar-EG" b="1" smtClean="0">
                <a:latin typeface="Simplified Arabic" panose="02020603050405020304" pitchFamily="18" charset="-78"/>
                <a:cs typeface="Simplified Arabic" panose="02020603050405020304" pitchFamily="18" charset="-78"/>
              </a:rPr>
              <a:t>والمحتاجون.</a:t>
            </a:r>
            <a:endParaRPr lang="en-US"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‏المتأثرون بالكوارث </a:t>
            </a:r>
            <a:r>
              <a:rPr lang="ar-EG" b="1" smtClean="0">
                <a:latin typeface="Simplified Arabic" panose="02020603050405020304" pitchFamily="18" charset="-78"/>
                <a:cs typeface="Simplified Arabic" panose="02020603050405020304" pitchFamily="18" charset="-78"/>
              </a:rPr>
              <a:t>والجوائح.</a:t>
            </a:r>
            <a:endParaRPr lang="en-US"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a:t>
            </a:r>
            <a:r>
              <a:rPr lang="ar-EG" b="1" u="sng">
                <a:solidFill>
                  <a:srgbClr val="203E5F"/>
                </a:solidFill>
                <a:latin typeface="Simplified Arabic" panose="02020603050405020304" pitchFamily="18" charset="-78"/>
                <a:cs typeface="Simplified Arabic" panose="02020603050405020304" pitchFamily="18" charset="-78"/>
              </a:rPr>
              <a:t>برنامج الحماية الاجتماعية للباحثين عن </a:t>
            </a:r>
            <a:r>
              <a:rPr lang="ar-EG" b="1" u="sng" smtClean="0">
                <a:solidFill>
                  <a:srgbClr val="203E5F"/>
                </a:solidFill>
                <a:latin typeface="Simplified Arabic" panose="02020603050405020304" pitchFamily="18" charset="-78"/>
                <a:cs typeface="Simplified Arabic" panose="02020603050405020304" pitchFamily="18" charset="-78"/>
              </a:rPr>
              <a:t>العمل.</a:t>
            </a:r>
            <a:endParaRPr lang="en-US" b="1" u="sng">
              <a:solidFill>
                <a:srgbClr val="203E5F"/>
              </a:solidFill>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‏صرف مستحقات تعطل عن </a:t>
            </a:r>
            <a:r>
              <a:rPr lang="ar-EG" b="1" smtClean="0">
                <a:latin typeface="Simplified Arabic" panose="02020603050405020304" pitchFamily="18" charset="-78"/>
                <a:cs typeface="Simplified Arabic" panose="02020603050405020304" pitchFamily="18" charset="-78"/>
              </a:rPr>
              <a:t>العمل.</a:t>
            </a:r>
          </a:p>
          <a:p>
            <a:pPr algn="r" rtl="1">
              <a:lnSpc>
                <a:spcPct val="110000"/>
              </a:lnSpc>
              <a:spcBef>
                <a:spcPts val="110"/>
              </a:spcBef>
              <a:spcAft>
                <a:spcPts val="110"/>
              </a:spcAft>
            </a:pPr>
            <a:r>
              <a:rPr lang="ar-EG" b="1" smtClean="0">
                <a:latin typeface="Simplified Arabic" panose="02020603050405020304" pitchFamily="18" charset="-78"/>
                <a:cs typeface="Simplified Arabic" panose="02020603050405020304" pitchFamily="18" charset="-78"/>
              </a:rPr>
              <a:t>برنامج إعانة الباحثين عن العمل.</a:t>
            </a: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p>
        </p:txBody>
      </p:sp>
      <p:sp>
        <p:nvSpPr>
          <p:cNvPr id="10" name="Rectangle: Rounded Corners 33"/>
          <p:cNvSpPr txBox="1">
            <a:spLocks noGrp="1"/>
          </p:cNvSpPr>
          <p:nvPr>
            <p:ph type="title"/>
          </p:nvPr>
        </p:nvSpPr>
        <p:spPr>
          <a:xfrm>
            <a:off x="2101756" y="365125"/>
            <a:ext cx="999016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pic>
        <p:nvPicPr>
          <p:cNvPr id="9"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1318272"/>
            <a:ext cx="6509982" cy="5539728"/>
          </a:xfrm>
        </p:spPr>
      </p:pic>
    </p:spTree>
    <p:extLst>
      <p:ext uri="{BB962C8B-B14F-4D97-AF65-F5344CB8AC3E}">
        <p14:creationId xmlns:p14="http://schemas.microsoft.com/office/powerpoint/2010/main" val="24837378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018662" y="1415675"/>
            <a:ext cx="5647329" cy="4474302"/>
          </a:xfrm>
        </p:spPr>
        <p:txBody>
          <a:bodyPr>
            <a:noAutofit/>
          </a:bodyPr>
          <a:lstStyle/>
          <a:p>
            <a:pPr algn="just" rtl="1">
              <a:lnSpc>
                <a:spcPct val="11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a:t>
            </a:r>
            <a:r>
              <a:rPr lang="ar-EG" sz="2400" b="1" u="sng">
                <a:solidFill>
                  <a:srgbClr val="203E5F"/>
                </a:solidFill>
                <a:latin typeface="Simplified Arabic" panose="02020603050405020304" pitchFamily="18" charset="-78"/>
                <a:cs typeface="Simplified Arabic" panose="02020603050405020304" pitchFamily="18" charset="-78"/>
              </a:rPr>
              <a:t>برنامج الدعم والتمويل الاجتماعي: </a:t>
            </a:r>
            <a:r>
              <a:rPr lang="ar-EG" sz="2400" b="1">
                <a:latin typeface="Simplified Arabic" panose="02020603050405020304" pitchFamily="18" charset="-78"/>
                <a:cs typeface="Simplified Arabic" panose="02020603050405020304" pitchFamily="18" charset="-78"/>
              </a:rPr>
              <a:t>الإعانات الاجتماعية المالية تصرف للأسر القائمة على رعاية فرد أو أكثر من المعاقين أو الأيتام و أومن في حكمهم وهم</a:t>
            </a:r>
            <a:r>
              <a:rPr lang="en-US" sz="2400" b="1">
                <a:latin typeface="Simplified Arabic" panose="02020603050405020304" pitchFamily="18" charset="-78"/>
                <a:cs typeface="Simplified Arabic" panose="02020603050405020304" pitchFamily="18" charset="-78"/>
              </a:rPr>
              <a:t>: </a:t>
            </a: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‏أسر </a:t>
            </a:r>
            <a:r>
              <a:rPr lang="ar-EG" sz="2400" b="1" smtClean="0">
                <a:latin typeface="Simplified Arabic" panose="02020603050405020304" pitchFamily="18" charset="-78"/>
                <a:cs typeface="Simplified Arabic" panose="02020603050405020304" pitchFamily="18" charset="-78"/>
              </a:rPr>
              <a:t>المعاقين.</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‏الأسرة الحاضنة </a:t>
            </a:r>
            <a:r>
              <a:rPr lang="ar-EG" sz="2400" b="1" smtClean="0">
                <a:latin typeface="Simplified Arabic" panose="02020603050405020304" pitchFamily="18" charset="-78"/>
                <a:cs typeface="Simplified Arabic" panose="02020603050405020304" pitchFamily="18" charset="-78"/>
              </a:rPr>
              <a:t>للأيتام.</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‏توفير ‏توفير كرسي المعاقين وتجهيز سياراتهم</a:t>
            </a:r>
            <a:r>
              <a:rPr lang="en-US" sz="2400" b="1">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a:t>
            </a:r>
            <a:r>
              <a:rPr lang="ar-EG" sz="2400" b="1" u="sng">
                <a:solidFill>
                  <a:srgbClr val="203E5F"/>
                </a:solidFill>
                <a:latin typeface="Simplified Arabic" panose="02020603050405020304" pitchFamily="18" charset="-78"/>
                <a:cs typeface="Simplified Arabic" panose="02020603050405020304" pitchFamily="18" charset="-78"/>
              </a:rPr>
              <a:t>إعانة الزواج للأيتام: </a:t>
            </a: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‏تمكن الايتام من ذوي الظروف الخاصة ومن في حكمهم من الزواج، وتقلل العبء بصرف إعانة مالية لمرة واحدة.</a:t>
            </a:r>
            <a:endParaRPr lang="en-US" sz="2400"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p>
        </p:txBody>
      </p:sp>
      <p:sp>
        <p:nvSpPr>
          <p:cNvPr id="10" name="Rectangle: Rounded Corners 33"/>
          <p:cNvSpPr txBox="1">
            <a:spLocks noGrp="1"/>
          </p:cNvSpPr>
          <p:nvPr>
            <p:ph type="title"/>
          </p:nvPr>
        </p:nvSpPr>
        <p:spPr>
          <a:xfrm>
            <a:off x="2101756" y="365125"/>
            <a:ext cx="999016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pic>
        <p:nvPicPr>
          <p:cNvPr id="11" name="عنصر نائب للمحتوى 10"/>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534" y="1318272"/>
            <a:ext cx="5923128" cy="5369469"/>
          </a:xfrm>
        </p:spPr>
      </p:pic>
    </p:spTree>
    <p:extLst>
      <p:ext uri="{BB962C8B-B14F-4D97-AF65-F5344CB8AC3E}">
        <p14:creationId xmlns:p14="http://schemas.microsoft.com/office/powerpoint/2010/main" val="39690262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36275" y="1415675"/>
            <a:ext cx="6329717" cy="4474302"/>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الحملة الوطنية للعمل الخيري:</a:t>
            </a:r>
          </a:p>
          <a:p>
            <a:pPr marL="0" indent="0" algn="just" rtl="1">
              <a:lnSpc>
                <a:spcPct val="110000"/>
              </a:lnSpc>
              <a:spcBef>
                <a:spcPts val="110"/>
              </a:spcBef>
              <a:spcAft>
                <a:spcPts val="110"/>
              </a:spcAft>
              <a:buNone/>
            </a:pPr>
            <a:r>
              <a:rPr lang="ar-EG" b="1" u="sng" smtClean="0">
                <a:latin typeface="Simplified Arabic" panose="02020603050405020304" pitchFamily="18" charset="-78"/>
                <a:cs typeface="Simplified Arabic" panose="02020603050405020304" pitchFamily="18" charset="-78"/>
              </a:rPr>
              <a:t>هى حملة وطنية للعمل الخيري بالسعودية، تتم عبر منصة احسان وهى منصة وطنية متخصصة في العمل الخيري قامت بتطويرها المملكة العربية السعودية.</a:t>
            </a:r>
          </a:p>
          <a:p>
            <a:pPr marL="0" indent="0" algn="just" rtl="1">
              <a:lnSpc>
                <a:spcPct val="110000"/>
              </a:lnSpc>
              <a:spcBef>
                <a:spcPts val="110"/>
              </a:spcBef>
              <a:spcAft>
                <a:spcPts val="110"/>
              </a:spcAft>
              <a:buNone/>
            </a:pPr>
            <a:r>
              <a:rPr lang="ar-EG" b="1" u="sng" smtClean="0">
                <a:solidFill>
                  <a:srgbClr val="203E5F"/>
                </a:solidFill>
                <a:latin typeface="Simplified Arabic" panose="02020603050405020304" pitchFamily="18" charset="-78"/>
                <a:cs typeface="Simplified Arabic" panose="02020603050405020304" pitchFamily="18" charset="-78"/>
              </a:rPr>
              <a:t>تهدف الحملة إلى : </a:t>
            </a:r>
          </a:p>
          <a:p>
            <a:pPr marL="0" indent="0" algn="just" rtl="1">
              <a:lnSpc>
                <a:spcPct val="110000"/>
              </a:lnSpc>
              <a:spcBef>
                <a:spcPts val="110"/>
              </a:spcBef>
              <a:spcAft>
                <a:spcPts val="110"/>
              </a:spcAft>
              <a:buNone/>
            </a:pPr>
            <a:r>
              <a:rPr lang="ar-EG" b="1" u="sng" smtClean="0">
                <a:latin typeface="Simplified Arabic" panose="02020603050405020304" pitchFamily="18" charset="-78"/>
                <a:cs typeface="Simplified Arabic" panose="02020603050405020304" pitchFamily="18" charset="-78"/>
              </a:rPr>
              <a:t>التعريف بدور منصة إحسان في تعزيز العمل الخيري للأفراد في المجتمع من خلال الحث والتشجيع على التبرع وتفعيل الدور التكاملي مع الجهات الحكومية المختلفة.</a:t>
            </a:r>
            <a:endParaRPr lang="en-US"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7</a:t>
            </a:r>
          </a:p>
        </p:txBody>
      </p:sp>
      <p:sp>
        <p:nvSpPr>
          <p:cNvPr id="10" name="Rectangle: Rounded Corners 33"/>
          <p:cNvSpPr txBox="1">
            <a:spLocks noGrp="1"/>
          </p:cNvSpPr>
          <p:nvPr>
            <p:ph type="title"/>
          </p:nvPr>
        </p:nvSpPr>
        <p:spPr>
          <a:xfrm>
            <a:off x="2101756" y="365125"/>
            <a:ext cx="999016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دور الإعلام الرقمي في قضايا التنمية المستدامة الاجتماعية</a:t>
            </a:r>
            <a:endParaRPr lang="en-US" sz="4000" b="1" dirty="0">
              <a:solidFill>
                <a:schemeClr val="bg1"/>
              </a:solidFill>
              <a:latin typeface="Alexandria" charset="0"/>
              <a:cs typeface="Alexandria" charset="0"/>
            </a:endParaRPr>
          </a:p>
        </p:txBody>
      </p:sp>
      <p:pic>
        <p:nvPicPr>
          <p:cNvPr id="14" name="عنصر نائب للمحتوى 1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34063" y="1415675"/>
            <a:ext cx="4893029" cy="5224118"/>
          </a:xfrm>
        </p:spPr>
      </p:pic>
    </p:spTree>
    <p:extLst>
      <p:ext uri="{BB962C8B-B14F-4D97-AF65-F5344CB8AC3E}">
        <p14:creationId xmlns:p14="http://schemas.microsoft.com/office/powerpoint/2010/main" val="37954061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74710" y="350375"/>
            <a:ext cx="8338782" cy="9086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50375"/>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7</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1924335" y="1452003"/>
            <a:ext cx="9335068" cy="4675842"/>
          </a:xfrm>
        </p:spPr>
        <p:txBody>
          <a:bodyPr>
            <a:noAutofit/>
          </a:bodyPr>
          <a:lstStyle/>
          <a:p>
            <a:pPr algn="just" rtl="1">
              <a:lnSpc>
                <a:spcPct val="110000"/>
              </a:lnSpc>
              <a:spcBef>
                <a:spcPts val="110"/>
              </a:spcBef>
              <a:spcAft>
                <a:spcPts val="110"/>
              </a:spcAft>
              <a:buFont typeface="Wingdings" panose="05000000000000000000" pitchFamily="2" charset="2"/>
              <a:buChar char="Ø"/>
            </a:pPr>
            <a:r>
              <a:rPr lang="ar-EG" b="1">
                <a:latin typeface="Simplified Arabic" panose="02020603050405020304" pitchFamily="18" charset="-78"/>
                <a:cs typeface="Simplified Arabic" panose="02020603050405020304" pitchFamily="18" charset="-78"/>
              </a:rPr>
              <a:t>أولًا: وظائف الإعلام الرقمي التنموي.</a:t>
            </a:r>
          </a:p>
          <a:p>
            <a:pPr algn="just" rtl="1">
              <a:lnSpc>
                <a:spcPct val="110000"/>
              </a:lnSpc>
              <a:spcBef>
                <a:spcPts val="110"/>
              </a:spcBef>
              <a:spcAft>
                <a:spcPts val="110"/>
              </a:spcAft>
              <a:buFont typeface="Wingdings" panose="05000000000000000000" pitchFamily="2" charset="2"/>
              <a:buChar char="Ø"/>
            </a:pPr>
            <a:r>
              <a:rPr lang="ar-EG" b="1">
                <a:latin typeface="Simplified Arabic" panose="02020603050405020304" pitchFamily="18" charset="-78"/>
                <a:cs typeface="Simplified Arabic" panose="02020603050405020304" pitchFamily="18" charset="-78"/>
              </a:rPr>
              <a:t>ثانيًا: دور الإعلام الرقمي  في قضايا التنمية المستدامة البيئية</a:t>
            </a:r>
            <a:r>
              <a:rPr lang="ar-EG"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دور الإعلام الرقمي في قضايا المناخ.</a:t>
            </a:r>
          </a:p>
          <a:p>
            <a:pPr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التغطية الإعلامية لمؤتمر </a:t>
            </a:r>
            <a:r>
              <a:rPr lang="ar-EG" b="1" smtClean="0">
                <a:latin typeface="Simplified Arabic" panose="02020603050405020304" pitchFamily="18" charset="-78"/>
                <a:cs typeface="Simplified Arabic" panose="02020603050405020304" pitchFamily="18" charset="-78"/>
              </a:rPr>
              <a:t>المناخ.</a:t>
            </a:r>
          </a:p>
          <a:p>
            <a:pPr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مبادرة السعودية </a:t>
            </a:r>
            <a:r>
              <a:rPr lang="ar-EG" b="1" smtClean="0">
                <a:latin typeface="Simplified Arabic" panose="02020603050405020304" pitchFamily="18" charset="-78"/>
                <a:cs typeface="Simplified Arabic" panose="02020603050405020304" pitchFamily="18" charset="-78"/>
              </a:rPr>
              <a:t>الخضراء.</a:t>
            </a:r>
            <a:endParaRPr lang="ar-EG"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b="1">
                <a:latin typeface="Simplified Arabic" panose="02020603050405020304" pitchFamily="18" charset="-78"/>
                <a:cs typeface="Simplified Arabic" panose="02020603050405020304" pitchFamily="18" charset="-78"/>
              </a:rPr>
              <a:t>ثالثًا: دور الإعلام الرقمي في قضايا التنمية المستدامة الاجتماعية</a:t>
            </a:r>
            <a:r>
              <a:rPr lang="ar-EG"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 برنامج التحول الوطني </a:t>
            </a:r>
            <a:r>
              <a:rPr lang="en-US" b="1" smtClean="0">
                <a:latin typeface="Simplified Arabic" panose="02020603050405020304" pitchFamily="18" charset="-78"/>
                <a:cs typeface="Simplified Arabic" panose="02020603050405020304" pitchFamily="18" charset="-78"/>
              </a:rPr>
              <a:t>.</a:t>
            </a:r>
            <a:r>
              <a:rPr lang="en-US" b="1" smtClean="0">
                <a:latin typeface="Simplified Arabic" panose="02020603050405020304" pitchFamily="18" charset="-78"/>
                <a:cs typeface="Simplified Arabic" panose="02020603050405020304" pitchFamily="18" charset="-78"/>
              </a:rPr>
              <a:t>2020</a:t>
            </a:r>
            <a:endParaRPr lang="ar-EG" b="1"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المبادرات الاجتماعية.</a:t>
            </a: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الحملات الوطنية.</a:t>
            </a:r>
          </a:p>
          <a:p>
            <a:pPr algn="just" rtl="1">
              <a:lnSpc>
                <a:spcPct val="110000"/>
              </a:lnSpc>
              <a:spcBef>
                <a:spcPts val="110"/>
              </a:spcBef>
              <a:spcAft>
                <a:spcPts val="110"/>
              </a:spcAft>
              <a:buFont typeface="Wingdings" panose="05000000000000000000" pitchFamily="2" charset="2"/>
              <a:buChar char="ü"/>
            </a:pPr>
            <a:endParaRPr lang="ar-EG"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endParaRPr lang="en-US" sz="32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33972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schemas.microsoft.com/office/2006/documentManagement/types"/>
    <ds:schemaRef ds:uri="aca13214-df29-4e3c-a050-857c0bf7bd8e"/>
    <ds:schemaRef ds:uri="http://www.w3.org/XML/1998/namespac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5025</TotalTime>
  <Words>3275</Words>
  <Application>Microsoft Office PowerPoint</Application>
  <PresentationFormat>ملء الشاشة</PresentationFormat>
  <Paragraphs>331</Paragraphs>
  <Slides>43</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43</vt:i4>
      </vt:variant>
    </vt:vector>
  </HeadingPairs>
  <TitlesOfParts>
    <vt:vector size="52"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وظائف الإعلام الرقمي التنموي</vt:lpstr>
      <vt:lpstr>وظائف الإعلام الرقمي التنموي</vt:lpstr>
      <vt:lpstr>وظائف الإعلام الرقمي التنموي</vt:lpstr>
      <vt:lpstr>وظائف الإعلام الرقمي التنموي</vt:lpstr>
      <vt:lpstr>وظائف الإعلام الرقمي التنموي</vt:lpstr>
      <vt:lpstr>وظائف الإعلام الرقمي التنموي</vt:lpstr>
      <vt:lpstr>وظائف الإعلام الرقمي التنموي</vt:lpstr>
      <vt:lpstr>‏</vt:lpstr>
      <vt:lpstr>‏</vt:lpstr>
      <vt:lpstr>‏</vt:lpstr>
      <vt:lpstr>دور الإعلام الرقمي في قضايا التنمية المستدامة البيئية </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البيئية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دور الإعلام الرقمي في قضايا التنمية المستدامة الاجتماعية</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693</cp:revision>
  <dcterms:created xsi:type="dcterms:W3CDTF">2023-04-29T09:08:00Z</dcterms:created>
  <dcterms:modified xsi:type="dcterms:W3CDTF">2024-07-12T21:55:48Z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