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700" r:id="rId5"/>
    <p:sldId id="701" r:id="rId6"/>
    <p:sldId id="633" r:id="rId7"/>
    <p:sldId id="638" r:id="rId8"/>
    <p:sldId id="879" r:id="rId9"/>
    <p:sldId id="848" r:id="rId10"/>
    <p:sldId id="702" r:id="rId11"/>
    <p:sldId id="703" r:id="rId12"/>
    <p:sldId id="706" r:id="rId13"/>
    <p:sldId id="707" r:id="rId14"/>
    <p:sldId id="708" r:id="rId15"/>
    <p:sldId id="709" r:id="rId16"/>
    <p:sldId id="710" r:id="rId17"/>
    <p:sldId id="849" r:id="rId18"/>
    <p:sldId id="850" r:id="rId19"/>
    <p:sldId id="852" r:id="rId20"/>
    <p:sldId id="851" r:id="rId21"/>
    <p:sldId id="853" r:id="rId22"/>
    <p:sldId id="854" r:id="rId23"/>
    <p:sldId id="855" r:id="rId24"/>
    <p:sldId id="856" r:id="rId25"/>
    <p:sldId id="857" r:id="rId26"/>
    <p:sldId id="858" r:id="rId27"/>
    <p:sldId id="859" r:id="rId28"/>
    <p:sldId id="880" r:id="rId29"/>
    <p:sldId id="860" r:id="rId30"/>
    <p:sldId id="861" r:id="rId31"/>
    <p:sldId id="865" r:id="rId32"/>
    <p:sldId id="864" r:id="rId33"/>
    <p:sldId id="863" r:id="rId34"/>
    <p:sldId id="862" r:id="rId35"/>
    <p:sldId id="866" r:id="rId36"/>
    <p:sldId id="867" r:id="rId37"/>
    <p:sldId id="868" r:id="rId38"/>
    <p:sldId id="869" r:id="rId39"/>
    <p:sldId id="870" r:id="rId40"/>
    <p:sldId id="871" r:id="rId41"/>
    <p:sldId id="873" r:id="rId42"/>
    <p:sldId id="874" r:id="rId43"/>
    <p:sldId id="875" r:id="rId44"/>
    <p:sldId id="876" r:id="rId45"/>
    <p:sldId id="877" r:id="rId46"/>
    <p:sldId id="878"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00"/>
            <p14:sldId id="701"/>
            <p14:sldId id="633"/>
            <p14:sldId id="638"/>
            <p14:sldId id="879"/>
            <p14:sldId id="848"/>
            <p14:sldId id="702"/>
            <p14:sldId id="703"/>
            <p14:sldId id="706"/>
            <p14:sldId id="707"/>
            <p14:sldId id="708"/>
            <p14:sldId id="709"/>
            <p14:sldId id="710"/>
            <p14:sldId id="849"/>
            <p14:sldId id="850"/>
            <p14:sldId id="852"/>
            <p14:sldId id="851"/>
            <p14:sldId id="853"/>
            <p14:sldId id="854"/>
            <p14:sldId id="855"/>
            <p14:sldId id="856"/>
            <p14:sldId id="857"/>
            <p14:sldId id="858"/>
            <p14:sldId id="859"/>
            <p14:sldId id="880"/>
            <p14:sldId id="860"/>
            <p14:sldId id="861"/>
            <p14:sldId id="865"/>
            <p14:sldId id="864"/>
            <p14:sldId id="863"/>
            <p14:sldId id="862"/>
            <p14:sldId id="866"/>
            <p14:sldId id="867"/>
            <p14:sldId id="868"/>
            <p14:sldId id="869"/>
            <p14:sldId id="870"/>
            <p14:sldId id="871"/>
            <p14:sldId id="873"/>
            <p14:sldId id="874"/>
            <p14:sldId id="875"/>
            <p14:sldId id="876"/>
            <p14:sldId id="877"/>
            <p14:sldId id="8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669BBC"/>
    <a:srgbClr val="852F4A"/>
    <a:srgbClr val="8E5A6D"/>
    <a:srgbClr val="00AEEF"/>
    <a:srgbClr val="FFD200"/>
    <a:srgbClr val="203E5F"/>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412" autoAdjust="0"/>
  </p:normalViewPr>
  <p:slideViewPr>
    <p:cSldViewPr snapToGrid="0">
      <p:cViewPr varScale="1">
        <p:scale>
          <a:sx n="74" d="100"/>
          <a:sy n="74" d="100"/>
        </p:scale>
        <p:origin x="1013" y="58"/>
      </p:cViewPr>
      <p:guideLst/>
    </p:cSldViewPr>
  </p:slideViewPr>
  <p:notesTextViewPr>
    <p:cViewPr>
      <p:scale>
        <a:sx n="1" d="1"/>
        <a:sy n="1" d="1"/>
      </p:scale>
      <p:origin x="0" y="0"/>
    </p:cViewPr>
  </p:notesTextViewPr>
  <p:sorterViewPr>
    <p:cViewPr>
      <p:scale>
        <a:sx n="100" d="100"/>
        <a:sy n="100" d="100"/>
      </p:scale>
      <p:origin x="0" y="-356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0394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54F5A-DC10-EC25-964F-06B973EE76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601F18-62D2-E399-A8EC-E30F38C0C3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62DFAD-8402-18E4-79E4-D78EE1F49C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8FBD4F-4F4E-4D8D-BF9C-1B238408BF2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79445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4A508-3418-16A0-78B8-B6EEDDC3F9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2BE3AE-2648-A6B3-B0E8-0D6982C262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65E74C-274A-151F-C70E-6D638889811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B7BF434D-9415-D808-D891-EAE315CF2C7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80032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B2B35-3CB6-CF90-5364-F16ADEAF0A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BBB88F-EA6D-FF7B-D0F2-8819C5C138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CED600-873E-357E-BCE4-7D9D659E5B94}"/>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020C68D0-D98B-3D7A-6476-9C7DED11A95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637730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CE0CA-CFD5-936A-871C-6FC328B592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4E7D7-AAD6-05C5-A6AA-2D20930B72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D5D272-B09B-CF5C-21AF-0FB64665F11A}"/>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418A69F5-81E9-9158-E003-FB888A19EDBB}"/>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006807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3BF5C-0068-187E-A2ED-C822330AD4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BB1FEA-691F-7615-43A9-5BAEC60A6C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5700FC-DD3E-4B9B-3EB3-5D29A9F1DDE7}"/>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D1131AA9-093A-7AAA-BED0-C6E745174C56}"/>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55972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ACA75-3E0E-7BE5-A08C-B19CEE9F11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8C66F3-3D72-2398-72D2-6E64E51FC6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B9E43C-B68A-26F1-042B-E482ACF0711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300672AE-3158-8231-3059-7EC9F09CAFE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86047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D2366-C8C5-BDD0-A63E-9D3DD75501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CCC461-2498-141B-1D4C-BD6CE7AB32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80EC50-6A99-A13C-C3EF-554EB154AEC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1A448335-0C82-38EE-4C97-E827D249B87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15221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70A4C-A815-9DCF-8BA6-161032C9F1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F0EC05-347E-F4B6-9B31-8833E4816B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98EE90-B884-E3A6-D391-C509AF5D04D9}"/>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33A9BDAB-F40E-61CA-4717-FBB646BD48DA}"/>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82626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5D415-A91F-D81C-D34D-ECA9B4560E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9A8901-F3D0-CE45-865A-0C677334FE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E29739-075D-CB46-1D40-BFED46A7D63F}"/>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ED84BEA8-3D02-BBDF-2129-10B9DC008D5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13923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2F35D-D481-C5BD-DFDB-B792C0D3B3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B85154-C497-4F78-0B14-9669014AEC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C97D6F-F106-36AD-3727-F42EA22961D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F0DAC9EC-207D-5609-C49D-7E169028913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426589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3BD2B-CFCA-025F-9DF4-C161885AAD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A83D35-DAF1-F8CA-334F-F4B4AA4870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77291C-6C50-5BE8-197C-0F126351D756}"/>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3C18711-AF96-BDED-2FDA-B9CDB35CB5F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985782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04F11-DD9D-8983-A578-FEF6329A45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78B11E-71FE-2906-09B4-A4A798EEB7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2AB068-E613-ECB9-35D5-F92A39991980}"/>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8916006-0EAC-409D-239D-8849FBA1FE4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87378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38C1F-FE58-0028-E5B0-BE4408B199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CEC211-565A-CFAF-C6F3-4A24A97316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29A0C0-B2DD-82C2-FBA2-EAB8F9BAE54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D12AC666-F469-A0C3-4FB4-FAE57F7FF0C9}"/>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11782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B1B6D-D768-F4A3-A15D-A4C273833D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FC0022-A6FF-7183-FCE3-C3C20F837F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7952C6-5BF5-5858-43AA-E5DD6EE347BE}"/>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E7F15AE6-263D-25A9-B25A-EB6AB003B3D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250274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8004B-4164-9CC9-CFA7-FCED09A222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46F0F-1A55-F68B-95E2-C15B1C9860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132774-58E8-866A-DD2E-49329CD736C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98989D62-5FF5-D83C-87DA-EC8729DA76F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34945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A644F-9C52-B5D5-D425-CCFE708D69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44AC75-7C60-4721-4BBE-ECFBE4182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8C3D03-74E5-AF34-B748-F786699DB96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131CCC0-6EEF-F17C-F6C2-E3466DE263E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117600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272AF-FFCA-699D-647A-8D34B0A99E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F8EA0-61D1-EDA8-36D8-21733E0CA3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31E75-0689-1349-6DED-0FC51C048A3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0266B40B-0965-E1FF-393C-9A44DE5CBDE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5383137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0E5BF-7225-8F56-1AB3-0A18022E0A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B2D034-ADBC-A618-E986-F03EB71CA1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22666-B87A-2BCD-5D66-3D76DC37DB46}"/>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64898E94-8E90-4F07-6E90-08CEFB05F77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20805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C0EDD-4DC2-1B02-FDF7-BC154CC7BF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29294B-CD34-E0B7-C43A-C831FB0EE0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81F007-6A8C-BC8D-B3AF-90E7B2DAFEFC}"/>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B1E562A5-EB51-452B-824C-03A4E77842D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543388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67AD6-FB0D-FE0D-BF8D-F02D81BBDF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063C99-60BF-166C-111E-EAC307E1B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EDE17F-E537-9DB8-3CA4-09B29E3FFA2A}"/>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5BF8323E-DE13-2466-802E-777810288D36}"/>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135826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65571-19B8-B22E-1C83-9678138880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E0E24-B747-D476-721B-EDD7A4609D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E6F85B-D7C4-1E3D-62C2-C370025F113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832B305-0219-4B05-0DA7-8BD3B37BD1B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691400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BD445-3E1D-262E-7957-5DA05E807B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AE42E4-CEBE-67F6-506A-0F7EC666E9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620616-8EFA-8351-AC7C-6A84EE4CC7FF}"/>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E65E910-4254-6FEE-2223-AD5AF2F23173}"/>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916734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977C9-FBE9-9D75-3350-F7E4706522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C10B30-4506-1289-04CF-39BEF15A2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886380-8537-9253-67B7-045B6A1CDA75}"/>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727AAB59-BE70-C009-1899-32A3526B040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920120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C9388-02A5-1EE5-BF1F-D43E9BBD9F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3CEC43-43D5-A3EF-9ED2-63E6B68DF8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6743E9-4F0D-CB18-F92C-DF82615E1F7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65E7B2B-827E-E020-8A5A-9D59AC5EDBA8}"/>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205874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C1325-3453-275F-E8DA-CD189A43E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1A8F3F-1DBF-23FF-6B5F-E57E9836D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75CDB9-0B79-FD8F-EF96-49C695AFACF0}"/>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2F01317-BA48-9173-8CD9-1AFFE7BD99F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212325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2C63-B618-A508-5134-E319C75635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18037F-DAEA-ADB4-E781-F0B5CD578D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E5E737-CC1F-5708-DA6D-92ED561E0BDF}"/>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B9A39B36-E8E6-BCB7-3959-0C328A216A7E}"/>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196592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D99AF-140B-5556-CCB2-B907F02BE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DA8E8C-DD0D-6A98-0084-4E4FFA6B3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1CC1FD-5174-AFD6-DFF3-AF198B29C95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C75CFF2-8F31-756E-16D7-8B60B0ACAD0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046325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D6366-0222-93E3-7562-55BF92A27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B72718-535E-CAC8-F7D5-6CA76C17AA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28C439-6ADE-ACEE-4FB9-1458249143B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6D2209E-C7C5-F4F5-EEFE-102ADDED5E1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934286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5498A-731B-2584-BB57-ADFBEF995A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38B2D6-691F-272E-6538-42FE45071F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830F97-676F-F07E-A67A-3D2BDC3BB328}"/>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062979BE-EAA2-A053-A2AA-AF69B83007E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547088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C1295-4256-0855-793D-1CEE3D2C73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436EF-7FF4-128D-6376-D5EBC828E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A72CED-286C-5A1D-F807-86349E1E1D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45F197F-B475-1736-CD24-5AB9B05ECF9B}"/>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655470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9E6E67-A408-BA19-AA16-2901C4B601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427BB8-2607-9382-E054-7B177AFFED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125AEB-5551-56D5-AD24-32869B2B8CA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7E0CBDB-B9B6-66EF-EEAB-993B2970A313}"/>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287901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2A88A-A926-EE04-65FA-B92BCDC57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1C29ED-2DD9-8343-11BE-F77988765D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D3ABA-AAE8-54A1-983F-DFAC98F5AAB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F632C56-A9F5-6B3B-9706-37CE0DA3625A}"/>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824284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F6B5A-A9EC-CB26-7036-406B84B0FB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1836AA-2A46-6DE0-3E9A-A41DEB0E60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EF5481-48DB-35BC-8198-E8B32D5BD89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BE3B563E-D0FF-B0F9-5F70-75FEBEC24431}"/>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858156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5CA36-8F51-91E1-65E5-CD51A7D55E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D5912-1552-3FF7-11C5-0DFED03D02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EB6ABD-7D18-FA2A-324E-07D369A52EF0}"/>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46D0DFE-7256-F498-FD3B-E66F53D7DE0B}"/>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974832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E6D9F-45C8-86FA-D56D-F5FB4302E7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993A2B-F523-7CFD-0171-ABABF7AC57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889A00-92E0-A3B8-EAF0-89E6CBDA2E8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3DC3B02-67A6-0C79-F411-10EEEE01A4E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744317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0B545D-10D7-0E89-AE6D-93DCBFA04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93F696-C61A-661C-A555-9CF5CE17ED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D01B6A-5653-5024-F4CF-00DCB8E0B03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0747415-5447-53DB-353C-B0DE0F58D63E}"/>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1944017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A66A0-D94E-6CE9-E14C-F2E88D77A2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9695E0-903A-D815-DCC7-7B8C5CC4F1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047A74-3CD8-AEF3-868A-2A7D882233C3}"/>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C379E597-0661-D599-FA63-1DDE435AA5F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520150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E5CAA-ED2E-C0B3-764E-6D65DAF0A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C687B8-3995-FAA4-941B-7928C2A0CD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61028A-4408-7CA1-7962-E4D1EE8E2D42}"/>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A5EF61CF-D22B-EBDB-ED7A-2A39F06447C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3802940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3358F-60F2-6E76-BB16-ED3EB820F4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B2E62F-D99E-FDF0-7512-22CA5A9A72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E8AB59-3FC3-0E8B-7B8F-388962D6535D}"/>
              </a:ext>
            </a:extLst>
          </p:cNvPr>
          <p:cNvSpPr>
            <a:spLocks noGrp="1"/>
          </p:cNvSpPr>
          <p:nvPr>
            <p:ph type="body" idx="1"/>
          </p:nvPr>
        </p:nvSpPr>
        <p:spPr/>
        <p:txBody>
          <a:bodyPr/>
          <a:lstStyle/>
          <a:p>
            <a:pPr algn="r" rtl="1"/>
            <a:endParaRPr lang="ar-IQ" dirty="0"/>
          </a:p>
        </p:txBody>
      </p:sp>
      <p:sp>
        <p:nvSpPr>
          <p:cNvPr id="4" name="Slide Number Placeholder 3">
            <a:extLst>
              <a:ext uri="{FF2B5EF4-FFF2-40B4-BE49-F238E27FC236}">
                <a16:creationId xmlns:a16="http://schemas.microsoft.com/office/drawing/2014/main" id="{2B901D92-A33B-09C6-5EF9-5C102E81BAC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75850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IQ"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647091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microsoft.com/office/2007/relationships/hdphoto" Target="../media/hdphoto2.wdp"/><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12.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microsoft.com/office/2007/relationships/hdphoto" Target="../media/hdphoto3.wdp"/><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4.wdp"/><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microsoft.com/office/2007/relationships/hdphoto" Target="../media/hdphoto5.wdp"/><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microsoft.com/office/2007/relationships/hdphoto" Target="../media/hdphoto6.wdp"/><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microsoft.com/office/2007/relationships/hdphoto" Target="../media/hdphoto7.wdp"/><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microsoft.com/office/2007/relationships/hdphoto" Target="../media/hdphoto8.wdp"/><Relationship Id="rId4" Type="http://schemas.openxmlformats.org/officeDocument/2006/relationships/image" Target="../media/image3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5" Type="http://schemas.microsoft.com/office/2007/relationships/hdphoto" Target="../media/hdphoto9.wdp"/><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4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44.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4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47.png"/></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4.xml"/><Relationship Id="rId1" Type="http://schemas.openxmlformats.org/officeDocument/2006/relationships/slideLayout" Target="../slideLayouts/slideLayout15.xml"/><Relationship Id="rId6" Type="http://schemas.openxmlformats.org/officeDocument/2006/relationships/image" Target="../media/image51.png"/><Relationship Id="rId5" Type="http://schemas.openxmlformats.org/officeDocument/2006/relationships/image" Target="../media/image50.sv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74884" y="2230955"/>
            <a:ext cx="5973045" cy="738664"/>
          </a:xfrm>
          <a:prstGeom prst="rect">
            <a:avLst/>
          </a:prstGeom>
          <a:noFill/>
        </p:spPr>
        <p:txBody>
          <a:bodyPr wrap="none" rtlCol="0">
            <a:spAutoFit/>
          </a:bodyPr>
          <a:lstStyle/>
          <a:p>
            <a:pPr algn="ctr"/>
            <a:r>
              <a:rPr lang="en-US" sz="4200" b="1" dirty="0">
                <a:solidFill>
                  <a:srgbClr val="00B0F0"/>
                </a:solidFill>
                <a:latin typeface="Alexandria" charset="0"/>
                <a:cs typeface="Alexandria" charset="0"/>
              </a:rPr>
              <a:t>System Administration (2)</a:t>
            </a:r>
          </a:p>
        </p:txBody>
      </p:sp>
      <p:sp>
        <p:nvSpPr>
          <p:cNvPr id="34" name="Rectangle: Rounded Corners 33"/>
          <p:cNvSpPr/>
          <p:nvPr/>
        </p:nvSpPr>
        <p:spPr>
          <a:xfrm>
            <a:off x="455875" y="5983901"/>
            <a:ext cx="2371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1748145" y="3439517"/>
            <a:ext cx="1079142" cy="523220"/>
          </a:xfrm>
          <a:prstGeom prst="rect">
            <a:avLst/>
          </a:prstGeom>
          <a:noFill/>
        </p:spPr>
        <p:txBody>
          <a:bodyPr wrap="none" rtlCol="0">
            <a:spAutoFit/>
          </a:bodyPr>
          <a:lstStyle/>
          <a:p>
            <a:r>
              <a:rPr lang="en-US" sz="2800" dirty="0">
                <a:latin typeface="Alexandria" charset="0"/>
                <a:cs typeface="Alexandria" charset="0"/>
              </a:rPr>
              <a:t>IT401 </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331886"/>
            <a:ext cx="5893858"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System Administration 2</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4563512" y="4764057"/>
            <a:ext cx="6962932" cy="707886"/>
          </a:xfrm>
          <a:prstGeom prst="rect">
            <a:avLst/>
          </a:prstGeom>
          <a:noFill/>
        </p:spPr>
        <p:txBody>
          <a:bodyPr wrap="none" rtlCol="0">
            <a:spAutoFit/>
          </a:bodyPr>
          <a:lstStyle/>
          <a:p>
            <a:pPr algn="ctr"/>
            <a:r>
              <a:rPr lang="en-US" sz="2000" dirty="0">
                <a:latin typeface="Alexandria" charset="0"/>
                <a:cs typeface="Alexandria" charset="0"/>
              </a:rPr>
              <a:t>IT401 </a:t>
            </a:r>
          </a:p>
          <a:p>
            <a:r>
              <a:rPr lang="en-US" sz="2000" dirty="0">
                <a:latin typeface="Alexandria" charset="0"/>
                <a:cs typeface="Alexandria" charset="0"/>
              </a:rPr>
              <a:t>Access the command line &amp; Manage files from the command line</a:t>
            </a:r>
          </a:p>
        </p:txBody>
      </p:sp>
    </p:spTree>
  </p:cSld>
  <p:clrMapOvr>
    <a:masterClrMapping/>
  </p:clrMapOvr>
  <mc:AlternateContent xmlns:mc="http://schemas.openxmlformats.org/markup-compatibility/2006" xmlns:p14="http://schemas.microsoft.com/office/powerpoint/2010/main">
    <mc:Choice Requires="p14">
      <p:transition spd="slow" p14:dur="2000" advTm="2071"/>
    </mc:Choice>
    <mc:Fallback xmlns="">
      <p:transition spd="slow" advTm="20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497760" cy="375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824108" y="1926986"/>
            <a:ext cx="9484663" cy="3004027"/>
          </a:xfrm>
          <a:prstGeom prst="rect">
            <a:avLst/>
          </a:prstGeom>
          <a:noFill/>
        </p:spPr>
        <p:txBody>
          <a:bodyPr wrap="square" rtlCol="0">
            <a:spAutoFit/>
          </a:bodyPr>
          <a:lstStyle/>
          <a:p>
            <a:pPr algn="just">
              <a:lnSpc>
                <a:spcPct val="150000"/>
              </a:lnSpc>
            </a:pPr>
            <a:r>
              <a:rPr lang="en-US" sz="2000" b="0" i="0" u="none" strike="noStrike" baseline="0" dirty="0">
                <a:solidFill>
                  <a:schemeClr val="accent5">
                    <a:lumMod val="50000"/>
                  </a:schemeClr>
                </a:solidFill>
                <a:latin typeface="Calibri" panose="020F0502020204030204" pitchFamily="34" charset="0"/>
                <a:cs typeface="Calibri" panose="020F0502020204030204" pitchFamily="34" charset="0"/>
              </a:rPr>
              <a:t>Upon completion of this lecture, you will be able to:</a:t>
            </a: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Access and use local help systems in Red Hat Enterprise Linux to troubleshoot and resolve system issues.</a:t>
            </a:r>
            <a:endParaRPr lang="ar-IQ"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Create, view, and edit text files using command-line tools and text editors.</a:t>
            </a:r>
            <a:endParaRPr lang="ar-IQ"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Manage file content and command output effectively to support system configuration and task automation.</a:t>
            </a:r>
            <a:endParaRPr lang="ar-IQ"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rPr>
              <a:t>Maintain a smooth workflow while working with system-level tasks in a Linux environment.</a:t>
            </a:r>
            <a:endParaRPr lang="en-US" b="0" i="0" u="none" strike="noStrike" baseline="0" dirty="0">
              <a:solidFill>
                <a:srgbClr val="2C2C2C"/>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546602" y="1028817"/>
            <a:ext cx="1436612" cy="523220"/>
          </a:xfrm>
          <a:prstGeom prst="rect">
            <a:avLst/>
          </a:prstGeom>
          <a:noFill/>
        </p:spPr>
        <p:txBody>
          <a:bodyPr wrap="none" rtlCol="0">
            <a:spAutoFit/>
          </a:bodyPr>
          <a:lstStyle/>
          <a:p>
            <a:pPr lvl="0" algn="ctr"/>
            <a:r>
              <a:rPr lang="en-US" sz="2800" b="1" kern="1200" dirty="0">
                <a:solidFill>
                  <a:schemeClr val="tx2"/>
                </a:solidFill>
                <a:latin typeface="Alexandria" charset="0"/>
                <a:ea typeface="+mn-ea"/>
                <a:cs typeface="+mn-cs"/>
              </a:rPr>
              <a:t>Outlines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a:t>
              </a:r>
              <a:r>
                <a:rPr lang="ar-IQ"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404726" y="1675443"/>
            <a:ext cx="9089130" cy="3507114"/>
          </a:xfrm>
          <a:prstGeom prst="rect">
            <a:avLst/>
          </a:prstGeom>
          <a:noFill/>
        </p:spPr>
        <p:txBody>
          <a:bodyPr wrap="square">
            <a:spAutoFit/>
          </a:bodyPr>
          <a:lstStyle/>
          <a:p>
            <a:pPr>
              <a:lnSpc>
                <a:spcPct val="250000"/>
              </a:lnSpc>
            </a:pPr>
            <a:r>
              <a:rPr lang="en-US" sz="2400" b="1" dirty="0">
                <a:solidFill>
                  <a:schemeClr val="accent2">
                    <a:lumMod val="50000"/>
                  </a:schemeClr>
                </a:solidFill>
              </a:rPr>
              <a:t>Part 1: Access the command line</a:t>
            </a:r>
          </a:p>
          <a:p>
            <a:pPr lvl="1">
              <a:lnSpc>
                <a:spcPct val="150000"/>
              </a:lnSpc>
            </a:pPr>
            <a:r>
              <a:rPr lang="en-US" sz="2000" dirty="0"/>
              <a:t>• Log into a Linux system</a:t>
            </a:r>
          </a:p>
          <a:p>
            <a:pPr lvl="1">
              <a:lnSpc>
                <a:spcPct val="150000"/>
              </a:lnSpc>
            </a:pPr>
            <a:r>
              <a:rPr lang="en-US" sz="2000" dirty="0"/>
              <a:t>• run simple commands using the shell.</a:t>
            </a:r>
          </a:p>
          <a:p>
            <a:pPr>
              <a:lnSpc>
                <a:spcPct val="250000"/>
              </a:lnSpc>
            </a:pPr>
            <a:r>
              <a:rPr lang="en-US" sz="2400" b="1" dirty="0">
                <a:solidFill>
                  <a:schemeClr val="accent5">
                    <a:lumMod val="50000"/>
                  </a:schemeClr>
                </a:solidFill>
              </a:rPr>
              <a:t>Part 2: Manage Files from the Command Line</a:t>
            </a:r>
          </a:p>
          <a:p>
            <a:pPr lvl="1">
              <a:lnSpc>
                <a:spcPct val="250000"/>
              </a:lnSpc>
            </a:pPr>
            <a:r>
              <a:rPr lang="en-US" sz="2000" dirty="0"/>
              <a:t>• Copy, move, create, delete, and organize files while working from the bash shell. </a:t>
            </a:r>
            <a:endParaRPr lang="en-US" sz="2000" b="1" dirty="0">
              <a:solidFill>
                <a:schemeClr val="accent5">
                  <a:lumMod val="50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7A574-06F2-2561-36FF-F8E7C498BD6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4A94D1C-8A0B-0F98-0D7E-0ACC66BF52EA}"/>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671B139-495A-18D4-39F7-354CCC78862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299180D-F216-809F-9C11-38BB6FC151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91FABAC-C4BA-8E44-9579-9800E1250F5F}"/>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6F67730-1C95-877B-D905-8909016B30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DCC05579-D641-2F8B-C212-41FAED0E2D00}"/>
              </a:ext>
            </a:extLst>
          </p:cNvPr>
          <p:cNvSpPr txBox="1"/>
          <p:nvPr/>
        </p:nvSpPr>
        <p:spPr>
          <a:xfrm>
            <a:off x="6313264" y="1390800"/>
            <a:ext cx="4411592" cy="584775"/>
          </a:xfrm>
          <a:prstGeom prst="rect">
            <a:avLst/>
          </a:prstGeom>
          <a:noFill/>
        </p:spPr>
        <p:txBody>
          <a:bodyPr wrap="none" rtlCol="0">
            <a:spAutoFit/>
          </a:bodyPr>
          <a:lstStyle/>
          <a:p>
            <a:pPr lvl="0" algn="ctr"/>
            <a:r>
              <a:rPr lang="en-US" sz="3200" dirty="0"/>
              <a:t>Access the command line</a:t>
            </a:r>
          </a:p>
        </p:txBody>
      </p:sp>
      <p:pic>
        <p:nvPicPr>
          <p:cNvPr id="5" name="Graphic 21">
            <a:extLst>
              <a:ext uri="{FF2B5EF4-FFF2-40B4-BE49-F238E27FC236}">
                <a16:creationId xmlns:a16="http://schemas.microsoft.com/office/drawing/2014/main" id="{E251AA08-087B-40AC-C4A1-9617F71FF9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A88B17F7-9B1C-6BC3-D013-20DB49B01795}"/>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IQ"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682EBF2C-1871-0513-FBE3-22E2660F995E}"/>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37107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7881F-4B29-F201-5F2D-EFD0AFA4865C}"/>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58B0C20-4D70-EC2A-345B-C12972037CEE}"/>
              </a:ext>
            </a:extLst>
          </p:cNvPr>
          <p:cNvSpPr/>
          <p:nvPr/>
        </p:nvSpPr>
        <p:spPr>
          <a:xfrm>
            <a:off x="245955" y="1727701"/>
            <a:ext cx="5752507" cy="430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
            </a:pPr>
            <a:r>
              <a:rPr lang="en-US" sz="2400" b="1" dirty="0">
                <a:solidFill>
                  <a:schemeClr val="accent1">
                    <a:lumMod val="75000"/>
                  </a:schemeClr>
                </a:solidFill>
                <a:latin typeface="Alexandria"/>
              </a:rPr>
              <a:t>The Shell Prompt</a:t>
            </a:r>
          </a:p>
          <a:p>
            <a:pPr>
              <a:lnSpc>
                <a:spcPct val="150000"/>
              </a:lnSpc>
            </a:pPr>
            <a:r>
              <a:rPr lang="en-US" sz="2200" dirty="0">
                <a:solidFill>
                  <a:schemeClr val="tx1"/>
                </a:solidFill>
                <a:latin typeface="Alexandria"/>
              </a:rPr>
              <a:t>When you open a </a:t>
            </a:r>
            <a:r>
              <a:rPr lang="en-US" sz="2200" dirty="0">
                <a:solidFill>
                  <a:schemeClr val="tx1"/>
                </a:solidFill>
                <a:effectLst>
                  <a:outerShdw blurRad="38100" dist="38100" dir="2700000" algn="tl">
                    <a:srgbClr val="000000">
                      <a:alpha val="43137"/>
                    </a:srgbClr>
                  </a:outerShdw>
                </a:effectLst>
                <a:latin typeface="Alexandria"/>
              </a:rPr>
              <a:t>terminal</a:t>
            </a:r>
            <a:r>
              <a:rPr lang="en-US" sz="2200" dirty="0">
                <a:solidFill>
                  <a:schemeClr val="tx1"/>
                </a:solidFill>
                <a:latin typeface="Alexandria"/>
              </a:rPr>
              <a:t>, you'll see a line of text where you can start typing. This is called the </a:t>
            </a:r>
            <a:r>
              <a:rPr lang="en-US" sz="2200" dirty="0">
                <a:solidFill>
                  <a:schemeClr val="tx1"/>
                </a:solidFill>
                <a:effectLst>
                  <a:outerShdw blurRad="38100" dist="38100" dir="2700000" algn="tl">
                    <a:srgbClr val="000000">
                      <a:alpha val="43137"/>
                    </a:srgbClr>
                  </a:outerShdw>
                </a:effectLst>
                <a:latin typeface="Alexandria"/>
              </a:rPr>
              <a:t>shell prompt</a:t>
            </a:r>
            <a:r>
              <a:rPr lang="en-US" sz="2200" dirty="0">
                <a:solidFill>
                  <a:schemeClr val="tx1"/>
                </a:solidFill>
                <a:latin typeface="Alexandria"/>
              </a:rPr>
              <a:t>. It tells you that the system is ready for your commands</a:t>
            </a:r>
            <a:r>
              <a:rPr lang="en-US" sz="2400" b="1" dirty="0">
                <a:solidFill>
                  <a:schemeClr val="tx1"/>
                </a:solidFill>
                <a:latin typeface="Alexandria"/>
              </a:rPr>
              <a:t>.</a:t>
            </a:r>
          </a:p>
        </p:txBody>
      </p:sp>
      <p:pic>
        <p:nvPicPr>
          <p:cNvPr id="7" name="Graphic 21">
            <a:extLst>
              <a:ext uri="{FF2B5EF4-FFF2-40B4-BE49-F238E27FC236}">
                <a16:creationId xmlns:a16="http://schemas.microsoft.com/office/drawing/2014/main" id="{6419249B-B8E2-5549-6F88-620A622D75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8EB24EB-DD36-597B-0C43-BCDE7CFF4040}"/>
              </a:ext>
            </a:extLst>
          </p:cNvPr>
          <p:cNvSpPr txBox="1"/>
          <p:nvPr/>
        </p:nvSpPr>
        <p:spPr>
          <a:xfrm>
            <a:off x="926216" y="822086"/>
            <a:ext cx="6094140" cy="523220"/>
          </a:xfrm>
          <a:prstGeom prst="rect">
            <a:avLst/>
          </a:prstGeom>
          <a:noFill/>
        </p:spPr>
        <p:txBody>
          <a:bodyPr wrap="square">
            <a:spAutoFit/>
          </a:bodyPr>
          <a:lstStyle/>
          <a:p>
            <a:r>
              <a:rPr lang="en-US" sz="2800" b="1" dirty="0">
                <a:latin typeface="Alexandria"/>
              </a:rPr>
              <a:t>Linux Terminal</a:t>
            </a:r>
          </a:p>
        </p:txBody>
      </p:sp>
      <p:pic>
        <p:nvPicPr>
          <p:cNvPr id="3" name="Picture 2">
            <a:extLst>
              <a:ext uri="{FF2B5EF4-FFF2-40B4-BE49-F238E27FC236}">
                <a16:creationId xmlns:a16="http://schemas.microsoft.com/office/drawing/2014/main" id="{CDE87343-88A3-ECE6-3730-6B9D80FDFC46}"/>
              </a:ext>
            </a:extLst>
          </p:cNvPr>
          <p:cNvPicPr>
            <a:picLocks noChangeAspect="1"/>
          </p:cNvPicPr>
          <p:nvPr/>
        </p:nvPicPr>
        <p:blipFill>
          <a:blip r:embed="rId4"/>
          <a:stretch>
            <a:fillRect/>
          </a:stretch>
        </p:blipFill>
        <p:spPr>
          <a:xfrm>
            <a:off x="6096000" y="1236436"/>
            <a:ext cx="5752506" cy="5290741"/>
          </a:xfrm>
          <a:prstGeom prst="rect">
            <a:avLst/>
          </a:prstGeom>
        </p:spPr>
      </p:pic>
      <p:sp>
        <p:nvSpPr>
          <p:cNvPr id="6" name="Rectangle 5">
            <a:extLst>
              <a:ext uri="{FF2B5EF4-FFF2-40B4-BE49-F238E27FC236}">
                <a16:creationId xmlns:a16="http://schemas.microsoft.com/office/drawing/2014/main" id="{BAD88D96-16BB-B13F-4073-2C7003F965BA}"/>
              </a:ext>
            </a:extLst>
          </p:cNvPr>
          <p:cNvSpPr/>
          <p:nvPr/>
        </p:nvSpPr>
        <p:spPr>
          <a:xfrm>
            <a:off x="6193540" y="1615746"/>
            <a:ext cx="1475232" cy="287820"/>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81798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F2C31-7C8D-A432-9A4B-9A654ADBE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DDFF46-48F8-A713-458C-691126E91051}"/>
              </a:ext>
            </a:extLst>
          </p:cNvPr>
          <p:cNvSpPr/>
          <p:nvPr/>
        </p:nvSpPr>
        <p:spPr>
          <a:xfrm>
            <a:off x="311175" y="1906855"/>
            <a:ext cx="11569649" cy="4169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49A4C9-8C02-05EC-5B2C-CD1801CE06EF}"/>
              </a:ext>
            </a:extLst>
          </p:cNvPr>
          <p:cNvSpPr txBox="1"/>
          <p:nvPr/>
        </p:nvSpPr>
        <p:spPr>
          <a:xfrm>
            <a:off x="489857" y="1161735"/>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pic>
        <p:nvPicPr>
          <p:cNvPr id="7" name="Graphic 21">
            <a:extLst>
              <a:ext uri="{FF2B5EF4-FFF2-40B4-BE49-F238E27FC236}">
                <a16:creationId xmlns:a16="http://schemas.microsoft.com/office/drawing/2014/main" id="{C648057E-E5C9-D2A8-0CB2-BDDC352EC3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105;p2">
            <a:extLst>
              <a:ext uri="{FF2B5EF4-FFF2-40B4-BE49-F238E27FC236}">
                <a16:creationId xmlns:a16="http://schemas.microsoft.com/office/drawing/2014/main" id="{186F05D1-A157-2562-B4F1-424818AEA179}"/>
              </a:ext>
            </a:extLst>
          </p:cNvPr>
          <p:cNvSpPr/>
          <p:nvPr/>
        </p:nvSpPr>
        <p:spPr>
          <a:xfrm>
            <a:off x="489857" y="1690688"/>
            <a:ext cx="11410595" cy="438577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endParaRPr lang="ar-IQ" dirty="0">
              <a:solidFill>
                <a:srgbClr val="2C2C2C"/>
              </a:solidFill>
              <a:latin typeface="Calibri" panose="020F0502020204030204" pitchFamily="34" charset="0"/>
              <a:cs typeface="Calibri" panose="020F0502020204030204" pitchFamily="34" charset="0"/>
              <a:sym typeface="Calibri"/>
            </a:endParaRPr>
          </a:p>
          <a:p>
            <a:pPr marL="0" marR="0" lvl="0" indent="0" algn="l" rtl="0">
              <a:lnSpc>
                <a:spcPct val="150000"/>
              </a:lnSpc>
              <a:spcBef>
                <a:spcPts val="0"/>
              </a:spcBef>
              <a:spcAft>
                <a:spcPts val="0"/>
              </a:spcAft>
              <a:buNone/>
            </a:pPr>
            <a:r>
              <a:rPr lang="en-US" dirty="0">
                <a:solidFill>
                  <a:srgbClr val="2C2C2C"/>
                </a:solidFill>
                <a:latin typeface="Calibri" panose="020F0502020204030204" pitchFamily="34" charset="0"/>
                <a:cs typeface="Calibri" panose="020F0502020204030204" pitchFamily="34" charset="0"/>
                <a:sym typeface="Calibri"/>
              </a:rPr>
              <a:t>The </a:t>
            </a:r>
            <a:r>
              <a:rPr lang="en-US" b="1" dirty="0">
                <a:solidFill>
                  <a:srgbClr val="2C2C2C"/>
                </a:solidFill>
                <a:latin typeface="Calibri" panose="020F0502020204030204" pitchFamily="34" charset="0"/>
                <a:cs typeface="Calibri" panose="020F0502020204030204" pitchFamily="34" charset="0"/>
                <a:sym typeface="Calibri"/>
              </a:rPr>
              <a:t>Bash SHELL </a:t>
            </a:r>
            <a:r>
              <a:rPr lang="en-US" dirty="0">
                <a:solidFill>
                  <a:srgbClr val="2C2C2C"/>
                </a:solidFill>
                <a:latin typeface="Calibri" panose="020F0502020204030204" pitchFamily="34" charset="0"/>
                <a:cs typeface="Calibri" panose="020F0502020204030204" pitchFamily="34" charset="0"/>
                <a:sym typeface="Calibri"/>
              </a:rPr>
              <a:t>A command line is:</a:t>
            </a:r>
            <a:r>
              <a:rPr lang="en-US" dirty="0">
                <a:latin typeface="Calibri" panose="020F0502020204030204" pitchFamily="34" charset="0"/>
                <a:cs typeface="Calibri" panose="020F0502020204030204" pitchFamily="34" charset="0"/>
                <a:sym typeface="Calibri"/>
              </a:rPr>
              <a:t> a text-based interface which can be used to input instructions to a computer system.</a:t>
            </a:r>
            <a:endParaRPr lang="ar-IQ" dirty="0">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rgbClr val="FF0000"/>
              </a:buClr>
              <a:buSzPts val="1800"/>
              <a:buFont typeface="Wingdings" panose="05000000000000000000" pitchFamily="2" charset="2"/>
              <a:buChar char="§"/>
            </a:pPr>
            <a:r>
              <a:rPr lang="en-US" dirty="0">
                <a:latin typeface="Calibri" panose="020F0502020204030204" pitchFamily="34" charset="0"/>
                <a:cs typeface="Calibri" panose="020F0502020204030204" pitchFamily="34" charset="0"/>
                <a:sym typeface="Calibri"/>
              </a:rPr>
              <a:t> The </a:t>
            </a:r>
            <a:r>
              <a:rPr lang="en-US" b="1" dirty="0">
                <a:latin typeface="Calibri" panose="020F0502020204030204" pitchFamily="34" charset="0"/>
                <a:cs typeface="Calibri" panose="020F0502020204030204" pitchFamily="34" charset="0"/>
                <a:sym typeface="Calibri"/>
              </a:rPr>
              <a:t>Linux command line </a:t>
            </a:r>
            <a:r>
              <a:rPr lang="en-US" dirty="0">
                <a:latin typeface="Calibri" panose="020F0502020204030204" pitchFamily="34" charset="0"/>
                <a:cs typeface="Calibri" panose="020F0502020204030204" pitchFamily="34" charset="0"/>
                <a:sym typeface="Calibri"/>
              </a:rPr>
              <a:t>is provided by a program called the </a:t>
            </a:r>
            <a:r>
              <a:rPr lang="en-US" b="1" dirty="0">
                <a:latin typeface="Calibri" panose="020F0502020204030204" pitchFamily="34" charset="0"/>
                <a:cs typeface="Calibri" panose="020F0502020204030204" pitchFamily="34" charset="0"/>
                <a:sym typeface="Calibri"/>
              </a:rPr>
              <a:t>shell</a:t>
            </a:r>
            <a:r>
              <a:rPr lang="en-US" dirty="0">
                <a:latin typeface="Calibri" panose="020F0502020204030204" pitchFamily="34" charset="0"/>
                <a:cs typeface="Calibri" panose="020F0502020204030204" pitchFamily="34" charset="0"/>
                <a:sym typeface="Calibri"/>
              </a:rPr>
              <a:t>. </a:t>
            </a:r>
            <a:endParaRPr dirty="0">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latin typeface="Calibri" panose="020F0502020204030204" pitchFamily="34" charset="0"/>
                <a:cs typeface="Calibri" panose="020F0502020204030204" pitchFamily="34" charset="0"/>
                <a:sym typeface="Calibri"/>
              </a:rPr>
              <a:t>The </a:t>
            </a:r>
            <a:r>
              <a:rPr lang="en-US" b="1" dirty="0">
                <a:latin typeface="Calibri" panose="020F0502020204030204" pitchFamily="34" charset="0"/>
                <a:cs typeface="Calibri" panose="020F0502020204030204" pitchFamily="34" charset="0"/>
                <a:sym typeface="Calibri"/>
              </a:rPr>
              <a:t>default shell </a:t>
            </a:r>
            <a:r>
              <a:rPr lang="en-US" dirty="0">
                <a:latin typeface="Calibri" panose="020F0502020204030204" pitchFamily="34" charset="0"/>
                <a:cs typeface="Calibri" panose="020F0502020204030204" pitchFamily="34" charset="0"/>
                <a:sym typeface="Calibri"/>
              </a:rPr>
              <a:t>for users in </a:t>
            </a:r>
            <a:r>
              <a:rPr lang="en-US" u="sng" dirty="0">
                <a:latin typeface="Calibri" panose="020F0502020204030204" pitchFamily="34" charset="0"/>
                <a:cs typeface="Calibri" panose="020F0502020204030204" pitchFamily="34" charset="0"/>
                <a:sym typeface="Calibri"/>
              </a:rPr>
              <a:t>Red Hat Enterprise Linux </a:t>
            </a:r>
            <a:r>
              <a:rPr lang="en-US" dirty="0">
                <a:latin typeface="Calibri" panose="020F0502020204030204" pitchFamily="34" charset="0"/>
                <a:cs typeface="Calibri" panose="020F0502020204030204" pitchFamily="34" charset="0"/>
                <a:sym typeface="Calibri"/>
              </a:rPr>
              <a:t>is the GNU Bourne-Again Shell (</a:t>
            </a:r>
            <a:r>
              <a:rPr lang="en-US" b="1" dirty="0">
                <a:latin typeface="Calibri" panose="020F0502020204030204" pitchFamily="34" charset="0"/>
                <a:cs typeface="Calibri" panose="020F0502020204030204" pitchFamily="34" charset="0"/>
                <a:sym typeface="Calibri"/>
              </a:rPr>
              <a:t>bash</a:t>
            </a:r>
            <a:r>
              <a:rPr lang="en-US" dirty="0">
                <a:latin typeface="Calibri" panose="020F0502020204030204" pitchFamily="34" charset="0"/>
                <a:cs typeface="Calibri" panose="020F0502020204030204" pitchFamily="34" charset="0"/>
                <a:sym typeface="Calibri"/>
              </a:rPr>
              <a:t>).</a:t>
            </a:r>
            <a:endParaRPr lang="ar-IQ" dirty="0">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latin typeface="Calibri" panose="020F0502020204030204" pitchFamily="34" charset="0"/>
                <a:cs typeface="Calibri" panose="020F0502020204030204" pitchFamily="34" charset="0"/>
                <a:sym typeface="Calibri"/>
              </a:rPr>
              <a:t> </a:t>
            </a:r>
            <a:r>
              <a:rPr lang="en-US" b="1" dirty="0">
                <a:latin typeface="Calibri" panose="020F0502020204030204" pitchFamily="34" charset="0"/>
                <a:cs typeface="Calibri" panose="020F0502020204030204" pitchFamily="34" charset="0"/>
                <a:sym typeface="Calibri"/>
              </a:rPr>
              <a:t>Bash</a:t>
            </a:r>
            <a:r>
              <a:rPr lang="en-US" dirty="0">
                <a:latin typeface="Calibri" panose="020F0502020204030204" pitchFamily="34" charset="0"/>
                <a:cs typeface="Calibri" panose="020F0502020204030204" pitchFamily="34" charset="0"/>
                <a:sym typeface="Calibri"/>
              </a:rPr>
              <a:t> is an improved version of one of the most successful shells used on UNIX-like systems, the Bourne Shell (</a:t>
            </a:r>
            <a:r>
              <a:rPr lang="en-US" dirty="0" err="1">
                <a:latin typeface="Calibri" panose="020F0502020204030204" pitchFamily="34" charset="0"/>
                <a:cs typeface="Calibri" panose="020F0502020204030204" pitchFamily="34" charset="0"/>
                <a:sym typeface="Calibri"/>
              </a:rPr>
              <a:t>sh</a:t>
            </a:r>
            <a:r>
              <a:rPr lang="en-US" dirty="0">
                <a:latin typeface="Calibri" panose="020F0502020204030204" pitchFamily="34" charset="0"/>
                <a:cs typeface="Calibri" panose="020F0502020204030204" pitchFamily="34" charset="0"/>
                <a:sym typeface="Calibri"/>
              </a:rPr>
              <a:t>).</a:t>
            </a:r>
            <a:endParaRPr dirty="0">
              <a:latin typeface="Calibri" panose="020F0502020204030204" pitchFamily="34" charset="0"/>
              <a:cs typeface="Calibri" panose="020F0502020204030204" pitchFamily="34" charset="0"/>
            </a:endParaRPr>
          </a:p>
          <a:p>
            <a:pPr marL="285750" marR="0" lvl="0" indent="-285750" algn="l" rtl="0">
              <a:lnSpc>
                <a:spcPct val="150000"/>
              </a:lnSpc>
              <a:spcBef>
                <a:spcPts val="0"/>
              </a:spcBef>
              <a:spcAft>
                <a:spcPts val="0"/>
              </a:spcAft>
              <a:buClr>
                <a:schemeClr val="dk1"/>
              </a:buClr>
              <a:buSzPts val="1800"/>
              <a:buFont typeface="Noto Sans Symbols"/>
              <a:buChar char="❑"/>
            </a:pPr>
            <a:r>
              <a:rPr lang="en-US" dirty="0">
                <a:solidFill>
                  <a:srgbClr val="2C2C2C"/>
                </a:solidFill>
                <a:latin typeface="Calibri" panose="020F0502020204030204" pitchFamily="34" charset="0"/>
                <a:cs typeface="Calibri" panose="020F0502020204030204" pitchFamily="34" charset="0"/>
                <a:sym typeface="Calibri"/>
              </a:rPr>
              <a:t>This is called the shell prompt. When a </a:t>
            </a:r>
            <a:r>
              <a:rPr lang="en-US" b="1" dirty="0">
                <a:solidFill>
                  <a:srgbClr val="2C2C2C"/>
                </a:solidFill>
                <a:latin typeface="Calibri" panose="020F0502020204030204" pitchFamily="34" charset="0"/>
                <a:cs typeface="Calibri" panose="020F0502020204030204" pitchFamily="34" charset="0"/>
                <a:sym typeface="Calibri"/>
              </a:rPr>
              <a:t>regular user </a:t>
            </a:r>
            <a:r>
              <a:rPr lang="en-US" dirty="0">
                <a:solidFill>
                  <a:srgbClr val="2C2C2C"/>
                </a:solidFill>
                <a:latin typeface="Calibri" panose="020F0502020204030204" pitchFamily="34" charset="0"/>
                <a:cs typeface="Calibri" panose="020F0502020204030204" pitchFamily="34" charset="0"/>
                <a:sym typeface="Calibri"/>
              </a:rPr>
              <a:t>starts a shell, the default prompt ends with a </a:t>
            </a:r>
            <a:r>
              <a:rPr lang="en-US" b="1" dirty="0">
                <a:solidFill>
                  <a:srgbClr val="2C2C2C"/>
                </a:solidFill>
                <a:latin typeface="Calibri" panose="020F0502020204030204" pitchFamily="34" charset="0"/>
                <a:cs typeface="Calibri" panose="020F0502020204030204" pitchFamily="34" charset="0"/>
                <a:sym typeface="Calibri"/>
              </a:rPr>
              <a:t>$</a:t>
            </a:r>
            <a:r>
              <a:rPr lang="en-US" dirty="0">
                <a:solidFill>
                  <a:srgbClr val="2C2C2C"/>
                </a:solidFill>
                <a:latin typeface="Calibri" panose="020F0502020204030204" pitchFamily="34" charset="0"/>
                <a:cs typeface="Calibri" panose="020F0502020204030204" pitchFamily="34" charset="0"/>
                <a:sym typeface="Calibri"/>
              </a:rPr>
              <a:t> character. </a:t>
            </a:r>
            <a:endParaRPr dirty="0">
              <a:solidFill>
                <a:srgbClr val="2C2C2C"/>
              </a:solidFill>
              <a:latin typeface="Calibri" panose="020F0502020204030204" pitchFamily="34" charset="0"/>
              <a:cs typeface="Calibri" panose="020F0502020204030204" pitchFamily="34" charset="0"/>
              <a:sym typeface="Calibri"/>
            </a:endParaRPr>
          </a:p>
          <a:p>
            <a:pPr marL="0" marR="0" lvl="0" indent="0" algn="l" rtl="0">
              <a:lnSpc>
                <a:spcPct val="150000"/>
              </a:lnSpc>
              <a:spcBef>
                <a:spcPts val="0"/>
              </a:spcBef>
              <a:spcAft>
                <a:spcPts val="0"/>
              </a:spcAft>
              <a:buNone/>
            </a:pP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Noto Sans Symbols"/>
              <a:buChar char="❑"/>
            </a:pPr>
            <a:r>
              <a:rPr lang="en-US" dirty="0">
                <a:solidFill>
                  <a:srgbClr val="2C2C2C"/>
                </a:solidFill>
                <a:latin typeface="Calibri" panose="020F0502020204030204" pitchFamily="34" charset="0"/>
                <a:cs typeface="Calibri" panose="020F0502020204030204" pitchFamily="34" charset="0"/>
                <a:sym typeface="Calibri"/>
              </a:rPr>
              <a:t>The </a:t>
            </a:r>
            <a:r>
              <a:rPr lang="en-US" b="1" dirty="0">
                <a:solidFill>
                  <a:srgbClr val="2C2C2C"/>
                </a:solidFill>
                <a:latin typeface="Calibri" panose="020F0502020204030204" pitchFamily="34" charset="0"/>
                <a:cs typeface="Calibri" panose="020F0502020204030204" pitchFamily="34" charset="0"/>
                <a:sym typeface="Calibri"/>
              </a:rPr>
              <a:t>$</a:t>
            </a:r>
            <a:r>
              <a:rPr lang="en-US" dirty="0">
                <a:solidFill>
                  <a:srgbClr val="2C2C2C"/>
                </a:solidFill>
                <a:latin typeface="Calibri" panose="020F0502020204030204" pitchFamily="34" charset="0"/>
                <a:cs typeface="Calibri" panose="020F0502020204030204" pitchFamily="34" charset="0"/>
                <a:sym typeface="Calibri"/>
              </a:rPr>
              <a:t> is replaced by a </a:t>
            </a:r>
            <a:r>
              <a:rPr lang="en-US" b="1" dirty="0">
                <a:solidFill>
                  <a:srgbClr val="2C2C2C"/>
                </a:solidFill>
                <a:latin typeface="Calibri" panose="020F0502020204030204" pitchFamily="34" charset="0"/>
                <a:cs typeface="Calibri" panose="020F0502020204030204" pitchFamily="34" charset="0"/>
                <a:sym typeface="Calibri"/>
              </a:rPr>
              <a:t>#</a:t>
            </a:r>
            <a:r>
              <a:rPr lang="en-US" dirty="0">
                <a:solidFill>
                  <a:srgbClr val="2C2C2C"/>
                </a:solidFill>
                <a:latin typeface="Calibri" panose="020F0502020204030204" pitchFamily="34" charset="0"/>
                <a:cs typeface="Calibri" panose="020F0502020204030204" pitchFamily="34" charset="0"/>
                <a:sym typeface="Calibri"/>
              </a:rPr>
              <a:t> if the shell is running as the super user, </a:t>
            </a:r>
            <a:r>
              <a:rPr lang="en-US" b="1" dirty="0">
                <a:solidFill>
                  <a:srgbClr val="2C2C2C"/>
                </a:solidFill>
                <a:latin typeface="Calibri" panose="020F0502020204030204" pitchFamily="34" charset="0"/>
                <a:cs typeface="Calibri" panose="020F0502020204030204" pitchFamily="34" charset="0"/>
                <a:sym typeface="Calibri"/>
              </a:rPr>
              <a:t>root</a:t>
            </a:r>
            <a:r>
              <a:rPr lang="en-US" dirty="0">
                <a:solidFill>
                  <a:srgbClr val="2C2C2C"/>
                </a:solidFill>
                <a:latin typeface="Calibri" panose="020F0502020204030204" pitchFamily="34" charset="0"/>
                <a:cs typeface="Calibri" panose="020F0502020204030204" pitchFamily="34" charset="0"/>
                <a:sym typeface="Calibri"/>
              </a:rPr>
              <a:t>. This makes it more obvious that it is a super user shell, which helps to avoid accidents and mistakes in the privileged account. </a:t>
            </a:r>
            <a:endParaRPr dirty="0">
              <a:solidFill>
                <a:srgbClr val="2C2C2C"/>
              </a:solidFill>
              <a:latin typeface="Calibri" panose="020F0502020204030204" pitchFamily="34" charset="0"/>
              <a:cs typeface="Calibri" panose="020F0502020204030204" pitchFamily="34" charset="0"/>
              <a:sym typeface="Calibri"/>
            </a:endParaRPr>
          </a:p>
          <a:p>
            <a:pPr marL="0" marR="0" lvl="0" indent="0" algn="l" rtl="0">
              <a:spcBef>
                <a:spcPts val="0"/>
              </a:spcBef>
              <a:spcAft>
                <a:spcPts val="0"/>
              </a:spcAft>
              <a:buNone/>
            </a:pPr>
            <a:endParaRPr dirty="0">
              <a:solidFill>
                <a:schemeClr val="dk1"/>
              </a:solidFill>
              <a:latin typeface="Calibri"/>
              <a:ea typeface="Calibri"/>
              <a:cs typeface="Calibri"/>
              <a:sym typeface="Calibri"/>
            </a:endParaRPr>
          </a:p>
          <a:p>
            <a:pPr marL="285750" marR="0" lvl="0" indent="-171450" algn="l" rtl="0">
              <a:spcBef>
                <a:spcPts val="0"/>
              </a:spcBef>
              <a:spcAft>
                <a:spcPts val="0"/>
              </a:spcAft>
              <a:buClr>
                <a:schemeClr val="dk1"/>
              </a:buClr>
              <a:buSzPts val="1800"/>
              <a:buFont typeface="Noto Sans Symbols"/>
              <a:buNone/>
            </a:pPr>
            <a:endParaRPr dirty="0">
              <a:solidFill>
                <a:schemeClr val="dk1"/>
              </a:solidFill>
              <a:latin typeface="Calibri"/>
              <a:ea typeface="Calibri"/>
              <a:cs typeface="Calibri"/>
              <a:sym typeface="Calibri"/>
            </a:endParaRPr>
          </a:p>
        </p:txBody>
      </p:sp>
      <p:pic>
        <p:nvPicPr>
          <p:cNvPr id="8" name="Picture 7">
            <a:extLst>
              <a:ext uri="{FF2B5EF4-FFF2-40B4-BE49-F238E27FC236}">
                <a16:creationId xmlns:a16="http://schemas.microsoft.com/office/drawing/2014/main" id="{83252FD3-3D63-5455-666F-500E926813DC}"/>
              </a:ext>
            </a:extLst>
          </p:cNvPr>
          <p:cNvPicPr>
            <a:picLocks noChangeAspect="1"/>
          </p:cNvPicPr>
          <p:nvPr/>
        </p:nvPicPr>
        <p:blipFill>
          <a:blip r:embed="rId4"/>
          <a:stretch>
            <a:fillRect/>
          </a:stretch>
        </p:blipFill>
        <p:spPr>
          <a:xfrm>
            <a:off x="1592233" y="4282956"/>
            <a:ext cx="5630061" cy="304843"/>
          </a:xfrm>
          <a:prstGeom prst="rect">
            <a:avLst/>
          </a:prstGeom>
        </p:spPr>
      </p:pic>
      <p:pic>
        <p:nvPicPr>
          <p:cNvPr id="10" name="Picture 9">
            <a:extLst>
              <a:ext uri="{FF2B5EF4-FFF2-40B4-BE49-F238E27FC236}">
                <a16:creationId xmlns:a16="http://schemas.microsoft.com/office/drawing/2014/main" id="{F6D76302-17F6-DBFC-BDDB-D2A43CCE2A34}"/>
              </a:ext>
            </a:extLst>
          </p:cNvPr>
          <p:cNvPicPr>
            <a:picLocks noChangeAspect="1"/>
          </p:cNvPicPr>
          <p:nvPr/>
        </p:nvPicPr>
        <p:blipFill>
          <a:blip r:embed="rId5"/>
          <a:stretch>
            <a:fillRect/>
          </a:stretch>
        </p:blipFill>
        <p:spPr>
          <a:xfrm>
            <a:off x="1703194" y="5493264"/>
            <a:ext cx="4639322" cy="314369"/>
          </a:xfrm>
          <a:prstGeom prst="rect">
            <a:avLst/>
          </a:prstGeom>
        </p:spPr>
      </p:pic>
    </p:spTree>
    <p:extLst>
      <p:ext uri="{BB962C8B-B14F-4D97-AF65-F5344CB8AC3E}">
        <p14:creationId xmlns:p14="http://schemas.microsoft.com/office/powerpoint/2010/main" val="1604833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784C3-C0ED-7A8B-1056-75A4D79E14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FF6116-C0AD-88CF-AF7F-82CF8A8E8E38}"/>
              </a:ext>
            </a:extLst>
          </p:cNvPr>
          <p:cNvSpPr/>
          <p:nvPr/>
        </p:nvSpPr>
        <p:spPr>
          <a:xfrm>
            <a:off x="468085" y="1685495"/>
            <a:ext cx="10907485"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53E5DE-224A-FE91-8854-CA69FCE578BA}"/>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pic>
        <p:nvPicPr>
          <p:cNvPr id="7" name="Graphic 21">
            <a:extLst>
              <a:ext uri="{FF2B5EF4-FFF2-40B4-BE49-F238E27FC236}">
                <a16:creationId xmlns:a16="http://schemas.microsoft.com/office/drawing/2014/main" id="{7ACB3281-9364-15BB-BFDB-581A2A37F8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120;p3">
            <a:extLst>
              <a:ext uri="{FF2B5EF4-FFF2-40B4-BE49-F238E27FC236}">
                <a16:creationId xmlns:a16="http://schemas.microsoft.com/office/drawing/2014/main" id="{921F3E65-E097-410F-37C3-9B900A0D9A34}"/>
              </a:ext>
            </a:extLst>
          </p:cNvPr>
          <p:cNvSpPr/>
          <p:nvPr/>
        </p:nvSpPr>
        <p:spPr>
          <a:xfrm>
            <a:off x="580781" y="1705166"/>
            <a:ext cx="10682091" cy="466277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 Using bash to execute commands can be powerful. </a:t>
            </a:r>
            <a:endParaRPr lang="ar-IQ"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The </a:t>
            </a:r>
            <a:r>
              <a:rPr lang="en-US" b="1" dirty="0">
                <a:solidFill>
                  <a:srgbClr val="2C2C2C"/>
                </a:solidFill>
                <a:latin typeface="Calibri" panose="020F0502020204030204" pitchFamily="34" charset="0"/>
                <a:cs typeface="Calibri" panose="020F0502020204030204" pitchFamily="34" charset="0"/>
                <a:sym typeface="Calibri"/>
              </a:rPr>
              <a:t>bash shell </a:t>
            </a:r>
            <a:r>
              <a:rPr lang="en-US" dirty="0">
                <a:solidFill>
                  <a:srgbClr val="2C2C2C"/>
                </a:solidFill>
                <a:latin typeface="Calibri" panose="020F0502020204030204" pitchFamily="34" charset="0"/>
                <a:cs typeface="Calibri" panose="020F0502020204030204" pitchFamily="34" charset="0"/>
                <a:sym typeface="Calibri"/>
              </a:rPr>
              <a:t>provides a scripting language that can support automation of tasks.</a:t>
            </a:r>
            <a:endParaRPr lang="ar-IQ"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18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 The </a:t>
            </a:r>
            <a:r>
              <a:rPr lang="en-US" b="1" dirty="0">
                <a:solidFill>
                  <a:srgbClr val="2C2C2C"/>
                </a:solidFill>
                <a:latin typeface="Calibri" panose="020F0502020204030204" pitchFamily="34" charset="0"/>
                <a:cs typeface="Calibri" panose="020F0502020204030204" pitchFamily="34" charset="0"/>
                <a:sym typeface="Calibri"/>
              </a:rPr>
              <a:t>shell</a:t>
            </a:r>
            <a:r>
              <a:rPr lang="en-US" dirty="0">
                <a:solidFill>
                  <a:srgbClr val="2C2C2C"/>
                </a:solidFill>
                <a:latin typeface="Calibri" panose="020F0502020204030204" pitchFamily="34" charset="0"/>
                <a:cs typeface="Calibri" panose="020F0502020204030204" pitchFamily="34" charset="0"/>
                <a:sym typeface="Calibri"/>
              </a:rPr>
              <a:t> has additional capabilities that can simplify or make possible operations that are hard to accomplish efficiently with graphical tools.</a:t>
            </a: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rgbClr val="FF0000"/>
              </a:buClr>
              <a:buSzPts val="2000"/>
              <a:buFont typeface="Wingdings" panose="05000000000000000000" pitchFamily="2" charset="2"/>
              <a:buChar char="§"/>
            </a:pPr>
            <a:r>
              <a:rPr lang="en-US" b="1" dirty="0">
                <a:solidFill>
                  <a:srgbClr val="2C2C2C"/>
                </a:solidFill>
                <a:latin typeface="Calibri" panose="020F0502020204030204" pitchFamily="34" charset="0"/>
                <a:cs typeface="Calibri" panose="020F0502020204030204" pitchFamily="34" charset="0"/>
                <a:sym typeface="Calibri"/>
              </a:rPr>
              <a:t>VIRTUAL CONSOLES </a:t>
            </a:r>
            <a:r>
              <a:rPr lang="en-US" dirty="0">
                <a:solidFill>
                  <a:srgbClr val="2C2C2C"/>
                </a:solidFill>
                <a:latin typeface="Calibri" panose="020F0502020204030204" pitchFamily="34" charset="0"/>
                <a:cs typeface="Calibri" panose="020F0502020204030204" pitchFamily="34" charset="0"/>
                <a:sym typeface="Calibri"/>
              </a:rPr>
              <a:t>Users access the bash shell through a terminal. A terminal provides a keyboard for user input and a display for output. </a:t>
            </a: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20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On text-based installations, this can be the Linux machine's physical console, the hardware keyboard and display. Terminal access can also be configured through serial ports. </a:t>
            </a:r>
            <a:endParaRPr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20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Another way to access a shell is from a </a:t>
            </a:r>
            <a:r>
              <a:rPr lang="en-US" u="sng" dirty="0">
                <a:solidFill>
                  <a:srgbClr val="2C2C2C"/>
                </a:solidFill>
                <a:latin typeface="Calibri" panose="020F0502020204030204" pitchFamily="34" charset="0"/>
                <a:cs typeface="Calibri" panose="020F0502020204030204" pitchFamily="34" charset="0"/>
                <a:sym typeface="Calibri"/>
              </a:rPr>
              <a:t>virtual console</a:t>
            </a:r>
            <a:r>
              <a:rPr lang="en-US" dirty="0">
                <a:solidFill>
                  <a:srgbClr val="2C2C2C"/>
                </a:solidFill>
                <a:latin typeface="Calibri" panose="020F0502020204030204" pitchFamily="34" charset="0"/>
                <a:cs typeface="Calibri" panose="020F0502020204030204" pitchFamily="34" charset="0"/>
                <a:sym typeface="Calibri"/>
              </a:rPr>
              <a:t>.</a:t>
            </a:r>
            <a:endParaRPr lang="ar-IQ" dirty="0">
              <a:solidFill>
                <a:srgbClr val="2C2C2C"/>
              </a:solidFill>
              <a:latin typeface="Calibri" panose="020F0502020204030204" pitchFamily="34" charset="0"/>
              <a:cs typeface="Calibri" panose="020F0502020204030204" pitchFamily="34" charset="0"/>
              <a:sym typeface="Calibri"/>
            </a:endParaRPr>
          </a:p>
          <a:p>
            <a:pPr marL="285750" marR="0" lvl="0" indent="-285750" algn="l" rtl="0">
              <a:lnSpc>
                <a:spcPct val="150000"/>
              </a:lnSpc>
              <a:spcBef>
                <a:spcPts val="0"/>
              </a:spcBef>
              <a:spcAft>
                <a:spcPts val="0"/>
              </a:spcAft>
              <a:buClr>
                <a:schemeClr val="dk1"/>
              </a:buClr>
              <a:buSzPts val="2000"/>
              <a:buFont typeface="Wingdings" panose="05000000000000000000" pitchFamily="2" charset="2"/>
              <a:buChar char="§"/>
            </a:pPr>
            <a:r>
              <a:rPr lang="en-US" dirty="0">
                <a:solidFill>
                  <a:srgbClr val="2C2C2C"/>
                </a:solidFill>
                <a:latin typeface="Calibri" panose="020F0502020204030204" pitchFamily="34" charset="0"/>
                <a:cs typeface="Calibri" panose="020F0502020204030204" pitchFamily="34" charset="0"/>
                <a:sym typeface="Calibri"/>
              </a:rPr>
              <a:t> A Linux machine's physical console supports multiple virtual consoles which act like separate terminals. Each virtual console supports an independent login session.</a:t>
            </a:r>
            <a:endParaRPr dirty="0">
              <a:solidFill>
                <a:srgbClr val="2C2C2C"/>
              </a:solidFill>
              <a:latin typeface="Calibri" panose="020F0502020204030204" pitchFamily="34" charset="0"/>
              <a:cs typeface="Calibri" panose="020F0502020204030204" pitchFamily="34" charset="0"/>
              <a:sym typeface="Calibri"/>
            </a:endParaRPr>
          </a:p>
        </p:txBody>
      </p:sp>
    </p:spTree>
    <p:extLst>
      <p:ext uri="{BB962C8B-B14F-4D97-AF65-F5344CB8AC3E}">
        <p14:creationId xmlns:p14="http://schemas.microsoft.com/office/powerpoint/2010/main" val="3559617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787CD-BF03-1B1C-9F46-EFDE65CC42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563405-2B70-027A-8D19-DC54940ACE98}"/>
              </a:ext>
            </a:extLst>
          </p:cNvPr>
          <p:cNvSpPr/>
          <p:nvPr/>
        </p:nvSpPr>
        <p:spPr>
          <a:xfrm>
            <a:off x="260076" y="1685495"/>
            <a:ext cx="1184365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CF7EDF-506D-6E5C-FE3D-061DA29B2231}"/>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pic>
        <p:nvPicPr>
          <p:cNvPr id="7" name="Graphic 21">
            <a:extLst>
              <a:ext uri="{FF2B5EF4-FFF2-40B4-BE49-F238E27FC236}">
                <a16:creationId xmlns:a16="http://schemas.microsoft.com/office/drawing/2014/main" id="{A935A759-5ACD-322C-9813-F0D4DE07F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33;p4">
            <a:extLst>
              <a:ext uri="{FF2B5EF4-FFF2-40B4-BE49-F238E27FC236}">
                <a16:creationId xmlns:a16="http://schemas.microsoft.com/office/drawing/2014/main" id="{A355A8E7-F132-840F-46B3-7415A4AEA80A}"/>
              </a:ext>
            </a:extLst>
          </p:cNvPr>
          <p:cNvSpPr/>
          <p:nvPr/>
        </p:nvSpPr>
        <p:spPr>
          <a:xfrm>
            <a:off x="468086" y="1797458"/>
            <a:ext cx="11360190" cy="447810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b="1" dirty="0">
                <a:solidFill>
                  <a:schemeClr val="accent2">
                    <a:lumMod val="50000"/>
                  </a:schemeClr>
                </a:solidFill>
                <a:latin typeface="Calibri"/>
                <a:ea typeface="Calibri"/>
                <a:cs typeface="Calibri"/>
                <a:sym typeface="Calibri"/>
              </a:rPr>
              <a:t>SHELL BASICS Commands entered at the shell prompt have </a:t>
            </a:r>
            <a:r>
              <a:rPr lang="en-US" sz="2000" b="1" u="sng" dirty="0">
                <a:solidFill>
                  <a:schemeClr val="accent2">
                    <a:lumMod val="50000"/>
                  </a:schemeClr>
                </a:solidFill>
                <a:latin typeface="Calibri"/>
                <a:ea typeface="Calibri"/>
                <a:cs typeface="Calibri"/>
                <a:sym typeface="Calibri"/>
              </a:rPr>
              <a:t>three basic parts</a:t>
            </a:r>
            <a:r>
              <a:rPr lang="en-US" sz="2000" b="1" dirty="0">
                <a:solidFill>
                  <a:schemeClr val="accent2">
                    <a:lumMod val="50000"/>
                  </a:schemeClr>
                </a:solidFill>
                <a:latin typeface="Calibri"/>
                <a:ea typeface="Calibri"/>
                <a:cs typeface="Calibri"/>
                <a:sym typeface="Calibri"/>
              </a:rPr>
              <a:t>: </a:t>
            </a:r>
            <a:endParaRPr sz="2000" b="1" dirty="0">
              <a:solidFill>
                <a:schemeClr val="accent2">
                  <a:lumMod val="50000"/>
                </a:schemeClr>
              </a:solidFill>
              <a:latin typeface="Calibri"/>
              <a:ea typeface="Calibri"/>
              <a:cs typeface="Calibri"/>
              <a:sym typeface="Calibri"/>
            </a:endParaRPr>
          </a:p>
          <a:p>
            <a:pPr marL="457200" lvl="0" indent="-457200">
              <a:lnSpc>
                <a:spcPct val="150000"/>
              </a:lnSpc>
              <a:buFont typeface="+mj-lt"/>
              <a:buAutoNum type="arabicPeriod"/>
            </a:pPr>
            <a:r>
              <a:rPr lang="en-US" sz="2000" dirty="0">
                <a:solidFill>
                  <a:schemeClr val="dk1"/>
                </a:solidFill>
                <a:latin typeface="Calibri"/>
                <a:ea typeface="Calibri"/>
                <a:cs typeface="Calibri"/>
                <a:sym typeface="Calibri"/>
              </a:rPr>
              <a:t>Command to run.</a:t>
            </a:r>
            <a:r>
              <a:rPr lang="ar-IQ" sz="2000" dirty="0">
                <a:solidFill>
                  <a:schemeClr val="dk1"/>
                </a:solidFill>
                <a:latin typeface="Calibri"/>
                <a:ea typeface="Calibri"/>
                <a:cs typeface="Calibri"/>
                <a:sym typeface="Calibri"/>
              </a:rPr>
              <a:t> </a:t>
            </a:r>
            <a:endParaRPr sz="2000" dirty="0">
              <a:solidFill>
                <a:schemeClr val="dk1"/>
              </a:solidFill>
              <a:latin typeface="Calibri"/>
              <a:ea typeface="Calibri"/>
              <a:cs typeface="Calibri"/>
              <a:sym typeface="Calibri"/>
            </a:endParaRPr>
          </a:p>
          <a:p>
            <a:pPr marL="457200" marR="0" lvl="0" indent="-457200" algn="l" rtl="0">
              <a:lnSpc>
                <a:spcPct val="150000"/>
              </a:lnSpc>
              <a:spcBef>
                <a:spcPts val="0"/>
              </a:spcBef>
              <a:spcAft>
                <a:spcPts val="0"/>
              </a:spcAft>
              <a:buFont typeface="+mj-lt"/>
              <a:buAutoNum type="arabicPeriod"/>
            </a:pPr>
            <a:r>
              <a:rPr lang="en-US" sz="2000" dirty="0">
                <a:solidFill>
                  <a:schemeClr val="dk1"/>
                </a:solidFill>
                <a:latin typeface="Calibri"/>
                <a:ea typeface="Calibri"/>
                <a:cs typeface="Calibri"/>
                <a:sym typeface="Calibri"/>
              </a:rPr>
              <a:t>Options to adjust the behavior of the command.</a:t>
            </a:r>
            <a:endParaRPr sz="2000" dirty="0"/>
          </a:p>
          <a:p>
            <a:pPr marL="457200" marR="0" lvl="0" indent="-457200" algn="l" rtl="0">
              <a:lnSpc>
                <a:spcPct val="150000"/>
              </a:lnSpc>
              <a:spcBef>
                <a:spcPts val="0"/>
              </a:spcBef>
              <a:spcAft>
                <a:spcPts val="0"/>
              </a:spcAft>
              <a:buFont typeface="+mj-lt"/>
              <a:buAutoNum type="arabicPeriod"/>
            </a:pPr>
            <a:r>
              <a:rPr lang="en-US" sz="2000" dirty="0">
                <a:solidFill>
                  <a:schemeClr val="dk1"/>
                </a:solidFill>
                <a:latin typeface="Calibri"/>
                <a:ea typeface="Calibri"/>
                <a:cs typeface="Calibri"/>
                <a:sym typeface="Calibri"/>
              </a:rPr>
              <a:t>Arguments, which are typically targets of the command The command is the name of the program to run. </a:t>
            </a:r>
            <a:endParaRPr sz="2000" dirty="0">
              <a:solidFill>
                <a:schemeClr val="dk1"/>
              </a:solidFill>
              <a:latin typeface="Calibri"/>
              <a:ea typeface="Calibri"/>
              <a:cs typeface="Calibri"/>
              <a:sym typeface="Calibri"/>
            </a:endParaRPr>
          </a:p>
          <a:p>
            <a:pPr marL="285750" marR="0" lvl="0" indent="-285750" algn="l" rtl="0">
              <a:lnSpc>
                <a:spcPct val="150000"/>
              </a:lnSpc>
              <a:spcBef>
                <a:spcPts val="0"/>
              </a:spcBef>
              <a:spcAft>
                <a:spcPts val="0"/>
              </a:spcAft>
              <a:buClr>
                <a:schemeClr val="dk1"/>
              </a:buClr>
              <a:buSzPts val="2200"/>
              <a:buFont typeface="Noto Sans Symbols"/>
              <a:buChar char="⮚"/>
            </a:pPr>
            <a:r>
              <a:rPr lang="en-US" dirty="0">
                <a:solidFill>
                  <a:schemeClr val="dk1"/>
                </a:solidFill>
                <a:latin typeface="Calibri"/>
                <a:ea typeface="Calibri"/>
                <a:cs typeface="Calibri"/>
                <a:sym typeface="Calibri"/>
              </a:rPr>
              <a:t>It may be followed by one or more options, which adjust the behavior of the command or what it will do. Options normally start with one or two dashes (-a or --all, for example) to distinguish them from arguments.</a:t>
            </a:r>
            <a:endParaRPr dirty="0"/>
          </a:p>
          <a:p>
            <a:pPr marL="285750" marR="0" lvl="0" indent="-285750" algn="l" rtl="0">
              <a:lnSpc>
                <a:spcPct val="150000"/>
              </a:lnSpc>
              <a:spcBef>
                <a:spcPts val="0"/>
              </a:spcBef>
              <a:spcAft>
                <a:spcPts val="0"/>
              </a:spcAft>
              <a:buClr>
                <a:schemeClr val="dk1"/>
              </a:buClr>
              <a:buSzPts val="2200"/>
              <a:buFont typeface="Noto Sans Symbols"/>
              <a:buChar char="⮚"/>
            </a:pPr>
            <a:r>
              <a:rPr lang="en-US" dirty="0">
                <a:solidFill>
                  <a:schemeClr val="dk1"/>
                </a:solidFill>
                <a:latin typeface="Calibri"/>
                <a:ea typeface="Calibri"/>
                <a:cs typeface="Calibri"/>
                <a:sym typeface="Calibri"/>
              </a:rPr>
              <a:t>Commands may also be followed by one or more arguments, which often indicate a target that the command should operate on. For example, the command line </a:t>
            </a:r>
            <a:r>
              <a:rPr lang="en-US" dirty="0" err="1">
                <a:solidFill>
                  <a:schemeClr val="dk1"/>
                </a:solidFill>
                <a:latin typeface="Calibri"/>
                <a:ea typeface="Calibri"/>
                <a:cs typeface="Calibri"/>
                <a:sym typeface="Calibri"/>
              </a:rPr>
              <a:t>usermod</a:t>
            </a:r>
            <a:r>
              <a:rPr lang="en-US" dirty="0">
                <a:solidFill>
                  <a:schemeClr val="dk1"/>
                </a:solidFill>
                <a:latin typeface="Calibri"/>
                <a:ea typeface="Calibri"/>
                <a:cs typeface="Calibri"/>
                <a:sym typeface="Calibri"/>
              </a:rPr>
              <a:t> -L morgan has a command (</a:t>
            </a:r>
            <a:r>
              <a:rPr lang="en-US" dirty="0" err="1">
                <a:solidFill>
                  <a:schemeClr val="dk1"/>
                </a:solidFill>
                <a:latin typeface="Calibri"/>
                <a:ea typeface="Calibri"/>
                <a:cs typeface="Calibri"/>
                <a:sym typeface="Calibri"/>
              </a:rPr>
              <a:t>usermod</a:t>
            </a:r>
            <a:r>
              <a:rPr lang="en-US" dirty="0">
                <a:solidFill>
                  <a:schemeClr val="dk1"/>
                </a:solidFill>
                <a:latin typeface="Calibri"/>
                <a:ea typeface="Calibri"/>
                <a:cs typeface="Calibri"/>
                <a:sym typeface="Calibri"/>
              </a:rPr>
              <a:t>), an option (-L), and an argument (morgan). </a:t>
            </a:r>
            <a:endParaRPr dirty="0">
              <a:solidFill>
                <a:schemeClr val="dk1"/>
              </a:solidFill>
              <a:latin typeface="Calibri"/>
              <a:ea typeface="Calibri"/>
              <a:cs typeface="Calibri"/>
              <a:sym typeface="Calibri"/>
            </a:endParaRPr>
          </a:p>
        </p:txBody>
      </p:sp>
      <p:pic>
        <p:nvPicPr>
          <p:cNvPr id="20" name="Picture 19">
            <a:extLst>
              <a:ext uri="{FF2B5EF4-FFF2-40B4-BE49-F238E27FC236}">
                <a16:creationId xmlns:a16="http://schemas.microsoft.com/office/drawing/2014/main" id="{77BCC16D-8CBB-59E4-FFF2-7E93585DDA7C}"/>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8800"/>
                    </a14:imgEffect>
                  </a14:imgLayer>
                </a14:imgProps>
              </a:ext>
            </a:extLst>
          </a:blip>
          <a:stretch>
            <a:fillRect/>
          </a:stretch>
        </p:blipFill>
        <p:spPr>
          <a:xfrm>
            <a:off x="3490624" y="2304452"/>
            <a:ext cx="3182320" cy="495369"/>
          </a:xfrm>
          <a:prstGeom prst="rect">
            <a:avLst/>
          </a:prstGeom>
        </p:spPr>
      </p:pic>
      <p:sp>
        <p:nvSpPr>
          <p:cNvPr id="21" name="Arrow: Right 20">
            <a:extLst>
              <a:ext uri="{FF2B5EF4-FFF2-40B4-BE49-F238E27FC236}">
                <a16:creationId xmlns:a16="http://schemas.microsoft.com/office/drawing/2014/main" id="{273C7CE8-6963-E4FA-D614-995FC04392E0}"/>
              </a:ext>
            </a:extLst>
          </p:cNvPr>
          <p:cNvSpPr/>
          <p:nvPr/>
        </p:nvSpPr>
        <p:spPr>
          <a:xfrm>
            <a:off x="3004457" y="2489578"/>
            <a:ext cx="370114" cy="20682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D09C1419-C64E-D4B9-E8C1-D34E5F7E0886}"/>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4700"/>
                    </a14:imgEffect>
                  </a14:imgLayer>
                </a14:imgProps>
              </a:ext>
            </a:extLst>
          </a:blip>
          <a:stretch>
            <a:fillRect/>
          </a:stretch>
        </p:blipFill>
        <p:spPr>
          <a:xfrm>
            <a:off x="8686312" y="2029127"/>
            <a:ext cx="3297680" cy="1334559"/>
          </a:xfrm>
          <a:prstGeom prst="rect">
            <a:avLst/>
          </a:prstGeom>
        </p:spPr>
      </p:pic>
      <p:sp>
        <p:nvSpPr>
          <p:cNvPr id="24" name="Arrow: Right 23">
            <a:extLst>
              <a:ext uri="{FF2B5EF4-FFF2-40B4-BE49-F238E27FC236}">
                <a16:creationId xmlns:a16="http://schemas.microsoft.com/office/drawing/2014/main" id="{D52645D9-9091-763A-BACC-620074523741}"/>
              </a:ext>
            </a:extLst>
          </p:cNvPr>
          <p:cNvSpPr/>
          <p:nvPr/>
        </p:nvSpPr>
        <p:spPr>
          <a:xfrm>
            <a:off x="6052456" y="2947216"/>
            <a:ext cx="2478139" cy="278861"/>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2F7CF98A-45F7-6465-1F98-95CFC7C7C058}"/>
              </a:ext>
            </a:extLst>
          </p:cNvPr>
          <p:cNvPicPr>
            <a:picLocks noChangeAspect="1"/>
          </p:cNvPicPr>
          <p:nvPr/>
        </p:nvPicPr>
        <p:blipFill>
          <a:blip r:embed="rId8">
            <a:duotone>
              <a:prstClr val="black"/>
              <a:schemeClr val="accent6">
                <a:tint val="45000"/>
                <a:satMod val="400000"/>
              </a:schemeClr>
            </a:duotone>
          </a:blip>
          <a:stretch>
            <a:fillRect/>
          </a:stretch>
        </p:blipFill>
        <p:spPr>
          <a:xfrm>
            <a:off x="3200399" y="3665921"/>
            <a:ext cx="3799115" cy="552740"/>
          </a:xfrm>
          <a:prstGeom prst="rect">
            <a:avLst/>
          </a:prstGeom>
        </p:spPr>
      </p:pic>
      <p:sp>
        <p:nvSpPr>
          <p:cNvPr id="28" name="Arrow: Right 27">
            <a:extLst>
              <a:ext uri="{FF2B5EF4-FFF2-40B4-BE49-F238E27FC236}">
                <a16:creationId xmlns:a16="http://schemas.microsoft.com/office/drawing/2014/main" id="{758CD5BD-5016-CF47-F58F-1AEAFB8A91E1}"/>
              </a:ext>
            </a:extLst>
          </p:cNvPr>
          <p:cNvSpPr/>
          <p:nvPr/>
        </p:nvSpPr>
        <p:spPr>
          <a:xfrm>
            <a:off x="1649185" y="3838876"/>
            <a:ext cx="1355271" cy="20682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C7E0E7E1-AB2F-E33C-EC3D-1DF0BED70F21}"/>
              </a:ext>
            </a:extLst>
          </p:cNvPr>
          <p:cNvPicPr>
            <a:picLocks noChangeAspect="1"/>
          </p:cNvPicPr>
          <p:nvPr/>
        </p:nvPicPr>
        <p:blipFill>
          <a:blip r:embed="rId9">
            <a:duotone>
              <a:prstClr val="black"/>
              <a:schemeClr val="accent6">
                <a:tint val="45000"/>
                <a:satMod val="400000"/>
              </a:schemeClr>
            </a:duotone>
          </a:blip>
          <a:stretch>
            <a:fillRect/>
          </a:stretch>
        </p:blipFill>
        <p:spPr>
          <a:xfrm>
            <a:off x="3528992" y="5969731"/>
            <a:ext cx="3105583" cy="209579"/>
          </a:xfrm>
          <a:prstGeom prst="rect">
            <a:avLst/>
          </a:prstGeom>
        </p:spPr>
      </p:pic>
    </p:spTree>
    <p:extLst>
      <p:ext uri="{BB962C8B-B14F-4D97-AF65-F5344CB8AC3E}">
        <p14:creationId xmlns:p14="http://schemas.microsoft.com/office/powerpoint/2010/main" val="876213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1D8E5-7CB7-42E8-B32D-6F89F8FCA4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96B17D-13EB-A062-435E-BB6AA003D46F}"/>
              </a:ext>
            </a:extLst>
          </p:cNvPr>
          <p:cNvSpPr/>
          <p:nvPr/>
        </p:nvSpPr>
        <p:spPr>
          <a:xfrm>
            <a:off x="468084" y="1457492"/>
            <a:ext cx="1094140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 name="TextBox 2">
            <a:extLst>
              <a:ext uri="{FF2B5EF4-FFF2-40B4-BE49-F238E27FC236}">
                <a16:creationId xmlns:a16="http://schemas.microsoft.com/office/drawing/2014/main" id="{F01CB3D9-7607-6AE5-5CBA-B657717E2FF2}"/>
              </a:ext>
            </a:extLst>
          </p:cNvPr>
          <p:cNvSpPr txBox="1"/>
          <p:nvPr/>
        </p:nvSpPr>
        <p:spPr>
          <a:xfrm>
            <a:off x="782508" y="87271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pic>
        <p:nvPicPr>
          <p:cNvPr id="7" name="Graphic 21">
            <a:extLst>
              <a:ext uri="{FF2B5EF4-FFF2-40B4-BE49-F238E27FC236}">
                <a16:creationId xmlns:a16="http://schemas.microsoft.com/office/drawing/2014/main" id="{48F692D5-E389-242D-487B-E2E2AF400D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DEE0C3F8-CA3A-9229-DCDC-9D27AFEBADB7}"/>
              </a:ext>
            </a:extLst>
          </p:cNvPr>
          <p:cNvPicPr>
            <a:picLocks noChangeAspect="1"/>
          </p:cNvPicPr>
          <p:nvPr/>
        </p:nvPicPr>
        <p:blipFill>
          <a:blip r:embed="rId4"/>
          <a:stretch>
            <a:fillRect/>
          </a:stretch>
        </p:blipFill>
        <p:spPr>
          <a:xfrm>
            <a:off x="675209" y="1505533"/>
            <a:ext cx="5997734" cy="4787098"/>
          </a:xfrm>
          <a:prstGeom prst="rect">
            <a:avLst/>
          </a:prstGeom>
        </p:spPr>
      </p:pic>
      <p:pic>
        <p:nvPicPr>
          <p:cNvPr id="13" name="Picture 12">
            <a:extLst>
              <a:ext uri="{FF2B5EF4-FFF2-40B4-BE49-F238E27FC236}">
                <a16:creationId xmlns:a16="http://schemas.microsoft.com/office/drawing/2014/main" id="{7801089B-1A5D-946C-1A68-4B03879815E9}"/>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5300"/>
                    </a14:imgEffect>
                  </a14:imgLayer>
                </a14:imgProps>
              </a:ext>
            </a:extLst>
          </a:blip>
          <a:stretch>
            <a:fillRect/>
          </a:stretch>
        </p:blipFill>
        <p:spPr>
          <a:xfrm>
            <a:off x="5296143" y="2543528"/>
            <a:ext cx="5872600" cy="2315074"/>
          </a:xfrm>
          <a:prstGeom prst="rect">
            <a:avLst/>
          </a:prstGeom>
        </p:spPr>
      </p:pic>
      <p:sp>
        <p:nvSpPr>
          <p:cNvPr id="14" name="Rectangle 13">
            <a:extLst>
              <a:ext uri="{FF2B5EF4-FFF2-40B4-BE49-F238E27FC236}">
                <a16:creationId xmlns:a16="http://schemas.microsoft.com/office/drawing/2014/main" id="{FB6BBEB0-FCC5-C429-B5B7-B68267BD761E}"/>
              </a:ext>
            </a:extLst>
          </p:cNvPr>
          <p:cNvSpPr/>
          <p:nvPr/>
        </p:nvSpPr>
        <p:spPr>
          <a:xfrm>
            <a:off x="5201170" y="2543527"/>
            <a:ext cx="2571229" cy="33030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158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D573B-CA66-6CC3-759D-1EDA23FAC3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A3063-656A-7E3E-CE70-FE068A441D80}"/>
              </a:ext>
            </a:extLst>
          </p:cNvPr>
          <p:cNvSpPr/>
          <p:nvPr/>
        </p:nvSpPr>
        <p:spPr>
          <a:xfrm>
            <a:off x="468084" y="1457492"/>
            <a:ext cx="10941407" cy="4835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 name="TextBox 2">
            <a:extLst>
              <a:ext uri="{FF2B5EF4-FFF2-40B4-BE49-F238E27FC236}">
                <a16:creationId xmlns:a16="http://schemas.microsoft.com/office/drawing/2014/main" id="{7D1197C8-DA7B-7852-0DBC-341B6829A5D4}"/>
              </a:ext>
            </a:extLst>
          </p:cNvPr>
          <p:cNvSpPr txBox="1"/>
          <p:nvPr/>
        </p:nvSpPr>
        <p:spPr>
          <a:xfrm>
            <a:off x="782508" y="87271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Access the Command Line</a:t>
            </a:r>
          </a:p>
        </p:txBody>
      </p:sp>
      <p:pic>
        <p:nvPicPr>
          <p:cNvPr id="7" name="Graphic 21">
            <a:extLst>
              <a:ext uri="{FF2B5EF4-FFF2-40B4-BE49-F238E27FC236}">
                <a16:creationId xmlns:a16="http://schemas.microsoft.com/office/drawing/2014/main" id="{CD0A2745-8CC1-A388-AD47-75346C3D1E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701B67E0-4F49-BD2B-55D9-744C1CE0B7EB}"/>
              </a:ext>
            </a:extLst>
          </p:cNvPr>
          <p:cNvPicPr>
            <a:picLocks noChangeAspect="1"/>
          </p:cNvPicPr>
          <p:nvPr/>
        </p:nvPicPr>
        <p:blipFill>
          <a:blip r:embed="rId4"/>
          <a:stretch>
            <a:fillRect/>
          </a:stretch>
        </p:blipFill>
        <p:spPr>
          <a:xfrm>
            <a:off x="941613" y="2501153"/>
            <a:ext cx="9661073" cy="3751324"/>
          </a:xfrm>
          <a:prstGeom prst="rect">
            <a:avLst/>
          </a:prstGeom>
        </p:spPr>
      </p:pic>
      <p:pic>
        <p:nvPicPr>
          <p:cNvPr id="8" name="Google Shape;159;p6">
            <a:extLst>
              <a:ext uri="{FF2B5EF4-FFF2-40B4-BE49-F238E27FC236}">
                <a16:creationId xmlns:a16="http://schemas.microsoft.com/office/drawing/2014/main" id="{630EFEF4-5F38-F654-A1EB-E090FF46C974}"/>
              </a:ext>
            </a:extLst>
          </p:cNvPr>
          <p:cNvPicPr preferRelativeResize="0"/>
          <p:nvPr/>
        </p:nvPicPr>
        <p:blipFill rotWithShape="1">
          <a:blip r:embed="rId5">
            <a:alphaModFix/>
          </a:blip>
          <a:srcRect/>
          <a:stretch/>
        </p:blipFill>
        <p:spPr>
          <a:xfrm>
            <a:off x="2344036" y="1569678"/>
            <a:ext cx="5903637" cy="798635"/>
          </a:xfrm>
          <a:prstGeom prst="rect">
            <a:avLst/>
          </a:prstGeom>
          <a:noFill/>
          <a:ln>
            <a:noFill/>
          </a:ln>
        </p:spPr>
      </p:pic>
      <p:pic>
        <p:nvPicPr>
          <p:cNvPr id="13" name="Picture 12">
            <a:extLst>
              <a:ext uri="{FF2B5EF4-FFF2-40B4-BE49-F238E27FC236}">
                <a16:creationId xmlns:a16="http://schemas.microsoft.com/office/drawing/2014/main" id="{A07E8A66-1EB3-9EA1-F552-95F9D9F45080}"/>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4700"/>
                    </a14:imgEffect>
                  </a14:imgLayer>
                </a14:imgProps>
              </a:ext>
            </a:extLst>
          </a:blip>
          <a:stretch>
            <a:fillRect/>
          </a:stretch>
        </p:blipFill>
        <p:spPr>
          <a:xfrm>
            <a:off x="7427279" y="5243323"/>
            <a:ext cx="2562583" cy="314369"/>
          </a:xfrm>
          <a:prstGeom prst="rect">
            <a:avLst/>
          </a:prstGeom>
        </p:spPr>
      </p:pic>
    </p:spTree>
    <p:extLst>
      <p:ext uri="{BB962C8B-B14F-4D97-AF65-F5344CB8AC3E}">
        <p14:creationId xmlns:p14="http://schemas.microsoft.com/office/powerpoint/2010/main" val="1720022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B7AAA-DA1A-1D71-AF4A-8BC748543C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95ECD8-C6EA-B9CF-5192-AB1B7E7F8918}"/>
              </a:ext>
            </a:extLst>
          </p:cNvPr>
          <p:cNvSpPr/>
          <p:nvPr/>
        </p:nvSpPr>
        <p:spPr>
          <a:xfrm>
            <a:off x="468084" y="1457492"/>
            <a:ext cx="10941407" cy="4835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3" name="TextBox 2">
            <a:extLst>
              <a:ext uri="{FF2B5EF4-FFF2-40B4-BE49-F238E27FC236}">
                <a16:creationId xmlns:a16="http://schemas.microsoft.com/office/drawing/2014/main" id="{B993141F-87E6-7609-6765-802C682F2199}"/>
              </a:ext>
            </a:extLst>
          </p:cNvPr>
          <p:cNvSpPr txBox="1"/>
          <p:nvPr/>
        </p:nvSpPr>
        <p:spPr>
          <a:xfrm>
            <a:off x="468084" y="914195"/>
            <a:ext cx="9661073" cy="523220"/>
          </a:xfrm>
          <a:prstGeom prst="rect">
            <a:avLst/>
          </a:prstGeom>
          <a:noFill/>
        </p:spPr>
        <p:txBody>
          <a:bodyPr wrap="square" rtlCol="0">
            <a:spAutoFit/>
          </a:bodyPr>
          <a:lstStyle/>
          <a:p>
            <a:pPr fontAlgn="base"/>
            <a:r>
              <a:rPr lang="en-US" sz="2800" b="1" i="0" dirty="0">
                <a:solidFill>
                  <a:srgbClr val="273239"/>
                </a:solidFill>
                <a:effectLst/>
                <a:latin typeface="Nunito" pitchFamily="2" charset="0"/>
              </a:rPr>
              <a:t>Access the Command Line: </a:t>
            </a:r>
            <a:r>
              <a:rPr lang="en-US" sz="2800" b="1" dirty="0">
                <a:solidFill>
                  <a:schemeClr val="accent2">
                    <a:lumMod val="50000"/>
                  </a:schemeClr>
                </a:solidFill>
                <a:ea typeface="Calibri"/>
                <a:cs typeface="Calibri"/>
                <a:sym typeface="Calibri"/>
              </a:rPr>
              <a:t>LOCAL CONSOLE ACCESS TERMS</a:t>
            </a:r>
            <a:endParaRPr lang="en-US" sz="2800" dirty="0">
              <a:solidFill>
                <a:schemeClr val="accent2">
                  <a:lumMod val="50000"/>
                </a:schemeClr>
              </a:solidFill>
            </a:endParaRPr>
          </a:p>
        </p:txBody>
      </p:sp>
      <p:pic>
        <p:nvPicPr>
          <p:cNvPr id="7" name="Graphic 21">
            <a:extLst>
              <a:ext uri="{FF2B5EF4-FFF2-40B4-BE49-F238E27FC236}">
                <a16:creationId xmlns:a16="http://schemas.microsoft.com/office/drawing/2014/main" id="{6E250DB4-C504-0A78-2E18-F61E738781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173;p7">
            <a:extLst>
              <a:ext uri="{FF2B5EF4-FFF2-40B4-BE49-F238E27FC236}">
                <a16:creationId xmlns:a16="http://schemas.microsoft.com/office/drawing/2014/main" id="{3BDDD635-F35A-EC74-D953-98B8037053D6}"/>
              </a:ext>
            </a:extLst>
          </p:cNvPr>
          <p:cNvPicPr preferRelativeResize="0"/>
          <p:nvPr/>
        </p:nvPicPr>
        <p:blipFill rotWithShape="1">
          <a:blip r:embed="rId4">
            <a:alphaModFix/>
            <a:extLst>
              <a:ext uri="{BEBA8EAE-BF5A-486C-A8C5-ECC9F3942E4B}">
                <a14:imgProps xmlns:a14="http://schemas.microsoft.com/office/drawing/2010/main">
                  <a14:imgLayer r:embed="rId5">
                    <a14:imgEffect>
                      <a14:colorTemperature colorTemp="5300"/>
                    </a14:imgEffect>
                  </a14:imgLayer>
                </a14:imgProps>
              </a:ext>
            </a:extLst>
          </a:blip>
          <a:srcRect/>
          <a:stretch/>
        </p:blipFill>
        <p:spPr>
          <a:xfrm>
            <a:off x="2702706" y="1613351"/>
            <a:ext cx="5961635" cy="4523419"/>
          </a:xfrm>
          <a:prstGeom prst="rect">
            <a:avLst/>
          </a:prstGeom>
          <a:noFill/>
          <a:ln>
            <a:noFill/>
          </a:ln>
        </p:spPr>
      </p:pic>
    </p:spTree>
    <p:extLst>
      <p:ext uri="{BB962C8B-B14F-4D97-AF65-F5344CB8AC3E}">
        <p14:creationId xmlns:p14="http://schemas.microsoft.com/office/powerpoint/2010/main" val="122637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9B0C1-4DED-34DD-4512-2ADE438E38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4107AF-722D-678D-ED46-B55E1C54C1A8}"/>
              </a:ext>
            </a:extLst>
          </p:cNvPr>
          <p:cNvSpPr/>
          <p:nvPr/>
        </p:nvSpPr>
        <p:spPr>
          <a:xfrm>
            <a:off x="468084" y="1839686"/>
            <a:ext cx="10941407"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Clr>
                <a:schemeClr val="dk1"/>
              </a:buClr>
              <a:buSzPts val="2000"/>
              <a:buFont typeface="Wingdings" panose="05000000000000000000" pitchFamily="2" charset="2"/>
              <a:buChar char="§"/>
            </a:pPr>
            <a:r>
              <a:rPr lang="en-US" u="sng" dirty="0">
                <a:solidFill>
                  <a:schemeClr val="dk1"/>
                </a:solidFill>
                <a:ea typeface="Calibri"/>
                <a:cs typeface="Calibri"/>
                <a:sym typeface="Calibri"/>
              </a:rPr>
              <a:t>Each word typed into the shell is separated from each other with spaces</a:t>
            </a:r>
            <a:r>
              <a:rPr lang="en-US" dirty="0">
                <a:solidFill>
                  <a:schemeClr val="dk1"/>
                </a:solidFill>
                <a:ea typeface="Calibri"/>
                <a:cs typeface="Calibri"/>
                <a:sym typeface="Calibri"/>
              </a:rPr>
              <a:t>. Commands are the names of programs that are installed on the system. Each command has its own options and arguments.</a:t>
            </a:r>
            <a:endParaRPr lang="ar-IQ" dirty="0">
              <a:solidFill>
                <a:schemeClr val="dk1"/>
              </a:solidFill>
              <a:ea typeface="Calibri"/>
              <a:cs typeface="Calibri"/>
              <a:sym typeface="Calibri"/>
            </a:endParaRPr>
          </a:p>
          <a:p>
            <a:pPr lvl="0">
              <a:lnSpc>
                <a:spcPct val="150000"/>
              </a:lnSpc>
              <a:buClr>
                <a:schemeClr val="dk1"/>
              </a:buClr>
              <a:buSzPts val="2000"/>
            </a:pPr>
            <a:r>
              <a:rPr lang="en-US" dirty="0">
                <a:solidFill>
                  <a:schemeClr val="dk1"/>
                </a:solidFill>
                <a:ea typeface="Calibri"/>
                <a:cs typeface="Calibri"/>
                <a:sym typeface="Calibri"/>
              </a:rPr>
              <a:t> </a:t>
            </a:r>
          </a:p>
          <a:p>
            <a:pPr marL="285750" lvl="0" indent="-285750">
              <a:lnSpc>
                <a:spcPct val="150000"/>
              </a:lnSpc>
              <a:buClr>
                <a:schemeClr val="dk1"/>
              </a:buClr>
              <a:buSzPts val="2000"/>
              <a:buFont typeface="Wingdings" panose="05000000000000000000" pitchFamily="2" charset="2"/>
              <a:buChar char="§"/>
            </a:pPr>
            <a:r>
              <a:rPr lang="en-US" dirty="0">
                <a:solidFill>
                  <a:schemeClr val="dk1"/>
                </a:solidFill>
                <a:ea typeface="Calibri"/>
                <a:cs typeface="Calibri"/>
                <a:sym typeface="Calibri"/>
              </a:rPr>
              <a:t>The </a:t>
            </a:r>
            <a:r>
              <a:rPr lang="en-US" b="1" dirty="0">
                <a:solidFill>
                  <a:schemeClr val="dk1"/>
                </a:solidFill>
                <a:ea typeface="Calibri"/>
                <a:cs typeface="Calibri"/>
                <a:sym typeface="Calibri"/>
              </a:rPr>
              <a:t>Enter key </a:t>
            </a:r>
            <a:r>
              <a:rPr lang="en-US" dirty="0">
                <a:solidFill>
                  <a:schemeClr val="dk1"/>
                </a:solidFill>
                <a:ea typeface="Calibri"/>
                <a:cs typeface="Calibri"/>
                <a:sym typeface="Calibri"/>
              </a:rPr>
              <a:t>is pressed when a user is </a:t>
            </a:r>
            <a:r>
              <a:rPr lang="en-US" b="1" dirty="0">
                <a:solidFill>
                  <a:schemeClr val="dk1"/>
                </a:solidFill>
                <a:ea typeface="Calibri"/>
                <a:cs typeface="Calibri"/>
                <a:sym typeface="Calibri"/>
              </a:rPr>
              <a:t>ready to execute a command</a:t>
            </a:r>
            <a:r>
              <a:rPr lang="en-US" dirty="0">
                <a:solidFill>
                  <a:schemeClr val="dk1"/>
                </a:solidFill>
                <a:ea typeface="Calibri"/>
                <a:cs typeface="Calibri"/>
                <a:sym typeface="Calibri"/>
              </a:rPr>
              <a:t>. Each command is typed on a separate line and the output from each command displays before the shell displays a prompt.</a:t>
            </a:r>
            <a:endParaRPr lang="ar-IQ" dirty="0">
              <a:solidFill>
                <a:schemeClr val="dk1"/>
              </a:solidFill>
              <a:ea typeface="Calibri"/>
              <a:cs typeface="Calibri"/>
              <a:sym typeface="Calibri"/>
            </a:endParaRPr>
          </a:p>
          <a:p>
            <a:pPr lvl="0">
              <a:lnSpc>
                <a:spcPct val="150000"/>
              </a:lnSpc>
              <a:buClr>
                <a:schemeClr val="dk1"/>
              </a:buClr>
              <a:buSzPts val="2000"/>
            </a:pPr>
            <a:endParaRPr lang="en-US" dirty="0"/>
          </a:p>
          <a:p>
            <a:pPr marL="285750" lvl="0" indent="-285750">
              <a:lnSpc>
                <a:spcPct val="150000"/>
              </a:lnSpc>
              <a:buClr>
                <a:schemeClr val="dk1"/>
              </a:buClr>
              <a:buSzPts val="2000"/>
              <a:buFont typeface="Wingdings" panose="05000000000000000000" pitchFamily="2" charset="2"/>
              <a:buChar char="§"/>
            </a:pPr>
            <a:r>
              <a:rPr lang="en-US" dirty="0">
                <a:solidFill>
                  <a:schemeClr val="dk1"/>
                </a:solidFill>
                <a:ea typeface="Calibri"/>
                <a:cs typeface="Calibri"/>
                <a:sym typeface="Calibri"/>
              </a:rPr>
              <a:t> If a user wants to type more than one command on a single line, a </a:t>
            </a:r>
            <a:r>
              <a:rPr lang="en-US" dirty="0">
                <a:solidFill>
                  <a:schemeClr val="accent2">
                    <a:lumMod val="50000"/>
                  </a:schemeClr>
                </a:solidFill>
                <a:ea typeface="Calibri"/>
                <a:cs typeface="Calibri"/>
                <a:sym typeface="Calibri"/>
              </a:rPr>
              <a:t>semicolon, ;</a:t>
            </a:r>
            <a:r>
              <a:rPr lang="ar-IQ" dirty="0">
                <a:solidFill>
                  <a:schemeClr val="accent2">
                    <a:lumMod val="50000"/>
                  </a:schemeClr>
                </a:solidFill>
                <a:ea typeface="Calibri"/>
                <a:cs typeface="Calibri"/>
                <a:sym typeface="Calibri"/>
              </a:rPr>
              <a:t> </a:t>
            </a:r>
            <a:r>
              <a:rPr lang="en-US" dirty="0">
                <a:solidFill>
                  <a:schemeClr val="accent2">
                    <a:lumMod val="50000"/>
                  </a:schemeClr>
                </a:solidFill>
                <a:ea typeface="Calibri"/>
                <a:cs typeface="Calibri"/>
                <a:sym typeface="Calibri"/>
              </a:rPr>
              <a:t>, </a:t>
            </a:r>
            <a:r>
              <a:rPr lang="en-US" dirty="0">
                <a:solidFill>
                  <a:schemeClr val="dk1"/>
                </a:solidFill>
                <a:ea typeface="Calibri"/>
                <a:cs typeface="Calibri"/>
                <a:sym typeface="Calibri"/>
              </a:rPr>
              <a:t>can be used as a command separator. A </a:t>
            </a:r>
            <a:r>
              <a:rPr lang="en-US" dirty="0">
                <a:solidFill>
                  <a:schemeClr val="accent2">
                    <a:lumMod val="50000"/>
                  </a:schemeClr>
                </a:solidFill>
                <a:ea typeface="Calibri"/>
                <a:cs typeface="Calibri"/>
                <a:sym typeface="Calibri"/>
              </a:rPr>
              <a:t>semicolon</a:t>
            </a:r>
            <a:r>
              <a:rPr lang="en-US" dirty="0">
                <a:solidFill>
                  <a:schemeClr val="dk1"/>
                </a:solidFill>
                <a:ea typeface="Calibri"/>
                <a:cs typeface="Calibri"/>
                <a:sym typeface="Calibri"/>
              </a:rPr>
              <a:t> is a member of a class of characters called </a:t>
            </a:r>
            <a:r>
              <a:rPr lang="en-US" u="sng" dirty="0">
                <a:solidFill>
                  <a:schemeClr val="dk1"/>
                </a:solidFill>
                <a:ea typeface="Calibri"/>
                <a:cs typeface="Calibri"/>
                <a:sym typeface="Calibri"/>
              </a:rPr>
              <a:t>meta characters </a:t>
            </a:r>
            <a:r>
              <a:rPr lang="en-US" dirty="0">
                <a:solidFill>
                  <a:schemeClr val="dk1"/>
                </a:solidFill>
                <a:ea typeface="Calibri"/>
                <a:cs typeface="Calibri"/>
                <a:sym typeface="Calibri"/>
              </a:rPr>
              <a:t>that has special meanings for bash. </a:t>
            </a:r>
          </a:p>
        </p:txBody>
      </p:sp>
      <p:sp>
        <p:nvSpPr>
          <p:cNvPr id="3" name="TextBox 2">
            <a:extLst>
              <a:ext uri="{FF2B5EF4-FFF2-40B4-BE49-F238E27FC236}">
                <a16:creationId xmlns:a16="http://schemas.microsoft.com/office/drawing/2014/main" id="{02439EAB-23D8-3B93-A173-C70714479728}"/>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pic>
        <p:nvPicPr>
          <p:cNvPr id="7" name="Graphic 21">
            <a:extLst>
              <a:ext uri="{FF2B5EF4-FFF2-40B4-BE49-F238E27FC236}">
                <a16:creationId xmlns:a16="http://schemas.microsoft.com/office/drawing/2014/main" id="{3A225C42-D217-F8F8-511C-CC52160954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5747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F5521-6EBC-3642-71CE-D7E38AE236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859F0B-ED47-8A9F-F17B-C9A9788554CE}"/>
              </a:ext>
            </a:extLst>
          </p:cNvPr>
          <p:cNvSpPr/>
          <p:nvPr/>
        </p:nvSpPr>
        <p:spPr>
          <a:xfrm>
            <a:off x="468084" y="1839686"/>
            <a:ext cx="11092545"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2CC6E257-9272-A80E-1DC1-AF70ECAE091E}"/>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pic>
        <p:nvPicPr>
          <p:cNvPr id="7" name="Graphic 21">
            <a:extLst>
              <a:ext uri="{FF2B5EF4-FFF2-40B4-BE49-F238E27FC236}">
                <a16:creationId xmlns:a16="http://schemas.microsoft.com/office/drawing/2014/main" id="{265C4AA4-C620-A4BB-EBF6-1F340C824E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107E4F0-AD2F-E401-6DD5-D715132906F4}"/>
              </a:ext>
            </a:extLst>
          </p:cNvPr>
          <p:cNvSpPr/>
          <p:nvPr/>
        </p:nvSpPr>
        <p:spPr>
          <a:xfrm>
            <a:off x="631371" y="2312792"/>
            <a:ext cx="10739781" cy="196529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r>
              <a:rPr lang="en-US" dirty="0">
                <a:solidFill>
                  <a:schemeClr val="accent2">
                    <a:lumMod val="50000"/>
                  </a:schemeClr>
                </a:solidFill>
                <a:ea typeface="Calibri"/>
                <a:cs typeface="Calibri"/>
                <a:sym typeface="Calibri"/>
              </a:rPr>
              <a:t>The password command changes a user's own password. The original password for the account must be specified before a change will be allowed</a:t>
            </a:r>
            <a:r>
              <a:rPr lang="en-US" dirty="0">
                <a:solidFill>
                  <a:schemeClr val="dk1"/>
                </a:solidFill>
                <a:ea typeface="Calibri"/>
                <a:cs typeface="Calibri"/>
                <a:sym typeface="Calibri"/>
              </a:rPr>
              <a:t>. By default, password is configured to require a strong password, consisting </a:t>
            </a:r>
            <a:r>
              <a:rPr lang="en-US" dirty="0">
                <a:solidFill>
                  <a:schemeClr val="accent2">
                    <a:lumMod val="50000"/>
                  </a:schemeClr>
                </a:solidFill>
                <a:ea typeface="Calibri"/>
                <a:cs typeface="Calibri"/>
                <a:sym typeface="Calibri"/>
              </a:rPr>
              <a:t>of lowercase letters, uppercase letters, numbers, and symbols, and is not based on a dictionary word</a:t>
            </a:r>
            <a:r>
              <a:rPr lang="en-US" dirty="0">
                <a:solidFill>
                  <a:schemeClr val="dk1"/>
                </a:solidFill>
                <a:ea typeface="Calibri"/>
                <a:cs typeface="Calibri"/>
                <a:sym typeface="Calibri"/>
              </a:rPr>
              <a:t>. </a:t>
            </a:r>
          </a:p>
          <a:p>
            <a:pPr marL="285750" lvl="0" indent="-285750" algn="just">
              <a:lnSpc>
                <a:spcPct val="150000"/>
              </a:lnSpc>
              <a:buClr>
                <a:srgbClr val="FF0000"/>
              </a:buClr>
              <a:buSzPts val="2000"/>
              <a:buFont typeface="Wingdings" panose="05000000000000000000" pitchFamily="2" charset="2"/>
              <a:buChar char="§"/>
            </a:pPr>
            <a:r>
              <a:rPr lang="en-US" dirty="0">
                <a:solidFill>
                  <a:schemeClr val="dk1"/>
                </a:solidFill>
                <a:ea typeface="Calibri"/>
                <a:cs typeface="Calibri"/>
                <a:sym typeface="Calibri"/>
              </a:rPr>
              <a:t>The super user can use the password command to change other users' passwords.</a:t>
            </a:r>
          </a:p>
          <a:p>
            <a:pPr algn="ctr"/>
            <a:endParaRPr lang="en-US" dirty="0"/>
          </a:p>
        </p:txBody>
      </p:sp>
      <p:pic>
        <p:nvPicPr>
          <p:cNvPr id="5" name="Google Shape;216;p10">
            <a:extLst>
              <a:ext uri="{FF2B5EF4-FFF2-40B4-BE49-F238E27FC236}">
                <a16:creationId xmlns:a16="http://schemas.microsoft.com/office/drawing/2014/main" id="{3671DCAA-76CF-49D3-4C4D-A06785E6EBD6}"/>
              </a:ext>
            </a:extLst>
          </p:cNvPr>
          <p:cNvPicPr preferRelativeResize="0"/>
          <p:nvPr/>
        </p:nvPicPr>
        <p:blipFill rotWithShape="1">
          <a:blip r:embed="rId4">
            <a:alphaModFix/>
          </a:blip>
          <a:srcRect/>
          <a:stretch/>
        </p:blipFill>
        <p:spPr>
          <a:xfrm>
            <a:off x="6836229" y="4400322"/>
            <a:ext cx="4422834" cy="1343465"/>
          </a:xfrm>
          <a:prstGeom prst="rect">
            <a:avLst/>
          </a:prstGeom>
          <a:noFill/>
          <a:ln>
            <a:noFill/>
          </a:ln>
        </p:spPr>
      </p:pic>
      <p:sp>
        <p:nvSpPr>
          <p:cNvPr id="6" name="Google Shape;217;p10">
            <a:extLst>
              <a:ext uri="{FF2B5EF4-FFF2-40B4-BE49-F238E27FC236}">
                <a16:creationId xmlns:a16="http://schemas.microsoft.com/office/drawing/2014/main" id="{A2907A10-5508-1D8C-F064-881B2D4B9FA4}"/>
              </a:ext>
            </a:extLst>
          </p:cNvPr>
          <p:cNvSpPr/>
          <p:nvPr/>
        </p:nvSpPr>
        <p:spPr>
          <a:xfrm>
            <a:off x="631371" y="4500548"/>
            <a:ext cx="5627914" cy="1569620"/>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Font typeface="Wingdings" panose="05000000000000000000" pitchFamily="2" charset="2"/>
              <a:buChar char="Ø"/>
            </a:pPr>
            <a:r>
              <a:rPr lang="en-US" sz="1600" dirty="0">
                <a:solidFill>
                  <a:schemeClr val="dk1"/>
                </a:solidFill>
                <a:latin typeface="Calibri"/>
                <a:ea typeface="Calibri"/>
                <a:cs typeface="Calibri"/>
                <a:sym typeface="Calibri"/>
              </a:rPr>
              <a:t>Password: all authentication tokens updated successfully.</a:t>
            </a:r>
            <a:endParaRPr sz="1600" dirty="0"/>
          </a:p>
          <a:p>
            <a:pPr marL="285750" marR="0" lvl="0" indent="-285750" algn="just" rtl="0">
              <a:spcBef>
                <a:spcPts val="0"/>
              </a:spcBef>
              <a:spcAft>
                <a:spcPts val="0"/>
              </a:spcAft>
              <a:buFont typeface="Wingdings" panose="05000000000000000000" pitchFamily="2" charset="2"/>
              <a:buChar char="Ø"/>
            </a:pPr>
            <a:endParaRPr sz="1600" dirty="0">
              <a:solidFill>
                <a:schemeClr val="dk1"/>
              </a:solidFill>
              <a:latin typeface="Calibri"/>
              <a:ea typeface="Calibri"/>
              <a:cs typeface="Calibri"/>
              <a:sym typeface="Calibri"/>
            </a:endParaRPr>
          </a:p>
          <a:p>
            <a:pPr marL="285750" marR="0" lvl="0" indent="-285750" algn="just" rtl="0">
              <a:spcBef>
                <a:spcPts val="0"/>
              </a:spcBef>
              <a:spcAft>
                <a:spcPts val="0"/>
              </a:spcAft>
              <a:buFont typeface="Wingdings" panose="05000000000000000000" pitchFamily="2" charset="2"/>
              <a:buChar char="Ø"/>
            </a:pPr>
            <a:r>
              <a:rPr lang="en-US" sz="1600" dirty="0">
                <a:solidFill>
                  <a:schemeClr val="dk1"/>
                </a:solidFill>
                <a:latin typeface="Calibri"/>
                <a:ea typeface="Calibri"/>
                <a:cs typeface="Calibri"/>
                <a:sym typeface="Calibri"/>
              </a:rPr>
              <a:t>Linux does not require file name extensions to classify files by type. The file command scans the beginning of a file's contents and displays what type it is. The files to be classified are passed as arguments to the command.</a:t>
            </a:r>
            <a:endParaRPr sz="16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90108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04C5E-AFD0-41B4-07DB-86813F1E0F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9AA1B5-8D7B-C6BD-B7A5-A7AC65E54E60}"/>
              </a:ext>
            </a:extLst>
          </p:cNvPr>
          <p:cNvSpPr/>
          <p:nvPr/>
        </p:nvSpPr>
        <p:spPr>
          <a:xfrm>
            <a:off x="468084" y="1839686"/>
            <a:ext cx="11092545"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519D631B-88B6-ACBF-64FF-D236F761C294}"/>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pic>
        <p:nvPicPr>
          <p:cNvPr id="7" name="Graphic 21">
            <a:extLst>
              <a:ext uri="{FF2B5EF4-FFF2-40B4-BE49-F238E27FC236}">
                <a16:creationId xmlns:a16="http://schemas.microsoft.com/office/drawing/2014/main" id="{53157093-BCA4-D7FC-8807-A819AC50BC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8E969F-9049-EAFF-6323-D8D63A38CC28}"/>
              </a:ext>
            </a:extLst>
          </p:cNvPr>
          <p:cNvSpPr/>
          <p:nvPr/>
        </p:nvSpPr>
        <p:spPr>
          <a:xfrm>
            <a:off x="726109" y="4185296"/>
            <a:ext cx="10739781" cy="196529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r>
              <a:rPr lang="en-US" dirty="0">
                <a:solidFill>
                  <a:schemeClr val="dk1"/>
                </a:solidFill>
                <a:ea typeface="Calibri"/>
                <a:cs typeface="Calibri"/>
                <a:sym typeface="Calibri"/>
              </a:rPr>
              <a:t>The </a:t>
            </a:r>
            <a:r>
              <a:rPr lang="en-US" b="1" dirty="0">
                <a:solidFill>
                  <a:schemeClr val="dk1"/>
                </a:solidFill>
                <a:ea typeface="Calibri"/>
                <a:cs typeface="Calibri"/>
                <a:sym typeface="Calibri"/>
              </a:rPr>
              <a:t>head</a:t>
            </a:r>
            <a:r>
              <a:rPr lang="en-US" dirty="0">
                <a:solidFill>
                  <a:schemeClr val="dk1"/>
                </a:solidFill>
                <a:ea typeface="Calibri"/>
                <a:cs typeface="Calibri"/>
                <a:sym typeface="Calibri"/>
              </a:rPr>
              <a:t> and </a:t>
            </a:r>
            <a:r>
              <a:rPr lang="en-US" b="1" dirty="0">
                <a:solidFill>
                  <a:schemeClr val="dk1"/>
                </a:solidFill>
                <a:ea typeface="Calibri"/>
                <a:cs typeface="Calibri"/>
                <a:sym typeface="Calibri"/>
              </a:rPr>
              <a:t>tail</a:t>
            </a:r>
            <a:r>
              <a:rPr lang="en-US" dirty="0">
                <a:solidFill>
                  <a:schemeClr val="dk1"/>
                </a:solidFill>
                <a:ea typeface="Calibri"/>
                <a:cs typeface="Calibri"/>
                <a:sym typeface="Calibri"/>
              </a:rPr>
              <a:t> commands display the </a:t>
            </a:r>
            <a:r>
              <a:rPr lang="en-US" dirty="0">
                <a:solidFill>
                  <a:schemeClr val="accent2">
                    <a:lumMod val="50000"/>
                  </a:schemeClr>
                </a:solidFill>
                <a:ea typeface="Calibri"/>
                <a:cs typeface="Calibri"/>
                <a:sym typeface="Calibri"/>
              </a:rPr>
              <a:t>beginning and end </a:t>
            </a:r>
            <a:r>
              <a:rPr lang="en-US" dirty="0">
                <a:solidFill>
                  <a:schemeClr val="dk1"/>
                </a:solidFill>
                <a:ea typeface="Calibri"/>
                <a:cs typeface="Calibri"/>
                <a:sym typeface="Calibri"/>
              </a:rPr>
              <a:t>of a </a:t>
            </a:r>
            <a:r>
              <a:rPr lang="en-US" u="sng" dirty="0">
                <a:solidFill>
                  <a:schemeClr val="dk1"/>
                </a:solidFill>
                <a:ea typeface="Calibri"/>
                <a:cs typeface="Calibri"/>
                <a:sym typeface="Calibri"/>
              </a:rPr>
              <a:t>file</a:t>
            </a:r>
            <a:r>
              <a:rPr lang="en-US" dirty="0">
                <a:solidFill>
                  <a:schemeClr val="dk1"/>
                </a:solidFill>
                <a:ea typeface="Calibri"/>
                <a:cs typeface="Calibri"/>
                <a:sym typeface="Calibri"/>
              </a:rPr>
              <a:t> respectively. </a:t>
            </a:r>
            <a:endParaRPr lang="ar-IQ" dirty="0">
              <a:solidFill>
                <a:schemeClr val="dk1"/>
              </a:solidFill>
              <a:ea typeface="Calibri"/>
              <a:cs typeface="Calibri"/>
              <a:sym typeface="Calibri"/>
            </a:endParaRPr>
          </a:p>
          <a:p>
            <a:pPr marL="285750" lvl="0" indent="-285750" algn="just">
              <a:lnSpc>
                <a:spcPct val="150000"/>
              </a:lnSpc>
              <a:buClr>
                <a:srgbClr val="FF0000"/>
              </a:buClr>
              <a:buSzPts val="2000"/>
              <a:buFont typeface="Wingdings" panose="05000000000000000000" pitchFamily="2" charset="2"/>
              <a:buChar char="§"/>
            </a:pPr>
            <a:r>
              <a:rPr lang="en-US" dirty="0">
                <a:solidFill>
                  <a:schemeClr val="dk1"/>
                </a:solidFill>
                <a:ea typeface="Calibri"/>
                <a:cs typeface="Calibri"/>
                <a:sym typeface="Calibri"/>
              </a:rPr>
              <a:t>By default, these commands display 10 lines, but they both have a -n option that allows a different number of lines to be specified. The file to display is passed as an argument to these commands.</a:t>
            </a:r>
          </a:p>
          <a:p>
            <a:pPr algn="just"/>
            <a:endParaRPr lang="en-US" dirty="0"/>
          </a:p>
        </p:txBody>
      </p:sp>
      <p:pic>
        <p:nvPicPr>
          <p:cNvPr id="8" name="Google Shape;230;p11">
            <a:extLst>
              <a:ext uri="{FF2B5EF4-FFF2-40B4-BE49-F238E27FC236}">
                <a16:creationId xmlns:a16="http://schemas.microsoft.com/office/drawing/2014/main" id="{1BCCC2EA-731F-4A3D-D337-36E01B06DF77}"/>
              </a:ext>
            </a:extLst>
          </p:cNvPr>
          <p:cNvPicPr preferRelativeResize="0"/>
          <p:nvPr/>
        </p:nvPicPr>
        <p:blipFill rotWithShape="1">
          <a:blip r:embed="rId4">
            <a:alphaModFix/>
          </a:blip>
          <a:srcRect/>
          <a:stretch/>
        </p:blipFill>
        <p:spPr>
          <a:xfrm>
            <a:off x="2505960" y="2077962"/>
            <a:ext cx="7180078" cy="2107334"/>
          </a:xfrm>
          <a:prstGeom prst="rect">
            <a:avLst/>
          </a:prstGeom>
          <a:noFill/>
          <a:ln>
            <a:noFill/>
          </a:ln>
        </p:spPr>
      </p:pic>
    </p:spTree>
    <p:extLst>
      <p:ext uri="{BB962C8B-B14F-4D97-AF65-F5344CB8AC3E}">
        <p14:creationId xmlns:p14="http://schemas.microsoft.com/office/powerpoint/2010/main" val="1363457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FD54D-CF8F-1109-BFCA-01B4924D65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211B40-50D9-E0C0-A18B-236BEF355287}"/>
              </a:ext>
            </a:extLst>
          </p:cNvPr>
          <p:cNvSpPr/>
          <p:nvPr/>
        </p:nvSpPr>
        <p:spPr>
          <a:xfrm>
            <a:off x="468084" y="1839686"/>
            <a:ext cx="11092545" cy="4452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B323A059-0F7A-4DC8-C6E0-EEB998768F2B}"/>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pic>
        <p:nvPicPr>
          <p:cNvPr id="7" name="Graphic 21">
            <a:extLst>
              <a:ext uri="{FF2B5EF4-FFF2-40B4-BE49-F238E27FC236}">
                <a16:creationId xmlns:a16="http://schemas.microsoft.com/office/drawing/2014/main" id="{BCA255CB-087C-E378-16C2-FF5841C515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4E9E400-94E7-97E2-76BA-94B53488AB20}"/>
              </a:ext>
            </a:extLst>
          </p:cNvPr>
          <p:cNvPicPr>
            <a:picLocks noChangeAspect="1"/>
          </p:cNvPicPr>
          <p:nvPr/>
        </p:nvPicPr>
        <p:blipFill>
          <a:blip r:embed="rId4"/>
          <a:stretch>
            <a:fillRect/>
          </a:stretch>
        </p:blipFill>
        <p:spPr>
          <a:xfrm>
            <a:off x="2137140" y="2312792"/>
            <a:ext cx="7754432" cy="3591426"/>
          </a:xfrm>
          <a:prstGeom prst="rect">
            <a:avLst/>
          </a:prstGeom>
        </p:spPr>
      </p:pic>
      <p:sp>
        <p:nvSpPr>
          <p:cNvPr id="9" name="Rectangle 8">
            <a:extLst>
              <a:ext uri="{FF2B5EF4-FFF2-40B4-BE49-F238E27FC236}">
                <a16:creationId xmlns:a16="http://schemas.microsoft.com/office/drawing/2014/main" id="{E01641A2-6568-AE3C-7E9D-E400E4E31B02}"/>
              </a:ext>
            </a:extLst>
          </p:cNvPr>
          <p:cNvSpPr/>
          <p:nvPr/>
        </p:nvSpPr>
        <p:spPr>
          <a:xfrm>
            <a:off x="4254115" y="4940249"/>
            <a:ext cx="2233772" cy="20869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77740D5-AF43-F782-88C4-5DAD8621EF05}"/>
              </a:ext>
            </a:extLst>
          </p:cNvPr>
          <p:cNvSpPr/>
          <p:nvPr/>
        </p:nvSpPr>
        <p:spPr>
          <a:xfrm>
            <a:off x="4254114" y="2434399"/>
            <a:ext cx="1635058" cy="20869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43654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21AB7-6C41-1185-738F-9130584311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B905D6-2C80-EF4D-A2B6-166108729729}"/>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A19540F9-6FFE-7937-B1D5-D1A30FF6223D}"/>
              </a:ext>
            </a:extLst>
          </p:cNvPr>
          <p:cNvSpPr txBox="1"/>
          <p:nvPr/>
        </p:nvSpPr>
        <p:spPr>
          <a:xfrm>
            <a:off x="468084" y="1236449"/>
            <a:ext cx="12170230" cy="954107"/>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EXECUTING COMMANDS USING THE BASH SHELL</a:t>
            </a:r>
          </a:p>
          <a:p>
            <a:pPr fontAlgn="base"/>
            <a:endParaRPr lang="en-US" sz="2800" dirty="0"/>
          </a:p>
        </p:txBody>
      </p:sp>
      <p:pic>
        <p:nvPicPr>
          <p:cNvPr id="7" name="Graphic 21">
            <a:extLst>
              <a:ext uri="{FF2B5EF4-FFF2-40B4-BE49-F238E27FC236}">
                <a16:creationId xmlns:a16="http://schemas.microsoft.com/office/drawing/2014/main" id="{22571AE8-BA87-B6CD-02E4-38BCDE4D08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Google Shape;257;p13">
            <a:extLst>
              <a:ext uri="{FF2B5EF4-FFF2-40B4-BE49-F238E27FC236}">
                <a16:creationId xmlns:a16="http://schemas.microsoft.com/office/drawing/2014/main" id="{81503D13-E291-C536-1B01-7F723EE22555}"/>
              </a:ext>
            </a:extLst>
          </p:cNvPr>
          <p:cNvPicPr preferRelativeResize="0"/>
          <p:nvPr/>
        </p:nvPicPr>
        <p:blipFill rotWithShape="1">
          <a:blip r:embed="rId4">
            <a:alphaModFix/>
          </a:blip>
          <a:srcRect/>
          <a:stretch/>
        </p:blipFill>
        <p:spPr>
          <a:xfrm>
            <a:off x="1555888" y="2103960"/>
            <a:ext cx="9326618" cy="2584766"/>
          </a:xfrm>
          <a:prstGeom prst="rect">
            <a:avLst/>
          </a:prstGeom>
          <a:noFill/>
          <a:ln>
            <a:noFill/>
          </a:ln>
        </p:spPr>
      </p:pic>
      <p:pic>
        <p:nvPicPr>
          <p:cNvPr id="9" name="Picture 8">
            <a:extLst>
              <a:ext uri="{FF2B5EF4-FFF2-40B4-BE49-F238E27FC236}">
                <a16:creationId xmlns:a16="http://schemas.microsoft.com/office/drawing/2014/main" id="{A1766A66-A02E-7598-4B94-29AE009EF913}"/>
              </a:ext>
            </a:extLst>
          </p:cNvPr>
          <p:cNvPicPr>
            <a:picLocks noChangeAspect="1"/>
          </p:cNvPicPr>
          <p:nvPr/>
        </p:nvPicPr>
        <p:blipFill>
          <a:blip r:embed="rId5"/>
          <a:stretch>
            <a:fillRect/>
          </a:stretch>
        </p:blipFill>
        <p:spPr>
          <a:xfrm>
            <a:off x="1332430" y="5045463"/>
            <a:ext cx="9795305" cy="803835"/>
          </a:xfrm>
          <a:prstGeom prst="rect">
            <a:avLst/>
          </a:prstGeom>
        </p:spPr>
      </p:pic>
      <p:sp>
        <p:nvSpPr>
          <p:cNvPr id="10" name="Rectangle 9">
            <a:extLst>
              <a:ext uri="{FF2B5EF4-FFF2-40B4-BE49-F238E27FC236}">
                <a16:creationId xmlns:a16="http://schemas.microsoft.com/office/drawing/2014/main" id="{FDF9EFD7-0409-C8E6-A6CE-62746B6B46BE}"/>
              </a:ext>
            </a:extLst>
          </p:cNvPr>
          <p:cNvSpPr/>
          <p:nvPr/>
        </p:nvSpPr>
        <p:spPr>
          <a:xfrm>
            <a:off x="4232342" y="2233921"/>
            <a:ext cx="1678600" cy="27000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C010644-AAB5-DFA6-F2B9-BBB83B26C19D}"/>
              </a:ext>
            </a:extLst>
          </p:cNvPr>
          <p:cNvSpPr/>
          <p:nvPr/>
        </p:nvSpPr>
        <p:spPr>
          <a:xfrm>
            <a:off x="4232341" y="3532589"/>
            <a:ext cx="3202601" cy="24441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3948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90B71-00CC-584F-33D3-6323422676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9AC25C-56B8-0DEB-DAA4-E1837EC153F1}"/>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19E99320-F647-F844-F731-C76F88461EA8}"/>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TAB COMPLETION </a:t>
            </a:r>
          </a:p>
        </p:txBody>
      </p:sp>
      <p:pic>
        <p:nvPicPr>
          <p:cNvPr id="7" name="Graphic 21">
            <a:extLst>
              <a:ext uri="{FF2B5EF4-FFF2-40B4-BE49-F238E27FC236}">
                <a16:creationId xmlns:a16="http://schemas.microsoft.com/office/drawing/2014/main" id="{BED42DC4-4859-9885-8DAE-9E87BEAB0C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A677711D-B2AF-A7FC-D2CB-36161D969E8C}"/>
              </a:ext>
            </a:extLst>
          </p:cNvPr>
          <p:cNvSpPr/>
          <p:nvPr/>
        </p:nvSpPr>
        <p:spPr>
          <a:xfrm>
            <a:off x="1348881" y="4368720"/>
            <a:ext cx="9581322" cy="1384954"/>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chemeClr val="dk1"/>
              </a:buClr>
              <a:buSzPts val="2000"/>
              <a:buFont typeface="Wingdings" panose="05000000000000000000" pitchFamily="2" charset="2"/>
              <a:buChar char="Ø"/>
            </a:pPr>
            <a:r>
              <a:rPr lang="en-US" b="1" dirty="0">
                <a:solidFill>
                  <a:schemeClr val="accent4">
                    <a:lumMod val="50000"/>
                  </a:schemeClr>
                </a:solidFill>
                <a:ea typeface="Calibri"/>
                <a:cs typeface="Calibri"/>
                <a:sym typeface="Calibri"/>
              </a:rPr>
              <a:t>Tab completion </a:t>
            </a:r>
            <a:r>
              <a:rPr lang="en-US" dirty="0">
                <a:solidFill>
                  <a:schemeClr val="dk1"/>
                </a:solidFill>
                <a:ea typeface="Calibri"/>
                <a:cs typeface="Calibri"/>
                <a:sym typeface="Calibri"/>
              </a:rPr>
              <a:t>allows a user to quickly complete commands or file names once they have typed enough at the prompt to make it unique. If the characters typed are not unique, pressing the Tab key twice displays all commands that begin with the characters already typed</a:t>
            </a:r>
            <a:r>
              <a:rPr lang="en-US" sz="2000" dirty="0">
                <a:solidFill>
                  <a:schemeClr val="dk1"/>
                </a:solidFill>
                <a:latin typeface="Calibri"/>
                <a:ea typeface="Calibri"/>
                <a:cs typeface="Calibri"/>
                <a:sym typeface="Calibri"/>
              </a:rPr>
              <a:t>.</a:t>
            </a:r>
            <a:endParaRPr sz="2000" dirty="0">
              <a:solidFill>
                <a:schemeClr val="dk1"/>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44319DD1-917F-CDD1-769B-0A744F3013D1}"/>
              </a:ext>
            </a:extLst>
          </p:cNvPr>
          <p:cNvPicPr>
            <a:picLocks noChangeAspect="1"/>
          </p:cNvPicPr>
          <p:nvPr/>
        </p:nvPicPr>
        <p:blipFill>
          <a:blip r:embed="rId4"/>
          <a:stretch>
            <a:fillRect/>
          </a:stretch>
        </p:blipFill>
        <p:spPr>
          <a:xfrm>
            <a:off x="2534952" y="2489385"/>
            <a:ext cx="7209179" cy="1384954"/>
          </a:xfrm>
          <a:prstGeom prst="rect">
            <a:avLst/>
          </a:prstGeom>
        </p:spPr>
      </p:pic>
    </p:spTree>
    <p:extLst>
      <p:ext uri="{BB962C8B-B14F-4D97-AF65-F5344CB8AC3E}">
        <p14:creationId xmlns:p14="http://schemas.microsoft.com/office/powerpoint/2010/main" val="284473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9332B-8D3B-1ED6-D6D1-4106103FE1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D3AAB6-397F-4525-B831-0A2DB0E289C5}"/>
              </a:ext>
            </a:extLst>
          </p:cNvPr>
          <p:cNvSpPr/>
          <p:nvPr/>
        </p:nvSpPr>
        <p:spPr>
          <a:xfrm>
            <a:off x="827314" y="1839687"/>
            <a:ext cx="10624457" cy="4452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CE06D672-293A-5FF9-DF4D-B37FCDEBEAC7}"/>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TAB COMPLETION </a:t>
            </a:r>
          </a:p>
        </p:txBody>
      </p:sp>
      <p:pic>
        <p:nvPicPr>
          <p:cNvPr id="7" name="Graphic 21">
            <a:extLst>
              <a:ext uri="{FF2B5EF4-FFF2-40B4-BE49-F238E27FC236}">
                <a16:creationId xmlns:a16="http://schemas.microsoft.com/office/drawing/2014/main" id="{B0323F92-2D74-0DCE-6068-6D76FF2745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D961A677-5C1D-5C6F-DBAB-F19B7A75C06A}"/>
              </a:ext>
            </a:extLst>
          </p:cNvPr>
          <p:cNvSpPr/>
          <p:nvPr/>
        </p:nvSpPr>
        <p:spPr>
          <a:xfrm>
            <a:off x="1490396" y="3532231"/>
            <a:ext cx="9581322" cy="2769949"/>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chemeClr val="dk1"/>
              </a:buClr>
              <a:buSzPts val="2000"/>
              <a:buFont typeface="Wingdings" panose="05000000000000000000" pitchFamily="2" charset="2"/>
              <a:buChar char="Ø"/>
            </a:pPr>
            <a:r>
              <a:rPr lang="en-US" b="1" dirty="0">
                <a:solidFill>
                  <a:schemeClr val="accent4">
                    <a:lumMod val="50000"/>
                  </a:schemeClr>
                </a:solidFill>
                <a:ea typeface="Calibri"/>
                <a:cs typeface="Calibri"/>
                <a:sym typeface="Calibri"/>
              </a:rPr>
              <a:t>Tab completion </a:t>
            </a:r>
            <a:r>
              <a:rPr lang="en-US" dirty="0">
                <a:solidFill>
                  <a:schemeClr val="dk1"/>
                </a:solidFill>
                <a:ea typeface="Calibri"/>
                <a:cs typeface="Calibri"/>
                <a:sym typeface="Calibri"/>
              </a:rPr>
              <a:t>allows a user to quickly complete commands or file names once they have typed enough at the prompt to make it unique. If the characters typed are not unique, pressing the Tab key twice displays all commands that begin with the characters already typed</a:t>
            </a:r>
            <a:r>
              <a:rPr lang="en-US" sz="2000" dirty="0">
                <a:solidFill>
                  <a:schemeClr val="dk1"/>
                </a:solidFill>
                <a:latin typeface="Calibri"/>
                <a:ea typeface="Calibri"/>
                <a:cs typeface="Calibri"/>
                <a:sym typeface="Calibri"/>
              </a:rPr>
              <a:t>.</a:t>
            </a:r>
            <a:endParaRPr lang="ar-IQ" sz="2000" dirty="0">
              <a:solidFill>
                <a:schemeClr val="dk1"/>
              </a:solidFill>
              <a:latin typeface="Calibri"/>
              <a:ea typeface="Calibri"/>
              <a:cs typeface="Calibri"/>
              <a:sym typeface="Calibri"/>
            </a:endParaRPr>
          </a:p>
          <a:p>
            <a:pPr marL="342900" marR="0" lvl="0" indent="-342900" algn="l" rtl="0">
              <a:lnSpc>
                <a:spcPct val="150000"/>
              </a:lnSpc>
              <a:spcBef>
                <a:spcPts val="0"/>
              </a:spcBef>
              <a:spcAft>
                <a:spcPts val="0"/>
              </a:spcAft>
              <a:buClr>
                <a:schemeClr val="dk1"/>
              </a:buClr>
              <a:buSzPts val="2000"/>
              <a:buFont typeface="Wingdings" panose="05000000000000000000" pitchFamily="2" charset="2"/>
              <a:buChar char="Ø"/>
            </a:pPr>
            <a:endParaRPr lang="ar-IQ" sz="2000" dirty="0">
              <a:solidFill>
                <a:schemeClr val="dk1"/>
              </a:solidFill>
              <a:latin typeface="Calibri"/>
              <a:ea typeface="Calibri"/>
              <a:cs typeface="Calibri"/>
              <a:sym typeface="Calibri"/>
            </a:endParaRPr>
          </a:p>
          <a:p>
            <a:pPr marR="0" lvl="0" algn="l" rtl="0">
              <a:lnSpc>
                <a:spcPct val="150000"/>
              </a:lnSpc>
              <a:spcBef>
                <a:spcPts val="0"/>
              </a:spcBef>
              <a:spcAft>
                <a:spcPts val="0"/>
              </a:spcAft>
              <a:buClr>
                <a:schemeClr val="dk1"/>
              </a:buClr>
              <a:buSzPts val="2000"/>
            </a:pPr>
            <a:endParaRPr lang="ar-IQ" sz="2000" dirty="0">
              <a:solidFill>
                <a:schemeClr val="dk1"/>
              </a:solidFill>
              <a:latin typeface="Calibri"/>
              <a:ea typeface="Calibri"/>
              <a:cs typeface="Calibri"/>
              <a:sym typeface="Calibri"/>
            </a:endParaRPr>
          </a:p>
          <a:p>
            <a:pPr marL="342900" lvl="0" indent="-342900">
              <a:lnSpc>
                <a:spcPct val="150000"/>
              </a:lnSpc>
              <a:buClr>
                <a:schemeClr val="dk1"/>
              </a:buClr>
              <a:buSzPts val="2000"/>
              <a:buFont typeface="Wingdings" panose="05000000000000000000" pitchFamily="2" charset="2"/>
              <a:buChar char="Ø"/>
            </a:pPr>
            <a:r>
              <a:rPr lang="en-US" b="1" dirty="0">
                <a:solidFill>
                  <a:schemeClr val="accent4">
                    <a:lumMod val="50000"/>
                  </a:schemeClr>
                </a:solidFill>
              </a:rPr>
              <a:t>Tab completion </a:t>
            </a:r>
            <a:r>
              <a:rPr lang="en-US" dirty="0"/>
              <a:t>helps in quickly finding and completing file names or paths</a:t>
            </a:r>
            <a:endParaRPr lang="ar-IQ" dirty="0">
              <a:solidFill>
                <a:schemeClr val="dk1"/>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DA3E52C3-07FC-75A3-14E6-6B3652F4A885}"/>
              </a:ext>
            </a:extLst>
          </p:cNvPr>
          <p:cNvPicPr>
            <a:picLocks noChangeAspect="1"/>
          </p:cNvPicPr>
          <p:nvPr/>
        </p:nvPicPr>
        <p:blipFill>
          <a:blip r:embed="rId4"/>
          <a:stretch>
            <a:fillRect/>
          </a:stretch>
        </p:blipFill>
        <p:spPr>
          <a:xfrm>
            <a:off x="2491410" y="1960451"/>
            <a:ext cx="7209179" cy="1384954"/>
          </a:xfrm>
          <a:prstGeom prst="rect">
            <a:avLst/>
          </a:prstGeom>
        </p:spPr>
      </p:pic>
      <p:pic>
        <p:nvPicPr>
          <p:cNvPr id="5" name="Picture 4">
            <a:extLst>
              <a:ext uri="{FF2B5EF4-FFF2-40B4-BE49-F238E27FC236}">
                <a16:creationId xmlns:a16="http://schemas.microsoft.com/office/drawing/2014/main" id="{65211FC7-28BB-E0F1-7036-57830DB26427}"/>
              </a:ext>
            </a:extLst>
          </p:cNvPr>
          <p:cNvPicPr>
            <a:picLocks noChangeAspect="1"/>
          </p:cNvPicPr>
          <p:nvPr/>
        </p:nvPicPr>
        <p:blipFill>
          <a:blip r:embed="rId5"/>
          <a:stretch>
            <a:fillRect/>
          </a:stretch>
        </p:blipFill>
        <p:spPr>
          <a:xfrm>
            <a:off x="1566229" y="4917205"/>
            <a:ext cx="9059539" cy="762106"/>
          </a:xfrm>
          <a:prstGeom prst="rect">
            <a:avLst/>
          </a:prstGeom>
        </p:spPr>
      </p:pic>
    </p:spTree>
    <p:extLst>
      <p:ext uri="{BB962C8B-B14F-4D97-AF65-F5344CB8AC3E}">
        <p14:creationId xmlns:p14="http://schemas.microsoft.com/office/powerpoint/2010/main" val="334159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53D8D-DE8C-911A-4982-9CC5E43A56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92D0A5-42AF-2B5F-B8EB-8F92CD69D1D4}"/>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9806C5C5-F0B3-2D68-AE70-80F9141A3E49}"/>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TAB COMPLETION </a:t>
            </a:r>
          </a:p>
        </p:txBody>
      </p:sp>
      <p:pic>
        <p:nvPicPr>
          <p:cNvPr id="7" name="Graphic 21">
            <a:extLst>
              <a:ext uri="{FF2B5EF4-FFF2-40B4-BE49-F238E27FC236}">
                <a16:creationId xmlns:a16="http://schemas.microsoft.com/office/drawing/2014/main" id="{2A4C1D49-AD9C-C910-9EC5-0CFB7EB4D5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3AADB1EC-F171-D3ED-9C2D-016FB180038C}"/>
              </a:ext>
            </a:extLst>
          </p:cNvPr>
          <p:cNvSpPr/>
          <p:nvPr/>
        </p:nvSpPr>
        <p:spPr>
          <a:xfrm>
            <a:off x="1348880" y="4710761"/>
            <a:ext cx="9581322" cy="1200288"/>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dk1"/>
              </a:buClr>
              <a:buSzPts val="2000"/>
              <a:buFont typeface="Wingdings" panose="05000000000000000000" pitchFamily="2" charset="2"/>
              <a:buChar char="Ø"/>
            </a:pPr>
            <a:r>
              <a:rPr lang="en-US" dirty="0">
                <a:solidFill>
                  <a:schemeClr val="dk1"/>
                </a:solidFill>
                <a:ea typeface="Calibri"/>
                <a:cs typeface="Calibri"/>
                <a:sym typeface="Calibri"/>
              </a:rPr>
              <a:t>Arguments and options can be matched with tab completion for many commands. The </a:t>
            </a:r>
            <a:r>
              <a:rPr lang="en-US" dirty="0" err="1">
                <a:solidFill>
                  <a:schemeClr val="dk1"/>
                </a:solidFill>
                <a:ea typeface="Calibri"/>
                <a:cs typeface="Calibri"/>
                <a:sym typeface="Calibri"/>
              </a:rPr>
              <a:t>useradd</a:t>
            </a:r>
            <a:r>
              <a:rPr lang="en-US" dirty="0">
                <a:solidFill>
                  <a:schemeClr val="dk1"/>
                </a:solidFill>
                <a:ea typeface="Calibri"/>
                <a:cs typeface="Calibri"/>
                <a:sym typeface="Calibri"/>
              </a:rPr>
              <a:t> command is used by the superuser, root, to create additional users on the system. It has many options that can be used to control how that command behaves. </a:t>
            </a:r>
            <a:r>
              <a:rPr lang="en-US" b="1" dirty="0">
                <a:solidFill>
                  <a:schemeClr val="accent2">
                    <a:lumMod val="50000"/>
                  </a:schemeClr>
                </a:solidFill>
                <a:ea typeface="Calibri"/>
                <a:cs typeface="Calibri"/>
                <a:sym typeface="Calibri"/>
              </a:rPr>
              <a:t>Tab completion </a:t>
            </a:r>
            <a:r>
              <a:rPr lang="en-US" dirty="0">
                <a:solidFill>
                  <a:schemeClr val="dk1"/>
                </a:solidFill>
                <a:ea typeface="Calibri"/>
                <a:cs typeface="Calibri"/>
                <a:sym typeface="Calibri"/>
              </a:rPr>
              <a:t>following a partial option can be used to complete the option without a lot of typing.</a:t>
            </a:r>
            <a:endParaRPr dirty="0">
              <a:solidFill>
                <a:schemeClr val="dk1"/>
              </a:solidFill>
              <a:ea typeface="Calibri"/>
              <a:cs typeface="Calibri"/>
              <a:sym typeface="Calibri"/>
            </a:endParaRPr>
          </a:p>
        </p:txBody>
      </p:sp>
      <p:pic>
        <p:nvPicPr>
          <p:cNvPr id="5" name="Google Shape;298;p16">
            <a:extLst>
              <a:ext uri="{FF2B5EF4-FFF2-40B4-BE49-F238E27FC236}">
                <a16:creationId xmlns:a16="http://schemas.microsoft.com/office/drawing/2014/main" id="{4BE7527B-7C0A-5B1A-81F9-46DA47170AC3}"/>
              </a:ext>
            </a:extLst>
          </p:cNvPr>
          <p:cNvPicPr preferRelativeResize="0"/>
          <p:nvPr/>
        </p:nvPicPr>
        <p:blipFill rotWithShape="1">
          <a:blip r:embed="rId4">
            <a:alphaModFix/>
          </a:blip>
          <a:srcRect/>
          <a:stretch/>
        </p:blipFill>
        <p:spPr>
          <a:xfrm>
            <a:off x="1543863" y="2006268"/>
            <a:ext cx="9191357" cy="2537912"/>
          </a:xfrm>
          <a:prstGeom prst="rect">
            <a:avLst/>
          </a:prstGeom>
          <a:noFill/>
          <a:ln>
            <a:noFill/>
          </a:ln>
        </p:spPr>
      </p:pic>
    </p:spTree>
    <p:extLst>
      <p:ext uri="{BB962C8B-B14F-4D97-AF65-F5344CB8AC3E}">
        <p14:creationId xmlns:p14="http://schemas.microsoft.com/office/powerpoint/2010/main" val="383871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49523-0E76-F875-8AFD-7C17AD5DF4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4D01D3-FBEE-9462-99D0-6438E4626B57}"/>
              </a:ext>
            </a:extLst>
          </p:cNvPr>
          <p:cNvSpPr/>
          <p:nvPr/>
        </p:nvSpPr>
        <p:spPr>
          <a:xfrm>
            <a:off x="827314" y="1839687"/>
            <a:ext cx="10961915" cy="4452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886192E2-387D-AE21-0DA1-1842FB9AAED5}"/>
              </a:ext>
            </a:extLst>
          </p:cNvPr>
          <p:cNvSpPr txBox="1"/>
          <p:nvPr/>
        </p:nvSpPr>
        <p:spPr>
          <a:xfrm>
            <a:off x="970277" y="1282263"/>
            <a:ext cx="8708573" cy="892552"/>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COMMAND HISTORY</a:t>
            </a:r>
          </a:p>
          <a:p>
            <a:pPr fontAlgn="base"/>
            <a:endParaRPr lang="en-US" sz="2600" b="1" dirty="0">
              <a:solidFill>
                <a:schemeClr val="accent2">
                  <a:lumMod val="50000"/>
                </a:schemeClr>
              </a:solidFill>
              <a:ea typeface="Calibri"/>
              <a:cs typeface="Calibri"/>
              <a:sym typeface="Calibri"/>
            </a:endParaRPr>
          </a:p>
        </p:txBody>
      </p:sp>
      <p:pic>
        <p:nvPicPr>
          <p:cNvPr id="7" name="Graphic 21">
            <a:extLst>
              <a:ext uri="{FF2B5EF4-FFF2-40B4-BE49-F238E27FC236}">
                <a16:creationId xmlns:a16="http://schemas.microsoft.com/office/drawing/2014/main" id="{03A42E2A-0FD6-AC8B-70EF-8E4E79D24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2ED13D2D-82D7-E76A-7021-18BA481D9FF9}"/>
              </a:ext>
            </a:extLst>
          </p:cNvPr>
          <p:cNvSpPr/>
          <p:nvPr/>
        </p:nvSpPr>
        <p:spPr>
          <a:xfrm>
            <a:off x="970277" y="4512374"/>
            <a:ext cx="10809515" cy="1708120"/>
          </a:xfrm>
          <a:prstGeom prst="rect">
            <a:avLst/>
          </a:prstGeom>
          <a:noFill/>
          <a:ln>
            <a:noFill/>
          </a:ln>
        </p:spPr>
        <p:txBody>
          <a:bodyPr spcFirstLastPara="1" wrap="square" lIns="91425" tIns="45700" rIns="91425" bIns="45700" anchor="t" anchorCtr="0">
            <a:spAutoFit/>
          </a:bodyPr>
          <a:lstStyle/>
          <a:p>
            <a:pPr>
              <a:lnSpc>
                <a:spcPct val="150000"/>
              </a:lnSpc>
            </a:pPr>
            <a:r>
              <a:rPr lang="en-US" sz="1600" b="1" dirty="0"/>
              <a:t>The </a:t>
            </a:r>
            <a:r>
              <a:rPr lang="en-US" b="1" dirty="0">
                <a:solidFill>
                  <a:schemeClr val="accent2">
                    <a:lumMod val="50000"/>
                  </a:schemeClr>
                </a:solidFill>
              </a:rPr>
              <a:t>history</a:t>
            </a:r>
            <a:r>
              <a:rPr lang="en-US" sz="1600" b="1" dirty="0"/>
              <a:t> command </a:t>
            </a:r>
            <a:r>
              <a:rPr lang="en-US" sz="1600" dirty="0"/>
              <a:t>displays a list of previously executed commands prefixed with a command number.</a:t>
            </a:r>
          </a:p>
          <a:p>
            <a:pPr>
              <a:lnSpc>
                <a:spcPct val="150000"/>
              </a:lnSpc>
            </a:pPr>
            <a:r>
              <a:rPr lang="en-US" sz="1600" dirty="0"/>
              <a:t>The exclamation point character, </a:t>
            </a:r>
            <a:r>
              <a:rPr lang="en-US" dirty="0"/>
              <a:t>!</a:t>
            </a:r>
            <a:r>
              <a:rPr lang="en-US" sz="1600" dirty="0"/>
              <a:t>, is a metacharacter that is used to expand previous commands without having to retype them.</a:t>
            </a:r>
            <a:br>
              <a:rPr lang="en-US" sz="1600" dirty="0"/>
            </a:br>
            <a:r>
              <a:rPr lang="en-US" b="1" dirty="0">
                <a:solidFill>
                  <a:srgbClr val="002060"/>
                </a:solidFill>
              </a:rPr>
              <a:t>!string</a:t>
            </a:r>
            <a:r>
              <a:rPr lang="en-US" sz="1600" dirty="0">
                <a:solidFill>
                  <a:srgbClr val="002060"/>
                </a:solidFill>
              </a:rPr>
              <a:t> </a:t>
            </a:r>
            <a:r>
              <a:rPr lang="en-US" sz="1600" dirty="0"/>
              <a:t>expands to the most recent command that begins with the string specified.</a:t>
            </a:r>
            <a:endParaRPr lang="ar-IQ" sz="1600" dirty="0"/>
          </a:p>
          <a:p>
            <a:pPr>
              <a:lnSpc>
                <a:spcPct val="150000"/>
              </a:lnSpc>
            </a:pPr>
            <a:r>
              <a:rPr lang="en-US" sz="1600" b="1" dirty="0">
                <a:solidFill>
                  <a:srgbClr val="0070C0"/>
                </a:solidFill>
              </a:rPr>
              <a:t>!number</a:t>
            </a:r>
            <a:r>
              <a:rPr lang="en-US" sz="1600" dirty="0">
                <a:solidFill>
                  <a:srgbClr val="0070C0"/>
                </a:solidFill>
              </a:rPr>
              <a:t> </a:t>
            </a:r>
            <a:r>
              <a:rPr lang="en-US" sz="1600" dirty="0"/>
              <a:t>expands to the command matching the number specified.</a:t>
            </a:r>
          </a:p>
        </p:txBody>
      </p:sp>
      <p:pic>
        <p:nvPicPr>
          <p:cNvPr id="8" name="Picture 7">
            <a:extLst>
              <a:ext uri="{FF2B5EF4-FFF2-40B4-BE49-F238E27FC236}">
                <a16:creationId xmlns:a16="http://schemas.microsoft.com/office/drawing/2014/main" id="{916D5A3A-7FB7-B235-9F5A-80AEC4F37CA4}"/>
              </a:ext>
            </a:extLst>
          </p:cNvPr>
          <p:cNvPicPr>
            <a:picLocks noChangeAspect="1"/>
          </p:cNvPicPr>
          <p:nvPr/>
        </p:nvPicPr>
        <p:blipFill>
          <a:blip r:embed="rId4"/>
          <a:stretch>
            <a:fillRect/>
          </a:stretch>
        </p:blipFill>
        <p:spPr>
          <a:xfrm>
            <a:off x="1348880" y="1965118"/>
            <a:ext cx="4222209" cy="2421825"/>
          </a:xfrm>
          <a:prstGeom prst="rect">
            <a:avLst/>
          </a:prstGeom>
        </p:spPr>
      </p:pic>
      <p:pic>
        <p:nvPicPr>
          <p:cNvPr id="10" name="Picture 9">
            <a:extLst>
              <a:ext uri="{FF2B5EF4-FFF2-40B4-BE49-F238E27FC236}">
                <a16:creationId xmlns:a16="http://schemas.microsoft.com/office/drawing/2014/main" id="{E20E59A1-0874-32DB-04DB-4B05E7D4B1CA}"/>
              </a:ext>
            </a:extLst>
          </p:cNvPr>
          <p:cNvPicPr>
            <a:picLocks noChangeAspect="1"/>
          </p:cNvPicPr>
          <p:nvPr/>
        </p:nvPicPr>
        <p:blipFill>
          <a:blip r:embed="rId5"/>
          <a:stretch>
            <a:fillRect/>
          </a:stretch>
        </p:blipFill>
        <p:spPr>
          <a:xfrm>
            <a:off x="6010363" y="2509728"/>
            <a:ext cx="4874256" cy="1133017"/>
          </a:xfrm>
          <a:prstGeom prst="rect">
            <a:avLst/>
          </a:prstGeom>
        </p:spPr>
      </p:pic>
      <p:sp>
        <p:nvSpPr>
          <p:cNvPr id="11" name="Rectangle 10">
            <a:extLst>
              <a:ext uri="{FF2B5EF4-FFF2-40B4-BE49-F238E27FC236}">
                <a16:creationId xmlns:a16="http://schemas.microsoft.com/office/drawing/2014/main" id="{B0D7C865-7F3F-DA82-5F1B-FA350758D92D}"/>
              </a:ext>
            </a:extLst>
          </p:cNvPr>
          <p:cNvSpPr/>
          <p:nvPr/>
        </p:nvSpPr>
        <p:spPr>
          <a:xfrm>
            <a:off x="3043553" y="3642745"/>
            <a:ext cx="416431" cy="23948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6512C70-B58D-6D72-1403-E7725623380A}"/>
              </a:ext>
            </a:extLst>
          </p:cNvPr>
          <p:cNvSpPr/>
          <p:nvPr/>
        </p:nvSpPr>
        <p:spPr>
          <a:xfrm>
            <a:off x="7802857" y="2433015"/>
            <a:ext cx="350543" cy="23618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634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4471D-9823-3DDF-C49C-B49B4B116B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8F4C3C-48B4-68A7-CAC7-49C6EE8FF191}"/>
              </a:ext>
            </a:extLst>
          </p:cNvPr>
          <p:cNvSpPr/>
          <p:nvPr/>
        </p:nvSpPr>
        <p:spPr>
          <a:xfrm>
            <a:off x="511630" y="1839687"/>
            <a:ext cx="11168742" cy="4452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8B388434-6B06-8899-D833-D2652FCA0F1D}"/>
              </a:ext>
            </a:extLst>
          </p:cNvPr>
          <p:cNvSpPr txBox="1"/>
          <p:nvPr/>
        </p:nvSpPr>
        <p:spPr>
          <a:xfrm>
            <a:off x="970277" y="12822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Editing Command Line</a:t>
            </a:r>
          </a:p>
        </p:txBody>
      </p:sp>
      <p:pic>
        <p:nvPicPr>
          <p:cNvPr id="7" name="Graphic 21">
            <a:extLst>
              <a:ext uri="{FF2B5EF4-FFF2-40B4-BE49-F238E27FC236}">
                <a16:creationId xmlns:a16="http://schemas.microsoft.com/office/drawing/2014/main" id="{54DC8492-5F34-5CF0-EBFF-2CE73B5531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693EFC86-D850-493A-E4E1-3F00C2201E56}"/>
              </a:ext>
            </a:extLst>
          </p:cNvPr>
          <p:cNvSpPr/>
          <p:nvPr/>
        </p:nvSpPr>
        <p:spPr>
          <a:xfrm>
            <a:off x="772392" y="1861729"/>
            <a:ext cx="10460182" cy="4408859"/>
          </a:xfrm>
          <a:prstGeom prst="rect">
            <a:avLst/>
          </a:prstGeom>
          <a:noFill/>
          <a:ln>
            <a:noFill/>
          </a:ln>
        </p:spPr>
        <p:txBody>
          <a:bodyPr spcFirstLastPara="1" wrap="square" lIns="91425" tIns="45700" rIns="91425" bIns="45700" anchor="t" anchorCtr="0">
            <a:spAutoFit/>
          </a:bodyPr>
          <a:lstStyle/>
          <a:p>
            <a:pPr marL="342900" lvl="0" indent="-342900">
              <a:lnSpc>
                <a:spcPct val="150000"/>
              </a:lnSpc>
              <a:buClr>
                <a:schemeClr val="dk1"/>
              </a:buClr>
              <a:buSzPts val="2400"/>
              <a:buFont typeface="Wingdings" panose="05000000000000000000" pitchFamily="2" charset="2"/>
              <a:buChar char="§"/>
            </a:pPr>
            <a:r>
              <a:rPr lang="en-US" sz="1700" dirty="0">
                <a:solidFill>
                  <a:schemeClr val="dk1"/>
                </a:solidFill>
                <a:ea typeface="Calibri"/>
                <a:cs typeface="Calibri"/>
                <a:sym typeface="Calibri"/>
              </a:rPr>
              <a:t>The arrow keys can be used to navigate through previous command lines in the shell's history. </a:t>
            </a:r>
            <a:endParaRPr lang="ar-IQ" sz="1700" dirty="0">
              <a:solidFill>
                <a:schemeClr val="dk1"/>
              </a:solidFill>
              <a:ea typeface="Calibri"/>
              <a:cs typeface="Calibri"/>
              <a:sym typeface="Calibri"/>
            </a:endParaRPr>
          </a:p>
          <a:p>
            <a:pPr marL="342900" lvl="0" indent="-342900">
              <a:lnSpc>
                <a:spcPct val="150000"/>
              </a:lnSpc>
              <a:buClr>
                <a:schemeClr val="dk1"/>
              </a:buClr>
              <a:buSzPts val="2400"/>
              <a:buFont typeface="Wingdings" panose="05000000000000000000" pitchFamily="2" charset="2"/>
              <a:buChar char="§"/>
            </a:pPr>
            <a:r>
              <a:rPr lang="en-US" sz="1700" b="1" dirty="0">
                <a:solidFill>
                  <a:schemeClr val="accent2">
                    <a:lumMod val="50000"/>
                  </a:schemeClr>
                </a:solidFill>
                <a:ea typeface="Calibri"/>
                <a:cs typeface="Calibri"/>
                <a:sym typeface="Calibri"/>
              </a:rPr>
              <a:t>Up Arrow </a:t>
            </a:r>
            <a:r>
              <a:rPr lang="en-US" sz="1700" dirty="0">
                <a:solidFill>
                  <a:schemeClr val="dk1"/>
                </a:solidFill>
                <a:ea typeface="Calibri"/>
                <a:cs typeface="Calibri"/>
                <a:sym typeface="Calibri"/>
              </a:rPr>
              <a:t>edits the previous command in the history list. </a:t>
            </a:r>
            <a:endParaRPr lang="ar-IQ" sz="1700" dirty="0">
              <a:solidFill>
                <a:schemeClr val="dk1"/>
              </a:solidFill>
              <a:ea typeface="Calibri"/>
              <a:cs typeface="Calibri"/>
              <a:sym typeface="Calibri"/>
            </a:endParaRPr>
          </a:p>
          <a:p>
            <a:pPr marL="342900" lvl="0" indent="-342900">
              <a:lnSpc>
                <a:spcPct val="150000"/>
              </a:lnSpc>
              <a:buClr>
                <a:schemeClr val="dk1"/>
              </a:buClr>
              <a:buSzPts val="2400"/>
              <a:buFont typeface="Wingdings" panose="05000000000000000000" pitchFamily="2" charset="2"/>
              <a:buChar char="§"/>
            </a:pPr>
            <a:r>
              <a:rPr lang="en-US" sz="1700" b="1" dirty="0">
                <a:solidFill>
                  <a:schemeClr val="accent2">
                    <a:lumMod val="50000"/>
                  </a:schemeClr>
                </a:solidFill>
                <a:ea typeface="Calibri"/>
                <a:cs typeface="Calibri"/>
                <a:sym typeface="Calibri"/>
              </a:rPr>
              <a:t>Down Arrow </a:t>
            </a:r>
            <a:r>
              <a:rPr lang="en-US" sz="1700" dirty="0">
                <a:solidFill>
                  <a:schemeClr val="dk1"/>
                </a:solidFill>
                <a:ea typeface="Calibri"/>
                <a:cs typeface="Calibri"/>
                <a:sym typeface="Calibri"/>
              </a:rPr>
              <a:t>edits the next command in the history list. Use this key when the Up Arrow has been pressed too many times. Left Arrow and Right Arrow move the cursor left and right in the current command line being edited.</a:t>
            </a:r>
            <a:endParaRPr lang="en-US" sz="1700" dirty="0"/>
          </a:p>
          <a:p>
            <a:pPr marL="342900" lvl="0" indent="-342900">
              <a:lnSpc>
                <a:spcPct val="150000"/>
              </a:lnSpc>
              <a:buClr>
                <a:schemeClr val="dk1"/>
              </a:buClr>
              <a:buSzPts val="2400"/>
              <a:buFont typeface="Wingdings" panose="05000000000000000000" pitchFamily="2" charset="2"/>
              <a:buChar char="§"/>
            </a:pPr>
            <a:r>
              <a:rPr lang="en-US" sz="1700" dirty="0">
                <a:solidFill>
                  <a:schemeClr val="dk1"/>
                </a:solidFill>
                <a:ea typeface="Calibri"/>
                <a:cs typeface="Calibri"/>
                <a:sym typeface="Calibri"/>
              </a:rPr>
              <a:t> The </a:t>
            </a:r>
            <a:r>
              <a:rPr lang="en-US" sz="1700" b="1" dirty="0">
                <a:solidFill>
                  <a:schemeClr val="accent2">
                    <a:lumMod val="50000"/>
                  </a:schemeClr>
                </a:solidFill>
                <a:ea typeface="Calibri"/>
                <a:cs typeface="Calibri"/>
                <a:sym typeface="Calibri"/>
              </a:rPr>
              <a:t>Esc+. </a:t>
            </a:r>
            <a:r>
              <a:rPr lang="en-US" sz="1700" dirty="0">
                <a:solidFill>
                  <a:schemeClr val="dk1"/>
                </a:solidFill>
                <a:ea typeface="Calibri"/>
                <a:cs typeface="Calibri"/>
                <a:sym typeface="Calibri"/>
              </a:rPr>
              <a:t>key combination causes the shell </a:t>
            </a:r>
            <a:r>
              <a:rPr lang="en-US" sz="1700" u="sng" dirty="0">
                <a:solidFill>
                  <a:schemeClr val="dk1"/>
                </a:solidFill>
                <a:ea typeface="Calibri"/>
                <a:cs typeface="Calibri"/>
                <a:sym typeface="Calibri"/>
              </a:rPr>
              <a:t>to copy the last word of the previous command on the current command line where the cursor is</a:t>
            </a:r>
            <a:r>
              <a:rPr lang="en-US" sz="1700" dirty="0">
                <a:solidFill>
                  <a:schemeClr val="dk1"/>
                </a:solidFill>
                <a:ea typeface="Calibri"/>
                <a:cs typeface="Calibri"/>
                <a:sym typeface="Calibri"/>
              </a:rPr>
              <a:t>. If used repeatedly, it will continue to go through earlier commands.</a:t>
            </a:r>
            <a:endParaRPr lang="ar-IQ" sz="1700" dirty="0">
              <a:solidFill>
                <a:schemeClr val="dk1"/>
              </a:solidFill>
              <a:ea typeface="Calibri"/>
              <a:cs typeface="Calibri"/>
              <a:sym typeface="Calibri"/>
            </a:endParaRPr>
          </a:p>
          <a:p>
            <a:pPr marL="342900" lvl="0" indent="-342900">
              <a:lnSpc>
                <a:spcPct val="150000"/>
              </a:lnSpc>
              <a:buClr>
                <a:schemeClr val="dk1"/>
              </a:buClr>
              <a:buSzPts val="2400"/>
              <a:buFont typeface="Wingdings" panose="05000000000000000000" pitchFamily="2" charset="2"/>
              <a:buChar char="§"/>
            </a:pPr>
            <a:endParaRPr lang="ar-IQ" sz="1700" dirty="0">
              <a:solidFill>
                <a:schemeClr val="dk1"/>
              </a:solidFill>
              <a:ea typeface="Calibri"/>
              <a:cs typeface="Calibri"/>
              <a:sym typeface="Calibri"/>
            </a:endParaRPr>
          </a:p>
          <a:p>
            <a:pPr marL="285750" lvl="0" indent="-285750">
              <a:lnSpc>
                <a:spcPct val="150000"/>
              </a:lnSpc>
              <a:buClr>
                <a:srgbClr val="FF0000"/>
              </a:buClr>
              <a:buSzPts val="2000"/>
              <a:buFont typeface="Wingdings" panose="05000000000000000000" pitchFamily="2" charset="2"/>
              <a:buChar char="§"/>
            </a:pPr>
            <a:r>
              <a:rPr lang="en-US" sz="1700" b="1" dirty="0">
                <a:solidFill>
                  <a:schemeClr val="accent2">
                    <a:lumMod val="50000"/>
                  </a:schemeClr>
                </a:solidFill>
                <a:ea typeface="Calibri"/>
                <a:cs typeface="Calibri"/>
                <a:sym typeface="Calibri"/>
              </a:rPr>
              <a:t>EDITING THE COMMAND LINE </a:t>
            </a:r>
            <a:r>
              <a:rPr lang="en-US" sz="1700" dirty="0">
                <a:solidFill>
                  <a:schemeClr val="dk1"/>
                </a:solidFill>
                <a:ea typeface="Calibri"/>
                <a:cs typeface="Calibri"/>
                <a:sym typeface="Calibri"/>
              </a:rPr>
              <a:t>When used interactively, bash has a command line-editing feature. This allows the user to use text editor commands to move around within and modify the current command being typed. </a:t>
            </a:r>
          </a:p>
          <a:p>
            <a:pPr marL="285750" lvl="0" indent="-285750">
              <a:lnSpc>
                <a:spcPct val="150000"/>
              </a:lnSpc>
              <a:buClr>
                <a:schemeClr val="dk1"/>
              </a:buClr>
              <a:buSzPts val="2000"/>
              <a:buFont typeface="Wingdings" panose="05000000000000000000" pitchFamily="2" charset="2"/>
              <a:buChar char="§"/>
            </a:pPr>
            <a:r>
              <a:rPr lang="en-US" sz="1700" b="1" dirty="0">
                <a:solidFill>
                  <a:schemeClr val="dk1"/>
                </a:solidFill>
                <a:ea typeface="Calibri"/>
                <a:cs typeface="Calibri"/>
                <a:sym typeface="Calibri"/>
              </a:rPr>
              <a:t>Using the arrow keys </a:t>
            </a:r>
            <a:r>
              <a:rPr lang="en-US" sz="1700" dirty="0">
                <a:solidFill>
                  <a:schemeClr val="dk1"/>
                </a:solidFill>
                <a:ea typeface="Calibri"/>
                <a:cs typeface="Calibri"/>
                <a:sym typeface="Calibri"/>
              </a:rPr>
              <a:t>to move within the current command and to step through the command history was introduced earlier in this session. More powerful editing commands are introduced in the following table.</a:t>
            </a:r>
          </a:p>
        </p:txBody>
      </p:sp>
    </p:spTree>
    <p:extLst>
      <p:ext uri="{BB962C8B-B14F-4D97-AF65-F5344CB8AC3E}">
        <p14:creationId xmlns:p14="http://schemas.microsoft.com/office/powerpoint/2010/main" val="5772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25613-B5DD-1C36-83F1-B51255E571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13F190-6519-C139-D960-6821ED8C51C8}"/>
              </a:ext>
            </a:extLst>
          </p:cNvPr>
          <p:cNvSpPr/>
          <p:nvPr/>
        </p:nvSpPr>
        <p:spPr>
          <a:xfrm>
            <a:off x="511630" y="1230086"/>
            <a:ext cx="11168742" cy="5062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7BC72A0F-6243-535C-EB0B-DE82BDF45D24}"/>
              </a:ext>
            </a:extLst>
          </p:cNvPr>
          <p:cNvSpPr txBox="1"/>
          <p:nvPr/>
        </p:nvSpPr>
        <p:spPr>
          <a:xfrm>
            <a:off x="796106" y="65112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Access the Command Line: </a:t>
            </a:r>
            <a:r>
              <a:rPr lang="en-US" sz="2600" b="1" dirty="0">
                <a:solidFill>
                  <a:schemeClr val="accent2">
                    <a:lumMod val="50000"/>
                  </a:schemeClr>
                </a:solidFill>
                <a:ea typeface="Calibri"/>
                <a:cs typeface="Calibri"/>
                <a:sym typeface="Calibri"/>
              </a:rPr>
              <a:t>Editing Command Line</a:t>
            </a:r>
          </a:p>
        </p:txBody>
      </p:sp>
      <p:pic>
        <p:nvPicPr>
          <p:cNvPr id="7" name="Graphic 21">
            <a:extLst>
              <a:ext uri="{FF2B5EF4-FFF2-40B4-BE49-F238E27FC236}">
                <a16:creationId xmlns:a16="http://schemas.microsoft.com/office/drawing/2014/main" id="{E8C1F879-3E9D-6AE7-8823-15E88DF20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350;p20">
            <a:extLst>
              <a:ext uri="{FF2B5EF4-FFF2-40B4-BE49-F238E27FC236}">
                <a16:creationId xmlns:a16="http://schemas.microsoft.com/office/drawing/2014/main" id="{9A212B78-5E33-75EB-50FF-A571807BF423}"/>
              </a:ext>
            </a:extLst>
          </p:cNvPr>
          <p:cNvPicPr preferRelativeResize="0"/>
          <p:nvPr/>
        </p:nvPicPr>
        <p:blipFill rotWithShape="1">
          <a:blip r:embed="rId4">
            <a:alphaModFix/>
          </a:blip>
          <a:srcRect/>
          <a:stretch/>
        </p:blipFill>
        <p:spPr>
          <a:xfrm>
            <a:off x="1918736" y="1447800"/>
            <a:ext cx="8653989" cy="4627117"/>
          </a:xfrm>
          <a:prstGeom prst="rect">
            <a:avLst/>
          </a:prstGeom>
          <a:noFill/>
          <a:ln>
            <a:noFill/>
          </a:ln>
        </p:spPr>
      </p:pic>
    </p:spTree>
    <p:extLst>
      <p:ext uri="{BB962C8B-B14F-4D97-AF65-F5344CB8AC3E}">
        <p14:creationId xmlns:p14="http://schemas.microsoft.com/office/powerpoint/2010/main" val="2219727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44F5-4873-A09C-C62B-FA552FADEA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9E6798-A023-F658-C7FF-C6FA3F958A3B}"/>
              </a:ext>
            </a:extLst>
          </p:cNvPr>
          <p:cNvSpPr/>
          <p:nvPr/>
        </p:nvSpPr>
        <p:spPr>
          <a:xfrm>
            <a:off x="796106" y="1230086"/>
            <a:ext cx="9512665" cy="4976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AAADF66D-4721-36F4-E1B8-88CA67565B02}"/>
              </a:ext>
            </a:extLst>
          </p:cNvPr>
          <p:cNvSpPr txBox="1"/>
          <p:nvPr/>
        </p:nvSpPr>
        <p:spPr>
          <a:xfrm>
            <a:off x="796106" y="651123"/>
            <a:ext cx="8708573" cy="523220"/>
          </a:xfrm>
          <a:prstGeom prst="rect">
            <a:avLst/>
          </a:prstGeom>
          <a:noFill/>
        </p:spPr>
        <p:txBody>
          <a:bodyPr wrap="square" rtlCol="0">
            <a:spAutoFit/>
          </a:bodyPr>
          <a:lstStyle/>
          <a:p>
            <a:pPr lvl="0"/>
            <a:r>
              <a:rPr lang="en-US" sz="2800" b="1" dirty="0">
                <a:solidFill>
                  <a:schemeClr val="accent2">
                    <a:lumMod val="50000"/>
                  </a:schemeClr>
                </a:solidFill>
                <a:ea typeface="Calibri"/>
                <a:cs typeface="Calibri"/>
                <a:sym typeface="Calibri"/>
              </a:rPr>
              <a:t>BASH COMMANDS AND KEYBOARD SHORTCUTS</a:t>
            </a:r>
          </a:p>
        </p:txBody>
      </p:sp>
      <p:pic>
        <p:nvPicPr>
          <p:cNvPr id="7" name="Graphic 21">
            <a:extLst>
              <a:ext uri="{FF2B5EF4-FFF2-40B4-BE49-F238E27FC236}">
                <a16:creationId xmlns:a16="http://schemas.microsoft.com/office/drawing/2014/main" id="{DD60F4C8-57E2-E6F5-625D-EF5BA0C235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Google Shape;364;p21">
            <a:extLst>
              <a:ext uri="{FF2B5EF4-FFF2-40B4-BE49-F238E27FC236}">
                <a16:creationId xmlns:a16="http://schemas.microsoft.com/office/drawing/2014/main" id="{77BEE7EE-F436-C0AA-21E1-AE4FA9435744}"/>
              </a:ext>
            </a:extLst>
          </p:cNvPr>
          <p:cNvPicPr preferRelativeResize="0"/>
          <p:nvPr/>
        </p:nvPicPr>
        <p:blipFill rotWithShape="1">
          <a:blip r:embed="rId4">
            <a:alphaModFix/>
            <a:extLst>
              <a:ext uri="{BEBA8EAE-BF5A-486C-A8C5-ECC9F3942E4B}">
                <a14:imgProps xmlns:a14="http://schemas.microsoft.com/office/drawing/2010/main">
                  <a14:imgLayer r:embed="rId5">
                    <a14:imgEffect>
                      <a14:saturation sat="200000"/>
                    </a14:imgEffect>
                  </a14:imgLayer>
                </a14:imgProps>
              </a:ext>
            </a:extLst>
          </a:blip>
          <a:srcRect/>
          <a:stretch/>
        </p:blipFill>
        <p:spPr>
          <a:xfrm>
            <a:off x="2154830" y="1345688"/>
            <a:ext cx="6795216" cy="4745585"/>
          </a:xfrm>
          <a:prstGeom prst="rect">
            <a:avLst/>
          </a:prstGeom>
          <a:noFill/>
          <a:ln>
            <a:noFill/>
          </a:ln>
        </p:spPr>
      </p:pic>
    </p:spTree>
    <p:extLst>
      <p:ext uri="{BB962C8B-B14F-4D97-AF65-F5344CB8AC3E}">
        <p14:creationId xmlns:p14="http://schemas.microsoft.com/office/powerpoint/2010/main" val="1907304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B4AE2-A9DF-D95B-EBE6-CBC006FB842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8DFBB5B-4422-1D36-F50A-2B7C8557681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D22EE639-23AE-8EF1-4EC3-68CE1684E59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8F2EA450-9DFB-4592-4BE4-3F6D15C339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BAC5BBBB-0ED7-ED02-892D-116DB3B7743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50147E7-046A-C8AA-6305-6B8E3F9012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0F7DF61E-294E-09B3-0583-2B66B66100BB}"/>
              </a:ext>
            </a:extLst>
          </p:cNvPr>
          <p:cNvSpPr txBox="1"/>
          <p:nvPr/>
        </p:nvSpPr>
        <p:spPr>
          <a:xfrm>
            <a:off x="6022961" y="1427816"/>
            <a:ext cx="6112764" cy="553998"/>
          </a:xfrm>
          <a:prstGeom prst="rect">
            <a:avLst/>
          </a:prstGeom>
          <a:noFill/>
        </p:spPr>
        <p:txBody>
          <a:bodyPr wrap="none" rtlCol="0">
            <a:spAutoFit/>
          </a:bodyPr>
          <a:lstStyle/>
          <a:p>
            <a:pPr lvl="0" algn="ctr"/>
            <a:r>
              <a:rPr lang="en-US" sz="3000" dirty="0"/>
              <a:t>Manage Files from the Command Line</a:t>
            </a:r>
          </a:p>
        </p:txBody>
      </p:sp>
      <p:pic>
        <p:nvPicPr>
          <p:cNvPr id="5" name="Graphic 21">
            <a:extLst>
              <a:ext uri="{FF2B5EF4-FFF2-40B4-BE49-F238E27FC236}">
                <a16:creationId xmlns:a16="http://schemas.microsoft.com/office/drawing/2014/main" id="{90DE9ED9-D1C2-ABD7-6F4F-36DE61E199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394B5BD-1D8D-D830-992D-CC842E12B369}"/>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IQ"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4514E0A7-88C9-4F79-E26F-E6E308E7B9A8}"/>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400345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84C96-2E52-A2AA-FBF9-4D5D130E5C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3C266B-9D87-2B44-5D71-B5014BB33771}"/>
              </a:ext>
            </a:extLst>
          </p:cNvPr>
          <p:cNvSpPr/>
          <p:nvPr/>
        </p:nvSpPr>
        <p:spPr>
          <a:xfrm>
            <a:off x="827314" y="1356192"/>
            <a:ext cx="10417629"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F0829ECB-BAB4-0784-206D-5D748E134141}"/>
              </a:ext>
            </a:extLst>
          </p:cNvPr>
          <p:cNvSpPr txBox="1"/>
          <p:nvPr/>
        </p:nvSpPr>
        <p:spPr>
          <a:xfrm>
            <a:off x="970277" y="791308"/>
            <a:ext cx="8708573" cy="553998"/>
          </a:xfrm>
          <a:prstGeom prst="rect">
            <a:avLst/>
          </a:prstGeom>
          <a:noFill/>
        </p:spPr>
        <p:txBody>
          <a:bodyPr wrap="square" rtlCol="0">
            <a:spAutoFit/>
          </a:bodyPr>
          <a:lstStyle/>
          <a:p>
            <a:pPr fontAlgn="base"/>
            <a:r>
              <a:rPr lang="en-US" sz="3000" b="1" i="0" dirty="0">
                <a:solidFill>
                  <a:srgbClr val="273239"/>
                </a:solidFill>
                <a:effectLst/>
                <a:latin typeface="Nunito" pitchFamily="2" charset="0"/>
              </a:rPr>
              <a:t>Managing Files from the Command Line</a:t>
            </a:r>
          </a:p>
        </p:txBody>
      </p:sp>
      <p:pic>
        <p:nvPicPr>
          <p:cNvPr id="7" name="Graphic 21">
            <a:extLst>
              <a:ext uri="{FF2B5EF4-FFF2-40B4-BE49-F238E27FC236}">
                <a16:creationId xmlns:a16="http://schemas.microsoft.com/office/drawing/2014/main" id="{171C60F7-D81E-5CB7-3515-C3D8A94D5D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15187378-E699-1717-4DA6-998AC452E8D1}"/>
              </a:ext>
            </a:extLst>
          </p:cNvPr>
          <p:cNvSpPr/>
          <p:nvPr/>
        </p:nvSpPr>
        <p:spPr>
          <a:xfrm>
            <a:off x="1164298" y="1551603"/>
            <a:ext cx="9863403" cy="187739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THE FILE SYSTEM HIERARCHY:</a:t>
            </a:r>
            <a:endParaRPr kumimoji="0" lang="ar-IQ" sz="20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US" sz="1900" dirty="0"/>
              <a:t>All files on a Linux system are stored on file systems which are organized into a single inverted tree of directories, known as a file system hierarchy.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900" dirty="0"/>
              <a:t>This tree is inverted because the root of the tree is said to be at the top of the hierarchy, and the branches of directories and subdirectories stretch below the root.</a:t>
            </a:r>
            <a:endParaRPr lang="ar-EG" sz="1900" dirty="0"/>
          </a:p>
        </p:txBody>
      </p:sp>
      <p:grpSp>
        <p:nvGrpSpPr>
          <p:cNvPr id="2" name="Group 1">
            <a:extLst>
              <a:ext uri="{FF2B5EF4-FFF2-40B4-BE49-F238E27FC236}">
                <a16:creationId xmlns:a16="http://schemas.microsoft.com/office/drawing/2014/main" id="{4D65B847-9ED0-49E1-6B0D-D6BF21097A4F}"/>
              </a:ext>
            </a:extLst>
          </p:cNvPr>
          <p:cNvGrpSpPr/>
          <p:nvPr/>
        </p:nvGrpSpPr>
        <p:grpSpPr>
          <a:xfrm>
            <a:off x="2485758" y="3309257"/>
            <a:ext cx="6897728" cy="2919501"/>
            <a:chOff x="2026845" y="3195147"/>
            <a:chExt cx="7337915" cy="2585718"/>
          </a:xfrm>
        </p:grpSpPr>
        <p:pic>
          <p:nvPicPr>
            <p:cNvPr id="8" name="Picture 7">
              <a:extLst>
                <a:ext uri="{FF2B5EF4-FFF2-40B4-BE49-F238E27FC236}">
                  <a16:creationId xmlns:a16="http://schemas.microsoft.com/office/drawing/2014/main" id="{41B9CEBF-0D80-E2FC-F432-82717C2235F6}"/>
                </a:ext>
              </a:extLst>
            </p:cNvPr>
            <p:cNvPicPr>
              <a:picLocks noChangeAspect="1"/>
            </p:cNvPicPr>
            <p:nvPr/>
          </p:nvPicPr>
          <p:blipFill>
            <a:blip r:embed="rId4"/>
            <a:stretch>
              <a:fillRect/>
            </a:stretch>
          </p:blipFill>
          <p:spPr>
            <a:xfrm>
              <a:off x="2026845" y="3195147"/>
              <a:ext cx="7337915" cy="2331007"/>
            </a:xfrm>
            <a:prstGeom prst="rect">
              <a:avLst/>
            </a:prstGeom>
          </p:spPr>
        </p:pic>
        <p:sp>
          <p:nvSpPr>
            <p:cNvPr id="9" name="Rectangle 8">
              <a:extLst>
                <a:ext uri="{FF2B5EF4-FFF2-40B4-BE49-F238E27FC236}">
                  <a16:creationId xmlns:a16="http://schemas.microsoft.com/office/drawing/2014/main" id="{E4BC624B-89F8-B64C-4C48-2100D96C607E}"/>
                </a:ext>
              </a:extLst>
            </p:cNvPr>
            <p:cNvSpPr/>
            <p:nvPr/>
          </p:nvSpPr>
          <p:spPr>
            <a:xfrm>
              <a:off x="3693693" y="5449387"/>
              <a:ext cx="4694966" cy="331478"/>
            </a:xfrm>
            <a:prstGeom prst="rect">
              <a:avLst/>
            </a:prstGeom>
          </p:spPr>
          <p:txBody>
            <a:bodyPr wrap="none">
              <a:spAutoFit/>
            </a:bodyPr>
            <a:lstStyle/>
            <a:p>
              <a:r>
                <a:rPr lang="en-US" b="1" dirty="0">
                  <a:solidFill>
                    <a:schemeClr val="accent4">
                      <a:lumMod val="50000"/>
                    </a:schemeClr>
                  </a:solidFill>
                </a:rPr>
                <a:t>Significant file system directories in Red Hat </a:t>
              </a:r>
              <a:endParaRPr lang="ar-EG" b="1" dirty="0">
                <a:solidFill>
                  <a:schemeClr val="accent4">
                    <a:lumMod val="50000"/>
                  </a:schemeClr>
                </a:solidFill>
              </a:endParaRPr>
            </a:p>
          </p:txBody>
        </p:sp>
      </p:grpSp>
    </p:spTree>
    <p:extLst>
      <p:ext uri="{BB962C8B-B14F-4D97-AF65-F5344CB8AC3E}">
        <p14:creationId xmlns:p14="http://schemas.microsoft.com/office/powerpoint/2010/main" val="3459190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C3E04-A54A-7C14-2307-D91A46E34B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99A9C6-A533-EFEE-E444-D19CE0237A00}"/>
              </a:ext>
            </a:extLst>
          </p:cNvPr>
          <p:cNvSpPr/>
          <p:nvPr/>
        </p:nvSpPr>
        <p:spPr>
          <a:xfrm>
            <a:off x="827314" y="1839687"/>
            <a:ext cx="10624457" cy="426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C0DAD21C-704C-5F28-391F-C18FBAF7FD05}"/>
              </a:ext>
            </a:extLst>
          </p:cNvPr>
          <p:cNvSpPr txBox="1"/>
          <p:nvPr/>
        </p:nvSpPr>
        <p:spPr>
          <a:xfrm>
            <a:off x="970277" y="1216004"/>
            <a:ext cx="8708573" cy="523220"/>
          </a:xfrm>
          <a:prstGeom prst="rect">
            <a:avLst/>
          </a:prstGeom>
          <a:noFill/>
        </p:spPr>
        <p:txBody>
          <a:bodyPr wrap="square" rtlCol="0">
            <a:spAutoFit/>
          </a:bodyPr>
          <a:lstStyle/>
          <a:p>
            <a:pPr fontAlgn="base"/>
            <a:r>
              <a:rPr lang="en-US" sz="2800" b="1" dirty="0">
                <a:solidFill>
                  <a:srgbClr val="273239"/>
                </a:solidFill>
                <a:latin typeface="Nunito" pitchFamily="2" charset="0"/>
              </a:rPr>
              <a:t>Managing Files from the Command Line</a:t>
            </a:r>
          </a:p>
        </p:txBody>
      </p:sp>
      <p:pic>
        <p:nvPicPr>
          <p:cNvPr id="7" name="Graphic 21">
            <a:extLst>
              <a:ext uri="{FF2B5EF4-FFF2-40B4-BE49-F238E27FC236}">
                <a16:creationId xmlns:a16="http://schemas.microsoft.com/office/drawing/2014/main" id="{87DC2112-3CFE-2211-1C6E-5318BF1FEB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F5D59436-99B8-4DD1-2CA5-708313BC3452}"/>
              </a:ext>
            </a:extLst>
          </p:cNvPr>
          <p:cNvSpPr/>
          <p:nvPr/>
        </p:nvSpPr>
        <p:spPr>
          <a:xfrm>
            <a:off x="1295399" y="2172813"/>
            <a:ext cx="9949543" cy="3600945"/>
          </a:xfrm>
          <a:prstGeom prst="rect">
            <a:avLst/>
          </a:prstGeom>
          <a:noFill/>
          <a:ln>
            <a:noFill/>
          </a:ln>
        </p:spPr>
        <p:txBody>
          <a:bodyPr spcFirstLastPara="1" wrap="square" lIns="91425" tIns="45700" rIns="91425" bIns="45700" anchor="t" anchorCtr="0">
            <a:spAutoFit/>
          </a:bodyPr>
          <a:lstStyle/>
          <a:p>
            <a:pPr marL="285750" indent="-285750">
              <a:lnSpc>
                <a:spcPct val="150000"/>
              </a:lnSpc>
              <a:buClr>
                <a:schemeClr val="accent4">
                  <a:lumMod val="50000"/>
                </a:schemeClr>
              </a:buClr>
              <a:buFont typeface="Wingdings" panose="05000000000000000000" pitchFamily="2" charset="2"/>
              <a:buChar char="§"/>
            </a:pPr>
            <a:r>
              <a:rPr lang="en-US" sz="1900" dirty="0"/>
              <a:t>The </a:t>
            </a:r>
            <a:r>
              <a:rPr lang="en-US" sz="1900" b="1" dirty="0"/>
              <a:t>directory / </a:t>
            </a:r>
            <a:r>
              <a:rPr lang="en-US" sz="1900" dirty="0"/>
              <a:t>is the </a:t>
            </a:r>
            <a:r>
              <a:rPr lang="en-US" sz="1900" dirty="0">
                <a:solidFill>
                  <a:schemeClr val="accent4">
                    <a:lumMod val="50000"/>
                  </a:schemeClr>
                </a:solidFill>
              </a:rPr>
              <a:t>root directory </a:t>
            </a:r>
            <a:r>
              <a:rPr lang="en-US" sz="1900" dirty="0"/>
              <a:t>at the top of the file system hierarchy. </a:t>
            </a:r>
          </a:p>
          <a:p>
            <a:pPr marL="285750" indent="-285750">
              <a:lnSpc>
                <a:spcPct val="150000"/>
              </a:lnSpc>
              <a:buClr>
                <a:schemeClr val="accent4">
                  <a:lumMod val="50000"/>
                </a:schemeClr>
              </a:buClr>
              <a:buFont typeface="Wingdings" panose="05000000000000000000" pitchFamily="2" charset="2"/>
              <a:buChar char="§"/>
            </a:pPr>
            <a:r>
              <a:rPr lang="en-US" sz="1900" dirty="0"/>
              <a:t>The </a:t>
            </a:r>
            <a:r>
              <a:rPr lang="en-US" sz="1900" b="1" dirty="0">
                <a:solidFill>
                  <a:schemeClr val="accent4">
                    <a:lumMod val="50000"/>
                  </a:schemeClr>
                </a:solidFill>
              </a:rPr>
              <a:t>/</a:t>
            </a:r>
            <a:r>
              <a:rPr lang="en-US" sz="1900" dirty="0"/>
              <a:t> character is also used as a </a:t>
            </a:r>
            <a:r>
              <a:rPr lang="en-US" sz="1900" u="sng" dirty="0"/>
              <a:t>directory separator </a:t>
            </a:r>
            <a:r>
              <a:rPr lang="en-US" sz="1900" dirty="0"/>
              <a:t>in file names. For example, if </a:t>
            </a:r>
            <a:r>
              <a:rPr lang="en-US" sz="1900" dirty="0" err="1"/>
              <a:t>etc</a:t>
            </a:r>
            <a:r>
              <a:rPr lang="en-US" sz="1900" dirty="0"/>
              <a:t> is a subdirectory of the / directory, we could call that directory /etc. </a:t>
            </a:r>
          </a:p>
          <a:p>
            <a:pPr marL="285750" indent="-285750">
              <a:lnSpc>
                <a:spcPct val="150000"/>
              </a:lnSpc>
              <a:buClr>
                <a:schemeClr val="accent4">
                  <a:lumMod val="50000"/>
                </a:schemeClr>
              </a:buClr>
              <a:buFont typeface="Wingdings" panose="05000000000000000000" pitchFamily="2" charset="2"/>
              <a:buChar char="§"/>
            </a:pPr>
            <a:r>
              <a:rPr lang="en-US" sz="1900" dirty="0"/>
              <a:t>Likewise, if the /</a:t>
            </a:r>
            <a:r>
              <a:rPr lang="en-US" sz="1900" dirty="0" err="1"/>
              <a:t>etc</a:t>
            </a:r>
            <a:r>
              <a:rPr lang="en-US" sz="1900" dirty="0"/>
              <a:t> directory contained a file named issue, we could refer to that file as / </a:t>
            </a:r>
            <a:r>
              <a:rPr lang="en-US" sz="1900" dirty="0" err="1"/>
              <a:t>etc</a:t>
            </a:r>
            <a:r>
              <a:rPr lang="en-US" sz="1900" dirty="0"/>
              <a:t>/issue. </a:t>
            </a:r>
          </a:p>
          <a:p>
            <a:pPr marL="285750" indent="-285750">
              <a:lnSpc>
                <a:spcPct val="150000"/>
              </a:lnSpc>
              <a:buClr>
                <a:schemeClr val="accent4">
                  <a:lumMod val="50000"/>
                </a:schemeClr>
              </a:buClr>
              <a:buFont typeface="Wingdings" panose="05000000000000000000" pitchFamily="2" charset="2"/>
              <a:buChar char="§"/>
            </a:pPr>
            <a:r>
              <a:rPr lang="en-US" sz="1900" dirty="0">
                <a:solidFill>
                  <a:schemeClr val="accent4">
                    <a:lumMod val="50000"/>
                  </a:schemeClr>
                </a:solidFill>
              </a:rPr>
              <a:t>Subdirectories</a:t>
            </a:r>
            <a:r>
              <a:rPr lang="en-US" sz="1900" dirty="0"/>
              <a:t> of </a:t>
            </a:r>
            <a:r>
              <a:rPr lang="en-US" sz="1900" b="1" dirty="0">
                <a:solidFill>
                  <a:schemeClr val="accent4">
                    <a:lumMod val="50000"/>
                  </a:schemeClr>
                </a:solidFill>
              </a:rPr>
              <a:t>/</a:t>
            </a:r>
            <a:r>
              <a:rPr lang="en-US" sz="1900" dirty="0"/>
              <a:t> are used for standardized purposes to organize files by type and purpose. This makes it easier to find files. For example, in the root directory, the subdirectory /boot is used for storing files needed to boot the system.</a:t>
            </a:r>
            <a:endParaRPr lang="ar-EG" sz="1900" dirty="0"/>
          </a:p>
        </p:txBody>
      </p:sp>
    </p:spTree>
    <p:extLst>
      <p:ext uri="{BB962C8B-B14F-4D97-AF65-F5344CB8AC3E}">
        <p14:creationId xmlns:p14="http://schemas.microsoft.com/office/powerpoint/2010/main" val="1230042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D7892-49E8-401A-1FE1-3AADCEEA37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B783F6-37B9-0F11-4073-61DC08A3C34D}"/>
              </a:ext>
            </a:extLst>
          </p:cNvPr>
          <p:cNvSpPr/>
          <p:nvPr/>
        </p:nvSpPr>
        <p:spPr>
          <a:xfrm>
            <a:off x="827314" y="2292347"/>
            <a:ext cx="10069287" cy="342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3C881D4B-B106-9DB7-6435-8143090742D8}"/>
              </a:ext>
            </a:extLst>
          </p:cNvPr>
          <p:cNvSpPr txBox="1"/>
          <p:nvPr/>
        </p:nvSpPr>
        <p:spPr>
          <a:xfrm>
            <a:off x="970277" y="1598302"/>
            <a:ext cx="8708573" cy="523220"/>
          </a:xfrm>
          <a:prstGeom prst="rect">
            <a:avLst/>
          </a:prstGeom>
          <a:noFill/>
        </p:spPr>
        <p:txBody>
          <a:bodyPr wrap="square" rtlCol="0">
            <a:spAutoFit/>
          </a:bodyPr>
          <a:lstStyle/>
          <a:p>
            <a:r>
              <a:rPr lang="en-US" sz="2800" b="1" dirty="0">
                <a:latin typeface="Alexandria"/>
              </a:rPr>
              <a:t>Linux File System Hierarchy: </a:t>
            </a:r>
            <a:r>
              <a:rPr lang="en-US" sz="2800" b="1" dirty="0">
                <a:solidFill>
                  <a:schemeClr val="accent4">
                    <a:lumMod val="50000"/>
                  </a:schemeClr>
                </a:solidFill>
                <a:latin typeface="Alexandria"/>
              </a:rPr>
              <a:t>Benefits</a:t>
            </a:r>
          </a:p>
        </p:txBody>
      </p:sp>
      <p:pic>
        <p:nvPicPr>
          <p:cNvPr id="7" name="Graphic 21">
            <a:extLst>
              <a:ext uri="{FF2B5EF4-FFF2-40B4-BE49-F238E27FC236}">
                <a16:creationId xmlns:a16="http://schemas.microsoft.com/office/drawing/2014/main" id="{31E58C8D-EDD7-7724-F372-0FB90F97EF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93FE441E-AC2D-CAA8-7A21-031939F36419}"/>
              </a:ext>
            </a:extLst>
          </p:cNvPr>
          <p:cNvSpPr/>
          <p:nvPr/>
        </p:nvSpPr>
        <p:spPr>
          <a:xfrm>
            <a:off x="1295399" y="2572493"/>
            <a:ext cx="9949543" cy="2492950"/>
          </a:xfrm>
          <a:prstGeom prst="rect">
            <a:avLst/>
          </a:prstGeom>
          <a:noFill/>
          <a:ln>
            <a:noFill/>
          </a:ln>
        </p:spPr>
        <p:txBody>
          <a:bodyPr spcFirstLastPara="1" wrap="square" lIns="91425" tIns="45700" rIns="91425" bIns="45700" anchor="t" anchorCtr="0">
            <a:spAutoFit/>
          </a:bodyPr>
          <a:lstStyle/>
          <a:p>
            <a:pPr algn="just">
              <a:lnSpc>
                <a:spcPct val="150000"/>
              </a:lnSpc>
            </a:pPr>
            <a:r>
              <a:rPr lang="en-US" sz="2400" b="1" dirty="0">
                <a:latin typeface="Alexandria"/>
              </a:rPr>
              <a:t>Key Benefits:</a:t>
            </a:r>
          </a:p>
          <a:p>
            <a:pPr marL="342900" indent="-342900">
              <a:lnSpc>
                <a:spcPct val="150000"/>
              </a:lnSpc>
              <a:buFont typeface="Arial" panose="020B0604020202020204" pitchFamily="34" charset="0"/>
              <a:buChar char="•"/>
            </a:pPr>
            <a:r>
              <a:rPr lang="en-US" sz="2000" dirty="0">
                <a:latin typeface="Alexandria"/>
              </a:rPr>
              <a:t>Ensures consistency across different Linux distributions</a:t>
            </a:r>
          </a:p>
          <a:p>
            <a:pPr marL="342900" indent="-342900">
              <a:lnSpc>
                <a:spcPct val="150000"/>
              </a:lnSpc>
              <a:buFont typeface="Arial" panose="020B0604020202020204" pitchFamily="34" charset="0"/>
              <a:buChar char="•"/>
            </a:pPr>
            <a:r>
              <a:rPr lang="en-US" sz="2000" dirty="0">
                <a:latin typeface="Alexandria"/>
              </a:rPr>
              <a:t>Provides predictability for software developers and system administrators</a:t>
            </a:r>
          </a:p>
          <a:p>
            <a:pPr marL="342900" indent="-342900">
              <a:lnSpc>
                <a:spcPct val="150000"/>
              </a:lnSpc>
              <a:buFont typeface="Arial" panose="020B0604020202020204" pitchFamily="34" charset="0"/>
              <a:buChar char="•"/>
            </a:pPr>
            <a:r>
              <a:rPr lang="en-US" sz="2000" dirty="0">
                <a:latin typeface="Alexandria"/>
              </a:rPr>
              <a:t>Facilitates interoperability between different Unix-like systems</a:t>
            </a:r>
          </a:p>
          <a:p>
            <a:pPr marL="342900" indent="-342900">
              <a:lnSpc>
                <a:spcPct val="150000"/>
              </a:lnSpc>
              <a:buFont typeface="Arial" panose="020B0604020202020204" pitchFamily="34" charset="0"/>
              <a:buChar char="•"/>
            </a:pPr>
            <a:r>
              <a:rPr lang="en-US" sz="2000" dirty="0">
                <a:latin typeface="Alexandria"/>
              </a:rPr>
              <a:t>Standardizes locations of important files and directories</a:t>
            </a:r>
            <a:endParaRPr lang="en-US" sz="3200" dirty="0">
              <a:latin typeface="Alexandria"/>
            </a:endParaRPr>
          </a:p>
        </p:txBody>
      </p:sp>
    </p:spTree>
    <p:extLst>
      <p:ext uri="{BB962C8B-B14F-4D97-AF65-F5344CB8AC3E}">
        <p14:creationId xmlns:p14="http://schemas.microsoft.com/office/powerpoint/2010/main" val="332862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1C9C5-209C-E9DB-37DF-3A6B622631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F1D3F7-6DF5-E5DE-C588-D2DF62118681}"/>
              </a:ext>
            </a:extLst>
          </p:cNvPr>
          <p:cNvSpPr/>
          <p:nvPr/>
        </p:nvSpPr>
        <p:spPr>
          <a:xfrm>
            <a:off x="970277" y="1438179"/>
            <a:ext cx="9196980" cy="485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C7E3BF21-B5B8-40BE-6BED-3BC26A611ADB}"/>
              </a:ext>
            </a:extLst>
          </p:cNvPr>
          <p:cNvSpPr txBox="1"/>
          <p:nvPr/>
        </p:nvSpPr>
        <p:spPr>
          <a:xfrm>
            <a:off x="1214480" y="849148"/>
            <a:ext cx="6996218" cy="523220"/>
          </a:xfrm>
          <a:prstGeom prst="rect">
            <a:avLst/>
          </a:prstGeom>
          <a:noFill/>
        </p:spPr>
        <p:txBody>
          <a:bodyPr wrap="square" rtlCol="0">
            <a:spAutoFit/>
          </a:bodyPr>
          <a:lstStyle/>
          <a:p>
            <a:pPr fontAlgn="base"/>
            <a:r>
              <a:rPr lang="en-US" sz="2800" b="1" dirty="0">
                <a:solidFill>
                  <a:srgbClr val="273239"/>
                </a:solidFill>
                <a:latin typeface="Nunito" pitchFamily="2" charset="0"/>
              </a:rPr>
              <a:t>File System Hierarchy</a:t>
            </a:r>
          </a:p>
        </p:txBody>
      </p:sp>
      <p:pic>
        <p:nvPicPr>
          <p:cNvPr id="7" name="Graphic 21">
            <a:extLst>
              <a:ext uri="{FF2B5EF4-FFF2-40B4-BE49-F238E27FC236}">
                <a16:creationId xmlns:a16="http://schemas.microsoft.com/office/drawing/2014/main" id="{56A2D193-296A-F726-4858-482D1BF84C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61A52679-5784-76D6-2249-39531B400C11}"/>
              </a:ext>
            </a:extLst>
          </p:cNvPr>
          <p:cNvPicPr>
            <a:picLocks noChangeAspect="1"/>
          </p:cNvPicPr>
          <p:nvPr/>
        </p:nvPicPr>
        <p:blipFill>
          <a:blip r:embed="rId4">
            <a:extLst>
              <a:ext uri="{BEBA8EAE-BF5A-486C-A8C5-ECC9F3942E4B}">
                <a14:imgProps xmlns:a14="http://schemas.microsoft.com/office/drawing/2010/main">
                  <a14:imgLayer r:embed="rId5">
                    <a14:imgEffect>
                      <a14:saturation sat="300000"/>
                    </a14:imgEffect>
                  </a14:imgLayer>
                </a14:imgProps>
              </a:ext>
            </a:extLst>
          </a:blip>
          <a:stretch>
            <a:fillRect/>
          </a:stretch>
        </p:blipFill>
        <p:spPr>
          <a:xfrm>
            <a:off x="2926836" y="1492302"/>
            <a:ext cx="5283861" cy="4746205"/>
          </a:xfrm>
          <a:prstGeom prst="rect">
            <a:avLst/>
          </a:prstGeom>
        </p:spPr>
      </p:pic>
    </p:spTree>
    <p:extLst>
      <p:ext uri="{BB962C8B-B14F-4D97-AF65-F5344CB8AC3E}">
        <p14:creationId xmlns:p14="http://schemas.microsoft.com/office/powerpoint/2010/main" val="1839889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F5BC4-3B23-AC73-6E97-E602C3FBA7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409C41-6CCC-3A0D-5AF6-A9EEB80C0800}"/>
              </a:ext>
            </a:extLst>
          </p:cNvPr>
          <p:cNvSpPr/>
          <p:nvPr/>
        </p:nvSpPr>
        <p:spPr>
          <a:xfrm>
            <a:off x="970277" y="1438179"/>
            <a:ext cx="9196980" cy="485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3A1BC0BF-D868-A519-849B-E322160C6419}"/>
              </a:ext>
            </a:extLst>
          </p:cNvPr>
          <p:cNvSpPr txBox="1"/>
          <p:nvPr/>
        </p:nvSpPr>
        <p:spPr>
          <a:xfrm>
            <a:off x="970277" y="914959"/>
            <a:ext cx="8708573" cy="523220"/>
          </a:xfrm>
          <a:prstGeom prst="rect">
            <a:avLst/>
          </a:prstGeom>
          <a:noFill/>
        </p:spPr>
        <p:txBody>
          <a:bodyPr wrap="square" rtlCol="0">
            <a:spAutoFit/>
          </a:bodyPr>
          <a:lstStyle/>
          <a:p>
            <a:pPr fontAlgn="base"/>
            <a:r>
              <a:rPr lang="en-US" sz="2800" b="1" dirty="0">
                <a:solidFill>
                  <a:srgbClr val="273239"/>
                </a:solidFill>
                <a:latin typeface="Nunito" pitchFamily="2" charset="0"/>
              </a:rPr>
              <a:t>Managing Files from the Command Line</a:t>
            </a:r>
          </a:p>
        </p:txBody>
      </p:sp>
      <p:pic>
        <p:nvPicPr>
          <p:cNvPr id="7" name="Graphic 21">
            <a:extLst>
              <a:ext uri="{FF2B5EF4-FFF2-40B4-BE49-F238E27FC236}">
                <a16:creationId xmlns:a16="http://schemas.microsoft.com/office/drawing/2014/main" id="{5B3CA146-FC3C-1B46-8F99-78F2656B5D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2614894-9563-EC0F-9C8B-D0928FBC79E4}"/>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900"/>
                    </a14:imgEffect>
                  </a14:imgLayer>
                </a14:imgProps>
              </a:ext>
            </a:extLst>
          </a:blip>
          <a:stretch>
            <a:fillRect/>
          </a:stretch>
        </p:blipFill>
        <p:spPr>
          <a:xfrm>
            <a:off x="3526971" y="1531052"/>
            <a:ext cx="4691743" cy="4626078"/>
          </a:xfrm>
          <a:prstGeom prst="rect">
            <a:avLst/>
          </a:prstGeom>
        </p:spPr>
      </p:pic>
    </p:spTree>
    <p:extLst>
      <p:ext uri="{BB962C8B-B14F-4D97-AF65-F5344CB8AC3E}">
        <p14:creationId xmlns:p14="http://schemas.microsoft.com/office/powerpoint/2010/main" val="2010804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4C0AB-52E4-506F-8CC2-A6688A5784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26AD46-D264-637F-A619-E983D0964711}"/>
              </a:ext>
            </a:extLst>
          </p:cNvPr>
          <p:cNvSpPr/>
          <p:nvPr/>
        </p:nvSpPr>
        <p:spPr>
          <a:xfrm>
            <a:off x="293914" y="1401981"/>
            <a:ext cx="11488938" cy="4391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8C7E8930-30F6-36AD-2F35-E86B3FE22AA7}"/>
              </a:ext>
            </a:extLst>
          </p:cNvPr>
          <p:cNvSpPr txBox="1"/>
          <p:nvPr/>
        </p:nvSpPr>
        <p:spPr>
          <a:xfrm>
            <a:off x="659218" y="852863"/>
            <a:ext cx="8708573" cy="492443"/>
          </a:xfrm>
          <a:prstGeom prst="rect">
            <a:avLst/>
          </a:prstGeom>
          <a:noFill/>
        </p:spPr>
        <p:txBody>
          <a:bodyPr wrap="square" rtlCol="0">
            <a:spAutoFit/>
          </a:bodyPr>
          <a:lstStyle/>
          <a:p>
            <a:pPr fontAlgn="base"/>
            <a:r>
              <a:rPr lang="en-US" sz="2600" b="1" i="0" dirty="0">
                <a:solidFill>
                  <a:srgbClr val="273239"/>
                </a:solidFill>
                <a:effectLst/>
                <a:latin typeface="Nunito" pitchFamily="2" charset="0"/>
              </a:rPr>
              <a:t>LOCATING FILES BY NAME</a:t>
            </a:r>
          </a:p>
        </p:txBody>
      </p:sp>
      <p:pic>
        <p:nvPicPr>
          <p:cNvPr id="7" name="Graphic 21">
            <a:extLst>
              <a:ext uri="{FF2B5EF4-FFF2-40B4-BE49-F238E27FC236}">
                <a16:creationId xmlns:a16="http://schemas.microsoft.com/office/drawing/2014/main" id="{ECA194B3-7CBC-1F7A-BD98-5760C0BDE3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F197E6E2-E891-E7B2-DA3F-48BF9DB00BB2}"/>
              </a:ext>
            </a:extLst>
          </p:cNvPr>
          <p:cNvSpPr/>
          <p:nvPr/>
        </p:nvSpPr>
        <p:spPr>
          <a:xfrm>
            <a:off x="293914" y="1837749"/>
            <a:ext cx="5040086" cy="3046948"/>
          </a:xfrm>
          <a:prstGeom prst="rect">
            <a:avLst/>
          </a:prstGeom>
          <a:noFill/>
          <a:ln>
            <a:noFill/>
          </a:ln>
        </p:spPr>
        <p:txBody>
          <a:bodyPr spcFirstLastPara="1" wrap="square" lIns="91425" tIns="45700" rIns="91425" bIns="45700" anchor="t" anchorCtr="0">
            <a:spAutoFit/>
          </a:bodyPr>
          <a:lstStyle/>
          <a:p>
            <a:pPr marL="285750" indent="-285750" algn="just">
              <a:lnSpc>
                <a:spcPct val="150000"/>
              </a:lnSpc>
              <a:buFont typeface="Wingdings" panose="05000000000000000000" pitchFamily="2" charset="2"/>
              <a:buChar char="v"/>
            </a:pPr>
            <a:r>
              <a:rPr lang="en-US" sz="1600" b="1" dirty="0">
                <a:solidFill>
                  <a:schemeClr val="accent6"/>
                </a:solidFill>
              </a:rPr>
              <a:t>ABSOLUTE PATHS AND RELATIVE PATHS</a:t>
            </a:r>
            <a:endParaRPr lang="ar-IQ" sz="1600" dirty="0"/>
          </a:p>
          <a:p>
            <a:pPr marL="342900" indent="-342900" algn="just">
              <a:lnSpc>
                <a:spcPct val="150000"/>
              </a:lnSpc>
              <a:buFont typeface="Wingdings" panose="05000000000000000000" pitchFamily="2" charset="2"/>
              <a:buChar char="Ø"/>
            </a:pPr>
            <a:r>
              <a:rPr lang="en-US" sz="1600" dirty="0"/>
              <a:t>The path of a file or directory specifies its unique file system location. </a:t>
            </a:r>
          </a:p>
          <a:p>
            <a:pPr marL="342900" indent="-342900" algn="just">
              <a:lnSpc>
                <a:spcPct val="150000"/>
              </a:lnSpc>
              <a:buFont typeface="Wingdings" panose="05000000000000000000" pitchFamily="2" charset="2"/>
              <a:buChar char="Ø"/>
            </a:pPr>
            <a:r>
              <a:rPr lang="en-US" sz="1600" dirty="0"/>
              <a:t>Following a file path traverses one or more named subdirectories, delimited by a forward slash (/), until the destination is reached. </a:t>
            </a:r>
          </a:p>
          <a:p>
            <a:pPr marL="342900" indent="-342900" algn="just">
              <a:lnSpc>
                <a:spcPct val="150000"/>
              </a:lnSpc>
              <a:buFont typeface="Wingdings" panose="05000000000000000000" pitchFamily="2" charset="2"/>
              <a:buChar char="Ø"/>
            </a:pPr>
            <a:r>
              <a:rPr lang="en-US" sz="1600" dirty="0"/>
              <a:t>Standard file behavior definitions apply to directories (also called folders) the same as other file types.</a:t>
            </a:r>
            <a:endParaRPr lang="ar-EG" sz="1600" dirty="0"/>
          </a:p>
        </p:txBody>
      </p:sp>
      <p:grpSp>
        <p:nvGrpSpPr>
          <p:cNvPr id="2" name="Group 1">
            <a:extLst>
              <a:ext uri="{FF2B5EF4-FFF2-40B4-BE49-F238E27FC236}">
                <a16:creationId xmlns:a16="http://schemas.microsoft.com/office/drawing/2014/main" id="{271292AE-05A1-5F10-A08D-CB412B4D0EAD}"/>
              </a:ext>
            </a:extLst>
          </p:cNvPr>
          <p:cNvGrpSpPr/>
          <p:nvPr/>
        </p:nvGrpSpPr>
        <p:grpSpPr>
          <a:xfrm>
            <a:off x="5138057" y="1610199"/>
            <a:ext cx="6564086" cy="3685507"/>
            <a:chOff x="4615483" y="1957875"/>
            <a:chExt cx="8147826" cy="3015323"/>
          </a:xfrm>
        </p:grpSpPr>
        <p:pic>
          <p:nvPicPr>
            <p:cNvPr id="8" name="Picture 7">
              <a:extLst>
                <a:ext uri="{FF2B5EF4-FFF2-40B4-BE49-F238E27FC236}">
                  <a16:creationId xmlns:a16="http://schemas.microsoft.com/office/drawing/2014/main" id="{BE9D5C06-8B00-A78E-F60F-9C7651B5114A}"/>
                </a:ext>
              </a:extLst>
            </p:cNvPr>
            <p:cNvPicPr>
              <a:picLocks noChangeAspect="1"/>
            </p:cNvPicPr>
            <p:nvPr/>
          </p:nvPicPr>
          <p:blipFill>
            <a:blip r:embed="rId4"/>
            <a:stretch>
              <a:fillRect/>
            </a:stretch>
          </p:blipFill>
          <p:spPr>
            <a:xfrm>
              <a:off x="4615483" y="1957875"/>
              <a:ext cx="6990568" cy="2781714"/>
            </a:xfrm>
            <a:prstGeom prst="rect">
              <a:avLst/>
            </a:prstGeom>
          </p:spPr>
        </p:pic>
        <p:sp>
          <p:nvSpPr>
            <p:cNvPr id="9" name="Rectangle 8">
              <a:extLst>
                <a:ext uri="{FF2B5EF4-FFF2-40B4-BE49-F238E27FC236}">
                  <a16:creationId xmlns:a16="http://schemas.microsoft.com/office/drawing/2014/main" id="{D33FDB15-D67D-2394-659C-5937095DA210}"/>
                </a:ext>
              </a:extLst>
            </p:cNvPr>
            <p:cNvSpPr/>
            <p:nvPr/>
          </p:nvSpPr>
          <p:spPr>
            <a:xfrm>
              <a:off x="4615483" y="4708798"/>
              <a:ext cx="8147826" cy="264400"/>
            </a:xfrm>
            <a:prstGeom prst="rect">
              <a:avLst/>
            </a:prstGeom>
          </p:spPr>
          <p:txBody>
            <a:bodyPr wrap="square">
              <a:spAutoFit/>
            </a:bodyPr>
            <a:lstStyle/>
            <a:p>
              <a:pPr algn="ctr"/>
              <a:r>
                <a:rPr lang="en-US" sz="1500" b="1" dirty="0">
                  <a:solidFill>
                    <a:schemeClr val="accent4">
                      <a:lumMod val="50000"/>
                    </a:schemeClr>
                  </a:solidFill>
                </a:rPr>
                <a:t>The common file browser view (left) is equivalent to the top-down view (right)</a:t>
              </a:r>
              <a:endParaRPr lang="ar-EG" sz="1500" b="1" dirty="0">
                <a:solidFill>
                  <a:schemeClr val="accent4">
                    <a:lumMod val="50000"/>
                  </a:schemeClr>
                </a:solidFill>
              </a:endParaRPr>
            </a:p>
          </p:txBody>
        </p:sp>
      </p:grpSp>
      <p:cxnSp>
        <p:nvCxnSpPr>
          <p:cNvPr id="11" name="Straight Connector 10">
            <a:extLst>
              <a:ext uri="{FF2B5EF4-FFF2-40B4-BE49-F238E27FC236}">
                <a16:creationId xmlns:a16="http://schemas.microsoft.com/office/drawing/2014/main" id="{461F7F9D-0E11-016C-9A4A-87BAD4B204B6}"/>
              </a:ext>
            </a:extLst>
          </p:cNvPr>
          <p:cNvCxnSpPr/>
          <p:nvPr/>
        </p:nvCxnSpPr>
        <p:spPr>
          <a:xfrm>
            <a:off x="7641771" y="1837749"/>
            <a:ext cx="0" cy="272336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1326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36E0C-3B5E-82A1-6581-1E86DB9915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13BEE9-3782-44EE-D71C-48F8F8EF7AB0}"/>
              </a:ext>
            </a:extLst>
          </p:cNvPr>
          <p:cNvSpPr/>
          <p:nvPr/>
        </p:nvSpPr>
        <p:spPr>
          <a:xfrm>
            <a:off x="827314" y="1560057"/>
            <a:ext cx="10733315" cy="4697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Clr>
                <a:srgbClr val="FF0000"/>
              </a:buClr>
              <a:buSzPts val="2000"/>
              <a:buFont typeface="Wingdings" panose="05000000000000000000" pitchFamily="2" charset="2"/>
              <a:buChar char="§"/>
            </a:pPr>
            <a:endParaRPr lang="en-US" dirty="0">
              <a:solidFill>
                <a:schemeClr val="dk1"/>
              </a:solidFill>
              <a:ea typeface="Calibri"/>
              <a:cs typeface="Calibri"/>
              <a:sym typeface="Calibri"/>
            </a:endParaRPr>
          </a:p>
        </p:txBody>
      </p:sp>
      <p:sp>
        <p:nvSpPr>
          <p:cNvPr id="3" name="TextBox 2">
            <a:extLst>
              <a:ext uri="{FF2B5EF4-FFF2-40B4-BE49-F238E27FC236}">
                <a16:creationId xmlns:a16="http://schemas.microsoft.com/office/drawing/2014/main" id="{F5B1F808-EF67-37FD-A2E6-E202FA2C8A5D}"/>
              </a:ext>
            </a:extLst>
          </p:cNvPr>
          <p:cNvSpPr txBox="1"/>
          <p:nvPr/>
        </p:nvSpPr>
        <p:spPr>
          <a:xfrm>
            <a:off x="970277" y="881390"/>
            <a:ext cx="8708573" cy="523220"/>
          </a:xfrm>
          <a:prstGeom prst="rect">
            <a:avLst/>
          </a:prstGeom>
          <a:noFill/>
        </p:spPr>
        <p:txBody>
          <a:bodyPr wrap="square" rtlCol="0">
            <a:spAutoFit/>
          </a:bodyPr>
          <a:lstStyle/>
          <a:p>
            <a:r>
              <a:rPr lang="en-US" sz="2800" b="1" dirty="0">
                <a:latin typeface="Alexandria"/>
              </a:rPr>
              <a:t>Managing Files from the Command Line: </a:t>
            </a:r>
            <a:r>
              <a:rPr lang="en-US" sz="2800" b="1" dirty="0">
                <a:solidFill>
                  <a:schemeClr val="accent4">
                    <a:lumMod val="50000"/>
                  </a:schemeClr>
                </a:solidFill>
                <a:latin typeface="Alexandria"/>
              </a:rPr>
              <a:t>Absolute Path </a:t>
            </a:r>
            <a:endParaRPr lang="en-US" sz="2800" b="1" dirty="0">
              <a:latin typeface="Alexandria"/>
            </a:endParaRPr>
          </a:p>
        </p:txBody>
      </p:sp>
      <p:pic>
        <p:nvPicPr>
          <p:cNvPr id="7" name="Graphic 21">
            <a:extLst>
              <a:ext uri="{FF2B5EF4-FFF2-40B4-BE49-F238E27FC236}">
                <a16:creationId xmlns:a16="http://schemas.microsoft.com/office/drawing/2014/main" id="{0214A305-E48C-0955-FACF-FFC32FD9AE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270;p14">
            <a:extLst>
              <a:ext uri="{FF2B5EF4-FFF2-40B4-BE49-F238E27FC236}">
                <a16:creationId xmlns:a16="http://schemas.microsoft.com/office/drawing/2014/main" id="{62151C51-ADB7-6705-E655-987E49CA112D}"/>
              </a:ext>
            </a:extLst>
          </p:cNvPr>
          <p:cNvSpPr/>
          <p:nvPr/>
        </p:nvSpPr>
        <p:spPr>
          <a:xfrm>
            <a:off x="1121228" y="1810746"/>
            <a:ext cx="9949543" cy="4016444"/>
          </a:xfrm>
          <a:prstGeom prst="rect">
            <a:avLst/>
          </a:prstGeom>
          <a:noFill/>
          <a:ln>
            <a:noFill/>
          </a:ln>
        </p:spPr>
        <p:txBody>
          <a:bodyPr spcFirstLastPara="1" wrap="square" lIns="91425" tIns="45700" rIns="91425" bIns="45700" anchor="t" anchorCtr="0">
            <a:spAutoFit/>
          </a:bodyPr>
          <a:lstStyle/>
          <a:p>
            <a:pPr marL="342900" indent="-342900">
              <a:lnSpc>
                <a:spcPct val="150000"/>
              </a:lnSpc>
              <a:buFont typeface="Wingdings" panose="05000000000000000000" pitchFamily="2" charset="2"/>
              <a:buChar char="§"/>
            </a:pPr>
            <a:r>
              <a:rPr lang="en-US" sz="1700" b="1" dirty="0">
                <a:solidFill>
                  <a:schemeClr val="accent2">
                    <a:lumMod val="50000"/>
                  </a:schemeClr>
                </a:solidFill>
                <a:latin typeface="Alexandria"/>
              </a:rPr>
              <a:t>Absolute paths </a:t>
            </a:r>
            <a:r>
              <a:rPr lang="en-US" sz="1700" dirty="0">
                <a:latin typeface="Alexandria"/>
              </a:rPr>
              <a:t>: An absolute path is a fully qualified name, beginning at the root (/) directory and specifying each subdirectory traversed to reach and uniquely represent a single file. </a:t>
            </a:r>
          </a:p>
          <a:p>
            <a:pPr marL="342900" indent="-342900">
              <a:lnSpc>
                <a:spcPct val="150000"/>
              </a:lnSpc>
              <a:buFont typeface="Wingdings" panose="05000000000000000000" pitchFamily="2" charset="2"/>
              <a:buChar char="§"/>
            </a:pPr>
            <a:r>
              <a:rPr lang="en-US" sz="1700" u="sng" dirty="0">
                <a:latin typeface="Alexandria"/>
              </a:rPr>
              <a:t>Every file in a file system has </a:t>
            </a:r>
            <a:r>
              <a:rPr lang="en-US" sz="1700" dirty="0">
                <a:latin typeface="Alexandria"/>
              </a:rPr>
              <a:t>a </a:t>
            </a:r>
            <a:r>
              <a:rPr lang="en-US" sz="1700" dirty="0">
                <a:solidFill>
                  <a:schemeClr val="accent2">
                    <a:lumMod val="50000"/>
                  </a:schemeClr>
                </a:solidFill>
                <a:latin typeface="Alexandria"/>
              </a:rPr>
              <a:t>unique absolute path </a:t>
            </a:r>
            <a:r>
              <a:rPr lang="en-US" sz="1700" dirty="0">
                <a:latin typeface="Alexandria"/>
              </a:rPr>
              <a:t>name, recognized with a simple rule: </a:t>
            </a:r>
            <a:r>
              <a:rPr lang="en-US" sz="1700" dirty="0">
                <a:solidFill>
                  <a:schemeClr val="accent6">
                    <a:lumMod val="50000"/>
                  </a:schemeClr>
                </a:solidFill>
                <a:latin typeface="Alexandria"/>
              </a:rPr>
              <a:t>A path name with a forward slash (/) as the first character is an absolute path name. </a:t>
            </a:r>
          </a:p>
          <a:p>
            <a:pPr marL="342900" indent="-342900">
              <a:lnSpc>
                <a:spcPct val="150000"/>
              </a:lnSpc>
              <a:buFont typeface="Wingdings" panose="05000000000000000000" pitchFamily="2" charset="2"/>
              <a:buChar char="§"/>
            </a:pPr>
            <a:r>
              <a:rPr lang="en-US" sz="1700" dirty="0">
                <a:latin typeface="Alexandria"/>
              </a:rPr>
              <a:t>For example, the absolute path name for the system message log file is /var/log/messages. </a:t>
            </a:r>
            <a:r>
              <a:rPr lang="en-US" sz="1700" u="sng" dirty="0">
                <a:latin typeface="Alexandria"/>
              </a:rPr>
              <a:t>Absolute path names can be long to type</a:t>
            </a:r>
            <a:r>
              <a:rPr lang="en-US" sz="1700" dirty="0">
                <a:latin typeface="Alexandria"/>
              </a:rPr>
              <a:t>, so files may also be </a:t>
            </a:r>
            <a:r>
              <a:rPr lang="en-US" sz="1700" b="1" dirty="0">
                <a:latin typeface="Alexandria"/>
              </a:rPr>
              <a:t>located relatively</a:t>
            </a:r>
            <a:r>
              <a:rPr lang="ar-IQ" sz="1700" b="1" dirty="0">
                <a:latin typeface="Alexandria"/>
              </a:rPr>
              <a:t> </a:t>
            </a:r>
            <a:r>
              <a:rPr lang="en-US" sz="1700" b="1" dirty="0">
                <a:latin typeface="Alexandria"/>
              </a:rPr>
              <a:t>(</a:t>
            </a:r>
            <a:r>
              <a:rPr lang="en-US" sz="1700" b="1" dirty="0">
                <a:solidFill>
                  <a:schemeClr val="accent2">
                    <a:lumMod val="50000"/>
                  </a:schemeClr>
                </a:solidFill>
                <a:latin typeface="Alexandria"/>
              </a:rPr>
              <a:t>relative paths</a:t>
            </a:r>
            <a:r>
              <a:rPr lang="en-US" sz="1600" b="1" dirty="0"/>
              <a:t>)</a:t>
            </a:r>
            <a:r>
              <a:rPr lang="en-US" sz="1700" dirty="0">
                <a:latin typeface="Alexandria"/>
              </a:rPr>
              <a:t>. </a:t>
            </a:r>
          </a:p>
          <a:p>
            <a:pPr marL="342900" indent="-342900">
              <a:lnSpc>
                <a:spcPct val="150000"/>
              </a:lnSpc>
              <a:buFont typeface="Wingdings" panose="05000000000000000000" pitchFamily="2" charset="2"/>
              <a:buChar char="§"/>
            </a:pPr>
            <a:r>
              <a:rPr lang="en-US" sz="1700" dirty="0">
                <a:latin typeface="Alexandria"/>
              </a:rPr>
              <a:t>When a user logs in and opens a command window, the initial location is normally the user's home directory. System processes also have an initial directory. </a:t>
            </a:r>
          </a:p>
          <a:p>
            <a:pPr marL="342900" indent="-342900">
              <a:lnSpc>
                <a:spcPct val="150000"/>
              </a:lnSpc>
              <a:buFont typeface="Wingdings" panose="05000000000000000000" pitchFamily="2" charset="2"/>
              <a:buChar char="§"/>
            </a:pPr>
            <a:r>
              <a:rPr lang="en-US" sz="1700" dirty="0">
                <a:latin typeface="Alexandria"/>
              </a:rPr>
              <a:t>Users and processes navigate to other directories as needed; the terms </a:t>
            </a:r>
            <a:r>
              <a:rPr lang="en-US" sz="1700" u="sng" dirty="0">
                <a:solidFill>
                  <a:srgbClr val="7030A0"/>
                </a:solidFill>
                <a:latin typeface="Alexandria"/>
              </a:rPr>
              <a:t>working directory </a:t>
            </a:r>
            <a:r>
              <a:rPr lang="en-US" sz="1700" dirty="0">
                <a:solidFill>
                  <a:srgbClr val="7030A0"/>
                </a:solidFill>
                <a:latin typeface="Alexandria"/>
              </a:rPr>
              <a:t>or</a:t>
            </a:r>
            <a:r>
              <a:rPr lang="en-US" sz="1700" u="sng" dirty="0">
                <a:solidFill>
                  <a:srgbClr val="7030A0"/>
                </a:solidFill>
                <a:latin typeface="Alexandria"/>
              </a:rPr>
              <a:t> current working directory</a:t>
            </a:r>
            <a:r>
              <a:rPr lang="en-US" sz="1700" dirty="0">
                <a:solidFill>
                  <a:srgbClr val="7030A0"/>
                </a:solidFill>
                <a:latin typeface="Alexandria"/>
              </a:rPr>
              <a:t> </a:t>
            </a:r>
            <a:r>
              <a:rPr lang="en-US" sz="1700" dirty="0">
                <a:latin typeface="Alexandria"/>
              </a:rPr>
              <a:t>refer to their </a:t>
            </a:r>
            <a:r>
              <a:rPr lang="en-US" sz="1700" b="1" dirty="0">
                <a:latin typeface="Alexandria"/>
              </a:rPr>
              <a:t>current location</a:t>
            </a:r>
            <a:r>
              <a:rPr lang="en-US" sz="1700" dirty="0">
                <a:latin typeface="Alexandria"/>
              </a:rPr>
              <a:t>.</a:t>
            </a:r>
          </a:p>
        </p:txBody>
      </p:sp>
    </p:spTree>
    <p:extLst>
      <p:ext uri="{BB962C8B-B14F-4D97-AF65-F5344CB8AC3E}">
        <p14:creationId xmlns:p14="http://schemas.microsoft.com/office/powerpoint/2010/main" val="376004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01837-2955-24DE-1B47-3B60BCD8197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1967398-38F0-7988-236E-5DC4DEBA14C8}"/>
              </a:ext>
            </a:extLst>
          </p:cNvPr>
          <p:cNvSpPr txBox="1"/>
          <p:nvPr/>
        </p:nvSpPr>
        <p:spPr>
          <a:xfrm>
            <a:off x="970277" y="1236243"/>
            <a:ext cx="8708573" cy="584775"/>
          </a:xfrm>
          <a:prstGeom prst="rect">
            <a:avLst/>
          </a:prstGeom>
          <a:noFill/>
        </p:spPr>
        <p:txBody>
          <a:bodyPr wrap="square" rtlCol="0">
            <a:spAutoFit/>
          </a:bodyPr>
          <a:lstStyle/>
          <a:p>
            <a:pPr fontAlgn="base"/>
            <a:r>
              <a:rPr lang="en-US" sz="3200" b="1" dirty="0">
                <a:solidFill>
                  <a:schemeClr val="accent2">
                    <a:lumMod val="50000"/>
                  </a:schemeClr>
                </a:solidFill>
              </a:rPr>
              <a:t>Absolute Path </a:t>
            </a:r>
            <a:r>
              <a:rPr lang="en-US" sz="3200" b="1" dirty="0"/>
              <a:t>vs. </a:t>
            </a:r>
            <a:r>
              <a:rPr lang="en-US" sz="3200" b="1" dirty="0">
                <a:solidFill>
                  <a:schemeClr val="accent2">
                    <a:lumMod val="50000"/>
                  </a:schemeClr>
                </a:solidFill>
              </a:rPr>
              <a:t>Relative Path</a:t>
            </a:r>
          </a:p>
        </p:txBody>
      </p:sp>
      <p:pic>
        <p:nvPicPr>
          <p:cNvPr id="7" name="Graphic 21">
            <a:extLst>
              <a:ext uri="{FF2B5EF4-FFF2-40B4-BE49-F238E27FC236}">
                <a16:creationId xmlns:a16="http://schemas.microsoft.com/office/drawing/2014/main" id="{9AED08A0-1922-C906-08B7-7532FB77DF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FEECC30-6850-5BD9-AC45-000FF392A0BD}"/>
              </a:ext>
            </a:extLst>
          </p:cNvPr>
          <p:cNvSpPr/>
          <p:nvPr/>
        </p:nvSpPr>
        <p:spPr>
          <a:xfrm>
            <a:off x="828762" y="1917721"/>
            <a:ext cx="10742752" cy="38991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a:p>
            <a:pPr algn="just">
              <a:lnSpc>
                <a:spcPct val="150000"/>
              </a:lnSpc>
            </a:pPr>
            <a:r>
              <a:rPr lang="en-US" sz="2200" dirty="0">
                <a:solidFill>
                  <a:schemeClr val="tx1"/>
                </a:solidFill>
                <a:latin typeface="Alexandria"/>
              </a:rPr>
              <a:t>An </a:t>
            </a:r>
            <a:r>
              <a:rPr lang="en-US" sz="2200" b="1" dirty="0">
                <a:solidFill>
                  <a:schemeClr val="tx1"/>
                </a:solidFill>
                <a:latin typeface="Alexandria"/>
              </a:rPr>
              <a:t>absolute path </a:t>
            </a:r>
            <a:r>
              <a:rPr lang="en-US" sz="2200" dirty="0">
                <a:solidFill>
                  <a:schemeClr val="tx1"/>
                </a:solidFill>
                <a:latin typeface="Alexandria"/>
              </a:rPr>
              <a:t>specifies the complete location of a file or directory from the root directory (/). It always starts with a forward slash.</a:t>
            </a:r>
          </a:p>
          <a:p>
            <a:pPr algn="just">
              <a:lnSpc>
                <a:spcPct val="150000"/>
              </a:lnSpc>
            </a:pPr>
            <a:endParaRPr lang="en-US" sz="2200" dirty="0">
              <a:solidFill>
                <a:schemeClr val="tx1"/>
              </a:solidFill>
              <a:latin typeface="Alexandria"/>
            </a:endParaRPr>
          </a:p>
          <a:p>
            <a:pPr algn="just">
              <a:lnSpc>
                <a:spcPct val="150000"/>
              </a:lnSpc>
            </a:pPr>
            <a:r>
              <a:rPr lang="en-US" sz="2200" dirty="0">
                <a:solidFill>
                  <a:schemeClr val="tx1"/>
                </a:solidFill>
                <a:latin typeface="Alexandria"/>
              </a:rPr>
              <a:t>A </a:t>
            </a:r>
            <a:r>
              <a:rPr lang="en-US" sz="2200" b="1" dirty="0">
                <a:solidFill>
                  <a:schemeClr val="tx1"/>
                </a:solidFill>
                <a:latin typeface="Alexandria"/>
              </a:rPr>
              <a:t>relative path </a:t>
            </a:r>
            <a:r>
              <a:rPr lang="en-US" sz="2200" dirty="0">
                <a:solidFill>
                  <a:schemeClr val="tx1"/>
                </a:solidFill>
                <a:latin typeface="Alexandria"/>
              </a:rPr>
              <a:t>specifies the location of a file or directory relative to </a:t>
            </a:r>
            <a:r>
              <a:rPr lang="en-US" sz="2200" b="1" u="sng" dirty="0">
                <a:solidFill>
                  <a:schemeClr val="accent1"/>
                </a:solidFill>
                <a:latin typeface="Alexandria"/>
              </a:rPr>
              <a:t>your current working </a:t>
            </a:r>
            <a:r>
              <a:rPr lang="en-US" sz="2200" dirty="0">
                <a:solidFill>
                  <a:schemeClr val="tx1"/>
                </a:solidFill>
                <a:latin typeface="Alexandria"/>
              </a:rPr>
              <a:t>directory. It does NOT start with a forward slash.</a:t>
            </a:r>
          </a:p>
        </p:txBody>
      </p:sp>
    </p:spTree>
    <p:extLst>
      <p:ext uri="{BB962C8B-B14F-4D97-AF65-F5344CB8AC3E}">
        <p14:creationId xmlns:p14="http://schemas.microsoft.com/office/powerpoint/2010/main" val="1728867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3437A-10BE-0F1C-5BEA-B6157C2CCA4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F8CE89B-7062-3A16-9E8A-E867C38812E4}"/>
              </a:ext>
            </a:extLst>
          </p:cNvPr>
          <p:cNvSpPr txBox="1"/>
          <p:nvPr/>
        </p:nvSpPr>
        <p:spPr>
          <a:xfrm>
            <a:off x="752563" y="1017287"/>
            <a:ext cx="11013714" cy="553998"/>
          </a:xfrm>
          <a:prstGeom prst="rect">
            <a:avLst/>
          </a:prstGeom>
          <a:noFill/>
        </p:spPr>
        <p:txBody>
          <a:bodyPr wrap="square" rtlCol="0">
            <a:spAutoFit/>
          </a:bodyPr>
          <a:lstStyle/>
          <a:p>
            <a:pPr fontAlgn="base"/>
            <a:r>
              <a:rPr lang="en-US" sz="3000" b="1" dirty="0">
                <a:latin typeface="Alexandria"/>
              </a:rPr>
              <a:t>Managing Files from the Command Line: </a:t>
            </a:r>
            <a:r>
              <a:rPr lang="en-US" sz="3000" b="1" dirty="0">
                <a:solidFill>
                  <a:schemeClr val="accent2">
                    <a:lumMod val="50000"/>
                  </a:schemeClr>
                </a:solidFill>
              </a:rPr>
              <a:t>NAVIGATING PATHS </a:t>
            </a:r>
          </a:p>
        </p:txBody>
      </p:sp>
      <p:pic>
        <p:nvPicPr>
          <p:cNvPr id="7" name="Graphic 21">
            <a:extLst>
              <a:ext uri="{FF2B5EF4-FFF2-40B4-BE49-F238E27FC236}">
                <a16:creationId xmlns:a16="http://schemas.microsoft.com/office/drawing/2014/main" id="{D2C23F00-C3BA-8A36-C172-1F477F8C80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80EBBD3D-09F7-7FA4-0792-07EAE250B22D}"/>
              </a:ext>
            </a:extLst>
          </p:cNvPr>
          <p:cNvSpPr/>
          <p:nvPr/>
        </p:nvSpPr>
        <p:spPr>
          <a:xfrm>
            <a:off x="653143" y="1611086"/>
            <a:ext cx="10918371" cy="4681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AD7A376C-D97F-2AEE-2839-522A36491D65}"/>
              </a:ext>
            </a:extLst>
          </p:cNvPr>
          <p:cNvSpPr/>
          <p:nvPr/>
        </p:nvSpPr>
        <p:spPr>
          <a:xfrm>
            <a:off x="891138" y="1690688"/>
            <a:ext cx="10310262" cy="2238049"/>
          </a:xfrm>
          <a:prstGeom prst="rect">
            <a:avLst/>
          </a:prstGeom>
        </p:spPr>
        <p:txBody>
          <a:bodyPr wrap="square">
            <a:spAutoFit/>
          </a:bodyPr>
          <a:lstStyle/>
          <a:p>
            <a:pPr algn="just">
              <a:lnSpc>
                <a:spcPct val="150000"/>
              </a:lnSpc>
            </a:pPr>
            <a:r>
              <a:rPr lang="en-US" sz="1900" b="1" dirty="0">
                <a:solidFill>
                  <a:schemeClr val="accent5"/>
                </a:solidFill>
              </a:rPr>
              <a:t>NAVIGATING PATHS </a:t>
            </a:r>
            <a:r>
              <a:rPr lang="en-US" sz="1900" dirty="0"/>
              <a:t>The </a:t>
            </a:r>
            <a:r>
              <a:rPr lang="en-US" sz="1900" b="1" dirty="0">
                <a:solidFill>
                  <a:schemeClr val="accent2">
                    <a:lumMod val="75000"/>
                  </a:schemeClr>
                </a:solidFill>
              </a:rPr>
              <a:t>pwd</a:t>
            </a:r>
            <a:r>
              <a:rPr lang="en-US" sz="1900" dirty="0"/>
              <a:t> command </a:t>
            </a:r>
            <a:r>
              <a:rPr lang="en-US" sz="1900" u="sng" dirty="0"/>
              <a:t>displays the full path name of the current location</a:t>
            </a:r>
            <a:r>
              <a:rPr lang="en-US" sz="1900" dirty="0"/>
              <a:t>, which helps determine appropriate syntax for reaching files using relative path names. </a:t>
            </a:r>
            <a:endParaRPr lang="ar-IQ" sz="1900" dirty="0"/>
          </a:p>
          <a:p>
            <a:pPr algn="just">
              <a:lnSpc>
                <a:spcPct val="150000"/>
              </a:lnSpc>
            </a:pPr>
            <a:endParaRPr lang="en-US" sz="1900" dirty="0"/>
          </a:p>
          <a:p>
            <a:pPr marL="285750" indent="-285750" algn="just">
              <a:lnSpc>
                <a:spcPct val="150000"/>
              </a:lnSpc>
              <a:buFont typeface="Wingdings" panose="05000000000000000000" pitchFamily="2" charset="2"/>
              <a:buChar char="§"/>
            </a:pPr>
            <a:r>
              <a:rPr lang="en-US" sz="1900" dirty="0"/>
              <a:t>The </a:t>
            </a:r>
            <a:r>
              <a:rPr lang="en-US" sz="1900" b="1" dirty="0">
                <a:solidFill>
                  <a:schemeClr val="accent2">
                    <a:lumMod val="75000"/>
                  </a:schemeClr>
                </a:solidFill>
              </a:rPr>
              <a:t>ls</a:t>
            </a:r>
            <a:r>
              <a:rPr lang="en-US" sz="1900" dirty="0"/>
              <a:t> command lists directory </a:t>
            </a:r>
            <a:r>
              <a:rPr lang="en-US" sz="1900" u="sng" dirty="0"/>
              <a:t>contents for the specified directory </a:t>
            </a:r>
            <a:r>
              <a:rPr lang="en-US" sz="1900" dirty="0"/>
              <a:t>or, if no directory is given, for the current directory.</a:t>
            </a:r>
            <a:endParaRPr lang="ar-EG" sz="1900" dirty="0"/>
          </a:p>
        </p:txBody>
      </p:sp>
      <p:pic>
        <p:nvPicPr>
          <p:cNvPr id="6" name="Picture 5">
            <a:extLst>
              <a:ext uri="{FF2B5EF4-FFF2-40B4-BE49-F238E27FC236}">
                <a16:creationId xmlns:a16="http://schemas.microsoft.com/office/drawing/2014/main" id="{4753D1B9-19D5-4323-2DD6-7AF8D3A27F90}"/>
              </a:ext>
            </a:extLst>
          </p:cNvPr>
          <p:cNvPicPr>
            <a:picLocks noChangeAspect="1"/>
          </p:cNvPicPr>
          <p:nvPr/>
        </p:nvPicPr>
        <p:blipFill>
          <a:blip r:embed="rId4"/>
          <a:stretch>
            <a:fillRect/>
          </a:stretch>
        </p:blipFill>
        <p:spPr>
          <a:xfrm>
            <a:off x="2034268" y="4194517"/>
            <a:ext cx="8156120" cy="1493148"/>
          </a:xfrm>
          <a:prstGeom prst="rect">
            <a:avLst/>
          </a:prstGeom>
        </p:spPr>
      </p:pic>
    </p:spTree>
    <p:extLst>
      <p:ext uri="{BB962C8B-B14F-4D97-AF65-F5344CB8AC3E}">
        <p14:creationId xmlns:p14="http://schemas.microsoft.com/office/powerpoint/2010/main" val="625037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DCA18-B223-9D86-23A0-57121FCE43A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F2AD873-4E6C-A357-F2E8-5933782F68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122C7780-C594-1771-B1B9-FA7F6456804B}"/>
              </a:ext>
            </a:extLst>
          </p:cNvPr>
          <p:cNvSpPr/>
          <p:nvPr/>
        </p:nvSpPr>
        <p:spPr>
          <a:xfrm>
            <a:off x="620486" y="1756003"/>
            <a:ext cx="11260339" cy="4681545"/>
          </a:xfrm>
          <a:prstGeom prst="roundRect">
            <a:avLst>
              <a:gd name="adj" fmla="val 6140"/>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0435CEF9-360E-A198-0DB2-37C605FA04C3}"/>
              </a:ext>
            </a:extLst>
          </p:cNvPr>
          <p:cNvSpPr/>
          <p:nvPr/>
        </p:nvSpPr>
        <p:spPr>
          <a:xfrm>
            <a:off x="821127" y="1865346"/>
            <a:ext cx="10310262" cy="924227"/>
          </a:xfrm>
          <a:prstGeom prst="rect">
            <a:avLst/>
          </a:prstGeom>
        </p:spPr>
        <p:txBody>
          <a:bodyPr wrap="square">
            <a:spAutoFit/>
          </a:bodyPr>
          <a:lstStyle/>
          <a:p>
            <a:pPr algn="just">
              <a:lnSpc>
                <a:spcPct val="150000"/>
              </a:lnSpc>
            </a:pPr>
            <a:r>
              <a:rPr lang="en-US" sz="1900" dirty="0"/>
              <a:t>The</a:t>
            </a:r>
            <a:r>
              <a:rPr lang="en-US" sz="1900" b="1" dirty="0"/>
              <a:t> </a:t>
            </a:r>
            <a:r>
              <a:rPr lang="en-US" sz="1900" b="1" dirty="0">
                <a:solidFill>
                  <a:schemeClr val="accent2">
                    <a:lumMod val="75000"/>
                  </a:schemeClr>
                </a:solidFill>
              </a:rPr>
              <a:t>cd</a:t>
            </a:r>
            <a:r>
              <a:rPr lang="en-US" sz="1900" b="1" dirty="0"/>
              <a:t> </a:t>
            </a:r>
            <a:r>
              <a:rPr lang="en-US" sz="1900" dirty="0"/>
              <a:t>command</a:t>
            </a:r>
            <a:r>
              <a:rPr lang="en-US" sz="1900" b="1" dirty="0"/>
              <a:t> </a:t>
            </a:r>
            <a:r>
              <a:rPr lang="en-US" sz="1900" dirty="0"/>
              <a:t>stands for "Change Directory" and is used to navigate between directories in the Linux file system.</a:t>
            </a:r>
          </a:p>
        </p:txBody>
      </p:sp>
      <p:pic>
        <p:nvPicPr>
          <p:cNvPr id="10" name="Picture 9">
            <a:extLst>
              <a:ext uri="{FF2B5EF4-FFF2-40B4-BE49-F238E27FC236}">
                <a16:creationId xmlns:a16="http://schemas.microsoft.com/office/drawing/2014/main" id="{F8D41501-B6E8-28C8-3434-5F5D4C79873E}"/>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4700"/>
                    </a14:imgEffect>
                  </a14:imgLayer>
                </a14:imgProps>
              </a:ext>
            </a:extLst>
          </a:blip>
          <a:stretch>
            <a:fillRect/>
          </a:stretch>
        </p:blipFill>
        <p:spPr>
          <a:xfrm>
            <a:off x="6816076" y="3681476"/>
            <a:ext cx="4864295" cy="497221"/>
          </a:xfrm>
          <a:prstGeom prst="rect">
            <a:avLst/>
          </a:prstGeom>
          <a:ln>
            <a:solidFill>
              <a:schemeClr val="bg2"/>
            </a:solidFill>
          </a:ln>
        </p:spPr>
      </p:pic>
      <p:cxnSp>
        <p:nvCxnSpPr>
          <p:cNvPr id="12" name="Straight Connector 11">
            <a:extLst>
              <a:ext uri="{FF2B5EF4-FFF2-40B4-BE49-F238E27FC236}">
                <a16:creationId xmlns:a16="http://schemas.microsoft.com/office/drawing/2014/main" id="{A3CFE9CE-E995-75D7-5F93-06010E5B24AB}"/>
              </a:ext>
            </a:extLst>
          </p:cNvPr>
          <p:cNvCxnSpPr>
            <a:cxnSpLocks/>
          </p:cNvCxnSpPr>
          <p:nvPr/>
        </p:nvCxnSpPr>
        <p:spPr>
          <a:xfrm flipH="1">
            <a:off x="8665911" y="4178697"/>
            <a:ext cx="516524" cy="0"/>
          </a:xfrm>
          <a:prstGeom prst="line">
            <a:avLst/>
          </a:prstGeom>
        </p:spPr>
        <p:style>
          <a:lnRef idx="3">
            <a:schemeClr val="accent2"/>
          </a:lnRef>
          <a:fillRef idx="0">
            <a:schemeClr val="accent2"/>
          </a:fillRef>
          <a:effectRef idx="2">
            <a:schemeClr val="accent2"/>
          </a:effectRef>
          <a:fontRef idx="minor">
            <a:schemeClr val="tx1"/>
          </a:fontRef>
        </p:style>
      </p:cxnSp>
      <p:sp>
        <p:nvSpPr>
          <p:cNvPr id="13" name="Rectangle 12">
            <a:extLst>
              <a:ext uri="{FF2B5EF4-FFF2-40B4-BE49-F238E27FC236}">
                <a16:creationId xmlns:a16="http://schemas.microsoft.com/office/drawing/2014/main" id="{A86B2324-FDBD-45D4-198C-A0E22E2F464D}"/>
              </a:ext>
            </a:extLst>
          </p:cNvPr>
          <p:cNvSpPr/>
          <p:nvPr/>
        </p:nvSpPr>
        <p:spPr>
          <a:xfrm>
            <a:off x="940869" y="3167612"/>
            <a:ext cx="5782663" cy="2542363"/>
          </a:xfrm>
          <a:prstGeom prst="rect">
            <a:avLst/>
          </a:prstGeom>
          <a:ln>
            <a:solidFill>
              <a:schemeClr val="accent6">
                <a:lumMod val="75000"/>
              </a:schemeClr>
            </a:solidFill>
          </a:ln>
        </p:spPr>
        <p:txBody>
          <a:bodyPr wrap="square">
            <a:spAutoFit/>
          </a:bodyPr>
          <a:lstStyle/>
          <a:p>
            <a:pPr algn="just">
              <a:lnSpc>
                <a:spcPct val="150000"/>
              </a:lnSpc>
            </a:pPr>
            <a:r>
              <a:rPr lang="en-US" b="1" dirty="0">
                <a:solidFill>
                  <a:schemeClr val="accent1"/>
                </a:solidFill>
                <a:latin typeface="Alexandria"/>
              </a:rPr>
              <a:t>cd</a:t>
            </a:r>
            <a:r>
              <a:rPr lang="en-US" dirty="0">
                <a:latin typeface="Alexandria"/>
              </a:rPr>
              <a:t>          # Takes you to your home directory</a:t>
            </a:r>
          </a:p>
          <a:p>
            <a:pPr algn="just">
              <a:lnSpc>
                <a:spcPct val="150000"/>
              </a:lnSpc>
            </a:pPr>
            <a:r>
              <a:rPr lang="en-US" b="1" dirty="0">
                <a:solidFill>
                  <a:schemeClr val="accent1"/>
                </a:solidFill>
                <a:latin typeface="Alexandria"/>
              </a:rPr>
              <a:t>cd ~        </a:t>
            </a:r>
            <a:r>
              <a:rPr lang="en-US" dirty="0">
                <a:latin typeface="Alexandria"/>
              </a:rPr>
              <a:t># Same as above (~ represents home)</a:t>
            </a:r>
          </a:p>
          <a:p>
            <a:pPr algn="just">
              <a:lnSpc>
                <a:spcPct val="150000"/>
              </a:lnSpc>
            </a:pPr>
            <a:r>
              <a:rPr lang="en-US" b="1" dirty="0">
                <a:solidFill>
                  <a:schemeClr val="accent1"/>
                </a:solidFill>
                <a:latin typeface="Alexandria"/>
              </a:rPr>
              <a:t>cd /                        </a:t>
            </a:r>
            <a:r>
              <a:rPr lang="en-US" dirty="0">
                <a:latin typeface="Alexandria"/>
              </a:rPr>
              <a:t>#Go to the root directory</a:t>
            </a:r>
          </a:p>
          <a:p>
            <a:pPr algn="just">
              <a:lnSpc>
                <a:spcPct val="150000"/>
              </a:lnSpc>
            </a:pPr>
            <a:r>
              <a:rPr lang="en-US" b="1" dirty="0">
                <a:solidFill>
                  <a:schemeClr val="accent1"/>
                </a:solidFill>
                <a:latin typeface="Alexandria"/>
              </a:rPr>
              <a:t>cd ..                       </a:t>
            </a:r>
            <a:r>
              <a:rPr lang="en-US" dirty="0">
                <a:latin typeface="Alexandria"/>
              </a:rPr>
              <a:t># Go up one directory level</a:t>
            </a:r>
          </a:p>
          <a:p>
            <a:pPr algn="just">
              <a:lnSpc>
                <a:spcPct val="150000"/>
              </a:lnSpc>
            </a:pPr>
            <a:r>
              <a:rPr lang="en-US" b="1" dirty="0">
                <a:solidFill>
                  <a:schemeClr val="accent1"/>
                </a:solidFill>
                <a:latin typeface="Alexandria"/>
              </a:rPr>
              <a:t>cd -                       </a:t>
            </a:r>
            <a:r>
              <a:rPr lang="en-US" dirty="0">
                <a:latin typeface="Alexandria"/>
              </a:rPr>
              <a:t># Go back to previous directory</a:t>
            </a:r>
          </a:p>
          <a:p>
            <a:pPr algn="just">
              <a:lnSpc>
                <a:spcPct val="150000"/>
              </a:lnSpc>
            </a:pPr>
            <a:r>
              <a:rPr lang="en-US" b="1" dirty="0">
                <a:solidFill>
                  <a:schemeClr val="accent1"/>
                </a:solidFill>
                <a:latin typeface="Alexandria"/>
              </a:rPr>
              <a:t>cd /path/to/directory       </a:t>
            </a:r>
            <a:r>
              <a:rPr lang="en-US" dirty="0">
                <a:latin typeface="Alexandria"/>
              </a:rPr>
              <a:t># Go to specific directory</a:t>
            </a:r>
          </a:p>
        </p:txBody>
      </p:sp>
      <p:sp>
        <p:nvSpPr>
          <p:cNvPr id="15" name="TextBox 14">
            <a:extLst>
              <a:ext uri="{FF2B5EF4-FFF2-40B4-BE49-F238E27FC236}">
                <a16:creationId xmlns:a16="http://schemas.microsoft.com/office/drawing/2014/main" id="{21818F7A-C115-8DEC-A843-1A10CDAA2F47}"/>
              </a:ext>
            </a:extLst>
          </p:cNvPr>
          <p:cNvSpPr txBox="1"/>
          <p:nvPr/>
        </p:nvSpPr>
        <p:spPr>
          <a:xfrm>
            <a:off x="589143" y="1035317"/>
            <a:ext cx="11013714" cy="553998"/>
          </a:xfrm>
          <a:prstGeom prst="rect">
            <a:avLst/>
          </a:prstGeom>
          <a:noFill/>
        </p:spPr>
        <p:txBody>
          <a:bodyPr wrap="square" rtlCol="0">
            <a:spAutoFit/>
          </a:bodyPr>
          <a:lstStyle/>
          <a:p>
            <a:pPr fontAlgn="base"/>
            <a:r>
              <a:rPr lang="en-US" sz="3000" b="1" dirty="0">
                <a:latin typeface="Alexandria"/>
              </a:rPr>
              <a:t>Managing Files from the Command Line: </a:t>
            </a:r>
            <a:r>
              <a:rPr lang="en-US" sz="3000" b="1" dirty="0">
                <a:solidFill>
                  <a:schemeClr val="accent2">
                    <a:lumMod val="50000"/>
                  </a:schemeClr>
                </a:solidFill>
              </a:rPr>
              <a:t>NAVIGATING PATHS </a:t>
            </a:r>
          </a:p>
        </p:txBody>
      </p:sp>
    </p:spTree>
    <p:extLst>
      <p:ext uri="{BB962C8B-B14F-4D97-AF65-F5344CB8AC3E}">
        <p14:creationId xmlns:p14="http://schemas.microsoft.com/office/powerpoint/2010/main" val="1324049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E2395-0433-9109-6AFC-3BCD85CCC7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66495D9-0121-FD22-7F71-A3885CCCC6DF}"/>
              </a:ext>
            </a:extLst>
          </p:cNvPr>
          <p:cNvSpPr txBox="1"/>
          <p:nvPr/>
        </p:nvSpPr>
        <p:spPr>
          <a:xfrm>
            <a:off x="891138" y="991363"/>
            <a:ext cx="11013714" cy="553998"/>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7" name="Graphic 21">
            <a:extLst>
              <a:ext uri="{FF2B5EF4-FFF2-40B4-BE49-F238E27FC236}">
                <a16:creationId xmlns:a16="http://schemas.microsoft.com/office/drawing/2014/main" id="{44F08B9E-DCC4-78BC-0FCC-661B57409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FFDAB098-E442-F756-7AC2-9CF879562A2E}"/>
              </a:ext>
            </a:extLst>
          </p:cNvPr>
          <p:cNvSpPr/>
          <p:nvPr/>
        </p:nvSpPr>
        <p:spPr>
          <a:xfrm>
            <a:off x="653143" y="1611086"/>
            <a:ext cx="10918371" cy="4681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0F02D3DC-1A15-D55E-CFAA-8F0204BBD042}"/>
              </a:ext>
            </a:extLst>
          </p:cNvPr>
          <p:cNvSpPr/>
          <p:nvPr/>
        </p:nvSpPr>
        <p:spPr>
          <a:xfrm>
            <a:off x="891138" y="1690688"/>
            <a:ext cx="10310262" cy="3994299"/>
          </a:xfrm>
          <a:prstGeom prst="rect">
            <a:avLst/>
          </a:prstGeom>
        </p:spPr>
        <p:txBody>
          <a:bodyPr wrap="square">
            <a:spAutoFit/>
          </a:bodyPr>
          <a:lstStyle/>
          <a:p>
            <a:pPr algn="just">
              <a:lnSpc>
                <a:spcPct val="150000"/>
              </a:lnSpc>
            </a:pPr>
            <a:r>
              <a:rPr lang="en-US" sz="1900" dirty="0"/>
              <a:t>The </a:t>
            </a:r>
            <a:r>
              <a:rPr lang="en-US" sz="1900" b="1" dirty="0">
                <a:solidFill>
                  <a:schemeClr val="accent2"/>
                </a:solidFill>
              </a:rPr>
              <a:t>touch</a:t>
            </a:r>
            <a:r>
              <a:rPr lang="en-US" sz="1900" dirty="0"/>
              <a:t> command is used to </a:t>
            </a:r>
            <a:r>
              <a:rPr lang="en-US" sz="1900" u="sng" dirty="0"/>
              <a:t>create empty files and update file timestamps </a:t>
            </a:r>
            <a:r>
              <a:rPr lang="en-US" sz="1900" dirty="0"/>
              <a:t>in Linux. </a:t>
            </a:r>
          </a:p>
          <a:p>
            <a:pPr algn="just">
              <a:lnSpc>
                <a:spcPct val="150000"/>
              </a:lnSpc>
            </a:pPr>
            <a:r>
              <a:rPr lang="en-US" sz="1900" dirty="0"/>
              <a:t>If the file already exists, touch updates its access and modification times to the current time</a:t>
            </a:r>
          </a:p>
          <a:p>
            <a:pPr algn="just">
              <a:lnSpc>
                <a:spcPct val="150000"/>
              </a:lnSpc>
            </a:pPr>
            <a:endParaRPr lang="ar-IQ" sz="1900" dirty="0"/>
          </a:p>
          <a:p>
            <a:pPr algn="just">
              <a:lnSpc>
                <a:spcPct val="150000"/>
              </a:lnSpc>
            </a:pPr>
            <a:endParaRPr lang="ar-IQ" sz="1900" dirty="0"/>
          </a:p>
          <a:p>
            <a:pPr algn="just">
              <a:lnSpc>
                <a:spcPct val="150000"/>
              </a:lnSpc>
            </a:pPr>
            <a:endParaRPr lang="ar-IQ" sz="1900" dirty="0"/>
          </a:p>
          <a:p>
            <a:pPr algn="just">
              <a:lnSpc>
                <a:spcPct val="150000"/>
              </a:lnSpc>
            </a:pPr>
            <a:endParaRPr lang="en-US" sz="1900" dirty="0"/>
          </a:p>
          <a:p>
            <a:pPr marL="285750" indent="-285750" algn="just">
              <a:lnSpc>
                <a:spcPct val="150000"/>
              </a:lnSpc>
              <a:buFont typeface="Wingdings" panose="05000000000000000000" pitchFamily="2" charset="2"/>
              <a:buChar char="§"/>
            </a:pPr>
            <a:r>
              <a:rPr lang="en-US" sz="1900" dirty="0"/>
              <a:t>This is useful for creating empty files, which can be used for practice, since "touching" a file name that does not exist causes the file to be created. Using touch, practice file are created in the Documents subdirectory. </a:t>
            </a:r>
          </a:p>
        </p:txBody>
      </p:sp>
      <p:pic>
        <p:nvPicPr>
          <p:cNvPr id="8" name="Picture 7">
            <a:extLst>
              <a:ext uri="{FF2B5EF4-FFF2-40B4-BE49-F238E27FC236}">
                <a16:creationId xmlns:a16="http://schemas.microsoft.com/office/drawing/2014/main" id="{2EF6596D-7A6B-3498-B609-A983E0699510}"/>
              </a:ext>
            </a:extLst>
          </p:cNvPr>
          <p:cNvPicPr>
            <a:picLocks noChangeAspect="1"/>
          </p:cNvPicPr>
          <p:nvPr/>
        </p:nvPicPr>
        <p:blipFill>
          <a:blip r:embed="rId4">
            <a:duotone>
              <a:prstClr val="black"/>
              <a:schemeClr val="accent5">
                <a:tint val="45000"/>
                <a:satMod val="400000"/>
              </a:schemeClr>
            </a:duotone>
          </a:blip>
          <a:stretch>
            <a:fillRect/>
          </a:stretch>
        </p:blipFill>
        <p:spPr>
          <a:xfrm>
            <a:off x="2794772" y="3162854"/>
            <a:ext cx="6294800" cy="744274"/>
          </a:xfrm>
          <a:prstGeom prst="rect">
            <a:avLst/>
          </a:prstGeom>
        </p:spPr>
      </p:pic>
    </p:spTree>
    <p:extLst>
      <p:ext uri="{BB962C8B-B14F-4D97-AF65-F5344CB8AC3E}">
        <p14:creationId xmlns:p14="http://schemas.microsoft.com/office/powerpoint/2010/main" val="379327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0335A-02FD-3F84-3C5D-5F6256A2B47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3512EBE-8103-C56F-D5FF-26719A431511}"/>
              </a:ext>
            </a:extLst>
          </p:cNvPr>
          <p:cNvSpPr txBox="1"/>
          <p:nvPr/>
        </p:nvSpPr>
        <p:spPr>
          <a:xfrm>
            <a:off x="413157" y="774609"/>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7" name="Graphic 21">
            <a:extLst>
              <a:ext uri="{FF2B5EF4-FFF2-40B4-BE49-F238E27FC236}">
                <a16:creationId xmlns:a16="http://schemas.microsoft.com/office/drawing/2014/main" id="{1D21197B-81C4-D530-BACA-813EDA82FC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F0D18BD7-9BB8-D1B8-F402-E62F4EC5BC0F}"/>
              </a:ext>
            </a:extLst>
          </p:cNvPr>
          <p:cNvSpPr/>
          <p:nvPr/>
        </p:nvSpPr>
        <p:spPr>
          <a:xfrm>
            <a:off x="311175" y="1545362"/>
            <a:ext cx="11260339" cy="47472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5E85F1EF-7D56-62CC-F17E-D96D33242B0B}"/>
              </a:ext>
            </a:extLst>
          </p:cNvPr>
          <p:cNvSpPr/>
          <p:nvPr/>
        </p:nvSpPr>
        <p:spPr>
          <a:xfrm>
            <a:off x="712012" y="1665846"/>
            <a:ext cx="10310262" cy="2754600"/>
          </a:xfrm>
          <a:prstGeom prst="rect">
            <a:avLst/>
          </a:prstGeom>
        </p:spPr>
        <p:txBody>
          <a:bodyPr wrap="square">
            <a:spAutoFit/>
          </a:bodyPr>
          <a:lstStyle/>
          <a:p>
            <a:r>
              <a:rPr lang="en-US" sz="2000" b="1" dirty="0"/>
              <a:t>Create directories The </a:t>
            </a:r>
            <a:r>
              <a:rPr lang="en-US" sz="2000" b="1" dirty="0">
                <a:solidFill>
                  <a:schemeClr val="accent2"/>
                </a:solidFill>
              </a:rPr>
              <a:t>mkdir</a:t>
            </a:r>
            <a:r>
              <a:rPr lang="en-US" sz="2000" b="1" dirty="0"/>
              <a:t> command </a:t>
            </a:r>
          </a:p>
          <a:p>
            <a:endParaRPr lang="en-US" sz="2000" b="1" dirty="0"/>
          </a:p>
          <a:p>
            <a:pPr marL="285750" indent="-285750">
              <a:buFont typeface="Wingdings" panose="05000000000000000000" pitchFamily="2" charset="2"/>
              <a:buChar char="§"/>
            </a:pPr>
            <a:r>
              <a:rPr lang="en-US" sz="1900" dirty="0">
                <a:solidFill>
                  <a:schemeClr val="accent2">
                    <a:lumMod val="50000"/>
                  </a:schemeClr>
                </a:solidFill>
              </a:rPr>
              <a:t>creates one or more directories or subdirectories</a:t>
            </a:r>
            <a:r>
              <a:rPr lang="en-US" sz="1900" dirty="0"/>
              <a:t>, generating errors if the file name already exists or when attempting to create a directory in a parent directory that doesn't exist. </a:t>
            </a:r>
          </a:p>
          <a:p>
            <a:pPr marL="342900" indent="-342900">
              <a:buFont typeface="Wingdings" panose="05000000000000000000" pitchFamily="2" charset="2"/>
              <a:buChar char="Ø"/>
            </a:pPr>
            <a:r>
              <a:rPr lang="en-US" sz="1900" dirty="0"/>
              <a:t>The -p parent option creates missing parent directories for the requested destination. Be cautious when using mkdir -p, since accidental spelling mistakes create unintended directories without generating error messages. </a:t>
            </a:r>
          </a:p>
          <a:p>
            <a:pPr marL="342900" indent="-342900">
              <a:buFont typeface="Wingdings" panose="05000000000000000000" pitchFamily="2" charset="2"/>
              <a:buChar char="Ø"/>
            </a:pPr>
            <a:r>
              <a:rPr lang="en-US" sz="1900" dirty="0"/>
              <a:t>In the following example, a user attempts to use mkdir to create a subdirectory named Watched in the existing Videos directory but mistypes the directory name.</a:t>
            </a:r>
            <a:endParaRPr lang="ar-EG" sz="1900" dirty="0"/>
          </a:p>
        </p:txBody>
      </p:sp>
      <p:pic>
        <p:nvPicPr>
          <p:cNvPr id="6" name="Picture 5">
            <a:extLst>
              <a:ext uri="{FF2B5EF4-FFF2-40B4-BE49-F238E27FC236}">
                <a16:creationId xmlns:a16="http://schemas.microsoft.com/office/drawing/2014/main" id="{86CC1438-ED64-06AD-AF69-40C8D303E9B7}"/>
              </a:ext>
            </a:extLst>
          </p:cNvPr>
          <p:cNvPicPr>
            <a:picLocks noChangeAspect="1"/>
          </p:cNvPicPr>
          <p:nvPr/>
        </p:nvPicPr>
        <p:blipFill>
          <a:blip r:embed="rId4"/>
          <a:stretch>
            <a:fillRect/>
          </a:stretch>
        </p:blipFill>
        <p:spPr>
          <a:xfrm>
            <a:off x="5209100" y="4534032"/>
            <a:ext cx="6329757" cy="1557212"/>
          </a:xfrm>
          <a:prstGeom prst="rect">
            <a:avLst/>
          </a:prstGeom>
        </p:spPr>
      </p:pic>
      <p:sp>
        <p:nvSpPr>
          <p:cNvPr id="8" name="Rectangle 7">
            <a:extLst>
              <a:ext uri="{FF2B5EF4-FFF2-40B4-BE49-F238E27FC236}">
                <a16:creationId xmlns:a16="http://schemas.microsoft.com/office/drawing/2014/main" id="{CD0C071F-43E0-6FF6-05D4-BC4A95994811}"/>
              </a:ext>
            </a:extLst>
          </p:cNvPr>
          <p:cNvSpPr/>
          <p:nvPr/>
        </p:nvSpPr>
        <p:spPr>
          <a:xfrm>
            <a:off x="537395" y="4620502"/>
            <a:ext cx="4639048" cy="1351588"/>
          </a:xfrm>
          <a:prstGeom prst="rect">
            <a:avLst/>
          </a:prstGeom>
          <a:ln>
            <a:solidFill>
              <a:schemeClr val="accent6">
                <a:lumMod val="75000"/>
              </a:schemeClr>
            </a:solidFill>
          </a:ln>
        </p:spPr>
        <p:txBody>
          <a:bodyPr wrap="square">
            <a:spAutoFit/>
          </a:bodyPr>
          <a:lstStyle/>
          <a:p>
            <a:pPr algn="just">
              <a:lnSpc>
                <a:spcPct val="150000"/>
              </a:lnSpc>
            </a:pPr>
            <a:r>
              <a:rPr lang="en-US" sz="1400" b="1" dirty="0">
                <a:solidFill>
                  <a:schemeClr val="accent1"/>
                </a:solidFill>
                <a:latin typeface="Alexandria"/>
              </a:rPr>
              <a:t>mkdir directory_name        </a:t>
            </a:r>
            <a:r>
              <a:rPr lang="en-US" sz="1400" dirty="0">
                <a:solidFill>
                  <a:schemeClr val="accent1"/>
                </a:solidFill>
                <a:latin typeface="Alexandria"/>
              </a:rPr>
              <a:t># Create single directory</a:t>
            </a:r>
          </a:p>
          <a:p>
            <a:pPr algn="just">
              <a:lnSpc>
                <a:spcPct val="150000"/>
              </a:lnSpc>
            </a:pPr>
            <a:r>
              <a:rPr lang="en-US" sz="1400" b="1" dirty="0">
                <a:solidFill>
                  <a:schemeClr val="accent1"/>
                </a:solidFill>
                <a:latin typeface="Alexandria"/>
              </a:rPr>
              <a:t>mkdir dir1 dir2 dir3       </a:t>
            </a:r>
            <a:r>
              <a:rPr lang="en-US" sz="1400" dirty="0">
                <a:solidFill>
                  <a:schemeClr val="accent1"/>
                </a:solidFill>
                <a:latin typeface="Alexandria"/>
              </a:rPr>
              <a:t># Create multiple directories</a:t>
            </a:r>
          </a:p>
          <a:p>
            <a:pPr algn="just">
              <a:lnSpc>
                <a:spcPct val="150000"/>
              </a:lnSpc>
            </a:pPr>
            <a:r>
              <a:rPr lang="en-US" sz="1400" b="1" dirty="0">
                <a:solidFill>
                  <a:schemeClr val="accent1"/>
                </a:solidFill>
                <a:latin typeface="Alexandria"/>
              </a:rPr>
              <a:t>mkdir -p dir3/dir4   </a:t>
            </a:r>
            <a:r>
              <a:rPr lang="en-US" sz="1400" dirty="0">
                <a:solidFill>
                  <a:schemeClr val="accent1"/>
                </a:solidFill>
                <a:latin typeface="Alexandria"/>
              </a:rPr>
              <a:t># This will create all missing directories i.e. dir3 and dir4 </a:t>
            </a:r>
          </a:p>
        </p:txBody>
      </p:sp>
    </p:spTree>
    <p:extLst>
      <p:ext uri="{BB962C8B-B14F-4D97-AF65-F5344CB8AC3E}">
        <p14:creationId xmlns:p14="http://schemas.microsoft.com/office/powerpoint/2010/main" val="2677834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BBE1B-968B-27A9-3991-6C4FCC25A09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F58AC44-F71A-A4AF-1B1B-ADAB6C57FF3A}"/>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7" name="Graphic 21">
            <a:extLst>
              <a:ext uri="{FF2B5EF4-FFF2-40B4-BE49-F238E27FC236}">
                <a16:creationId xmlns:a16="http://schemas.microsoft.com/office/drawing/2014/main" id="{4D9EC459-9F0F-A337-B057-09B9813234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C43625BD-66AC-3FAC-3D49-558382A75A4F}"/>
              </a:ext>
            </a:extLst>
          </p:cNvPr>
          <p:cNvSpPr/>
          <p:nvPr/>
        </p:nvSpPr>
        <p:spPr>
          <a:xfrm>
            <a:off x="1267691" y="1670173"/>
            <a:ext cx="9445335" cy="462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dirty="0">
                <a:solidFill>
                  <a:schemeClr val="tx1"/>
                </a:solidFill>
                <a:latin typeface="Alexandria"/>
              </a:rPr>
              <a:t>The provided Figure  demonstrates a sequence of commands in the command line for organizing files. It begins with creating a subdirectory Watched inside Videos using </a:t>
            </a:r>
            <a:r>
              <a:rPr lang="en-US" b="1" dirty="0">
                <a:solidFill>
                  <a:schemeClr val="accent2"/>
                </a:solidFill>
                <a:latin typeface="Alexandria"/>
              </a:rPr>
              <a:t>mkdir</a:t>
            </a:r>
            <a:r>
              <a:rPr lang="en-US" dirty="0">
                <a:solidFill>
                  <a:schemeClr val="tx1"/>
                </a:solidFill>
                <a:latin typeface="Alexandria"/>
              </a:rPr>
              <a:t>, then changes the directory to Documents with cd to create new folders (</a:t>
            </a:r>
            <a:r>
              <a:rPr lang="en-US" dirty="0" err="1">
                <a:solidFill>
                  <a:schemeClr val="tx1"/>
                </a:solidFill>
                <a:latin typeface="Alexandria"/>
              </a:rPr>
              <a:t>ProjectX</a:t>
            </a:r>
            <a:r>
              <a:rPr lang="en-US" dirty="0">
                <a:solidFill>
                  <a:schemeClr val="tx1"/>
                </a:solidFill>
                <a:latin typeface="Alexandria"/>
              </a:rPr>
              <a:t>, </a:t>
            </a:r>
            <a:r>
              <a:rPr lang="en-US" dirty="0" err="1">
                <a:solidFill>
                  <a:schemeClr val="tx1"/>
                </a:solidFill>
                <a:latin typeface="Alexandria"/>
              </a:rPr>
              <a:t>ProjectY</a:t>
            </a:r>
            <a:r>
              <a:rPr lang="en-US" dirty="0">
                <a:solidFill>
                  <a:schemeClr val="tx1"/>
                </a:solidFill>
                <a:latin typeface="Alexandria"/>
              </a:rPr>
              <a:t>, and Thesis) using </a:t>
            </a:r>
            <a:r>
              <a:rPr lang="en-US" b="1" dirty="0">
                <a:solidFill>
                  <a:schemeClr val="accent2"/>
                </a:solidFill>
                <a:latin typeface="Alexandria"/>
              </a:rPr>
              <a:t>mkdir</a:t>
            </a:r>
            <a:r>
              <a:rPr lang="en-US" dirty="0">
                <a:solidFill>
                  <a:schemeClr val="accent2"/>
                </a:solidFill>
                <a:latin typeface="Alexandria"/>
              </a:rPr>
              <a:t> with the </a:t>
            </a:r>
            <a:r>
              <a:rPr lang="en-US" b="1" dirty="0">
                <a:solidFill>
                  <a:schemeClr val="accent2"/>
                </a:solidFill>
                <a:latin typeface="Alexandria"/>
              </a:rPr>
              <a:t>-p </a:t>
            </a:r>
            <a:r>
              <a:rPr lang="en-US" dirty="0">
                <a:solidFill>
                  <a:schemeClr val="tx1"/>
                </a:solidFill>
                <a:latin typeface="Alexandria"/>
              </a:rPr>
              <a:t>option. The process concludes by using the </a:t>
            </a:r>
            <a:r>
              <a:rPr lang="en-US" b="1" dirty="0">
                <a:solidFill>
                  <a:schemeClr val="accent2"/>
                </a:solidFill>
                <a:latin typeface="Alexandria"/>
              </a:rPr>
              <a:t>ls -R </a:t>
            </a:r>
            <a:r>
              <a:rPr lang="en-US" dirty="0">
                <a:solidFill>
                  <a:schemeClr val="tx1"/>
                </a:solidFill>
                <a:latin typeface="Alexandria"/>
              </a:rPr>
              <a:t>command to display the entire directory structure, confirming the successful creation of all the folders.</a:t>
            </a:r>
          </a:p>
        </p:txBody>
      </p:sp>
      <p:pic>
        <p:nvPicPr>
          <p:cNvPr id="11" name="Picture 10">
            <a:extLst>
              <a:ext uri="{FF2B5EF4-FFF2-40B4-BE49-F238E27FC236}">
                <a16:creationId xmlns:a16="http://schemas.microsoft.com/office/drawing/2014/main" id="{DE7E4184-BCB5-BFA5-89A1-B32DF53111BD}"/>
              </a:ext>
            </a:extLst>
          </p:cNvPr>
          <p:cNvPicPr>
            <a:picLocks noChangeAspect="1"/>
          </p:cNvPicPr>
          <p:nvPr/>
        </p:nvPicPr>
        <p:blipFill>
          <a:blip r:embed="rId4"/>
          <a:stretch>
            <a:fillRect/>
          </a:stretch>
        </p:blipFill>
        <p:spPr>
          <a:xfrm>
            <a:off x="1626999" y="4106745"/>
            <a:ext cx="8726717" cy="1785776"/>
          </a:xfrm>
          <a:prstGeom prst="rect">
            <a:avLst/>
          </a:prstGeom>
        </p:spPr>
      </p:pic>
    </p:spTree>
    <p:extLst>
      <p:ext uri="{BB962C8B-B14F-4D97-AF65-F5344CB8AC3E}">
        <p14:creationId xmlns:p14="http://schemas.microsoft.com/office/powerpoint/2010/main" val="3462760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BB6F5-B11C-6B3F-C3CD-F2487341D51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4CC1E72-4100-71C9-534E-BB7AE6A64A60}"/>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7" name="Graphic 21">
            <a:extLst>
              <a:ext uri="{FF2B5EF4-FFF2-40B4-BE49-F238E27FC236}">
                <a16:creationId xmlns:a16="http://schemas.microsoft.com/office/drawing/2014/main" id="{541965BC-6AF2-2B87-A3BA-E760FE6A10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302D83A3-11B5-77C5-6A0D-1D62223AC2C8}"/>
              </a:ext>
            </a:extLst>
          </p:cNvPr>
          <p:cNvSpPr/>
          <p:nvPr/>
        </p:nvSpPr>
        <p:spPr>
          <a:xfrm>
            <a:off x="1226127" y="1670173"/>
            <a:ext cx="9486899" cy="4720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r>
              <a:rPr lang="en-US" b="1" dirty="0">
                <a:solidFill>
                  <a:schemeClr val="tx1"/>
                </a:solidFill>
                <a:latin typeface="Alexandria"/>
              </a:rPr>
              <a:t>Copy files </a:t>
            </a:r>
            <a:endParaRPr lang="ar-IQ" b="1" dirty="0">
              <a:solidFill>
                <a:schemeClr val="tx1"/>
              </a:solidFill>
              <a:latin typeface="Alexandria"/>
            </a:endParaRPr>
          </a:p>
          <a:p>
            <a:pPr marL="285750" indent="-285750" algn="just">
              <a:lnSpc>
                <a:spcPct val="150000"/>
              </a:lnSpc>
              <a:buFont typeface="Wingdings" panose="05000000000000000000" pitchFamily="2" charset="2"/>
              <a:buChar char="§"/>
            </a:pPr>
            <a:r>
              <a:rPr lang="en-US" dirty="0">
                <a:solidFill>
                  <a:schemeClr val="tx1"/>
                </a:solidFill>
                <a:latin typeface="Alexandria"/>
              </a:rPr>
              <a:t>The </a:t>
            </a:r>
            <a:r>
              <a:rPr lang="en-US" b="1" dirty="0">
                <a:solidFill>
                  <a:schemeClr val="accent2"/>
                </a:solidFill>
                <a:latin typeface="Alexandria"/>
              </a:rPr>
              <a:t>cp</a:t>
            </a:r>
            <a:r>
              <a:rPr lang="en-US" dirty="0">
                <a:solidFill>
                  <a:schemeClr val="tx1"/>
                </a:solidFill>
                <a:latin typeface="Alexandria"/>
              </a:rPr>
              <a:t> command </a:t>
            </a:r>
            <a:r>
              <a:rPr lang="en-US" u="sng" dirty="0">
                <a:solidFill>
                  <a:schemeClr val="tx1"/>
                </a:solidFill>
                <a:latin typeface="Alexandria"/>
              </a:rPr>
              <a:t>copies one or more files to become new, independent files</a:t>
            </a:r>
            <a:r>
              <a:rPr lang="en-US" dirty="0">
                <a:solidFill>
                  <a:schemeClr val="tx1"/>
                </a:solidFill>
                <a:latin typeface="Alexandria"/>
              </a:rPr>
              <a:t>. Syntax allows copying an existing file to a new file in the current or another directory or copying multiple files into another directory.</a:t>
            </a:r>
          </a:p>
          <a:p>
            <a:pPr marL="285750" indent="-285750" algn="just">
              <a:lnSpc>
                <a:spcPct val="150000"/>
              </a:lnSpc>
              <a:buFont typeface="Wingdings" panose="05000000000000000000" pitchFamily="2" charset="2"/>
              <a:buChar char="Ø"/>
            </a:pPr>
            <a:r>
              <a:rPr lang="en-US" dirty="0">
                <a:solidFill>
                  <a:schemeClr val="tx1"/>
                </a:solidFill>
                <a:latin typeface="Alexandria"/>
              </a:rPr>
              <a:t> In any destination, new file names must be unique. If the new file name is not unique, the copy command will overwrite the existing file. </a:t>
            </a:r>
          </a:p>
        </p:txBody>
      </p:sp>
      <p:pic>
        <p:nvPicPr>
          <p:cNvPr id="6" name="Picture 5">
            <a:extLst>
              <a:ext uri="{FF2B5EF4-FFF2-40B4-BE49-F238E27FC236}">
                <a16:creationId xmlns:a16="http://schemas.microsoft.com/office/drawing/2014/main" id="{681EBE3F-A25F-C6F7-1174-1B6D4F46901C}"/>
              </a:ext>
            </a:extLst>
          </p:cNvPr>
          <p:cNvPicPr>
            <a:picLocks noChangeAspect="1"/>
          </p:cNvPicPr>
          <p:nvPr/>
        </p:nvPicPr>
        <p:blipFill>
          <a:blip r:embed="rId4"/>
          <a:stretch>
            <a:fillRect/>
          </a:stretch>
        </p:blipFill>
        <p:spPr>
          <a:xfrm>
            <a:off x="3038040" y="4321120"/>
            <a:ext cx="5752670" cy="1971511"/>
          </a:xfrm>
          <a:prstGeom prst="rect">
            <a:avLst/>
          </a:prstGeom>
        </p:spPr>
      </p:pic>
    </p:spTree>
    <p:extLst>
      <p:ext uri="{BB962C8B-B14F-4D97-AF65-F5344CB8AC3E}">
        <p14:creationId xmlns:p14="http://schemas.microsoft.com/office/powerpoint/2010/main" val="1823308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2BF91-0666-BC2F-F6A9-BB5AE4E1287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1C62861-DC12-DE99-9414-59A7D3B230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CC128499-57E0-4641-C22A-EA27880FDBD6}"/>
              </a:ext>
            </a:extLst>
          </p:cNvPr>
          <p:cNvSpPr/>
          <p:nvPr/>
        </p:nvSpPr>
        <p:spPr>
          <a:xfrm>
            <a:off x="620487" y="1756004"/>
            <a:ext cx="10809514" cy="4536628"/>
          </a:xfrm>
          <a:prstGeom prst="roundRect">
            <a:avLst>
              <a:gd name="adj" fmla="val 6140"/>
            </a:avLst>
          </a:prstGeom>
          <a:ln w="38100">
            <a:solidFill>
              <a:srgbClr val="00B0F0"/>
            </a:solidFill>
          </a:ln>
        </p:spPr>
        <p:style>
          <a:lnRef idx="2">
            <a:schemeClr val="accent1"/>
          </a:lnRef>
          <a:fillRef idx="1">
            <a:schemeClr val="lt1"/>
          </a:fillRef>
          <a:effectRef idx="0">
            <a:schemeClr val="accent1"/>
          </a:effectRef>
          <a:fontRef idx="minor">
            <a:schemeClr val="dk1"/>
          </a:fontRef>
        </p:style>
        <p:txBody>
          <a:bodyPr rtlCol="0" anchor="t"/>
          <a:lstStyle/>
          <a:p>
            <a:pPr algn="just">
              <a:lnSpc>
                <a:spcPct val="150000"/>
              </a:lnSpc>
            </a:pPr>
            <a:endParaRPr lang="en-US" sz="2200" dirty="0">
              <a:solidFill>
                <a:schemeClr val="tx1"/>
              </a:solidFill>
              <a:latin typeface="Alexandria"/>
            </a:endParaRPr>
          </a:p>
        </p:txBody>
      </p:sp>
      <p:sp>
        <p:nvSpPr>
          <p:cNvPr id="5" name="Rectangle 4">
            <a:extLst>
              <a:ext uri="{FF2B5EF4-FFF2-40B4-BE49-F238E27FC236}">
                <a16:creationId xmlns:a16="http://schemas.microsoft.com/office/drawing/2014/main" id="{8FBDD4F3-9019-9AED-95DE-5C5760C06048}"/>
              </a:ext>
            </a:extLst>
          </p:cNvPr>
          <p:cNvSpPr/>
          <p:nvPr/>
        </p:nvSpPr>
        <p:spPr>
          <a:xfrm>
            <a:off x="761999" y="2145900"/>
            <a:ext cx="4634100" cy="3117135"/>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en-US" sz="1900" dirty="0"/>
              <a:t>To protect users from accidentally overwriting directories with contents, multiple file </a:t>
            </a:r>
            <a:r>
              <a:rPr lang="en-US" sz="1900" b="1" dirty="0">
                <a:solidFill>
                  <a:schemeClr val="accent2"/>
                </a:solidFill>
              </a:rPr>
              <a:t>cp</a:t>
            </a:r>
            <a:r>
              <a:rPr lang="en-US" sz="1900" dirty="0"/>
              <a:t> commands ignore directories specified as a source. </a:t>
            </a:r>
          </a:p>
          <a:p>
            <a:pPr marL="342900" indent="-342900" algn="just">
              <a:lnSpc>
                <a:spcPct val="150000"/>
              </a:lnSpc>
              <a:buFont typeface="Wingdings" panose="05000000000000000000" pitchFamily="2" charset="2"/>
              <a:buChar char="Ø"/>
            </a:pPr>
            <a:endParaRPr lang="en-US" sz="1900" dirty="0"/>
          </a:p>
          <a:p>
            <a:pPr marL="342900" indent="-342900" algn="just">
              <a:lnSpc>
                <a:spcPct val="150000"/>
              </a:lnSpc>
              <a:buFont typeface="Wingdings" panose="05000000000000000000" pitchFamily="2" charset="2"/>
              <a:buChar char="Ø"/>
            </a:pPr>
            <a:r>
              <a:rPr lang="en-US" sz="1900" dirty="0"/>
              <a:t>Copying non-empty directories, with contents, requires the -r recursive option.</a:t>
            </a:r>
          </a:p>
        </p:txBody>
      </p:sp>
      <p:sp>
        <p:nvSpPr>
          <p:cNvPr id="15" name="TextBox 14">
            <a:extLst>
              <a:ext uri="{FF2B5EF4-FFF2-40B4-BE49-F238E27FC236}">
                <a16:creationId xmlns:a16="http://schemas.microsoft.com/office/drawing/2014/main" id="{53E15F08-2C0F-A1D9-0936-CC9C0F1A528D}"/>
              </a:ext>
            </a:extLst>
          </p:cNvPr>
          <p:cNvSpPr txBox="1"/>
          <p:nvPr/>
        </p:nvSpPr>
        <p:spPr>
          <a:xfrm>
            <a:off x="589143" y="1035317"/>
            <a:ext cx="8336648" cy="553998"/>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3" name="Picture 2">
            <a:extLst>
              <a:ext uri="{FF2B5EF4-FFF2-40B4-BE49-F238E27FC236}">
                <a16:creationId xmlns:a16="http://schemas.microsoft.com/office/drawing/2014/main" id="{6AE1B9AF-C86E-687D-780C-E04B04226A33}"/>
              </a:ext>
            </a:extLst>
          </p:cNvPr>
          <p:cNvPicPr>
            <a:picLocks noChangeAspect="1"/>
          </p:cNvPicPr>
          <p:nvPr/>
        </p:nvPicPr>
        <p:blipFill>
          <a:blip r:embed="rId4"/>
          <a:stretch>
            <a:fillRect/>
          </a:stretch>
        </p:blipFill>
        <p:spPr>
          <a:xfrm>
            <a:off x="6197320" y="1848634"/>
            <a:ext cx="5025344" cy="4250829"/>
          </a:xfrm>
          <a:prstGeom prst="rect">
            <a:avLst/>
          </a:prstGeom>
        </p:spPr>
      </p:pic>
    </p:spTree>
    <p:extLst>
      <p:ext uri="{BB962C8B-B14F-4D97-AF65-F5344CB8AC3E}">
        <p14:creationId xmlns:p14="http://schemas.microsoft.com/office/powerpoint/2010/main" val="314552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96DA2-5B3E-DCF4-8805-A55B0959161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231FE86-C6AB-1288-D4E5-4EBD5F066481}"/>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7" name="Graphic 21">
            <a:extLst>
              <a:ext uri="{FF2B5EF4-FFF2-40B4-BE49-F238E27FC236}">
                <a16:creationId xmlns:a16="http://schemas.microsoft.com/office/drawing/2014/main" id="{448697BD-64DD-0785-19E3-A27B755EF9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7A4CF9C8-37D2-36E5-457B-592860B7BE4B}"/>
              </a:ext>
            </a:extLst>
          </p:cNvPr>
          <p:cNvSpPr/>
          <p:nvPr/>
        </p:nvSpPr>
        <p:spPr>
          <a:xfrm>
            <a:off x="1267691" y="1670173"/>
            <a:ext cx="9445335" cy="462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dirty="0">
              <a:solidFill>
                <a:schemeClr val="tx1"/>
              </a:solidFill>
              <a:latin typeface="Alexandria"/>
            </a:endParaRPr>
          </a:p>
        </p:txBody>
      </p:sp>
      <p:pic>
        <p:nvPicPr>
          <p:cNvPr id="8" name="Picture 7">
            <a:extLst>
              <a:ext uri="{FF2B5EF4-FFF2-40B4-BE49-F238E27FC236}">
                <a16:creationId xmlns:a16="http://schemas.microsoft.com/office/drawing/2014/main" id="{4006341B-808F-298D-B68A-257750BB4323}"/>
              </a:ext>
            </a:extLst>
          </p:cNvPr>
          <p:cNvPicPr>
            <a:picLocks noChangeAspect="1"/>
          </p:cNvPicPr>
          <p:nvPr/>
        </p:nvPicPr>
        <p:blipFill>
          <a:blip r:embed="rId4"/>
          <a:stretch>
            <a:fillRect/>
          </a:stretch>
        </p:blipFill>
        <p:spPr>
          <a:xfrm>
            <a:off x="2170994" y="3730862"/>
            <a:ext cx="7367861" cy="2389015"/>
          </a:xfrm>
          <a:prstGeom prst="rect">
            <a:avLst/>
          </a:prstGeom>
        </p:spPr>
      </p:pic>
      <p:sp>
        <p:nvSpPr>
          <p:cNvPr id="9" name="Rectangle 8">
            <a:extLst>
              <a:ext uri="{FF2B5EF4-FFF2-40B4-BE49-F238E27FC236}">
                <a16:creationId xmlns:a16="http://schemas.microsoft.com/office/drawing/2014/main" id="{F07395D7-08AD-350F-8B58-024EB93986D0}"/>
              </a:ext>
            </a:extLst>
          </p:cNvPr>
          <p:cNvSpPr/>
          <p:nvPr/>
        </p:nvSpPr>
        <p:spPr>
          <a:xfrm>
            <a:off x="1324816" y="1629666"/>
            <a:ext cx="9247909" cy="2013885"/>
          </a:xfrm>
          <a:prstGeom prst="rect">
            <a:avLst/>
          </a:prstGeom>
        </p:spPr>
        <p:txBody>
          <a:bodyPr wrap="square">
            <a:spAutoFit/>
          </a:bodyPr>
          <a:lstStyle/>
          <a:p>
            <a:pPr algn="just">
              <a:lnSpc>
                <a:spcPct val="150000"/>
              </a:lnSpc>
            </a:pPr>
            <a:r>
              <a:rPr lang="en-US" sz="1700" b="1" dirty="0"/>
              <a:t>Move files</a:t>
            </a:r>
            <a:endParaRPr lang="ar-IQ" sz="1700" b="1" dirty="0"/>
          </a:p>
          <a:p>
            <a:pPr marL="285750" indent="-285750" algn="just">
              <a:lnSpc>
                <a:spcPct val="150000"/>
              </a:lnSpc>
              <a:buFont typeface="Wingdings" panose="05000000000000000000" pitchFamily="2" charset="2"/>
              <a:buChar char="§"/>
            </a:pPr>
            <a:r>
              <a:rPr lang="en-US" sz="1700" dirty="0"/>
              <a:t>The </a:t>
            </a:r>
            <a:r>
              <a:rPr lang="en-US" sz="1700" b="1" dirty="0">
                <a:solidFill>
                  <a:schemeClr val="accent2"/>
                </a:solidFill>
              </a:rPr>
              <a:t>mv</a:t>
            </a:r>
            <a:r>
              <a:rPr lang="en-US" sz="1700" dirty="0"/>
              <a:t> command </a:t>
            </a:r>
            <a:r>
              <a:rPr lang="en-US" sz="1700" u="sng" dirty="0"/>
              <a:t>renames files in the same directory or relocates files to a new directory</a:t>
            </a:r>
            <a:r>
              <a:rPr lang="en-US" sz="1700" dirty="0"/>
              <a:t>.</a:t>
            </a:r>
            <a:endParaRPr lang="ar-IQ" sz="1700" dirty="0"/>
          </a:p>
          <a:p>
            <a:pPr marL="342900" indent="-342900" algn="just">
              <a:lnSpc>
                <a:spcPct val="150000"/>
              </a:lnSpc>
              <a:buFont typeface="Wingdings" panose="05000000000000000000" pitchFamily="2" charset="2"/>
              <a:buChar char="Ø"/>
            </a:pPr>
            <a:r>
              <a:rPr lang="en-US" sz="1700" dirty="0"/>
              <a:t> File contents remain unchanged. Files moved to a different file system require creating a new file by copying the source file, then deleting the source file. Although normally transparent to the user, large files may take noticeably longer to move.</a:t>
            </a:r>
          </a:p>
        </p:txBody>
      </p:sp>
    </p:spTree>
    <p:extLst>
      <p:ext uri="{BB962C8B-B14F-4D97-AF65-F5344CB8AC3E}">
        <p14:creationId xmlns:p14="http://schemas.microsoft.com/office/powerpoint/2010/main" val="305154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525A2-1E9F-27FB-0923-C32C115612D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D5B2FBD-89FD-D4CA-0497-A81F31A42DE0}"/>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7" name="Graphic 21">
            <a:extLst>
              <a:ext uri="{FF2B5EF4-FFF2-40B4-BE49-F238E27FC236}">
                <a16:creationId xmlns:a16="http://schemas.microsoft.com/office/drawing/2014/main" id="{BBDC81B2-8B42-5DA4-E0D6-1DB885306E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F0E0A746-7A35-7AC2-023E-1BE793C33D8F}"/>
              </a:ext>
            </a:extLst>
          </p:cNvPr>
          <p:cNvSpPr/>
          <p:nvPr/>
        </p:nvSpPr>
        <p:spPr>
          <a:xfrm>
            <a:off x="1267691" y="1670173"/>
            <a:ext cx="9445335" cy="462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dirty="0">
              <a:solidFill>
                <a:schemeClr val="tx1"/>
              </a:solidFill>
              <a:latin typeface="Alexandria"/>
            </a:endParaRPr>
          </a:p>
        </p:txBody>
      </p:sp>
      <p:sp>
        <p:nvSpPr>
          <p:cNvPr id="9" name="Rectangle 8">
            <a:extLst>
              <a:ext uri="{FF2B5EF4-FFF2-40B4-BE49-F238E27FC236}">
                <a16:creationId xmlns:a16="http://schemas.microsoft.com/office/drawing/2014/main" id="{CC8EF454-811C-8D6E-5F75-1C32097EB083}"/>
              </a:ext>
            </a:extLst>
          </p:cNvPr>
          <p:cNvSpPr/>
          <p:nvPr/>
        </p:nvSpPr>
        <p:spPr>
          <a:xfrm>
            <a:off x="1324816" y="1629666"/>
            <a:ext cx="9247909" cy="1619802"/>
          </a:xfrm>
          <a:prstGeom prst="rect">
            <a:avLst/>
          </a:prstGeom>
        </p:spPr>
        <p:txBody>
          <a:bodyPr wrap="square">
            <a:spAutoFit/>
          </a:bodyPr>
          <a:lstStyle/>
          <a:p>
            <a:pPr algn="just">
              <a:lnSpc>
                <a:spcPct val="150000"/>
              </a:lnSpc>
            </a:pPr>
            <a:r>
              <a:rPr lang="en-US" sz="1700" b="1" dirty="0"/>
              <a:t>Remove files</a:t>
            </a:r>
            <a:endParaRPr lang="ar-IQ" sz="1700" b="1" dirty="0"/>
          </a:p>
          <a:p>
            <a:pPr marL="285750" indent="-285750" algn="just">
              <a:lnSpc>
                <a:spcPct val="150000"/>
              </a:lnSpc>
              <a:buFont typeface="Wingdings" panose="05000000000000000000" pitchFamily="2" charset="2"/>
              <a:buChar char="§"/>
            </a:pPr>
            <a:r>
              <a:rPr lang="en-US" sz="1700" dirty="0"/>
              <a:t>Remove files and directories Default syntax for </a:t>
            </a:r>
            <a:r>
              <a:rPr lang="en-US" sz="1700" b="1" dirty="0">
                <a:solidFill>
                  <a:schemeClr val="accent2"/>
                </a:solidFill>
              </a:rPr>
              <a:t>rm</a:t>
            </a:r>
            <a:r>
              <a:rPr lang="en-US" sz="1700" dirty="0"/>
              <a:t> </a:t>
            </a:r>
            <a:r>
              <a:rPr lang="en-US" sz="1700" u="sng" dirty="0"/>
              <a:t>deletes files, but not directories</a:t>
            </a:r>
            <a:r>
              <a:rPr lang="en-US" sz="1700" dirty="0"/>
              <a:t>. </a:t>
            </a:r>
            <a:r>
              <a:rPr lang="en-US" sz="1700" dirty="0">
                <a:solidFill>
                  <a:srgbClr val="00B050"/>
                </a:solidFill>
              </a:rPr>
              <a:t>Deleting a directory, and potentially many subdirectories and files below it, requires the -r recursive option</a:t>
            </a:r>
            <a:r>
              <a:rPr lang="en-US" sz="1700" dirty="0"/>
              <a:t>. </a:t>
            </a:r>
            <a:r>
              <a:rPr lang="en-US" sz="1700" dirty="0">
                <a:solidFill>
                  <a:schemeClr val="accent2">
                    <a:lumMod val="50000"/>
                  </a:schemeClr>
                </a:solidFill>
              </a:rPr>
              <a:t>There is no command-line undelete feature, nor a trash bin from which to restore.</a:t>
            </a:r>
            <a:endParaRPr lang="ar-IQ" sz="1700" dirty="0">
              <a:solidFill>
                <a:schemeClr val="accent2">
                  <a:lumMod val="50000"/>
                </a:schemeClr>
              </a:solidFill>
            </a:endParaRPr>
          </a:p>
        </p:txBody>
      </p:sp>
      <p:pic>
        <p:nvPicPr>
          <p:cNvPr id="6" name="Picture 5">
            <a:extLst>
              <a:ext uri="{FF2B5EF4-FFF2-40B4-BE49-F238E27FC236}">
                <a16:creationId xmlns:a16="http://schemas.microsoft.com/office/drawing/2014/main" id="{62F5E8EF-C37B-8EA6-E0D9-5ACE646A4FFB}"/>
              </a:ext>
            </a:extLst>
          </p:cNvPr>
          <p:cNvPicPr>
            <a:picLocks noChangeAspect="1"/>
          </p:cNvPicPr>
          <p:nvPr/>
        </p:nvPicPr>
        <p:blipFill>
          <a:blip r:embed="rId4"/>
          <a:stretch>
            <a:fillRect/>
          </a:stretch>
        </p:blipFill>
        <p:spPr>
          <a:xfrm>
            <a:off x="2660099" y="3203908"/>
            <a:ext cx="6604526" cy="2960905"/>
          </a:xfrm>
          <a:prstGeom prst="rect">
            <a:avLst/>
          </a:prstGeom>
        </p:spPr>
      </p:pic>
    </p:spTree>
    <p:extLst>
      <p:ext uri="{BB962C8B-B14F-4D97-AF65-F5344CB8AC3E}">
        <p14:creationId xmlns:p14="http://schemas.microsoft.com/office/powerpoint/2010/main" val="1808624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25061-C9A1-D3C3-AE7A-F77E7D53305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C38F398-D1DB-7C2A-7F7E-86F808C0B230}"/>
              </a:ext>
            </a:extLst>
          </p:cNvPr>
          <p:cNvSpPr txBox="1"/>
          <p:nvPr/>
        </p:nvSpPr>
        <p:spPr>
          <a:xfrm>
            <a:off x="1431466" y="988358"/>
            <a:ext cx="7712535" cy="553997"/>
          </a:xfrm>
          <a:prstGeom prst="rect">
            <a:avLst/>
          </a:prstGeom>
          <a:noFill/>
        </p:spPr>
        <p:txBody>
          <a:bodyPr wrap="square" rtlCol="0">
            <a:spAutoFit/>
          </a:bodyPr>
          <a:lstStyle/>
          <a:p>
            <a:pPr fontAlgn="base"/>
            <a:r>
              <a:rPr lang="en-US" sz="3000" b="1" dirty="0">
                <a:latin typeface="Alexandria"/>
              </a:rPr>
              <a:t>Managing Files from the Command Line</a:t>
            </a:r>
            <a:endParaRPr lang="en-US" sz="3000" b="1" dirty="0">
              <a:solidFill>
                <a:schemeClr val="accent2">
                  <a:lumMod val="50000"/>
                </a:schemeClr>
              </a:solidFill>
            </a:endParaRPr>
          </a:p>
        </p:txBody>
      </p:sp>
      <p:pic>
        <p:nvPicPr>
          <p:cNvPr id="7" name="Graphic 21">
            <a:extLst>
              <a:ext uri="{FF2B5EF4-FFF2-40B4-BE49-F238E27FC236}">
                <a16:creationId xmlns:a16="http://schemas.microsoft.com/office/drawing/2014/main" id="{72419478-539B-6CB4-FDAE-F50D349288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1043665A-DF64-91AC-6F4B-7A480CDA10AF}"/>
              </a:ext>
            </a:extLst>
          </p:cNvPr>
          <p:cNvSpPr/>
          <p:nvPr/>
        </p:nvSpPr>
        <p:spPr>
          <a:xfrm>
            <a:off x="1267691" y="1670172"/>
            <a:ext cx="9445335" cy="4699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150000"/>
              </a:lnSpc>
            </a:pPr>
            <a:endParaRPr lang="en-US" dirty="0">
              <a:solidFill>
                <a:schemeClr val="tx1"/>
              </a:solidFill>
              <a:latin typeface="Alexandria"/>
            </a:endParaRPr>
          </a:p>
        </p:txBody>
      </p:sp>
      <p:sp>
        <p:nvSpPr>
          <p:cNvPr id="9" name="Rectangle 8">
            <a:extLst>
              <a:ext uri="{FF2B5EF4-FFF2-40B4-BE49-F238E27FC236}">
                <a16:creationId xmlns:a16="http://schemas.microsoft.com/office/drawing/2014/main" id="{01185F40-87C8-5EEC-CD54-10C80701626E}"/>
              </a:ext>
            </a:extLst>
          </p:cNvPr>
          <p:cNvSpPr/>
          <p:nvPr/>
        </p:nvSpPr>
        <p:spPr>
          <a:xfrm>
            <a:off x="1324816" y="1629666"/>
            <a:ext cx="9247909" cy="2270109"/>
          </a:xfrm>
          <a:prstGeom prst="rect">
            <a:avLst/>
          </a:prstGeom>
        </p:spPr>
        <p:txBody>
          <a:bodyPr wrap="square">
            <a:spAutoFit/>
          </a:bodyPr>
          <a:lstStyle/>
          <a:p>
            <a:pPr algn="just">
              <a:lnSpc>
                <a:spcPct val="150000"/>
              </a:lnSpc>
            </a:pPr>
            <a:r>
              <a:rPr lang="en-US" sz="1600" b="1" dirty="0"/>
              <a:t>Remove files</a:t>
            </a:r>
            <a:endParaRPr lang="ar-IQ" sz="1600" b="1" dirty="0"/>
          </a:p>
          <a:p>
            <a:pPr marL="285750" indent="-285750" algn="just">
              <a:lnSpc>
                <a:spcPct val="150000"/>
              </a:lnSpc>
              <a:buFont typeface="Wingdings" panose="05000000000000000000" pitchFamily="2" charset="2"/>
              <a:buChar char="§"/>
            </a:pPr>
            <a:r>
              <a:rPr lang="en-US" sz="1600" dirty="0"/>
              <a:t>After </a:t>
            </a:r>
            <a:r>
              <a:rPr lang="en-US" sz="1600" b="1" dirty="0">
                <a:solidFill>
                  <a:schemeClr val="accent2">
                    <a:lumMod val="50000"/>
                  </a:schemeClr>
                </a:solidFill>
              </a:rPr>
              <a:t>rm</a:t>
            </a:r>
            <a:r>
              <a:rPr lang="en-US" sz="1600" dirty="0"/>
              <a:t> failed to delete directory, the </a:t>
            </a:r>
            <a:r>
              <a:rPr lang="en-US" sz="1600" b="1" dirty="0"/>
              <a:t>-r recursive </a:t>
            </a:r>
            <a:r>
              <a:rPr lang="en-US" sz="1600" dirty="0"/>
              <a:t>option succeeded. The last rm command parsed into each subdirectory first, individually deleting contained files before removing each now-empty directory. Using</a:t>
            </a:r>
            <a:r>
              <a:rPr lang="en-US" sz="1600" b="1" dirty="0"/>
              <a:t> -</a:t>
            </a:r>
            <a:r>
              <a:rPr lang="en-US" sz="1600" b="1" dirty="0" err="1"/>
              <a:t>i</a:t>
            </a:r>
            <a:r>
              <a:rPr lang="en-US" sz="1600" b="1" dirty="0"/>
              <a:t> </a:t>
            </a:r>
            <a:r>
              <a:rPr lang="en-US" sz="1600" dirty="0"/>
              <a:t>will interactively prompt for each deletion. </a:t>
            </a:r>
          </a:p>
          <a:p>
            <a:pPr marL="285750" indent="-285750" algn="just">
              <a:lnSpc>
                <a:spcPct val="150000"/>
              </a:lnSpc>
              <a:buFont typeface="Wingdings" panose="05000000000000000000" pitchFamily="2" charset="2"/>
              <a:buChar char="§"/>
            </a:pPr>
            <a:r>
              <a:rPr lang="en-US" sz="1600" dirty="0"/>
              <a:t>This is essentially the opposite of </a:t>
            </a:r>
            <a:r>
              <a:rPr lang="en-US" sz="1600" b="1" dirty="0"/>
              <a:t>-f </a:t>
            </a:r>
            <a:r>
              <a:rPr lang="en-US" sz="1600" dirty="0"/>
              <a:t>which will force the deletion without prompting the user. The </a:t>
            </a:r>
            <a:r>
              <a:rPr lang="en-US" sz="1600" b="1" dirty="0" err="1"/>
              <a:t>rmdir</a:t>
            </a:r>
            <a:r>
              <a:rPr lang="en-US" sz="1600" dirty="0"/>
              <a:t> command deletes directories only if empty. Removed directories cannot be undeleted.</a:t>
            </a:r>
          </a:p>
        </p:txBody>
      </p:sp>
      <p:pic>
        <p:nvPicPr>
          <p:cNvPr id="5" name="Picture 4">
            <a:extLst>
              <a:ext uri="{FF2B5EF4-FFF2-40B4-BE49-F238E27FC236}">
                <a16:creationId xmlns:a16="http://schemas.microsoft.com/office/drawing/2014/main" id="{C4606A11-E9AC-6925-7EDA-AA6D1ECCB2B0}"/>
              </a:ext>
            </a:extLst>
          </p:cNvPr>
          <p:cNvPicPr>
            <a:picLocks noChangeAspect="1"/>
          </p:cNvPicPr>
          <p:nvPr/>
        </p:nvPicPr>
        <p:blipFill>
          <a:blip r:embed="rId4"/>
          <a:stretch>
            <a:fillRect/>
          </a:stretch>
        </p:blipFill>
        <p:spPr>
          <a:xfrm>
            <a:off x="2812005" y="3884176"/>
            <a:ext cx="6997013" cy="2388202"/>
          </a:xfrm>
          <a:prstGeom prst="rect">
            <a:avLst/>
          </a:prstGeom>
        </p:spPr>
      </p:pic>
    </p:spTree>
    <p:extLst>
      <p:ext uri="{BB962C8B-B14F-4D97-AF65-F5344CB8AC3E}">
        <p14:creationId xmlns:p14="http://schemas.microsoft.com/office/powerpoint/2010/main" val="2641692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http://purl.org/dc/dcmitype/"/>
    <ds:schemaRef ds:uri="49100919-8a76-4266-be0c-7dc583902cb4"/>
    <ds:schemaRef ds:uri="d13aca44-ef33-4cf4-9980-7f0b00e6eeb9"/>
    <ds:schemaRef ds:uri="http://purl.org/dc/elements/1.1/"/>
  </ds:schemaRefs>
</ds:datastoreItem>
</file>

<file path=customXml/itemProps3.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13399</TotalTime>
  <Words>2915</Words>
  <Application>Microsoft Office PowerPoint</Application>
  <PresentationFormat>Widescreen</PresentationFormat>
  <Paragraphs>232</Paragraphs>
  <Slides>44</Slides>
  <Notes>44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Noto Sans Symbols</vt:lpstr>
      <vt:lpstr>Nunito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352</cp:revision>
  <dcterms:created xsi:type="dcterms:W3CDTF">2023-04-29T09:08:00Z</dcterms:created>
  <dcterms:modified xsi:type="dcterms:W3CDTF">2026-02-03T22:08:43Z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