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3.xml" ContentType="application/inkml+xml"/>
  <Override PartName="/ppt/notesSlides/notesSlide6.xml" ContentType="application/vnd.openxmlformats-officedocument.presentationml.notesSlide+xml"/>
  <Override PartName="/ppt/ink/ink4.xml" ContentType="application/inkml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70"/>
  </p:notesMasterIdLst>
  <p:handoutMasterIdLst>
    <p:handoutMasterId r:id="rId71"/>
  </p:handoutMasterIdLst>
  <p:sldIdLst>
    <p:sldId id="511" r:id="rId3"/>
    <p:sldId id="530" r:id="rId4"/>
    <p:sldId id="264" r:id="rId5"/>
    <p:sldId id="482" r:id="rId6"/>
    <p:sldId id="485" r:id="rId7"/>
    <p:sldId id="504" r:id="rId8"/>
    <p:sldId id="489" r:id="rId9"/>
    <p:sldId id="492" r:id="rId10"/>
    <p:sldId id="509" r:id="rId11"/>
    <p:sldId id="512" r:id="rId12"/>
    <p:sldId id="514" r:id="rId13"/>
    <p:sldId id="515" r:id="rId14"/>
    <p:sldId id="516" r:id="rId15"/>
    <p:sldId id="519" r:id="rId16"/>
    <p:sldId id="520" r:id="rId17"/>
    <p:sldId id="521" r:id="rId18"/>
    <p:sldId id="522" r:id="rId19"/>
    <p:sldId id="523" r:id="rId20"/>
    <p:sldId id="524" r:id="rId21"/>
    <p:sldId id="525" r:id="rId22"/>
    <p:sldId id="526" r:id="rId23"/>
    <p:sldId id="527" r:id="rId24"/>
    <p:sldId id="528" r:id="rId25"/>
    <p:sldId id="529" r:id="rId26"/>
    <p:sldId id="531" r:id="rId27"/>
    <p:sldId id="533" r:id="rId28"/>
    <p:sldId id="534" r:id="rId29"/>
    <p:sldId id="536" r:id="rId30"/>
    <p:sldId id="537" r:id="rId31"/>
    <p:sldId id="538" r:id="rId32"/>
    <p:sldId id="539" r:id="rId33"/>
    <p:sldId id="540" r:id="rId34"/>
    <p:sldId id="541" r:id="rId35"/>
    <p:sldId id="542" r:id="rId36"/>
    <p:sldId id="543" r:id="rId37"/>
    <p:sldId id="544" r:id="rId38"/>
    <p:sldId id="545" r:id="rId39"/>
    <p:sldId id="546" r:id="rId40"/>
    <p:sldId id="547" r:id="rId41"/>
    <p:sldId id="548" r:id="rId42"/>
    <p:sldId id="549" r:id="rId43"/>
    <p:sldId id="550" r:id="rId44"/>
    <p:sldId id="551" r:id="rId45"/>
    <p:sldId id="552" r:id="rId46"/>
    <p:sldId id="553" r:id="rId47"/>
    <p:sldId id="554" r:id="rId48"/>
    <p:sldId id="555" r:id="rId49"/>
    <p:sldId id="556" r:id="rId50"/>
    <p:sldId id="558" r:id="rId51"/>
    <p:sldId id="559" r:id="rId52"/>
    <p:sldId id="560" r:id="rId53"/>
    <p:sldId id="561" r:id="rId54"/>
    <p:sldId id="567" r:id="rId55"/>
    <p:sldId id="568" r:id="rId56"/>
    <p:sldId id="569" r:id="rId57"/>
    <p:sldId id="570" r:id="rId58"/>
    <p:sldId id="579" r:id="rId59"/>
    <p:sldId id="580" r:id="rId60"/>
    <p:sldId id="581" r:id="rId61"/>
    <p:sldId id="582" r:id="rId62"/>
    <p:sldId id="590" r:id="rId63"/>
    <p:sldId id="591" r:id="rId64"/>
    <p:sldId id="592" r:id="rId65"/>
    <p:sldId id="617" r:id="rId66"/>
    <p:sldId id="618" r:id="rId67"/>
    <p:sldId id="619" r:id="rId68"/>
    <p:sldId id="620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9097" autoAdjust="0"/>
  </p:normalViewPr>
  <p:slideViewPr>
    <p:cSldViewPr snapToGrid="0">
      <p:cViewPr varScale="1">
        <p:scale>
          <a:sx n="70" d="100"/>
          <a:sy n="70" d="100"/>
        </p:scale>
        <p:origin x="5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18-Apr-22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18T15:20:55.63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26597 15175 4100 0,'-54'-57'-101'0,"-1"-3"4"15,-11 0-2-15,3-2-4 0,-2-6 12 16,2 4 6-16,-2-3 7 0,4 2 15 15,3 1 13-15,-1-3-5 0,5-6 3 0,3 1 12 16,0-2-6-16,5-3-11 0,-1-2-21 16,5-1-39-16,-1-5-118 0,3 0-398 15,4-1 118-15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18T16:39:47.9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27963 10360 3535 0,'-37'-8'-136'0,"5"-2"3"0,3 0-40 15,6 4-46-15,3-1-450 0,0-1 118 0</inkml:trace>
  <inkml:trace contextRef="#ctx0" brushRef="#br0" timeOffset="84.0022">27535 10229 2653 0,'-11'-5'-103'15,"11"5"6"-15,-21-8-36 0,21 8-26 0,-23-8-385 16,23 8 110-16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1:13.1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25300 14339 2788 0,'-26'25'-76'0,"4"-4"25"0,5-5-1 16,-1-1 5-16,1 1-4 0,4-1-20 16,-2-2 6-16,0 4-3 0,1 0-4 15,1-4 11-15,4 0 3 0,1 4-9 0,8-17 6 16,-17 24 9-16,7-9 11 0,2-3 10 15,8-12 8-15,-13 33 4 0,6-16 11 0,2 4-15 16,-4-2-9-16,6-2-44 0,3-17-128 16,-13 30-200-16,9-18 96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7:47.2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22065 10379 895 0,'-27'39'67'15,"6"-6"30"-15,-1 5-24 0,4-4-53 16,8-2-15-16,-2 1 16 15,0 3-6-15,7 1 4 0,-3-6-9 0,1 9 0 0,7-9 0 16,-3 0-5-16,3 2 0 0,3-3-25 16,-3-3-34-16,3-4-23 0,6 2-56 15,-1-3-147-15,0-2 70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18-Apr-22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there is evidence that the smaller the chunk of work, the more likely people are to deliver it.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an example, if the team averages 50 story points per iteration, and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team estimates there are about another 500 points remaining, the team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estimates it has about 10 iterations remaining. As the product owner refines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stories remaining and as the team refines its estimates, the project estimate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could go up or down, but the team can provide an estimate.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7945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624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05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1- Successfully discovering and delivering a project's features is not enough. If the organization resists the project's output, then the targeted return on investment is delayed. </a:t>
            </a:r>
          </a:p>
          <a:p>
            <a:endParaRPr lang="en-US" dirty="0" smtClean="0"/>
          </a:p>
          <a:p>
            <a:r>
              <a:rPr lang="en-US" dirty="0" smtClean="0"/>
              <a:t>2- Organizations just beginning to use agile approaches also experience high degrees of change.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125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Peter Ferdinand Drucker</a:t>
            </a:r>
          </a:p>
          <a:p>
            <a:r>
              <a:rPr lang="en-US" dirty="0" smtClean="0"/>
              <a:t>(November 19, 1909 – November 11, 2005) </a:t>
            </a:r>
          </a:p>
          <a:p>
            <a:r>
              <a:rPr lang="en-US" dirty="0" smtClean="0"/>
              <a:t>An Austrian management consultant, educator, and author, whose writings contributed to the philosophical and practical foundations of the modern business corporation. </a:t>
            </a:r>
          </a:p>
          <a:p>
            <a:r>
              <a:rPr lang="en-US" dirty="0" smtClean="0"/>
              <a:t>He invented the concept known as management </a:t>
            </a:r>
            <a:r>
              <a:rPr lang="en-US" b="1" u="sng" dirty="0" smtClean="0"/>
              <a:t>by objectives </a:t>
            </a:r>
            <a:r>
              <a:rPr lang="en-US" dirty="0" smtClean="0"/>
              <a:t>and </a:t>
            </a:r>
            <a:r>
              <a:rPr lang="en-US" b="1" u="sng" dirty="0" smtClean="0"/>
              <a:t>self-control</a:t>
            </a:r>
            <a:endParaRPr lang="en-US" dirty="0" smtClean="0"/>
          </a:p>
          <a:p>
            <a:r>
              <a:rPr lang="en-US" dirty="0" smtClean="0"/>
              <a:t>He has been described as "the founder of modern management".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178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this example, a project leader initiates a conversation about organizational priorities with stakeholders, team members, and senior management.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Those priorities are then recorded as positions on a sliding scale between two extremes.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results are then used to find agile techniques that best fit with those priorities.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478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Process</a:t>
            </a:r>
            <a:r>
              <a:rPr lang="en-US" baseline="0" dirty="0" smtClean="0"/>
              <a:t> Re-engineering</a:t>
            </a:r>
          </a:p>
          <a:p>
            <a:r>
              <a:rPr lang="en-US" baseline="0" dirty="0" smtClean="0"/>
              <a:t>Re-structuring</a:t>
            </a:r>
          </a:p>
          <a:p>
            <a:r>
              <a:rPr lang="en-US" baseline="0" dirty="0" smtClean="0"/>
              <a:t>Evolution</a:t>
            </a:r>
          </a:p>
          <a:p>
            <a:r>
              <a:rPr lang="en-US" baseline="0" dirty="0" smtClean="0"/>
              <a:t>Revolution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4727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639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Information</a:t>
            </a:r>
            <a:r>
              <a:rPr lang="en-US" baseline="0" dirty="0" smtClean="0"/>
              <a:t> Radiators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2716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Redundancy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Remove redundant code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Testing is a redundancy we want to keep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2001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693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RIGOR : </a:t>
            </a:r>
            <a:r>
              <a:rPr lang="ar-EG" dirty="0" smtClean="0"/>
              <a:t>دقة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30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7135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780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5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80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97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6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9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40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91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09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1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emf"/><Relationship Id="rId4" Type="http://schemas.openxmlformats.org/officeDocument/2006/relationships/customXml" Target="../ink/ink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final exam summary slides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48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79110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All contents of all lectures are included in the exam </a:t>
            </a:r>
            <a:br>
              <a:rPr lang="en-US" dirty="0" smtClean="0"/>
            </a:br>
            <a:r>
              <a:rPr lang="ar-EG" dirty="0"/>
              <a:t>يتم تضمين جميع محتويات جميع المحاضرات في الاختبار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1524000" y="4352665"/>
            <a:ext cx="9144000" cy="1655762"/>
          </a:xfrm>
        </p:spPr>
        <p:txBody>
          <a:bodyPr/>
          <a:lstStyle/>
          <a:p>
            <a:r>
              <a:rPr lang="en-US" dirty="0" smtClean="0"/>
              <a:t>The intention of the summary slides is to highlight main concepts of each chapter for the purpose of increasing students’ comprehension.</a:t>
            </a:r>
          </a:p>
          <a:p>
            <a:r>
              <a:rPr lang="ar-EG" dirty="0"/>
              <a:t>الغرض من شرائح الملخص هو إبراز المفاهيم الرئيسية لكل فصل بغرض زيادة فهم الطلاب.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291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05: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IMPLEMENTING 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>AGILE: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DELIVERING IN 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>AN AGILE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ENVIRONMENT </a:t>
            </a:r>
            <a:r>
              <a:rPr lang="en-US" sz="5400" b="1" dirty="0" smtClean="0">
                <a:latin typeface="+mn-lt"/>
              </a:rPr>
              <a:t>[</a:t>
            </a:r>
            <a:r>
              <a:rPr lang="en-US" sz="5400" b="1" u="sng" dirty="0" smtClean="0">
                <a:latin typeface="+mn-lt"/>
              </a:rPr>
              <a:t>Part 2 of 2</a:t>
            </a:r>
            <a:r>
              <a:rPr lang="en-US" sz="5400" b="1" dirty="0" smtClean="0">
                <a:latin typeface="+mn-lt"/>
              </a:rPr>
              <a:t>]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9208080" y="4978800"/>
              <a:ext cx="367200" cy="4845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203040" y="4973760"/>
                <a:ext cx="381600" cy="498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MEASUREMENTS IN </a:t>
            </a:r>
            <a:r>
              <a:rPr lang="en-US" b="1" dirty="0" smtClean="0"/>
              <a:t>AGILE PROJECTS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9892800" y="3674880"/>
              <a:ext cx="174240" cy="5508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887760" y="3669840"/>
                <a:ext cx="187920" cy="68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8297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TEAMS MEASURE 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favors empirical and value-based measurements instead of </a:t>
            </a:r>
            <a:r>
              <a:rPr lang="en-US" dirty="0" smtClean="0"/>
              <a:t>predictive measurements.</a:t>
            </a:r>
          </a:p>
          <a:p>
            <a:r>
              <a:rPr lang="en-US" dirty="0" smtClean="0"/>
              <a:t>Agile </a:t>
            </a:r>
            <a:r>
              <a:rPr lang="en-US" dirty="0"/>
              <a:t>measures what the team delivers, not what the </a:t>
            </a:r>
            <a:r>
              <a:rPr lang="en-US" dirty="0" smtClean="0"/>
              <a:t>team predicts </a:t>
            </a:r>
            <a:r>
              <a:rPr lang="en-US" dirty="0"/>
              <a:t>it will deliver</a:t>
            </a:r>
            <a:r>
              <a:rPr lang="en-US" dirty="0" smtClean="0"/>
              <a:t>.</a:t>
            </a:r>
          </a:p>
          <a:p>
            <a:r>
              <a:rPr lang="en-US" dirty="0"/>
              <a:t>Agile is based on working products of demonstrable value </a:t>
            </a:r>
            <a:r>
              <a:rPr lang="en-US" dirty="0" smtClean="0"/>
              <a:t>to customers </a:t>
            </a:r>
            <a:r>
              <a:rPr lang="en-US" dirty="0"/>
              <a:t>and not managing </a:t>
            </a:r>
            <a:r>
              <a:rPr lang="en-US" dirty="0" smtClean="0"/>
              <a:t>to a baseline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38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duration prediction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Once the team establishes a reliable velocity (average stories or story points per iteration) or the average cycle time, the team can predict how much longer the project will </a:t>
            </a:r>
            <a:r>
              <a:rPr lang="en-US" dirty="0" smtClean="0"/>
              <a:t>take</a:t>
            </a:r>
          </a:p>
          <a:p>
            <a:r>
              <a:rPr lang="en-US" dirty="0"/>
              <a:t>Teams might discover it can take four to eight iterations to achieve a stable velocity. The teams need the feedback from each iteration to learn about how they work and how to improve.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49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Flow-based agile teams </a:t>
            </a:r>
            <a:r>
              <a:rPr lang="en-US" dirty="0" smtClean="0"/>
              <a:t>measurements</a:t>
            </a:r>
            <a:r>
              <a:rPr lang="en-US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Lead time (the total time it takes to deliver an item, measured from the time it is added to the board to the moment it is completed)</a:t>
            </a:r>
          </a:p>
          <a:p>
            <a:r>
              <a:rPr lang="en-US" dirty="0" smtClean="0"/>
              <a:t> Cycle time (the time required to process an item) </a:t>
            </a:r>
          </a:p>
          <a:p>
            <a:r>
              <a:rPr lang="en-US" dirty="0" smtClean="0"/>
              <a:t>Response time (the time that an item waits until work starts)</a:t>
            </a:r>
          </a:p>
          <a:p>
            <a:r>
              <a:rPr lang="en-US" dirty="0" smtClean="0"/>
              <a:t>Teams measure cycle </a:t>
            </a:r>
            <a:r>
              <a:rPr lang="en-US" dirty="0"/>
              <a:t>time to see bottlenecks and delays, not necessarily inside the team.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42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When teams depend on external people or groups, measure cycle time </a:t>
            </a:r>
            <a:r>
              <a:rPr lang="en-US" i="1" dirty="0" smtClean="0"/>
              <a:t>to see </a:t>
            </a:r>
            <a:r>
              <a:rPr lang="en-US" i="1" dirty="0"/>
              <a:t>how long it takes for the team to complete the work</a:t>
            </a:r>
            <a:r>
              <a:rPr lang="en-US" i="1" dirty="0" smtClean="0"/>
              <a:t>.</a:t>
            </a:r>
          </a:p>
          <a:p>
            <a:r>
              <a:rPr lang="en-US" i="1" dirty="0" smtClean="0"/>
              <a:t>Measure </a:t>
            </a:r>
            <a:r>
              <a:rPr lang="en-US" i="1" dirty="0"/>
              <a:t>lead </a:t>
            </a:r>
            <a:r>
              <a:rPr lang="en-US" i="1" dirty="0" smtClean="0"/>
              <a:t>time to </a:t>
            </a:r>
            <a:r>
              <a:rPr lang="en-US" i="1" dirty="0"/>
              <a:t>see the external dependencies after the team completes its work. </a:t>
            </a:r>
            <a:endParaRPr lang="en-US" i="1" dirty="0" smtClean="0"/>
          </a:p>
          <a:p>
            <a:r>
              <a:rPr lang="en-US" i="1" dirty="0" smtClean="0"/>
              <a:t>Teams can </a:t>
            </a:r>
            <a:r>
              <a:rPr lang="en-US" i="1" dirty="0"/>
              <a:t>also measure the reaction time, the time from ready to the first column</a:t>
            </a:r>
            <a:r>
              <a:rPr lang="en-US" i="1" dirty="0" smtClean="0"/>
              <a:t>, to </a:t>
            </a:r>
            <a:r>
              <a:rPr lang="en-US" i="1" dirty="0"/>
              <a:t>see how long it takes them—on average—to respond to new requests.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4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downside of relative estimation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</a:t>
            </a:r>
            <a:r>
              <a:rPr lang="en-US" dirty="0"/>
              <a:t>is no way to compare teams or add velocity across </a:t>
            </a:r>
            <a:r>
              <a:rPr lang="en-US" dirty="0" smtClean="0"/>
              <a:t>teams</a:t>
            </a:r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11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06: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ORGANIZATIONAL CONSIDERATIONS FOR 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>PROJECT </a:t>
            </a:r>
            <a:r>
              <a:rPr lang="en-US" sz="5400" dirty="0" err="1" smtClean="0">
                <a:solidFill>
                  <a:srgbClr val="FF0000"/>
                </a:solidFill>
                <a:latin typeface="+mn-lt"/>
              </a:rPr>
              <a:t>AGILITy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79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/>
              <a:t>Cultures, structures, and policies can influence both the direction and the outcome of any project.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u="sng" dirty="0"/>
              <a:t>Project leaders are expected to navigate </a:t>
            </a:r>
            <a:r>
              <a:rPr lang="en-US" u="sng" dirty="0" smtClean="0"/>
              <a:t>organizational </a:t>
            </a:r>
            <a:r>
              <a:rPr lang="en-US" u="sng" dirty="0"/>
              <a:t>dynamics </a:t>
            </a:r>
            <a:r>
              <a:rPr lang="en-US" u="sng" dirty="0" smtClean="0"/>
              <a:t>skillfully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 smtClean="0"/>
              <a:t>Leaders </a:t>
            </a:r>
            <a:r>
              <a:rPr lang="en-US" dirty="0"/>
              <a:t>can explore options for change, </a:t>
            </a:r>
            <a:r>
              <a:rPr lang="en-US" dirty="0" smtClean="0"/>
              <a:t>to increase </a:t>
            </a:r>
            <a:r>
              <a:rPr lang="en-US" dirty="0"/>
              <a:t>project </a:t>
            </a:r>
            <a:r>
              <a:rPr lang="en-US" dirty="0" smtClean="0"/>
              <a:t>success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 smtClean="0"/>
              <a:t>Project </a:t>
            </a:r>
            <a:r>
              <a:rPr lang="en-US" dirty="0"/>
              <a:t>agility is more effective and sustained as the organization adjusts </a:t>
            </a:r>
            <a:r>
              <a:rPr lang="en-US" dirty="0" smtClean="0"/>
              <a:t>to support </a:t>
            </a:r>
            <a:r>
              <a:rPr lang="en-US" dirty="0"/>
              <a:t>it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9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</a:t>
            </a:r>
            <a:r>
              <a:rPr lang="en-US" b="1" dirty="0" smtClean="0"/>
              <a:t>CHANGE MANAGEMENT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58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Organizational change management covers the skills and techniques </a:t>
            </a:r>
            <a:r>
              <a:rPr lang="en-US" dirty="0" smtClean="0"/>
              <a:t>for influencing </a:t>
            </a:r>
            <a:r>
              <a:rPr lang="en-US" dirty="0"/>
              <a:t>changes that support </a:t>
            </a:r>
            <a:r>
              <a:rPr lang="en-US" dirty="0" smtClean="0"/>
              <a:t>agility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9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DRIVERS FOR CHANGE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All projects are about change. However, there are two key factors that </a:t>
            </a:r>
            <a:r>
              <a:rPr lang="en-US" dirty="0" smtClean="0"/>
              <a:t>further motivate </a:t>
            </a:r>
            <a:r>
              <a:rPr lang="en-US" dirty="0"/>
              <a:t>the use of change management practices in an agile context</a:t>
            </a:r>
            <a:r>
              <a:rPr lang="en-US" dirty="0" smtClean="0"/>
              <a:t>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Changes associated with accelerated delivery. </a:t>
            </a:r>
            <a:endParaRPr lang="en-US" b="1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Agile approaches emphasize </a:t>
            </a:r>
            <a:r>
              <a:rPr lang="en-US" dirty="0"/>
              <a:t>delivering project outputs early and often.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However</a:t>
            </a:r>
            <a:r>
              <a:rPr lang="en-US" dirty="0"/>
              <a:t>, </a:t>
            </a:r>
            <a:r>
              <a:rPr lang="en-US" dirty="0" smtClean="0"/>
              <a:t>the receiving </a:t>
            </a:r>
            <a:r>
              <a:rPr lang="en-US" dirty="0"/>
              <a:t>organization may not be fully prepared to incorporate </a:t>
            </a:r>
            <a:r>
              <a:rPr lang="en-US" dirty="0" smtClean="0"/>
              <a:t>those outputs </a:t>
            </a:r>
            <a:r>
              <a:rPr lang="en-US" dirty="0"/>
              <a:t>at an increased pace.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Customer </a:t>
            </a:r>
            <a:r>
              <a:rPr lang="en-US" dirty="0"/>
              <a:t>acceptance of and alignment </a:t>
            </a:r>
            <a:r>
              <a:rPr lang="en-US" dirty="0" smtClean="0"/>
              <a:t>with project </a:t>
            </a:r>
            <a:r>
              <a:rPr lang="en-US" dirty="0"/>
              <a:t>outputs becomes even more prevalent in an agile environment.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Changes associated with agile approaches. </a:t>
            </a:r>
            <a:endParaRPr lang="en-US" b="1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Higher </a:t>
            </a:r>
            <a:r>
              <a:rPr lang="en-US" dirty="0"/>
              <a:t>degrees of collaboration may require more </a:t>
            </a:r>
            <a:r>
              <a:rPr lang="en-US" dirty="0" smtClean="0"/>
              <a:t>frequent handoffs </a:t>
            </a:r>
            <a:r>
              <a:rPr lang="en-US" dirty="0"/>
              <a:t>between teams, departments, or vendors.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Decomposing work into </a:t>
            </a:r>
            <a:r>
              <a:rPr lang="en-US" dirty="0"/>
              <a:t>iterative prototypes involves rework that could be </a:t>
            </a:r>
            <a:r>
              <a:rPr lang="en-US" dirty="0" smtClean="0"/>
              <a:t>viewed negatively.</a:t>
            </a:r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Leaders should consider change management </a:t>
            </a:r>
            <a:r>
              <a:rPr lang="en-US" dirty="0" smtClean="0"/>
              <a:t>techniques to </a:t>
            </a:r>
            <a:r>
              <a:rPr lang="en-US" dirty="0"/>
              <a:t>address the hurdles of transitioning to the use of agile approaches.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87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READINESS FOR CHANGE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8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organizational change-friendly </a:t>
            </a:r>
            <a:r>
              <a:rPr lang="en-US" dirty="0" smtClean="0"/>
              <a:t>characteristics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Executive management's willingness to change;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Organization's willingness to shift the way it views, reviews, </a:t>
            </a:r>
            <a:r>
              <a:rPr lang="en-US" dirty="0" smtClean="0"/>
              <a:t>and assesses </a:t>
            </a:r>
            <a:r>
              <a:rPr lang="en-US" dirty="0"/>
              <a:t>employees;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Centralization or decentralization of project, program, and </a:t>
            </a:r>
            <a:r>
              <a:rPr lang="en-US" dirty="0" smtClean="0"/>
              <a:t>portfolio management </a:t>
            </a:r>
            <a:r>
              <a:rPr lang="en-US" dirty="0"/>
              <a:t>functions;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Focus on short-term budgeting and metrics versus long-term goals;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Talent </a:t>
            </a:r>
            <a:r>
              <a:rPr lang="en-US" dirty="0"/>
              <a:t>management maturity and capabilities.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4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Organizational roadblock to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Work is decomposed into departmental silos, creating </a:t>
            </a:r>
            <a:r>
              <a:rPr lang="en-US" dirty="0" smtClean="0"/>
              <a:t>dependencies that </a:t>
            </a:r>
            <a:r>
              <a:rPr lang="en-US" dirty="0"/>
              <a:t>prevent accelerated delivery instead of building </a:t>
            </a:r>
            <a:r>
              <a:rPr lang="en-US" dirty="0" smtClean="0"/>
              <a:t>cross-functional teams </a:t>
            </a:r>
            <a:r>
              <a:rPr lang="en-US" dirty="0"/>
              <a:t>with guidance from centers of competencies.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Procurement strategies are based on short-term pricing strategies</a:t>
            </a:r>
            <a:r>
              <a:rPr lang="en-US" dirty="0" smtClean="0"/>
              <a:t>, rather </a:t>
            </a:r>
            <a:r>
              <a:rPr lang="en-US" dirty="0"/>
              <a:t>than long-term competencies.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Leaders are rewarded for local efficiencies rather than end-to-end </a:t>
            </a:r>
            <a:r>
              <a:rPr lang="en-US" dirty="0" smtClean="0"/>
              <a:t>flow of </a:t>
            </a:r>
            <a:r>
              <a:rPr lang="en-US" dirty="0"/>
              <a:t>project delivery or optimizing the whole (in regard to </a:t>
            </a:r>
            <a:r>
              <a:rPr lang="en-US" dirty="0" smtClean="0"/>
              <a:t>the organization</a:t>
            </a:r>
            <a:r>
              <a:rPr lang="en-US" dirty="0"/>
              <a:t>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Employees are specialized contributors with limited tools </a:t>
            </a:r>
            <a:r>
              <a:rPr lang="en-US" dirty="0" smtClean="0"/>
              <a:t>or incentives </a:t>
            </a:r>
            <a:r>
              <a:rPr lang="en-US" dirty="0"/>
              <a:t>to diversify their skills instead of building </a:t>
            </a:r>
            <a:r>
              <a:rPr lang="en-US" dirty="0" smtClean="0"/>
              <a:t>T-shaped specialists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Decentralized portfolios pull employees simultaneously onto </a:t>
            </a:r>
            <a:r>
              <a:rPr lang="en-US" dirty="0" smtClean="0"/>
              <a:t>too many </a:t>
            </a:r>
            <a:r>
              <a:rPr lang="en-US" dirty="0"/>
              <a:t>projects at once instead of keeping them focused on one </a:t>
            </a:r>
            <a:r>
              <a:rPr lang="en-US" dirty="0" smtClean="0"/>
              <a:t>project at </a:t>
            </a:r>
            <a:r>
              <a:rPr lang="en-US" dirty="0"/>
              <a:t>a time.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37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approaches to accelerate a cultural </a:t>
            </a:r>
            <a:r>
              <a:rPr lang="en-US" dirty="0" smtClean="0"/>
              <a:t>compatibility: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Visible and active executive sponsorship,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Change management practices, including communication </a:t>
            </a:r>
            <a:r>
              <a:rPr lang="en-US" dirty="0" smtClean="0"/>
              <a:t>and coaching</a:t>
            </a:r>
            <a:r>
              <a:rPr lang="en-US" dirty="0"/>
              <a:t>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Progressively pacing the adoption of agile practices on a </a:t>
            </a:r>
            <a:r>
              <a:rPr lang="en-US" dirty="0" smtClean="0"/>
              <a:t>project-by project basis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Incremental introduction of agile practices to the team; and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Leading by example by using agile techniques and practices </a:t>
            </a:r>
            <a:r>
              <a:rPr lang="en-US" dirty="0" smtClean="0"/>
              <a:t>where possible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64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CULTURE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69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organization's </a:t>
            </a:r>
            <a:r>
              <a:rPr lang="en-US" dirty="0"/>
              <a:t>DNA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 organization's culture is its DNA—its core identity.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Culture </a:t>
            </a:r>
            <a:r>
              <a:rPr lang="en-US" dirty="0"/>
              <a:t>will </a:t>
            </a:r>
            <a:r>
              <a:rPr lang="en-US" dirty="0" smtClean="0"/>
              <a:t>always influence </a:t>
            </a:r>
            <a:r>
              <a:rPr lang="en-US" dirty="0"/>
              <a:t>the use of agile approaches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Organizational culture runs along </a:t>
            </a:r>
            <a:r>
              <a:rPr lang="en-US" dirty="0" smtClean="0"/>
              <a:t>a continuum</a:t>
            </a:r>
            <a:r>
              <a:rPr lang="en-US" dirty="0"/>
              <a:t>, from highly predictive plans to lean startup where everything is </a:t>
            </a:r>
            <a:r>
              <a:rPr lang="en-US" dirty="0" smtClean="0"/>
              <a:t>an experiment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Although </a:t>
            </a:r>
            <a:r>
              <a:rPr lang="en-US" dirty="0"/>
              <a:t>agile approaches fit well with the lean startup culture, </a:t>
            </a:r>
            <a:r>
              <a:rPr lang="en-US" dirty="0" smtClean="0"/>
              <a:t>a highly </a:t>
            </a:r>
            <a:r>
              <a:rPr lang="en-US" dirty="0"/>
              <a:t>predictive organization can encourage </a:t>
            </a:r>
            <a:r>
              <a:rPr lang="en-US" dirty="0" smtClean="0"/>
              <a:t>empirical measurements</a:t>
            </a:r>
            <a:r>
              <a:rPr lang="en-US" dirty="0"/>
              <a:t>, </a:t>
            </a:r>
            <a:r>
              <a:rPr lang="en-US" dirty="0" smtClean="0"/>
              <a:t>small experiments</a:t>
            </a:r>
            <a:r>
              <a:rPr lang="en-US" dirty="0"/>
              <a:t>, and learning so they can move toward agility.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23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“Culture eats strategy for breakfast”—</a:t>
            </a:r>
            <a:r>
              <a:rPr lang="en-US" b="1" u="sng" dirty="0"/>
              <a:t>Peter Drucker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This statement stresses the importance of people's commitment and </a:t>
            </a:r>
            <a:r>
              <a:rPr lang="en-US" dirty="0" smtClean="0"/>
              <a:t>passion for </a:t>
            </a:r>
            <a:r>
              <a:rPr lang="en-US" dirty="0"/>
              <a:t>a cause.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No </a:t>
            </a:r>
            <a:r>
              <a:rPr lang="en-US" dirty="0"/>
              <a:t>matter what strategy or plan you implement with your team</a:t>
            </a:r>
            <a:r>
              <a:rPr lang="en-US" dirty="0" smtClean="0"/>
              <a:t>, its </a:t>
            </a:r>
            <a:r>
              <a:rPr lang="en-US" dirty="0"/>
              <a:t>success is going to be governed by the people implementing the plan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If </a:t>
            </a:r>
            <a:r>
              <a:rPr lang="en-US" dirty="0" smtClean="0"/>
              <a:t>the people </a:t>
            </a:r>
            <a:r>
              <a:rPr lang="en-US" dirty="0"/>
              <a:t>who are driving the strategy aren't passionate about the change, </a:t>
            </a:r>
            <a:r>
              <a:rPr lang="en-US" dirty="0" smtClean="0"/>
              <a:t>or worse</a:t>
            </a:r>
            <a:r>
              <a:rPr lang="en-US" dirty="0"/>
              <a:t>, are apathetic about their job and </a:t>
            </a:r>
            <a:r>
              <a:rPr lang="en-US" dirty="0" smtClean="0"/>
              <a:t>their organization</a:t>
            </a:r>
            <a:r>
              <a:rPr lang="en-US" dirty="0"/>
              <a:t>, then you </a:t>
            </a:r>
            <a:r>
              <a:rPr lang="en-US" dirty="0" smtClean="0"/>
              <a:t>stand little </a:t>
            </a:r>
            <a:r>
              <a:rPr lang="en-US" dirty="0"/>
              <a:t>chance of implementing the change.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94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AN ENVIRONMENT OF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2" y="1825625"/>
            <a:ext cx="6081214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most important </a:t>
            </a:r>
            <a:r>
              <a:rPr lang="en-US" dirty="0" smtClean="0"/>
              <a:t>cultural norm </a:t>
            </a:r>
            <a:r>
              <a:rPr lang="en-US" dirty="0"/>
              <a:t>in an </a:t>
            </a:r>
            <a:r>
              <a:rPr lang="en-US" u="sng" dirty="0"/>
              <a:t>organization willing to try any new method or technique</a:t>
            </a:r>
            <a:r>
              <a:rPr lang="en-US" dirty="0"/>
              <a:t> is enabling </a:t>
            </a:r>
            <a:r>
              <a:rPr lang="en-US" b="1" u="sng" dirty="0" smtClean="0"/>
              <a:t>a safe </a:t>
            </a:r>
            <a:r>
              <a:rPr lang="en-US" b="1" u="sng" dirty="0"/>
              <a:t>work environment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Only in a </a:t>
            </a:r>
            <a:r>
              <a:rPr lang="en-US" b="1" u="sng" dirty="0"/>
              <a:t>safe</a:t>
            </a:r>
            <a:r>
              <a:rPr lang="en-US" dirty="0"/>
              <a:t>, </a:t>
            </a:r>
            <a:r>
              <a:rPr lang="en-US" b="1" u="sng" dirty="0"/>
              <a:t>honest</a:t>
            </a:r>
            <a:r>
              <a:rPr lang="en-US" dirty="0"/>
              <a:t>, and </a:t>
            </a:r>
            <a:r>
              <a:rPr lang="en-US" b="1" u="sng" dirty="0"/>
              <a:t>transparent</a:t>
            </a:r>
            <a:r>
              <a:rPr lang="en-US" dirty="0"/>
              <a:t> </a:t>
            </a:r>
            <a:r>
              <a:rPr lang="en-US" u="sng" dirty="0"/>
              <a:t>environment</a:t>
            </a:r>
            <a:r>
              <a:rPr lang="en-US" dirty="0"/>
              <a:t> can team members </a:t>
            </a:r>
            <a:r>
              <a:rPr lang="en-US" dirty="0" smtClean="0"/>
              <a:t>and leaders </a:t>
            </a:r>
            <a:r>
              <a:rPr lang="en-US" dirty="0"/>
              <a:t>truly </a:t>
            </a:r>
            <a:r>
              <a:rPr lang="en-US" dirty="0" smtClean="0"/>
              <a:t>reflect on success and failed projects in order to apply </a:t>
            </a:r>
            <a:r>
              <a:rPr lang="en-US" dirty="0"/>
              <a:t>lessons </a:t>
            </a:r>
            <a:r>
              <a:rPr lang="en-US" dirty="0" smtClean="0"/>
              <a:t>learned.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416" y="1825625"/>
            <a:ext cx="5119396" cy="398832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/>
              <p14:cNvContentPartPr/>
              <p14:nvPr/>
            </p14:nvContentPartPr>
            <p14:xfrm>
              <a:off x="9008640" y="5162040"/>
              <a:ext cx="99720" cy="14364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005040" y="5154840"/>
                <a:ext cx="110520" cy="154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3352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ASSESSING ORGANIZATIONAL CULTURE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51892" y="1690688"/>
            <a:ext cx="8209998" cy="4665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7891200" y="3736440"/>
              <a:ext cx="52560" cy="2145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886520" y="3732480"/>
                <a:ext cx="61200" cy="22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567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Tip: Culture </a:t>
            </a:r>
            <a:r>
              <a:rPr lang="en-US" b="1" dirty="0"/>
              <a:t>versus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i="1" dirty="0"/>
              <a:t>Some people insist new organizational structures be installed before </a:t>
            </a:r>
            <a:r>
              <a:rPr lang="en-US" i="1" dirty="0" smtClean="0"/>
              <a:t>any cultural </a:t>
            </a:r>
            <a:r>
              <a:rPr lang="en-US" i="1" dirty="0"/>
              <a:t>shift can begin.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Others </a:t>
            </a:r>
            <a:r>
              <a:rPr lang="en-US" i="1" dirty="0"/>
              <a:t>maintain the opposite—those </a:t>
            </a:r>
            <a:r>
              <a:rPr lang="en-US" i="1" dirty="0" smtClean="0"/>
              <a:t>new organizational </a:t>
            </a:r>
            <a:r>
              <a:rPr lang="en-US" i="1" dirty="0"/>
              <a:t>structures are only superficial adjustments until </a:t>
            </a:r>
            <a:r>
              <a:rPr lang="en-US" i="1" dirty="0" smtClean="0"/>
              <a:t>the collective </a:t>
            </a:r>
            <a:r>
              <a:rPr lang="en-US" i="1" dirty="0"/>
              <a:t>culture moves in a meaningful direction.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In </a:t>
            </a:r>
            <a:r>
              <a:rPr lang="en-US" i="1" dirty="0"/>
              <a:t>reality, one </a:t>
            </a:r>
            <a:r>
              <a:rPr lang="en-US" i="1" dirty="0" smtClean="0"/>
              <a:t>cannot progress </a:t>
            </a:r>
            <a:r>
              <a:rPr lang="en-US" i="1" dirty="0"/>
              <a:t>without the other.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Project </a:t>
            </a:r>
            <a:r>
              <a:rPr lang="en-US" i="1" dirty="0"/>
              <a:t>leaders wanting to achieve </a:t>
            </a:r>
            <a:r>
              <a:rPr lang="en-US" i="1" dirty="0" smtClean="0"/>
              <a:t>agility should </a:t>
            </a:r>
            <a:r>
              <a:rPr lang="en-US" i="1" dirty="0"/>
              <a:t>consider the current and future states of both of these aspects </a:t>
            </a:r>
            <a:r>
              <a:rPr lang="en-US" i="1" dirty="0" smtClean="0"/>
              <a:t>in their </a:t>
            </a:r>
            <a:r>
              <a:rPr lang="en-US" i="1" dirty="0"/>
              <a:t>organization.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6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07: </a:t>
            </a:r>
            <a:r>
              <a:rPr lang="en-US" sz="54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5400" dirty="0">
                <a:solidFill>
                  <a:srgbClr val="FF0000"/>
                </a:solidFill>
                <a:latin typeface="+mn-lt"/>
              </a:rPr>
            </a:br>
            <a:r>
              <a:rPr lang="en-US" sz="54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5400" smtClean="0">
                <a:solidFill>
                  <a:srgbClr val="FF0000"/>
                </a:solidFill>
                <a:latin typeface="+mn-lt"/>
              </a:rPr>
              <a:t>LEAN FRAMEWORKS [1/2]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05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These approaches </a:t>
            </a:r>
            <a:r>
              <a:rPr lang="en-US" dirty="0"/>
              <a:t>can be used </a:t>
            </a:r>
            <a:r>
              <a:rPr lang="en-US" u="sng" dirty="0"/>
              <a:t>as is </a:t>
            </a:r>
            <a:r>
              <a:rPr lang="en-US" dirty="0"/>
              <a:t>or combined to adapt to what works best for a </a:t>
            </a:r>
            <a:r>
              <a:rPr lang="en-US" dirty="0" smtClean="0"/>
              <a:t>given environment </a:t>
            </a:r>
            <a:r>
              <a:rPr lang="en-US" dirty="0"/>
              <a:t>or situation.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is </a:t>
            </a:r>
            <a:r>
              <a:rPr lang="en-US" b="1" u="sng" dirty="0" smtClean="0"/>
              <a:t>NOT</a:t>
            </a:r>
            <a:r>
              <a:rPr lang="en-US" dirty="0" smtClean="0"/>
              <a:t> </a:t>
            </a:r>
            <a:r>
              <a:rPr lang="en-US" dirty="0"/>
              <a:t>necessary to use any of these; an </a:t>
            </a:r>
            <a:r>
              <a:rPr lang="en-US" dirty="0" smtClean="0"/>
              <a:t>agile approach </a:t>
            </a:r>
            <a:r>
              <a:rPr lang="en-US" dirty="0"/>
              <a:t>can be developed from scratch as long as it adheres to the mindset</a:t>
            </a:r>
            <a:r>
              <a:rPr lang="en-US" dirty="0" smtClean="0"/>
              <a:t>, values</a:t>
            </a:r>
            <a:r>
              <a:rPr lang="en-US" dirty="0"/>
              <a:t>, and principles of the Agile Manifesto. </a:t>
            </a:r>
            <a:endParaRPr lang="en-US" dirty="0" smtClean="0"/>
          </a:p>
          <a:p>
            <a:r>
              <a:rPr lang="en-US" dirty="0" smtClean="0"/>
              <a:t>If </a:t>
            </a:r>
            <a:r>
              <a:rPr lang="en-US" dirty="0"/>
              <a:t>the </a:t>
            </a:r>
            <a:r>
              <a:rPr lang="en-US" u="sng" dirty="0"/>
              <a:t>agile principles are </a:t>
            </a:r>
            <a:r>
              <a:rPr lang="en-US" u="sng" dirty="0" smtClean="0"/>
              <a:t>followed </a:t>
            </a:r>
            <a:r>
              <a:rPr lang="en-US" dirty="0" smtClean="0"/>
              <a:t>to </a:t>
            </a:r>
            <a:r>
              <a:rPr lang="en-US" u="sng" dirty="0"/>
              <a:t>deliver value </a:t>
            </a:r>
            <a:r>
              <a:rPr lang="en-US" dirty="0"/>
              <a:t>at a sustainable pace, and the developed approach </a:t>
            </a:r>
            <a:r>
              <a:rPr lang="en-US" u="sng" dirty="0" smtClean="0"/>
              <a:t>promotes collaboration </a:t>
            </a:r>
            <a:r>
              <a:rPr lang="en-US" u="sng" dirty="0"/>
              <a:t>with the customer</a:t>
            </a:r>
            <a:r>
              <a:rPr lang="en-US" dirty="0"/>
              <a:t>, a specific approach is not required.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Introduction TO AGILE AND LEAN FRAMEWORKS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94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SELECTION CRITERIA FOR THE </a:t>
            </a:r>
            <a:r>
              <a:rPr lang="en-US" b="1" i="1" dirty="0" smtClean="0"/>
              <a:t>AGILE PRACTICE </a:t>
            </a:r>
            <a:r>
              <a:rPr lang="en-US" b="1" i="1" dirty="0"/>
              <a:t>GUIDE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Designed for holistic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ntended </a:t>
            </a:r>
            <a:r>
              <a:rPr lang="en-US" dirty="0"/>
              <a:t>to guide a broad set of project activities</a:t>
            </a:r>
            <a:endParaRPr lang="en-US" b="1" dirty="0" smtClean="0"/>
          </a:p>
          <a:p>
            <a:r>
              <a:rPr lang="en-US" b="1" dirty="0"/>
              <a:t>Formalized for common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 smtClean="0"/>
              <a:t>Intended </a:t>
            </a:r>
            <a:r>
              <a:rPr lang="en-US" dirty="0"/>
              <a:t>for common use in a variety </a:t>
            </a:r>
            <a:r>
              <a:rPr lang="en-US" dirty="0" smtClean="0"/>
              <a:t>of contexts</a:t>
            </a:r>
            <a:endParaRPr lang="en-US" b="1" dirty="0" smtClean="0"/>
          </a:p>
          <a:p>
            <a:r>
              <a:rPr lang="en-US" b="1" dirty="0"/>
              <a:t>Popular in modern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 smtClean="0"/>
              <a:t>Adopted </a:t>
            </a:r>
            <a:r>
              <a:rPr lang="en-US" dirty="0"/>
              <a:t>by a significant number </a:t>
            </a:r>
            <a:r>
              <a:rPr lang="en-US" dirty="0" smtClean="0"/>
              <a:t>of industries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55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57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Scrum is a single-team process framework used to manage </a:t>
            </a:r>
            <a:r>
              <a:rPr lang="en-US" dirty="0" smtClean="0"/>
              <a:t>product development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framework consists of Scrum roles, events, artifacts, </a:t>
            </a:r>
            <a:r>
              <a:rPr lang="en-US" dirty="0" smtClean="0"/>
              <a:t>and rules</a:t>
            </a:r>
            <a:r>
              <a:rPr lang="en-US" dirty="0"/>
              <a:t>, and uses an iterative approach to deliver working product. </a:t>
            </a:r>
            <a:endParaRPr lang="en-US" dirty="0" smtClean="0"/>
          </a:p>
          <a:p>
            <a:r>
              <a:rPr lang="en-US" dirty="0" smtClean="0"/>
              <a:t>Scrum </a:t>
            </a:r>
            <a:r>
              <a:rPr lang="en-US" dirty="0"/>
              <a:t>is run </a:t>
            </a:r>
            <a:r>
              <a:rPr lang="en-US" dirty="0" smtClean="0"/>
              <a:t>on </a:t>
            </a:r>
            <a:r>
              <a:rPr lang="en-US" dirty="0" err="1" smtClean="0"/>
              <a:t>timeboxes</a:t>
            </a:r>
            <a:r>
              <a:rPr lang="en-US" dirty="0" smtClean="0"/>
              <a:t> </a:t>
            </a:r>
            <a:r>
              <a:rPr lang="en-US" dirty="0"/>
              <a:t>of 1 month or less with consistent durations called sprints where </a:t>
            </a:r>
            <a:r>
              <a:rPr lang="en-US" dirty="0" smtClean="0"/>
              <a:t>a potentially </a:t>
            </a:r>
            <a:r>
              <a:rPr lang="en-US" dirty="0"/>
              <a:t>releasable increment of product is produced.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12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Scrum </a:t>
            </a:r>
            <a:r>
              <a:rPr lang="en-US" dirty="0" smtClean="0"/>
              <a:t>team (roles)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product owner is responsible for maximizing the value of </a:t>
            </a:r>
            <a:r>
              <a:rPr lang="en-US" dirty="0" smtClean="0"/>
              <a:t>the product</a:t>
            </a:r>
            <a:r>
              <a:rPr lang="en-US" dirty="0"/>
              <a:t>.</a:t>
            </a:r>
          </a:p>
          <a:p>
            <a:r>
              <a:rPr lang="en-US" dirty="0"/>
              <a:t>The development team is a cross-functional, self-organizing </a:t>
            </a:r>
            <a:r>
              <a:rPr lang="en-US" dirty="0" smtClean="0"/>
              <a:t>team consisting </a:t>
            </a:r>
            <a:r>
              <a:rPr lang="en-US" dirty="0"/>
              <a:t>of team members who have everything they need within </a:t>
            </a:r>
            <a:r>
              <a:rPr lang="en-US" dirty="0" smtClean="0"/>
              <a:t>the team </a:t>
            </a:r>
            <a:r>
              <a:rPr lang="en-US" dirty="0"/>
              <a:t>to deliver working product without depending on others </a:t>
            </a:r>
            <a:r>
              <a:rPr lang="en-US" dirty="0" smtClean="0"/>
              <a:t>outside of </a:t>
            </a:r>
            <a:r>
              <a:rPr lang="en-US" dirty="0"/>
              <a:t>the team.</a:t>
            </a:r>
          </a:p>
          <a:p>
            <a:r>
              <a:rPr lang="en-US" dirty="0"/>
              <a:t>The scrum master is responsible for ensuring the Scrum process </a:t>
            </a:r>
            <a:r>
              <a:rPr lang="en-US" dirty="0" smtClean="0"/>
              <a:t>is upheld </a:t>
            </a:r>
            <a:r>
              <a:rPr lang="en-US" dirty="0"/>
              <a:t>and works to ensure the Scrum team adheres to the </a:t>
            </a:r>
            <a:r>
              <a:rPr lang="en-US" dirty="0" smtClean="0"/>
              <a:t>practices and </a:t>
            </a:r>
            <a:r>
              <a:rPr lang="en-US" dirty="0"/>
              <a:t>rules as well as coaches the team on removing impediments.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92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 events and artifacts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5725" y="1690687"/>
            <a:ext cx="11040549" cy="3677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EXTREME </a:t>
            </a:r>
            <a:r>
              <a:rPr lang="en-US" b="1" dirty="0" smtClean="0"/>
              <a:t>PROGRAMMING 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2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eXtreme</a:t>
            </a:r>
            <a:r>
              <a:rPr lang="en-US" dirty="0"/>
              <a:t> Programming (XP) is a software development method based </a:t>
            </a:r>
            <a:r>
              <a:rPr lang="en-US" dirty="0" smtClean="0"/>
              <a:t>on </a:t>
            </a:r>
            <a:r>
              <a:rPr lang="en-US" b="1" u="sng" dirty="0" smtClean="0"/>
              <a:t>frequent </a:t>
            </a:r>
            <a:r>
              <a:rPr lang="en-US" b="1" u="sng" dirty="0"/>
              <a:t>cycles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name is based on the philosophy of </a:t>
            </a:r>
            <a:r>
              <a:rPr lang="en-US" u="sng" dirty="0"/>
              <a:t>distilling</a:t>
            </a:r>
            <a:r>
              <a:rPr lang="en-US" dirty="0"/>
              <a:t> a given </a:t>
            </a:r>
            <a:r>
              <a:rPr lang="en-US" u="sng" dirty="0" smtClean="0"/>
              <a:t>best </a:t>
            </a:r>
            <a:r>
              <a:rPr lang="en-US" b="1" u="sng" dirty="0" smtClean="0"/>
              <a:t>practice</a:t>
            </a:r>
            <a:r>
              <a:rPr lang="en-US" u="sng" dirty="0" smtClean="0"/>
              <a:t> </a:t>
            </a:r>
            <a:r>
              <a:rPr lang="en-US" dirty="0"/>
              <a:t>to its </a:t>
            </a:r>
            <a:r>
              <a:rPr lang="en-US" b="1" u="sng" dirty="0"/>
              <a:t>purest</a:t>
            </a:r>
            <a:r>
              <a:rPr lang="en-US" dirty="0"/>
              <a:t>, </a:t>
            </a:r>
            <a:r>
              <a:rPr lang="en-US" b="1" u="sng" dirty="0"/>
              <a:t>simplest</a:t>
            </a:r>
            <a:r>
              <a:rPr lang="en-US" dirty="0"/>
              <a:t> form, and </a:t>
            </a:r>
            <a:r>
              <a:rPr lang="en-US" u="sng" dirty="0"/>
              <a:t>applying</a:t>
            </a:r>
            <a:r>
              <a:rPr lang="en-US" dirty="0"/>
              <a:t> that practice </a:t>
            </a:r>
            <a:r>
              <a:rPr lang="en-US" u="sng" dirty="0" smtClean="0"/>
              <a:t>continuously</a:t>
            </a:r>
            <a:r>
              <a:rPr lang="en-US" dirty="0" smtClean="0"/>
              <a:t> throughout </a:t>
            </a:r>
            <a:r>
              <a:rPr lang="en-US" dirty="0"/>
              <a:t>the project.</a:t>
            </a:r>
          </a:p>
          <a:p>
            <a:r>
              <a:rPr lang="en-US" dirty="0"/>
              <a:t>XP is most known for popularizing a holistic set of practices intended </a:t>
            </a:r>
            <a:r>
              <a:rPr lang="en-US" dirty="0" smtClean="0"/>
              <a:t>to improve </a:t>
            </a:r>
            <a:r>
              <a:rPr lang="en-US" dirty="0"/>
              <a:t>the results of software projects.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method was first formalized as </a:t>
            </a:r>
            <a:r>
              <a:rPr lang="en-US" dirty="0" smtClean="0"/>
              <a:t>a set </a:t>
            </a:r>
            <a:r>
              <a:rPr lang="en-US" dirty="0"/>
              <a:t>of </a:t>
            </a:r>
            <a:r>
              <a:rPr lang="en-US" b="1" u="sng" dirty="0"/>
              <a:t>twelve primary practices</a:t>
            </a:r>
            <a:r>
              <a:rPr lang="en-US" dirty="0"/>
              <a:t>, but then gradually evolved to adopt several </a:t>
            </a:r>
            <a:r>
              <a:rPr lang="en-US" u="sng" dirty="0" smtClean="0"/>
              <a:t>other corollary </a:t>
            </a:r>
            <a:r>
              <a:rPr lang="en-US" u="sng" dirty="0"/>
              <a:t>practices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34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8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69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communication,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simplicity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feedback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courage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respect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78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principles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Humanity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mutual benefit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self-similarity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Improvement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Diversity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Reflection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en-US" b="1" dirty="0"/>
              <a:t>Flow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Opportunity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b="1" dirty="0"/>
              <a:t>redundancy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Failure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Quality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baby steps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accepted responsibility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31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6" y="0"/>
            <a:ext cx="12209206" cy="6810552"/>
          </a:xfrm>
        </p:spPr>
      </p:pic>
    </p:spTree>
    <p:extLst>
      <p:ext uri="{BB962C8B-B14F-4D97-AF65-F5344CB8AC3E}">
        <p14:creationId xmlns:p14="http://schemas.microsoft.com/office/powerpoint/2010/main" val="391648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METHOD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37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</a:t>
            </a:r>
            <a:r>
              <a:rPr lang="en-US" b="1" dirty="0" smtClean="0"/>
              <a:t>METHOD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Kanban in lean manufacturing is a system for scheduling inventory </a:t>
            </a:r>
            <a:r>
              <a:rPr lang="en-US" dirty="0" smtClean="0"/>
              <a:t>control and </a:t>
            </a:r>
            <a:r>
              <a:rPr lang="en-US" dirty="0"/>
              <a:t>replenishment.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process of “just-in-time” inventory replenishment </a:t>
            </a:r>
            <a:r>
              <a:rPr lang="en-US" dirty="0" smtClean="0"/>
              <a:t>was originally </a:t>
            </a:r>
            <a:r>
              <a:rPr lang="en-US" dirty="0"/>
              <a:t>seen in grocery stores when shelves were restocked based on the </a:t>
            </a:r>
            <a:r>
              <a:rPr lang="en-US" dirty="0" smtClean="0"/>
              <a:t>gaps in </a:t>
            </a:r>
            <a:r>
              <a:rPr lang="en-US" dirty="0"/>
              <a:t>the shelves and not supplier inventory. </a:t>
            </a:r>
            <a:endParaRPr lang="en-US" dirty="0" smtClean="0"/>
          </a:p>
          <a:p>
            <a:r>
              <a:rPr lang="en-US" dirty="0" smtClean="0"/>
              <a:t>Inspired </a:t>
            </a:r>
            <a:r>
              <a:rPr lang="en-US" dirty="0"/>
              <a:t>by these </a:t>
            </a:r>
            <a:r>
              <a:rPr lang="en-US" dirty="0" smtClean="0"/>
              <a:t>just-in-time inventory </a:t>
            </a:r>
            <a:r>
              <a:rPr lang="en-US" dirty="0"/>
              <a:t>systems, </a:t>
            </a:r>
            <a:r>
              <a:rPr lang="en-US" dirty="0" err="1"/>
              <a:t>Taiichi</a:t>
            </a:r>
            <a:r>
              <a:rPr lang="en-US" dirty="0"/>
              <a:t> </a:t>
            </a:r>
            <a:r>
              <a:rPr lang="en-US" dirty="0" err="1"/>
              <a:t>Ohno</a:t>
            </a:r>
            <a:r>
              <a:rPr lang="en-US" dirty="0"/>
              <a:t> developed Kanban and it was applied at </a:t>
            </a:r>
            <a:r>
              <a:rPr lang="en-US" dirty="0" smtClean="0"/>
              <a:t>the main </a:t>
            </a:r>
            <a:r>
              <a:rPr lang="en-US" dirty="0"/>
              <a:t>Toyota manufacturing facility in 1953</a:t>
            </a:r>
            <a:r>
              <a:rPr lang="en-US" dirty="0" smtClean="0"/>
              <a:t>.</a:t>
            </a:r>
          </a:p>
          <a:p>
            <a:r>
              <a:rPr lang="en-US" dirty="0"/>
              <a:t>The Kanban Method is a holistic framework for incremental, </a:t>
            </a:r>
            <a:r>
              <a:rPr lang="en-US" dirty="0" smtClean="0"/>
              <a:t>evolutionary process </a:t>
            </a:r>
            <a:r>
              <a:rPr lang="en-US" dirty="0"/>
              <a:t>and systems change for organizations.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62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</a:t>
            </a:r>
            <a:r>
              <a:rPr lang="en-US" b="1" dirty="0" smtClean="0"/>
              <a:t>METHOD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method uses a “pull system</a:t>
            </a:r>
            <a:r>
              <a:rPr lang="en-US" dirty="0" smtClean="0"/>
              <a:t>” to </a:t>
            </a:r>
            <a:r>
              <a:rPr lang="en-US" dirty="0"/>
              <a:t>move the work through the process. When the team completes an item, </a:t>
            </a:r>
            <a:r>
              <a:rPr lang="en-US" dirty="0" smtClean="0"/>
              <a:t>the team </a:t>
            </a:r>
            <a:r>
              <a:rPr lang="en-US" dirty="0"/>
              <a:t>can pull an item into that step</a:t>
            </a:r>
            <a:r>
              <a:rPr lang="en-US" dirty="0" smtClean="0"/>
              <a:t>.</a:t>
            </a:r>
          </a:p>
          <a:p>
            <a:r>
              <a:rPr lang="en-US" dirty="0"/>
              <a:t>In the Kanban Method, it is more important to complete work than it is to </a:t>
            </a:r>
            <a:r>
              <a:rPr lang="en-US" dirty="0" smtClean="0"/>
              <a:t>start new </a:t>
            </a:r>
            <a:r>
              <a:rPr lang="en-US" dirty="0"/>
              <a:t>work. </a:t>
            </a:r>
            <a:endParaRPr lang="en-US" dirty="0" smtClean="0"/>
          </a:p>
          <a:p>
            <a:r>
              <a:rPr lang="en-US" dirty="0" smtClean="0"/>
              <a:t>There </a:t>
            </a:r>
            <a:r>
              <a:rPr lang="en-US" dirty="0"/>
              <a:t>is no value derived from work that is not completed so </a:t>
            </a:r>
            <a:r>
              <a:rPr lang="en-US" dirty="0" smtClean="0"/>
              <a:t>the team </a:t>
            </a:r>
            <a:r>
              <a:rPr lang="en-US" dirty="0"/>
              <a:t>works together to implement and adhere to the work in progress (WIP</a:t>
            </a:r>
            <a:r>
              <a:rPr lang="en-US" dirty="0" smtClean="0"/>
              <a:t>) limits </a:t>
            </a:r>
            <a:r>
              <a:rPr lang="en-US" dirty="0"/>
              <a:t>and get each piece of work through the system to “done.”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547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KANBan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word </a:t>
            </a:r>
            <a:r>
              <a:rPr lang="en-US" i="1" dirty="0" err="1"/>
              <a:t>kanban</a:t>
            </a:r>
            <a:r>
              <a:rPr lang="en-US" i="1" dirty="0"/>
              <a:t> </a:t>
            </a:r>
            <a:r>
              <a:rPr lang="en-US" dirty="0"/>
              <a:t>is literally translated as “visual sign” or “card.” </a:t>
            </a:r>
            <a:endParaRPr lang="en-US" dirty="0" smtClean="0"/>
          </a:p>
          <a:p>
            <a:r>
              <a:rPr lang="en-US" dirty="0" smtClean="0"/>
              <a:t>Physical </a:t>
            </a:r>
            <a:r>
              <a:rPr lang="en-US" dirty="0" err="1" smtClean="0"/>
              <a:t>kanban</a:t>
            </a:r>
            <a:r>
              <a:rPr lang="en-US" dirty="0" smtClean="0"/>
              <a:t> </a:t>
            </a:r>
            <a:r>
              <a:rPr lang="en-US" dirty="0"/>
              <a:t>boards with cards enable and promote the visualization and flow of </a:t>
            </a:r>
            <a:r>
              <a:rPr lang="en-US" dirty="0" smtClean="0"/>
              <a:t>the work </a:t>
            </a:r>
            <a:r>
              <a:rPr lang="en-US" dirty="0"/>
              <a:t>through the system for everyone to see.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information radiator (</a:t>
            </a:r>
            <a:r>
              <a:rPr lang="en-US" dirty="0" smtClean="0"/>
              <a:t>large display</a:t>
            </a:r>
            <a:r>
              <a:rPr lang="en-US" dirty="0"/>
              <a:t>) is made up of columns that represent the states the work needs to </a:t>
            </a:r>
            <a:r>
              <a:rPr lang="en-US" dirty="0" smtClean="0"/>
              <a:t>flow through </a:t>
            </a:r>
            <a:r>
              <a:rPr lang="en-US" dirty="0"/>
              <a:t>in order to get to done.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simplest of boards could have three </a:t>
            </a:r>
            <a:r>
              <a:rPr lang="en-US" dirty="0" smtClean="0"/>
              <a:t>columns (</a:t>
            </a:r>
            <a:r>
              <a:rPr lang="en-US" dirty="0"/>
              <a:t>i.e., to do, doing, and done), but it is adaptable to whatever states are </a:t>
            </a:r>
            <a:r>
              <a:rPr lang="en-US" dirty="0" smtClean="0"/>
              <a:t>deemed needed </a:t>
            </a:r>
            <a:r>
              <a:rPr lang="en-US" dirty="0"/>
              <a:t>by the team utilizing it.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79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Applicability and utilization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Kanban Method is utilized and applicable in many settings and allows </a:t>
            </a:r>
            <a:r>
              <a:rPr lang="en-US" dirty="0" smtClean="0"/>
              <a:t>for a </a:t>
            </a:r>
            <a:r>
              <a:rPr lang="en-US" dirty="0"/>
              <a:t>continuous flow of work and value to the customer.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Kanban Method </a:t>
            </a:r>
            <a:r>
              <a:rPr lang="en-US" dirty="0" smtClean="0"/>
              <a:t>is less </a:t>
            </a:r>
            <a:r>
              <a:rPr lang="en-US" dirty="0"/>
              <a:t>prescriptive than some agile approaches and thus less disruptive to </a:t>
            </a:r>
            <a:r>
              <a:rPr lang="en-US" dirty="0" smtClean="0"/>
              <a:t>begin implementing </a:t>
            </a:r>
            <a:r>
              <a:rPr lang="en-US" dirty="0"/>
              <a:t>as it is the original “start where you are” method. </a:t>
            </a:r>
            <a:endParaRPr lang="en-US" dirty="0" smtClean="0"/>
          </a:p>
          <a:p>
            <a:r>
              <a:rPr lang="en-US" dirty="0" smtClean="0"/>
              <a:t>Organizations can </a:t>
            </a:r>
            <a:r>
              <a:rPr lang="en-US" dirty="0"/>
              <a:t>begin applying Kanban Methods with relative ease and progress toward </a:t>
            </a:r>
            <a:r>
              <a:rPr lang="en-US" dirty="0" smtClean="0"/>
              <a:t>fully implementing </a:t>
            </a:r>
            <a:r>
              <a:rPr lang="en-US" dirty="0"/>
              <a:t>the method if that is what they deem necessary or appropriate.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17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emphasis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Unlike most agile approaches, the Kanban Method does not prescribe the </a:t>
            </a:r>
            <a:r>
              <a:rPr lang="en-US" dirty="0" smtClean="0"/>
              <a:t>use of </a:t>
            </a:r>
            <a:r>
              <a:rPr lang="en-US" dirty="0" err="1"/>
              <a:t>timeboxed</a:t>
            </a:r>
            <a:r>
              <a:rPr lang="en-US" dirty="0"/>
              <a:t> iterations. </a:t>
            </a:r>
            <a:endParaRPr lang="en-US" dirty="0" smtClean="0"/>
          </a:p>
          <a:p>
            <a:r>
              <a:rPr lang="en-US" dirty="0" smtClean="0"/>
              <a:t>Iterations </a:t>
            </a:r>
            <a:r>
              <a:rPr lang="en-US" dirty="0"/>
              <a:t>can be used within the Kanban Method, </a:t>
            </a:r>
            <a:r>
              <a:rPr lang="en-US" dirty="0" smtClean="0"/>
              <a:t>but the </a:t>
            </a:r>
            <a:r>
              <a:rPr lang="en-US" u="sng" dirty="0"/>
              <a:t>principle of pulling single items through the process continuously </a:t>
            </a:r>
            <a:r>
              <a:rPr lang="en-US" dirty="0" smtClean="0"/>
              <a:t>and </a:t>
            </a:r>
            <a:r>
              <a:rPr lang="en-US" u="sng" dirty="0" smtClean="0"/>
              <a:t>limiting </a:t>
            </a:r>
            <a:r>
              <a:rPr lang="en-US" u="sng" dirty="0"/>
              <a:t>work in progress</a:t>
            </a:r>
            <a:r>
              <a:rPr lang="en-US" dirty="0"/>
              <a:t> to optimize flow should always remain intact.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35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best use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Flexibility. </a:t>
            </a:r>
            <a:r>
              <a:rPr lang="en-US" dirty="0"/>
              <a:t>Teams are typically not bound by </a:t>
            </a:r>
            <a:r>
              <a:rPr lang="en-US" dirty="0" err="1"/>
              <a:t>timeboxes</a:t>
            </a:r>
            <a:r>
              <a:rPr lang="en-US" dirty="0"/>
              <a:t> and </a:t>
            </a:r>
            <a:r>
              <a:rPr lang="en-US" dirty="0" smtClean="0"/>
              <a:t>will work </a:t>
            </a:r>
            <a:r>
              <a:rPr lang="en-US" dirty="0"/>
              <a:t>on the highest priority item in the backlog of work.</a:t>
            </a:r>
          </a:p>
          <a:p>
            <a:r>
              <a:rPr lang="en-US" b="1" dirty="0"/>
              <a:t>Focus on continuous delivery. </a:t>
            </a:r>
            <a:r>
              <a:rPr lang="en-US" dirty="0"/>
              <a:t>Teams are focused on flowing </a:t>
            </a:r>
            <a:r>
              <a:rPr lang="en-US" dirty="0" smtClean="0"/>
              <a:t>work through </a:t>
            </a:r>
            <a:r>
              <a:rPr lang="en-US" dirty="0"/>
              <a:t>the system to completion and not beginning new work </a:t>
            </a:r>
            <a:r>
              <a:rPr lang="en-US" dirty="0" smtClean="0"/>
              <a:t>until work </a:t>
            </a:r>
            <a:r>
              <a:rPr lang="en-US" dirty="0"/>
              <a:t>in progress is completed.</a:t>
            </a:r>
          </a:p>
          <a:p>
            <a:r>
              <a:rPr lang="en-US" b="1" dirty="0"/>
              <a:t>Increased productivity and quality. </a:t>
            </a:r>
            <a:r>
              <a:rPr lang="en-US" dirty="0"/>
              <a:t>Productivity and quality </a:t>
            </a:r>
            <a:r>
              <a:rPr lang="en-US" dirty="0" smtClean="0"/>
              <a:t>are increased </a:t>
            </a:r>
            <a:r>
              <a:rPr lang="en-US" dirty="0"/>
              <a:t>by limiting work in progress.</a:t>
            </a:r>
          </a:p>
          <a:p>
            <a:r>
              <a:rPr lang="en-US" b="1" dirty="0"/>
              <a:t>Increased efficiency. </a:t>
            </a:r>
            <a:r>
              <a:rPr lang="en-US" dirty="0"/>
              <a:t>Checking each task for value adding </a:t>
            </a:r>
            <a:r>
              <a:rPr lang="en-US" dirty="0" smtClean="0"/>
              <a:t>or nonvalue-added </a:t>
            </a:r>
            <a:r>
              <a:rPr lang="en-US" dirty="0"/>
              <a:t>activities and removing the non-value adding activities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57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best use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Team </a:t>
            </a:r>
            <a:r>
              <a:rPr lang="en-US" b="1" dirty="0"/>
              <a:t>member focus. </a:t>
            </a:r>
            <a:r>
              <a:rPr lang="en-US" dirty="0"/>
              <a:t>Limited work in progress allows the team </a:t>
            </a:r>
            <a:r>
              <a:rPr lang="en-US" dirty="0" smtClean="0"/>
              <a:t>to focus </a:t>
            </a:r>
            <a:r>
              <a:rPr lang="en-US" dirty="0"/>
              <a:t>on the current work.</a:t>
            </a:r>
          </a:p>
          <a:p>
            <a:r>
              <a:rPr lang="en-US" b="1" dirty="0"/>
              <a:t>Variability in the workload. </a:t>
            </a:r>
            <a:r>
              <a:rPr lang="en-US" dirty="0"/>
              <a:t>When there is unpredictability in </a:t>
            </a:r>
            <a:r>
              <a:rPr lang="en-US" dirty="0" smtClean="0"/>
              <a:t>the way </a:t>
            </a:r>
            <a:r>
              <a:rPr lang="en-US" dirty="0"/>
              <a:t>that work arrives, and it becomes impossible for teams to </a:t>
            </a:r>
            <a:r>
              <a:rPr lang="en-US" dirty="0" smtClean="0"/>
              <a:t>make predictable </a:t>
            </a:r>
            <a:r>
              <a:rPr lang="en-US" dirty="0"/>
              <a:t>commitments; even for short periods of time.</a:t>
            </a:r>
          </a:p>
          <a:p>
            <a:r>
              <a:rPr lang="en-US" b="1" dirty="0"/>
              <a:t>Reduction of waste. </a:t>
            </a:r>
            <a:r>
              <a:rPr lang="en-US" dirty="0"/>
              <a:t>Transparency makes waste visible so it can </a:t>
            </a:r>
            <a:r>
              <a:rPr lang="en-US" dirty="0" smtClean="0"/>
              <a:t>be removed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76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Defining Principles and Properties of the Kanban Method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9764" y="1801504"/>
            <a:ext cx="11498254" cy="455484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51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Kanban board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Kanban </a:t>
            </a:r>
            <a:r>
              <a:rPr lang="en-US" dirty="0" smtClean="0"/>
              <a:t>boards are </a:t>
            </a:r>
            <a:r>
              <a:rPr lang="en-US" dirty="0"/>
              <a:t>a low-tech, </a:t>
            </a:r>
            <a:r>
              <a:rPr lang="en-US" dirty="0" err="1" smtClean="0"/>
              <a:t>hightouch</a:t>
            </a:r>
            <a:r>
              <a:rPr lang="en-US" dirty="0" smtClean="0"/>
              <a:t> technology </a:t>
            </a:r>
            <a:r>
              <a:rPr lang="en-US" dirty="0"/>
              <a:t>that may seem overly simplistic at first, but those using </a:t>
            </a:r>
            <a:r>
              <a:rPr lang="en-US" dirty="0" smtClean="0"/>
              <a:t>them soon </a:t>
            </a:r>
            <a:r>
              <a:rPr lang="en-US" dirty="0"/>
              <a:t>realize their power. </a:t>
            </a:r>
            <a:endParaRPr lang="en-US" dirty="0" smtClean="0"/>
          </a:p>
          <a:p>
            <a:r>
              <a:rPr lang="en-US" dirty="0" smtClean="0"/>
              <a:t>Utilizing </a:t>
            </a:r>
            <a:r>
              <a:rPr lang="en-US" dirty="0"/>
              <a:t>policies for entry and exit to columns, as </a:t>
            </a:r>
            <a:r>
              <a:rPr lang="en-US" dirty="0" smtClean="0"/>
              <a:t>well as </a:t>
            </a:r>
            <a:r>
              <a:rPr lang="en-US" dirty="0"/>
              <a:t>constraints such as limiting work in process, </a:t>
            </a:r>
            <a:r>
              <a:rPr lang="en-US" dirty="0" err="1"/>
              <a:t>kanban</a:t>
            </a:r>
            <a:r>
              <a:rPr lang="en-US" dirty="0"/>
              <a:t> boards provide </a:t>
            </a:r>
            <a:r>
              <a:rPr lang="en-US" dirty="0" smtClean="0"/>
              <a:t>clear insight </a:t>
            </a:r>
            <a:r>
              <a:rPr lang="en-US" dirty="0"/>
              <a:t>to workflow, bottlenecks, blockers, and overall status. </a:t>
            </a:r>
            <a:endParaRPr lang="en-US" dirty="0" smtClean="0"/>
          </a:p>
          <a:p>
            <a:r>
              <a:rPr lang="en-US" dirty="0" smtClean="0"/>
              <a:t>Additionally the board </a:t>
            </a:r>
            <a:r>
              <a:rPr lang="en-US" dirty="0"/>
              <a:t>acts as an information radiator to anyone who sees it, providing </a:t>
            </a:r>
            <a:r>
              <a:rPr lang="en-US" dirty="0" smtClean="0"/>
              <a:t>up-to-date information </a:t>
            </a:r>
            <a:r>
              <a:rPr lang="en-US" dirty="0"/>
              <a:t>on the status of the work of the team.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06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08: </a:t>
            </a:r>
            <a:r>
              <a:rPr lang="en-US" sz="49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49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4900" dirty="0">
                <a:solidFill>
                  <a:srgbClr val="FF0000"/>
                </a:solidFill>
                <a:latin typeface="+mn-lt"/>
              </a:rPr>
            </a:br>
            <a:r>
              <a:rPr lang="en-US" sz="49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4900" dirty="0" smtClean="0">
                <a:solidFill>
                  <a:srgbClr val="FF0000"/>
                </a:solidFill>
                <a:latin typeface="+mn-lt"/>
              </a:rPr>
              <a:t>LEAN FRAMEWORKS [2/2] </a:t>
            </a: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&amp; TAILORING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48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15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DYNAMIC </a:t>
            </a:r>
            <a:r>
              <a:rPr lang="en-US" b="1" dirty="0" smtClean="0"/>
              <a:t>SYSTEMS DEVELOPMENT METHOD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98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DSDM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Dynamic Systems Development Method (DSDM) is an agile project </a:t>
            </a:r>
            <a:r>
              <a:rPr lang="en-US" dirty="0" smtClean="0"/>
              <a:t>delivery framework </a:t>
            </a:r>
            <a:r>
              <a:rPr lang="en-US" dirty="0"/>
              <a:t>initially designed to add more rigor to existing iterative </a:t>
            </a:r>
            <a:r>
              <a:rPr lang="en-US" dirty="0" smtClean="0"/>
              <a:t>methods popular </a:t>
            </a:r>
            <a:r>
              <a:rPr lang="en-US" dirty="0"/>
              <a:t>in the 1990s.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was developed as a noncommercial collaboration </a:t>
            </a:r>
            <a:r>
              <a:rPr lang="en-US" dirty="0" smtClean="0"/>
              <a:t>among industry </a:t>
            </a:r>
            <a:r>
              <a:rPr lang="en-US" dirty="0"/>
              <a:t>leaders.</a:t>
            </a:r>
          </a:p>
          <a:p>
            <a:r>
              <a:rPr lang="en-US" dirty="0"/>
              <a:t>DSDM is known best for its emphasis on </a:t>
            </a:r>
            <a:r>
              <a:rPr lang="en-US" b="1" dirty="0"/>
              <a:t>constraint-driven delivery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framework </a:t>
            </a:r>
            <a:r>
              <a:rPr lang="en-US" dirty="0"/>
              <a:t>will set </a:t>
            </a:r>
            <a:r>
              <a:rPr lang="en-US" b="1" u="sng" dirty="0"/>
              <a:t>cost, quality, and time </a:t>
            </a:r>
            <a:r>
              <a:rPr lang="en-US" dirty="0"/>
              <a:t>at the outset, and then use </a:t>
            </a:r>
            <a:r>
              <a:rPr lang="en-US" dirty="0" smtClean="0"/>
              <a:t>formalized prioritization </a:t>
            </a:r>
            <a:r>
              <a:rPr lang="en-US" dirty="0"/>
              <a:t>of scope to meet those </a:t>
            </a:r>
            <a:r>
              <a:rPr lang="en-US" dirty="0" smtClean="0"/>
              <a:t>constraints.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55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Constraint-driven agility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319814"/>
            <a:ext cx="10591482" cy="5401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58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Dsdm</a:t>
            </a:r>
            <a:r>
              <a:rPr lang="en-US" dirty="0" smtClean="0"/>
              <a:t>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Focus on the business need.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Deliver on time.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Collaborate.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Never compromise quality.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Build incrementally from firm foundations.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Develop iteratively.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Communicate continuously and clearly.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Demonstrate control (use appropriate techniques).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50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SCALING FRAMEWORKS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19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OF SCRUMS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5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</a:t>
            </a:r>
            <a:r>
              <a:rPr lang="en-US" cap="none" dirty="0" err="1" smtClean="0"/>
              <a:t>o</a:t>
            </a:r>
            <a:r>
              <a:rPr lang="en-US" dirty="0" err="1" smtClean="0"/>
              <a:t>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Scrum of Scrums (</a:t>
            </a:r>
            <a:r>
              <a:rPr lang="en-US" dirty="0" err="1"/>
              <a:t>SoS</a:t>
            </a:r>
            <a:r>
              <a:rPr lang="en-US" dirty="0"/>
              <a:t>), also known as “meta Scrum,” is a technique </a:t>
            </a:r>
            <a:r>
              <a:rPr lang="en-US" dirty="0" smtClean="0"/>
              <a:t>used when </a:t>
            </a:r>
            <a:r>
              <a:rPr lang="en-US" dirty="0"/>
              <a:t>two or more Scrum teams consisting of three to nine members each </a:t>
            </a:r>
            <a:r>
              <a:rPr lang="en-US" dirty="0" smtClean="0"/>
              <a:t>need to </a:t>
            </a:r>
            <a:r>
              <a:rPr lang="en-US" dirty="0"/>
              <a:t>coordinate their work instead of one large Scrum team.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representative </a:t>
            </a:r>
            <a:r>
              <a:rPr lang="en-US" dirty="0" smtClean="0"/>
              <a:t>from each </a:t>
            </a:r>
            <a:r>
              <a:rPr lang="en-US" dirty="0"/>
              <a:t>team attends a meeting with the other team representative(s), </a:t>
            </a:r>
            <a:r>
              <a:rPr lang="en-US" dirty="0" smtClean="0"/>
              <a:t>potentially daily </a:t>
            </a:r>
            <a:r>
              <a:rPr lang="en-US" dirty="0"/>
              <a:t>but typically two to three times a week. The daily meeting is </a:t>
            </a:r>
            <a:r>
              <a:rPr lang="en-US" dirty="0" smtClean="0"/>
              <a:t>conducted similar </a:t>
            </a:r>
            <a:r>
              <a:rPr lang="en-US" dirty="0"/>
              <a:t>to the daily standup in Scrum where the representative reports </a:t>
            </a:r>
            <a:r>
              <a:rPr lang="en-US" dirty="0" smtClean="0"/>
              <a:t>completed work</a:t>
            </a:r>
            <a:r>
              <a:rPr lang="en-US" dirty="0"/>
              <a:t>, next set of work, any current impediments, and potential </a:t>
            </a:r>
            <a:r>
              <a:rPr lang="en-US" dirty="0" smtClean="0"/>
              <a:t>upcoming impediments </a:t>
            </a:r>
            <a:r>
              <a:rPr lang="en-US" dirty="0"/>
              <a:t>that might block the other team(s).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goal is to ensure the </a:t>
            </a:r>
            <a:r>
              <a:rPr lang="en-US" dirty="0" smtClean="0"/>
              <a:t>teams are </a:t>
            </a:r>
            <a:r>
              <a:rPr lang="en-US" dirty="0"/>
              <a:t>coordinating work and removing impediments to optimize the efficiency </a:t>
            </a:r>
            <a:r>
              <a:rPr lang="en-US" dirty="0" smtClean="0"/>
              <a:t>of all </a:t>
            </a:r>
            <a:r>
              <a:rPr lang="en-US" dirty="0"/>
              <a:t>the teams.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77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477" y="25921"/>
            <a:ext cx="11017045" cy="6889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99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DISCIPLINED AGILE (DA)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76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Disciplined Agile (DA) is a process decision framework that integrates </a:t>
            </a:r>
            <a:r>
              <a:rPr lang="en-US" dirty="0" smtClean="0"/>
              <a:t>several agile </a:t>
            </a:r>
            <a:r>
              <a:rPr lang="en-US" dirty="0"/>
              <a:t>best practices into a comprehensive model. </a:t>
            </a:r>
            <a:endParaRPr lang="en-US" dirty="0" smtClean="0"/>
          </a:p>
          <a:p>
            <a:r>
              <a:rPr lang="en-US" dirty="0" smtClean="0"/>
              <a:t>DA </a:t>
            </a:r>
            <a:r>
              <a:rPr lang="en-US" dirty="0"/>
              <a:t>was designed to offer </a:t>
            </a:r>
            <a:r>
              <a:rPr lang="en-US" dirty="0" smtClean="0"/>
              <a:t>a balance </a:t>
            </a:r>
            <a:r>
              <a:rPr lang="en-US" dirty="0"/>
              <a:t>between those popular methods deemed to be either too narrow in </a:t>
            </a:r>
            <a:r>
              <a:rPr lang="en-US" dirty="0" smtClean="0"/>
              <a:t>focus (</a:t>
            </a:r>
            <a:r>
              <a:rPr lang="en-US" dirty="0"/>
              <a:t>e.g., Scrum) or too prescriptive in detail (e.g., </a:t>
            </a:r>
            <a:r>
              <a:rPr lang="en-US" dirty="0" err="1"/>
              <a:t>AgileUP</a:t>
            </a:r>
            <a:r>
              <a:rPr lang="en-US" dirty="0"/>
              <a:t>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86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People-first. </a:t>
            </a:r>
            <a:r>
              <a:rPr lang="en-US" dirty="0"/>
              <a:t>Enumerating roles and organization elements at </a:t>
            </a:r>
            <a:r>
              <a:rPr lang="en-US" dirty="0" smtClean="0"/>
              <a:t>various levels</a:t>
            </a:r>
            <a:r>
              <a:rPr lang="en-US" dirty="0"/>
              <a:t>.</a:t>
            </a:r>
          </a:p>
          <a:p>
            <a:r>
              <a:rPr lang="en-US" b="1" dirty="0"/>
              <a:t>Learning-oriented. </a:t>
            </a:r>
            <a:r>
              <a:rPr lang="en-US" dirty="0"/>
              <a:t>Encouraging collaborative improvement.</a:t>
            </a:r>
          </a:p>
          <a:p>
            <a:r>
              <a:rPr lang="en-US" b="1" dirty="0"/>
              <a:t>Full delivery life cycle. </a:t>
            </a:r>
            <a:r>
              <a:rPr lang="en-US" dirty="0"/>
              <a:t>Promoting several fit-for-purpose life cycles.</a:t>
            </a:r>
          </a:p>
          <a:p>
            <a:r>
              <a:rPr lang="en-US" b="1" dirty="0"/>
              <a:t>Goal-driven. </a:t>
            </a:r>
            <a:r>
              <a:rPr lang="en-US" dirty="0"/>
              <a:t>Tailoring processes to achieve specific outcomes.</a:t>
            </a:r>
          </a:p>
          <a:p>
            <a:r>
              <a:rPr lang="en-US" b="1" dirty="0"/>
              <a:t>Enterprise awareness. </a:t>
            </a:r>
            <a:r>
              <a:rPr lang="en-US" dirty="0"/>
              <a:t>Offering guidance on </a:t>
            </a:r>
            <a:r>
              <a:rPr lang="en-US" dirty="0" smtClean="0"/>
              <a:t>cross-departmental governance</a:t>
            </a:r>
            <a:r>
              <a:rPr lang="en-US" dirty="0"/>
              <a:t>.</a:t>
            </a:r>
          </a:p>
          <a:p>
            <a:r>
              <a:rPr lang="en-US" b="1" dirty="0"/>
              <a:t>Scalable. </a:t>
            </a:r>
            <a:r>
              <a:rPr lang="en-US" dirty="0"/>
              <a:t>Covering multiple dimensions of program complexity.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59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10: 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ACP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60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17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PMI Think About Agile</a:t>
            </a:r>
            <a:r>
              <a:rPr lang="en-US" dirty="0" smtClean="0"/>
              <a:t>? [1/3]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</a:t>
            </a:r>
            <a:r>
              <a:rPr lang="en-US" dirty="0"/>
              <a:t>Agile Coach focuses on clarifying project objectives, coordinating with organizational stakeholders, and assisting the self-managing team</a:t>
            </a:r>
          </a:p>
          <a:p>
            <a:endParaRPr lang="en-US" dirty="0"/>
          </a:p>
          <a:p>
            <a:r>
              <a:rPr lang="en-US" dirty="0" smtClean="0"/>
              <a:t>You </a:t>
            </a:r>
            <a:r>
              <a:rPr lang="en-US" dirty="0"/>
              <a:t>[the Coach] are supporting an Agile project team</a:t>
            </a:r>
          </a:p>
          <a:p>
            <a:pPr lvl="1"/>
            <a:r>
              <a:rPr lang="en-US" dirty="0" smtClean="0"/>
              <a:t>Multi-release </a:t>
            </a:r>
            <a:r>
              <a:rPr lang="en-US" dirty="0"/>
              <a:t>schedule</a:t>
            </a:r>
          </a:p>
          <a:p>
            <a:pPr lvl="1"/>
            <a:r>
              <a:rPr lang="en-US" dirty="0" smtClean="0"/>
              <a:t>Numerous </a:t>
            </a:r>
            <a:r>
              <a:rPr lang="en-US" dirty="0"/>
              <a:t>Stakeholders</a:t>
            </a:r>
          </a:p>
          <a:p>
            <a:pPr lvl="1"/>
            <a:r>
              <a:rPr lang="en-US" dirty="0" smtClean="0"/>
              <a:t>Software </a:t>
            </a:r>
            <a:r>
              <a:rPr lang="en-US" dirty="0"/>
              <a:t>project for large organization</a:t>
            </a:r>
          </a:p>
          <a:p>
            <a:endParaRPr lang="en-US" dirty="0"/>
          </a:p>
          <a:p>
            <a:r>
              <a:rPr lang="en-US" dirty="0" smtClean="0"/>
              <a:t>Planning </a:t>
            </a:r>
            <a:r>
              <a:rPr lang="en-US" dirty="0"/>
              <a:t>is important, but less important than adapting </a:t>
            </a:r>
            <a:r>
              <a:rPr lang="en-US" dirty="0" smtClean="0"/>
              <a:t>to change</a:t>
            </a:r>
            <a:r>
              <a:rPr lang="en-US" dirty="0"/>
              <a:t>!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20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You </a:t>
            </a:r>
            <a:r>
              <a:rPr lang="en-US" dirty="0"/>
              <a:t>support the Agile team throughout the project, key Stakeholders are engaged effectively, roles and responsibilities are defined</a:t>
            </a:r>
          </a:p>
          <a:p>
            <a:endParaRPr lang="en-US" dirty="0"/>
          </a:p>
          <a:p>
            <a:r>
              <a:rPr lang="en-US" dirty="0" smtClean="0"/>
              <a:t>Self-organizing </a:t>
            </a:r>
            <a:r>
              <a:rPr lang="en-US" dirty="0"/>
              <a:t>teams own implementation of project processes</a:t>
            </a:r>
          </a:p>
          <a:p>
            <a:endParaRPr lang="en-US" dirty="0"/>
          </a:p>
          <a:p>
            <a:r>
              <a:rPr lang="en-US" dirty="0" smtClean="0"/>
              <a:t>Agile </a:t>
            </a:r>
            <a:r>
              <a:rPr lang="en-US" dirty="0"/>
              <a:t>Coaches influence stakeholders, enable change, help to resolve problems, and help teams focus on, and communicate outcomes</a:t>
            </a:r>
          </a:p>
          <a:p>
            <a:endParaRPr lang="en-US" dirty="0"/>
          </a:p>
          <a:p>
            <a:r>
              <a:rPr lang="en-US" dirty="0" smtClean="0"/>
              <a:t>We </a:t>
            </a:r>
            <a:r>
              <a:rPr lang="en-US" dirty="0"/>
              <a:t>are always looking for small, incremental improvements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62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PMI Think About Agile</a:t>
            </a:r>
            <a:r>
              <a:rPr lang="en-US" dirty="0" smtClean="0"/>
              <a:t>? [2/3]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41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Agile </a:t>
            </a:r>
            <a:r>
              <a:rPr lang="en-US" dirty="0"/>
              <a:t>Coaches spend their time:</a:t>
            </a:r>
          </a:p>
          <a:p>
            <a:pPr lvl="1"/>
            <a:r>
              <a:rPr lang="en-US" dirty="0" smtClean="0"/>
              <a:t>Helping </a:t>
            </a:r>
            <a:r>
              <a:rPr lang="en-US" dirty="0"/>
              <a:t>the team self-organize and self-manage</a:t>
            </a:r>
          </a:p>
          <a:p>
            <a:pPr lvl="1"/>
            <a:r>
              <a:rPr lang="en-US" dirty="0" smtClean="0"/>
              <a:t>Helping </a:t>
            </a:r>
            <a:r>
              <a:rPr lang="en-US" dirty="0"/>
              <a:t>the team resolve problems and impediments</a:t>
            </a:r>
          </a:p>
          <a:p>
            <a:pPr lvl="1"/>
            <a:r>
              <a:rPr lang="en-US" dirty="0" smtClean="0"/>
              <a:t>Help </a:t>
            </a:r>
            <a:r>
              <a:rPr lang="en-US" dirty="0"/>
              <a:t>engage stakeholders</a:t>
            </a:r>
          </a:p>
          <a:p>
            <a:pPr lvl="1"/>
            <a:r>
              <a:rPr lang="en-US" dirty="0" smtClean="0"/>
              <a:t>Coach </a:t>
            </a:r>
            <a:r>
              <a:rPr lang="en-US" dirty="0"/>
              <a:t>team members and members of the organization on Agile principles</a:t>
            </a:r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/>
              <a:t>Agile approach stipulates:</a:t>
            </a:r>
          </a:p>
          <a:p>
            <a:pPr lvl="1"/>
            <a:r>
              <a:rPr lang="en-US" dirty="0" smtClean="0"/>
              <a:t>Plan </a:t>
            </a:r>
            <a:r>
              <a:rPr lang="en-US" dirty="0"/>
              <a:t>at the high level up-front, and execute releases and iterations, help the team manage work, communicate with stakeholders</a:t>
            </a:r>
          </a:p>
          <a:p>
            <a:pPr lvl="1"/>
            <a:r>
              <a:rPr lang="en-US" dirty="0" smtClean="0"/>
              <a:t>Planning </a:t>
            </a:r>
            <a:r>
              <a:rPr lang="en-US" dirty="0"/>
              <a:t>actions are done by Product Owner working with the team; decisions are made by the team</a:t>
            </a:r>
          </a:p>
          <a:p>
            <a:pPr lvl="1"/>
            <a:r>
              <a:rPr lang="en-US" dirty="0" smtClean="0"/>
              <a:t>Changes </a:t>
            </a:r>
            <a:r>
              <a:rPr lang="en-US" dirty="0"/>
              <a:t>to the plan are sought after, and embraced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63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PMI Think About Agile</a:t>
            </a:r>
            <a:r>
              <a:rPr lang="en-US" dirty="0" smtClean="0"/>
              <a:t>? [3/3]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69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VALUE-DRIVEN DELIVERY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9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Delivering </a:t>
            </a:r>
            <a:r>
              <a:rPr lang="en-US" dirty="0"/>
              <a:t>Value is a cornerstone of Agile methods.</a:t>
            </a:r>
          </a:p>
          <a:p>
            <a:r>
              <a:rPr lang="en-US" dirty="0" smtClean="0"/>
              <a:t>Projects </a:t>
            </a:r>
            <a:r>
              <a:rPr lang="en-US" dirty="0"/>
              <a:t>are undertaken to provide businesses </a:t>
            </a:r>
            <a:r>
              <a:rPr lang="en-US" dirty="0" smtClean="0"/>
              <a:t>with additional </a:t>
            </a:r>
            <a:r>
              <a:rPr lang="en-US" dirty="0"/>
              <a:t>value.</a:t>
            </a:r>
          </a:p>
          <a:p>
            <a:r>
              <a:rPr lang="en-US" dirty="0" smtClean="0"/>
              <a:t>Value </a:t>
            </a:r>
            <a:r>
              <a:rPr lang="en-US" dirty="0"/>
              <a:t>Driven Delivery is the aim to </a:t>
            </a:r>
            <a:r>
              <a:rPr lang="en-US" dirty="0" smtClean="0"/>
              <a:t>maximize </a:t>
            </a:r>
            <a:r>
              <a:rPr lang="en-US" dirty="0"/>
              <a:t>value throughout the life of the project</a:t>
            </a:r>
          </a:p>
          <a:p>
            <a:pPr marL="457200" lvl="1" indent="0">
              <a:buNone/>
            </a:pPr>
            <a:r>
              <a:rPr lang="en-US" dirty="0"/>
              <a:t>- “Will it make the boat go faster?”</a:t>
            </a:r>
          </a:p>
          <a:p>
            <a:r>
              <a:rPr lang="en-US" dirty="0" smtClean="0"/>
              <a:t>Negative </a:t>
            </a:r>
            <a:r>
              <a:rPr lang="en-US" dirty="0"/>
              <a:t>risk reduces or removes value = “Anti-Value”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15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Assessing Value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</a:t>
            </a:r>
            <a:r>
              <a:rPr lang="en-US" dirty="0"/>
              <a:t>are several mathematical ways to assess value</a:t>
            </a:r>
          </a:p>
          <a:p>
            <a:pPr lvl="1"/>
            <a:r>
              <a:rPr lang="en-US" dirty="0" smtClean="0"/>
              <a:t>Return </a:t>
            </a:r>
            <a:r>
              <a:rPr lang="en-US" dirty="0"/>
              <a:t>on investment (ROI)</a:t>
            </a:r>
          </a:p>
          <a:p>
            <a:pPr lvl="1"/>
            <a:r>
              <a:rPr lang="en-US" dirty="0" smtClean="0"/>
              <a:t>Net </a:t>
            </a:r>
            <a:r>
              <a:rPr lang="en-US" dirty="0"/>
              <a:t>present value (NPV)</a:t>
            </a:r>
          </a:p>
          <a:p>
            <a:pPr lvl="1"/>
            <a:r>
              <a:rPr lang="en-US" dirty="0" smtClean="0"/>
              <a:t>Internal </a:t>
            </a:r>
            <a:r>
              <a:rPr lang="en-US" dirty="0"/>
              <a:t>rate of return (IRR)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79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Customer-Valued Prioritization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Determining </a:t>
            </a:r>
            <a:r>
              <a:rPr lang="en-US" dirty="0"/>
              <a:t>what holds the greatest value for our customers.</a:t>
            </a:r>
          </a:p>
          <a:p>
            <a:r>
              <a:rPr lang="en-US" dirty="0" smtClean="0"/>
              <a:t>MUST </a:t>
            </a:r>
            <a:r>
              <a:rPr lang="en-US" dirty="0"/>
              <a:t>involve the customer</a:t>
            </a:r>
          </a:p>
          <a:p>
            <a:r>
              <a:rPr lang="en-US" dirty="0" smtClean="0"/>
              <a:t>Prioritized </a:t>
            </a:r>
            <a:r>
              <a:rPr lang="en-US" dirty="0"/>
              <a:t>work packages are arranged in a Product Backlog (SCRUM) or Feature List (FDD).</a:t>
            </a:r>
          </a:p>
          <a:p>
            <a:r>
              <a:rPr lang="en-US" dirty="0" smtClean="0"/>
              <a:t>This </a:t>
            </a:r>
            <a:r>
              <a:rPr lang="en-US" dirty="0"/>
              <a:t>is an ongoing process (and relationship!)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0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6503</TotalTime>
  <Words>4149</Words>
  <Application>Microsoft Office PowerPoint</Application>
  <PresentationFormat>Widescreen</PresentationFormat>
  <Paragraphs>555</Paragraphs>
  <Slides>67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67</vt:i4>
      </vt:variant>
    </vt:vector>
  </HeadingPairs>
  <TitlesOfParts>
    <vt:vector size="75" baseType="lpstr">
      <vt:lpstr>Arial</vt:lpstr>
      <vt:lpstr>Calibri</vt:lpstr>
      <vt:lpstr>Calibri Light</vt:lpstr>
      <vt:lpstr>Courier New</vt:lpstr>
      <vt:lpstr>Times New Roman</vt:lpstr>
      <vt:lpstr>Wingdings</vt:lpstr>
      <vt:lpstr>1_Office Theme</vt:lpstr>
      <vt:lpstr>Office Theme</vt:lpstr>
      <vt:lpstr> PMG 622 Agile Project Management final exam summary slides</vt:lpstr>
      <vt:lpstr>All contents of all lectures are included in the exam  يتم تضمين جميع محتويات جميع المحاضرات في الاختبار</vt:lpstr>
      <vt:lpstr> PMG 622 Agile Project Management LECTURE 05: IMPLEMENTING AGILE: DELIVERING IN AN AGILE ENVIRONMENT [Part 2 of 2]</vt:lpstr>
      <vt:lpstr>MEASUREMENTS IN AGILE PROJECTS</vt:lpstr>
      <vt:lpstr>AGILE TEAMS MEASURE RESULTS</vt:lpstr>
      <vt:lpstr>Agile duration prediction</vt:lpstr>
      <vt:lpstr>Flow-based agile teams measurements:</vt:lpstr>
      <vt:lpstr>tip</vt:lpstr>
      <vt:lpstr>The downside of relative estimation</vt:lpstr>
      <vt:lpstr> PMG 622 Agile Project Management LECTURE 06: ORGANIZATIONAL CONSIDERATIONS FOR PROJECT AGILITy</vt:lpstr>
      <vt:lpstr>introduction</vt:lpstr>
      <vt:lpstr>ORGANIZATIONAL CHANGE MANAGEMENT</vt:lpstr>
      <vt:lpstr>iNTRODUCTION</vt:lpstr>
      <vt:lpstr>DRIVERS FOR CHANGE MANAGEMENT</vt:lpstr>
      <vt:lpstr>READINESS FOR CHANGE</vt:lpstr>
      <vt:lpstr>organizational change-friendly characteristics</vt:lpstr>
      <vt:lpstr>Organizational roadblock to change</vt:lpstr>
      <vt:lpstr>approaches to accelerate a cultural compatibility:</vt:lpstr>
      <vt:lpstr>ORGANIZATIONAL CULTURE</vt:lpstr>
      <vt:lpstr>organization's DNA</vt:lpstr>
      <vt:lpstr>“Culture eats strategy for breakfast”—Peter Drucker</vt:lpstr>
      <vt:lpstr>CREATING AN ENVIRONMENT OF SAFETY</vt:lpstr>
      <vt:lpstr>ASSESSING ORGANIZATIONAL CULTURE</vt:lpstr>
      <vt:lpstr>Tip: Culture versus Structure</vt:lpstr>
      <vt:lpstr> PMG 622 Agile Project Management LECTURE 07: ANNEX A3 OVERVIEW OF AGILE AND LEAN FRAMEWORKS [1/2]</vt:lpstr>
      <vt:lpstr>Introduction TO AGILE AND LEAN FRAMEWORKS</vt:lpstr>
      <vt:lpstr>SELECTION CRITERIA FOR THE AGILE PRACTICE GUIDE</vt:lpstr>
      <vt:lpstr>scrum</vt:lpstr>
      <vt:lpstr>SCRUM</vt:lpstr>
      <vt:lpstr>The Scrum team (roles)</vt:lpstr>
      <vt:lpstr>Scrum events and artifacts</vt:lpstr>
      <vt:lpstr>EXTREME PROGRAMMING </vt:lpstr>
      <vt:lpstr>XP</vt:lpstr>
      <vt:lpstr>PowerPoint Presentation</vt:lpstr>
      <vt:lpstr>core values</vt:lpstr>
      <vt:lpstr>key principles</vt:lpstr>
      <vt:lpstr>PowerPoint Presentation</vt:lpstr>
      <vt:lpstr>KANBAN METHOD</vt:lpstr>
      <vt:lpstr>KANBAN METHOD [1/2]</vt:lpstr>
      <vt:lpstr>KANBAN METHOD [2/2]</vt:lpstr>
      <vt:lpstr>KANBan</vt:lpstr>
      <vt:lpstr>Applicability and utilization</vt:lpstr>
      <vt:lpstr>emphasis</vt:lpstr>
      <vt:lpstr>Conditions for best use [1/2]</vt:lpstr>
      <vt:lpstr>Conditions for best use [2/2]</vt:lpstr>
      <vt:lpstr>Defining Principles and Properties of the Kanban Method</vt:lpstr>
      <vt:lpstr>Kanban board</vt:lpstr>
      <vt:lpstr> PMG 622 Agile Project Management LECTURE 08: ANNEX A3 OVERVIEW OF AGILE AND LEAN FRAMEWORKS [2/2] &amp; TAILORING</vt:lpstr>
      <vt:lpstr>DYNAMIC SYSTEMS DEVELOPMENT METHOD</vt:lpstr>
      <vt:lpstr>DSDM</vt:lpstr>
      <vt:lpstr>Constraint-driven agility</vt:lpstr>
      <vt:lpstr>Dsdm principles</vt:lpstr>
      <vt:lpstr>SCALING FRAMEWORKS</vt:lpstr>
      <vt:lpstr>SCRUM OF SCRUMS</vt:lpstr>
      <vt:lpstr>SoS</vt:lpstr>
      <vt:lpstr>PowerPoint Presentation</vt:lpstr>
      <vt:lpstr>DISCIPLINED AGILE (DA)</vt:lpstr>
      <vt:lpstr>DA</vt:lpstr>
      <vt:lpstr>DA principles</vt:lpstr>
      <vt:lpstr> PMG 622 Agile Project Management LECTURE 10: ACP</vt:lpstr>
      <vt:lpstr>How Does PMI Think About Agile? [1/3]</vt:lpstr>
      <vt:lpstr>How Does PMI Think About Agile? [2/3]</vt:lpstr>
      <vt:lpstr>How Does PMI Think About Agile? [3/3]</vt:lpstr>
      <vt:lpstr>VALUE-DRIVEN DELIVERY</vt:lpstr>
      <vt:lpstr>Introduction</vt:lpstr>
      <vt:lpstr>Assessing Value</vt:lpstr>
      <vt:lpstr>Customer-Valued Prioritization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627</cp:revision>
  <dcterms:created xsi:type="dcterms:W3CDTF">2020-10-15T07:04:09Z</dcterms:created>
  <dcterms:modified xsi:type="dcterms:W3CDTF">2022-04-18T15:19:17Z</dcterms:modified>
</cp:coreProperties>
</file>