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5"/>
  </p:notesMasterIdLst>
  <p:sldIdLst>
    <p:sldId id="923" r:id="rId7"/>
    <p:sldId id="990" r:id="rId8"/>
    <p:sldId id="671" r:id="rId9"/>
    <p:sldId id="991" r:id="rId10"/>
    <p:sldId id="850" r:id="rId11"/>
    <p:sldId id="948" r:id="rId12"/>
    <p:sldId id="949" r:id="rId13"/>
    <p:sldId id="950" r:id="rId14"/>
    <p:sldId id="907" r:id="rId15"/>
    <p:sldId id="908" r:id="rId16"/>
    <p:sldId id="951" r:id="rId17"/>
    <p:sldId id="909" r:id="rId18"/>
    <p:sldId id="910" r:id="rId19"/>
    <p:sldId id="911" r:id="rId20"/>
    <p:sldId id="973" r:id="rId21"/>
    <p:sldId id="989" r:id="rId22"/>
    <p:sldId id="985" r:id="rId23"/>
    <p:sldId id="986" r:id="rId24"/>
    <p:sldId id="987" r:id="rId25"/>
    <p:sldId id="988" r:id="rId26"/>
    <p:sldId id="912" r:id="rId27"/>
    <p:sldId id="952" r:id="rId28"/>
    <p:sldId id="995" r:id="rId29"/>
    <p:sldId id="993" r:id="rId30"/>
    <p:sldId id="996" r:id="rId31"/>
    <p:sldId id="994" r:id="rId32"/>
    <p:sldId id="953" r:id="rId33"/>
    <p:sldId id="954" r:id="rId34"/>
    <p:sldId id="955" r:id="rId35"/>
    <p:sldId id="975" r:id="rId36"/>
    <p:sldId id="992" r:id="rId37"/>
    <p:sldId id="976" r:id="rId38"/>
    <p:sldId id="957" r:id="rId39"/>
    <p:sldId id="982" r:id="rId40"/>
    <p:sldId id="983" r:id="rId41"/>
    <p:sldId id="984" r:id="rId42"/>
    <p:sldId id="94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923"/>
            <p14:sldId id="990"/>
            <p14:sldId id="671"/>
            <p14:sldId id="991"/>
            <p14:sldId id="850"/>
            <p14:sldId id="948"/>
            <p14:sldId id="949"/>
            <p14:sldId id="950"/>
            <p14:sldId id="907"/>
            <p14:sldId id="908"/>
            <p14:sldId id="951"/>
            <p14:sldId id="909"/>
            <p14:sldId id="910"/>
            <p14:sldId id="911"/>
            <p14:sldId id="973"/>
            <p14:sldId id="989"/>
            <p14:sldId id="985"/>
            <p14:sldId id="986"/>
            <p14:sldId id="987"/>
            <p14:sldId id="988"/>
            <p14:sldId id="912"/>
            <p14:sldId id="952"/>
            <p14:sldId id="995"/>
            <p14:sldId id="993"/>
            <p14:sldId id="996"/>
            <p14:sldId id="994"/>
            <p14:sldId id="953"/>
            <p14:sldId id="954"/>
            <p14:sldId id="955"/>
            <p14:sldId id="975"/>
            <p14:sldId id="992"/>
            <p14:sldId id="976"/>
            <p14:sldId id="957"/>
            <p14:sldId id="982"/>
            <p14:sldId id="983"/>
            <p14:sldId id="984"/>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B9214-83D1-F732-601D-3ECD82EDB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A21B1-4CDF-9B4E-9AC0-6A1730825A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FAC583-5F5F-BF59-A5E8-C1181270EB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92B183-F09D-1D82-1BBA-43F1CEB0F2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678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DFCCE-CD8D-226D-1B42-60A1CAFCBE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3F530-C5B3-7105-9785-FB884CFCFB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D11F88-A9B7-9595-D1F3-220ADC0650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8BCC2B-C376-DF18-4091-AED373B2F0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037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01026-435F-5860-D77C-E6BBCAC878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6B7DB-764E-2BC6-62ED-88EC8083A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16424B-EF92-DAE3-FEF6-FFD24F2DC1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459F20-5A73-9EE6-C9CC-B3F02C5B18D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6046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7E23-BFED-12F9-3340-74BEDDD864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736B9A-6459-0B4B-2C67-62739B7631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09594C-29CA-82B2-DB9C-018E4FB978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D6A9B1-F5F6-3409-4683-F1D97BAB57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3426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841BB-EEA1-C0DD-26EE-CBF361E5B5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ACEE5C-582D-C655-21E0-9D8A9AF29D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0EFCD3-66A5-3C16-2149-D5BBDE6B4F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38CEAC-B06E-1349-C1B8-CC8F8F3669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1920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C1664-CB20-092D-5291-43874D6179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4EBE58-46F1-A8EC-0070-1F11A273D4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428D3A-E415-E6C9-78F7-F0A6547ED6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800C08-233D-F7C9-29B7-0574F9CCE1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304328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F6D2C-DCC4-3B82-2683-83D764F570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386ECD-66D4-4AB1-915B-74F9D8DDC2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C74F8E-0195-B735-0620-582ACC06A3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07734B-126E-BDEF-60CB-E8377C740A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42107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2A6EF-25DB-7418-619A-79A229CB1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2CB7C5-B2FB-717F-4D8A-B32179D47C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249C2-477F-7E0C-4CC4-1326D0AF30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D46E81-A77D-F72C-CEEE-28C364958D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61537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354D8-0870-BAFD-9997-2E9AB459FF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521393-A848-F044-8E5F-57BAED501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A373A2-5902-4708-1F94-514EABF0E4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13AC6C-51A7-8CFB-DB5E-55BCE3DE10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275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C0348-F575-8118-B536-CD6A02AC1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2189E0-27C2-04BA-04E2-81D79624B5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FDA707-2B4D-A598-04A4-59B853314C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4B37D2-84C5-5FC4-F8AC-A75D9D0603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16726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C302BF-9E08-8C02-7E4E-BE91C65CFC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70F06D-113C-2A9D-1D54-E443A8EA7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E4AD32-F120-BAF9-8AB7-1C753A2360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E79105-4D5E-DD3C-4008-D3D564E043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05465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C9FDC-FD3B-F5B9-BA6F-0C72FFCA89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BEBF0C-C85D-B4C6-7A32-CBEFE6003E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6726EB-D5B6-EB8C-DBD0-C33BF7902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CBFFB0-5FEB-23B5-DD20-186A28103F2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460817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405D1-72A5-F3C3-401D-A06A74A78B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0C307A-0397-F134-909F-79660162FA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4BEE3E-27C2-C268-673E-79B68F2386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6252C6-CDCD-31B8-D1DB-8C7CE754D2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30743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B1920-8FDD-C674-3713-8393FF943E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949C9B-5978-70F9-BF2E-947FFF0921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61B678-63AC-C1AE-DCDD-B2905D9805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DD994F-E529-735D-3197-59225F17E8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207255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D2705-7BCE-0EDC-BE2D-C91A8F66AA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F160F5-701B-EC03-3BBD-CDCB267424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170FA7-3B9C-733F-47C8-43A0ECF1FE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D5A916-8C0A-2D85-A81C-D43B592E582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11582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89F9D-AAAE-C3BE-E2BD-F942C08408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336E8C-AAFF-ECC8-C1FB-CE3DD8AF4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0C5F22-CA89-32F8-7C95-FC07C9958E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60C203-01F0-02D4-E017-D6FA734ACE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032031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A818C-E82E-0D08-3B73-A479C8D8B9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8B0AE2-2B40-22DC-CA01-5B55DE9D93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7CE330-DD76-A48C-10C4-8B47007995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5CA322-6766-B19A-CB73-7F11F885EA5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06409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E9363-8B48-EC12-E6C9-5961BB1979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94BF42-C5AF-551D-4322-AEBB7ACCE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F974BB-023D-7D1E-AC2E-3FEBD7A30E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D2665A-FEBB-4B8C-DF48-3E8AF6B1D3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78861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B560C-99C3-F0B6-66A7-1B3BE56B93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4A2D05-872F-9872-659E-6C4A62446B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46576C-3612-18A9-F9E9-438C9E91A8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E18077-5F12-D69A-B0BE-6D52DD98213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09538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9E4FB-97AE-7647-553C-71EE5B0E0D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9B1CAE-5BE8-BB2B-7E9E-F1275EEC9C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3B7DEA-492C-937E-2B3B-08BE1A1CC2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93279E-3411-3B1F-047B-11BB756E0ED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83179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71881-4971-B4CF-82F6-F1025DECF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33C162-CEF3-5AE0-3435-FFA4EE8F4E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28B0B8-B761-8D43-F7F4-0F42ECD8A7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A1BC31-4325-BC75-521E-0568F3C4DC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60011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E1264-C068-2FBB-533D-15298C4F6B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080A71-13D3-332A-C9F3-6A3A58991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9B5AAF-1621-98AA-C3F5-27F4102F24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029008-E0E5-CF97-614A-8B92C39307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95468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C7C84-7682-1B21-615A-C8681B48AB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C96D67-5F57-01A0-1667-C21974A39E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4EFB37-B081-BC01-18BA-EC76142992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A09A3-B805-E02C-BC3F-50E277025A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7567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4C702-4F6F-FBC1-3D28-E19F2824E1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18D390-8B66-3084-58B4-BD369BCFDE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D731C7-987D-C842-658D-8ACCA7398A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FCF1DE-B4C7-7D84-31AD-8CD9B751353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956808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BBF4F0-BCDB-0163-BA92-5FA1BFBFD0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DA9838-A7EC-6465-5A1A-979FD4CC92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B7E417-A520-EF0E-4C20-2A1AE36721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9EFE5C-CF19-F2D8-1891-E738B86DB0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87128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54C40-DA54-C915-BD9D-35E88B214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527D5E-D6FA-D316-2E82-19D7E23E55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E03721-A9AE-B49F-A915-D05B966252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02B2FB-BA5B-CD4C-BCAC-6584C64A3B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53425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13B45-1F0B-ACCC-1996-9CB419DBFD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98B78B-37C9-49A7-62E9-43A724786A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E91D81-710D-0576-DF52-AB96045D3A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8142B4-E57A-F592-AB61-B7424E4DE5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80721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DEB56-2721-F8F1-DF7A-90BD031355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C9B04C-FF2E-841F-1826-9E4F97BD67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24B305-75A9-E6C8-128D-69CD33FE99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3E207F-F94A-5A43-7099-87CE21BAC2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88755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D0AF7-807A-8275-D9CD-4E72A45BF5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46871E-F1F6-98A7-1243-A3B6286B88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DA5B1D-774F-04C6-5B1C-F0DBCFA386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72EBEE-421C-99B4-6762-C74A1CD6A53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75638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FB403-0060-3DA6-E071-EF5C68969D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9EDDED-CEF6-B408-E890-88FFF35FF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2C0AB3-7CDC-2257-D96B-DBB6FD3294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6A0E1E-A49A-CA33-FED9-BEEF9B0CB7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77987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3C4EB-5091-A733-0300-70BA6256B3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18D9D1-FE02-8E6F-0EFE-949615D7B9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E49EAF-6ECA-B976-653E-6B5CFFCA30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0446D9-E633-6604-13F6-B2644D854E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84994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C3032-7DD6-604D-AF69-A709837176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81BC4F-172F-2FFD-533B-40FB1DD18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98657E-0643-7760-0F6F-6EF128907F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D1B0F7-2724-4CA7-F8C3-54AB1D7415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21512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41.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59776" y="2601798"/>
            <a:ext cx="6432221"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(ماجستير القانون الرقمي)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8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مقرر : قانون تنظيم التكنولوجيا المالية</a:t>
            </a:r>
            <a:endParaRPr kumimoji="0" lang="en-US" sz="3800" b="1" i="0" u="none" strike="noStrike" kern="1200" cap="none" spc="0" normalizeH="0" baseline="0" noProof="0" dirty="0">
              <a:ln>
                <a:noFill/>
              </a:ln>
              <a:solidFill>
                <a:srgbClr val="00B0F0"/>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Alexandria" charset="0"/>
                <a:ea typeface="+mn-ea"/>
                <a:cs typeface="+mn-cs"/>
              </a:rPr>
              <a:t>Financial technology regulation law</a:t>
            </a:r>
            <a:endParaRPr kumimoji="0" lang="en-US" sz="4400" b="1" i="0" u="none" strike="noStrike" kern="1200" cap="none" spc="0" normalizeH="0" baseline="0" noProof="0" dirty="0">
              <a:ln>
                <a:noFill/>
              </a:ln>
              <a:solidFill>
                <a:srgbClr val="00B0F0"/>
              </a:solidFill>
              <a:effectLst/>
              <a:uLnTx/>
              <a:uFillTx/>
              <a:latin typeface="Alexandria" charset="0"/>
              <a:ea typeface="+mn-ea"/>
              <a:cs typeface="+mn-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Alaeldin</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5335570" y="975974"/>
            <a:ext cx="24886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أهداف المحاضرة</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4159537"/>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التعرف على مكونات البنية التحتية الرقمية والمالية اللازمة لتطوير قطاع </a:t>
            </a:r>
            <a:r>
              <a:rPr kumimoji="0" lang="en-US"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FinTech. </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en-US"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تقييم العلاقة بين البنية التحتية التقنية والأمان المالي والرقابي.</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فهم  "البيئة التنظيمية المحفزة" وكيفية بنائها في قطاع الخدمات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مناقشة العلاقة بين تحفيز التكنولوجيا وحماية المستهلك والاستقرار المالي.</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فهم العلاقة بين الحوكمة الفعالة والامتثال التنظيمي في بيئة </a:t>
            </a:r>
            <a:r>
              <a:rPr kumimoji="0" lang="en-US"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FinTech.</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en-US"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التعرف على أبرز التجارب والمبادرات الحكومية والقطاع الخاص في الدول العربية.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endParaRPr kumimoji="0" lang="ar-AE" alt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968685" y="1412953"/>
            <a:ext cx="58143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latin typeface="Alexandria" pitchFamily="2" charset="-78"/>
              </a:rPr>
              <a:t>التقنيات المالية الحديثة في الدول العربية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150823" y="2014212"/>
            <a:ext cx="8022183" cy="276485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mj-cs"/>
              </a:rPr>
              <a:t>الموضوعات :</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mj-cs"/>
              </a:rPr>
              <a:t>البنية التحتية الداعمة لحلول التكنولوجيا المالية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mj-cs"/>
              </a:rPr>
              <a:t>الأطر المحفزة للتكنولوجيا المالية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mj-cs"/>
              </a:rPr>
              <a:t>حوكمة الشركات</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mj-cs"/>
              </a:rPr>
              <a:t>التجارب العربية في مجال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520439" y="2212994"/>
            <a:ext cx="8022183" cy="230319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تم توضيح مفهوم التكنولوجيا المالية وأهميتها ، ومناقشة  عدد من الموضوعات ذات العلاقة  بما في ذلك مراحل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دورة التكنولوجيا المالية  والابتكارات مع توضيح الخدمات المصرفية الإلكترونية  وأنواعها وانماط البنوك الإلكترونية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A00A1-A510-6ACF-C62C-0C90299F43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9CDF1-5053-346C-305A-4F23817318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1FA2C2C-2156-38D3-68B0-C9DA48A26C6A}"/>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البنية التحتية الداعمة لحلول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1DFB21CB-0618-C85B-2D87-C187636C77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DE6F4AA-55DB-AA00-751D-B6333A0F1BFB}"/>
              </a:ext>
            </a:extLst>
          </p:cNvPr>
          <p:cNvSpPr txBox="1"/>
          <p:nvPr/>
        </p:nvSpPr>
        <p:spPr>
          <a:xfrm>
            <a:off x="4341723" y="1933848"/>
            <a:ext cx="7200900" cy="29507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البنية التحتية في دعم حلول التكنولوجيا المالية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يمكن لقطاع التكنولوجيا المالية أن يزدهر دون وجود بنية تحتية مؤسسية، تنظيمية، وتقنية قوية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مكونات البنية التحتية الداعمة لحلول التكنولوجيا المالية :</a:t>
            </a:r>
          </a:p>
          <a:p>
            <a:pPr marL="342900" marR="0" lvl="0" indent="-342900" algn="r" defTabSz="914400" rtl="1" eaLnBrk="1" fontAlgn="auto" latinLnBrk="0" hangingPunct="1">
              <a:lnSpc>
                <a:spcPct val="150000"/>
              </a:lnSpc>
              <a:spcBef>
                <a:spcPts val="0"/>
              </a:spcBef>
              <a:spcAft>
                <a:spcPts val="0"/>
              </a:spcAft>
              <a:buClrTx/>
              <a:buSzTx/>
              <a:buFontTx/>
              <a:buAutoNum type="arabicPeriod"/>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البنية التحتية القانونية والتنظيمية  </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2-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البنية التحتية الرقمية والتكنولوجية </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البنية التحتية المالية </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البنية التحتية المؤسسية والبشرية.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9FE1A99-318C-0466-A923-82D0C00CA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F5CECC17-6736-1969-CE3D-CF575A5693EB}"/>
              </a:ext>
            </a:extLst>
          </p:cNvPr>
          <p:cNvPicPr>
            <a:picLocks noChangeAspect="1"/>
          </p:cNvPicPr>
          <p:nvPr/>
        </p:nvPicPr>
        <p:blipFill>
          <a:blip r:embed="rId4"/>
          <a:stretch>
            <a:fillRect/>
          </a:stretch>
        </p:blipFill>
        <p:spPr>
          <a:xfrm>
            <a:off x="207389" y="3235155"/>
            <a:ext cx="3629319" cy="2950744"/>
          </a:xfrm>
          <a:prstGeom prst="rect">
            <a:avLst/>
          </a:prstGeom>
        </p:spPr>
      </p:pic>
    </p:spTree>
    <p:extLst>
      <p:ext uri="{BB962C8B-B14F-4D97-AF65-F5344CB8AC3E}">
        <p14:creationId xmlns:p14="http://schemas.microsoft.com/office/powerpoint/2010/main" val="9542304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F6415-1001-BE80-45D4-450C5346E53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86C70DF-6413-7913-5E55-23340DBAE2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D903F1-61FA-5DB3-2AD9-FBE9BDB6A7D6}"/>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البنية التحتية القانونية والتنظيمية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DDB5B131-E18D-D0F6-4958-F6A293641F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7A3931A-CB0B-4344-78E7-B01A029C3043}"/>
              </a:ext>
            </a:extLst>
          </p:cNvPr>
          <p:cNvSpPr txBox="1"/>
          <p:nvPr/>
        </p:nvSpPr>
        <p:spPr>
          <a:xfrm>
            <a:off x="3385474" y="1933848"/>
            <a:ext cx="8157149" cy="170456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البنية التحتية القانونية والتنظيمية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أطر تنظيمية واضحة: مثل تراخيص الجهات الرقابية، حماية البيانات، وامتثال الشركات للأنظمة.دور البنوك المركزية وهيئات السوق المالية في إصدار اللوائح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تنظيم هيئة السوق المالية السعودية لشركات التقنية المالية عبر البيئة التنظيمية التجريبية </a:t>
            </a:r>
          </a:p>
        </p:txBody>
      </p:sp>
      <p:pic>
        <p:nvPicPr>
          <p:cNvPr id="6" name="Graphic 21">
            <a:extLst>
              <a:ext uri="{FF2B5EF4-FFF2-40B4-BE49-F238E27FC236}">
                <a16:creationId xmlns:a16="http://schemas.microsoft.com/office/drawing/2014/main" id="{D223C43A-B3C2-4892-C10D-C7C88E7599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09812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77BA1-EEA4-96C2-7865-565F8EBA37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95936B5-DDB5-0366-40B3-DBE6726CE5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17F0747-BCB4-56D2-9146-18DF7E2A39CD}"/>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البنية التحتية الرقمية والتكنولوجية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AEF079BE-CB50-E944-9F78-8A66363852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44ACEC-37D9-4CC9-3495-63C5C534CAD3}"/>
              </a:ext>
            </a:extLst>
          </p:cNvPr>
          <p:cNvSpPr txBox="1"/>
          <p:nvPr/>
        </p:nvSpPr>
        <p:spPr>
          <a:xfrm>
            <a:off x="3525625" y="2090240"/>
            <a:ext cx="8016998" cy="419755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البنية التحتية الرقمية والتكنولوجية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شبكات الاتصال عالية السرعة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G5،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الألياف البصرية).الحوسبة السحابية وتخزين البيانات الكبيرة.تقنيات التشفير والبلوك تشين لتعزيز الأمان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البلوك تشين في تحويل الأموال الرقمية، والتحقق من الهوية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DB0AA2D-CA54-ADC6-3017-5F51451243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D372A79A-E4C3-2E26-B1CD-A3391C5C84EC}"/>
              </a:ext>
            </a:extLst>
          </p:cNvPr>
          <p:cNvPicPr>
            <a:picLocks noChangeAspect="1"/>
          </p:cNvPicPr>
          <p:nvPr/>
        </p:nvPicPr>
        <p:blipFill>
          <a:blip r:embed="rId4"/>
          <a:stretch>
            <a:fillRect/>
          </a:stretch>
        </p:blipFill>
        <p:spPr>
          <a:xfrm>
            <a:off x="103696" y="3883843"/>
            <a:ext cx="2903456" cy="2659832"/>
          </a:xfrm>
          <a:prstGeom prst="rect">
            <a:avLst/>
          </a:prstGeom>
        </p:spPr>
      </p:pic>
    </p:spTree>
    <p:extLst>
      <p:ext uri="{BB962C8B-B14F-4D97-AF65-F5344CB8AC3E}">
        <p14:creationId xmlns:p14="http://schemas.microsoft.com/office/powerpoint/2010/main" val="119690680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67485-AD3B-93D3-934D-027D1A34816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8D7571-DC9E-C66A-28FF-B8CA9564EA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69F0A82-8284-9C22-47EB-613D957C8041}"/>
              </a:ext>
            </a:extLst>
          </p:cNvPr>
          <p:cNvSpPr txBox="1"/>
          <p:nvPr/>
        </p:nvSpPr>
        <p:spPr>
          <a:xfrm>
            <a:off x="4421171" y="1136135"/>
            <a:ext cx="673450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البنية التحتية المالية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FC0FD842-74BD-736C-FAE7-A1C9143FBA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20B3011-E4C9-42A5-E8CB-66984EF7E9CA}"/>
              </a:ext>
            </a:extLst>
          </p:cNvPr>
          <p:cNvSpPr txBox="1"/>
          <p:nvPr/>
        </p:nvSpPr>
        <p:spPr>
          <a:xfrm>
            <a:off x="3385474" y="1933848"/>
            <a:ext cx="8157149" cy="253556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البنية التحتية المالية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الأنظمة المصرفية المفتوحة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Open Banking).</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dirty="0">
                <a:solidFill>
                  <a:prstClr val="black"/>
                </a:solidFill>
                <a:latin typeface="Alexandria regular" pitchFamily="2" charset="-78"/>
                <a:cs typeface="Times New Roman" panose="02020603050405020304" pitchFamily="18" charset="0"/>
              </a:rPr>
              <a:t>ب</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وابات الدفع الرقمية، المحافظ الإلكترونية.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الربط بين أنظمة الدفع المحلية والدولية.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نظام "سريع" في المملكة العربية السعودية كمنصة تحويل فوري تعمل على مدار الساعة.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EC994A6-6F1D-D187-534D-96B386D65B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1861310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00950-129A-951D-2F95-E12B115BA53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32CAC4A-0FAE-ED51-0EA6-D6FDE56B9EC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B989C5C-D263-F0E5-158B-ED7DDC36B0E1}"/>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البنية التحتية المؤسسية والبشرية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01DA8BE6-9440-5095-FCCA-B464BAE99A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F9346C5-4FF6-E582-6090-B5F8BC305E35}"/>
              </a:ext>
            </a:extLst>
          </p:cNvPr>
          <p:cNvSpPr txBox="1"/>
          <p:nvPr/>
        </p:nvSpPr>
        <p:spPr>
          <a:xfrm>
            <a:off x="3535051" y="2054580"/>
            <a:ext cx="8007571" cy="17042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البنية التحتية المؤسسية والبشرية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دور الجامعات ومراكز البحث في تخريج كفاءات 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مسرّعات وحاضنات الأعمال لدعم روّاد الأعمال في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بين القطاعين العام والخاص لتأسيس بيئة حاضنة للابتكار.</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54E06AD-C569-84FD-B529-D7C8F64488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07184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8FD0A-7B11-DAAE-9F63-6731C53756A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BD4899-5BA6-EC48-C16F-EE6B95FC9CC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E82D3D3-76AD-47CE-1527-4583F8DD351D}"/>
              </a:ext>
            </a:extLst>
          </p:cNvPr>
          <p:cNvSpPr txBox="1"/>
          <p:nvPr/>
        </p:nvSpPr>
        <p:spPr>
          <a:xfrm>
            <a:off x="471340" y="1136133"/>
            <a:ext cx="11462994"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البنية التحتية للتقنيات المالية في الدول العربية - التقنيات المالية الحديثة في الدول العربية</a:t>
            </a:r>
          </a:p>
        </p:txBody>
      </p:sp>
      <p:sp>
        <p:nvSpPr>
          <p:cNvPr id="28" name="Rectangle 27">
            <a:extLst>
              <a:ext uri="{FF2B5EF4-FFF2-40B4-BE49-F238E27FC236}">
                <a16:creationId xmlns:a16="http://schemas.microsoft.com/office/drawing/2014/main" id="{DC812252-EBA2-5475-CB72-2FC0909C6C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ACABEBB-6A06-28D4-5E4A-558EE5F40DDC}"/>
              </a:ext>
            </a:extLst>
          </p:cNvPr>
          <p:cNvSpPr txBox="1"/>
          <p:nvPr/>
        </p:nvSpPr>
        <p:spPr>
          <a:xfrm>
            <a:off x="3385474" y="2166320"/>
            <a:ext cx="8702666" cy="3780522"/>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يمكن لحلول التكنولوجيا المالية أن تنمو إلا بوجود بنية تحتية قوية متعددة الأبعاد: تنظيمية، رقمية، مالية، وبشرية.</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أولاً :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البنية التنظيمية والتشريعية  :</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الأنظمة المنظمة لـ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معظم الدول العربية أنشأت بيئات تنظيمية تجريبية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Sandboxes)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السعودية: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التجريبية لهيئة السوق المالية والبنك المركزي.</a:t>
            </a: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الإمارات: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مركز دبي المالي العالمي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وهيئة الأوراق المالية والسلع.</a:t>
            </a:r>
          </a:p>
          <a:p>
            <a:pPr marR="0" lvl="0" algn="r" defTabSz="914400" rtl="1" eaLnBrk="1" fontAlgn="auto" latinLnBrk="0" hangingPunct="1">
              <a:lnSpc>
                <a:spcPct val="150000"/>
              </a:lnSpc>
              <a:spcBef>
                <a:spcPts val="0"/>
              </a:spcBef>
              <a:spcAft>
                <a:spcPts val="0"/>
              </a:spcAft>
              <a:buClrTx/>
              <a:buSzTx/>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التحدي التشريعي:</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التفاوت في التشريعات بين الدول العربية وغياب قوانين موحدة أو شاملة، خاصة في مجالات مثل البلوك تشين والذكاء الاصطناعي في التمويل.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r" defTabSz="914400" rtl="1" eaLnBrk="1" fontAlgn="auto" latinLnBrk="0" hangingPunct="1">
              <a:lnSpc>
                <a:spcPct val="150000"/>
              </a:lnSpc>
              <a:spcBef>
                <a:spcPts val="0"/>
              </a:spcBef>
              <a:spcAft>
                <a:spcPts val="0"/>
              </a:spcAft>
              <a:buClrTx/>
              <a:buSzTx/>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توصية د. فريد ليان</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:ضرورة وضع أطر تنظيمية مرنة تستوعب الابتكار وتحمي المستهلك.</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6E14635-7C35-5864-38D4-022B920EE3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54946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92AB1-3388-8E44-BC9A-A4A96EE5A6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C62E720-8D16-CAE9-0A10-99464B7681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EA3844B-8C48-83FB-1C9D-2AF49A3AF19B}"/>
              </a:ext>
            </a:extLst>
          </p:cNvPr>
          <p:cNvSpPr txBox="1"/>
          <p:nvPr/>
        </p:nvSpPr>
        <p:spPr>
          <a:xfrm>
            <a:off x="433633" y="1136133"/>
            <a:ext cx="11500701"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البنية التحتية للتقنيات المالية في الدول العربية - التقنيات المالية الحديثة في الدول العربية</a:t>
            </a:r>
          </a:p>
        </p:txBody>
      </p:sp>
      <p:sp>
        <p:nvSpPr>
          <p:cNvPr id="28" name="Rectangle 27">
            <a:extLst>
              <a:ext uri="{FF2B5EF4-FFF2-40B4-BE49-F238E27FC236}">
                <a16:creationId xmlns:a16="http://schemas.microsoft.com/office/drawing/2014/main" id="{1811088A-726C-E96D-E7F8-D07884080D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FE4B986-8946-DC51-9279-70446589A3E4}"/>
              </a:ext>
            </a:extLst>
          </p:cNvPr>
          <p:cNvSpPr txBox="1"/>
          <p:nvPr/>
        </p:nvSpPr>
        <p:spPr>
          <a:xfrm>
            <a:off x="3327662" y="2166320"/>
            <a:ext cx="8760478" cy="2535246"/>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ثانياً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البنية التحتية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التحول الرقمي الحكومي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بعض الدول مثل الإمارات والسعودية تقدّمت في مجال الهوية الرقمية والتوقيع الإلكتروني.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السحابية والبلوك تشين</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نقل البيانات وإجراء المعاملات بأمان وشفافية، ولكن لا تزال بعض الدول متأخرة في التبني المؤسسي لها.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المدفوعات الرقمية: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انتشار المحافظ الرقمية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FAB 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إلا أن الاعتماد الكامل على المدفوعات غير النقدية لا يزال محدودًا في بعض دول.</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1ED95DB8-9A8B-F82D-B9EE-B5F25EEF08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6675690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C758C-6B05-F189-CFF8-A99225B78EC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7764D2C-84A1-8014-D1FA-F814423E245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C87A662-B6B1-85EB-604B-B23F5ADA2519}"/>
              </a:ext>
            </a:extLst>
          </p:cNvPr>
          <p:cNvSpPr txBox="1"/>
          <p:nvPr/>
        </p:nvSpPr>
        <p:spPr>
          <a:xfrm>
            <a:off x="320512" y="1136134"/>
            <a:ext cx="11670384" cy="95410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البنية التحتية للتقنيات المالية في الدول العربية - التقنيات المالية الحديثة في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BA5D8AE0-3860-9D45-A359-DC3BF176BA4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F95675A-88CD-C8B0-7E49-88172FA1A4BF}"/>
              </a:ext>
            </a:extLst>
          </p:cNvPr>
          <p:cNvSpPr txBox="1"/>
          <p:nvPr/>
        </p:nvSpPr>
        <p:spPr>
          <a:xfrm>
            <a:off x="3629320" y="2063056"/>
            <a:ext cx="7913303" cy="378174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ثالثاً : ا</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لبنية التحتية المصرفية والمالية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المصرفية المفتوحة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Open Banking):</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 </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تزال بعض الدول العربية في بداياتها ولم يتم التوسع في استخدام المصرفية المالية.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الدفع والتحويل:</a:t>
            </a: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السعودية: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نظام "سريع".</a:t>
            </a: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مصر: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"إنستا باي".</a:t>
            </a: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الإمارات: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منظومة فورية للتحويلات.</a:t>
            </a:r>
          </a:p>
          <a:p>
            <a:pPr marL="285750" marR="0" lvl="0" indent="-285750" algn="r" defTabSz="914400" rtl="1" eaLnBrk="1" fontAlgn="auto" latinLnBrk="0" hangingPunct="1">
              <a:lnSpc>
                <a:spcPct val="150000"/>
              </a:lnSpc>
              <a:spcBef>
                <a:spcPts val="0"/>
              </a:spcBef>
              <a:spcAft>
                <a:spcPts val="0"/>
              </a:spcAft>
              <a:buClrTx/>
              <a:buSzTx/>
              <a:buFontTx/>
              <a:buChar char="-"/>
              <a:tabLst/>
              <a:defRPr/>
            </a:pPr>
            <a:endParaRPr lang="ar-EG"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توصية د. ليان:</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التكامل الإقليمي بين أنظمة الدفع العربية لتعزيز الكفاءة وتخفيض التكاليف.</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B165B37F-A9AC-CF26-0F20-ED79F29D3B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DED70AA3-A19D-A45C-3130-A3B2B6EAA5AE}"/>
              </a:ext>
            </a:extLst>
          </p:cNvPr>
          <p:cNvPicPr>
            <a:picLocks noChangeAspect="1"/>
          </p:cNvPicPr>
          <p:nvPr/>
        </p:nvPicPr>
        <p:blipFill>
          <a:blip r:embed="rId4"/>
          <a:stretch>
            <a:fillRect/>
          </a:stretch>
        </p:blipFill>
        <p:spPr>
          <a:xfrm>
            <a:off x="160845" y="3346614"/>
            <a:ext cx="3468475" cy="3181350"/>
          </a:xfrm>
          <a:prstGeom prst="rect">
            <a:avLst/>
          </a:prstGeom>
        </p:spPr>
      </p:pic>
    </p:spTree>
    <p:extLst>
      <p:ext uri="{BB962C8B-B14F-4D97-AF65-F5344CB8AC3E}">
        <p14:creationId xmlns:p14="http://schemas.microsoft.com/office/powerpoint/2010/main" val="366823313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72F9-8B0F-C41A-F01E-835E6699157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61B8CCE-AE74-EA58-60DE-554F2F323A0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F891C8D-F0F8-03F9-AD45-0EB94094BCA2}"/>
              </a:ext>
            </a:extLst>
          </p:cNvPr>
          <p:cNvSpPr txBox="1"/>
          <p:nvPr/>
        </p:nvSpPr>
        <p:spPr>
          <a:xfrm>
            <a:off x="0" y="1043545"/>
            <a:ext cx="12000322" cy="95410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مكونات البنية التحتية للتقنيات المالية في الدول العربية - التقنيات المالية الحديثة في الدول العربية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A013164-16EE-8162-A948-029AA3BB3E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28D0F49-2ACF-2F22-027D-612120FC2754}"/>
              </a:ext>
            </a:extLst>
          </p:cNvPr>
          <p:cNvSpPr txBox="1"/>
          <p:nvPr/>
        </p:nvSpPr>
        <p:spPr>
          <a:xfrm>
            <a:off x="3150823" y="2261018"/>
            <a:ext cx="8391800" cy="211974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رابعاً : البنية التحتية البشرية والمؤسسية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الكفاءات</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الدول العربية تواجه فجوة في الكفاءات المتخصصة في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توصيات د. ليان: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برامج تعليم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الجامعات.ربط التعليم بسوق العمل عبر الشراكة مع المؤسسات المالية والتكنولوجية.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6EB2099F-CD25-5954-3647-8296BBCB5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705085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BC625-8D4F-2393-C2D7-CF4DA57725B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9514BB2-E9BF-364C-330C-4BF8FDEDFE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2E4C014-5098-CAAA-8010-4DFA67647E29}"/>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الأطر المحفزة للتكنولوجيا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7AE7A5CF-8523-2D37-DBE0-909349EC1D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B2D9076-ACA9-99C4-DCCC-E7E673AD47D4}"/>
              </a:ext>
            </a:extLst>
          </p:cNvPr>
          <p:cNvSpPr txBox="1"/>
          <p:nvPr/>
        </p:nvSpPr>
        <p:spPr>
          <a:xfrm>
            <a:off x="2045616" y="1845022"/>
            <a:ext cx="9497007" cy="378052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مفهوم الأطر المحفزة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الأطر المحفزة للتكنولوجيا المالية هي مجموعة من السياسات، والتشريعات، والأنظمة، والبنى التحتية التقنية، والبرامج المؤسسية، التي تهدف إلى تسهيل نمو وابتكار خدمات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وتقليل المخاطر القانونية والتقنية المرتبطة بالخدمات المالية الرقمية  وتعزيز الشمول المالي والوصول إلى شرائح المجتمع المحرومة من الخدمات المصرفية التقليدية ،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وتشمل: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البيئة التشريعية والتنظيمية.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الدعم المؤسسي والتمويلي.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البنية التحتية الرقمية والتقنية.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الشراكة بين القطاعين العام والخاص.</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AEF524D6-9525-B87B-174E-1021E6BA4A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966543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AFF69-3452-9760-B408-6F676E434E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801B17-0F44-D312-A47F-0E3991A189B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A70D93F-0919-D941-A8DC-132C853A09CD}"/>
              </a:ext>
            </a:extLst>
          </p:cNvPr>
          <p:cNvSpPr txBox="1"/>
          <p:nvPr/>
        </p:nvSpPr>
        <p:spPr>
          <a:xfrm>
            <a:off x="3535052" y="1136132"/>
            <a:ext cx="692870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الأطر المحفزة للتكنولوجيا المالية في السياق العربي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3D868746-D293-798E-88F4-FAE7B45ED3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CD1BF65-B48F-DAB4-420A-E579F448D1D2}"/>
              </a:ext>
            </a:extLst>
          </p:cNvPr>
          <p:cNvSpPr txBox="1"/>
          <p:nvPr/>
        </p:nvSpPr>
        <p:spPr>
          <a:xfrm>
            <a:off x="1036320" y="1799303"/>
            <a:ext cx="10506303" cy="29507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وتظهر أهمية الأطر المحفزة للتكنولوجيا المالية  في السياق العربي تحديدًا في عدة محاور يمكن تلخيصها في التالي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الشمول المالي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تشجيع الابتكار المالي وتقنيات الدفع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جذب الاستثمارات ودعم ريادة الأعمال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التحول الرقمي الحكومي والخاص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الحد من الجرائم المالية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A179675-5B91-93FA-7A29-560823C761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6280301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FA883-893D-CFC6-9C7B-161B82E36B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BC88FF7-5B77-6197-3C5D-647DCDA772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0FC39D6-761F-8A98-9A10-7F5237F506F0}"/>
              </a:ext>
            </a:extLst>
          </p:cNvPr>
          <p:cNvSpPr txBox="1"/>
          <p:nvPr/>
        </p:nvSpPr>
        <p:spPr>
          <a:xfrm>
            <a:off x="3535052" y="1136132"/>
            <a:ext cx="692870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الأطر المحفزة للتكنولوجيا المالية في السياق العربي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4FC2A6F-19EE-5015-03FD-E58C7C133C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95C63EE-1DF7-F517-9A5D-14F2108E9483}"/>
              </a:ext>
            </a:extLst>
          </p:cNvPr>
          <p:cNvSpPr txBox="1"/>
          <p:nvPr/>
        </p:nvSpPr>
        <p:spPr>
          <a:xfrm>
            <a:off x="914400" y="2135958"/>
            <a:ext cx="10628223"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الشمول المالي :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Times New Roman" panose="02020603050405020304" pitchFamily="18" charset="0"/>
              </a:rPr>
              <a:t>الشمول المالي </a:t>
            </a:r>
            <a:r>
              <a:rPr lang="en-US" dirty="0">
                <a:solidFill>
                  <a:prstClr val="black"/>
                </a:solidFill>
                <a:latin typeface="Alexandria regular" pitchFamily="2" charset="-78"/>
                <a:cs typeface="Times New Roman" panose="02020603050405020304" pitchFamily="18" charset="0"/>
              </a:rPr>
              <a:t>Financial Inclusion) </a:t>
            </a:r>
            <a:r>
              <a:rPr lang="ar-EG" dirty="0">
                <a:solidFill>
                  <a:prstClr val="black"/>
                </a:solidFill>
                <a:latin typeface="Alexandria regular" pitchFamily="2" charset="-78"/>
                <a:cs typeface="Times New Roman" panose="02020603050405020304" pitchFamily="18" charset="0"/>
              </a:rPr>
              <a:t>) يعني تمكين الأفراد، خصوصًا ذوي الدخل المحدود والفئات غير المخدومة بنكيًا، من الوصول إلى خدمات مالية موثوقة وميسورة </a:t>
            </a:r>
            <a:r>
              <a:rPr lang="ar-EG" b="1" dirty="0">
                <a:solidFill>
                  <a:prstClr val="black"/>
                </a:solidFill>
                <a:latin typeface="Alexandria regular" pitchFamily="2" charset="-78"/>
                <a:cs typeface="Times New Roman" panose="02020603050405020304" pitchFamily="18" charset="0"/>
              </a:rPr>
              <a:t>مثل: </a:t>
            </a:r>
            <a:r>
              <a:rPr lang="ar-EG" dirty="0">
                <a:solidFill>
                  <a:prstClr val="black"/>
                </a:solidFill>
                <a:latin typeface="Alexandria regular" pitchFamily="2" charset="-78"/>
                <a:cs typeface="Times New Roman" panose="02020603050405020304" pitchFamily="18" charset="0"/>
              </a:rPr>
              <a:t>فتح حسابات بنكية.إجراء التحويلات والمدفوعات ، الحصول على تمويل صغير.الادخار والتأمين.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تُساهم التكنولوجيا المالية </a:t>
            </a:r>
            <a:r>
              <a:rPr lang="en-US" b="1" dirty="0">
                <a:solidFill>
                  <a:prstClr val="black"/>
                </a:solidFill>
                <a:latin typeface="Alexandria regular" pitchFamily="2" charset="-78"/>
                <a:cs typeface="Times New Roman" panose="02020603050405020304" pitchFamily="18" charset="0"/>
              </a:rPr>
              <a:t>FinTech)</a:t>
            </a:r>
            <a:r>
              <a:rPr lang="ar-EG" b="1"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في تحقيق الشمول المالي من خلال توسع من نطاق الخدمات المالية ، تتيح الوصول إلى الخدمات المالية </a:t>
            </a:r>
            <a:r>
              <a:rPr lang="ar-EG" b="1" dirty="0">
                <a:solidFill>
                  <a:prstClr val="black"/>
                </a:solidFill>
                <a:latin typeface="Alexandria regular" pitchFamily="2" charset="-78"/>
                <a:cs typeface="Times New Roman" panose="02020603050405020304" pitchFamily="18" charset="0"/>
              </a:rPr>
              <a:t>على سبيل المثال :- </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الهواتف الذكية</a:t>
            </a:r>
            <a:r>
              <a:rPr lang="ar-EG" dirty="0">
                <a:solidFill>
                  <a:prstClr val="black"/>
                </a:solidFill>
                <a:latin typeface="Alexandria regular" pitchFamily="2" charset="-78"/>
                <a:cs typeface="Times New Roman" panose="02020603050405020304" pitchFamily="18" charset="0"/>
              </a:rPr>
              <a:t>: تمكّن أكبر عدد من افراد المجتمع من استخدام المحافظ الرقمية، ودفع الفواتير، وتحويل الأموال دون الحاجة إلى فرع بنكي.</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الإنترنت: </a:t>
            </a:r>
            <a:r>
              <a:rPr lang="ar-EG" dirty="0">
                <a:solidFill>
                  <a:prstClr val="black"/>
                </a:solidFill>
                <a:latin typeface="Alexandria regular" pitchFamily="2" charset="-78"/>
                <a:cs typeface="Times New Roman" panose="02020603050405020304" pitchFamily="18" charset="0"/>
              </a:rPr>
              <a:t>يمكن للفرد الوصول إلى منصات تمويل جماعي، قروض رقمية، وخدمات تأمين إلكتروني.</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الذكاء الاصطناعي والبيانات الضخمة</a:t>
            </a:r>
            <a:r>
              <a:rPr lang="ar-EG" dirty="0">
                <a:solidFill>
                  <a:prstClr val="black"/>
                </a:solidFill>
                <a:latin typeface="Alexandria regular" pitchFamily="2" charset="-78"/>
                <a:cs typeface="Times New Roman" panose="02020603050405020304" pitchFamily="18" charset="0"/>
              </a:rPr>
              <a:t>: تُستخدم لتقييم الجدارة الائتمانية للأشخاص غير المسجلين في النظام المصرفي التقليدي.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3AC5999-2531-FE70-870A-31FC9F14D9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375654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628CA-31DE-FA43-FCD1-8A676457D8F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9989B1-BC96-0ABF-318C-587C29E8ED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37343C7-B443-57E2-8783-709C332A13A8}"/>
              </a:ext>
            </a:extLst>
          </p:cNvPr>
          <p:cNvSpPr txBox="1"/>
          <p:nvPr/>
        </p:nvSpPr>
        <p:spPr>
          <a:xfrm>
            <a:off x="3535052" y="1136132"/>
            <a:ext cx="692870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الأطر المحفزة للتكنولوجيا المالية في السياق العربي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539F8E58-9429-83C2-D021-F42AB79ADC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A9999EC-422C-2DA8-9C34-D706558B8F1F}"/>
              </a:ext>
            </a:extLst>
          </p:cNvPr>
          <p:cNvSpPr txBox="1"/>
          <p:nvPr/>
        </p:nvSpPr>
        <p:spPr>
          <a:xfrm>
            <a:off x="3855563" y="2212475"/>
            <a:ext cx="7687060" cy="212006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تشجيع الابتكار المالي وتقنيات الدفع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التكنولوجيا المالية تعتمد على الابتكار في أدوات مثل: المحافظ الرقمية، التمويل الجماعي، العملات الرقمية، والذكاء الاصطناعي. لذلك الأطر المحفزة تخلق بيئة مشجعة لتجربة هذه الحلول دون خرق القوانين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أيضا الأطر المحفزة  تعتبر محركًا حقيقيًا للابتكار في كيفية تقديم الخدمات المالية، وخصوصًا في مجالات الدفع والتحويل والتحصيل، مما يدعم الشمول المالي ويعزز التنافسية.</a:t>
            </a:r>
          </a:p>
        </p:txBody>
      </p:sp>
      <p:pic>
        <p:nvPicPr>
          <p:cNvPr id="6" name="Graphic 21">
            <a:extLst>
              <a:ext uri="{FF2B5EF4-FFF2-40B4-BE49-F238E27FC236}">
                <a16:creationId xmlns:a16="http://schemas.microsoft.com/office/drawing/2014/main" id="{8EEE78BF-DBA5-1D69-2EA2-F801023D71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400294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47854-639C-2591-2103-6BEC088599F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7FD3430-BF5E-E1C0-770E-5D832EF7A8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C432D9E-7E69-A854-C06E-6FA1BF3171C3}"/>
              </a:ext>
            </a:extLst>
          </p:cNvPr>
          <p:cNvSpPr txBox="1"/>
          <p:nvPr/>
        </p:nvSpPr>
        <p:spPr>
          <a:xfrm>
            <a:off x="3535052" y="1136132"/>
            <a:ext cx="692870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الأطر المحفزة للتكنولوجيا المالية في السياق العربي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E2D1DAC0-4370-65C9-39BC-5716A248B37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8B4CEE-E6E6-D838-D669-0F644530E69A}"/>
              </a:ext>
            </a:extLst>
          </p:cNvPr>
          <p:cNvSpPr txBox="1"/>
          <p:nvPr/>
        </p:nvSpPr>
        <p:spPr>
          <a:xfrm>
            <a:off x="2988297" y="1951348"/>
            <a:ext cx="8554325" cy="419755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جذب الاستثمارات ودعم ريادة الأعمال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تنظيمية مرنة وواضحة تشجع المستثمرين المحليين والدوليين على تمويل شركات التكنولوجيا المالية الناشئة ، وهذا يسهم في خلق وظائف جديدة وتحفيز الاقتصاد الرقمي.</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التمويل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وتمويل الأسهم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Equity Crowdfunding)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تمكّن رواد الأعمال من الوصول إلى عدد كبير من المستثمرين من أنحاء مختلفة من العالم، بما في ذلك المستثمرون الصغار.</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التكنولوجيا في عرض بيانات المشاريع، وتحليل المخاطر، وتوفير تقارير مالية آلية يساعد المستثمرين على اتخاذ قرارات مستنيرة بسرعة، مما يزيد من الثقة ويحفز الاستثمار.</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خلال القروض المباشرة عبر الإنترنت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وتمويل المشروعات الصغيرة، أصبح بإمكان رواد الأعمال الحصول على تمويل دون الحاجة لضمانات تقليدية.</a:t>
            </a:r>
          </a:p>
        </p:txBody>
      </p:sp>
      <p:pic>
        <p:nvPicPr>
          <p:cNvPr id="6" name="Graphic 21">
            <a:extLst>
              <a:ext uri="{FF2B5EF4-FFF2-40B4-BE49-F238E27FC236}">
                <a16:creationId xmlns:a16="http://schemas.microsoft.com/office/drawing/2014/main" id="{E13DFD8F-B198-44E2-F1A5-BFF82005F1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859E8C9-B7A1-C535-8267-BFE13D81883C}"/>
              </a:ext>
            </a:extLst>
          </p:cNvPr>
          <p:cNvPicPr>
            <a:picLocks noChangeAspect="1"/>
          </p:cNvPicPr>
          <p:nvPr/>
        </p:nvPicPr>
        <p:blipFill>
          <a:blip r:embed="rId4"/>
          <a:stretch>
            <a:fillRect/>
          </a:stretch>
        </p:blipFill>
        <p:spPr>
          <a:xfrm>
            <a:off x="182448" y="4293418"/>
            <a:ext cx="2805849" cy="2381250"/>
          </a:xfrm>
          <a:prstGeom prst="rect">
            <a:avLst/>
          </a:prstGeom>
        </p:spPr>
      </p:pic>
    </p:spTree>
    <p:extLst>
      <p:ext uri="{BB962C8B-B14F-4D97-AF65-F5344CB8AC3E}">
        <p14:creationId xmlns:p14="http://schemas.microsoft.com/office/powerpoint/2010/main" val="32601547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F5535-2CFB-B12B-8A06-336A1D9A1B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20533A-8512-6633-D5CF-172C3FDA0C9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FF57E47-98A8-F1D8-D5ED-E5822DFBA9B1}"/>
              </a:ext>
            </a:extLst>
          </p:cNvPr>
          <p:cNvSpPr txBox="1"/>
          <p:nvPr/>
        </p:nvSpPr>
        <p:spPr>
          <a:xfrm>
            <a:off x="3535052" y="1136132"/>
            <a:ext cx="692870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الأطر المحفزة للتكنولوجيا المالية في السياق العربي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58EED8E-8AE0-CEDD-F8E4-DE179962D2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666CCC2-56DE-7433-8593-E2864AF44CC5}"/>
              </a:ext>
            </a:extLst>
          </p:cNvPr>
          <p:cNvSpPr txBox="1"/>
          <p:nvPr/>
        </p:nvSpPr>
        <p:spPr>
          <a:xfrm>
            <a:off x="2394408" y="2090239"/>
            <a:ext cx="9148215" cy="364356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التحول الرقمي الحكومي والخاص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التحول الرقمي الحكومي والخاص يُعد من أهم الأطر المحفزة للتكنولوجيا المالية (</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لأنه يهيّئ بيئة شاملة تدعم الابتكار، وتُسرّع تبني الحلول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سبيل المثال دول الخليج تضع استراتيجيات للتحول الرقمي (مثل رؤية السعودية 2030، ورؤية الإمارات 2021) ، وبالتالى الأطر المحفزة لـ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تدعم هذا التحول من خلال البنية التحتية الرقمية والتشريعات الرقمية.</a:t>
            </a:r>
          </a:p>
          <a:p>
            <a:pPr algn="r" rtl="1">
              <a:buNone/>
            </a:pPr>
            <a:r>
              <a:rPr lang="ar-EG" b="1" dirty="0"/>
              <a:t>أمثلة ل</a:t>
            </a:r>
            <a:r>
              <a:rPr lang="ar-AE" b="1" dirty="0"/>
              <a:t>لخدمات الحكومية الذكية</a:t>
            </a:r>
            <a:r>
              <a:rPr lang="ar-EG" b="1" dirty="0"/>
              <a:t>:</a:t>
            </a:r>
            <a:endParaRPr lang="ar-AE" dirty="0"/>
          </a:p>
          <a:p>
            <a:pPr algn="r" rtl="1">
              <a:buFont typeface="Arial" panose="020B0604020202020204" pitchFamily="34" charset="0"/>
              <a:buChar char="•"/>
            </a:pPr>
            <a:r>
              <a:rPr lang="ar-EG" dirty="0"/>
              <a:t> </a:t>
            </a:r>
            <a:r>
              <a:rPr lang="ar-AE" dirty="0"/>
              <a:t>رقمنة الخدمات مثل تسجيل الشركات، إصدار الرخص، ودفع الرسوم يوفّر بيئة مرنة وسريعة للشركات الناشئة في </a:t>
            </a:r>
            <a:r>
              <a:rPr lang="en-US" dirty="0"/>
              <a:t>FinTech.</a:t>
            </a:r>
          </a:p>
          <a:p>
            <a:pPr algn="r" rtl="1">
              <a:buFont typeface="Arial" panose="020B0604020202020204" pitchFamily="34" charset="0"/>
              <a:buChar char="•"/>
            </a:pPr>
            <a:r>
              <a:rPr lang="ar-EG" dirty="0"/>
              <a:t> </a:t>
            </a:r>
            <a:r>
              <a:rPr lang="ar-AE" dirty="0"/>
              <a:t>توفير بوابات دفع إلكترونية رسمية وآمنة مرتبطة بالبنوك المركزية يعزّز الثقة في المعاملات.</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CA941AC-A95C-A216-3D6C-2E3C5CB952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291709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E64D6-9AC9-2C78-1444-78FE83BC1D0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2D538BB-9B35-996F-6FAE-B3EF82F6FB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D4749B2-C720-0A70-9869-3C12EBBFDD0F}"/>
              </a:ext>
            </a:extLst>
          </p:cNvPr>
          <p:cNvSpPr txBox="1"/>
          <p:nvPr/>
        </p:nvSpPr>
        <p:spPr>
          <a:xfrm>
            <a:off x="3535052" y="1136132"/>
            <a:ext cx="692870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الأطر المحفزة للتكنولوجيا المالية في السياق العربي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87AA363D-D03A-60FA-B5DE-27128540CE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F47775-154F-79DC-E3D4-D95B0378D2F1}"/>
              </a:ext>
            </a:extLst>
          </p:cNvPr>
          <p:cNvSpPr txBox="1"/>
          <p:nvPr/>
        </p:nvSpPr>
        <p:spPr>
          <a:xfrm>
            <a:off x="3280528" y="2090240"/>
            <a:ext cx="8262095" cy="336624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الحد من الجرائم المالية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البيئة الرقمية الأطر التنظيمية تُساعد في تقنين استخدام البيانات، والتحقق من هوية العملاء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Times New Roman" panose="02020603050405020304" pitchFamily="18" charset="0"/>
              </a:rPr>
              <a:t>على سبيل المثال الأطر التنظيمية تفرض على شركات </a:t>
            </a:r>
            <a:r>
              <a:rPr lang="en-US" dirty="0">
                <a:solidFill>
                  <a:prstClr val="black"/>
                </a:solidFill>
                <a:latin typeface="Alexandria regular" pitchFamily="2" charset="-78"/>
                <a:cs typeface="Times New Roman" panose="02020603050405020304" pitchFamily="18" charset="0"/>
              </a:rPr>
              <a:t>FinTech </a:t>
            </a:r>
            <a:r>
              <a:rPr lang="ar-EG" dirty="0">
                <a:solidFill>
                  <a:prstClr val="black"/>
                </a:solidFill>
                <a:latin typeface="Alexandria regular" pitchFamily="2" charset="-78"/>
                <a:cs typeface="Times New Roman" panose="02020603050405020304" pitchFamily="18" charset="0"/>
              </a:rPr>
              <a:t> ما يلي:</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dirty="0">
                <a:solidFill>
                  <a:prstClr val="black"/>
                </a:solidFill>
                <a:latin typeface="Alexandria regular" pitchFamily="2" charset="-78"/>
                <a:cs typeface="Times New Roman" panose="02020603050405020304" pitchFamily="18" charset="0"/>
              </a:rPr>
              <a:t>إنشاء أنظمة لرصد المعاملات المشبوهة.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dirty="0">
                <a:solidFill>
                  <a:prstClr val="black"/>
                </a:solidFill>
                <a:latin typeface="Alexandria regular" pitchFamily="2" charset="-78"/>
                <a:cs typeface="Times New Roman" panose="02020603050405020304" pitchFamily="18" charset="0"/>
              </a:rPr>
              <a:t>الإبلاغ عن العمليات التي تتجاوز حدود معينة.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dirty="0">
                <a:solidFill>
                  <a:prstClr val="black"/>
                </a:solidFill>
                <a:latin typeface="Alexandria regular" pitchFamily="2" charset="-78"/>
                <a:cs typeface="Times New Roman" panose="02020603050405020304" pitchFamily="18" charset="0"/>
              </a:rPr>
              <a:t>تدريب الموظفين على الكشف عن محاولات غسل الأموال وتمويل الإرهاب.</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dirty="0">
                <a:solidFill>
                  <a:prstClr val="black"/>
                </a:solidFill>
                <a:latin typeface="Alexandria regular" pitchFamily="2" charset="-78"/>
                <a:cs typeface="Times New Roman" panose="02020603050405020304" pitchFamily="18" charset="0"/>
              </a:rPr>
              <a:t>توفر الجهات الرقابية أدوات للتحقق من قوائم العقوبات.</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0D2BC3E-8C3A-7789-FAC0-2EBEFEA232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71364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AC73F-73B4-CF4A-83E1-31DC689ADFD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07A51D-1E79-FC25-894C-AB6E9577F4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168A32A-9BE0-D898-9CB7-17A66E077E78}"/>
              </a:ext>
            </a:extLst>
          </p:cNvPr>
          <p:cNvSpPr txBox="1"/>
          <p:nvPr/>
        </p:nvSpPr>
        <p:spPr>
          <a:xfrm>
            <a:off x="3954780" y="1136133"/>
            <a:ext cx="7200900"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أهمية الأطر القانونية والتنظيمية ل</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لتقنيات المالية الحديثة في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C6D1182B-37EB-1206-13BB-55E1F3CA40C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549497D-3A54-A070-B461-93755E7FE0FA}"/>
              </a:ext>
            </a:extLst>
          </p:cNvPr>
          <p:cNvSpPr txBox="1"/>
          <p:nvPr/>
        </p:nvSpPr>
        <p:spPr>
          <a:xfrm>
            <a:off x="3261674" y="2366128"/>
            <a:ext cx="8280949" cy="336502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يمكن تلخيص أهمية الأطر القانونية والتنظيمة للتقنيات المالية الحديثة بوضع تشريعات حديثة مرنة في الاتى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تعزيز الثقة في المنصات الرقمية.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مكافحة الاحتيال الإلكتروني وغسل الأموال.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تُحقق التوازن بين الابتكار والامتثال.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تقنين استخدام البيانات (تُنظم كيفية جمع البيانات، معالجتها، وتخزينها من قبل مزودي الخدمات المالية الرقمية) بموجب متطلبات قوانين حماية البيانات الشخصية.</a:t>
            </a: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61D642E-990E-CEF1-7FF3-4A44B4FCEF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735889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9953F-06C2-FBF2-6AC9-EF3C705C356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78E044D-82FC-0FB6-B53B-A25ED440B7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E12ACE1-8C4A-D2EA-2FCA-343CDB0BD156}"/>
              </a:ext>
            </a:extLst>
          </p:cNvPr>
          <p:cNvSpPr txBox="1"/>
          <p:nvPr/>
        </p:nvSpPr>
        <p:spPr>
          <a:xfrm>
            <a:off x="1611984" y="1136133"/>
            <a:ext cx="954369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والعقبات التى تواجه التقنيات المالية الحديثة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B5E0C81-7D89-A55B-1006-19839DCB2C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E53C456-841C-6B3E-3158-DED8985411E7}"/>
              </a:ext>
            </a:extLst>
          </p:cNvPr>
          <p:cNvSpPr txBox="1"/>
          <p:nvPr/>
        </p:nvSpPr>
        <p:spPr>
          <a:xfrm>
            <a:off x="2743200" y="2272264"/>
            <a:ext cx="8799423" cy="253402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التحديات والعقبات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قصور الإطار التشريعي في بعض الدول.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مخاطر غسل الأموال وتمويل الإرهاب عبر المنصات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ضعف الوعي القانوني والتقني.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نقص الكوادر المؤهلة.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FA30284-F350-BF1E-00EF-FB3CC013A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46866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8E179-96AC-EE41-246A-169D90C02E9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96325B7-7883-F857-0CF4-1638DFE470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B1FDDF-D1AB-7A5B-8F68-5E2382669B74}"/>
              </a:ext>
            </a:extLst>
          </p:cNvPr>
          <p:cNvSpPr txBox="1"/>
          <p:nvPr/>
        </p:nvSpPr>
        <p:spPr>
          <a:xfrm>
            <a:off x="1611984" y="1136133"/>
            <a:ext cx="954369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قصور الإطار التشريعي من التحديات والعقبات التى تواجه التقنيات المالية الحديثة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2885922F-2A00-0436-859C-7CCF4EAF99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60890EA-EBF4-B27A-4E66-CC79BCB6C1F6}"/>
              </a:ext>
            </a:extLst>
          </p:cNvPr>
          <p:cNvSpPr txBox="1"/>
          <p:nvPr/>
        </p:nvSpPr>
        <p:spPr>
          <a:xfrm>
            <a:off x="1790952" y="2272264"/>
            <a:ext cx="9751671" cy="4196020"/>
          </a:xfrm>
          <a:prstGeom prst="rect">
            <a:avLst/>
          </a:prstGeom>
          <a:noFill/>
        </p:spPr>
        <p:txBody>
          <a:bodyPr wrap="square" rtlCol="0">
            <a:spAutoFit/>
          </a:bodyPr>
          <a:lstStyle/>
          <a:p>
            <a:pPr algn="just" rtl="1">
              <a:lnSpc>
                <a:spcPct val="150000"/>
              </a:lnSpc>
              <a:buNone/>
            </a:pPr>
            <a:r>
              <a:rPr lang="ar-AE" b="1" dirty="0"/>
              <a:t>قصور الإطار التشريعي</a:t>
            </a:r>
            <a:r>
              <a:rPr lang="ar-EG" b="1" dirty="0"/>
              <a:t> : </a:t>
            </a:r>
            <a:r>
              <a:rPr lang="ar-AE" dirty="0"/>
              <a:t>هو </a:t>
            </a:r>
            <a:r>
              <a:rPr lang="ar-AE" b="1" dirty="0"/>
              <a:t>عدم وجود أو تأخر إصدار قوانين وتنظيمات واضحة ومحدثة</a:t>
            </a:r>
            <a:r>
              <a:rPr lang="ar-AE" dirty="0"/>
              <a:t> تُنظّم طبيعة عمل شركات وخدمات </a:t>
            </a:r>
            <a:r>
              <a:rPr lang="en-US" dirty="0"/>
              <a:t>FinTech، </a:t>
            </a:r>
            <a:r>
              <a:rPr lang="ar-AE" b="1" dirty="0"/>
              <a:t>مثل:</a:t>
            </a:r>
            <a:r>
              <a:rPr lang="ar-EG" b="1" dirty="0"/>
              <a:t> </a:t>
            </a:r>
            <a:r>
              <a:rPr lang="ar-AE" dirty="0"/>
              <a:t>القروض الرقمية</a:t>
            </a:r>
            <a:r>
              <a:rPr lang="ar-EG" dirty="0"/>
              <a:t> ، </a:t>
            </a:r>
            <a:r>
              <a:rPr lang="ar-AE" dirty="0"/>
              <a:t>المحافظ الإلكترونية</a:t>
            </a:r>
            <a:r>
              <a:rPr lang="ar-EG" dirty="0"/>
              <a:t> ، </a:t>
            </a:r>
            <a:r>
              <a:rPr lang="ar-AE" dirty="0"/>
              <a:t>العملات المشفّرة</a:t>
            </a:r>
            <a:r>
              <a:rPr lang="ar-EG" dirty="0"/>
              <a:t> ، </a:t>
            </a:r>
            <a:r>
              <a:rPr lang="ar-AE" dirty="0"/>
              <a:t>منصات التمويل الجماعي</a:t>
            </a:r>
            <a:r>
              <a:rPr lang="ar-EG" dirty="0"/>
              <a:t> ، </a:t>
            </a:r>
            <a:r>
              <a:rPr lang="ar-AE" dirty="0"/>
              <a:t>البنوك الرقمية</a:t>
            </a:r>
            <a:r>
              <a:rPr lang="ar-EG" dirty="0"/>
              <a:t> .</a:t>
            </a:r>
          </a:p>
          <a:p>
            <a:pPr algn="just" rtl="1">
              <a:lnSpc>
                <a:spcPct val="150000"/>
              </a:lnSpc>
              <a:buNone/>
            </a:pPr>
            <a:r>
              <a:rPr lang="ar-EG" b="1" dirty="0"/>
              <a:t>ومن صور هذا القصور :</a:t>
            </a:r>
          </a:p>
          <a:p>
            <a:pPr marL="285750" indent="-285750" algn="just" rtl="1">
              <a:lnSpc>
                <a:spcPct val="150000"/>
              </a:lnSpc>
              <a:buFontTx/>
              <a:buChar char="-"/>
            </a:pPr>
            <a:r>
              <a:rPr lang="ar-AE" dirty="0"/>
              <a:t>تأخّر التنظيمات المتخصصة</a:t>
            </a:r>
            <a:r>
              <a:rPr lang="ar-EG" dirty="0"/>
              <a:t> : </a:t>
            </a:r>
            <a:r>
              <a:rPr lang="ar-AE" dirty="0"/>
              <a:t>كثير من الدول لا تزال تستخدم قوانين مصرفية وتجارية تقليدية لا تُلائم طبيعة الأعمال الرقمية.</a:t>
            </a:r>
            <a:endParaRPr lang="ar-EG" dirty="0"/>
          </a:p>
          <a:p>
            <a:pPr marL="285750" indent="-285750" algn="just" rtl="1">
              <a:lnSpc>
                <a:spcPct val="150000"/>
              </a:lnSpc>
              <a:buFontTx/>
              <a:buChar char="-"/>
            </a:pPr>
            <a:r>
              <a:rPr lang="ar-AE" dirty="0"/>
              <a:t>عدم وضوح المعايير الرقابية والإشرافية</a:t>
            </a:r>
            <a:r>
              <a:rPr lang="ar-EG" dirty="0"/>
              <a:t> : </a:t>
            </a:r>
            <a:r>
              <a:rPr lang="ar-AE" dirty="0"/>
              <a:t> مثل </a:t>
            </a:r>
            <a:r>
              <a:rPr lang="ar-EG" dirty="0"/>
              <a:t>(</a:t>
            </a:r>
            <a:r>
              <a:rPr lang="ar-AE" dirty="0"/>
              <a:t>مَن الجهة التي ترخّص وتُشرف؟ البنك المركزي؟ هيئة السوق؟ جهة جديدة؟</a:t>
            </a:r>
            <a:r>
              <a:rPr lang="ar-EG" dirty="0"/>
              <a:t>)</a:t>
            </a:r>
          </a:p>
          <a:p>
            <a:pPr marL="285750" indent="-285750" algn="just" rtl="1">
              <a:lnSpc>
                <a:spcPct val="150000"/>
              </a:lnSpc>
              <a:buFontTx/>
              <a:buChar char="-"/>
            </a:pPr>
            <a:r>
              <a:rPr lang="ar-AE" dirty="0"/>
              <a:t>ضعف الحماية القانونية للمستهلك الرقمي</a:t>
            </a:r>
            <a:r>
              <a:rPr lang="ar-EG" dirty="0"/>
              <a:t>:</a:t>
            </a:r>
            <a:r>
              <a:rPr lang="ar-AE" dirty="0"/>
              <a:t> مثل غياب التشريعات الخاصة بحماية البيانات، أو حقوق المستخدمين في حالة الأعطال أو الاحتيال.</a:t>
            </a:r>
            <a:endParaRPr lang="ar-EG" dirty="0"/>
          </a:p>
          <a:p>
            <a:pPr marL="285750" indent="-285750" algn="just" rtl="1">
              <a:lnSpc>
                <a:spcPct val="150000"/>
              </a:lnSpc>
              <a:buFontTx/>
              <a:buChar char="-"/>
            </a:pPr>
            <a:r>
              <a:rPr lang="ar-AE" dirty="0"/>
              <a:t>غياب الاعتراف القانوني بالعملات الرقمية أو العقود الذكية</a:t>
            </a:r>
            <a:r>
              <a:rPr lang="ar-EG" dirty="0"/>
              <a:t>:</a:t>
            </a:r>
            <a:r>
              <a:rPr lang="ar-AE" dirty="0"/>
              <a:t> مما يخلق فجوة قانونية في التعاملات.</a:t>
            </a:r>
            <a:endParaRPr lang="ar-EG" dirty="0"/>
          </a:p>
          <a:p>
            <a:pPr marL="285750" indent="-285750" algn="just" rtl="1">
              <a:lnSpc>
                <a:spcPct val="150000"/>
              </a:lnSpc>
              <a:buFontTx/>
              <a:buChar char="-"/>
            </a:pPr>
            <a:r>
              <a:rPr lang="ar-AE" dirty="0"/>
              <a:t>التأخر في إصدار تراخيص التنظيم التجريبي </a:t>
            </a:r>
            <a:r>
              <a:rPr lang="ar-EG" dirty="0"/>
              <a:t>.</a:t>
            </a:r>
            <a:endParaRPr lang="ar-AE" dirty="0"/>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B418037F-0523-6CFD-4DE3-D27B91FA49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4068613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BF5FA-63E4-F6FD-C595-CEF722594B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01C687-69FF-812B-C3F7-5ED4DEA839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B63B68F-5947-A7A5-32C8-9E1A0E640C25}"/>
              </a:ext>
            </a:extLst>
          </p:cNvPr>
          <p:cNvSpPr txBox="1"/>
          <p:nvPr/>
        </p:nvSpPr>
        <p:spPr>
          <a:xfrm>
            <a:off x="1611984" y="1136133"/>
            <a:ext cx="95436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مخاطر غسل الأموال وتمويل الإرهاب عبر المنصات الرقمية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885D816F-4779-173E-A1C1-394E287028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931B3B-3224-991E-CAE9-43104708032A}"/>
              </a:ext>
            </a:extLst>
          </p:cNvPr>
          <p:cNvSpPr txBox="1"/>
          <p:nvPr/>
        </p:nvSpPr>
        <p:spPr>
          <a:xfrm>
            <a:off x="2554664" y="2026763"/>
            <a:ext cx="8987959"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الرقمية (مثل المحافظ الإلكترونية، تطبيقات الدفع، البنوك الرقمية، العملات المشفرة) أصبحت هدفًا جذابًا لهذه الأنشطة بسبب سهولة الاستخدام، وسرعة التحويلات، وانخفاض الرقابة التقليدية</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ومن عوامل إساءة استخدامها في عمليات غسل أموال أو تمويل إرهاب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عض الخدمات الرقمية تسمح بفتح حسابات أو إجراء تحويلات دون تحقق كافٍ من الهوية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(KYC)،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مما يتيح للمجرمين إخفاء هويتهم.</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إمكانية إرسال الأموال فورًا إلى جهات خارجية دون المرور بأنظمة رقابية مصرفية تقليدية.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lang="ar-EG" dirty="0">
                <a:solidFill>
                  <a:prstClr val="black"/>
                </a:solidFill>
                <a:latin typeface="Alexandria regular" pitchFamily="2" charset="-78"/>
                <a:cs typeface="Alexandria regular" pitchFamily="2" charset="-78"/>
              </a:rPr>
              <a:t>بعض العملات الرقمية قد تُستخدم في العمليات المشبوهة لصعوبة تتبّعها، خصوصًا عند استخدامها في أسواق الإنترنت المظلم.</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شركات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لجديدة قد تفتقر إلى أنظمة رقابة متقدمة أو طاقم قانوني متخصص في مكافحة غسل الأموال.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بعض الجهات قد تستخدم التمويل الجماعي لجمع تبرعات لأنشطة إرهابية تحت غطاء مشاريع خيرية أو اجتماعية.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EA1EA49-7554-E135-44C8-D73823F891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20117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84130-2DC7-8B0A-52E0-F52E2330E5E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DDC6DEB-2C18-9C59-7B6F-F235FC497D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F8C3EC7-20A6-787C-8CB3-0B7006572B16}"/>
              </a:ext>
            </a:extLst>
          </p:cNvPr>
          <p:cNvSpPr txBox="1"/>
          <p:nvPr/>
        </p:nvSpPr>
        <p:spPr>
          <a:xfrm>
            <a:off x="649377" y="1136133"/>
            <a:ext cx="1050630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ضعف الوعي القانوني والتقني من التحديات والعقبات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التى تواجه التقنيات المالية الحديثة</a:t>
            </a:r>
          </a:p>
        </p:txBody>
      </p:sp>
      <p:sp>
        <p:nvSpPr>
          <p:cNvPr id="28" name="Rectangle 27">
            <a:extLst>
              <a:ext uri="{FF2B5EF4-FFF2-40B4-BE49-F238E27FC236}">
                <a16:creationId xmlns:a16="http://schemas.microsoft.com/office/drawing/2014/main" id="{E1D796FF-13F6-0EFF-E7FF-F3F692098E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EDB00BE-D0A0-BD0B-2ED7-A8CF57C7FBEA}"/>
              </a:ext>
            </a:extLst>
          </p:cNvPr>
          <p:cNvSpPr txBox="1"/>
          <p:nvPr/>
        </p:nvSpPr>
        <p:spPr>
          <a:xfrm>
            <a:off x="1602558" y="2450970"/>
            <a:ext cx="9940066" cy="378206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الوعي القانوني والتقني يُعد من التحديات الجوهرية التي تعوق تطور وانتشار التقنيات المالية الحديثة </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سواء على مستوى الأفراد أو الشركات أو حتى بعض الجهات التنظيمية.</a:t>
            </a:r>
          </a:p>
          <a:p>
            <a:pPr algn="just" rtl="1">
              <a:lnSpc>
                <a:spcPct val="150000"/>
              </a:lnSpc>
              <a:buNone/>
            </a:pPr>
            <a:r>
              <a:rPr lang="ar-EG" b="1" dirty="0"/>
              <a:t>أمثلة لحالات </a:t>
            </a:r>
            <a:r>
              <a:rPr lang="ar-AE" b="1" dirty="0"/>
              <a:t>ضعف الوعي</a:t>
            </a:r>
            <a:r>
              <a:rPr lang="ar-EG" b="1" dirty="0"/>
              <a:t> القانوني والتقني : </a:t>
            </a:r>
            <a:endParaRPr lang="ar-AE" b="1" dirty="0"/>
          </a:p>
          <a:p>
            <a:pPr algn="just" rtl="1">
              <a:lnSpc>
                <a:spcPct val="150000"/>
              </a:lnSpc>
              <a:buFont typeface="+mj-lt"/>
              <a:buAutoNum type="arabicPeriod"/>
            </a:pPr>
            <a:r>
              <a:rPr lang="ar-EG" dirty="0"/>
              <a:t> </a:t>
            </a:r>
            <a:r>
              <a:rPr lang="ar-AE" dirty="0"/>
              <a:t>استخدام غير آمن للخدمات المالية الرقمية</a:t>
            </a:r>
            <a:r>
              <a:rPr lang="ar-EG" dirty="0"/>
              <a:t> : </a:t>
            </a:r>
            <a:r>
              <a:rPr lang="ar-AE" dirty="0"/>
              <a:t>مشاركة البيانات الحساسة دون وعي بالمخاطر.</a:t>
            </a:r>
          </a:p>
          <a:p>
            <a:pPr algn="just" rtl="1">
              <a:lnSpc>
                <a:spcPct val="150000"/>
              </a:lnSpc>
              <a:buFont typeface="+mj-lt"/>
              <a:buAutoNum type="arabicPeriod"/>
            </a:pPr>
            <a:r>
              <a:rPr lang="ar-EG" dirty="0"/>
              <a:t> </a:t>
            </a:r>
            <a:r>
              <a:rPr lang="ar-AE" dirty="0"/>
              <a:t>سوء فهم الحقوق والواجبات القانونية</a:t>
            </a:r>
            <a:r>
              <a:rPr lang="ar-EG" dirty="0"/>
              <a:t> : </a:t>
            </a:r>
            <a:r>
              <a:rPr lang="ar-AE" dirty="0"/>
              <a:t>عدم قراءة الشروط والأحكام أو فهم سياسات الاستخدام.</a:t>
            </a:r>
          </a:p>
          <a:p>
            <a:pPr algn="just" rtl="1">
              <a:lnSpc>
                <a:spcPct val="150000"/>
              </a:lnSpc>
              <a:buFont typeface="+mj-lt"/>
              <a:buAutoNum type="arabicPeriod"/>
            </a:pPr>
            <a:r>
              <a:rPr lang="ar-EG" dirty="0"/>
              <a:t> </a:t>
            </a:r>
            <a:r>
              <a:rPr lang="ar-AE" dirty="0"/>
              <a:t>ضعف قدرة المستثمرين على تقييم المشاريع التقنية</a:t>
            </a:r>
            <a:r>
              <a:rPr lang="ar-EG" dirty="0"/>
              <a:t> : </a:t>
            </a:r>
            <a:r>
              <a:rPr lang="ar-AE" dirty="0"/>
              <a:t>ما قد يؤدي إلى قرارات استثمارية غير مبنية على فهم حقيقي.</a:t>
            </a:r>
          </a:p>
          <a:p>
            <a:pPr algn="just" rtl="1">
              <a:lnSpc>
                <a:spcPct val="150000"/>
              </a:lnSpc>
              <a:buFont typeface="+mj-lt"/>
              <a:buAutoNum type="arabicPeriod"/>
            </a:pPr>
            <a:r>
              <a:rPr lang="ar-EG" dirty="0"/>
              <a:t> </a:t>
            </a:r>
            <a:r>
              <a:rPr lang="ar-AE" dirty="0"/>
              <a:t>عدم استعداد المؤسسات الصغيرة للامتثال الرقمي</a:t>
            </a:r>
            <a:r>
              <a:rPr lang="ar-EG" dirty="0"/>
              <a:t> : </a:t>
            </a:r>
            <a:r>
              <a:rPr lang="ar-AE" dirty="0"/>
              <a:t>سواء في حماية البيانات أو الالتزام بإجراءات </a:t>
            </a:r>
            <a:r>
              <a:rPr lang="en-US" dirty="0"/>
              <a:t>KYC </a:t>
            </a:r>
            <a:r>
              <a:rPr lang="ar-EG" dirty="0"/>
              <a:t> </a:t>
            </a:r>
            <a:r>
              <a:rPr lang="ar-AE" dirty="0"/>
              <a:t>و</a:t>
            </a:r>
            <a:r>
              <a:rPr lang="en-US" dirty="0"/>
              <a:t>AML</a:t>
            </a:r>
            <a:r>
              <a:rPr lang="ar-EG" dirty="0"/>
              <a:t> .</a:t>
            </a:r>
            <a:endParaRPr lang="en-US" dirty="0"/>
          </a:p>
          <a:p>
            <a:pPr algn="just" rtl="1">
              <a:lnSpc>
                <a:spcPct val="150000"/>
              </a:lnSpc>
              <a:buFont typeface="+mj-lt"/>
              <a:buAutoNum type="arabicPeriod"/>
            </a:pPr>
            <a:r>
              <a:rPr lang="ar-EG" dirty="0"/>
              <a:t> </a:t>
            </a:r>
            <a:r>
              <a:rPr lang="ar-AE" dirty="0"/>
              <a:t>تردد المستخدمين في استخدام خدمات </a:t>
            </a:r>
            <a:r>
              <a:rPr lang="en-US" dirty="0"/>
              <a:t>FinTech</a:t>
            </a:r>
            <a:r>
              <a:rPr lang="ar-EG" dirty="0"/>
              <a:t> : </a:t>
            </a:r>
            <a:r>
              <a:rPr lang="ar-AE" dirty="0"/>
              <a:t>بسبب غياب الثقة أو سوء الفهم للتقنية.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392374E-B004-F950-936A-CF4086429A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771276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7E0EB-EAA9-59ED-D114-75364B56468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83FAEC-F62B-381E-A137-F1B20C22C4F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D3439A0-8AA6-7F10-31A4-14CFA5A940D1}"/>
              </a:ext>
            </a:extLst>
          </p:cNvPr>
          <p:cNvSpPr txBox="1"/>
          <p:nvPr/>
        </p:nvSpPr>
        <p:spPr>
          <a:xfrm>
            <a:off x="1611984" y="1136133"/>
            <a:ext cx="954369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دور الحوكمة والرقابة في الحد من مخاطر غسل الأموال وتمويل الإرهاب عبر المنصات الرقمية</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28886B00-9E36-B997-0681-55508C9B41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C55419D-28CF-0641-6946-B7D0E6A7681D}"/>
              </a:ext>
            </a:extLst>
          </p:cNvPr>
          <p:cNvSpPr txBox="1"/>
          <p:nvPr/>
        </p:nvSpPr>
        <p:spPr>
          <a:xfrm>
            <a:off x="2347274" y="2306269"/>
            <a:ext cx="9195350" cy="2119747"/>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فرض إجراءات  أعرف عميلك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للتحقق من الهوية، مصدر الأموال، وطبيعة النشاط قبل السماح باستخدام المنصة.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أنظمة ذكاء اصطناعي لرصد الأنماط المشبوهة و تتبّع السلوكيات غير المعتادة أو التحويلات المتكررة الصغيرة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Structuring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dirty="0">
                <a:solidFill>
                  <a:prstClr val="black"/>
                </a:solidFill>
                <a:latin typeface="Alexandria regular" pitchFamily="2" charset="-78"/>
                <a:cs typeface="Times New Roman" panose="02020603050405020304" pitchFamily="18" charset="0"/>
              </a:rPr>
              <a:t>تدريب الموظفين على كيفية الإبلاغ الفوري عن أي نشاط يُشتبه بأنه غسل أموال أو تمويل إرهاب.</a:t>
            </a:r>
            <a:endParaRPr lang="en-US"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dirty="0">
                <a:solidFill>
                  <a:prstClr val="black"/>
                </a:solidFill>
                <a:latin typeface="Alexandria regular" pitchFamily="2" charset="-78"/>
                <a:cs typeface="Times New Roman" panose="02020603050405020304" pitchFamily="18" charset="0"/>
              </a:rPr>
              <a:t>التعاون مع الجهات التنظيمية</a:t>
            </a:r>
            <a:r>
              <a:rPr lang="en-US"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 و</a:t>
            </a:r>
            <a:r>
              <a:rPr lang="ar-AE" dirty="0">
                <a:solidFill>
                  <a:prstClr val="black"/>
                </a:solidFill>
                <a:latin typeface="Alexandria regular" pitchFamily="2" charset="-78"/>
                <a:cs typeface="Times New Roman" panose="02020603050405020304" pitchFamily="18" charset="0"/>
              </a:rPr>
              <a:t>الامتثال الكامل لمتطلبات البنك المركزي، ووحدات الاستخبارات المالية </a:t>
            </a:r>
            <a:r>
              <a:rPr lang="en-US" dirty="0">
                <a:solidFill>
                  <a:prstClr val="black"/>
                </a:solidFill>
                <a:latin typeface="Alexandria regular" pitchFamily="2" charset="-78"/>
                <a:cs typeface="Times New Roman" panose="02020603050405020304" pitchFamily="18" charset="0"/>
              </a:rPr>
              <a:t>FIU)</a:t>
            </a:r>
            <a:r>
              <a:rPr lang="ar-EG" dirty="0">
                <a:solidFill>
                  <a:prstClr val="black"/>
                </a:solidFill>
                <a:latin typeface="Alexandria regular" pitchFamily="2" charset="-78"/>
                <a:cs typeface="Times New Roman" panose="02020603050405020304" pitchFamily="18" charset="0"/>
              </a:rPr>
              <a:t>).</a:t>
            </a:r>
            <a:endParaRPr lang="en-US"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6AFC50B-52A6-BC0C-0479-070D7798B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3428197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478CC-B029-9C40-F9F7-E480BF43DEF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D916A1-9AC8-E499-95DB-9D81BA088B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FA0862C-4C8D-6195-D951-1481DAA0A9FB}"/>
              </a:ext>
            </a:extLst>
          </p:cNvPr>
          <p:cNvSpPr txBox="1"/>
          <p:nvPr/>
        </p:nvSpPr>
        <p:spPr>
          <a:xfrm>
            <a:off x="3954780" y="1136133"/>
            <a:ext cx="7200900"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حوكمة الشركات ودورها في التقنيات المالية الحديثة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في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E814A9AF-213B-F1EF-53D8-DCD03AC0FF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FD022D3-2142-8D8D-8958-06CF5756194B}"/>
              </a:ext>
            </a:extLst>
          </p:cNvPr>
          <p:cNvSpPr txBox="1"/>
          <p:nvPr/>
        </p:nvSpPr>
        <p:spPr>
          <a:xfrm>
            <a:off x="2846895" y="2374140"/>
            <a:ext cx="8695728" cy="336502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تعريف حوكمة الشركات :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مجموعة من القواعد والممارسات التي تنظم العلاقة بين مجلس الإدارة، والإدارة التنفيذية، والمساهمين، وأصحاب المصلحة الآخرين، لضمان الإدارة الرشيدة، الشفافية، والمساءلة.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منظمة التعاون الاقتصادي والتنمية عرَّفت الحوكمة بأنها: "النظام الذي بمقتضاه يتم توزيع الحقوق والمسئوليات بين الأطراف المختلفة داخل المؤسسة، مثل مجلس الإدارة والإدارة التنفيذية والمساهمين وأصحاب المصالح، وتهتم الحوكمة بالقواعد والإجراءات اللازمة لاتخاذ القرارات المتعلقة بشئون المؤسسة، وبالتالي فهي توفر الآلية التي يتم بمقتضاها وضع الأهداف والوسائل لتحقيقها ومراقبة الأداء".</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83D3136-21E0-02A1-54B6-00DF38FF01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098016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E3BE8-C192-6F15-506B-BA5FA02BCDD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40E00C-D98E-BD42-01E1-B36BDDFE605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68C5D58-EAD8-09E6-0702-E364713AFBFA}"/>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العلاقة بين الحوكمة و التقنيات المالية الحديثة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C3D23219-7A95-F9CD-1626-A483D0C175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BE25328-83D6-B7B4-CBC2-6607AF86D1EC}"/>
              </a:ext>
            </a:extLst>
          </p:cNvPr>
          <p:cNvSpPr txBox="1"/>
          <p:nvPr/>
        </p:nvSpPr>
        <p:spPr>
          <a:xfrm>
            <a:off x="2554664" y="1799304"/>
            <a:ext cx="8987959" cy="419723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العلاقة بين الحوكمة و</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الحوكمة تضمن  أن الابتكار المالي لا يتعارض مع مبادئ الشفافية والرقابة والمساءلة.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التكنولوجيا المالية تُحدث تغييرات جوهرية في هياكل الشركات وأسلوب اتخاذ القرار، مما يتطلب تطوير نظم حوكمة مرنة وسريعة الاستجابة.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الحوكمة الجيدة تُطمئن المستثمرين والعملاء بأن الشركة ملتزمة بالمعايير الأخلاقية والرقابية، مما يرفع مستوى الثقة في خدماتها.</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غالبًا ما تكون صغيرة، مرنة، وتقودها فرق تقنية، ما يتطلب نماذج حوكمة أكثر تطورًا وتخصصًا من الهياكل التقليدية.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تقنيات مثل البلوك تشين والذكاء الاصطناعي تتيح تتبع المعاملات وتحليل الأداء بشكل لحظي، مما يعزز جودة الرقابة والشفافية في الحوكمة.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B5703D05-A6DB-D906-1FF2-D4FC3FA33F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5197886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A2016-B14C-05DC-AB90-D02332C6EAF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92A253D-FFF5-522C-4374-E1FAD1C2FD3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7543E35-5338-9422-B5E7-8230B9820DE6}"/>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أدوار الحوكمة في البيئة المالية الرقمية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E6701289-F1DB-CA7C-60D7-D72ED1D606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DE49149-7E2F-DA09-F7EA-94102F716159}"/>
              </a:ext>
            </a:extLst>
          </p:cNvPr>
          <p:cNvSpPr txBox="1"/>
          <p:nvPr/>
        </p:nvSpPr>
        <p:spPr>
          <a:xfrm>
            <a:off x="2875175" y="1978215"/>
            <a:ext cx="8667448" cy="46883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إدارة المخاطر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مجالس الإدارة واللجان المتخصصة تُشرف على وضع إطار حوكمة يحدد المسؤوليات في الأمن السيبراني وإدارة البيانات، وهذا يشمل اعتماد سياسات استخدام التقنية، التشفير، حماية الخصوصية، وإدارة الحوادث الرقمية.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الحوكمة الجيدة تضمن وجود آلية مستمرة لتحديد وتقييم المخاطر الرقمية، وتحديثها حسب تطور التهديدات ، ويتم ذلك عبر لجان المخاطر أو التدقيق، أو من خلال تقارير منتظمة ترفع للإدارة العليا.</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أدوار الحوكمة دعم برامج تدريبية توعوية لجميع الموظفين بشأن أمن المعلومات والمخاطر الرقمية.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التخطيط للاستجابة والتعافي من الحوادث الرقمية ، مجالس الإدارة يجب أن تضمن وجود خطة واضحة للتعامل مع أي حادث رقمي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Incident Response Plan)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مراقبة الالتزام بتشريعات مكافحة غسل الأموال  وتمويل الإرهاب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 &amp; CFT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عصر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أصبحت إدارة المخاطر الرقمية عنصرًا أساسيًا من عناصر الحوكمة المؤسسية الفعّالة.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0AF9176-3C6C-8838-37A0-2DEDDD42FC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8766509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74711-0015-5E5C-6D11-1328D49659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5565F9F-F239-3C53-4D6C-551BD22724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24EA990-0FBC-1DA6-0DFB-2CD018AC4D09}"/>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أدوار الحوكمة في البيئة المالية الرقمية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5719993-8D6D-DB3A-471E-8D216B64FC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DCC8280-4700-CD83-6D6D-274DE87A2965}"/>
              </a:ext>
            </a:extLst>
          </p:cNvPr>
          <p:cNvSpPr txBox="1"/>
          <p:nvPr/>
        </p:nvSpPr>
        <p:spPr>
          <a:xfrm>
            <a:off x="2422689" y="2055043"/>
            <a:ext cx="9119934"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حقوق المستثمرين والمستهلكين:</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الحوكمة تفرض الإفصاح الكامل عن المخاطر، الأداء، التكاليف، والممارسات التشغيلية لشركات </a:t>
            </a:r>
            <a:r>
              <a:rPr kumimoji="0" lang="en-US"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هذا يساعد المستثمر على اتخاذ قرارات واعية ويقلل من فرص التضليل أو الاحتيال.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 مبدأ العدالة بين المستثمرين، سواء كانوا كبارًا أو صغارًا، من خلال أنظمة تصويت عادلة، والحد من تضارب المصالح داخل الشركات.</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الحوكمة تضمن أن أعضاء مجلس الإدارة والإدارة التنفيذية يتصرفون بما يحقق مصالح المستثمرين لا مصالحهم الخاصة.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على استخدام الأموال ، خصوصًا في شركات </a:t>
            </a:r>
            <a:r>
              <a:rPr kumimoji="0" lang="en-US"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الناشئة، بحيث تضمن الحوكمة أن الأموال المستثمرة تُستخدم وفقًا للخطة المعلنة.</a:t>
            </a:r>
            <a:endParaRPr lang="ar-EG" b="1"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71FEAC3-9050-FA3D-4D8D-FC8124B836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9987303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F9E1A-E4BF-C446-5ED1-330004175B2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B2F1D2-44C4-72AE-80D0-14022AA16B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E73111-A4A3-9595-CD12-A5C3005ADD77}"/>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أدوار الحوكمة في البيئة المالية الرقمية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1996CEEF-6AA0-030B-FEFF-78CD1676D4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FE7FED1-AB5D-1977-6A6A-37C086C04C1B}"/>
              </a:ext>
            </a:extLst>
          </p:cNvPr>
          <p:cNvSpPr txBox="1"/>
          <p:nvPr/>
        </p:nvSpPr>
        <p:spPr>
          <a:xfrm>
            <a:off x="3035431" y="2055043"/>
            <a:ext cx="8507192" cy="4197559"/>
          </a:xfrm>
          <a:prstGeom prst="rect">
            <a:avLst/>
          </a:prstGeom>
          <a:noFill/>
        </p:spPr>
        <p:txBody>
          <a:bodyPr wrap="square" rtlCol="0">
            <a:spAutoFit/>
          </a:bodyPr>
          <a:lstStyle/>
          <a:p>
            <a:pPr algn="just" rtl="1">
              <a:lnSpc>
                <a:spcPct val="150000"/>
              </a:lnSpc>
              <a:buNone/>
            </a:pPr>
            <a:r>
              <a:rPr lang="ar-AE" b="1" dirty="0"/>
              <a:t>حماية حقوق المستهلكين</a:t>
            </a:r>
            <a:r>
              <a:rPr lang="ar-EG" b="1" dirty="0"/>
              <a:t> :</a:t>
            </a:r>
            <a:endParaRPr lang="ar-AE" b="1" dirty="0"/>
          </a:p>
          <a:p>
            <a:pPr algn="just" rtl="1">
              <a:lnSpc>
                <a:spcPct val="150000"/>
              </a:lnSpc>
              <a:buFont typeface="+mj-lt"/>
              <a:buAutoNum type="arabicPeriod"/>
            </a:pPr>
            <a:r>
              <a:rPr lang="ar-EG" b="1" dirty="0"/>
              <a:t> </a:t>
            </a:r>
            <a:r>
              <a:rPr lang="ar-AE" b="1" dirty="0"/>
              <a:t>حماية البيانات والخصوصية</a:t>
            </a:r>
            <a:r>
              <a:rPr lang="ar-EG" b="1" dirty="0"/>
              <a:t> : </a:t>
            </a:r>
            <a:r>
              <a:rPr lang="ar-AE" dirty="0"/>
              <a:t>الحوكمة تضمن التزام الشركة بقوانين حماية البيانات، ومنع استخدامها دون إذن، خاصة مع استخدام الذكاء الاصطناعي والتحليلات الضخمة.</a:t>
            </a:r>
          </a:p>
          <a:p>
            <a:pPr algn="just" rtl="1">
              <a:lnSpc>
                <a:spcPct val="150000"/>
              </a:lnSpc>
              <a:buFont typeface="+mj-lt"/>
              <a:buAutoNum type="arabicPeriod"/>
            </a:pPr>
            <a:r>
              <a:rPr lang="ar-EG" b="1" dirty="0"/>
              <a:t> </a:t>
            </a:r>
            <a:r>
              <a:rPr lang="ar-AE" b="1" dirty="0"/>
              <a:t>العدالة في التسعير والشروط</a:t>
            </a:r>
            <a:r>
              <a:rPr lang="ar-EG" b="1" dirty="0"/>
              <a:t> : </a:t>
            </a:r>
            <a:r>
              <a:rPr lang="ar-AE" dirty="0"/>
              <a:t>مراقبة شروط العقود الرقمية، وضمان خلوها من الغبن أو الاستغلال، خاصة في خدمات الإقراض الإلكتروني أو الدفع.</a:t>
            </a:r>
          </a:p>
          <a:p>
            <a:pPr algn="just" rtl="1">
              <a:lnSpc>
                <a:spcPct val="150000"/>
              </a:lnSpc>
              <a:buFont typeface="+mj-lt"/>
              <a:buAutoNum type="arabicPeriod"/>
            </a:pPr>
            <a:r>
              <a:rPr lang="ar-AE" b="1" dirty="0"/>
              <a:t>معالجة الشكاوى والنزاعات</a:t>
            </a:r>
            <a:r>
              <a:rPr lang="ar-EG" b="1" dirty="0"/>
              <a:t> : </a:t>
            </a:r>
            <a:r>
              <a:rPr lang="ar-AE" dirty="0"/>
              <a:t>وضع آلية عادلة وفعالة لتلقي شكاوى العملاء والرد عليها بسرعة وشفافية، ضمن سياسة "حوكمة تجربة العميل".</a:t>
            </a:r>
          </a:p>
          <a:p>
            <a:pPr algn="just" rtl="1">
              <a:lnSpc>
                <a:spcPct val="150000"/>
              </a:lnSpc>
              <a:buFont typeface="+mj-lt"/>
              <a:buAutoNum type="arabicPeriod"/>
            </a:pPr>
            <a:r>
              <a:rPr lang="ar-AE" b="1" dirty="0"/>
              <a:t>التوعية والشفافية في العرض</a:t>
            </a:r>
            <a:r>
              <a:rPr lang="ar-EG" b="1" dirty="0"/>
              <a:t> : </a:t>
            </a:r>
            <a:r>
              <a:rPr lang="ar-AE" dirty="0"/>
              <a:t>إلزام شركات </a:t>
            </a:r>
            <a:r>
              <a:rPr lang="en-US" dirty="0"/>
              <a:t>FinTech</a:t>
            </a:r>
            <a:r>
              <a:rPr lang="ar-EG" dirty="0"/>
              <a:t> ب</a:t>
            </a:r>
            <a:r>
              <a:rPr lang="ar-AE" dirty="0"/>
              <a:t>تقديم معلومات واضحة ومبسطة للعملاء غير المتخصصين، خاصة في الخدمات المالية المعقدة.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58748F0-CF7B-A287-AF62-8F06F27D3C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494611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023C3-1D46-2A1B-D3C2-7F851FBB918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B24AC5-1969-A4F0-6609-C1E79D257C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13C4001-0F30-3747-C67F-2514FDBBA640}"/>
              </a:ext>
            </a:extLst>
          </p:cNvPr>
          <p:cNvSpPr txBox="1"/>
          <p:nvPr/>
        </p:nvSpPr>
        <p:spPr>
          <a:xfrm>
            <a:off x="3954780" y="1136133"/>
            <a:ext cx="72009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أدوار الحوكمة في البيئة المالية الرقمية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FB1E6321-C361-1530-29DA-4F2FE8B368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F95FC16-D500-580B-9941-BF8844D4ED92}"/>
              </a:ext>
            </a:extLst>
          </p:cNvPr>
          <p:cNvSpPr txBox="1"/>
          <p:nvPr/>
        </p:nvSpPr>
        <p:spPr>
          <a:xfrm>
            <a:off x="3035431" y="2055043"/>
            <a:ext cx="8507192" cy="378052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الثقة في الشركات الناشئة في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غالبًا ما تكون شركات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جديدة، يفتقر المستثمرون للثقة الكاملة بها.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الثقة مهمة في شركات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لأن المستهلكين والمستثمرين يتعاملون مع كيانات غير تقليدية (غالبًا دون فروع أو وجود مادي).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التعاملات تعتمد على التقنية كليًا (محافظ رقمية، قروض رقمية، استثمارات آلية).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المخاطر المرتبطة بفشل الأنظمة، أو الاختراق، أو الاحتيال أعلى من الشركات التقليدية.</a:t>
            </a:r>
          </a:p>
          <a:p>
            <a:pPr marR="0" lvl="0" algn="just"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لذلك من الأهمية وجود هيكل حوكمة  فعال يُظهر الجدية والانضباط المؤسسي ويتم ذلك بوضع ضوابط داخلية للرقابة المالية والتقنية وتعيين لجان متخصصة (مثل لجنة المخاطر، ولجنة المراجعة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BE4ACC15-5F96-DFBD-5503-613A699580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909322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AC1FD-84B1-F702-2864-CA958FDD9EA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B48C272-37E6-2EBB-E146-B545F91B33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58F1F87-5442-DEE0-07D1-26FEDB984E5F}"/>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التجارب العربية في مجال التكنولوجيا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0E302FE7-12FC-5C5B-8BFF-13400DEFDE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529A4E3-BB59-A827-C592-C750CF638151}"/>
              </a:ext>
            </a:extLst>
          </p:cNvPr>
          <p:cNvSpPr txBox="1"/>
          <p:nvPr/>
        </p:nvSpPr>
        <p:spPr>
          <a:xfrm>
            <a:off x="1677971" y="1799303"/>
            <a:ext cx="9864652" cy="419723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 العربية السعودية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البنك المركزي السعودي بيئة تجريبية تشريعية</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لتجريب حلول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بشكل آمن ، وتم وضع  إطارًا تنظيميًا للمدفوعات الإلكترونية، وتمويل الأفراد، وخدمات التشفير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استراتيجية التكنولوجيا المالية (2021): تهدف إلى تمكين  عدد أكبر من شركات التقنية المالية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lang="ar-EG" dirty="0">
                <a:solidFill>
                  <a:prstClr val="black"/>
                </a:solidFill>
                <a:latin typeface="Alexandria regular" pitchFamily="2" charset="-78"/>
                <a:cs typeface="Times New Roman" panose="02020603050405020304" pitchFamily="18" charset="0"/>
              </a:rPr>
              <a:t> ب</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حلول 2030.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النشطة: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شركات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HalalaH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ومحفظة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UrPay</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تنظيم الدفع الإلكتروني، التمويل الاستهلاكي، و</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Buy Now Pay Later (BNPL).</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الجوانب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البنك المركزي يُصدر رخص تنظيمية مؤقتة.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الربط بين أنظمة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وأنظمة مكافحة غسل الأموال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002F034-B0C1-0F71-DABC-C443BD32C7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761693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79C7E-CC95-89DD-4285-8DC4B7BE291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1964E1D-7969-F2E3-37C0-097D645389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72F85FE-6AE4-5444-97F7-49F76EF8000A}"/>
              </a:ext>
            </a:extLst>
          </p:cNvPr>
          <p:cNvSpPr txBox="1"/>
          <p:nvPr/>
        </p:nvSpPr>
        <p:spPr>
          <a:xfrm>
            <a:off x="3535052" y="1136132"/>
            <a:ext cx="692870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التجارب العربية في مجال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30695E26-2C4E-0920-6573-CA824C542C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31F47D5-F00B-E8D5-1BB6-F4D8C152E649}"/>
              </a:ext>
            </a:extLst>
          </p:cNvPr>
          <p:cNvSpPr txBox="1"/>
          <p:nvPr/>
        </p:nvSpPr>
        <p:spPr>
          <a:xfrm>
            <a:off x="1036320" y="1799303"/>
            <a:ext cx="10506303" cy="436157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SA" sz="1800" b="1" kern="100" dirty="0">
                <a:effectLst/>
                <a:latin typeface="Aptos" panose="020B0004020202020204" pitchFamily="34" charset="0"/>
                <a:ea typeface="Aptos" panose="020B0004020202020204" pitchFamily="34" charset="0"/>
                <a:cs typeface="Arial" panose="020B0604020202020204" pitchFamily="34" charset="0"/>
              </a:rPr>
              <a:t>جمهورية مصر العربية</a:t>
            </a:r>
            <a:r>
              <a:rPr lang="ar-EG" sz="1800" b="1" kern="100" dirty="0">
                <a:effectLst/>
                <a:latin typeface="Aptos" panose="020B0004020202020204" pitchFamily="34" charset="0"/>
                <a:ea typeface="Aptos" panose="020B0004020202020204" pitchFamily="34" charset="0"/>
                <a:cs typeface="Arial" panose="020B0604020202020204" pitchFamily="34" charset="0"/>
              </a:rPr>
              <a:t> : </a:t>
            </a:r>
          </a:p>
          <a:p>
            <a:pPr marL="342900" lvl="0" indent="-342900" algn="r" rtl="1">
              <a:lnSpc>
                <a:spcPct val="107000"/>
              </a:lnSpc>
              <a:spcAft>
                <a:spcPts val="800"/>
              </a:spcAft>
              <a:buSzPts val="1000"/>
              <a:buFont typeface="Symbol" panose="05050102010706020507" pitchFamily="18" charset="2"/>
              <a:buChar char=""/>
              <a:tabLst>
                <a:tab pos="457200" algn="l"/>
              </a:tabLst>
            </a:pPr>
            <a:r>
              <a:rPr lang="ar-EG" sz="1800" kern="100" dirty="0">
                <a:effectLst/>
                <a:latin typeface="Aptos" panose="020B0004020202020204" pitchFamily="34" charset="0"/>
                <a:ea typeface="Aptos" panose="020B0004020202020204" pitchFamily="34" charset="0"/>
                <a:cs typeface="Arial" panose="020B0604020202020204" pitchFamily="34" charset="0"/>
              </a:rPr>
              <a:t>أقرت قانون تنظيم التكنولوجيا المالية في الأنشطة المالية غير المصرفية (2022) ، وتعمل على تعزيز منظومة الدفع الإلكتروني والتوقيع الرقمي.</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إطلاق صندوق تمويل للشركات الناشئة في</a:t>
            </a:r>
            <a:r>
              <a:rPr lang="en-AE" sz="1800" kern="100" dirty="0">
                <a:effectLst/>
                <a:latin typeface="Aptos" panose="020B0004020202020204" pitchFamily="34" charset="0"/>
                <a:ea typeface="Aptos" panose="020B0004020202020204" pitchFamily="34" charset="0"/>
                <a:cs typeface="Arial" panose="020B0604020202020204" pitchFamily="34" charset="0"/>
              </a:rPr>
              <a:t> FinTech </a:t>
            </a:r>
            <a:r>
              <a:rPr lang="ar-SA" sz="1800" kern="100" dirty="0">
                <a:effectLst/>
                <a:latin typeface="Aptos" panose="020B0004020202020204" pitchFamily="34" charset="0"/>
                <a:ea typeface="Aptos" panose="020B0004020202020204" pitchFamily="34" charset="0"/>
                <a:cs typeface="Arial" panose="020B0604020202020204" pitchFamily="34" charset="0"/>
              </a:rPr>
              <a:t>من البنك المركزي</a:t>
            </a:r>
            <a:r>
              <a:rPr lang="en-AE" sz="1800" kern="100" dirty="0">
                <a:effectLst/>
                <a:latin typeface="Aptos" panose="020B0004020202020204" pitchFamily="34" charset="0"/>
                <a:ea typeface="Aptos" panose="020B0004020202020204" pitchFamily="34" charset="0"/>
                <a:cs typeface="Arial" panose="020B0604020202020204" pitchFamily="34" charset="0"/>
              </a:rPr>
              <a:t>.</a:t>
            </a:r>
          </a:p>
          <a:p>
            <a:pPr algn="r" rtl="1">
              <a:lnSpc>
                <a:spcPct val="107000"/>
              </a:lnSpc>
              <a:spcAft>
                <a:spcPts val="800"/>
              </a:spcAft>
              <a:buNone/>
            </a:pPr>
            <a:r>
              <a:rPr lang="ar-SA" sz="1800" b="1" kern="100" dirty="0">
                <a:effectLst/>
                <a:latin typeface="Aptos" panose="020B0004020202020204" pitchFamily="34" charset="0"/>
                <a:ea typeface="Aptos" panose="020B0004020202020204" pitchFamily="34" charset="0"/>
                <a:cs typeface="Arial" panose="020B0604020202020204" pitchFamily="34" charset="0"/>
              </a:rPr>
              <a:t> خدمات</a:t>
            </a:r>
            <a:r>
              <a:rPr lang="en-AE" sz="1800" b="1" kern="100" dirty="0">
                <a:effectLst/>
                <a:latin typeface="Aptos" panose="020B0004020202020204" pitchFamily="34" charset="0"/>
                <a:ea typeface="Aptos" panose="020B0004020202020204" pitchFamily="34" charset="0"/>
                <a:cs typeface="Arial" panose="020B0604020202020204" pitchFamily="34" charset="0"/>
              </a:rPr>
              <a:t> FinTech </a:t>
            </a:r>
            <a:r>
              <a:rPr lang="ar-SA" sz="1800" b="1" kern="100" dirty="0">
                <a:effectLst/>
                <a:latin typeface="Aptos" panose="020B0004020202020204" pitchFamily="34" charset="0"/>
                <a:ea typeface="Aptos" panose="020B0004020202020204" pitchFamily="34" charset="0"/>
                <a:cs typeface="Arial" panose="020B0604020202020204" pitchFamily="34" charset="0"/>
              </a:rPr>
              <a:t>النشطة</a:t>
            </a:r>
            <a:r>
              <a:rPr lang="en-AE" sz="1800" b="1" kern="100" dirty="0">
                <a:effectLst/>
                <a:latin typeface="Aptos" panose="020B0004020202020204" pitchFamily="34" charset="0"/>
                <a:ea typeface="Aptos" panose="020B0004020202020204" pitchFamily="34" charset="0"/>
                <a:cs typeface="Arial" panose="020B0604020202020204" pitchFamily="34" charset="0"/>
              </a:rPr>
              <a:t>:</a:t>
            </a: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تطبيقات مثل</a:t>
            </a:r>
            <a:r>
              <a:rPr lang="en-AE" sz="1800" kern="100" dirty="0">
                <a:effectLst/>
                <a:latin typeface="Aptos" panose="020B0004020202020204" pitchFamily="34" charset="0"/>
                <a:ea typeface="Aptos" panose="020B0004020202020204" pitchFamily="34" charset="0"/>
                <a:cs typeface="Arial" panose="020B0604020202020204" pitchFamily="34" charset="0"/>
              </a:rPr>
              <a:t> </a:t>
            </a:r>
            <a:r>
              <a:rPr lang="en-AE" sz="1800" kern="100" dirty="0" err="1">
                <a:effectLst/>
                <a:latin typeface="Aptos" panose="020B0004020202020204" pitchFamily="34" charset="0"/>
                <a:ea typeface="Aptos" panose="020B0004020202020204" pitchFamily="34" charset="0"/>
                <a:cs typeface="Arial" panose="020B0604020202020204" pitchFamily="34" charset="0"/>
              </a:rPr>
              <a:t>Fawry</a:t>
            </a:r>
            <a:r>
              <a:rPr lang="en-AE" sz="1800" kern="100">
                <a:effectLst/>
                <a:latin typeface="Aptos" panose="020B0004020202020204" pitchFamily="34" charset="0"/>
                <a:ea typeface="Aptos" panose="020B0004020202020204" pitchFamily="34" charset="0"/>
                <a:cs typeface="Arial" panose="020B0604020202020204" pitchFamily="34" charset="0"/>
              </a:rPr>
              <a:t>  </a:t>
            </a:r>
            <a:r>
              <a:rPr lang="ar-SA" sz="1800" kern="100">
                <a:effectLst/>
                <a:latin typeface="Aptos" panose="020B0004020202020204" pitchFamily="34" charset="0"/>
                <a:ea typeface="Aptos" panose="020B0004020202020204" pitchFamily="34" charset="0"/>
                <a:cs typeface="Arial" panose="020B0604020202020204" pitchFamily="34" charset="0"/>
              </a:rPr>
              <a:t>و</a:t>
            </a:r>
            <a:r>
              <a:rPr lang="en-AE" sz="1800" kern="100" dirty="0" err="1">
                <a:effectLst/>
                <a:latin typeface="Aptos" panose="020B0004020202020204" pitchFamily="34" charset="0"/>
                <a:ea typeface="Aptos" panose="020B0004020202020204" pitchFamily="34" charset="0"/>
                <a:cs typeface="Arial" panose="020B0604020202020204" pitchFamily="34" charset="0"/>
              </a:rPr>
              <a:t>Instapay</a:t>
            </a: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استخدام واسع لنقاط الدفع الرقمي</a:t>
            </a:r>
            <a:r>
              <a:rPr lang="en-AE" sz="1800" kern="100" dirty="0">
                <a:effectLst/>
                <a:latin typeface="Aptos" panose="020B0004020202020204" pitchFamily="34" charset="0"/>
                <a:ea typeface="Aptos" panose="020B0004020202020204" pitchFamily="34" charset="0"/>
                <a:cs typeface="Arial" panose="020B0604020202020204" pitchFamily="34" charset="0"/>
              </a:rPr>
              <a:t> QR.</a:t>
            </a:r>
          </a:p>
          <a:p>
            <a:pPr algn="r" rtl="1">
              <a:lnSpc>
                <a:spcPct val="107000"/>
              </a:lnSpc>
              <a:spcAft>
                <a:spcPts val="800"/>
              </a:spcAft>
              <a:buNone/>
            </a:pPr>
            <a:r>
              <a:rPr lang="ar-SA" sz="1800" b="1" kern="100" dirty="0">
                <a:effectLst/>
                <a:latin typeface="Aptos" panose="020B0004020202020204" pitchFamily="34" charset="0"/>
                <a:ea typeface="Aptos" panose="020B0004020202020204" pitchFamily="34" charset="0"/>
                <a:cs typeface="Arial" panose="020B0604020202020204" pitchFamily="34" charset="0"/>
              </a:rPr>
              <a:t> الإطار القانوني</a:t>
            </a:r>
            <a:r>
              <a:rPr lang="en-AE" sz="1800" b="1" kern="100" dirty="0">
                <a:effectLst/>
                <a:latin typeface="Aptos" panose="020B0004020202020204" pitchFamily="34" charset="0"/>
                <a:ea typeface="Aptos" panose="020B0004020202020204" pitchFamily="34" charset="0"/>
                <a:cs typeface="Arial" panose="020B0604020202020204" pitchFamily="34" charset="0"/>
              </a:rPr>
              <a:t>:</a:t>
            </a: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الرقابة المالية تشرف على أنشطة شركات التمويل الجماعي والإقراض الرقمي</a:t>
            </a:r>
            <a:r>
              <a:rPr lang="en-AE" sz="18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التوسع في الشمول المالي من خلال خدمات الهاتف المحمول</a:t>
            </a:r>
            <a:r>
              <a:rPr lang="en-AE" sz="1800" kern="100" dirty="0">
                <a:effectLst/>
                <a:latin typeface="Aptos" panose="020B0004020202020204" pitchFamily="34" charset="0"/>
                <a:ea typeface="Aptos" panose="020B0004020202020204" pitchFamily="34" charset="0"/>
                <a:cs typeface="Arial" panose="020B0604020202020204" pitchFamily="34" charset="0"/>
              </a:rPr>
              <a:t>.</a:t>
            </a: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6464CED-82EF-FD43-B7ED-6870A7B911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20921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DDC10-945A-79AB-7AEC-5FED54BF01A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00F353C-B85A-8BA2-4AF4-70E236BA2CA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E756137-7217-C613-9AC5-5626686DE9B3}"/>
              </a:ext>
            </a:extLst>
          </p:cNvPr>
          <p:cNvSpPr txBox="1"/>
          <p:nvPr/>
        </p:nvSpPr>
        <p:spPr>
          <a:xfrm>
            <a:off x="3535052" y="1136132"/>
            <a:ext cx="692870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التجارب العربية في مجال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D7F5A1A7-0836-8C92-7B96-41D1FE2401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3F8E601-6E07-D57C-A7C2-B320B21A2081}"/>
              </a:ext>
            </a:extLst>
          </p:cNvPr>
          <p:cNvSpPr txBox="1"/>
          <p:nvPr/>
        </p:nvSpPr>
        <p:spPr>
          <a:xfrm>
            <a:off x="1008668" y="2351987"/>
            <a:ext cx="10533955" cy="3267305"/>
          </a:xfrm>
          <a:prstGeom prst="rect">
            <a:avLst/>
          </a:prstGeom>
          <a:noFill/>
        </p:spPr>
        <p:txBody>
          <a:bodyPr wrap="square" rtlCol="0">
            <a:spAutoFit/>
          </a:bodyPr>
          <a:lstStyle/>
          <a:p>
            <a:pPr algn="r" rtl="1">
              <a:lnSpc>
                <a:spcPct val="107000"/>
              </a:lnSpc>
              <a:spcAft>
                <a:spcPts val="800"/>
              </a:spcAft>
              <a:buNone/>
            </a:pPr>
            <a:r>
              <a:rPr lang="ar-SA" sz="1800" b="1" kern="100" dirty="0">
                <a:effectLst/>
                <a:latin typeface="Aptos" panose="020B0004020202020204" pitchFamily="34" charset="0"/>
                <a:ea typeface="Aptos" panose="020B0004020202020204" pitchFamily="34" charset="0"/>
                <a:cs typeface="Arial" panose="020B0604020202020204" pitchFamily="34" charset="0"/>
              </a:rPr>
              <a:t>مملكة البحرين</a:t>
            </a:r>
            <a:r>
              <a:rPr lang="ar-EG" sz="1800" b="1" kern="100" dirty="0">
                <a:effectLst/>
                <a:latin typeface="Aptos" panose="020B0004020202020204" pitchFamily="34" charset="0"/>
                <a:ea typeface="Aptos" panose="020B0004020202020204" pitchFamily="34" charset="0"/>
                <a:cs typeface="Arial" panose="020B0604020202020204" pitchFamily="34" charset="0"/>
              </a:rPr>
              <a:t> :</a:t>
            </a: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EG" sz="1800" b="1" kern="100" dirty="0">
                <a:effectLst/>
                <a:latin typeface="Aptos" panose="020B0004020202020204" pitchFamily="34" charset="0"/>
                <a:ea typeface="Aptos" panose="020B0004020202020204" pitchFamily="34" charset="0"/>
                <a:cs typeface="Arial" panose="020B0604020202020204" pitchFamily="34" charset="0"/>
              </a:rPr>
              <a:t>أطلقت </a:t>
            </a:r>
            <a:r>
              <a:rPr lang="ar-SA" sz="1800" b="1" kern="100" dirty="0">
                <a:effectLst/>
                <a:latin typeface="Aptos" panose="020B0004020202020204" pitchFamily="34" charset="0"/>
                <a:ea typeface="Aptos" panose="020B0004020202020204" pitchFamily="34" charset="0"/>
                <a:cs typeface="Arial" panose="020B0604020202020204" pitchFamily="34" charset="0"/>
              </a:rPr>
              <a:t>بيئة اختبار تنظيمية</a:t>
            </a:r>
            <a:r>
              <a:rPr lang="ar-SA" sz="1800" kern="100" dirty="0">
                <a:effectLst/>
                <a:latin typeface="Aptos" panose="020B0004020202020204" pitchFamily="34" charset="0"/>
                <a:ea typeface="Aptos" panose="020B0004020202020204" pitchFamily="34" charset="0"/>
                <a:cs typeface="Arial" panose="020B0604020202020204" pitchFamily="34" charset="0"/>
              </a:rPr>
              <a:t> </a:t>
            </a:r>
            <a:r>
              <a:rPr lang="en-AE" sz="1800" kern="100" dirty="0">
                <a:effectLst/>
                <a:latin typeface="Aptos" panose="020B0004020202020204" pitchFamily="34" charset="0"/>
                <a:ea typeface="Aptos" panose="020B0004020202020204" pitchFamily="34" charset="0"/>
                <a:cs typeface="Arial" panose="020B0604020202020204" pitchFamily="34" charset="0"/>
              </a:rPr>
              <a:t>(Regulatory Sandbox) </a:t>
            </a:r>
            <a:r>
              <a:rPr lang="ar-EG" sz="1800" kern="100" dirty="0">
                <a:effectLst/>
                <a:latin typeface="Aptos" panose="020B0004020202020204" pitchFamily="34" charset="0"/>
                <a:ea typeface="Aptos" panose="020B0004020202020204" pitchFamily="34" charset="0"/>
                <a:cs typeface="Arial" panose="020B0604020202020204" pitchFamily="34" charset="0"/>
              </a:rPr>
              <a:t> </a:t>
            </a:r>
            <a:r>
              <a:rPr lang="ar-SA" sz="1800" kern="100" dirty="0">
                <a:effectLst/>
                <a:latin typeface="Aptos" panose="020B0004020202020204" pitchFamily="34" charset="0"/>
                <a:ea typeface="Aptos" panose="020B0004020202020204" pitchFamily="34" charset="0"/>
                <a:cs typeface="Arial" panose="020B0604020202020204" pitchFamily="34" charset="0"/>
              </a:rPr>
              <a:t>منذ 2017</a:t>
            </a:r>
            <a:r>
              <a:rPr lang="en-AE" sz="18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هيئة تنظيم السوق المالي تدير إصدار التراخيص الرقمية</a:t>
            </a:r>
            <a:r>
              <a:rPr lang="en-AE" sz="1800" kern="100" dirty="0">
                <a:effectLst/>
                <a:latin typeface="Aptos" panose="020B0004020202020204" pitchFamily="34" charset="0"/>
                <a:ea typeface="Aptos" panose="020B0004020202020204" pitchFamily="34" charset="0"/>
                <a:cs typeface="Arial" panose="020B0604020202020204" pitchFamily="34" charset="0"/>
              </a:rPr>
              <a:t>.</a:t>
            </a:r>
          </a:p>
          <a:p>
            <a:pPr algn="r" rtl="1">
              <a:lnSpc>
                <a:spcPct val="107000"/>
              </a:lnSpc>
              <a:spcAft>
                <a:spcPts val="800"/>
              </a:spcAft>
              <a:buNone/>
            </a:pPr>
            <a:r>
              <a:rPr lang="ar-SA" sz="1800" b="1" kern="100" dirty="0">
                <a:effectLst/>
                <a:latin typeface="Aptos" panose="020B0004020202020204" pitchFamily="34" charset="0"/>
                <a:ea typeface="Aptos" panose="020B0004020202020204" pitchFamily="34" charset="0"/>
                <a:cs typeface="Arial" panose="020B0604020202020204" pitchFamily="34" charset="0"/>
              </a:rPr>
              <a:t>أبرز المشاريع</a:t>
            </a:r>
            <a:r>
              <a:rPr lang="en-AE" sz="1800" b="1" kern="100" dirty="0">
                <a:effectLst/>
                <a:latin typeface="Aptos" panose="020B0004020202020204" pitchFamily="34" charset="0"/>
                <a:ea typeface="Aptos" panose="020B0004020202020204" pitchFamily="34" charset="0"/>
                <a:cs typeface="Arial" panose="020B0604020202020204" pitchFamily="34" charset="0"/>
              </a:rPr>
              <a:t>:</a:t>
            </a: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دعم المحافظ الرقمية مثل</a:t>
            </a:r>
            <a:r>
              <a:rPr lang="ar-EG" sz="1800" kern="100" dirty="0">
                <a:effectLst/>
                <a:latin typeface="Aptos" panose="020B0004020202020204" pitchFamily="34" charset="0"/>
                <a:ea typeface="Aptos" panose="020B0004020202020204" pitchFamily="34" charset="0"/>
                <a:cs typeface="Arial" panose="020B0604020202020204" pitchFamily="34" charset="0"/>
              </a:rPr>
              <a:t> </a:t>
            </a:r>
            <a:r>
              <a:rPr lang="en-AE" sz="1800" kern="100" dirty="0">
                <a:effectLst/>
                <a:latin typeface="Aptos" panose="020B0004020202020204" pitchFamily="34" charset="0"/>
                <a:ea typeface="Aptos" panose="020B0004020202020204" pitchFamily="34" charset="0"/>
                <a:cs typeface="Arial" panose="020B0604020202020204" pitchFamily="34" charset="0"/>
              </a:rPr>
              <a:t> Benefit Pay</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Arial" panose="020B0604020202020204" pitchFamily="34" charset="0"/>
              </a:rPr>
              <a:t>اختبار تقنيات البلوك تشين في تحويل الأموال</a:t>
            </a:r>
            <a:r>
              <a:rPr lang="en-AE" sz="1800" kern="100" dirty="0">
                <a:effectLst/>
                <a:latin typeface="Aptos" panose="020B0004020202020204" pitchFamily="34" charset="0"/>
                <a:ea typeface="Aptos" panose="020B0004020202020204" pitchFamily="34" charset="0"/>
                <a:cs typeface="Arial" panose="020B0604020202020204" pitchFamily="34"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0EF4D92-D6B9-B96D-9114-DD289156D4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34144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CFCCE-FE1F-C1B9-3D85-FCA20A1BB7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EFE00F-A3C9-F1B3-B7B7-A846049694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8EECF19-4376-01AA-DF76-D690078CE497}"/>
              </a:ext>
            </a:extLst>
          </p:cNvPr>
          <p:cNvSpPr txBox="1"/>
          <p:nvPr/>
        </p:nvSpPr>
        <p:spPr>
          <a:xfrm>
            <a:off x="3535052" y="1136132"/>
            <a:ext cx="692870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التجارب العربية في مجال التكنولوجيا المالية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CCA64D56-9D8F-6813-E87C-B174BAA91D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395F032-6A7B-DA7D-8758-AF4DAFF3266A}"/>
              </a:ext>
            </a:extLst>
          </p:cNvPr>
          <p:cNvSpPr txBox="1"/>
          <p:nvPr/>
        </p:nvSpPr>
        <p:spPr>
          <a:xfrm>
            <a:off x="1036320" y="1799303"/>
            <a:ext cx="10506303" cy="33665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 الأردنية الهاشمية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طوّر بوابة الدفع الإلكتروني الوطنية - منصة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FAWATEERcom</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للمدفوعات الحكومية.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بنك الاتحاد يطلق أول بنك رقمي</a:t>
            </a:r>
            <a:r>
              <a:rPr lang="ar-EG" dirty="0">
                <a:solidFill>
                  <a:prstClr val="black"/>
                </a:solidFill>
                <a:latin typeface="Alexandria regular" pitchFamily="2" charset="-78"/>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أهم ا</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لتحديات: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لتحديث التشريعات المالية التقليدية لتتناسب مع الحلول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E38A4B5-48E9-FBE9-ABDF-78C6BAA6A2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098779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2978870" y="2104524"/>
            <a:ext cx="8408709" cy="3366563"/>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تقارير البنك الدولي وصندوق النقد العربي عن التحول الرقمي في القطاع المالي.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لوائح البنك المركزي السعودي </a:t>
            </a:r>
            <a:r>
              <a:rPr lang="en-US" dirty="0">
                <a:solidFill>
                  <a:prstClr val="black"/>
                </a:solidFill>
                <a:latin typeface="Alexandria regular" pitchFamily="2" charset="-78"/>
                <a:cs typeface="Times New Roman" panose="02020603050405020304" pitchFamily="18" charset="0"/>
              </a:rPr>
              <a:t> SAMA) </a:t>
            </a:r>
            <a:r>
              <a:rPr lang="ar-EG" dirty="0">
                <a:solidFill>
                  <a:prstClr val="black"/>
                </a:solidFill>
                <a:latin typeface="Alexandria regular" pitchFamily="2" charset="-78"/>
                <a:cs typeface="Times New Roman" panose="02020603050405020304" pitchFamily="18" charset="0"/>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المبادىء الرئيسة للحوكمة الصادرة من البنك المركزي السعودي.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لوائح مصرف الإمارات المركزي فيما يخص </a:t>
            </a:r>
            <a:r>
              <a:rPr lang="en-US" dirty="0">
                <a:solidFill>
                  <a:prstClr val="black"/>
                </a:solidFill>
                <a:latin typeface="Alexandria regular" pitchFamily="2" charset="-78"/>
                <a:cs typeface="Times New Roman" panose="02020603050405020304" pitchFamily="18" charset="0"/>
              </a:rPr>
              <a:t>Sandboxes</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لوائح مركز دبي المالي العالمي بشأن شركات التكنولوجيا المالية</a:t>
            </a:r>
            <a:r>
              <a:rPr lang="ar-EG" dirty="0">
                <a:solidFill>
                  <a:prstClr val="black"/>
                </a:solidFill>
                <a:latin typeface="Alexandria regular" pitchFamily="2" charset="-78"/>
                <a:cs typeface="Times New Roman" panose="02020603050405020304" pitchFamily="18" charset="0"/>
              </a:rPr>
              <a:t>.</a:t>
            </a:r>
            <a:endParaRPr lang="en-US"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Tx/>
              <a:buChar char="-"/>
              <a:tabLst/>
              <a:defRPr/>
            </a:pPr>
            <a:endParaRPr lang="ar-EG"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CF759E9-BCDC-4532-A547-E4EFE93DB1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9492</TotalTime>
  <Words>3224</Words>
  <Application>Microsoft Office PowerPoint</Application>
  <PresentationFormat>شاشة عريضة</PresentationFormat>
  <Paragraphs>305</Paragraphs>
  <Slides>38</Slides>
  <Notes>36</Notes>
  <HiddenSlides>0</HiddenSlides>
  <MMClips>0</MMClips>
  <ScaleCrop>false</ScaleCrop>
  <HeadingPairs>
    <vt:vector size="6" baseType="variant">
      <vt:variant>
        <vt:lpstr>الخطوط المستخدمة</vt:lpstr>
      </vt:variant>
      <vt:variant>
        <vt:i4>10</vt:i4>
      </vt:variant>
      <vt:variant>
        <vt:lpstr>نسق</vt:lpstr>
      </vt:variant>
      <vt:variant>
        <vt:i4>3</vt:i4>
      </vt:variant>
      <vt:variant>
        <vt:lpstr>عناوين الشرائح</vt:lpstr>
      </vt:variant>
      <vt:variant>
        <vt:i4>38</vt:i4>
      </vt:variant>
    </vt:vector>
  </HeadingPairs>
  <TitlesOfParts>
    <vt:vector size="51" baseType="lpstr">
      <vt:lpstr>Alexandria</vt:lpstr>
      <vt:lpstr>Alexandria Black</vt:lpstr>
      <vt:lpstr>Alexandria regular</vt:lpstr>
      <vt:lpstr>Aptos</vt:lpstr>
      <vt:lpstr>Arial</vt:lpstr>
      <vt:lpstr>Calibri</vt:lpstr>
      <vt:lpstr>Calibri Light</vt:lpstr>
      <vt:lpstr>Symbol</vt:lpstr>
      <vt:lpstr>Times New Roman</vt:lpstr>
      <vt:lpstr>Wingdings</vt: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89</cp:revision>
  <dcterms:created xsi:type="dcterms:W3CDTF">2023-04-29T09:08:00Z</dcterms:created>
  <dcterms:modified xsi:type="dcterms:W3CDTF">2026-02-02T07:16:00Z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