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4.xml" ContentType="application/vnd.openxmlformats-officedocument.presentationml.tags+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6.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888" r:id="rId2"/>
    <p:sldId id="810" r:id="rId3"/>
    <p:sldId id="901" r:id="rId4"/>
    <p:sldId id="904" r:id="rId5"/>
    <p:sldId id="902" r:id="rId6"/>
    <p:sldId id="903" r:id="rId7"/>
    <p:sldId id="905" r:id="rId8"/>
    <p:sldId id="844" r:id="rId9"/>
    <p:sldId id="840" r:id="rId10"/>
    <p:sldId id="890" r:id="rId11"/>
    <p:sldId id="891" r:id="rId12"/>
    <p:sldId id="892" r:id="rId13"/>
    <p:sldId id="906" r:id="rId14"/>
    <p:sldId id="907" r:id="rId15"/>
    <p:sldId id="841" r:id="rId16"/>
    <p:sldId id="842" r:id="rId17"/>
    <p:sldId id="893" r:id="rId18"/>
    <p:sldId id="896" r:id="rId19"/>
    <p:sldId id="845" r:id="rId20"/>
    <p:sldId id="894" r:id="rId21"/>
    <p:sldId id="846" r:id="rId22"/>
    <p:sldId id="895" r:id="rId23"/>
    <p:sldId id="847" r:id="rId24"/>
    <p:sldId id="908" r:id="rId25"/>
    <p:sldId id="900" r:id="rId26"/>
    <p:sldId id="897" r:id="rId27"/>
    <p:sldId id="909" r:id="rId28"/>
    <p:sldId id="899" r:id="rId29"/>
    <p:sldId id="917" r:id="rId30"/>
    <p:sldId id="848" r:id="rId31"/>
    <p:sldId id="910" r:id="rId32"/>
    <p:sldId id="849" r:id="rId33"/>
    <p:sldId id="911" r:id="rId34"/>
    <p:sldId id="850" r:id="rId35"/>
    <p:sldId id="815" r:id="rId36"/>
    <p:sldId id="851" r:id="rId37"/>
    <p:sldId id="912" r:id="rId38"/>
    <p:sldId id="853" r:id="rId39"/>
    <p:sldId id="913" r:id="rId40"/>
    <p:sldId id="854" r:id="rId41"/>
    <p:sldId id="914" r:id="rId42"/>
    <p:sldId id="855" r:id="rId43"/>
    <p:sldId id="915" r:id="rId44"/>
    <p:sldId id="856" r:id="rId45"/>
    <p:sldId id="857" r:id="rId46"/>
    <p:sldId id="817" r:id="rId47"/>
    <p:sldId id="867" r:id="rId48"/>
    <p:sldId id="916" r:id="rId49"/>
    <p:sldId id="88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1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640B0F-804D-453A-9474-09AC23F5EF17}" type="datetimeFigureOut">
              <a:rPr lang="en-US" smtClean="0"/>
              <a:t>3/16/2023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23100-B819-41E1-8026-CBC3C10244D8}" type="slidenum">
              <a:rPr lang="en-US" smtClean="0"/>
              <a:t>‹#›</a:t>
            </a:fld>
            <a:endParaRPr lang="en-US"/>
          </a:p>
        </p:txBody>
      </p:sp>
    </p:spTree>
    <p:extLst>
      <p:ext uri="{BB962C8B-B14F-4D97-AF65-F5344CB8AC3E}">
        <p14:creationId xmlns:p14="http://schemas.microsoft.com/office/powerpoint/2010/main" val="2564258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9305F618-2255-6515-A304-64230BF1C0B8}"/>
              </a:ext>
            </a:extLst>
          </p:cNvPr>
          <p:cNvSpPr>
            <a:spLocks noGrp="1" noChangeArrowheads="1"/>
          </p:cNvSpPr>
          <p:nvPr>
            <p:ph type="ftr" sz="quarter" idx="4"/>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b="0" i="0" baseline="0"/>
              <a:t>1.#</a:t>
            </a:r>
          </a:p>
        </p:txBody>
      </p:sp>
      <p:sp>
        <p:nvSpPr>
          <p:cNvPr id="6147" name="Rectangle 2">
            <a:extLst>
              <a:ext uri="{FF2B5EF4-FFF2-40B4-BE49-F238E27FC236}">
                <a16:creationId xmlns:a16="http://schemas.microsoft.com/office/drawing/2014/main" id="{CB9A7F58-D32F-7B1E-0A0F-8EBEF23F9CBD}"/>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0E220989-841A-055C-8D86-D9A30658D8E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CC60BA7-491D-9E7B-04ED-E318830D23B3}"/>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7A68EC01-EC93-1FF7-B6A3-FEFA802F03C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8A9F22B8-28AD-5F13-870F-463D262DE97D}"/>
              </a:ext>
            </a:extLst>
          </p:cNvPr>
          <p:cNvSpPr>
            <a:spLocks noGrp="1" noRot="1" noChangeAspect="1" noChangeArrowheads="1" noTextEdit="1"/>
          </p:cNvSpPr>
          <p:nvPr>
            <p:ph type="sldImg"/>
          </p:nvPr>
        </p:nvSpPr>
        <p:spPr>
          <a:ln/>
        </p:spPr>
      </p:sp>
      <p:sp>
        <p:nvSpPr>
          <p:cNvPr id="59395" name="Rectangle 3">
            <a:extLst>
              <a:ext uri="{FF2B5EF4-FFF2-40B4-BE49-F238E27FC236}">
                <a16:creationId xmlns:a16="http://schemas.microsoft.com/office/drawing/2014/main" id="{703CADD0-D5CF-2922-5710-C0FE7985559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FFDA116E-8F39-9256-18F2-DD917C9F36AD}"/>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3AB725BB-474C-4193-E8FD-D9689A473EA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CE757014-CD6D-0A4E-F93C-8EA0A5921E41}"/>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3B899B32-FE0E-EEDC-2668-AF6CA20C207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D4EE0C20-8B9E-EE67-486B-86243AD00A72}"/>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C57DEB04-A4E6-14A8-B452-0D7E5EDBA7E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2786BF05-E681-0AE7-D712-FFE3C69B5402}"/>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0502DB11-9204-3DB6-53A4-394BB187069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0A0B3603-4454-56B2-C74E-D17A095BCB57}"/>
              </a:ext>
            </a:extLst>
          </p:cNvPr>
          <p:cNvSpPr>
            <a:spLocks noGrp="1" noRot="1" noChangeAspect="1" noChangeArrowheads="1" noTextEdit="1"/>
          </p:cNvSpPr>
          <p:nvPr>
            <p:ph type="sldImg"/>
          </p:nvPr>
        </p:nvSpPr>
        <p:spPr>
          <a:ln/>
        </p:spPr>
      </p:sp>
      <p:sp>
        <p:nvSpPr>
          <p:cNvPr id="69635" name="Rectangle 3">
            <a:extLst>
              <a:ext uri="{FF2B5EF4-FFF2-40B4-BE49-F238E27FC236}">
                <a16:creationId xmlns:a16="http://schemas.microsoft.com/office/drawing/2014/main" id="{F8F6B0CB-168C-C19D-E155-F059305828A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18EACC9B-7A7F-D669-189F-08CC44045959}"/>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620D9352-7FFB-7A7A-7B57-0E3ADD66F0F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ABB095BE-ECFA-2DB4-EC61-F344AEA4D828}"/>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FDEBBDC9-C897-427E-FE5F-CDAD6F83604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EE708181-6953-BF2E-538B-486D3DD595C4}"/>
              </a:ext>
            </a:extLst>
          </p:cNvPr>
          <p:cNvSpPr>
            <a:spLocks noGrp="1" noRot="1" noChangeAspect="1" noChangeArrowheads="1" noTextEdit="1"/>
          </p:cNvSpPr>
          <p:nvPr>
            <p:ph type="sldImg"/>
          </p:nvPr>
        </p:nvSpPr>
        <p:spPr>
          <a:ln/>
        </p:spPr>
      </p:sp>
      <p:sp>
        <p:nvSpPr>
          <p:cNvPr id="75779" name="Rectangle 3">
            <a:extLst>
              <a:ext uri="{FF2B5EF4-FFF2-40B4-BE49-F238E27FC236}">
                <a16:creationId xmlns:a16="http://schemas.microsoft.com/office/drawing/2014/main" id="{97419155-012D-ECD0-39F4-6C9B8AE4AB4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929D28A3-49BF-45FF-ED86-F7C8A4A9C371}"/>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CBB00222-02CA-77B0-9B4C-3E00B808B9C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51F3785C-9064-FF70-D86B-3F1015C20667}"/>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DEA6EEB2-E05E-46E6-AA33-4F0DA905878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9F7C4F99-F212-D7F6-FD23-7C77B2298EBB}"/>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359C577E-BDE7-5E8E-DBD2-728659CDAE8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58809A92-7924-697E-F147-4D703CEBCD6A}"/>
              </a:ext>
            </a:extLst>
          </p:cNvPr>
          <p:cNvSpPr>
            <a:spLocks noGrp="1" noRot="1" noChangeAspect="1" noChangeArrowheads="1" noTextEdit="1"/>
          </p:cNvSpPr>
          <p:nvPr>
            <p:ph type="sldImg"/>
          </p:nvPr>
        </p:nvSpPr>
        <p:spPr>
          <a:ln/>
        </p:spPr>
      </p:sp>
      <p:sp>
        <p:nvSpPr>
          <p:cNvPr id="83971" name="Rectangle 3">
            <a:extLst>
              <a:ext uri="{FF2B5EF4-FFF2-40B4-BE49-F238E27FC236}">
                <a16:creationId xmlns:a16="http://schemas.microsoft.com/office/drawing/2014/main" id="{B49E0906-A7D2-46E5-E6D3-471C937DD61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D357974F-738B-D12A-FE02-1F2C5E12C8C2}"/>
              </a:ext>
            </a:extLst>
          </p:cNvPr>
          <p:cNvSpPr>
            <a:spLocks noGrp="1" noRot="1" noChangeAspect="1" noChangeArrowheads="1" noTextEdit="1"/>
          </p:cNvSpPr>
          <p:nvPr>
            <p:ph type="sldImg"/>
          </p:nvPr>
        </p:nvSpPr>
        <p:spPr>
          <a:ln/>
        </p:spPr>
      </p:sp>
      <p:sp>
        <p:nvSpPr>
          <p:cNvPr id="86019" name="Rectangle 3">
            <a:extLst>
              <a:ext uri="{FF2B5EF4-FFF2-40B4-BE49-F238E27FC236}">
                <a16:creationId xmlns:a16="http://schemas.microsoft.com/office/drawing/2014/main" id="{6C5E057F-8E98-4366-522C-165E3E36B58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5DB94C61-81DF-C712-4F15-98F9FDFECB52}"/>
              </a:ext>
            </a:extLst>
          </p:cNvPr>
          <p:cNvSpPr>
            <a:spLocks noGrp="1" noRot="1" noChangeAspect="1" noChangeArrowheads="1" noTextEdit="1"/>
          </p:cNvSpPr>
          <p:nvPr>
            <p:ph type="sldImg"/>
          </p:nvPr>
        </p:nvSpPr>
        <p:spPr>
          <a:ln/>
        </p:spPr>
      </p:sp>
      <p:sp>
        <p:nvSpPr>
          <p:cNvPr id="88067" name="Rectangle 3">
            <a:extLst>
              <a:ext uri="{FF2B5EF4-FFF2-40B4-BE49-F238E27FC236}">
                <a16:creationId xmlns:a16="http://schemas.microsoft.com/office/drawing/2014/main" id="{0D6A5AA0-AE0A-8960-9A69-580BDFE52E7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C4CFA541-033F-9741-739E-069A987888B6}"/>
              </a:ext>
            </a:extLst>
          </p:cNvPr>
          <p:cNvSpPr>
            <a:spLocks noGrp="1" noRot="1" noChangeAspect="1" noChangeArrowheads="1" noTextEdit="1"/>
          </p:cNvSpPr>
          <p:nvPr>
            <p:ph type="sldImg"/>
          </p:nvPr>
        </p:nvSpPr>
        <p:spPr>
          <a:ln/>
        </p:spPr>
      </p:sp>
      <p:sp>
        <p:nvSpPr>
          <p:cNvPr id="90115" name="Rectangle 3">
            <a:extLst>
              <a:ext uri="{FF2B5EF4-FFF2-40B4-BE49-F238E27FC236}">
                <a16:creationId xmlns:a16="http://schemas.microsoft.com/office/drawing/2014/main" id="{9023ABFF-C5FC-6EDA-8488-739C7EDC1F2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2F512C97-8134-A14B-E001-005CFBE8CD58}"/>
              </a:ext>
            </a:extLst>
          </p:cNvPr>
          <p:cNvSpPr>
            <a:spLocks noGrp="1" noRot="1" noChangeAspect="1" noChangeArrowheads="1" noTextEdit="1"/>
          </p:cNvSpPr>
          <p:nvPr>
            <p:ph type="sldImg"/>
          </p:nvPr>
        </p:nvSpPr>
        <p:spPr>
          <a:ln/>
        </p:spPr>
      </p:sp>
      <p:sp>
        <p:nvSpPr>
          <p:cNvPr id="92163" name="Rectangle 3">
            <a:extLst>
              <a:ext uri="{FF2B5EF4-FFF2-40B4-BE49-F238E27FC236}">
                <a16:creationId xmlns:a16="http://schemas.microsoft.com/office/drawing/2014/main" id="{516C80B2-C016-2DFF-2873-53029B27BFE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a:extLst>
              <a:ext uri="{FF2B5EF4-FFF2-40B4-BE49-F238E27FC236}">
                <a16:creationId xmlns:a16="http://schemas.microsoft.com/office/drawing/2014/main" id="{0361062E-72C8-D8C0-E772-D09B07EFAE79}"/>
              </a:ext>
            </a:extLst>
          </p:cNvPr>
          <p:cNvSpPr>
            <a:spLocks noGrp="1" noRot="1" noChangeAspect="1" noChangeArrowheads="1" noTextEdit="1"/>
          </p:cNvSpPr>
          <p:nvPr>
            <p:ph type="sldImg"/>
          </p:nvPr>
        </p:nvSpPr>
        <p:spPr>
          <a:ln/>
        </p:spPr>
      </p:sp>
      <p:sp>
        <p:nvSpPr>
          <p:cNvPr id="114691" name="Rectangle 3">
            <a:extLst>
              <a:ext uri="{FF2B5EF4-FFF2-40B4-BE49-F238E27FC236}">
                <a16:creationId xmlns:a16="http://schemas.microsoft.com/office/drawing/2014/main" id="{8A3AD7A3-6C58-E264-8392-292BD756910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a:extLst>
              <a:ext uri="{FF2B5EF4-FFF2-40B4-BE49-F238E27FC236}">
                <a16:creationId xmlns:a16="http://schemas.microsoft.com/office/drawing/2014/main" id="{89C3C7C9-CDE4-CA20-EB89-41769D5FF2F4}"/>
              </a:ext>
            </a:extLst>
          </p:cNvPr>
          <p:cNvSpPr>
            <a:spLocks noGrp="1" noRot="1" noChangeAspect="1" noChangeArrowheads="1" noTextEdit="1"/>
          </p:cNvSpPr>
          <p:nvPr>
            <p:ph type="sldImg"/>
          </p:nvPr>
        </p:nvSpPr>
        <p:spPr>
          <a:ln/>
        </p:spPr>
      </p:sp>
      <p:sp>
        <p:nvSpPr>
          <p:cNvPr id="116739" name="Rectangle 3">
            <a:extLst>
              <a:ext uri="{FF2B5EF4-FFF2-40B4-BE49-F238E27FC236}">
                <a16:creationId xmlns:a16="http://schemas.microsoft.com/office/drawing/2014/main" id="{00ABB473-1ADE-A0F3-5B15-410329E0A82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60D4D-7208-1E53-8684-8AD13A882E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C5DAD2A-1661-B0BB-8043-B0103A5FEF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7D11C26-AB84-0A39-6DD8-736A3B8BD67E}"/>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0AB34DBF-F975-9BA0-C60F-B131B48C4D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57539B-0CD3-FB56-ACE8-C2AB8B44F8CE}"/>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2931025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18A3B-9AF8-BD3E-8994-B58B6252D4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D14031-1411-AE24-9C52-48E580474B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DE446B-226B-BE9D-14C3-95C97ED27208}"/>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0E769CFE-9592-4DD6-9F17-664C3AB10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AA7566-2163-FD92-4C65-8A3E69A04782}"/>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1223080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E18AC-A265-79ED-90CB-CECF2E659B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9992F9-7FA4-A1EE-FCB7-823B25F554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C34E05-814B-45A0-C308-F282AE06B24C}"/>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FE70054E-733D-5A48-0183-0B598668D9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98DB6D-DD82-3321-4FE3-EF38BAFCF454}"/>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864478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C5D46-4695-D776-786D-A903874E22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A9109C-EB4E-EAC6-7781-0B0E26C23C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3843DE2-B729-8E8B-9F95-FC3C8DE3BC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119654-64A5-B8DC-F1BE-EE6BEFEA9ADB}"/>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6" name="Footer Placeholder 5">
            <a:extLst>
              <a:ext uri="{FF2B5EF4-FFF2-40B4-BE49-F238E27FC236}">
                <a16:creationId xmlns:a16="http://schemas.microsoft.com/office/drawing/2014/main" id="{C3F8062E-12BF-EC52-2575-746D07CC6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CB3F78-9D0E-4008-999B-32AE77BFC203}"/>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1876864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E9A5C-98B3-616A-FCE5-11CDCCF2439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6A45C6-C09B-496A-EB01-7B2D8942C8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CE7DC2-26C9-5071-416E-66ABF1237DA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5BDC406-1D3E-75DC-1C78-62B85C89EC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7A23AF-F8CB-BC53-E6BD-5C14619DC3D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7B083C8-5445-D4DA-1822-6FA5EFDF3D77}"/>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8" name="Footer Placeholder 7">
            <a:extLst>
              <a:ext uri="{FF2B5EF4-FFF2-40B4-BE49-F238E27FC236}">
                <a16:creationId xmlns:a16="http://schemas.microsoft.com/office/drawing/2014/main" id="{9A6F1D9D-3FFB-8158-5222-BAA3D2A4FFA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5174573-6DFF-1B3C-93AA-762A68984780}"/>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354573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BE3B9-27EC-8F12-5BF5-3246160F706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4B68341-978B-9E65-88CC-E0BFBFA21FE9}"/>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4" name="Footer Placeholder 3">
            <a:extLst>
              <a:ext uri="{FF2B5EF4-FFF2-40B4-BE49-F238E27FC236}">
                <a16:creationId xmlns:a16="http://schemas.microsoft.com/office/drawing/2014/main" id="{804586BA-85EA-C76D-CC6E-1EC11C892EE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81B03D6-C95F-50B5-DD31-CB186B5F54DE}"/>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3518579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16">
            <a:extLst>
              <a:ext uri="{FF2B5EF4-FFF2-40B4-BE49-F238E27FC236}">
                <a16:creationId xmlns:a16="http://schemas.microsoft.com/office/drawing/2014/main" id="{D7A50A82-CC0C-8E1F-6A4C-A2DB4E3557D5}"/>
              </a:ext>
            </a:extLst>
          </p:cNvPr>
          <p:cNvSpPr>
            <a:spLocks noGrp="1" noChangeArrowheads="1"/>
          </p:cNvSpPr>
          <p:nvPr>
            <p:ph type="sldNum" sz="quarter" idx="10"/>
          </p:nvPr>
        </p:nvSpPr>
        <p:spPr>
          <a:xfrm>
            <a:off x="10624635" y="5586013"/>
            <a:ext cx="1014596" cy="457200"/>
          </a:xfrm>
          <a:ln/>
        </p:spPr>
        <p:txBody>
          <a:bodyPr/>
          <a:lstStyle>
            <a:lvl1pPr>
              <a:defRPr/>
            </a:lvl1pPr>
          </a:lstStyle>
          <a:p>
            <a:r>
              <a:rPr lang="en-US" altLang="en-US"/>
              <a:t>5.</a:t>
            </a:r>
            <a:fld id="{6008B90D-C0F6-479F-9C1D-27F19C76AA31}" type="slidenum">
              <a:rPr lang="en-US" altLang="en-US"/>
              <a:pPr/>
              <a:t>‹#›</a:t>
            </a:fld>
            <a:endParaRPr lang="en-US" altLang="en-US"/>
          </a:p>
        </p:txBody>
      </p:sp>
      <p:grpSp>
        <p:nvGrpSpPr>
          <p:cNvPr id="6" name="Group 5">
            <a:extLst>
              <a:ext uri="{FF2B5EF4-FFF2-40B4-BE49-F238E27FC236}">
                <a16:creationId xmlns:a16="http://schemas.microsoft.com/office/drawing/2014/main" id="{A5AFDE70-DBCD-FDFF-A43E-C69B19B8F0C5}"/>
              </a:ext>
            </a:extLst>
          </p:cNvPr>
          <p:cNvGrpSpPr/>
          <p:nvPr userDrawn="1"/>
        </p:nvGrpSpPr>
        <p:grpSpPr>
          <a:xfrm>
            <a:off x="-45648" y="82618"/>
            <a:ext cx="12237648" cy="6980322"/>
            <a:chOff x="0" y="-8467"/>
            <a:chExt cx="12192000" cy="6866467"/>
          </a:xfrm>
        </p:grpSpPr>
        <p:cxnSp>
          <p:nvCxnSpPr>
            <p:cNvPr id="7" name="Straight Connector 6">
              <a:extLst>
                <a:ext uri="{FF2B5EF4-FFF2-40B4-BE49-F238E27FC236}">
                  <a16:creationId xmlns:a16="http://schemas.microsoft.com/office/drawing/2014/main" id="{C55F48C1-401E-0CC6-1813-789481F8DFAC}"/>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8" name="Straight Connector 7">
              <a:extLst>
                <a:ext uri="{FF2B5EF4-FFF2-40B4-BE49-F238E27FC236}">
                  <a16:creationId xmlns:a16="http://schemas.microsoft.com/office/drawing/2014/main" id="{E8A85619-BE60-0B3E-5841-FCAE3DF94261}"/>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9" name="Rectangle 23">
              <a:extLst>
                <a:ext uri="{FF2B5EF4-FFF2-40B4-BE49-F238E27FC236}">
                  <a16:creationId xmlns:a16="http://schemas.microsoft.com/office/drawing/2014/main" id="{20C95790-20E7-45F7-2D5F-EEDA4F5F26D5}"/>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0" name="Rectangle 25">
              <a:extLst>
                <a:ext uri="{FF2B5EF4-FFF2-40B4-BE49-F238E27FC236}">
                  <a16:creationId xmlns:a16="http://schemas.microsoft.com/office/drawing/2014/main" id="{8BE33A60-9995-3ECC-B0D5-078FD08F2322}"/>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1" name="Isosceles Triangle 10">
              <a:extLst>
                <a:ext uri="{FF2B5EF4-FFF2-40B4-BE49-F238E27FC236}">
                  <a16:creationId xmlns:a16="http://schemas.microsoft.com/office/drawing/2014/main" id="{CB548F31-954B-825A-DC3A-1EE62E9B2E5A}"/>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2" name="Rectangle 27">
              <a:extLst>
                <a:ext uri="{FF2B5EF4-FFF2-40B4-BE49-F238E27FC236}">
                  <a16:creationId xmlns:a16="http://schemas.microsoft.com/office/drawing/2014/main" id="{8987B951-4F55-DEBB-4882-6918F6A28459}"/>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3" name="Rectangle 28">
              <a:extLst>
                <a:ext uri="{FF2B5EF4-FFF2-40B4-BE49-F238E27FC236}">
                  <a16:creationId xmlns:a16="http://schemas.microsoft.com/office/drawing/2014/main" id="{6AA66CA5-82E6-E5C7-C115-C2AA7473B1AC}"/>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4" name="Rectangle 29">
              <a:extLst>
                <a:ext uri="{FF2B5EF4-FFF2-40B4-BE49-F238E27FC236}">
                  <a16:creationId xmlns:a16="http://schemas.microsoft.com/office/drawing/2014/main" id="{EEC70596-9D21-B397-B5AE-B8BE2670B5E3}"/>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5" name="Isosceles Triangle 14">
              <a:extLst>
                <a:ext uri="{FF2B5EF4-FFF2-40B4-BE49-F238E27FC236}">
                  <a16:creationId xmlns:a16="http://schemas.microsoft.com/office/drawing/2014/main" id="{F87AC1D9-8E78-FA5F-E0E5-6070ED6E25BB}"/>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6" name="Isosceles Triangle 15">
              <a:extLst>
                <a:ext uri="{FF2B5EF4-FFF2-40B4-BE49-F238E27FC236}">
                  <a16:creationId xmlns:a16="http://schemas.microsoft.com/office/drawing/2014/main" id="{7F430BB7-230C-6961-29F4-DBF9CE031CC4}"/>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7" name="TextBox 16">
            <a:extLst>
              <a:ext uri="{FF2B5EF4-FFF2-40B4-BE49-F238E27FC236}">
                <a16:creationId xmlns:a16="http://schemas.microsoft.com/office/drawing/2014/main" id="{27800A09-4C35-80ED-04B1-83FC46C784F4}"/>
              </a:ext>
            </a:extLst>
          </p:cNvPr>
          <p:cNvSpPr txBox="1"/>
          <p:nvPr userDrawn="1"/>
        </p:nvSpPr>
        <p:spPr>
          <a:xfrm>
            <a:off x="1973653" y="618837"/>
            <a:ext cx="57806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FD90ED32-7509-9767-9199-AE841FAC6B5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167" y="5852697"/>
            <a:ext cx="1348746" cy="1096206"/>
          </a:xfrm>
          <a:prstGeom prst="rect">
            <a:avLst/>
          </a:prstGeom>
        </p:spPr>
      </p:pic>
      <p:pic>
        <p:nvPicPr>
          <p:cNvPr id="19" name="Picture 18">
            <a:extLst>
              <a:ext uri="{FF2B5EF4-FFF2-40B4-BE49-F238E27FC236}">
                <a16:creationId xmlns:a16="http://schemas.microsoft.com/office/drawing/2014/main" id="{76576EC8-73CE-4525-013B-85B1E2F24E23}"/>
              </a:ext>
            </a:extLst>
          </p:cNvPr>
          <p:cNvPicPr>
            <a:picLocks noChangeAspect="1"/>
          </p:cNvPicPr>
          <p:nvPr userDrawn="1"/>
        </p:nvPicPr>
        <p:blipFill>
          <a:blip r:embed="rId3"/>
          <a:stretch>
            <a:fillRect/>
          </a:stretch>
        </p:blipFill>
        <p:spPr>
          <a:xfrm>
            <a:off x="0" y="-24640"/>
            <a:ext cx="10086109" cy="1610200"/>
          </a:xfrm>
          <a:prstGeom prst="rect">
            <a:avLst/>
          </a:prstGeom>
        </p:spPr>
      </p:pic>
      <p:pic>
        <p:nvPicPr>
          <p:cNvPr id="20" name="Picture 19">
            <a:extLst>
              <a:ext uri="{FF2B5EF4-FFF2-40B4-BE49-F238E27FC236}">
                <a16:creationId xmlns:a16="http://schemas.microsoft.com/office/drawing/2014/main" id="{2E0848D6-E9B5-AA02-F345-EDEA7B269F61}"/>
              </a:ext>
            </a:extLst>
          </p:cNvPr>
          <p:cNvPicPr>
            <a:picLocks noChangeAspect="1"/>
          </p:cNvPicPr>
          <p:nvPr userDrawn="1"/>
        </p:nvPicPr>
        <p:blipFill>
          <a:blip r:embed="rId4"/>
          <a:stretch>
            <a:fillRect/>
          </a:stretch>
        </p:blipFill>
        <p:spPr>
          <a:xfrm>
            <a:off x="1524007" y="6233729"/>
            <a:ext cx="10686757" cy="200361"/>
          </a:xfrm>
          <a:prstGeom prst="rect">
            <a:avLst/>
          </a:prstGeom>
        </p:spPr>
      </p:pic>
      <p:pic>
        <p:nvPicPr>
          <p:cNvPr id="21" name="Picture 20">
            <a:extLst>
              <a:ext uri="{FF2B5EF4-FFF2-40B4-BE49-F238E27FC236}">
                <a16:creationId xmlns:a16="http://schemas.microsoft.com/office/drawing/2014/main" id="{CF9AADB1-481D-9CEE-CA4D-91E5BECA30E1}"/>
              </a:ext>
            </a:extLst>
          </p:cNvPr>
          <p:cNvPicPr>
            <a:picLocks noChangeAspect="1"/>
          </p:cNvPicPr>
          <p:nvPr userDrawn="1"/>
        </p:nvPicPr>
        <p:blipFill>
          <a:blip r:embed="rId5"/>
          <a:stretch>
            <a:fillRect/>
          </a:stretch>
        </p:blipFill>
        <p:spPr>
          <a:xfrm>
            <a:off x="0" y="2223591"/>
            <a:ext cx="263311" cy="2709534"/>
          </a:xfrm>
          <a:prstGeom prst="rect">
            <a:avLst/>
          </a:prstGeom>
        </p:spPr>
      </p:pic>
      <p:sp>
        <p:nvSpPr>
          <p:cNvPr id="22" name="TextBox 21">
            <a:extLst>
              <a:ext uri="{FF2B5EF4-FFF2-40B4-BE49-F238E27FC236}">
                <a16:creationId xmlns:a16="http://schemas.microsoft.com/office/drawing/2014/main" id="{412C54CD-D27A-8117-2381-1B91B1915823}"/>
              </a:ext>
            </a:extLst>
          </p:cNvPr>
          <p:cNvSpPr txBox="1"/>
          <p:nvPr userDrawn="1"/>
        </p:nvSpPr>
        <p:spPr>
          <a:xfrm>
            <a:off x="2664477" y="662857"/>
            <a:ext cx="8210645"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04AE2F6E-07E6-6441-B297-19733CE26EC2}"/>
              </a:ext>
            </a:extLst>
          </p:cNvPr>
          <p:cNvPicPr>
            <a:picLocks noChangeAspect="1"/>
          </p:cNvPicPr>
          <p:nvPr userDrawn="1"/>
        </p:nvPicPr>
        <p:blipFill>
          <a:blip r:embed="rId6"/>
          <a:stretch>
            <a:fillRect/>
          </a:stretch>
        </p:blipFill>
        <p:spPr>
          <a:xfrm>
            <a:off x="-6392" y="-72866"/>
            <a:ext cx="1662928" cy="1063466"/>
          </a:xfrm>
          <a:prstGeom prst="rect">
            <a:avLst/>
          </a:prstGeom>
        </p:spPr>
      </p:pic>
      <p:sp>
        <p:nvSpPr>
          <p:cNvPr id="24" name="Footer Placeholder 2">
            <a:extLst>
              <a:ext uri="{FF2B5EF4-FFF2-40B4-BE49-F238E27FC236}">
                <a16:creationId xmlns:a16="http://schemas.microsoft.com/office/drawing/2014/main" id="{0ED86C52-74BD-655F-465E-6495D8FA4E86}"/>
              </a:ext>
            </a:extLst>
          </p:cNvPr>
          <p:cNvSpPr txBox="1">
            <a:spLocks/>
          </p:cNvSpPr>
          <p:nvPr userDrawn="1"/>
        </p:nvSpPr>
        <p:spPr>
          <a:xfrm>
            <a:off x="2011392" y="6527154"/>
            <a:ext cx="7933174"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25" name="Picture 24">
            <a:extLst>
              <a:ext uri="{FF2B5EF4-FFF2-40B4-BE49-F238E27FC236}">
                <a16:creationId xmlns:a16="http://schemas.microsoft.com/office/drawing/2014/main" id="{0BE0C254-5CC6-8159-50BE-07187DFEF069}"/>
              </a:ext>
            </a:extLst>
          </p:cNvPr>
          <p:cNvPicPr>
            <a:picLocks noChangeAspect="1"/>
          </p:cNvPicPr>
          <p:nvPr userDrawn="1"/>
        </p:nvPicPr>
        <p:blipFill>
          <a:blip r:embed="rId5"/>
          <a:stretch>
            <a:fillRect/>
          </a:stretch>
        </p:blipFill>
        <p:spPr>
          <a:xfrm>
            <a:off x="11947454" y="2251979"/>
            <a:ext cx="263311" cy="2709534"/>
          </a:xfrm>
          <a:prstGeom prst="rect">
            <a:avLst/>
          </a:prstGeom>
        </p:spPr>
      </p:pic>
    </p:spTree>
    <p:extLst>
      <p:ext uri="{BB962C8B-B14F-4D97-AF65-F5344CB8AC3E}">
        <p14:creationId xmlns:p14="http://schemas.microsoft.com/office/powerpoint/2010/main" val="2762383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FFD1F-2658-64A9-DAA1-0968105777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48A365C-393E-2F65-5A4A-EBC8C6433E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4E402-4ECB-FD7D-A9D2-69B173182A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CFC96C-345F-438B-4E1E-40A54B4C7C07}"/>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6" name="Footer Placeholder 5">
            <a:extLst>
              <a:ext uri="{FF2B5EF4-FFF2-40B4-BE49-F238E27FC236}">
                <a16:creationId xmlns:a16="http://schemas.microsoft.com/office/drawing/2014/main" id="{F44D4A95-E21C-2101-2C8C-FC83376659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538CA5-99BB-4467-734D-1626F746EAA4}"/>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1709798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01C19-B65E-4908-C2EB-92525CCD59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E7B1407-1517-3587-3949-E76EC0027D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A497C09-6934-7ED6-3616-B804555949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8BFCB2-FE1C-3F9E-0D77-D63386536697}"/>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6" name="Footer Placeholder 5">
            <a:extLst>
              <a:ext uri="{FF2B5EF4-FFF2-40B4-BE49-F238E27FC236}">
                <a16:creationId xmlns:a16="http://schemas.microsoft.com/office/drawing/2014/main" id="{7FDB339A-A880-367F-ABAB-A8AAB45B91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E8C596-2CA8-7D2B-DA4D-A99CD6B7F397}"/>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3183795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473BC-5B4C-D583-6ED4-0862B57CE95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BE7AF58-2273-AF80-C999-8C6CF4489F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01EBBB-3EEF-3B23-7633-0BAECD7F31FF}"/>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7E233469-A889-8E3C-C5DC-4B969674C5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2956E6-5589-2307-6DD9-9469376E31B9}"/>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372536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5A8139-F909-A827-26E4-3786EE104C4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AC19896-1FCD-E7F1-20D2-1D033DF50C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BFBB8D-FB80-8122-A5F2-A507CD3EA393}"/>
              </a:ext>
            </a:extLst>
          </p:cNvPr>
          <p:cNvSpPr>
            <a:spLocks noGrp="1"/>
          </p:cNvSpPr>
          <p:nvPr>
            <p:ph type="dt" sz="half" idx="10"/>
          </p:nvPr>
        </p:nvSpPr>
        <p:spPr/>
        <p:txBody>
          <a:body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B302C1A1-AA61-B368-8F7A-D0B98B86DD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1B9E91-9544-F208-1849-9A83990CD988}"/>
              </a:ext>
            </a:extLst>
          </p:cNvPr>
          <p:cNvSpPr>
            <a:spLocks noGrp="1"/>
          </p:cNvSpPr>
          <p:nvPr>
            <p:ph type="sldNum" sz="quarter" idx="12"/>
          </p:nvPr>
        </p:nvSpPr>
        <p:spPr/>
        <p:txBody>
          <a:bodyPr/>
          <a:lstStyle/>
          <a:p>
            <a:fld id="{4599504B-E6AF-4ED3-8FEC-ACBBCD9835EC}" type="slidenum">
              <a:rPr lang="en-US" smtClean="0"/>
              <a:t>‹#›</a:t>
            </a:fld>
            <a:endParaRPr lang="en-US"/>
          </a:p>
        </p:txBody>
      </p:sp>
    </p:spTree>
    <p:extLst>
      <p:ext uri="{BB962C8B-B14F-4D97-AF65-F5344CB8AC3E}">
        <p14:creationId xmlns:p14="http://schemas.microsoft.com/office/powerpoint/2010/main" val="2391971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91F78E-7E35-6D43-D158-410A91B43E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2840D58-CDD2-9770-20BD-D8E047E124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9C6565-5C24-8C71-5C26-4105D14971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2373E8-1F69-4D55-AFE8-8877273E1BD9}" type="datetimeFigureOut">
              <a:rPr lang="en-US" smtClean="0"/>
              <a:t>3/16/2023</a:t>
            </a:fld>
            <a:endParaRPr lang="en-US"/>
          </a:p>
        </p:txBody>
      </p:sp>
      <p:sp>
        <p:nvSpPr>
          <p:cNvPr id="5" name="Footer Placeholder 4">
            <a:extLst>
              <a:ext uri="{FF2B5EF4-FFF2-40B4-BE49-F238E27FC236}">
                <a16:creationId xmlns:a16="http://schemas.microsoft.com/office/drawing/2014/main" id="{6F33D1C7-A65B-8CA3-CBDF-2002577AFB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62A2527-671B-836D-EB11-92BF7E4B57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99504B-E6AF-4ED3-8FEC-ACBBCD9835EC}" type="slidenum">
              <a:rPr lang="en-US" smtClean="0"/>
              <a:t>‹#›</a:t>
            </a:fld>
            <a:endParaRPr lang="en-US"/>
          </a:p>
        </p:txBody>
      </p:sp>
    </p:spTree>
    <p:extLst>
      <p:ext uri="{BB962C8B-B14F-4D97-AF65-F5344CB8AC3E}">
        <p14:creationId xmlns:p14="http://schemas.microsoft.com/office/powerpoint/2010/main" val="19156621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CAD393F2-0F5F-9493-5F83-5CAFD53C607E}"/>
              </a:ext>
            </a:extLst>
          </p:cNvPr>
          <p:cNvSpPr>
            <a:spLocks noChangeArrowheads="1"/>
          </p:cNvSpPr>
          <p:nvPr/>
        </p:nvSpPr>
        <p:spPr bwMode="auto">
          <a:xfrm>
            <a:off x="-144024" y="8542"/>
            <a:ext cx="12192000" cy="6858000"/>
          </a:xfrm>
          <a:prstGeom prst="rect">
            <a:avLst/>
          </a:prstGeom>
          <a:solidFill>
            <a:schemeClr val="bg1"/>
          </a:solidFill>
          <a:ln w="9525" algn="ctr">
            <a:solidFill>
              <a:srgbClr val="FFC000"/>
            </a:solidFill>
            <a:round/>
            <a:headEnd/>
            <a:tailEnd/>
          </a:ln>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pPr>
              <a:lnSpc>
                <a:spcPct val="150000"/>
              </a:lnSpc>
            </a:pPr>
            <a:r>
              <a:rPr lang="en-US" altLang="en-US" sz="4800" baseline="-20000" dirty="0">
                <a:latin typeface="Arial" panose="020B0604020202020204" pitchFamily="34" charset="0"/>
              </a:rPr>
              <a:t>  </a:t>
            </a:r>
          </a:p>
        </p:txBody>
      </p:sp>
      <p:sp>
        <p:nvSpPr>
          <p:cNvPr id="2" name="Slide Number Placeholder 1">
            <a:extLst>
              <a:ext uri="{FF2B5EF4-FFF2-40B4-BE49-F238E27FC236}">
                <a16:creationId xmlns:a16="http://schemas.microsoft.com/office/drawing/2014/main" id="{E37380A0-2FDF-99BF-122D-91145F905194}"/>
              </a:ext>
            </a:extLst>
          </p:cNvPr>
          <p:cNvSpPr>
            <a:spLocks noGrp="1"/>
          </p:cNvSpPr>
          <p:nvPr>
            <p:ph type="sldNum" sz="quarter" idx="12"/>
          </p:nvPr>
        </p:nvSpPr>
        <p:spPr/>
        <p:txBody>
          <a:bodyPr/>
          <a:lstStyle/>
          <a:p>
            <a:r>
              <a:rPr lang="en-US" altLang="en-US"/>
              <a:t>4.</a:t>
            </a:r>
            <a:fld id="{4F793983-040F-4BAF-B644-6C8878B1A0CD}" type="slidenum">
              <a:rPr lang="en-US" altLang="en-US" smtClean="0"/>
              <a:pPr/>
              <a:t>1</a:t>
            </a:fld>
            <a:endParaRPr lang="en-US" altLang="en-US"/>
          </a:p>
        </p:txBody>
      </p:sp>
      <p:sp>
        <p:nvSpPr>
          <p:cNvPr id="3" name="Slide Number Placeholder 5">
            <a:extLst>
              <a:ext uri="{FF2B5EF4-FFF2-40B4-BE49-F238E27FC236}">
                <a16:creationId xmlns:a16="http://schemas.microsoft.com/office/drawing/2014/main" id="{D2498538-71BD-761F-8E4C-7506F9BCA9A5}"/>
              </a:ext>
            </a:extLst>
          </p:cNvPr>
          <p:cNvSpPr txBox="1">
            <a:spLocks/>
          </p:cNvSpPr>
          <p:nvPr/>
        </p:nvSpPr>
        <p:spPr>
          <a:xfrm>
            <a:off x="9601202" y="5902823"/>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a:solidFill>
                  <a:srgbClr val="A5300F"/>
                </a:solidFill>
              </a:rPr>
              <a:pPr>
                <a:defRPr/>
              </a:pPr>
              <a:t>1</a:t>
            </a:fld>
            <a:endParaRPr lang="en-US">
              <a:solidFill>
                <a:srgbClr val="A5300F"/>
              </a:solidFill>
            </a:endParaRPr>
          </a:p>
        </p:txBody>
      </p:sp>
      <p:pic>
        <p:nvPicPr>
          <p:cNvPr id="4" name="Picture 3">
            <a:extLst>
              <a:ext uri="{FF2B5EF4-FFF2-40B4-BE49-F238E27FC236}">
                <a16:creationId xmlns:a16="http://schemas.microsoft.com/office/drawing/2014/main" id="{B40041E7-7274-1310-DEB8-448F81E98B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00" y="5770336"/>
            <a:ext cx="1026740" cy="1096206"/>
          </a:xfrm>
          <a:prstGeom prst="rect">
            <a:avLst/>
          </a:prstGeom>
        </p:spPr>
      </p:pic>
      <p:pic>
        <p:nvPicPr>
          <p:cNvPr id="5" name="Picture 4">
            <a:extLst>
              <a:ext uri="{FF2B5EF4-FFF2-40B4-BE49-F238E27FC236}">
                <a16:creationId xmlns:a16="http://schemas.microsoft.com/office/drawing/2014/main" id="{1AEFAFF8-B6D6-65B6-D21E-B92BD433A345}"/>
              </a:ext>
            </a:extLst>
          </p:cNvPr>
          <p:cNvPicPr>
            <a:picLocks noChangeAspect="1"/>
          </p:cNvPicPr>
          <p:nvPr/>
        </p:nvPicPr>
        <p:blipFill>
          <a:blip r:embed="rId4"/>
          <a:stretch>
            <a:fillRect/>
          </a:stretch>
        </p:blipFill>
        <p:spPr>
          <a:xfrm>
            <a:off x="3024770" y="6108542"/>
            <a:ext cx="9153680" cy="225442"/>
          </a:xfrm>
          <a:prstGeom prst="rect">
            <a:avLst/>
          </a:prstGeom>
        </p:spPr>
      </p:pic>
      <p:pic>
        <p:nvPicPr>
          <p:cNvPr id="6" name="Picture 5">
            <a:extLst>
              <a:ext uri="{FF2B5EF4-FFF2-40B4-BE49-F238E27FC236}">
                <a16:creationId xmlns:a16="http://schemas.microsoft.com/office/drawing/2014/main" id="{1A78B5FC-052B-163A-CEEE-A76FFEB60FC8}"/>
              </a:ext>
            </a:extLst>
          </p:cNvPr>
          <p:cNvPicPr>
            <a:picLocks noChangeAspect="1"/>
          </p:cNvPicPr>
          <p:nvPr/>
        </p:nvPicPr>
        <p:blipFill>
          <a:blip r:embed="rId5"/>
          <a:stretch>
            <a:fillRect/>
          </a:stretch>
        </p:blipFill>
        <p:spPr>
          <a:xfrm>
            <a:off x="-144024" y="1601487"/>
            <a:ext cx="200447" cy="2709534"/>
          </a:xfrm>
          <a:prstGeom prst="rect">
            <a:avLst/>
          </a:prstGeom>
        </p:spPr>
      </p:pic>
      <p:sp>
        <p:nvSpPr>
          <p:cNvPr id="7" name="Footer Placeholder 2">
            <a:extLst>
              <a:ext uri="{FF2B5EF4-FFF2-40B4-BE49-F238E27FC236}">
                <a16:creationId xmlns:a16="http://schemas.microsoft.com/office/drawing/2014/main" id="{45F5A83B-04BD-1F0C-80C4-B64B8AFE9441}"/>
              </a:ext>
            </a:extLst>
          </p:cNvPr>
          <p:cNvSpPr txBox="1">
            <a:spLocks/>
          </p:cNvSpPr>
          <p:nvPr/>
        </p:nvSpPr>
        <p:spPr>
          <a:xfrm>
            <a:off x="4342514" y="6633487"/>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78C62075-7F99-86FD-9EEC-C474FB1AC21D}"/>
              </a:ext>
            </a:extLst>
          </p:cNvPr>
          <p:cNvGrpSpPr/>
          <p:nvPr/>
        </p:nvGrpSpPr>
        <p:grpSpPr>
          <a:xfrm>
            <a:off x="-157400" y="-123528"/>
            <a:ext cx="12349400" cy="6866467"/>
            <a:chOff x="0" y="-8467"/>
            <a:chExt cx="12192000" cy="6866467"/>
          </a:xfrm>
        </p:grpSpPr>
        <p:cxnSp>
          <p:nvCxnSpPr>
            <p:cNvPr id="9" name="Straight Connector 8">
              <a:extLst>
                <a:ext uri="{FF2B5EF4-FFF2-40B4-BE49-F238E27FC236}">
                  <a16:creationId xmlns:a16="http://schemas.microsoft.com/office/drawing/2014/main" id="{B5755D9B-3619-5B44-F105-BF7CF86AC782}"/>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0" name="Straight Connector 9">
              <a:extLst>
                <a:ext uri="{FF2B5EF4-FFF2-40B4-BE49-F238E27FC236}">
                  <a16:creationId xmlns:a16="http://schemas.microsoft.com/office/drawing/2014/main" id="{5FD56E9D-2306-39C9-E0A0-22A5DFC49CB5}"/>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1" name="Rectangle 23">
              <a:extLst>
                <a:ext uri="{FF2B5EF4-FFF2-40B4-BE49-F238E27FC236}">
                  <a16:creationId xmlns:a16="http://schemas.microsoft.com/office/drawing/2014/main" id="{F9964C04-9FAE-ED79-B5B0-258AAEC1BD41}"/>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2" name="Rectangle 25">
              <a:extLst>
                <a:ext uri="{FF2B5EF4-FFF2-40B4-BE49-F238E27FC236}">
                  <a16:creationId xmlns:a16="http://schemas.microsoft.com/office/drawing/2014/main" id="{8EDC20B8-3E7D-AED7-894C-6F10529A1260}"/>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3" name="Isosceles Triangle 12">
              <a:extLst>
                <a:ext uri="{FF2B5EF4-FFF2-40B4-BE49-F238E27FC236}">
                  <a16:creationId xmlns:a16="http://schemas.microsoft.com/office/drawing/2014/main" id="{8ADB0ABA-F3CC-148C-FA86-479EFD0CE536}"/>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4" name="Rectangle 27">
              <a:extLst>
                <a:ext uri="{FF2B5EF4-FFF2-40B4-BE49-F238E27FC236}">
                  <a16:creationId xmlns:a16="http://schemas.microsoft.com/office/drawing/2014/main" id="{BBB57662-3EA1-C3BF-03EF-BBCB0433AF9F}"/>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5" name="Rectangle 28">
              <a:extLst>
                <a:ext uri="{FF2B5EF4-FFF2-40B4-BE49-F238E27FC236}">
                  <a16:creationId xmlns:a16="http://schemas.microsoft.com/office/drawing/2014/main" id="{4E17717A-91A3-E700-0A1E-E4691FADE514}"/>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6" name="Rectangle 29">
              <a:extLst>
                <a:ext uri="{FF2B5EF4-FFF2-40B4-BE49-F238E27FC236}">
                  <a16:creationId xmlns:a16="http://schemas.microsoft.com/office/drawing/2014/main" id="{66A93040-50D1-F092-B751-789B980DA250}"/>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7" name="Isosceles Triangle 16">
              <a:extLst>
                <a:ext uri="{FF2B5EF4-FFF2-40B4-BE49-F238E27FC236}">
                  <a16:creationId xmlns:a16="http://schemas.microsoft.com/office/drawing/2014/main" id="{42EE2AF0-B5B8-A54D-9F94-54461FD3F12E}"/>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8" name="Isosceles Triangle 17">
              <a:extLst>
                <a:ext uri="{FF2B5EF4-FFF2-40B4-BE49-F238E27FC236}">
                  <a16:creationId xmlns:a16="http://schemas.microsoft.com/office/drawing/2014/main" id="{A39CB827-3062-5F0A-EB69-EB62DA8B18AF}"/>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19" name="Picture 18">
            <a:extLst>
              <a:ext uri="{FF2B5EF4-FFF2-40B4-BE49-F238E27FC236}">
                <a16:creationId xmlns:a16="http://schemas.microsoft.com/office/drawing/2014/main" id="{8B7FAAEF-266E-C81B-B58D-288705757F9E}"/>
              </a:ext>
            </a:extLst>
          </p:cNvPr>
          <p:cNvPicPr>
            <a:picLocks noChangeAspect="1"/>
          </p:cNvPicPr>
          <p:nvPr/>
        </p:nvPicPr>
        <p:blipFill>
          <a:blip r:embed="rId5"/>
          <a:stretch>
            <a:fillRect/>
          </a:stretch>
        </p:blipFill>
        <p:spPr>
          <a:xfrm>
            <a:off x="15084181" y="2250164"/>
            <a:ext cx="200447" cy="2709534"/>
          </a:xfrm>
          <a:prstGeom prst="rect">
            <a:avLst/>
          </a:prstGeom>
        </p:spPr>
      </p:pic>
      <p:sp>
        <p:nvSpPr>
          <p:cNvPr id="20" name="Subtitle 2">
            <a:extLst>
              <a:ext uri="{FF2B5EF4-FFF2-40B4-BE49-F238E27FC236}">
                <a16:creationId xmlns:a16="http://schemas.microsoft.com/office/drawing/2014/main" id="{7B1FC288-A863-B07F-CF1C-C12AD31C2CCB}"/>
              </a:ext>
            </a:extLst>
          </p:cNvPr>
          <p:cNvSpPr txBox="1">
            <a:spLocks/>
          </p:cNvSpPr>
          <p:nvPr/>
        </p:nvSpPr>
        <p:spPr>
          <a:xfrm>
            <a:off x="2533650" y="3777460"/>
            <a:ext cx="7448550"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Times New Roman" panose="02020603050405020304" pitchFamily="18" charset="0"/>
                <a:cs typeface="Times New Roman" panose="02020603050405020304" pitchFamily="18" charset="0"/>
              </a:rPr>
              <a:t>Prof. Lamiaa Fattouh Ibrahim</a:t>
            </a:r>
          </a:p>
          <a:p>
            <a:pPr marL="0" indent="0" algn="ctr">
              <a:buNone/>
            </a:pPr>
            <a:r>
              <a:rPr lang="en-US" b="1" dirty="0">
                <a:latin typeface="Times New Roman" panose="02020603050405020304" pitchFamily="18" charset="0"/>
                <a:ea typeface="Majalla UI"/>
                <a:cs typeface="Times New Roman" panose="02020603050405020304" pitchFamily="18" charset="0"/>
              </a:rPr>
              <a:t>Everyone Smart University  </a:t>
            </a:r>
          </a:p>
          <a:p>
            <a:pPr marL="0" indent="0" algn="ctr">
              <a:buNone/>
            </a:pPr>
            <a:r>
              <a:rPr lang="en-US" b="1" dirty="0">
                <a:latin typeface="Times New Roman" panose="02020603050405020304" pitchFamily="18" charset="0"/>
                <a:ea typeface="Majalla UI"/>
                <a:cs typeface="Times New Roman" panose="02020603050405020304" pitchFamily="18" charset="0"/>
              </a:rPr>
              <a:t>Faculty of Informatics</a:t>
            </a:r>
            <a:endParaRPr lang="en-US" b="1" dirty="0">
              <a:latin typeface="Times New Roman" panose="02020603050405020304" pitchFamily="18" charset="0"/>
              <a:cs typeface="Times New Roman" panose="02020603050405020304" pitchFamily="18" charset="0"/>
            </a:endParaRPr>
          </a:p>
          <a:p>
            <a:pPr marL="0" indent="0" algn="ctr">
              <a:buNone/>
            </a:pPr>
            <a:r>
              <a:rPr lang="en-US" b="1" dirty="0">
                <a:latin typeface="Times New Roman" panose="02020603050405020304" pitchFamily="18" charset="0"/>
                <a:cs typeface="Times New Roman" panose="02020603050405020304" pitchFamily="18" charset="0"/>
              </a:rPr>
              <a:t>Spring 2023</a:t>
            </a:r>
          </a:p>
        </p:txBody>
      </p:sp>
      <p:pic>
        <p:nvPicPr>
          <p:cNvPr id="22" name="Picture 21">
            <a:extLst>
              <a:ext uri="{FF2B5EF4-FFF2-40B4-BE49-F238E27FC236}">
                <a16:creationId xmlns:a16="http://schemas.microsoft.com/office/drawing/2014/main" id="{846D62C8-1ECA-052D-1892-1C9F3F209F3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951976" y="8542"/>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6D4F8ADE-28E2-D918-6BA7-3CFE9F5F3435}"/>
              </a:ext>
            </a:extLst>
          </p:cNvPr>
          <p:cNvSpPr txBox="1"/>
          <p:nvPr/>
        </p:nvSpPr>
        <p:spPr>
          <a:xfrm>
            <a:off x="2009378" y="1102690"/>
            <a:ext cx="8165776" cy="206210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IT111 - Introduction to Information Technology</a:t>
            </a:r>
          </a:p>
          <a:p>
            <a:pPr algn="ct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dirty="0"/>
          </a:p>
        </p:txBody>
      </p:sp>
      <p:pic>
        <p:nvPicPr>
          <p:cNvPr id="24" name="Picture 23">
            <a:extLst>
              <a:ext uri="{FF2B5EF4-FFF2-40B4-BE49-F238E27FC236}">
                <a16:creationId xmlns:a16="http://schemas.microsoft.com/office/drawing/2014/main" id="{112B3E1E-0CF2-64FB-AF5E-64F35520C7FA}"/>
              </a:ext>
            </a:extLst>
          </p:cNvPr>
          <p:cNvPicPr>
            <a:picLocks noChangeAspect="1"/>
          </p:cNvPicPr>
          <p:nvPr/>
        </p:nvPicPr>
        <p:blipFill>
          <a:blip r:embed="rId7"/>
          <a:stretch>
            <a:fillRect/>
          </a:stretch>
        </p:blipFill>
        <p:spPr>
          <a:xfrm>
            <a:off x="62953" y="-14903"/>
            <a:ext cx="1443038" cy="1533525"/>
          </a:xfrm>
          <a:prstGeom prst="rect">
            <a:avLst/>
          </a:prstGeom>
        </p:spPr>
      </p:pic>
      <p:sp>
        <p:nvSpPr>
          <p:cNvPr id="25" name="Rectangle 24">
            <a:extLst>
              <a:ext uri="{FF2B5EF4-FFF2-40B4-BE49-F238E27FC236}">
                <a16:creationId xmlns:a16="http://schemas.microsoft.com/office/drawing/2014/main" id="{8EC66A0F-E209-937D-413C-47B96E113C9F}"/>
              </a:ext>
            </a:extLst>
          </p:cNvPr>
          <p:cNvSpPr/>
          <p:nvPr/>
        </p:nvSpPr>
        <p:spPr>
          <a:xfrm>
            <a:off x="2085975" y="3112097"/>
            <a:ext cx="8981751" cy="479618"/>
          </a:xfrm>
          <a:prstGeom prst="rect">
            <a:avLst/>
          </a:prstGeom>
          <a:noFill/>
        </p:spPr>
        <p:txBody>
          <a:bodyPr wrap="square" lIns="68580" tIns="34290" rIns="68580" bIns="34290">
            <a:spAutoFit/>
          </a:bodyPr>
          <a:lstStyle/>
          <a:p>
            <a:pPr algn="ctr"/>
            <a:r>
              <a:rPr lang="en-US" sz="4000" b="1" baseline="-25000" dirty="0">
                <a:ln w="22225">
                  <a:solidFill>
                    <a:schemeClr val="accent2"/>
                  </a:solidFill>
                  <a:prstDash val="solid"/>
                </a:ln>
                <a:solidFill>
                  <a:srgbClr val="FF9900"/>
                </a:solidFill>
                <a:latin typeface="Algerian" panose="04020705040A02060702" pitchFamily="82" charset="0"/>
              </a:rPr>
              <a:t>Lecture 7</a:t>
            </a:r>
            <a:r>
              <a:rPr lang="en-US" sz="4000" baseline="-25000" dirty="0">
                <a:ln w="22225">
                  <a:solidFill>
                    <a:schemeClr val="accent2"/>
                  </a:solidFill>
                  <a:prstDash val="solid"/>
                </a:ln>
                <a:solidFill>
                  <a:srgbClr val="FF9900"/>
                </a:solidFill>
                <a:latin typeface="Algerian" panose="04020705040A02060702" pitchFamily="82" charset="0"/>
              </a:rPr>
              <a:t> </a:t>
            </a:r>
            <a:r>
              <a:rPr lang="en-US" altLang="en-US" sz="4000" baseline="-25000" dirty="0">
                <a:ln w="22225">
                  <a:solidFill>
                    <a:schemeClr val="accent2"/>
                  </a:solidFill>
                  <a:prstDash val="solid"/>
                </a:ln>
                <a:solidFill>
                  <a:srgbClr val="FF9900"/>
                </a:solidFill>
                <a:latin typeface="Algerian" panose="04020705040A02060702" pitchFamily="82" charset="0"/>
              </a:rPr>
              <a:t>Computer Organization (Continue)</a:t>
            </a:r>
            <a:endParaRPr lang="en-US" sz="4000" baseline="-25000" dirty="0">
              <a:ln w="22225">
                <a:solidFill>
                  <a:schemeClr val="accent2"/>
                </a:solidFill>
                <a:prstDash val="solid"/>
              </a:ln>
              <a:solidFill>
                <a:srgbClr val="FF9900"/>
              </a:solidFill>
              <a:latin typeface="Algerian" panose="04020705040A02060702" pitchFamily="82" charset="0"/>
            </a:endParaRPr>
          </a:p>
        </p:txBody>
      </p:sp>
      <p:pic>
        <p:nvPicPr>
          <p:cNvPr id="27" name="Picture 26">
            <a:extLst>
              <a:ext uri="{FF2B5EF4-FFF2-40B4-BE49-F238E27FC236}">
                <a16:creationId xmlns:a16="http://schemas.microsoft.com/office/drawing/2014/main" id="{44CB0822-10EC-EE74-1CB6-1731729738E9}"/>
              </a:ext>
            </a:extLst>
          </p:cNvPr>
          <p:cNvPicPr>
            <a:picLocks noChangeAspect="1"/>
          </p:cNvPicPr>
          <p:nvPr/>
        </p:nvPicPr>
        <p:blipFill>
          <a:blip r:embed="rId5"/>
          <a:stretch>
            <a:fillRect/>
          </a:stretch>
        </p:blipFill>
        <p:spPr>
          <a:xfrm>
            <a:off x="12047976" y="1501199"/>
            <a:ext cx="200447" cy="270953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a:extLst>
              <a:ext uri="{FF2B5EF4-FFF2-40B4-BE49-F238E27FC236}">
                <a16:creationId xmlns:a16="http://schemas.microsoft.com/office/drawing/2014/main" id="{59527F8D-C1FC-4FF1-F139-DEDCE9A47D0D}"/>
              </a:ext>
            </a:extLst>
          </p:cNvPr>
          <p:cNvSpPr>
            <a:spLocks noChangeArrowheads="1"/>
          </p:cNvSpPr>
          <p:nvPr/>
        </p:nvSpPr>
        <p:spPr bwMode="auto">
          <a:xfrm>
            <a:off x="1173325" y="2733870"/>
            <a:ext cx="8534400" cy="212365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i="0" baseline="0" dirty="0"/>
              <a:t>  </a:t>
            </a:r>
            <a:r>
              <a:rPr lang="en-GB" i="0" baseline="0" dirty="0"/>
              <a:t>Types of Storage Technology Used</a:t>
            </a:r>
            <a:endParaRPr lang="en-US" i="0" baseline="0" dirty="0"/>
          </a:p>
          <a:p>
            <a:pPr>
              <a:spcAft>
                <a:spcPct val="50000"/>
              </a:spcAft>
              <a:buFont typeface="Wingdings" panose="05000000000000000000" pitchFamily="2" charset="2"/>
              <a:buChar char="q"/>
            </a:pPr>
            <a:r>
              <a:rPr lang="en-US" altLang="en-US" i="0" baseline="0" dirty="0"/>
              <a:t> Understand the interconnection of subsystems.</a:t>
            </a:r>
          </a:p>
          <a:p>
            <a:pPr>
              <a:spcAft>
                <a:spcPct val="50000"/>
              </a:spcAft>
              <a:buFont typeface="Wingdings" panose="05000000000000000000" pitchFamily="2" charset="2"/>
              <a:buChar char="q"/>
            </a:pPr>
            <a:r>
              <a:rPr lang="en-US" altLang="en-US" i="0" baseline="0" dirty="0"/>
              <a:t> Describe different methods of input/output addressing.</a:t>
            </a:r>
          </a:p>
          <a:p>
            <a:pPr>
              <a:spcAft>
                <a:spcPct val="50000"/>
              </a:spcAft>
              <a:buFont typeface="Wingdings" panose="05000000000000000000" pitchFamily="2" charset="2"/>
              <a:buChar char="q"/>
            </a:pPr>
            <a:r>
              <a:rPr lang="en-US" altLang="en-US" i="0" baseline="0" dirty="0"/>
              <a:t> Simple Computer</a:t>
            </a:r>
          </a:p>
        </p:txBody>
      </p:sp>
      <p:sp>
        <p:nvSpPr>
          <p:cNvPr id="1073155" name="Rectangle 3">
            <a:extLst>
              <a:ext uri="{FF2B5EF4-FFF2-40B4-BE49-F238E27FC236}">
                <a16:creationId xmlns:a16="http://schemas.microsoft.com/office/drawing/2014/main" id="{CEC4C18B-E8F0-A27E-1759-22270C177FE0}"/>
              </a:ext>
            </a:extLst>
          </p:cNvPr>
          <p:cNvSpPr>
            <a:spLocks noChangeArrowheads="1"/>
          </p:cNvSpPr>
          <p:nvPr/>
        </p:nvSpPr>
        <p:spPr bwMode="auto">
          <a:xfrm>
            <a:off x="4335625" y="513184"/>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sz="3200" dirty="0">
                <a:solidFill>
                  <a:schemeClr val="bg1"/>
                </a:solidFill>
                <a:effectLst>
                  <a:outerShdw blurRad="38100" dist="38100" dir="2700000" algn="tl">
                    <a:srgbClr val="C0C0C0"/>
                  </a:outerShdw>
                </a:effectLst>
              </a:rPr>
              <a:t>Objectives</a:t>
            </a:r>
          </a:p>
        </p:txBody>
      </p:sp>
      <p:sp>
        <p:nvSpPr>
          <p:cNvPr id="1073156" name="Rectangle 4">
            <a:extLst>
              <a:ext uri="{FF2B5EF4-FFF2-40B4-BE49-F238E27FC236}">
                <a16:creationId xmlns:a16="http://schemas.microsoft.com/office/drawing/2014/main" id="{B8B084F7-A360-D32E-72D6-DD1AB3DBB18C}"/>
              </a:ext>
            </a:extLst>
          </p:cNvPr>
          <p:cNvSpPr>
            <a:spLocks noChangeArrowheads="1"/>
          </p:cNvSpPr>
          <p:nvPr/>
        </p:nvSpPr>
        <p:spPr bwMode="auto">
          <a:xfrm>
            <a:off x="1173325" y="1651636"/>
            <a:ext cx="8534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sz="2800" dirty="0">
                <a:effectLst>
                  <a:outerShdw blurRad="38100" dist="38100" dir="2700000" algn="tl">
                    <a:srgbClr val="C0C0C0"/>
                  </a:outerShdw>
                </a:effectLst>
              </a:rPr>
              <a:t>After studying this chapter, the student should be able to:</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731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7171">
                                            <p:txEl>
                                              <p:pRg st="0" end="0"/>
                                            </p:txEl>
                                          </p:spTgt>
                                        </p:tgtEl>
                                        <p:attrNameLst>
                                          <p:attrName>style.visibility</p:attrName>
                                        </p:attrNameLst>
                                      </p:cBhvr>
                                      <p:to>
                                        <p:strVal val="visible"/>
                                      </p:to>
                                    </p:set>
                                    <p:animEffect transition="in" filter="wipe(down)">
                                      <p:cBhvr>
                                        <p:cTn id="11" dur="580">
                                          <p:stCondLst>
                                            <p:cond delay="0"/>
                                          </p:stCondLst>
                                        </p:cTn>
                                        <p:tgtEl>
                                          <p:spTgt spid="7171">
                                            <p:txEl>
                                              <p:pRg st="0" end="0"/>
                                            </p:txEl>
                                          </p:spTgt>
                                        </p:tgtEl>
                                      </p:cBhvr>
                                    </p:animEffect>
                                    <p:anim calcmode="lin" valueType="num">
                                      <p:cBhvr>
                                        <p:cTn id="12" dur="1822" tmFilter="0,0; 0.14,0.36; 0.43,0.73; 0.71,0.91; 1.0,1.0">
                                          <p:stCondLst>
                                            <p:cond delay="0"/>
                                          </p:stCondLst>
                                        </p:cTn>
                                        <p:tgtEl>
                                          <p:spTgt spid="7171">
                                            <p:txEl>
                                              <p:pRg st="0" end="0"/>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7171">
                                            <p:txEl>
                                              <p:pRg st="0" end="0"/>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7171">
                                            <p:txEl>
                                              <p:pRg st="0" end="0"/>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7171">
                                            <p:txEl>
                                              <p:pRg st="0" end="0"/>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7171">
                                            <p:txEl>
                                              <p:pRg st="0" end="0"/>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7171">
                                            <p:txEl>
                                              <p:pRg st="0" end="0"/>
                                            </p:txEl>
                                          </p:spTgt>
                                        </p:tgtEl>
                                      </p:cBhvr>
                                      <p:to x="100000" y="60000"/>
                                    </p:animScale>
                                    <p:animScale>
                                      <p:cBhvr>
                                        <p:cTn id="18" dur="166" decel="50000">
                                          <p:stCondLst>
                                            <p:cond delay="676"/>
                                          </p:stCondLst>
                                        </p:cTn>
                                        <p:tgtEl>
                                          <p:spTgt spid="7171">
                                            <p:txEl>
                                              <p:pRg st="0" end="0"/>
                                            </p:txEl>
                                          </p:spTgt>
                                        </p:tgtEl>
                                      </p:cBhvr>
                                      <p:to x="100000" y="100000"/>
                                    </p:animScale>
                                    <p:animScale>
                                      <p:cBhvr>
                                        <p:cTn id="19" dur="26">
                                          <p:stCondLst>
                                            <p:cond delay="1312"/>
                                          </p:stCondLst>
                                        </p:cTn>
                                        <p:tgtEl>
                                          <p:spTgt spid="7171">
                                            <p:txEl>
                                              <p:pRg st="0" end="0"/>
                                            </p:txEl>
                                          </p:spTgt>
                                        </p:tgtEl>
                                      </p:cBhvr>
                                      <p:to x="100000" y="80000"/>
                                    </p:animScale>
                                    <p:animScale>
                                      <p:cBhvr>
                                        <p:cTn id="20" dur="166" decel="50000">
                                          <p:stCondLst>
                                            <p:cond delay="1338"/>
                                          </p:stCondLst>
                                        </p:cTn>
                                        <p:tgtEl>
                                          <p:spTgt spid="7171">
                                            <p:txEl>
                                              <p:pRg st="0" end="0"/>
                                            </p:txEl>
                                          </p:spTgt>
                                        </p:tgtEl>
                                      </p:cBhvr>
                                      <p:to x="100000" y="100000"/>
                                    </p:animScale>
                                    <p:animScale>
                                      <p:cBhvr>
                                        <p:cTn id="21" dur="26">
                                          <p:stCondLst>
                                            <p:cond delay="1642"/>
                                          </p:stCondLst>
                                        </p:cTn>
                                        <p:tgtEl>
                                          <p:spTgt spid="7171">
                                            <p:txEl>
                                              <p:pRg st="0" end="0"/>
                                            </p:txEl>
                                          </p:spTgt>
                                        </p:tgtEl>
                                      </p:cBhvr>
                                      <p:to x="100000" y="90000"/>
                                    </p:animScale>
                                    <p:animScale>
                                      <p:cBhvr>
                                        <p:cTn id="22" dur="166" decel="50000">
                                          <p:stCondLst>
                                            <p:cond delay="1668"/>
                                          </p:stCondLst>
                                        </p:cTn>
                                        <p:tgtEl>
                                          <p:spTgt spid="7171">
                                            <p:txEl>
                                              <p:pRg st="0" end="0"/>
                                            </p:txEl>
                                          </p:spTgt>
                                        </p:tgtEl>
                                      </p:cBhvr>
                                      <p:to x="100000" y="100000"/>
                                    </p:animScale>
                                    <p:animScale>
                                      <p:cBhvr>
                                        <p:cTn id="23" dur="26">
                                          <p:stCondLst>
                                            <p:cond delay="1808"/>
                                          </p:stCondLst>
                                        </p:cTn>
                                        <p:tgtEl>
                                          <p:spTgt spid="7171">
                                            <p:txEl>
                                              <p:pRg st="0" end="0"/>
                                            </p:txEl>
                                          </p:spTgt>
                                        </p:tgtEl>
                                      </p:cBhvr>
                                      <p:to x="100000" y="95000"/>
                                    </p:animScale>
                                    <p:animScale>
                                      <p:cBhvr>
                                        <p:cTn id="24" dur="166" decel="50000">
                                          <p:stCondLst>
                                            <p:cond delay="1834"/>
                                          </p:stCondLst>
                                        </p:cTn>
                                        <p:tgtEl>
                                          <p:spTgt spid="7171">
                                            <p:txEl>
                                              <p:pRg st="0" end="0"/>
                                            </p:txEl>
                                          </p:spTgt>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7171">
                                            <p:txEl>
                                              <p:pRg st="1" end="1"/>
                                            </p:txEl>
                                          </p:spTgt>
                                        </p:tgtEl>
                                        <p:attrNameLst>
                                          <p:attrName>style.visibility</p:attrName>
                                        </p:attrNameLst>
                                      </p:cBhvr>
                                      <p:to>
                                        <p:strVal val="visible"/>
                                      </p:to>
                                    </p:set>
                                    <p:animEffect transition="in" filter="wipe(down)">
                                      <p:cBhvr>
                                        <p:cTn id="29" dur="580">
                                          <p:stCondLst>
                                            <p:cond delay="0"/>
                                          </p:stCondLst>
                                        </p:cTn>
                                        <p:tgtEl>
                                          <p:spTgt spid="7171">
                                            <p:txEl>
                                              <p:pRg st="1" end="1"/>
                                            </p:txEl>
                                          </p:spTgt>
                                        </p:tgtEl>
                                      </p:cBhvr>
                                    </p:animEffect>
                                    <p:anim calcmode="lin" valueType="num">
                                      <p:cBhvr>
                                        <p:cTn id="30" dur="1822" tmFilter="0,0; 0.14,0.36; 0.43,0.73; 0.71,0.91; 1.0,1.0">
                                          <p:stCondLst>
                                            <p:cond delay="0"/>
                                          </p:stCondLst>
                                        </p:cTn>
                                        <p:tgtEl>
                                          <p:spTgt spid="7171">
                                            <p:txEl>
                                              <p:pRg st="1" end="1"/>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7171">
                                            <p:txEl>
                                              <p:pRg st="1" end="1"/>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7171">
                                            <p:txEl>
                                              <p:pRg st="1" end="1"/>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7171">
                                            <p:txEl>
                                              <p:pRg st="1" end="1"/>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7171">
                                            <p:txEl>
                                              <p:pRg st="1" end="1"/>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7171">
                                            <p:txEl>
                                              <p:pRg st="1" end="1"/>
                                            </p:txEl>
                                          </p:spTgt>
                                        </p:tgtEl>
                                      </p:cBhvr>
                                      <p:to x="100000" y="60000"/>
                                    </p:animScale>
                                    <p:animScale>
                                      <p:cBhvr>
                                        <p:cTn id="36" dur="166" decel="50000">
                                          <p:stCondLst>
                                            <p:cond delay="676"/>
                                          </p:stCondLst>
                                        </p:cTn>
                                        <p:tgtEl>
                                          <p:spTgt spid="7171">
                                            <p:txEl>
                                              <p:pRg st="1" end="1"/>
                                            </p:txEl>
                                          </p:spTgt>
                                        </p:tgtEl>
                                      </p:cBhvr>
                                      <p:to x="100000" y="100000"/>
                                    </p:animScale>
                                    <p:animScale>
                                      <p:cBhvr>
                                        <p:cTn id="37" dur="26">
                                          <p:stCondLst>
                                            <p:cond delay="1312"/>
                                          </p:stCondLst>
                                        </p:cTn>
                                        <p:tgtEl>
                                          <p:spTgt spid="7171">
                                            <p:txEl>
                                              <p:pRg st="1" end="1"/>
                                            </p:txEl>
                                          </p:spTgt>
                                        </p:tgtEl>
                                      </p:cBhvr>
                                      <p:to x="100000" y="80000"/>
                                    </p:animScale>
                                    <p:animScale>
                                      <p:cBhvr>
                                        <p:cTn id="38" dur="166" decel="50000">
                                          <p:stCondLst>
                                            <p:cond delay="1338"/>
                                          </p:stCondLst>
                                        </p:cTn>
                                        <p:tgtEl>
                                          <p:spTgt spid="7171">
                                            <p:txEl>
                                              <p:pRg st="1" end="1"/>
                                            </p:txEl>
                                          </p:spTgt>
                                        </p:tgtEl>
                                      </p:cBhvr>
                                      <p:to x="100000" y="100000"/>
                                    </p:animScale>
                                    <p:animScale>
                                      <p:cBhvr>
                                        <p:cTn id="39" dur="26">
                                          <p:stCondLst>
                                            <p:cond delay="1642"/>
                                          </p:stCondLst>
                                        </p:cTn>
                                        <p:tgtEl>
                                          <p:spTgt spid="7171">
                                            <p:txEl>
                                              <p:pRg st="1" end="1"/>
                                            </p:txEl>
                                          </p:spTgt>
                                        </p:tgtEl>
                                      </p:cBhvr>
                                      <p:to x="100000" y="90000"/>
                                    </p:animScale>
                                    <p:animScale>
                                      <p:cBhvr>
                                        <p:cTn id="40" dur="166" decel="50000">
                                          <p:stCondLst>
                                            <p:cond delay="1668"/>
                                          </p:stCondLst>
                                        </p:cTn>
                                        <p:tgtEl>
                                          <p:spTgt spid="7171">
                                            <p:txEl>
                                              <p:pRg st="1" end="1"/>
                                            </p:txEl>
                                          </p:spTgt>
                                        </p:tgtEl>
                                      </p:cBhvr>
                                      <p:to x="100000" y="100000"/>
                                    </p:animScale>
                                    <p:animScale>
                                      <p:cBhvr>
                                        <p:cTn id="41" dur="26">
                                          <p:stCondLst>
                                            <p:cond delay="1808"/>
                                          </p:stCondLst>
                                        </p:cTn>
                                        <p:tgtEl>
                                          <p:spTgt spid="7171">
                                            <p:txEl>
                                              <p:pRg st="1" end="1"/>
                                            </p:txEl>
                                          </p:spTgt>
                                        </p:tgtEl>
                                      </p:cBhvr>
                                      <p:to x="100000" y="95000"/>
                                    </p:animScale>
                                    <p:animScale>
                                      <p:cBhvr>
                                        <p:cTn id="42" dur="166" decel="50000">
                                          <p:stCondLst>
                                            <p:cond delay="1834"/>
                                          </p:stCondLst>
                                        </p:cTn>
                                        <p:tgtEl>
                                          <p:spTgt spid="7171">
                                            <p:txEl>
                                              <p:pRg st="1" end="1"/>
                                            </p:txEl>
                                          </p:spTgt>
                                        </p:tgtEl>
                                      </p:cBhvr>
                                      <p:to x="100000" y="100000"/>
                                    </p:animScale>
                                  </p:childTnLst>
                                </p:cTn>
                              </p:par>
                            </p:childTnLst>
                          </p:cTn>
                        </p:par>
                      </p:childTnLst>
                    </p:cTn>
                  </p:par>
                  <p:par>
                    <p:cTn id="43" fill="hold" nodeType="clickPar">
                      <p:stCondLst>
                        <p:cond delay="indefinite"/>
                      </p:stCondLst>
                      <p:childTnLst>
                        <p:par>
                          <p:cTn id="44" fill="hold" nodeType="withGroup">
                            <p:stCondLst>
                              <p:cond delay="0"/>
                            </p:stCondLst>
                            <p:childTnLst>
                              <p:par>
                                <p:cTn id="45" presetID="26" presetClass="entr" presetSubtype="0" fill="hold" nodeType="clickEffect">
                                  <p:stCondLst>
                                    <p:cond delay="0"/>
                                  </p:stCondLst>
                                  <p:childTnLst>
                                    <p:set>
                                      <p:cBhvr>
                                        <p:cTn id="46" dur="1" fill="hold">
                                          <p:stCondLst>
                                            <p:cond delay="0"/>
                                          </p:stCondLst>
                                        </p:cTn>
                                        <p:tgtEl>
                                          <p:spTgt spid="7171">
                                            <p:txEl>
                                              <p:pRg st="2" end="2"/>
                                            </p:txEl>
                                          </p:spTgt>
                                        </p:tgtEl>
                                        <p:attrNameLst>
                                          <p:attrName>style.visibility</p:attrName>
                                        </p:attrNameLst>
                                      </p:cBhvr>
                                      <p:to>
                                        <p:strVal val="visible"/>
                                      </p:to>
                                    </p:set>
                                    <p:animEffect transition="in" filter="wipe(down)">
                                      <p:cBhvr>
                                        <p:cTn id="47" dur="580">
                                          <p:stCondLst>
                                            <p:cond delay="0"/>
                                          </p:stCondLst>
                                        </p:cTn>
                                        <p:tgtEl>
                                          <p:spTgt spid="7171">
                                            <p:txEl>
                                              <p:pRg st="2" end="2"/>
                                            </p:txEl>
                                          </p:spTgt>
                                        </p:tgtEl>
                                      </p:cBhvr>
                                    </p:animEffect>
                                    <p:anim calcmode="lin" valueType="num">
                                      <p:cBhvr>
                                        <p:cTn id="48" dur="1822" tmFilter="0,0; 0.14,0.36; 0.43,0.73; 0.71,0.91; 1.0,1.0">
                                          <p:stCondLst>
                                            <p:cond delay="0"/>
                                          </p:stCondLst>
                                        </p:cTn>
                                        <p:tgtEl>
                                          <p:spTgt spid="7171">
                                            <p:txEl>
                                              <p:pRg st="2" end="2"/>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7171">
                                            <p:txEl>
                                              <p:pRg st="2" end="2"/>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7171">
                                            <p:txEl>
                                              <p:pRg st="2" end="2"/>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7171">
                                            <p:txEl>
                                              <p:pRg st="2" end="2"/>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7171">
                                            <p:txEl>
                                              <p:pRg st="2" end="2"/>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7171">
                                            <p:txEl>
                                              <p:pRg st="2" end="2"/>
                                            </p:txEl>
                                          </p:spTgt>
                                        </p:tgtEl>
                                      </p:cBhvr>
                                      <p:to x="100000" y="60000"/>
                                    </p:animScale>
                                    <p:animScale>
                                      <p:cBhvr>
                                        <p:cTn id="54" dur="166" decel="50000">
                                          <p:stCondLst>
                                            <p:cond delay="676"/>
                                          </p:stCondLst>
                                        </p:cTn>
                                        <p:tgtEl>
                                          <p:spTgt spid="7171">
                                            <p:txEl>
                                              <p:pRg st="2" end="2"/>
                                            </p:txEl>
                                          </p:spTgt>
                                        </p:tgtEl>
                                      </p:cBhvr>
                                      <p:to x="100000" y="100000"/>
                                    </p:animScale>
                                    <p:animScale>
                                      <p:cBhvr>
                                        <p:cTn id="55" dur="26">
                                          <p:stCondLst>
                                            <p:cond delay="1312"/>
                                          </p:stCondLst>
                                        </p:cTn>
                                        <p:tgtEl>
                                          <p:spTgt spid="7171">
                                            <p:txEl>
                                              <p:pRg st="2" end="2"/>
                                            </p:txEl>
                                          </p:spTgt>
                                        </p:tgtEl>
                                      </p:cBhvr>
                                      <p:to x="100000" y="80000"/>
                                    </p:animScale>
                                    <p:animScale>
                                      <p:cBhvr>
                                        <p:cTn id="56" dur="166" decel="50000">
                                          <p:stCondLst>
                                            <p:cond delay="1338"/>
                                          </p:stCondLst>
                                        </p:cTn>
                                        <p:tgtEl>
                                          <p:spTgt spid="7171">
                                            <p:txEl>
                                              <p:pRg st="2" end="2"/>
                                            </p:txEl>
                                          </p:spTgt>
                                        </p:tgtEl>
                                      </p:cBhvr>
                                      <p:to x="100000" y="100000"/>
                                    </p:animScale>
                                    <p:animScale>
                                      <p:cBhvr>
                                        <p:cTn id="57" dur="26">
                                          <p:stCondLst>
                                            <p:cond delay="1642"/>
                                          </p:stCondLst>
                                        </p:cTn>
                                        <p:tgtEl>
                                          <p:spTgt spid="7171">
                                            <p:txEl>
                                              <p:pRg st="2" end="2"/>
                                            </p:txEl>
                                          </p:spTgt>
                                        </p:tgtEl>
                                      </p:cBhvr>
                                      <p:to x="100000" y="90000"/>
                                    </p:animScale>
                                    <p:animScale>
                                      <p:cBhvr>
                                        <p:cTn id="58" dur="166" decel="50000">
                                          <p:stCondLst>
                                            <p:cond delay="1668"/>
                                          </p:stCondLst>
                                        </p:cTn>
                                        <p:tgtEl>
                                          <p:spTgt spid="7171">
                                            <p:txEl>
                                              <p:pRg st="2" end="2"/>
                                            </p:txEl>
                                          </p:spTgt>
                                        </p:tgtEl>
                                      </p:cBhvr>
                                      <p:to x="100000" y="100000"/>
                                    </p:animScale>
                                    <p:animScale>
                                      <p:cBhvr>
                                        <p:cTn id="59" dur="26">
                                          <p:stCondLst>
                                            <p:cond delay="1808"/>
                                          </p:stCondLst>
                                        </p:cTn>
                                        <p:tgtEl>
                                          <p:spTgt spid="7171">
                                            <p:txEl>
                                              <p:pRg st="2" end="2"/>
                                            </p:txEl>
                                          </p:spTgt>
                                        </p:tgtEl>
                                      </p:cBhvr>
                                      <p:to x="100000" y="95000"/>
                                    </p:animScale>
                                    <p:animScale>
                                      <p:cBhvr>
                                        <p:cTn id="60" dur="166" decel="50000">
                                          <p:stCondLst>
                                            <p:cond delay="1834"/>
                                          </p:stCondLst>
                                        </p:cTn>
                                        <p:tgtEl>
                                          <p:spTgt spid="7171">
                                            <p:txEl>
                                              <p:pRg st="2" end="2"/>
                                            </p:txEl>
                                          </p:spTgt>
                                        </p:tgtEl>
                                      </p:cBhvr>
                                      <p:to x="100000" y="100000"/>
                                    </p:animScale>
                                  </p:childTnLst>
                                </p:cTn>
                              </p:par>
                            </p:childTnLst>
                          </p:cTn>
                        </p:par>
                      </p:childTnLst>
                    </p:cTn>
                  </p:par>
                  <p:par>
                    <p:cTn id="61" fill="hold" nodeType="clickPar">
                      <p:stCondLst>
                        <p:cond delay="indefinite"/>
                      </p:stCondLst>
                      <p:childTnLst>
                        <p:par>
                          <p:cTn id="62" fill="hold" nodeType="withGroup">
                            <p:stCondLst>
                              <p:cond delay="0"/>
                            </p:stCondLst>
                            <p:childTnLst>
                              <p:par>
                                <p:cTn id="63" presetID="26" presetClass="entr" presetSubtype="0" fill="hold" nodeType="clickEffect">
                                  <p:stCondLst>
                                    <p:cond delay="0"/>
                                  </p:stCondLst>
                                  <p:childTnLst>
                                    <p:set>
                                      <p:cBhvr>
                                        <p:cTn id="64" dur="1" fill="hold">
                                          <p:stCondLst>
                                            <p:cond delay="0"/>
                                          </p:stCondLst>
                                        </p:cTn>
                                        <p:tgtEl>
                                          <p:spTgt spid="7171">
                                            <p:txEl>
                                              <p:pRg st="3" end="3"/>
                                            </p:txEl>
                                          </p:spTgt>
                                        </p:tgtEl>
                                        <p:attrNameLst>
                                          <p:attrName>style.visibility</p:attrName>
                                        </p:attrNameLst>
                                      </p:cBhvr>
                                      <p:to>
                                        <p:strVal val="visible"/>
                                      </p:to>
                                    </p:set>
                                    <p:animEffect transition="in" filter="wipe(down)">
                                      <p:cBhvr>
                                        <p:cTn id="65" dur="580">
                                          <p:stCondLst>
                                            <p:cond delay="0"/>
                                          </p:stCondLst>
                                        </p:cTn>
                                        <p:tgtEl>
                                          <p:spTgt spid="7171">
                                            <p:txEl>
                                              <p:pRg st="3" end="3"/>
                                            </p:txEl>
                                          </p:spTgt>
                                        </p:tgtEl>
                                      </p:cBhvr>
                                    </p:animEffect>
                                    <p:anim calcmode="lin" valueType="num">
                                      <p:cBhvr>
                                        <p:cTn id="66" dur="1822" tmFilter="0,0; 0.14,0.36; 0.43,0.73; 0.71,0.91; 1.0,1.0">
                                          <p:stCondLst>
                                            <p:cond delay="0"/>
                                          </p:stCondLst>
                                        </p:cTn>
                                        <p:tgtEl>
                                          <p:spTgt spid="7171">
                                            <p:txEl>
                                              <p:pRg st="3" end="3"/>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7171">
                                            <p:txEl>
                                              <p:pRg st="3" end="3"/>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7171">
                                            <p:txEl>
                                              <p:pRg st="3" end="3"/>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7171">
                                            <p:txEl>
                                              <p:pRg st="3" end="3"/>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7171">
                                            <p:txEl>
                                              <p:pRg st="3" end="3"/>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7171">
                                            <p:txEl>
                                              <p:pRg st="3" end="3"/>
                                            </p:txEl>
                                          </p:spTgt>
                                        </p:tgtEl>
                                      </p:cBhvr>
                                      <p:to x="100000" y="60000"/>
                                    </p:animScale>
                                    <p:animScale>
                                      <p:cBhvr>
                                        <p:cTn id="72" dur="166" decel="50000">
                                          <p:stCondLst>
                                            <p:cond delay="676"/>
                                          </p:stCondLst>
                                        </p:cTn>
                                        <p:tgtEl>
                                          <p:spTgt spid="7171">
                                            <p:txEl>
                                              <p:pRg st="3" end="3"/>
                                            </p:txEl>
                                          </p:spTgt>
                                        </p:tgtEl>
                                      </p:cBhvr>
                                      <p:to x="100000" y="100000"/>
                                    </p:animScale>
                                    <p:animScale>
                                      <p:cBhvr>
                                        <p:cTn id="73" dur="26">
                                          <p:stCondLst>
                                            <p:cond delay="1312"/>
                                          </p:stCondLst>
                                        </p:cTn>
                                        <p:tgtEl>
                                          <p:spTgt spid="7171">
                                            <p:txEl>
                                              <p:pRg st="3" end="3"/>
                                            </p:txEl>
                                          </p:spTgt>
                                        </p:tgtEl>
                                      </p:cBhvr>
                                      <p:to x="100000" y="80000"/>
                                    </p:animScale>
                                    <p:animScale>
                                      <p:cBhvr>
                                        <p:cTn id="74" dur="166" decel="50000">
                                          <p:stCondLst>
                                            <p:cond delay="1338"/>
                                          </p:stCondLst>
                                        </p:cTn>
                                        <p:tgtEl>
                                          <p:spTgt spid="7171">
                                            <p:txEl>
                                              <p:pRg st="3" end="3"/>
                                            </p:txEl>
                                          </p:spTgt>
                                        </p:tgtEl>
                                      </p:cBhvr>
                                      <p:to x="100000" y="100000"/>
                                    </p:animScale>
                                    <p:animScale>
                                      <p:cBhvr>
                                        <p:cTn id="75" dur="26">
                                          <p:stCondLst>
                                            <p:cond delay="1642"/>
                                          </p:stCondLst>
                                        </p:cTn>
                                        <p:tgtEl>
                                          <p:spTgt spid="7171">
                                            <p:txEl>
                                              <p:pRg st="3" end="3"/>
                                            </p:txEl>
                                          </p:spTgt>
                                        </p:tgtEl>
                                      </p:cBhvr>
                                      <p:to x="100000" y="90000"/>
                                    </p:animScale>
                                    <p:animScale>
                                      <p:cBhvr>
                                        <p:cTn id="76" dur="166" decel="50000">
                                          <p:stCondLst>
                                            <p:cond delay="1668"/>
                                          </p:stCondLst>
                                        </p:cTn>
                                        <p:tgtEl>
                                          <p:spTgt spid="7171">
                                            <p:txEl>
                                              <p:pRg st="3" end="3"/>
                                            </p:txEl>
                                          </p:spTgt>
                                        </p:tgtEl>
                                      </p:cBhvr>
                                      <p:to x="100000" y="100000"/>
                                    </p:animScale>
                                    <p:animScale>
                                      <p:cBhvr>
                                        <p:cTn id="77" dur="26">
                                          <p:stCondLst>
                                            <p:cond delay="1808"/>
                                          </p:stCondLst>
                                        </p:cTn>
                                        <p:tgtEl>
                                          <p:spTgt spid="7171">
                                            <p:txEl>
                                              <p:pRg st="3" end="3"/>
                                            </p:txEl>
                                          </p:spTgt>
                                        </p:tgtEl>
                                      </p:cBhvr>
                                      <p:to x="100000" y="95000"/>
                                    </p:animScale>
                                    <p:animScale>
                                      <p:cBhvr>
                                        <p:cTn id="78" dur="166" decel="50000">
                                          <p:stCondLst>
                                            <p:cond delay="1834"/>
                                          </p:stCondLst>
                                        </p:cTn>
                                        <p:tgtEl>
                                          <p:spTgt spid="7171">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D3E2DE-47AB-3818-9E80-7448BF28160D}"/>
              </a:ext>
            </a:extLst>
          </p:cNvPr>
          <p:cNvSpPr txBox="1"/>
          <p:nvPr/>
        </p:nvSpPr>
        <p:spPr>
          <a:xfrm>
            <a:off x="1829577" y="1407577"/>
            <a:ext cx="8532845" cy="3173946"/>
          </a:xfrm>
          <a:prstGeom prst="rect">
            <a:avLst/>
          </a:prstGeom>
          <a:noFill/>
        </p:spPr>
        <p:txBody>
          <a:bodyPr wrap="square">
            <a:spAutoFit/>
          </a:bodyPr>
          <a:lstStyle/>
          <a:p>
            <a:endParaRPr lang="en-GB" dirty="0"/>
          </a:p>
          <a:p>
            <a:pPr>
              <a:lnSpc>
                <a:spcPct val="200000"/>
              </a:lnSpc>
            </a:pPr>
            <a:r>
              <a:rPr lang="en-GB" sz="3200" dirty="0">
                <a:latin typeface="Times New Roman" panose="02020603050405020304" pitchFamily="18" charset="0"/>
                <a:cs typeface="Times New Roman" panose="02020603050405020304" pitchFamily="18" charset="0"/>
              </a:rPr>
              <a:t>• Magnetic (conventional hard drives) </a:t>
            </a:r>
          </a:p>
          <a:p>
            <a:pPr>
              <a:lnSpc>
                <a:spcPct val="200000"/>
              </a:lnSpc>
            </a:pPr>
            <a:r>
              <a:rPr lang="en-GB" sz="3200" dirty="0">
                <a:latin typeface="Times New Roman" panose="02020603050405020304" pitchFamily="18" charset="0"/>
                <a:cs typeface="Times New Roman" panose="02020603050405020304" pitchFamily="18" charset="0"/>
              </a:rPr>
              <a:t>• Optical (optical discs) </a:t>
            </a:r>
          </a:p>
          <a:p>
            <a:pPr>
              <a:lnSpc>
                <a:spcPct val="200000"/>
              </a:lnSpc>
            </a:pPr>
            <a:r>
              <a:rPr lang="en-GB" sz="3200" dirty="0">
                <a:latin typeface="Times New Roman" panose="02020603050405020304" pitchFamily="18" charset="0"/>
                <a:cs typeface="Times New Roman" panose="02020603050405020304" pitchFamily="18" charset="0"/>
              </a:rPr>
              <a:t>• Electrons (flash memory media)</a:t>
            </a:r>
            <a:endParaRPr lang="en-US" sz="3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6BD4D5-C816-CE19-DCC9-6A8B224F815B}"/>
              </a:ext>
            </a:extLst>
          </p:cNvPr>
          <p:cNvSpPr txBox="1"/>
          <p:nvPr/>
        </p:nvSpPr>
        <p:spPr>
          <a:xfrm>
            <a:off x="2967135" y="475861"/>
            <a:ext cx="5868955" cy="523220"/>
          </a:xfrm>
          <a:prstGeom prst="rect">
            <a:avLst/>
          </a:prstGeom>
          <a:noFill/>
        </p:spPr>
        <p:txBody>
          <a:bodyPr wrap="square" rtlCol="0">
            <a:spAutoFit/>
          </a:bodyPr>
          <a:lstStyle/>
          <a:p>
            <a:r>
              <a:rPr lang="en-GB" sz="2800" b="1" dirty="0">
                <a:solidFill>
                  <a:schemeClr val="bg1"/>
                </a:solidFill>
              </a:rPr>
              <a:t>Types of Storage Technology Used</a:t>
            </a:r>
            <a:endParaRPr lang="en-US" sz="2800" b="1" dirty="0">
              <a:solidFill>
                <a:schemeClr val="bg1"/>
              </a:solidFill>
            </a:endParaRPr>
          </a:p>
        </p:txBody>
      </p:sp>
    </p:spTree>
    <p:extLst>
      <p:ext uri="{BB962C8B-B14F-4D97-AF65-F5344CB8AC3E}">
        <p14:creationId xmlns:p14="http://schemas.microsoft.com/office/powerpoint/2010/main" val="3597888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FC16C103-4CED-4E75-23B3-B6F3C376B169}"/>
              </a:ext>
            </a:extLst>
          </p:cNvPr>
          <p:cNvSpPr txBox="1"/>
          <p:nvPr/>
        </p:nvSpPr>
        <p:spPr>
          <a:xfrm>
            <a:off x="535940" y="1547114"/>
            <a:ext cx="10343554" cy="3785652"/>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400" spc="-10" dirty="0">
                <a:latin typeface="Calibri"/>
                <a:cs typeface="Calibri"/>
              </a:rPr>
              <a:t>Internal hard</a:t>
            </a:r>
            <a:r>
              <a:rPr sz="2400" spc="-75" dirty="0">
                <a:latin typeface="Calibri"/>
                <a:cs typeface="Calibri"/>
              </a:rPr>
              <a:t> </a:t>
            </a:r>
            <a:r>
              <a:rPr sz="2400" spc="-10" dirty="0">
                <a:latin typeface="Calibri"/>
                <a:cs typeface="Calibri"/>
              </a:rPr>
              <a:t>drives</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0" dirty="0">
                <a:latin typeface="Calibri"/>
                <a:cs typeface="Calibri"/>
              </a:rPr>
              <a:t>Permanent </a:t>
            </a:r>
            <a:r>
              <a:rPr sz="2400" spc="-20" dirty="0">
                <a:latin typeface="Calibri"/>
                <a:cs typeface="Calibri"/>
              </a:rPr>
              <a:t>storage </a:t>
            </a:r>
            <a:r>
              <a:rPr sz="2400" spc="-5" dirty="0">
                <a:latin typeface="Calibri"/>
                <a:cs typeface="Calibri"/>
              </a:rPr>
              <a:t>devices </a:t>
            </a:r>
            <a:r>
              <a:rPr sz="2400" spc="-15" dirty="0">
                <a:latin typeface="Calibri"/>
                <a:cs typeface="Calibri"/>
              </a:rPr>
              <a:t>located </a:t>
            </a:r>
            <a:r>
              <a:rPr sz="2400" dirty="0">
                <a:latin typeface="Calibri"/>
                <a:cs typeface="Calibri"/>
              </a:rPr>
              <a:t>inside the </a:t>
            </a:r>
            <a:r>
              <a:rPr sz="2400" spc="-25" dirty="0">
                <a:latin typeface="Calibri"/>
                <a:cs typeface="Calibri"/>
              </a:rPr>
              <a:t>system</a:t>
            </a:r>
            <a:r>
              <a:rPr sz="2400" spc="-45" dirty="0">
                <a:latin typeface="Calibri"/>
                <a:cs typeface="Calibri"/>
              </a:rPr>
              <a:t> </a:t>
            </a:r>
            <a:r>
              <a:rPr sz="2400" spc="-5" dirty="0">
                <a:latin typeface="Calibri"/>
                <a:cs typeface="Calibri"/>
              </a:rPr>
              <a:t>unit</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5" dirty="0">
                <a:latin typeface="Calibri"/>
                <a:cs typeface="Calibri"/>
              </a:rPr>
              <a:t>Removed </a:t>
            </a:r>
            <a:r>
              <a:rPr sz="2400" spc="-5" dirty="0">
                <a:latin typeface="Calibri"/>
                <a:cs typeface="Calibri"/>
              </a:rPr>
              <a:t>only </a:t>
            </a:r>
            <a:r>
              <a:rPr sz="2400" dirty="0">
                <a:latin typeface="Calibri"/>
                <a:cs typeface="Calibri"/>
              </a:rPr>
              <a:t>if a </a:t>
            </a:r>
            <a:r>
              <a:rPr sz="2400" spc="-10" dirty="0">
                <a:latin typeface="Calibri"/>
                <a:cs typeface="Calibri"/>
              </a:rPr>
              <a:t>problem</a:t>
            </a:r>
            <a:r>
              <a:rPr sz="2400" spc="-50" dirty="0">
                <a:latin typeface="Calibri"/>
                <a:cs typeface="Calibri"/>
              </a:rPr>
              <a:t> </a:t>
            </a:r>
            <a:r>
              <a:rPr sz="2400" spc="-10" dirty="0">
                <a:latin typeface="Calibri"/>
                <a:cs typeface="Calibri"/>
              </a:rPr>
              <a:t>develops</a:t>
            </a:r>
            <a:endParaRPr sz="2400" dirty="0">
              <a:latin typeface="Calibri"/>
              <a:cs typeface="Calibri"/>
            </a:endParaRPr>
          </a:p>
          <a:p>
            <a:pPr marL="355600" indent="-342900">
              <a:lnSpc>
                <a:spcPct val="100000"/>
              </a:lnSpc>
              <a:spcBef>
                <a:spcPts val="575"/>
              </a:spcBef>
              <a:buFont typeface="Arial"/>
              <a:buChar char="•"/>
              <a:tabLst>
                <a:tab pos="356235" algn="l"/>
              </a:tabLst>
            </a:pPr>
            <a:r>
              <a:rPr sz="2400" spc="-5" dirty="0">
                <a:latin typeface="Calibri"/>
                <a:cs typeface="Calibri"/>
              </a:rPr>
              <a:t>External </a:t>
            </a:r>
            <a:r>
              <a:rPr sz="2400" spc="-10" dirty="0">
                <a:latin typeface="Calibri"/>
                <a:cs typeface="Calibri"/>
              </a:rPr>
              <a:t>hard</a:t>
            </a:r>
            <a:r>
              <a:rPr sz="2400" spc="-90" dirty="0">
                <a:latin typeface="Calibri"/>
                <a:cs typeface="Calibri"/>
              </a:rPr>
              <a:t> </a:t>
            </a:r>
            <a:r>
              <a:rPr sz="2400" spc="-10" dirty="0">
                <a:latin typeface="Calibri"/>
                <a:cs typeface="Calibri"/>
              </a:rPr>
              <a:t>drives</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5" dirty="0">
                <a:latin typeface="Calibri"/>
                <a:cs typeface="Calibri"/>
              </a:rPr>
              <a:t>Commonly used </a:t>
            </a:r>
            <a:r>
              <a:rPr sz="2400" spc="-15" dirty="0">
                <a:latin typeface="Calibri"/>
                <a:cs typeface="Calibri"/>
              </a:rPr>
              <a:t>to </a:t>
            </a:r>
            <a:r>
              <a:rPr sz="2400" spc="-10" dirty="0">
                <a:latin typeface="Calibri"/>
                <a:cs typeface="Calibri"/>
              </a:rPr>
              <a:t>transport </a:t>
            </a:r>
            <a:r>
              <a:rPr sz="2400" spc="-15" dirty="0">
                <a:latin typeface="Calibri"/>
                <a:cs typeface="Calibri"/>
              </a:rPr>
              <a:t>large </a:t>
            </a:r>
            <a:r>
              <a:rPr sz="2400" spc="-5" dirty="0">
                <a:latin typeface="Calibri"/>
                <a:cs typeface="Calibri"/>
              </a:rPr>
              <a:t>amounts of </a:t>
            </a:r>
            <a:r>
              <a:rPr sz="2400" spc="-15" dirty="0">
                <a:latin typeface="Calibri"/>
                <a:cs typeface="Calibri"/>
              </a:rPr>
              <a:t>data</a:t>
            </a:r>
            <a:r>
              <a:rPr sz="2400" spc="-45" dirty="0">
                <a:latin typeface="Calibri"/>
                <a:cs typeface="Calibri"/>
              </a:rPr>
              <a:t> </a:t>
            </a:r>
            <a:r>
              <a:rPr sz="2400" spc="-15" dirty="0">
                <a:latin typeface="Calibri"/>
                <a:cs typeface="Calibri"/>
              </a:rPr>
              <a:t>from</a:t>
            </a:r>
            <a:endParaRPr sz="2400" dirty="0">
              <a:latin typeface="Calibri"/>
              <a:cs typeface="Calibri"/>
            </a:endParaRPr>
          </a:p>
          <a:p>
            <a:pPr marL="756285">
              <a:lnSpc>
                <a:spcPct val="100000"/>
              </a:lnSpc>
            </a:pPr>
            <a:r>
              <a:rPr sz="2400" spc="-5" dirty="0">
                <a:latin typeface="Calibri"/>
                <a:cs typeface="Calibri"/>
              </a:rPr>
              <a:t>one </a:t>
            </a:r>
            <a:r>
              <a:rPr sz="2400" spc="-10" dirty="0">
                <a:latin typeface="Calibri"/>
                <a:cs typeface="Calibri"/>
              </a:rPr>
              <a:t>computer </a:t>
            </a:r>
            <a:r>
              <a:rPr sz="2400" spc="-15" dirty="0">
                <a:latin typeface="Calibri"/>
                <a:cs typeface="Calibri"/>
              </a:rPr>
              <a:t>to</a:t>
            </a:r>
            <a:r>
              <a:rPr sz="2400" spc="-60" dirty="0">
                <a:latin typeface="Calibri"/>
                <a:cs typeface="Calibri"/>
              </a:rPr>
              <a:t> </a:t>
            </a:r>
            <a:r>
              <a:rPr sz="2400" spc="-5" dirty="0">
                <a:latin typeface="Calibri"/>
                <a:cs typeface="Calibri"/>
              </a:rPr>
              <a:t>another</a:t>
            </a:r>
            <a:endParaRPr sz="2400" dirty="0">
              <a:latin typeface="Calibri"/>
              <a:cs typeface="Calibri"/>
            </a:endParaRPr>
          </a:p>
          <a:p>
            <a:pPr marL="756285" marR="397510" lvl="1" indent="-286385">
              <a:lnSpc>
                <a:spcPct val="100000"/>
              </a:lnSpc>
              <a:spcBef>
                <a:spcPts val="575"/>
              </a:spcBef>
              <a:buFont typeface="Arial"/>
              <a:buChar char="–"/>
              <a:tabLst>
                <a:tab pos="756920" algn="l"/>
              </a:tabLst>
            </a:pPr>
            <a:r>
              <a:rPr sz="2400" spc="-15" dirty="0">
                <a:latin typeface="Calibri"/>
                <a:cs typeface="Calibri"/>
              </a:rPr>
              <a:t>Portable </a:t>
            </a:r>
            <a:r>
              <a:rPr sz="2400" spc="-10" dirty="0">
                <a:latin typeface="Calibri"/>
                <a:cs typeface="Calibri"/>
              </a:rPr>
              <a:t>external hard drives </a:t>
            </a:r>
            <a:r>
              <a:rPr sz="2400" spc="-15" dirty="0">
                <a:latin typeface="Calibri"/>
                <a:cs typeface="Calibri"/>
              </a:rPr>
              <a:t>are </a:t>
            </a:r>
            <a:r>
              <a:rPr sz="2400" spc="-5" dirty="0">
                <a:latin typeface="Calibri"/>
                <a:cs typeface="Calibri"/>
              </a:rPr>
              <a:t>smaller </a:t>
            </a:r>
            <a:r>
              <a:rPr sz="2400" dirty="0">
                <a:latin typeface="Calibri"/>
                <a:cs typeface="Calibri"/>
              </a:rPr>
              <a:t>and </a:t>
            </a:r>
            <a:r>
              <a:rPr sz="2400" spc="-5" dirty="0">
                <a:latin typeface="Calibri"/>
                <a:cs typeface="Calibri"/>
              </a:rPr>
              <a:t>easier </a:t>
            </a:r>
            <a:r>
              <a:rPr sz="2400" spc="-15" dirty="0">
                <a:latin typeface="Calibri"/>
                <a:cs typeface="Calibri"/>
              </a:rPr>
              <a:t>to  </a:t>
            </a:r>
            <a:r>
              <a:rPr sz="2400" spc="-5" dirty="0">
                <a:latin typeface="Calibri"/>
                <a:cs typeface="Calibri"/>
              </a:rPr>
              <a:t>transport</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0" dirty="0">
                <a:latin typeface="Calibri"/>
                <a:cs typeface="Calibri"/>
              </a:rPr>
              <a:t>Most connect </a:t>
            </a:r>
            <a:r>
              <a:rPr sz="2400" dirty="0">
                <a:latin typeface="Calibri"/>
                <a:cs typeface="Calibri"/>
              </a:rPr>
              <a:t>with a USB </a:t>
            </a:r>
            <a:r>
              <a:rPr sz="2400" spc="-10" dirty="0">
                <a:latin typeface="Calibri"/>
                <a:cs typeface="Calibri"/>
              </a:rPr>
              <a:t>connection </a:t>
            </a:r>
            <a:r>
              <a:rPr sz="2400" spc="-5" dirty="0">
                <a:latin typeface="Calibri"/>
                <a:cs typeface="Calibri"/>
              </a:rPr>
              <a:t>although some</a:t>
            </a:r>
            <a:r>
              <a:rPr sz="2400" spc="-30" dirty="0">
                <a:latin typeface="Calibri"/>
                <a:cs typeface="Calibri"/>
              </a:rPr>
              <a:t> </a:t>
            </a:r>
            <a:r>
              <a:rPr sz="2400" spc="-20" dirty="0">
                <a:latin typeface="Calibri"/>
                <a:cs typeface="Calibri"/>
              </a:rPr>
              <a:t>may</a:t>
            </a:r>
            <a:endParaRPr sz="2400" dirty="0">
              <a:latin typeface="Calibri"/>
              <a:cs typeface="Calibri"/>
            </a:endParaRPr>
          </a:p>
          <a:p>
            <a:pPr marL="756285">
              <a:lnSpc>
                <a:spcPct val="100000"/>
              </a:lnSpc>
            </a:pPr>
            <a:r>
              <a:rPr sz="2400" spc="-5" dirty="0">
                <a:latin typeface="Calibri"/>
                <a:cs typeface="Calibri"/>
              </a:rPr>
              <a:t>be</a:t>
            </a:r>
            <a:r>
              <a:rPr sz="2400" spc="-105" dirty="0">
                <a:latin typeface="Calibri"/>
                <a:cs typeface="Calibri"/>
              </a:rPr>
              <a:t> </a:t>
            </a:r>
            <a:r>
              <a:rPr sz="2400" spc="-5" dirty="0">
                <a:latin typeface="Calibri"/>
                <a:cs typeface="Calibri"/>
              </a:rPr>
              <a:t>wireless</a:t>
            </a:r>
            <a:endParaRPr sz="2400" dirty="0">
              <a:latin typeface="Calibri"/>
              <a:cs typeface="Calibri"/>
            </a:endParaRPr>
          </a:p>
        </p:txBody>
      </p:sp>
      <p:sp>
        <p:nvSpPr>
          <p:cNvPr id="3" name="object 2">
            <a:extLst>
              <a:ext uri="{FF2B5EF4-FFF2-40B4-BE49-F238E27FC236}">
                <a16:creationId xmlns:a16="http://schemas.microsoft.com/office/drawing/2014/main" id="{533807B3-D258-E9B3-2D7F-371C33E7FA44}"/>
              </a:ext>
            </a:extLst>
          </p:cNvPr>
          <p:cNvSpPr txBox="1">
            <a:spLocks/>
          </p:cNvSpPr>
          <p:nvPr/>
        </p:nvSpPr>
        <p:spPr>
          <a:xfrm>
            <a:off x="2478504" y="423343"/>
            <a:ext cx="8279691" cy="492443"/>
          </a:xfrm>
          <a:prstGeom prst="rect">
            <a:avLst/>
          </a:prstGeom>
        </p:spPr>
        <p:txBody>
          <a:bodyPr vert="horz" wrap="square" lIns="0" tIns="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pPr>
            <a:r>
              <a:rPr lang="en-GB" sz="3200" spc="-5" dirty="0">
                <a:solidFill>
                  <a:schemeClr val="bg1"/>
                </a:solidFill>
                <a:latin typeface="Times New Roman" panose="02020603050405020304" pitchFamily="18" charset="0"/>
                <a:cs typeface="Times New Roman" panose="02020603050405020304" pitchFamily="18" charset="0"/>
              </a:rPr>
              <a:t>Internal </a:t>
            </a:r>
            <a:r>
              <a:rPr lang="en-GB" sz="3200" dirty="0">
                <a:solidFill>
                  <a:schemeClr val="bg1"/>
                </a:solidFill>
                <a:latin typeface="Times New Roman" panose="02020603050405020304" pitchFamily="18" charset="0"/>
                <a:cs typeface="Times New Roman" panose="02020603050405020304" pitchFamily="18" charset="0"/>
              </a:rPr>
              <a:t>and External Magnetic Hard</a:t>
            </a:r>
            <a:r>
              <a:rPr lang="en-GB" sz="3200" spc="-55" dirty="0">
                <a:solidFill>
                  <a:schemeClr val="bg1"/>
                </a:solidFill>
                <a:latin typeface="Times New Roman" panose="02020603050405020304" pitchFamily="18" charset="0"/>
                <a:cs typeface="Times New Roman" panose="02020603050405020304" pitchFamily="18" charset="0"/>
              </a:rPr>
              <a:t> </a:t>
            </a:r>
            <a:r>
              <a:rPr lang="en-GB" sz="3200" spc="-10" dirty="0">
                <a:solidFill>
                  <a:schemeClr val="bg1"/>
                </a:solidFill>
                <a:latin typeface="Times New Roman" panose="02020603050405020304" pitchFamily="18" charset="0"/>
                <a:cs typeface="Times New Roman" panose="02020603050405020304" pitchFamily="18" charset="0"/>
              </a:rPr>
              <a:t>Drives</a:t>
            </a:r>
          </a:p>
        </p:txBody>
      </p:sp>
    </p:spTree>
    <p:extLst>
      <p:ext uri="{BB962C8B-B14F-4D97-AF65-F5344CB8AC3E}">
        <p14:creationId xmlns:p14="http://schemas.microsoft.com/office/powerpoint/2010/main" val="3238351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B9227058-6AB3-DE7E-AE3F-C23F076FFE1C}"/>
              </a:ext>
            </a:extLst>
          </p:cNvPr>
          <p:cNvSpPr txBox="1">
            <a:spLocks/>
          </p:cNvSpPr>
          <p:nvPr/>
        </p:nvSpPr>
        <p:spPr>
          <a:xfrm>
            <a:off x="1593866" y="351973"/>
            <a:ext cx="7710423" cy="890500"/>
          </a:xfrm>
          <a:prstGeom prst="rect">
            <a:avLst/>
          </a:prstGeom>
        </p:spPr>
        <p:txBody>
          <a:bodyPr vert="horz" wrap="square" lIns="0" tIns="211328"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02360">
              <a:lnSpc>
                <a:spcPct val="100000"/>
              </a:lnSpc>
            </a:pPr>
            <a:r>
              <a:rPr lang="en-US" b="1" dirty="0">
                <a:solidFill>
                  <a:schemeClr val="bg1"/>
                </a:solidFill>
              </a:rPr>
              <a:t>Hard</a:t>
            </a:r>
            <a:r>
              <a:rPr lang="en-US" b="1" spc="-110" dirty="0">
                <a:solidFill>
                  <a:schemeClr val="bg1"/>
                </a:solidFill>
              </a:rPr>
              <a:t> </a:t>
            </a:r>
            <a:r>
              <a:rPr lang="en-US" b="1" spc="-5" dirty="0">
                <a:solidFill>
                  <a:schemeClr val="bg1"/>
                </a:solidFill>
              </a:rPr>
              <a:t>Drives</a:t>
            </a:r>
          </a:p>
        </p:txBody>
      </p:sp>
      <p:sp>
        <p:nvSpPr>
          <p:cNvPr id="3" name="object 3">
            <a:extLst>
              <a:ext uri="{FF2B5EF4-FFF2-40B4-BE49-F238E27FC236}">
                <a16:creationId xmlns:a16="http://schemas.microsoft.com/office/drawing/2014/main" id="{9CCEED85-5A4B-57C6-0F5C-39B9FE1318D4}"/>
              </a:ext>
            </a:extLst>
          </p:cNvPr>
          <p:cNvSpPr txBox="1"/>
          <p:nvPr/>
        </p:nvSpPr>
        <p:spPr>
          <a:xfrm>
            <a:off x="755780" y="1715065"/>
            <a:ext cx="4767592" cy="2369880"/>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400" spc="-5" dirty="0">
                <a:latin typeface="Calibri"/>
                <a:cs typeface="Calibri"/>
              </a:rPr>
              <a:t>Solid </a:t>
            </a:r>
            <a:r>
              <a:rPr sz="2400" spc="-20" dirty="0">
                <a:latin typeface="Calibri"/>
                <a:cs typeface="Calibri"/>
              </a:rPr>
              <a:t>State </a:t>
            </a:r>
            <a:r>
              <a:rPr sz="2400" spc="-10" dirty="0">
                <a:latin typeface="Calibri"/>
                <a:cs typeface="Calibri"/>
              </a:rPr>
              <a:t>Drives</a:t>
            </a:r>
            <a:r>
              <a:rPr sz="2400" spc="-65" dirty="0">
                <a:latin typeface="Calibri"/>
                <a:cs typeface="Calibri"/>
              </a:rPr>
              <a:t> </a:t>
            </a:r>
            <a:r>
              <a:rPr sz="2400" spc="-5" dirty="0">
                <a:latin typeface="Calibri"/>
                <a:cs typeface="Calibri"/>
              </a:rPr>
              <a:t>(SSDs)</a:t>
            </a:r>
            <a:endParaRPr sz="2400" dirty="0">
              <a:latin typeface="Calibri"/>
              <a:cs typeface="Calibri"/>
            </a:endParaRPr>
          </a:p>
          <a:p>
            <a:pPr marL="756285" marR="300355" lvl="1" indent="-286385">
              <a:lnSpc>
                <a:spcPct val="100000"/>
              </a:lnSpc>
              <a:spcBef>
                <a:spcPts val="575"/>
              </a:spcBef>
              <a:buFont typeface="Arial"/>
              <a:buChar char="–"/>
              <a:tabLst>
                <a:tab pos="756920" algn="l"/>
              </a:tabLst>
            </a:pPr>
            <a:r>
              <a:rPr sz="2400" spc="-5" dirty="0">
                <a:latin typeface="Calibri"/>
                <a:cs typeface="Calibri"/>
              </a:rPr>
              <a:t>Use </a:t>
            </a:r>
            <a:r>
              <a:rPr sz="2400" dirty="0">
                <a:latin typeface="Calibri"/>
                <a:cs typeface="Calibri"/>
              </a:rPr>
              <a:t>less </a:t>
            </a:r>
            <a:r>
              <a:rPr sz="2400" spc="-10" dirty="0">
                <a:latin typeface="Calibri"/>
                <a:cs typeface="Calibri"/>
              </a:rPr>
              <a:t>power </a:t>
            </a:r>
            <a:r>
              <a:rPr sz="2400" spc="-5" dirty="0">
                <a:latin typeface="Calibri"/>
                <a:cs typeface="Calibri"/>
              </a:rPr>
              <a:t>and</a:t>
            </a:r>
            <a:r>
              <a:rPr sz="2400" spc="-95" dirty="0">
                <a:latin typeface="Calibri"/>
                <a:cs typeface="Calibri"/>
              </a:rPr>
              <a:t> </a:t>
            </a:r>
            <a:r>
              <a:rPr sz="2400" spc="-20" dirty="0">
                <a:latin typeface="Calibri"/>
                <a:cs typeface="Calibri"/>
              </a:rPr>
              <a:t>have  </a:t>
            </a:r>
            <a:r>
              <a:rPr sz="2400" spc="-5" dirty="0">
                <a:latin typeface="Calibri"/>
                <a:cs typeface="Calibri"/>
              </a:rPr>
              <a:t>no moving</a:t>
            </a:r>
            <a:r>
              <a:rPr sz="2400" spc="-114" dirty="0">
                <a:latin typeface="Calibri"/>
                <a:cs typeface="Calibri"/>
              </a:rPr>
              <a:t> </a:t>
            </a:r>
            <a:r>
              <a:rPr sz="2400" spc="-5" dirty="0">
                <a:latin typeface="Calibri"/>
                <a:cs typeface="Calibri"/>
              </a:rPr>
              <a:t>parts</a:t>
            </a:r>
            <a:endParaRPr sz="2400" dirty="0">
              <a:latin typeface="Calibri"/>
              <a:cs typeface="Calibri"/>
            </a:endParaRPr>
          </a:p>
          <a:p>
            <a:pPr marL="756285" marR="5080" lvl="1" indent="-286385">
              <a:lnSpc>
                <a:spcPct val="100000"/>
              </a:lnSpc>
              <a:spcBef>
                <a:spcPts val="575"/>
              </a:spcBef>
              <a:buFont typeface="Arial"/>
              <a:buChar char="–"/>
              <a:tabLst>
                <a:tab pos="756920" algn="l"/>
              </a:tabLst>
            </a:pPr>
            <a:r>
              <a:rPr sz="2400" spc="-5" dirty="0">
                <a:latin typeface="Calibri"/>
                <a:cs typeface="Calibri"/>
              </a:rPr>
              <a:t>Particularly </a:t>
            </a:r>
            <a:r>
              <a:rPr sz="2400" spc="-10" dirty="0">
                <a:latin typeface="Calibri"/>
                <a:cs typeface="Calibri"/>
              </a:rPr>
              <a:t>appropriate</a:t>
            </a:r>
            <a:r>
              <a:rPr sz="2400" spc="-114" dirty="0">
                <a:latin typeface="Calibri"/>
                <a:cs typeface="Calibri"/>
              </a:rPr>
              <a:t> </a:t>
            </a:r>
            <a:r>
              <a:rPr sz="2400" spc="-20" dirty="0">
                <a:latin typeface="Calibri"/>
                <a:cs typeface="Calibri"/>
              </a:rPr>
              <a:t>for  </a:t>
            </a:r>
            <a:r>
              <a:rPr sz="2400" spc="-5" dirty="0">
                <a:latin typeface="Calibri"/>
                <a:cs typeface="Calibri"/>
              </a:rPr>
              <a:t>portable </a:t>
            </a:r>
            <a:r>
              <a:rPr sz="2400" spc="-15" dirty="0">
                <a:latin typeface="Calibri"/>
                <a:cs typeface="Calibri"/>
              </a:rPr>
              <a:t>computers </a:t>
            </a:r>
            <a:r>
              <a:rPr sz="2400" dirty="0">
                <a:latin typeface="Calibri"/>
                <a:cs typeface="Calibri"/>
              </a:rPr>
              <a:t>and  mobile</a:t>
            </a:r>
            <a:r>
              <a:rPr sz="2400" spc="-110" dirty="0">
                <a:latin typeface="Calibri"/>
                <a:cs typeface="Calibri"/>
              </a:rPr>
              <a:t> </a:t>
            </a:r>
            <a:r>
              <a:rPr sz="2400" spc="-5" dirty="0">
                <a:latin typeface="Calibri"/>
                <a:cs typeface="Calibri"/>
              </a:rPr>
              <a:t>devices</a:t>
            </a:r>
            <a:endParaRPr sz="2400" dirty="0">
              <a:latin typeface="Calibri"/>
              <a:cs typeface="Calibri"/>
            </a:endParaRPr>
          </a:p>
        </p:txBody>
      </p:sp>
      <p:sp>
        <p:nvSpPr>
          <p:cNvPr id="4" name="object 4">
            <a:extLst>
              <a:ext uri="{FF2B5EF4-FFF2-40B4-BE49-F238E27FC236}">
                <a16:creationId xmlns:a16="http://schemas.microsoft.com/office/drawing/2014/main" id="{6BE3546E-67F2-9596-C4CD-6935C03D8652}"/>
              </a:ext>
            </a:extLst>
          </p:cNvPr>
          <p:cNvSpPr/>
          <p:nvPr/>
        </p:nvSpPr>
        <p:spPr>
          <a:xfrm>
            <a:off x="5881130" y="1724717"/>
            <a:ext cx="4690453" cy="3383279"/>
          </a:xfrm>
          <a:prstGeom prst="rect">
            <a:avLst/>
          </a:prstGeom>
          <a:blipFill>
            <a:blip r:embed="rId2" cstate="print"/>
            <a:stretch>
              <a:fillRect/>
            </a:stretch>
          </a:blipFill>
        </p:spPr>
        <p:txBody>
          <a:bodyPr wrap="square" lIns="0" tIns="0" rIns="0" bIns="0" rtlCol="0"/>
          <a:lstStyle/>
          <a:p>
            <a:endParaRPr dirty="0"/>
          </a:p>
        </p:txBody>
      </p:sp>
    </p:spTree>
    <p:extLst>
      <p:ext uri="{BB962C8B-B14F-4D97-AF65-F5344CB8AC3E}">
        <p14:creationId xmlns:p14="http://schemas.microsoft.com/office/powerpoint/2010/main" val="300523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7DC9A237-F91A-8EA5-D82F-18ADFAF6A92C}"/>
              </a:ext>
            </a:extLst>
          </p:cNvPr>
          <p:cNvSpPr txBox="1">
            <a:spLocks/>
          </p:cNvSpPr>
          <p:nvPr/>
        </p:nvSpPr>
        <p:spPr>
          <a:xfrm>
            <a:off x="1659180" y="249336"/>
            <a:ext cx="7710423" cy="890500"/>
          </a:xfrm>
          <a:prstGeom prst="rect">
            <a:avLst/>
          </a:prstGeom>
        </p:spPr>
        <p:txBody>
          <a:bodyPr vert="horz" wrap="square" lIns="0" tIns="211328"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02360">
              <a:lnSpc>
                <a:spcPct val="100000"/>
              </a:lnSpc>
            </a:pPr>
            <a:r>
              <a:rPr lang="en-US" b="1" dirty="0">
                <a:solidFill>
                  <a:schemeClr val="bg1"/>
                </a:solidFill>
              </a:rPr>
              <a:t>Optical </a:t>
            </a:r>
            <a:r>
              <a:rPr lang="en-US" b="1" spc="-5" dirty="0">
                <a:solidFill>
                  <a:schemeClr val="bg1"/>
                </a:solidFill>
              </a:rPr>
              <a:t>Discs </a:t>
            </a:r>
            <a:r>
              <a:rPr lang="en-US" b="1" dirty="0">
                <a:solidFill>
                  <a:schemeClr val="bg1"/>
                </a:solidFill>
              </a:rPr>
              <a:t>and</a:t>
            </a:r>
            <a:r>
              <a:rPr lang="en-US" b="1" spc="-85" dirty="0">
                <a:solidFill>
                  <a:schemeClr val="bg1"/>
                </a:solidFill>
              </a:rPr>
              <a:t> </a:t>
            </a:r>
            <a:r>
              <a:rPr lang="en-US" b="1" spc="-5" dirty="0">
                <a:solidFill>
                  <a:schemeClr val="bg1"/>
                </a:solidFill>
              </a:rPr>
              <a:t>Drives</a:t>
            </a:r>
          </a:p>
        </p:txBody>
      </p:sp>
      <p:sp>
        <p:nvSpPr>
          <p:cNvPr id="4" name="object 3">
            <a:extLst>
              <a:ext uri="{FF2B5EF4-FFF2-40B4-BE49-F238E27FC236}">
                <a16:creationId xmlns:a16="http://schemas.microsoft.com/office/drawing/2014/main" id="{8C5F645C-0EA7-188C-FB24-B34821D04734}"/>
              </a:ext>
            </a:extLst>
          </p:cNvPr>
          <p:cNvSpPr txBox="1"/>
          <p:nvPr/>
        </p:nvSpPr>
        <p:spPr>
          <a:xfrm>
            <a:off x="1748920" y="1231419"/>
            <a:ext cx="7912100" cy="4801314"/>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200" dirty="0">
                <a:latin typeface="Calibri"/>
                <a:cs typeface="Calibri"/>
              </a:rPr>
              <a:t>Major </a:t>
            </a:r>
            <a:r>
              <a:rPr sz="2200" spc="-15" dirty="0">
                <a:latin typeface="Calibri"/>
                <a:cs typeface="Calibri"/>
              </a:rPr>
              <a:t>advantage: large</a:t>
            </a:r>
            <a:r>
              <a:rPr sz="2200" spc="-50" dirty="0">
                <a:latin typeface="Calibri"/>
                <a:cs typeface="Calibri"/>
              </a:rPr>
              <a:t> </a:t>
            </a:r>
            <a:r>
              <a:rPr sz="2200" spc="-5" dirty="0">
                <a:latin typeface="Calibri"/>
                <a:cs typeface="Calibri"/>
              </a:rPr>
              <a:t>capacity</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spc="-5" dirty="0">
                <a:latin typeface="Calibri"/>
                <a:cs typeface="Calibri"/>
              </a:rPr>
              <a:t>CD discs </a:t>
            </a:r>
            <a:r>
              <a:rPr sz="2200" spc="-15" dirty="0">
                <a:latin typeface="Calibri"/>
                <a:cs typeface="Calibri"/>
              </a:rPr>
              <a:t>are </a:t>
            </a:r>
            <a:r>
              <a:rPr sz="2200" spc="-5" dirty="0">
                <a:latin typeface="Calibri"/>
                <a:cs typeface="Calibri"/>
              </a:rPr>
              <a:t>normally single </a:t>
            </a:r>
            <a:r>
              <a:rPr sz="2200" spc="-15" dirty="0">
                <a:latin typeface="Calibri"/>
                <a:cs typeface="Calibri"/>
              </a:rPr>
              <a:t>layer </a:t>
            </a:r>
            <a:r>
              <a:rPr sz="2200" dirty="0">
                <a:latin typeface="Calibri"/>
                <a:cs typeface="Calibri"/>
              </a:rPr>
              <a:t>and </a:t>
            </a:r>
            <a:r>
              <a:rPr sz="2200" spc="-5" dirty="0">
                <a:latin typeface="Calibri"/>
                <a:cs typeface="Calibri"/>
              </a:rPr>
              <a:t>hold 650 or 700</a:t>
            </a:r>
            <a:r>
              <a:rPr sz="2200" spc="-70" dirty="0">
                <a:latin typeface="Calibri"/>
                <a:cs typeface="Calibri"/>
              </a:rPr>
              <a:t> </a:t>
            </a:r>
            <a:r>
              <a:rPr sz="2200" dirty="0">
                <a:latin typeface="Calibri"/>
                <a:cs typeface="Calibri"/>
              </a:rPr>
              <a:t>M</a:t>
            </a:r>
            <a:r>
              <a:rPr lang="en-US" sz="2200" dirty="0">
                <a:latin typeface="Calibri"/>
                <a:cs typeface="Calibri"/>
              </a:rPr>
              <a:t>B</a:t>
            </a:r>
          </a:p>
          <a:p>
            <a:pPr marL="756285" lvl="1" indent="-286385">
              <a:lnSpc>
                <a:spcPct val="100000"/>
              </a:lnSpc>
              <a:spcBef>
                <a:spcPts val="575"/>
              </a:spcBef>
              <a:buFont typeface="Arial"/>
              <a:buChar char="–"/>
              <a:tabLst>
                <a:tab pos="756920" algn="l"/>
              </a:tabLst>
            </a:pPr>
            <a:r>
              <a:rPr sz="2200" spc="-15" dirty="0">
                <a:latin typeface="Calibri"/>
                <a:cs typeface="Calibri"/>
              </a:rPr>
              <a:t>DVD </a:t>
            </a:r>
            <a:r>
              <a:rPr sz="2200" spc="-5" dirty="0">
                <a:latin typeface="Calibri"/>
                <a:cs typeface="Calibri"/>
              </a:rPr>
              <a:t>discs hold 4.7 </a:t>
            </a:r>
            <a:r>
              <a:rPr sz="2200" dirty="0">
                <a:latin typeface="Calibri"/>
                <a:cs typeface="Calibri"/>
              </a:rPr>
              <a:t>GB </a:t>
            </a:r>
            <a:r>
              <a:rPr sz="2200" spc="-10" dirty="0">
                <a:latin typeface="Calibri"/>
                <a:cs typeface="Calibri"/>
              </a:rPr>
              <a:t>(single-layer) </a:t>
            </a:r>
            <a:r>
              <a:rPr sz="2200" spc="-5" dirty="0">
                <a:latin typeface="Calibri"/>
                <a:cs typeface="Calibri"/>
              </a:rPr>
              <a:t>or 8.5 </a:t>
            </a:r>
            <a:r>
              <a:rPr sz="2200" dirty="0">
                <a:latin typeface="Calibri"/>
                <a:cs typeface="Calibri"/>
              </a:rPr>
              <a:t>GB</a:t>
            </a:r>
            <a:r>
              <a:rPr sz="2200" spc="-50" dirty="0">
                <a:latin typeface="Calibri"/>
                <a:cs typeface="Calibri"/>
              </a:rPr>
              <a:t> </a:t>
            </a:r>
            <a:r>
              <a:rPr sz="2200" spc="-10" dirty="0">
                <a:latin typeface="Calibri"/>
                <a:cs typeface="Calibri"/>
              </a:rPr>
              <a:t>(dual-layer</a:t>
            </a:r>
            <a:r>
              <a:rPr lang="en-US" sz="2200" spc="-10" dirty="0">
                <a:latin typeface="Calibri"/>
                <a:cs typeface="Calibri"/>
              </a:rPr>
              <a:t>)</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dirty="0">
                <a:latin typeface="Calibri"/>
                <a:cs typeface="Calibri"/>
              </a:rPr>
              <a:t>BD </a:t>
            </a:r>
            <a:r>
              <a:rPr sz="2200" spc="-5" dirty="0">
                <a:latin typeface="Calibri"/>
                <a:cs typeface="Calibri"/>
              </a:rPr>
              <a:t>discs hold </a:t>
            </a:r>
            <a:r>
              <a:rPr sz="2200" dirty="0">
                <a:latin typeface="Calibri"/>
                <a:cs typeface="Calibri"/>
              </a:rPr>
              <a:t>25 GB </a:t>
            </a:r>
            <a:r>
              <a:rPr sz="2200" spc="-10" dirty="0">
                <a:latin typeface="Calibri"/>
                <a:cs typeface="Calibri"/>
              </a:rPr>
              <a:t>(single-layer) </a:t>
            </a:r>
            <a:r>
              <a:rPr sz="2200" spc="-5" dirty="0">
                <a:latin typeface="Calibri"/>
                <a:cs typeface="Calibri"/>
              </a:rPr>
              <a:t>or </a:t>
            </a:r>
            <a:r>
              <a:rPr sz="2200" dirty="0">
                <a:latin typeface="Calibri"/>
                <a:cs typeface="Calibri"/>
              </a:rPr>
              <a:t>50 GB</a:t>
            </a:r>
            <a:r>
              <a:rPr sz="2200" spc="-114" dirty="0">
                <a:latin typeface="Calibri"/>
                <a:cs typeface="Calibri"/>
              </a:rPr>
              <a:t> </a:t>
            </a:r>
            <a:r>
              <a:rPr sz="2200" spc="-10" dirty="0">
                <a:latin typeface="Calibri"/>
                <a:cs typeface="Calibri"/>
              </a:rPr>
              <a:t>(dual-layer</a:t>
            </a:r>
            <a:r>
              <a:rPr lang="en-US" sz="2200" spc="-10" dirty="0">
                <a:latin typeface="Calibri"/>
                <a:cs typeface="Calibri"/>
              </a:rPr>
              <a:t>)</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spc="-5" dirty="0">
                <a:latin typeface="Calibri"/>
                <a:cs typeface="Calibri"/>
              </a:rPr>
              <a:t>Discs </a:t>
            </a:r>
            <a:r>
              <a:rPr sz="2200" spc="-10" dirty="0">
                <a:latin typeface="Calibri"/>
                <a:cs typeface="Calibri"/>
              </a:rPr>
              <a:t>can </a:t>
            </a:r>
            <a:r>
              <a:rPr sz="2200" dirty="0">
                <a:latin typeface="Calibri"/>
                <a:cs typeface="Calibri"/>
              </a:rPr>
              <a:t>also </a:t>
            </a:r>
            <a:r>
              <a:rPr sz="2200" spc="-5" dirty="0">
                <a:latin typeface="Calibri"/>
                <a:cs typeface="Calibri"/>
              </a:rPr>
              <a:t>be</a:t>
            </a:r>
            <a:r>
              <a:rPr sz="2200" spc="-95" dirty="0">
                <a:latin typeface="Calibri"/>
                <a:cs typeface="Calibri"/>
              </a:rPr>
              <a:t> </a:t>
            </a:r>
            <a:r>
              <a:rPr sz="2200" spc="-5" dirty="0">
                <a:latin typeface="Calibri"/>
                <a:cs typeface="Calibri"/>
              </a:rPr>
              <a:t>double-sided</a:t>
            </a:r>
            <a:endParaRPr lang="en-GB" sz="2200" spc="-5" dirty="0">
              <a:latin typeface="Calibri"/>
              <a:cs typeface="Calibri"/>
            </a:endParaRPr>
          </a:p>
          <a:p>
            <a:pPr marL="1604963" indent="-457200">
              <a:lnSpc>
                <a:spcPct val="100000"/>
              </a:lnSpc>
              <a:buFont typeface="Wingdings" panose="05000000000000000000" pitchFamily="2" charset="2"/>
              <a:buChar char="Ø"/>
            </a:pPr>
            <a:r>
              <a:rPr lang="en-GB" sz="2200" spc="-5" dirty="0">
                <a:latin typeface="Calibri"/>
                <a:cs typeface="Calibri"/>
              </a:rPr>
              <a:t> </a:t>
            </a:r>
            <a:r>
              <a:rPr lang="en-GB" sz="2400" dirty="0"/>
              <a:t>Read-Only Optical Discs: CD ROM, DVD ROM, and BD-ROM – Can be read from, but not written to, by the user</a:t>
            </a:r>
            <a:endParaRPr lang="en-GB" sz="2200" spc="-5" dirty="0">
              <a:latin typeface="Calibri"/>
              <a:cs typeface="Calibri"/>
            </a:endParaRPr>
          </a:p>
          <a:p>
            <a:pPr marL="1604963" indent="-457200">
              <a:lnSpc>
                <a:spcPct val="100000"/>
              </a:lnSpc>
              <a:buFont typeface="Wingdings" panose="05000000000000000000" pitchFamily="2" charset="2"/>
              <a:buChar char="Ø"/>
            </a:pPr>
            <a:r>
              <a:rPr lang="en-GB" sz="2200" spc="-5" dirty="0">
                <a:latin typeface="Calibri"/>
                <a:cs typeface="Calibri"/>
              </a:rPr>
              <a:t>CD-R, </a:t>
            </a:r>
            <a:r>
              <a:rPr lang="en-GB" sz="2200" spc="-10" dirty="0">
                <a:latin typeface="Calibri"/>
                <a:cs typeface="Calibri"/>
              </a:rPr>
              <a:t>DVD-R, DVD+R, </a:t>
            </a:r>
            <a:r>
              <a:rPr lang="en-GB" sz="2200" dirty="0">
                <a:latin typeface="Calibri"/>
                <a:cs typeface="Calibri"/>
              </a:rPr>
              <a:t>BD-R</a:t>
            </a:r>
            <a:r>
              <a:rPr lang="en-GB" sz="2200" spc="-85" dirty="0">
                <a:latin typeface="Calibri"/>
                <a:cs typeface="Calibri"/>
              </a:rPr>
              <a:t> </a:t>
            </a:r>
            <a:r>
              <a:rPr lang="en-GB" sz="2200" spc="-5" dirty="0">
                <a:latin typeface="Calibri"/>
                <a:cs typeface="Calibri"/>
              </a:rPr>
              <a:t>Discs</a:t>
            </a:r>
            <a:r>
              <a:rPr lang="en-GB" sz="2200" dirty="0">
                <a:latin typeface="Calibri"/>
                <a:cs typeface="Calibri"/>
              </a:rPr>
              <a:t> Recordable optical discs (also sometimes called write-once discs) can be written to, but the discs cannot be erased and reused.</a:t>
            </a:r>
          </a:p>
          <a:p>
            <a:pPr marL="1604963" indent="-457200">
              <a:lnSpc>
                <a:spcPct val="100000"/>
              </a:lnSpc>
              <a:buFont typeface="Wingdings" panose="05000000000000000000" pitchFamily="2" charset="2"/>
              <a:buChar char="Ø"/>
            </a:pPr>
            <a:r>
              <a:rPr lang="en-GB" sz="2200" spc="-50" dirty="0">
                <a:latin typeface="Calibri"/>
                <a:cs typeface="Calibri"/>
              </a:rPr>
              <a:t>CD-RW, DVD-RW, DVD+RW, </a:t>
            </a:r>
            <a:r>
              <a:rPr lang="en-GB" sz="2200" dirty="0">
                <a:latin typeface="Calibri"/>
                <a:cs typeface="Calibri"/>
              </a:rPr>
              <a:t>and BD-RE</a:t>
            </a:r>
            <a:r>
              <a:rPr lang="en-GB" sz="2200" spc="65" dirty="0">
                <a:latin typeface="Calibri"/>
                <a:cs typeface="Calibri"/>
              </a:rPr>
              <a:t> </a:t>
            </a:r>
            <a:r>
              <a:rPr lang="en-GB" sz="2200" dirty="0">
                <a:latin typeface="Calibri"/>
                <a:cs typeface="Calibri"/>
              </a:rPr>
              <a:t>Rewritable optical discs can be written to, erased, and overwritten</a:t>
            </a:r>
            <a:endParaRPr sz="2200" dirty="0">
              <a:latin typeface="Calibri"/>
              <a:cs typeface="Calibri"/>
            </a:endParaRPr>
          </a:p>
        </p:txBody>
      </p:sp>
    </p:spTree>
    <p:extLst>
      <p:ext uri="{BB962C8B-B14F-4D97-AF65-F5344CB8AC3E}">
        <p14:creationId xmlns:p14="http://schemas.microsoft.com/office/powerpoint/2010/main" val="883766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FCF367-0817-162B-9A61-B66F61393F75}"/>
              </a:ext>
            </a:extLst>
          </p:cNvPr>
          <p:cNvSpPr txBox="1"/>
          <p:nvPr/>
        </p:nvSpPr>
        <p:spPr>
          <a:xfrm>
            <a:off x="3135086" y="485192"/>
            <a:ext cx="6288832" cy="584775"/>
          </a:xfrm>
          <a:prstGeom prst="rect">
            <a:avLst/>
          </a:prstGeom>
          <a:noFill/>
        </p:spPr>
        <p:txBody>
          <a:bodyPr wrap="square" rtlCol="0">
            <a:spAutoFit/>
          </a:bodyPr>
          <a:lstStyle/>
          <a:p>
            <a:r>
              <a:rPr lang="en-GB" sz="3200">
                <a:solidFill>
                  <a:schemeClr val="bg1"/>
                </a:solidFill>
                <a:latin typeface="Times New Roman" panose="02020603050405020304" pitchFamily="18" charset="0"/>
                <a:cs typeface="Times New Roman" panose="02020603050405020304" pitchFamily="18" charset="0"/>
              </a:rPr>
              <a:t>Electrons (flash memory media)</a:t>
            </a:r>
            <a:endParaRPr lang="en-US" sz="3200" dirty="0">
              <a:solidFill>
                <a:schemeClr val="bg1"/>
              </a:solidFill>
            </a:endParaRPr>
          </a:p>
        </p:txBody>
      </p:sp>
      <p:sp>
        <p:nvSpPr>
          <p:cNvPr id="3" name="TextBox 2">
            <a:extLst>
              <a:ext uri="{FF2B5EF4-FFF2-40B4-BE49-F238E27FC236}">
                <a16:creationId xmlns:a16="http://schemas.microsoft.com/office/drawing/2014/main" id="{C49B4CC6-25DE-D8E0-ED21-DB7BB31AAB29}"/>
              </a:ext>
            </a:extLst>
          </p:cNvPr>
          <p:cNvSpPr txBox="1"/>
          <p:nvPr/>
        </p:nvSpPr>
        <p:spPr>
          <a:xfrm>
            <a:off x="839755" y="1558213"/>
            <a:ext cx="9004041" cy="1384995"/>
          </a:xfrm>
          <a:prstGeom prst="rect">
            <a:avLst/>
          </a:prstGeom>
          <a:noFill/>
        </p:spPr>
        <p:txBody>
          <a:bodyPr wrap="square" rtlCol="0">
            <a:spAutoFit/>
          </a:bodyPr>
          <a:lstStyle/>
          <a:p>
            <a:pPr algn="l"/>
            <a:r>
              <a:rPr lang="en-GB" sz="2800" b="1" i="0" u="none" strike="noStrike" baseline="0" dirty="0">
                <a:latin typeface="Times New Roman" panose="02020603050405020304" pitchFamily="18" charset="0"/>
                <a:cs typeface="Times New Roman" panose="02020603050405020304" pitchFamily="18" charset="0"/>
              </a:rPr>
              <a:t>flash memory </a:t>
            </a:r>
            <a:r>
              <a:rPr lang="en-GB" sz="2800" b="0" i="0" u="none" strike="noStrike" baseline="0" dirty="0">
                <a:latin typeface="Times New Roman" panose="02020603050405020304" pitchFamily="18" charset="0"/>
                <a:cs typeface="Times New Roman" panose="02020603050405020304" pitchFamily="18" charset="0"/>
              </a:rPr>
              <a:t>is a chip-based storage medium that represents data using electrons. It is used in a variety of storage systems, such as the SSDs and hybrid hard </a:t>
            </a:r>
            <a:r>
              <a:rPr lang="en-US" sz="2800" b="0" i="0" u="none" strike="noStrike" baseline="0" dirty="0">
                <a:latin typeface="Times New Roman" panose="02020603050405020304" pitchFamily="18" charset="0"/>
                <a:cs typeface="Times New Roman" panose="02020603050405020304" pitchFamily="18" charset="0"/>
              </a:rPr>
              <a:t>drives.</a:t>
            </a:r>
            <a:endParaRPr lang="en-US" sz="2800" dirty="0">
              <a:latin typeface="Times New Roman" panose="02020603050405020304" pitchFamily="18" charset="0"/>
              <a:cs typeface="Times New Roman" panose="02020603050405020304" pitchFamily="18" charset="0"/>
            </a:endParaRPr>
          </a:p>
        </p:txBody>
      </p:sp>
      <p:sp>
        <p:nvSpPr>
          <p:cNvPr id="4" name="object 3">
            <a:extLst>
              <a:ext uri="{FF2B5EF4-FFF2-40B4-BE49-F238E27FC236}">
                <a16:creationId xmlns:a16="http://schemas.microsoft.com/office/drawing/2014/main" id="{03EF19A0-9800-79DB-FFCF-68E8417FF25C}"/>
              </a:ext>
            </a:extLst>
          </p:cNvPr>
          <p:cNvSpPr/>
          <p:nvPr/>
        </p:nvSpPr>
        <p:spPr>
          <a:xfrm>
            <a:off x="2003042" y="2943208"/>
            <a:ext cx="6876542" cy="345643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843844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Slide Number Placeholder 1">
            <a:extLst>
              <a:ext uri="{FF2B5EF4-FFF2-40B4-BE49-F238E27FC236}">
                <a16:creationId xmlns:a16="http://schemas.microsoft.com/office/drawing/2014/main" id="{37390737-A55C-E8CE-2B65-4B5CE89FE55A}"/>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8F3E36BB-F462-4910-8A5D-19FB344EE2A9}" type="slidenum">
              <a:rPr lang="en-US" altLang="en-US" sz="1200" i="0" baseline="0">
                <a:solidFill>
                  <a:schemeClr val="bg2"/>
                </a:solidFill>
                <a:latin typeface="Arial" panose="020B0604020202020204" pitchFamily="34" charset="0"/>
              </a:rPr>
              <a:pPr/>
              <a:t>8</a:t>
            </a:fld>
            <a:endParaRPr lang="en-US" altLang="en-US" sz="1200" i="0" baseline="0">
              <a:solidFill>
                <a:schemeClr val="bg2"/>
              </a:solidFill>
              <a:latin typeface="Arial" panose="020B0604020202020204" pitchFamily="34" charset="0"/>
            </a:endParaRPr>
          </a:p>
        </p:txBody>
      </p:sp>
      <p:sp>
        <p:nvSpPr>
          <p:cNvPr id="1148931" name="Text Box 3">
            <a:extLst>
              <a:ext uri="{FF2B5EF4-FFF2-40B4-BE49-F238E27FC236}">
                <a16:creationId xmlns:a16="http://schemas.microsoft.com/office/drawing/2014/main" id="{678A578C-7E14-E77D-8BB9-FC1A55E607EB}"/>
              </a:ext>
            </a:extLst>
          </p:cNvPr>
          <p:cNvSpPr txBox="1">
            <a:spLocks noChangeArrowheads="1"/>
          </p:cNvSpPr>
          <p:nvPr/>
        </p:nvSpPr>
        <p:spPr bwMode="auto">
          <a:xfrm>
            <a:off x="2209800" y="402035"/>
            <a:ext cx="80089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5-5   SUBSYSTEM INTERCONNECTION</a:t>
            </a:r>
          </a:p>
        </p:txBody>
      </p:sp>
      <p:sp>
        <p:nvSpPr>
          <p:cNvPr id="58372" name="Text Box 4">
            <a:extLst>
              <a:ext uri="{FF2B5EF4-FFF2-40B4-BE49-F238E27FC236}">
                <a16:creationId xmlns:a16="http://schemas.microsoft.com/office/drawing/2014/main" id="{FA2330D7-2359-D936-E508-2AE063620EC2}"/>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148933" name="Rectangle 5">
            <a:extLst>
              <a:ext uri="{FF2B5EF4-FFF2-40B4-BE49-F238E27FC236}">
                <a16:creationId xmlns:a16="http://schemas.microsoft.com/office/drawing/2014/main" id="{8695AAF0-F2D4-08AD-5F44-392722247D38}"/>
              </a:ext>
            </a:extLst>
          </p:cNvPr>
          <p:cNvSpPr>
            <a:spLocks noChangeArrowheads="1"/>
          </p:cNvSpPr>
          <p:nvPr/>
        </p:nvSpPr>
        <p:spPr bwMode="auto">
          <a:xfrm>
            <a:off x="1144555" y="2067719"/>
            <a:ext cx="82296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rPr>
              <a:t>The previous sections outlined the characteristics of the three subsystems (CPU, main memory, and I/O) in a stand-alone computer. In this section, we explore how these three subsystems are interconnected. The interconnection plays an important role because information needs to be exchanged between the three subsystems.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489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489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8931" grpId="0"/>
      <p:bldP spid="11489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a:extLst>
              <a:ext uri="{FF2B5EF4-FFF2-40B4-BE49-F238E27FC236}">
                <a16:creationId xmlns:a16="http://schemas.microsoft.com/office/drawing/2014/main" id="{7F7C9CCC-517D-0A96-1005-84A832194BED}"/>
              </a:ext>
            </a:extLst>
          </p:cNvPr>
          <p:cNvSpPr txBox="1">
            <a:spLocks noChangeArrowheads="1"/>
          </p:cNvSpPr>
          <p:nvPr/>
        </p:nvSpPr>
        <p:spPr bwMode="auto">
          <a:xfrm>
            <a:off x="2550369" y="466142"/>
            <a:ext cx="6188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5.5.1  Connecting CPU and memory</a:t>
            </a:r>
          </a:p>
        </p:txBody>
      </p:sp>
      <p:sp>
        <p:nvSpPr>
          <p:cNvPr id="60419" name="Rectangle 3">
            <a:extLst>
              <a:ext uri="{FF2B5EF4-FFF2-40B4-BE49-F238E27FC236}">
                <a16:creationId xmlns:a16="http://schemas.microsoft.com/office/drawing/2014/main" id="{A3FF5ACE-8891-5D46-454B-58C9C22C7215}"/>
              </a:ext>
            </a:extLst>
          </p:cNvPr>
          <p:cNvSpPr>
            <a:spLocks noChangeArrowheads="1"/>
          </p:cNvSpPr>
          <p:nvPr/>
        </p:nvSpPr>
        <p:spPr bwMode="auto">
          <a:xfrm>
            <a:off x="1077573" y="1761331"/>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and memory are normally connected by three groups of connections, each called a </a:t>
            </a:r>
            <a:r>
              <a:rPr lang="en-US" altLang="en-US" sz="2800" i="0" baseline="0" dirty="0">
                <a:solidFill>
                  <a:schemeClr val="folHlink"/>
                </a:solidFill>
              </a:rPr>
              <a:t>bus</a:t>
            </a:r>
            <a:r>
              <a:rPr lang="en-US" altLang="en-US" sz="2800" b="0" i="0" baseline="0" dirty="0"/>
              <a:t>: </a:t>
            </a:r>
            <a:r>
              <a:rPr lang="en-US" altLang="en-US" sz="2800" b="0" baseline="0" dirty="0"/>
              <a:t>data bus</a:t>
            </a:r>
            <a:r>
              <a:rPr lang="en-US" altLang="en-US" sz="2800" b="0" i="0" baseline="0" dirty="0"/>
              <a:t>, </a:t>
            </a:r>
            <a:r>
              <a:rPr lang="en-US" altLang="en-US" sz="2800" b="0" baseline="0" dirty="0"/>
              <a:t>address bus</a:t>
            </a:r>
            <a:r>
              <a:rPr lang="en-US" altLang="en-US" sz="2800" b="0" i="0" baseline="0" dirty="0"/>
              <a:t>, and </a:t>
            </a:r>
            <a:r>
              <a:rPr lang="en-US" altLang="en-US" sz="2800" b="0" baseline="0" dirty="0"/>
              <a:t>control bus</a:t>
            </a:r>
            <a:r>
              <a:rPr lang="en-US" altLang="en-US" sz="2800" b="0" i="0" baseline="0" dirty="0"/>
              <a:t> (Figure 5.12).</a:t>
            </a:r>
          </a:p>
        </p:txBody>
      </p:sp>
      <p:sp>
        <p:nvSpPr>
          <p:cNvPr id="60420" name="Text Box 4">
            <a:extLst>
              <a:ext uri="{FF2B5EF4-FFF2-40B4-BE49-F238E27FC236}">
                <a16:creationId xmlns:a16="http://schemas.microsoft.com/office/drawing/2014/main" id="{9BD80142-BFDD-CB38-1355-D512FEA9288C}"/>
              </a:ext>
            </a:extLst>
          </p:cNvPr>
          <p:cNvSpPr txBox="1">
            <a:spLocks noChangeArrowheads="1"/>
          </p:cNvSpPr>
          <p:nvPr/>
        </p:nvSpPr>
        <p:spPr bwMode="auto">
          <a:xfrm>
            <a:off x="2035629" y="3352800"/>
            <a:ext cx="699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5.12  </a:t>
            </a:r>
            <a:r>
              <a:rPr lang="en-US" altLang="en-US" sz="2000" i="0" baseline="0" dirty="0"/>
              <a:t>Connecting CPU and memory using three buses</a:t>
            </a:r>
          </a:p>
        </p:txBody>
      </p:sp>
      <p:pic>
        <p:nvPicPr>
          <p:cNvPr id="60421" name="Picture 5">
            <a:extLst>
              <a:ext uri="{FF2B5EF4-FFF2-40B4-BE49-F238E27FC236}">
                <a16:creationId xmlns:a16="http://schemas.microsoft.com/office/drawing/2014/main" id="{851D2C45-DE5D-9A63-B715-852195C2DC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0410" y="4028281"/>
            <a:ext cx="7954962" cy="184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63EC88-56FE-9C7A-D70B-6AAD8D9F067F}"/>
              </a:ext>
            </a:extLst>
          </p:cNvPr>
          <p:cNvSpPr txBox="1"/>
          <p:nvPr/>
        </p:nvSpPr>
        <p:spPr>
          <a:xfrm>
            <a:off x="1091681" y="1552001"/>
            <a:ext cx="8257591" cy="3539430"/>
          </a:xfrm>
          <a:prstGeom prst="rect">
            <a:avLst/>
          </a:prstGeom>
          <a:noFill/>
        </p:spPr>
        <p:txBody>
          <a:bodyPr wrap="square">
            <a:spAutoFit/>
          </a:bodyPr>
          <a:lstStyle/>
          <a:p>
            <a:r>
              <a:rPr lang="en-US" sz="3200" dirty="0"/>
              <a:t> </a:t>
            </a:r>
            <a:r>
              <a:rPr lang="en-US" sz="3200" dirty="0">
                <a:solidFill>
                  <a:schemeClr val="accent1">
                    <a:lumMod val="75000"/>
                  </a:schemeClr>
                </a:solidFill>
              </a:rPr>
              <a:t>The data bus </a:t>
            </a:r>
            <a:r>
              <a:rPr lang="en-US" sz="3200" dirty="0"/>
              <a:t>is made of several connections, each carrying 1 bit at a time. The number of connections depends on the size of the word used by the computer. If the word is 32 bits (4 bytes), we need a data bus with 32 connections so that all 32 bits of a word can be transmitted at the same time. </a:t>
            </a:r>
          </a:p>
        </p:txBody>
      </p:sp>
      <p:sp>
        <p:nvSpPr>
          <p:cNvPr id="4" name="TextBox 3">
            <a:extLst>
              <a:ext uri="{FF2B5EF4-FFF2-40B4-BE49-F238E27FC236}">
                <a16:creationId xmlns:a16="http://schemas.microsoft.com/office/drawing/2014/main" id="{DF5222E7-31C0-4205-1F69-815CE2E53BC8}"/>
              </a:ext>
            </a:extLst>
          </p:cNvPr>
          <p:cNvSpPr txBox="1"/>
          <p:nvPr/>
        </p:nvSpPr>
        <p:spPr>
          <a:xfrm>
            <a:off x="3965510" y="503854"/>
            <a:ext cx="2612572"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Data bus</a:t>
            </a:r>
          </a:p>
        </p:txBody>
      </p:sp>
    </p:spTree>
    <p:extLst>
      <p:ext uri="{BB962C8B-B14F-4D97-AF65-F5344CB8AC3E}">
        <p14:creationId xmlns:p14="http://schemas.microsoft.com/office/powerpoint/2010/main" val="3155279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913DC6-43CE-B836-FF4E-EAB2B9C498CD}"/>
              </a:ext>
            </a:extLst>
          </p:cNvPr>
          <p:cNvSpPr txBox="1"/>
          <p:nvPr/>
        </p:nvSpPr>
        <p:spPr>
          <a:xfrm>
            <a:off x="1390262" y="1665429"/>
            <a:ext cx="7795726" cy="2677656"/>
          </a:xfrm>
          <a:prstGeom prst="rect">
            <a:avLst/>
          </a:prstGeom>
          <a:noFill/>
        </p:spPr>
        <p:txBody>
          <a:bodyPr wrap="square">
            <a:spAutoFit/>
          </a:bodyPr>
          <a:lstStyle/>
          <a:p>
            <a:pPr algn="just"/>
            <a:r>
              <a:rPr lang="en-US" sz="2800" dirty="0">
                <a:solidFill>
                  <a:schemeClr val="accent1">
                    <a:lumMod val="75000"/>
                  </a:schemeClr>
                </a:solidFill>
              </a:rPr>
              <a:t>Address bus </a:t>
            </a:r>
            <a:r>
              <a:rPr lang="en-US" sz="2800" dirty="0"/>
              <a:t>The address bus allows access to a particular word in memory. The number of connections in the address bus depends on the address space of the memory. If the memory has 2</a:t>
            </a:r>
            <a:r>
              <a:rPr lang="en-US" sz="2800" baseline="30000" dirty="0"/>
              <a:t>n</a:t>
            </a:r>
          </a:p>
          <a:p>
            <a:pPr algn="just"/>
            <a:r>
              <a:rPr lang="en-US" sz="2800" dirty="0"/>
              <a:t>words, the address bus needs to carry n bits at a time. Therefore, it must have n connections.</a:t>
            </a:r>
          </a:p>
        </p:txBody>
      </p:sp>
      <p:sp>
        <p:nvSpPr>
          <p:cNvPr id="4" name="TextBox 3">
            <a:extLst>
              <a:ext uri="{FF2B5EF4-FFF2-40B4-BE49-F238E27FC236}">
                <a16:creationId xmlns:a16="http://schemas.microsoft.com/office/drawing/2014/main" id="{215C6D5F-15B9-10C4-5371-DAC9E9730C89}"/>
              </a:ext>
            </a:extLst>
          </p:cNvPr>
          <p:cNvSpPr txBox="1"/>
          <p:nvPr/>
        </p:nvSpPr>
        <p:spPr>
          <a:xfrm>
            <a:off x="4152122" y="513184"/>
            <a:ext cx="2407298" cy="584775"/>
          </a:xfrm>
          <a:prstGeom prst="rect">
            <a:avLst/>
          </a:prstGeom>
          <a:noFill/>
        </p:spPr>
        <p:txBody>
          <a:bodyPr wrap="square" rtlCol="0">
            <a:spAutoFit/>
          </a:bodyPr>
          <a:lstStyle/>
          <a:p>
            <a:r>
              <a:rPr lang="en-US" sz="3200" b="1" dirty="0">
                <a:solidFill>
                  <a:schemeClr val="bg1"/>
                </a:solidFill>
              </a:rPr>
              <a:t>Address bus</a:t>
            </a:r>
          </a:p>
        </p:txBody>
      </p:sp>
    </p:spTree>
    <p:extLst>
      <p:ext uri="{BB962C8B-B14F-4D97-AF65-F5344CB8AC3E}">
        <p14:creationId xmlns:p14="http://schemas.microsoft.com/office/powerpoint/2010/main" val="3523508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39B30D-87EC-0E30-7DDE-EC18F8D122E9}"/>
              </a:ext>
            </a:extLst>
          </p:cNvPr>
          <p:cNvSpPr txBox="1"/>
          <p:nvPr/>
        </p:nvSpPr>
        <p:spPr>
          <a:xfrm>
            <a:off x="1516225" y="1520519"/>
            <a:ext cx="9008706" cy="4524315"/>
          </a:xfrm>
          <a:prstGeom prst="rect">
            <a:avLst/>
          </a:prstGeom>
          <a:noFill/>
        </p:spPr>
        <p:txBody>
          <a:bodyPr wrap="square">
            <a:spAutoFit/>
          </a:bodyPr>
          <a:lstStyle/>
          <a:p>
            <a:pPr algn="just"/>
            <a:r>
              <a:rPr lang="en-US" sz="3200" dirty="0">
                <a:solidFill>
                  <a:schemeClr val="accent1">
                    <a:lumMod val="75000"/>
                  </a:schemeClr>
                </a:solidFill>
              </a:rPr>
              <a:t>The control bus </a:t>
            </a:r>
            <a:r>
              <a:rPr lang="en-US" sz="3200" dirty="0"/>
              <a:t>carries communication between the CPU and memory. For example, there must be a code, sent from the CPU to memory, to specify a read or write operation. The number of connections used in the control bus depends on the total number of control commands a computer needs. If a computer has 2</a:t>
            </a:r>
            <a:r>
              <a:rPr lang="en-US" sz="3200" baseline="30000" dirty="0"/>
              <a:t>m</a:t>
            </a:r>
            <a:r>
              <a:rPr lang="en-US" sz="3200" dirty="0"/>
              <a:t> control actions, we need m </a:t>
            </a:r>
            <a:r>
              <a:rPr lang="en-GB" sz="3200" dirty="0"/>
              <a:t>connections (wires) for the control bus, because m bits can define </a:t>
            </a:r>
            <a:r>
              <a:rPr lang="en-US" sz="3200" dirty="0"/>
              <a:t>2</a:t>
            </a:r>
            <a:r>
              <a:rPr lang="en-US" sz="3200" baseline="30000" dirty="0"/>
              <a:t>m</a:t>
            </a:r>
            <a:r>
              <a:rPr lang="en-GB" sz="3200" dirty="0"/>
              <a:t> different operations.</a:t>
            </a:r>
            <a:endParaRPr lang="en-US" sz="3200" dirty="0"/>
          </a:p>
        </p:txBody>
      </p:sp>
      <p:sp>
        <p:nvSpPr>
          <p:cNvPr id="4" name="TextBox 3">
            <a:extLst>
              <a:ext uri="{FF2B5EF4-FFF2-40B4-BE49-F238E27FC236}">
                <a16:creationId xmlns:a16="http://schemas.microsoft.com/office/drawing/2014/main" id="{D5CAA033-3E05-00C4-3BF6-6EA55CCE8AA5}"/>
              </a:ext>
            </a:extLst>
          </p:cNvPr>
          <p:cNvSpPr txBox="1"/>
          <p:nvPr/>
        </p:nvSpPr>
        <p:spPr>
          <a:xfrm>
            <a:off x="3573624" y="569167"/>
            <a:ext cx="3601617" cy="584775"/>
          </a:xfrm>
          <a:prstGeom prst="rect">
            <a:avLst/>
          </a:prstGeom>
          <a:noFill/>
        </p:spPr>
        <p:txBody>
          <a:bodyPr wrap="square" rtlCol="0">
            <a:spAutoFit/>
          </a:bodyPr>
          <a:lstStyle/>
          <a:p>
            <a:pPr algn="ctr"/>
            <a:r>
              <a:rPr lang="en-US" sz="3200" b="1" dirty="0">
                <a:solidFill>
                  <a:schemeClr val="bg1"/>
                </a:solidFill>
              </a:rPr>
              <a:t>Control bus</a:t>
            </a:r>
          </a:p>
        </p:txBody>
      </p:sp>
    </p:spTree>
    <p:extLst>
      <p:ext uri="{BB962C8B-B14F-4D97-AF65-F5344CB8AC3E}">
        <p14:creationId xmlns:p14="http://schemas.microsoft.com/office/powerpoint/2010/main" val="463494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EC9487-DAEB-2B51-AB38-D1BD82395890}"/>
              </a:ext>
            </a:extLst>
          </p:cNvPr>
          <p:cNvSpPr txBox="1"/>
          <p:nvPr/>
        </p:nvSpPr>
        <p:spPr>
          <a:xfrm>
            <a:off x="1791477" y="1287626"/>
            <a:ext cx="9507893" cy="2246769"/>
          </a:xfrm>
          <a:prstGeom prst="rect">
            <a:avLst/>
          </a:prstGeom>
          <a:noFill/>
        </p:spPr>
        <p:txBody>
          <a:bodyPr wrap="square" rtlCol="0">
            <a:spAutoFit/>
          </a:bodyPr>
          <a:lstStyle/>
          <a:p>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Example 1</a:t>
            </a:r>
            <a:endPar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memory has 256</a:t>
            </a:r>
            <a:r>
              <a:rPr lang="en-US" sz="28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words</a:t>
            </a:r>
          </a:p>
          <a:p>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How many wires need to have</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address bus?</a:t>
            </a:r>
          </a:p>
          <a:p>
            <a:r>
              <a:rPr lang="en-US" sz="2800" dirty="0">
                <a:solidFill>
                  <a:srgbClr val="000000"/>
                </a:solidFill>
                <a:latin typeface="Times New Roman" panose="02020603050405020304" pitchFamily="18" charset="0"/>
                <a:cs typeface="Times New Roman" panose="02020603050405020304" pitchFamily="18" charset="0"/>
              </a:rPr>
              <a:t>Solution:</a:t>
            </a:r>
          </a:p>
          <a:p>
            <a:r>
              <a:rPr lang="en-US" sz="2800" dirty="0">
                <a:latin typeface="Times New Roman" panose="02020603050405020304" pitchFamily="18" charset="0"/>
                <a:cs typeface="Times New Roman" panose="02020603050405020304" pitchFamily="18" charset="0"/>
              </a:rPr>
              <a:t> 256 word = 2</a:t>
            </a:r>
            <a:r>
              <a:rPr lang="en-US" sz="2800" baseline="30000" dirty="0">
                <a:latin typeface="Times New Roman" panose="02020603050405020304" pitchFamily="18" charset="0"/>
                <a:cs typeface="Times New Roman" panose="02020603050405020304" pitchFamily="18" charset="0"/>
              </a:rPr>
              <a:t>8 </a:t>
            </a:r>
            <a:r>
              <a:rPr lang="en-US" sz="2800" dirty="0">
                <a:latin typeface="Times New Roman" panose="02020603050405020304" pitchFamily="18" charset="0"/>
                <a:cs typeface="Times New Roman" panose="02020603050405020304" pitchFamily="18" charset="0"/>
              </a:rPr>
              <a:t>words need 8 wires address bus</a:t>
            </a:r>
          </a:p>
        </p:txBody>
      </p:sp>
      <p:sp>
        <p:nvSpPr>
          <p:cNvPr id="3" name="TextBox 2">
            <a:extLst>
              <a:ext uri="{FF2B5EF4-FFF2-40B4-BE49-F238E27FC236}">
                <a16:creationId xmlns:a16="http://schemas.microsoft.com/office/drawing/2014/main" id="{FAEAC599-E6C6-B134-8889-2EEAB26F9F50}"/>
              </a:ext>
            </a:extLst>
          </p:cNvPr>
          <p:cNvSpPr txBox="1"/>
          <p:nvPr/>
        </p:nvSpPr>
        <p:spPr>
          <a:xfrm>
            <a:off x="1763484" y="3622650"/>
            <a:ext cx="9535886" cy="1815882"/>
          </a:xfrm>
          <a:prstGeom prst="rect">
            <a:avLst/>
          </a:prstGeom>
          <a:noFill/>
        </p:spPr>
        <p:txBody>
          <a:bodyPr wrap="square" rtlCol="0">
            <a:spAutoFit/>
          </a:bodyPr>
          <a:lstStyle/>
          <a:p>
            <a:r>
              <a:rPr lang="en-US" sz="2800" dirty="0">
                <a:solidFill>
                  <a:srgbClr val="000000"/>
                </a:solidFill>
                <a:latin typeface="Times New Roman" panose="02020603050405020304" pitchFamily="18" charset="0"/>
              </a:rPr>
              <a:t>Example 2</a:t>
            </a:r>
          </a:p>
          <a:p>
            <a:r>
              <a:rPr lang="en-US" sz="2800" dirty="0">
                <a:solidFill>
                  <a:srgbClr val="000000"/>
                </a:solidFill>
                <a:latin typeface="Times New Roman" panose="02020603050405020304" pitchFamily="18" charset="0"/>
              </a:rPr>
              <a:t> How many operations a control bus with 16 wires</a:t>
            </a:r>
          </a:p>
          <a:p>
            <a:r>
              <a:rPr lang="en-US" sz="2800" dirty="0">
                <a:solidFill>
                  <a:srgbClr val="000000"/>
                </a:solidFill>
                <a:latin typeface="Times New Roman" panose="02020603050405020304" pitchFamily="18" charset="0"/>
              </a:rPr>
              <a:t>Solution: </a:t>
            </a:r>
          </a:p>
          <a:p>
            <a:r>
              <a:rPr lang="en-US" sz="2800" dirty="0">
                <a:solidFill>
                  <a:srgbClr val="000000"/>
                </a:solidFill>
                <a:latin typeface="Times New Roman" panose="02020603050405020304" pitchFamily="18" charset="0"/>
              </a:rPr>
              <a:t>Number of operations= 2</a:t>
            </a:r>
            <a:r>
              <a:rPr lang="en-US" sz="2800" baseline="30000" dirty="0">
                <a:solidFill>
                  <a:srgbClr val="000000"/>
                </a:solidFill>
                <a:latin typeface="Times New Roman" panose="02020603050405020304" pitchFamily="18" charset="0"/>
              </a:rPr>
              <a:t>16 </a:t>
            </a:r>
            <a:r>
              <a:rPr lang="en-US" sz="2800" dirty="0">
                <a:solidFill>
                  <a:srgbClr val="000000"/>
                </a:solidFill>
                <a:latin typeface="Times New Roman" panose="02020603050405020304" pitchFamily="18" charset="0"/>
              </a:rPr>
              <a:t>= 65536 operations</a:t>
            </a:r>
            <a:r>
              <a:rPr lang="en-US" sz="2800" baseline="30000" dirty="0">
                <a:solidFill>
                  <a:srgbClr val="000000"/>
                </a:solidFill>
                <a:latin typeface="Times New Roman" panose="02020603050405020304" pitchFamily="18" charset="0"/>
              </a:rPr>
              <a:t>    </a:t>
            </a:r>
            <a:endParaRPr lang="en-US" sz="2800" dirty="0"/>
          </a:p>
        </p:txBody>
      </p:sp>
    </p:spTree>
    <p:extLst>
      <p:ext uri="{BB962C8B-B14F-4D97-AF65-F5344CB8AC3E}">
        <p14:creationId xmlns:p14="http://schemas.microsoft.com/office/powerpoint/2010/main" val="3229589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B817BD-8DB3-1664-4F25-0F6ECF896054}"/>
              </a:ext>
            </a:extLst>
          </p:cNvPr>
          <p:cNvSpPr txBox="1"/>
          <p:nvPr/>
        </p:nvSpPr>
        <p:spPr>
          <a:xfrm>
            <a:off x="1175657" y="2015412"/>
            <a:ext cx="8742784" cy="2246769"/>
          </a:xfrm>
          <a:prstGeom prst="rect">
            <a:avLst/>
          </a:prstGeom>
          <a:noFill/>
        </p:spPr>
        <p:txBody>
          <a:bodyPr wrap="square" rtlCol="0">
            <a:spAutoFit/>
          </a:bodyPr>
          <a:lstStyle/>
          <a:p>
            <a:r>
              <a:rPr lang="en-US" sz="2800" dirty="0"/>
              <a:t>Example 3</a:t>
            </a:r>
          </a:p>
          <a:p>
            <a:r>
              <a:rPr lang="en-US" sz="2800" dirty="0"/>
              <a:t>How many wires in data bus with memory word equal 4 bytes</a:t>
            </a:r>
          </a:p>
          <a:p>
            <a:r>
              <a:rPr lang="en-US" sz="2800" dirty="0"/>
              <a:t>Solution:</a:t>
            </a:r>
          </a:p>
          <a:p>
            <a:r>
              <a:rPr lang="en-US" sz="2800" dirty="0"/>
              <a:t>Data bus= 4*8= 32 wires </a:t>
            </a:r>
          </a:p>
        </p:txBody>
      </p:sp>
    </p:spTree>
    <p:extLst>
      <p:ext uri="{BB962C8B-B14F-4D97-AF65-F5344CB8AC3E}">
        <p14:creationId xmlns:p14="http://schemas.microsoft.com/office/powerpoint/2010/main" val="481005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1">
            <a:extLst>
              <a:ext uri="{FF2B5EF4-FFF2-40B4-BE49-F238E27FC236}">
                <a16:creationId xmlns:a16="http://schemas.microsoft.com/office/drawing/2014/main" id="{11ED11AB-DF76-3731-78CE-251DE2C93E29}"/>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B77DBEB1-B3EB-4B5F-B155-7BCDDFC524F0}" type="slidenum">
              <a:rPr lang="en-US" altLang="en-US" sz="1200" i="0" baseline="0">
                <a:solidFill>
                  <a:schemeClr val="bg2"/>
                </a:solidFill>
                <a:latin typeface="Arial" panose="020B0604020202020204" pitchFamily="34" charset="0"/>
              </a:rPr>
              <a:pPr/>
              <a:t>15</a:t>
            </a:fld>
            <a:endParaRPr lang="en-US" altLang="en-US" sz="1200" i="0" baseline="0">
              <a:solidFill>
                <a:schemeClr val="bg2"/>
              </a:solidFill>
              <a:latin typeface="Arial" panose="020B0604020202020204" pitchFamily="34" charset="0"/>
            </a:endParaRPr>
          </a:p>
        </p:txBody>
      </p:sp>
      <p:sp>
        <p:nvSpPr>
          <p:cNvPr id="62467" name="Text Box 2">
            <a:extLst>
              <a:ext uri="{FF2B5EF4-FFF2-40B4-BE49-F238E27FC236}">
                <a16:creationId xmlns:a16="http://schemas.microsoft.com/office/drawing/2014/main" id="{4BE2B50D-2ADD-79DF-CAC1-AE8AEF994DC0}"/>
              </a:ext>
            </a:extLst>
          </p:cNvPr>
          <p:cNvSpPr txBox="1">
            <a:spLocks noChangeArrowheads="1"/>
          </p:cNvSpPr>
          <p:nvPr/>
        </p:nvSpPr>
        <p:spPr bwMode="auto">
          <a:xfrm>
            <a:off x="2727649" y="427993"/>
            <a:ext cx="5137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5.5.2  Connecting I/O devices</a:t>
            </a:r>
          </a:p>
        </p:txBody>
      </p:sp>
      <p:sp>
        <p:nvSpPr>
          <p:cNvPr id="62468" name="Rectangle 3">
            <a:extLst>
              <a:ext uri="{FF2B5EF4-FFF2-40B4-BE49-F238E27FC236}">
                <a16:creationId xmlns:a16="http://schemas.microsoft.com/office/drawing/2014/main" id="{59B8B247-B840-1EE3-91A0-AB23DE78A07E}"/>
              </a:ext>
            </a:extLst>
          </p:cNvPr>
          <p:cNvSpPr>
            <a:spLocks noChangeArrowheads="1"/>
          </p:cNvSpPr>
          <p:nvPr/>
        </p:nvSpPr>
        <p:spPr bwMode="auto">
          <a:xfrm>
            <a:off x="1524000" y="1391816"/>
            <a:ext cx="8915400" cy="47894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I/O devices cannot be connected directly to the buses that connect the CPU and memory because the nature of I/O devices is different from the nature of CPU and memory. I/O devices are electromechanical, magnetic, or optical devices, whereas the CPU and memory are electronic devices. I/O devices also operate at a much slower speed than the CPU/memory. There is a need for some sort of intermediary</a:t>
            </a:r>
          </a:p>
          <a:p>
            <a:pPr algn="just"/>
            <a:r>
              <a:rPr lang="en-US" altLang="en-US" sz="2800" b="0" i="0" baseline="0" dirty="0"/>
              <a:t>to handle this difference. Input/output devices are therefore attached to the buses through input/output controllers or interfaces. There is one specific controller for each input/output device (Figure 5.13).</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24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24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P spid="6246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1">
            <a:extLst>
              <a:ext uri="{FF2B5EF4-FFF2-40B4-BE49-F238E27FC236}">
                <a16:creationId xmlns:a16="http://schemas.microsoft.com/office/drawing/2014/main" id="{68C8A253-4950-47B6-A5A9-2BE68C5B9FFB}"/>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D0951B69-42B9-43AE-B952-EB270FDA38C0}" type="slidenum">
              <a:rPr lang="en-US" altLang="en-US" sz="1200" i="0" baseline="0">
                <a:solidFill>
                  <a:schemeClr val="bg2"/>
                </a:solidFill>
                <a:latin typeface="Arial" panose="020B0604020202020204" pitchFamily="34" charset="0"/>
              </a:rPr>
              <a:pPr/>
              <a:t>16</a:t>
            </a:fld>
            <a:endParaRPr lang="en-US" altLang="en-US" sz="1200" i="0" baseline="0">
              <a:solidFill>
                <a:schemeClr val="bg2"/>
              </a:solidFill>
              <a:latin typeface="Arial" panose="020B0604020202020204" pitchFamily="34" charset="0"/>
            </a:endParaRPr>
          </a:p>
        </p:txBody>
      </p:sp>
      <p:sp>
        <p:nvSpPr>
          <p:cNvPr id="64515" name="Text Box 4">
            <a:extLst>
              <a:ext uri="{FF2B5EF4-FFF2-40B4-BE49-F238E27FC236}">
                <a16:creationId xmlns:a16="http://schemas.microsoft.com/office/drawing/2014/main" id="{393F742D-A4B1-7E16-76BC-9BFB9DF14D3C}"/>
              </a:ext>
            </a:extLst>
          </p:cNvPr>
          <p:cNvSpPr txBox="1">
            <a:spLocks noChangeArrowheads="1"/>
          </p:cNvSpPr>
          <p:nvPr/>
        </p:nvSpPr>
        <p:spPr bwMode="auto">
          <a:xfrm>
            <a:off x="2455507" y="492547"/>
            <a:ext cx="564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5.13  </a:t>
            </a:r>
            <a:r>
              <a:rPr lang="en-US" altLang="en-US" sz="2000" i="0" baseline="0" dirty="0">
                <a:solidFill>
                  <a:schemeClr val="bg1"/>
                </a:solidFill>
              </a:rPr>
              <a:t>Connecting I/O devices to the buses</a:t>
            </a:r>
          </a:p>
        </p:txBody>
      </p:sp>
      <p:pic>
        <p:nvPicPr>
          <p:cNvPr id="64516" name="Picture 5">
            <a:extLst>
              <a:ext uri="{FF2B5EF4-FFF2-40B4-BE49-F238E27FC236}">
                <a16:creationId xmlns:a16="http://schemas.microsoft.com/office/drawing/2014/main" id="{860E598B-733B-8C89-4D27-243C0E609E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9926" y="2013372"/>
            <a:ext cx="8047038" cy="346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4519" name="Straight Connector 6">
            <a:extLst>
              <a:ext uri="{FF2B5EF4-FFF2-40B4-BE49-F238E27FC236}">
                <a16:creationId xmlns:a16="http://schemas.microsoft.com/office/drawing/2014/main" id="{72AB0876-3B3D-0134-3929-28B7DB33F594}"/>
              </a:ext>
            </a:extLst>
          </p:cNvPr>
          <p:cNvCxnSpPr>
            <a:cxnSpLocks noChangeShapeType="1"/>
          </p:cNvCxnSpPr>
          <p:nvPr/>
        </p:nvCxnSpPr>
        <p:spPr bwMode="auto">
          <a:xfrm>
            <a:off x="1905001" y="5410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25DBD6-F6AC-C03C-DEDA-24EF4CA8DD1E}"/>
              </a:ext>
            </a:extLst>
          </p:cNvPr>
          <p:cNvSpPr txBox="1"/>
          <p:nvPr/>
        </p:nvSpPr>
        <p:spPr>
          <a:xfrm>
            <a:off x="4150567" y="609544"/>
            <a:ext cx="3890865" cy="584775"/>
          </a:xfrm>
          <a:prstGeom prst="rect">
            <a:avLst/>
          </a:prstGeom>
          <a:noFill/>
        </p:spPr>
        <p:txBody>
          <a:bodyPr wrap="square" rtlCol="0">
            <a:spAutoFit/>
          </a:bodyPr>
          <a:lstStyle/>
          <a:p>
            <a:pPr algn="ctr"/>
            <a:r>
              <a:rPr lang="en-GB" sz="3200" b="1" dirty="0">
                <a:solidFill>
                  <a:schemeClr val="bg1"/>
                </a:solidFill>
                <a:latin typeface="Times New Roman" panose="02020603050405020304" pitchFamily="18" charset="0"/>
                <a:cs typeface="Times New Roman" panose="02020603050405020304" pitchFamily="18" charset="0"/>
              </a:rPr>
              <a:t>Controllers</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9E9A08-6FA2-D6BA-615B-82E7C215EC76}"/>
              </a:ext>
            </a:extLst>
          </p:cNvPr>
          <p:cNvSpPr txBox="1"/>
          <p:nvPr/>
        </p:nvSpPr>
        <p:spPr>
          <a:xfrm>
            <a:off x="1632857" y="1194319"/>
            <a:ext cx="8926286" cy="5016758"/>
          </a:xfrm>
          <a:prstGeom prst="rect">
            <a:avLst/>
          </a:prstGeom>
          <a:noFill/>
        </p:spPr>
        <p:txBody>
          <a:bodyPr wrap="square" rtlCol="0">
            <a:spAutoFit/>
          </a:bodyPr>
          <a:lstStyle/>
          <a:p>
            <a:pPr algn="just"/>
            <a:r>
              <a:rPr lang="en-GB" sz="3200" dirty="0">
                <a:solidFill>
                  <a:schemeClr val="accent1">
                    <a:lumMod val="75000"/>
                  </a:schemeClr>
                </a:solidFill>
              </a:rPr>
              <a:t>Controllers or interfaces </a:t>
            </a:r>
            <a:r>
              <a:rPr lang="en-GB" sz="3200" dirty="0"/>
              <a:t>bridge the gap between the nature of the I/O device and the CPU and memory. A controller can be a serial or parallel device. A serial controller has only one data wire, while a parallel controller has several data connections so that several bits can be transferred at a time. </a:t>
            </a:r>
          </a:p>
          <a:p>
            <a:pPr algn="just"/>
            <a:r>
              <a:rPr lang="en-GB" sz="3200" dirty="0"/>
              <a:t>Kinds of controllers are: </a:t>
            </a:r>
          </a:p>
          <a:p>
            <a:pPr marL="457200" indent="-457200" algn="just">
              <a:buFontTx/>
              <a:buChar char="-"/>
            </a:pPr>
            <a:r>
              <a:rPr lang="en-GB" sz="3200" dirty="0"/>
              <a:t>SCSI</a:t>
            </a:r>
          </a:p>
          <a:p>
            <a:pPr marL="457200" indent="-457200" algn="just">
              <a:buFontTx/>
              <a:buChar char="-"/>
            </a:pPr>
            <a:r>
              <a:rPr lang="en-GB" sz="3200" dirty="0"/>
              <a:t>Fire-Wire</a:t>
            </a:r>
          </a:p>
          <a:p>
            <a:pPr marL="457200" indent="-457200" algn="just">
              <a:buFontTx/>
              <a:buChar char="-"/>
            </a:pPr>
            <a:r>
              <a:rPr lang="en-GB" sz="3200" dirty="0"/>
              <a:t> USB.</a:t>
            </a:r>
            <a:endParaRPr lang="en-US" sz="3200" dirty="0"/>
          </a:p>
        </p:txBody>
      </p:sp>
    </p:spTree>
    <p:extLst>
      <p:ext uri="{BB962C8B-B14F-4D97-AF65-F5344CB8AC3E}">
        <p14:creationId xmlns:p14="http://schemas.microsoft.com/office/powerpoint/2010/main" val="30396413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6FAB8A8-6753-A0F2-7530-A7606B2DC007}"/>
              </a:ext>
            </a:extLst>
          </p:cNvPr>
          <p:cNvPicPr>
            <a:picLocks noChangeAspect="1"/>
          </p:cNvPicPr>
          <p:nvPr/>
        </p:nvPicPr>
        <p:blipFill>
          <a:blip r:embed="rId2"/>
          <a:stretch>
            <a:fillRect/>
          </a:stretch>
        </p:blipFill>
        <p:spPr>
          <a:xfrm>
            <a:off x="1928812" y="1231641"/>
            <a:ext cx="8334375" cy="4897696"/>
          </a:xfrm>
          <a:prstGeom prst="rect">
            <a:avLst/>
          </a:prstGeom>
        </p:spPr>
      </p:pic>
    </p:spTree>
    <p:extLst>
      <p:ext uri="{BB962C8B-B14F-4D97-AF65-F5344CB8AC3E}">
        <p14:creationId xmlns:p14="http://schemas.microsoft.com/office/powerpoint/2010/main" val="1019600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4">
            <a:extLst>
              <a:ext uri="{FF2B5EF4-FFF2-40B4-BE49-F238E27FC236}">
                <a16:creationId xmlns:a16="http://schemas.microsoft.com/office/drawing/2014/main" id="{11A9629E-B63F-D90D-D0F1-8E5D0A3A37E4}"/>
              </a:ext>
            </a:extLst>
          </p:cNvPr>
          <p:cNvSpPr txBox="1">
            <a:spLocks noChangeArrowheads="1"/>
          </p:cNvSpPr>
          <p:nvPr/>
        </p:nvSpPr>
        <p:spPr bwMode="auto">
          <a:xfrm>
            <a:off x="4284307" y="586274"/>
            <a:ext cx="196739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solidFill>
                  <a:schemeClr val="bg1"/>
                </a:solidFill>
              </a:rPr>
              <a:t>SCSI Controller</a:t>
            </a:r>
          </a:p>
        </p:txBody>
      </p:sp>
      <p:pic>
        <p:nvPicPr>
          <p:cNvPr id="66563" name="Picture 6">
            <a:extLst>
              <a:ext uri="{FF2B5EF4-FFF2-40B4-BE49-F238E27FC236}">
                <a16:creationId xmlns:a16="http://schemas.microsoft.com/office/drawing/2014/main" id="{ADA9E3B4-B12F-4EA8-C2B5-92D0B9DDD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045" y="3391658"/>
            <a:ext cx="8345487" cy="2756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8651ED31-5520-2F0C-7841-8BC78D3B4337}"/>
              </a:ext>
            </a:extLst>
          </p:cNvPr>
          <p:cNvSpPr txBox="1"/>
          <p:nvPr/>
        </p:nvSpPr>
        <p:spPr>
          <a:xfrm>
            <a:off x="1996751" y="1418253"/>
            <a:ext cx="7819053" cy="2308324"/>
          </a:xfrm>
          <a:prstGeom prst="rect">
            <a:avLst/>
          </a:prstGeom>
          <a:noFill/>
        </p:spPr>
        <p:txBody>
          <a:bodyPr wrap="square" rtlCol="0">
            <a:spAutoFit/>
          </a:bodyPr>
          <a:lstStyle/>
          <a:p>
            <a:pPr algn="just"/>
            <a:r>
              <a:rPr lang="en-GB" sz="2400" dirty="0"/>
              <a:t>SCSI The small computer system interface (SCSI) has a parallel interface with 8, 16, or 32 connections. The SCSI interface provides a daisy-chained connection. Both ends of the chain must be connected to a special device called a terminator, and each device must have a unique address (target ID).</a:t>
            </a:r>
          </a:p>
          <a:p>
            <a:pPr algn="just"/>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9021D1-7339-9410-5534-607C63C16B5D}"/>
              </a:ext>
            </a:extLst>
          </p:cNvPr>
          <p:cNvPicPr>
            <a:picLocks noChangeAspect="1"/>
          </p:cNvPicPr>
          <p:nvPr/>
        </p:nvPicPr>
        <p:blipFill>
          <a:blip r:embed="rId2"/>
          <a:stretch>
            <a:fillRect/>
          </a:stretch>
        </p:blipFill>
        <p:spPr>
          <a:xfrm>
            <a:off x="1259633" y="1390261"/>
            <a:ext cx="8873411" cy="4272351"/>
          </a:xfrm>
          <a:prstGeom prst="rect">
            <a:avLst/>
          </a:prstGeom>
        </p:spPr>
      </p:pic>
    </p:spTree>
    <p:extLst>
      <p:ext uri="{BB962C8B-B14F-4D97-AF65-F5344CB8AC3E}">
        <p14:creationId xmlns:p14="http://schemas.microsoft.com/office/powerpoint/2010/main" val="3310254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1">
            <a:extLst>
              <a:ext uri="{FF2B5EF4-FFF2-40B4-BE49-F238E27FC236}">
                <a16:creationId xmlns:a16="http://schemas.microsoft.com/office/drawing/2014/main" id="{98627040-8328-51EA-3365-9C0542D62A99}"/>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7F393938-F447-4912-B6EB-46DC3F20F385}" type="slidenum">
              <a:rPr lang="en-US" altLang="en-US" sz="1200" i="0" baseline="0">
                <a:solidFill>
                  <a:schemeClr val="bg2"/>
                </a:solidFill>
                <a:latin typeface="Arial" panose="020B0604020202020204" pitchFamily="34" charset="0"/>
              </a:rPr>
              <a:pPr/>
              <a:t>21</a:t>
            </a:fld>
            <a:endParaRPr lang="en-US" altLang="en-US" sz="1200" i="0" baseline="0">
              <a:solidFill>
                <a:schemeClr val="bg2"/>
              </a:solidFill>
              <a:latin typeface="Arial" panose="020B0604020202020204" pitchFamily="34" charset="0"/>
            </a:endParaRPr>
          </a:p>
        </p:txBody>
      </p:sp>
      <p:pic>
        <p:nvPicPr>
          <p:cNvPr id="68612" name="Picture 4">
            <a:extLst>
              <a:ext uri="{FF2B5EF4-FFF2-40B4-BE49-F238E27FC236}">
                <a16:creationId xmlns:a16="http://schemas.microsoft.com/office/drawing/2014/main" id="{ECB3A468-C638-B99B-094F-F566C1B8DA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1826" y="3638939"/>
            <a:ext cx="8308975" cy="2202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282BCCF8-E41B-7723-DA15-93096A9F17EB}"/>
              </a:ext>
            </a:extLst>
          </p:cNvPr>
          <p:cNvSpPr txBox="1"/>
          <p:nvPr/>
        </p:nvSpPr>
        <p:spPr>
          <a:xfrm>
            <a:off x="422986" y="1400527"/>
            <a:ext cx="9489232" cy="2308324"/>
          </a:xfrm>
          <a:prstGeom prst="rect">
            <a:avLst/>
          </a:prstGeom>
          <a:noFill/>
        </p:spPr>
        <p:txBody>
          <a:bodyPr wrap="square" rtlCol="0">
            <a:spAutoFit/>
          </a:bodyPr>
          <a:lstStyle/>
          <a:p>
            <a:pPr algn="just"/>
            <a:r>
              <a:rPr lang="en-GB" sz="2400" dirty="0"/>
              <a:t>IEEE standard 1394 defines a </a:t>
            </a:r>
            <a:r>
              <a:rPr lang="en-GB" sz="2400" b="1" dirty="0">
                <a:solidFill>
                  <a:schemeClr val="accent1">
                    <a:lumMod val="75000"/>
                  </a:schemeClr>
                </a:solidFill>
              </a:rPr>
              <a:t>serial interface </a:t>
            </a:r>
            <a:r>
              <a:rPr lang="en-GB" sz="2400" dirty="0"/>
              <a:t>commonly called FireWire. It is a high-speed serial interface that transfers data in packets, achieving a transfer rate of up to 50 MB/sec, or double that in the most recent version. It can be used to connect up to </a:t>
            </a:r>
            <a:r>
              <a:rPr lang="en-GB" sz="2400" b="1" dirty="0">
                <a:solidFill>
                  <a:schemeClr val="accent1">
                    <a:lumMod val="75000"/>
                  </a:schemeClr>
                </a:solidFill>
              </a:rPr>
              <a:t>63 devices </a:t>
            </a:r>
            <a:r>
              <a:rPr lang="en-GB" sz="2400" dirty="0"/>
              <a:t>in a daisy chain or a tree connection (using only one connection). There is no need for termination as there is for SCSI.</a:t>
            </a:r>
            <a:endParaRPr lang="en-US" sz="2400" dirty="0"/>
          </a:p>
        </p:txBody>
      </p:sp>
      <p:sp>
        <p:nvSpPr>
          <p:cNvPr id="3" name="TextBox 2">
            <a:extLst>
              <a:ext uri="{FF2B5EF4-FFF2-40B4-BE49-F238E27FC236}">
                <a16:creationId xmlns:a16="http://schemas.microsoft.com/office/drawing/2014/main" id="{C84E8542-8099-67CB-5F11-C6263D375F7F}"/>
              </a:ext>
            </a:extLst>
          </p:cNvPr>
          <p:cNvSpPr txBox="1"/>
          <p:nvPr/>
        </p:nvSpPr>
        <p:spPr>
          <a:xfrm>
            <a:off x="4682412" y="563825"/>
            <a:ext cx="2827176" cy="584775"/>
          </a:xfrm>
          <a:prstGeom prst="rect">
            <a:avLst/>
          </a:prstGeom>
          <a:noFill/>
        </p:spPr>
        <p:txBody>
          <a:bodyPr wrap="square" rtlCol="0">
            <a:spAutoFit/>
          </a:bodyPr>
          <a:lstStyle/>
          <a:p>
            <a:r>
              <a:rPr lang="en-US" sz="3200" b="1" dirty="0">
                <a:solidFill>
                  <a:schemeClr val="bg1"/>
                </a:solidFill>
              </a:rPr>
              <a:t>FireWire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8A66E8-7E7A-5952-EB17-2A001EF91E71}"/>
              </a:ext>
            </a:extLst>
          </p:cNvPr>
          <p:cNvPicPr>
            <a:picLocks noChangeAspect="1"/>
          </p:cNvPicPr>
          <p:nvPr/>
        </p:nvPicPr>
        <p:blipFill>
          <a:blip r:embed="rId2"/>
          <a:stretch>
            <a:fillRect/>
          </a:stretch>
        </p:blipFill>
        <p:spPr>
          <a:xfrm>
            <a:off x="1681162" y="1457325"/>
            <a:ext cx="8829675" cy="3943350"/>
          </a:xfrm>
          <a:prstGeom prst="rect">
            <a:avLst/>
          </a:prstGeom>
        </p:spPr>
      </p:pic>
      <p:sp>
        <p:nvSpPr>
          <p:cNvPr id="4" name="TextBox 3">
            <a:extLst>
              <a:ext uri="{FF2B5EF4-FFF2-40B4-BE49-F238E27FC236}">
                <a16:creationId xmlns:a16="http://schemas.microsoft.com/office/drawing/2014/main" id="{C1BCC895-C8AD-8A12-52A7-5EB23A8156BE}"/>
              </a:ext>
            </a:extLst>
          </p:cNvPr>
          <p:cNvSpPr txBox="1"/>
          <p:nvPr/>
        </p:nvSpPr>
        <p:spPr>
          <a:xfrm>
            <a:off x="4682412" y="563825"/>
            <a:ext cx="2827176" cy="584775"/>
          </a:xfrm>
          <a:prstGeom prst="rect">
            <a:avLst/>
          </a:prstGeom>
          <a:noFill/>
        </p:spPr>
        <p:txBody>
          <a:bodyPr wrap="square" rtlCol="0">
            <a:spAutoFit/>
          </a:bodyPr>
          <a:lstStyle/>
          <a:p>
            <a:r>
              <a:rPr lang="en-US" sz="3200" b="1" dirty="0">
                <a:solidFill>
                  <a:schemeClr val="bg1"/>
                </a:solidFill>
              </a:rPr>
              <a:t>FireWire</a:t>
            </a:r>
          </a:p>
        </p:txBody>
      </p:sp>
    </p:spTree>
    <p:extLst>
      <p:ext uri="{BB962C8B-B14F-4D97-AF65-F5344CB8AC3E}">
        <p14:creationId xmlns:p14="http://schemas.microsoft.com/office/powerpoint/2010/main" val="1476008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a:extLst>
              <a:ext uri="{FF2B5EF4-FFF2-40B4-BE49-F238E27FC236}">
                <a16:creationId xmlns:a16="http://schemas.microsoft.com/office/drawing/2014/main" id="{1B4FD1D5-15B9-24AA-F9B4-23FC4A33E6F2}"/>
              </a:ext>
            </a:extLst>
          </p:cNvPr>
          <p:cNvSpPr txBox="1">
            <a:spLocks noChangeArrowheads="1"/>
          </p:cNvSpPr>
          <p:nvPr/>
        </p:nvSpPr>
        <p:spPr bwMode="auto">
          <a:xfrm>
            <a:off x="4160983" y="505205"/>
            <a:ext cx="193501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sz="3200" i="0" dirty="0">
                <a:solidFill>
                  <a:schemeClr val="bg1"/>
                </a:solidFill>
              </a:rPr>
              <a:t>USB controller</a:t>
            </a:r>
            <a:endParaRPr lang="en-US" altLang="en-US" sz="3200" i="0" baseline="0" dirty="0">
              <a:solidFill>
                <a:schemeClr val="bg1"/>
              </a:solidFill>
            </a:endParaRPr>
          </a:p>
        </p:txBody>
      </p:sp>
      <p:pic>
        <p:nvPicPr>
          <p:cNvPr id="70659" name="Picture 4">
            <a:extLst>
              <a:ext uri="{FF2B5EF4-FFF2-40B4-BE49-F238E27FC236}">
                <a16:creationId xmlns:a16="http://schemas.microsoft.com/office/drawing/2014/main" id="{69756327-6B81-415D-A086-17F67DEF2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3367" y="3648268"/>
            <a:ext cx="8008937" cy="2793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0F100AB7-04A4-4E0B-CAE8-ED73BA75FB5A}"/>
              </a:ext>
            </a:extLst>
          </p:cNvPr>
          <p:cNvSpPr txBox="1"/>
          <p:nvPr/>
        </p:nvSpPr>
        <p:spPr>
          <a:xfrm>
            <a:off x="214604" y="1197239"/>
            <a:ext cx="11374016" cy="2554545"/>
          </a:xfrm>
          <a:prstGeom prst="rect">
            <a:avLst/>
          </a:prstGeom>
          <a:noFill/>
        </p:spPr>
        <p:txBody>
          <a:bodyPr wrap="square" rtlCol="0">
            <a:spAutoFit/>
          </a:bodyPr>
          <a:lstStyle/>
          <a:p>
            <a:r>
              <a:rPr lang="en-GB" sz="2000" b="1" dirty="0">
                <a:solidFill>
                  <a:schemeClr val="accent1">
                    <a:lumMod val="75000"/>
                  </a:schemeClr>
                </a:solidFill>
                <a:latin typeface="Times New Roman" panose="02020603050405020304" pitchFamily="18" charset="0"/>
                <a:cs typeface="Times New Roman" panose="02020603050405020304" pitchFamily="18" charset="0"/>
              </a:rPr>
              <a:t>Universal Serial Bus (USB) </a:t>
            </a:r>
            <a:r>
              <a:rPr lang="en-GB" sz="2000" dirty="0">
                <a:latin typeface="Times New Roman" panose="02020603050405020304" pitchFamily="18" charset="0"/>
                <a:cs typeface="Times New Roman" panose="02020603050405020304" pitchFamily="18" charset="0"/>
              </a:rPr>
              <a:t>is a competitor for FireWire. Although the terminology uses the term bus, USB is a serial controller that connects both low-and high-speed devices to the computer bus. </a:t>
            </a:r>
          </a:p>
          <a:p>
            <a:pPr algn="just"/>
            <a:r>
              <a:rPr lang="en-GB" sz="2000" dirty="0">
                <a:latin typeface="Times New Roman" panose="02020603050405020304" pitchFamily="18" charset="0"/>
                <a:cs typeface="Times New Roman" panose="02020603050405020304" pitchFamily="18" charset="0"/>
              </a:rPr>
              <a:t>Data is transferred over USB in packets. Each packet contains:</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 an address part (device identifier).</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 control part.</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part of the data to be transmitted to that device. </a:t>
            </a:r>
          </a:p>
          <a:p>
            <a:pPr algn="just"/>
            <a:r>
              <a:rPr lang="en-GB" sz="2000" dirty="0">
                <a:latin typeface="Times New Roman" panose="02020603050405020304" pitchFamily="18" charset="0"/>
                <a:cs typeface="Times New Roman" panose="02020603050405020304" pitchFamily="18" charset="0"/>
              </a:rPr>
              <a:t>All devices will receive the same packet, but only those devices with the address defined in the packet will accept it.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7DE575-FA34-EDEE-ADD2-068FA0319A17}"/>
              </a:ext>
            </a:extLst>
          </p:cNvPr>
          <p:cNvSpPr txBox="1"/>
          <p:nvPr/>
        </p:nvSpPr>
        <p:spPr>
          <a:xfrm>
            <a:off x="531845" y="1164134"/>
            <a:ext cx="10394303" cy="5293757"/>
          </a:xfrm>
          <a:prstGeom prst="rect">
            <a:avLst/>
          </a:prstGeom>
          <a:noFill/>
        </p:spPr>
        <p:txBody>
          <a:bodyPr wrap="square" rtlCol="0">
            <a:spAutoFit/>
          </a:bodyPr>
          <a:lstStyle/>
          <a:p>
            <a:pPr marL="457200" indent="-457200" algn="just">
              <a:buFont typeface="Arial" panose="020B0604020202020204" pitchFamily="34" charset="0"/>
              <a:buChar char="•"/>
            </a:pPr>
            <a:r>
              <a:rPr lang="en-GB" sz="2600" dirty="0">
                <a:latin typeface="Times New Roman" panose="02020603050405020304" pitchFamily="18" charset="0"/>
                <a:cs typeface="Times New Roman" panose="02020603050405020304" pitchFamily="18" charset="0"/>
              </a:rPr>
              <a:t>Multiple devices can be connected to a USB controller, which is also referred to as a </a:t>
            </a:r>
            <a:r>
              <a:rPr lang="en-GB" sz="2600" b="1" dirty="0">
                <a:solidFill>
                  <a:schemeClr val="accent1">
                    <a:lumMod val="75000"/>
                  </a:schemeClr>
                </a:solidFill>
                <a:latin typeface="Times New Roman" panose="02020603050405020304" pitchFamily="18" charset="0"/>
                <a:cs typeface="Times New Roman" panose="02020603050405020304" pitchFamily="18" charset="0"/>
              </a:rPr>
              <a:t>root hub</a:t>
            </a:r>
            <a:r>
              <a:rPr lang="en-GB" sz="2600" dirty="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GB" sz="2600" b="1" dirty="0">
                <a:solidFill>
                  <a:schemeClr val="accent1">
                    <a:lumMod val="75000"/>
                  </a:schemeClr>
                </a:solidFill>
                <a:latin typeface="Times New Roman" panose="02020603050405020304" pitchFamily="18" charset="0"/>
                <a:cs typeface="Times New Roman" panose="02020603050405020304" pitchFamily="18" charset="0"/>
              </a:rPr>
              <a:t>USB-2 </a:t>
            </a:r>
            <a:r>
              <a:rPr lang="en-GB" sz="2600" dirty="0">
                <a:latin typeface="Times New Roman" panose="02020603050405020304" pitchFamily="18" charset="0"/>
                <a:cs typeface="Times New Roman" panose="02020603050405020304" pitchFamily="18" charset="0"/>
              </a:rPr>
              <a:t>(USB Version 2.0) allows up to </a:t>
            </a:r>
            <a:r>
              <a:rPr lang="en-GB" sz="2600" dirty="0">
                <a:solidFill>
                  <a:schemeClr val="accent1">
                    <a:lumMod val="75000"/>
                  </a:schemeClr>
                </a:solidFill>
                <a:latin typeface="Times New Roman" panose="02020603050405020304" pitchFamily="18" charset="0"/>
                <a:cs typeface="Times New Roman" panose="02020603050405020304" pitchFamily="18" charset="0"/>
              </a:rPr>
              <a:t>127 devices </a:t>
            </a:r>
            <a:r>
              <a:rPr lang="en-GB" sz="2600" dirty="0">
                <a:latin typeface="Times New Roman" panose="02020603050405020304" pitchFamily="18" charset="0"/>
                <a:cs typeface="Times New Roman" panose="02020603050405020304" pitchFamily="18" charset="0"/>
              </a:rPr>
              <a:t>to be connected to a USB controller using a tree-like topology with the controller as the root of the tree, hubs as the inter-mediate nodes, and the devices as the end nodes. </a:t>
            </a:r>
          </a:p>
          <a:p>
            <a:pPr marL="457200" indent="-457200" algn="just">
              <a:buFont typeface="Arial" panose="020B0604020202020204" pitchFamily="34" charset="0"/>
              <a:buChar char="•"/>
            </a:pPr>
            <a:r>
              <a:rPr lang="en-GB" sz="2600" dirty="0">
                <a:latin typeface="Times New Roman" panose="02020603050405020304" pitchFamily="18" charset="0"/>
                <a:cs typeface="Times New Roman" panose="02020603050405020304" pitchFamily="18" charset="0"/>
              </a:rPr>
              <a:t>The difference between </a:t>
            </a:r>
            <a:r>
              <a:rPr lang="en-GB" sz="2600" b="1" dirty="0">
                <a:solidFill>
                  <a:schemeClr val="accent1">
                    <a:lumMod val="75000"/>
                  </a:schemeClr>
                </a:solidFill>
                <a:latin typeface="Times New Roman" panose="02020603050405020304" pitchFamily="18" charset="0"/>
                <a:cs typeface="Times New Roman" panose="02020603050405020304" pitchFamily="18" charset="0"/>
              </a:rPr>
              <a:t>the controller (root hub) </a:t>
            </a:r>
            <a:r>
              <a:rPr lang="en-GB" sz="2600" dirty="0">
                <a:latin typeface="Times New Roman" panose="02020603050405020304" pitchFamily="18" charset="0"/>
                <a:cs typeface="Times New Roman" panose="02020603050405020304" pitchFamily="18" charset="0"/>
              </a:rPr>
              <a:t>and the other </a:t>
            </a:r>
            <a:r>
              <a:rPr lang="en-GB" sz="2600" dirty="0">
                <a:solidFill>
                  <a:schemeClr val="accent1">
                    <a:lumMod val="75000"/>
                  </a:schemeClr>
                </a:solidFill>
                <a:latin typeface="Times New Roman" panose="02020603050405020304" pitchFamily="18" charset="0"/>
                <a:cs typeface="Times New Roman" panose="02020603050405020304" pitchFamily="18" charset="0"/>
              </a:rPr>
              <a:t>hubs</a:t>
            </a:r>
            <a:r>
              <a:rPr lang="en-GB" sz="2600" dirty="0">
                <a:latin typeface="Times New Roman" panose="02020603050405020304" pitchFamily="18" charset="0"/>
                <a:cs typeface="Times New Roman" panose="02020603050405020304" pitchFamily="18" charset="0"/>
              </a:rPr>
              <a:t> is that the controller is aware of the presence of other hubs in the tree, but other hubs are passive devices that simply pass the data. Devices can easily be removed or attached to the tree without powering down the computer. This is referred to as </a:t>
            </a:r>
            <a:r>
              <a:rPr lang="en-GB" sz="2600" b="1" dirty="0">
                <a:solidFill>
                  <a:schemeClr val="accent1">
                    <a:lumMod val="75000"/>
                  </a:schemeClr>
                </a:solidFill>
                <a:latin typeface="Times New Roman" panose="02020603050405020304" pitchFamily="18" charset="0"/>
                <a:cs typeface="Times New Roman" panose="02020603050405020304" pitchFamily="18" charset="0"/>
              </a:rPr>
              <a:t>hot-swappable</a:t>
            </a:r>
            <a:r>
              <a:rPr lang="en-GB" sz="2600" dirty="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GB" sz="2600" dirty="0">
                <a:latin typeface="Times New Roman" panose="02020603050405020304" pitchFamily="18" charset="0"/>
                <a:cs typeface="Times New Roman" panose="02020603050405020304" pitchFamily="18" charset="0"/>
              </a:rPr>
              <a:t>When a hub is removed from the system, all devices and other hubs connected to it are also removed. </a:t>
            </a:r>
            <a:endParaRPr lang="en-US" sz="2600" dirty="0">
              <a:latin typeface="Times New Roman" panose="02020603050405020304" pitchFamily="18" charset="0"/>
              <a:cs typeface="Times New Roman" panose="02020603050405020304" pitchFamily="18" charset="0"/>
            </a:endParaRPr>
          </a:p>
        </p:txBody>
      </p:sp>
      <p:sp>
        <p:nvSpPr>
          <p:cNvPr id="3" name="Text Box 2">
            <a:extLst>
              <a:ext uri="{FF2B5EF4-FFF2-40B4-BE49-F238E27FC236}">
                <a16:creationId xmlns:a16="http://schemas.microsoft.com/office/drawing/2014/main" id="{BBC25085-57C1-191C-865A-C97D1C860778}"/>
              </a:ext>
            </a:extLst>
          </p:cNvPr>
          <p:cNvSpPr txBox="1">
            <a:spLocks noChangeArrowheads="1"/>
          </p:cNvSpPr>
          <p:nvPr/>
        </p:nvSpPr>
        <p:spPr bwMode="auto">
          <a:xfrm>
            <a:off x="4160983" y="505205"/>
            <a:ext cx="193501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sz="3200" i="0" dirty="0">
                <a:solidFill>
                  <a:schemeClr val="bg1"/>
                </a:solidFill>
              </a:rPr>
              <a:t>USB controller</a:t>
            </a:r>
            <a:endParaRPr lang="en-US" altLang="en-US" sz="3200" i="0" baseline="0" dirty="0">
              <a:solidFill>
                <a:schemeClr val="bg1"/>
              </a:solidFill>
            </a:endParaRPr>
          </a:p>
        </p:txBody>
      </p:sp>
    </p:spTree>
    <p:extLst>
      <p:ext uri="{BB962C8B-B14F-4D97-AF65-F5344CB8AC3E}">
        <p14:creationId xmlns:p14="http://schemas.microsoft.com/office/powerpoint/2010/main" val="19884877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4251AB-418D-E873-3FBA-82E1875F0995}"/>
              </a:ext>
            </a:extLst>
          </p:cNvPr>
          <p:cNvPicPr>
            <a:picLocks noChangeAspect="1"/>
          </p:cNvPicPr>
          <p:nvPr/>
        </p:nvPicPr>
        <p:blipFill>
          <a:blip r:embed="rId2"/>
          <a:stretch>
            <a:fillRect/>
          </a:stretch>
        </p:blipFill>
        <p:spPr>
          <a:xfrm>
            <a:off x="2762865" y="1559184"/>
            <a:ext cx="5514975" cy="4019550"/>
          </a:xfrm>
          <a:prstGeom prst="rect">
            <a:avLst/>
          </a:prstGeom>
        </p:spPr>
      </p:pic>
      <p:sp>
        <p:nvSpPr>
          <p:cNvPr id="4" name="TextBox 3">
            <a:extLst>
              <a:ext uri="{FF2B5EF4-FFF2-40B4-BE49-F238E27FC236}">
                <a16:creationId xmlns:a16="http://schemas.microsoft.com/office/drawing/2014/main" id="{272DE4AA-30E5-8135-E3F5-69D43AC46E98}"/>
              </a:ext>
            </a:extLst>
          </p:cNvPr>
          <p:cNvSpPr txBox="1"/>
          <p:nvPr/>
        </p:nvSpPr>
        <p:spPr>
          <a:xfrm>
            <a:off x="2762865" y="413356"/>
            <a:ext cx="6410632" cy="707886"/>
          </a:xfrm>
          <a:prstGeom prst="rect">
            <a:avLst/>
          </a:prstGeom>
          <a:noFill/>
        </p:spPr>
        <p:txBody>
          <a:bodyPr wrap="square" rtlCol="0">
            <a:spAutoFit/>
          </a:bodyPr>
          <a:lstStyle/>
          <a:p>
            <a:pPr algn="l"/>
            <a:r>
              <a:rPr lang="en-US" sz="2000" i="0" u="none" strike="noStrike" baseline="0" dirty="0">
                <a:solidFill>
                  <a:schemeClr val="bg1"/>
                </a:solidFill>
                <a:latin typeface="AkzidenzGroteskBE-Bold"/>
              </a:rPr>
              <a:t> </a:t>
            </a:r>
            <a:r>
              <a:rPr lang="en-US" sz="2000" i="0" u="none" strike="noStrike" baseline="0" dirty="0">
                <a:solidFill>
                  <a:schemeClr val="bg1"/>
                </a:solidFill>
                <a:latin typeface="AkzidenzGroteskBE-Regular"/>
              </a:rPr>
              <a:t>A USB </a:t>
            </a:r>
            <a:r>
              <a:rPr lang="en-GB" sz="2000" i="0" u="none" strike="noStrike" baseline="0" dirty="0">
                <a:solidFill>
                  <a:schemeClr val="bg1"/>
                </a:solidFill>
                <a:latin typeface="AkzidenzGroteskBE-Regular"/>
              </a:rPr>
              <a:t>hub is used to connect </a:t>
            </a:r>
            <a:r>
              <a:rPr lang="en-US" sz="2000" i="0" u="none" strike="noStrike" baseline="0" dirty="0">
                <a:solidFill>
                  <a:schemeClr val="bg1"/>
                </a:solidFill>
                <a:latin typeface="AkzidenzGroteskBE-Regular"/>
              </a:rPr>
              <a:t>multiple USB devices </a:t>
            </a:r>
            <a:r>
              <a:rPr lang="en-GB" sz="2000" i="0" u="none" strike="noStrike" baseline="0" dirty="0">
                <a:solidFill>
                  <a:schemeClr val="bg1"/>
                </a:solidFill>
                <a:latin typeface="AkzidenzGroteskBE-Regular"/>
              </a:rPr>
              <a:t>to a single USB port.</a:t>
            </a:r>
            <a:endParaRPr lang="en-US" sz="2000" dirty="0">
              <a:solidFill>
                <a:schemeClr val="bg1"/>
              </a:solidFill>
            </a:endParaRPr>
          </a:p>
        </p:txBody>
      </p:sp>
    </p:spTree>
    <p:extLst>
      <p:ext uri="{BB962C8B-B14F-4D97-AF65-F5344CB8AC3E}">
        <p14:creationId xmlns:p14="http://schemas.microsoft.com/office/powerpoint/2010/main" val="925336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What are USB 2.0, USB 3.0, and USB3.1? Which version should I buy? | AVLT®  | Found by AVLAB">
            <a:extLst>
              <a:ext uri="{FF2B5EF4-FFF2-40B4-BE49-F238E27FC236}">
                <a16:creationId xmlns:a16="http://schemas.microsoft.com/office/drawing/2014/main" id="{85923A95-588F-D300-6B15-CA97438EB3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98" y="1119673"/>
            <a:ext cx="10853679" cy="498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7135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C70E9581-8A00-E883-D504-CB90430F88B3}"/>
              </a:ext>
            </a:extLst>
          </p:cNvPr>
          <p:cNvSpPr txBox="1">
            <a:spLocks noChangeArrowheads="1"/>
          </p:cNvSpPr>
          <p:nvPr/>
        </p:nvSpPr>
        <p:spPr bwMode="auto">
          <a:xfrm>
            <a:off x="4160983" y="505205"/>
            <a:ext cx="20103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sz="3200" i="0" dirty="0">
                <a:solidFill>
                  <a:schemeClr val="bg1"/>
                </a:solidFill>
              </a:rPr>
              <a:t>USB Controller</a:t>
            </a:r>
            <a:endParaRPr lang="en-US" altLang="en-US" sz="3200" i="0" baseline="0" dirty="0">
              <a:solidFill>
                <a:schemeClr val="bg1"/>
              </a:solidFill>
            </a:endParaRPr>
          </a:p>
        </p:txBody>
      </p:sp>
      <p:sp>
        <p:nvSpPr>
          <p:cNvPr id="3" name="TextBox 2">
            <a:extLst>
              <a:ext uri="{FF2B5EF4-FFF2-40B4-BE49-F238E27FC236}">
                <a16:creationId xmlns:a16="http://schemas.microsoft.com/office/drawing/2014/main" id="{EC384BDB-7618-836E-A721-386DCF9ED761}"/>
              </a:ext>
            </a:extLst>
          </p:cNvPr>
          <p:cNvSpPr txBox="1"/>
          <p:nvPr/>
        </p:nvSpPr>
        <p:spPr>
          <a:xfrm>
            <a:off x="886409" y="1490008"/>
            <a:ext cx="8808098" cy="1938992"/>
          </a:xfrm>
          <a:prstGeom prst="rect">
            <a:avLst/>
          </a:prstGeom>
          <a:noFill/>
        </p:spPr>
        <p:txBody>
          <a:bodyPr wrap="square" rtlCol="0">
            <a:spAutoFit/>
          </a:bodyPr>
          <a:lstStyle/>
          <a:p>
            <a:r>
              <a:rPr lang="en-GB" sz="2400" b="1" dirty="0">
                <a:solidFill>
                  <a:schemeClr val="accent1">
                    <a:lumMod val="75000"/>
                  </a:schemeClr>
                </a:solidFill>
                <a:latin typeface="Times New Roman" panose="02020603050405020304" pitchFamily="18" charset="0"/>
                <a:cs typeface="Times New Roman" panose="02020603050405020304" pitchFamily="18" charset="0"/>
              </a:rPr>
              <a:t>USB-2 </a:t>
            </a:r>
            <a:r>
              <a:rPr lang="en-GB" sz="2400" dirty="0">
                <a:latin typeface="Times New Roman" panose="02020603050405020304" pitchFamily="18" charset="0"/>
                <a:cs typeface="Times New Roman" panose="02020603050405020304" pitchFamily="18" charset="0"/>
              </a:rPr>
              <a:t>provides three data transfer rates: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1.5 Mbps (megabits per second): can be used with slow devices such as keyboards and mice.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12 Mbps: can be used with printers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480 Mbps: can be used with mass storage devices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176F9E-219D-9908-9281-D15B126AB229}"/>
              </a:ext>
            </a:extLst>
          </p:cNvPr>
          <p:cNvSpPr txBox="1"/>
          <p:nvPr/>
        </p:nvSpPr>
        <p:spPr>
          <a:xfrm>
            <a:off x="886409" y="3751425"/>
            <a:ext cx="8472195" cy="1200329"/>
          </a:xfrm>
          <a:prstGeom prst="rect">
            <a:avLst/>
          </a:prstGeom>
          <a:noFill/>
        </p:spPr>
        <p:txBody>
          <a:bodyPr wrap="square" rtlCol="0">
            <a:spAutoFit/>
          </a:bodyPr>
          <a:lstStyle/>
          <a:p>
            <a:r>
              <a:rPr lang="en-GB" sz="2400" b="1" dirty="0">
                <a:solidFill>
                  <a:schemeClr val="accent1">
                    <a:lumMod val="75000"/>
                  </a:schemeClr>
                </a:solidFill>
                <a:latin typeface="Times New Roman" panose="02020603050405020304" pitchFamily="18" charset="0"/>
                <a:cs typeface="Times New Roman" panose="02020603050405020304" pitchFamily="18" charset="0"/>
              </a:rPr>
              <a:t>USB 3.0 </a:t>
            </a:r>
            <a:r>
              <a:rPr lang="en-GB" sz="2400" dirty="0">
                <a:latin typeface="Times New Roman" panose="02020603050405020304" pitchFamily="18" charset="0"/>
                <a:cs typeface="Times New Roman" panose="02020603050405020304" pitchFamily="18" charset="0"/>
              </a:rPr>
              <a:t>adds a new transfer mode called SuperSpeed capable of transferring data at up to 4.8 Gbit/s. </a:t>
            </a:r>
          </a:p>
          <a:p>
            <a:r>
              <a:rPr lang="en-GB" sz="2400" dirty="0">
                <a:latin typeface="Times New Roman" panose="02020603050405020304" pitchFamily="18" charset="0"/>
                <a:cs typeface="Times New Roman" panose="02020603050405020304" pitchFamily="18" charset="0"/>
              </a:rPr>
              <a:t>It is promised to update USB 3.0 to 10 Gbit/s.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2382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AFE26B-0F85-409A-9B8B-0D81470C8C49}"/>
              </a:ext>
            </a:extLst>
          </p:cNvPr>
          <p:cNvPicPr>
            <a:picLocks noChangeAspect="1"/>
          </p:cNvPicPr>
          <p:nvPr/>
        </p:nvPicPr>
        <p:blipFill>
          <a:blip r:embed="rId2"/>
          <a:stretch>
            <a:fillRect/>
          </a:stretch>
        </p:blipFill>
        <p:spPr>
          <a:xfrm>
            <a:off x="1438275" y="-68826"/>
            <a:ext cx="9315450" cy="6345801"/>
          </a:xfrm>
          <a:prstGeom prst="rect">
            <a:avLst/>
          </a:prstGeom>
        </p:spPr>
      </p:pic>
    </p:spTree>
    <p:extLst>
      <p:ext uri="{BB962C8B-B14F-4D97-AF65-F5344CB8AC3E}">
        <p14:creationId xmlns:p14="http://schemas.microsoft.com/office/powerpoint/2010/main" val="3475974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FB76AB-1998-FFBD-B5AB-3E9757CCB309}"/>
              </a:ext>
            </a:extLst>
          </p:cNvPr>
          <p:cNvSpPr txBox="1"/>
          <p:nvPr/>
        </p:nvSpPr>
        <p:spPr>
          <a:xfrm>
            <a:off x="3051110" y="606490"/>
            <a:ext cx="5505061" cy="1077218"/>
          </a:xfrm>
          <a:prstGeom prst="rect">
            <a:avLst/>
          </a:prstGeom>
          <a:noFill/>
        </p:spPr>
        <p:txBody>
          <a:bodyPr wrap="square" rtlCol="0">
            <a:spAutoFit/>
          </a:bodyPr>
          <a:lstStyle/>
          <a:p>
            <a:r>
              <a:rPr lang="en-US" sz="3200" b="1" dirty="0">
                <a:solidFill>
                  <a:schemeClr val="bg1"/>
                </a:solidFill>
              </a:rPr>
              <a:t>High-Definition Multimedia Interface</a:t>
            </a:r>
          </a:p>
        </p:txBody>
      </p:sp>
      <p:sp>
        <p:nvSpPr>
          <p:cNvPr id="3" name="TextBox 2">
            <a:extLst>
              <a:ext uri="{FF2B5EF4-FFF2-40B4-BE49-F238E27FC236}">
                <a16:creationId xmlns:a16="http://schemas.microsoft.com/office/drawing/2014/main" id="{23BB91A5-E4B6-4A8D-B79E-66A9A7D33539}"/>
              </a:ext>
            </a:extLst>
          </p:cNvPr>
          <p:cNvSpPr txBox="1"/>
          <p:nvPr/>
        </p:nvSpPr>
        <p:spPr>
          <a:xfrm>
            <a:off x="485191" y="1390262"/>
            <a:ext cx="9657184" cy="5016758"/>
          </a:xfrm>
          <a:prstGeom prst="rect">
            <a:avLst/>
          </a:prstGeom>
          <a:noFill/>
        </p:spPr>
        <p:txBody>
          <a:bodyPr wrap="square" rtlCol="0">
            <a:spAutoFit/>
          </a:bodyPr>
          <a:lstStyle/>
          <a:p>
            <a:pPr algn="just"/>
            <a:r>
              <a:rPr lang="en-GB" sz="2400" dirty="0">
                <a:latin typeface="Times New Roman" panose="02020603050405020304" pitchFamily="18" charset="0"/>
                <a:cs typeface="Times New Roman" panose="02020603050405020304" pitchFamily="18" charset="0"/>
              </a:rPr>
              <a:t>HDMI (High-Definition Multimedia Interface) is a digital replacement for existing analogue video standards. It can be used for transferring video data digital audio data from a source to a compatible computer monitor, video projector, digital television, or digital audio device. </a:t>
            </a:r>
          </a:p>
          <a:p>
            <a:pPr algn="just"/>
            <a:r>
              <a:rPr lang="en-GB" sz="2400" dirty="0">
                <a:latin typeface="Times New Roman" panose="02020603050405020304" pitchFamily="18" charset="0"/>
                <a:cs typeface="Times New Roman" panose="02020603050405020304" pitchFamily="18" charset="0"/>
              </a:rPr>
              <a:t>There are a number of HDMI-standard cables available:</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standard, </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enhanced, </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high definition,</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3D video signals; </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up to eight channels of compressed or uncompressed digital audio; </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 CEC (Consumer Electronics Control) connection; </a:t>
            </a:r>
          </a:p>
          <a:p>
            <a:pPr marL="457200" indent="-4572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an Ethernet data connection</a:t>
            </a:r>
            <a:r>
              <a:rPr lang="en-GB" sz="2800" dirty="0">
                <a:latin typeface="Times New Roman" panose="02020603050405020304" pitchFamily="18" charset="0"/>
                <a:cs typeface="Times New Roman" panose="02020603050405020304" pitchFamily="18" charset="0"/>
              </a:rPr>
              <a:t>.</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32962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1">
            <a:extLst>
              <a:ext uri="{FF2B5EF4-FFF2-40B4-BE49-F238E27FC236}">
                <a16:creationId xmlns:a16="http://schemas.microsoft.com/office/drawing/2014/main" id="{5DA0BE6B-4996-C1FE-1C30-AEB58CEADDFC}"/>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6C9D7233-E485-4B18-85B8-5507C78FE630}" type="slidenum">
              <a:rPr lang="en-US" altLang="en-US" sz="1200" i="0" baseline="0">
                <a:solidFill>
                  <a:schemeClr val="bg2"/>
                </a:solidFill>
                <a:latin typeface="Arial" panose="020B0604020202020204" pitchFamily="34" charset="0"/>
              </a:rPr>
              <a:pPr/>
              <a:t>30</a:t>
            </a:fld>
            <a:endParaRPr lang="en-US" altLang="en-US" sz="1200" i="0" baseline="0">
              <a:solidFill>
                <a:schemeClr val="bg2"/>
              </a:solidFill>
              <a:latin typeface="Arial" panose="020B0604020202020204" pitchFamily="34" charset="0"/>
            </a:endParaRPr>
          </a:p>
        </p:txBody>
      </p:sp>
      <p:sp>
        <p:nvSpPr>
          <p:cNvPr id="72707" name="Text Box 2">
            <a:extLst>
              <a:ext uri="{FF2B5EF4-FFF2-40B4-BE49-F238E27FC236}">
                <a16:creationId xmlns:a16="http://schemas.microsoft.com/office/drawing/2014/main" id="{0D0EEC12-DC6A-C988-6ED2-B2F7E7712474}"/>
              </a:ext>
            </a:extLst>
          </p:cNvPr>
          <p:cNvSpPr txBox="1">
            <a:spLocks noChangeArrowheads="1"/>
          </p:cNvSpPr>
          <p:nvPr/>
        </p:nvSpPr>
        <p:spPr bwMode="auto">
          <a:xfrm>
            <a:off x="2643675" y="527117"/>
            <a:ext cx="67738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5.5.3  Addressing input/output devices</a:t>
            </a:r>
          </a:p>
        </p:txBody>
      </p:sp>
      <p:sp>
        <p:nvSpPr>
          <p:cNvPr id="72708" name="Rectangle 3">
            <a:extLst>
              <a:ext uri="{FF2B5EF4-FFF2-40B4-BE49-F238E27FC236}">
                <a16:creationId xmlns:a16="http://schemas.microsoft.com/office/drawing/2014/main" id="{78920812-02B6-2B47-5A7D-30865ECE6FA5}"/>
              </a:ext>
            </a:extLst>
          </p:cNvPr>
          <p:cNvSpPr>
            <a:spLocks noChangeArrowheads="1"/>
          </p:cNvSpPr>
          <p:nvPr/>
        </p:nvSpPr>
        <p:spPr bwMode="auto">
          <a:xfrm>
            <a:off x="1412033" y="1979646"/>
            <a:ext cx="89154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usually uses the </a:t>
            </a:r>
            <a:r>
              <a:rPr lang="en-US" altLang="en-US" sz="2800" i="0" baseline="0" dirty="0">
                <a:solidFill>
                  <a:schemeClr val="accent1">
                    <a:lumMod val="75000"/>
                  </a:schemeClr>
                </a:solidFill>
              </a:rPr>
              <a:t>same bus</a:t>
            </a:r>
            <a:r>
              <a:rPr lang="en-US" altLang="en-US" sz="2800" b="0" i="0" baseline="0" dirty="0"/>
              <a:t> to read data from or write data to main memory and I/O device. </a:t>
            </a:r>
          </a:p>
          <a:p>
            <a:pPr algn="just"/>
            <a:r>
              <a:rPr lang="en-US" altLang="en-US" sz="2800" b="0" i="0" baseline="0" dirty="0"/>
              <a:t>There are two methods for handling the addressing of I/O devices: </a:t>
            </a:r>
          </a:p>
          <a:p>
            <a:pPr marL="457200" indent="-457200" algn="just">
              <a:buFont typeface="Arial" panose="020B0604020202020204" pitchFamily="34" charset="0"/>
              <a:buChar char="•"/>
            </a:pPr>
            <a:r>
              <a:rPr lang="en-US" altLang="en-US" sz="2800" b="0" i="0" baseline="0" dirty="0"/>
              <a:t>isolated I/O.</a:t>
            </a:r>
          </a:p>
          <a:p>
            <a:pPr marL="457200" indent="-457200" algn="just">
              <a:buFont typeface="Arial" panose="020B0604020202020204" pitchFamily="34" charset="0"/>
              <a:buChar char="•"/>
            </a:pPr>
            <a:r>
              <a:rPr lang="en-US" altLang="en-US" sz="2800" b="0" i="0" baseline="0" dirty="0"/>
              <a:t>memory-mapped I/O.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C71F0F-54BA-9B8F-1692-3027B5E08AA4}"/>
              </a:ext>
            </a:extLst>
          </p:cNvPr>
          <p:cNvSpPr txBox="1"/>
          <p:nvPr/>
        </p:nvSpPr>
        <p:spPr>
          <a:xfrm>
            <a:off x="1007706" y="1351508"/>
            <a:ext cx="8430208" cy="4524315"/>
          </a:xfrm>
          <a:prstGeom prst="rect">
            <a:avLst/>
          </a:prstGeom>
          <a:noFill/>
        </p:spPr>
        <p:txBody>
          <a:bodyPr wrap="square">
            <a:spAutoFit/>
          </a:bodyPr>
          <a:lstStyle/>
          <a:p>
            <a:pPr marL="342900" indent="-342900" algn="just">
              <a:buFont typeface="Arial" panose="020B0604020202020204" pitchFamily="34" charset="0"/>
              <a:buChar char="•"/>
            </a:pPr>
            <a:r>
              <a:rPr lang="en-US" sz="2400" dirty="0"/>
              <a:t>In the isolated I/O method, the instructions used to read/write memory are totally different than the instructions used to read/write I/O devices. </a:t>
            </a:r>
          </a:p>
          <a:p>
            <a:pPr marL="342900" indent="-342900" algn="just">
              <a:buFont typeface="Arial" panose="020B0604020202020204" pitchFamily="34" charset="0"/>
              <a:buChar char="•"/>
            </a:pPr>
            <a:r>
              <a:rPr lang="en-US" sz="2400" dirty="0"/>
              <a:t>There are instructions to test, control, read from, and write to I/O devices. Each I/O device has its own address. The I/O addresses can overlap with memory addresses without any ambiguity because the instruction itself is different. </a:t>
            </a:r>
          </a:p>
          <a:p>
            <a:pPr marL="342900" indent="-342900" algn="just">
              <a:buFont typeface="Arial" panose="020B0604020202020204" pitchFamily="34" charset="0"/>
              <a:buChar char="•"/>
            </a:pPr>
            <a:r>
              <a:rPr lang="en-US" sz="2400" dirty="0"/>
              <a:t>For example, the CPU can use a command ‘Read 101’ to read from memory word 101, and it can use a command ‘Input 101’ to read from I/O device 101. There is no confusion, because the read command is for reading from memory and the input command is for reading from an I/O device</a:t>
            </a:r>
          </a:p>
        </p:txBody>
      </p:sp>
      <p:sp>
        <p:nvSpPr>
          <p:cNvPr id="4" name="Text Box 2">
            <a:extLst>
              <a:ext uri="{FF2B5EF4-FFF2-40B4-BE49-F238E27FC236}">
                <a16:creationId xmlns:a16="http://schemas.microsoft.com/office/drawing/2014/main" id="{EBB3C18A-6A9A-425B-D39D-DB7FAFC95574}"/>
              </a:ext>
            </a:extLst>
          </p:cNvPr>
          <p:cNvSpPr txBox="1">
            <a:spLocks noChangeArrowheads="1"/>
          </p:cNvSpPr>
          <p:nvPr/>
        </p:nvSpPr>
        <p:spPr bwMode="auto">
          <a:xfrm>
            <a:off x="3873760" y="528935"/>
            <a:ext cx="382502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 </a:t>
            </a:r>
            <a:r>
              <a:rPr lang="en-US" altLang="en-US" sz="2800" i="0" baseline="0" dirty="0">
                <a:solidFill>
                  <a:schemeClr val="bg1"/>
                </a:solidFill>
              </a:rPr>
              <a:t>Isolated I/O addressing</a:t>
            </a:r>
          </a:p>
        </p:txBody>
      </p:sp>
    </p:spTree>
    <p:extLst>
      <p:ext uri="{BB962C8B-B14F-4D97-AF65-F5344CB8AC3E}">
        <p14:creationId xmlns:p14="http://schemas.microsoft.com/office/powerpoint/2010/main" val="24443037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a:extLst>
              <a:ext uri="{FF2B5EF4-FFF2-40B4-BE49-F238E27FC236}">
                <a16:creationId xmlns:a16="http://schemas.microsoft.com/office/drawing/2014/main" id="{0CDC0745-3030-F259-3BDA-DC2134599FB9}"/>
              </a:ext>
            </a:extLst>
          </p:cNvPr>
          <p:cNvSpPr txBox="1">
            <a:spLocks noChangeArrowheads="1"/>
          </p:cNvSpPr>
          <p:nvPr/>
        </p:nvSpPr>
        <p:spPr bwMode="auto">
          <a:xfrm>
            <a:off x="3873760" y="528935"/>
            <a:ext cx="383784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chemeClr val="bg1"/>
                </a:solidFill>
              </a:rPr>
              <a:t> Isolated I/O addressing</a:t>
            </a:r>
          </a:p>
        </p:txBody>
      </p:sp>
      <p:pic>
        <p:nvPicPr>
          <p:cNvPr id="74755" name="Picture 4">
            <a:extLst>
              <a:ext uri="{FF2B5EF4-FFF2-40B4-BE49-F238E27FC236}">
                <a16:creationId xmlns:a16="http://schemas.microsoft.com/office/drawing/2014/main" id="{E47E4979-E087-C3DC-93D3-C7FD3E6BB2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0355" y="2033587"/>
            <a:ext cx="8382000" cy="383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62987F-6B22-3405-7DE0-78B8028B49C9}"/>
              </a:ext>
            </a:extLst>
          </p:cNvPr>
          <p:cNvSpPr txBox="1"/>
          <p:nvPr/>
        </p:nvSpPr>
        <p:spPr>
          <a:xfrm>
            <a:off x="1380931" y="1128804"/>
            <a:ext cx="9582539" cy="5262979"/>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the memory-mapped I/O method, the CPU treats each register in the I/O controller as a word in memory. In other words, the CPU does not have separate instructions for transferring data from memory and I/O devices. For example, there is only one ‘Read’ instruction. If the address defines a word from memory, the data is read from that word. If the address defines a register from an I/O device, the data is read from that register.</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advantage of the memory-mapped configuration is a smaller number of instructions: all the memory instructions can be used by I/O devices. The disadvantage is that part of the memory address space is allocated to registers in I/O controllers.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example, if we have five I/O controllers and each has four registers, 20 addresses are used for this purpose. The size of the memory is reduced by 20 words. </a:t>
            </a:r>
          </a:p>
        </p:txBody>
      </p:sp>
      <p:sp>
        <p:nvSpPr>
          <p:cNvPr id="4" name="Text Box 2">
            <a:extLst>
              <a:ext uri="{FF2B5EF4-FFF2-40B4-BE49-F238E27FC236}">
                <a16:creationId xmlns:a16="http://schemas.microsoft.com/office/drawing/2014/main" id="{E60A68E2-61F4-3C32-4E5A-FA653095E09C}"/>
              </a:ext>
            </a:extLst>
          </p:cNvPr>
          <p:cNvSpPr txBox="1">
            <a:spLocks noChangeArrowheads="1"/>
          </p:cNvSpPr>
          <p:nvPr/>
        </p:nvSpPr>
        <p:spPr bwMode="auto">
          <a:xfrm>
            <a:off x="3236167" y="583164"/>
            <a:ext cx="520520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chemeClr val="bg1"/>
                </a:solidFill>
              </a:rPr>
              <a:t>Memory-mapped I/O addressing</a:t>
            </a:r>
          </a:p>
        </p:txBody>
      </p:sp>
    </p:spTree>
    <p:extLst>
      <p:ext uri="{BB962C8B-B14F-4D97-AF65-F5344CB8AC3E}">
        <p14:creationId xmlns:p14="http://schemas.microsoft.com/office/powerpoint/2010/main" val="3366253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1">
            <a:extLst>
              <a:ext uri="{FF2B5EF4-FFF2-40B4-BE49-F238E27FC236}">
                <a16:creationId xmlns:a16="http://schemas.microsoft.com/office/drawing/2014/main" id="{9E2B7D4F-00E2-387A-F87E-F23D540BCAEE}"/>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DFDAC18A-CBBC-4CA2-8A69-78710AE8A946}" type="slidenum">
              <a:rPr lang="en-US" altLang="en-US" sz="1200" i="0" baseline="0">
                <a:solidFill>
                  <a:schemeClr val="bg2"/>
                </a:solidFill>
                <a:latin typeface="Arial" panose="020B0604020202020204" pitchFamily="34" charset="0"/>
              </a:rPr>
              <a:pPr/>
              <a:t>34</a:t>
            </a:fld>
            <a:endParaRPr lang="en-US" altLang="en-US" sz="1200" i="0" baseline="0">
              <a:solidFill>
                <a:schemeClr val="bg2"/>
              </a:solidFill>
              <a:latin typeface="Arial" panose="020B0604020202020204" pitchFamily="34" charset="0"/>
            </a:endParaRPr>
          </a:p>
        </p:txBody>
      </p:sp>
      <p:sp>
        <p:nvSpPr>
          <p:cNvPr id="76803" name="Text Box 2">
            <a:extLst>
              <a:ext uri="{FF2B5EF4-FFF2-40B4-BE49-F238E27FC236}">
                <a16:creationId xmlns:a16="http://schemas.microsoft.com/office/drawing/2014/main" id="{544933D8-5330-12FB-D465-A1518727C58B}"/>
              </a:ext>
            </a:extLst>
          </p:cNvPr>
          <p:cNvSpPr txBox="1">
            <a:spLocks noChangeArrowheads="1"/>
          </p:cNvSpPr>
          <p:nvPr/>
        </p:nvSpPr>
        <p:spPr bwMode="auto">
          <a:xfrm>
            <a:off x="3180184" y="667139"/>
            <a:ext cx="448796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Memory-mapped I/O addressing</a:t>
            </a:r>
          </a:p>
        </p:txBody>
      </p:sp>
      <p:pic>
        <p:nvPicPr>
          <p:cNvPr id="76804" name="Picture 3">
            <a:extLst>
              <a:ext uri="{FF2B5EF4-FFF2-40B4-BE49-F238E27FC236}">
                <a16:creationId xmlns:a16="http://schemas.microsoft.com/office/drawing/2014/main" id="{3BD0EDDA-5F23-77F7-81DA-97C5229A03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2924" y="1963349"/>
            <a:ext cx="8474075" cy="377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3395" name="Text Box 3">
            <a:extLst>
              <a:ext uri="{FF2B5EF4-FFF2-40B4-BE49-F238E27FC236}">
                <a16:creationId xmlns:a16="http://schemas.microsoft.com/office/drawing/2014/main" id="{3D49E320-21D5-CE90-CA5F-FF89AD8523EE}"/>
              </a:ext>
            </a:extLst>
          </p:cNvPr>
          <p:cNvSpPr txBox="1">
            <a:spLocks noChangeArrowheads="1"/>
          </p:cNvSpPr>
          <p:nvPr/>
        </p:nvSpPr>
        <p:spPr bwMode="auto">
          <a:xfrm>
            <a:off x="2824909" y="378716"/>
            <a:ext cx="605472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5-6   PROGRAM EXECUTION</a:t>
            </a:r>
          </a:p>
        </p:txBody>
      </p:sp>
      <p:sp>
        <p:nvSpPr>
          <p:cNvPr id="78851" name="Text Box 4">
            <a:extLst>
              <a:ext uri="{FF2B5EF4-FFF2-40B4-BE49-F238E27FC236}">
                <a16:creationId xmlns:a16="http://schemas.microsoft.com/office/drawing/2014/main" id="{CE8104EC-65E8-E379-F030-A4A080F240C7}"/>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83397" name="Rectangle 5">
            <a:extLst>
              <a:ext uri="{FF2B5EF4-FFF2-40B4-BE49-F238E27FC236}">
                <a16:creationId xmlns:a16="http://schemas.microsoft.com/office/drawing/2014/main" id="{B6D9B1E9-D1FE-79C9-475B-01B33620EDCD}"/>
              </a:ext>
            </a:extLst>
          </p:cNvPr>
          <p:cNvSpPr>
            <a:spLocks noChangeArrowheads="1"/>
          </p:cNvSpPr>
          <p:nvPr/>
        </p:nvSpPr>
        <p:spPr bwMode="auto">
          <a:xfrm>
            <a:off x="1524000" y="1981201"/>
            <a:ext cx="82296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rPr>
              <a:t>Today, general-purpose computers use a set of instructions called a program to process data. A computer executes the program to create output data from input data. Both the program and the data are stored in memory.</a:t>
            </a:r>
          </a:p>
        </p:txBody>
      </p:sp>
      <p:sp>
        <p:nvSpPr>
          <p:cNvPr id="78854" name="Rectangle 6">
            <a:extLst>
              <a:ext uri="{FF2B5EF4-FFF2-40B4-BE49-F238E27FC236}">
                <a16:creationId xmlns:a16="http://schemas.microsoft.com/office/drawing/2014/main" id="{20CEDA48-00A2-3467-3643-E5FAEAFDE24B}"/>
              </a:ext>
            </a:extLst>
          </p:cNvPr>
          <p:cNvSpPr>
            <a:spLocks noChangeArrowheads="1"/>
          </p:cNvSpPr>
          <p:nvPr/>
        </p:nvSpPr>
        <p:spPr bwMode="auto">
          <a:xfrm>
            <a:off x="1905000" y="4740276"/>
            <a:ext cx="8534400" cy="1384995"/>
          </a:xfrm>
          <a:prstGeom prst="rect">
            <a:avLst/>
          </a:prstGeom>
          <a:solidFill>
            <a:srgbClr val="FF0000"/>
          </a:solidFill>
          <a:ln w="76200" algn="ctr">
            <a:solidFill>
              <a:schemeClr val="bg1"/>
            </a:solid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ctr">
              <a:defRPr/>
            </a:pPr>
            <a:r>
              <a:rPr lang="en-US" altLang="en-US" sz="2800" i="0" baseline="0" dirty="0">
                <a:solidFill>
                  <a:schemeClr val="bg1"/>
                </a:solidFill>
              </a:rPr>
              <a:t>At the end of this chapter we give some examples of how a hypothetical simple computer </a:t>
            </a:r>
            <a:br>
              <a:rPr lang="en-US" altLang="en-US" sz="2800" i="0" baseline="0" dirty="0">
                <a:solidFill>
                  <a:schemeClr val="bg1"/>
                </a:solidFill>
              </a:rPr>
            </a:br>
            <a:r>
              <a:rPr lang="en-US" altLang="en-US" sz="2800" i="0" baseline="0" dirty="0">
                <a:solidFill>
                  <a:schemeClr val="bg1"/>
                </a:solidFill>
              </a:rPr>
              <a:t>executes a program.</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8339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8339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45" presetClass="entr" presetSubtype="0" fill="hold" nodeType="clickEffect">
                                  <p:stCondLst>
                                    <p:cond delay="0"/>
                                  </p:stCondLst>
                                  <p:childTnLst>
                                    <p:set>
                                      <p:cBhvr>
                                        <p:cTn id="14" dur="1" fill="hold">
                                          <p:stCondLst>
                                            <p:cond delay="0"/>
                                          </p:stCondLst>
                                        </p:cTn>
                                        <p:tgtEl>
                                          <p:spTgt spid="78854"/>
                                        </p:tgtEl>
                                        <p:attrNameLst>
                                          <p:attrName>style.visibility</p:attrName>
                                        </p:attrNameLst>
                                      </p:cBhvr>
                                      <p:to>
                                        <p:strVal val="visible"/>
                                      </p:to>
                                    </p:set>
                                    <p:animEffect transition="in" filter="fade">
                                      <p:cBhvr>
                                        <p:cTn id="15" dur="2000"/>
                                        <p:tgtEl>
                                          <p:spTgt spid="78854"/>
                                        </p:tgtEl>
                                      </p:cBhvr>
                                    </p:animEffect>
                                    <p:anim calcmode="lin" valueType="num">
                                      <p:cBhvr>
                                        <p:cTn id="16" dur="2000" fill="hold"/>
                                        <p:tgtEl>
                                          <p:spTgt spid="78854"/>
                                        </p:tgtEl>
                                        <p:attrNameLst>
                                          <p:attrName>ppt_w</p:attrName>
                                        </p:attrNameLst>
                                      </p:cBhvr>
                                      <p:tavLst>
                                        <p:tav tm="0" fmla="#ppt_w*sin(2.5*pi*$)">
                                          <p:val>
                                            <p:fltVal val="0"/>
                                          </p:val>
                                        </p:tav>
                                        <p:tav tm="100000">
                                          <p:val>
                                            <p:fltVal val="1"/>
                                          </p:val>
                                        </p:tav>
                                      </p:tavLst>
                                    </p:anim>
                                    <p:anim calcmode="lin" valueType="num">
                                      <p:cBhvr>
                                        <p:cTn id="17" dur="2000" fill="hold"/>
                                        <p:tgtEl>
                                          <p:spTgt spid="7885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3395" grpId="0"/>
      <p:bldP spid="108339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a:extLst>
              <a:ext uri="{FF2B5EF4-FFF2-40B4-BE49-F238E27FC236}">
                <a16:creationId xmlns:a16="http://schemas.microsoft.com/office/drawing/2014/main" id="{F9B99AB1-5A5C-B02C-3608-15F273AD8C1E}"/>
              </a:ext>
            </a:extLst>
          </p:cNvPr>
          <p:cNvSpPr txBox="1">
            <a:spLocks noChangeArrowheads="1"/>
          </p:cNvSpPr>
          <p:nvPr/>
        </p:nvSpPr>
        <p:spPr bwMode="auto">
          <a:xfrm>
            <a:off x="3511421" y="615822"/>
            <a:ext cx="36258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5.6.1  Machine cycle</a:t>
            </a:r>
          </a:p>
        </p:txBody>
      </p:sp>
      <p:sp>
        <p:nvSpPr>
          <p:cNvPr id="80899" name="Rectangle 3">
            <a:extLst>
              <a:ext uri="{FF2B5EF4-FFF2-40B4-BE49-F238E27FC236}">
                <a16:creationId xmlns:a16="http://schemas.microsoft.com/office/drawing/2014/main" id="{498199D1-D792-065D-ED1A-AEB2B783E875}"/>
              </a:ext>
            </a:extLst>
          </p:cNvPr>
          <p:cNvSpPr>
            <a:spLocks noChangeArrowheads="1"/>
          </p:cNvSpPr>
          <p:nvPr/>
        </p:nvSpPr>
        <p:spPr bwMode="auto">
          <a:xfrm>
            <a:off x="1396207" y="1269545"/>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uses repeating </a:t>
            </a:r>
            <a:r>
              <a:rPr lang="en-US" altLang="en-US" sz="2800" i="0" baseline="0" dirty="0"/>
              <a:t>machine cycles</a:t>
            </a:r>
            <a:r>
              <a:rPr lang="en-US" altLang="en-US" sz="2800" b="0" i="0" baseline="0" dirty="0"/>
              <a:t> to execute instructions in the program, one by one, from beginning to end. A simplified cycle can consist of three phases: </a:t>
            </a:r>
            <a:r>
              <a:rPr lang="en-US" altLang="en-US" sz="2800" baseline="0" dirty="0"/>
              <a:t>fetch</a:t>
            </a:r>
            <a:r>
              <a:rPr lang="en-US" altLang="en-US" sz="2800" b="0" i="0" baseline="0" dirty="0"/>
              <a:t>, </a:t>
            </a:r>
            <a:r>
              <a:rPr lang="en-US" altLang="en-US" sz="2800" baseline="0" dirty="0"/>
              <a:t>decode</a:t>
            </a:r>
            <a:r>
              <a:rPr lang="en-US" altLang="en-US" sz="2800" b="0" i="0" baseline="0" dirty="0"/>
              <a:t>, and </a:t>
            </a:r>
            <a:r>
              <a:rPr lang="en-US" altLang="en-US" sz="2800" baseline="0" dirty="0"/>
              <a:t>execute</a:t>
            </a:r>
            <a:r>
              <a:rPr lang="en-US" altLang="en-US" sz="2800" b="0" i="0" baseline="0" dirty="0"/>
              <a:t> (Figure 5.19).</a:t>
            </a:r>
          </a:p>
        </p:txBody>
      </p:sp>
      <p:grpSp>
        <p:nvGrpSpPr>
          <p:cNvPr id="2" name="Group 1">
            <a:extLst>
              <a:ext uri="{FF2B5EF4-FFF2-40B4-BE49-F238E27FC236}">
                <a16:creationId xmlns:a16="http://schemas.microsoft.com/office/drawing/2014/main" id="{994EDE05-271F-5D79-43BA-378B3114BEC7}"/>
              </a:ext>
            </a:extLst>
          </p:cNvPr>
          <p:cNvGrpSpPr>
            <a:grpSpLocks/>
          </p:cNvGrpSpPr>
          <p:nvPr/>
        </p:nvGrpSpPr>
        <p:grpSpPr bwMode="auto">
          <a:xfrm>
            <a:off x="1905001" y="3069770"/>
            <a:ext cx="8099425" cy="3331029"/>
            <a:chOff x="381000" y="2514600"/>
            <a:chExt cx="8099425" cy="3886200"/>
          </a:xfrm>
        </p:grpSpPr>
        <p:sp>
          <p:nvSpPr>
            <p:cNvPr id="80901" name="Text Box 4">
              <a:extLst>
                <a:ext uri="{FF2B5EF4-FFF2-40B4-BE49-F238E27FC236}">
                  <a16:creationId xmlns:a16="http://schemas.microsoft.com/office/drawing/2014/main" id="{A27614C3-4F18-97F7-B7C4-6BD30B1709CD}"/>
                </a:ext>
              </a:extLst>
            </p:cNvPr>
            <p:cNvSpPr txBox="1">
              <a:spLocks noChangeArrowheads="1"/>
            </p:cNvSpPr>
            <p:nvPr/>
          </p:nvSpPr>
          <p:spPr bwMode="auto">
            <a:xfrm>
              <a:off x="457200" y="2514600"/>
              <a:ext cx="3894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5.19  </a:t>
              </a:r>
              <a:r>
                <a:rPr lang="en-US" altLang="en-US" sz="2000" i="0" baseline="0"/>
                <a:t>The steps of a cycle</a:t>
              </a:r>
            </a:p>
          </p:txBody>
        </p:sp>
        <p:pic>
          <p:nvPicPr>
            <p:cNvPr id="80902" name="Picture 6">
              <a:extLst>
                <a:ext uri="{FF2B5EF4-FFF2-40B4-BE49-F238E27FC236}">
                  <a16:creationId xmlns:a16="http://schemas.microsoft.com/office/drawing/2014/main" id="{DE5436B2-2FF2-83D1-7467-008B11840C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455988"/>
              <a:ext cx="7897813"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0903" name="Straight Connector 6">
              <a:extLst>
                <a:ext uri="{FF2B5EF4-FFF2-40B4-BE49-F238E27FC236}">
                  <a16:creationId xmlns:a16="http://schemas.microsoft.com/office/drawing/2014/main" id="{BEF3F9B5-53DD-E3D1-3C28-BB5F3BF9F211}"/>
                </a:ext>
              </a:extLst>
            </p:cNvPr>
            <p:cNvCxnSpPr>
              <a:cxnSpLocks noChangeShapeType="1"/>
            </p:cNvCxnSpPr>
            <p:nvPr/>
          </p:nvCxnSpPr>
          <p:spPr bwMode="auto">
            <a:xfrm>
              <a:off x="457200" y="3048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0905" name="Straight Connector 8">
              <a:extLst>
                <a:ext uri="{FF2B5EF4-FFF2-40B4-BE49-F238E27FC236}">
                  <a16:creationId xmlns:a16="http://schemas.microsoft.com/office/drawing/2014/main" id="{8AF426A4-DBB6-09CC-E96C-23193C53B00B}"/>
                </a:ext>
              </a:extLst>
            </p:cNvPr>
            <p:cNvCxnSpPr>
              <a:cxnSpLocks noChangeShapeType="1"/>
            </p:cNvCxnSpPr>
            <p:nvPr/>
          </p:nvCxnSpPr>
          <p:spPr bwMode="auto">
            <a:xfrm>
              <a:off x="457200"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B53A7D-1BB7-1F52-6DE5-ECF2689731A2}"/>
              </a:ext>
            </a:extLst>
          </p:cNvPr>
          <p:cNvSpPr txBox="1"/>
          <p:nvPr/>
        </p:nvSpPr>
        <p:spPr>
          <a:xfrm>
            <a:off x="625151" y="1225517"/>
            <a:ext cx="8635481" cy="1938992"/>
          </a:xfrm>
          <a:prstGeom prst="rect">
            <a:avLst/>
          </a:prstGeom>
          <a:noFill/>
        </p:spPr>
        <p:txBody>
          <a:bodyPr wrap="square">
            <a:spAutoFit/>
          </a:bodyPr>
          <a:lstStyle/>
          <a:p>
            <a:pPr algn="just"/>
            <a:r>
              <a:rPr lang="en-US" sz="2400" b="1" dirty="0">
                <a:solidFill>
                  <a:schemeClr val="accent1">
                    <a:lumMod val="75000"/>
                  </a:schemeClr>
                </a:solidFill>
                <a:latin typeface="Times New Roman" panose="02020603050405020304" pitchFamily="18" charset="0"/>
                <a:cs typeface="Times New Roman" panose="02020603050405020304" pitchFamily="18" charset="0"/>
              </a:rPr>
              <a:t>Fetch: </a:t>
            </a:r>
            <a:r>
              <a:rPr lang="en-US" sz="2400" dirty="0">
                <a:latin typeface="Times New Roman" panose="02020603050405020304" pitchFamily="18" charset="0"/>
                <a:cs typeface="Times New Roman" panose="02020603050405020304" pitchFamily="18" charset="0"/>
              </a:rPr>
              <a:t>In the fetch phase, the control unit orders the system to copy the next instruction into the instruction register in the CPU. The address of the instruction to be copied is held in the program counter register. After copying, the program counter is incremented to refer to the next instruction in memory.</a:t>
            </a:r>
          </a:p>
        </p:txBody>
      </p:sp>
      <p:sp>
        <p:nvSpPr>
          <p:cNvPr id="5" name="TextBox 4">
            <a:extLst>
              <a:ext uri="{FF2B5EF4-FFF2-40B4-BE49-F238E27FC236}">
                <a16:creationId xmlns:a16="http://schemas.microsoft.com/office/drawing/2014/main" id="{0592782C-1A18-EBF9-0572-FC26E2AFC4FB}"/>
              </a:ext>
            </a:extLst>
          </p:cNvPr>
          <p:cNvSpPr txBox="1"/>
          <p:nvPr/>
        </p:nvSpPr>
        <p:spPr>
          <a:xfrm>
            <a:off x="625151" y="3011299"/>
            <a:ext cx="8551505" cy="1569660"/>
          </a:xfrm>
          <a:prstGeom prst="rect">
            <a:avLst/>
          </a:prstGeom>
          <a:noFill/>
        </p:spPr>
        <p:txBody>
          <a:bodyPr wrap="square">
            <a:spAutoFit/>
          </a:bodyPr>
          <a:lstStyle/>
          <a:p>
            <a:pPr algn="just"/>
            <a:r>
              <a:rPr lang="en-US" sz="2400" b="1" dirty="0">
                <a:solidFill>
                  <a:schemeClr val="accent1">
                    <a:lumMod val="75000"/>
                  </a:schemeClr>
                </a:solidFill>
                <a:latin typeface="Times New Roman" panose="02020603050405020304" pitchFamily="18" charset="0"/>
                <a:cs typeface="Times New Roman" panose="02020603050405020304" pitchFamily="18" charset="0"/>
              </a:rPr>
              <a:t>Decode:</a:t>
            </a:r>
            <a:r>
              <a:rPr lang="en-US" sz="2400" dirty="0">
                <a:latin typeface="Times New Roman" panose="02020603050405020304" pitchFamily="18" charset="0"/>
                <a:cs typeface="Times New Roman" panose="02020603050405020304" pitchFamily="18" charset="0"/>
              </a:rPr>
              <a:t> The second phase in the cycle is the decode phase. When the instruction is in the instruction register, it is decoded by the control unit. The result of this decode step is the binary code for some operation that the system will perform</a:t>
            </a:r>
          </a:p>
        </p:txBody>
      </p:sp>
      <p:sp>
        <p:nvSpPr>
          <p:cNvPr id="7" name="TextBox 6">
            <a:extLst>
              <a:ext uri="{FF2B5EF4-FFF2-40B4-BE49-F238E27FC236}">
                <a16:creationId xmlns:a16="http://schemas.microsoft.com/office/drawing/2014/main" id="{7AC0D25B-B928-7048-56BF-7BFC76A928BB}"/>
              </a:ext>
            </a:extLst>
          </p:cNvPr>
          <p:cNvSpPr txBox="1"/>
          <p:nvPr/>
        </p:nvSpPr>
        <p:spPr>
          <a:xfrm>
            <a:off x="625151" y="4427749"/>
            <a:ext cx="8635481" cy="1938992"/>
          </a:xfrm>
          <a:prstGeom prst="rect">
            <a:avLst/>
          </a:prstGeom>
          <a:noFill/>
        </p:spPr>
        <p:txBody>
          <a:bodyPr wrap="square">
            <a:spAutoFit/>
          </a:bodyPr>
          <a:lstStyle/>
          <a:p>
            <a:pPr algn="just"/>
            <a:r>
              <a:rPr lang="en-US" sz="2400" b="1" dirty="0">
                <a:solidFill>
                  <a:schemeClr val="accent1">
                    <a:lumMod val="75000"/>
                  </a:schemeClr>
                </a:solidFill>
                <a:latin typeface="Times New Roman" panose="02020603050405020304" pitchFamily="18" charset="0"/>
                <a:cs typeface="Times New Roman" panose="02020603050405020304" pitchFamily="18" charset="0"/>
              </a:rPr>
              <a:t>Execute: </a:t>
            </a:r>
            <a:r>
              <a:rPr lang="en-US" sz="2400" dirty="0">
                <a:latin typeface="Times New Roman" panose="02020603050405020304" pitchFamily="18" charset="0"/>
                <a:cs typeface="Times New Roman" panose="02020603050405020304" pitchFamily="18" charset="0"/>
              </a:rPr>
              <a:t>After the instruction is decoded, the control unit sends the task order to a component in the CPU. For example, the control unit can tell the system to load (read) a data item from memory, or the CPU can tell the ALU to add the contents of two input registers and put the result in an output register. This is the execute phase.</a:t>
            </a:r>
          </a:p>
        </p:txBody>
      </p:sp>
      <p:sp>
        <p:nvSpPr>
          <p:cNvPr id="8" name="TextBox 7">
            <a:extLst>
              <a:ext uri="{FF2B5EF4-FFF2-40B4-BE49-F238E27FC236}">
                <a16:creationId xmlns:a16="http://schemas.microsoft.com/office/drawing/2014/main" id="{A13E3F4D-328D-57D0-4E94-ABA7554FBBDA}"/>
              </a:ext>
            </a:extLst>
          </p:cNvPr>
          <p:cNvSpPr txBox="1"/>
          <p:nvPr/>
        </p:nvSpPr>
        <p:spPr>
          <a:xfrm>
            <a:off x="3660710" y="491259"/>
            <a:ext cx="4385388"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Fetch- Decode-Execute</a:t>
            </a:r>
          </a:p>
        </p:txBody>
      </p:sp>
    </p:spTree>
    <p:extLst>
      <p:ext uri="{BB962C8B-B14F-4D97-AF65-F5344CB8AC3E}">
        <p14:creationId xmlns:p14="http://schemas.microsoft.com/office/powerpoint/2010/main" val="14615820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1">
            <a:extLst>
              <a:ext uri="{FF2B5EF4-FFF2-40B4-BE49-F238E27FC236}">
                <a16:creationId xmlns:a16="http://schemas.microsoft.com/office/drawing/2014/main" id="{333BF3E8-588B-0F4F-82FC-BDA892BB5E5E}"/>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67EC34A9-FA2B-48A6-B854-390EB4B06D1E}" type="slidenum">
              <a:rPr lang="en-US" altLang="en-US" sz="1200" i="0" baseline="0">
                <a:solidFill>
                  <a:schemeClr val="bg2"/>
                </a:solidFill>
                <a:latin typeface="Arial" panose="020B0604020202020204" pitchFamily="34" charset="0"/>
              </a:rPr>
              <a:pPr/>
              <a:t>38</a:t>
            </a:fld>
            <a:endParaRPr lang="en-US" altLang="en-US" sz="1200" i="0" baseline="0">
              <a:solidFill>
                <a:schemeClr val="bg2"/>
              </a:solidFill>
              <a:latin typeface="Arial" panose="020B0604020202020204" pitchFamily="34" charset="0"/>
            </a:endParaRPr>
          </a:p>
        </p:txBody>
      </p:sp>
      <p:sp>
        <p:nvSpPr>
          <p:cNvPr id="82947" name="Text Box 2">
            <a:extLst>
              <a:ext uri="{FF2B5EF4-FFF2-40B4-BE49-F238E27FC236}">
                <a16:creationId xmlns:a16="http://schemas.microsoft.com/office/drawing/2014/main" id="{5AF782EB-9F7B-FD42-C377-02F7A639FE44}"/>
              </a:ext>
            </a:extLst>
          </p:cNvPr>
          <p:cNvSpPr txBox="1">
            <a:spLocks noChangeArrowheads="1"/>
          </p:cNvSpPr>
          <p:nvPr/>
        </p:nvSpPr>
        <p:spPr bwMode="auto">
          <a:xfrm>
            <a:off x="3035561" y="390524"/>
            <a:ext cx="52165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5.6.2  Input/output operation</a:t>
            </a:r>
          </a:p>
        </p:txBody>
      </p:sp>
      <p:sp>
        <p:nvSpPr>
          <p:cNvPr id="82948" name="Rectangle 3">
            <a:extLst>
              <a:ext uri="{FF2B5EF4-FFF2-40B4-BE49-F238E27FC236}">
                <a16:creationId xmlns:a16="http://schemas.microsoft.com/office/drawing/2014/main" id="{3458C9AE-63F4-C5AB-B911-1453CB7F7F64}"/>
              </a:ext>
            </a:extLst>
          </p:cNvPr>
          <p:cNvSpPr>
            <a:spLocks noChangeArrowheads="1"/>
          </p:cNvSpPr>
          <p:nvPr/>
        </p:nvSpPr>
        <p:spPr bwMode="auto">
          <a:xfrm>
            <a:off x="1328057" y="1198725"/>
            <a:ext cx="89154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Commands are required to transfer data from I/O devices to the CPU and memory. Because I/O devices operate at much slower speeds than the CPU, the operation of the CPU must be somehow synchronized with the I/O devices. </a:t>
            </a:r>
          </a:p>
          <a:p>
            <a:pPr algn="just"/>
            <a:r>
              <a:rPr lang="en-US" altLang="en-US" sz="2800" i="0" baseline="0" dirty="0"/>
              <a:t>Three methods have been devised for this synchronization</a:t>
            </a:r>
            <a:r>
              <a:rPr lang="en-US" altLang="en-US" sz="2800" b="0" i="0" baseline="0" dirty="0"/>
              <a:t>:</a:t>
            </a:r>
          </a:p>
        </p:txBody>
      </p:sp>
      <p:sp>
        <p:nvSpPr>
          <p:cNvPr id="82949" name="Rectangle 6">
            <a:extLst>
              <a:ext uri="{FF2B5EF4-FFF2-40B4-BE49-F238E27FC236}">
                <a16:creationId xmlns:a16="http://schemas.microsoft.com/office/drawing/2014/main" id="{8B33A07B-85F1-D9E7-3590-39487125946B}"/>
              </a:ext>
            </a:extLst>
          </p:cNvPr>
          <p:cNvSpPr>
            <a:spLocks noChangeArrowheads="1"/>
          </p:cNvSpPr>
          <p:nvPr/>
        </p:nvSpPr>
        <p:spPr bwMode="auto">
          <a:xfrm>
            <a:off x="1600200" y="4237039"/>
            <a:ext cx="4495800" cy="1646237"/>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sz="2800" b="0" i="0" baseline="0" dirty="0"/>
              <a:t> </a:t>
            </a:r>
            <a:r>
              <a:rPr lang="en-US" altLang="en-US" i="0" baseline="0" dirty="0">
                <a:solidFill>
                  <a:srgbClr val="660066"/>
                </a:solidFill>
              </a:rPr>
              <a:t>Programmed I/O</a:t>
            </a:r>
          </a:p>
          <a:p>
            <a:pPr algn="just">
              <a:spcAft>
                <a:spcPct val="50000"/>
              </a:spcAft>
              <a:buFont typeface="Wingdings" panose="05000000000000000000" pitchFamily="2" charset="2"/>
              <a:buChar char="q"/>
            </a:pPr>
            <a:r>
              <a:rPr lang="en-US" altLang="en-US" i="0" baseline="0" dirty="0">
                <a:solidFill>
                  <a:srgbClr val="660066"/>
                </a:solidFill>
              </a:rPr>
              <a:t> Interrupt driven I/O</a:t>
            </a:r>
          </a:p>
          <a:p>
            <a:pPr algn="just">
              <a:spcAft>
                <a:spcPct val="50000"/>
              </a:spcAft>
              <a:buFont typeface="Wingdings" panose="05000000000000000000" pitchFamily="2" charset="2"/>
              <a:buChar char="q"/>
            </a:pPr>
            <a:r>
              <a:rPr lang="en-US" altLang="en-US" i="0" baseline="0" dirty="0">
                <a:solidFill>
                  <a:srgbClr val="660066"/>
                </a:solidFill>
              </a:rPr>
              <a:t> Direct memory access (DMA)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348E92-8074-F655-3E77-DDB9EA748D12}"/>
              </a:ext>
            </a:extLst>
          </p:cNvPr>
          <p:cNvSpPr txBox="1"/>
          <p:nvPr/>
        </p:nvSpPr>
        <p:spPr>
          <a:xfrm>
            <a:off x="4044820" y="566448"/>
            <a:ext cx="3223727" cy="584775"/>
          </a:xfrm>
          <a:prstGeom prst="rect">
            <a:avLst/>
          </a:prstGeom>
          <a:noFill/>
        </p:spPr>
        <p:txBody>
          <a:bodyPr wrap="square">
            <a:spAutoFit/>
          </a:bodyPr>
          <a:lstStyle/>
          <a:p>
            <a:r>
              <a:rPr lang="en-US" altLang="en-US" sz="3200" b="1" i="0" baseline="0" dirty="0">
                <a:solidFill>
                  <a:schemeClr val="bg1"/>
                </a:solidFill>
                <a:latin typeface="Times New Roman" panose="02020603050405020304" pitchFamily="18" charset="0"/>
                <a:cs typeface="Times New Roman" panose="02020603050405020304" pitchFamily="18" charset="0"/>
              </a:rPr>
              <a:t>Programmed I/O</a:t>
            </a:r>
            <a:endParaRPr lang="en-US" sz="3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1CCD8A1-AC56-9E52-207E-3D13642F382A}"/>
              </a:ext>
            </a:extLst>
          </p:cNvPr>
          <p:cNvSpPr txBox="1"/>
          <p:nvPr/>
        </p:nvSpPr>
        <p:spPr>
          <a:xfrm>
            <a:off x="886408" y="1397905"/>
            <a:ext cx="8308910" cy="4893647"/>
          </a:xfrm>
          <a:prstGeom prst="rect">
            <a:avLst/>
          </a:prstGeom>
          <a:noFill/>
        </p:spPr>
        <p:txBody>
          <a:bodyPr wrap="square">
            <a:spAutoFit/>
          </a:bodyPr>
          <a:lstStyle/>
          <a:p>
            <a:r>
              <a:rPr lang="en-US" sz="2400" dirty="0"/>
              <a:t>The transfer of data between the I/O device and the CPU is done by an instruction in the program. When the CPU encounters an I/O instruction, it does nothing else until the data transfer is complete.</a:t>
            </a:r>
          </a:p>
          <a:p>
            <a:r>
              <a:rPr lang="en-US" sz="2400" dirty="0"/>
              <a:t>The CPU constantly checks the status of the I/O device: </a:t>
            </a:r>
          </a:p>
          <a:p>
            <a:pPr marL="342900" indent="-342900">
              <a:buFont typeface="Arial" panose="020B0604020202020204" pitchFamily="34" charset="0"/>
              <a:buChar char="•"/>
            </a:pPr>
            <a:r>
              <a:rPr lang="en-US" sz="2400" dirty="0"/>
              <a:t>If the device is ready to transfer, data is transferred to the CPU. </a:t>
            </a:r>
          </a:p>
          <a:p>
            <a:pPr marL="342900" indent="-342900">
              <a:buFont typeface="Arial" panose="020B0604020202020204" pitchFamily="34" charset="0"/>
              <a:buChar char="•"/>
            </a:pPr>
            <a:r>
              <a:rPr lang="en-US" sz="2400" dirty="0"/>
              <a:t>If the device is not ready, the CPU continues checking the device status until the I/O device is ready.</a:t>
            </a:r>
          </a:p>
          <a:p>
            <a:pPr marL="342900" indent="-342900">
              <a:buFont typeface="Arial" panose="020B0604020202020204" pitchFamily="34" charset="0"/>
              <a:buChar char="•"/>
            </a:pPr>
            <a:r>
              <a:rPr lang="en-US" sz="2400" dirty="0"/>
              <a:t> The big issue here is that CPU time is wasted by checking the status of the I/O device for each unit of data to be transferred. </a:t>
            </a:r>
            <a:r>
              <a:rPr lang="en-US" sz="2400" b="1" dirty="0"/>
              <a:t>Note </a:t>
            </a:r>
            <a:r>
              <a:rPr lang="en-US" sz="2400" dirty="0"/>
              <a:t>that data is transferred to memory after the input operation, while data is transferred from memory before the output operation.</a:t>
            </a:r>
          </a:p>
        </p:txBody>
      </p:sp>
    </p:spTree>
    <p:extLst>
      <p:ext uri="{BB962C8B-B14F-4D97-AF65-F5344CB8AC3E}">
        <p14:creationId xmlns:p14="http://schemas.microsoft.com/office/powerpoint/2010/main" val="18008777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4">
            <a:extLst>
              <a:ext uri="{FF2B5EF4-FFF2-40B4-BE49-F238E27FC236}">
                <a16:creationId xmlns:a16="http://schemas.microsoft.com/office/drawing/2014/main" id="{14B7C657-256A-410B-5595-49B6DC38D281}"/>
              </a:ext>
            </a:extLst>
          </p:cNvPr>
          <p:cNvSpPr txBox="1">
            <a:spLocks noChangeArrowheads="1"/>
          </p:cNvSpPr>
          <p:nvPr/>
        </p:nvSpPr>
        <p:spPr bwMode="auto">
          <a:xfrm>
            <a:off x="3935915" y="609601"/>
            <a:ext cx="281993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chemeClr val="bg1"/>
                </a:solidFill>
              </a:rPr>
              <a:t>Programmed I/O</a:t>
            </a:r>
          </a:p>
        </p:txBody>
      </p:sp>
      <p:pic>
        <p:nvPicPr>
          <p:cNvPr id="84995" name="Picture 5">
            <a:extLst>
              <a:ext uri="{FF2B5EF4-FFF2-40B4-BE49-F238E27FC236}">
                <a16:creationId xmlns:a16="http://schemas.microsoft.com/office/drawing/2014/main" id="{189FCDB1-BE95-D469-9CB6-3552DAD8C9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6701" y="1520890"/>
            <a:ext cx="5668963" cy="4727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4998" name="Straight Connector 6">
            <a:extLst>
              <a:ext uri="{FF2B5EF4-FFF2-40B4-BE49-F238E27FC236}">
                <a16:creationId xmlns:a16="http://schemas.microsoft.com/office/drawing/2014/main" id="{2E3E9D70-F72C-5A63-F1FD-4927BFD86143}"/>
              </a:ext>
            </a:extLst>
          </p:cNvPr>
          <p:cNvCxnSpPr>
            <a:cxnSpLocks noChangeShapeType="1"/>
          </p:cNvCxnSpPr>
          <p:nvPr/>
        </p:nvCxnSpPr>
        <p:spPr bwMode="auto">
          <a:xfrm>
            <a:off x="1905001"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a:extLst>
              <a:ext uri="{FF2B5EF4-FFF2-40B4-BE49-F238E27FC236}">
                <a16:creationId xmlns:a16="http://schemas.microsoft.com/office/drawing/2014/main" id="{97B37187-B3D1-6864-ED14-0D5CA8A089A4}"/>
              </a:ext>
            </a:extLst>
          </p:cNvPr>
          <p:cNvSpPr txBox="1"/>
          <p:nvPr/>
        </p:nvSpPr>
        <p:spPr>
          <a:xfrm>
            <a:off x="727788" y="2509935"/>
            <a:ext cx="3042273" cy="2677656"/>
          </a:xfrm>
          <a:prstGeom prst="rect">
            <a:avLst/>
          </a:prstGeom>
          <a:noFill/>
        </p:spPr>
        <p:txBody>
          <a:bodyPr wrap="square" rtlCol="0">
            <a:spAutoFit/>
          </a:bodyPr>
          <a:lstStyle/>
          <a:p>
            <a:pPr algn="just"/>
            <a:r>
              <a:rPr lang="en-GB" sz="2800" dirty="0"/>
              <a:t>In the programmed I/O method, synchronization is very primitive: the CPU waits for the I/O device</a:t>
            </a:r>
            <a:endParaRPr lang="en-US" sz="2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AECE8F-7035-BA28-CE2A-C581F8530515}"/>
              </a:ext>
            </a:extLst>
          </p:cNvPr>
          <p:cNvSpPr txBox="1"/>
          <p:nvPr/>
        </p:nvSpPr>
        <p:spPr>
          <a:xfrm>
            <a:off x="998375" y="1201817"/>
            <a:ext cx="8280918" cy="5262979"/>
          </a:xfrm>
          <a:prstGeom prst="rect">
            <a:avLst/>
          </a:prstGeom>
          <a:noFill/>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a:t>
            </a:r>
            <a:r>
              <a:rPr lang="en-US" sz="2800" dirty="0"/>
              <a:t> the interrupt-driven I/O method, the CPU informs the I/O device that a transfer is going to happen, but it does not test the status of the I/O device continuously. </a:t>
            </a:r>
          </a:p>
          <a:p>
            <a:pPr marL="457200" indent="-457200" algn="just">
              <a:buFont typeface="Arial" panose="020B0604020202020204" pitchFamily="34" charset="0"/>
              <a:buChar char="•"/>
            </a:pPr>
            <a:r>
              <a:rPr lang="en-US" sz="2800" dirty="0"/>
              <a:t>The I/O device informs (interrupts) the CPU when it is ready. </a:t>
            </a:r>
          </a:p>
          <a:p>
            <a:pPr marL="457200" indent="-457200" algn="just">
              <a:buFont typeface="Arial" panose="020B0604020202020204" pitchFamily="34" charset="0"/>
              <a:buChar char="•"/>
            </a:pPr>
            <a:r>
              <a:rPr lang="en-US" sz="2800" dirty="0"/>
              <a:t>During this time, the CPU can do other jobs such as running other programs or transferring data from or to other I/O devices.</a:t>
            </a:r>
          </a:p>
          <a:p>
            <a:pPr marL="457200" indent="-457200" algn="just">
              <a:buFont typeface="Arial" panose="020B0604020202020204" pitchFamily="34" charset="0"/>
              <a:buChar char="•"/>
            </a:pPr>
            <a:r>
              <a:rPr lang="en-US" sz="2800" dirty="0"/>
              <a:t>In this method, CPU time is not wasted—the CPU can do something else while the slow I/O device is finishing a task.</a:t>
            </a:r>
          </a:p>
        </p:txBody>
      </p:sp>
      <p:sp>
        <p:nvSpPr>
          <p:cNvPr id="5" name="TextBox 4">
            <a:extLst>
              <a:ext uri="{FF2B5EF4-FFF2-40B4-BE49-F238E27FC236}">
                <a16:creationId xmlns:a16="http://schemas.microsoft.com/office/drawing/2014/main" id="{F98CCB0C-5817-34AE-6A08-42FE227B6DA4}"/>
              </a:ext>
            </a:extLst>
          </p:cNvPr>
          <p:cNvSpPr txBox="1"/>
          <p:nvPr/>
        </p:nvSpPr>
        <p:spPr>
          <a:xfrm>
            <a:off x="3979506" y="575789"/>
            <a:ext cx="3531637" cy="523220"/>
          </a:xfrm>
          <a:prstGeom prst="rect">
            <a:avLst/>
          </a:prstGeom>
          <a:noFill/>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Interrupt-driven I/O</a:t>
            </a:r>
          </a:p>
        </p:txBody>
      </p:sp>
    </p:spTree>
    <p:extLst>
      <p:ext uri="{BB962C8B-B14F-4D97-AF65-F5344CB8AC3E}">
        <p14:creationId xmlns:p14="http://schemas.microsoft.com/office/powerpoint/2010/main" val="40108157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a:extLst>
              <a:ext uri="{FF2B5EF4-FFF2-40B4-BE49-F238E27FC236}">
                <a16:creationId xmlns:a16="http://schemas.microsoft.com/office/drawing/2014/main" id="{708C5627-429B-0777-E08E-461FF374A331}"/>
              </a:ext>
            </a:extLst>
          </p:cNvPr>
          <p:cNvSpPr txBox="1">
            <a:spLocks noChangeArrowheads="1"/>
          </p:cNvSpPr>
          <p:nvPr/>
        </p:nvSpPr>
        <p:spPr bwMode="auto">
          <a:xfrm>
            <a:off x="3181739" y="538064"/>
            <a:ext cx="4054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5.21  </a:t>
            </a:r>
            <a:r>
              <a:rPr lang="en-US" altLang="en-US" sz="2000" i="0" baseline="0" dirty="0">
                <a:solidFill>
                  <a:schemeClr val="bg1"/>
                </a:solidFill>
              </a:rPr>
              <a:t>Interrupt-driven I/O</a:t>
            </a:r>
          </a:p>
        </p:txBody>
      </p:sp>
      <p:pic>
        <p:nvPicPr>
          <p:cNvPr id="87043" name="Picture 4">
            <a:extLst>
              <a:ext uri="{FF2B5EF4-FFF2-40B4-BE49-F238E27FC236}">
                <a16:creationId xmlns:a16="http://schemas.microsoft.com/office/drawing/2014/main" id="{37C593C9-908B-1F30-92CB-AA510CDAA1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438" y="1735494"/>
            <a:ext cx="5922962" cy="3700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33BBEB-C2CC-7068-C219-30AEA7159435}"/>
              </a:ext>
            </a:extLst>
          </p:cNvPr>
          <p:cNvSpPr txBox="1"/>
          <p:nvPr/>
        </p:nvSpPr>
        <p:spPr>
          <a:xfrm>
            <a:off x="3086098" y="473477"/>
            <a:ext cx="5052527" cy="523220"/>
          </a:xfrm>
          <a:prstGeom prst="rect">
            <a:avLst/>
          </a:prstGeom>
          <a:noFill/>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Direct memory access (DMA) </a:t>
            </a:r>
          </a:p>
        </p:txBody>
      </p:sp>
      <p:sp>
        <p:nvSpPr>
          <p:cNvPr id="4" name="TextBox 3">
            <a:extLst>
              <a:ext uri="{FF2B5EF4-FFF2-40B4-BE49-F238E27FC236}">
                <a16:creationId xmlns:a16="http://schemas.microsoft.com/office/drawing/2014/main" id="{EEDE6C3B-ED7C-C0EA-1D80-C6AB973D736C}"/>
              </a:ext>
            </a:extLst>
          </p:cNvPr>
          <p:cNvSpPr txBox="1"/>
          <p:nvPr/>
        </p:nvSpPr>
        <p:spPr>
          <a:xfrm>
            <a:off x="315685" y="1268963"/>
            <a:ext cx="11560629" cy="5478423"/>
          </a:xfrm>
          <a:prstGeom prst="rect">
            <a:avLst/>
          </a:prstGeom>
          <a:noFill/>
        </p:spPr>
        <p:txBody>
          <a:bodyPr wrap="square" rtlCol="0">
            <a:spAutoFit/>
          </a:bodyPr>
          <a:lstStyle/>
          <a:p>
            <a:pPr marL="342900" indent="-342900" algn="just">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This method transfers a large block of data between a high-speed I/O device, such as a disk, and memory directly without passing it through the CPU. </a:t>
            </a:r>
          </a:p>
          <a:p>
            <a:pPr marL="342900" indent="-342900" algn="just">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This requires a DMA controller that relieves the CPU of some of its functions.</a:t>
            </a:r>
          </a:p>
          <a:p>
            <a:pPr marL="342900" indent="-342900" algn="just">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The DMA controller has registers to hold a block of data before and after memory transfer. </a:t>
            </a:r>
          </a:p>
          <a:p>
            <a:pPr marL="342900" indent="-342900" algn="just">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this method for an I/O operation:</a:t>
            </a:r>
          </a:p>
          <a:p>
            <a:pPr marL="1604963" indent="-522288" algn="just">
              <a:buFont typeface="+mj-lt"/>
              <a:buAutoNum type="arabicPeriod"/>
            </a:pPr>
            <a:r>
              <a:rPr lang="en-GB" sz="2200" dirty="0">
                <a:latin typeface="Times New Roman" panose="02020603050405020304" pitchFamily="18" charset="0"/>
                <a:cs typeface="Times New Roman" panose="02020603050405020304" pitchFamily="18" charset="0"/>
              </a:rPr>
              <a:t>The CPU sends a message to the DMA. </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The message contains the type of transfer (input or output).</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The beginning address of the memory location.</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The number of bytes to be transferred. </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The CPU is then available for other jobs.</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When ready to transfer data, the DMA controller informs the CPU that it needs to take control of the buses. </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The CPU stops using the buses and lets the controller use them. </a:t>
            </a:r>
          </a:p>
          <a:p>
            <a:pPr marL="1539875" indent="-457200" algn="just">
              <a:buFont typeface="+mj-lt"/>
              <a:buAutoNum type="arabicPeriod"/>
            </a:pPr>
            <a:r>
              <a:rPr lang="en-GB" sz="2200" dirty="0">
                <a:latin typeface="Times New Roman" panose="02020603050405020304" pitchFamily="18" charset="0"/>
                <a:cs typeface="Times New Roman" panose="02020603050405020304" pitchFamily="18" charset="0"/>
              </a:rPr>
              <a:t>After data transfer directly between the DMA and memory, the CPU continues its normal operation. </a:t>
            </a:r>
          </a:p>
          <a:p>
            <a:pPr marL="1082675"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21980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Number Placeholder 1">
            <a:extLst>
              <a:ext uri="{FF2B5EF4-FFF2-40B4-BE49-F238E27FC236}">
                <a16:creationId xmlns:a16="http://schemas.microsoft.com/office/drawing/2014/main" id="{0C2D6DC3-5433-928A-B1F9-A7AC1C37A3FA}"/>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73F17AEF-35D6-40B6-8387-A568E9FA95D8}" type="slidenum">
              <a:rPr lang="en-US" altLang="en-US" sz="1200" i="0" baseline="0">
                <a:solidFill>
                  <a:schemeClr val="bg2"/>
                </a:solidFill>
                <a:latin typeface="Arial" panose="020B0604020202020204" pitchFamily="34" charset="0"/>
              </a:rPr>
              <a:pPr/>
              <a:t>44</a:t>
            </a:fld>
            <a:endParaRPr lang="en-US" altLang="en-US" sz="1200" i="0" baseline="0">
              <a:solidFill>
                <a:schemeClr val="bg2"/>
              </a:solidFill>
              <a:latin typeface="Arial" panose="020B0604020202020204" pitchFamily="34" charset="0"/>
            </a:endParaRPr>
          </a:p>
        </p:txBody>
      </p:sp>
      <p:sp>
        <p:nvSpPr>
          <p:cNvPr id="89091" name="Text Box 2">
            <a:extLst>
              <a:ext uri="{FF2B5EF4-FFF2-40B4-BE49-F238E27FC236}">
                <a16:creationId xmlns:a16="http://schemas.microsoft.com/office/drawing/2014/main" id="{5E0A2E03-1FDA-300E-A7AF-4691C79C3A44}"/>
              </a:ext>
            </a:extLst>
          </p:cNvPr>
          <p:cNvSpPr txBox="1">
            <a:spLocks noChangeArrowheads="1"/>
          </p:cNvSpPr>
          <p:nvPr/>
        </p:nvSpPr>
        <p:spPr bwMode="auto">
          <a:xfrm>
            <a:off x="3231356" y="609599"/>
            <a:ext cx="40369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solidFill>
                  <a:schemeClr val="bg1"/>
                </a:solidFill>
              </a:rPr>
              <a:t>DMA connection to the general bus</a:t>
            </a:r>
          </a:p>
        </p:txBody>
      </p:sp>
      <p:pic>
        <p:nvPicPr>
          <p:cNvPr id="89092" name="Picture 4">
            <a:extLst>
              <a:ext uri="{FF2B5EF4-FFF2-40B4-BE49-F238E27FC236}">
                <a16:creationId xmlns:a16="http://schemas.microsoft.com/office/drawing/2014/main" id="{81ADB5CE-A327-D785-0A7B-5AF70174E6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3812" y="1604865"/>
            <a:ext cx="8321675" cy="4194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9095" name="Straight Connector 6">
            <a:extLst>
              <a:ext uri="{FF2B5EF4-FFF2-40B4-BE49-F238E27FC236}">
                <a16:creationId xmlns:a16="http://schemas.microsoft.com/office/drawing/2014/main" id="{EF7852F1-C790-942B-9418-1555031FC821}"/>
              </a:ext>
            </a:extLst>
          </p:cNvPr>
          <p:cNvCxnSpPr>
            <a:cxnSpLocks noChangeShapeType="1"/>
          </p:cNvCxnSpPr>
          <p:nvPr/>
        </p:nvCxnSpPr>
        <p:spPr bwMode="auto">
          <a:xfrm>
            <a:off x="1905001" y="6248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a:extLst>
              <a:ext uri="{FF2B5EF4-FFF2-40B4-BE49-F238E27FC236}">
                <a16:creationId xmlns:a16="http://schemas.microsoft.com/office/drawing/2014/main" id="{F30D3A1C-B58B-2102-83BE-1B661A6C9DEC}"/>
              </a:ext>
            </a:extLst>
          </p:cNvPr>
          <p:cNvSpPr txBox="1">
            <a:spLocks noChangeArrowheads="1"/>
          </p:cNvSpPr>
          <p:nvPr/>
        </p:nvSpPr>
        <p:spPr bwMode="auto">
          <a:xfrm>
            <a:off x="3222173" y="538065"/>
            <a:ext cx="38465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5.23  </a:t>
            </a:r>
            <a:r>
              <a:rPr lang="en-US" altLang="en-US" sz="2000" i="0" baseline="0" dirty="0">
                <a:solidFill>
                  <a:schemeClr val="bg1"/>
                </a:solidFill>
              </a:rPr>
              <a:t>DMA input/output</a:t>
            </a:r>
          </a:p>
        </p:txBody>
      </p:sp>
      <p:pic>
        <p:nvPicPr>
          <p:cNvPr id="91139" name="Picture 4">
            <a:extLst>
              <a:ext uri="{FF2B5EF4-FFF2-40B4-BE49-F238E27FC236}">
                <a16:creationId xmlns:a16="http://schemas.microsoft.com/office/drawing/2014/main" id="{4359F8FE-6158-DFE0-B38A-DED6EBAF02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1551" y="1632305"/>
            <a:ext cx="5200650" cy="4055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1142" name="Straight Connector 6">
            <a:extLst>
              <a:ext uri="{FF2B5EF4-FFF2-40B4-BE49-F238E27FC236}">
                <a16:creationId xmlns:a16="http://schemas.microsoft.com/office/drawing/2014/main" id="{34BD3323-81D6-BB9E-76CF-F09ECF9D010D}"/>
              </a:ext>
            </a:extLst>
          </p:cNvPr>
          <p:cNvCxnSpPr>
            <a:cxnSpLocks noChangeShapeType="1"/>
          </p:cNvCxnSpPr>
          <p:nvPr/>
        </p:nvCxnSpPr>
        <p:spPr bwMode="auto">
          <a:xfrm>
            <a:off x="1958976" y="6324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TextBox 1">
            <a:extLst>
              <a:ext uri="{FF2B5EF4-FFF2-40B4-BE49-F238E27FC236}">
                <a16:creationId xmlns:a16="http://schemas.microsoft.com/office/drawing/2014/main" id="{6E308528-C3F9-6039-530F-26E4CFCDFC64}"/>
              </a:ext>
            </a:extLst>
          </p:cNvPr>
          <p:cNvSpPr txBox="1"/>
          <p:nvPr/>
        </p:nvSpPr>
        <p:spPr>
          <a:xfrm>
            <a:off x="699796" y="1894114"/>
            <a:ext cx="3442996" cy="2585323"/>
          </a:xfrm>
          <a:prstGeom prst="rect">
            <a:avLst/>
          </a:prstGeom>
          <a:noFill/>
        </p:spPr>
        <p:txBody>
          <a:bodyPr wrap="square" rtlCol="0">
            <a:spAutoFit/>
          </a:bodyPr>
          <a:lstStyle/>
          <a:p>
            <a:pPr algn="just"/>
            <a:r>
              <a:rPr lang="en-GB" sz="1800" dirty="0">
                <a:latin typeface="Times New Roman" panose="02020603050405020304" pitchFamily="18" charset="0"/>
                <a:cs typeface="Times New Roman" panose="02020603050405020304" pitchFamily="18" charset="0"/>
              </a:rPr>
              <a:t>Note that, in this method, the CPU is idle for a time. However, the duration of this idle period is very short compared to other methods the CPU is idle only during the data transfer between the DMA and memory, not while the device prepares the data</a:t>
            </a:r>
          </a:p>
          <a:p>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66" name="Slide Number Placeholder 1">
            <a:extLst>
              <a:ext uri="{FF2B5EF4-FFF2-40B4-BE49-F238E27FC236}">
                <a16:creationId xmlns:a16="http://schemas.microsoft.com/office/drawing/2014/main" id="{4BC4D209-4910-E09D-43C7-6D513222203D}"/>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9A6FEB87-146D-4A29-80C2-54484C734A38}" type="slidenum">
              <a:rPr lang="en-US" altLang="en-US" sz="1200" i="0" baseline="0">
                <a:solidFill>
                  <a:schemeClr val="bg2"/>
                </a:solidFill>
                <a:latin typeface="Arial" panose="020B0604020202020204" pitchFamily="34" charset="0"/>
              </a:rPr>
              <a:pPr/>
              <a:t>46</a:t>
            </a:fld>
            <a:endParaRPr lang="en-US" altLang="en-US" sz="1200" i="0" baseline="0">
              <a:solidFill>
                <a:schemeClr val="bg2"/>
              </a:solidFill>
              <a:latin typeface="Arial" panose="020B0604020202020204" pitchFamily="34" charset="0"/>
            </a:endParaRPr>
          </a:p>
        </p:txBody>
      </p:sp>
      <p:sp>
        <p:nvSpPr>
          <p:cNvPr id="1087491" name="Text Box 3">
            <a:extLst>
              <a:ext uri="{FF2B5EF4-FFF2-40B4-BE49-F238E27FC236}">
                <a16:creationId xmlns:a16="http://schemas.microsoft.com/office/drawing/2014/main" id="{60E5977C-F116-B0CA-8C5D-EA4E6291F3CC}"/>
              </a:ext>
            </a:extLst>
          </p:cNvPr>
          <p:cNvSpPr txBox="1">
            <a:spLocks noChangeArrowheads="1"/>
          </p:cNvSpPr>
          <p:nvPr/>
        </p:nvSpPr>
        <p:spPr bwMode="auto">
          <a:xfrm>
            <a:off x="3026229" y="496078"/>
            <a:ext cx="57769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5-8   A SIMPLE COMPUTER</a:t>
            </a:r>
          </a:p>
        </p:txBody>
      </p:sp>
      <p:sp>
        <p:nvSpPr>
          <p:cNvPr id="113668" name="Text Box 4">
            <a:extLst>
              <a:ext uri="{FF2B5EF4-FFF2-40B4-BE49-F238E27FC236}">
                <a16:creationId xmlns:a16="http://schemas.microsoft.com/office/drawing/2014/main" id="{C79370C9-EF58-1704-5104-8F9A2813FF2F}"/>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87493" name="Rectangle 5">
            <a:extLst>
              <a:ext uri="{FF2B5EF4-FFF2-40B4-BE49-F238E27FC236}">
                <a16:creationId xmlns:a16="http://schemas.microsoft.com/office/drawing/2014/main" id="{C0E30EE4-7C71-0552-4A4F-E21F5ABFC456}"/>
              </a:ext>
            </a:extLst>
          </p:cNvPr>
          <p:cNvSpPr>
            <a:spLocks noChangeArrowheads="1"/>
          </p:cNvSpPr>
          <p:nvPr/>
        </p:nvSpPr>
        <p:spPr bwMode="auto">
          <a:xfrm>
            <a:off x="948612" y="2536372"/>
            <a:ext cx="82296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rPr>
              <a:t>To explain the architecture of computers as well as their instruction processing, we introduce a simple (unrealistic) computer, as shown in Figure 5.30. Our simple computer has three components: CPU, memory, and an input/output subsystem.</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874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874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7491" grpId="0"/>
      <p:bldP spid="108749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a:extLst>
              <a:ext uri="{FF2B5EF4-FFF2-40B4-BE49-F238E27FC236}">
                <a16:creationId xmlns:a16="http://schemas.microsoft.com/office/drawing/2014/main" id="{48FE3F5A-0BD4-FCF1-B010-3AF46368250E}"/>
              </a:ext>
            </a:extLst>
          </p:cNvPr>
          <p:cNvSpPr txBox="1">
            <a:spLocks noChangeArrowheads="1"/>
          </p:cNvSpPr>
          <p:nvPr/>
        </p:nvSpPr>
        <p:spPr bwMode="auto">
          <a:xfrm>
            <a:off x="3153746" y="609151"/>
            <a:ext cx="453521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solidFill>
                  <a:schemeClr val="bg1"/>
                </a:solidFill>
              </a:rPr>
              <a:t>The Components of a Simple Computer</a:t>
            </a:r>
          </a:p>
        </p:txBody>
      </p:sp>
      <p:pic>
        <p:nvPicPr>
          <p:cNvPr id="115715" name="Picture 4">
            <a:extLst>
              <a:ext uri="{FF2B5EF4-FFF2-40B4-BE49-F238E27FC236}">
                <a16:creationId xmlns:a16="http://schemas.microsoft.com/office/drawing/2014/main" id="{DED96485-0E83-56FD-D757-1AE9BE821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9988" y="1371600"/>
            <a:ext cx="7542213" cy="460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5718" name="Straight Connector 6">
            <a:extLst>
              <a:ext uri="{FF2B5EF4-FFF2-40B4-BE49-F238E27FC236}">
                <a16:creationId xmlns:a16="http://schemas.microsoft.com/office/drawing/2014/main" id="{162615C2-982E-F2F2-5AD5-1C8A90296835}"/>
              </a:ext>
            </a:extLst>
          </p:cNvPr>
          <p:cNvCxnSpPr>
            <a:cxnSpLocks noChangeShapeType="1"/>
          </p:cNvCxnSpPr>
          <p:nvPr/>
        </p:nvCxnSpPr>
        <p:spPr bwMode="auto">
          <a:xfrm>
            <a:off x="1958976"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836944-C42F-0166-A89E-58647053B9C8}"/>
              </a:ext>
            </a:extLst>
          </p:cNvPr>
          <p:cNvSpPr txBox="1"/>
          <p:nvPr/>
        </p:nvSpPr>
        <p:spPr>
          <a:xfrm>
            <a:off x="3956179" y="569167"/>
            <a:ext cx="3147527" cy="584775"/>
          </a:xfrm>
          <a:prstGeom prst="rect">
            <a:avLst/>
          </a:prstGeom>
          <a:noFill/>
        </p:spPr>
        <p:txBody>
          <a:bodyPr wrap="square" rtlCol="0">
            <a:spAutoFit/>
          </a:bodyPr>
          <a:lstStyle/>
          <a:p>
            <a:r>
              <a:rPr lang="en-US" sz="3200" b="1" dirty="0">
                <a:solidFill>
                  <a:schemeClr val="bg1"/>
                </a:solidFill>
              </a:rPr>
              <a:t>Summary</a:t>
            </a:r>
          </a:p>
        </p:txBody>
      </p:sp>
      <p:sp>
        <p:nvSpPr>
          <p:cNvPr id="3" name="TextBox 2">
            <a:extLst>
              <a:ext uri="{FF2B5EF4-FFF2-40B4-BE49-F238E27FC236}">
                <a16:creationId xmlns:a16="http://schemas.microsoft.com/office/drawing/2014/main" id="{2692355C-3DC5-1A73-7B6D-5F4B86180C00}"/>
              </a:ext>
            </a:extLst>
          </p:cNvPr>
          <p:cNvSpPr txBox="1"/>
          <p:nvPr/>
        </p:nvSpPr>
        <p:spPr>
          <a:xfrm>
            <a:off x="1334278" y="1950098"/>
            <a:ext cx="7921689" cy="3877985"/>
          </a:xfrm>
          <a:prstGeom prst="rect">
            <a:avLst/>
          </a:prstGeom>
          <a:noFill/>
        </p:spPr>
        <p:txBody>
          <a:bodyPr wrap="square" rtlCol="0">
            <a:spAutoFit/>
          </a:bodyPr>
          <a:lstStyle/>
          <a:p>
            <a:pPr>
              <a:spcAft>
                <a:spcPct val="50000"/>
              </a:spcAft>
              <a:buFont typeface="Wingdings" panose="05000000000000000000" pitchFamily="2" charset="2"/>
              <a:buChar char="q"/>
            </a:pPr>
            <a:r>
              <a:rPr lang="en-GB" sz="2400" i="0" baseline="0" dirty="0"/>
              <a:t>Types of Storage Technology Used</a:t>
            </a:r>
            <a:endParaRPr lang="en-US" sz="2400" i="0" baseline="0" dirty="0"/>
          </a:p>
          <a:p>
            <a:pPr>
              <a:spcAft>
                <a:spcPct val="50000"/>
              </a:spcAft>
              <a:buFont typeface="Wingdings" panose="05000000000000000000" pitchFamily="2" charset="2"/>
              <a:buChar char="q"/>
            </a:pPr>
            <a:r>
              <a:rPr lang="en-US" altLang="en-US" sz="2400" i="0" baseline="0" dirty="0"/>
              <a:t> Understand the interconnection of subsystems.</a:t>
            </a:r>
          </a:p>
          <a:p>
            <a:pPr marL="1147763" indent="-346075">
              <a:spcAft>
                <a:spcPct val="50000"/>
              </a:spcAft>
              <a:buFont typeface="Wingdings" panose="05000000000000000000" pitchFamily="2" charset="2"/>
              <a:buChar char="ü"/>
            </a:pPr>
            <a:r>
              <a:rPr lang="en-US" altLang="en-US" sz="2400" i="0" baseline="0" dirty="0">
                <a:latin typeface="Calibri" panose="020F0502020204030204" pitchFamily="34" charset="0"/>
              </a:rPr>
              <a:t>Connecting CPU and memory</a:t>
            </a:r>
          </a:p>
          <a:p>
            <a:pPr marL="1147763" indent="-346075">
              <a:spcAft>
                <a:spcPct val="50000"/>
              </a:spcAft>
              <a:buFont typeface="Wingdings" panose="05000000000000000000" pitchFamily="2" charset="2"/>
              <a:buChar char="ü"/>
            </a:pPr>
            <a:r>
              <a:rPr lang="en-US" altLang="en-US" sz="2400" i="0" baseline="0" dirty="0">
                <a:latin typeface="Calibri" panose="020F0502020204030204" pitchFamily="34" charset="0"/>
              </a:rPr>
              <a:t>Connecting I/O devices</a:t>
            </a:r>
          </a:p>
          <a:p>
            <a:pPr marL="342900" indent="-342900">
              <a:spcAft>
                <a:spcPct val="50000"/>
              </a:spcAft>
              <a:buFont typeface="Wingdings" panose="05000000000000000000" pitchFamily="2" charset="2"/>
              <a:buChar char="q"/>
            </a:pPr>
            <a:r>
              <a:rPr lang="en-US" altLang="en-US" sz="2400" dirty="0"/>
              <a:t>Program Execution</a:t>
            </a:r>
          </a:p>
          <a:p>
            <a:pPr>
              <a:spcAft>
                <a:spcPct val="50000"/>
              </a:spcAft>
              <a:buFont typeface="Wingdings" panose="05000000000000000000" pitchFamily="2" charset="2"/>
              <a:buChar char="q"/>
            </a:pPr>
            <a:r>
              <a:rPr lang="en-US" altLang="en-US" sz="2400" i="0" baseline="0" dirty="0"/>
              <a:t> Describe different methods of input/output addressing.</a:t>
            </a:r>
          </a:p>
          <a:p>
            <a:pPr>
              <a:spcAft>
                <a:spcPct val="50000"/>
              </a:spcAft>
              <a:buFont typeface="Wingdings" panose="05000000000000000000" pitchFamily="2" charset="2"/>
              <a:buChar char="q"/>
            </a:pPr>
            <a:r>
              <a:rPr lang="en-US" altLang="en-US" sz="2400" i="0" baseline="0" dirty="0"/>
              <a:t> Simple Computer</a:t>
            </a:r>
            <a:r>
              <a:rPr lang="en-US" sz="2400" dirty="0"/>
              <a:t>    </a:t>
            </a:r>
          </a:p>
        </p:txBody>
      </p:sp>
    </p:spTree>
    <p:extLst>
      <p:ext uri="{BB962C8B-B14F-4D97-AF65-F5344CB8AC3E}">
        <p14:creationId xmlns:p14="http://schemas.microsoft.com/office/powerpoint/2010/main" val="25981473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EB0576D-3CE5-C638-2FB4-AC9AC7BD3D11}"/>
              </a:ext>
            </a:extLst>
          </p:cNvPr>
          <p:cNvSpPr/>
          <p:nvPr/>
        </p:nvSpPr>
        <p:spPr>
          <a:xfrm>
            <a:off x="3142545" y="2967335"/>
            <a:ext cx="3480953" cy="1015663"/>
          </a:xfrm>
          <a:prstGeom prst="rect">
            <a:avLst/>
          </a:prstGeom>
          <a:noFill/>
        </p:spPr>
        <p:txBody>
          <a:bodyPr wrap="none" lIns="91440" tIns="45720" rIns="91440" bIns="45720">
            <a:spAutoFit/>
          </a:bodyPr>
          <a:lstStyle/>
          <a:p>
            <a:pPr algn="ctr"/>
            <a:r>
              <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a:t>
            </a:r>
          </a:p>
        </p:txBody>
      </p:sp>
    </p:spTree>
    <p:extLst>
      <p:ext uri="{BB962C8B-B14F-4D97-AF65-F5344CB8AC3E}">
        <p14:creationId xmlns:p14="http://schemas.microsoft.com/office/powerpoint/2010/main" val="164119497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6|2.5|16.2|16.6|19.4"/>
</p:tagLst>
</file>

<file path=ppt/tags/tag2.xml><?xml version="1.0" encoding="utf-8"?>
<p:tagLst xmlns:a="http://schemas.openxmlformats.org/drawingml/2006/main" xmlns:r="http://schemas.openxmlformats.org/officeDocument/2006/relationships" xmlns:p="http://schemas.openxmlformats.org/presentationml/2006/main">
  <p:tag name="TIMING" val="|2.7|7.5"/>
</p:tagLst>
</file>

<file path=ppt/tags/tag3.xml><?xml version="1.0" encoding="utf-8"?>
<p:tagLst xmlns:a="http://schemas.openxmlformats.org/drawingml/2006/main" xmlns:r="http://schemas.openxmlformats.org/officeDocument/2006/relationships" xmlns:p="http://schemas.openxmlformats.org/presentationml/2006/main">
  <p:tag name="TIMING" val="|2.4|4.7"/>
</p:tagLst>
</file>

<file path=ppt/tags/tag4.xml><?xml version="1.0" encoding="utf-8"?>
<p:tagLst xmlns:a="http://schemas.openxmlformats.org/drawingml/2006/main" xmlns:r="http://schemas.openxmlformats.org/officeDocument/2006/relationships" xmlns:p="http://schemas.openxmlformats.org/presentationml/2006/main">
  <p:tag name="TIMING" val="|3.7|13|68.9"/>
</p:tagLst>
</file>

<file path=ppt/tags/tag5.xml><?xml version="1.0" encoding="utf-8"?>
<p:tagLst xmlns:a="http://schemas.openxmlformats.org/drawingml/2006/main" xmlns:r="http://schemas.openxmlformats.org/officeDocument/2006/relationships" xmlns:p="http://schemas.openxmlformats.org/presentationml/2006/main">
  <p:tag name="TIMING" val="|36.6"/>
</p:tagLst>
</file>

<file path=ppt/tags/tag6.xml><?xml version="1.0" encoding="utf-8"?>
<p:tagLst xmlns:a="http://schemas.openxmlformats.org/drawingml/2006/main" xmlns:r="http://schemas.openxmlformats.org/officeDocument/2006/relationships" xmlns:p="http://schemas.openxmlformats.org/presentationml/2006/main">
  <p:tag name="TIMING" val="|2.6|7.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2207</TotalTime>
  <Words>2982</Words>
  <Application>Microsoft Office PowerPoint</Application>
  <PresentationFormat>Widescreen</PresentationFormat>
  <Paragraphs>206</Paragraphs>
  <Slides>49</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AkzidenzGroteskBE-Bold</vt:lpstr>
      <vt:lpstr>AkzidenzGroteskBE-Regular</vt:lpstr>
      <vt:lpstr>Algerian</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Lamyaa fattouh ibrahim</cp:lastModifiedBy>
  <cp:revision>22</cp:revision>
  <dcterms:created xsi:type="dcterms:W3CDTF">2023-03-14T01:11:39Z</dcterms:created>
  <dcterms:modified xsi:type="dcterms:W3CDTF">2023-03-16T12:08:15Z</dcterms:modified>
</cp:coreProperties>
</file>