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6.xml" ContentType="application/vnd.openxmlformats-officedocument.presentationml.tags+xml"/>
  <Override PartName="/ppt/notesSlides/notesSlide17.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18.xml" ContentType="application/vnd.openxmlformats-officedocument.presentationml.notesSlide+xml"/>
  <Override PartName="/ppt/tags/tag9.xml" ContentType="application/vnd.openxmlformats-officedocument.presentationml.tags+xml"/>
  <Override PartName="/ppt/notesSlides/notesSlide19.xml" ContentType="application/vnd.openxmlformats-officedocument.presentationml.notesSlide+xml"/>
  <Override PartName="/ppt/tags/tag10.xml" ContentType="application/vnd.openxmlformats-officedocument.presentationml.tags+xml"/>
  <Override PartName="/ppt/notesSlides/notesSlide20.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1.xml" ContentType="application/vnd.openxmlformats-officedocument.presentationml.notesSlide+xml"/>
  <Override PartName="/ppt/tags/tag15.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71" r:id="rId3"/>
    <p:sldId id="306" r:id="rId4"/>
    <p:sldId id="307" r:id="rId5"/>
    <p:sldId id="309" r:id="rId6"/>
    <p:sldId id="310" r:id="rId7"/>
    <p:sldId id="311" r:id="rId8"/>
    <p:sldId id="312" r:id="rId9"/>
    <p:sldId id="313" r:id="rId10"/>
    <p:sldId id="314" r:id="rId11"/>
    <p:sldId id="315" r:id="rId12"/>
    <p:sldId id="316" r:id="rId13"/>
    <p:sldId id="317" r:id="rId14"/>
    <p:sldId id="318" r:id="rId15"/>
    <p:sldId id="320" r:id="rId16"/>
    <p:sldId id="321" r:id="rId17"/>
    <p:sldId id="322" r:id="rId18"/>
    <p:sldId id="290"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323" r:id="rId32"/>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FA070D37-BE88-4CDE-86F7-53EC4CEBF97B}" type="datetimeFigureOut">
              <a:rPr lang="ar-EG" smtClean="0"/>
              <a:t>22/12/1443</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6A09CC0-8F0C-4C72-A958-A08BDA41B046}" type="slidenum">
              <a:rPr lang="ar-EG" smtClean="0"/>
              <a:t>‹#›</a:t>
            </a:fld>
            <a:endParaRPr lang="ar-EG"/>
          </a:p>
        </p:txBody>
      </p:sp>
    </p:spTree>
    <p:extLst>
      <p:ext uri="{BB962C8B-B14F-4D97-AF65-F5344CB8AC3E}">
        <p14:creationId xmlns:p14="http://schemas.microsoft.com/office/powerpoint/2010/main" val="3695637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2</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3</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514061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4</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664607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5</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2876235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6</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665971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7</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773776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8</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396193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9</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122371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10</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4239950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11</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4111733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12</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118583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13</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2855858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14</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3996126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15</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257028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16</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4804481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043C311B-B12D-C5E5-B796-9A6DB79B9F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6B51FF9D-9907-4506-9DB4-96F9C133B463}" type="slidenum">
              <a:rPr lang="en-US" altLang="ar-EG" sz="1200">
                <a:cs typeface="Arial" panose="020B0604020202020204" pitchFamily="34" charset="0"/>
              </a:rPr>
              <a:pPr/>
              <a:t>17</a:t>
            </a:fld>
            <a:endParaRPr lang="en-US" altLang="ar-EG" sz="1200">
              <a:cs typeface="Arial" panose="020B0604020202020204" pitchFamily="34" charset="0"/>
            </a:endParaRPr>
          </a:p>
        </p:txBody>
      </p:sp>
      <p:sp>
        <p:nvSpPr>
          <p:cNvPr id="35843" name="Rectangle 2">
            <a:extLst>
              <a:ext uri="{FF2B5EF4-FFF2-40B4-BE49-F238E27FC236}">
                <a16:creationId xmlns:a16="http://schemas.microsoft.com/office/drawing/2014/main" id="{81B60C30-7099-7047-146A-52FFFEF513E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1F9471DC-AA96-3E80-304A-C6791BEB52C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how these requirements differ from those in a national or domestic environment.</a:t>
            </a:r>
          </a:p>
        </p:txBody>
      </p:sp>
    </p:spTree>
    <p:extLst>
      <p:ext uri="{BB962C8B-B14F-4D97-AF65-F5344CB8AC3E}">
        <p14:creationId xmlns:p14="http://schemas.microsoft.com/office/powerpoint/2010/main" val="11029600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4082C81F-CF0A-AE76-9B54-5F2E5B40BB5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724144B0-4EBA-4FD3-B197-C9862E175866}" type="slidenum">
              <a:rPr lang="en-US" altLang="ar-EG" sz="1200">
                <a:cs typeface="Arial" panose="020B0604020202020204" pitchFamily="34" charset="0"/>
              </a:rPr>
              <a:pPr/>
              <a:t>18</a:t>
            </a:fld>
            <a:endParaRPr lang="en-US" altLang="ar-EG" sz="1200">
              <a:cs typeface="Arial" panose="020B0604020202020204" pitchFamily="34" charset="0"/>
            </a:endParaRPr>
          </a:p>
        </p:txBody>
      </p:sp>
      <p:sp>
        <p:nvSpPr>
          <p:cNvPr id="73731" name="Rectangle 2">
            <a:extLst>
              <a:ext uri="{FF2B5EF4-FFF2-40B4-BE49-F238E27FC236}">
                <a16:creationId xmlns:a16="http://schemas.microsoft.com/office/drawing/2014/main" id="{7C165EA2-B6E5-8038-04AF-CBD630CFB89D}"/>
              </a:ext>
            </a:extLst>
          </p:cNvPr>
          <p:cNvSpPr>
            <a:spLocks noGrp="1" noRot="1" noChangeAspect="1" noChangeArrowheads="1" noTextEdit="1"/>
          </p:cNvSpPr>
          <p:nvPr>
            <p:ph type="sldImg"/>
          </p:nvPr>
        </p:nvSpPr>
        <p:spPr>
          <a:ln/>
        </p:spPr>
      </p:sp>
      <p:sp>
        <p:nvSpPr>
          <p:cNvPr id="73732" name="Rectangle 3">
            <a:extLst>
              <a:ext uri="{FF2B5EF4-FFF2-40B4-BE49-F238E27FC236}">
                <a16:creationId xmlns:a16="http://schemas.microsoft.com/office/drawing/2014/main" id="{0C3E42E8-1E98-0F34-F9EF-6B0BA631F5E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might be asked to consider what it would take to implement such a system in the U.S.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Rectangle 7">
            <a:extLst>
              <a:ext uri="{FF2B5EF4-FFF2-40B4-BE49-F238E27FC236}">
                <a16:creationId xmlns:a16="http://schemas.microsoft.com/office/drawing/2014/main" id="{D6A86C4A-F75F-AF23-7841-120AED35578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90611241-D5FC-4C02-8D2B-F784C4F51621}" type="slidenum">
              <a:rPr lang="en-US" altLang="ar-EG" sz="1200">
                <a:cs typeface="Arial" panose="020B0604020202020204" pitchFamily="34" charset="0"/>
              </a:rPr>
              <a:pPr/>
              <a:t>20</a:t>
            </a:fld>
            <a:endParaRPr lang="en-US" altLang="ar-EG" sz="1200">
              <a:cs typeface="Arial" panose="020B0604020202020204" pitchFamily="34" charset="0"/>
            </a:endParaRPr>
          </a:p>
        </p:txBody>
      </p:sp>
      <p:sp>
        <p:nvSpPr>
          <p:cNvPr id="76803" name="Rectangle 2">
            <a:extLst>
              <a:ext uri="{FF2B5EF4-FFF2-40B4-BE49-F238E27FC236}">
                <a16:creationId xmlns:a16="http://schemas.microsoft.com/office/drawing/2014/main" id="{BD49574B-D8B7-53B4-5B72-97DCB0817C44}"/>
              </a:ext>
            </a:extLst>
          </p:cNvPr>
          <p:cNvSpPr>
            <a:spLocks noGrp="1" noRot="1" noChangeAspect="1" noChangeArrowheads="1" noTextEdit="1"/>
          </p:cNvSpPr>
          <p:nvPr>
            <p:ph type="sldImg"/>
          </p:nvPr>
        </p:nvSpPr>
        <p:spPr>
          <a:ln/>
        </p:spPr>
      </p:sp>
      <p:sp>
        <p:nvSpPr>
          <p:cNvPr id="76804" name="Rectangle 3">
            <a:extLst>
              <a:ext uri="{FF2B5EF4-FFF2-40B4-BE49-F238E27FC236}">
                <a16:creationId xmlns:a16="http://schemas.microsoft.com/office/drawing/2014/main" id="{C63385D7-E0E1-3BA4-397D-A72D64737EF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should be asked to consider the problems in establishing a virtual company, such as:</a:t>
            </a:r>
          </a:p>
          <a:p>
            <a:endParaRPr lang="en-US" altLang="ar-EG"/>
          </a:p>
          <a:p>
            <a:r>
              <a:rPr lang="en-US" altLang="ar-EG"/>
              <a:t>     - how does one decide which companies to ask to join their alliance?</a:t>
            </a:r>
          </a:p>
          <a:p>
            <a:r>
              <a:rPr lang="en-US" altLang="ar-EG"/>
              <a:t>     - how is the decision to share revenues made?</a:t>
            </a:r>
          </a:p>
          <a:p>
            <a:r>
              <a:rPr lang="en-US" altLang="ar-EG"/>
              <a:t>     - how is performance evaluated?</a:t>
            </a:r>
          </a:p>
          <a:p>
            <a:r>
              <a:rPr lang="en-US" altLang="ar-EG"/>
              <a:t>     - etc.</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Rectangle 7">
            <a:extLst>
              <a:ext uri="{FF2B5EF4-FFF2-40B4-BE49-F238E27FC236}">
                <a16:creationId xmlns:a16="http://schemas.microsoft.com/office/drawing/2014/main" id="{1920E0F5-8686-B1AA-197E-F45AF8F42DB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0F9CD6E6-C83A-4749-8F09-2AAB50929229}" type="slidenum">
              <a:rPr lang="en-US" altLang="ar-EG" sz="1200">
                <a:cs typeface="Arial" panose="020B0604020202020204" pitchFamily="34" charset="0"/>
              </a:rPr>
              <a:pPr/>
              <a:t>21</a:t>
            </a:fld>
            <a:endParaRPr lang="en-US" altLang="ar-EG" sz="1200">
              <a:cs typeface="Arial" panose="020B0604020202020204" pitchFamily="34" charset="0"/>
            </a:endParaRPr>
          </a:p>
        </p:txBody>
      </p:sp>
      <p:sp>
        <p:nvSpPr>
          <p:cNvPr id="78851" name="Rectangle 2">
            <a:extLst>
              <a:ext uri="{FF2B5EF4-FFF2-40B4-BE49-F238E27FC236}">
                <a16:creationId xmlns:a16="http://schemas.microsoft.com/office/drawing/2014/main" id="{F4D4CD45-4AD5-0F3D-3296-2F76D34D050D}"/>
              </a:ext>
            </a:extLst>
          </p:cNvPr>
          <p:cNvSpPr>
            <a:spLocks noGrp="1" noRot="1" noChangeAspect="1" noChangeArrowheads="1" noTextEdit="1"/>
          </p:cNvSpPr>
          <p:nvPr>
            <p:ph type="sldImg"/>
          </p:nvPr>
        </p:nvSpPr>
        <p:spPr>
          <a:ln/>
        </p:spPr>
      </p:sp>
      <p:sp>
        <p:nvSpPr>
          <p:cNvPr id="78852" name="Rectangle 3">
            <a:extLst>
              <a:ext uri="{FF2B5EF4-FFF2-40B4-BE49-F238E27FC236}">
                <a16:creationId xmlns:a16="http://schemas.microsoft.com/office/drawing/2014/main" id="{1EEED689-7538-7FE0-33F9-4EFC6853C5A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to consider the conditions under which each of these options might be appropriate.</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7">
            <a:extLst>
              <a:ext uri="{FF2B5EF4-FFF2-40B4-BE49-F238E27FC236}">
                <a16:creationId xmlns:a16="http://schemas.microsoft.com/office/drawing/2014/main" id="{1E3695E9-DD85-3E7E-E467-32ADEA1D1D8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C2A196FB-F8D1-4063-9A11-B5CB9BEE9FE3}" type="slidenum">
              <a:rPr lang="en-US" altLang="ar-EG" sz="1200">
                <a:cs typeface="Arial" panose="020B0604020202020204" pitchFamily="34" charset="0"/>
              </a:rPr>
              <a:pPr/>
              <a:t>22</a:t>
            </a:fld>
            <a:endParaRPr lang="en-US" altLang="ar-EG" sz="1200">
              <a:cs typeface="Arial" panose="020B0604020202020204" pitchFamily="34" charset="0"/>
            </a:endParaRPr>
          </a:p>
        </p:txBody>
      </p:sp>
      <p:sp>
        <p:nvSpPr>
          <p:cNvPr id="80899" name="Rectangle 2">
            <a:extLst>
              <a:ext uri="{FF2B5EF4-FFF2-40B4-BE49-F238E27FC236}">
                <a16:creationId xmlns:a16="http://schemas.microsoft.com/office/drawing/2014/main" id="{8F6AF8B3-1D22-157C-4A46-CA9F173E9647}"/>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7D1BAABF-ADB7-BF6B-0395-575BC5419D8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altLang="ar-EG"/>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7">
            <a:extLst>
              <a:ext uri="{FF2B5EF4-FFF2-40B4-BE49-F238E27FC236}">
                <a16:creationId xmlns:a16="http://schemas.microsoft.com/office/drawing/2014/main" id="{B4FCCE42-D1E5-16C4-B340-965245D9D69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A54AC540-F42C-4914-9C4E-A69A24170D76}" type="slidenum">
              <a:rPr lang="en-US" altLang="ar-EG" sz="1200">
                <a:cs typeface="Arial" panose="020B0604020202020204" pitchFamily="34" charset="0"/>
              </a:rPr>
              <a:pPr/>
              <a:t>27</a:t>
            </a:fld>
            <a:endParaRPr lang="en-US" altLang="ar-EG" sz="1200">
              <a:cs typeface="Arial" panose="020B0604020202020204" pitchFamily="34" charset="0"/>
            </a:endParaRPr>
          </a:p>
        </p:txBody>
      </p:sp>
      <p:sp>
        <p:nvSpPr>
          <p:cNvPr id="87043" name="Rectangle 2">
            <a:extLst>
              <a:ext uri="{FF2B5EF4-FFF2-40B4-BE49-F238E27FC236}">
                <a16:creationId xmlns:a16="http://schemas.microsoft.com/office/drawing/2014/main" id="{B0072818-B0C2-5ADA-8647-D2AFBC419E83}"/>
              </a:ext>
            </a:extLst>
          </p:cNvPr>
          <p:cNvSpPr>
            <a:spLocks noGrp="1" noRot="1" noChangeAspect="1" noChangeArrowheads="1" noTextEdit="1"/>
          </p:cNvSpPr>
          <p:nvPr>
            <p:ph type="sldImg"/>
          </p:nvPr>
        </p:nvSpPr>
        <p:spPr>
          <a:ln/>
        </p:spPr>
      </p:sp>
      <p:sp>
        <p:nvSpPr>
          <p:cNvPr id="87044" name="Rectangle 3">
            <a:extLst>
              <a:ext uri="{FF2B5EF4-FFF2-40B4-BE49-F238E27FC236}">
                <a16:creationId xmlns:a16="http://schemas.microsoft.com/office/drawing/2014/main" id="{120A4396-F7E2-10E5-556F-0B5FAB23B2D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should be asked to consider the problems which might be encountered at each step in this process.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7">
            <a:extLst>
              <a:ext uri="{FF2B5EF4-FFF2-40B4-BE49-F238E27FC236}">
                <a16:creationId xmlns:a16="http://schemas.microsoft.com/office/drawing/2014/main" id="{9E93AA36-E1C5-2ED7-B123-D82B441ECC5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E7D26474-689D-4A67-8BBC-900BEB5D3E9F}" type="slidenum">
              <a:rPr lang="en-US" altLang="ar-EG" sz="1200">
                <a:cs typeface="Arial" panose="020B0604020202020204" pitchFamily="34" charset="0"/>
              </a:rPr>
              <a:pPr/>
              <a:t>28</a:t>
            </a:fld>
            <a:endParaRPr lang="en-US" altLang="ar-EG" sz="1200">
              <a:cs typeface="Arial" panose="020B0604020202020204" pitchFamily="34" charset="0"/>
            </a:endParaRPr>
          </a:p>
        </p:txBody>
      </p:sp>
      <p:sp>
        <p:nvSpPr>
          <p:cNvPr id="89091" name="Rectangle 2">
            <a:extLst>
              <a:ext uri="{FF2B5EF4-FFF2-40B4-BE49-F238E27FC236}">
                <a16:creationId xmlns:a16="http://schemas.microsoft.com/office/drawing/2014/main" id="{8838B8C3-399A-80FF-8935-C17061CF4ECF}"/>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23577EC8-C4CC-BF14-AF43-9E87C4B51E6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might be asked if they perceive one or another of these criteria to be especially important.  Also, are there other criteria they would prefer to use or think should be added?  (One such criteria might be the ability to communicate using EDT)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7">
            <a:extLst>
              <a:ext uri="{FF2B5EF4-FFF2-40B4-BE49-F238E27FC236}">
                <a16:creationId xmlns:a16="http://schemas.microsoft.com/office/drawing/2014/main" id="{D89EF52E-DD50-0E86-A00E-A6717B172D0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38198675-A735-4BD4-BAA5-A6C5FA0DE2DF}" type="slidenum">
              <a:rPr lang="en-US" altLang="ar-EG" sz="1200">
                <a:cs typeface="Arial" panose="020B0604020202020204" pitchFamily="34" charset="0"/>
              </a:rPr>
              <a:pPr/>
              <a:t>29</a:t>
            </a:fld>
            <a:endParaRPr lang="en-US" altLang="ar-EG" sz="1200">
              <a:cs typeface="Arial" panose="020B0604020202020204" pitchFamily="34" charset="0"/>
            </a:endParaRPr>
          </a:p>
        </p:txBody>
      </p:sp>
      <p:sp>
        <p:nvSpPr>
          <p:cNvPr id="91139" name="Rectangle 2">
            <a:extLst>
              <a:ext uri="{FF2B5EF4-FFF2-40B4-BE49-F238E27FC236}">
                <a16:creationId xmlns:a16="http://schemas.microsoft.com/office/drawing/2014/main" id="{A4BAF21A-F963-AC1F-2500-0DD50BAC1F92}"/>
              </a:ext>
            </a:extLst>
          </p:cNvPr>
          <p:cNvSpPr>
            <a:spLocks noGrp="1" noRot="1" noChangeAspect="1" noChangeArrowheads="1" noTextEdit="1"/>
          </p:cNvSpPr>
          <p:nvPr>
            <p:ph type="sldImg"/>
          </p:nvPr>
        </p:nvSpPr>
        <p:spPr>
          <a:ln/>
        </p:spPr>
      </p:sp>
      <p:sp>
        <p:nvSpPr>
          <p:cNvPr id="91140" name="Rectangle 3">
            <a:extLst>
              <a:ext uri="{FF2B5EF4-FFF2-40B4-BE49-F238E27FC236}">
                <a16:creationId xmlns:a16="http://schemas.microsoft.com/office/drawing/2014/main" id="{374EA398-5014-366B-76F0-8AAB35CA87D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Students might be asked to consider what additional information they might want before approving a vendor selection.</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7">
            <a:extLst>
              <a:ext uri="{FF2B5EF4-FFF2-40B4-BE49-F238E27FC236}">
                <a16:creationId xmlns:a16="http://schemas.microsoft.com/office/drawing/2014/main" id="{A67FB615-C3FA-44EC-DC5E-0AAE3BBEC0E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BF54A554-3046-4688-9949-0D963E4A59A2}" type="slidenum">
              <a:rPr lang="en-US" altLang="ar-EG" sz="1200">
                <a:cs typeface="Arial" panose="020B0604020202020204" pitchFamily="34" charset="0"/>
              </a:rPr>
              <a:pPr/>
              <a:t>30</a:t>
            </a:fld>
            <a:endParaRPr lang="en-US" altLang="ar-EG" sz="1200">
              <a:cs typeface="Arial" panose="020B0604020202020204" pitchFamily="34" charset="0"/>
            </a:endParaRPr>
          </a:p>
        </p:txBody>
      </p:sp>
      <p:sp>
        <p:nvSpPr>
          <p:cNvPr id="93187" name="Rectangle 2">
            <a:extLst>
              <a:ext uri="{FF2B5EF4-FFF2-40B4-BE49-F238E27FC236}">
                <a16:creationId xmlns:a16="http://schemas.microsoft.com/office/drawing/2014/main" id="{20957C56-B18A-07E8-703A-BA587D026377}"/>
              </a:ext>
            </a:extLst>
          </p:cNvPr>
          <p:cNvSpPr>
            <a:spLocks noGrp="1" noRot="1" noChangeAspect="1" noChangeArrowheads="1" noTextEdit="1"/>
          </p:cNvSpPr>
          <p:nvPr>
            <p:ph type="sldImg"/>
          </p:nvPr>
        </p:nvSpPr>
        <p:spPr>
          <a:ln/>
        </p:spPr>
      </p:sp>
      <p:sp>
        <p:nvSpPr>
          <p:cNvPr id="93188" name="Rectangle 3">
            <a:extLst>
              <a:ext uri="{FF2B5EF4-FFF2-40B4-BE49-F238E27FC236}">
                <a16:creationId xmlns:a16="http://schemas.microsoft.com/office/drawing/2014/main" id="{982ADBFA-A95F-76A6-C80A-47811CCC168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under what conditions each of these models might be appropriate.</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7">
            <a:extLst>
              <a:ext uri="{FF2B5EF4-FFF2-40B4-BE49-F238E27FC236}">
                <a16:creationId xmlns:a16="http://schemas.microsoft.com/office/drawing/2014/main" id="{A67FB615-C3FA-44EC-DC5E-0AAE3BBEC0E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fld id="{BF54A554-3046-4688-9949-0D963E4A59A2}" type="slidenum">
              <a:rPr lang="en-US" altLang="ar-EG" sz="1200">
                <a:cs typeface="Arial" panose="020B0604020202020204" pitchFamily="34" charset="0"/>
              </a:rPr>
              <a:pPr/>
              <a:t>31</a:t>
            </a:fld>
            <a:endParaRPr lang="en-US" altLang="ar-EG" sz="1200">
              <a:cs typeface="Arial" panose="020B0604020202020204" pitchFamily="34" charset="0"/>
            </a:endParaRPr>
          </a:p>
        </p:txBody>
      </p:sp>
      <p:sp>
        <p:nvSpPr>
          <p:cNvPr id="93187" name="Rectangle 2">
            <a:extLst>
              <a:ext uri="{FF2B5EF4-FFF2-40B4-BE49-F238E27FC236}">
                <a16:creationId xmlns:a16="http://schemas.microsoft.com/office/drawing/2014/main" id="{20957C56-B18A-07E8-703A-BA587D026377}"/>
              </a:ext>
            </a:extLst>
          </p:cNvPr>
          <p:cNvSpPr>
            <a:spLocks noGrp="1" noRot="1" noChangeAspect="1" noChangeArrowheads="1" noTextEdit="1"/>
          </p:cNvSpPr>
          <p:nvPr>
            <p:ph type="sldImg"/>
          </p:nvPr>
        </p:nvSpPr>
        <p:spPr>
          <a:ln/>
        </p:spPr>
      </p:sp>
      <p:sp>
        <p:nvSpPr>
          <p:cNvPr id="93188" name="Rectangle 3">
            <a:extLst>
              <a:ext uri="{FF2B5EF4-FFF2-40B4-BE49-F238E27FC236}">
                <a16:creationId xmlns:a16="http://schemas.microsoft.com/office/drawing/2014/main" id="{982ADBFA-A95F-76A6-C80A-47811CCC168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r>
              <a:rPr lang="en-US" altLang="ar-EG"/>
              <a:t>Ask students under what conditions each of these models might be appropriate.</a:t>
            </a:r>
          </a:p>
        </p:txBody>
      </p:sp>
    </p:spTree>
    <p:extLst>
      <p:ext uri="{BB962C8B-B14F-4D97-AF65-F5344CB8AC3E}">
        <p14:creationId xmlns:p14="http://schemas.microsoft.com/office/powerpoint/2010/main" val="1525386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86243-8F79-F6C2-BE5A-AF7370D4B6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82E749C9-B79C-65CA-4CAA-FA6EFB616D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BD451D7D-B3FD-3C40-396E-8025C8DBB27F}"/>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5" name="Footer Placeholder 4">
            <a:extLst>
              <a:ext uri="{FF2B5EF4-FFF2-40B4-BE49-F238E27FC236}">
                <a16:creationId xmlns:a16="http://schemas.microsoft.com/office/drawing/2014/main" id="{81AFFD40-CFF6-AFEB-D50D-FD73AE26510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8B97D6E-BDA0-176C-B465-83983AE8EBA6}"/>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4107917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EA193-4089-BB24-BBA3-1AA3B16E20BA}"/>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008AF39A-12E9-C517-58D1-295AF48673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AAAF9AF9-7674-9EE8-6391-5D6C0D9C9E8E}"/>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5" name="Footer Placeholder 4">
            <a:extLst>
              <a:ext uri="{FF2B5EF4-FFF2-40B4-BE49-F238E27FC236}">
                <a16:creationId xmlns:a16="http://schemas.microsoft.com/office/drawing/2014/main" id="{1CA379C1-3534-F2EC-10E8-CEFE749F89A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A82CD42-95C7-FA97-B30B-35DCF2322A4E}"/>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1558323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262CF-8F77-EC47-B2EB-6E03066091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4E73F207-2EC7-288F-67CB-9355E68B5C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A85BE82-94DD-9FCA-659E-0D4019B62A85}"/>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5" name="Footer Placeholder 4">
            <a:extLst>
              <a:ext uri="{FF2B5EF4-FFF2-40B4-BE49-F238E27FC236}">
                <a16:creationId xmlns:a16="http://schemas.microsoft.com/office/drawing/2014/main" id="{CAA3B97D-700E-9BBB-AE4E-8ADA4E990AF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A12869B-2A99-6702-3B61-3D74C7F8FA6F}"/>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2635021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353EB-26BF-D7F3-833C-2D8C6A5B81D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7BA33C7E-CC3A-8923-EE2B-816ADE8107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E7931456-4824-6F08-9C7A-2633EA3965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9DF76F20-22AA-561A-DFEF-438CEFD5F023}"/>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6" name="Footer Placeholder 5">
            <a:extLst>
              <a:ext uri="{FF2B5EF4-FFF2-40B4-BE49-F238E27FC236}">
                <a16:creationId xmlns:a16="http://schemas.microsoft.com/office/drawing/2014/main" id="{516B97AC-F299-EC87-D62F-566E209383A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055D9303-23E6-C3A8-1DF8-04B334C6AB1D}"/>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3282703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3F00D-3740-8687-2F11-1924E80864E3}"/>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04C9EC62-EA16-AE37-1A20-6B28967075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68711A-54A1-043B-64E4-877B9DAA422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7382665F-E378-2306-A213-D1D95651A3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7C439A-F7A4-2FFB-87A6-85544D8431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4AADBA77-5BDA-A29D-602D-D80A1977D446}"/>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8" name="Footer Placeholder 7">
            <a:extLst>
              <a:ext uri="{FF2B5EF4-FFF2-40B4-BE49-F238E27FC236}">
                <a16:creationId xmlns:a16="http://schemas.microsoft.com/office/drawing/2014/main" id="{FF04F709-324C-8787-2FD9-2A15167558BB}"/>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9466AF38-6445-A028-378E-CD3AA2B6CECB}"/>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92800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F5806-BEAD-BD66-C516-646D6DB1019D}"/>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D5A01976-7807-CEFF-0DAF-9AB271F071A5}"/>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4" name="Footer Placeholder 3">
            <a:extLst>
              <a:ext uri="{FF2B5EF4-FFF2-40B4-BE49-F238E27FC236}">
                <a16:creationId xmlns:a16="http://schemas.microsoft.com/office/drawing/2014/main" id="{99073CEE-5436-376A-B893-C1E85711188C}"/>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8D34E876-47DD-56A9-4509-46437DA5BB55}"/>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4294428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5E3D83-2D78-ECE7-5429-FD9BC66D4D80}"/>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3" name="Footer Placeholder 2">
            <a:extLst>
              <a:ext uri="{FF2B5EF4-FFF2-40B4-BE49-F238E27FC236}">
                <a16:creationId xmlns:a16="http://schemas.microsoft.com/office/drawing/2014/main" id="{315D397A-9B7F-2872-E1B5-F865DD0C553E}"/>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063DD953-763C-78AC-8413-21AB94DEF6DC}"/>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717984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EBA72-D8DF-C622-FEEC-654A9FF11A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66AD75C6-D6B4-4C12-13A0-1704940D4F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D008AB89-55B1-B307-E91A-EE20B337E3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CF844F-330F-276A-F433-6A418608C72D}"/>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6" name="Footer Placeholder 5">
            <a:extLst>
              <a:ext uri="{FF2B5EF4-FFF2-40B4-BE49-F238E27FC236}">
                <a16:creationId xmlns:a16="http://schemas.microsoft.com/office/drawing/2014/main" id="{C8186217-8508-4527-266E-968E1BDA9F5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72FFA3C-1638-D5C5-80F2-BF8647FF8723}"/>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3249412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30280-72C0-1802-92A0-1C5B64441F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0D7B864E-FC5A-D1DE-D597-45D53CF247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FBF1F34A-06B5-CD8A-7762-1008D4A94E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FE7BC0-F501-E819-F758-72EA422D92C4}"/>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6" name="Footer Placeholder 5">
            <a:extLst>
              <a:ext uri="{FF2B5EF4-FFF2-40B4-BE49-F238E27FC236}">
                <a16:creationId xmlns:a16="http://schemas.microsoft.com/office/drawing/2014/main" id="{2A706AB2-ADFF-9C3A-4070-DFCA07408D1F}"/>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5DAFC357-C66D-F82B-EA3B-21C2C8C56852}"/>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800638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B6217-3950-D909-F400-D05DC0E0EE52}"/>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1D33937-C93E-3F34-C539-34EF4A83FEB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A310CFE-4FF9-EFA6-4C3E-46294746C5C9}"/>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5" name="Footer Placeholder 4">
            <a:extLst>
              <a:ext uri="{FF2B5EF4-FFF2-40B4-BE49-F238E27FC236}">
                <a16:creationId xmlns:a16="http://schemas.microsoft.com/office/drawing/2014/main" id="{847653BF-2921-DCCB-9E77-7467059A8D5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3E63309-80CC-9185-CAA7-1374FCEA3A42}"/>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2235466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E2AA64-4DF1-874D-F7A0-741BB9C321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FC4CC4-362D-AFFF-87BF-7868683534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843066F-E450-2279-B889-9B9BB771A8CA}"/>
              </a:ext>
            </a:extLst>
          </p:cNvPr>
          <p:cNvSpPr>
            <a:spLocks noGrp="1"/>
          </p:cNvSpPr>
          <p:nvPr>
            <p:ph type="dt" sz="half" idx="10"/>
          </p:nvPr>
        </p:nvSpPr>
        <p:spPr/>
        <p:txBody>
          <a:bodyPr/>
          <a:lstStyle/>
          <a:p>
            <a:fld id="{CABAB26F-8AFC-481D-B786-42292BD4C9DD}" type="datetimeFigureOut">
              <a:rPr lang="ar-EG" smtClean="0"/>
              <a:t>22/12/1443</a:t>
            </a:fld>
            <a:endParaRPr lang="ar-EG"/>
          </a:p>
        </p:txBody>
      </p:sp>
      <p:sp>
        <p:nvSpPr>
          <p:cNvPr id="5" name="Footer Placeholder 4">
            <a:extLst>
              <a:ext uri="{FF2B5EF4-FFF2-40B4-BE49-F238E27FC236}">
                <a16:creationId xmlns:a16="http://schemas.microsoft.com/office/drawing/2014/main" id="{5C3CBA4E-164A-8280-A2C1-A1B1CE9ED64D}"/>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0432995-53D7-7FC5-9B42-98EC2C438FF0}"/>
              </a:ext>
            </a:extLst>
          </p:cNvPr>
          <p:cNvSpPr>
            <a:spLocks noGrp="1"/>
          </p:cNvSpPr>
          <p:nvPr>
            <p:ph type="sldNum" sz="quarter" idx="12"/>
          </p:nvPr>
        </p:nvSpPr>
        <p:spPr/>
        <p:txBody>
          <a:bodyPr/>
          <a:lstStyle/>
          <a:p>
            <a:fld id="{BA7EC932-D60D-4380-9738-3FECEB8A5432}" type="slidenum">
              <a:rPr lang="ar-EG" smtClean="0"/>
              <a:t>‹#›</a:t>
            </a:fld>
            <a:endParaRPr lang="ar-EG"/>
          </a:p>
        </p:txBody>
      </p:sp>
    </p:spTree>
    <p:extLst>
      <p:ext uri="{BB962C8B-B14F-4D97-AF65-F5344CB8AC3E}">
        <p14:creationId xmlns:p14="http://schemas.microsoft.com/office/powerpoint/2010/main" val="1879472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131" y="273845"/>
            <a:ext cx="10978444" cy="11447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609131" y="1602241"/>
            <a:ext cx="5376333" cy="4527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Online Image Placeholder 3"/>
          <p:cNvSpPr>
            <a:spLocks noGrp="1"/>
          </p:cNvSpPr>
          <p:nvPr>
            <p:ph type="clipArt" sz="half" idx="2"/>
          </p:nvPr>
        </p:nvSpPr>
        <p:spPr>
          <a:xfrm>
            <a:off x="6211242" y="1602241"/>
            <a:ext cx="5376333" cy="4527777"/>
          </a:xfrm>
        </p:spPr>
        <p:txBody>
          <a:bodyPr/>
          <a:lstStyle/>
          <a:p>
            <a:pPr lvl="0"/>
            <a:endParaRPr lang="ar-EG" noProof="0"/>
          </a:p>
        </p:txBody>
      </p:sp>
      <p:sp>
        <p:nvSpPr>
          <p:cNvPr id="5" name="Rectangle 7">
            <a:extLst>
              <a:ext uri="{FF2B5EF4-FFF2-40B4-BE49-F238E27FC236}">
                <a16:creationId xmlns:a16="http://schemas.microsoft.com/office/drawing/2014/main" id="{B1B8B89E-31E1-668C-441B-5AE8A5F69586}"/>
              </a:ext>
            </a:extLst>
          </p:cNvPr>
          <p:cNvSpPr>
            <a:spLocks noGrp="1" noChangeArrowheads="1"/>
          </p:cNvSpPr>
          <p:nvPr>
            <p:ph type="dt" sz="half" idx="10"/>
          </p:nvPr>
        </p:nvSpPr>
        <p:spPr>
          <a:ln/>
        </p:spPr>
        <p:txBody>
          <a:bodyPr/>
          <a:lstStyle>
            <a:lvl1pPr>
              <a:defRPr/>
            </a:lvl1pPr>
          </a:lstStyle>
          <a:p>
            <a:pPr>
              <a:defRPr/>
            </a:pPr>
            <a:endParaRPr lang="en-US" altLang="ar-EG"/>
          </a:p>
        </p:txBody>
      </p:sp>
      <p:sp>
        <p:nvSpPr>
          <p:cNvPr id="6" name="Rectangle 8">
            <a:extLst>
              <a:ext uri="{FF2B5EF4-FFF2-40B4-BE49-F238E27FC236}">
                <a16:creationId xmlns:a16="http://schemas.microsoft.com/office/drawing/2014/main" id="{79161953-DFE1-1749-0438-2FB63DE290A5}"/>
              </a:ext>
            </a:extLst>
          </p:cNvPr>
          <p:cNvSpPr>
            <a:spLocks noGrp="1" noChangeArrowheads="1"/>
          </p:cNvSpPr>
          <p:nvPr>
            <p:ph type="sldNum" sz="quarter" idx="11"/>
          </p:nvPr>
        </p:nvSpPr>
        <p:spPr>
          <a:ln/>
        </p:spPr>
        <p:txBody>
          <a:bodyPr/>
          <a:lstStyle>
            <a:lvl1pPr>
              <a:defRPr/>
            </a:lvl1pPr>
          </a:lstStyle>
          <a:p>
            <a:pPr>
              <a:defRPr/>
            </a:pPr>
            <a:fld id="{F51D5F6F-1A24-4DC4-B3F3-A880AF0F1E61}" type="slidenum">
              <a:rPr lang="en-US" altLang="ar-EG"/>
              <a:pPr>
                <a:defRPr/>
              </a:pPr>
              <a:t>‹#›</a:t>
            </a:fld>
            <a:endParaRPr lang="en-US" altLang="ar-EG"/>
          </a:p>
        </p:txBody>
      </p:sp>
      <p:sp>
        <p:nvSpPr>
          <p:cNvPr id="7" name="Rectangle 9">
            <a:extLst>
              <a:ext uri="{FF2B5EF4-FFF2-40B4-BE49-F238E27FC236}">
                <a16:creationId xmlns:a16="http://schemas.microsoft.com/office/drawing/2014/main" id="{B8F7197E-270C-9A74-1AC4-26950A1A303B}"/>
              </a:ext>
            </a:extLst>
          </p:cNvPr>
          <p:cNvSpPr>
            <a:spLocks noGrp="1" noChangeArrowheads="1"/>
          </p:cNvSpPr>
          <p:nvPr>
            <p:ph type="ftr" sz="quarter" idx="12"/>
          </p:nvPr>
        </p:nvSpPr>
        <p:spPr>
          <a:ln/>
        </p:spPr>
        <p:txBody>
          <a:bodyPr/>
          <a:lstStyle>
            <a:lvl1pPr>
              <a:defRPr/>
            </a:lvl1pPr>
          </a:lstStyle>
          <a:p>
            <a:pPr>
              <a:defRPr/>
            </a:pPr>
            <a:endParaRPr lang="en-US" altLang="ar-EG"/>
          </a:p>
        </p:txBody>
      </p:sp>
    </p:spTree>
    <p:extLst>
      <p:ext uri="{BB962C8B-B14F-4D97-AF65-F5344CB8AC3E}">
        <p14:creationId xmlns:p14="http://schemas.microsoft.com/office/powerpoint/2010/main" val="381674110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D469BB-ECAE-D5A5-AC38-573BBBB3B1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4D9BA497-A518-C0A0-8D12-303F92AA03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FFDC59E-FD7F-8CD7-D1C9-E8BBFCC8C1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BAB26F-8AFC-481D-B786-42292BD4C9DD}" type="datetimeFigureOut">
              <a:rPr lang="ar-EG" smtClean="0"/>
              <a:t>22/12/1443</a:t>
            </a:fld>
            <a:endParaRPr lang="ar-EG"/>
          </a:p>
        </p:txBody>
      </p:sp>
      <p:sp>
        <p:nvSpPr>
          <p:cNvPr id="5" name="Footer Placeholder 4">
            <a:extLst>
              <a:ext uri="{FF2B5EF4-FFF2-40B4-BE49-F238E27FC236}">
                <a16:creationId xmlns:a16="http://schemas.microsoft.com/office/drawing/2014/main" id="{DF24455F-0901-C143-E828-2C56343758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504520EE-16AC-FB66-4E32-1D1D28F078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7EC932-D60D-4380-9738-3FECEB8A5432}" type="slidenum">
              <a:rPr lang="ar-EG" smtClean="0"/>
              <a:t>‹#›</a:t>
            </a:fld>
            <a:endParaRPr lang="ar-EG"/>
          </a:p>
        </p:txBody>
      </p:sp>
    </p:spTree>
    <p:extLst>
      <p:ext uri="{BB962C8B-B14F-4D97-AF65-F5344CB8AC3E}">
        <p14:creationId xmlns:p14="http://schemas.microsoft.com/office/powerpoint/2010/main" val="4249205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w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notesSlide" Target="../notesSlides/notesSlide12.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notesSlide" Target="../notesSlides/notesSlide13.xml"/><Relationship Id="rId7"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8.emf"/><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notesSlide" Target="../notesSlides/notesSlide18.xml"/><Relationship Id="rId7" Type="http://schemas.openxmlformats.org/officeDocument/2006/relationships/image" Target="../media/image7.emf"/><Relationship Id="rId2" Type="http://schemas.openxmlformats.org/officeDocument/2006/relationships/slideLayout" Target="../slideLayouts/slideLayout12.xml"/><Relationship Id="rId1" Type="http://schemas.openxmlformats.org/officeDocument/2006/relationships/tags" Target="../tags/tag8.xml"/><Relationship Id="rId6" Type="http://schemas.openxmlformats.org/officeDocument/2006/relationships/image" Target="../media/image6.png"/><Relationship Id="rId5" Type="http://schemas.openxmlformats.org/officeDocument/2006/relationships/image" Target="../media/image13.w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8.emf"/><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8.emf"/><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8.emf"/><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8.emf"/><Relationship Id="rId2" Type="http://schemas.openxmlformats.org/officeDocument/2006/relationships/slideLayout" Target="../slideLayouts/slideLayout4.xml"/><Relationship Id="rId1" Type="http://schemas.openxmlformats.org/officeDocument/2006/relationships/tags" Target="../tags/tag15.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8.emf"/><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5.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mc:AlternateContent xmlns:mc="http://schemas.openxmlformats.org/markup-compatibility/2006" xmlns:p14="http://schemas.microsoft.com/office/powerpoint/2010/main">
    <mc:Choice Requires="p14">
      <p:transition spd="slow" p14:dur="2000" advTm="66862"/>
    </mc:Choice>
    <mc:Fallback xmlns="">
      <p:transition spd="slow" advTm="6686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2</a:t>
            </a:fld>
            <a:endParaRPr lang="en-US" altLang="ar-EG" sz="1500"/>
          </a:p>
        </p:txBody>
      </p:sp>
      <p:sp>
        <p:nvSpPr>
          <p:cNvPr id="34820" name="Rectangle 3">
            <a:extLst>
              <a:ext uri="{FF2B5EF4-FFF2-40B4-BE49-F238E27FC236}">
                <a16:creationId xmlns:a16="http://schemas.microsoft.com/office/drawing/2014/main" id="{117C9CF5-6239-1037-65EC-72FF258989AE}"/>
              </a:ext>
            </a:extLst>
          </p:cNvPr>
          <p:cNvSpPr>
            <a:spLocks noGrp="1" noChangeArrowheads="1"/>
          </p:cNvSpPr>
          <p:nvPr>
            <p:ph type="body" idx="1"/>
          </p:nvPr>
        </p:nvSpPr>
        <p:spPr>
          <a:xfrm>
            <a:off x="1024660" y="1680370"/>
            <a:ext cx="10515600" cy="4351338"/>
          </a:xfrm>
        </p:spPr>
        <p:txBody>
          <a:bodyPr vert="horz" lIns="89565" tIns="44783" rIns="89565" bIns="44783" rtlCol="0">
            <a:normAutofit/>
          </a:bodyPr>
          <a:lstStyle/>
          <a:p>
            <a:pPr eaLnBrk="1" hangingPunct="1">
              <a:lnSpc>
                <a:spcPct val="90000"/>
              </a:lnSpc>
              <a:buFont typeface="Wingdings" panose="05000000000000000000" pitchFamily="2" charset="2"/>
              <a:buNone/>
            </a:pPr>
            <a:r>
              <a:rPr lang="en-US" altLang="ar-EG" dirty="0"/>
              <a:t>Supply chains in a global environment must be:</a:t>
            </a:r>
          </a:p>
          <a:p>
            <a:pPr marL="736468" lvl="1" indent="-280640"/>
            <a:r>
              <a:rPr lang="en-US" altLang="ar-EG" sz="2786" dirty="0"/>
              <a:t>Flexible enough to react to sudden changes in parts availability, distribution, or shipping channels, import duties, and currency rates</a:t>
            </a:r>
          </a:p>
          <a:p>
            <a:pPr marL="736468" lvl="1" indent="-280640"/>
            <a:r>
              <a:rPr lang="en-US" altLang="ar-EG" sz="2786" dirty="0"/>
              <a:t>Able to use the latest computer and transmission technologies to schedule and manage the shipment of parts in and finished products out</a:t>
            </a:r>
          </a:p>
          <a:p>
            <a:pPr marL="736468" lvl="1" indent="-280640"/>
            <a:r>
              <a:rPr lang="en-US" altLang="ar-EG" sz="2786" dirty="0"/>
              <a:t>Staffed with local specialists to handle duties, trade, freight, customs and political issues</a:t>
            </a:r>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10406581"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2">
            <a:extLst>
              <a:ext uri="{FF2B5EF4-FFF2-40B4-BE49-F238E27FC236}">
                <a16:creationId xmlns:a16="http://schemas.microsoft.com/office/drawing/2014/main" id="{ED6E2852-4C71-B131-46A8-351629FD48E8}"/>
              </a:ext>
            </a:extLst>
          </p:cNvPr>
          <p:cNvSpPr>
            <a:spLocks noGrp="1" noChangeArrowheads="1"/>
          </p:cNvSpPr>
          <p:nvPr>
            <p:ph type="title"/>
          </p:nvPr>
        </p:nvSpPr>
        <p:spPr>
          <a:xfrm>
            <a:off x="3445213" y="0"/>
            <a:ext cx="10515600" cy="1325563"/>
          </a:xfrm>
        </p:spPr>
        <p:txBody>
          <a:bodyPr vert="horz" lIns="89565" tIns="44783" rIns="89565" bIns="44783" rtlCol="0" anchor="ctr">
            <a:normAutofit/>
          </a:bodyPr>
          <a:lstStyle/>
          <a:p>
            <a:pPr eaLnBrk="1" hangingPunct="1"/>
            <a:r>
              <a:rPr lang="en-US" altLang="ar-EG" b="1" dirty="0">
                <a:solidFill>
                  <a:srgbClr val="FFC000"/>
                </a:solidFill>
              </a:rPr>
              <a:t>Global Supply-Chain Issues</a:t>
            </a:r>
          </a:p>
        </p:txBody>
      </p:sp>
    </p:spTree>
  </p:cSld>
  <p:clrMapOvr>
    <a:masterClrMapping/>
  </p:clrMapOvr>
  <mc:AlternateContent xmlns:mc="http://schemas.openxmlformats.org/markup-compatibility/2006" xmlns:p14="http://schemas.microsoft.com/office/powerpoint/2010/main">
    <mc:Choice Requires="p14">
      <p:transition spd="slow" p14:dur="2000" advTm="297179"/>
    </mc:Choice>
    <mc:Fallback xmlns="">
      <p:transition spd="slow" advTm="29717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3</a:t>
            </a:fld>
            <a:endParaRPr lang="en-US" altLang="ar-EG" sz="1500"/>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5"/>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6"/>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6"/>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7"/>
          <a:stretch>
            <a:fillRect/>
          </a:stretch>
        </p:blipFill>
        <p:spPr>
          <a:xfrm>
            <a:off x="11289" y="-92415"/>
            <a:ext cx="10406581"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Rectangle 2">
            <a:extLst>
              <a:ext uri="{FF2B5EF4-FFF2-40B4-BE49-F238E27FC236}">
                <a16:creationId xmlns:a16="http://schemas.microsoft.com/office/drawing/2014/main" id="{BFDA6C51-6F73-4782-4B33-E35AC4E23E55}"/>
              </a:ext>
            </a:extLst>
          </p:cNvPr>
          <p:cNvSpPr txBox="1">
            <a:spLocks noChangeArrowheads="1"/>
          </p:cNvSpPr>
          <p:nvPr/>
        </p:nvSpPr>
        <p:spPr>
          <a:xfrm>
            <a:off x="1676400" y="2203730"/>
            <a:ext cx="10515600" cy="236161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spcBef>
                <a:spcPct val="6000"/>
              </a:spcBef>
            </a:pPr>
            <a:r>
              <a:rPr lang="en-US" altLang="ar-EG" sz="4000" dirty="0"/>
              <a:t>Major cost center</a:t>
            </a:r>
          </a:p>
          <a:p>
            <a:pPr marL="367383" indent="-367383">
              <a:spcBef>
                <a:spcPct val="6000"/>
              </a:spcBef>
            </a:pPr>
            <a:r>
              <a:rPr lang="en-US" altLang="ar-EG" sz="4000" dirty="0"/>
              <a:t>Affects quality of final product</a:t>
            </a:r>
          </a:p>
          <a:p>
            <a:pPr marL="367383" indent="-367383">
              <a:spcBef>
                <a:spcPct val="6000"/>
              </a:spcBef>
            </a:pPr>
            <a:r>
              <a:rPr lang="en-US" altLang="ar-EG" sz="4000" dirty="0"/>
              <a:t>Aids strategy of low cost, response, and differentiation</a:t>
            </a:r>
            <a:endParaRPr lang="en-US" altLang="ar-EG" sz="4400" dirty="0"/>
          </a:p>
        </p:txBody>
      </p:sp>
      <p:sp>
        <p:nvSpPr>
          <p:cNvPr id="16" name="Rectangle 3">
            <a:extLst>
              <a:ext uri="{FF2B5EF4-FFF2-40B4-BE49-F238E27FC236}">
                <a16:creationId xmlns:a16="http://schemas.microsoft.com/office/drawing/2014/main" id="{EC6AD202-ED4E-F3B4-AAF9-B006DD79F133}"/>
              </a:ext>
            </a:extLst>
          </p:cNvPr>
          <p:cNvSpPr txBox="1">
            <a:spLocks noChangeArrowheads="1"/>
          </p:cNvSpPr>
          <p:nvPr/>
        </p:nvSpPr>
        <p:spPr>
          <a:xfrm>
            <a:off x="2579451" y="136525"/>
            <a:ext cx="10515600" cy="1325563"/>
          </a:xfrm>
          <a:prstGeom prst="rect">
            <a:avLst/>
          </a:prstGeom>
        </p:spPr>
        <p:txBody>
          <a:bodyPr vert="horz" lIns="89565" tIns="44783" rIns="89565" bIns="44783"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b="1" dirty="0">
                <a:solidFill>
                  <a:srgbClr val="FFC000"/>
                </a:solidFill>
              </a:rPr>
              <a:t>Importance of Purchasing</a:t>
            </a:r>
          </a:p>
        </p:txBody>
      </p:sp>
    </p:spTree>
    <p:custDataLst>
      <p:tags r:id="rId1"/>
    </p:custDataLst>
    <p:extLst>
      <p:ext uri="{BB962C8B-B14F-4D97-AF65-F5344CB8AC3E}">
        <p14:creationId xmlns:p14="http://schemas.microsoft.com/office/powerpoint/2010/main" val="2034832197"/>
      </p:ext>
    </p:extLst>
  </p:cSld>
  <p:clrMapOvr>
    <a:masterClrMapping/>
  </p:clrMapOvr>
  <mc:AlternateContent xmlns:mc="http://schemas.openxmlformats.org/markup-compatibility/2006" xmlns:p14="http://schemas.microsoft.com/office/powerpoint/2010/main">
    <mc:Choice Requires="p14">
      <p:transition spd="slow" p14:dur="2000" advTm="131343"/>
    </mc:Choice>
    <mc:Fallback xmlns="">
      <p:transition spd="slow" advTm="1313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4</a:t>
            </a:fld>
            <a:endParaRPr lang="en-US" altLang="ar-EG" sz="1500"/>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10406581"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4CA48807-007E-D248-DCD1-7E256AB3F9AB}"/>
              </a:ext>
            </a:extLst>
          </p:cNvPr>
          <p:cNvSpPr>
            <a:spLocks noGrp="1" noChangeArrowheads="1"/>
          </p:cNvSpPr>
          <p:nvPr>
            <p:ph type="title"/>
          </p:nvPr>
        </p:nvSpPr>
        <p:spPr>
          <a:xfrm>
            <a:off x="2632137" y="174168"/>
            <a:ext cx="10515600" cy="1325563"/>
          </a:xfrm>
        </p:spPr>
        <p:txBody>
          <a:bodyPr vert="horz" lIns="89565" tIns="44783" rIns="89565" bIns="44783" rtlCol="0" anchor="ctr">
            <a:normAutofit/>
          </a:bodyPr>
          <a:lstStyle/>
          <a:p>
            <a:pPr eaLnBrk="1" hangingPunct="1">
              <a:lnSpc>
                <a:spcPct val="80000"/>
              </a:lnSpc>
            </a:pPr>
            <a:r>
              <a:rPr lang="en-US" altLang="ar-EG" b="1" dirty="0">
                <a:solidFill>
                  <a:srgbClr val="FFC000"/>
                </a:solidFill>
              </a:rPr>
              <a:t>Supply-Chain Costs as a Percent of Sales</a:t>
            </a:r>
          </a:p>
        </p:txBody>
      </p:sp>
      <p:sp>
        <p:nvSpPr>
          <p:cNvPr id="12" name="Rectangle 3">
            <a:extLst>
              <a:ext uri="{FF2B5EF4-FFF2-40B4-BE49-F238E27FC236}">
                <a16:creationId xmlns:a16="http://schemas.microsoft.com/office/drawing/2014/main" id="{D0185251-C921-DDC4-DB74-6064351CE8D0}"/>
              </a:ext>
            </a:extLst>
          </p:cNvPr>
          <p:cNvSpPr txBox="1">
            <a:spLocks noChangeArrowheads="1"/>
          </p:cNvSpPr>
          <p:nvPr/>
        </p:nvSpPr>
        <p:spPr>
          <a:xfrm>
            <a:off x="2141592" y="1845298"/>
            <a:ext cx="3855924"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679" dirty="0"/>
              <a:t>All industry</a:t>
            </a:r>
          </a:p>
          <a:p>
            <a:r>
              <a:rPr lang="en-US" altLang="ar-EG" sz="2679" dirty="0"/>
              <a:t>Automobile</a:t>
            </a:r>
          </a:p>
          <a:p>
            <a:r>
              <a:rPr lang="en-US" altLang="ar-EG" sz="2679" dirty="0"/>
              <a:t>Food</a:t>
            </a:r>
          </a:p>
          <a:p>
            <a:r>
              <a:rPr lang="en-US" altLang="ar-EG" sz="2679" dirty="0"/>
              <a:t>Lumber</a:t>
            </a:r>
          </a:p>
          <a:p>
            <a:r>
              <a:rPr lang="en-US" altLang="ar-EG" sz="2679" dirty="0"/>
              <a:t>Paper</a:t>
            </a:r>
          </a:p>
          <a:p>
            <a:r>
              <a:rPr lang="en-US" altLang="ar-EG" sz="2679" dirty="0"/>
              <a:t>Petroleum</a:t>
            </a:r>
          </a:p>
          <a:p>
            <a:r>
              <a:rPr lang="en-US" altLang="ar-EG" sz="2679" dirty="0"/>
              <a:t>Transportation</a:t>
            </a:r>
          </a:p>
        </p:txBody>
      </p:sp>
      <p:sp>
        <p:nvSpPr>
          <p:cNvPr id="13" name="Rectangle 4">
            <a:extLst>
              <a:ext uri="{FF2B5EF4-FFF2-40B4-BE49-F238E27FC236}">
                <a16:creationId xmlns:a16="http://schemas.microsoft.com/office/drawing/2014/main" id="{7692F6AF-319C-FDD1-F888-FA590399390D}"/>
              </a:ext>
            </a:extLst>
          </p:cNvPr>
          <p:cNvSpPr txBox="1">
            <a:spLocks noChangeArrowheads="1"/>
          </p:cNvSpPr>
          <p:nvPr/>
        </p:nvSpPr>
        <p:spPr>
          <a:xfrm>
            <a:off x="7949323" y="1811409"/>
            <a:ext cx="3855925" cy="4527777"/>
          </a:xfrm>
          <a:prstGeom prst="rect">
            <a:avLst/>
          </a:prstGeom>
        </p:spPr>
        <p:txBody>
          <a:bodyPr vert="horz" lIns="89565" tIns="44783" rIns="89565" bIns="44783"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2679" dirty="0"/>
              <a:t>52%</a:t>
            </a:r>
          </a:p>
          <a:p>
            <a:r>
              <a:rPr lang="en-US" altLang="ar-EG" sz="2679" dirty="0"/>
              <a:t>67%</a:t>
            </a:r>
          </a:p>
          <a:p>
            <a:r>
              <a:rPr lang="en-US" altLang="ar-EG" sz="2679" dirty="0"/>
              <a:t>60%</a:t>
            </a:r>
          </a:p>
          <a:p>
            <a:r>
              <a:rPr lang="en-US" altLang="ar-EG" sz="2679" dirty="0"/>
              <a:t>61%</a:t>
            </a:r>
          </a:p>
          <a:p>
            <a:r>
              <a:rPr lang="en-US" altLang="ar-EG" sz="2679" dirty="0"/>
              <a:t>55%</a:t>
            </a:r>
          </a:p>
          <a:p>
            <a:r>
              <a:rPr lang="en-US" altLang="ar-EG" sz="2679" dirty="0"/>
              <a:t>79%</a:t>
            </a:r>
          </a:p>
          <a:p>
            <a:r>
              <a:rPr lang="en-US" altLang="ar-EG" sz="2679" dirty="0"/>
              <a:t>62%</a:t>
            </a:r>
          </a:p>
        </p:txBody>
      </p:sp>
      <p:sp>
        <p:nvSpPr>
          <p:cNvPr id="14" name="Text Box 5">
            <a:extLst>
              <a:ext uri="{FF2B5EF4-FFF2-40B4-BE49-F238E27FC236}">
                <a16:creationId xmlns:a16="http://schemas.microsoft.com/office/drawing/2014/main" id="{6ECE94A2-133F-2F17-C970-A6A322DA98D7}"/>
              </a:ext>
            </a:extLst>
          </p:cNvPr>
          <p:cNvSpPr txBox="1">
            <a:spLocks noChangeArrowheads="1"/>
          </p:cNvSpPr>
          <p:nvPr/>
        </p:nvSpPr>
        <p:spPr bwMode="auto">
          <a:xfrm>
            <a:off x="2440788" y="1268920"/>
            <a:ext cx="1428596"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3000" b="1" u="sng" dirty="0">
                <a:solidFill>
                  <a:srgbClr val="FF0101"/>
                </a:solidFill>
              </a:rPr>
              <a:t>Industry</a:t>
            </a:r>
          </a:p>
        </p:txBody>
      </p:sp>
      <p:sp>
        <p:nvSpPr>
          <p:cNvPr id="17" name="Text Box 6">
            <a:extLst>
              <a:ext uri="{FF2B5EF4-FFF2-40B4-BE49-F238E27FC236}">
                <a16:creationId xmlns:a16="http://schemas.microsoft.com/office/drawing/2014/main" id="{4E2AE9C0-5774-3DD6-B1EC-4B248291C201}"/>
              </a:ext>
            </a:extLst>
          </p:cNvPr>
          <p:cNvSpPr txBox="1">
            <a:spLocks noChangeArrowheads="1"/>
          </p:cNvSpPr>
          <p:nvPr/>
        </p:nvSpPr>
        <p:spPr bwMode="auto">
          <a:xfrm>
            <a:off x="7079116" y="1250927"/>
            <a:ext cx="263726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3000" b="1" u="sng" dirty="0">
                <a:solidFill>
                  <a:srgbClr val="FF0101"/>
                </a:solidFill>
              </a:rPr>
              <a:t>Percent of Sales</a:t>
            </a:r>
          </a:p>
        </p:txBody>
      </p:sp>
    </p:spTree>
    <p:extLst>
      <p:ext uri="{BB962C8B-B14F-4D97-AF65-F5344CB8AC3E}">
        <p14:creationId xmlns:p14="http://schemas.microsoft.com/office/powerpoint/2010/main" val="2339404026"/>
      </p:ext>
    </p:extLst>
  </p:cSld>
  <p:clrMapOvr>
    <a:masterClrMapping/>
  </p:clrMapOvr>
  <mc:AlternateContent xmlns:mc="http://schemas.openxmlformats.org/markup-compatibility/2006" xmlns:p14="http://schemas.microsoft.com/office/powerpoint/2010/main">
    <mc:Choice Requires="p14">
      <p:transition spd="slow" p14:dur="2000" advTm="72904"/>
    </mc:Choice>
    <mc:Fallback xmlns="">
      <p:transition spd="slow" advTm="729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4">
            <a:extLst>
              <a:ext uri="{FF2B5EF4-FFF2-40B4-BE49-F238E27FC236}">
                <a16:creationId xmlns:a16="http://schemas.microsoft.com/office/drawing/2014/main" id="{C722EC13-C8E8-DF2A-3963-CBE5C570202E}"/>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BF336819-FAA8-4CE4-A88E-63E103384AAE}" type="slidenum">
              <a:rPr lang="en-US" altLang="ar-EG" sz="1500"/>
              <a:pPr/>
              <a:t>5</a:t>
            </a:fld>
            <a:endParaRPr lang="en-US" altLang="ar-EG" sz="1500"/>
          </a:p>
        </p:txBody>
      </p:sp>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5"/>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6"/>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6"/>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7"/>
          <a:stretch>
            <a:fillRect/>
          </a:stretch>
        </p:blipFill>
        <p:spPr>
          <a:xfrm>
            <a:off x="11289" y="-92415"/>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47" name="Rectangle 2">
            <a:extLst>
              <a:ext uri="{FF2B5EF4-FFF2-40B4-BE49-F238E27FC236}">
                <a16:creationId xmlns:a16="http://schemas.microsoft.com/office/drawing/2014/main" id="{56568F3D-0187-DA4F-6611-65E83BA44B37}"/>
              </a:ext>
            </a:extLst>
          </p:cNvPr>
          <p:cNvSpPr>
            <a:spLocks noGrp="1" noChangeArrowheads="1"/>
          </p:cNvSpPr>
          <p:nvPr>
            <p:ph type="title"/>
          </p:nvPr>
        </p:nvSpPr>
        <p:spPr>
          <a:xfrm>
            <a:off x="2810439" y="136525"/>
            <a:ext cx="10515600"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lnSpc>
                <a:spcPct val="80000"/>
              </a:lnSpc>
            </a:pPr>
            <a:r>
              <a:rPr lang="en-US" altLang="ar-EG" b="1" dirty="0">
                <a:solidFill>
                  <a:srgbClr val="FFC000"/>
                </a:solidFill>
              </a:rPr>
              <a:t>Objectives of the Purchasing Function</a:t>
            </a:r>
          </a:p>
        </p:txBody>
      </p:sp>
      <p:sp>
        <p:nvSpPr>
          <p:cNvPr id="548" name="Rectangle 3">
            <a:extLst>
              <a:ext uri="{FF2B5EF4-FFF2-40B4-BE49-F238E27FC236}">
                <a16:creationId xmlns:a16="http://schemas.microsoft.com/office/drawing/2014/main" id="{89B4048C-4ADF-2DDA-88E5-7A7ED9D55770}"/>
              </a:ext>
            </a:extLst>
          </p:cNvPr>
          <p:cNvSpPr txBox="1">
            <a:spLocks noChangeArrowheads="1"/>
          </p:cNvSpPr>
          <p:nvPr/>
        </p:nvSpPr>
        <p:spPr>
          <a:xfrm>
            <a:off x="1361018" y="1904776"/>
            <a:ext cx="10515600" cy="4351338"/>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4000" dirty="0"/>
              <a:t>Help identify the products and services 	that can be best obtained externally; and</a:t>
            </a:r>
          </a:p>
          <a:p>
            <a:pPr marL="367383" indent="-367383"/>
            <a:r>
              <a:rPr lang="en-US" altLang="ar-EG" sz="4000" dirty="0"/>
              <a:t>Develop, evaluate, and determine the best supplier, price, and delivery for 	those products and services</a:t>
            </a:r>
          </a:p>
        </p:txBody>
      </p:sp>
    </p:spTree>
    <p:custDataLst>
      <p:tags r:id="rId1"/>
    </p:custDataLst>
    <p:extLst>
      <p:ext uri="{BB962C8B-B14F-4D97-AF65-F5344CB8AC3E}">
        <p14:creationId xmlns:p14="http://schemas.microsoft.com/office/powerpoint/2010/main" val="2696658327"/>
      </p:ext>
    </p:extLst>
  </p:cSld>
  <p:clrMapOvr>
    <a:masterClrMapping/>
  </p:clrMapOvr>
  <mc:AlternateContent xmlns:mc="http://schemas.openxmlformats.org/markup-compatibility/2006" xmlns:p14="http://schemas.microsoft.com/office/powerpoint/2010/main">
    <mc:Choice Requires="p14">
      <p:transition spd="slow" p14:dur="2000" advTm="188347"/>
    </mc:Choice>
    <mc:Fallback xmlns="">
      <p:transition spd="slow" advTm="1883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8"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289" y="-92415"/>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29A5B67E-B005-8403-D7F2-7325920EF8CD}"/>
              </a:ext>
            </a:extLst>
          </p:cNvPr>
          <p:cNvSpPr txBox="1">
            <a:spLocks noChangeArrowheads="1"/>
          </p:cNvSpPr>
          <p:nvPr/>
        </p:nvSpPr>
        <p:spPr>
          <a:xfrm>
            <a:off x="3746770" y="136525"/>
            <a:ext cx="10515600" cy="132556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5143" b="1" dirty="0">
                <a:solidFill>
                  <a:srgbClr val="FFC000"/>
                </a:solidFill>
              </a:rPr>
              <a:t>The Purchasing Focus</a:t>
            </a:r>
          </a:p>
        </p:txBody>
      </p:sp>
      <p:grpSp>
        <p:nvGrpSpPr>
          <p:cNvPr id="13" name="Group 3">
            <a:extLst>
              <a:ext uri="{FF2B5EF4-FFF2-40B4-BE49-F238E27FC236}">
                <a16:creationId xmlns:a16="http://schemas.microsoft.com/office/drawing/2014/main" id="{6F8746BA-6E86-EE7E-B33B-A0A5D310C83E}"/>
              </a:ext>
            </a:extLst>
          </p:cNvPr>
          <p:cNvGrpSpPr>
            <a:grpSpLocks/>
          </p:cNvGrpSpPr>
          <p:nvPr/>
        </p:nvGrpSpPr>
        <p:grpSpPr bwMode="auto">
          <a:xfrm>
            <a:off x="2908571" y="1363565"/>
            <a:ext cx="7295744" cy="4584587"/>
            <a:chOff x="864" y="1008"/>
            <a:chExt cx="3464" cy="2547"/>
          </a:xfrm>
        </p:grpSpPr>
        <p:sp>
          <p:nvSpPr>
            <p:cNvPr id="14" name="Oval 4">
              <a:extLst>
                <a:ext uri="{FF2B5EF4-FFF2-40B4-BE49-F238E27FC236}">
                  <a16:creationId xmlns:a16="http://schemas.microsoft.com/office/drawing/2014/main" id="{F2B7B039-3670-81A9-8F58-63CDB4F9B4B7}"/>
                </a:ext>
              </a:extLst>
            </p:cNvPr>
            <p:cNvSpPr>
              <a:spLocks noChangeArrowheads="1"/>
            </p:cNvSpPr>
            <p:nvPr/>
          </p:nvSpPr>
          <p:spPr bwMode="auto">
            <a:xfrm>
              <a:off x="1038" y="1008"/>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5" name="Oval 5">
              <a:extLst>
                <a:ext uri="{FF2B5EF4-FFF2-40B4-BE49-F238E27FC236}">
                  <a16:creationId xmlns:a16="http://schemas.microsoft.com/office/drawing/2014/main" id="{347FB929-C29D-DB25-A4A1-733766A64DDD}"/>
                </a:ext>
              </a:extLst>
            </p:cNvPr>
            <p:cNvSpPr>
              <a:spLocks noChangeArrowheads="1"/>
            </p:cNvSpPr>
            <p:nvPr/>
          </p:nvSpPr>
          <p:spPr bwMode="auto">
            <a:xfrm>
              <a:off x="1622" y="1616"/>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6" name="Oval 6">
              <a:extLst>
                <a:ext uri="{FF2B5EF4-FFF2-40B4-BE49-F238E27FC236}">
                  <a16:creationId xmlns:a16="http://schemas.microsoft.com/office/drawing/2014/main" id="{3ACF9C12-B9C9-B981-9B21-1E70FFD28B99}"/>
                </a:ext>
              </a:extLst>
            </p:cNvPr>
            <p:cNvSpPr>
              <a:spLocks noChangeArrowheads="1"/>
            </p:cNvSpPr>
            <p:nvPr/>
          </p:nvSpPr>
          <p:spPr bwMode="auto">
            <a:xfrm>
              <a:off x="2159" y="1018"/>
              <a:ext cx="1783" cy="1813"/>
            </a:xfrm>
            <a:prstGeom prst="ellipse">
              <a:avLst/>
            </a:prstGeom>
            <a:noFill/>
            <a:ln w="2857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7" name="Rectangle 7">
              <a:extLst>
                <a:ext uri="{FF2B5EF4-FFF2-40B4-BE49-F238E27FC236}">
                  <a16:creationId xmlns:a16="http://schemas.microsoft.com/office/drawing/2014/main" id="{76D3E084-4FEA-86E4-CE6C-3C7B06B522F1}"/>
                </a:ext>
              </a:extLst>
            </p:cNvPr>
            <p:cNvSpPr>
              <a:spLocks noChangeArrowheads="1"/>
            </p:cNvSpPr>
            <p:nvPr/>
          </p:nvSpPr>
          <p:spPr bwMode="auto">
            <a:xfrm>
              <a:off x="864" y="1162"/>
              <a:ext cx="1524" cy="575"/>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Materials Management</a:t>
              </a:r>
            </a:p>
            <a:p>
              <a:r>
                <a:rPr lang="en-US" altLang="ar-EG" sz="1929" b="1" dirty="0"/>
                <a:t>-High transportation cost</a:t>
              </a:r>
            </a:p>
            <a:p>
              <a:r>
                <a:rPr lang="en-US" altLang="ar-EG" sz="1929" b="1" dirty="0"/>
                <a:t>-High inventory costs</a:t>
              </a:r>
            </a:p>
          </p:txBody>
        </p:sp>
        <p:sp>
          <p:nvSpPr>
            <p:cNvPr id="18" name="Rectangle 8">
              <a:extLst>
                <a:ext uri="{FF2B5EF4-FFF2-40B4-BE49-F238E27FC236}">
                  <a16:creationId xmlns:a16="http://schemas.microsoft.com/office/drawing/2014/main" id="{11870B97-3956-482F-51B8-E9E06FCA162E}"/>
                </a:ext>
              </a:extLst>
            </p:cNvPr>
            <p:cNvSpPr>
              <a:spLocks noChangeArrowheads="1"/>
            </p:cNvSpPr>
            <p:nvPr/>
          </p:nvSpPr>
          <p:spPr bwMode="auto">
            <a:xfrm>
              <a:off x="3020" y="1123"/>
              <a:ext cx="1308"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Supply Management</a:t>
              </a:r>
            </a:p>
            <a:p>
              <a:r>
                <a:rPr lang="en-US" altLang="ar-EG" sz="1929" b="1" dirty="0"/>
                <a:t>-High costs</a:t>
              </a:r>
            </a:p>
            <a:p>
              <a:r>
                <a:rPr lang="en-US" altLang="ar-EG" sz="1929" b="1" dirty="0"/>
                <a:t>-Scarcity: national or</a:t>
              </a:r>
            </a:p>
            <a:p>
              <a:r>
                <a:rPr lang="en-US" altLang="ar-EG" sz="1929" b="1" dirty="0"/>
                <a:t>	international</a:t>
              </a:r>
            </a:p>
          </p:txBody>
        </p:sp>
        <p:sp>
          <p:nvSpPr>
            <p:cNvPr id="19" name="Rectangle 9">
              <a:extLst>
                <a:ext uri="{FF2B5EF4-FFF2-40B4-BE49-F238E27FC236}">
                  <a16:creationId xmlns:a16="http://schemas.microsoft.com/office/drawing/2014/main" id="{A686BAAA-C1D4-16ED-A318-EFB244E13698}"/>
                </a:ext>
              </a:extLst>
            </p:cNvPr>
            <p:cNvSpPr>
              <a:spLocks noChangeArrowheads="1"/>
            </p:cNvSpPr>
            <p:nvPr/>
          </p:nvSpPr>
          <p:spPr bwMode="auto">
            <a:xfrm>
              <a:off x="2039" y="2805"/>
              <a:ext cx="1418"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Source Management</a:t>
              </a:r>
            </a:p>
            <a:p>
              <a:r>
                <a:rPr lang="en-US" altLang="ar-EG" sz="1929" b="1" dirty="0"/>
                <a:t>-Unique items</a:t>
              </a:r>
            </a:p>
            <a:p>
              <a:r>
                <a:rPr lang="en-US" altLang="ar-EG" sz="1929" b="1" dirty="0"/>
                <a:t>-Custom-made items</a:t>
              </a:r>
            </a:p>
            <a:p>
              <a:r>
                <a:rPr lang="en-US" altLang="ar-EG" sz="1929" b="1" dirty="0"/>
                <a:t>-High technology items</a:t>
              </a:r>
            </a:p>
          </p:txBody>
        </p:sp>
        <p:sp>
          <p:nvSpPr>
            <p:cNvPr id="20" name="Rectangle 10">
              <a:extLst>
                <a:ext uri="{FF2B5EF4-FFF2-40B4-BE49-F238E27FC236}">
                  <a16:creationId xmlns:a16="http://schemas.microsoft.com/office/drawing/2014/main" id="{CC22DC3A-2054-CFC0-4AAA-0A74161BD620}"/>
                </a:ext>
              </a:extLst>
            </p:cNvPr>
            <p:cNvSpPr>
              <a:spLocks noChangeArrowheads="1"/>
            </p:cNvSpPr>
            <p:nvPr/>
          </p:nvSpPr>
          <p:spPr bwMode="auto">
            <a:xfrm>
              <a:off x="1879" y="1896"/>
              <a:ext cx="1200" cy="750"/>
            </a:xfrm>
            <a:prstGeom prst="rect">
              <a:avLst/>
            </a:prstGeom>
            <a:ln/>
          </p:spPr>
          <p:style>
            <a:lnRef idx="2">
              <a:schemeClr val="accent2"/>
            </a:lnRef>
            <a:fillRef idx="1">
              <a:schemeClr val="lt1"/>
            </a:fillRef>
            <a:effectRef idx="0">
              <a:schemeClr val="accent2"/>
            </a:effectRef>
            <a:fontRef idx="minor">
              <a:schemeClr val="dk1"/>
            </a:fontRef>
          </p:style>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929" b="1" dirty="0"/>
                <a:t>Purchasing</a:t>
              </a:r>
            </a:p>
            <a:p>
              <a:r>
                <a:rPr lang="en-US" altLang="ar-EG" sz="1929" b="1" dirty="0"/>
                <a:t>Management</a:t>
              </a:r>
            </a:p>
            <a:p>
              <a:r>
                <a:rPr lang="en-US" altLang="ar-EG" sz="1929" b="1" dirty="0"/>
                <a:t>-Commodity items</a:t>
              </a:r>
            </a:p>
            <a:p>
              <a:r>
                <a:rPr lang="en-US" altLang="ar-EG" sz="1929" b="1" dirty="0"/>
                <a:t>-Standard products</a:t>
              </a:r>
            </a:p>
          </p:txBody>
        </p:sp>
      </p:grpSp>
    </p:spTree>
    <p:extLst>
      <p:ext uri="{BB962C8B-B14F-4D97-AF65-F5344CB8AC3E}">
        <p14:creationId xmlns:p14="http://schemas.microsoft.com/office/powerpoint/2010/main" val="4066228236"/>
      </p:ext>
    </p:extLst>
  </p:cSld>
  <p:clrMapOvr>
    <a:masterClrMapping/>
  </p:clrMapOvr>
  <mc:AlternateContent xmlns:mc="http://schemas.openxmlformats.org/markup-compatibility/2006" xmlns:p14="http://schemas.microsoft.com/office/powerpoint/2010/main">
    <mc:Choice Requires="p14">
      <p:transition spd="slow" p14:dur="2000" advTm="231957"/>
    </mc:Choice>
    <mc:Fallback xmlns="">
      <p:transition spd="slow" advTm="23195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0" y="8964"/>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29A5B67E-B005-8403-D7F2-7325920EF8CD}"/>
              </a:ext>
            </a:extLst>
          </p:cNvPr>
          <p:cNvSpPr txBox="1">
            <a:spLocks noChangeArrowheads="1"/>
          </p:cNvSpPr>
          <p:nvPr/>
        </p:nvSpPr>
        <p:spPr>
          <a:xfrm>
            <a:off x="2908571" y="245001"/>
            <a:ext cx="10515600" cy="1325563"/>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5400" b="1" dirty="0">
                <a:solidFill>
                  <a:srgbClr val="FFC000"/>
                </a:solidFill>
              </a:rPr>
              <a:t>Traditional Purchasing Process</a:t>
            </a:r>
            <a:endParaRPr lang="en-US" altLang="ar-EG" sz="5143" b="1" dirty="0">
              <a:solidFill>
                <a:srgbClr val="FFC000"/>
              </a:solidFill>
            </a:endParaRPr>
          </a:p>
        </p:txBody>
      </p:sp>
      <p:grpSp>
        <p:nvGrpSpPr>
          <p:cNvPr id="21" name="Group 2">
            <a:extLst>
              <a:ext uri="{FF2B5EF4-FFF2-40B4-BE49-F238E27FC236}">
                <a16:creationId xmlns:a16="http://schemas.microsoft.com/office/drawing/2014/main" id="{BA81046D-1636-6F99-D6B5-C733DFB7E6AB}"/>
              </a:ext>
            </a:extLst>
          </p:cNvPr>
          <p:cNvGrpSpPr>
            <a:grpSpLocks/>
          </p:cNvGrpSpPr>
          <p:nvPr/>
        </p:nvGrpSpPr>
        <p:grpSpPr bwMode="auto">
          <a:xfrm>
            <a:off x="3035638" y="1294509"/>
            <a:ext cx="7922759" cy="4653643"/>
            <a:chOff x="240" y="864"/>
            <a:chExt cx="4658" cy="2736"/>
          </a:xfrm>
        </p:grpSpPr>
        <p:sp>
          <p:nvSpPr>
            <p:cNvPr id="22" name="Rectangle 3">
              <a:extLst>
                <a:ext uri="{FF2B5EF4-FFF2-40B4-BE49-F238E27FC236}">
                  <a16:creationId xmlns:a16="http://schemas.microsoft.com/office/drawing/2014/main" id="{3F82C923-D1B6-D900-8CE5-2569A80BB041}"/>
                </a:ext>
              </a:extLst>
            </p:cNvPr>
            <p:cNvSpPr>
              <a:spLocks noChangeArrowheads="1"/>
            </p:cNvSpPr>
            <p:nvPr/>
          </p:nvSpPr>
          <p:spPr bwMode="auto">
            <a:xfrm>
              <a:off x="240" y="864"/>
              <a:ext cx="4656" cy="2736"/>
            </a:xfrm>
            <a:prstGeom prst="rect">
              <a:avLst/>
            </a:prstGeom>
            <a:solidFill>
              <a:schemeClr val="hlink"/>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3" name="Rectangle 4">
              <a:extLst>
                <a:ext uri="{FF2B5EF4-FFF2-40B4-BE49-F238E27FC236}">
                  <a16:creationId xmlns:a16="http://schemas.microsoft.com/office/drawing/2014/main" id="{EA30A54C-212F-A4CD-3CA7-751D4958F9E0}"/>
                </a:ext>
              </a:extLst>
            </p:cNvPr>
            <p:cNvSpPr>
              <a:spLocks noChangeArrowheads="1"/>
            </p:cNvSpPr>
            <p:nvPr/>
          </p:nvSpPr>
          <p:spPr bwMode="auto">
            <a:xfrm>
              <a:off x="1765" y="1739"/>
              <a:ext cx="646" cy="386"/>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4" name="Rectangle 5">
              <a:extLst>
                <a:ext uri="{FF2B5EF4-FFF2-40B4-BE49-F238E27FC236}">
                  <a16:creationId xmlns:a16="http://schemas.microsoft.com/office/drawing/2014/main" id="{9FDCA711-9C16-6209-F76C-6B5AFF0FA150}"/>
                </a:ext>
              </a:extLst>
            </p:cNvPr>
            <p:cNvSpPr>
              <a:spLocks noChangeArrowheads="1"/>
            </p:cNvSpPr>
            <p:nvPr/>
          </p:nvSpPr>
          <p:spPr bwMode="auto">
            <a:xfrm>
              <a:off x="1776" y="1743"/>
              <a:ext cx="552"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Receiving</a:t>
              </a:r>
              <a:endParaRPr lang="en-US" altLang="ar-EG" sz="2571"/>
            </a:p>
          </p:txBody>
        </p:sp>
        <p:sp>
          <p:nvSpPr>
            <p:cNvPr id="25" name="Rectangle 6">
              <a:extLst>
                <a:ext uri="{FF2B5EF4-FFF2-40B4-BE49-F238E27FC236}">
                  <a16:creationId xmlns:a16="http://schemas.microsoft.com/office/drawing/2014/main" id="{38AC2D9A-B3C0-217B-9179-BF14035FB476}"/>
                </a:ext>
              </a:extLst>
            </p:cNvPr>
            <p:cNvSpPr>
              <a:spLocks noChangeArrowheads="1"/>
            </p:cNvSpPr>
            <p:nvPr/>
          </p:nvSpPr>
          <p:spPr bwMode="auto">
            <a:xfrm>
              <a:off x="1877" y="1928"/>
              <a:ext cx="287"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Dock</a:t>
              </a:r>
              <a:endParaRPr lang="en-US" altLang="ar-EG" sz="2571"/>
            </a:p>
          </p:txBody>
        </p:sp>
        <p:sp>
          <p:nvSpPr>
            <p:cNvPr id="26" name="Freeform 7">
              <a:extLst>
                <a:ext uri="{FF2B5EF4-FFF2-40B4-BE49-F238E27FC236}">
                  <a16:creationId xmlns:a16="http://schemas.microsoft.com/office/drawing/2014/main" id="{48555C8E-19FF-98FF-2ADE-506DC9B3851A}"/>
                </a:ext>
              </a:extLst>
            </p:cNvPr>
            <p:cNvSpPr>
              <a:spLocks noChangeArrowheads="1"/>
            </p:cNvSpPr>
            <p:nvPr/>
          </p:nvSpPr>
          <p:spPr bwMode="auto">
            <a:xfrm>
              <a:off x="539" y="1250"/>
              <a:ext cx="904" cy="463"/>
            </a:xfrm>
            <a:custGeom>
              <a:avLst/>
              <a:gdLst>
                <a:gd name="T0" fmla="*/ 0 w 2259"/>
                <a:gd name="T1" fmla="*/ 406 h 1157"/>
                <a:gd name="T2" fmla="*/ 0 w 2259"/>
                <a:gd name="T3" fmla="*/ 0 h 1157"/>
                <a:gd name="T4" fmla="*/ 904 w 2259"/>
                <a:gd name="T5" fmla="*/ 0 h 1157"/>
                <a:gd name="T6" fmla="*/ 904 w 2259"/>
                <a:gd name="T7" fmla="*/ 406 h 1157"/>
                <a:gd name="T8" fmla="*/ 857 w 2259"/>
                <a:gd name="T9" fmla="*/ 383 h 1157"/>
                <a:gd name="T10" fmla="*/ 807 w 2259"/>
                <a:gd name="T11" fmla="*/ 366 h 1157"/>
                <a:gd name="T12" fmla="*/ 756 w 2259"/>
                <a:gd name="T13" fmla="*/ 355 h 1157"/>
                <a:gd name="T14" fmla="*/ 704 w 2259"/>
                <a:gd name="T15" fmla="*/ 349 h 1157"/>
                <a:gd name="T16" fmla="*/ 651 w 2259"/>
                <a:gd name="T17" fmla="*/ 349 h 1157"/>
                <a:gd name="T18" fmla="*/ 599 w 2259"/>
                <a:gd name="T19" fmla="*/ 355 h 1157"/>
                <a:gd name="T20" fmla="*/ 547 w 2259"/>
                <a:gd name="T21" fmla="*/ 366 h 1157"/>
                <a:gd name="T22" fmla="*/ 497 w 2259"/>
                <a:gd name="T23" fmla="*/ 383 h 1157"/>
                <a:gd name="T24" fmla="*/ 451 w 2259"/>
                <a:gd name="T25" fmla="*/ 406 h 1157"/>
                <a:gd name="T26" fmla="*/ 404 w 2259"/>
                <a:gd name="T27" fmla="*/ 428 h 1157"/>
                <a:gd name="T28" fmla="*/ 356 w 2259"/>
                <a:gd name="T29" fmla="*/ 446 h 1157"/>
                <a:gd name="T30" fmla="*/ 305 w 2259"/>
                <a:gd name="T31" fmla="*/ 457 h 1157"/>
                <a:gd name="T32" fmla="*/ 251 w 2259"/>
                <a:gd name="T33" fmla="*/ 463 h 1157"/>
                <a:gd name="T34" fmla="*/ 200 w 2259"/>
                <a:gd name="T35" fmla="*/ 463 h 1157"/>
                <a:gd name="T36" fmla="*/ 146 w 2259"/>
                <a:gd name="T37" fmla="*/ 457 h 1157"/>
                <a:gd name="T38" fmla="*/ 94 w 2259"/>
                <a:gd name="T39" fmla="*/ 446 h 1157"/>
                <a:gd name="T40" fmla="*/ 46 w 2259"/>
                <a:gd name="T41" fmla="*/ 428 h 1157"/>
                <a:gd name="T42" fmla="*/ 0 w 2259"/>
                <a:gd name="T43" fmla="*/ 406 h 1157"/>
                <a:gd name="T44" fmla="*/ 0 w 2259"/>
                <a:gd name="T45" fmla="*/ 406 h 1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59" h="1157">
                  <a:moveTo>
                    <a:pt x="0" y="1014"/>
                  </a:moveTo>
                  <a:lnTo>
                    <a:pt x="0" y="0"/>
                  </a:lnTo>
                  <a:lnTo>
                    <a:pt x="2260" y="0"/>
                  </a:lnTo>
                  <a:lnTo>
                    <a:pt x="2260" y="1014"/>
                  </a:lnTo>
                  <a:lnTo>
                    <a:pt x="2142" y="957"/>
                  </a:lnTo>
                  <a:lnTo>
                    <a:pt x="2017" y="915"/>
                  </a:lnTo>
                  <a:lnTo>
                    <a:pt x="1890" y="887"/>
                  </a:lnTo>
                  <a:lnTo>
                    <a:pt x="1759" y="872"/>
                  </a:lnTo>
                  <a:lnTo>
                    <a:pt x="1627" y="872"/>
                  </a:lnTo>
                  <a:lnTo>
                    <a:pt x="1497" y="887"/>
                  </a:lnTo>
                  <a:lnTo>
                    <a:pt x="1367" y="915"/>
                  </a:lnTo>
                  <a:lnTo>
                    <a:pt x="1242" y="957"/>
                  </a:lnTo>
                  <a:lnTo>
                    <a:pt x="1127" y="1014"/>
                  </a:lnTo>
                  <a:lnTo>
                    <a:pt x="1010" y="1069"/>
                  </a:lnTo>
                  <a:lnTo>
                    <a:pt x="890" y="1115"/>
                  </a:lnTo>
                  <a:lnTo>
                    <a:pt x="762" y="1142"/>
                  </a:lnTo>
                  <a:lnTo>
                    <a:pt x="627" y="1157"/>
                  </a:lnTo>
                  <a:lnTo>
                    <a:pt x="499" y="1157"/>
                  </a:lnTo>
                  <a:lnTo>
                    <a:pt x="364" y="1142"/>
                  </a:lnTo>
                  <a:lnTo>
                    <a:pt x="235" y="1115"/>
                  </a:lnTo>
                  <a:lnTo>
                    <a:pt x="115" y="1069"/>
                  </a:lnTo>
                  <a:lnTo>
                    <a:pt x="0" y="1014"/>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27" name="Rectangle 8">
              <a:extLst>
                <a:ext uri="{FF2B5EF4-FFF2-40B4-BE49-F238E27FC236}">
                  <a16:creationId xmlns:a16="http://schemas.microsoft.com/office/drawing/2014/main" id="{EDE0C03D-63A9-ED77-BFA1-7E921EEBF7B9}"/>
                </a:ext>
              </a:extLst>
            </p:cNvPr>
            <p:cNvSpPr>
              <a:spLocks noChangeArrowheads="1"/>
            </p:cNvSpPr>
            <p:nvPr/>
          </p:nvSpPr>
          <p:spPr bwMode="auto">
            <a:xfrm>
              <a:off x="601" y="1262"/>
              <a:ext cx="5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Purchase</a:t>
              </a:r>
              <a:endParaRPr lang="en-US" altLang="ar-EG" sz="2571"/>
            </a:p>
          </p:txBody>
        </p:sp>
        <p:sp>
          <p:nvSpPr>
            <p:cNvPr id="28" name="Rectangle 9">
              <a:extLst>
                <a:ext uri="{FF2B5EF4-FFF2-40B4-BE49-F238E27FC236}">
                  <a16:creationId xmlns:a16="http://schemas.microsoft.com/office/drawing/2014/main" id="{5DB80A58-3B80-3B77-0E55-BB466FE9B1B4}"/>
                </a:ext>
              </a:extLst>
            </p:cNvPr>
            <p:cNvSpPr>
              <a:spLocks noChangeArrowheads="1"/>
            </p:cNvSpPr>
            <p:nvPr/>
          </p:nvSpPr>
          <p:spPr bwMode="auto">
            <a:xfrm>
              <a:off x="756" y="1416"/>
              <a:ext cx="320"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Order</a:t>
              </a:r>
              <a:endParaRPr lang="en-US" altLang="ar-EG" sz="2571"/>
            </a:p>
          </p:txBody>
        </p:sp>
        <p:sp>
          <p:nvSpPr>
            <p:cNvPr id="29" name="Freeform 10">
              <a:extLst>
                <a:ext uri="{FF2B5EF4-FFF2-40B4-BE49-F238E27FC236}">
                  <a16:creationId xmlns:a16="http://schemas.microsoft.com/office/drawing/2014/main" id="{689ABB94-2EE3-E452-C658-6FE5025AF647}"/>
                </a:ext>
              </a:extLst>
            </p:cNvPr>
            <p:cNvSpPr>
              <a:spLocks noChangeArrowheads="1"/>
            </p:cNvSpPr>
            <p:nvPr/>
          </p:nvSpPr>
          <p:spPr bwMode="auto">
            <a:xfrm>
              <a:off x="2605" y="2003"/>
              <a:ext cx="904" cy="461"/>
            </a:xfrm>
            <a:custGeom>
              <a:avLst/>
              <a:gdLst>
                <a:gd name="T0" fmla="*/ 0 w 2260"/>
                <a:gd name="T1" fmla="*/ 404 h 1152"/>
                <a:gd name="T2" fmla="*/ 0 w 2260"/>
                <a:gd name="T3" fmla="*/ 0 h 1152"/>
                <a:gd name="T4" fmla="*/ 904 w 2260"/>
                <a:gd name="T5" fmla="*/ 0 h 1152"/>
                <a:gd name="T6" fmla="*/ 904 w 2260"/>
                <a:gd name="T7" fmla="*/ 404 h 1152"/>
                <a:gd name="T8" fmla="*/ 858 w 2260"/>
                <a:gd name="T9" fmla="*/ 383 h 1152"/>
                <a:gd name="T10" fmla="*/ 808 w 2260"/>
                <a:gd name="T11" fmla="*/ 366 h 1152"/>
                <a:gd name="T12" fmla="*/ 756 w 2260"/>
                <a:gd name="T13" fmla="*/ 353 h 1152"/>
                <a:gd name="T14" fmla="*/ 705 w 2260"/>
                <a:gd name="T15" fmla="*/ 347 h 1152"/>
                <a:gd name="T16" fmla="*/ 651 w 2260"/>
                <a:gd name="T17" fmla="*/ 347 h 1152"/>
                <a:gd name="T18" fmla="*/ 600 w 2260"/>
                <a:gd name="T19" fmla="*/ 353 h 1152"/>
                <a:gd name="T20" fmla="*/ 548 w 2260"/>
                <a:gd name="T21" fmla="*/ 366 h 1152"/>
                <a:gd name="T22" fmla="*/ 498 w 2260"/>
                <a:gd name="T23" fmla="*/ 383 h 1152"/>
                <a:gd name="T24" fmla="*/ 452 w 2260"/>
                <a:gd name="T25" fmla="*/ 404 h 1152"/>
                <a:gd name="T26" fmla="*/ 405 w 2260"/>
                <a:gd name="T27" fmla="*/ 427 h 1152"/>
                <a:gd name="T28" fmla="*/ 357 w 2260"/>
                <a:gd name="T29" fmla="*/ 444 h 1152"/>
                <a:gd name="T30" fmla="*/ 305 w 2260"/>
                <a:gd name="T31" fmla="*/ 457 h 1152"/>
                <a:gd name="T32" fmla="*/ 252 w 2260"/>
                <a:gd name="T33" fmla="*/ 461 h 1152"/>
                <a:gd name="T34" fmla="*/ 200 w 2260"/>
                <a:gd name="T35" fmla="*/ 461 h 1152"/>
                <a:gd name="T36" fmla="*/ 147 w 2260"/>
                <a:gd name="T37" fmla="*/ 457 h 1152"/>
                <a:gd name="T38" fmla="*/ 95 w 2260"/>
                <a:gd name="T39" fmla="*/ 444 h 1152"/>
                <a:gd name="T40" fmla="*/ 47 w 2260"/>
                <a:gd name="T41" fmla="*/ 427 h 1152"/>
                <a:gd name="T42" fmla="*/ 0 w 2260"/>
                <a:gd name="T43" fmla="*/ 404 h 1152"/>
                <a:gd name="T44" fmla="*/ 0 w 2260"/>
                <a:gd name="T45" fmla="*/ 404 h 115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60" h="1152">
                  <a:moveTo>
                    <a:pt x="0" y="1009"/>
                  </a:moveTo>
                  <a:lnTo>
                    <a:pt x="0" y="0"/>
                  </a:lnTo>
                  <a:lnTo>
                    <a:pt x="2260" y="0"/>
                  </a:lnTo>
                  <a:lnTo>
                    <a:pt x="2260" y="1009"/>
                  </a:lnTo>
                  <a:lnTo>
                    <a:pt x="2145" y="957"/>
                  </a:lnTo>
                  <a:lnTo>
                    <a:pt x="2020" y="914"/>
                  </a:lnTo>
                  <a:lnTo>
                    <a:pt x="1890" y="882"/>
                  </a:lnTo>
                  <a:lnTo>
                    <a:pt x="1762" y="867"/>
                  </a:lnTo>
                  <a:lnTo>
                    <a:pt x="1627" y="867"/>
                  </a:lnTo>
                  <a:lnTo>
                    <a:pt x="1500" y="882"/>
                  </a:lnTo>
                  <a:lnTo>
                    <a:pt x="1370" y="914"/>
                  </a:lnTo>
                  <a:lnTo>
                    <a:pt x="1245" y="957"/>
                  </a:lnTo>
                  <a:lnTo>
                    <a:pt x="1130" y="1009"/>
                  </a:lnTo>
                  <a:lnTo>
                    <a:pt x="1012" y="1067"/>
                  </a:lnTo>
                  <a:lnTo>
                    <a:pt x="892" y="1110"/>
                  </a:lnTo>
                  <a:lnTo>
                    <a:pt x="762" y="1142"/>
                  </a:lnTo>
                  <a:lnTo>
                    <a:pt x="630" y="1152"/>
                  </a:lnTo>
                  <a:lnTo>
                    <a:pt x="500" y="1152"/>
                  </a:lnTo>
                  <a:lnTo>
                    <a:pt x="367" y="1142"/>
                  </a:lnTo>
                  <a:lnTo>
                    <a:pt x="237" y="1110"/>
                  </a:lnTo>
                  <a:lnTo>
                    <a:pt x="117" y="1067"/>
                  </a:lnTo>
                  <a:lnTo>
                    <a:pt x="0" y="1009"/>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30" name="Rectangle 11">
              <a:extLst>
                <a:ext uri="{FF2B5EF4-FFF2-40B4-BE49-F238E27FC236}">
                  <a16:creationId xmlns:a16="http://schemas.microsoft.com/office/drawing/2014/main" id="{7B86C7F6-EB2A-EB55-39BD-959E29A76FFB}"/>
                </a:ext>
              </a:extLst>
            </p:cNvPr>
            <p:cNvSpPr>
              <a:spLocks noChangeArrowheads="1"/>
            </p:cNvSpPr>
            <p:nvPr/>
          </p:nvSpPr>
          <p:spPr bwMode="auto">
            <a:xfrm>
              <a:off x="2726" y="2014"/>
              <a:ext cx="448"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Packing</a:t>
              </a:r>
              <a:endParaRPr lang="en-US" altLang="ar-EG" sz="2571"/>
            </a:p>
          </p:txBody>
        </p:sp>
        <p:sp>
          <p:nvSpPr>
            <p:cNvPr id="31" name="Rectangle 12">
              <a:extLst>
                <a:ext uri="{FF2B5EF4-FFF2-40B4-BE49-F238E27FC236}">
                  <a16:creationId xmlns:a16="http://schemas.microsoft.com/office/drawing/2014/main" id="{130CC928-92E0-377F-F510-3C9E39715CD7}"/>
                </a:ext>
              </a:extLst>
            </p:cNvPr>
            <p:cNvSpPr>
              <a:spLocks noChangeArrowheads="1"/>
            </p:cNvSpPr>
            <p:nvPr/>
          </p:nvSpPr>
          <p:spPr bwMode="auto">
            <a:xfrm>
              <a:off x="2903" y="2169"/>
              <a:ext cx="196"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List</a:t>
              </a:r>
              <a:endParaRPr lang="en-US" altLang="ar-EG" sz="2571"/>
            </a:p>
          </p:txBody>
        </p:sp>
        <p:sp>
          <p:nvSpPr>
            <p:cNvPr id="32" name="Rectangle 13">
              <a:extLst>
                <a:ext uri="{FF2B5EF4-FFF2-40B4-BE49-F238E27FC236}">
                  <a16:creationId xmlns:a16="http://schemas.microsoft.com/office/drawing/2014/main" id="{4A75F937-0BB5-8344-7C4B-226A1BCC7C32}"/>
                </a:ext>
              </a:extLst>
            </p:cNvPr>
            <p:cNvSpPr>
              <a:spLocks noChangeArrowheads="1"/>
            </p:cNvSpPr>
            <p:nvPr/>
          </p:nvSpPr>
          <p:spPr bwMode="auto">
            <a:xfrm>
              <a:off x="3639" y="1289"/>
              <a:ext cx="1033" cy="386"/>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33" name="Rectangle 14">
              <a:extLst>
                <a:ext uri="{FF2B5EF4-FFF2-40B4-BE49-F238E27FC236}">
                  <a16:creationId xmlns:a16="http://schemas.microsoft.com/office/drawing/2014/main" id="{AAA6879D-938D-B3DE-7D36-FDF432D9E4A2}"/>
                </a:ext>
              </a:extLst>
            </p:cNvPr>
            <p:cNvSpPr>
              <a:spLocks noChangeArrowheads="1"/>
            </p:cNvSpPr>
            <p:nvPr/>
          </p:nvSpPr>
          <p:spPr bwMode="auto">
            <a:xfrm>
              <a:off x="3919" y="1292"/>
              <a:ext cx="320"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Order</a:t>
              </a:r>
              <a:endParaRPr lang="en-US" altLang="ar-EG" sz="2571"/>
            </a:p>
          </p:txBody>
        </p:sp>
        <p:sp>
          <p:nvSpPr>
            <p:cNvPr id="34" name="Rectangle 15">
              <a:extLst>
                <a:ext uri="{FF2B5EF4-FFF2-40B4-BE49-F238E27FC236}">
                  <a16:creationId xmlns:a16="http://schemas.microsoft.com/office/drawing/2014/main" id="{C870ACE2-FEC0-F1FB-AE4C-A0A1F8AB7325}"/>
                </a:ext>
              </a:extLst>
            </p:cNvPr>
            <p:cNvSpPr>
              <a:spLocks noChangeArrowheads="1"/>
            </p:cNvSpPr>
            <p:nvPr/>
          </p:nvSpPr>
          <p:spPr bwMode="auto">
            <a:xfrm>
              <a:off x="3689" y="1478"/>
              <a:ext cx="622"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Processing</a:t>
              </a:r>
              <a:endParaRPr lang="en-US" altLang="ar-EG" sz="2571"/>
            </a:p>
          </p:txBody>
        </p:sp>
        <p:sp>
          <p:nvSpPr>
            <p:cNvPr id="35" name="Freeform 16">
              <a:extLst>
                <a:ext uri="{FF2B5EF4-FFF2-40B4-BE49-F238E27FC236}">
                  <a16:creationId xmlns:a16="http://schemas.microsoft.com/office/drawing/2014/main" id="{A9396BA8-1853-AA72-8E56-488B4451C792}"/>
                </a:ext>
              </a:extLst>
            </p:cNvPr>
            <p:cNvSpPr>
              <a:spLocks noChangeArrowheads="1"/>
            </p:cNvSpPr>
            <p:nvPr/>
          </p:nvSpPr>
          <p:spPr bwMode="auto">
            <a:xfrm>
              <a:off x="3702" y="2395"/>
              <a:ext cx="905" cy="463"/>
            </a:xfrm>
            <a:custGeom>
              <a:avLst/>
              <a:gdLst>
                <a:gd name="T0" fmla="*/ 0 w 2262"/>
                <a:gd name="T1" fmla="*/ 405 h 1157"/>
                <a:gd name="T2" fmla="*/ 0 w 2262"/>
                <a:gd name="T3" fmla="*/ 0 h 1157"/>
                <a:gd name="T4" fmla="*/ 905 w 2262"/>
                <a:gd name="T5" fmla="*/ 0 h 1157"/>
                <a:gd name="T6" fmla="*/ 905 w 2262"/>
                <a:gd name="T7" fmla="*/ 405 h 1157"/>
                <a:gd name="T8" fmla="*/ 858 w 2262"/>
                <a:gd name="T9" fmla="*/ 382 h 1157"/>
                <a:gd name="T10" fmla="*/ 810 w 2262"/>
                <a:gd name="T11" fmla="*/ 365 h 1157"/>
                <a:gd name="T12" fmla="*/ 758 w 2262"/>
                <a:gd name="T13" fmla="*/ 353 h 1157"/>
                <a:gd name="T14" fmla="*/ 705 w 2262"/>
                <a:gd name="T15" fmla="*/ 347 h 1157"/>
                <a:gd name="T16" fmla="*/ 653 w 2262"/>
                <a:gd name="T17" fmla="*/ 347 h 1157"/>
                <a:gd name="T18" fmla="*/ 600 w 2262"/>
                <a:gd name="T19" fmla="*/ 353 h 1157"/>
                <a:gd name="T20" fmla="*/ 548 w 2262"/>
                <a:gd name="T21" fmla="*/ 365 h 1157"/>
                <a:gd name="T22" fmla="*/ 500 w 2262"/>
                <a:gd name="T23" fmla="*/ 382 h 1157"/>
                <a:gd name="T24" fmla="*/ 453 w 2262"/>
                <a:gd name="T25" fmla="*/ 405 h 1157"/>
                <a:gd name="T26" fmla="*/ 407 w 2262"/>
                <a:gd name="T27" fmla="*/ 427 h 1157"/>
                <a:gd name="T28" fmla="*/ 357 w 2262"/>
                <a:gd name="T29" fmla="*/ 444 h 1157"/>
                <a:gd name="T30" fmla="*/ 305 w 2262"/>
                <a:gd name="T31" fmla="*/ 456 h 1157"/>
                <a:gd name="T32" fmla="*/ 254 w 2262"/>
                <a:gd name="T33" fmla="*/ 463 h 1157"/>
                <a:gd name="T34" fmla="*/ 200 w 2262"/>
                <a:gd name="T35" fmla="*/ 463 h 1157"/>
                <a:gd name="T36" fmla="*/ 148 w 2262"/>
                <a:gd name="T37" fmla="*/ 456 h 1157"/>
                <a:gd name="T38" fmla="*/ 97 w 2262"/>
                <a:gd name="T39" fmla="*/ 444 h 1157"/>
                <a:gd name="T40" fmla="*/ 47 w 2262"/>
                <a:gd name="T41" fmla="*/ 427 h 1157"/>
                <a:gd name="T42" fmla="*/ 0 w 2262"/>
                <a:gd name="T43" fmla="*/ 405 h 1157"/>
                <a:gd name="T44" fmla="*/ 0 w 2262"/>
                <a:gd name="T45" fmla="*/ 405 h 1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62" h="1157">
                  <a:moveTo>
                    <a:pt x="0" y="1012"/>
                  </a:moveTo>
                  <a:lnTo>
                    <a:pt x="0" y="0"/>
                  </a:lnTo>
                  <a:lnTo>
                    <a:pt x="2262" y="0"/>
                  </a:lnTo>
                  <a:lnTo>
                    <a:pt x="2262" y="1012"/>
                  </a:lnTo>
                  <a:lnTo>
                    <a:pt x="2145" y="954"/>
                  </a:lnTo>
                  <a:lnTo>
                    <a:pt x="2025" y="912"/>
                  </a:lnTo>
                  <a:lnTo>
                    <a:pt x="1895" y="882"/>
                  </a:lnTo>
                  <a:lnTo>
                    <a:pt x="1762" y="867"/>
                  </a:lnTo>
                  <a:lnTo>
                    <a:pt x="1632" y="867"/>
                  </a:lnTo>
                  <a:lnTo>
                    <a:pt x="1500" y="882"/>
                  </a:lnTo>
                  <a:lnTo>
                    <a:pt x="1369" y="912"/>
                  </a:lnTo>
                  <a:lnTo>
                    <a:pt x="1249" y="954"/>
                  </a:lnTo>
                  <a:lnTo>
                    <a:pt x="1132" y="1012"/>
                  </a:lnTo>
                  <a:lnTo>
                    <a:pt x="1017" y="1067"/>
                  </a:lnTo>
                  <a:lnTo>
                    <a:pt x="892" y="1110"/>
                  </a:lnTo>
                  <a:lnTo>
                    <a:pt x="762" y="1140"/>
                  </a:lnTo>
                  <a:lnTo>
                    <a:pt x="635" y="1157"/>
                  </a:lnTo>
                  <a:lnTo>
                    <a:pt x="500" y="1157"/>
                  </a:lnTo>
                  <a:lnTo>
                    <a:pt x="370" y="1140"/>
                  </a:lnTo>
                  <a:lnTo>
                    <a:pt x="242" y="1110"/>
                  </a:lnTo>
                  <a:lnTo>
                    <a:pt x="117" y="1067"/>
                  </a:lnTo>
                  <a:lnTo>
                    <a:pt x="0" y="1012"/>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36" name="Rectangle 17">
              <a:extLst>
                <a:ext uri="{FF2B5EF4-FFF2-40B4-BE49-F238E27FC236}">
                  <a16:creationId xmlns:a16="http://schemas.microsoft.com/office/drawing/2014/main" id="{5A7DF7CD-6404-5EE1-8488-4B1694A089C5}"/>
                </a:ext>
              </a:extLst>
            </p:cNvPr>
            <p:cNvSpPr>
              <a:spLocks noChangeArrowheads="1"/>
            </p:cNvSpPr>
            <p:nvPr/>
          </p:nvSpPr>
          <p:spPr bwMode="auto">
            <a:xfrm>
              <a:off x="3859" y="2483"/>
              <a:ext cx="399"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Invoice</a:t>
              </a:r>
              <a:endParaRPr lang="en-US" altLang="ar-EG" sz="2571"/>
            </a:p>
          </p:txBody>
        </p:sp>
        <p:sp>
          <p:nvSpPr>
            <p:cNvPr id="37" name="Freeform 18">
              <a:extLst>
                <a:ext uri="{FF2B5EF4-FFF2-40B4-BE49-F238E27FC236}">
                  <a16:creationId xmlns:a16="http://schemas.microsoft.com/office/drawing/2014/main" id="{BCAE28A0-9DAC-86E9-62D3-5EB3CB250770}"/>
                </a:ext>
              </a:extLst>
            </p:cNvPr>
            <p:cNvSpPr>
              <a:spLocks noChangeArrowheads="1"/>
            </p:cNvSpPr>
            <p:nvPr/>
          </p:nvSpPr>
          <p:spPr bwMode="auto">
            <a:xfrm>
              <a:off x="539" y="1864"/>
              <a:ext cx="904" cy="461"/>
            </a:xfrm>
            <a:custGeom>
              <a:avLst/>
              <a:gdLst>
                <a:gd name="T0" fmla="*/ 0 w 2259"/>
                <a:gd name="T1" fmla="*/ 404 h 1152"/>
                <a:gd name="T2" fmla="*/ 0 w 2259"/>
                <a:gd name="T3" fmla="*/ 0 h 1152"/>
                <a:gd name="T4" fmla="*/ 904 w 2259"/>
                <a:gd name="T5" fmla="*/ 0 h 1152"/>
                <a:gd name="T6" fmla="*/ 904 w 2259"/>
                <a:gd name="T7" fmla="*/ 404 h 1152"/>
                <a:gd name="T8" fmla="*/ 857 w 2259"/>
                <a:gd name="T9" fmla="*/ 381 h 1152"/>
                <a:gd name="T10" fmla="*/ 807 w 2259"/>
                <a:gd name="T11" fmla="*/ 364 h 1152"/>
                <a:gd name="T12" fmla="*/ 756 w 2259"/>
                <a:gd name="T13" fmla="*/ 353 h 1152"/>
                <a:gd name="T14" fmla="*/ 704 w 2259"/>
                <a:gd name="T15" fmla="*/ 347 h 1152"/>
                <a:gd name="T16" fmla="*/ 651 w 2259"/>
                <a:gd name="T17" fmla="*/ 347 h 1152"/>
                <a:gd name="T18" fmla="*/ 599 w 2259"/>
                <a:gd name="T19" fmla="*/ 353 h 1152"/>
                <a:gd name="T20" fmla="*/ 547 w 2259"/>
                <a:gd name="T21" fmla="*/ 364 h 1152"/>
                <a:gd name="T22" fmla="*/ 497 w 2259"/>
                <a:gd name="T23" fmla="*/ 381 h 1152"/>
                <a:gd name="T24" fmla="*/ 451 w 2259"/>
                <a:gd name="T25" fmla="*/ 404 h 1152"/>
                <a:gd name="T26" fmla="*/ 404 w 2259"/>
                <a:gd name="T27" fmla="*/ 427 h 1152"/>
                <a:gd name="T28" fmla="*/ 356 w 2259"/>
                <a:gd name="T29" fmla="*/ 444 h 1152"/>
                <a:gd name="T30" fmla="*/ 305 w 2259"/>
                <a:gd name="T31" fmla="*/ 455 h 1152"/>
                <a:gd name="T32" fmla="*/ 251 w 2259"/>
                <a:gd name="T33" fmla="*/ 461 h 1152"/>
                <a:gd name="T34" fmla="*/ 200 w 2259"/>
                <a:gd name="T35" fmla="*/ 461 h 1152"/>
                <a:gd name="T36" fmla="*/ 146 w 2259"/>
                <a:gd name="T37" fmla="*/ 455 h 1152"/>
                <a:gd name="T38" fmla="*/ 94 w 2259"/>
                <a:gd name="T39" fmla="*/ 444 h 1152"/>
                <a:gd name="T40" fmla="*/ 46 w 2259"/>
                <a:gd name="T41" fmla="*/ 427 h 1152"/>
                <a:gd name="T42" fmla="*/ 0 w 2259"/>
                <a:gd name="T43" fmla="*/ 404 h 1152"/>
                <a:gd name="T44" fmla="*/ 0 w 2259"/>
                <a:gd name="T45" fmla="*/ 404 h 115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59" h="1152">
                  <a:moveTo>
                    <a:pt x="0" y="1009"/>
                  </a:moveTo>
                  <a:lnTo>
                    <a:pt x="0" y="0"/>
                  </a:lnTo>
                  <a:lnTo>
                    <a:pt x="2260" y="0"/>
                  </a:lnTo>
                  <a:lnTo>
                    <a:pt x="2260" y="1009"/>
                  </a:lnTo>
                  <a:lnTo>
                    <a:pt x="2142" y="952"/>
                  </a:lnTo>
                  <a:lnTo>
                    <a:pt x="2017" y="910"/>
                  </a:lnTo>
                  <a:lnTo>
                    <a:pt x="1890" y="882"/>
                  </a:lnTo>
                  <a:lnTo>
                    <a:pt x="1759" y="867"/>
                  </a:lnTo>
                  <a:lnTo>
                    <a:pt x="1627" y="867"/>
                  </a:lnTo>
                  <a:lnTo>
                    <a:pt x="1497" y="882"/>
                  </a:lnTo>
                  <a:lnTo>
                    <a:pt x="1367" y="910"/>
                  </a:lnTo>
                  <a:lnTo>
                    <a:pt x="1242" y="952"/>
                  </a:lnTo>
                  <a:lnTo>
                    <a:pt x="1127" y="1009"/>
                  </a:lnTo>
                  <a:lnTo>
                    <a:pt x="1010" y="1067"/>
                  </a:lnTo>
                  <a:lnTo>
                    <a:pt x="890" y="1110"/>
                  </a:lnTo>
                  <a:lnTo>
                    <a:pt x="762" y="1137"/>
                  </a:lnTo>
                  <a:lnTo>
                    <a:pt x="627" y="1152"/>
                  </a:lnTo>
                  <a:lnTo>
                    <a:pt x="499" y="1152"/>
                  </a:lnTo>
                  <a:lnTo>
                    <a:pt x="364" y="1137"/>
                  </a:lnTo>
                  <a:lnTo>
                    <a:pt x="235" y="1110"/>
                  </a:lnTo>
                  <a:lnTo>
                    <a:pt x="115" y="1067"/>
                  </a:lnTo>
                  <a:lnTo>
                    <a:pt x="0" y="1009"/>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38" name="Rectangle 19">
              <a:extLst>
                <a:ext uri="{FF2B5EF4-FFF2-40B4-BE49-F238E27FC236}">
                  <a16:creationId xmlns:a16="http://schemas.microsoft.com/office/drawing/2014/main" id="{44B3A2CD-2F1B-68A9-78E4-4783791267EF}"/>
                </a:ext>
              </a:extLst>
            </p:cNvPr>
            <p:cNvSpPr>
              <a:spLocks noChangeArrowheads="1"/>
            </p:cNvSpPr>
            <p:nvPr/>
          </p:nvSpPr>
          <p:spPr bwMode="auto">
            <a:xfrm>
              <a:off x="611" y="1860"/>
              <a:ext cx="777" cy="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036">
                  <a:solidFill>
                    <a:srgbClr val="000000"/>
                  </a:solidFill>
                </a:rPr>
                <a:t>Receivables Report</a:t>
              </a:r>
              <a:endParaRPr lang="en-US" altLang="ar-EG" sz="2571"/>
            </a:p>
          </p:txBody>
        </p:sp>
        <p:sp>
          <p:nvSpPr>
            <p:cNvPr id="39" name="Freeform 20">
              <a:extLst>
                <a:ext uri="{FF2B5EF4-FFF2-40B4-BE49-F238E27FC236}">
                  <a16:creationId xmlns:a16="http://schemas.microsoft.com/office/drawing/2014/main" id="{B01EB213-E62B-A096-AE5C-278B7593659B}"/>
                </a:ext>
              </a:extLst>
            </p:cNvPr>
            <p:cNvSpPr>
              <a:spLocks noChangeArrowheads="1"/>
            </p:cNvSpPr>
            <p:nvPr/>
          </p:nvSpPr>
          <p:spPr bwMode="auto">
            <a:xfrm>
              <a:off x="2115" y="2973"/>
              <a:ext cx="904" cy="463"/>
            </a:xfrm>
            <a:custGeom>
              <a:avLst/>
              <a:gdLst>
                <a:gd name="T0" fmla="*/ 0 w 2260"/>
                <a:gd name="T1" fmla="*/ 406 h 1157"/>
                <a:gd name="T2" fmla="*/ 0 w 2260"/>
                <a:gd name="T3" fmla="*/ 0 h 1157"/>
                <a:gd name="T4" fmla="*/ 904 w 2260"/>
                <a:gd name="T5" fmla="*/ 0 h 1157"/>
                <a:gd name="T6" fmla="*/ 904 w 2260"/>
                <a:gd name="T7" fmla="*/ 406 h 1157"/>
                <a:gd name="T8" fmla="*/ 857 w 2260"/>
                <a:gd name="T9" fmla="*/ 383 h 1157"/>
                <a:gd name="T10" fmla="*/ 807 w 2260"/>
                <a:gd name="T11" fmla="*/ 366 h 1157"/>
                <a:gd name="T12" fmla="*/ 756 w 2260"/>
                <a:gd name="T13" fmla="*/ 353 h 1157"/>
                <a:gd name="T14" fmla="*/ 704 w 2260"/>
                <a:gd name="T15" fmla="*/ 347 h 1157"/>
                <a:gd name="T16" fmla="*/ 651 w 2260"/>
                <a:gd name="T17" fmla="*/ 347 h 1157"/>
                <a:gd name="T18" fmla="*/ 599 w 2260"/>
                <a:gd name="T19" fmla="*/ 353 h 1157"/>
                <a:gd name="T20" fmla="*/ 547 w 2260"/>
                <a:gd name="T21" fmla="*/ 366 h 1157"/>
                <a:gd name="T22" fmla="*/ 497 w 2260"/>
                <a:gd name="T23" fmla="*/ 383 h 1157"/>
                <a:gd name="T24" fmla="*/ 451 w 2260"/>
                <a:gd name="T25" fmla="*/ 406 h 1157"/>
                <a:gd name="T26" fmla="*/ 404 w 2260"/>
                <a:gd name="T27" fmla="*/ 427 h 1157"/>
                <a:gd name="T28" fmla="*/ 356 w 2260"/>
                <a:gd name="T29" fmla="*/ 444 h 1157"/>
                <a:gd name="T30" fmla="*/ 304 w 2260"/>
                <a:gd name="T31" fmla="*/ 457 h 1157"/>
                <a:gd name="T32" fmla="*/ 251 w 2260"/>
                <a:gd name="T33" fmla="*/ 463 h 1157"/>
                <a:gd name="T34" fmla="*/ 199 w 2260"/>
                <a:gd name="T35" fmla="*/ 463 h 1157"/>
                <a:gd name="T36" fmla="*/ 146 w 2260"/>
                <a:gd name="T37" fmla="*/ 457 h 1157"/>
                <a:gd name="T38" fmla="*/ 94 w 2260"/>
                <a:gd name="T39" fmla="*/ 444 h 1157"/>
                <a:gd name="T40" fmla="*/ 46 w 2260"/>
                <a:gd name="T41" fmla="*/ 427 h 1157"/>
                <a:gd name="T42" fmla="*/ 0 w 2260"/>
                <a:gd name="T43" fmla="*/ 406 h 1157"/>
                <a:gd name="T44" fmla="*/ 0 w 2260"/>
                <a:gd name="T45" fmla="*/ 406 h 1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260" h="1157">
                  <a:moveTo>
                    <a:pt x="0" y="1015"/>
                  </a:moveTo>
                  <a:lnTo>
                    <a:pt x="0" y="0"/>
                  </a:lnTo>
                  <a:lnTo>
                    <a:pt x="2260" y="0"/>
                  </a:lnTo>
                  <a:lnTo>
                    <a:pt x="2260" y="1015"/>
                  </a:lnTo>
                  <a:lnTo>
                    <a:pt x="2142" y="957"/>
                  </a:lnTo>
                  <a:lnTo>
                    <a:pt x="2017" y="914"/>
                  </a:lnTo>
                  <a:lnTo>
                    <a:pt x="1890" y="882"/>
                  </a:lnTo>
                  <a:lnTo>
                    <a:pt x="1760" y="867"/>
                  </a:lnTo>
                  <a:lnTo>
                    <a:pt x="1627" y="867"/>
                  </a:lnTo>
                  <a:lnTo>
                    <a:pt x="1497" y="882"/>
                  </a:lnTo>
                  <a:lnTo>
                    <a:pt x="1367" y="914"/>
                  </a:lnTo>
                  <a:lnTo>
                    <a:pt x="1242" y="957"/>
                  </a:lnTo>
                  <a:lnTo>
                    <a:pt x="1127" y="1015"/>
                  </a:lnTo>
                  <a:lnTo>
                    <a:pt x="1009" y="1067"/>
                  </a:lnTo>
                  <a:lnTo>
                    <a:pt x="889" y="1110"/>
                  </a:lnTo>
                  <a:lnTo>
                    <a:pt x="760" y="1142"/>
                  </a:lnTo>
                  <a:lnTo>
                    <a:pt x="627" y="1157"/>
                  </a:lnTo>
                  <a:lnTo>
                    <a:pt x="497" y="1157"/>
                  </a:lnTo>
                  <a:lnTo>
                    <a:pt x="365" y="1142"/>
                  </a:lnTo>
                  <a:lnTo>
                    <a:pt x="234" y="1110"/>
                  </a:lnTo>
                  <a:lnTo>
                    <a:pt x="114" y="1067"/>
                  </a:lnTo>
                  <a:lnTo>
                    <a:pt x="0" y="1015"/>
                  </a:lnTo>
                  <a:close/>
                </a:path>
              </a:pathLst>
            </a:custGeom>
            <a:solidFill>
              <a:srgbClr val="FFFF00"/>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0" name="Rectangle 21">
              <a:extLst>
                <a:ext uri="{FF2B5EF4-FFF2-40B4-BE49-F238E27FC236}">
                  <a16:creationId xmlns:a16="http://schemas.microsoft.com/office/drawing/2014/main" id="{602D7EDB-EC42-4887-F0D8-36AD256DEBB1}"/>
                </a:ext>
              </a:extLst>
            </p:cNvPr>
            <p:cNvSpPr>
              <a:spLocks noChangeArrowheads="1"/>
            </p:cNvSpPr>
            <p:nvPr/>
          </p:nvSpPr>
          <p:spPr bwMode="auto">
            <a:xfrm>
              <a:off x="2307" y="3062"/>
              <a:ext cx="356"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Check</a:t>
              </a:r>
              <a:endParaRPr lang="en-US" altLang="ar-EG" sz="2571"/>
            </a:p>
          </p:txBody>
        </p:sp>
        <p:sp>
          <p:nvSpPr>
            <p:cNvPr id="41" name="Rectangle 22">
              <a:extLst>
                <a:ext uri="{FF2B5EF4-FFF2-40B4-BE49-F238E27FC236}">
                  <a16:creationId xmlns:a16="http://schemas.microsoft.com/office/drawing/2014/main" id="{84DE4BD0-0E18-5258-B4BD-CE5982164EB6}"/>
                </a:ext>
              </a:extLst>
            </p:cNvPr>
            <p:cNvSpPr>
              <a:spLocks noChangeArrowheads="1"/>
            </p:cNvSpPr>
            <p:nvPr/>
          </p:nvSpPr>
          <p:spPr bwMode="auto">
            <a:xfrm>
              <a:off x="3702" y="3012"/>
              <a:ext cx="905" cy="385"/>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2" name="Rectangle 23">
              <a:extLst>
                <a:ext uri="{FF2B5EF4-FFF2-40B4-BE49-F238E27FC236}">
                  <a16:creationId xmlns:a16="http://schemas.microsoft.com/office/drawing/2014/main" id="{B72D6B59-9D09-5C1B-AC21-D12BB94A110F}"/>
                </a:ext>
              </a:extLst>
            </p:cNvPr>
            <p:cNvSpPr>
              <a:spLocks noChangeArrowheads="1"/>
            </p:cNvSpPr>
            <p:nvPr/>
          </p:nvSpPr>
          <p:spPr bwMode="auto">
            <a:xfrm>
              <a:off x="3740" y="3024"/>
              <a:ext cx="820" cy="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036">
                  <a:solidFill>
                    <a:srgbClr val="000000"/>
                  </a:solidFill>
                </a:rPr>
                <a:t>Accounts Receivable</a:t>
              </a:r>
              <a:endParaRPr lang="en-US" altLang="ar-EG" sz="2571"/>
            </a:p>
          </p:txBody>
        </p:sp>
        <p:sp>
          <p:nvSpPr>
            <p:cNvPr id="43" name="Rectangle 24">
              <a:extLst>
                <a:ext uri="{FF2B5EF4-FFF2-40B4-BE49-F238E27FC236}">
                  <a16:creationId xmlns:a16="http://schemas.microsoft.com/office/drawing/2014/main" id="{C21DC1FA-151B-7E60-ED81-C0098C5F943B}"/>
                </a:ext>
              </a:extLst>
            </p:cNvPr>
            <p:cNvSpPr>
              <a:spLocks noChangeArrowheads="1"/>
            </p:cNvSpPr>
            <p:nvPr/>
          </p:nvSpPr>
          <p:spPr bwMode="auto">
            <a:xfrm>
              <a:off x="539" y="2477"/>
              <a:ext cx="904" cy="385"/>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4" name="Rectangle 25">
              <a:extLst>
                <a:ext uri="{FF2B5EF4-FFF2-40B4-BE49-F238E27FC236}">
                  <a16:creationId xmlns:a16="http://schemas.microsoft.com/office/drawing/2014/main" id="{A818554F-E329-EBB2-228A-B81DA7F83185}"/>
                </a:ext>
              </a:extLst>
            </p:cNvPr>
            <p:cNvSpPr>
              <a:spLocks noChangeArrowheads="1"/>
            </p:cNvSpPr>
            <p:nvPr/>
          </p:nvSpPr>
          <p:spPr bwMode="auto">
            <a:xfrm>
              <a:off x="624" y="2496"/>
              <a:ext cx="714" cy="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036">
                  <a:solidFill>
                    <a:srgbClr val="000000"/>
                  </a:solidFill>
                </a:rPr>
                <a:t>Accounts Payable</a:t>
              </a:r>
              <a:endParaRPr lang="en-US" altLang="ar-EG" sz="2571"/>
            </a:p>
          </p:txBody>
        </p:sp>
        <p:sp>
          <p:nvSpPr>
            <p:cNvPr id="45" name="Freeform 26">
              <a:extLst>
                <a:ext uri="{FF2B5EF4-FFF2-40B4-BE49-F238E27FC236}">
                  <a16:creationId xmlns:a16="http://schemas.microsoft.com/office/drawing/2014/main" id="{20024CF4-D43E-0BC1-17C5-03580141B7B3}"/>
                </a:ext>
              </a:extLst>
            </p:cNvPr>
            <p:cNvSpPr>
              <a:spLocks/>
            </p:cNvSpPr>
            <p:nvPr/>
          </p:nvSpPr>
          <p:spPr bwMode="auto">
            <a:xfrm>
              <a:off x="1443" y="1482"/>
              <a:ext cx="2115" cy="1"/>
            </a:xfrm>
            <a:custGeom>
              <a:avLst/>
              <a:gdLst>
                <a:gd name="T0" fmla="*/ 0 w 5287"/>
                <a:gd name="T1" fmla="*/ 0 h 2"/>
                <a:gd name="T2" fmla="*/ 1097 w 5287"/>
                <a:gd name="T3" fmla="*/ 0 h 2"/>
                <a:gd name="T4" fmla="*/ 2115 w 5287"/>
                <a:gd name="T5" fmla="*/ 0 h 2"/>
                <a:gd name="T6" fmla="*/ 0 60000 65536"/>
                <a:gd name="T7" fmla="*/ 0 60000 65536"/>
                <a:gd name="T8" fmla="*/ 0 60000 65536"/>
              </a:gdLst>
              <a:ahLst/>
              <a:cxnLst>
                <a:cxn ang="T6">
                  <a:pos x="T0" y="T1"/>
                </a:cxn>
                <a:cxn ang="T7">
                  <a:pos x="T2" y="T3"/>
                </a:cxn>
                <a:cxn ang="T8">
                  <a:pos x="T4" y="T5"/>
                </a:cxn>
              </a:cxnLst>
              <a:rect l="0" t="0" r="r" b="b"/>
              <a:pathLst>
                <a:path w="5287" h="2">
                  <a:moveTo>
                    <a:pt x="0" y="0"/>
                  </a:moveTo>
                  <a:lnTo>
                    <a:pt x="2742" y="0"/>
                  </a:lnTo>
                  <a:lnTo>
                    <a:pt x="5287"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6" name="Freeform 27">
              <a:extLst>
                <a:ext uri="{FF2B5EF4-FFF2-40B4-BE49-F238E27FC236}">
                  <a16:creationId xmlns:a16="http://schemas.microsoft.com/office/drawing/2014/main" id="{A0EA707F-CFB8-9DB6-2B04-E7E2E7E0692D}"/>
                </a:ext>
              </a:extLst>
            </p:cNvPr>
            <p:cNvSpPr>
              <a:spLocks noChangeArrowheads="1"/>
            </p:cNvSpPr>
            <p:nvPr/>
          </p:nvSpPr>
          <p:spPr bwMode="auto">
            <a:xfrm>
              <a:off x="3547" y="1442"/>
              <a:ext cx="92" cy="81"/>
            </a:xfrm>
            <a:custGeom>
              <a:avLst/>
              <a:gdLst>
                <a:gd name="T0" fmla="*/ 0 w 230"/>
                <a:gd name="T1" fmla="*/ 0 h 202"/>
                <a:gd name="T2" fmla="*/ 92 w 230"/>
                <a:gd name="T3" fmla="*/ 40 h 202"/>
                <a:gd name="T4" fmla="*/ 0 w 230"/>
                <a:gd name="T5" fmla="*/ 81 h 202"/>
                <a:gd name="T6" fmla="*/ 0 w 230"/>
                <a:gd name="T7" fmla="*/ 0 h 202"/>
                <a:gd name="T8" fmla="*/ 0 w 230"/>
                <a:gd name="T9" fmla="*/ 0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0" h="202">
                  <a:moveTo>
                    <a:pt x="0" y="0"/>
                  </a:moveTo>
                  <a:lnTo>
                    <a:pt x="230" y="99"/>
                  </a:lnTo>
                  <a:lnTo>
                    <a:pt x="0" y="202"/>
                  </a:lnTo>
                  <a:lnTo>
                    <a:pt x="0"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7" name="Rectangle 28">
              <a:extLst>
                <a:ext uri="{FF2B5EF4-FFF2-40B4-BE49-F238E27FC236}">
                  <a16:creationId xmlns:a16="http://schemas.microsoft.com/office/drawing/2014/main" id="{4C9ECE9B-C772-9A52-4F3E-C609D56BD76C}"/>
                </a:ext>
              </a:extLst>
            </p:cNvPr>
            <p:cNvSpPr>
              <a:spLocks noChangeArrowheads="1"/>
            </p:cNvSpPr>
            <p:nvPr/>
          </p:nvSpPr>
          <p:spPr bwMode="auto">
            <a:xfrm>
              <a:off x="2373" y="1302"/>
              <a:ext cx="2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9900"/>
                  </a:solidFill>
                </a:rPr>
                <a:t>Mail</a:t>
              </a:r>
              <a:endParaRPr lang="en-US" altLang="ar-EG" sz="2571">
                <a:solidFill>
                  <a:srgbClr val="009900"/>
                </a:solidFill>
              </a:endParaRPr>
            </a:p>
          </p:txBody>
        </p:sp>
        <p:sp>
          <p:nvSpPr>
            <p:cNvPr id="48" name="Freeform 29">
              <a:extLst>
                <a:ext uri="{FF2B5EF4-FFF2-40B4-BE49-F238E27FC236}">
                  <a16:creationId xmlns:a16="http://schemas.microsoft.com/office/drawing/2014/main" id="{EDD44B7F-AE20-7349-4289-A734C6915790}"/>
                </a:ext>
              </a:extLst>
            </p:cNvPr>
            <p:cNvSpPr>
              <a:spLocks/>
            </p:cNvSpPr>
            <p:nvPr/>
          </p:nvSpPr>
          <p:spPr bwMode="auto">
            <a:xfrm>
              <a:off x="4155" y="1675"/>
              <a:ext cx="1" cy="80"/>
            </a:xfrm>
            <a:custGeom>
              <a:avLst/>
              <a:gdLst>
                <a:gd name="T0" fmla="*/ 0 w 2"/>
                <a:gd name="T1" fmla="*/ 0 h 199"/>
                <a:gd name="T2" fmla="*/ 0 w 2"/>
                <a:gd name="T3" fmla="*/ 26 h 199"/>
                <a:gd name="T4" fmla="*/ 0 w 2"/>
                <a:gd name="T5" fmla="*/ 80 h 199"/>
                <a:gd name="T6" fmla="*/ 0 60000 65536"/>
                <a:gd name="T7" fmla="*/ 0 60000 65536"/>
                <a:gd name="T8" fmla="*/ 0 60000 65536"/>
              </a:gdLst>
              <a:ahLst/>
              <a:cxnLst>
                <a:cxn ang="T6">
                  <a:pos x="T0" y="T1"/>
                </a:cxn>
                <a:cxn ang="T7">
                  <a:pos x="T2" y="T3"/>
                </a:cxn>
                <a:cxn ang="T8">
                  <a:pos x="T4" y="T5"/>
                </a:cxn>
              </a:cxnLst>
              <a:rect l="0" t="0" r="r" b="b"/>
              <a:pathLst>
                <a:path w="2" h="199">
                  <a:moveTo>
                    <a:pt x="0" y="0"/>
                  </a:moveTo>
                  <a:lnTo>
                    <a:pt x="0" y="65"/>
                  </a:lnTo>
                  <a:lnTo>
                    <a:pt x="0" y="199"/>
                  </a:lnTo>
                </a:path>
              </a:pathLst>
            </a:custGeom>
            <a:noFill/>
            <a:ln w="34925" cmpd="sng">
              <a:solidFill>
                <a:srgbClr val="CDCDCD"/>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49" name="Line 30">
              <a:extLst>
                <a:ext uri="{FF2B5EF4-FFF2-40B4-BE49-F238E27FC236}">
                  <a16:creationId xmlns:a16="http://schemas.microsoft.com/office/drawing/2014/main" id="{E2FCE038-F1F6-3D66-2D37-A19E59976169}"/>
                </a:ext>
              </a:extLst>
            </p:cNvPr>
            <p:cNvSpPr>
              <a:spLocks noChangeShapeType="1"/>
            </p:cNvSpPr>
            <p:nvPr/>
          </p:nvSpPr>
          <p:spPr bwMode="auto">
            <a:xfrm>
              <a:off x="4155" y="1835"/>
              <a:ext cx="1" cy="80"/>
            </a:xfrm>
            <a:prstGeom prst="line">
              <a:avLst/>
            </a:prstGeom>
            <a:noFill/>
            <a:ln w="34925">
              <a:solidFill>
                <a:srgbClr val="CDCDC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0" name="Line 31">
              <a:extLst>
                <a:ext uri="{FF2B5EF4-FFF2-40B4-BE49-F238E27FC236}">
                  <a16:creationId xmlns:a16="http://schemas.microsoft.com/office/drawing/2014/main" id="{6DE16537-BFB3-63AF-0745-709070833420}"/>
                </a:ext>
              </a:extLst>
            </p:cNvPr>
            <p:cNvSpPr>
              <a:spLocks noChangeShapeType="1"/>
            </p:cNvSpPr>
            <p:nvPr/>
          </p:nvSpPr>
          <p:spPr bwMode="auto">
            <a:xfrm flipH="1">
              <a:off x="3995"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1" name="Line 32">
              <a:extLst>
                <a:ext uri="{FF2B5EF4-FFF2-40B4-BE49-F238E27FC236}">
                  <a16:creationId xmlns:a16="http://schemas.microsoft.com/office/drawing/2014/main" id="{7C3B5077-33F0-C031-CB37-BC2595DD1E6E}"/>
                </a:ext>
              </a:extLst>
            </p:cNvPr>
            <p:cNvSpPr>
              <a:spLocks noChangeShapeType="1"/>
            </p:cNvSpPr>
            <p:nvPr/>
          </p:nvSpPr>
          <p:spPr bwMode="auto">
            <a:xfrm flipH="1">
              <a:off x="3816"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2" name="Line 33">
              <a:extLst>
                <a:ext uri="{FF2B5EF4-FFF2-40B4-BE49-F238E27FC236}">
                  <a16:creationId xmlns:a16="http://schemas.microsoft.com/office/drawing/2014/main" id="{88949099-AF61-56DA-E062-10DDFA291074}"/>
                </a:ext>
              </a:extLst>
            </p:cNvPr>
            <p:cNvSpPr>
              <a:spLocks noChangeShapeType="1"/>
            </p:cNvSpPr>
            <p:nvPr/>
          </p:nvSpPr>
          <p:spPr bwMode="auto">
            <a:xfrm flipH="1">
              <a:off x="3637"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3" name="Line 34">
              <a:extLst>
                <a:ext uri="{FF2B5EF4-FFF2-40B4-BE49-F238E27FC236}">
                  <a16:creationId xmlns:a16="http://schemas.microsoft.com/office/drawing/2014/main" id="{AAC1960D-4C61-002E-8428-C75B788FEAF3}"/>
                </a:ext>
              </a:extLst>
            </p:cNvPr>
            <p:cNvSpPr>
              <a:spLocks noChangeShapeType="1"/>
            </p:cNvSpPr>
            <p:nvPr/>
          </p:nvSpPr>
          <p:spPr bwMode="auto">
            <a:xfrm flipH="1">
              <a:off x="3458"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4" name="Line 35">
              <a:extLst>
                <a:ext uri="{FF2B5EF4-FFF2-40B4-BE49-F238E27FC236}">
                  <a16:creationId xmlns:a16="http://schemas.microsoft.com/office/drawing/2014/main" id="{71842E34-E9B1-7C8D-6FE7-32F5CF1302BF}"/>
                </a:ext>
              </a:extLst>
            </p:cNvPr>
            <p:cNvSpPr>
              <a:spLocks noChangeShapeType="1"/>
            </p:cNvSpPr>
            <p:nvPr/>
          </p:nvSpPr>
          <p:spPr bwMode="auto">
            <a:xfrm flipH="1">
              <a:off x="3279"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5" name="Line 36">
              <a:extLst>
                <a:ext uri="{FF2B5EF4-FFF2-40B4-BE49-F238E27FC236}">
                  <a16:creationId xmlns:a16="http://schemas.microsoft.com/office/drawing/2014/main" id="{33EEB921-92CA-A519-9500-F3B9C7DD31B3}"/>
                </a:ext>
              </a:extLst>
            </p:cNvPr>
            <p:cNvSpPr>
              <a:spLocks noChangeShapeType="1"/>
            </p:cNvSpPr>
            <p:nvPr/>
          </p:nvSpPr>
          <p:spPr bwMode="auto">
            <a:xfrm flipH="1">
              <a:off x="3100"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6" name="Line 37">
              <a:extLst>
                <a:ext uri="{FF2B5EF4-FFF2-40B4-BE49-F238E27FC236}">
                  <a16:creationId xmlns:a16="http://schemas.microsoft.com/office/drawing/2014/main" id="{D7E2BF3B-ACCC-2EDD-9ADF-8456DBFE9E24}"/>
                </a:ext>
              </a:extLst>
            </p:cNvPr>
            <p:cNvSpPr>
              <a:spLocks noChangeShapeType="1"/>
            </p:cNvSpPr>
            <p:nvPr/>
          </p:nvSpPr>
          <p:spPr bwMode="auto">
            <a:xfrm flipH="1">
              <a:off x="2921" y="1932"/>
              <a:ext cx="89"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7" name="Line 38">
              <a:extLst>
                <a:ext uri="{FF2B5EF4-FFF2-40B4-BE49-F238E27FC236}">
                  <a16:creationId xmlns:a16="http://schemas.microsoft.com/office/drawing/2014/main" id="{99DC9311-EB64-1416-F07D-7ACD9640A747}"/>
                </a:ext>
              </a:extLst>
            </p:cNvPr>
            <p:cNvSpPr>
              <a:spLocks noChangeShapeType="1"/>
            </p:cNvSpPr>
            <p:nvPr/>
          </p:nvSpPr>
          <p:spPr bwMode="auto">
            <a:xfrm flipH="1">
              <a:off x="2741"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8" name="Line 39">
              <a:extLst>
                <a:ext uri="{FF2B5EF4-FFF2-40B4-BE49-F238E27FC236}">
                  <a16:creationId xmlns:a16="http://schemas.microsoft.com/office/drawing/2014/main" id="{4DB1C728-8255-0AFE-D4E2-A4BB4F9F3DDB}"/>
                </a:ext>
              </a:extLst>
            </p:cNvPr>
            <p:cNvSpPr>
              <a:spLocks noChangeShapeType="1"/>
            </p:cNvSpPr>
            <p:nvPr/>
          </p:nvSpPr>
          <p:spPr bwMode="auto">
            <a:xfrm flipH="1">
              <a:off x="2562" y="1932"/>
              <a:ext cx="90" cy="1"/>
            </a:xfrm>
            <a:prstGeom prst="line">
              <a:avLst/>
            </a:prstGeom>
            <a:noFill/>
            <a:ln w="349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59" name="Freeform 40">
              <a:extLst>
                <a:ext uri="{FF2B5EF4-FFF2-40B4-BE49-F238E27FC236}">
                  <a16:creationId xmlns:a16="http://schemas.microsoft.com/office/drawing/2014/main" id="{483D3AA2-5717-503F-2D54-5138C0F70D57}"/>
                </a:ext>
              </a:extLst>
            </p:cNvPr>
            <p:cNvSpPr>
              <a:spLocks noChangeArrowheads="1"/>
            </p:cNvSpPr>
            <p:nvPr/>
          </p:nvSpPr>
          <p:spPr bwMode="auto">
            <a:xfrm>
              <a:off x="2411" y="1892"/>
              <a:ext cx="91" cy="82"/>
            </a:xfrm>
            <a:custGeom>
              <a:avLst/>
              <a:gdLst>
                <a:gd name="T0" fmla="*/ 91 w 227"/>
                <a:gd name="T1" fmla="*/ 82 h 205"/>
                <a:gd name="T2" fmla="*/ 0 w 227"/>
                <a:gd name="T3" fmla="*/ 40 h 205"/>
                <a:gd name="T4" fmla="*/ 91 w 227"/>
                <a:gd name="T5" fmla="*/ 0 h 205"/>
                <a:gd name="T6" fmla="*/ 91 w 227"/>
                <a:gd name="T7" fmla="*/ 82 h 205"/>
                <a:gd name="T8" fmla="*/ 91 w 227"/>
                <a:gd name="T9" fmla="*/ 82 h 2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5">
                  <a:moveTo>
                    <a:pt x="227" y="205"/>
                  </a:moveTo>
                  <a:lnTo>
                    <a:pt x="0" y="100"/>
                  </a:lnTo>
                  <a:lnTo>
                    <a:pt x="227" y="0"/>
                  </a:lnTo>
                  <a:lnTo>
                    <a:pt x="227" y="205"/>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0" name="Freeform 41">
              <a:extLst>
                <a:ext uri="{FF2B5EF4-FFF2-40B4-BE49-F238E27FC236}">
                  <a16:creationId xmlns:a16="http://schemas.microsoft.com/office/drawing/2014/main" id="{C0B7A7A4-9476-0C40-1D86-1E8E5DE56FF5}"/>
                </a:ext>
              </a:extLst>
            </p:cNvPr>
            <p:cNvSpPr>
              <a:spLocks/>
            </p:cNvSpPr>
            <p:nvPr/>
          </p:nvSpPr>
          <p:spPr bwMode="auto">
            <a:xfrm>
              <a:off x="990" y="1656"/>
              <a:ext cx="1" cy="136"/>
            </a:xfrm>
            <a:custGeom>
              <a:avLst/>
              <a:gdLst>
                <a:gd name="T0" fmla="*/ 0 w 2"/>
                <a:gd name="T1" fmla="*/ 0 h 340"/>
                <a:gd name="T2" fmla="*/ 0 w 2"/>
                <a:gd name="T3" fmla="*/ 133 h 340"/>
                <a:gd name="T4" fmla="*/ 0 w 2"/>
                <a:gd name="T5" fmla="*/ 136 h 340"/>
                <a:gd name="T6" fmla="*/ 0 60000 65536"/>
                <a:gd name="T7" fmla="*/ 0 60000 65536"/>
                <a:gd name="T8" fmla="*/ 0 60000 65536"/>
              </a:gdLst>
              <a:ahLst/>
              <a:cxnLst>
                <a:cxn ang="T6">
                  <a:pos x="T0" y="T1"/>
                </a:cxn>
                <a:cxn ang="T7">
                  <a:pos x="T2" y="T3"/>
                </a:cxn>
                <a:cxn ang="T8">
                  <a:pos x="T4" y="T5"/>
                </a:cxn>
              </a:cxnLst>
              <a:rect l="0" t="0" r="r" b="b"/>
              <a:pathLst>
                <a:path w="2" h="340">
                  <a:moveTo>
                    <a:pt x="0" y="0"/>
                  </a:moveTo>
                  <a:lnTo>
                    <a:pt x="0" y="332"/>
                  </a:lnTo>
                  <a:lnTo>
                    <a:pt x="0" y="34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1" name="Freeform 42">
              <a:extLst>
                <a:ext uri="{FF2B5EF4-FFF2-40B4-BE49-F238E27FC236}">
                  <a16:creationId xmlns:a16="http://schemas.microsoft.com/office/drawing/2014/main" id="{0230CA1A-0192-D5F0-7272-0547BF65BE67}"/>
                </a:ext>
              </a:extLst>
            </p:cNvPr>
            <p:cNvSpPr>
              <a:spLocks noChangeArrowheads="1"/>
            </p:cNvSpPr>
            <p:nvPr/>
          </p:nvSpPr>
          <p:spPr bwMode="auto">
            <a:xfrm>
              <a:off x="945" y="1783"/>
              <a:ext cx="91" cy="81"/>
            </a:xfrm>
            <a:custGeom>
              <a:avLst/>
              <a:gdLst>
                <a:gd name="T0" fmla="*/ 91 w 227"/>
                <a:gd name="T1" fmla="*/ 0 h 202"/>
                <a:gd name="T2" fmla="*/ 45 w 227"/>
                <a:gd name="T3" fmla="*/ 81 h 202"/>
                <a:gd name="T4" fmla="*/ 0 w 227"/>
                <a:gd name="T5" fmla="*/ 0 h 202"/>
                <a:gd name="T6" fmla="*/ 91 w 227"/>
                <a:gd name="T7" fmla="*/ 0 h 202"/>
                <a:gd name="T8" fmla="*/ 91 w 227"/>
                <a:gd name="T9" fmla="*/ 0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2">
                  <a:moveTo>
                    <a:pt x="227" y="0"/>
                  </a:moveTo>
                  <a:lnTo>
                    <a:pt x="112" y="202"/>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2" name="Freeform 43">
              <a:extLst>
                <a:ext uri="{FF2B5EF4-FFF2-40B4-BE49-F238E27FC236}">
                  <a16:creationId xmlns:a16="http://schemas.microsoft.com/office/drawing/2014/main" id="{FC69188D-40FF-01A9-CD6B-1DBF29AC10AC}"/>
                </a:ext>
              </a:extLst>
            </p:cNvPr>
            <p:cNvSpPr>
              <a:spLocks/>
            </p:cNvSpPr>
            <p:nvPr/>
          </p:nvSpPr>
          <p:spPr bwMode="auto">
            <a:xfrm>
              <a:off x="990" y="2268"/>
              <a:ext cx="1" cy="136"/>
            </a:xfrm>
            <a:custGeom>
              <a:avLst/>
              <a:gdLst>
                <a:gd name="T0" fmla="*/ 0 w 2"/>
                <a:gd name="T1" fmla="*/ 0 h 340"/>
                <a:gd name="T2" fmla="*/ 0 w 2"/>
                <a:gd name="T3" fmla="*/ 133 h 340"/>
                <a:gd name="T4" fmla="*/ 0 w 2"/>
                <a:gd name="T5" fmla="*/ 136 h 340"/>
                <a:gd name="T6" fmla="*/ 0 60000 65536"/>
                <a:gd name="T7" fmla="*/ 0 60000 65536"/>
                <a:gd name="T8" fmla="*/ 0 60000 65536"/>
              </a:gdLst>
              <a:ahLst/>
              <a:cxnLst>
                <a:cxn ang="T6">
                  <a:pos x="T0" y="T1"/>
                </a:cxn>
                <a:cxn ang="T7">
                  <a:pos x="T2" y="T3"/>
                </a:cxn>
                <a:cxn ang="T8">
                  <a:pos x="T4" y="T5"/>
                </a:cxn>
              </a:cxnLst>
              <a:rect l="0" t="0" r="r" b="b"/>
              <a:pathLst>
                <a:path w="2" h="340">
                  <a:moveTo>
                    <a:pt x="0" y="0"/>
                  </a:moveTo>
                  <a:lnTo>
                    <a:pt x="0" y="332"/>
                  </a:lnTo>
                  <a:lnTo>
                    <a:pt x="0" y="34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3" name="Freeform 44">
              <a:extLst>
                <a:ext uri="{FF2B5EF4-FFF2-40B4-BE49-F238E27FC236}">
                  <a16:creationId xmlns:a16="http://schemas.microsoft.com/office/drawing/2014/main" id="{A8E5BB54-49C0-6A36-740A-50CBF69A6388}"/>
                </a:ext>
              </a:extLst>
            </p:cNvPr>
            <p:cNvSpPr>
              <a:spLocks noChangeArrowheads="1"/>
            </p:cNvSpPr>
            <p:nvPr/>
          </p:nvSpPr>
          <p:spPr bwMode="auto">
            <a:xfrm>
              <a:off x="945" y="2395"/>
              <a:ext cx="91" cy="82"/>
            </a:xfrm>
            <a:custGeom>
              <a:avLst/>
              <a:gdLst>
                <a:gd name="T0" fmla="*/ 91 w 227"/>
                <a:gd name="T1" fmla="*/ 0 h 204"/>
                <a:gd name="T2" fmla="*/ 45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2"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4" name="Freeform 45">
              <a:extLst>
                <a:ext uri="{FF2B5EF4-FFF2-40B4-BE49-F238E27FC236}">
                  <a16:creationId xmlns:a16="http://schemas.microsoft.com/office/drawing/2014/main" id="{6C7383FA-A6FA-D376-6820-D206FDAF008D}"/>
                </a:ext>
              </a:extLst>
            </p:cNvPr>
            <p:cNvSpPr>
              <a:spLocks/>
            </p:cNvSpPr>
            <p:nvPr/>
          </p:nvSpPr>
          <p:spPr bwMode="auto">
            <a:xfrm>
              <a:off x="1429" y="3205"/>
              <a:ext cx="605" cy="1"/>
            </a:xfrm>
            <a:custGeom>
              <a:avLst/>
              <a:gdLst>
                <a:gd name="T0" fmla="*/ 0 w 1512"/>
                <a:gd name="T1" fmla="*/ 0 h 2"/>
                <a:gd name="T2" fmla="*/ 343 w 1512"/>
                <a:gd name="T3" fmla="*/ 0 h 2"/>
                <a:gd name="T4" fmla="*/ 605 w 1512"/>
                <a:gd name="T5" fmla="*/ 0 h 2"/>
                <a:gd name="T6" fmla="*/ 0 60000 65536"/>
                <a:gd name="T7" fmla="*/ 0 60000 65536"/>
                <a:gd name="T8" fmla="*/ 0 60000 65536"/>
              </a:gdLst>
              <a:ahLst/>
              <a:cxnLst>
                <a:cxn ang="T6">
                  <a:pos x="T0" y="T1"/>
                </a:cxn>
                <a:cxn ang="T7">
                  <a:pos x="T2" y="T3"/>
                </a:cxn>
                <a:cxn ang="T8">
                  <a:pos x="T4" y="T5"/>
                </a:cxn>
              </a:cxnLst>
              <a:rect l="0" t="0" r="r" b="b"/>
              <a:pathLst>
                <a:path w="1512" h="2">
                  <a:moveTo>
                    <a:pt x="0" y="0"/>
                  </a:moveTo>
                  <a:lnTo>
                    <a:pt x="857" y="0"/>
                  </a:lnTo>
                  <a:lnTo>
                    <a:pt x="1512"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5" name="Freeform 46">
              <a:extLst>
                <a:ext uri="{FF2B5EF4-FFF2-40B4-BE49-F238E27FC236}">
                  <a16:creationId xmlns:a16="http://schemas.microsoft.com/office/drawing/2014/main" id="{46E302D7-F3EA-F0D8-3547-7AFE25A46023}"/>
                </a:ext>
              </a:extLst>
            </p:cNvPr>
            <p:cNvSpPr>
              <a:spLocks noChangeArrowheads="1"/>
            </p:cNvSpPr>
            <p:nvPr/>
          </p:nvSpPr>
          <p:spPr bwMode="auto">
            <a:xfrm>
              <a:off x="2023" y="3164"/>
              <a:ext cx="92" cy="82"/>
            </a:xfrm>
            <a:custGeom>
              <a:avLst/>
              <a:gdLst>
                <a:gd name="T0" fmla="*/ 0 w 229"/>
                <a:gd name="T1" fmla="*/ 0 h 204"/>
                <a:gd name="T2" fmla="*/ 92 w 229"/>
                <a:gd name="T3" fmla="*/ 41 h 204"/>
                <a:gd name="T4" fmla="*/ 0 w 229"/>
                <a:gd name="T5" fmla="*/ 82 h 204"/>
                <a:gd name="T6" fmla="*/ 0 w 229"/>
                <a:gd name="T7" fmla="*/ 0 h 204"/>
                <a:gd name="T8" fmla="*/ 0 w 229"/>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9" h="204">
                  <a:moveTo>
                    <a:pt x="0" y="0"/>
                  </a:moveTo>
                  <a:lnTo>
                    <a:pt x="229" y="102"/>
                  </a:lnTo>
                  <a:lnTo>
                    <a:pt x="0" y="204"/>
                  </a:lnTo>
                  <a:lnTo>
                    <a:pt x="0"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6" name="Freeform 47">
              <a:extLst>
                <a:ext uri="{FF2B5EF4-FFF2-40B4-BE49-F238E27FC236}">
                  <a16:creationId xmlns:a16="http://schemas.microsoft.com/office/drawing/2014/main" id="{FC8BACD9-7F65-3254-FF33-207AC2ECD84C}"/>
                </a:ext>
              </a:extLst>
            </p:cNvPr>
            <p:cNvSpPr>
              <a:spLocks/>
            </p:cNvSpPr>
            <p:nvPr/>
          </p:nvSpPr>
          <p:spPr bwMode="auto">
            <a:xfrm>
              <a:off x="3019" y="3205"/>
              <a:ext cx="604" cy="1"/>
            </a:xfrm>
            <a:custGeom>
              <a:avLst/>
              <a:gdLst>
                <a:gd name="T0" fmla="*/ 0 w 1509"/>
                <a:gd name="T1" fmla="*/ 0 h 2"/>
                <a:gd name="T2" fmla="*/ 341 w 1509"/>
                <a:gd name="T3" fmla="*/ 0 h 2"/>
                <a:gd name="T4" fmla="*/ 604 w 1509"/>
                <a:gd name="T5" fmla="*/ 0 h 2"/>
                <a:gd name="T6" fmla="*/ 0 60000 65536"/>
                <a:gd name="T7" fmla="*/ 0 60000 65536"/>
                <a:gd name="T8" fmla="*/ 0 60000 65536"/>
              </a:gdLst>
              <a:ahLst/>
              <a:cxnLst>
                <a:cxn ang="T6">
                  <a:pos x="T0" y="T1"/>
                </a:cxn>
                <a:cxn ang="T7">
                  <a:pos x="T2" y="T3"/>
                </a:cxn>
                <a:cxn ang="T8">
                  <a:pos x="T4" y="T5"/>
                </a:cxn>
              </a:cxnLst>
              <a:rect l="0" t="0" r="r" b="b"/>
              <a:pathLst>
                <a:path w="1509" h="2">
                  <a:moveTo>
                    <a:pt x="0" y="0"/>
                  </a:moveTo>
                  <a:lnTo>
                    <a:pt x="852" y="0"/>
                  </a:lnTo>
                  <a:lnTo>
                    <a:pt x="1509"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7" name="Freeform 48">
              <a:extLst>
                <a:ext uri="{FF2B5EF4-FFF2-40B4-BE49-F238E27FC236}">
                  <a16:creationId xmlns:a16="http://schemas.microsoft.com/office/drawing/2014/main" id="{DE761F5B-9545-6B55-F6F1-C85006B3D79C}"/>
                </a:ext>
              </a:extLst>
            </p:cNvPr>
            <p:cNvSpPr>
              <a:spLocks noChangeArrowheads="1"/>
            </p:cNvSpPr>
            <p:nvPr/>
          </p:nvSpPr>
          <p:spPr bwMode="auto">
            <a:xfrm>
              <a:off x="3611" y="3164"/>
              <a:ext cx="91" cy="82"/>
            </a:xfrm>
            <a:custGeom>
              <a:avLst/>
              <a:gdLst>
                <a:gd name="T0" fmla="*/ 0 w 227"/>
                <a:gd name="T1" fmla="*/ 0 h 204"/>
                <a:gd name="T2" fmla="*/ 91 w 227"/>
                <a:gd name="T3" fmla="*/ 41 h 204"/>
                <a:gd name="T4" fmla="*/ 0 w 227"/>
                <a:gd name="T5" fmla="*/ 82 h 204"/>
                <a:gd name="T6" fmla="*/ 0 w 227"/>
                <a:gd name="T7" fmla="*/ 0 h 204"/>
                <a:gd name="T8" fmla="*/ 0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0" y="0"/>
                  </a:moveTo>
                  <a:lnTo>
                    <a:pt x="227" y="102"/>
                  </a:lnTo>
                  <a:lnTo>
                    <a:pt x="0" y="204"/>
                  </a:lnTo>
                  <a:lnTo>
                    <a:pt x="0"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68" name="Rectangle 49">
              <a:extLst>
                <a:ext uri="{FF2B5EF4-FFF2-40B4-BE49-F238E27FC236}">
                  <a16:creationId xmlns:a16="http://schemas.microsoft.com/office/drawing/2014/main" id="{6AB961BE-E763-03DB-1FA4-1CD713A57806}"/>
                </a:ext>
              </a:extLst>
            </p:cNvPr>
            <p:cNvSpPr>
              <a:spLocks noChangeArrowheads="1"/>
            </p:cNvSpPr>
            <p:nvPr/>
          </p:nvSpPr>
          <p:spPr bwMode="auto">
            <a:xfrm>
              <a:off x="3193" y="3025"/>
              <a:ext cx="2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9900"/>
                  </a:solidFill>
                </a:rPr>
                <a:t>Mail</a:t>
              </a:r>
              <a:endParaRPr lang="en-US" altLang="ar-EG" sz="2571">
                <a:solidFill>
                  <a:srgbClr val="009900"/>
                </a:solidFill>
              </a:endParaRPr>
            </a:p>
          </p:txBody>
        </p:sp>
        <p:sp>
          <p:nvSpPr>
            <p:cNvPr id="69" name="Freeform 50">
              <a:extLst>
                <a:ext uri="{FF2B5EF4-FFF2-40B4-BE49-F238E27FC236}">
                  <a16:creationId xmlns:a16="http://schemas.microsoft.com/office/drawing/2014/main" id="{17B91F28-6ACB-5BDE-2466-40A6D6263B2E}"/>
                </a:ext>
              </a:extLst>
            </p:cNvPr>
            <p:cNvSpPr>
              <a:spLocks/>
            </p:cNvSpPr>
            <p:nvPr/>
          </p:nvSpPr>
          <p:spPr bwMode="auto">
            <a:xfrm>
              <a:off x="4155" y="2800"/>
              <a:ext cx="1" cy="141"/>
            </a:xfrm>
            <a:custGeom>
              <a:avLst/>
              <a:gdLst>
                <a:gd name="T0" fmla="*/ 0 w 2"/>
                <a:gd name="T1" fmla="*/ 0 h 352"/>
                <a:gd name="T2" fmla="*/ 0 w 2"/>
                <a:gd name="T3" fmla="*/ 135 h 352"/>
                <a:gd name="T4" fmla="*/ 0 w 2"/>
                <a:gd name="T5" fmla="*/ 141 h 352"/>
                <a:gd name="T6" fmla="*/ 0 60000 65536"/>
                <a:gd name="T7" fmla="*/ 0 60000 65536"/>
                <a:gd name="T8" fmla="*/ 0 60000 65536"/>
              </a:gdLst>
              <a:ahLst/>
              <a:cxnLst>
                <a:cxn ang="T6">
                  <a:pos x="T0" y="T1"/>
                </a:cxn>
                <a:cxn ang="T7">
                  <a:pos x="T2" y="T3"/>
                </a:cxn>
                <a:cxn ang="T8">
                  <a:pos x="T4" y="T5"/>
                </a:cxn>
              </a:cxnLst>
              <a:rect l="0" t="0" r="r" b="b"/>
              <a:pathLst>
                <a:path w="2" h="352">
                  <a:moveTo>
                    <a:pt x="0" y="0"/>
                  </a:moveTo>
                  <a:lnTo>
                    <a:pt x="0" y="337"/>
                  </a:lnTo>
                  <a:lnTo>
                    <a:pt x="0" y="352"/>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0" name="Freeform 51">
              <a:extLst>
                <a:ext uri="{FF2B5EF4-FFF2-40B4-BE49-F238E27FC236}">
                  <a16:creationId xmlns:a16="http://schemas.microsoft.com/office/drawing/2014/main" id="{F38C9B24-1882-721B-0017-FD95F7A05162}"/>
                </a:ext>
              </a:extLst>
            </p:cNvPr>
            <p:cNvSpPr>
              <a:spLocks noChangeArrowheads="1"/>
            </p:cNvSpPr>
            <p:nvPr/>
          </p:nvSpPr>
          <p:spPr bwMode="auto">
            <a:xfrm>
              <a:off x="4109" y="2930"/>
              <a:ext cx="91" cy="82"/>
            </a:xfrm>
            <a:custGeom>
              <a:avLst/>
              <a:gdLst>
                <a:gd name="T0" fmla="*/ 91 w 227"/>
                <a:gd name="T1" fmla="*/ 0 h 204"/>
                <a:gd name="T2" fmla="*/ 46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4"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1" name="Freeform 52">
              <a:extLst>
                <a:ext uri="{FF2B5EF4-FFF2-40B4-BE49-F238E27FC236}">
                  <a16:creationId xmlns:a16="http://schemas.microsoft.com/office/drawing/2014/main" id="{2BD9EDA9-D07D-3BD5-44AB-0257299F36F2}"/>
                </a:ext>
              </a:extLst>
            </p:cNvPr>
            <p:cNvSpPr>
              <a:spLocks/>
            </p:cNvSpPr>
            <p:nvPr/>
          </p:nvSpPr>
          <p:spPr bwMode="auto">
            <a:xfrm>
              <a:off x="4155" y="1675"/>
              <a:ext cx="1" cy="649"/>
            </a:xfrm>
            <a:custGeom>
              <a:avLst/>
              <a:gdLst>
                <a:gd name="T0" fmla="*/ 0 w 2"/>
                <a:gd name="T1" fmla="*/ 0 h 1622"/>
                <a:gd name="T2" fmla="*/ 0 w 2"/>
                <a:gd name="T3" fmla="*/ 360 h 1622"/>
                <a:gd name="T4" fmla="*/ 0 w 2"/>
                <a:gd name="T5" fmla="*/ 649 h 1622"/>
                <a:gd name="T6" fmla="*/ 0 60000 65536"/>
                <a:gd name="T7" fmla="*/ 0 60000 65536"/>
                <a:gd name="T8" fmla="*/ 0 60000 65536"/>
              </a:gdLst>
              <a:ahLst/>
              <a:cxnLst>
                <a:cxn ang="T6">
                  <a:pos x="T0" y="T1"/>
                </a:cxn>
                <a:cxn ang="T7">
                  <a:pos x="T2" y="T3"/>
                </a:cxn>
                <a:cxn ang="T8">
                  <a:pos x="T4" y="T5"/>
                </a:cxn>
              </a:cxnLst>
              <a:rect l="0" t="0" r="r" b="b"/>
              <a:pathLst>
                <a:path w="2" h="1622">
                  <a:moveTo>
                    <a:pt x="0" y="0"/>
                  </a:moveTo>
                  <a:lnTo>
                    <a:pt x="0" y="900"/>
                  </a:lnTo>
                  <a:lnTo>
                    <a:pt x="0" y="1622"/>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2" name="Freeform 53">
              <a:extLst>
                <a:ext uri="{FF2B5EF4-FFF2-40B4-BE49-F238E27FC236}">
                  <a16:creationId xmlns:a16="http://schemas.microsoft.com/office/drawing/2014/main" id="{EB8292BC-614C-0CBA-70CF-BF21380C40AA}"/>
                </a:ext>
              </a:extLst>
            </p:cNvPr>
            <p:cNvSpPr>
              <a:spLocks noChangeArrowheads="1"/>
            </p:cNvSpPr>
            <p:nvPr/>
          </p:nvSpPr>
          <p:spPr bwMode="auto">
            <a:xfrm>
              <a:off x="4109" y="2313"/>
              <a:ext cx="91" cy="82"/>
            </a:xfrm>
            <a:custGeom>
              <a:avLst/>
              <a:gdLst>
                <a:gd name="T0" fmla="*/ 91 w 227"/>
                <a:gd name="T1" fmla="*/ 0 h 204"/>
                <a:gd name="T2" fmla="*/ 46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4"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3" name="Freeform 54">
              <a:extLst>
                <a:ext uri="{FF2B5EF4-FFF2-40B4-BE49-F238E27FC236}">
                  <a16:creationId xmlns:a16="http://schemas.microsoft.com/office/drawing/2014/main" id="{7F70713D-C0BB-6534-EDBC-D4532797BB44}"/>
                </a:ext>
              </a:extLst>
            </p:cNvPr>
            <p:cNvSpPr>
              <a:spLocks/>
            </p:cNvSpPr>
            <p:nvPr/>
          </p:nvSpPr>
          <p:spPr bwMode="auto">
            <a:xfrm>
              <a:off x="1522" y="1932"/>
              <a:ext cx="243" cy="164"/>
            </a:xfrm>
            <a:custGeom>
              <a:avLst/>
              <a:gdLst>
                <a:gd name="T0" fmla="*/ 243 w 607"/>
                <a:gd name="T1" fmla="*/ 0 h 409"/>
                <a:gd name="T2" fmla="*/ 50 w 607"/>
                <a:gd name="T3" fmla="*/ 0 h 409"/>
                <a:gd name="T4" fmla="*/ 50 w 607"/>
                <a:gd name="T5" fmla="*/ 82 h 409"/>
                <a:gd name="T6" fmla="*/ 50 w 607"/>
                <a:gd name="T7" fmla="*/ 164 h 409"/>
                <a:gd name="T8" fmla="*/ 0 w 607"/>
                <a:gd name="T9" fmla="*/ 164 h 4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07" h="409">
                  <a:moveTo>
                    <a:pt x="607" y="0"/>
                  </a:moveTo>
                  <a:lnTo>
                    <a:pt x="125" y="0"/>
                  </a:lnTo>
                  <a:lnTo>
                    <a:pt x="125" y="204"/>
                  </a:lnTo>
                  <a:lnTo>
                    <a:pt x="125" y="409"/>
                  </a:lnTo>
                  <a:lnTo>
                    <a:pt x="0" y="409"/>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4" name="Freeform 55">
              <a:extLst>
                <a:ext uri="{FF2B5EF4-FFF2-40B4-BE49-F238E27FC236}">
                  <a16:creationId xmlns:a16="http://schemas.microsoft.com/office/drawing/2014/main" id="{86FC1CBA-3198-84F2-E9B9-8C089A820F18}"/>
                </a:ext>
              </a:extLst>
            </p:cNvPr>
            <p:cNvSpPr>
              <a:spLocks noChangeArrowheads="1"/>
            </p:cNvSpPr>
            <p:nvPr/>
          </p:nvSpPr>
          <p:spPr bwMode="auto">
            <a:xfrm>
              <a:off x="1443" y="2054"/>
              <a:ext cx="91" cy="82"/>
            </a:xfrm>
            <a:custGeom>
              <a:avLst/>
              <a:gdLst>
                <a:gd name="T0" fmla="*/ 91 w 227"/>
                <a:gd name="T1" fmla="*/ 82 h 204"/>
                <a:gd name="T2" fmla="*/ 0 w 227"/>
                <a:gd name="T3" fmla="*/ 42 h 204"/>
                <a:gd name="T4" fmla="*/ 91 w 227"/>
                <a:gd name="T5" fmla="*/ 0 h 204"/>
                <a:gd name="T6" fmla="*/ 91 w 227"/>
                <a:gd name="T7" fmla="*/ 82 h 204"/>
                <a:gd name="T8" fmla="*/ 91 w 227"/>
                <a:gd name="T9" fmla="*/ 82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204"/>
                  </a:moveTo>
                  <a:lnTo>
                    <a:pt x="0" y="104"/>
                  </a:lnTo>
                  <a:lnTo>
                    <a:pt x="227" y="0"/>
                  </a:lnTo>
                  <a:lnTo>
                    <a:pt x="227" y="204"/>
                  </a:lnTo>
                  <a:close/>
                </a:path>
              </a:pathLst>
            </a:custGeom>
            <a:solidFill>
              <a:srgbClr val="CDCDC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5" name="Rectangle 56">
              <a:extLst>
                <a:ext uri="{FF2B5EF4-FFF2-40B4-BE49-F238E27FC236}">
                  <a16:creationId xmlns:a16="http://schemas.microsoft.com/office/drawing/2014/main" id="{736E48D1-A034-A36E-1404-7B879F4DFBC8}"/>
                </a:ext>
              </a:extLst>
            </p:cNvPr>
            <p:cNvSpPr>
              <a:spLocks noChangeArrowheads="1"/>
            </p:cNvSpPr>
            <p:nvPr/>
          </p:nvSpPr>
          <p:spPr bwMode="auto">
            <a:xfrm>
              <a:off x="551" y="3012"/>
              <a:ext cx="878" cy="385"/>
            </a:xfrm>
            <a:prstGeom prst="rect">
              <a:avLst/>
            </a:prstGeom>
            <a:solidFill>
              <a:srgbClr val="00FFFF"/>
            </a:solidFill>
            <a:ln w="28575">
              <a:solidFill>
                <a:srgbClr val="00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76" name="Rectangle 57">
              <a:extLst>
                <a:ext uri="{FF2B5EF4-FFF2-40B4-BE49-F238E27FC236}">
                  <a16:creationId xmlns:a16="http://schemas.microsoft.com/office/drawing/2014/main" id="{C4B7B8C1-0F5E-993F-0D01-F87CA755552B}"/>
                </a:ext>
              </a:extLst>
            </p:cNvPr>
            <p:cNvSpPr>
              <a:spLocks noChangeArrowheads="1"/>
            </p:cNvSpPr>
            <p:nvPr/>
          </p:nvSpPr>
          <p:spPr bwMode="auto">
            <a:xfrm>
              <a:off x="582" y="3108"/>
              <a:ext cx="552"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0000"/>
                  </a:solidFill>
                </a:rPr>
                <a:t>Reconcile</a:t>
              </a:r>
              <a:endParaRPr lang="en-US" altLang="ar-EG" sz="2571"/>
            </a:p>
          </p:txBody>
        </p:sp>
        <p:sp>
          <p:nvSpPr>
            <p:cNvPr id="77" name="Freeform 58">
              <a:extLst>
                <a:ext uri="{FF2B5EF4-FFF2-40B4-BE49-F238E27FC236}">
                  <a16:creationId xmlns:a16="http://schemas.microsoft.com/office/drawing/2014/main" id="{AC2231A7-7A49-9233-CF6B-373D441F5E32}"/>
                </a:ext>
              </a:extLst>
            </p:cNvPr>
            <p:cNvSpPr>
              <a:spLocks/>
            </p:cNvSpPr>
            <p:nvPr/>
          </p:nvSpPr>
          <p:spPr bwMode="auto">
            <a:xfrm>
              <a:off x="990" y="2862"/>
              <a:ext cx="1" cy="79"/>
            </a:xfrm>
            <a:custGeom>
              <a:avLst/>
              <a:gdLst>
                <a:gd name="T0" fmla="*/ 0 w 2"/>
                <a:gd name="T1" fmla="*/ 0 h 197"/>
                <a:gd name="T2" fmla="*/ 0 w 2"/>
                <a:gd name="T3" fmla="*/ 74 h 197"/>
                <a:gd name="T4" fmla="*/ 0 w 2"/>
                <a:gd name="T5" fmla="*/ 79 h 197"/>
                <a:gd name="T6" fmla="*/ 0 60000 65536"/>
                <a:gd name="T7" fmla="*/ 0 60000 65536"/>
                <a:gd name="T8" fmla="*/ 0 60000 65536"/>
              </a:gdLst>
              <a:ahLst/>
              <a:cxnLst>
                <a:cxn ang="T6">
                  <a:pos x="T0" y="T1"/>
                </a:cxn>
                <a:cxn ang="T7">
                  <a:pos x="T2" y="T3"/>
                </a:cxn>
                <a:cxn ang="T8">
                  <a:pos x="T4" y="T5"/>
                </a:cxn>
              </a:cxnLst>
              <a:rect l="0" t="0" r="r" b="b"/>
              <a:pathLst>
                <a:path w="2" h="197">
                  <a:moveTo>
                    <a:pt x="0" y="0"/>
                  </a:moveTo>
                  <a:lnTo>
                    <a:pt x="0" y="184"/>
                  </a:lnTo>
                  <a:lnTo>
                    <a:pt x="0" y="197"/>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8" name="Freeform 59">
              <a:extLst>
                <a:ext uri="{FF2B5EF4-FFF2-40B4-BE49-F238E27FC236}">
                  <a16:creationId xmlns:a16="http://schemas.microsoft.com/office/drawing/2014/main" id="{91A1EBA5-D4E8-A5A6-387F-F81135EBCCD6}"/>
                </a:ext>
              </a:extLst>
            </p:cNvPr>
            <p:cNvSpPr>
              <a:spLocks noChangeArrowheads="1"/>
            </p:cNvSpPr>
            <p:nvPr/>
          </p:nvSpPr>
          <p:spPr bwMode="auto">
            <a:xfrm>
              <a:off x="945" y="2930"/>
              <a:ext cx="91" cy="82"/>
            </a:xfrm>
            <a:custGeom>
              <a:avLst/>
              <a:gdLst>
                <a:gd name="T0" fmla="*/ 91 w 227"/>
                <a:gd name="T1" fmla="*/ 0 h 204"/>
                <a:gd name="T2" fmla="*/ 45 w 227"/>
                <a:gd name="T3" fmla="*/ 82 h 204"/>
                <a:gd name="T4" fmla="*/ 0 w 227"/>
                <a:gd name="T5" fmla="*/ 0 h 204"/>
                <a:gd name="T6" fmla="*/ 91 w 227"/>
                <a:gd name="T7" fmla="*/ 0 h 204"/>
                <a:gd name="T8" fmla="*/ 91 w 227"/>
                <a:gd name="T9" fmla="*/ 0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0"/>
                  </a:moveTo>
                  <a:lnTo>
                    <a:pt x="112" y="204"/>
                  </a:lnTo>
                  <a:lnTo>
                    <a:pt x="0" y="0"/>
                  </a:lnTo>
                  <a:lnTo>
                    <a:pt x="227" y="0"/>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79" name="Freeform 60">
              <a:extLst>
                <a:ext uri="{FF2B5EF4-FFF2-40B4-BE49-F238E27FC236}">
                  <a16:creationId xmlns:a16="http://schemas.microsoft.com/office/drawing/2014/main" id="{141044E1-03AD-A2BB-73AC-B21BD7E29B19}"/>
                </a:ext>
              </a:extLst>
            </p:cNvPr>
            <p:cNvSpPr>
              <a:spLocks noChangeArrowheads="1"/>
            </p:cNvSpPr>
            <p:nvPr/>
          </p:nvSpPr>
          <p:spPr bwMode="auto">
            <a:xfrm>
              <a:off x="2605" y="1617"/>
              <a:ext cx="904" cy="270"/>
            </a:xfrm>
            <a:custGeom>
              <a:avLst/>
              <a:gdLst>
                <a:gd name="T0" fmla="*/ 904 w 2260"/>
                <a:gd name="T1" fmla="*/ 184 h 674"/>
                <a:gd name="T2" fmla="*/ 271 w 2260"/>
                <a:gd name="T3" fmla="*/ 0 h 674"/>
                <a:gd name="T4" fmla="*/ 472 w 2260"/>
                <a:gd name="T5" fmla="*/ 236 h 674"/>
                <a:gd name="T6" fmla="*/ 472 w 2260"/>
                <a:gd name="T7" fmla="*/ 227 h 674"/>
                <a:gd name="T8" fmla="*/ 472 w 2260"/>
                <a:gd name="T9" fmla="*/ 219 h 674"/>
                <a:gd name="T10" fmla="*/ 455 w 2260"/>
                <a:gd name="T11" fmla="*/ 195 h 674"/>
                <a:gd name="T12" fmla="*/ 426 w 2260"/>
                <a:gd name="T13" fmla="*/ 186 h 674"/>
                <a:gd name="T14" fmla="*/ 396 w 2260"/>
                <a:gd name="T15" fmla="*/ 195 h 674"/>
                <a:gd name="T16" fmla="*/ 379 w 2260"/>
                <a:gd name="T17" fmla="*/ 219 h 674"/>
                <a:gd name="T18" fmla="*/ 362 w 2260"/>
                <a:gd name="T19" fmla="*/ 206 h 674"/>
                <a:gd name="T20" fmla="*/ 338 w 2260"/>
                <a:gd name="T21" fmla="*/ 189 h 674"/>
                <a:gd name="T22" fmla="*/ 307 w 2260"/>
                <a:gd name="T23" fmla="*/ 189 h 674"/>
                <a:gd name="T24" fmla="*/ 283 w 2260"/>
                <a:gd name="T25" fmla="*/ 206 h 674"/>
                <a:gd name="T26" fmla="*/ 247 w 2260"/>
                <a:gd name="T27" fmla="*/ 219 h 674"/>
                <a:gd name="T28" fmla="*/ 136 w 2260"/>
                <a:gd name="T29" fmla="*/ 68 h 674"/>
                <a:gd name="T30" fmla="*/ 0 w 2260"/>
                <a:gd name="T31" fmla="*/ 135 h 674"/>
                <a:gd name="T32" fmla="*/ 23 w 2260"/>
                <a:gd name="T33" fmla="*/ 236 h 674"/>
                <a:gd name="T34" fmla="*/ 38 w 2260"/>
                <a:gd name="T35" fmla="*/ 261 h 674"/>
                <a:gd name="T36" fmla="*/ 68 w 2260"/>
                <a:gd name="T37" fmla="*/ 270 h 674"/>
                <a:gd name="T38" fmla="*/ 99 w 2260"/>
                <a:gd name="T39" fmla="*/ 261 h 674"/>
                <a:gd name="T40" fmla="*/ 114 w 2260"/>
                <a:gd name="T41" fmla="*/ 236 h 674"/>
                <a:gd name="T42" fmla="*/ 276 w 2260"/>
                <a:gd name="T43" fmla="*/ 236 h 674"/>
                <a:gd name="T44" fmla="*/ 293 w 2260"/>
                <a:gd name="T45" fmla="*/ 261 h 674"/>
                <a:gd name="T46" fmla="*/ 322 w 2260"/>
                <a:gd name="T47" fmla="*/ 270 h 674"/>
                <a:gd name="T48" fmla="*/ 352 w 2260"/>
                <a:gd name="T49" fmla="*/ 261 h 674"/>
                <a:gd name="T50" fmla="*/ 369 w 2260"/>
                <a:gd name="T51" fmla="*/ 236 h 674"/>
                <a:gd name="T52" fmla="*/ 386 w 2260"/>
                <a:gd name="T53" fmla="*/ 250 h 674"/>
                <a:gd name="T54" fmla="*/ 410 w 2260"/>
                <a:gd name="T55" fmla="*/ 267 h 674"/>
                <a:gd name="T56" fmla="*/ 441 w 2260"/>
                <a:gd name="T57" fmla="*/ 267 h 674"/>
                <a:gd name="T58" fmla="*/ 467 w 2260"/>
                <a:gd name="T59" fmla="*/ 250 h 674"/>
                <a:gd name="T60" fmla="*/ 688 w 2260"/>
                <a:gd name="T61" fmla="*/ 227 h 674"/>
                <a:gd name="T62" fmla="*/ 698 w 2260"/>
                <a:gd name="T63" fmla="*/ 255 h 674"/>
                <a:gd name="T64" fmla="*/ 727 w 2260"/>
                <a:gd name="T65" fmla="*/ 269 h 674"/>
                <a:gd name="T66" fmla="*/ 758 w 2260"/>
                <a:gd name="T67" fmla="*/ 264 h 674"/>
                <a:gd name="T68" fmla="*/ 779 w 2260"/>
                <a:gd name="T69" fmla="*/ 243 h 674"/>
                <a:gd name="T70" fmla="*/ 779 w 2260"/>
                <a:gd name="T71" fmla="*/ 213 h 674"/>
                <a:gd name="T72" fmla="*/ 758 w 2260"/>
                <a:gd name="T73" fmla="*/ 192 h 674"/>
                <a:gd name="T74" fmla="*/ 727 w 2260"/>
                <a:gd name="T75" fmla="*/ 187 h 674"/>
                <a:gd name="T76" fmla="*/ 698 w 2260"/>
                <a:gd name="T77" fmla="*/ 201 h 674"/>
                <a:gd name="T78" fmla="*/ 688 w 2260"/>
                <a:gd name="T79" fmla="*/ 227 h 674"/>
                <a:gd name="T80" fmla="*/ 794 w 2260"/>
                <a:gd name="T81" fmla="*/ 243 h 674"/>
                <a:gd name="T82" fmla="*/ 815 w 2260"/>
                <a:gd name="T83" fmla="*/ 264 h 674"/>
                <a:gd name="T84" fmla="*/ 846 w 2260"/>
                <a:gd name="T85" fmla="*/ 269 h 674"/>
                <a:gd name="T86" fmla="*/ 873 w 2260"/>
                <a:gd name="T87" fmla="*/ 255 h 674"/>
                <a:gd name="T88" fmla="*/ 886 w 2260"/>
                <a:gd name="T89" fmla="*/ 227 h 674"/>
                <a:gd name="T90" fmla="*/ 873 w 2260"/>
                <a:gd name="T91" fmla="*/ 201 h 674"/>
                <a:gd name="T92" fmla="*/ 846 w 2260"/>
                <a:gd name="T93" fmla="*/ 187 h 674"/>
                <a:gd name="T94" fmla="*/ 815 w 2260"/>
                <a:gd name="T95" fmla="*/ 192 h 674"/>
                <a:gd name="T96" fmla="*/ 794 w 2260"/>
                <a:gd name="T97" fmla="*/ 213 h 6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260" h="674">
                  <a:moveTo>
                    <a:pt x="677" y="459"/>
                  </a:moveTo>
                  <a:lnTo>
                    <a:pt x="2260" y="459"/>
                  </a:lnTo>
                  <a:lnTo>
                    <a:pt x="2260" y="0"/>
                  </a:lnTo>
                  <a:lnTo>
                    <a:pt x="677" y="0"/>
                  </a:lnTo>
                  <a:lnTo>
                    <a:pt x="677" y="459"/>
                  </a:lnTo>
                  <a:moveTo>
                    <a:pt x="1180" y="589"/>
                  </a:moveTo>
                  <a:lnTo>
                    <a:pt x="1180" y="589"/>
                  </a:lnTo>
                  <a:lnTo>
                    <a:pt x="1180" y="567"/>
                  </a:lnTo>
                  <a:lnTo>
                    <a:pt x="1180" y="547"/>
                  </a:lnTo>
                  <a:lnTo>
                    <a:pt x="1167" y="514"/>
                  </a:lnTo>
                  <a:lnTo>
                    <a:pt x="1137" y="487"/>
                  </a:lnTo>
                  <a:lnTo>
                    <a:pt x="1102" y="472"/>
                  </a:lnTo>
                  <a:lnTo>
                    <a:pt x="1065" y="464"/>
                  </a:lnTo>
                  <a:lnTo>
                    <a:pt x="1025" y="472"/>
                  </a:lnTo>
                  <a:lnTo>
                    <a:pt x="990" y="487"/>
                  </a:lnTo>
                  <a:lnTo>
                    <a:pt x="965" y="514"/>
                  </a:lnTo>
                  <a:lnTo>
                    <a:pt x="947" y="547"/>
                  </a:lnTo>
                  <a:lnTo>
                    <a:pt x="922" y="547"/>
                  </a:lnTo>
                  <a:lnTo>
                    <a:pt x="905" y="514"/>
                  </a:lnTo>
                  <a:lnTo>
                    <a:pt x="880" y="487"/>
                  </a:lnTo>
                  <a:lnTo>
                    <a:pt x="845" y="472"/>
                  </a:lnTo>
                  <a:lnTo>
                    <a:pt x="805" y="464"/>
                  </a:lnTo>
                  <a:lnTo>
                    <a:pt x="767" y="472"/>
                  </a:lnTo>
                  <a:lnTo>
                    <a:pt x="732" y="487"/>
                  </a:lnTo>
                  <a:lnTo>
                    <a:pt x="707" y="514"/>
                  </a:lnTo>
                  <a:lnTo>
                    <a:pt x="690" y="547"/>
                  </a:lnTo>
                  <a:lnTo>
                    <a:pt x="617" y="547"/>
                  </a:lnTo>
                  <a:lnTo>
                    <a:pt x="617" y="169"/>
                  </a:lnTo>
                  <a:lnTo>
                    <a:pt x="340" y="169"/>
                  </a:lnTo>
                  <a:lnTo>
                    <a:pt x="242" y="337"/>
                  </a:lnTo>
                  <a:lnTo>
                    <a:pt x="0" y="337"/>
                  </a:lnTo>
                  <a:lnTo>
                    <a:pt x="0" y="589"/>
                  </a:lnTo>
                  <a:lnTo>
                    <a:pt x="57" y="589"/>
                  </a:lnTo>
                  <a:lnTo>
                    <a:pt x="70" y="624"/>
                  </a:lnTo>
                  <a:lnTo>
                    <a:pt x="95" y="652"/>
                  </a:lnTo>
                  <a:lnTo>
                    <a:pt x="130" y="667"/>
                  </a:lnTo>
                  <a:lnTo>
                    <a:pt x="169" y="674"/>
                  </a:lnTo>
                  <a:lnTo>
                    <a:pt x="212" y="667"/>
                  </a:lnTo>
                  <a:lnTo>
                    <a:pt x="247" y="652"/>
                  </a:lnTo>
                  <a:lnTo>
                    <a:pt x="272" y="624"/>
                  </a:lnTo>
                  <a:lnTo>
                    <a:pt x="285" y="589"/>
                  </a:lnTo>
                  <a:lnTo>
                    <a:pt x="617" y="589"/>
                  </a:lnTo>
                  <a:lnTo>
                    <a:pt x="690" y="589"/>
                  </a:lnTo>
                  <a:lnTo>
                    <a:pt x="707" y="624"/>
                  </a:lnTo>
                  <a:lnTo>
                    <a:pt x="732" y="652"/>
                  </a:lnTo>
                  <a:lnTo>
                    <a:pt x="767" y="667"/>
                  </a:lnTo>
                  <a:lnTo>
                    <a:pt x="805" y="674"/>
                  </a:lnTo>
                  <a:lnTo>
                    <a:pt x="845" y="667"/>
                  </a:lnTo>
                  <a:lnTo>
                    <a:pt x="880" y="652"/>
                  </a:lnTo>
                  <a:lnTo>
                    <a:pt x="905" y="624"/>
                  </a:lnTo>
                  <a:lnTo>
                    <a:pt x="922" y="589"/>
                  </a:lnTo>
                  <a:lnTo>
                    <a:pt x="947" y="589"/>
                  </a:lnTo>
                  <a:lnTo>
                    <a:pt x="965" y="624"/>
                  </a:lnTo>
                  <a:lnTo>
                    <a:pt x="990" y="652"/>
                  </a:lnTo>
                  <a:lnTo>
                    <a:pt x="1025" y="667"/>
                  </a:lnTo>
                  <a:lnTo>
                    <a:pt x="1065" y="674"/>
                  </a:lnTo>
                  <a:lnTo>
                    <a:pt x="1102" y="667"/>
                  </a:lnTo>
                  <a:lnTo>
                    <a:pt x="1137" y="652"/>
                  </a:lnTo>
                  <a:lnTo>
                    <a:pt x="1167" y="624"/>
                  </a:lnTo>
                  <a:lnTo>
                    <a:pt x="1180" y="589"/>
                  </a:lnTo>
                  <a:moveTo>
                    <a:pt x="1720" y="567"/>
                  </a:moveTo>
                  <a:lnTo>
                    <a:pt x="1727" y="607"/>
                  </a:lnTo>
                  <a:lnTo>
                    <a:pt x="1745" y="637"/>
                  </a:lnTo>
                  <a:lnTo>
                    <a:pt x="1780" y="660"/>
                  </a:lnTo>
                  <a:lnTo>
                    <a:pt x="1817" y="672"/>
                  </a:lnTo>
                  <a:lnTo>
                    <a:pt x="1857" y="672"/>
                  </a:lnTo>
                  <a:lnTo>
                    <a:pt x="1895" y="660"/>
                  </a:lnTo>
                  <a:lnTo>
                    <a:pt x="1925" y="637"/>
                  </a:lnTo>
                  <a:lnTo>
                    <a:pt x="1947" y="607"/>
                  </a:lnTo>
                  <a:lnTo>
                    <a:pt x="1955" y="567"/>
                  </a:lnTo>
                  <a:lnTo>
                    <a:pt x="1947" y="532"/>
                  </a:lnTo>
                  <a:lnTo>
                    <a:pt x="1925" y="502"/>
                  </a:lnTo>
                  <a:lnTo>
                    <a:pt x="1895" y="480"/>
                  </a:lnTo>
                  <a:lnTo>
                    <a:pt x="1857" y="467"/>
                  </a:lnTo>
                  <a:lnTo>
                    <a:pt x="1817" y="467"/>
                  </a:lnTo>
                  <a:lnTo>
                    <a:pt x="1780" y="480"/>
                  </a:lnTo>
                  <a:lnTo>
                    <a:pt x="1745" y="502"/>
                  </a:lnTo>
                  <a:lnTo>
                    <a:pt x="1727" y="532"/>
                  </a:lnTo>
                  <a:lnTo>
                    <a:pt x="1720" y="567"/>
                  </a:lnTo>
                  <a:moveTo>
                    <a:pt x="1977" y="567"/>
                  </a:moveTo>
                  <a:lnTo>
                    <a:pt x="1985" y="607"/>
                  </a:lnTo>
                  <a:lnTo>
                    <a:pt x="2002" y="637"/>
                  </a:lnTo>
                  <a:lnTo>
                    <a:pt x="2037" y="660"/>
                  </a:lnTo>
                  <a:lnTo>
                    <a:pt x="2075" y="672"/>
                  </a:lnTo>
                  <a:lnTo>
                    <a:pt x="2115" y="672"/>
                  </a:lnTo>
                  <a:lnTo>
                    <a:pt x="2152" y="660"/>
                  </a:lnTo>
                  <a:lnTo>
                    <a:pt x="2182" y="637"/>
                  </a:lnTo>
                  <a:lnTo>
                    <a:pt x="2205" y="607"/>
                  </a:lnTo>
                  <a:lnTo>
                    <a:pt x="2215" y="567"/>
                  </a:lnTo>
                  <a:lnTo>
                    <a:pt x="2205" y="532"/>
                  </a:lnTo>
                  <a:lnTo>
                    <a:pt x="2182" y="502"/>
                  </a:lnTo>
                  <a:lnTo>
                    <a:pt x="2152" y="480"/>
                  </a:lnTo>
                  <a:lnTo>
                    <a:pt x="2115" y="467"/>
                  </a:lnTo>
                  <a:lnTo>
                    <a:pt x="2075" y="467"/>
                  </a:lnTo>
                  <a:lnTo>
                    <a:pt x="2037" y="480"/>
                  </a:lnTo>
                  <a:lnTo>
                    <a:pt x="2002" y="502"/>
                  </a:lnTo>
                  <a:lnTo>
                    <a:pt x="1985" y="532"/>
                  </a:lnTo>
                  <a:lnTo>
                    <a:pt x="1977" y="567"/>
                  </a:lnTo>
                  <a:close/>
                </a:path>
              </a:pathLst>
            </a:custGeom>
            <a:solidFill>
              <a:srgbClr val="FF00FF"/>
            </a:solidFill>
            <a:ln w="28575" cmpd="sng">
              <a:solidFill>
                <a:srgbClr val="0099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dirty="0"/>
            </a:p>
          </p:txBody>
        </p:sp>
        <p:sp>
          <p:nvSpPr>
            <p:cNvPr id="80" name="Freeform 61">
              <a:extLst>
                <a:ext uri="{FF2B5EF4-FFF2-40B4-BE49-F238E27FC236}">
                  <a16:creationId xmlns:a16="http://schemas.microsoft.com/office/drawing/2014/main" id="{FC072C26-6B93-748E-07DD-65C454F4D15D}"/>
                </a:ext>
              </a:extLst>
            </p:cNvPr>
            <p:cNvSpPr>
              <a:spLocks/>
            </p:cNvSpPr>
            <p:nvPr/>
          </p:nvSpPr>
          <p:spPr bwMode="auto">
            <a:xfrm>
              <a:off x="3077" y="1836"/>
              <a:ext cx="1" cy="17"/>
            </a:xfrm>
            <a:custGeom>
              <a:avLst/>
              <a:gdLst>
                <a:gd name="T0" fmla="*/ 0 w 2"/>
                <a:gd name="T1" fmla="*/ 17 h 42"/>
                <a:gd name="T2" fmla="*/ 0 w 2"/>
                <a:gd name="T3" fmla="*/ 8 h 42"/>
                <a:gd name="T4" fmla="*/ 0 w 2"/>
                <a:gd name="T5" fmla="*/ 0 h 42"/>
                <a:gd name="T6" fmla="*/ 0 60000 65536"/>
                <a:gd name="T7" fmla="*/ 0 60000 65536"/>
                <a:gd name="T8" fmla="*/ 0 60000 65536"/>
              </a:gdLst>
              <a:ahLst/>
              <a:cxnLst>
                <a:cxn ang="T6">
                  <a:pos x="T0" y="T1"/>
                </a:cxn>
                <a:cxn ang="T7">
                  <a:pos x="T2" y="T3"/>
                </a:cxn>
                <a:cxn ang="T8">
                  <a:pos x="T4" y="T5"/>
                </a:cxn>
              </a:cxnLst>
              <a:rect l="0" t="0" r="r" b="b"/>
              <a:pathLst>
                <a:path w="2" h="42">
                  <a:moveTo>
                    <a:pt x="0" y="42"/>
                  </a:moveTo>
                  <a:lnTo>
                    <a:pt x="0" y="19"/>
                  </a:lnTo>
                  <a:lnTo>
                    <a:pt x="0" y="0"/>
                  </a:lnTo>
                </a:path>
              </a:pathLst>
            </a:custGeom>
            <a:noFill/>
            <a:ln w="7938"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1" name="Freeform 62">
              <a:extLst>
                <a:ext uri="{FF2B5EF4-FFF2-40B4-BE49-F238E27FC236}">
                  <a16:creationId xmlns:a16="http://schemas.microsoft.com/office/drawing/2014/main" id="{DD253425-C4E6-1A34-5900-AAC34FE1B817}"/>
                </a:ext>
              </a:extLst>
            </p:cNvPr>
            <p:cNvSpPr>
              <a:spLocks/>
            </p:cNvSpPr>
            <p:nvPr/>
          </p:nvSpPr>
          <p:spPr bwMode="auto">
            <a:xfrm>
              <a:off x="2984" y="1803"/>
              <a:ext cx="93" cy="41"/>
            </a:xfrm>
            <a:custGeom>
              <a:avLst/>
              <a:gdLst>
                <a:gd name="T0" fmla="*/ 93 w 232"/>
                <a:gd name="T1" fmla="*/ 41 h 102"/>
                <a:gd name="T2" fmla="*/ 93 w 232"/>
                <a:gd name="T3" fmla="*/ 33 h 102"/>
                <a:gd name="T4" fmla="*/ 88 w 232"/>
                <a:gd name="T5" fmla="*/ 20 h 102"/>
                <a:gd name="T6" fmla="*/ 76 w 232"/>
                <a:gd name="T7" fmla="*/ 9 h 102"/>
                <a:gd name="T8" fmla="*/ 62 w 232"/>
                <a:gd name="T9" fmla="*/ 3 h 102"/>
                <a:gd name="T10" fmla="*/ 47 w 232"/>
                <a:gd name="T11" fmla="*/ 0 h 102"/>
                <a:gd name="T12" fmla="*/ 31 w 232"/>
                <a:gd name="T13" fmla="*/ 3 h 102"/>
                <a:gd name="T14" fmla="*/ 17 w 232"/>
                <a:gd name="T15" fmla="*/ 9 h 102"/>
                <a:gd name="T16" fmla="*/ 7 w 232"/>
                <a:gd name="T17" fmla="*/ 20 h 102"/>
                <a:gd name="T18" fmla="*/ 0 w 232"/>
                <a:gd name="T19" fmla="*/ 33 h 102"/>
                <a:gd name="T20" fmla="*/ 0 w 232"/>
                <a:gd name="T21" fmla="*/ 41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2" h="102">
                  <a:moveTo>
                    <a:pt x="232" y="102"/>
                  </a:moveTo>
                  <a:lnTo>
                    <a:pt x="232" y="82"/>
                  </a:lnTo>
                  <a:lnTo>
                    <a:pt x="220" y="49"/>
                  </a:lnTo>
                  <a:lnTo>
                    <a:pt x="190" y="22"/>
                  </a:lnTo>
                  <a:lnTo>
                    <a:pt x="155" y="7"/>
                  </a:lnTo>
                  <a:lnTo>
                    <a:pt x="117" y="0"/>
                  </a:lnTo>
                  <a:lnTo>
                    <a:pt x="77" y="7"/>
                  </a:lnTo>
                  <a:lnTo>
                    <a:pt x="42" y="22"/>
                  </a:lnTo>
                  <a:lnTo>
                    <a:pt x="17" y="49"/>
                  </a:lnTo>
                  <a:lnTo>
                    <a:pt x="0" y="82"/>
                  </a:lnTo>
                  <a:lnTo>
                    <a:pt x="0" y="102"/>
                  </a:lnTo>
                </a:path>
              </a:pathLst>
            </a:custGeom>
            <a:noFill/>
            <a:ln w="7938"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2" name="Freeform 63">
              <a:extLst>
                <a:ext uri="{FF2B5EF4-FFF2-40B4-BE49-F238E27FC236}">
                  <a16:creationId xmlns:a16="http://schemas.microsoft.com/office/drawing/2014/main" id="{58B6CE3E-FF4D-9AC6-C775-1A99CB815110}"/>
                </a:ext>
              </a:extLst>
            </p:cNvPr>
            <p:cNvSpPr>
              <a:spLocks/>
            </p:cNvSpPr>
            <p:nvPr/>
          </p:nvSpPr>
          <p:spPr bwMode="auto">
            <a:xfrm>
              <a:off x="2984" y="1803"/>
              <a:ext cx="93" cy="50"/>
            </a:xfrm>
            <a:custGeom>
              <a:avLst/>
              <a:gdLst>
                <a:gd name="T0" fmla="*/ 93 w 232"/>
                <a:gd name="T1" fmla="*/ 41 h 125"/>
                <a:gd name="T2" fmla="*/ 93 w 232"/>
                <a:gd name="T3" fmla="*/ 33 h 125"/>
                <a:gd name="T4" fmla="*/ 88 w 232"/>
                <a:gd name="T5" fmla="*/ 20 h 125"/>
                <a:gd name="T6" fmla="*/ 76 w 232"/>
                <a:gd name="T7" fmla="*/ 9 h 125"/>
                <a:gd name="T8" fmla="*/ 62 w 232"/>
                <a:gd name="T9" fmla="*/ 3 h 125"/>
                <a:gd name="T10" fmla="*/ 47 w 232"/>
                <a:gd name="T11" fmla="*/ 0 h 125"/>
                <a:gd name="T12" fmla="*/ 31 w 232"/>
                <a:gd name="T13" fmla="*/ 3 h 125"/>
                <a:gd name="T14" fmla="*/ 17 w 232"/>
                <a:gd name="T15" fmla="*/ 9 h 125"/>
                <a:gd name="T16" fmla="*/ 7 w 232"/>
                <a:gd name="T17" fmla="*/ 20 h 125"/>
                <a:gd name="T18" fmla="*/ 0 w 232"/>
                <a:gd name="T19" fmla="*/ 33 h 125"/>
                <a:gd name="T20" fmla="*/ 0 w 232"/>
                <a:gd name="T21" fmla="*/ 41 h 125"/>
                <a:gd name="T22" fmla="*/ 0 w 232"/>
                <a:gd name="T23" fmla="*/ 50 h 1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32" h="125">
                  <a:moveTo>
                    <a:pt x="232" y="102"/>
                  </a:moveTo>
                  <a:lnTo>
                    <a:pt x="232" y="82"/>
                  </a:lnTo>
                  <a:lnTo>
                    <a:pt x="220" y="49"/>
                  </a:lnTo>
                  <a:lnTo>
                    <a:pt x="190" y="22"/>
                  </a:lnTo>
                  <a:lnTo>
                    <a:pt x="155" y="7"/>
                  </a:lnTo>
                  <a:lnTo>
                    <a:pt x="117" y="0"/>
                  </a:lnTo>
                  <a:lnTo>
                    <a:pt x="77" y="7"/>
                  </a:lnTo>
                  <a:lnTo>
                    <a:pt x="42" y="22"/>
                  </a:lnTo>
                  <a:lnTo>
                    <a:pt x="17" y="49"/>
                  </a:lnTo>
                  <a:lnTo>
                    <a:pt x="0" y="82"/>
                  </a:lnTo>
                  <a:lnTo>
                    <a:pt x="0" y="102"/>
                  </a:lnTo>
                  <a:lnTo>
                    <a:pt x="0" y="125"/>
                  </a:lnTo>
                </a:path>
              </a:pathLst>
            </a:custGeom>
            <a:noFill/>
            <a:ln w="7938"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3" name="Freeform 64">
              <a:extLst>
                <a:ext uri="{FF2B5EF4-FFF2-40B4-BE49-F238E27FC236}">
                  <a16:creationId xmlns:a16="http://schemas.microsoft.com/office/drawing/2014/main" id="{88C9CEF3-3B2A-C57F-5632-36623C7ED663}"/>
                </a:ext>
              </a:extLst>
            </p:cNvPr>
            <p:cNvSpPr>
              <a:spLocks/>
            </p:cNvSpPr>
            <p:nvPr/>
          </p:nvSpPr>
          <p:spPr bwMode="auto">
            <a:xfrm>
              <a:off x="1522" y="2096"/>
              <a:ext cx="2180" cy="530"/>
            </a:xfrm>
            <a:custGeom>
              <a:avLst/>
              <a:gdLst>
                <a:gd name="T0" fmla="*/ 2180 w 5449"/>
                <a:gd name="T1" fmla="*/ 530 h 1325"/>
                <a:gd name="T2" fmla="*/ 50 w 5449"/>
                <a:gd name="T3" fmla="*/ 530 h 1325"/>
                <a:gd name="T4" fmla="*/ 50 w 5449"/>
                <a:gd name="T5" fmla="*/ 265 h 1325"/>
                <a:gd name="T6" fmla="*/ 50 w 5449"/>
                <a:gd name="T7" fmla="*/ 0 h 1325"/>
                <a:gd name="T8" fmla="*/ 0 w 5449"/>
                <a:gd name="T9" fmla="*/ 0 h 13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49" h="1325">
                  <a:moveTo>
                    <a:pt x="5450" y="1325"/>
                  </a:moveTo>
                  <a:lnTo>
                    <a:pt x="125" y="1325"/>
                  </a:lnTo>
                  <a:lnTo>
                    <a:pt x="125" y="662"/>
                  </a:lnTo>
                  <a:lnTo>
                    <a:pt x="125" y="0"/>
                  </a:lnTo>
                  <a:lnTo>
                    <a:pt x="0" y="0"/>
                  </a:lnTo>
                </a:path>
              </a:pathLst>
            </a:custGeom>
            <a:noFill/>
            <a:ln w="34925" cmpd="sng">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4" name="Freeform 65">
              <a:extLst>
                <a:ext uri="{FF2B5EF4-FFF2-40B4-BE49-F238E27FC236}">
                  <a16:creationId xmlns:a16="http://schemas.microsoft.com/office/drawing/2014/main" id="{65561D29-3FE8-D942-DC2A-E556FFFE7414}"/>
                </a:ext>
              </a:extLst>
            </p:cNvPr>
            <p:cNvSpPr>
              <a:spLocks noChangeArrowheads="1"/>
            </p:cNvSpPr>
            <p:nvPr/>
          </p:nvSpPr>
          <p:spPr bwMode="auto">
            <a:xfrm>
              <a:off x="1443" y="2054"/>
              <a:ext cx="91" cy="82"/>
            </a:xfrm>
            <a:custGeom>
              <a:avLst/>
              <a:gdLst>
                <a:gd name="T0" fmla="*/ 91 w 227"/>
                <a:gd name="T1" fmla="*/ 82 h 204"/>
                <a:gd name="T2" fmla="*/ 0 w 227"/>
                <a:gd name="T3" fmla="*/ 42 h 204"/>
                <a:gd name="T4" fmla="*/ 91 w 227"/>
                <a:gd name="T5" fmla="*/ 0 h 204"/>
                <a:gd name="T6" fmla="*/ 91 w 227"/>
                <a:gd name="T7" fmla="*/ 82 h 204"/>
                <a:gd name="T8" fmla="*/ 91 w 227"/>
                <a:gd name="T9" fmla="*/ 82 h 20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7" h="204">
                  <a:moveTo>
                    <a:pt x="227" y="204"/>
                  </a:moveTo>
                  <a:lnTo>
                    <a:pt x="0" y="104"/>
                  </a:lnTo>
                  <a:lnTo>
                    <a:pt x="227" y="0"/>
                  </a:lnTo>
                  <a:lnTo>
                    <a:pt x="227" y="204"/>
                  </a:lnTo>
                  <a:close/>
                </a:path>
              </a:pathLst>
            </a:custGeom>
            <a:solidFill>
              <a:srgbClr val="CDCDCD"/>
            </a:solidFill>
            <a:ln w="9525" cmpd="sng">
              <a:solidFill>
                <a:srgbClr val="FF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EG" sz="1929"/>
            </a:p>
          </p:txBody>
        </p:sp>
        <p:sp>
          <p:nvSpPr>
            <p:cNvPr id="85" name="Rectangle 66">
              <a:extLst>
                <a:ext uri="{FF2B5EF4-FFF2-40B4-BE49-F238E27FC236}">
                  <a16:creationId xmlns:a16="http://schemas.microsoft.com/office/drawing/2014/main" id="{6D7A1257-E83A-A245-890E-7A835DE05AF7}"/>
                </a:ext>
              </a:extLst>
            </p:cNvPr>
            <p:cNvSpPr>
              <a:spLocks noChangeArrowheads="1"/>
            </p:cNvSpPr>
            <p:nvPr/>
          </p:nvSpPr>
          <p:spPr bwMode="auto">
            <a:xfrm>
              <a:off x="1694" y="2443"/>
              <a:ext cx="231" cy="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2036">
                  <a:solidFill>
                    <a:srgbClr val="009900"/>
                  </a:solidFill>
                </a:rPr>
                <a:t>Mail</a:t>
              </a:r>
              <a:endParaRPr lang="en-US" altLang="ar-EG" sz="2571">
                <a:solidFill>
                  <a:srgbClr val="009900"/>
                </a:solidFill>
              </a:endParaRPr>
            </a:p>
          </p:txBody>
        </p:sp>
        <p:sp>
          <p:nvSpPr>
            <p:cNvPr id="86" name="Rectangle 67">
              <a:extLst>
                <a:ext uri="{FF2B5EF4-FFF2-40B4-BE49-F238E27FC236}">
                  <a16:creationId xmlns:a16="http://schemas.microsoft.com/office/drawing/2014/main" id="{B8CDFDDC-DDD2-101F-ECB5-884059CF6AF8}"/>
                </a:ext>
              </a:extLst>
            </p:cNvPr>
            <p:cNvSpPr>
              <a:spLocks noChangeArrowheads="1"/>
            </p:cNvSpPr>
            <p:nvPr/>
          </p:nvSpPr>
          <p:spPr bwMode="auto">
            <a:xfrm>
              <a:off x="243" y="910"/>
              <a:ext cx="1530"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spcBef>
                  <a:spcPct val="50000"/>
                </a:spcBef>
              </a:pPr>
              <a:r>
                <a:rPr lang="en-US" altLang="ar-EG" sz="2786" b="1" dirty="0">
                  <a:solidFill>
                    <a:schemeClr val="bg1"/>
                  </a:solidFill>
                </a:rPr>
                <a:t>Customer</a:t>
              </a:r>
            </a:p>
          </p:txBody>
        </p:sp>
        <p:sp>
          <p:nvSpPr>
            <p:cNvPr id="87" name="Rectangle 68">
              <a:extLst>
                <a:ext uri="{FF2B5EF4-FFF2-40B4-BE49-F238E27FC236}">
                  <a16:creationId xmlns:a16="http://schemas.microsoft.com/office/drawing/2014/main" id="{CB7CB498-8CDD-7E9A-4E3D-BC4F663E216C}"/>
                </a:ext>
              </a:extLst>
            </p:cNvPr>
            <p:cNvSpPr>
              <a:spLocks noChangeArrowheads="1"/>
            </p:cNvSpPr>
            <p:nvPr/>
          </p:nvSpPr>
          <p:spPr bwMode="auto">
            <a:xfrm>
              <a:off x="3368" y="936"/>
              <a:ext cx="1530" cy="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spcBef>
                  <a:spcPct val="50000"/>
                </a:spcBef>
              </a:pPr>
              <a:r>
                <a:rPr lang="en-US" altLang="ar-EG" sz="2786" b="1">
                  <a:solidFill>
                    <a:schemeClr val="bg1"/>
                  </a:solidFill>
                </a:rPr>
                <a:t>Supplier</a:t>
              </a:r>
            </a:p>
          </p:txBody>
        </p:sp>
      </p:grpSp>
    </p:spTree>
    <p:extLst>
      <p:ext uri="{BB962C8B-B14F-4D97-AF65-F5344CB8AC3E}">
        <p14:creationId xmlns:p14="http://schemas.microsoft.com/office/powerpoint/2010/main" val="1360413556"/>
      </p:ext>
    </p:extLst>
  </p:cSld>
  <p:clrMapOvr>
    <a:masterClrMapping/>
  </p:clrMapOvr>
  <mc:AlternateContent xmlns:mc="http://schemas.openxmlformats.org/markup-compatibility/2006" xmlns:p14="http://schemas.microsoft.com/office/powerpoint/2010/main">
    <mc:Choice Requires="p14">
      <p:transition spd="slow" p14:dur="2000" advTm="186740"/>
    </mc:Choice>
    <mc:Fallback xmlns="">
      <p:transition spd="slow" advTm="18674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5"/>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6"/>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6"/>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7"/>
          <a:stretch>
            <a:fillRect/>
          </a:stretch>
        </p:blipFill>
        <p:spPr>
          <a:xfrm>
            <a:off x="0" y="8964"/>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143" b="1" dirty="0">
                <a:solidFill>
                  <a:srgbClr val="FFC000"/>
                </a:solidFill>
              </a:rPr>
              <a:t>Purchasing Techniques</a:t>
            </a:r>
          </a:p>
        </p:txBody>
      </p:sp>
      <p:sp>
        <p:nvSpPr>
          <p:cNvPr id="89" name="Rectangle 3">
            <a:extLst>
              <a:ext uri="{FF2B5EF4-FFF2-40B4-BE49-F238E27FC236}">
                <a16:creationId xmlns:a16="http://schemas.microsoft.com/office/drawing/2014/main" id="{9ECFC622-F70F-404A-D75F-8289CF7677E6}"/>
              </a:ext>
            </a:extLst>
          </p:cNvPr>
          <p:cNvSpPr txBox="1">
            <a:spLocks noChangeArrowheads="1"/>
          </p:cNvSpPr>
          <p:nvPr/>
        </p:nvSpPr>
        <p:spPr>
          <a:xfrm>
            <a:off x="3255355" y="1497076"/>
            <a:ext cx="8163128" cy="4351338"/>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dirty="0"/>
              <a:t>Drop shipping and special packaging</a:t>
            </a:r>
          </a:p>
          <a:p>
            <a:pPr marL="367383" indent="-367383"/>
            <a:r>
              <a:rPr lang="en-US" altLang="ar-EG" dirty="0"/>
              <a:t>Blanket orders</a:t>
            </a:r>
          </a:p>
          <a:p>
            <a:pPr marL="367383" indent="-367383"/>
            <a:r>
              <a:rPr lang="en-US" altLang="ar-EG" dirty="0"/>
              <a:t>Invoice less purchasing</a:t>
            </a:r>
          </a:p>
          <a:p>
            <a:pPr marL="367383" indent="-367383"/>
            <a:r>
              <a:rPr lang="en-US" altLang="ar-EG" dirty="0"/>
              <a:t>Electronic ordering and funds transfer</a:t>
            </a:r>
          </a:p>
          <a:p>
            <a:pPr marL="367383" indent="-367383"/>
            <a:r>
              <a:rPr lang="en-US" altLang="ar-EG" dirty="0"/>
              <a:t>Electronic data interchange (EDI)</a:t>
            </a:r>
          </a:p>
          <a:p>
            <a:pPr marL="367383" indent="-367383"/>
            <a:r>
              <a:rPr lang="en-US" altLang="ar-EG" dirty="0"/>
              <a:t>Stockless purchasing</a:t>
            </a:r>
          </a:p>
          <a:p>
            <a:pPr marL="367383" indent="-367383"/>
            <a:r>
              <a:rPr lang="en-US" altLang="ar-EG" dirty="0"/>
              <a:t>Standardization</a:t>
            </a:r>
          </a:p>
          <a:p>
            <a:pPr marL="367383" indent="-367383"/>
            <a:r>
              <a:rPr lang="en-US" altLang="ar-EG" dirty="0"/>
              <a:t>Outsourcing</a:t>
            </a:r>
          </a:p>
        </p:txBody>
      </p:sp>
    </p:spTree>
    <p:custDataLst>
      <p:tags r:id="rId1"/>
    </p:custDataLst>
    <p:extLst>
      <p:ext uri="{BB962C8B-B14F-4D97-AF65-F5344CB8AC3E}">
        <p14:creationId xmlns:p14="http://schemas.microsoft.com/office/powerpoint/2010/main" val="3411167667"/>
      </p:ext>
    </p:extLst>
  </p:cSld>
  <p:clrMapOvr>
    <a:masterClrMapping/>
  </p:clrMapOvr>
  <mc:AlternateContent xmlns:mc="http://schemas.openxmlformats.org/markup-compatibility/2006" xmlns:p14="http://schemas.microsoft.com/office/powerpoint/2010/main">
    <mc:Choice Requires="p14">
      <p:transition spd="slow" p14:dur="2000" advTm="128463"/>
    </mc:Choice>
    <mc:Fallback xmlns="">
      <p:transition spd="slow" advTm="1284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0" y="8964"/>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Make/Buy Considerations</a:t>
            </a:r>
            <a:endParaRPr lang="en-US" altLang="ar-EG" sz="5143" b="1" dirty="0">
              <a:solidFill>
                <a:srgbClr val="FFC000"/>
              </a:solidFill>
            </a:endParaRPr>
          </a:p>
        </p:txBody>
      </p:sp>
      <p:sp>
        <p:nvSpPr>
          <p:cNvPr id="11" name="Rectangle 3">
            <a:extLst>
              <a:ext uri="{FF2B5EF4-FFF2-40B4-BE49-F238E27FC236}">
                <a16:creationId xmlns:a16="http://schemas.microsoft.com/office/drawing/2014/main" id="{FC714D93-270E-69C1-49F0-EAE2FB12948F}"/>
              </a:ext>
            </a:extLst>
          </p:cNvPr>
          <p:cNvSpPr txBox="1">
            <a:spLocks noChangeArrowheads="1"/>
          </p:cNvSpPr>
          <p:nvPr/>
        </p:nvSpPr>
        <p:spPr>
          <a:xfrm>
            <a:off x="1945532" y="1770226"/>
            <a:ext cx="4280170"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0254" indent="-510254">
              <a:buClr>
                <a:srgbClr val="FF0000"/>
              </a:buClr>
              <a:buFontTx/>
              <a:buAutoNum type="arabicPeriod"/>
            </a:pPr>
            <a:r>
              <a:rPr lang="en-US" altLang="ar-EG" sz="2571" dirty="0"/>
              <a:t>Maintain core competencies and protect personnel from layoff</a:t>
            </a:r>
          </a:p>
          <a:p>
            <a:pPr marL="510254" indent="-510254">
              <a:buClr>
                <a:srgbClr val="FF0000"/>
              </a:buClr>
              <a:buFontTx/>
              <a:buAutoNum type="arabicPeriod"/>
            </a:pPr>
            <a:r>
              <a:rPr lang="en-US" altLang="ar-EG" sz="2571" dirty="0"/>
              <a:t>Lower production cost</a:t>
            </a:r>
          </a:p>
          <a:p>
            <a:pPr marL="510254" indent="-510254">
              <a:buClr>
                <a:srgbClr val="FF0000"/>
              </a:buClr>
              <a:buFontTx/>
              <a:buAutoNum type="arabicPeriod"/>
            </a:pPr>
            <a:r>
              <a:rPr lang="en-US" altLang="ar-EG" sz="2571" dirty="0"/>
              <a:t>Unsuitable suppliers</a:t>
            </a:r>
          </a:p>
          <a:p>
            <a:pPr marL="510254" indent="-510254">
              <a:buClr>
                <a:srgbClr val="FF0000"/>
              </a:buClr>
              <a:buFontTx/>
              <a:buAutoNum type="arabicPeriod"/>
            </a:pPr>
            <a:r>
              <a:rPr lang="en-US" altLang="ar-EG" sz="2571" dirty="0"/>
              <a:t>Assure adequate supply</a:t>
            </a:r>
          </a:p>
          <a:p>
            <a:pPr marL="510254" indent="-510254">
              <a:buClr>
                <a:srgbClr val="FF0000"/>
              </a:buClr>
              <a:buFontTx/>
              <a:buAutoNum type="arabicPeriod"/>
            </a:pPr>
            <a:r>
              <a:rPr lang="en-US" altLang="ar-EG" sz="2571" dirty="0"/>
              <a:t>Utilize surplus labor and make a marginal contribution</a:t>
            </a:r>
          </a:p>
        </p:txBody>
      </p:sp>
      <p:sp>
        <p:nvSpPr>
          <p:cNvPr id="12" name="Rectangle 4">
            <a:extLst>
              <a:ext uri="{FF2B5EF4-FFF2-40B4-BE49-F238E27FC236}">
                <a16:creationId xmlns:a16="http://schemas.microsoft.com/office/drawing/2014/main" id="{8AC8E83F-B65F-D4F2-9172-6F8DFBC74E20}"/>
              </a:ext>
            </a:extLst>
          </p:cNvPr>
          <p:cNvSpPr txBox="1">
            <a:spLocks noChangeArrowheads="1"/>
          </p:cNvSpPr>
          <p:nvPr/>
        </p:nvSpPr>
        <p:spPr>
          <a:xfrm>
            <a:off x="6931508" y="1923528"/>
            <a:ext cx="4280170" cy="3584359"/>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0254" indent="-510254">
              <a:buClr>
                <a:srgbClr val="FF0000"/>
              </a:buClr>
              <a:buFontTx/>
              <a:buAutoNum type="arabicPeriod"/>
            </a:pPr>
            <a:r>
              <a:rPr lang="en-US" altLang="ar-EG" sz="2571" dirty="0"/>
              <a:t>Frees management to deal with its primary business</a:t>
            </a:r>
          </a:p>
          <a:p>
            <a:pPr marL="510254" indent="-510254">
              <a:buClr>
                <a:srgbClr val="FF0000"/>
              </a:buClr>
              <a:buFontTx/>
              <a:buAutoNum type="arabicPeriod"/>
            </a:pPr>
            <a:r>
              <a:rPr lang="en-US" altLang="ar-EG" sz="2571" dirty="0"/>
              <a:t>Lower acquisition cost</a:t>
            </a:r>
          </a:p>
          <a:p>
            <a:pPr marL="510254" indent="-510254">
              <a:buClr>
                <a:srgbClr val="FF0000"/>
              </a:buClr>
              <a:buFontTx/>
              <a:buAutoNum type="arabicPeriod"/>
            </a:pPr>
            <a:r>
              <a:rPr lang="en-US" altLang="ar-EG" sz="2571" dirty="0"/>
              <a:t>Preserve supplier commitment</a:t>
            </a:r>
          </a:p>
          <a:p>
            <a:pPr marL="510254" indent="-510254">
              <a:buClr>
                <a:srgbClr val="FF0000"/>
              </a:buClr>
              <a:buFontTx/>
              <a:buAutoNum type="arabicPeriod"/>
            </a:pPr>
            <a:r>
              <a:rPr lang="en-US" altLang="ar-EG" sz="2571" dirty="0"/>
              <a:t>Obtain technical or management ability</a:t>
            </a:r>
          </a:p>
          <a:p>
            <a:pPr marL="510254" indent="-510254">
              <a:buClr>
                <a:srgbClr val="FF0000"/>
              </a:buClr>
              <a:buFontTx/>
              <a:buAutoNum type="arabicPeriod"/>
            </a:pPr>
            <a:r>
              <a:rPr lang="en-US" altLang="ar-EG" sz="2571" dirty="0"/>
              <a:t>Inadequate capacity</a:t>
            </a:r>
          </a:p>
        </p:txBody>
      </p:sp>
      <p:sp>
        <p:nvSpPr>
          <p:cNvPr id="13" name="Rectangle 5">
            <a:extLst>
              <a:ext uri="{FF2B5EF4-FFF2-40B4-BE49-F238E27FC236}">
                <a16:creationId xmlns:a16="http://schemas.microsoft.com/office/drawing/2014/main" id="{20EB8063-2C74-FB6C-29C0-A47AF3D56B54}"/>
              </a:ext>
            </a:extLst>
          </p:cNvPr>
          <p:cNvSpPr>
            <a:spLocks noChangeArrowheads="1"/>
          </p:cNvSpPr>
          <p:nvPr/>
        </p:nvSpPr>
        <p:spPr bwMode="auto">
          <a:xfrm>
            <a:off x="2334640" y="1273208"/>
            <a:ext cx="8689810" cy="549593"/>
          </a:xfrm>
          <a:prstGeom prst="rect">
            <a:avLst/>
          </a:prstGeom>
          <a:ln/>
        </p:spPr>
        <p:style>
          <a:lnRef idx="2">
            <a:schemeClr val="accent1"/>
          </a:lnRef>
          <a:fillRef idx="1">
            <a:schemeClr val="lt1"/>
          </a:fillRef>
          <a:effectRef idx="0">
            <a:schemeClr val="accent1"/>
          </a:effectRef>
          <a:fontRef idx="minor">
            <a:schemeClr val="dk1"/>
          </a:fontRef>
        </p:style>
        <p:txBody>
          <a:bodyPr wrap="squar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714" b="1" dirty="0">
                <a:latin typeface="Arial" panose="020B0604020202020204" pitchFamily="34" charset="0"/>
              </a:rPr>
              <a:t>   </a:t>
            </a:r>
            <a:r>
              <a:rPr lang="en-US" altLang="ar-EG" sz="3000" b="1" dirty="0">
                <a:latin typeface="Arial" panose="020B0604020202020204" pitchFamily="34" charset="0"/>
              </a:rPr>
              <a:t>Reasons for Making      Reasons for Buying</a:t>
            </a:r>
          </a:p>
        </p:txBody>
      </p:sp>
    </p:spTree>
    <p:extLst>
      <p:ext uri="{BB962C8B-B14F-4D97-AF65-F5344CB8AC3E}">
        <p14:creationId xmlns:p14="http://schemas.microsoft.com/office/powerpoint/2010/main" val="2022775951"/>
      </p:ext>
    </p:extLst>
  </p:cSld>
  <p:clrMapOvr>
    <a:masterClrMapping/>
  </p:clrMapOvr>
  <mc:AlternateContent xmlns:mc="http://schemas.openxmlformats.org/markup-compatibility/2006" xmlns:p14="http://schemas.microsoft.com/office/powerpoint/2010/main">
    <mc:Choice Requires="p14">
      <p:transition spd="slow" p14:dur="2000" advTm="280329"/>
    </mc:Choice>
    <mc:Fallback xmlns="">
      <p:transition spd="slow" advTm="2803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0" y="8964"/>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Make/Buy Considerations</a:t>
            </a:r>
            <a:endParaRPr lang="en-US" altLang="ar-EG" sz="5143" b="1" dirty="0">
              <a:solidFill>
                <a:srgbClr val="FFC000"/>
              </a:solidFill>
            </a:endParaRPr>
          </a:p>
        </p:txBody>
      </p:sp>
      <p:sp>
        <p:nvSpPr>
          <p:cNvPr id="13" name="Rectangle 5">
            <a:extLst>
              <a:ext uri="{FF2B5EF4-FFF2-40B4-BE49-F238E27FC236}">
                <a16:creationId xmlns:a16="http://schemas.microsoft.com/office/drawing/2014/main" id="{20EB8063-2C74-FB6C-29C0-A47AF3D56B54}"/>
              </a:ext>
            </a:extLst>
          </p:cNvPr>
          <p:cNvSpPr>
            <a:spLocks noChangeArrowheads="1"/>
          </p:cNvSpPr>
          <p:nvPr/>
        </p:nvSpPr>
        <p:spPr bwMode="auto">
          <a:xfrm>
            <a:off x="2217906" y="1140730"/>
            <a:ext cx="8912692" cy="549593"/>
          </a:xfrm>
          <a:prstGeom prst="rect">
            <a:avLst/>
          </a:prstGeom>
          <a:ln/>
        </p:spPr>
        <p:style>
          <a:lnRef idx="2">
            <a:schemeClr val="accent1"/>
          </a:lnRef>
          <a:fillRef idx="1">
            <a:schemeClr val="lt1"/>
          </a:fillRef>
          <a:effectRef idx="0">
            <a:schemeClr val="accent1"/>
          </a:effectRef>
          <a:fontRef idx="minor">
            <a:schemeClr val="dk1"/>
          </a:fontRef>
        </p:style>
        <p:txBody>
          <a:bodyPr wrap="squar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1714" b="1" dirty="0">
                <a:latin typeface="Arial" panose="020B0604020202020204" pitchFamily="34" charset="0"/>
              </a:rPr>
              <a:t>   </a:t>
            </a:r>
            <a:r>
              <a:rPr lang="en-US" altLang="ar-EG" sz="3000" b="1" dirty="0">
                <a:latin typeface="Arial" panose="020B0604020202020204" pitchFamily="34" charset="0"/>
              </a:rPr>
              <a:t>Reasons for Making         Reasons for Buying</a:t>
            </a:r>
          </a:p>
        </p:txBody>
      </p:sp>
      <p:sp>
        <p:nvSpPr>
          <p:cNvPr id="14" name="Rectangle 3">
            <a:extLst>
              <a:ext uri="{FF2B5EF4-FFF2-40B4-BE49-F238E27FC236}">
                <a16:creationId xmlns:a16="http://schemas.microsoft.com/office/drawing/2014/main" id="{9D586C1B-2FB0-BBC4-312C-40B607BF7537}"/>
              </a:ext>
            </a:extLst>
          </p:cNvPr>
          <p:cNvSpPr txBox="1">
            <a:spLocks noChangeArrowheads="1"/>
          </p:cNvSpPr>
          <p:nvPr/>
        </p:nvSpPr>
        <p:spPr>
          <a:xfrm>
            <a:off x="1784866" y="1739916"/>
            <a:ext cx="4233242" cy="4132432"/>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28614" indent="-428614">
              <a:buClr>
                <a:srgbClr val="FF0000"/>
              </a:buClr>
              <a:buFontTx/>
              <a:buAutoNum type="arabicPeriod" startAt="6"/>
            </a:pPr>
            <a:r>
              <a:rPr lang="en-US" altLang="ar-EG" sz="2571" dirty="0"/>
              <a:t>Obtain desired quantity</a:t>
            </a:r>
          </a:p>
          <a:p>
            <a:pPr marL="428614" indent="-428614">
              <a:buClr>
                <a:srgbClr val="FF0000"/>
              </a:buClr>
              <a:buFontTx/>
              <a:buAutoNum type="arabicPeriod" startAt="6"/>
            </a:pPr>
            <a:r>
              <a:rPr lang="en-US" altLang="ar-EG" sz="2571" dirty="0"/>
              <a:t>Remove supplier collusion</a:t>
            </a:r>
          </a:p>
          <a:p>
            <a:pPr marL="428614" indent="-428614">
              <a:buClr>
                <a:srgbClr val="FF0000"/>
              </a:buClr>
              <a:buFontTx/>
              <a:buAutoNum type="arabicPeriod" startAt="6"/>
            </a:pPr>
            <a:r>
              <a:rPr lang="en-US" altLang="ar-EG" sz="2571" dirty="0"/>
              <a:t>Obtain a unique item that would entail a prohibitive commitment from the supplier</a:t>
            </a:r>
          </a:p>
          <a:p>
            <a:pPr marL="428614" indent="-428614">
              <a:buClr>
                <a:srgbClr val="FF0000"/>
              </a:buClr>
              <a:buFontTx/>
              <a:buAutoNum type="arabicPeriod" startAt="6"/>
            </a:pPr>
            <a:r>
              <a:rPr lang="en-US" altLang="ar-EG" sz="2571" dirty="0"/>
              <a:t>Protect proprietary design or quality</a:t>
            </a:r>
          </a:p>
          <a:p>
            <a:pPr marL="428614" indent="-428614">
              <a:buClr>
                <a:srgbClr val="FF0000"/>
              </a:buClr>
              <a:buFontTx/>
              <a:buAutoNum type="arabicPeriod" startAt="6"/>
            </a:pPr>
            <a:r>
              <a:rPr lang="en-US" altLang="ar-EG" sz="2571" dirty="0"/>
              <a:t>Increase or maintain size of company</a:t>
            </a:r>
          </a:p>
          <a:p>
            <a:pPr marL="428614" indent="-428614">
              <a:buClr>
                <a:srgbClr val="FF0000"/>
              </a:buClr>
              <a:buFontTx/>
              <a:buAutoNum type="arabicPeriod" startAt="6"/>
            </a:pPr>
            <a:endParaRPr lang="en-US" altLang="ar-EG" sz="2250" dirty="0"/>
          </a:p>
        </p:txBody>
      </p:sp>
      <p:sp>
        <p:nvSpPr>
          <p:cNvPr id="15" name="Rectangle 4">
            <a:extLst>
              <a:ext uri="{FF2B5EF4-FFF2-40B4-BE49-F238E27FC236}">
                <a16:creationId xmlns:a16="http://schemas.microsoft.com/office/drawing/2014/main" id="{98FAB261-CA8A-5EEC-9686-06BE7509E9AB}"/>
              </a:ext>
            </a:extLst>
          </p:cNvPr>
          <p:cNvSpPr txBox="1">
            <a:spLocks noChangeArrowheads="1"/>
          </p:cNvSpPr>
          <p:nvPr/>
        </p:nvSpPr>
        <p:spPr>
          <a:xfrm>
            <a:off x="6882869" y="1694968"/>
            <a:ext cx="3855925" cy="3835520"/>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28614" indent="-428614">
              <a:buClr>
                <a:srgbClr val="FF0000"/>
              </a:buClr>
              <a:buFontTx/>
              <a:buAutoNum type="arabicPeriod" startAt="6"/>
            </a:pPr>
            <a:r>
              <a:rPr lang="en-US" altLang="ar-EG" sz="2571" dirty="0"/>
              <a:t>Reduce inventory costs</a:t>
            </a:r>
          </a:p>
          <a:p>
            <a:pPr marL="428614" indent="-428614">
              <a:buClr>
                <a:srgbClr val="FF0000"/>
              </a:buClr>
              <a:buFontTx/>
              <a:buAutoNum type="arabicPeriod" startAt="6"/>
            </a:pPr>
            <a:r>
              <a:rPr lang="en-US" altLang="ar-EG" sz="2571" dirty="0"/>
              <a:t>Ensure flexibility and alternate source of supply</a:t>
            </a:r>
          </a:p>
          <a:p>
            <a:pPr marL="428614" indent="-428614">
              <a:buClr>
                <a:srgbClr val="FF0000"/>
              </a:buClr>
              <a:buFontTx/>
              <a:buAutoNum type="arabicPeriod" startAt="6"/>
            </a:pPr>
            <a:r>
              <a:rPr lang="en-US" altLang="ar-EG" sz="2571" dirty="0"/>
              <a:t>Inadequate managerial or technical resources</a:t>
            </a:r>
          </a:p>
          <a:p>
            <a:pPr marL="428614" indent="-428614">
              <a:buClr>
                <a:srgbClr val="FF0000"/>
              </a:buClr>
              <a:buFontTx/>
              <a:buAutoNum type="arabicPeriod" startAt="6"/>
            </a:pPr>
            <a:r>
              <a:rPr lang="en-US" altLang="ar-EG" sz="2571" dirty="0"/>
              <a:t>Reciprocity</a:t>
            </a:r>
          </a:p>
          <a:p>
            <a:pPr marL="428614" indent="-428614">
              <a:buClr>
                <a:srgbClr val="FF0000"/>
              </a:buClr>
              <a:buFontTx/>
              <a:buAutoNum type="arabicPeriod" startAt="6"/>
            </a:pPr>
            <a:r>
              <a:rPr lang="en-US" altLang="ar-EG" sz="2571" dirty="0"/>
              <a:t>Item is protected by patent or trade secret</a:t>
            </a:r>
          </a:p>
          <a:p>
            <a:pPr marL="428614" indent="-428614">
              <a:buClr>
                <a:srgbClr val="FF0000"/>
              </a:buClr>
              <a:buFontTx/>
              <a:buAutoNum type="arabicPeriod" startAt="6"/>
            </a:pPr>
            <a:endParaRPr lang="en-US" altLang="ar-EG" sz="2571" dirty="0"/>
          </a:p>
        </p:txBody>
      </p:sp>
    </p:spTree>
    <p:extLst>
      <p:ext uri="{BB962C8B-B14F-4D97-AF65-F5344CB8AC3E}">
        <p14:creationId xmlns:p14="http://schemas.microsoft.com/office/powerpoint/2010/main" val="3619219753"/>
      </p:ext>
    </p:extLst>
  </p:cSld>
  <p:clrMapOvr>
    <a:masterClrMapping/>
  </p:clrMapOvr>
  <mc:AlternateContent xmlns:mc="http://schemas.openxmlformats.org/markup-compatibility/2006" xmlns:p14="http://schemas.microsoft.com/office/powerpoint/2010/main">
    <mc:Choice Requires="p14">
      <p:transition spd="slow" p14:dur="2000" advTm="146249"/>
    </mc:Choice>
    <mc:Fallback xmlns="">
      <p:transition spd="slow" advTm="14624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0" y="8964"/>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Supply-Chain Strategies</a:t>
            </a:r>
            <a:endParaRPr lang="en-US" altLang="ar-EG" sz="5143" b="1" dirty="0">
              <a:solidFill>
                <a:srgbClr val="FFC000"/>
              </a:solidFill>
            </a:endParaRPr>
          </a:p>
        </p:txBody>
      </p:sp>
      <p:sp>
        <p:nvSpPr>
          <p:cNvPr id="17" name="TextBox 16">
            <a:extLst>
              <a:ext uri="{FF2B5EF4-FFF2-40B4-BE49-F238E27FC236}">
                <a16:creationId xmlns:a16="http://schemas.microsoft.com/office/drawing/2014/main" id="{1CB417FE-D517-EE2F-AAA2-534A785E15DB}"/>
              </a:ext>
            </a:extLst>
          </p:cNvPr>
          <p:cNvSpPr txBox="1"/>
          <p:nvPr/>
        </p:nvSpPr>
        <p:spPr>
          <a:xfrm>
            <a:off x="1138136" y="1761481"/>
            <a:ext cx="9046724" cy="4031873"/>
          </a:xfrm>
          <a:prstGeom prst="rect">
            <a:avLst/>
          </a:prstGeom>
          <a:noFill/>
        </p:spPr>
        <p:txBody>
          <a:bodyPr wrap="square">
            <a:spAutoFit/>
          </a:bodyPr>
          <a:lstStyle/>
          <a:p>
            <a:pPr marL="367383" indent="-367383"/>
            <a:r>
              <a:rPr lang="en-US" altLang="ar-EG" sz="3200" dirty="0"/>
              <a:t>Plans to help achieve company mission</a:t>
            </a:r>
          </a:p>
          <a:p>
            <a:pPr marL="367383" indent="-367383"/>
            <a:r>
              <a:rPr lang="en-US" altLang="ar-EG" sz="3200" dirty="0"/>
              <a:t>Affect long-term competitive position</a:t>
            </a:r>
          </a:p>
          <a:p>
            <a:pPr marL="367383" indent="-367383"/>
            <a:r>
              <a:rPr lang="en-US" altLang="ar-EG" sz="3200" dirty="0"/>
              <a:t>Strategic options</a:t>
            </a:r>
          </a:p>
          <a:p>
            <a:pPr marL="795997" lvl="1" indent="-306153"/>
            <a:r>
              <a:rPr lang="en-US" altLang="ar-EG" sz="3200" dirty="0"/>
              <a:t>Many suppliers</a:t>
            </a:r>
          </a:p>
          <a:p>
            <a:pPr marL="795997" lvl="1" indent="-306153"/>
            <a:r>
              <a:rPr lang="en-US" altLang="ar-EG" sz="3200" dirty="0"/>
              <a:t>Few suppliers</a:t>
            </a:r>
          </a:p>
          <a:p>
            <a:pPr marL="795997" lvl="1" indent="-306153"/>
            <a:r>
              <a:rPr lang="en-US" altLang="ar-EG" sz="3200" dirty="0"/>
              <a:t>Keiretsu network</a:t>
            </a:r>
          </a:p>
          <a:p>
            <a:pPr marL="795997" lvl="1" indent="-306153"/>
            <a:r>
              <a:rPr lang="en-US" altLang="ar-EG" sz="3200" dirty="0"/>
              <a:t>Vertical integration</a:t>
            </a:r>
          </a:p>
          <a:p>
            <a:pPr marL="795997" lvl="1" indent="-306153"/>
            <a:r>
              <a:rPr lang="en-US" altLang="ar-EG" sz="3200" dirty="0"/>
              <a:t>Virtual company</a:t>
            </a:r>
          </a:p>
        </p:txBody>
      </p:sp>
      <p:pic>
        <p:nvPicPr>
          <p:cNvPr id="18" name="Picture 3">
            <a:extLst>
              <a:ext uri="{FF2B5EF4-FFF2-40B4-BE49-F238E27FC236}">
                <a16:creationId xmlns:a16="http://schemas.microsoft.com/office/drawing/2014/main" id="{47B572FD-D869-165A-C91B-9D3838FE9204}"/>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6769" y="1951815"/>
            <a:ext cx="2864304" cy="3024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9374633"/>
      </p:ext>
    </p:extLst>
  </p:cSld>
  <p:clrMapOvr>
    <a:masterClrMapping/>
  </p:clrMapOvr>
  <mc:AlternateContent xmlns:mc="http://schemas.openxmlformats.org/markup-compatibility/2006" xmlns:p14="http://schemas.microsoft.com/office/powerpoint/2010/main">
    <mc:Choice Requires="p14">
      <p:transition spd="slow" p14:dur="2000" advTm="71365"/>
    </mc:Choice>
    <mc:Fallback xmlns="">
      <p:transition spd="slow" advTm="7136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0" y="8964"/>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8" name="Rectangle 2">
            <a:extLst>
              <a:ext uri="{FF2B5EF4-FFF2-40B4-BE49-F238E27FC236}">
                <a16:creationId xmlns:a16="http://schemas.microsoft.com/office/drawing/2014/main" id="{E72C8C05-871D-5A9C-394A-4FD2CB923AC6}"/>
              </a:ext>
            </a:extLst>
          </p:cNvPr>
          <p:cNvSpPr>
            <a:spLocks noGrp="1" noChangeArrowheads="1"/>
          </p:cNvSpPr>
          <p:nvPr>
            <p:ph type="title"/>
          </p:nvPr>
        </p:nvSpPr>
        <p:spPr>
          <a:xfrm>
            <a:off x="3255355" y="151282"/>
            <a:ext cx="8163128" cy="1325563"/>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chor="ctr">
            <a:normAutofit/>
          </a:bodyPr>
          <a:lstStyle/>
          <a:p>
            <a:pPr eaLnBrk="1" hangingPunct="1"/>
            <a:r>
              <a:rPr lang="en-US" altLang="ar-EG" sz="5400" b="1" dirty="0">
                <a:solidFill>
                  <a:srgbClr val="FFC000"/>
                </a:solidFill>
              </a:rPr>
              <a:t>Supply-Chain Strategies</a:t>
            </a:r>
            <a:endParaRPr lang="en-US" altLang="ar-EG" sz="5143" b="1" dirty="0">
              <a:solidFill>
                <a:srgbClr val="FFC000"/>
              </a:solidFill>
            </a:endParaRPr>
          </a:p>
        </p:txBody>
      </p:sp>
      <p:sp>
        <p:nvSpPr>
          <p:cNvPr id="12" name="Rectangle 3">
            <a:extLst>
              <a:ext uri="{FF2B5EF4-FFF2-40B4-BE49-F238E27FC236}">
                <a16:creationId xmlns:a16="http://schemas.microsoft.com/office/drawing/2014/main" id="{C0E32EF2-30B7-07A1-FFDC-CF9A6639F77E}"/>
              </a:ext>
            </a:extLst>
          </p:cNvPr>
          <p:cNvSpPr txBox="1">
            <a:spLocks noChangeArrowheads="1"/>
          </p:cNvSpPr>
          <p:nvPr/>
        </p:nvSpPr>
        <p:spPr>
          <a:xfrm>
            <a:off x="1508645" y="1596814"/>
            <a:ext cx="10515600" cy="4351338"/>
          </a:xfrm>
          <a:prstGeom prst="rect">
            <a:avLst/>
          </a:prstGeom>
        </p:spPr>
        <p:txBody>
          <a:bodyPr vert="horz" lIns="89565" tIns="44783" rIns="89565" bIns="44783"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EG" sz="3200" dirty="0"/>
              <a:t>Negotiate with many suppliers; play one supplier against another</a:t>
            </a:r>
          </a:p>
          <a:p>
            <a:r>
              <a:rPr lang="en-US" altLang="ar-EG" sz="3200" dirty="0"/>
              <a:t>Develop long-term “partnering”  arrangements with a few suppliers who will work with you to satisfy the end customer</a:t>
            </a:r>
          </a:p>
          <a:p>
            <a:r>
              <a:rPr lang="en-US" altLang="ar-EG" sz="3200" dirty="0"/>
              <a:t>Vertically integrate; buy the actual supplier</a:t>
            </a:r>
          </a:p>
          <a:p>
            <a:r>
              <a:rPr lang="en-US" altLang="ar-EG" sz="3200" dirty="0"/>
              <a:t>Keiretsu - have your suppliers become part of a company coalition</a:t>
            </a:r>
          </a:p>
          <a:p>
            <a:r>
              <a:rPr lang="en-US" altLang="ar-EG" sz="3200" dirty="0"/>
              <a:t>Create a virtual company that uses suppliers on an as-needed basis.</a:t>
            </a:r>
          </a:p>
        </p:txBody>
      </p:sp>
    </p:spTree>
    <p:extLst>
      <p:ext uri="{BB962C8B-B14F-4D97-AF65-F5344CB8AC3E}">
        <p14:creationId xmlns:p14="http://schemas.microsoft.com/office/powerpoint/2010/main" val="1240853803"/>
      </p:ext>
    </p:extLst>
  </p:cSld>
  <p:clrMapOvr>
    <a:masterClrMapping/>
  </p:clrMapOvr>
  <mc:AlternateContent xmlns:mc="http://schemas.openxmlformats.org/markup-compatibility/2006" xmlns:p14="http://schemas.microsoft.com/office/powerpoint/2010/main">
    <mc:Choice Requires="p14">
      <p:transition spd="slow" p14:dur="2000" advTm="129598"/>
    </mc:Choice>
    <mc:Fallback xmlns="">
      <p:transition spd="slow" advTm="12959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5"/>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6"/>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6"/>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7"/>
          <a:stretch>
            <a:fillRect/>
          </a:stretch>
        </p:blipFill>
        <p:spPr>
          <a:xfrm>
            <a:off x="0" y="8964"/>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2">
            <a:extLst>
              <a:ext uri="{FF2B5EF4-FFF2-40B4-BE49-F238E27FC236}">
                <a16:creationId xmlns:a16="http://schemas.microsoft.com/office/drawing/2014/main" id="{8C92C8C9-E288-B54C-D7E3-ACFAC6B2656B}"/>
              </a:ext>
            </a:extLst>
          </p:cNvPr>
          <p:cNvSpPr txBox="1">
            <a:spLocks noChangeArrowheads="1"/>
          </p:cNvSpPr>
          <p:nvPr/>
        </p:nvSpPr>
        <p:spPr>
          <a:xfrm>
            <a:off x="2127817" y="1602242"/>
            <a:ext cx="3855924"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2679" dirty="0"/>
              <a:t>Many sources per item</a:t>
            </a:r>
          </a:p>
          <a:p>
            <a:pPr marL="367383" indent="-367383"/>
            <a:r>
              <a:rPr lang="en-US" altLang="ar-EG" sz="2679" dirty="0"/>
              <a:t>Adversarial relationship</a:t>
            </a:r>
          </a:p>
          <a:p>
            <a:pPr marL="367383" indent="-367383"/>
            <a:r>
              <a:rPr lang="en-US" altLang="ar-EG" sz="2679" dirty="0"/>
              <a:t>Short-term</a:t>
            </a:r>
          </a:p>
          <a:p>
            <a:pPr marL="367383" indent="-367383"/>
            <a:r>
              <a:rPr lang="en-US" altLang="ar-EG" sz="2679" dirty="0"/>
              <a:t>Little openness</a:t>
            </a:r>
          </a:p>
          <a:p>
            <a:pPr marL="367383" indent="-367383"/>
            <a:r>
              <a:rPr lang="en-US" altLang="ar-EG" sz="2679" dirty="0"/>
              <a:t>Negotiated, sporadic PO’s</a:t>
            </a:r>
          </a:p>
          <a:p>
            <a:pPr marL="367383" indent="-367383"/>
            <a:r>
              <a:rPr lang="en-US" altLang="ar-EG" sz="2679" dirty="0"/>
              <a:t>High prices</a:t>
            </a:r>
          </a:p>
          <a:p>
            <a:pPr marL="367383" indent="-367383"/>
            <a:r>
              <a:rPr lang="en-US" altLang="ar-EG" sz="2679" dirty="0"/>
              <a:t>Infrequent, large lots</a:t>
            </a:r>
          </a:p>
          <a:p>
            <a:pPr marL="367383" indent="-367383"/>
            <a:r>
              <a:rPr lang="en-US" altLang="ar-EG" sz="2679" dirty="0"/>
              <a:t>Delivery to receiving dock</a:t>
            </a:r>
          </a:p>
        </p:txBody>
      </p:sp>
      <p:pic>
        <p:nvPicPr>
          <p:cNvPr id="13" name="Picture 3">
            <a:extLst>
              <a:ext uri="{FF2B5EF4-FFF2-40B4-BE49-F238E27FC236}">
                <a16:creationId xmlns:a16="http://schemas.microsoft.com/office/drawing/2014/main" id="{74C160C5-68B9-EDB2-7FE3-78A033AB3F64}"/>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15932" y="1753620"/>
            <a:ext cx="3929063" cy="3350759"/>
          </a:xfrm>
          <a:prstGeom prst="rect">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4" name="Rectangle 5">
            <a:extLst>
              <a:ext uri="{FF2B5EF4-FFF2-40B4-BE49-F238E27FC236}">
                <a16:creationId xmlns:a16="http://schemas.microsoft.com/office/drawing/2014/main" id="{A90AD494-C43C-98C4-5EB4-E00A298733B1}"/>
              </a:ext>
            </a:extLst>
          </p:cNvPr>
          <p:cNvSpPr>
            <a:spLocks noGrp="1" noChangeArrowheads="1"/>
          </p:cNvSpPr>
          <p:nvPr>
            <p:ph type="title"/>
          </p:nvPr>
        </p:nvSpPr>
        <p:spPr>
          <a:xfrm>
            <a:off x="3391242" y="278529"/>
            <a:ext cx="10978444" cy="1144700"/>
          </a:xfrm>
        </p:spPr>
        <p:txBody>
          <a:bodyPr vert="horz" lIns="89565" tIns="44783" rIns="89565" bIns="44783" rtlCol="0" anchor="ctr">
            <a:normAutofit/>
          </a:bodyPr>
          <a:lstStyle/>
          <a:p>
            <a:pPr eaLnBrk="1" hangingPunct="1"/>
            <a:r>
              <a:rPr lang="en-US" altLang="ar-EG" b="1" dirty="0">
                <a:solidFill>
                  <a:srgbClr val="FFC000"/>
                </a:solidFill>
              </a:rPr>
              <a:t>Many Suppliers Strategy</a:t>
            </a:r>
          </a:p>
        </p:txBody>
      </p:sp>
    </p:spTree>
    <p:custDataLst>
      <p:tags r:id="rId1"/>
    </p:custDataLst>
    <p:extLst>
      <p:ext uri="{BB962C8B-B14F-4D97-AF65-F5344CB8AC3E}">
        <p14:creationId xmlns:p14="http://schemas.microsoft.com/office/powerpoint/2010/main" val="4292845324"/>
      </p:ext>
    </p:extLst>
  </p:cSld>
  <p:clrMapOvr>
    <a:masterClrMapping/>
  </p:clrMapOvr>
  <mc:AlternateContent xmlns:mc="http://schemas.openxmlformats.org/markup-compatibility/2006" xmlns:p14="http://schemas.microsoft.com/office/powerpoint/2010/main">
    <mc:Choice Requires="p14">
      <p:transition spd="slow" p14:dur="2000" advTm="87711"/>
    </mc:Choice>
    <mc:Fallback xmlns="">
      <p:transition spd="slow" advTm="877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5"/>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6"/>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6"/>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7"/>
          <a:stretch>
            <a:fillRect/>
          </a:stretch>
        </p:blipFill>
        <p:spPr>
          <a:xfrm>
            <a:off x="11289" y="-32277"/>
            <a:ext cx="11457622" cy="1610200"/>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Rectangle 2">
            <a:extLst>
              <a:ext uri="{FF2B5EF4-FFF2-40B4-BE49-F238E27FC236}">
                <a16:creationId xmlns:a16="http://schemas.microsoft.com/office/drawing/2014/main" id="{D093B11C-7CEB-1799-5C18-5CF599E1A51D}"/>
              </a:ext>
            </a:extLst>
          </p:cNvPr>
          <p:cNvSpPr txBox="1">
            <a:spLocks noChangeArrowheads="1"/>
          </p:cNvSpPr>
          <p:nvPr/>
        </p:nvSpPr>
        <p:spPr>
          <a:xfrm>
            <a:off x="2127816" y="1602242"/>
            <a:ext cx="4662089"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2679" dirty="0"/>
              <a:t>1 or few sources per item</a:t>
            </a:r>
          </a:p>
          <a:p>
            <a:pPr marL="367383" indent="-367383"/>
            <a:r>
              <a:rPr lang="en-US" altLang="ar-EG" sz="2679" dirty="0"/>
              <a:t>Partnership (JIT)</a:t>
            </a:r>
          </a:p>
          <a:p>
            <a:pPr marL="367383" indent="-367383"/>
            <a:r>
              <a:rPr lang="en-US" altLang="ar-EG" sz="2679" dirty="0"/>
              <a:t>Long-term, stable</a:t>
            </a:r>
          </a:p>
          <a:p>
            <a:pPr marL="367383" indent="-367383"/>
            <a:r>
              <a:rPr lang="en-US" altLang="ar-EG" sz="2679" dirty="0"/>
              <a:t>On-site audits &amp; visits</a:t>
            </a:r>
          </a:p>
          <a:p>
            <a:pPr marL="367383" indent="-367383"/>
            <a:r>
              <a:rPr lang="en-US" altLang="ar-EG" sz="2679" dirty="0"/>
              <a:t>Exclusive contracts</a:t>
            </a:r>
          </a:p>
          <a:p>
            <a:pPr marL="367383" indent="-367383"/>
            <a:r>
              <a:rPr lang="en-US" altLang="ar-EG" sz="2679" dirty="0"/>
              <a:t>Low prices (large orders)</a:t>
            </a:r>
          </a:p>
          <a:p>
            <a:pPr marL="367383" indent="-367383"/>
            <a:r>
              <a:rPr lang="en-US" altLang="ar-EG" sz="2679" dirty="0"/>
              <a:t>Frequent, small lots</a:t>
            </a:r>
          </a:p>
          <a:p>
            <a:pPr marL="367383" indent="-367383"/>
            <a:r>
              <a:rPr lang="en-US" altLang="ar-EG" sz="2679" dirty="0"/>
              <a:t>Delivery to point of use</a:t>
            </a:r>
          </a:p>
        </p:txBody>
      </p:sp>
      <p:pic>
        <p:nvPicPr>
          <p:cNvPr id="16" name="Picture 3">
            <a:extLst>
              <a:ext uri="{FF2B5EF4-FFF2-40B4-BE49-F238E27FC236}">
                <a16:creationId xmlns:a16="http://schemas.microsoft.com/office/drawing/2014/main" id="{DF9A4378-7D3A-E956-778C-600BDEF6B96B}"/>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7064" y="2291060"/>
            <a:ext cx="3463018" cy="2707821"/>
          </a:xfrm>
          <a:prstGeom prst="rect">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7" name="Rectangle 5">
            <a:extLst>
              <a:ext uri="{FF2B5EF4-FFF2-40B4-BE49-F238E27FC236}">
                <a16:creationId xmlns:a16="http://schemas.microsoft.com/office/drawing/2014/main" id="{D1C4182C-E207-DEB2-1C12-E9DD7A81CAD8}"/>
              </a:ext>
            </a:extLst>
          </p:cNvPr>
          <p:cNvSpPr>
            <a:spLocks noGrp="1" noChangeArrowheads="1"/>
          </p:cNvSpPr>
          <p:nvPr>
            <p:ph type="title"/>
          </p:nvPr>
        </p:nvSpPr>
        <p:spPr>
          <a:xfrm>
            <a:off x="3527429" y="263314"/>
            <a:ext cx="10978444" cy="1144700"/>
          </a:xfrm>
        </p:spPr>
        <p:txBody>
          <a:bodyPr vert="horz" lIns="89565" tIns="44783" rIns="89565" bIns="44783" rtlCol="0" anchor="ctr">
            <a:normAutofit/>
          </a:bodyPr>
          <a:lstStyle/>
          <a:p>
            <a:pPr eaLnBrk="1" hangingPunct="1"/>
            <a:r>
              <a:rPr lang="en-US" altLang="ar-EG" b="1" dirty="0">
                <a:solidFill>
                  <a:srgbClr val="FFC000"/>
                </a:solidFill>
              </a:rPr>
              <a:t>Few Suppliers Strategy</a:t>
            </a:r>
          </a:p>
        </p:txBody>
      </p:sp>
    </p:spTree>
    <p:custDataLst>
      <p:tags r:id="rId1"/>
    </p:custDataLst>
    <p:extLst>
      <p:ext uri="{BB962C8B-B14F-4D97-AF65-F5344CB8AC3E}">
        <p14:creationId xmlns:p14="http://schemas.microsoft.com/office/powerpoint/2010/main" val="134967273"/>
      </p:ext>
    </p:extLst>
  </p:cSld>
  <p:clrMapOvr>
    <a:masterClrMapping/>
  </p:clrMapOvr>
  <mc:AlternateContent xmlns:mc="http://schemas.openxmlformats.org/markup-compatibility/2006" xmlns:p14="http://schemas.microsoft.com/office/powerpoint/2010/main">
    <mc:Choice Requires="p14">
      <p:transition spd="slow" p14:dur="2000" advTm="116992"/>
    </mc:Choice>
    <mc:Fallback xmlns="">
      <p:transition spd="slow" advTm="1169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08036" y="0"/>
            <a:ext cx="13313256" cy="1870982"/>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1" name="Rectangle 2">
            <a:extLst>
              <a:ext uri="{FF2B5EF4-FFF2-40B4-BE49-F238E27FC236}">
                <a16:creationId xmlns:a16="http://schemas.microsoft.com/office/drawing/2014/main" id="{E396FCB7-B6A5-F096-A6E6-F5BF19BA7E86}"/>
              </a:ext>
            </a:extLst>
          </p:cNvPr>
          <p:cNvSpPr>
            <a:spLocks noGrp="1" noChangeArrowheads="1"/>
          </p:cNvSpPr>
          <p:nvPr>
            <p:ph type="title"/>
          </p:nvPr>
        </p:nvSpPr>
        <p:spPr>
          <a:xfrm>
            <a:off x="3219855" y="365125"/>
            <a:ext cx="9123162" cy="1325563"/>
          </a:xfrm>
        </p:spPr>
        <p:txBody>
          <a:bodyPr vert="horz" lIns="89565" tIns="44783" rIns="89565" bIns="44783" rtlCol="0" anchor="ctr">
            <a:normAutofit/>
          </a:bodyPr>
          <a:lstStyle/>
          <a:p>
            <a:pPr eaLnBrk="1" hangingPunct="1">
              <a:lnSpc>
                <a:spcPct val="80000"/>
              </a:lnSpc>
            </a:pPr>
            <a:r>
              <a:rPr lang="en-US" altLang="ar-EG" b="1" dirty="0">
                <a:solidFill>
                  <a:srgbClr val="FFC000"/>
                </a:solidFill>
              </a:rPr>
              <a:t>Tactics for Close Supplier Relationships</a:t>
            </a:r>
          </a:p>
        </p:txBody>
      </p:sp>
      <p:sp>
        <p:nvSpPr>
          <p:cNvPr id="52" name="Rectangle 3">
            <a:extLst>
              <a:ext uri="{FF2B5EF4-FFF2-40B4-BE49-F238E27FC236}">
                <a16:creationId xmlns:a16="http://schemas.microsoft.com/office/drawing/2014/main" id="{EBA0928C-E70D-E383-9672-A10D9B60FE6A}"/>
              </a:ext>
            </a:extLst>
          </p:cNvPr>
          <p:cNvSpPr txBox="1">
            <a:spLocks noChangeArrowheads="1"/>
          </p:cNvSpPr>
          <p:nvPr/>
        </p:nvSpPr>
        <p:spPr>
          <a:xfrm>
            <a:off x="2127817" y="1602242"/>
            <a:ext cx="3855924" cy="4527777"/>
          </a:xfrm>
          <a:prstGeom prst="rect">
            <a:avLst/>
          </a:prstGeom>
        </p:spPr>
        <p:txBody>
          <a:bodyPr vert="horz" lIns="89565" tIns="44783" rIns="89565" bIns="44783"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EG" sz="2571" u="sng" dirty="0"/>
              <a:t>Tactic</a:t>
            </a:r>
            <a:endParaRPr lang="en-US" altLang="ar-EG" sz="2571" dirty="0"/>
          </a:p>
          <a:p>
            <a:r>
              <a:rPr lang="en-US" altLang="ar-EG" sz="2357" dirty="0"/>
              <a:t>Reduce total number of suppliers</a:t>
            </a:r>
          </a:p>
          <a:p>
            <a:pPr>
              <a:lnSpc>
                <a:spcPct val="120000"/>
              </a:lnSpc>
            </a:pPr>
            <a:r>
              <a:rPr lang="en-US" altLang="ar-EG" sz="2357" dirty="0"/>
              <a:t>Certify suppliers</a:t>
            </a:r>
          </a:p>
          <a:p>
            <a:pPr>
              <a:lnSpc>
                <a:spcPct val="70000"/>
              </a:lnSpc>
            </a:pPr>
            <a:endParaRPr lang="en-US" altLang="ar-EG" sz="2357" dirty="0"/>
          </a:p>
          <a:p>
            <a:pPr>
              <a:lnSpc>
                <a:spcPct val="80000"/>
              </a:lnSpc>
            </a:pPr>
            <a:endParaRPr lang="en-US" altLang="ar-EG" sz="2357" dirty="0"/>
          </a:p>
          <a:p>
            <a:r>
              <a:rPr lang="en-US" altLang="ar-EG" sz="2357" dirty="0"/>
              <a:t>Ask for JIT delivery from key suppliers</a:t>
            </a:r>
          </a:p>
          <a:p>
            <a:r>
              <a:rPr lang="en-US" altLang="ar-EG" sz="2357" dirty="0"/>
              <a:t>Involve key suppliers in new product design</a:t>
            </a:r>
          </a:p>
          <a:p>
            <a:r>
              <a:rPr lang="en-US" altLang="ar-EG" sz="2357" dirty="0"/>
              <a:t>Develop software linkages to suppliers</a:t>
            </a:r>
          </a:p>
          <a:p>
            <a:endParaRPr lang="en-US" altLang="ar-EG" sz="2357" dirty="0"/>
          </a:p>
        </p:txBody>
      </p:sp>
      <p:sp>
        <p:nvSpPr>
          <p:cNvPr id="53" name="Rectangle 4">
            <a:extLst>
              <a:ext uri="{FF2B5EF4-FFF2-40B4-BE49-F238E27FC236}">
                <a16:creationId xmlns:a16="http://schemas.microsoft.com/office/drawing/2014/main" id="{984E2215-A11C-3924-D752-BF5B7387E560}"/>
              </a:ext>
            </a:extLst>
          </p:cNvPr>
          <p:cNvSpPr txBox="1">
            <a:spLocks noChangeArrowheads="1"/>
          </p:cNvSpPr>
          <p:nvPr/>
        </p:nvSpPr>
        <p:spPr>
          <a:xfrm>
            <a:off x="6211661" y="1602242"/>
            <a:ext cx="3855925" cy="4527777"/>
          </a:xfrm>
          <a:prstGeom prst="rect">
            <a:avLst/>
          </a:prstGeom>
        </p:spPr>
        <p:txBody>
          <a:bodyPr vert="horz" lIns="89565" tIns="44783" rIns="89565" bIns="44783"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EG" sz="2143" u="sng" dirty="0"/>
              <a:t>Results</a:t>
            </a:r>
            <a:endParaRPr lang="en-US" altLang="ar-EG" sz="2143" dirty="0"/>
          </a:p>
          <a:p>
            <a:r>
              <a:rPr lang="en-US" altLang="ar-EG" sz="2357" dirty="0"/>
              <a:t>Average 20% reduction in 5 years</a:t>
            </a:r>
          </a:p>
          <a:p>
            <a:endParaRPr lang="en-US" altLang="ar-EG" sz="2357" dirty="0"/>
          </a:p>
          <a:p>
            <a:r>
              <a:rPr lang="en-US" altLang="ar-EG" sz="2357" dirty="0"/>
              <a:t>Almost 40% of all companies surveyed were themselves currently certified</a:t>
            </a:r>
          </a:p>
          <a:p>
            <a:r>
              <a:rPr lang="en-US" altLang="ar-EG" sz="2357" dirty="0"/>
              <a:t>About 60% ask for this</a:t>
            </a:r>
          </a:p>
          <a:p>
            <a:pPr>
              <a:lnSpc>
                <a:spcPct val="200000"/>
              </a:lnSpc>
            </a:pPr>
            <a:r>
              <a:rPr lang="en-US" altLang="ar-EG" sz="2357" dirty="0"/>
              <a:t>About 54% do this</a:t>
            </a:r>
          </a:p>
          <a:p>
            <a:pPr>
              <a:lnSpc>
                <a:spcPct val="180000"/>
              </a:lnSpc>
            </a:pPr>
            <a:r>
              <a:rPr lang="en-US" altLang="ar-EG" sz="2357" dirty="0"/>
              <a:t>Almost 80% claim to do this</a:t>
            </a:r>
          </a:p>
          <a:p>
            <a:pPr>
              <a:lnSpc>
                <a:spcPct val="60000"/>
              </a:lnSpc>
              <a:buFont typeface="Wingdings" panose="05000000000000000000" pitchFamily="2" charset="2"/>
              <a:buNone/>
            </a:pPr>
            <a:r>
              <a:rPr lang="en-US" altLang="ar-EG" sz="2357" dirty="0"/>
              <a:t>     About 50% claim this</a:t>
            </a:r>
          </a:p>
        </p:txBody>
      </p:sp>
    </p:spTree>
    <p:extLst>
      <p:ext uri="{BB962C8B-B14F-4D97-AF65-F5344CB8AC3E}">
        <p14:creationId xmlns:p14="http://schemas.microsoft.com/office/powerpoint/2010/main" val="2014765047"/>
      </p:ext>
    </p:extLst>
  </p:cSld>
  <p:clrMapOvr>
    <a:masterClrMapping/>
  </p:clrMapOvr>
  <mc:AlternateContent xmlns:mc="http://schemas.openxmlformats.org/markup-compatibility/2006" xmlns:p14="http://schemas.microsoft.com/office/powerpoint/2010/main">
    <mc:Choice Requires="p14">
      <p:transition spd="slow" p14:dur="2000" advTm="354979"/>
    </mc:Choice>
    <mc:Fallback xmlns="">
      <p:transition spd="slow" advTm="35497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2440788" y="5948152"/>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08036"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08036" y="0"/>
            <a:ext cx="10978444" cy="1870982"/>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2">
            <a:extLst>
              <a:ext uri="{FF2B5EF4-FFF2-40B4-BE49-F238E27FC236}">
                <a16:creationId xmlns:a16="http://schemas.microsoft.com/office/drawing/2014/main" id="{1A9E5C2B-DCE0-DDE3-2D1E-CF89B4DB01C8}"/>
              </a:ext>
            </a:extLst>
          </p:cNvPr>
          <p:cNvSpPr>
            <a:spLocks noChangeArrowheads="1"/>
          </p:cNvSpPr>
          <p:nvPr/>
        </p:nvSpPr>
        <p:spPr bwMode="auto">
          <a:xfrm>
            <a:off x="8016435" y="1734911"/>
            <a:ext cx="1693834"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chemeClr val="tx2"/>
                </a:solidFill>
              </a:rPr>
              <a:t>Raw</a:t>
            </a:r>
            <a:r>
              <a:rPr lang="en-US" altLang="ar-EG" sz="2357" b="1"/>
              <a:t> Material</a:t>
            </a:r>
          </a:p>
          <a:p>
            <a:pPr algn="ctr"/>
            <a:r>
              <a:rPr lang="en-US" altLang="ar-EG" sz="2357" b="1"/>
              <a:t>(Suppliers)</a:t>
            </a:r>
          </a:p>
        </p:txBody>
      </p:sp>
      <p:sp>
        <p:nvSpPr>
          <p:cNvPr id="14" name="Rectangle 3">
            <a:extLst>
              <a:ext uri="{FF2B5EF4-FFF2-40B4-BE49-F238E27FC236}">
                <a16:creationId xmlns:a16="http://schemas.microsoft.com/office/drawing/2014/main" id="{3CDE41FD-B417-4F6F-2F13-C9C60EE4FE13}"/>
              </a:ext>
            </a:extLst>
          </p:cNvPr>
          <p:cNvSpPr>
            <a:spLocks noChangeArrowheads="1"/>
          </p:cNvSpPr>
          <p:nvPr/>
        </p:nvSpPr>
        <p:spPr bwMode="auto">
          <a:xfrm>
            <a:off x="8139262" y="2615617"/>
            <a:ext cx="1454987"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rgbClr val="00FF00"/>
                </a:solidFill>
              </a:rPr>
              <a:t>Backward</a:t>
            </a:r>
          </a:p>
          <a:p>
            <a:pPr algn="ctr"/>
            <a:r>
              <a:rPr lang="en-US" altLang="ar-EG" sz="2357" b="1">
                <a:solidFill>
                  <a:srgbClr val="00FF00"/>
                </a:solidFill>
              </a:rPr>
              <a:t>Integration</a:t>
            </a:r>
          </a:p>
        </p:txBody>
      </p:sp>
      <p:sp>
        <p:nvSpPr>
          <p:cNvPr id="15" name="Rectangle 5">
            <a:extLst>
              <a:ext uri="{FF2B5EF4-FFF2-40B4-BE49-F238E27FC236}">
                <a16:creationId xmlns:a16="http://schemas.microsoft.com/office/drawing/2014/main" id="{FC1AA953-8242-6138-E3A5-D103410D430D}"/>
              </a:ext>
            </a:extLst>
          </p:cNvPr>
          <p:cNvSpPr>
            <a:spLocks noChangeArrowheads="1"/>
          </p:cNvSpPr>
          <p:nvPr/>
        </p:nvSpPr>
        <p:spPr bwMode="auto">
          <a:xfrm>
            <a:off x="8106113" y="4359032"/>
            <a:ext cx="1454987"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rgbClr val="00FF00"/>
                </a:solidFill>
              </a:rPr>
              <a:t>Forward</a:t>
            </a:r>
          </a:p>
          <a:p>
            <a:pPr algn="ctr"/>
            <a:r>
              <a:rPr lang="en-US" altLang="ar-EG" sz="2357" b="1">
                <a:solidFill>
                  <a:srgbClr val="00FF00"/>
                </a:solidFill>
              </a:rPr>
              <a:t>Integration</a:t>
            </a:r>
          </a:p>
        </p:txBody>
      </p:sp>
      <p:sp>
        <p:nvSpPr>
          <p:cNvPr id="16" name="Rectangle 6">
            <a:extLst>
              <a:ext uri="{FF2B5EF4-FFF2-40B4-BE49-F238E27FC236}">
                <a16:creationId xmlns:a16="http://schemas.microsoft.com/office/drawing/2014/main" id="{5A6FF53E-0FA4-1D1A-AD1E-21FD435B3F19}"/>
              </a:ext>
            </a:extLst>
          </p:cNvPr>
          <p:cNvSpPr>
            <a:spLocks noChangeArrowheads="1"/>
          </p:cNvSpPr>
          <p:nvPr/>
        </p:nvSpPr>
        <p:spPr bwMode="auto">
          <a:xfrm>
            <a:off x="7806956" y="5301327"/>
            <a:ext cx="2046496" cy="8133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2357" b="1">
                <a:solidFill>
                  <a:srgbClr val="FF3399"/>
                </a:solidFill>
              </a:rPr>
              <a:t>Finished Goods</a:t>
            </a:r>
          </a:p>
          <a:p>
            <a:pPr algn="ctr"/>
            <a:r>
              <a:rPr lang="en-US" altLang="ar-EG" sz="2357" b="1">
                <a:solidFill>
                  <a:srgbClr val="FF3399"/>
                </a:solidFill>
              </a:rPr>
              <a:t>(Customers)</a:t>
            </a:r>
          </a:p>
        </p:txBody>
      </p:sp>
      <p:sp>
        <p:nvSpPr>
          <p:cNvPr id="17" name="Oval 7">
            <a:extLst>
              <a:ext uri="{FF2B5EF4-FFF2-40B4-BE49-F238E27FC236}">
                <a16:creationId xmlns:a16="http://schemas.microsoft.com/office/drawing/2014/main" id="{446149E2-4BEF-5673-42D5-F185B42458F0}"/>
              </a:ext>
            </a:extLst>
          </p:cNvPr>
          <p:cNvSpPr>
            <a:spLocks noChangeArrowheads="1"/>
          </p:cNvSpPr>
          <p:nvPr/>
        </p:nvSpPr>
        <p:spPr bwMode="auto">
          <a:xfrm>
            <a:off x="7045967" y="1955670"/>
            <a:ext cx="294255" cy="304459"/>
          </a:xfrm>
          <a:prstGeom prst="ellipse">
            <a:avLst/>
          </a:prstGeom>
          <a:solidFill>
            <a:srgbClr val="33CCFF"/>
          </a:solidFill>
          <a:ln>
            <a:noFill/>
          </a:ln>
          <a:effectLst>
            <a:outerShdw dist="35921" dir="2700000" algn="ctr" rotWithShape="0">
              <a:schemeClr val="bg2"/>
            </a:outerShdw>
          </a:effectLst>
          <a:extLst>
            <a:ext uri="{91240B29-F687-4F45-9708-019B960494DF}">
              <a14:hiddenLine xmlns:a14="http://schemas.microsoft.com/office/drawing/2010/main" w="12700">
                <a:solidFill>
                  <a:srgbClr val="000000"/>
                </a:solidFill>
                <a:round/>
                <a:headEnd/>
                <a:tailEnd/>
              </a14:hiddenLine>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8" name="Oval 8">
            <a:extLst>
              <a:ext uri="{FF2B5EF4-FFF2-40B4-BE49-F238E27FC236}">
                <a16:creationId xmlns:a16="http://schemas.microsoft.com/office/drawing/2014/main" id="{C33B40FA-7870-9D50-BB73-BF200500936A}"/>
              </a:ext>
            </a:extLst>
          </p:cNvPr>
          <p:cNvSpPr>
            <a:spLocks noChangeArrowheads="1"/>
          </p:cNvSpPr>
          <p:nvPr/>
        </p:nvSpPr>
        <p:spPr bwMode="auto">
          <a:xfrm>
            <a:off x="6935410" y="3581725"/>
            <a:ext cx="513670" cy="534080"/>
          </a:xfrm>
          <a:prstGeom prst="ellipse">
            <a:avLst/>
          </a:prstGeom>
          <a:solidFill>
            <a:schemeClr val="accent1"/>
          </a:solidFill>
          <a:ln>
            <a:noFill/>
          </a:ln>
          <a:effectLst>
            <a:outerShdw dist="35921" dir="2700000" algn="ctr" rotWithShape="0">
              <a:schemeClr val="bg2"/>
            </a:outerShdw>
          </a:effectLst>
          <a:extLst>
            <a:ext uri="{91240B29-F687-4F45-9708-019B960494DF}">
              <a14:hiddenLine xmlns:a14="http://schemas.microsoft.com/office/drawing/2010/main" w="12700">
                <a:solidFill>
                  <a:srgbClr val="000000"/>
                </a:solidFill>
                <a:round/>
                <a:headEnd/>
                <a:tailEnd/>
              </a14:hiddenLine>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19" name="Oval 9">
            <a:extLst>
              <a:ext uri="{FF2B5EF4-FFF2-40B4-BE49-F238E27FC236}">
                <a16:creationId xmlns:a16="http://schemas.microsoft.com/office/drawing/2014/main" id="{B300713F-D601-47E5-835E-3A8332BA1698}"/>
              </a:ext>
            </a:extLst>
          </p:cNvPr>
          <p:cNvSpPr>
            <a:spLocks noChangeArrowheads="1"/>
          </p:cNvSpPr>
          <p:nvPr/>
        </p:nvSpPr>
        <p:spPr bwMode="auto">
          <a:xfrm>
            <a:off x="7045967" y="5536049"/>
            <a:ext cx="294255" cy="306161"/>
          </a:xfrm>
          <a:prstGeom prst="ellipse">
            <a:avLst/>
          </a:prstGeom>
          <a:solidFill>
            <a:srgbClr val="33CCFF"/>
          </a:solidFill>
          <a:ln>
            <a:noFill/>
          </a:ln>
          <a:effectLst>
            <a:outerShdw dist="35921" dir="2700000" algn="ctr" rotWithShape="0">
              <a:schemeClr val="bg2"/>
            </a:outerShdw>
          </a:effectLst>
          <a:extLst>
            <a:ext uri="{91240B29-F687-4F45-9708-019B960494DF}">
              <a14:hiddenLine xmlns:a14="http://schemas.microsoft.com/office/drawing/2010/main" w="12700">
                <a:solidFill>
                  <a:srgbClr val="000000"/>
                </a:solidFill>
                <a:round/>
                <a:headEnd/>
                <a:tailEnd/>
              </a14:hiddenLine>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0" name="Line 10">
            <a:extLst>
              <a:ext uri="{FF2B5EF4-FFF2-40B4-BE49-F238E27FC236}">
                <a16:creationId xmlns:a16="http://schemas.microsoft.com/office/drawing/2014/main" id="{DA42E875-5830-BF79-F275-A106BB3C5E88}"/>
              </a:ext>
            </a:extLst>
          </p:cNvPr>
          <p:cNvSpPr>
            <a:spLocks noChangeShapeType="1"/>
          </p:cNvSpPr>
          <p:nvPr/>
        </p:nvSpPr>
        <p:spPr bwMode="auto">
          <a:xfrm flipH="1" flipV="1">
            <a:off x="7205851" y="2202299"/>
            <a:ext cx="0" cy="1306286"/>
          </a:xfrm>
          <a:prstGeom prst="line">
            <a:avLst/>
          </a:prstGeom>
          <a:noFill/>
          <a:ln w="50800">
            <a:solidFill>
              <a:schemeClr val="hlink"/>
            </a:solidFill>
            <a:round/>
            <a:headEnd/>
            <a:tailEnd type="triangle" w="med" len="me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lstStyle/>
          <a:p>
            <a:endParaRPr lang="ar-EG" sz="1929"/>
          </a:p>
        </p:txBody>
      </p:sp>
      <p:sp>
        <p:nvSpPr>
          <p:cNvPr id="21" name="Line 11">
            <a:extLst>
              <a:ext uri="{FF2B5EF4-FFF2-40B4-BE49-F238E27FC236}">
                <a16:creationId xmlns:a16="http://schemas.microsoft.com/office/drawing/2014/main" id="{47C7BAD8-FA4C-C6F8-231D-209E1CCCBAB9}"/>
              </a:ext>
            </a:extLst>
          </p:cNvPr>
          <p:cNvSpPr>
            <a:spLocks noChangeShapeType="1"/>
          </p:cNvSpPr>
          <p:nvPr/>
        </p:nvSpPr>
        <p:spPr bwMode="auto">
          <a:xfrm flipV="1">
            <a:off x="7192244" y="4120907"/>
            <a:ext cx="0" cy="1379425"/>
          </a:xfrm>
          <a:prstGeom prst="line">
            <a:avLst/>
          </a:prstGeom>
          <a:noFill/>
          <a:ln w="50800">
            <a:solidFill>
              <a:schemeClr val="tx2"/>
            </a:solidFill>
            <a:round/>
            <a:headEnd type="triangle" w="med" len="me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lstStyle/>
          <a:p>
            <a:endParaRPr lang="ar-EG" sz="1929"/>
          </a:p>
        </p:txBody>
      </p:sp>
      <p:sp>
        <p:nvSpPr>
          <p:cNvPr id="22" name="Rectangle 12">
            <a:extLst>
              <a:ext uri="{FF2B5EF4-FFF2-40B4-BE49-F238E27FC236}">
                <a16:creationId xmlns:a16="http://schemas.microsoft.com/office/drawing/2014/main" id="{51168814-DEDA-D35D-5DA2-D18F2BE09027}"/>
              </a:ext>
            </a:extLst>
          </p:cNvPr>
          <p:cNvSpPr txBox="1">
            <a:spLocks noChangeArrowheads="1"/>
          </p:cNvSpPr>
          <p:nvPr/>
        </p:nvSpPr>
        <p:spPr>
          <a:xfrm>
            <a:off x="2094668" y="1600184"/>
            <a:ext cx="3855924" cy="4527777"/>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7383" indent="-367383"/>
            <a:r>
              <a:rPr lang="en-US" altLang="ar-EG" sz="2679" dirty="0"/>
              <a:t>Ability to produce goods previously purchased</a:t>
            </a:r>
          </a:p>
          <a:p>
            <a:pPr marL="795997" lvl="1" indent="-306153">
              <a:spcBef>
                <a:spcPct val="8000"/>
              </a:spcBef>
              <a:buClr>
                <a:schemeClr val="bg1"/>
              </a:buClr>
              <a:buFont typeface="Symbol" panose="05050102010706020507" pitchFamily="18" charset="2"/>
              <a:buChar char="¨"/>
            </a:pPr>
            <a:r>
              <a:rPr lang="en-US" altLang="ar-EG" sz="2143" dirty="0"/>
              <a:t>Setup operations</a:t>
            </a:r>
          </a:p>
          <a:p>
            <a:pPr marL="795997" lvl="1" indent="-306153">
              <a:spcBef>
                <a:spcPct val="8000"/>
              </a:spcBef>
              <a:buClr>
                <a:schemeClr val="bg1"/>
              </a:buClr>
              <a:buFont typeface="Symbol" panose="05050102010706020507" pitchFamily="18" charset="2"/>
              <a:buChar char="¨"/>
            </a:pPr>
            <a:r>
              <a:rPr lang="en-US" altLang="ar-EG" sz="2143" dirty="0"/>
              <a:t>Buy supplier</a:t>
            </a:r>
          </a:p>
          <a:p>
            <a:pPr marL="367383" indent="-367383">
              <a:spcBef>
                <a:spcPct val="24000"/>
              </a:spcBef>
            </a:pPr>
            <a:r>
              <a:rPr lang="en-US" altLang="ar-EG" sz="2679" dirty="0"/>
              <a:t>Make-buy issue</a:t>
            </a:r>
          </a:p>
          <a:p>
            <a:pPr marL="367383" indent="-367383">
              <a:spcBef>
                <a:spcPct val="24000"/>
              </a:spcBef>
            </a:pPr>
            <a:r>
              <a:rPr lang="en-US" altLang="ar-EG" sz="2679" dirty="0"/>
              <a:t>Major financial commitment</a:t>
            </a:r>
          </a:p>
          <a:p>
            <a:pPr marL="367383" indent="-367383">
              <a:spcBef>
                <a:spcPct val="24000"/>
              </a:spcBef>
            </a:pPr>
            <a:r>
              <a:rPr lang="en-US" altLang="ar-EG" sz="2679" dirty="0"/>
              <a:t>Hard to do all things well</a:t>
            </a:r>
          </a:p>
        </p:txBody>
      </p:sp>
      <p:sp>
        <p:nvSpPr>
          <p:cNvPr id="23" name="Rectangle 13">
            <a:extLst>
              <a:ext uri="{FF2B5EF4-FFF2-40B4-BE49-F238E27FC236}">
                <a16:creationId xmlns:a16="http://schemas.microsoft.com/office/drawing/2014/main" id="{8C330293-B21D-2007-D5A7-69CAB97D98A3}"/>
              </a:ext>
            </a:extLst>
          </p:cNvPr>
          <p:cNvSpPr>
            <a:spLocks noGrp="1" noChangeArrowheads="1"/>
          </p:cNvSpPr>
          <p:nvPr>
            <p:ph type="title"/>
          </p:nvPr>
        </p:nvSpPr>
        <p:spPr>
          <a:xfrm>
            <a:off x="3688833" y="430455"/>
            <a:ext cx="10978444" cy="1144700"/>
          </a:xfrm>
        </p:spPr>
        <p:txBody>
          <a:bodyPr vert="horz" lIns="89565" tIns="44783" rIns="89565" bIns="44783" rtlCol="0" anchor="ctr">
            <a:normAutofit/>
          </a:bodyPr>
          <a:lstStyle/>
          <a:p>
            <a:pPr eaLnBrk="1" hangingPunct="1"/>
            <a:r>
              <a:rPr lang="en-US" altLang="ar-EG" b="1" dirty="0">
                <a:solidFill>
                  <a:srgbClr val="FFC000"/>
                </a:solidFill>
              </a:rPr>
              <a:t>Vertical Integration Strategy</a:t>
            </a:r>
          </a:p>
        </p:txBody>
      </p:sp>
    </p:spTree>
    <p:extLst>
      <p:ext uri="{BB962C8B-B14F-4D97-AF65-F5344CB8AC3E}">
        <p14:creationId xmlns:p14="http://schemas.microsoft.com/office/powerpoint/2010/main" val="2235385184"/>
      </p:ext>
    </p:extLst>
  </p:cSld>
  <p:clrMapOvr>
    <a:masterClrMapping/>
  </p:clrMapOvr>
  <mc:AlternateContent xmlns:mc="http://schemas.openxmlformats.org/markup-compatibility/2006" xmlns:p14="http://schemas.microsoft.com/office/powerpoint/2010/main">
    <mc:Choice Requires="p14">
      <p:transition spd="slow" p14:dur="2000" advTm="178710"/>
    </mc:Choice>
    <mc:Fallback xmlns="">
      <p:transition spd="slow" advTm="17871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E212C-F24D-6426-6E4C-26152AD947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7887"/>
            <a:ext cx="1222425" cy="1096206"/>
          </a:xfrm>
          <a:prstGeom prst="rect">
            <a:avLst/>
          </a:prstGeom>
        </p:spPr>
      </p:pic>
      <p:pic>
        <p:nvPicPr>
          <p:cNvPr id="6" name="Picture 5">
            <a:extLst>
              <a:ext uri="{FF2B5EF4-FFF2-40B4-BE49-F238E27FC236}">
                <a16:creationId xmlns:a16="http://schemas.microsoft.com/office/drawing/2014/main" id="{06A3F960-B750-52DB-5CBE-854E40ADCEC9}"/>
              </a:ext>
            </a:extLst>
          </p:cNvPr>
          <p:cNvPicPr>
            <a:picLocks noChangeAspect="1"/>
          </p:cNvPicPr>
          <p:nvPr/>
        </p:nvPicPr>
        <p:blipFill>
          <a:blip r:embed="rId4"/>
          <a:stretch>
            <a:fillRect/>
          </a:stretch>
        </p:blipFill>
        <p:spPr>
          <a:xfrm>
            <a:off x="1874165" y="6367777"/>
            <a:ext cx="9902229" cy="204838"/>
          </a:xfrm>
          <a:prstGeom prst="rect">
            <a:avLst/>
          </a:prstGeom>
        </p:spPr>
      </p:pic>
      <p:pic>
        <p:nvPicPr>
          <p:cNvPr id="7" name="Picture 6">
            <a:extLst>
              <a:ext uri="{FF2B5EF4-FFF2-40B4-BE49-F238E27FC236}">
                <a16:creationId xmlns:a16="http://schemas.microsoft.com/office/drawing/2014/main" id="{D30E50F7-2833-4C40-337F-77DB118D8EBA}"/>
              </a:ext>
            </a:extLst>
          </p:cNvPr>
          <p:cNvPicPr>
            <a:picLocks noChangeAspect="1"/>
          </p:cNvPicPr>
          <p:nvPr/>
        </p:nvPicPr>
        <p:blipFill>
          <a:blip r:embed="rId5"/>
          <a:stretch>
            <a:fillRect/>
          </a:stretch>
        </p:blipFill>
        <p:spPr>
          <a:xfrm>
            <a:off x="-119325" y="2212967"/>
            <a:ext cx="238650" cy="2709534"/>
          </a:xfrm>
          <a:prstGeom prst="rect">
            <a:avLst/>
          </a:prstGeom>
        </p:spPr>
      </p:pic>
      <p:pic>
        <p:nvPicPr>
          <p:cNvPr id="8" name="Picture 7">
            <a:extLst>
              <a:ext uri="{FF2B5EF4-FFF2-40B4-BE49-F238E27FC236}">
                <a16:creationId xmlns:a16="http://schemas.microsoft.com/office/drawing/2014/main" id="{DDD07899-4988-CE96-C66C-D5E076B179EC}"/>
              </a:ext>
            </a:extLst>
          </p:cNvPr>
          <p:cNvPicPr>
            <a:picLocks noChangeAspect="1"/>
          </p:cNvPicPr>
          <p:nvPr/>
        </p:nvPicPr>
        <p:blipFill>
          <a:blip r:embed="rId5"/>
          <a:stretch>
            <a:fillRect/>
          </a:stretch>
        </p:blipFill>
        <p:spPr>
          <a:xfrm>
            <a:off x="12072675" y="2203730"/>
            <a:ext cx="238650" cy="2709534"/>
          </a:xfrm>
          <a:prstGeom prst="rect">
            <a:avLst/>
          </a:prstGeom>
        </p:spPr>
      </p:pic>
      <p:pic>
        <p:nvPicPr>
          <p:cNvPr id="9" name="Picture 8">
            <a:extLst>
              <a:ext uri="{FF2B5EF4-FFF2-40B4-BE49-F238E27FC236}">
                <a16:creationId xmlns:a16="http://schemas.microsoft.com/office/drawing/2014/main" id="{01E94309-10F1-0E71-5672-85B52A92FFDE}"/>
              </a:ext>
            </a:extLst>
          </p:cNvPr>
          <p:cNvPicPr>
            <a:picLocks noChangeAspect="1"/>
          </p:cNvPicPr>
          <p:nvPr/>
        </p:nvPicPr>
        <p:blipFill>
          <a:blip r:embed="rId6"/>
          <a:stretch>
            <a:fillRect/>
          </a:stretch>
        </p:blipFill>
        <p:spPr>
          <a:xfrm>
            <a:off x="-119325" y="0"/>
            <a:ext cx="10978444" cy="1870982"/>
          </a:xfrm>
          <a:prstGeom prst="rect">
            <a:avLst/>
          </a:prstGeom>
        </p:spPr>
      </p:pic>
      <p:sp>
        <p:nvSpPr>
          <p:cNvPr id="10" name="TextBox 9">
            <a:extLst>
              <a:ext uri="{FF2B5EF4-FFF2-40B4-BE49-F238E27FC236}">
                <a16:creationId xmlns:a16="http://schemas.microsoft.com/office/drawing/2014/main" id="{A56AE3D7-1530-EB56-0DBF-D946366D9A07}"/>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3" name="Rectangle 13">
            <a:extLst>
              <a:ext uri="{FF2B5EF4-FFF2-40B4-BE49-F238E27FC236}">
                <a16:creationId xmlns:a16="http://schemas.microsoft.com/office/drawing/2014/main" id="{8C330293-B21D-2007-D5A7-69CAB97D98A3}"/>
              </a:ext>
            </a:extLst>
          </p:cNvPr>
          <p:cNvSpPr>
            <a:spLocks noGrp="1" noChangeArrowheads="1"/>
          </p:cNvSpPr>
          <p:nvPr>
            <p:ph type="title"/>
          </p:nvPr>
        </p:nvSpPr>
        <p:spPr>
          <a:xfrm>
            <a:off x="3688833" y="430455"/>
            <a:ext cx="10978444" cy="1144700"/>
          </a:xfrm>
        </p:spPr>
        <p:txBody>
          <a:bodyPr vert="horz" lIns="89565" tIns="44783" rIns="89565" bIns="44783" rtlCol="0" anchor="ctr">
            <a:normAutofit/>
          </a:bodyPr>
          <a:lstStyle/>
          <a:p>
            <a:pPr eaLnBrk="1" hangingPunct="1"/>
            <a:r>
              <a:rPr lang="en-US" altLang="ar-EG" b="1" dirty="0">
                <a:solidFill>
                  <a:srgbClr val="FFC000"/>
                </a:solidFill>
              </a:rPr>
              <a:t>Forms of Vertical Integration</a:t>
            </a:r>
          </a:p>
        </p:txBody>
      </p:sp>
      <p:sp>
        <p:nvSpPr>
          <p:cNvPr id="26" name="Slide Number Placeholder 3">
            <a:extLst>
              <a:ext uri="{FF2B5EF4-FFF2-40B4-BE49-F238E27FC236}">
                <a16:creationId xmlns:a16="http://schemas.microsoft.com/office/drawing/2014/main" id="{80130645-DE06-44D1-0DDA-4E6F6D37E688}"/>
              </a:ext>
            </a:extLst>
          </p:cNvPr>
          <p:cNvSpPr txBox="1">
            <a:spLocks/>
          </p:cNvSpPr>
          <p:nvPr/>
        </p:nvSpPr>
        <p:spPr>
          <a:xfrm>
            <a:off x="4038600" y="6356350"/>
            <a:ext cx="41148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91440" tIns="45720" rIns="91440" bIns="45720" rtlCol="0" anchor="ctr"/>
          <a:lstStyle>
            <a:defPPr>
              <a:defRPr lang="ar-EG"/>
            </a:defPPr>
            <a:lvl1pPr marL="0" algn="ctr"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1pPr>
            <a:lvl2pPr marL="795997" indent="-306153"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2pPr>
            <a:lvl3pPr marL="1224610" indent="-244922"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3pPr>
            <a:lvl4pPr marL="1714454" indent="-244922"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4pPr>
            <a:lvl5pPr marL="2204298" indent="-244922" algn="l" defTabSz="914400" rtl="0" eaLnBrk="1" latinLnBrk="0" hangingPunct="1">
              <a:buClr>
                <a:schemeClr val="bg1"/>
              </a:buClr>
              <a:buSzPct val="100000"/>
              <a:defRPr sz="2571" kern="1200">
                <a:solidFill>
                  <a:schemeClr val="tx1"/>
                </a:solidFill>
                <a:latin typeface="Arial Narrow" panose="020B0606020202030204" pitchFamily="34" charset="0"/>
                <a:ea typeface="Evermore Song" charset="0"/>
                <a:cs typeface="Evermore Song" charset="0"/>
              </a:defRPr>
            </a:lvl5pPr>
            <a:lvl6pPr marL="2694142"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6pPr>
            <a:lvl7pPr marL="3183987"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7pPr>
            <a:lvl8pPr marL="3673831"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8pPr>
            <a:lvl9pPr marL="4163675" indent="-244922" algn="l" defTabSz="914400" rtl="0" eaLnBrk="0" fontAlgn="base" latinLnBrk="0" hangingPunct="0">
              <a:spcBef>
                <a:spcPct val="0"/>
              </a:spcBef>
              <a:spcAft>
                <a:spcPct val="0"/>
              </a:spcAft>
              <a:buClr>
                <a:schemeClr val="bg1"/>
              </a:buClr>
              <a:buSzPct val="100000"/>
              <a:defRPr sz="2571" kern="1200">
                <a:solidFill>
                  <a:schemeClr val="tx1"/>
                </a:solidFill>
                <a:latin typeface="Arial Narrow" panose="020B0606020202030204" pitchFamily="34" charset="0"/>
                <a:ea typeface="Evermore Song" charset="0"/>
                <a:cs typeface="Evermore Song" charset="0"/>
              </a:defRPr>
            </a:lvl9pPr>
          </a:lstStyle>
          <a:p>
            <a:fld id="{38D25DBB-564F-406B-96DF-EC1B6A022064}" type="slidenum">
              <a:rPr lang="en-US" altLang="ar-EG" sz="1500" smtClean="0"/>
              <a:pPr/>
              <a:t>17</a:t>
            </a:fld>
            <a:endParaRPr lang="en-US" altLang="ar-EG" sz="1500"/>
          </a:p>
        </p:txBody>
      </p:sp>
      <p:sp>
        <p:nvSpPr>
          <p:cNvPr id="27" name="Rectangle 2">
            <a:extLst>
              <a:ext uri="{FF2B5EF4-FFF2-40B4-BE49-F238E27FC236}">
                <a16:creationId xmlns:a16="http://schemas.microsoft.com/office/drawing/2014/main" id="{0136CC90-CFBC-2836-9B1E-79AE2FB4141E}"/>
              </a:ext>
            </a:extLst>
          </p:cNvPr>
          <p:cNvSpPr>
            <a:spLocks noChangeArrowheads="1"/>
          </p:cNvSpPr>
          <p:nvPr/>
        </p:nvSpPr>
        <p:spPr bwMode="auto">
          <a:xfrm>
            <a:off x="2054678" y="1469571"/>
            <a:ext cx="8082643" cy="4735286"/>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29" name="Rectangle 4">
            <a:extLst>
              <a:ext uri="{FF2B5EF4-FFF2-40B4-BE49-F238E27FC236}">
                <a16:creationId xmlns:a16="http://schemas.microsoft.com/office/drawing/2014/main" id="{95D057BF-AD9D-87D5-57A8-55CBDEC47AD1}"/>
              </a:ext>
            </a:extLst>
          </p:cNvPr>
          <p:cNvSpPr>
            <a:spLocks noChangeArrowheads="1"/>
          </p:cNvSpPr>
          <p:nvPr/>
        </p:nvSpPr>
        <p:spPr bwMode="auto">
          <a:xfrm>
            <a:off x="2851069" y="1882889"/>
            <a:ext cx="1033398"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Iron Ore</a:t>
            </a:r>
          </a:p>
        </p:txBody>
      </p:sp>
      <p:sp>
        <p:nvSpPr>
          <p:cNvPr id="30" name="Rectangle 5">
            <a:extLst>
              <a:ext uri="{FF2B5EF4-FFF2-40B4-BE49-F238E27FC236}">
                <a16:creationId xmlns:a16="http://schemas.microsoft.com/office/drawing/2014/main" id="{7925B05B-1715-DCB5-F323-B8EC04AC8BBD}"/>
              </a:ext>
            </a:extLst>
          </p:cNvPr>
          <p:cNvSpPr>
            <a:spLocks noChangeArrowheads="1"/>
          </p:cNvSpPr>
          <p:nvPr/>
        </p:nvSpPr>
        <p:spPr bwMode="auto">
          <a:xfrm>
            <a:off x="3021282" y="2721429"/>
            <a:ext cx="703179"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Steel</a:t>
            </a:r>
          </a:p>
        </p:txBody>
      </p:sp>
      <p:sp>
        <p:nvSpPr>
          <p:cNvPr id="31" name="Rectangle 6">
            <a:extLst>
              <a:ext uri="{FF2B5EF4-FFF2-40B4-BE49-F238E27FC236}">
                <a16:creationId xmlns:a16="http://schemas.microsoft.com/office/drawing/2014/main" id="{5DE52C0E-969A-4D29-E8C8-EADD840FD28A}"/>
              </a:ext>
            </a:extLst>
          </p:cNvPr>
          <p:cNvSpPr>
            <a:spLocks noChangeArrowheads="1"/>
          </p:cNvSpPr>
          <p:nvPr/>
        </p:nvSpPr>
        <p:spPr bwMode="auto">
          <a:xfrm>
            <a:off x="2618175" y="3593987"/>
            <a:ext cx="1511093"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Automobiles</a:t>
            </a:r>
          </a:p>
        </p:txBody>
      </p:sp>
      <p:sp>
        <p:nvSpPr>
          <p:cNvPr id="32" name="Rectangle 7">
            <a:extLst>
              <a:ext uri="{FF2B5EF4-FFF2-40B4-BE49-F238E27FC236}">
                <a16:creationId xmlns:a16="http://schemas.microsoft.com/office/drawing/2014/main" id="{C8F9471D-11AD-F3A4-46C7-D001904DDD2D}"/>
              </a:ext>
            </a:extLst>
          </p:cNvPr>
          <p:cNvSpPr>
            <a:spLocks noChangeArrowheads="1"/>
          </p:cNvSpPr>
          <p:nvPr/>
        </p:nvSpPr>
        <p:spPr bwMode="auto">
          <a:xfrm>
            <a:off x="2664516" y="4429125"/>
            <a:ext cx="1413309"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Distribution</a:t>
            </a:r>
          </a:p>
          <a:p>
            <a:pPr algn="ctr"/>
            <a:r>
              <a:rPr lang="en-US" altLang="ar-EG" sz="1714" b="1">
                <a:solidFill>
                  <a:srgbClr val="FFFFFF"/>
                </a:solidFill>
                <a:latin typeface="Arial" panose="020B0604020202020204" pitchFamily="34" charset="0"/>
              </a:rPr>
              <a:t>System</a:t>
            </a:r>
          </a:p>
        </p:txBody>
      </p:sp>
      <p:sp>
        <p:nvSpPr>
          <p:cNvPr id="33" name="Rectangle 8">
            <a:extLst>
              <a:ext uri="{FF2B5EF4-FFF2-40B4-BE49-F238E27FC236}">
                <a16:creationId xmlns:a16="http://schemas.microsoft.com/office/drawing/2014/main" id="{6F84C3C1-4806-2515-B62A-F61E46A9BD49}"/>
              </a:ext>
            </a:extLst>
          </p:cNvPr>
          <p:cNvSpPr>
            <a:spLocks noChangeArrowheads="1"/>
          </p:cNvSpPr>
          <p:nvPr/>
        </p:nvSpPr>
        <p:spPr bwMode="auto">
          <a:xfrm>
            <a:off x="2888281" y="5434353"/>
            <a:ext cx="970881"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Dealers</a:t>
            </a:r>
          </a:p>
        </p:txBody>
      </p:sp>
      <p:sp>
        <p:nvSpPr>
          <p:cNvPr id="34" name="Rectangle 9">
            <a:extLst>
              <a:ext uri="{FF2B5EF4-FFF2-40B4-BE49-F238E27FC236}">
                <a16:creationId xmlns:a16="http://schemas.microsoft.com/office/drawing/2014/main" id="{6C45938B-E7C2-7F2D-C463-DD51998EF2E6}"/>
              </a:ext>
            </a:extLst>
          </p:cNvPr>
          <p:cNvSpPr>
            <a:spLocks noChangeArrowheads="1"/>
          </p:cNvSpPr>
          <p:nvPr/>
        </p:nvSpPr>
        <p:spPr bwMode="auto">
          <a:xfrm>
            <a:off x="4411779" y="1882889"/>
            <a:ext cx="898746"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Silicon</a:t>
            </a:r>
          </a:p>
        </p:txBody>
      </p:sp>
      <p:sp>
        <p:nvSpPr>
          <p:cNvPr id="35" name="Rectangle 10">
            <a:extLst>
              <a:ext uri="{FF2B5EF4-FFF2-40B4-BE49-F238E27FC236}">
                <a16:creationId xmlns:a16="http://schemas.microsoft.com/office/drawing/2014/main" id="{25532C86-A22C-4215-E56E-D106BA4EC447}"/>
              </a:ext>
            </a:extLst>
          </p:cNvPr>
          <p:cNvSpPr>
            <a:spLocks noChangeArrowheads="1"/>
          </p:cNvSpPr>
          <p:nvPr/>
        </p:nvSpPr>
        <p:spPr bwMode="auto">
          <a:xfrm>
            <a:off x="4241110" y="3456214"/>
            <a:ext cx="1241788"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FFFFFF"/>
                </a:solidFill>
                <a:latin typeface="Arial" panose="020B0604020202020204" pitchFamily="34" charset="0"/>
              </a:rPr>
              <a:t>Integrated</a:t>
            </a:r>
          </a:p>
          <a:p>
            <a:pPr algn="ctr"/>
            <a:r>
              <a:rPr lang="en-US" altLang="ar-EG" sz="1714" b="1" dirty="0">
                <a:solidFill>
                  <a:srgbClr val="FFFFFF"/>
                </a:solidFill>
                <a:latin typeface="Arial" panose="020B0604020202020204" pitchFamily="34" charset="0"/>
              </a:rPr>
              <a:t>Circuits</a:t>
            </a:r>
          </a:p>
        </p:txBody>
      </p:sp>
      <p:sp>
        <p:nvSpPr>
          <p:cNvPr id="36" name="Rectangle 11">
            <a:extLst>
              <a:ext uri="{FF2B5EF4-FFF2-40B4-BE49-F238E27FC236}">
                <a16:creationId xmlns:a16="http://schemas.microsoft.com/office/drawing/2014/main" id="{EFFAD125-5089-C0AA-AD67-0EB56634341D}"/>
              </a:ext>
            </a:extLst>
          </p:cNvPr>
          <p:cNvSpPr>
            <a:spLocks noChangeArrowheads="1"/>
          </p:cNvSpPr>
          <p:nvPr/>
        </p:nvSpPr>
        <p:spPr bwMode="auto">
          <a:xfrm>
            <a:off x="3999728" y="4566898"/>
            <a:ext cx="1692232"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Circuit Boards</a:t>
            </a:r>
          </a:p>
        </p:txBody>
      </p:sp>
      <p:sp>
        <p:nvSpPr>
          <p:cNvPr id="37" name="Rectangle 12">
            <a:extLst>
              <a:ext uri="{FF2B5EF4-FFF2-40B4-BE49-F238E27FC236}">
                <a16:creationId xmlns:a16="http://schemas.microsoft.com/office/drawing/2014/main" id="{FD77B4D6-8EA3-4728-3B19-5B506A86B4C6}"/>
              </a:ext>
            </a:extLst>
          </p:cNvPr>
          <p:cNvSpPr>
            <a:spLocks noChangeArrowheads="1"/>
          </p:cNvSpPr>
          <p:nvPr/>
        </p:nvSpPr>
        <p:spPr bwMode="auto">
          <a:xfrm>
            <a:off x="4172883" y="5158809"/>
            <a:ext cx="1374837" cy="8792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Computers</a:t>
            </a:r>
          </a:p>
          <a:p>
            <a:pPr algn="ctr"/>
            <a:r>
              <a:rPr lang="en-US" altLang="ar-EG" sz="1714" b="1">
                <a:solidFill>
                  <a:srgbClr val="FFFFFF"/>
                </a:solidFill>
                <a:latin typeface="Arial" panose="020B0604020202020204" pitchFamily="34" charset="0"/>
              </a:rPr>
              <a:t>Watches</a:t>
            </a:r>
          </a:p>
          <a:p>
            <a:pPr algn="ctr"/>
            <a:r>
              <a:rPr lang="en-US" altLang="ar-EG" sz="1714" b="1">
                <a:solidFill>
                  <a:srgbClr val="FFFFFF"/>
                </a:solidFill>
                <a:latin typeface="Arial" panose="020B0604020202020204" pitchFamily="34" charset="0"/>
              </a:rPr>
              <a:t>Calculators</a:t>
            </a:r>
          </a:p>
        </p:txBody>
      </p:sp>
      <p:sp>
        <p:nvSpPr>
          <p:cNvPr id="38" name="Rectangle 13">
            <a:extLst>
              <a:ext uri="{FF2B5EF4-FFF2-40B4-BE49-F238E27FC236}">
                <a16:creationId xmlns:a16="http://schemas.microsoft.com/office/drawing/2014/main" id="{AC91D6EE-6471-4A59-5FBA-5B5109EFA4D3}"/>
              </a:ext>
            </a:extLst>
          </p:cNvPr>
          <p:cNvSpPr>
            <a:spLocks noChangeArrowheads="1"/>
          </p:cNvSpPr>
          <p:nvPr/>
        </p:nvSpPr>
        <p:spPr bwMode="auto">
          <a:xfrm>
            <a:off x="5944535" y="1882889"/>
            <a:ext cx="1046222"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Farming</a:t>
            </a:r>
          </a:p>
        </p:txBody>
      </p:sp>
      <p:sp>
        <p:nvSpPr>
          <p:cNvPr id="39" name="Rectangle 14">
            <a:extLst>
              <a:ext uri="{FF2B5EF4-FFF2-40B4-BE49-F238E27FC236}">
                <a16:creationId xmlns:a16="http://schemas.microsoft.com/office/drawing/2014/main" id="{CDAF60D1-A68E-189A-7D35-A92B201D7020}"/>
              </a:ext>
            </a:extLst>
          </p:cNvPr>
          <p:cNvSpPr>
            <a:spLocks noChangeArrowheads="1"/>
          </p:cNvSpPr>
          <p:nvPr/>
        </p:nvSpPr>
        <p:spPr bwMode="auto">
          <a:xfrm>
            <a:off x="5719821" y="2721429"/>
            <a:ext cx="1485444"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FFFFFF"/>
                </a:solidFill>
                <a:latin typeface="Arial" panose="020B0604020202020204" pitchFamily="34" charset="0"/>
              </a:rPr>
              <a:t>Flour Milling</a:t>
            </a:r>
          </a:p>
        </p:txBody>
      </p:sp>
      <p:sp>
        <p:nvSpPr>
          <p:cNvPr id="40" name="Rectangle 15">
            <a:extLst>
              <a:ext uri="{FF2B5EF4-FFF2-40B4-BE49-F238E27FC236}">
                <a16:creationId xmlns:a16="http://schemas.microsoft.com/office/drawing/2014/main" id="{87B31BB2-A195-6AF8-A274-B70ACE098F0F}"/>
              </a:ext>
            </a:extLst>
          </p:cNvPr>
          <p:cNvSpPr>
            <a:spLocks noChangeArrowheads="1"/>
          </p:cNvSpPr>
          <p:nvPr/>
        </p:nvSpPr>
        <p:spPr bwMode="auto">
          <a:xfrm>
            <a:off x="8466548" y="1882889"/>
            <a:ext cx="1283467"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t>Raw Material</a:t>
            </a:r>
          </a:p>
          <a:p>
            <a:pPr algn="ctr"/>
            <a:r>
              <a:rPr lang="en-US" altLang="ar-EG" sz="1714" b="1"/>
              <a:t>(Suppliers)</a:t>
            </a:r>
          </a:p>
        </p:txBody>
      </p:sp>
      <p:sp>
        <p:nvSpPr>
          <p:cNvPr id="41" name="Rectangle 16">
            <a:extLst>
              <a:ext uri="{FF2B5EF4-FFF2-40B4-BE49-F238E27FC236}">
                <a16:creationId xmlns:a16="http://schemas.microsoft.com/office/drawing/2014/main" id="{307A7B08-B645-3057-D7BF-130087202DEC}"/>
              </a:ext>
            </a:extLst>
          </p:cNvPr>
          <p:cNvSpPr>
            <a:spLocks noChangeArrowheads="1"/>
          </p:cNvSpPr>
          <p:nvPr/>
        </p:nvSpPr>
        <p:spPr bwMode="auto">
          <a:xfrm>
            <a:off x="8553160" y="2721429"/>
            <a:ext cx="1111945"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FF0000"/>
                </a:solidFill>
              </a:rPr>
              <a:t>Backward</a:t>
            </a:r>
          </a:p>
          <a:p>
            <a:pPr algn="ctr"/>
            <a:r>
              <a:rPr lang="en-US" altLang="ar-EG" sz="1714" b="1" dirty="0">
                <a:solidFill>
                  <a:srgbClr val="FF0000"/>
                </a:solidFill>
              </a:rPr>
              <a:t>Integration</a:t>
            </a:r>
          </a:p>
        </p:txBody>
      </p:sp>
      <p:sp>
        <p:nvSpPr>
          <p:cNvPr id="42" name="Rectangle 17">
            <a:extLst>
              <a:ext uri="{FF2B5EF4-FFF2-40B4-BE49-F238E27FC236}">
                <a16:creationId xmlns:a16="http://schemas.microsoft.com/office/drawing/2014/main" id="{4615CB07-8BC6-A640-2E86-569FCF2C4512}"/>
              </a:ext>
            </a:extLst>
          </p:cNvPr>
          <p:cNvSpPr>
            <a:spLocks noChangeArrowheads="1"/>
          </p:cNvSpPr>
          <p:nvPr/>
        </p:nvSpPr>
        <p:spPr bwMode="auto">
          <a:xfrm>
            <a:off x="8360878" y="3456214"/>
            <a:ext cx="1494807"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t>Current</a:t>
            </a:r>
          </a:p>
          <a:p>
            <a:pPr algn="ctr"/>
            <a:r>
              <a:rPr lang="en-US" altLang="ar-EG" sz="1714" b="1"/>
              <a:t>Transformation</a:t>
            </a:r>
          </a:p>
        </p:txBody>
      </p:sp>
      <p:sp>
        <p:nvSpPr>
          <p:cNvPr id="43" name="Rectangle 18">
            <a:extLst>
              <a:ext uri="{FF2B5EF4-FFF2-40B4-BE49-F238E27FC236}">
                <a16:creationId xmlns:a16="http://schemas.microsoft.com/office/drawing/2014/main" id="{0510EB05-2B6A-2C4A-6F94-33B6BA69958C}"/>
              </a:ext>
            </a:extLst>
          </p:cNvPr>
          <p:cNvSpPr>
            <a:spLocks noChangeArrowheads="1"/>
          </p:cNvSpPr>
          <p:nvPr/>
        </p:nvSpPr>
        <p:spPr bwMode="auto">
          <a:xfrm>
            <a:off x="8553160" y="4429125"/>
            <a:ext cx="1111945"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dirty="0">
                <a:solidFill>
                  <a:srgbClr val="00FF00"/>
                </a:solidFill>
              </a:rPr>
              <a:t>Forward</a:t>
            </a:r>
          </a:p>
          <a:p>
            <a:pPr algn="ctr"/>
            <a:r>
              <a:rPr lang="en-US" altLang="ar-EG" sz="1714" b="1" dirty="0">
                <a:solidFill>
                  <a:srgbClr val="00FF00"/>
                </a:solidFill>
              </a:rPr>
              <a:t>Integration</a:t>
            </a:r>
          </a:p>
        </p:txBody>
      </p:sp>
      <p:sp>
        <p:nvSpPr>
          <p:cNvPr id="44" name="Rectangle 19">
            <a:extLst>
              <a:ext uri="{FF2B5EF4-FFF2-40B4-BE49-F238E27FC236}">
                <a16:creationId xmlns:a16="http://schemas.microsoft.com/office/drawing/2014/main" id="{3D9EE232-A0D9-13B3-FBC4-9C7CF82A9399}"/>
              </a:ext>
            </a:extLst>
          </p:cNvPr>
          <p:cNvSpPr>
            <a:spLocks noChangeArrowheads="1"/>
          </p:cNvSpPr>
          <p:nvPr/>
        </p:nvSpPr>
        <p:spPr bwMode="auto">
          <a:xfrm>
            <a:off x="8335952" y="5296580"/>
            <a:ext cx="1546358" cy="6155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t>Finished Goods</a:t>
            </a:r>
          </a:p>
          <a:p>
            <a:pPr algn="ctr"/>
            <a:r>
              <a:rPr lang="en-US" altLang="ar-EG" sz="1714" b="1"/>
              <a:t>(Customers)</a:t>
            </a:r>
          </a:p>
        </p:txBody>
      </p:sp>
      <p:sp>
        <p:nvSpPr>
          <p:cNvPr id="45" name="Oval 20">
            <a:extLst>
              <a:ext uri="{FF2B5EF4-FFF2-40B4-BE49-F238E27FC236}">
                <a16:creationId xmlns:a16="http://schemas.microsoft.com/office/drawing/2014/main" id="{7EFC0121-558B-EAF5-9F2F-7AC1D3AD39B1}"/>
              </a:ext>
            </a:extLst>
          </p:cNvPr>
          <p:cNvSpPr>
            <a:spLocks noChangeArrowheads="1"/>
          </p:cNvSpPr>
          <p:nvPr/>
        </p:nvSpPr>
        <p:spPr bwMode="auto">
          <a:xfrm>
            <a:off x="7602991" y="1881188"/>
            <a:ext cx="292554" cy="304460"/>
          </a:xfrm>
          <a:prstGeom prst="ellipse">
            <a:avLst/>
          </a:prstGeom>
          <a:solidFill>
            <a:schemeClr val="accent2"/>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6" name="Oval 21">
            <a:extLst>
              <a:ext uri="{FF2B5EF4-FFF2-40B4-BE49-F238E27FC236}">
                <a16:creationId xmlns:a16="http://schemas.microsoft.com/office/drawing/2014/main" id="{968AEBDC-C4F9-8094-7291-3DAF61A14CCF}"/>
              </a:ext>
            </a:extLst>
          </p:cNvPr>
          <p:cNvSpPr>
            <a:spLocks noChangeArrowheads="1"/>
          </p:cNvSpPr>
          <p:nvPr/>
        </p:nvSpPr>
        <p:spPr bwMode="auto">
          <a:xfrm>
            <a:off x="7492434" y="3508943"/>
            <a:ext cx="513670" cy="532379"/>
          </a:xfrm>
          <a:prstGeom prst="ellipse">
            <a:avLst/>
          </a:prstGeom>
          <a:solidFill>
            <a:schemeClr val="accent2"/>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7" name="Oval 22">
            <a:extLst>
              <a:ext uri="{FF2B5EF4-FFF2-40B4-BE49-F238E27FC236}">
                <a16:creationId xmlns:a16="http://schemas.microsoft.com/office/drawing/2014/main" id="{A51C2EBA-7430-F0AD-E8B2-3FDB605BFF65}"/>
              </a:ext>
            </a:extLst>
          </p:cNvPr>
          <p:cNvSpPr>
            <a:spLocks noChangeArrowheads="1"/>
          </p:cNvSpPr>
          <p:nvPr/>
        </p:nvSpPr>
        <p:spPr bwMode="auto">
          <a:xfrm>
            <a:off x="7602991" y="5463269"/>
            <a:ext cx="292554" cy="304460"/>
          </a:xfrm>
          <a:prstGeom prst="ellipse">
            <a:avLst/>
          </a:prstGeom>
          <a:solidFill>
            <a:schemeClr val="accent2"/>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eaLnBrk="1" hangingPunct="1"/>
            <a:endParaRPr lang="ar-EG" altLang="ar-EG" sz="2571"/>
          </a:p>
        </p:txBody>
      </p:sp>
      <p:sp>
        <p:nvSpPr>
          <p:cNvPr id="48" name="Rectangle 23">
            <a:extLst>
              <a:ext uri="{FF2B5EF4-FFF2-40B4-BE49-F238E27FC236}">
                <a16:creationId xmlns:a16="http://schemas.microsoft.com/office/drawing/2014/main" id="{6D3C14CD-7B1E-C7E9-4687-7A1BE128F3EC}"/>
              </a:ext>
            </a:extLst>
          </p:cNvPr>
          <p:cNvSpPr>
            <a:spLocks noChangeArrowheads="1"/>
          </p:cNvSpPr>
          <p:nvPr/>
        </p:nvSpPr>
        <p:spPr bwMode="auto">
          <a:xfrm>
            <a:off x="5668770" y="5434353"/>
            <a:ext cx="1596052" cy="3517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pPr algn="ctr"/>
            <a:r>
              <a:rPr lang="en-US" altLang="ar-EG" sz="1714" b="1">
                <a:solidFill>
                  <a:srgbClr val="FFFFFF"/>
                </a:solidFill>
                <a:latin typeface="Arial" panose="020B0604020202020204" pitchFamily="34" charset="0"/>
              </a:rPr>
              <a:t>Baked Goods</a:t>
            </a:r>
          </a:p>
        </p:txBody>
      </p:sp>
      <p:sp>
        <p:nvSpPr>
          <p:cNvPr id="49" name="Line 24">
            <a:extLst>
              <a:ext uri="{FF2B5EF4-FFF2-40B4-BE49-F238E27FC236}">
                <a16:creationId xmlns:a16="http://schemas.microsoft.com/office/drawing/2014/main" id="{D40BA4C1-8FAB-194E-E59F-F9B5EBB570F5}"/>
              </a:ext>
            </a:extLst>
          </p:cNvPr>
          <p:cNvSpPr>
            <a:spLocks noChangeShapeType="1"/>
          </p:cNvSpPr>
          <p:nvPr/>
        </p:nvSpPr>
        <p:spPr bwMode="auto">
          <a:xfrm flipH="1" flipV="1">
            <a:off x="3401786" y="2122714"/>
            <a:ext cx="0" cy="571500"/>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0" name="Line 25">
            <a:extLst>
              <a:ext uri="{FF2B5EF4-FFF2-40B4-BE49-F238E27FC236}">
                <a16:creationId xmlns:a16="http://schemas.microsoft.com/office/drawing/2014/main" id="{F59CDF42-619D-69EE-F553-889616DD4FFA}"/>
              </a:ext>
            </a:extLst>
          </p:cNvPr>
          <p:cNvSpPr>
            <a:spLocks noChangeShapeType="1"/>
          </p:cNvSpPr>
          <p:nvPr/>
        </p:nvSpPr>
        <p:spPr bwMode="auto">
          <a:xfrm flipH="1" flipV="1">
            <a:off x="3401786" y="3020786"/>
            <a:ext cx="0" cy="653143"/>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1" name="Line 26">
            <a:extLst>
              <a:ext uri="{FF2B5EF4-FFF2-40B4-BE49-F238E27FC236}">
                <a16:creationId xmlns:a16="http://schemas.microsoft.com/office/drawing/2014/main" id="{81D8C3DE-5B45-4E9A-C656-54AA5E71FD54}"/>
              </a:ext>
            </a:extLst>
          </p:cNvPr>
          <p:cNvSpPr>
            <a:spLocks noChangeShapeType="1"/>
          </p:cNvSpPr>
          <p:nvPr/>
        </p:nvSpPr>
        <p:spPr bwMode="auto">
          <a:xfrm flipH="1" flipV="1">
            <a:off x="3401786" y="3918857"/>
            <a:ext cx="0" cy="571500"/>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2" name="Line 27">
            <a:extLst>
              <a:ext uri="{FF2B5EF4-FFF2-40B4-BE49-F238E27FC236}">
                <a16:creationId xmlns:a16="http://schemas.microsoft.com/office/drawing/2014/main" id="{99739E6E-36FC-36F7-87F5-6F15360AA0D4}"/>
              </a:ext>
            </a:extLst>
          </p:cNvPr>
          <p:cNvSpPr>
            <a:spLocks noChangeShapeType="1"/>
          </p:cNvSpPr>
          <p:nvPr/>
        </p:nvSpPr>
        <p:spPr bwMode="auto">
          <a:xfrm flipH="1" flipV="1">
            <a:off x="3401786" y="5061857"/>
            <a:ext cx="0" cy="408214"/>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3" name="Line 28">
            <a:extLst>
              <a:ext uri="{FF2B5EF4-FFF2-40B4-BE49-F238E27FC236}">
                <a16:creationId xmlns:a16="http://schemas.microsoft.com/office/drawing/2014/main" id="{0432A0DF-6BF4-87C7-6C24-B86A2FFA251B}"/>
              </a:ext>
            </a:extLst>
          </p:cNvPr>
          <p:cNvSpPr>
            <a:spLocks noChangeShapeType="1"/>
          </p:cNvSpPr>
          <p:nvPr/>
        </p:nvSpPr>
        <p:spPr bwMode="auto">
          <a:xfrm flipV="1">
            <a:off x="4856050" y="4822032"/>
            <a:ext cx="0" cy="442232"/>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4" name="Line 29">
            <a:extLst>
              <a:ext uri="{FF2B5EF4-FFF2-40B4-BE49-F238E27FC236}">
                <a16:creationId xmlns:a16="http://schemas.microsoft.com/office/drawing/2014/main" id="{EDB4417B-BE7A-4BDD-A92F-FD3DAED058BF}"/>
              </a:ext>
            </a:extLst>
          </p:cNvPr>
          <p:cNvSpPr>
            <a:spLocks noChangeShapeType="1"/>
          </p:cNvSpPr>
          <p:nvPr/>
        </p:nvSpPr>
        <p:spPr bwMode="auto">
          <a:xfrm flipV="1">
            <a:off x="4842443" y="3974988"/>
            <a:ext cx="0" cy="622527"/>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5" name="Line 30">
            <a:extLst>
              <a:ext uri="{FF2B5EF4-FFF2-40B4-BE49-F238E27FC236}">
                <a16:creationId xmlns:a16="http://schemas.microsoft.com/office/drawing/2014/main" id="{6070C99D-20D8-BCF4-A0CC-F9944F2382DD}"/>
              </a:ext>
            </a:extLst>
          </p:cNvPr>
          <p:cNvSpPr>
            <a:spLocks noChangeShapeType="1"/>
          </p:cNvSpPr>
          <p:nvPr/>
        </p:nvSpPr>
        <p:spPr bwMode="auto">
          <a:xfrm flipV="1">
            <a:off x="4842443" y="2136322"/>
            <a:ext cx="0" cy="1413443"/>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6" name="Line 31">
            <a:extLst>
              <a:ext uri="{FF2B5EF4-FFF2-40B4-BE49-F238E27FC236}">
                <a16:creationId xmlns:a16="http://schemas.microsoft.com/office/drawing/2014/main" id="{88BADBCE-C291-342D-82A9-FD55FDB68E15}"/>
              </a:ext>
            </a:extLst>
          </p:cNvPr>
          <p:cNvSpPr>
            <a:spLocks noChangeShapeType="1"/>
          </p:cNvSpPr>
          <p:nvPr/>
        </p:nvSpPr>
        <p:spPr bwMode="auto">
          <a:xfrm flipV="1">
            <a:off x="6504214" y="3020786"/>
            <a:ext cx="0" cy="2367643"/>
          </a:xfrm>
          <a:prstGeom prst="line">
            <a:avLst/>
          </a:prstGeom>
          <a:noFill/>
          <a:ln w="12700">
            <a:solidFill>
              <a:schemeClr val="tx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7" name="Line 32">
            <a:extLst>
              <a:ext uri="{FF2B5EF4-FFF2-40B4-BE49-F238E27FC236}">
                <a16:creationId xmlns:a16="http://schemas.microsoft.com/office/drawing/2014/main" id="{A5EF2F80-0934-E8EB-6DED-92E84ADBCAB3}"/>
              </a:ext>
            </a:extLst>
          </p:cNvPr>
          <p:cNvSpPr>
            <a:spLocks noChangeShapeType="1"/>
          </p:cNvSpPr>
          <p:nvPr/>
        </p:nvSpPr>
        <p:spPr bwMode="auto">
          <a:xfrm flipV="1">
            <a:off x="7728857" y="2286000"/>
            <a:ext cx="0" cy="1143000"/>
          </a:xfrm>
          <a:prstGeom prst="line">
            <a:avLst/>
          </a:prstGeom>
          <a:noFill/>
          <a:ln w="12700">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8" name="Line 33">
            <a:extLst>
              <a:ext uri="{FF2B5EF4-FFF2-40B4-BE49-F238E27FC236}">
                <a16:creationId xmlns:a16="http://schemas.microsoft.com/office/drawing/2014/main" id="{64E9DB58-C5EC-C742-0E06-2337871838D7}"/>
              </a:ext>
            </a:extLst>
          </p:cNvPr>
          <p:cNvSpPr>
            <a:spLocks noChangeShapeType="1"/>
          </p:cNvSpPr>
          <p:nvPr/>
        </p:nvSpPr>
        <p:spPr bwMode="auto">
          <a:xfrm flipV="1">
            <a:off x="6504214" y="2204357"/>
            <a:ext cx="0" cy="489857"/>
          </a:xfrm>
          <a:prstGeom prst="line">
            <a:avLst/>
          </a:prstGeom>
          <a:noFill/>
          <a:ln w="9525">
            <a:solidFill>
              <a:srgbClr val="FF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
        <p:nvSpPr>
          <p:cNvPr id="59" name="Line 34">
            <a:extLst>
              <a:ext uri="{FF2B5EF4-FFF2-40B4-BE49-F238E27FC236}">
                <a16:creationId xmlns:a16="http://schemas.microsoft.com/office/drawing/2014/main" id="{4E8C0CD5-0021-2BF1-D7AA-8AA5C9FD1281}"/>
              </a:ext>
            </a:extLst>
          </p:cNvPr>
          <p:cNvSpPr>
            <a:spLocks noChangeShapeType="1"/>
          </p:cNvSpPr>
          <p:nvPr/>
        </p:nvSpPr>
        <p:spPr bwMode="auto">
          <a:xfrm>
            <a:off x="7728857" y="4327071"/>
            <a:ext cx="0" cy="1143000"/>
          </a:xfrm>
          <a:prstGeom prst="line">
            <a:avLst/>
          </a:prstGeom>
          <a:noFill/>
          <a:ln w="952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sz="1929"/>
          </a:p>
        </p:txBody>
      </p:sp>
    </p:spTree>
    <p:extLst>
      <p:ext uri="{BB962C8B-B14F-4D97-AF65-F5344CB8AC3E}">
        <p14:creationId xmlns:p14="http://schemas.microsoft.com/office/powerpoint/2010/main" val="4250553518"/>
      </p:ext>
    </p:extLst>
  </p:cSld>
  <p:clrMapOvr>
    <a:masterClrMapping/>
  </p:clrMapOvr>
  <mc:AlternateContent xmlns:mc="http://schemas.openxmlformats.org/markup-compatibility/2006" xmlns:p14="http://schemas.microsoft.com/office/powerpoint/2010/main">
    <mc:Choice Requires="p14">
      <p:transition spd="slow" p14:dur="2000" advTm="92638"/>
    </mc:Choice>
    <mc:Fallback xmlns="">
      <p:transition spd="slow" advTm="92638"/>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3B7C7B8-0023-E61A-1E40-E63AC770D02F}"/>
              </a:ext>
            </a:extLst>
          </p:cNvPr>
          <p:cNvPicPr>
            <a:picLocks noChangeAspect="1"/>
          </p:cNvPicPr>
          <p:nvPr/>
        </p:nvPicPr>
        <p:blipFill>
          <a:blip r:embed="rId4"/>
          <a:stretch>
            <a:fillRect/>
          </a:stretch>
        </p:blipFill>
        <p:spPr>
          <a:xfrm>
            <a:off x="-119325" y="0"/>
            <a:ext cx="11607691" cy="1615751"/>
          </a:xfrm>
          <a:prstGeom prst="rect">
            <a:avLst/>
          </a:prstGeom>
        </p:spPr>
      </p:pic>
      <p:sp>
        <p:nvSpPr>
          <p:cNvPr id="72706" name="Slide Number Placeholder 4">
            <a:extLst>
              <a:ext uri="{FF2B5EF4-FFF2-40B4-BE49-F238E27FC236}">
                <a16:creationId xmlns:a16="http://schemas.microsoft.com/office/drawing/2014/main" id="{5BDB586C-5C3B-A2FC-5D3A-C58299861CD5}"/>
              </a:ext>
            </a:extLst>
          </p:cNvPr>
          <p:cNvSpPr>
            <a:spLocks noGrp="1"/>
          </p:cNvSpPr>
          <p:nvPr>
            <p:ph type="sldNum" sz="quarter" idx="11"/>
          </p:nvPr>
        </p:nvSpPr>
        <p:spPr>
          <a:xfrm>
            <a:off x="4038600" y="6364854"/>
            <a:ext cx="411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DCE23B97-5D6A-449F-85F0-B0CDF2A49AFD}" type="slidenum">
              <a:rPr lang="en-US" altLang="ar-EG" sz="1500"/>
              <a:pPr/>
              <a:t>18</a:t>
            </a:fld>
            <a:endParaRPr lang="en-US" altLang="ar-EG" sz="1500"/>
          </a:p>
        </p:txBody>
      </p:sp>
      <p:sp>
        <p:nvSpPr>
          <p:cNvPr id="38914" name="Rectangle 2">
            <a:extLst>
              <a:ext uri="{FF2B5EF4-FFF2-40B4-BE49-F238E27FC236}">
                <a16:creationId xmlns:a16="http://schemas.microsoft.com/office/drawing/2014/main" id="{CD7966F3-1491-D5A6-2D4D-1978C0FF63BC}"/>
              </a:ext>
            </a:extLst>
          </p:cNvPr>
          <p:cNvSpPr>
            <a:spLocks noGrp="1" noChangeArrowheads="1"/>
          </p:cNvSpPr>
          <p:nvPr>
            <p:ph type="body" idx="1"/>
          </p:nvPr>
        </p:nvSpPr>
        <p:spPr>
          <a:xfrm>
            <a:off x="838200" y="1834129"/>
            <a:ext cx="10515600" cy="4351338"/>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dirty="0"/>
              <a:t>Japanese word for ‘affiliated chain’</a:t>
            </a:r>
          </a:p>
          <a:p>
            <a:pPr marL="367383" indent="-367383"/>
            <a:r>
              <a:rPr lang="en-US" altLang="ar-EG" dirty="0"/>
              <a:t>System of mutual alliances and </a:t>
            </a:r>
            <a:br>
              <a:rPr lang="en-US" altLang="ar-EG" dirty="0"/>
            </a:br>
            <a:r>
              <a:rPr lang="en-US" altLang="ar-EG" dirty="0"/>
              <a:t>cross-ownership</a:t>
            </a:r>
          </a:p>
          <a:p>
            <a:pPr marL="795997" lvl="1" indent="-306153">
              <a:spcBef>
                <a:spcPct val="11000"/>
              </a:spcBef>
            </a:pPr>
            <a:r>
              <a:rPr lang="en-US" altLang="ar-EG" sz="2357" dirty="0"/>
              <a:t>Company stock is held by allied firms</a:t>
            </a:r>
            <a:endParaRPr lang="en-US" altLang="ar-EG" dirty="0"/>
          </a:p>
          <a:p>
            <a:pPr marL="1224610" lvl="2" indent="-244922">
              <a:spcBef>
                <a:spcPct val="11000"/>
              </a:spcBef>
            </a:pPr>
            <a:r>
              <a:rPr lang="en-US" altLang="ar-EG" dirty="0"/>
              <a:t>Lowers need for short-term profits</a:t>
            </a:r>
          </a:p>
          <a:p>
            <a:pPr marL="367383" indent="-367383"/>
            <a:r>
              <a:rPr lang="en-US" altLang="ar-EG" dirty="0"/>
              <a:t>Links manufacturers, suppliers, distributors, &amp; lenders</a:t>
            </a:r>
          </a:p>
          <a:p>
            <a:pPr marL="795997" lvl="1" indent="-306153">
              <a:spcBef>
                <a:spcPct val="11000"/>
              </a:spcBef>
            </a:pPr>
            <a:r>
              <a:rPr lang="en-US" altLang="ar-EG" sz="2357" dirty="0"/>
              <a:t>‘Partnerships’ extend across entire supply chain</a:t>
            </a:r>
            <a:endParaRPr lang="en-US" altLang="ar-EG" dirty="0"/>
          </a:p>
        </p:txBody>
      </p:sp>
      <p:sp>
        <p:nvSpPr>
          <p:cNvPr id="72708" name="Rectangle 3">
            <a:extLst>
              <a:ext uri="{FF2B5EF4-FFF2-40B4-BE49-F238E27FC236}">
                <a16:creationId xmlns:a16="http://schemas.microsoft.com/office/drawing/2014/main" id="{37EFC330-ADAE-87F5-2FED-5C04A01B3EAC}"/>
              </a:ext>
            </a:extLst>
          </p:cNvPr>
          <p:cNvSpPr>
            <a:spLocks noGrp="1" noChangeArrowheads="1"/>
          </p:cNvSpPr>
          <p:nvPr>
            <p:ph type="title"/>
          </p:nvPr>
        </p:nvSpPr>
        <p:spPr>
          <a:xfrm>
            <a:off x="3202021" y="182268"/>
            <a:ext cx="10515600" cy="1325563"/>
          </a:xfrm>
        </p:spPr>
        <p:txBody>
          <a:bodyPr vert="horz" lIns="89565" tIns="44783" rIns="89565" bIns="44783" rtlCol="0" anchor="ctr">
            <a:normAutofit/>
          </a:bodyPr>
          <a:lstStyle/>
          <a:p>
            <a:pPr eaLnBrk="1" hangingPunct="1"/>
            <a:r>
              <a:rPr lang="en-US" altLang="ar-EG" b="1" dirty="0">
                <a:solidFill>
                  <a:srgbClr val="FFC000"/>
                </a:solidFill>
              </a:rPr>
              <a:t>Keiretsu Network Strategy</a:t>
            </a:r>
          </a:p>
        </p:txBody>
      </p:sp>
      <p:pic>
        <p:nvPicPr>
          <p:cNvPr id="5" name="Picture 4">
            <a:extLst>
              <a:ext uri="{FF2B5EF4-FFF2-40B4-BE49-F238E27FC236}">
                <a16:creationId xmlns:a16="http://schemas.microsoft.com/office/drawing/2014/main" id="{DB97641E-2BC6-0D6F-575B-35DA8E62FEF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6391"/>
            <a:ext cx="1222425" cy="776646"/>
          </a:xfrm>
          <a:prstGeom prst="rect">
            <a:avLst/>
          </a:prstGeom>
        </p:spPr>
      </p:pic>
      <p:pic>
        <p:nvPicPr>
          <p:cNvPr id="6" name="Picture 5">
            <a:extLst>
              <a:ext uri="{FF2B5EF4-FFF2-40B4-BE49-F238E27FC236}">
                <a16:creationId xmlns:a16="http://schemas.microsoft.com/office/drawing/2014/main" id="{B143ADAF-A6B4-20A4-7454-95CF078BF221}"/>
              </a:ext>
            </a:extLst>
          </p:cNvPr>
          <p:cNvPicPr>
            <a:picLocks noChangeAspect="1"/>
          </p:cNvPicPr>
          <p:nvPr/>
        </p:nvPicPr>
        <p:blipFill>
          <a:blip r:embed="rId6"/>
          <a:stretch>
            <a:fillRect/>
          </a:stretch>
        </p:blipFill>
        <p:spPr>
          <a:xfrm>
            <a:off x="1874165" y="6376281"/>
            <a:ext cx="9902229" cy="145125"/>
          </a:xfrm>
          <a:prstGeom prst="rect">
            <a:avLst/>
          </a:prstGeom>
        </p:spPr>
      </p:pic>
      <p:pic>
        <p:nvPicPr>
          <p:cNvPr id="7" name="Picture 6">
            <a:extLst>
              <a:ext uri="{FF2B5EF4-FFF2-40B4-BE49-F238E27FC236}">
                <a16:creationId xmlns:a16="http://schemas.microsoft.com/office/drawing/2014/main" id="{016599EA-BD9B-9457-8FF8-3BC4573AEE5D}"/>
              </a:ext>
            </a:extLst>
          </p:cNvPr>
          <p:cNvPicPr>
            <a:picLocks noChangeAspect="1"/>
          </p:cNvPicPr>
          <p:nvPr/>
        </p:nvPicPr>
        <p:blipFill>
          <a:blip r:embed="rId7"/>
          <a:stretch>
            <a:fillRect/>
          </a:stretch>
        </p:blipFill>
        <p:spPr>
          <a:xfrm>
            <a:off x="-119325" y="2221471"/>
            <a:ext cx="238650" cy="1919665"/>
          </a:xfrm>
          <a:prstGeom prst="rect">
            <a:avLst/>
          </a:prstGeom>
        </p:spPr>
      </p:pic>
      <p:pic>
        <p:nvPicPr>
          <p:cNvPr id="8" name="Picture 7">
            <a:extLst>
              <a:ext uri="{FF2B5EF4-FFF2-40B4-BE49-F238E27FC236}">
                <a16:creationId xmlns:a16="http://schemas.microsoft.com/office/drawing/2014/main" id="{954C1E6F-AA73-8AAD-D379-C17957309CA8}"/>
              </a:ext>
            </a:extLst>
          </p:cNvPr>
          <p:cNvPicPr>
            <a:picLocks noChangeAspect="1"/>
          </p:cNvPicPr>
          <p:nvPr/>
        </p:nvPicPr>
        <p:blipFill>
          <a:blip r:embed="rId7"/>
          <a:stretch>
            <a:fillRect/>
          </a:stretch>
        </p:blipFill>
        <p:spPr>
          <a:xfrm>
            <a:off x="12072675" y="2212234"/>
            <a:ext cx="238650" cy="1919665"/>
          </a:xfrm>
          <a:prstGeom prst="rect">
            <a:avLst/>
          </a:prstGeom>
        </p:spPr>
      </p:pic>
      <p:sp>
        <p:nvSpPr>
          <p:cNvPr id="10" name="TextBox 9">
            <a:extLst>
              <a:ext uri="{FF2B5EF4-FFF2-40B4-BE49-F238E27FC236}">
                <a16:creationId xmlns:a16="http://schemas.microsoft.com/office/drawing/2014/main" id="{CBEF944D-B1A0-E485-6394-633DB8DD83A5}"/>
              </a:ext>
            </a:extLst>
          </p:cNvPr>
          <p:cNvSpPr txBox="1"/>
          <p:nvPr/>
        </p:nvSpPr>
        <p:spPr>
          <a:xfrm>
            <a:off x="281632" y="24413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p:transition advTm="64654">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anim calcmode="lin" valueType="num">
                                      <p:cBhvr additive="base">
                                        <p:cTn id="7" dur="500" fill="hold"/>
                                        <p:tgtEl>
                                          <p:spTgt spid="389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9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4">
                                            <p:txEl>
                                              <p:pRg st="1" end="1"/>
                                            </p:txEl>
                                          </p:spTgt>
                                        </p:tgtEl>
                                        <p:attrNameLst>
                                          <p:attrName>style.visibility</p:attrName>
                                        </p:attrNameLst>
                                      </p:cBhvr>
                                      <p:to>
                                        <p:strVal val="visible"/>
                                      </p:to>
                                    </p:set>
                                    <p:anim calcmode="lin" valueType="num">
                                      <p:cBhvr additive="base">
                                        <p:cTn id="13" dur="500" fill="hold"/>
                                        <p:tgtEl>
                                          <p:spTgt spid="389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91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8914">
                                            <p:txEl>
                                              <p:pRg st="2" end="2"/>
                                            </p:txEl>
                                          </p:spTgt>
                                        </p:tgtEl>
                                        <p:attrNameLst>
                                          <p:attrName>style.visibility</p:attrName>
                                        </p:attrNameLst>
                                      </p:cBhvr>
                                      <p:to>
                                        <p:strVal val="visible"/>
                                      </p:to>
                                    </p:set>
                                    <p:anim calcmode="lin" valueType="num">
                                      <p:cBhvr additive="base">
                                        <p:cTn id="17" dur="500" fill="hold"/>
                                        <p:tgtEl>
                                          <p:spTgt spid="3891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891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8914">
                                            <p:txEl>
                                              <p:pRg st="3" end="3"/>
                                            </p:txEl>
                                          </p:spTgt>
                                        </p:tgtEl>
                                        <p:attrNameLst>
                                          <p:attrName>style.visibility</p:attrName>
                                        </p:attrNameLst>
                                      </p:cBhvr>
                                      <p:to>
                                        <p:strVal val="visible"/>
                                      </p:to>
                                    </p:set>
                                    <p:anim calcmode="lin" valueType="num">
                                      <p:cBhvr additive="base">
                                        <p:cTn id="21" dur="500" fill="hold"/>
                                        <p:tgtEl>
                                          <p:spTgt spid="3891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89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8914">
                                            <p:txEl>
                                              <p:pRg st="4" end="4"/>
                                            </p:txEl>
                                          </p:spTgt>
                                        </p:tgtEl>
                                        <p:attrNameLst>
                                          <p:attrName>style.visibility</p:attrName>
                                        </p:attrNameLst>
                                      </p:cBhvr>
                                      <p:to>
                                        <p:strVal val="visible"/>
                                      </p:to>
                                    </p:set>
                                    <p:anim calcmode="lin" valueType="num">
                                      <p:cBhvr additive="base">
                                        <p:cTn id="27" dur="500" fill="hold"/>
                                        <p:tgtEl>
                                          <p:spTgt spid="3891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8914">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8914">
                                            <p:txEl>
                                              <p:pRg st="5" end="5"/>
                                            </p:txEl>
                                          </p:spTgt>
                                        </p:tgtEl>
                                        <p:attrNameLst>
                                          <p:attrName>style.visibility</p:attrName>
                                        </p:attrNameLst>
                                      </p:cBhvr>
                                      <p:to>
                                        <p:strVal val="visible"/>
                                      </p:to>
                                    </p:set>
                                    <p:anim calcmode="lin" valueType="num">
                                      <p:cBhvr additive="base">
                                        <p:cTn id="31" dur="500" fill="hold"/>
                                        <p:tgtEl>
                                          <p:spTgt spid="389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891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5E1956-13B6-F1DA-7D85-D75F340C7D7E}"/>
              </a:ext>
            </a:extLst>
          </p:cNvPr>
          <p:cNvPicPr>
            <a:picLocks noChangeAspect="1"/>
          </p:cNvPicPr>
          <p:nvPr/>
        </p:nvPicPr>
        <p:blipFill>
          <a:blip r:embed="rId3"/>
          <a:stretch>
            <a:fillRect/>
          </a:stretch>
        </p:blipFill>
        <p:spPr>
          <a:xfrm>
            <a:off x="-253891" y="367"/>
            <a:ext cx="11607691" cy="1615751"/>
          </a:xfrm>
          <a:prstGeom prst="rect">
            <a:avLst/>
          </a:prstGeom>
        </p:spPr>
      </p:pic>
      <p:sp>
        <p:nvSpPr>
          <p:cNvPr id="74754" name="Slide Number Placeholder 4">
            <a:extLst>
              <a:ext uri="{FF2B5EF4-FFF2-40B4-BE49-F238E27FC236}">
                <a16:creationId xmlns:a16="http://schemas.microsoft.com/office/drawing/2014/main" id="{9C6DC218-3B6F-B5E8-320F-8B944CF12773}"/>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6EC4443E-074B-4457-827B-DA38C068D353}" type="slidenum">
              <a:rPr lang="en-US" altLang="ar-EG" sz="1500"/>
              <a:pPr/>
              <a:t>19</a:t>
            </a:fld>
            <a:endParaRPr lang="en-US" altLang="ar-EG" sz="1500"/>
          </a:p>
        </p:txBody>
      </p:sp>
      <p:sp>
        <p:nvSpPr>
          <p:cNvPr id="74755" name="Rectangle 2">
            <a:extLst>
              <a:ext uri="{FF2B5EF4-FFF2-40B4-BE49-F238E27FC236}">
                <a16:creationId xmlns:a16="http://schemas.microsoft.com/office/drawing/2014/main" id="{ADE9CE04-CE66-21CE-AD9E-E3829E538CAF}"/>
              </a:ext>
            </a:extLst>
          </p:cNvPr>
          <p:cNvSpPr>
            <a:spLocks noGrp="1" noChangeArrowheads="1"/>
          </p:cNvSpPr>
          <p:nvPr>
            <p:ph type="title"/>
          </p:nvPr>
        </p:nvSpPr>
        <p:spPr>
          <a:xfrm>
            <a:off x="3349558" y="290188"/>
            <a:ext cx="10515600" cy="1325563"/>
          </a:xfrm>
        </p:spPr>
        <p:txBody>
          <a:bodyPr vert="horz" lIns="89565" tIns="44783" rIns="89565" bIns="44783" rtlCol="0" anchor="ctr">
            <a:normAutofit/>
          </a:bodyPr>
          <a:lstStyle/>
          <a:p>
            <a:pPr eaLnBrk="1" hangingPunct="1"/>
            <a:r>
              <a:rPr lang="en-US" altLang="ar-EG" b="1" dirty="0">
                <a:solidFill>
                  <a:srgbClr val="FFC000"/>
                </a:solidFill>
              </a:rPr>
              <a:t>Virtual Companies</a:t>
            </a:r>
          </a:p>
        </p:txBody>
      </p:sp>
      <p:sp>
        <p:nvSpPr>
          <p:cNvPr id="74756" name="Rectangle 3">
            <a:extLst>
              <a:ext uri="{FF2B5EF4-FFF2-40B4-BE49-F238E27FC236}">
                <a16:creationId xmlns:a16="http://schemas.microsoft.com/office/drawing/2014/main" id="{4808F9BE-C068-CF53-D978-1B646733AEC8}"/>
              </a:ext>
            </a:extLst>
          </p:cNvPr>
          <p:cNvSpPr>
            <a:spLocks noGrp="1" noChangeArrowheads="1"/>
          </p:cNvSpPr>
          <p:nvPr>
            <p:ph type="body" idx="1"/>
          </p:nvPr>
        </p:nvSpPr>
        <p:spPr>
          <a:xfrm>
            <a:off x="838200" y="2290390"/>
            <a:ext cx="10938194" cy="2813264"/>
          </a:xfrm>
        </p:spPr>
        <p:txBody>
          <a:bodyPr vert="horz" lIns="89565" tIns="44783" rIns="89565" bIns="44783" rtlCol="0">
            <a:normAutofit/>
          </a:bodyPr>
          <a:lstStyle/>
          <a:p>
            <a:pPr eaLnBrk="1" hangingPunct="1"/>
            <a:r>
              <a:rPr lang="en-US" altLang="ar-EG" sz="4400" dirty="0"/>
              <a:t>Companies that rely on a variety of supplier relationships to provide services on demand.</a:t>
            </a:r>
          </a:p>
          <a:p>
            <a:pPr eaLnBrk="1" hangingPunct="1"/>
            <a:r>
              <a:rPr lang="en-US" altLang="ar-EG" sz="4400" dirty="0"/>
              <a:t>Also known as hollow corporations, or network corporations</a:t>
            </a:r>
          </a:p>
        </p:txBody>
      </p:sp>
      <p:pic>
        <p:nvPicPr>
          <p:cNvPr id="6" name="Picture 5">
            <a:extLst>
              <a:ext uri="{FF2B5EF4-FFF2-40B4-BE49-F238E27FC236}">
                <a16:creationId xmlns:a16="http://schemas.microsoft.com/office/drawing/2014/main" id="{7D5B10D3-80B5-532D-8E56-30C42EE8E9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A9A9A20C-1626-35D8-B3EF-B9BC8E44671C}"/>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CBFDB568-EB92-8A45-729C-688BB4859561}"/>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356AB778-3B75-368F-7438-A03D87D12AA4}"/>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2C18F5B7-F17D-DD8D-6C65-A6D7AE31031E}"/>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9185"/>
    </mc:Choice>
    <mc:Fallback xmlns="">
      <p:transition spd="slow" advTm="691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756">
                                            <p:txEl>
                                              <p:pRg st="0" end="0"/>
                                            </p:txEl>
                                          </p:spTgt>
                                        </p:tgtEl>
                                        <p:attrNameLst>
                                          <p:attrName>style.visibility</p:attrName>
                                        </p:attrNameLst>
                                      </p:cBhvr>
                                      <p:to>
                                        <p:strVal val="visible"/>
                                      </p:to>
                                    </p:set>
                                    <p:anim calcmode="lin" valueType="num">
                                      <p:cBhvr additive="base">
                                        <p:cTn id="7" dur="500" fill="hold"/>
                                        <p:tgtEl>
                                          <p:spTgt spid="7475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475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4756">
                                            <p:txEl>
                                              <p:pRg st="1" end="1"/>
                                            </p:txEl>
                                          </p:spTgt>
                                        </p:tgtEl>
                                        <p:attrNameLst>
                                          <p:attrName>style.visibility</p:attrName>
                                        </p:attrNameLst>
                                      </p:cBhvr>
                                      <p:to>
                                        <p:strVal val="visible"/>
                                      </p:to>
                                    </p:set>
                                    <p:anim calcmode="lin" valueType="num">
                                      <p:cBhvr additive="base">
                                        <p:cTn id="13" dur="500" fill="hold"/>
                                        <p:tgtEl>
                                          <p:spTgt spid="7475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475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F1D19B-778E-3CE4-C53B-69619251D643}"/>
              </a:ext>
            </a:extLst>
          </p:cNvPr>
          <p:cNvPicPr>
            <a:picLocks noChangeAspect="1"/>
          </p:cNvPicPr>
          <p:nvPr/>
        </p:nvPicPr>
        <p:blipFill>
          <a:blip r:embed="rId4"/>
          <a:stretch>
            <a:fillRect/>
          </a:stretch>
        </p:blipFill>
        <p:spPr>
          <a:xfrm>
            <a:off x="-253891" y="0"/>
            <a:ext cx="11607691" cy="1615751"/>
          </a:xfrm>
          <a:prstGeom prst="rect">
            <a:avLst/>
          </a:prstGeom>
        </p:spPr>
      </p:pic>
      <p:sp>
        <p:nvSpPr>
          <p:cNvPr id="75778" name="Slide Number Placeholder 5">
            <a:extLst>
              <a:ext uri="{FF2B5EF4-FFF2-40B4-BE49-F238E27FC236}">
                <a16:creationId xmlns:a16="http://schemas.microsoft.com/office/drawing/2014/main" id="{E06B5F72-5A27-C41E-98C9-9F86658DDCF8}"/>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9379BEE5-9892-4795-B75F-EA81E8A57F07}" type="slidenum">
              <a:rPr lang="en-US" altLang="ar-EG" sz="1500"/>
              <a:pPr/>
              <a:t>20</a:t>
            </a:fld>
            <a:endParaRPr lang="en-US" altLang="ar-EG" sz="1500"/>
          </a:p>
        </p:txBody>
      </p:sp>
      <p:pic>
        <p:nvPicPr>
          <p:cNvPr id="75779" name="Picture 2">
            <a:extLst>
              <a:ext uri="{FF2B5EF4-FFF2-40B4-BE49-F238E27FC236}">
                <a16:creationId xmlns:a16="http://schemas.microsoft.com/office/drawing/2014/main" id="{78078B8D-0749-3225-197A-D111F739E9E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9143" y="1877786"/>
            <a:ext cx="3269116" cy="32316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780" name="Rectangle 3">
            <a:extLst>
              <a:ext uri="{FF2B5EF4-FFF2-40B4-BE49-F238E27FC236}">
                <a16:creationId xmlns:a16="http://schemas.microsoft.com/office/drawing/2014/main" id="{96933FA1-67A0-DA7F-4F78-709A8144C4FA}"/>
              </a:ext>
            </a:extLst>
          </p:cNvPr>
          <p:cNvSpPr>
            <a:spLocks noChangeArrowheads="1"/>
          </p:cNvSpPr>
          <p:nvPr/>
        </p:nvSpPr>
        <p:spPr bwMode="auto">
          <a:xfrm>
            <a:off x="8106456" y="5643563"/>
            <a:ext cx="1534205" cy="2363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8633" tIns="43539" rIns="88633" bIns="43539">
            <a:spAutoFit/>
          </a:bodyPr>
          <a:lstStyle>
            <a:lvl1pPr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1pPr>
            <a:lvl2pPr marL="742950" indent="-28575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2pPr>
            <a:lvl3pPr marL="11430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3pPr>
            <a:lvl4pPr marL="16002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4pPr>
            <a:lvl5pPr marL="2057400" indent="-228600" defTabSz="825500">
              <a:buClr>
                <a:schemeClr val="bg1"/>
              </a:buClr>
              <a:buSzPct val="100000"/>
              <a:defRPr sz="2400">
                <a:solidFill>
                  <a:schemeClr val="tx1"/>
                </a:solidFill>
                <a:latin typeface="Arial Narrow" panose="020B0606020202030204" pitchFamily="34" charset="0"/>
                <a:ea typeface="Evermore Song" charset="0"/>
                <a:cs typeface="Evermore Song" charset="0"/>
              </a:defRPr>
            </a:lvl5pPr>
            <a:lvl6pPr marL="25146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6pPr>
            <a:lvl7pPr marL="29718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7pPr>
            <a:lvl8pPr marL="34290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8pPr>
            <a:lvl9pPr marL="3886200" indent="-228600" defTabSz="825500" eaLnBrk="0" fontAlgn="base" hangingPunct="0">
              <a:spcBef>
                <a:spcPct val="0"/>
              </a:spcBef>
              <a:spcAft>
                <a:spcPct val="0"/>
              </a:spcAft>
              <a:buClr>
                <a:schemeClr val="bg1"/>
              </a:buClr>
              <a:buSzPct val="100000"/>
              <a:defRPr sz="2400">
                <a:solidFill>
                  <a:schemeClr val="tx1"/>
                </a:solidFill>
                <a:latin typeface="Arial Narrow" panose="020B0606020202030204" pitchFamily="34" charset="0"/>
                <a:ea typeface="Evermore Song" charset="0"/>
                <a:cs typeface="Evermore Song" charset="0"/>
              </a:defRPr>
            </a:lvl9pPr>
          </a:lstStyle>
          <a:p>
            <a:r>
              <a:rPr lang="en-US" altLang="ar-EG" sz="964">
                <a:solidFill>
                  <a:srgbClr val="CECECE"/>
                </a:solidFill>
                <a:latin typeface="Arial" panose="020B0604020202020204" pitchFamily="34" charset="0"/>
              </a:rPr>
              <a:t>© 1995 Corel Corp.</a:t>
            </a:r>
          </a:p>
        </p:txBody>
      </p:sp>
      <p:sp>
        <p:nvSpPr>
          <p:cNvPr id="75781" name="Rectangle 4">
            <a:extLst>
              <a:ext uri="{FF2B5EF4-FFF2-40B4-BE49-F238E27FC236}">
                <a16:creationId xmlns:a16="http://schemas.microsoft.com/office/drawing/2014/main" id="{B966F7E3-2C9E-243B-AE0C-73FF64244F03}"/>
              </a:ext>
            </a:extLst>
          </p:cNvPr>
          <p:cNvSpPr>
            <a:spLocks noGrp="1" noChangeArrowheads="1"/>
          </p:cNvSpPr>
          <p:nvPr>
            <p:ph type="title"/>
          </p:nvPr>
        </p:nvSpPr>
        <p:spPr>
          <a:xfrm>
            <a:off x="3264782" y="326708"/>
            <a:ext cx="10978444" cy="1144700"/>
          </a:xfrm>
        </p:spPr>
        <p:txBody>
          <a:bodyPr vert="horz" lIns="89565" tIns="44783" rIns="89565" bIns="44783" rtlCol="0" anchor="ctr">
            <a:normAutofit/>
          </a:bodyPr>
          <a:lstStyle/>
          <a:p>
            <a:pPr eaLnBrk="1" hangingPunct="1"/>
            <a:r>
              <a:rPr lang="en-US" altLang="ar-EG" b="1" dirty="0">
                <a:solidFill>
                  <a:srgbClr val="FFC000"/>
                </a:solidFill>
              </a:rPr>
              <a:t>Virtual Company Strategy</a:t>
            </a:r>
          </a:p>
        </p:txBody>
      </p:sp>
      <p:sp>
        <p:nvSpPr>
          <p:cNvPr id="40965" name="Rectangle 5">
            <a:extLst>
              <a:ext uri="{FF2B5EF4-FFF2-40B4-BE49-F238E27FC236}">
                <a16:creationId xmlns:a16="http://schemas.microsoft.com/office/drawing/2014/main" id="{90A8B4DC-5CB0-BBB6-4CAC-C5A620E86C0D}"/>
              </a:ext>
            </a:extLst>
          </p:cNvPr>
          <p:cNvSpPr>
            <a:spLocks noGrp="1" noChangeArrowheads="1"/>
          </p:cNvSpPr>
          <p:nvPr>
            <p:ph type="body" sz="half" idx="1"/>
          </p:nvPr>
        </p:nvSpPr>
        <p:spPr>
          <a:xfrm>
            <a:off x="2127817" y="1602242"/>
            <a:ext cx="3855924" cy="4527777"/>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fontScale="92500"/>
          </a:bodyPr>
          <a:lstStyle/>
          <a:p>
            <a:pPr marL="367383" indent="-367383"/>
            <a:r>
              <a:rPr lang="en-US" altLang="ar-EG" sz="2679" dirty="0"/>
              <a:t>Network of independent companies</a:t>
            </a:r>
          </a:p>
          <a:p>
            <a:pPr marL="795997" lvl="1" indent="-306153"/>
            <a:r>
              <a:rPr lang="en-US" altLang="ar-EG" sz="2357" dirty="0"/>
              <a:t>Linked by technology</a:t>
            </a:r>
            <a:endParaRPr lang="en-US" altLang="ar-EG" sz="2571" dirty="0"/>
          </a:p>
          <a:p>
            <a:pPr marL="1224610" lvl="2" indent="-244922"/>
            <a:r>
              <a:rPr lang="en-US" altLang="ar-EG" sz="1929" dirty="0"/>
              <a:t>PC’s, faxes, Internet etc.</a:t>
            </a:r>
            <a:endParaRPr lang="en-US" altLang="ar-EG" sz="2143" dirty="0"/>
          </a:p>
          <a:p>
            <a:pPr marL="795997" lvl="1" indent="-306153"/>
            <a:r>
              <a:rPr lang="en-US" altLang="ar-EG" sz="2357" dirty="0"/>
              <a:t>Each contributes core competencies</a:t>
            </a:r>
          </a:p>
          <a:p>
            <a:pPr marL="795997" lvl="1" indent="-306153"/>
            <a:r>
              <a:rPr lang="en-US" altLang="ar-EG" sz="2357" dirty="0"/>
              <a:t>Typically provide services</a:t>
            </a:r>
            <a:endParaRPr lang="en-US" altLang="ar-EG" sz="2571" dirty="0"/>
          </a:p>
          <a:p>
            <a:pPr marL="1224610" lvl="2" indent="-244922"/>
            <a:r>
              <a:rPr lang="en-US" altLang="ar-EG" sz="1929" dirty="0"/>
              <a:t>Payroll, editing, designing</a:t>
            </a:r>
          </a:p>
          <a:p>
            <a:pPr marL="367383" indent="-367383"/>
            <a:r>
              <a:rPr lang="en-US" altLang="ar-EG" sz="2679" dirty="0"/>
              <a:t>May be long or short-term</a:t>
            </a:r>
          </a:p>
          <a:p>
            <a:pPr marL="795997" lvl="1" indent="-306153"/>
            <a:r>
              <a:rPr lang="en-US" altLang="ar-EG" sz="2357" dirty="0"/>
              <a:t>Usually, only until opportunity is met</a:t>
            </a:r>
          </a:p>
        </p:txBody>
      </p:sp>
      <p:pic>
        <p:nvPicPr>
          <p:cNvPr id="8" name="Picture 7">
            <a:extLst>
              <a:ext uri="{FF2B5EF4-FFF2-40B4-BE49-F238E27FC236}">
                <a16:creationId xmlns:a16="http://schemas.microsoft.com/office/drawing/2014/main" id="{6CDA83A9-A36E-52FF-0003-AF6F3C3DCC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9" name="Picture 8">
            <a:extLst>
              <a:ext uri="{FF2B5EF4-FFF2-40B4-BE49-F238E27FC236}">
                <a16:creationId xmlns:a16="http://schemas.microsoft.com/office/drawing/2014/main" id="{15CCC3F8-ED02-7931-383F-CDC57AA8172E}"/>
              </a:ext>
            </a:extLst>
          </p:cNvPr>
          <p:cNvPicPr>
            <a:picLocks noChangeAspect="1"/>
          </p:cNvPicPr>
          <p:nvPr/>
        </p:nvPicPr>
        <p:blipFill>
          <a:blip r:embed="rId7"/>
          <a:stretch>
            <a:fillRect/>
          </a:stretch>
        </p:blipFill>
        <p:spPr>
          <a:xfrm>
            <a:off x="1874165" y="6368985"/>
            <a:ext cx="9902229" cy="145125"/>
          </a:xfrm>
          <a:prstGeom prst="rect">
            <a:avLst/>
          </a:prstGeom>
        </p:spPr>
      </p:pic>
      <p:pic>
        <p:nvPicPr>
          <p:cNvPr id="10" name="Picture 9">
            <a:extLst>
              <a:ext uri="{FF2B5EF4-FFF2-40B4-BE49-F238E27FC236}">
                <a16:creationId xmlns:a16="http://schemas.microsoft.com/office/drawing/2014/main" id="{036C67EA-B228-3D9C-E869-EE4D8419C436}"/>
              </a:ext>
            </a:extLst>
          </p:cNvPr>
          <p:cNvPicPr>
            <a:picLocks noChangeAspect="1"/>
          </p:cNvPicPr>
          <p:nvPr/>
        </p:nvPicPr>
        <p:blipFill>
          <a:blip r:embed="rId8"/>
          <a:stretch>
            <a:fillRect/>
          </a:stretch>
        </p:blipFill>
        <p:spPr>
          <a:xfrm>
            <a:off x="-119325" y="2221838"/>
            <a:ext cx="238650" cy="1919665"/>
          </a:xfrm>
          <a:prstGeom prst="rect">
            <a:avLst/>
          </a:prstGeom>
        </p:spPr>
      </p:pic>
      <p:pic>
        <p:nvPicPr>
          <p:cNvPr id="11" name="Picture 10">
            <a:extLst>
              <a:ext uri="{FF2B5EF4-FFF2-40B4-BE49-F238E27FC236}">
                <a16:creationId xmlns:a16="http://schemas.microsoft.com/office/drawing/2014/main" id="{B5425187-A781-3314-D69F-07D363C5A0FC}"/>
              </a:ext>
            </a:extLst>
          </p:cNvPr>
          <p:cNvPicPr>
            <a:picLocks noChangeAspect="1"/>
          </p:cNvPicPr>
          <p:nvPr/>
        </p:nvPicPr>
        <p:blipFill>
          <a:blip r:embed="rId8"/>
          <a:stretch>
            <a:fillRect/>
          </a:stretch>
        </p:blipFill>
        <p:spPr>
          <a:xfrm>
            <a:off x="12072675" y="2221838"/>
            <a:ext cx="238650" cy="1919665"/>
          </a:xfrm>
          <a:prstGeom prst="rect">
            <a:avLst/>
          </a:prstGeom>
        </p:spPr>
      </p:pic>
      <p:sp>
        <p:nvSpPr>
          <p:cNvPr id="12" name="TextBox 11">
            <a:extLst>
              <a:ext uri="{FF2B5EF4-FFF2-40B4-BE49-F238E27FC236}">
                <a16:creationId xmlns:a16="http://schemas.microsoft.com/office/drawing/2014/main" id="{4B7EA67F-C7B3-028D-0F2E-8FC05DB11080}"/>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p:transition advTm="129593">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65">
                                            <p:txEl>
                                              <p:pRg st="0" end="0"/>
                                            </p:txEl>
                                          </p:spTgt>
                                        </p:tgtEl>
                                        <p:attrNameLst>
                                          <p:attrName>style.visibility</p:attrName>
                                        </p:attrNameLst>
                                      </p:cBhvr>
                                      <p:to>
                                        <p:strVal val="visible"/>
                                      </p:to>
                                    </p:set>
                                    <p:anim calcmode="lin" valueType="num">
                                      <p:cBhvr additive="base">
                                        <p:cTn id="7" dur="500" fill="hold"/>
                                        <p:tgtEl>
                                          <p:spTgt spid="4096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6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965">
                                            <p:txEl>
                                              <p:pRg st="1" end="1"/>
                                            </p:txEl>
                                          </p:spTgt>
                                        </p:tgtEl>
                                        <p:attrNameLst>
                                          <p:attrName>style.visibility</p:attrName>
                                        </p:attrNameLst>
                                      </p:cBhvr>
                                      <p:to>
                                        <p:strVal val="visible"/>
                                      </p:to>
                                    </p:set>
                                    <p:anim calcmode="lin" valueType="num">
                                      <p:cBhvr additive="base">
                                        <p:cTn id="11" dur="500" fill="hold"/>
                                        <p:tgtEl>
                                          <p:spTgt spid="4096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096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965">
                                            <p:txEl>
                                              <p:pRg st="2" end="2"/>
                                            </p:txEl>
                                          </p:spTgt>
                                        </p:tgtEl>
                                        <p:attrNameLst>
                                          <p:attrName>style.visibility</p:attrName>
                                        </p:attrNameLst>
                                      </p:cBhvr>
                                      <p:to>
                                        <p:strVal val="visible"/>
                                      </p:to>
                                    </p:set>
                                    <p:anim calcmode="lin" valueType="num">
                                      <p:cBhvr additive="base">
                                        <p:cTn id="15" dur="500" fill="hold"/>
                                        <p:tgtEl>
                                          <p:spTgt spid="4096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096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0965">
                                            <p:txEl>
                                              <p:pRg st="3" end="3"/>
                                            </p:txEl>
                                          </p:spTgt>
                                        </p:tgtEl>
                                        <p:attrNameLst>
                                          <p:attrName>style.visibility</p:attrName>
                                        </p:attrNameLst>
                                      </p:cBhvr>
                                      <p:to>
                                        <p:strVal val="visible"/>
                                      </p:to>
                                    </p:set>
                                    <p:anim calcmode="lin" valueType="num">
                                      <p:cBhvr additive="base">
                                        <p:cTn id="19" dur="500" fill="hold"/>
                                        <p:tgtEl>
                                          <p:spTgt spid="4096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96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965">
                                            <p:txEl>
                                              <p:pRg st="4" end="4"/>
                                            </p:txEl>
                                          </p:spTgt>
                                        </p:tgtEl>
                                        <p:attrNameLst>
                                          <p:attrName>style.visibility</p:attrName>
                                        </p:attrNameLst>
                                      </p:cBhvr>
                                      <p:to>
                                        <p:strVal val="visible"/>
                                      </p:to>
                                    </p:set>
                                    <p:anim calcmode="lin" valueType="num">
                                      <p:cBhvr additive="base">
                                        <p:cTn id="23" dur="500" fill="hold"/>
                                        <p:tgtEl>
                                          <p:spTgt spid="4096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0965">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0965">
                                            <p:txEl>
                                              <p:pRg st="5" end="5"/>
                                            </p:txEl>
                                          </p:spTgt>
                                        </p:tgtEl>
                                        <p:attrNameLst>
                                          <p:attrName>style.visibility</p:attrName>
                                        </p:attrNameLst>
                                      </p:cBhvr>
                                      <p:to>
                                        <p:strVal val="visible"/>
                                      </p:to>
                                    </p:set>
                                    <p:anim calcmode="lin" valueType="num">
                                      <p:cBhvr additive="base">
                                        <p:cTn id="27" dur="500" fill="hold"/>
                                        <p:tgtEl>
                                          <p:spTgt spid="40965">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096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0965">
                                            <p:txEl>
                                              <p:pRg st="6" end="6"/>
                                            </p:txEl>
                                          </p:spTgt>
                                        </p:tgtEl>
                                        <p:attrNameLst>
                                          <p:attrName>style.visibility</p:attrName>
                                        </p:attrNameLst>
                                      </p:cBhvr>
                                      <p:to>
                                        <p:strVal val="visible"/>
                                      </p:to>
                                    </p:set>
                                    <p:anim calcmode="lin" valueType="num">
                                      <p:cBhvr additive="base">
                                        <p:cTn id="33" dur="500" fill="hold"/>
                                        <p:tgtEl>
                                          <p:spTgt spid="4096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096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0965">
                                            <p:txEl>
                                              <p:pRg st="7" end="7"/>
                                            </p:txEl>
                                          </p:spTgt>
                                        </p:tgtEl>
                                        <p:attrNameLst>
                                          <p:attrName>style.visibility</p:attrName>
                                        </p:attrNameLst>
                                      </p:cBhvr>
                                      <p:to>
                                        <p:strVal val="visible"/>
                                      </p:to>
                                    </p:set>
                                    <p:anim calcmode="lin" valueType="num">
                                      <p:cBhvr additive="base">
                                        <p:cTn id="37" dur="500" fill="hold"/>
                                        <p:tgtEl>
                                          <p:spTgt spid="4096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096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00998E4-79B6-523E-17DA-B281D7DD13D8}"/>
              </a:ext>
            </a:extLst>
          </p:cNvPr>
          <p:cNvPicPr>
            <a:picLocks noChangeAspect="1"/>
          </p:cNvPicPr>
          <p:nvPr/>
        </p:nvPicPr>
        <p:blipFill>
          <a:blip r:embed="rId4"/>
          <a:stretch>
            <a:fillRect/>
          </a:stretch>
        </p:blipFill>
        <p:spPr>
          <a:xfrm>
            <a:off x="-253891" y="367"/>
            <a:ext cx="11607691" cy="1615751"/>
          </a:xfrm>
          <a:prstGeom prst="rect">
            <a:avLst/>
          </a:prstGeom>
        </p:spPr>
      </p:pic>
      <p:pic>
        <p:nvPicPr>
          <p:cNvPr id="6" name="Picture 5">
            <a:extLst>
              <a:ext uri="{FF2B5EF4-FFF2-40B4-BE49-F238E27FC236}">
                <a16:creationId xmlns:a16="http://schemas.microsoft.com/office/drawing/2014/main" id="{433DB91F-A1BC-0FB7-CA08-074F5B3E471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0DE160F8-66D6-1525-6A57-F6E4F5099603}"/>
              </a:ext>
            </a:extLst>
          </p:cNvPr>
          <p:cNvPicPr>
            <a:picLocks noChangeAspect="1"/>
          </p:cNvPicPr>
          <p:nvPr/>
        </p:nvPicPr>
        <p:blipFill>
          <a:blip r:embed="rId6"/>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5A311640-2A56-4AB8-1C1A-313C058C7D0F}"/>
              </a:ext>
            </a:extLst>
          </p:cNvPr>
          <p:cNvPicPr>
            <a:picLocks noChangeAspect="1"/>
          </p:cNvPicPr>
          <p:nvPr/>
        </p:nvPicPr>
        <p:blipFill>
          <a:blip r:embed="rId7"/>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2605CD3F-CD85-41A6-A32B-E85E211BB395}"/>
              </a:ext>
            </a:extLst>
          </p:cNvPr>
          <p:cNvPicPr>
            <a:picLocks noChangeAspect="1"/>
          </p:cNvPicPr>
          <p:nvPr/>
        </p:nvPicPr>
        <p:blipFill>
          <a:blip r:embed="rId7"/>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DEB0AC26-BFFA-4795-90DD-0B4558DBC7DE}"/>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7826" name="Slide Number Placeholder 4">
            <a:extLst>
              <a:ext uri="{FF2B5EF4-FFF2-40B4-BE49-F238E27FC236}">
                <a16:creationId xmlns:a16="http://schemas.microsoft.com/office/drawing/2014/main" id="{1EF5727F-9A4D-FD3A-938C-1ACAC66B198D}"/>
              </a:ext>
            </a:extLst>
          </p:cNvPr>
          <p:cNvSpPr>
            <a:spLocks noGrp="1"/>
          </p:cNvSpPr>
          <p:nvPr>
            <p:ph type="sldNum" sz="quarter" idx="11"/>
          </p:nvPr>
        </p:nvSpPr>
        <p:spPr>
          <a:xfrm>
            <a:off x="4038600" y="6349985"/>
            <a:ext cx="411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F44E9CCB-5E02-4470-90B1-57262FD1091C}" type="slidenum">
              <a:rPr lang="en-US" altLang="ar-EG" sz="1500"/>
              <a:pPr/>
              <a:t>21</a:t>
            </a:fld>
            <a:endParaRPr lang="en-US" altLang="ar-EG" sz="1500" dirty="0"/>
          </a:p>
        </p:txBody>
      </p:sp>
      <p:sp>
        <p:nvSpPr>
          <p:cNvPr id="77827" name="Rectangle 2">
            <a:extLst>
              <a:ext uri="{FF2B5EF4-FFF2-40B4-BE49-F238E27FC236}">
                <a16:creationId xmlns:a16="http://schemas.microsoft.com/office/drawing/2014/main" id="{E36E0E3B-3C21-7DA7-4527-969BB2747039}"/>
              </a:ext>
            </a:extLst>
          </p:cNvPr>
          <p:cNvSpPr>
            <a:spLocks noGrp="1" noChangeArrowheads="1"/>
          </p:cNvSpPr>
          <p:nvPr>
            <p:ph type="title"/>
          </p:nvPr>
        </p:nvSpPr>
        <p:spPr>
          <a:xfrm>
            <a:off x="2895600" y="145460"/>
            <a:ext cx="10515600" cy="1325563"/>
          </a:xfrm>
        </p:spPr>
        <p:txBody>
          <a:bodyPr vert="horz" lIns="89565" tIns="44783" rIns="89565" bIns="44783" rtlCol="0" anchor="ctr">
            <a:normAutofit/>
          </a:bodyPr>
          <a:lstStyle/>
          <a:p>
            <a:pPr eaLnBrk="1" hangingPunct="1"/>
            <a:r>
              <a:rPr lang="en-US" altLang="ar-EG" b="1" dirty="0">
                <a:solidFill>
                  <a:srgbClr val="FFC000"/>
                </a:solidFill>
              </a:rPr>
              <a:t>Managing the Supply-Chain</a:t>
            </a:r>
          </a:p>
        </p:txBody>
      </p:sp>
      <p:sp>
        <p:nvSpPr>
          <p:cNvPr id="77828" name="Rectangle 3">
            <a:extLst>
              <a:ext uri="{FF2B5EF4-FFF2-40B4-BE49-F238E27FC236}">
                <a16:creationId xmlns:a16="http://schemas.microsoft.com/office/drawing/2014/main" id="{D18F2AFA-D259-5BFC-EA48-F216DF573218}"/>
              </a:ext>
            </a:extLst>
          </p:cNvPr>
          <p:cNvSpPr>
            <a:spLocks noGrp="1" noChangeArrowheads="1"/>
          </p:cNvSpPr>
          <p:nvPr>
            <p:ph type="body" idx="1"/>
          </p:nvPr>
        </p:nvSpPr>
        <p:spPr>
          <a:xfrm>
            <a:off x="2733153" y="1471023"/>
            <a:ext cx="6725693" cy="4351338"/>
          </a:xfrm>
        </p:spPr>
        <p:txBody>
          <a:bodyPr vert="horz" lIns="89565" tIns="44783" rIns="89565" bIns="44783" rtlCol="0">
            <a:normAutofit/>
          </a:bodyPr>
          <a:lstStyle/>
          <a:p>
            <a:pPr eaLnBrk="1" hangingPunct="1">
              <a:lnSpc>
                <a:spcPct val="90000"/>
              </a:lnSpc>
            </a:pPr>
            <a:r>
              <a:rPr lang="en-US" altLang="ar-EG" sz="3000" dirty="0"/>
              <a:t>Options:</a:t>
            </a:r>
          </a:p>
          <a:p>
            <a:pPr lvl="1" eaLnBrk="1" hangingPunct="1">
              <a:lnSpc>
                <a:spcPct val="90000"/>
              </a:lnSpc>
            </a:pPr>
            <a:r>
              <a:rPr lang="en-US" altLang="ar-EG" sz="2357" dirty="0"/>
              <a:t>Postponement </a:t>
            </a:r>
          </a:p>
          <a:p>
            <a:pPr lvl="1" eaLnBrk="1" hangingPunct="1">
              <a:lnSpc>
                <a:spcPct val="90000"/>
              </a:lnSpc>
            </a:pPr>
            <a:r>
              <a:rPr lang="en-US" altLang="ar-EG" sz="2357" dirty="0"/>
              <a:t>Channel assembly</a:t>
            </a:r>
          </a:p>
          <a:p>
            <a:pPr lvl="1" eaLnBrk="1" hangingPunct="1">
              <a:lnSpc>
                <a:spcPct val="90000"/>
              </a:lnSpc>
            </a:pPr>
            <a:r>
              <a:rPr lang="en-US" altLang="ar-EG" sz="2357" dirty="0"/>
              <a:t>Drop shipping</a:t>
            </a:r>
          </a:p>
          <a:p>
            <a:pPr lvl="1" eaLnBrk="1" hangingPunct="1">
              <a:lnSpc>
                <a:spcPct val="90000"/>
              </a:lnSpc>
            </a:pPr>
            <a:r>
              <a:rPr lang="en-US" altLang="ar-EG" sz="2357" dirty="0"/>
              <a:t>Blanket orders </a:t>
            </a:r>
          </a:p>
          <a:p>
            <a:pPr lvl="1" eaLnBrk="1" hangingPunct="1">
              <a:lnSpc>
                <a:spcPct val="90000"/>
              </a:lnSpc>
            </a:pPr>
            <a:r>
              <a:rPr lang="en-US" altLang="ar-EG" sz="2357" dirty="0"/>
              <a:t>Invoice less purchasing </a:t>
            </a:r>
          </a:p>
          <a:p>
            <a:pPr lvl="1" eaLnBrk="1" hangingPunct="1">
              <a:lnSpc>
                <a:spcPct val="90000"/>
              </a:lnSpc>
            </a:pPr>
            <a:r>
              <a:rPr lang="en-US" altLang="ar-EG" sz="2357" dirty="0"/>
              <a:t>Electronic ordering and funds transfer</a:t>
            </a:r>
          </a:p>
          <a:p>
            <a:pPr lvl="1" eaLnBrk="1" hangingPunct="1">
              <a:lnSpc>
                <a:spcPct val="90000"/>
              </a:lnSpc>
            </a:pPr>
            <a:r>
              <a:rPr lang="en-US" altLang="ar-EG" sz="2357" dirty="0"/>
              <a:t>Stockless purchasing</a:t>
            </a:r>
          </a:p>
          <a:p>
            <a:pPr lvl="1" eaLnBrk="1" hangingPunct="1">
              <a:lnSpc>
                <a:spcPct val="90000"/>
              </a:lnSpc>
            </a:pPr>
            <a:r>
              <a:rPr lang="en-US" altLang="ar-EG" sz="2357" dirty="0"/>
              <a:t>Standardization</a:t>
            </a:r>
          </a:p>
          <a:p>
            <a:pPr lvl="1" eaLnBrk="1" hangingPunct="1">
              <a:lnSpc>
                <a:spcPct val="90000"/>
              </a:lnSpc>
            </a:pPr>
            <a:r>
              <a:rPr lang="en-US" altLang="ar-EG" sz="2357" dirty="0"/>
              <a:t>Internet purchasing (e-procurement)</a:t>
            </a:r>
            <a:endParaRPr lang="en-US" altLang="ar-EG" sz="1929"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50870"/>
    </mc:Choice>
    <mc:Fallback xmlns="">
      <p:transition spd="slow" advTm="1508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28">
                                            <p:txEl>
                                              <p:pRg st="0" end="0"/>
                                            </p:txEl>
                                          </p:spTgt>
                                        </p:tgtEl>
                                        <p:attrNameLst>
                                          <p:attrName>style.visibility</p:attrName>
                                        </p:attrNameLst>
                                      </p:cBhvr>
                                      <p:to>
                                        <p:strVal val="visible"/>
                                      </p:to>
                                    </p:set>
                                    <p:anim calcmode="lin" valueType="num">
                                      <p:cBhvr additive="base">
                                        <p:cTn id="7" dur="500" fill="hold"/>
                                        <p:tgtEl>
                                          <p:spTgt spid="7782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782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7828">
                                            <p:txEl>
                                              <p:pRg st="1" end="1"/>
                                            </p:txEl>
                                          </p:spTgt>
                                        </p:tgtEl>
                                        <p:attrNameLst>
                                          <p:attrName>style.visibility</p:attrName>
                                        </p:attrNameLst>
                                      </p:cBhvr>
                                      <p:to>
                                        <p:strVal val="visible"/>
                                      </p:to>
                                    </p:set>
                                    <p:anim calcmode="lin" valueType="num">
                                      <p:cBhvr additive="base">
                                        <p:cTn id="11" dur="500" fill="hold"/>
                                        <p:tgtEl>
                                          <p:spTgt spid="7782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782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7828">
                                            <p:txEl>
                                              <p:pRg st="2" end="2"/>
                                            </p:txEl>
                                          </p:spTgt>
                                        </p:tgtEl>
                                        <p:attrNameLst>
                                          <p:attrName>style.visibility</p:attrName>
                                        </p:attrNameLst>
                                      </p:cBhvr>
                                      <p:to>
                                        <p:strVal val="visible"/>
                                      </p:to>
                                    </p:set>
                                    <p:anim calcmode="lin" valueType="num">
                                      <p:cBhvr additive="base">
                                        <p:cTn id="15" dur="500" fill="hold"/>
                                        <p:tgtEl>
                                          <p:spTgt spid="7782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782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7828">
                                            <p:txEl>
                                              <p:pRg st="3" end="3"/>
                                            </p:txEl>
                                          </p:spTgt>
                                        </p:tgtEl>
                                        <p:attrNameLst>
                                          <p:attrName>style.visibility</p:attrName>
                                        </p:attrNameLst>
                                      </p:cBhvr>
                                      <p:to>
                                        <p:strVal val="visible"/>
                                      </p:to>
                                    </p:set>
                                    <p:anim calcmode="lin" valueType="num">
                                      <p:cBhvr additive="base">
                                        <p:cTn id="19" dur="500" fill="hold"/>
                                        <p:tgtEl>
                                          <p:spTgt spid="7782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782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7828">
                                            <p:txEl>
                                              <p:pRg st="4" end="4"/>
                                            </p:txEl>
                                          </p:spTgt>
                                        </p:tgtEl>
                                        <p:attrNameLst>
                                          <p:attrName>style.visibility</p:attrName>
                                        </p:attrNameLst>
                                      </p:cBhvr>
                                      <p:to>
                                        <p:strVal val="visible"/>
                                      </p:to>
                                    </p:set>
                                    <p:anim calcmode="lin" valueType="num">
                                      <p:cBhvr additive="base">
                                        <p:cTn id="23" dur="500" fill="hold"/>
                                        <p:tgtEl>
                                          <p:spTgt spid="7782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782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7828">
                                            <p:txEl>
                                              <p:pRg st="5" end="5"/>
                                            </p:txEl>
                                          </p:spTgt>
                                        </p:tgtEl>
                                        <p:attrNameLst>
                                          <p:attrName>style.visibility</p:attrName>
                                        </p:attrNameLst>
                                      </p:cBhvr>
                                      <p:to>
                                        <p:strVal val="visible"/>
                                      </p:to>
                                    </p:set>
                                    <p:anim calcmode="lin" valueType="num">
                                      <p:cBhvr additive="base">
                                        <p:cTn id="27" dur="500" fill="hold"/>
                                        <p:tgtEl>
                                          <p:spTgt spid="7782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7828">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7828">
                                            <p:txEl>
                                              <p:pRg st="6" end="6"/>
                                            </p:txEl>
                                          </p:spTgt>
                                        </p:tgtEl>
                                        <p:attrNameLst>
                                          <p:attrName>style.visibility</p:attrName>
                                        </p:attrNameLst>
                                      </p:cBhvr>
                                      <p:to>
                                        <p:strVal val="visible"/>
                                      </p:to>
                                    </p:set>
                                    <p:anim calcmode="lin" valueType="num">
                                      <p:cBhvr additive="base">
                                        <p:cTn id="31" dur="500" fill="hold"/>
                                        <p:tgtEl>
                                          <p:spTgt spid="7782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7828">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77828">
                                            <p:txEl>
                                              <p:pRg st="7" end="7"/>
                                            </p:txEl>
                                          </p:spTgt>
                                        </p:tgtEl>
                                        <p:attrNameLst>
                                          <p:attrName>style.visibility</p:attrName>
                                        </p:attrNameLst>
                                      </p:cBhvr>
                                      <p:to>
                                        <p:strVal val="visible"/>
                                      </p:to>
                                    </p:set>
                                    <p:anim calcmode="lin" valueType="num">
                                      <p:cBhvr additive="base">
                                        <p:cTn id="35" dur="500" fill="hold"/>
                                        <p:tgtEl>
                                          <p:spTgt spid="77828">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7828">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7828">
                                            <p:txEl>
                                              <p:pRg st="8" end="8"/>
                                            </p:txEl>
                                          </p:spTgt>
                                        </p:tgtEl>
                                        <p:attrNameLst>
                                          <p:attrName>style.visibility</p:attrName>
                                        </p:attrNameLst>
                                      </p:cBhvr>
                                      <p:to>
                                        <p:strVal val="visible"/>
                                      </p:to>
                                    </p:set>
                                    <p:anim calcmode="lin" valueType="num">
                                      <p:cBhvr additive="base">
                                        <p:cTn id="39" dur="500" fill="hold"/>
                                        <p:tgtEl>
                                          <p:spTgt spid="77828">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7828">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7828">
                                            <p:txEl>
                                              <p:pRg st="9" end="9"/>
                                            </p:txEl>
                                          </p:spTgt>
                                        </p:tgtEl>
                                        <p:attrNameLst>
                                          <p:attrName>style.visibility</p:attrName>
                                        </p:attrNameLst>
                                      </p:cBhvr>
                                      <p:to>
                                        <p:strVal val="visible"/>
                                      </p:to>
                                    </p:set>
                                    <p:anim calcmode="lin" valueType="num">
                                      <p:cBhvr additive="base">
                                        <p:cTn id="43" dur="500" fill="hold"/>
                                        <p:tgtEl>
                                          <p:spTgt spid="77828">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7828">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36964C1-94A5-89B5-8D76-741C716D8F4C}"/>
              </a:ext>
            </a:extLst>
          </p:cNvPr>
          <p:cNvPicPr>
            <a:picLocks noChangeAspect="1"/>
          </p:cNvPicPr>
          <p:nvPr/>
        </p:nvPicPr>
        <p:blipFill>
          <a:blip r:embed="rId4"/>
          <a:stretch>
            <a:fillRect/>
          </a:stretch>
        </p:blipFill>
        <p:spPr>
          <a:xfrm>
            <a:off x="-253891" y="0"/>
            <a:ext cx="11607691" cy="1615751"/>
          </a:xfrm>
          <a:prstGeom prst="rect">
            <a:avLst/>
          </a:prstGeom>
        </p:spPr>
      </p:pic>
      <p:sp>
        <p:nvSpPr>
          <p:cNvPr id="79874" name="Slide Number Placeholder 4">
            <a:extLst>
              <a:ext uri="{FF2B5EF4-FFF2-40B4-BE49-F238E27FC236}">
                <a16:creationId xmlns:a16="http://schemas.microsoft.com/office/drawing/2014/main" id="{16800A60-435B-4D97-C5DF-0A7A8F040DB8}"/>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5FEB723F-37D6-48E7-B77E-A03F36F1F686}" type="slidenum">
              <a:rPr lang="en-US" altLang="ar-EG" sz="1500"/>
              <a:pPr/>
              <a:t>22</a:t>
            </a:fld>
            <a:endParaRPr lang="en-US" altLang="ar-EG" sz="1500"/>
          </a:p>
        </p:txBody>
      </p:sp>
      <p:sp>
        <p:nvSpPr>
          <p:cNvPr id="79875" name="Rectangle 2">
            <a:extLst>
              <a:ext uri="{FF2B5EF4-FFF2-40B4-BE49-F238E27FC236}">
                <a16:creationId xmlns:a16="http://schemas.microsoft.com/office/drawing/2014/main" id="{46B279E1-2803-AE6C-8D00-CED9B3230B18}"/>
              </a:ext>
            </a:extLst>
          </p:cNvPr>
          <p:cNvSpPr>
            <a:spLocks noGrp="1" noChangeArrowheads="1"/>
          </p:cNvSpPr>
          <p:nvPr>
            <p:ph type="title"/>
          </p:nvPr>
        </p:nvSpPr>
        <p:spPr>
          <a:xfrm>
            <a:off x="2754549" y="145093"/>
            <a:ext cx="8344711" cy="1325563"/>
          </a:xfrm>
        </p:spPr>
        <p:txBody>
          <a:bodyPr vert="horz" lIns="89565" tIns="44783" rIns="89565" bIns="44783" rtlCol="0" anchor="ctr">
            <a:normAutofit/>
          </a:bodyPr>
          <a:lstStyle/>
          <a:p>
            <a:pPr algn="ctr" eaLnBrk="1" hangingPunct="1">
              <a:lnSpc>
                <a:spcPct val="90000"/>
              </a:lnSpc>
            </a:pPr>
            <a:r>
              <a:rPr lang="en-US" altLang="ar-EG" sz="3600" b="1" dirty="0">
                <a:solidFill>
                  <a:srgbClr val="FFC000"/>
                </a:solidFill>
              </a:rPr>
              <a:t>Managing the Supply-Chain - Other Options</a:t>
            </a:r>
          </a:p>
        </p:txBody>
      </p:sp>
      <p:sp>
        <p:nvSpPr>
          <p:cNvPr id="79876" name="Rectangle 3">
            <a:extLst>
              <a:ext uri="{FF2B5EF4-FFF2-40B4-BE49-F238E27FC236}">
                <a16:creationId xmlns:a16="http://schemas.microsoft.com/office/drawing/2014/main" id="{49834929-35C3-82A4-22F7-D5449152B55A}"/>
              </a:ext>
            </a:extLst>
          </p:cNvPr>
          <p:cNvSpPr>
            <a:spLocks noGrp="1" noChangeArrowheads="1"/>
          </p:cNvSpPr>
          <p:nvPr>
            <p:ph type="body" idx="1"/>
          </p:nvPr>
        </p:nvSpPr>
        <p:spPr>
          <a:xfrm>
            <a:off x="1130030" y="1704187"/>
            <a:ext cx="10515600" cy="4351338"/>
          </a:xfrm>
        </p:spPr>
        <p:txBody>
          <a:bodyPr vert="horz" lIns="89565" tIns="44783" rIns="89565" bIns="44783" rtlCol="0">
            <a:normAutofit/>
          </a:bodyPr>
          <a:lstStyle/>
          <a:p>
            <a:pPr eaLnBrk="1" hangingPunct="1"/>
            <a:r>
              <a:rPr lang="en-US" altLang="ar-EG" sz="3600" dirty="0"/>
              <a:t>Establishing lines of credit for suppliers</a:t>
            </a:r>
          </a:p>
          <a:p>
            <a:pPr eaLnBrk="1" hangingPunct="1"/>
            <a:r>
              <a:rPr lang="en-US" altLang="ar-EG" sz="3600" dirty="0"/>
              <a:t>Reducing bank “float”</a:t>
            </a:r>
          </a:p>
          <a:p>
            <a:pPr eaLnBrk="1" hangingPunct="1"/>
            <a:r>
              <a:rPr lang="en-US" altLang="ar-EG" sz="3600" dirty="0"/>
              <a:t>Coordinating production and shipping schedules with suppliers and distributors</a:t>
            </a:r>
          </a:p>
          <a:p>
            <a:pPr eaLnBrk="1" hangingPunct="1"/>
            <a:r>
              <a:rPr lang="en-US" altLang="ar-EG" sz="3600" dirty="0"/>
              <a:t>Sharing market research</a:t>
            </a:r>
          </a:p>
          <a:p>
            <a:pPr eaLnBrk="1" hangingPunct="1"/>
            <a:r>
              <a:rPr lang="en-US" altLang="ar-EG" sz="3600" dirty="0"/>
              <a:t>Making optimal use of warehouse space</a:t>
            </a:r>
          </a:p>
        </p:txBody>
      </p:sp>
      <p:pic>
        <p:nvPicPr>
          <p:cNvPr id="6" name="Picture 5">
            <a:extLst>
              <a:ext uri="{FF2B5EF4-FFF2-40B4-BE49-F238E27FC236}">
                <a16:creationId xmlns:a16="http://schemas.microsoft.com/office/drawing/2014/main" id="{D36ECE77-FD6B-725B-35F9-BF0E1BC935C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6391"/>
            <a:ext cx="1222425" cy="776646"/>
          </a:xfrm>
          <a:prstGeom prst="rect">
            <a:avLst/>
          </a:prstGeom>
        </p:spPr>
      </p:pic>
      <p:pic>
        <p:nvPicPr>
          <p:cNvPr id="7" name="Picture 6">
            <a:extLst>
              <a:ext uri="{FF2B5EF4-FFF2-40B4-BE49-F238E27FC236}">
                <a16:creationId xmlns:a16="http://schemas.microsoft.com/office/drawing/2014/main" id="{2C25289D-12F3-78CD-A996-C45A0C972567}"/>
              </a:ext>
            </a:extLst>
          </p:cNvPr>
          <p:cNvPicPr>
            <a:picLocks noChangeAspect="1"/>
          </p:cNvPicPr>
          <p:nvPr/>
        </p:nvPicPr>
        <p:blipFill>
          <a:blip r:embed="rId6"/>
          <a:stretch>
            <a:fillRect/>
          </a:stretch>
        </p:blipFill>
        <p:spPr>
          <a:xfrm>
            <a:off x="1874165" y="6368618"/>
            <a:ext cx="9902229" cy="145125"/>
          </a:xfrm>
          <a:prstGeom prst="rect">
            <a:avLst/>
          </a:prstGeom>
        </p:spPr>
      </p:pic>
      <p:pic>
        <p:nvPicPr>
          <p:cNvPr id="8" name="Picture 7">
            <a:extLst>
              <a:ext uri="{FF2B5EF4-FFF2-40B4-BE49-F238E27FC236}">
                <a16:creationId xmlns:a16="http://schemas.microsoft.com/office/drawing/2014/main" id="{F069944C-2C67-53D4-2CBA-6D62FDF07A22}"/>
              </a:ext>
            </a:extLst>
          </p:cNvPr>
          <p:cNvPicPr>
            <a:picLocks noChangeAspect="1"/>
          </p:cNvPicPr>
          <p:nvPr/>
        </p:nvPicPr>
        <p:blipFill>
          <a:blip r:embed="rId7"/>
          <a:stretch>
            <a:fillRect/>
          </a:stretch>
        </p:blipFill>
        <p:spPr>
          <a:xfrm>
            <a:off x="-119325" y="2221471"/>
            <a:ext cx="238650" cy="1919665"/>
          </a:xfrm>
          <a:prstGeom prst="rect">
            <a:avLst/>
          </a:prstGeom>
        </p:spPr>
      </p:pic>
      <p:pic>
        <p:nvPicPr>
          <p:cNvPr id="9" name="Picture 8">
            <a:extLst>
              <a:ext uri="{FF2B5EF4-FFF2-40B4-BE49-F238E27FC236}">
                <a16:creationId xmlns:a16="http://schemas.microsoft.com/office/drawing/2014/main" id="{ED850D4F-94CC-FA17-EBAE-71F9D5A8AC2F}"/>
              </a:ext>
            </a:extLst>
          </p:cNvPr>
          <p:cNvPicPr>
            <a:picLocks noChangeAspect="1"/>
          </p:cNvPicPr>
          <p:nvPr/>
        </p:nvPicPr>
        <p:blipFill>
          <a:blip r:embed="rId7"/>
          <a:stretch>
            <a:fillRect/>
          </a:stretch>
        </p:blipFill>
        <p:spPr>
          <a:xfrm>
            <a:off x="12072675" y="2221471"/>
            <a:ext cx="238650" cy="1919665"/>
          </a:xfrm>
          <a:prstGeom prst="rect">
            <a:avLst/>
          </a:prstGeom>
        </p:spPr>
      </p:pic>
      <p:sp>
        <p:nvSpPr>
          <p:cNvPr id="10" name="TextBox 9">
            <a:extLst>
              <a:ext uri="{FF2B5EF4-FFF2-40B4-BE49-F238E27FC236}">
                <a16:creationId xmlns:a16="http://schemas.microsoft.com/office/drawing/2014/main" id="{1493C45A-BBB5-9371-D740-A67DA9257246}"/>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51473"/>
    </mc:Choice>
    <mc:Fallback xmlns="">
      <p:transition spd="slow" advTm="1514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9876">
                                            <p:txEl>
                                              <p:pRg st="0" end="0"/>
                                            </p:txEl>
                                          </p:spTgt>
                                        </p:tgtEl>
                                        <p:attrNameLst>
                                          <p:attrName>style.visibility</p:attrName>
                                        </p:attrNameLst>
                                      </p:cBhvr>
                                      <p:to>
                                        <p:strVal val="visible"/>
                                      </p:to>
                                    </p:set>
                                    <p:anim calcmode="lin" valueType="num">
                                      <p:cBhvr additive="base">
                                        <p:cTn id="7" dur="500" fill="hold"/>
                                        <p:tgtEl>
                                          <p:spTgt spid="7987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987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9876">
                                            <p:txEl>
                                              <p:pRg st="1" end="1"/>
                                            </p:txEl>
                                          </p:spTgt>
                                        </p:tgtEl>
                                        <p:attrNameLst>
                                          <p:attrName>style.visibility</p:attrName>
                                        </p:attrNameLst>
                                      </p:cBhvr>
                                      <p:to>
                                        <p:strVal val="visible"/>
                                      </p:to>
                                    </p:set>
                                    <p:anim calcmode="lin" valueType="num">
                                      <p:cBhvr additive="base">
                                        <p:cTn id="13" dur="500" fill="hold"/>
                                        <p:tgtEl>
                                          <p:spTgt spid="7987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987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9876">
                                            <p:txEl>
                                              <p:pRg st="2" end="2"/>
                                            </p:txEl>
                                          </p:spTgt>
                                        </p:tgtEl>
                                        <p:attrNameLst>
                                          <p:attrName>style.visibility</p:attrName>
                                        </p:attrNameLst>
                                      </p:cBhvr>
                                      <p:to>
                                        <p:strVal val="visible"/>
                                      </p:to>
                                    </p:set>
                                    <p:anim calcmode="lin" valueType="num">
                                      <p:cBhvr additive="base">
                                        <p:cTn id="19" dur="500" fill="hold"/>
                                        <p:tgtEl>
                                          <p:spTgt spid="7987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987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9876">
                                            <p:txEl>
                                              <p:pRg st="3" end="3"/>
                                            </p:txEl>
                                          </p:spTgt>
                                        </p:tgtEl>
                                        <p:attrNameLst>
                                          <p:attrName>style.visibility</p:attrName>
                                        </p:attrNameLst>
                                      </p:cBhvr>
                                      <p:to>
                                        <p:strVal val="visible"/>
                                      </p:to>
                                    </p:set>
                                    <p:anim calcmode="lin" valueType="num">
                                      <p:cBhvr additive="base">
                                        <p:cTn id="25" dur="500" fill="hold"/>
                                        <p:tgtEl>
                                          <p:spTgt spid="7987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987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9876">
                                            <p:txEl>
                                              <p:pRg st="4" end="4"/>
                                            </p:txEl>
                                          </p:spTgt>
                                        </p:tgtEl>
                                        <p:attrNameLst>
                                          <p:attrName>style.visibility</p:attrName>
                                        </p:attrNameLst>
                                      </p:cBhvr>
                                      <p:to>
                                        <p:strVal val="visible"/>
                                      </p:to>
                                    </p:set>
                                    <p:anim calcmode="lin" valueType="num">
                                      <p:cBhvr additive="base">
                                        <p:cTn id="31" dur="500" fill="hold"/>
                                        <p:tgtEl>
                                          <p:spTgt spid="7987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987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0C1A74-D41C-B962-47FB-2FCB966BFF92}"/>
              </a:ext>
            </a:extLst>
          </p:cNvPr>
          <p:cNvPicPr>
            <a:picLocks noChangeAspect="1"/>
          </p:cNvPicPr>
          <p:nvPr/>
        </p:nvPicPr>
        <p:blipFill>
          <a:blip r:embed="rId3"/>
          <a:stretch>
            <a:fillRect/>
          </a:stretch>
        </p:blipFill>
        <p:spPr>
          <a:xfrm>
            <a:off x="-253891" y="-48271"/>
            <a:ext cx="11607691" cy="1615751"/>
          </a:xfrm>
          <a:prstGeom prst="rect">
            <a:avLst/>
          </a:prstGeom>
        </p:spPr>
      </p:pic>
      <p:sp>
        <p:nvSpPr>
          <p:cNvPr id="81922" name="Slide Number Placeholder 4">
            <a:extLst>
              <a:ext uri="{FF2B5EF4-FFF2-40B4-BE49-F238E27FC236}">
                <a16:creationId xmlns:a16="http://schemas.microsoft.com/office/drawing/2014/main" id="{BA2CB6FC-6772-EFC5-F6F0-5E903BDCEEBC}"/>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A8C952BC-79F2-4B15-8D1E-9C8CE55CEE17}" type="slidenum">
              <a:rPr lang="en-US" altLang="ar-EG" sz="1500"/>
              <a:pPr/>
              <a:t>23</a:t>
            </a:fld>
            <a:endParaRPr lang="en-US" altLang="ar-EG" sz="1500"/>
          </a:p>
        </p:txBody>
      </p:sp>
      <p:sp>
        <p:nvSpPr>
          <p:cNvPr id="81923" name="Rectangle 2">
            <a:extLst>
              <a:ext uri="{FF2B5EF4-FFF2-40B4-BE49-F238E27FC236}">
                <a16:creationId xmlns:a16="http://schemas.microsoft.com/office/drawing/2014/main" id="{80FDCDDD-7660-659E-8B8B-71EFC07255B4}"/>
              </a:ext>
            </a:extLst>
          </p:cNvPr>
          <p:cNvSpPr>
            <a:spLocks noGrp="1" noChangeArrowheads="1"/>
          </p:cNvSpPr>
          <p:nvPr>
            <p:ph type="title"/>
          </p:nvPr>
        </p:nvSpPr>
        <p:spPr>
          <a:xfrm>
            <a:off x="2832371" y="145460"/>
            <a:ext cx="8638161" cy="1325563"/>
          </a:xfrm>
        </p:spPr>
        <p:txBody>
          <a:bodyPr vert="horz" lIns="89565" tIns="44783" rIns="89565" bIns="44783" rtlCol="0" anchor="ctr">
            <a:normAutofit/>
          </a:bodyPr>
          <a:lstStyle/>
          <a:p>
            <a:pPr eaLnBrk="1" hangingPunct="1"/>
            <a:r>
              <a:rPr lang="en-US" altLang="ar-EG" sz="3200" b="1" dirty="0">
                <a:solidFill>
                  <a:srgbClr val="FFC000"/>
                </a:solidFill>
              </a:rPr>
              <a:t>Successful Supply-Chain Management Requires:</a:t>
            </a:r>
          </a:p>
        </p:txBody>
      </p:sp>
      <p:sp>
        <p:nvSpPr>
          <p:cNvPr id="81924" name="Rectangle 3">
            <a:extLst>
              <a:ext uri="{FF2B5EF4-FFF2-40B4-BE49-F238E27FC236}">
                <a16:creationId xmlns:a16="http://schemas.microsoft.com/office/drawing/2014/main" id="{C791B500-86B1-5954-BEC2-7C77D49643D9}"/>
              </a:ext>
            </a:extLst>
          </p:cNvPr>
          <p:cNvSpPr>
            <a:spLocks noGrp="1" noChangeArrowheads="1"/>
          </p:cNvSpPr>
          <p:nvPr>
            <p:ph type="body" idx="1"/>
          </p:nvPr>
        </p:nvSpPr>
        <p:spPr>
          <a:xfrm>
            <a:off x="1168940" y="2127885"/>
            <a:ext cx="10515600" cy="4351338"/>
          </a:xfrm>
        </p:spPr>
        <p:txBody>
          <a:bodyPr vert="horz" lIns="89565" tIns="44783" rIns="89565" bIns="44783" rtlCol="0">
            <a:normAutofit/>
          </a:bodyPr>
          <a:lstStyle/>
          <a:p>
            <a:pPr eaLnBrk="1" hangingPunct="1"/>
            <a:r>
              <a:rPr lang="en-US" altLang="ar-EG" sz="3600" dirty="0"/>
              <a:t>A mutual agreement on goals</a:t>
            </a:r>
          </a:p>
          <a:p>
            <a:pPr eaLnBrk="1" hangingPunct="1"/>
            <a:r>
              <a:rPr lang="en-US" altLang="ar-EG" sz="3600" dirty="0"/>
              <a:t>Trust</a:t>
            </a:r>
          </a:p>
          <a:p>
            <a:pPr eaLnBrk="1" hangingPunct="1"/>
            <a:r>
              <a:rPr lang="en-US" altLang="ar-EG" sz="3600" dirty="0"/>
              <a:t>Compatible organizational cultures</a:t>
            </a:r>
          </a:p>
        </p:txBody>
      </p:sp>
      <p:pic>
        <p:nvPicPr>
          <p:cNvPr id="6" name="Picture 5">
            <a:extLst>
              <a:ext uri="{FF2B5EF4-FFF2-40B4-BE49-F238E27FC236}">
                <a16:creationId xmlns:a16="http://schemas.microsoft.com/office/drawing/2014/main" id="{1DEAF6AF-7978-8939-C4D9-B66D5957AB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E11E6DA0-D1A6-4503-1E5C-A54E5D884876}"/>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0FDED458-A540-B4F0-1A5A-3F4F8E170F89}"/>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8F019F0B-A1A4-D571-DD21-CB43D97F4895}"/>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5F4B3CB-F799-EAD6-2B0A-0BB7422EF914}"/>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7806"/>
    </mc:Choice>
    <mc:Fallback xmlns="">
      <p:transition spd="slow" advTm="578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24">
                                            <p:txEl>
                                              <p:pRg st="0" end="0"/>
                                            </p:txEl>
                                          </p:spTgt>
                                        </p:tgtEl>
                                        <p:attrNameLst>
                                          <p:attrName>style.visibility</p:attrName>
                                        </p:attrNameLst>
                                      </p:cBhvr>
                                      <p:to>
                                        <p:strVal val="visible"/>
                                      </p:to>
                                    </p:set>
                                    <p:anim calcmode="lin" valueType="num">
                                      <p:cBhvr additive="base">
                                        <p:cTn id="7" dur="500" fill="hold"/>
                                        <p:tgtEl>
                                          <p:spTgt spid="8192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2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24">
                                            <p:txEl>
                                              <p:pRg st="1" end="1"/>
                                            </p:txEl>
                                          </p:spTgt>
                                        </p:tgtEl>
                                        <p:attrNameLst>
                                          <p:attrName>style.visibility</p:attrName>
                                        </p:attrNameLst>
                                      </p:cBhvr>
                                      <p:to>
                                        <p:strVal val="visible"/>
                                      </p:to>
                                    </p:set>
                                    <p:anim calcmode="lin" valueType="num">
                                      <p:cBhvr additive="base">
                                        <p:cTn id="13" dur="500" fill="hold"/>
                                        <p:tgtEl>
                                          <p:spTgt spid="8192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1924">
                                            <p:txEl>
                                              <p:pRg st="2" end="2"/>
                                            </p:txEl>
                                          </p:spTgt>
                                        </p:tgtEl>
                                        <p:attrNameLst>
                                          <p:attrName>style.visibility</p:attrName>
                                        </p:attrNameLst>
                                      </p:cBhvr>
                                      <p:to>
                                        <p:strVal val="visible"/>
                                      </p:to>
                                    </p:set>
                                    <p:anim calcmode="lin" valueType="num">
                                      <p:cBhvr additive="base">
                                        <p:cTn id="19" dur="500" fill="hold"/>
                                        <p:tgtEl>
                                          <p:spTgt spid="8192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2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261DBB-C233-6E74-4799-7CF1E2EDACC4}"/>
              </a:ext>
            </a:extLst>
          </p:cNvPr>
          <p:cNvPicPr>
            <a:picLocks noChangeAspect="1"/>
          </p:cNvPicPr>
          <p:nvPr/>
        </p:nvPicPr>
        <p:blipFill>
          <a:blip r:embed="rId3"/>
          <a:stretch>
            <a:fillRect/>
          </a:stretch>
        </p:blipFill>
        <p:spPr>
          <a:xfrm>
            <a:off x="-253891" y="-53656"/>
            <a:ext cx="11607691" cy="1615751"/>
          </a:xfrm>
          <a:prstGeom prst="rect">
            <a:avLst/>
          </a:prstGeom>
        </p:spPr>
      </p:pic>
      <p:sp>
        <p:nvSpPr>
          <p:cNvPr id="82946" name="Slide Number Placeholder 4">
            <a:extLst>
              <a:ext uri="{FF2B5EF4-FFF2-40B4-BE49-F238E27FC236}">
                <a16:creationId xmlns:a16="http://schemas.microsoft.com/office/drawing/2014/main" id="{7B165B49-AA3A-C2F9-28C9-EFDE3828CC04}"/>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7A891406-8AE3-4FF0-9851-FF01EF401CB6}" type="slidenum">
              <a:rPr lang="en-US" altLang="ar-EG" sz="1500"/>
              <a:pPr/>
              <a:t>24</a:t>
            </a:fld>
            <a:endParaRPr lang="en-US" altLang="ar-EG" sz="1500"/>
          </a:p>
        </p:txBody>
      </p:sp>
      <p:sp>
        <p:nvSpPr>
          <p:cNvPr id="82947" name="Rectangle 2">
            <a:extLst>
              <a:ext uri="{FF2B5EF4-FFF2-40B4-BE49-F238E27FC236}">
                <a16:creationId xmlns:a16="http://schemas.microsoft.com/office/drawing/2014/main" id="{F43EBF7C-167B-08FE-1979-716251042CFC}"/>
              </a:ext>
            </a:extLst>
          </p:cNvPr>
          <p:cNvSpPr>
            <a:spLocks noGrp="1" noChangeArrowheads="1"/>
          </p:cNvSpPr>
          <p:nvPr>
            <p:ph type="title"/>
          </p:nvPr>
        </p:nvSpPr>
        <p:spPr>
          <a:xfrm>
            <a:off x="2628089" y="178982"/>
            <a:ext cx="10515600" cy="1325563"/>
          </a:xfrm>
        </p:spPr>
        <p:txBody>
          <a:bodyPr vert="horz" lIns="89565" tIns="44783" rIns="89565" bIns="44783" rtlCol="0" anchor="ctr">
            <a:normAutofit/>
          </a:bodyPr>
          <a:lstStyle/>
          <a:p>
            <a:pPr eaLnBrk="1" hangingPunct="1"/>
            <a:r>
              <a:rPr lang="en-US" altLang="ar-EG" b="1" dirty="0">
                <a:solidFill>
                  <a:srgbClr val="FFC000"/>
                </a:solidFill>
              </a:rPr>
              <a:t>Issues in an Integrated Supply-Chain</a:t>
            </a:r>
          </a:p>
        </p:txBody>
      </p:sp>
      <p:sp>
        <p:nvSpPr>
          <p:cNvPr id="82948" name="Rectangle 3">
            <a:extLst>
              <a:ext uri="{FF2B5EF4-FFF2-40B4-BE49-F238E27FC236}">
                <a16:creationId xmlns:a16="http://schemas.microsoft.com/office/drawing/2014/main" id="{352DA577-0A88-E3EC-4961-8593A9320F86}"/>
              </a:ext>
            </a:extLst>
          </p:cNvPr>
          <p:cNvSpPr>
            <a:spLocks noGrp="1" noChangeArrowheads="1"/>
          </p:cNvSpPr>
          <p:nvPr>
            <p:ph type="body" idx="1"/>
          </p:nvPr>
        </p:nvSpPr>
        <p:spPr>
          <a:xfrm>
            <a:off x="1392676" y="1958894"/>
            <a:ext cx="10515600" cy="2444818"/>
          </a:xfrm>
        </p:spPr>
        <p:txBody>
          <a:bodyPr vert="horz" lIns="89565" tIns="44783" rIns="89565" bIns="44783" rtlCol="0">
            <a:normAutofit/>
          </a:bodyPr>
          <a:lstStyle/>
          <a:p>
            <a:pPr eaLnBrk="1" hangingPunct="1"/>
            <a:r>
              <a:rPr lang="en-US" altLang="ar-EG" sz="3600" dirty="0"/>
              <a:t>Local optimization</a:t>
            </a:r>
          </a:p>
          <a:p>
            <a:pPr eaLnBrk="1" hangingPunct="1"/>
            <a:r>
              <a:rPr lang="en-US" altLang="ar-EG" sz="3600" dirty="0"/>
              <a:t>Incentives</a:t>
            </a:r>
          </a:p>
          <a:p>
            <a:pPr eaLnBrk="1" hangingPunct="1"/>
            <a:r>
              <a:rPr lang="en-US" altLang="ar-EG" sz="3600" dirty="0"/>
              <a:t>Large lots</a:t>
            </a:r>
          </a:p>
        </p:txBody>
      </p:sp>
      <p:pic>
        <p:nvPicPr>
          <p:cNvPr id="6" name="Picture 5">
            <a:extLst>
              <a:ext uri="{FF2B5EF4-FFF2-40B4-BE49-F238E27FC236}">
                <a16:creationId xmlns:a16="http://schemas.microsoft.com/office/drawing/2014/main" id="{383FC2A9-FEA9-FF3F-3ECF-24F2139C34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16391"/>
            <a:ext cx="1222425" cy="776646"/>
          </a:xfrm>
          <a:prstGeom prst="rect">
            <a:avLst/>
          </a:prstGeom>
        </p:spPr>
      </p:pic>
      <p:pic>
        <p:nvPicPr>
          <p:cNvPr id="7" name="Picture 6">
            <a:extLst>
              <a:ext uri="{FF2B5EF4-FFF2-40B4-BE49-F238E27FC236}">
                <a16:creationId xmlns:a16="http://schemas.microsoft.com/office/drawing/2014/main" id="{7F9F361A-EC54-C3B8-0A5E-B9B0E9A32BB3}"/>
              </a:ext>
            </a:extLst>
          </p:cNvPr>
          <p:cNvPicPr>
            <a:picLocks noChangeAspect="1"/>
          </p:cNvPicPr>
          <p:nvPr/>
        </p:nvPicPr>
        <p:blipFill>
          <a:blip r:embed="rId5"/>
          <a:stretch>
            <a:fillRect/>
          </a:stretch>
        </p:blipFill>
        <p:spPr>
          <a:xfrm>
            <a:off x="1874165" y="6368618"/>
            <a:ext cx="9902229" cy="145125"/>
          </a:xfrm>
          <a:prstGeom prst="rect">
            <a:avLst/>
          </a:prstGeom>
        </p:spPr>
      </p:pic>
      <p:pic>
        <p:nvPicPr>
          <p:cNvPr id="8" name="Picture 7">
            <a:extLst>
              <a:ext uri="{FF2B5EF4-FFF2-40B4-BE49-F238E27FC236}">
                <a16:creationId xmlns:a16="http://schemas.microsoft.com/office/drawing/2014/main" id="{BCFDFE85-B6DC-AF24-D910-4EF11F143174}"/>
              </a:ext>
            </a:extLst>
          </p:cNvPr>
          <p:cNvPicPr>
            <a:picLocks noChangeAspect="1"/>
          </p:cNvPicPr>
          <p:nvPr/>
        </p:nvPicPr>
        <p:blipFill>
          <a:blip r:embed="rId6"/>
          <a:stretch>
            <a:fillRect/>
          </a:stretch>
        </p:blipFill>
        <p:spPr>
          <a:xfrm>
            <a:off x="-119325" y="2221471"/>
            <a:ext cx="238650" cy="1919665"/>
          </a:xfrm>
          <a:prstGeom prst="rect">
            <a:avLst/>
          </a:prstGeom>
        </p:spPr>
      </p:pic>
      <p:pic>
        <p:nvPicPr>
          <p:cNvPr id="9" name="Picture 8">
            <a:extLst>
              <a:ext uri="{FF2B5EF4-FFF2-40B4-BE49-F238E27FC236}">
                <a16:creationId xmlns:a16="http://schemas.microsoft.com/office/drawing/2014/main" id="{4562A246-BE64-C66A-7031-BAE88AAB82DC}"/>
              </a:ext>
            </a:extLst>
          </p:cNvPr>
          <p:cNvPicPr>
            <a:picLocks noChangeAspect="1"/>
          </p:cNvPicPr>
          <p:nvPr/>
        </p:nvPicPr>
        <p:blipFill>
          <a:blip r:embed="rId6"/>
          <a:stretch>
            <a:fillRect/>
          </a:stretch>
        </p:blipFill>
        <p:spPr>
          <a:xfrm>
            <a:off x="12072675" y="2221471"/>
            <a:ext cx="238650" cy="1919665"/>
          </a:xfrm>
          <a:prstGeom prst="rect">
            <a:avLst/>
          </a:prstGeom>
        </p:spPr>
      </p:pic>
      <p:sp>
        <p:nvSpPr>
          <p:cNvPr id="10" name="TextBox 9">
            <a:extLst>
              <a:ext uri="{FF2B5EF4-FFF2-40B4-BE49-F238E27FC236}">
                <a16:creationId xmlns:a16="http://schemas.microsoft.com/office/drawing/2014/main" id="{AC26D244-DC72-ED02-9352-D53AB871F61E}"/>
              </a:ext>
            </a:extLst>
          </p:cNvPr>
          <p:cNvSpPr txBox="1"/>
          <p:nvPr/>
        </p:nvSpPr>
        <p:spPr>
          <a:xfrm>
            <a:off x="281632" y="235632"/>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2858"/>
    </mc:Choice>
    <mc:Fallback xmlns="">
      <p:transition spd="slow" advTm="828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948">
                                            <p:txEl>
                                              <p:pRg st="0" end="0"/>
                                            </p:txEl>
                                          </p:spTgt>
                                        </p:tgtEl>
                                        <p:attrNameLst>
                                          <p:attrName>style.visibility</p:attrName>
                                        </p:attrNameLst>
                                      </p:cBhvr>
                                      <p:to>
                                        <p:strVal val="visible"/>
                                      </p:to>
                                    </p:set>
                                    <p:anim calcmode="lin" valueType="num">
                                      <p:cBhvr additive="base">
                                        <p:cTn id="7" dur="500" fill="hold"/>
                                        <p:tgtEl>
                                          <p:spTgt spid="829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29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2948">
                                            <p:txEl>
                                              <p:pRg st="1" end="1"/>
                                            </p:txEl>
                                          </p:spTgt>
                                        </p:tgtEl>
                                        <p:attrNameLst>
                                          <p:attrName>style.visibility</p:attrName>
                                        </p:attrNameLst>
                                      </p:cBhvr>
                                      <p:to>
                                        <p:strVal val="visible"/>
                                      </p:to>
                                    </p:set>
                                    <p:anim calcmode="lin" valueType="num">
                                      <p:cBhvr additive="base">
                                        <p:cTn id="13" dur="500" fill="hold"/>
                                        <p:tgtEl>
                                          <p:spTgt spid="829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29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2948">
                                            <p:txEl>
                                              <p:pRg st="2" end="2"/>
                                            </p:txEl>
                                          </p:spTgt>
                                        </p:tgtEl>
                                        <p:attrNameLst>
                                          <p:attrName>style.visibility</p:attrName>
                                        </p:attrNameLst>
                                      </p:cBhvr>
                                      <p:to>
                                        <p:strVal val="visible"/>
                                      </p:to>
                                    </p:set>
                                    <p:anim calcmode="lin" valueType="num">
                                      <p:cBhvr additive="base">
                                        <p:cTn id="19" dur="500" fill="hold"/>
                                        <p:tgtEl>
                                          <p:spTgt spid="829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29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8"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F12720-3BA5-38B4-35C5-C92A2AACB777}"/>
              </a:ext>
            </a:extLst>
          </p:cNvPr>
          <p:cNvPicPr>
            <a:picLocks noChangeAspect="1"/>
          </p:cNvPicPr>
          <p:nvPr/>
        </p:nvPicPr>
        <p:blipFill>
          <a:blip r:embed="rId2"/>
          <a:stretch>
            <a:fillRect/>
          </a:stretch>
        </p:blipFill>
        <p:spPr>
          <a:xfrm>
            <a:off x="-253891" y="367"/>
            <a:ext cx="11607691" cy="1615751"/>
          </a:xfrm>
          <a:prstGeom prst="rect">
            <a:avLst/>
          </a:prstGeom>
        </p:spPr>
      </p:pic>
      <p:sp>
        <p:nvSpPr>
          <p:cNvPr id="83970" name="Slide Number Placeholder 4">
            <a:extLst>
              <a:ext uri="{FF2B5EF4-FFF2-40B4-BE49-F238E27FC236}">
                <a16:creationId xmlns:a16="http://schemas.microsoft.com/office/drawing/2014/main" id="{EA81A171-3791-65D6-4C3F-ED6745AE8F62}"/>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087F09A4-2F6C-487A-9368-3E93E4161E96}" type="slidenum">
              <a:rPr lang="en-US" altLang="ar-EG" sz="1500"/>
              <a:pPr/>
              <a:t>25</a:t>
            </a:fld>
            <a:endParaRPr lang="en-US" altLang="ar-EG" sz="1500"/>
          </a:p>
        </p:txBody>
      </p:sp>
      <p:sp>
        <p:nvSpPr>
          <p:cNvPr id="83971" name="Rectangle 2">
            <a:extLst>
              <a:ext uri="{FF2B5EF4-FFF2-40B4-BE49-F238E27FC236}">
                <a16:creationId xmlns:a16="http://schemas.microsoft.com/office/drawing/2014/main" id="{AC211976-6E46-4A19-7942-793A3923D34E}"/>
              </a:ext>
            </a:extLst>
          </p:cNvPr>
          <p:cNvSpPr>
            <a:spLocks noGrp="1" noChangeArrowheads="1"/>
          </p:cNvSpPr>
          <p:nvPr>
            <p:ph type="title"/>
          </p:nvPr>
        </p:nvSpPr>
        <p:spPr>
          <a:xfrm>
            <a:off x="2619983" y="227176"/>
            <a:ext cx="10515600" cy="1325563"/>
          </a:xfrm>
        </p:spPr>
        <p:txBody>
          <a:bodyPr vert="horz" lIns="89565" tIns="44783" rIns="89565" bIns="44783" rtlCol="0" anchor="ctr">
            <a:normAutofit/>
          </a:bodyPr>
          <a:lstStyle/>
          <a:p>
            <a:pPr eaLnBrk="1" hangingPunct="1"/>
            <a:r>
              <a:rPr lang="en-US" altLang="ar-EG" b="1" dirty="0">
                <a:solidFill>
                  <a:srgbClr val="FFC000"/>
                </a:solidFill>
              </a:rPr>
              <a:t>Opportunities in an Integrated Supply-Chain</a:t>
            </a:r>
          </a:p>
        </p:txBody>
      </p:sp>
      <p:sp>
        <p:nvSpPr>
          <p:cNvPr id="83972" name="Rectangle 3">
            <a:extLst>
              <a:ext uri="{FF2B5EF4-FFF2-40B4-BE49-F238E27FC236}">
                <a16:creationId xmlns:a16="http://schemas.microsoft.com/office/drawing/2014/main" id="{7B5EAAFB-872D-1680-B972-E8251FD0BE9F}"/>
              </a:ext>
            </a:extLst>
          </p:cNvPr>
          <p:cNvSpPr>
            <a:spLocks noGrp="1" noChangeArrowheads="1"/>
          </p:cNvSpPr>
          <p:nvPr>
            <p:ph type="body" idx="1"/>
          </p:nvPr>
        </p:nvSpPr>
        <p:spPr>
          <a:xfrm>
            <a:off x="1014365" y="2538582"/>
            <a:ext cx="10515600" cy="2055711"/>
          </a:xfrm>
        </p:spPr>
        <p:txBody>
          <a:bodyPr vert="horz" lIns="89565" tIns="44783" rIns="89565" bIns="44783" rtlCol="0">
            <a:normAutofit/>
          </a:bodyPr>
          <a:lstStyle/>
          <a:p>
            <a:pPr eaLnBrk="1" hangingPunct="1"/>
            <a:r>
              <a:rPr lang="en-US" altLang="ar-EG" sz="4000" dirty="0"/>
              <a:t>Generation of accurate “pull” data</a:t>
            </a:r>
          </a:p>
          <a:p>
            <a:pPr eaLnBrk="1" hangingPunct="1"/>
            <a:r>
              <a:rPr lang="en-US" altLang="ar-EG" sz="4000" dirty="0"/>
              <a:t>Reduction of lot size</a:t>
            </a:r>
          </a:p>
          <a:p>
            <a:pPr eaLnBrk="1" hangingPunct="1"/>
            <a:r>
              <a:rPr lang="en-US" altLang="ar-EG" sz="4000" dirty="0"/>
              <a:t>Single stage control of replenishment</a:t>
            </a:r>
          </a:p>
        </p:txBody>
      </p:sp>
      <p:pic>
        <p:nvPicPr>
          <p:cNvPr id="6" name="Picture 5">
            <a:extLst>
              <a:ext uri="{FF2B5EF4-FFF2-40B4-BE49-F238E27FC236}">
                <a16:creationId xmlns:a16="http://schemas.microsoft.com/office/drawing/2014/main" id="{BF629452-5D9E-CA7C-DED0-8550728198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377A06E1-AE8D-FA1D-FBB3-E4055BC94622}"/>
              </a:ext>
            </a:extLst>
          </p:cNvPr>
          <p:cNvPicPr>
            <a:picLocks noChangeAspect="1"/>
          </p:cNvPicPr>
          <p:nvPr/>
        </p:nvPicPr>
        <p:blipFill>
          <a:blip r:embed="rId4"/>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F61AEECF-BFF5-B112-B1E6-A3638EB30DF2}"/>
              </a:ext>
            </a:extLst>
          </p:cNvPr>
          <p:cNvPicPr>
            <a:picLocks noChangeAspect="1"/>
          </p:cNvPicPr>
          <p:nvPr/>
        </p:nvPicPr>
        <p:blipFill>
          <a:blip r:embed="rId5"/>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7B59BC4E-F912-5DB3-6CE2-6DEE99DA7C85}"/>
              </a:ext>
            </a:extLst>
          </p:cNvPr>
          <p:cNvPicPr>
            <a:picLocks noChangeAspect="1"/>
          </p:cNvPicPr>
          <p:nvPr/>
        </p:nvPicPr>
        <p:blipFill>
          <a:blip r:embed="rId5"/>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78FACB3-1CC9-76B3-6C7C-B7129937265C}"/>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3400"/>
    </mc:Choice>
    <mc:Fallback xmlns="">
      <p:transition spd="slow" advTm="934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CE69539-79E5-1AAA-6F47-4B2EC533D0CB}"/>
              </a:ext>
            </a:extLst>
          </p:cNvPr>
          <p:cNvPicPr>
            <a:picLocks noChangeAspect="1"/>
          </p:cNvPicPr>
          <p:nvPr/>
        </p:nvPicPr>
        <p:blipFill>
          <a:blip r:embed="rId3"/>
          <a:stretch>
            <a:fillRect/>
          </a:stretch>
        </p:blipFill>
        <p:spPr>
          <a:xfrm>
            <a:off x="-253891" y="367"/>
            <a:ext cx="11607691" cy="1615751"/>
          </a:xfrm>
          <a:prstGeom prst="rect">
            <a:avLst/>
          </a:prstGeom>
        </p:spPr>
      </p:pic>
      <p:pic>
        <p:nvPicPr>
          <p:cNvPr id="6" name="Picture 5">
            <a:extLst>
              <a:ext uri="{FF2B5EF4-FFF2-40B4-BE49-F238E27FC236}">
                <a16:creationId xmlns:a16="http://schemas.microsoft.com/office/drawing/2014/main" id="{5037E601-D195-B680-4C33-7930796631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2356" y="5944829"/>
            <a:ext cx="1222425" cy="776646"/>
          </a:xfrm>
          <a:prstGeom prst="rect">
            <a:avLst/>
          </a:prstGeom>
        </p:spPr>
      </p:pic>
      <p:pic>
        <p:nvPicPr>
          <p:cNvPr id="7" name="Picture 6">
            <a:extLst>
              <a:ext uri="{FF2B5EF4-FFF2-40B4-BE49-F238E27FC236}">
                <a16:creationId xmlns:a16="http://schemas.microsoft.com/office/drawing/2014/main" id="{350A2524-22C3-B312-C2FB-662CE13BC47D}"/>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B9392C3F-11AF-86CE-1E9A-DA6FD882952A}"/>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E3D82B01-97BC-CC23-90EF-5294C3B19641}"/>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7B51F37F-29E3-4515-431C-5FD175689FEE}"/>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4994" name="Slide Number Placeholder 4">
            <a:extLst>
              <a:ext uri="{FF2B5EF4-FFF2-40B4-BE49-F238E27FC236}">
                <a16:creationId xmlns:a16="http://schemas.microsoft.com/office/drawing/2014/main" id="{3F16CA74-8161-04E7-6E7C-EC401DA4309F}"/>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789A8695-C633-42B6-B10C-B6DD2401150B}" type="slidenum">
              <a:rPr lang="en-US" altLang="ar-EG" sz="1500"/>
              <a:pPr/>
              <a:t>26</a:t>
            </a:fld>
            <a:endParaRPr lang="en-US" altLang="ar-EG" sz="1500"/>
          </a:p>
        </p:txBody>
      </p:sp>
      <p:sp>
        <p:nvSpPr>
          <p:cNvPr id="84995" name="Rectangle 2">
            <a:extLst>
              <a:ext uri="{FF2B5EF4-FFF2-40B4-BE49-F238E27FC236}">
                <a16:creationId xmlns:a16="http://schemas.microsoft.com/office/drawing/2014/main" id="{F43410F2-3C6F-051C-7C2F-6285689BA322}"/>
              </a:ext>
            </a:extLst>
          </p:cNvPr>
          <p:cNvSpPr>
            <a:spLocks noGrp="1" noChangeArrowheads="1"/>
          </p:cNvSpPr>
          <p:nvPr>
            <p:ph type="title"/>
          </p:nvPr>
        </p:nvSpPr>
        <p:spPr>
          <a:xfrm>
            <a:off x="2895600" y="195703"/>
            <a:ext cx="10515600" cy="1325563"/>
          </a:xfrm>
        </p:spPr>
        <p:txBody>
          <a:bodyPr vert="horz" lIns="89565" tIns="44783" rIns="89565" bIns="44783" rtlCol="0" anchor="ctr">
            <a:normAutofit/>
          </a:bodyPr>
          <a:lstStyle/>
          <a:p>
            <a:pPr eaLnBrk="1" hangingPunct="1"/>
            <a:r>
              <a:rPr lang="en-US" altLang="ar-EG" b="1" dirty="0">
                <a:solidFill>
                  <a:srgbClr val="FFC000"/>
                </a:solidFill>
              </a:rPr>
              <a:t>Vendor Managed Inventory (VMI)</a:t>
            </a:r>
          </a:p>
        </p:txBody>
      </p:sp>
      <p:sp>
        <p:nvSpPr>
          <p:cNvPr id="84996" name="Rectangle 3">
            <a:extLst>
              <a:ext uri="{FF2B5EF4-FFF2-40B4-BE49-F238E27FC236}">
                <a16:creationId xmlns:a16="http://schemas.microsoft.com/office/drawing/2014/main" id="{93D3C30F-5A6C-4ACD-5CC8-F0EA552E3787}"/>
              </a:ext>
            </a:extLst>
          </p:cNvPr>
          <p:cNvSpPr>
            <a:spLocks noGrp="1" noChangeArrowheads="1"/>
          </p:cNvSpPr>
          <p:nvPr>
            <p:ph type="body" idx="1"/>
          </p:nvPr>
        </p:nvSpPr>
        <p:spPr>
          <a:xfrm>
            <a:off x="838200" y="1825625"/>
            <a:ext cx="10515600" cy="4351338"/>
          </a:xfrm>
        </p:spPr>
        <p:txBody>
          <a:bodyPr vert="horz" lIns="89565" tIns="44783" rIns="89565" bIns="44783" rtlCol="0">
            <a:normAutofit lnSpcReduction="10000"/>
          </a:bodyPr>
          <a:lstStyle/>
          <a:p>
            <a:pPr eaLnBrk="1" hangingPunct="1">
              <a:lnSpc>
                <a:spcPct val="90000"/>
              </a:lnSpc>
            </a:pPr>
            <a:r>
              <a:rPr lang="en-US" altLang="ar-EG" sz="2571" dirty="0"/>
              <a:t>Postponement – keeps product generic as long as possible</a:t>
            </a:r>
          </a:p>
          <a:p>
            <a:pPr eaLnBrk="1" hangingPunct="1">
              <a:lnSpc>
                <a:spcPct val="90000"/>
              </a:lnSpc>
            </a:pPr>
            <a:r>
              <a:rPr lang="en-US" altLang="ar-EG" sz="2571" dirty="0"/>
              <a:t>Channel Assembly – sends to distributor individual components  and modules rather than finished goods</a:t>
            </a:r>
          </a:p>
          <a:p>
            <a:pPr eaLnBrk="1" hangingPunct="1">
              <a:lnSpc>
                <a:spcPct val="90000"/>
              </a:lnSpc>
            </a:pPr>
            <a:r>
              <a:rPr lang="en-US" altLang="ar-EG" sz="2571" dirty="0"/>
              <a:t>Drop Shipping and Special Packaging – supplier will ship to end consumer rather than to seller</a:t>
            </a:r>
          </a:p>
          <a:p>
            <a:pPr eaLnBrk="1" hangingPunct="1">
              <a:lnSpc>
                <a:spcPct val="90000"/>
              </a:lnSpc>
            </a:pPr>
            <a:r>
              <a:rPr lang="en-US" altLang="ar-EG" sz="2571" dirty="0"/>
              <a:t>Blanket Orders – a long-term purchase commitment to a supplier for items that are to be delivered against short-term releases to ship</a:t>
            </a:r>
          </a:p>
          <a:p>
            <a:pPr eaLnBrk="1" hangingPunct="1">
              <a:lnSpc>
                <a:spcPct val="90000"/>
              </a:lnSpc>
            </a:pPr>
            <a:r>
              <a:rPr lang="en-US" altLang="ar-EG" sz="2571" dirty="0"/>
              <a:t>Standardization – reducing the number of variations in materials and components</a:t>
            </a:r>
          </a:p>
          <a:p>
            <a:pPr eaLnBrk="1" hangingPunct="1">
              <a:lnSpc>
                <a:spcPct val="90000"/>
              </a:lnSpc>
            </a:pPr>
            <a:r>
              <a:rPr lang="en-US" altLang="ar-EG" sz="2571" dirty="0"/>
              <a:t>Electronic Ordering and Funds Transfer – “paperless” ordering and 100% material acceptance, payment by “wire”</a:t>
            </a:r>
          </a:p>
          <a:p>
            <a:pPr eaLnBrk="1" hangingPunct="1">
              <a:lnSpc>
                <a:spcPct val="90000"/>
              </a:lnSpc>
            </a:pPr>
            <a:endParaRPr lang="en-US" altLang="ar-EG" sz="257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01280"/>
    </mc:Choice>
    <mc:Fallback xmlns="">
      <p:transition spd="slow" advTm="2012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4996">
                                            <p:txEl>
                                              <p:pRg st="0" end="0"/>
                                            </p:txEl>
                                          </p:spTgt>
                                        </p:tgtEl>
                                        <p:attrNameLst>
                                          <p:attrName>style.visibility</p:attrName>
                                        </p:attrNameLst>
                                      </p:cBhvr>
                                      <p:to>
                                        <p:strVal val="visible"/>
                                      </p:to>
                                    </p:set>
                                    <p:anim calcmode="lin" valueType="num">
                                      <p:cBhvr additive="base">
                                        <p:cTn id="7" dur="500" fill="hold"/>
                                        <p:tgtEl>
                                          <p:spTgt spid="8499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49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4996">
                                            <p:txEl>
                                              <p:pRg st="1" end="1"/>
                                            </p:txEl>
                                          </p:spTgt>
                                        </p:tgtEl>
                                        <p:attrNameLst>
                                          <p:attrName>style.visibility</p:attrName>
                                        </p:attrNameLst>
                                      </p:cBhvr>
                                      <p:to>
                                        <p:strVal val="visible"/>
                                      </p:to>
                                    </p:set>
                                    <p:anim calcmode="lin" valueType="num">
                                      <p:cBhvr additive="base">
                                        <p:cTn id="13" dur="500" fill="hold"/>
                                        <p:tgtEl>
                                          <p:spTgt spid="8499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499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4996">
                                            <p:txEl>
                                              <p:pRg st="2" end="2"/>
                                            </p:txEl>
                                          </p:spTgt>
                                        </p:tgtEl>
                                        <p:attrNameLst>
                                          <p:attrName>style.visibility</p:attrName>
                                        </p:attrNameLst>
                                      </p:cBhvr>
                                      <p:to>
                                        <p:strVal val="visible"/>
                                      </p:to>
                                    </p:set>
                                    <p:anim calcmode="lin" valueType="num">
                                      <p:cBhvr additive="base">
                                        <p:cTn id="19" dur="500" fill="hold"/>
                                        <p:tgtEl>
                                          <p:spTgt spid="8499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499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4996">
                                            <p:txEl>
                                              <p:pRg st="3" end="3"/>
                                            </p:txEl>
                                          </p:spTgt>
                                        </p:tgtEl>
                                        <p:attrNameLst>
                                          <p:attrName>style.visibility</p:attrName>
                                        </p:attrNameLst>
                                      </p:cBhvr>
                                      <p:to>
                                        <p:strVal val="visible"/>
                                      </p:to>
                                    </p:set>
                                    <p:anim calcmode="lin" valueType="num">
                                      <p:cBhvr additive="base">
                                        <p:cTn id="25" dur="500" fill="hold"/>
                                        <p:tgtEl>
                                          <p:spTgt spid="8499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499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4996">
                                            <p:txEl>
                                              <p:pRg st="4" end="4"/>
                                            </p:txEl>
                                          </p:spTgt>
                                        </p:tgtEl>
                                        <p:attrNameLst>
                                          <p:attrName>style.visibility</p:attrName>
                                        </p:attrNameLst>
                                      </p:cBhvr>
                                      <p:to>
                                        <p:strVal val="visible"/>
                                      </p:to>
                                    </p:set>
                                    <p:anim calcmode="lin" valueType="num">
                                      <p:cBhvr additive="base">
                                        <p:cTn id="31" dur="500" fill="hold"/>
                                        <p:tgtEl>
                                          <p:spTgt spid="8499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499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4996">
                                            <p:txEl>
                                              <p:pRg st="5" end="5"/>
                                            </p:txEl>
                                          </p:spTgt>
                                        </p:tgtEl>
                                        <p:attrNameLst>
                                          <p:attrName>style.visibility</p:attrName>
                                        </p:attrNameLst>
                                      </p:cBhvr>
                                      <p:to>
                                        <p:strVal val="visible"/>
                                      </p:to>
                                    </p:set>
                                    <p:anim calcmode="lin" valueType="num">
                                      <p:cBhvr additive="base">
                                        <p:cTn id="37" dur="500" fill="hold"/>
                                        <p:tgtEl>
                                          <p:spTgt spid="8499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499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48B9C69-E296-C9A0-28EF-0B688FA898B1}"/>
              </a:ext>
            </a:extLst>
          </p:cNvPr>
          <p:cNvPicPr>
            <a:picLocks noChangeAspect="1"/>
          </p:cNvPicPr>
          <p:nvPr/>
        </p:nvPicPr>
        <p:blipFill>
          <a:blip r:embed="rId4"/>
          <a:stretch>
            <a:fillRect/>
          </a:stretch>
        </p:blipFill>
        <p:spPr>
          <a:xfrm>
            <a:off x="-253891" y="367"/>
            <a:ext cx="11607691" cy="1615751"/>
          </a:xfrm>
          <a:prstGeom prst="rect">
            <a:avLst/>
          </a:prstGeom>
        </p:spPr>
      </p:pic>
      <p:sp>
        <p:nvSpPr>
          <p:cNvPr id="86018" name="Slide Number Placeholder 4">
            <a:extLst>
              <a:ext uri="{FF2B5EF4-FFF2-40B4-BE49-F238E27FC236}">
                <a16:creationId xmlns:a16="http://schemas.microsoft.com/office/drawing/2014/main" id="{A5B72960-E2B3-6A5B-9F6A-A6C5694190E8}"/>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FF6A3969-905D-466F-9027-0B8A9924FACE}" type="slidenum">
              <a:rPr lang="en-US" altLang="ar-EG" sz="1500"/>
              <a:pPr/>
              <a:t>27</a:t>
            </a:fld>
            <a:endParaRPr lang="en-US" altLang="ar-EG" sz="1500"/>
          </a:p>
        </p:txBody>
      </p:sp>
      <p:sp>
        <p:nvSpPr>
          <p:cNvPr id="48130" name="Rectangle 2">
            <a:extLst>
              <a:ext uri="{FF2B5EF4-FFF2-40B4-BE49-F238E27FC236}">
                <a16:creationId xmlns:a16="http://schemas.microsoft.com/office/drawing/2014/main" id="{0CC45623-E606-DFD2-3EF6-DEE7BAD2F2FF}"/>
              </a:ext>
            </a:extLst>
          </p:cNvPr>
          <p:cNvSpPr>
            <a:spLocks noGrp="1" noChangeArrowheads="1"/>
          </p:cNvSpPr>
          <p:nvPr>
            <p:ph type="body" idx="1"/>
          </p:nvPr>
        </p:nvSpPr>
        <p:spPr>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dirty="0"/>
              <a:t>Vendor evaluation</a:t>
            </a:r>
          </a:p>
          <a:p>
            <a:pPr marL="795997" lvl="1" indent="-306153">
              <a:spcBef>
                <a:spcPct val="8000"/>
              </a:spcBef>
            </a:pPr>
            <a:r>
              <a:rPr lang="en-US" altLang="ar-EG" dirty="0"/>
              <a:t>Identifying &amp; selecting potential vendors</a:t>
            </a:r>
          </a:p>
          <a:p>
            <a:pPr marL="367383" indent="-367383"/>
            <a:r>
              <a:rPr lang="en-US" altLang="ar-EG" dirty="0"/>
              <a:t>Vendor development</a:t>
            </a:r>
          </a:p>
          <a:p>
            <a:pPr marL="795997" lvl="1" indent="-306153">
              <a:spcBef>
                <a:spcPct val="8000"/>
              </a:spcBef>
            </a:pPr>
            <a:r>
              <a:rPr lang="en-US" altLang="ar-EG" dirty="0"/>
              <a:t>Integrating buyer &amp; supplier</a:t>
            </a:r>
          </a:p>
          <a:p>
            <a:pPr marL="1224610" lvl="2" indent="-244922">
              <a:spcBef>
                <a:spcPct val="8000"/>
              </a:spcBef>
            </a:pPr>
            <a:r>
              <a:rPr lang="en-US" altLang="ar-EG" dirty="0"/>
              <a:t>Example: Electronic data exchange</a:t>
            </a:r>
          </a:p>
          <a:p>
            <a:pPr marL="367383" indent="-367383"/>
            <a:r>
              <a:rPr lang="en-US" altLang="ar-EG" dirty="0"/>
              <a:t>Negotiations</a:t>
            </a:r>
          </a:p>
          <a:p>
            <a:pPr marL="795997" lvl="1" indent="-306153">
              <a:spcBef>
                <a:spcPct val="8000"/>
              </a:spcBef>
            </a:pPr>
            <a:r>
              <a:rPr lang="en-US" altLang="ar-EG" dirty="0"/>
              <a:t>Results in contract</a:t>
            </a:r>
          </a:p>
          <a:p>
            <a:pPr marL="795997" lvl="1" indent="-306153">
              <a:spcBef>
                <a:spcPct val="8000"/>
              </a:spcBef>
            </a:pPr>
            <a:r>
              <a:rPr lang="en-US" altLang="ar-EG" dirty="0"/>
              <a:t>Specifies period of agreement, price, delivery terms etc.</a:t>
            </a:r>
          </a:p>
        </p:txBody>
      </p:sp>
      <p:sp>
        <p:nvSpPr>
          <p:cNvPr id="86020" name="Rectangle 3">
            <a:extLst>
              <a:ext uri="{FF2B5EF4-FFF2-40B4-BE49-F238E27FC236}">
                <a16:creationId xmlns:a16="http://schemas.microsoft.com/office/drawing/2014/main" id="{6C28C72D-A4F6-1DD7-1D07-8799F5CF7B50}"/>
              </a:ext>
            </a:extLst>
          </p:cNvPr>
          <p:cNvSpPr>
            <a:spLocks noGrp="1" noChangeArrowheads="1"/>
          </p:cNvSpPr>
          <p:nvPr>
            <p:ph type="title"/>
          </p:nvPr>
        </p:nvSpPr>
        <p:spPr>
          <a:xfrm>
            <a:off x="3104744" y="227176"/>
            <a:ext cx="10515600" cy="1325563"/>
          </a:xfrm>
        </p:spPr>
        <p:txBody>
          <a:bodyPr vert="horz" lIns="89565" tIns="44783" rIns="89565" bIns="44783" rtlCol="0" anchor="ctr">
            <a:normAutofit/>
          </a:bodyPr>
          <a:lstStyle/>
          <a:p>
            <a:pPr eaLnBrk="1" hangingPunct="1"/>
            <a:r>
              <a:rPr lang="en-US" altLang="ar-EG" b="1" dirty="0">
                <a:solidFill>
                  <a:srgbClr val="FFC000"/>
                </a:solidFill>
              </a:rPr>
              <a:t>Vendor Selection Steps</a:t>
            </a:r>
          </a:p>
        </p:txBody>
      </p:sp>
      <p:pic>
        <p:nvPicPr>
          <p:cNvPr id="6" name="Picture 5">
            <a:extLst>
              <a:ext uri="{FF2B5EF4-FFF2-40B4-BE49-F238E27FC236}">
                <a16:creationId xmlns:a16="http://schemas.microsoft.com/office/drawing/2014/main" id="{9717F9F8-F874-E8F8-676C-E9F90A85BA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004E6EAC-BF71-99F8-8232-32CA0ED2EDC0}"/>
              </a:ext>
            </a:extLst>
          </p:cNvPr>
          <p:cNvPicPr>
            <a:picLocks noChangeAspect="1"/>
          </p:cNvPicPr>
          <p:nvPr/>
        </p:nvPicPr>
        <p:blipFill>
          <a:blip r:embed="rId6"/>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9397C8CD-A8BA-ABA7-C3B3-6A8A49B88DB9}"/>
              </a:ext>
            </a:extLst>
          </p:cNvPr>
          <p:cNvPicPr>
            <a:picLocks noChangeAspect="1"/>
          </p:cNvPicPr>
          <p:nvPr/>
        </p:nvPicPr>
        <p:blipFill>
          <a:blip r:embed="rId7"/>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E778DDC5-F0AD-CE22-53E7-224A6A390A4C}"/>
              </a:ext>
            </a:extLst>
          </p:cNvPr>
          <p:cNvPicPr>
            <a:picLocks noChangeAspect="1"/>
          </p:cNvPicPr>
          <p:nvPr/>
        </p:nvPicPr>
        <p:blipFill>
          <a:blip r:embed="rId7"/>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B0DE26C-89AD-03C0-412A-98699700071B}"/>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p:transition advTm="81465">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anim calcmode="lin" valueType="num">
                                      <p:cBhvr additive="base">
                                        <p:cTn id="7" dur="500" fill="hold"/>
                                        <p:tgtEl>
                                          <p:spTgt spid="4813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13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8130">
                                            <p:txEl>
                                              <p:pRg st="1" end="1"/>
                                            </p:txEl>
                                          </p:spTgt>
                                        </p:tgtEl>
                                        <p:attrNameLst>
                                          <p:attrName>style.visibility</p:attrName>
                                        </p:attrNameLst>
                                      </p:cBhvr>
                                      <p:to>
                                        <p:strVal val="visible"/>
                                      </p:to>
                                    </p:set>
                                    <p:anim calcmode="lin" valueType="num">
                                      <p:cBhvr additive="base">
                                        <p:cTn id="11" dur="500" fill="hold"/>
                                        <p:tgtEl>
                                          <p:spTgt spid="4813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813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8130">
                                            <p:txEl>
                                              <p:pRg st="2" end="2"/>
                                            </p:txEl>
                                          </p:spTgt>
                                        </p:tgtEl>
                                        <p:attrNameLst>
                                          <p:attrName>style.visibility</p:attrName>
                                        </p:attrNameLst>
                                      </p:cBhvr>
                                      <p:to>
                                        <p:strVal val="visible"/>
                                      </p:to>
                                    </p:set>
                                    <p:anim calcmode="lin" valueType="num">
                                      <p:cBhvr additive="base">
                                        <p:cTn id="17" dur="500" fill="hold"/>
                                        <p:tgtEl>
                                          <p:spTgt spid="4813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8130">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8130">
                                            <p:txEl>
                                              <p:pRg st="3" end="3"/>
                                            </p:txEl>
                                          </p:spTgt>
                                        </p:tgtEl>
                                        <p:attrNameLst>
                                          <p:attrName>style.visibility</p:attrName>
                                        </p:attrNameLst>
                                      </p:cBhvr>
                                      <p:to>
                                        <p:strVal val="visible"/>
                                      </p:to>
                                    </p:set>
                                    <p:anim calcmode="lin" valueType="num">
                                      <p:cBhvr additive="base">
                                        <p:cTn id="21" dur="500" fill="hold"/>
                                        <p:tgtEl>
                                          <p:spTgt spid="48130">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8130">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8130">
                                            <p:txEl>
                                              <p:pRg st="4" end="4"/>
                                            </p:txEl>
                                          </p:spTgt>
                                        </p:tgtEl>
                                        <p:attrNameLst>
                                          <p:attrName>style.visibility</p:attrName>
                                        </p:attrNameLst>
                                      </p:cBhvr>
                                      <p:to>
                                        <p:strVal val="visible"/>
                                      </p:to>
                                    </p:set>
                                    <p:anim calcmode="lin" valueType="num">
                                      <p:cBhvr additive="base">
                                        <p:cTn id="25" dur="500" fill="hold"/>
                                        <p:tgtEl>
                                          <p:spTgt spid="4813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13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8130">
                                            <p:txEl>
                                              <p:pRg st="5" end="5"/>
                                            </p:txEl>
                                          </p:spTgt>
                                        </p:tgtEl>
                                        <p:attrNameLst>
                                          <p:attrName>style.visibility</p:attrName>
                                        </p:attrNameLst>
                                      </p:cBhvr>
                                      <p:to>
                                        <p:strVal val="visible"/>
                                      </p:to>
                                    </p:set>
                                    <p:anim calcmode="lin" valueType="num">
                                      <p:cBhvr additive="base">
                                        <p:cTn id="31" dur="500" fill="hold"/>
                                        <p:tgtEl>
                                          <p:spTgt spid="48130">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130">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130">
                                            <p:txEl>
                                              <p:pRg st="6" end="6"/>
                                            </p:txEl>
                                          </p:spTgt>
                                        </p:tgtEl>
                                        <p:attrNameLst>
                                          <p:attrName>style.visibility</p:attrName>
                                        </p:attrNameLst>
                                      </p:cBhvr>
                                      <p:to>
                                        <p:strVal val="visible"/>
                                      </p:to>
                                    </p:set>
                                    <p:anim calcmode="lin" valueType="num">
                                      <p:cBhvr additive="base">
                                        <p:cTn id="35" dur="500" fill="hold"/>
                                        <p:tgtEl>
                                          <p:spTgt spid="48130">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8130">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130">
                                            <p:txEl>
                                              <p:pRg st="7" end="7"/>
                                            </p:txEl>
                                          </p:spTgt>
                                        </p:tgtEl>
                                        <p:attrNameLst>
                                          <p:attrName>style.visibility</p:attrName>
                                        </p:attrNameLst>
                                      </p:cBhvr>
                                      <p:to>
                                        <p:strVal val="visible"/>
                                      </p:to>
                                    </p:set>
                                    <p:anim calcmode="lin" valueType="num">
                                      <p:cBhvr additive="base">
                                        <p:cTn id="39" dur="500" fill="hold"/>
                                        <p:tgtEl>
                                          <p:spTgt spid="48130">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8130">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7F2E706-629A-6C11-E3EF-EC339A6F094E}"/>
              </a:ext>
            </a:extLst>
          </p:cNvPr>
          <p:cNvPicPr>
            <a:picLocks noChangeAspect="1"/>
          </p:cNvPicPr>
          <p:nvPr/>
        </p:nvPicPr>
        <p:blipFill>
          <a:blip r:embed="rId4"/>
          <a:stretch>
            <a:fillRect/>
          </a:stretch>
        </p:blipFill>
        <p:spPr>
          <a:xfrm>
            <a:off x="-253891" y="367"/>
            <a:ext cx="11607691" cy="1615751"/>
          </a:xfrm>
          <a:prstGeom prst="rect">
            <a:avLst/>
          </a:prstGeom>
        </p:spPr>
      </p:pic>
      <p:sp>
        <p:nvSpPr>
          <p:cNvPr id="88066" name="Slide Number Placeholder 5">
            <a:extLst>
              <a:ext uri="{FF2B5EF4-FFF2-40B4-BE49-F238E27FC236}">
                <a16:creationId xmlns:a16="http://schemas.microsoft.com/office/drawing/2014/main" id="{0C087351-8F4D-C3BE-1BAE-E685AB204B85}"/>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4CFC05A6-C3C7-4FDE-B969-9652DDF81F9A}" type="slidenum">
              <a:rPr lang="en-US" altLang="ar-EG" sz="1500"/>
              <a:pPr/>
              <a:t>28</a:t>
            </a:fld>
            <a:endParaRPr lang="en-US" altLang="ar-EG" sz="1500"/>
          </a:p>
        </p:txBody>
      </p:sp>
      <p:sp>
        <p:nvSpPr>
          <p:cNvPr id="88067" name="Rectangle 2">
            <a:extLst>
              <a:ext uri="{FF2B5EF4-FFF2-40B4-BE49-F238E27FC236}">
                <a16:creationId xmlns:a16="http://schemas.microsoft.com/office/drawing/2014/main" id="{466AB210-2E3A-6A50-2CD9-3C015804CEFA}"/>
              </a:ext>
            </a:extLst>
          </p:cNvPr>
          <p:cNvSpPr>
            <a:spLocks noGrp="1" noChangeArrowheads="1"/>
          </p:cNvSpPr>
          <p:nvPr>
            <p:ph type="body" sz="half" idx="1"/>
          </p:nvPr>
        </p:nvSpPr>
        <p:spPr>
          <a:xfrm>
            <a:off x="2127817" y="1602242"/>
            <a:ext cx="3855924" cy="4527777"/>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sz="3600" dirty="0"/>
              <a:t>Company</a:t>
            </a:r>
          </a:p>
          <a:p>
            <a:pPr marL="795997" lvl="1" indent="-306153"/>
            <a:r>
              <a:rPr lang="en-US" altLang="ar-EG" sz="3200" dirty="0"/>
              <a:t>Financial stability</a:t>
            </a:r>
          </a:p>
          <a:p>
            <a:pPr marL="795997" lvl="1" indent="-306153"/>
            <a:r>
              <a:rPr lang="en-US" altLang="ar-EG" sz="3200" dirty="0"/>
              <a:t>Management</a:t>
            </a:r>
          </a:p>
          <a:p>
            <a:pPr marL="795997" lvl="1" indent="-306153"/>
            <a:r>
              <a:rPr lang="en-US" altLang="ar-EG" sz="3200" dirty="0"/>
              <a:t>Location</a:t>
            </a:r>
          </a:p>
          <a:p>
            <a:pPr marL="367383" indent="-367383"/>
            <a:r>
              <a:rPr lang="en-US" altLang="ar-EG" sz="3600" dirty="0"/>
              <a:t>Product</a:t>
            </a:r>
          </a:p>
          <a:p>
            <a:pPr marL="795997" lvl="1" indent="-306153"/>
            <a:r>
              <a:rPr lang="en-US" altLang="ar-EG" sz="3200" dirty="0"/>
              <a:t>Quality</a:t>
            </a:r>
          </a:p>
          <a:p>
            <a:pPr marL="795997" lvl="1" indent="-306153"/>
            <a:r>
              <a:rPr lang="en-US" altLang="ar-EG" sz="3200" dirty="0"/>
              <a:t>Price</a:t>
            </a:r>
            <a:endParaRPr lang="en-US" altLang="ar-EG" sz="3200" dirty="0">
              <a:solidFill>
                <a:schemeClr val="folHlink"/>
              </a:solidFill>
            </a:endParaRPr>
          </a:p>
        </p:txBody>
      </p:sp>
      <p:sp>
        <p:nvSpPr>
          <p:cNvPr id="88068" name="Rectangle 3">
            <a:extLst>
              <a:ext uri="{FF2B5EF4-FFF2-40B4-BE49-F238E27FC236}">
                <a16:creationId xmlns:a16="http://schemas.microsoft.com/office/drawing/2014/main" id="{CB3D1D29-CEBB-C1EA-A99D-8ECB0FD61BA1}"/>
              </a:ext>
            </a:extLst>
          </p:cNvPr>
          <p:cNvSpPr>
            <a:spLocks noGrp="1" noChangeArrowheads="1"/>
          </p:cNvSpPr>
          <p:nvPr>
            <p:ph type="body" sz="half" idx="2"/>
          </p:nvPr>
        </p:nvSpPr>
        <p:spPr>
          <a:xfrm>
            <a:off x="6211661" y="1602242"/>
            <a:ext cx="3855925" cy="4527777"/>
          </a:xfrm>
          <a:extLst>
            <a:ext uri="{91240B29-F687-4F45-9708-019B960494DF}">
              <a14:hiddenLine xmlns:a14="http://schemas.microsoft.com/office/drawing/2010/main" w="12700">
                <a:solidFill>
                  <a:srgbClr val="000000"/>
                </a:solidFill>
                <a:miter lim="800000"/>
                <a:headEnd/>
                <a:tailEnd/>
              </a14:hiddenLine>
            </a:ext>
          </a:extLst>
        </p:spPr>
        <p:txBody>
          <a:bodyPr vert="horz" lIns="88633" tIns="43539" rIns="88633" bIns="43539" rtlCol="0">
            <a:normAutofit/>
          </a:bodyPr>
          <a:lstStyle/>
          <a:p>
            <a:pPr marL="367383" indent="-367383"/>
            <a:r>
              <a:rPr lang="en-US" altLang="ar-EG" sz="3600" dirty="0"/>
              <a:t>Service</a:t>
            </a:r>
          </a:p>
          <a:p>
            <a:pPr marL="795997" lvl="1" indent="-306153"/>
            <a:r>
              <a:rPr lang="en-US" altLang="ar-EG" sz="3200" dirty="0"/>
              <a:t>Delivery on time</a:t>
            </a:r>
          </a:p>
          <a:p>
            <a:pPr marL="795997" lvl="1" indent="-306153"/>
            <a:r>
              <a:rPr lang="en-US" altLang="ar-EG" sz="3200" dirty="0"/>
              <a:t>Condition on arrival</a:t>
            </a:r>
          </a:p>
          <a:p>
            <a:pPr marL="795997" lvl="1" indent="-306153"/>
            <a:r>
              <a:rPr lang="en-US" altLang="ar-EG" sz="3200" dirty="0"/>
              <a:t>Technical support</a:t>
            </a:r>
          </a:p>
          <a:p>
            <a:pPr marL="795997" lvl="1" indent="-306153"/>
            <a:r>
              <a:rPr lang="en-US" altLang="ar-EG" sz="3200" dirty="0"/>
              <a:t>Training</a:t>
            </a:r>
          </a:p>
        </p:txBody>
      </p:sp>
      <p:sp>
        <p:nvSpPr>
          <p:cNvPr id="88069" name="Rectangle 4">
            <a:extLst>
              <a:ext uri="{FF2B5EF4-FFF2-40B4-BE49-F238E27FC236}">
                <a16:creationId xmlns:a16="http://schemas.microsoft.com/office/drawing/2014/main" id="{C5FDF412-8450-AFE0-8D5F-CC76F9F11D70}"/>
              </a:ext>
            </a:extLst>
          </p:cNvPr>
          <p:cNvSpPr>
            <a:spLocks noGrp="1" noChangeArrowheads="1"/>
          </p:cNvSpPr>
          <p:nvPr>
            <p:ph type="title"/>
          </p:nvPr>
        </p:nvSpPr>
        <p:spPr>
          <a:xfrm>
            <a:off x="3148519" y="195703"/>
            <a:ext cx="10515600" cy="1325563"/>
          </a:xfrm>
        </p:spPr>
        <p:txBody>
          <a:bodyPr vert="horz" lIns="89565" tIns="44783" rIns="89565" bIns="44783" rtlCol="0" anchor="ctr">
            <a:normAutofit/>
          </a:bodyPr>
          <a:lstStyle/>
          <a:p>
            <a:pPr eaLnBrk="1" hangingPunct="1"/>
            <a:r>
              <a:rPr lang="en-US" altLang="ar-EG" b="1" dirty="0">
                <a:solidFill>
                  <a:srgbClr val="FFC000"/>
                </a:solidFill>
              </a:rPr>
              <a:t>Supplier Selection Criteria</a:t>
            </a:r>
          </a:p>
        </p:txBody>
      </p:sp>
      <p:pic>
        <p:nvPicPr>
          <p:cNvPr id="7" name="Picture 6">
            <a:extLst>
              <a:ext uri="{FF2B5EF4-FFF2-40B4-BE49-F238E27FC236}">
                <a16:creationId xmlns:a16="http://schemas.microsoft.com/office/drawing/2014/main" id="{6DE2DE30-155C-038A-07E9-8BE5890027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8" name="Picture 7">
            <a:extLst>
              <a:ext uri="{FF2B5EF4-FFF2-40B4-BE49-F238E27FC236}">
                <a16:creationId xmlns:a16="http://schemas.microsoft.com/office/drawing/2014/main" id="{072387D0-2409-4D66-5843-84DFA81D5293}"/>
              </a:ext>
            </a:extLst>
          </p:cNvPr>
          <p:cNvPicPr>
            <a:picLocks noChangeAspect="1"/>
          </p:cNvPicPr>
          <p:nvPr/>
        </p:nvPicPr>
        <p:blipFill>
          <a:blip r:embed="rId6"/>
          <a:stretch>
            <a:fillRect/>
          </a:stretch>
        </p:blipFill>
        <p:spPr>
          <a:xfrm>
            <a:off x="1874165" y="6368985"/>
            <a:ext cx="9902229" cy="145125"/>
          </a:xfrm>
          <a:prstGeom prst="rect">
            <a:avLst/>
          </a:prstGeom>
        </p:spPr>
      </p:pic>
      <p:pic>
        <p:nvPicPr>
          <p:cNvPr id="9" name="Picture 8">
            <a:extLst>
              <a:ext uri="{FF2B5EF4-FFF2-40B4-BE49-F238E27FC236}">
                <a16:creationId xmlns:a16="http://schemas.microsoft.com/office/drawing/2014/main" id="{02B046A9-230F-4B33-D8E6-CE3E09E40A88}"/>
              </a:ext>
            </a:extLst>
          </p:cNvPr>
          <p:cNvPicPr>
            <a:picLocks noChangeAspect="1"/>
          </p:cNvPicPr>
          <p:nvPr/>
        </p:nvPicPr>
        <p:blipFill>
          <a:blip r:embed="rId7"/>
          <a:stretch>
            <a:fillRect/>
          </a:stretch>
        </p:blipFill>
        <p:spPr>
          <a:xfrm>
            <a:off x="-119325" y="2221838"/>
            <a:ext cx="238650" cy="1919665"/>
          </a:xfrm>
          <a:prstGeom prst="rect">
            <a:avLst/>
          </a:prstGeom>
        </p:spPr>
      </p:pic>
      <p:pic>
        <p:nvPicPr>
          <p:cNvPr id="10" name="Picture 9">
            <a:extLst>
              <a:ext uri="{FF2B5EF4-FFF2-40B4-BE49-F238E27FC236}">
                <a16:creationId xmlns:a16="http://schemas.microsoft.com/office/drawing/2014/main" id="{DFE9D1DD-9F40-6F99-9D92-9E3D87EB72FE}"/>
              </a:ext>
            </a:extLst>
          </p:cNvPr>
          <p:cNvPicPr>
            <a:picLocks noChangeAspect="1"/>
          </p:cNvPicPr>
          <p:nvPr/>
        </p:nvPicPr>
        <p:blipFill>
          <a:blip r:embed="rId7"/>
          <a:stretch>
            <a:fillRect/>
          </a:stretch>
        </p:blipFill>
        <p:spPr>
          <a:xfrm>
            <a:off x="12072675" y="2221838"/>
            <a:ext cx="238650" cy="1919665"/>
          </a:xfrm>
          <a:prstGeom prst="rect">
            <a:avLst/>
          </a:prstGeom>
        </p:spPr>
      </p:pic>
      <p:sp>
        <p:nvSpPr>
          <p:cNvPr id="11" name="TextBox 10">
            <a:extLst>
              <a:ext uri="{FF2B5EF4-FFF2-40B4-BE49-F238E27FC236}">
                <a16:creationId xmlns:a16="http://schemas.microsoft.com/office/drawing/2014/main" id="{12A8C4E5-8E85-1763-BEB5-70BD7283D9D4}"/>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cSld>
  <p:clrMapOvr>
    <a:masterClrMapping/>
  </p:clrMapOvr>
  <p:transition advTm="97495">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 calcmode="lin" valueType="num">
                                      <p:cBhvr additive="base">
                                        <p:cTn id="7" dur="500" fill="hold"/>
                                        <p:tgtEl>
                                          <p:spTgt spid="880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8067">
                                            <p:txEl>
                                              <p:pRg st="1" end="1"/>
                                            </p:txEl>
                                          </p:spTgt>
                                        </p:tgtEl>
                                        <p:attrNameLst>
                                          <p:attrName>style.visibility</p:attrName>
                                        </p:attrNameLst>
                                      </p:cBhvr>
                                      <p:to>
                                        <p:strVal val="visible"/>
                                      </p:to>
                                    </p:set>
                                    <p:anim calcmode="lin" valueType="num">
                                      <p:cBhvr additive="base">
                                        <p:cTn id="11" dur="500" fill="hold"/>
                                        <p:tgtEl>
                                          <p:spTgt spid="8806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806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8067">
                                            <p:txEl>
                                              <p:pRg st="2" end="2"/>
                                            </p:txEl>
                                          </p:spTgt>
                                        </p:tgtEl>
                                        <p:attrNameLst>
                                          <p:attrName>style.visibility</p:attrName>
                                        </p:attrNameLst>
                                      </p:cBhvr>
                                      <p:to>
                                        <p:strVal val="visible"/>
                                      </p:to>
                                    </p:set>
                                    <p:anim calcmode="lin" valueType="num">
                                      <p:cBhvr additive="base">
                                        <p:cTn id="15" dur="500" fill="hold"/>
                                        <p:tgtEl>
                                          <p:spTgt spid="8806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8067">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8067">
                                            <p:txEl>
                                              <p:pRg st="3" end="3"/>
                                            </p:txEl>
                                          </p:spTgt>
                                        </p:tgtEl>
                                        <p:attrNameLst>
                                          <p:attrName>style.visibility</p:attrName>
                                        </p:attrNameLst>
                                      </p:cBhvr>
                                      <p:to>
                                        <p:strVal val="visible"/>
                                      </p:to>
                                    </p:set>
                                    <p:anim calcmode="lin" valueType="num">
                                      <p:cBhvr additive="base">
                                        <p:cTn id="19" dur="500" fill="hold"/>
                                        <p:tgtEl>
                                          <p:spTgt spid="8806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806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8067">
                                            <p:txEl>
                                              <p:pRg st="4" end="4"/>
                                            </p:txEl>
                                          </p:spTgt>
                                        </p:tgtEl>
                                        <p:attrNameLst>
                                          <p:attrName>style.visibility</p:attrName>
                                        </p:attrNameLst>
                                      </p:cBhvr>
                                      <p:to>
                                        <p:strVal val="visible"/>
                                      </p:to>
                                    </p:set>
                                    <p:anim calcmode="lin" valueType="num">
                                      <p:cBhvr additive="base">
                                        <p:cTn id="25" dur="500" fill="hold"/>
                                        <p:tgtEl>
                                          <p:spTgt spid="8806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8067">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8067">
                                            <p:txEl>
                                              <p:pRg st="5" end="5"/>
                                            </p:txEl>
                                          </p:spTgt>
                                        </p:tgtEl>
                                        <p:attrNameLst>
                                          <p:attrName>style.visibility</p:attrName>
                                        </p:attrNameLst>
                                      </p:cBhvr>
                                      <p:to>
                                        <p:strVal val="visible"/>
                                      </p:to>
                                    </p:set>
                                    <p:anim calcmode="lin" valueType="num">
                                      <p:cBhvr additive="base">
                                        <p:cTn id="29" dur="500" fill="hold"/>
                                        <p:tgtEl>
                                          <p:spTgt spid="88067">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8067">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8067">
                                            <p:txEl>
                                              <p:pRg st="6" end="6"/>
                                            </p:txEl>
                                          </p:spTgt>
                                        </p:tgtEl>
                                        <p:attrNameLst>
                                          <p:attrName>style.visibility</p:attrName>
                                        </p:attrNameLst>
                                      </p:cBhvr>
                                      <p:to>
                                        <p:strVal val="visible"/>
                                      </p:to>
                                    </p:set>
                                    <p:anim calcmode="lin" valueType="num">
                                      <p:cBhvr additive="base">
                                        <p:cTn id="33" dur="500" fill="hold"/>
                                        <p:tgtEl>
                                          <p:spTgt spid="88067">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806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8068">
                                            <p:txEl>
                                              <p:pRg st="0" end="0"/>
                                            </p:txEl>
                                          </p:spTgt>
                                        </p:tgtEl>
                                        <p:attrNameLst>
                                          <p:attrName>style.visibility</p:attrName>
                                        </p:attrNameLst>
                                      </p:cBhvr>
                                      <p:to>
                                        <p:strVal val="visible"/>
                                      </p:to>
                                    </p:set>
                                    <p:anim calcmode="lin" valueType="num">
                                      <p:cBhvr additive="base">
                                        <p:cTn id="39" dur="500" fill="hold"/>
                                        <p:tgtEl>
                                          <p:spTgt spid="88068">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88068">
                                            <p:txEl>
                                              <p:pRg st="0" end="0"/>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88068">
                                            <p:txEl>
                                              <p:pRg st="1" end="1"/>
                                            </p:txEl>
                                          </p:spTgt>
                                        </p:tgtEl>
                                        <p:attrNameLst>
                                          <p:attrName>style.visibility</p:attrName>
                                        </p:attrNameLst>
                                      </p:cBhvr>
                                      <p:to>
                                        <p:strVal val="visible"/>
                                      </p:to>
                                    </p:set>
                                    <p:anim calcmode="lin" valueType="num">
                                      <p:cBhvr additive="base">
                                        <p:cTn id="43" dur="500" fill="hold"/>
                                        <p:tgtEl>
                                          <p:spTgt spid="88068">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8068">
                                            <p:txEl>
                                              <p:pRg st="1" end="1"/>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8068">
                                            <p:txEl>
                                              <p:pRg st="2" end="2"/>
                                            </p:txEl>
                                          </p:spTgt>
                                        </p:tgtEl>
                                        <p:attrNameLst>
                                          <p:attrName>style.visibility</p:attrName>
                                        </p:attrNameLst>
                                      </p:cBhvr>
                                      <p:to>
                                        <p:strVal val="visible"/>
                                      </p:to>
                                    </p:set>
                                    <p:anim calcmode="lin" valueType="num">
                                      <p:cBhvr additive="base">
                                        <p:cTn id="47" dur="500" fill="hold"/>
                                        <p:tgtEl>
                                          <p:spTgt spid="88068">
                                            <p:txEl>
                                              <p:pRg st="2" end="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88068">
                                            <p:txEl>
                                              <p:pRg st="2" end="2"/>
                                            </p:tx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88068">
                                            <p:txEl>
                                              <p:pRg st="3" end="3"/>
                                            </p:txEl>
                                          </p:spTgt>
                                        </p:tgtEl>
                                        <p:attrNameLst>
                                          <p:attrName>style.visibility</p:attrName>
                                        </p:attrNameLst>
                                      </p:cBhvr>
                                      <p:to>
                                        <p:strVal val="visible"/>
                                      </p:to>
                                    </p:set>
                                    <p:anim calcmode="lin" valueType="num">
                                      <p:cBhvr additive="base">
                                        <p:cTn id="51" dur="500" fill="hold"/>
                                        <p:tgtEl>
                                          <p:spTgt spid="88068">
                                            <p:txEl>
                                              <p:pRg st="3" end="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88068">
                                            <p:txEl>
                                              <p:pRg st="3" end="3"/>
                                            </p:tx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88068">
                                            <p:txEl>
                                              <p:pRg st="4" end="4"/>
                                            </p:txEl>
                                          </p:spTgt>
                                        </p:tgtEl>
                                        <p:attrNameLst>
                                          <p:attrName>style.visibility</p:attrName>
                                        </p:attrNameLst>
                                      </p:cBhvr>
                                      <p:to>
                                        <p:strVal val="visible"/>
                                      </p:to>
                                    </p:set>
                                    <p:anim calcmode="lin" valueType="num">
                                      <p:cBhvr additive="base">
                                        <p:cTn id="55" dur="500" fill="hold"/>
                                        <p:tgtEl>
                                          <p:spTgt spid="88068">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806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P spid="88068"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D9F688-482D-9253-19B2-E6588A2BD9F2}"/>
              </a:ext>
            </a:extLst>
          </p:cNvPr>
          <p:cNvPicPr>
            <a:picLocks noChangeAspect="1"/>
          </p:cNvPicPr>
          <p:nvPr/>
        </p:nvPicPr>
        <p:blipFill>
          <a:blip r:embed="rId3"/>
          <a:stretch>
            <a:fillRect/>
          </a:stretch>
        </p:blipFill>
        <p:spPr>
          <a:xfrm>
            <a:off x="-253891" y="367"/>
            <a:ext cx="11607691" cy="1615751"/>
          </a:xfrm>
          <a:prstGeom prst="rect">
            <a:avLst/>
          </a:prstGeom>
        </p:spPr>
      </p:pic>
      <p:sp>
        <p:nvSpPr>
          <p:cNvPr id="90114" name="Slide Number Placeholder 3">
            <a:extLst>
              <a:ext uri="{FF2B5EF4-FFF2-40B4-BE49-F238E27FC236}">
                <a16:creationId xmlns:a16="http://schemas.microsoft.com/office/drawing/2014/main" id="{A1199631-DB10-1DB8-C850-9C45A855D1C5}"/>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F500C9FB-AA29-4A4F-A358-089186C7AC3F}" type="slidenum">
              <a:rPr lang="en-US" altLang="ar-EG" sz="1500"/>
              <a:pPr/>
              <a:t>29</a:t>
            </a:fld>
            <a:endParaRPr lang="en-US" altLang="ar-EG" sz="1500"/>
          </a:p>
        </p:txBody>
      </p:sp>
      <p:sp>
        <p:nvSpPr>
          <p:cNvPr id="90115" name="Rectangle 2">
            <a:extLst>
              <a:ext uri="{FF2B5EF4-FFF2-40B4-BE49-F238E27FC236}">
                <a16:creationId xmlns:a16="http://schemas.microsoft.com/office/drawing/2014/main" id="{935E042A-D112-1011-BB32-78B86B40F680}"/>
              </a:ext>
            </a:extLst>
          </p:cNvPr>
          <p:cNvSpPr>
            <a:spLocks noGrp="1" noChangeArrowheads="1"/>
          </p:cNvSpPr>
          <p:nvPr>
            <p:ph type="title"/>
          </p:nvPr>
        </p:nvSpPr>
        <p:spPr>
          <a:xfrm>
            <a:off x="3108971" y="145460"/>
            <a:ext cx="10515600" cy="1325563"/>
          </a:xfrm>
        </p:spPr>
        <p:txBody>
          <a:bodyPr vert="horz" lIns="89565" tIns="44783" rIns="89565" bIns="44783" rtlCol="0" anchor="ctr">
            <a:normAutofit/>
          </a:bodyPr>
          <a:lstStyle/>
          <a:p>
            <a:pPr eaLnBrk="1" hangingPunct="1"/>
            <a:r>
              <a:rPr lang="en-US" altLang="ar-EG" b="1" dirty="0">
                <a:solidFill>
                  <a:srgbClr val="FFC000"/>
                </a:solidFill>
              </a:rPr>
              <a:t>Vendor Selection Rating Form</a:t>
            </a:r>
          </a:p>
        </p:txBody>
      </p:sp>
      <p:pic>
        <p:nvPicPr>
          <p:cNvPr id="90116" name="Picture 3">
            <a:extLst>
              <a:ext uri="{FF2B5EF4-FFF2-40B4-BE49-F238E27FC236}">
                <a16:creationId xmlns:a16="http://schemas.microsoft.com/office/drawing/2014/main" id="{F10D890C-D995-15B4-522E-2A3A6EFF2797}"/>
              </a:ext>
            </a:extLst>
          </p:cNvPr>
          <p:cNvPicPr>
            <a:picLocks noChangeAspect="1" noChangeArrowheads="1"/>
          </p:cNvPicPr>
          <p:nvPr/>
        </p:nvPicPr>
        <p:blipFill>
          <a:blip r:embed="rId4">
            <a:lum bright="-6000" contrast="6000"/>
            <a:extLst>
              <a:ext uri="{28A0092B-C50C-407E-A947-70E740481C1C}">
                <a14:useLocalDpi xmlns:a14="http://schemas.microsoft.com/office/drawing/2010/main" val="0"/>
              </a:ext>
            </a:extLst>
          </a:blip>
          <a:srcRect/>
          <a:stretch>
            <a:fillRect/>
          </a:stretch>
        </p:blipFill>
        <p:spPr bwMode="auto">
          <a:xfrm>
            <a:off x="2013626" y="1379690"/>
            <a:ext cx="9340173" cy="50618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5">
            <a:extLst>
              <a:ext uri="{FF2B5EF4-FFF2-40B4-BE49-F238E27FC236}">
                <a16:creationId xmlns:a16="http://schemas.microsoft.com/office/drawing/2014/main" id="{AC8F3F8A-C6C9-7EB9-E508-632D7F52B21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81C5B14A-1A37-1F77-5161-0A9E24CD3066}"/>
              </a:ext>
            </a:extLst>
          </p:cNvPr>
          <p:cNvPicPr>
            <a:picLocks noChangeAspect="1"/>
          </p:cNvPicPr>
          <p:nvPr/>
        </p:nvPicPr>
        <p:blipFill>
          <a:blip r:embed="rId6"/>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130C578E-C8C9-C698-9602-13EFDD0AA65B}"/>
              </a:ext>
            </a:extLst>
          </p:cNvPr>
          <p:cNvPicPr>
            <a:picLocks noChangeAspect="1"/>
          </p:cNvPicPr>
          <p:nvPr/>
        </p:nvPicPr>
        <p:blipFill>
          <a:blip r:embed="rId7"/>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69311962-1E84-86CE-8EED-DB0D0DF5FC6A}"/>
              </a:ext>
            </a:extLst>
          </p:cNvPr>
          <p:cNvPicPr>
            <a:picLocks noChangeAspect="1"/>
          </p:cNvPicPr>
          <p:nvPr/>
        </p:nvPicPr>
        <p:blipFill>
          <a:blip r:embed="rId7"/>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2A6C7A38-1D11-1C51-B418-C1B0F2F47887}"/>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7162"/>
    </mc:Choice>
    <mc:Fallback xmlns="">
      <p:transition spd="slow" advTm="6716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B3A3728-9B21-727A-9C11-A076D50DE1E1}"/>
              </a:ext>
            </a:extLst>
          </p:cNvPr>
          <p:cNvPicPr>
            <a:picLocks noChangeAspect="1"/>
          </p:cNvPicPr>
          <p:nvPr/>
        </p:nvPicPr>
        <p:blipFill>
          <a:blip r:embed="rId3"/>
          <a:stretch>
            <a:fillRect/>
          </a:stretch>
        </p:blipFill>
        <p:spPr>
          <a:xfrm>
            <a:off x="-253891" y="367"/>
            <a:ext cx="11607691" cy="1615751"/>
          </a:xfrm>
          <a:prstGeom prst="rect">
            <a:avLst/>
          </a:prstGeom>
        </p:spPr>
      </p:pic>
      <p:pic>
        <p:nvPicPr>
          <p:cNvPr id="6" name="Picture 5">
            <a:extLst>
              <a:ext uri="{FF2B5EF4-FFF2-40B4-BE49-F238E27FC236}">
                <a16:creationId xmlns:a16="http://schemas.microsoft.com/office/drawing/2014/main" id="{DDB90035-BC52-2A17-A4D6-F1F9347CFE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C6BA26C0-934B-877F-DFAF-A22D73FC118C}"/>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615D41BE-6DFB-A258-20BB-5DA6A1E19A81}"/>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1AD8C092-561E-0483-1760-841D2720B786}"/>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523FE4B-62EB-2498-E41D-5048740D3EC1}"/>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2162" name="Slide Number Placeholder 4">
            <a:extLst>
              <a:ext uri="{FF2B5EF4-FFF2-40B4-BE49-F238E27FC236}">
                <a16:creationId xmlns:a16="http://schemas.microsoft.com/office/drawing/2014/main" id="{2704E2BC-64DE-EA90-2363-11E8D9D2AA91}"/>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A4D77DBD-0055-4754-B2CA-49579873AEBE}" type="slidenum">
              <a:rPr lang="en-US" altLang="ar-EG" sz="1500"/>
              <a:pPr/>
              <a:t>30</a:t>
            </a:fld>
            <a:endParaRPr lang="en-US" altLang="ar-EG" sz="1500"/>
          </a:p>
        </p:txBody>
      </p:sp>
      <p:sp>
        <p:nvSpPr>
          <p:cNvPr id="92163" name="Rectangle 2">
            <a:extLst>
              <a:ext uri="{FF2B5EF4-FFF2-40B4-BE49-F238E27FC236}">
                <a16:creationId xmlns:a16="http://schemas.microsoft.com/office/drawing/2014/main" id="{EEDD2853-A5AC-D97C-A5C7-B314699E4A06}"/>
              </a:ext>
            </a:extLst>
          </p:cNvPr>
          <p:cNvSpPr>
            <a:spLocks noGrp="1" noChangeArrowheads="1"/>
          </p:cNvSpPr>
          <p:nvPr>
            <p:ph type="title"/>
          </p:nvPr>
        </p:nvSpPr>
        <p:spPr>
          <a:xfrm>
            <a:off x="3211749" y="136525"/>
            <a:ext cx="10515600" cy="1325563"/>
          </a:xfrm>
        </p:spPr>
        <p:txBody>
          <a:bodyPr vert="horz" lIns="89565" tIns="44783" rIns="89565" bIns="44783" rtlCol="0" anchor="ctr">
            <a:normAutofit/>
          </a:bodyPr>
          <a:lstStyle/>
          <a:p>
            <a:pPr eaLnBrk="1" hangingPunct="1"/>
            <a:r>
              <a:rPr lang="en-US" altLang="ar-EG" b="1" dirty="0">
                <a:solidFill>
                  <a:srgbClr val="FFC000"/>
                </a:solidFill>
              </a:rPr>
              <a:t>Negotiation Strategies</a:t>
            </a:r>
          </a:p>
        </p:txBody>
      </p:sp>
      <p:sp>
        <p:nvSpPr>
          <p:cNvPr id="92164" name="Rectangle 3">
            <a:extLst>
              <a:ext uri="{FF2B5EF4-FFF2-40B4-BE49-F238E27FC236}">
                <a16:creationId xmlns:a16="http://schemas.microsoft.com/office/drawing/2014/main" id="{B2940F95-CD56-3CE4-8E54-E29328BCC481}"/>
              </a:ext>
            </a:extLst>
          </p:cNvPr>
          <p:cNvSpPr>
            <a:spLocks noGrp="1" noChangeArrowheads="1"/>
          </p:cNvSpPr>
          <p:nvPr>
            <p:ph type="body" idx="1"/>
          </p:nvPr>
        </p:nvSpPr>
        <p:spPr>
          <a:xfrm>
            <a:off x="2031475" y="1253331"/>
            <a:ext cx="10515600" cy="4351338"/>
          </a:xfrm>
        </p:spPr>
        <p:txBody>
          <a:bodyPr vert="horz" lIns="89565" tIns="44783" rIns="89565" bIns="44783" rtlCol="0">
            <a:normAutofit/>
          </a:bodyPr>
          <a:lstStyle/>
          <a:p>
            <a:pPr eaLnBrk="1" hangingPunct="1"/>
            <a:r>
              <a:rPr lang="en-US" altLang="ar-EG" sz="3200" dirty="0"/>
              <a:t>Three types:</a:t>
            </a:r>
          </a:p>
          <a:p>
            <a:pPr lvl="1" eaLnBrk="1" hangingPunct="1"/>
            <a:r>
              <a:rPr lang="en-US" altLang="ar-EG" sz="2800" dirty="0">
                <a:solidFill>
                  <a:srgbClr val="CC0066"/>
                </a:solidFill>
              </a:rPr>
              <a:t>cost-based price model</a:t>
            </a:r>
            <a:r>
              <a:rPr lang="en-US" altLang="ar-EG" sz="2800" dirty="0"/>
              <a:t> - supplier opens its books to purchaser; price based upon fixed cost plus escalation clause for materials and labor</a:t>
            </a:r>
          </a:p>
          <a:p>
            <a:pPr lvl="1" eaLnBrk="1" hangingPunct="1"/>
            <a:r>
              <a:rPr lang="en-US" altLang="ar-EG" sz="2800" dirty="0">
                <a:solidFill>
                  <a:srgbClr val="CC0066"/>
                </a:solidFill>
              </a:rPr>
              <a:t>market-based price model</a:t>
            </a:r>
            <a:r>
              <a:rPr lang="en-US" altLang="ar-EG" sz="2800" dirty="0"/>
              <a:t> - published price or index</a:t>
            </a:r>
          </a:p>
          <a:p>
            <a:pPr lvl="1" eaLnBrk="1" hangingPunct="1"/>
            <a:r>
              <a:rPr lang="en-US" altLang="ar-EG" sz="2800" dirty="0">
                <a:solidFill>
                  <a:srgbClr val="CC0066"/>
                </a:solidFill>
              </a:rPr>
              <a:t>competitive bidding</a:t>
            </a:r>
            <a:r>
              <a:rPr lang="en-US" altLang="ar-EG" sz="2800" dirty="0"/>
              <a:t> - potential suppliers bid for contract</a:t>
            </a:r>
          </a:p>
        </p:txBody>
      </p:sp>
      <p:pic>
        <p:nvPicPr>
          <p:cNvPr id="41986" name="Picture 2" descr="Crafting Winning Negotiation Strategies - CKGSB">
            <a:extLst>
              <a:ext uri="{FF2B5EF4-FFF2-40B4-BE49-F238E27FC236}">
                <a16:creationId xmlns:a16="http://schemas.microsoft.com/office/drawing/2014/main" id="{16AAA881-719E-14BC-8619-9F20A75B32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60715" y="3871609"/>
            <a:ext cx="7208196" cy="2258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99688"/>
    </mc:Choice>
    <mc:Fallback xmlns="">
      <p:transition spd="slow" advTm="9968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B3A3728-9B21-727A-9C11-A076D50DE1E1}"/>
              </a:ext>
            </a:extLst>
          </p:cNvPr>
          <p:cNvPicPr>
            <a:picLocks noChangeAspect="1"/>
          </p:cNvPicPr>
          <p:nvPr/>
        </p:nvPicPr>
        <p:blipFill>
          <a:blip r:embed="rId3"/>
          <a:stretch>
            <a:fillRect/>
          </a:stretch>
        </p:blipFill>
        <p:spPr>
          <a:xfrm>
            <a:off x="-253891" y="367"/>
            <a:ext cx="11607691" cy="1615751"/>
          </a:xfrm>
          <a:prstGeom prst="rect">
            <a:avLst/>
          </a:prstGeom>
        </p:spPr>
      </p:pic>
      <p:pic>
        <p:nvPicPr>
          <p:cNvPr id="6" name="Picture 5">
            <a:extLst>
              <a:ext uri="{FF2B5EF4-FFF2-40B4-BE49-F238E27FC236}">
                <a16:creationId xmlns:a16="http://schemas.microsoft.com/office/drawing/2014/main" id="{DDB90035-BC52-2A17-A4D6-F1F9347CFE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16758"/>
            <a:ext cx="1222425" cy="776646"/>
          </a:xfrm>
          <a:prstGeom prst="rect">
            <a:avLst/>
          </a:prstGeom>
        </p:spPr>
      </p:pic>
      <p:pic>
        <p:nvPicPr>
          <p:cNvPr id="7" name="Picture 6">
            <a:extLst>
              <a:ext uri="{FF2B5EF4-FFF2-40B4-BE49-F238E27FC236}">
                <a16:creationId xmlns:a16="http://schemas.microsoft.com/office/drawing/2014/main" id="{C6BA26C0-934B-877F-DFAF-A22D73FC118C}"/>
              </a:ext>
            </a:extLst>
          </p:cNvPr>
          <p:cNvPicPr>
            <a:picLocks noChangeAspect="1"/>
          </p:cNvPicPr>
          <p:nvPr/>
        </p:nvPicPr>
        <p:blipFill>
          <a:blip r:embed="rId5"/>
          <a:stretch>
            <a:fillRect/>
          </a:stretch>
        </p:blipFill>
        <p:spPr>
          <a:xfrm>
            <a:off x="1874165" y="6368985"/>
            <a:ext cx="9902229" cy="145125"/>
          </a:xfrm>
          <a:prstGeom prst="rect">
            <a:avLst/>
          </a:prstGeom>
        </p:spPr>
      </p:pic>
      <p:pic>
        <p:nvPicPr>
          <p:cNvPr id="8" name="Picture 7">
            <a:extLst>
              <a:ext uri="{FF2B5EF4-FFF2-40B4-BE49-F238E27FC236}">
                <a16:creationId xmlns:a16="http://schemas.microsoft.com/office/drawing/2014/main" id="{615D41BE-6DFB-A258-20BB-5DA6A1E19A81}"/>
              </a:ext>
            </a:extLst>
          </p:cNvPr>
          <p:cNvPicPr>
            <a:picLocks noChangeAspect="1"/>
          </p:cNvPicPr>
          <p:nvPr/>
        </p:nvPicPr>
        <p:blipFill>
          <a:blip r:embed="rId6"/>
          <a:stretch>
            <a:fillRect/>
          </a:stretch>
        </p:blipFill>
        <p:spPr>
          <a:xfrm>
            <a:off x="-119325" y="2221838"/>
            <a:ext cx="238650" cy="1919665"/>
          </a:xfrm>
          <a:prstGeom prst="rect">
            <a:avLst/>
          </a:prstGeom>
        </p:spPr>
      </p:pic>
      <p:pic>
        <p:nvPicPr>
          <p:cNvPr id="9" name="Picture 8">
            <a:extLst>
              <a:ext uri="{FF2B5EF4-FFF2-40B4-BE49-F238E27FC236}">
                <a16:creationId xmlns:a16="http://schemas.microsoft.com/office/drawing/2014/main" id="{1AD8C092-561E-0483-1760-841D2720B786}"/>
              </a:ext>
            </a:extLst>
          </p:cNvPr>
          <p:cNvPicPr>
            <a:picLocks noChangeAspect="1"/>
          </p:cNvPicPr>
          <p:nvPr/>
        </p:nvPicPr>
        <p:blipFill>
          <a:blip r:embed="rId6"/>
          <a:stretch>
            <a:fillRect/>
          </a:stretch>
        </p:blipFill>
        <p:spPr>
          <a:xfrm>
            <a:off x="12072675" y="2221838"/>
            <a:ext cx="238650" cy="1919665"/>
          </a:xfrm>
          <a:prstGeom prst="rect">
            <a:avLst/>
          </a:prstGeom>
        </p:spPr>
      </p:pic>
      <p:sp>
        <p:nvSpPr>
          <p:cNvPr id="10" name="TextBox 9">
            <a:extLst>
              <a:ext uri="{FF2B5EF4-FFF2-40B4-BE49-F238E27FC236}">
                <a16:creationId xmlns:a16="http://schemas.microsoft.com/office/drawing/2014/main" id="{A523FE4B-62EB-2498-E41D-5048740D3EC1}"/>
              </a:ext>
            </a:extLst>
          </p:cNvPr>
          <p:cNvSpPr txBox="1"/>
          <p:nvPr/>
        </p:nvSpPr>
        <p:spPr>
          <a:xfrm>
            <a:off x="281632" y="23599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2162" name="Slide Number Placeholder 4">
            <a:extLst>
              <a:ext uri="{FF2B5EF4-FFF2-40B4-BE49-F238E27FC236}">
                <a16:creationId xmlns:a16="http://schemas.microsoft.com/office/drawing/2014/main" id="{2704E2BC-64DE-EA90-2363-11E8D9D2AA91}"/>
              </a:ext>
            </a:extLst>
          </p:cNvPr>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chemeClr val="bg1"/>
              </a:buClr>
              <a:buSzPct val="100000"/>
              <a:defRPr sz="2571">
                <a:solidFill>
                  <a:schemeClr val="tx1"/>
                </a:solidFill>
                <a:latin typeface="Arial Narrow" panose="020B0606020202030204" pitchFamily="34" charset="0"/>
                <a:ea typeface="Evermore Song" charset="0"/>
                <a:cs typeface="Evermore Song" charset="0"/>
              </a:defRPr>
            </a:lvl1pPr>
            <a:lvl2pPr marL="795997" indent="-306153">
              <a:buClr>
                <a:schemeClr val="bg1"/>
              </a:buClr>
              <a:buSzPct val="100000"/>
              <a:defRPr sz="2571">
                <a:solidFill>
                  <a:schemeClr val="tx1"/>
                </a:solidFill>
                <a:latin typeface="Arial Narrow" panose="020B0606020202030204" pitchFamily="34" charset="0"/>
                <a:ea typeface="Evermore Song" charset="0"/>
                <a:cs typeface="Evermore Song" charset="0"/>
              </a:defRPr>
            </a:lvl2pPr>
            <a:lvl3pPr marL="1224610"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3pPr>
            <a:lvl4pPr marL="1714454"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4pPr>
            <a:lvl5pPr marL="2204298" indent="-244922">
              <a:buClr>
                <a:schemeClr val="bg1"/>
              </a:buClr>
              <a:buSzPct val="100000"/>
              <a:defRPr sz="2571">
                <a:solidFill>
                  <a:schemeClr val="tx1"/>
                </a:solidFill>
                <a:latin typeface="Arial Narrow" panose="020B0606020202030204" pitchFamily="34" charset="0"/>
                <a:ea typeface="Evermore Song" charset="0"/>
                <a:cs typeface="Evermore Song" charset="0"/>
              </a:defRPr>
            </a:lvl5pPr>
            <a:lvl6pPr marL="2694142"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6pPr>
            <a:lvl7pPr marL="3183987"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7pPr>
            <a:lvl8pPr marL="3673831"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8pPr>
            <a:lvl9pPr marL="4163675" indent="-244922" eaLnBrk="0" fontAlgn="base" hangingPunct="0">
              <a:spcBef>
                <a:spcPct val="0"/>
              </a:spcBef>
              <a:spcAft>
                <a:spcPct val="0"/>
              </a:spcAft>
              <a:buClr>
                <a:schemeClr val="bg1"/>
              </a:buClr>
              <a:buSzPct val="100000"/>
              <a:defRPr sz="2571">
                <a:solidFill>
                  <a:schemeClr val="tx1"/>
                </a:solidFill>
                <a:latin typeface="Arial Narrow" panose="020B0606020202030204" pitchFamily="34" charset="0"/>
                <a:ea typeface="Evermore Song" charset="0"/>
                <a:cs typeface="Evermore Song" charset="0"/>
              </a:defRPr>
            </a:lvl9pPr>
          </a:lstStyle>
          <a:p>
            <a:fld id="{A4D77DBD-0055-4754-B2CA-49579873AEBE}" type="slidenum">
              <a:rPr lang="en-US" altLang="ar-EG" sz="1500"/>
              <a:pPr/>
              <a:t>31</a:t>
            </a:fld>
            <a:endParaRPr lang="en-US" altLang="ar-EG" sz="1500"/>
          </a:p>
        </p:txBody>
      </p:sp>
      <p:sp>
        <p:nvSpPr>
          <p:cNvPr id="92163" name="Rectangle 2">
            <a:extLst>
              <a:ext uri="{FF2B5EF4-FFF2-40B4-BE49-F238E27FC236}">
                <a16:creationId xmlns:a16="http://schemas.microsoft.com/office/drawing/2014/main" id="{EEDD2853-A5AC-D97C-A5C7-B314699E4A06}"/>
              </a:ext>
            </a:extLst>
          </p:cNvPr>
          <p:cNvSpPr>
            <a:spLocks noGrp="1" noChangeArrowheads="1"/>
          </p:cNvSpPr>
          <p:nvPr>
            <p:ph type="title"/>
          </p:nvPr>
        </p:nvSpPr>
        <p:spPr>
          <a:xfrm>
            <a:off x="3211749" y="136525"/>
            <a:ext cx="10515600" cy="1325563"/>
          </a:xfrm>
        </p:spPr>
        <p:txBody>
          <a:bodyPr vert="horz" lIns="89565" tIns="44783" rIns="89565" bIns="44783" rtlCol="0" anchor="ctr">
            <a:normAutofit/>
          </a:bodyPr>
          <a:lstStyle/>
          <a:p>
            <a:pPr eaLnBrk="1" hangingPunct="1"/>
            <a:r>
              <a:rPr lang="en-US" altLang="ar-EG" b="1" dirty="0">
                <a:solidFill>
                  <a:srgbClr val="FFC000"/>
                </a:solidFill>
              </a:rPr>
              <a:t>Negotiation Strategies</a:t>
            </a:r>
          </a:p>
        </p:txBody>
      </p:sp>
      <p:sp>
        <p:nvSpPr>
          <p:cNvPr id="92164" name="Rectangle 3">
            <a:extLst>
              <a:ext uri="{FF2B5EF4-FFF2-40B4-BE49-F238E27FC236}">
                <a16:creationId xmlns:a16="http://schemas.microsoft.com/office/drawing/2014/main" id="{B2940F95-CD56-3CE4-8E54-E29328BCC481}"/>
              </a:ext>
            </a:extLst>
          </p:cNvPr>
          <p:cNvSpPr>
            <a:spLocks noGrp="1" noChangeArrowheads="1"/>
          </p:cNvSpPr>
          <p:nvPr>
            <p:ph type="body" idx="1"/>
          </p:nvPr>
        </p:nvSpPr>
        <p:spPr>
          <a:xfrm>
            <a:off x="2031475" y="1253331"/>
            <a:ext cx="10515600" cy="4351338"/>
          </a:xfrm>
        </p:spPr>
        <p:txBody>
          <a:bodyPr vert="horz" lIns="89565" tIns="44783" rIns="89565" bIns="44783" rtlCol="0">
            <a:normAutofit/>
          </a:bodyPr>
          <a:lstStyle/>
          <a:p>
            <a:pPr eaLnBrk="1" hangingPunct="1"/>
            <a:r>
              <a:rPr lang="en-US" altLang="ar-EG" sz="3200" dirty="0"/>
              <a:t>Three types:</a:t>
            </a:r>
          </a:p>
          <a:p>
            <a:pPr lvl="1" eaLnBrk="1" hangingPunct="1"/>
            <a:r>
              <a:rPr lang="en-US" altLang="ar-EG" sz="2800" dirty="0">
                <a:solidFill>
                  <a:srgbClr val="CC0066"/>
                </a:solidFill>
              </a:rPr>
              <a:t>cost-based price model</a:t>
            </a:r>
            <a:r>
              <a:rPr lang="en-US" altLang="ar-EG" sz="2800" dirty="0"/>
              <a:t> - supplier opens its books to purchaser; price based upon fixed cost plus escalation clause for materials and labor</a:t>
            </a:r>
          </a:p>
          <a:p>
            <a:pPr lvl="1" eaLnBrk="1" hangingPunct="1"/>
            <a:r>
              <a:rPr lang="en-US" altLang="ar-EG" sz="2800" dirty="0">
                <a:solidFill>
                  <a:srgbClr val="CC0066"/>
                </a:solidFill>
              </a:rPr>
              <a:t>market-based price model</a:t>
            </a:r>
            <a:r>
              <a:rPr lang="en-US" altLang="ar-EG" sz="2800" dirty="0"/>
              <a:t> - published price or index</a:t>
            </a:r>
          </a:p>
          <a:p>
            <a:pPr lvl="1" eaLnBrk="1" hangingPunct="1"/>
            <a:r>
              <a:rPr lang="en-US" altLang="ar-EG" sz="2800" dirty="0">
                <a:solidFill>
                  <a:srgbClr val="CC0066"/>
                </a:solidFill>
              </a:rPr>
              <a:t>competitive bidding</a:t>
            </a:r>
            <a:r>
              <a:rPr lang="en-US" altLang="ar-EG" sz="2800" dirty="0"/>
              <a:t> - potential suppliers bid for contract</a:t>
            </a:r>
          </a:p>
        </p:txBody>
      </p:sp>
      <p:pic>
        <p:nvPicPr>
          <p:cNvPr id="41986" name="Picture 2" descr="Crafting Winning Negotiation Strategies - CKGSB">
            <a:extLst>
              <a:ext uri="{FF2B5EF4-FFF2-40B4-BE49-F238E27FC236}">
                <a16:creationId xmlns:a16="http://schemas.microsoft.com/office/drawing/2014/main" id="{16AAA881-719E-14BC-8619-9F20A75B32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60715" y="3871609"/>
            <a:ext cx="7208196" cy="225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4713"/>
      </p:ext>
    </p:extLst>
  </p:cSld>
  <p:clrMapOvr>
    <a:masterClrMapping/>
  </p:clrMapOvr>
  <mc:AlternateContent xmlns:mc="http://schemas.openxmlformats.org/markup-compatibility/2006" xmlns:p14="http://schemas.microsoft.com/office/powerpoint/2010/main">
    <mc:Choice Requires="p14">
      <p:transition spd="slow" p14:dur="2000" advTm="40064"/>
    </mc:Choice>
    <mc:Fallback xmlns="">
      <p:transition spd="slow" advTm="40064"/>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7"/>
</p:tagLst>
</file>

<file path=ppt/tags/tag2.xml><?xml version="1.0" encoding="utf-8"?>
<p:tagLst xmlns:a="http://schemas.openxmlformats.org/drawingml/2006/main" xmlns:r="http://schemas.openxmlformats.org/officeDocument/2006/relationships" xmlns:p="http://schemas.openxmlformats.org/presentationml/2006/main">
  <p:tag name="TIMING" val="|3.6"/>
</p:tagLst>
</file>

<file path=ppt/tags/tag3.xml><?xml version="1.0" encoding="utf-8"?>
<p:tagLst xmlns:a="http://schemas.openxmlformats.org/drawingml/2006/main" xmlns:r="http://schemas.openxmlformats.org/officeDocument/2006/relationships" xmlns:p="http://schemas.openxmlformats.org/presentationml/2006/main">
  <p:tag name="TIMING" val="|2.7"/>
</p:tagLst>
</file>

<file path=ppt/tags/tag4.xml><?xml version="1.0" encoding="utf-8"?>
<p:tagLst xmlns:a="http://schemas.openxmlformats.org/drawingml/2006/main" xmlns:r="http://schemas.openxmlformats.org/officeDocument/2006/relationships" xmlns:p="http://schemas.openxmlformats.org/presentationml/2006/main">
  <p:tag name="TIMING" val="|2.5"/>
</p:tagLst>
</file>

<file path=ppt/tags/tag5.xml><?xml version="1.0" encoding="utf-8"?>
<p:tagLst xmlns:a="http://schemas.openxmlformats.org/drawingml/2006/main" xmlns:r="http://schemas.openxmlformats.org/officeDocument/2006/relationships" xmlns:p="http://schemas.openxmlformats.org/presentationml/2006/main">
  <p:tag name="TIMING" val="|1.8"/>
</p:tagLst>
</file>

<file path=ppt/tags/tag6.xml><?xml version="1.0" encoding="utf-8"?>
<p:tagLst xmlns:a="http://schemas.openxmlformats.org/drawingml/2006/main" xmlns:r="http://schemas.openxmlformats.org/officeDocument/2006/relationships" xmlns:p="http://schemas.openxmlformats.org/presentationml/2006/main">
  <p:tag name="TIMING" val="|8.8|6.5|5.8"/>
</p:tagLst>
</file>

<file path=ppt/tags/tag7.xml><?xml version="1.0" encoding="utf-8"?>
<p:tagLst xmlns:a="http://schemas.openxmlformats.org/drawingml/2006/main" xmlns:r="http://schemas.openxmlformats.org/officeDocument/2006/relationships" xmlns:p="http://schemas.openxmlformats.org/presentationml/2006/main">
  <p:tag name="TIMING" val="|6.9|17.6"/>
</p:tagLst>
</file>

<file path=ppt/tags/tag8.xml><?xml version="1.0" encoding="utf-8"?>
<p:tagLst xmlns:a="http://schemas.openxmlformats.org/drawingml/2006/main" xmlns:r="http://schemas.openxmlformats.org/officeDocument/2006/relationships" xmlns:p="http://schemas.openxmlformats.org/presentationml/2006/main">
  <p:tag name="TIMING" val="|3|34.9"/>
</p:tagLst>
</file>

<file path=ppt/tags/tag9.xml><?xml version="1.0" encoding="utf-8"?>
<p:tagLst xmlns:a="http://schemas.openxmlformats.org/drawingml/2006/main" xmlns:r="http://schemas.openxmlformats.org/officeDocument/2006/relationships" xmlns:p="http://schemas.openxmlformats.org/presentationml/2006/main">
  <p:tag name="TIMING" val="|3.1"/>
</p:tagLst>
</file>

<file path=ppt/tags/tag10.xml><?xml version="1.0" encoding="utf-8"?>
<p:tagLst xmlns:a="http://schemas.openxmlformats.org/drawingml/2006/main" xmlns:r="http://schemas.openxmlformats.org/officeDocument/2006/relationships" xmlns:p="http://schemas.openxmlformats.org/presentationml/2006/main">
  <p:tag name="TIMING" val="|1.6|48.4|3.9|32.5|48"/>
</p:tagLst>
</file>

<file path=ppt/tags/tag11.xml><?xml version="1.0" encoding="utf-8"?>
<p:tagLst xmlns:a="http://schemas.openxmlformats.org/drawingml/2006/main" xmlns:r="http://schemas.openxmlformats.org/officeDocument/2006/relationships" xmlns:p="http://schemas.openxmlformats.org/presentationml/2006/main">
  <p:tag name="TIMING" val="|12.2|3.6|0.8"/>
</p:tagLst>
</file>

<file path=ppt/tags/tag12.xml><?xml version="1.0" encoding="utf-8"?>
<p:tagLst xmlns:a="http://schemas.openxmlformats.org/drawingml/2006/main" xmlns:r="http://schemas.openxmlformats.org/officeDocument/2006/relationships" xmlns:p="http://schemas.openxmlformats.org/presentationml/2006/main">
  <p:tag name="TIMING" val="|6|40.6|6.5"/>
</p:tagLst>
</file>

<file path=ppt/tags/tag13.xml><?xml version="1.0" encoding="utf-8"?>
<p:tagLst xmlns:a="http://schemas.openxmlformats.org/drawingml/2006/main" xmlns:r="http://schemas.openxmlformats.org/officeDocument/2006/relationships" xmlns:p="http://schemas.openxmlformats.org/presentationml/2006/main">
  <p:tag name="TIMING" val="|9.7|26.3|23.3|48|17.1|26.6"/>
</p:tagLst>
</file>

<file path=ppt/tags/tag14.xml><?xml version="1.0" encoding="utf-8"?>
<p:tagLst xmlns:a="http://schemas.openxmlformats.org/drawingml/2006/main" xmlns:r="http://schemas.openxmlformats.org/officeDocument/2006/relationships" xmlns:p="http://schemas.openxmlformats.org/presentationml/2006/main">
  <p:tag name="TIMING" val="|1.6|21.7|23.7"/>
</p:tagLst>
</file>

<file path=ppt/tags/tag15.xml><?xml version="1.0" encoding="utf-8"?>
<p:tagLst xmlns:a="http://schemas.openxmlformats.org/drawingml/2006/main" xmlns:r="http://schemas.openxmlformats.org/officeDocument/2006/relationships" xmlns:p="http://schemas.openxmlformats.org/presentationml/2006/main">
  <p:tag name="TIMING" val="|5.5|24.2|28.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1729</Words>
  <Application>Microsoft Office PowerPoint</Application>
  <PresentationFormat>Widescreen</PresentationFormat>
  <Paragraphs>417</Paragraphs>
  <Slides>31</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Arial Narrow</vt:lpstr>
      <vt:lpstr>Calibri</vt:lpstr>
      <vt:lpstr>Calibri Light</vt:lpstr>
      <vt:lpstr>Symbol</vt:lpstr>
      <vt:lpstr>Tajawal Medium</vt:lpstr>
      <vt:lpstr>Wingdings</vt:lpstr>
      <vt:lpstr>Office Theme</vt:lpstr>
      <vt:lpstr>PowerPoint Presentation</vt:lpstr>
      <vt:lpstr>Global Supply-Chain Issues</vt:lpstr>
      <vt:lpstr>PowerPoint Presentation</vt:lpstr>
      <vt:lpstr>Supply-Chain Costs as a Percent of Sales</vt:lpstr>
      <vt:lpstr>Objectives of the Purchasing Function</vt:lpstr>
      <vt:lpstr>PowerPoint Presentation</vt:lpstr>
      <vt:lpstr>PowerPoint Presentation</vt:lpstr>
      <vt:lpstr>Purchasing Techniques</vt:lpstr>
      <vt:lpstr>Make/Buy Considerations</vt:lpstr>
      <vt:lpstr>Make/Buy Considerations</vt:lpstr>
      <vt:lpstr>Supply-Chain Strategies</vt:lpstr>
      <vt:lpstr>Supply-Chain Strategies</vt:lpstr>
      <vt:lpstr>Many Suppliers Strategy</vt:lpstr>
      <vt:lpstr>Few Suppliers Strategy</vt:lpstr>
      <vt:lpstr>Tactics for Close Supplier Relationships</vt:lpstr>
      <vt:lpstr>Vertical Integration Strategy</vt:lpstr>
      <vt:lpstr>Forms of Vertical Integration</vt:lpstr>
      <vt:lpstr>Keiretsu Network Strategy</vt:lpstr>
      <vt:lpstr>Virtual Companies</vt:lpstr>
      <vt:lpstr>Virtual Company Strategy</vt:lpstr>
      <vt:lpstr>Managing the Supply-Chain</vt:lpstr>
      <vt:lpstr>Managing the Supply-Chain - Other Options</vt:lpstr>
      <vt:lpstr>Successful Supply-Chain Management Requires:</vt:lpstr>
      <vt:lpstr>Issues in an Integrated Supply-Chain</vt:lpstr>
      <vt:lpstr>Opportunities in an Integrated Supply-Chain</vt:lpstr>
      <vt:lpstr>Vendor Managed Inventory (VMI)</vt:lpstr>
      <vt:lpstr>Vendor Selection Steps</vt:lpstr>
      <vt:lpstr>Supplier Selection Criteria</vt:lpstr>
      <vt:lpstr>Vendor Selection Rating Form</vt:lpstr>
      <vt:lpstr>Negotiation Strategies</vt:lpstr>
      <vt:lpstr>Negotiation Strategies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2</cp:revision>
  <dcterms:created xsi:type="dcterms:W3CDTF">2022-07-21T10:33:00Z</dcterms:created>
  <dcterms:modified xsi:type="dcterms:W3CDTF">2022-07-21T12:21:14Z</dcterms:modified>
</cp:coreProperties>
</file>