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321" r:id="rId3"/>
    <p:sldId id="350" r:id="rId4"/>
    <p:sldId id="279" r:id="rId5"/>
    <p:sldId id="288" r:id="rId6"/>
    <p:sldId id="455" r:id="rId7"/>
    <p:sldId id="456" r:id="rId8"/>
    <p:sldId id="457" r:id="rId9"/>
    <p:sldId id="458" r:id="rId10"/>
    <p:sldId id="459" r:id="rId11"/>
    <p:sldId id="460" r:id="rId12"/>
    <p:sldId id="421" r:id="rId13"/>
    <p:sldId id="461" r:id="rId14"/>
    <p:sldId id="462" r:id="rId15"/>
    <p:sldId id="463" r:id="rId16"/>
    <p:sldId id="464" r:id="rId17"/>
    <p:sldId id="465" r:id="rId18"/>
    <p:sldId id="466" r:id="rId19"/>
    <p:sldId id="468" r:id="rId20"/>
    <p:sldId id="469" r:id="rId21"/>
    <p:sldId id="470" r:id="rId22"/>
    <p:sldId id="471" r:id="rId23"/>
    <p:sldId id="472" r:id="rId24"/>
    <p:sldId id="277" r:id="rId25"/>
    <p:sldId id="450" r:id="rId26"/>
    <p:sldId id="473" r:id="rId27"/>
    <p:sldId id="474" r:id="rId28"/>
    <p:sldId id="475" r:id="rId29"/>
    <p:sldId id="476" r:id="rId30"/>
    <p:sldId id="477" r:id="rId31"/>
    <p:sldId id="479" r:id="rId32"/>
    <p:sldId id="478" r:id="rId33"/>
    <p:sldId id="480" r:id="rId34"/>
    <p:sldId id="481" r:id="rId35"/>
    <p:sldId id="482" r:id="rId36"/>
    <p:sldId id="483" r:id="rId37"/>
    <p:sldId id="484" r:id="rId38"/>
    <p:sldId id="485" r:id="rId39"/>
    <p:sldId id="486" r:id="rId40"/>
    <p:sldId id="487" r:id="rId41"/>
    <p:sldId id="488" r:id="rId42"/>
    <p:sldId id="489" r:id="rId43"/>
    <p:sldId id="491" r:id="rId44"/>
    <p:sldId id="492" r:id="rId45"/>
    <p:sldId id="361" r:id="rId46"/>
    <p:sldId id="320" r:id="rId47"/>
    <p:sldId id="276"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A1EBA9-C871-4D6D-9EFF-38ED3CFE2073}" v="123" dt="2023-07-23T22:31:47.8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99" autoAdjust="0"/>
    <p:restoredTop sz="9466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AF4F504F-4E38-4521-80F9-CDF34AB106AF}" type="datetimeFigureOut">
              <a:rPr lang="ar-SA" smtClean="0"/>
              <a:t>07/01/1445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26C32BD6-A4AC-44B1-AA42-327F656F0CB2}" type="slidenum">
              <a:rPr lang="ar-SA" smtClean="0"/>
              <a:t>‹#›</a:t>
            </a:fld>
            <a:endParaRPr lang="ar-SA"/>
          </a:p>
        </p:txBody>
      </p:sp>
    </p:spTree>
    <p:extLst>
      <p:ext uri="{BB962C8B-B14F-4D97-AF65-F5344CB8AC3E}">
        <p14:creationId xmlns:p14="http://schemas.microsoft.com/office/powerpoint/2010/main" val="2727541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015B4-5252-0FB8-B2B2-E25C66FEB4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8D7024EB-1CEB-9734-8ECC-881A9B0611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1E5D18AE-BFD2-687E-0283-05C492BF7FFF}"/>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5" name="Footer Placeholder 4">
            <a:extLst>
              <a:ext uri="{FF2B5EF4-FFF2-40B4-BE49-F238E27FC236}">
                <a16:creationId xmlns:a16="http://schemas.microsoft.com/office/drawing/2014/main" id="{D11A2B84-9B94-A95D-4E0B-A3D35347FBC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6C5E102-DED0-656B-0987-5871019C148F}"/>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140547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8E135-7634-09D2-1F5B-1C5B2C51824D}"/>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BDBD23F-DCCE-D1EE-0C31-52AF36B3C3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17EC850-3A1F-826E-79F9-A07506A34BF3}"/>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5" name="Footer Placeholder 4">
            <a:extLst>
              <a:ext uri="{FF2B5EF4-FFF2-40B4-BE49-F238E27FC236}">
                <a16:creationId xmlns:a16="http://schemas.microsoft.com/office/drawing/2014/main" id="{38211E78-A72C-5852-CCA4-F77426B1420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4CDC7E2-977E-6BE9-04C7-6166A6050141}"/>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726614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E946E-8E14-E717-FE1F-8AF25A3F08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DEFF62C4-6128-B707-CE51-6F64E3DB0F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91DBFA-0F30-51F8-4B45-375E5AFF51FA}"/>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5" name="Footer Placeholder 4">
            <a:extLst>
              <a:ext uri="{FF2B5EF4-FFF2-40B4-BE49-F238E27FC236}">
                <a16:creationId xmlns:a16="http://schemas.microsoft.com/office/drawing/2014/main" id="{CE02A31E-1920-22FA-66F2-7A5BE0F1764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66B5B6B-A903-BDDD-47AC-45EAE7B8AC5D}"/>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851816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3F7B7-F335-0657-6380-B3B4F743438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F1188B72-E701-771D-DF80-A6F52814C5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777A1862-2345-49F9-4998-3A1A250724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EDB23239-CCE6-37DE-9B9B-6AE4D6146D81}"/>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6" name="Footer Placeholder 5">
            <a:extLst>
              <a:ext uri="{FF2B5EF4-FFF2-40B4-BE49-F238E27FC236}">
                <a16:creationId xmlns:a16="http://schemas.microsoft.com/office/drawing/2014/main" id="{038F8B06-D747-8C77-97CA-1BAD976FC330}"/>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375F1CC-B8EF-5658-BD33-C228607D1255}"/>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9987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9C9A5-50F1-931A-5C4C-93D70E6ADB4A}"/>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D230541-D15A-66F8-708E-F0198A495F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06EAE3-28B5-EC49-F931-3303105214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053E351-1C31-9CDC-0E5A-ACB033ED6D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8668AF-638A-308C-7471-42EC4A7E80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734AC62D-A188-DD73-A04A-C0675E4A844E}"/>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8" name="Footer Placeholder 7">
            <a:extLst>
              <a:ext uri="{FF2B5EF4-FFF2-40B4-BE49-F238E27FC236}">
                <a16:creationId xmlns:a16="http://schemas.microsoft.com/office/drawing/2014/main" id="{791F2AAA-E21A-F83C-53AE-F9FB534DC459}"/>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049C085C-75AA-0B2D-C435-92D142CA0AE8}"/>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159017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00530-D35A-90A2-A311-094F9F9EE45D}"/>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9891E34A-2010-6671-5992-17D9885DE461}"/>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4" name="Footer Placeholder 3">
            <a:extLst>
              <a:ext uri="{FF2B5EF4-FFF2-40B4-BE49-F238E27FC236}">
                <a16:creationId xmlns:a16="http://schemas.microsoft.com/office/drawing/2014/main" id="{72EF6B61-0F47-1E15-9375-E0202036CE9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22E5C979-C632-E512-E3E4-E4563EFC6166}"/>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752814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B2ABEE-7AE7-AC53-4B0E-3DF7F88BD4C4}"/>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3" name="Footer Placeholder 2">
            <a:extLst>
              <a:ext uri="{FF2B5EF4-FFF2-40B4-BE49-F238E27FC236}">
                <a16:creationId xmlns:a16="http://schemas.microsoft.com/office/drawing/2014/main" id="{C5FB8D3F-AC74-320E-1F95-77A2CCA6B417}"/>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35E3FFD0-3AEC-58B9-6FC6-1A9AEF7D8242}"/>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557560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D5770-F370-01CA-25A6-DDE589B680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7208F1AE-3BFF-406D-7784-4C1B201E76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09880F3-A5DE-300B-EB60-70C17909EB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1DE139-C8A8-C7B2-8118-4B8135B0FEA6}"/>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6" name="Footer Placeholder 5">
            <a:extLst>
              <a:ext uri="{FF2B5EF4-FFF2-40B4-BE49-F238E27FC236}">
                <a16:creationId xmlns:a16="http://schemas.microsoft.com/office/drawing/2014/main" id="{EBAE54F6-2D6A-A422-972D-0ABE1F7B4224}"/>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1D2508C9-3A86-9599-8905-C84AFCBD11EE}"/>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466576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52B8B-E5C3-FD39-2D03-FAFD44E1D2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A739CEB6-4CA3-63C7-C0F1-E62ED599F4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B28D42D4-1718-DC91-6EAC-E99A0EC2C8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DC529C-34E0-E3EC-5C55-97F88965713B}"/>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6" name="Footer Placeholder 5">
            <a:extLst>
              <a:ext uri="{FF2B5EF4-FFF2-40B4-BE49-F238E27FC236}">
                <a16:creationId xmlns:a16="http://schemas.microsoft.com/office/drawing/2014/main" id="{59D96745-9193-FD97-D318-1CD2D1EBEF0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BEAFD54B-F4BB-1285-F891-A5197FF394D1}"/>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3103783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191B1-32A4-D3F6-EE2F-F71DB2C01E0C}"/>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FB6AEAF-77AD-133E-8653-A32EEF817A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F5E0DDA2-9561-9BF7-48B9-DB8CC5517DAE}"/>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5" name="Footer Placeholder 4">
            <a:extLst>
              <a:ext uri="{FF2B5EF4-FFF2-40B4-BE49-F238E27FC236}">
                <a16:creationId xmlns:a16="http://schemas.microsoft.com/office/drawing/2014/main" id="{F1F5D427-D293-81D4-8090-F80655E5067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F6CD3A2-A3E3-C60B-03FC-FDCA7CD7363F}"/>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686902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D1366B-EA91-B15B-5DDC-7AF0A460D6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42153F14-6CB9-088A-04E8-AD05CFEA6D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A15E3B18-0DAD-9B64-270D-54FBEE28C5BF}"/>
              </a:ext>
            </a:extLst>
          </p:cNvPr>
          <p:cNvSpPr>
            <a:spLocks noGrp="1"/>
          </p:cNvSpPr>
          <p:nvPr>
            <p:ph type="dt" sz="half" idx="10"/>
          </p:nvPr>
        </p:nvSpPr>
        <p:spPr/>
        <p:txBody>
          <a:bodyPr/>
          <a:lstStyle/>
          <a:p>
            <a:fld id="{1B9A7175-ACF0-4BF9-8208-AC9757519E29}" type="datetimeFigureOut">
              <a:rPr lang="ar-SA" smtClean="0"/>
              <a:t>07/01/1445</a:t>
            </a:fld>
            <a:endParaRPr lang="ar-SA"/>
          </a:p>
        </p:txBody>
      </p:sp>
      <p:sp>
        <p:nvSpPr>
          <p:cNvPr id="5" name="Footer Placeholder 4">
            <a:extLst>
              <a:ext uri="{FF2B5EF4-FFF2-40B4-BE49-F238E27FC236}">
                <a16:creationId xmlns:a16="http://schemas.microsoft.com/office/drawing/2014/main" id="{5C258D6B-BDD1-5E77-59BB-4E2FB81A77A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07392B1-E434-587E-6921-0A069E853B16}"/>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620562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C64848-87E6-53BA-D7A3-EAEA627DDE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7390D9A9-7BCC-6A77-F1AA-64F81D33BC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4FEE708-EF9D-400C-501E-A85A3860AD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9A7175-ACF0-4BF9-8208-AC9757519E29}" type="datetimeFigureOut">
              <a:rPr lang="ar-SA" smtClean="0"/>
              <a:t>07/01/1445</a:t>
            </a:fld>
            <a:endParaRPr lang="ar-SA"/>
          </a:p>
        </p:txBody>
      </p:sp>
      <p:sp>
        <p:nvSpPr>
          <p:cNvPr id="5" name="Footer Placeholder 4">
            <a:extLst>
              <a:ext uri="{FF2B5EF4-FFF2-40B4-BE49-F238E27FC236}">
                <a16:creationId xmlns:a16="http://schemas.microsoft.com/office/drawing/2014/main" id="{56896917-FDE6-2486-BF45-FBDDC9A0C6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C2C632B7-AE3C-9A55-A871-C710EA4760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D2B82-F03B-43D3-8226-37007BB2C225}" type="slidenum">
              <a:rPr lang="ar-SA" smtClean="0"/>
              <a:t>‹#›</a:t>
            </a:fld>
            <a:endParaRPr lang="ar-SA"/>
          </a:p>
        </p:txBody>
      </p:sp>
    </p:spTree>
    <p:extLst>
      <p:ext uri="{BB962C8B-B14F-4D97-AF65-F5344CB8AC3E}">
        <p14:creationId xmlns:p14="http://schemas.microsoft.com/office/powerpoint/2010/main" val="8454237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0.pn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1.pn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2.png"/><Relationship Id="rId2" Type="http://schemas.openxmlformats.org/officeDocument/2006/relationships/slideLayout" Target="../slideLayouts/slideLayout7.xml"/><Relationship Id="rId1" Type="http://schemas.openxmlformats.org/officeDocument/2006/relationships/tags" Target="../tags/tag4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04- LECTURE 7</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771900" y="5506056"/>
            <a:ext cx="81851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Slow/Fair Technology, and Democracy</a:t>
            </a:r>
            <a:endPar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20564"/>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930390"/>
            <a:ext cx="8204789" cy="2862322"/>
          </a:xfrm>
          <a:prstGeom prst="rect">
            <a:avLst/>
          </a:prstGeom>
        </p:spPr>
        <p:txBody>
          <a:bodyPr wrap="square">
            <a:spAutoFit/>
          </a:bodyPr>
          <a:lstStyle/>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Friendship online? Initial considerations</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Privacy Paradox and social media</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Ethics and social media.</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Ethical challenges with social media use.</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Slow/Fair Technology:</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Fairphone as a type of slow/fair Technology.</a:t>
            </a:r>
          </a:p>
        </p:txBody>
      </p:sp>
      <p:pic>
        <p:nvPicPr>
          <p:cNvPr id="1026" name="Picture 2" descr="How to improve your memory, according to neuroscience">
            <a:extLst>
              <a:ext uri="{FF2B5EF4-FFF2-40B4-BE49-F238E27FC236}">
                <a16:creationId xmlns:a16="http://schemas.microsoft.com/office/drawing/2014/main" id="{3A4AF898-1854-A4D7-3A57-2F59A94A76F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88567" y="2223900"/>
            <a:ext cx="2498623" cy="25730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1930404"/>
            <a:ext cx="8276253" cy="3539430"/>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Democracy, Freedom and Truth at a Time of Digital Disruption:</a:t>
            </a:r>
            <a:endParaRPr lang="en-GB" sz="24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Freedom of information and freedom of expression: a conceptual and legal framework.</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4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 the key to democracy”:</a:t>
            </a:r>
            <a:endParaRPr lang="en-US" sz="24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Media at the intersection of democratic culture and technological progress.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Information and the need for truth.</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0BB794F-A3CE-5F7D-8AF7-FB7E8998B51F}"/>
              </a:ext>
            </a:extLst>
          </p:cNvPr>
          <p:cNvPicPr>
            <a:picLocks noChangeAspect="1"/>
          </p:cNvPicPr>
          <p:nvPr/>
        </p:nvPicPr>
        <p:blipFill>
          <a:blip r:embed="rId7"/>
          <a:stretch>
            <a:fillRect/>
          </a:stretch>
        </p:blipFill>
        <p:spPr>
          <a:xfrm>
            <a:off x="9237981" y="2120032"/>
            <a:ext cx="2057400" cy="20574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04 – LECTURE 7</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3575119" y="5543206"/>
            <a:ext cx="857955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endParaRPr lang="en-US" sz="24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475856" y="1715537"/>
            <a:ext cx="7651108" cy="3957302"/>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pattern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knowledge-based society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 large extent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digital technologies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intangible outputs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generates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considerable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transnational financial flows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gains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also play a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key role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1600"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providing free access to data and information,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encouraging citizen participation in public decision-making,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(3)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fostering transparency and scrutiny of government action and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(4)</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mobilising new players capable of identifying alternative means of civic and political participation worldwide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20BFFBD-B517-0523-2A23-8E662F8988CA}"/>
              </a:ext>
            </a:extLst>
          </p:cNvPr>
          <p:cNvPicPr>
            <a:picLocks noChangeAspect="1"/>
          </p:cNvPicPr>
          <p:nvPr/>
        </p:nvPicPr>
        <p:blipFill>
          <a:blip r:embed="rId7"/>
          <a:stretch>
            <a:fillRect/>
          </a:stretch>
        </p:blipFill>
        <p:spPr>
          <a:xfrm>
            <a:off x="8529582" y="2110200"/>
            <a:ext cx="3162300" cy="294764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0"/>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601610" y="1920286"/>
            <a:ext cx="8154961" cy="351705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the same time,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increasing impact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online platforms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manipulating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transnational public debates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surge in extremist groups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using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ecosystem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incite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hatred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hostility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warning signs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these modes of communication may be having an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Adverse Effect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Democracy,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that the boundary between fact and fiction is not as clear as we may like to think.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EDF92D7-5801-1C86-F4E0-6584C0C3D6F8}"/>
              </a:ext>
            </a:extLst>
          </p:cNvPr>
          <p:cNvPicPr>
            <a:picLocks noChangeAspect="1"/>
          </p:cNvPicPr>
          <p:nvPr/>
        </p:nvPicPr>
        <p:blipFill>
          <a:blip r:embed="rId7"/>
          <a:stretch>
            <a:fillRect/>
          </a:stretch>
        </p:blipFill>
        <p:spPr>
          <a:xfrm>
            <a:off x="435429" y="2369576"/>
            <a:ext cx="2850077" cy="253672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25986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601610" y="1920286"/>
            <a:ext cx="8154961" cy="3763274"/>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misleading stories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about the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EU</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following Russia’s hybrid war campaign in Ukraine,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 presidential election campaign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the Brexit referendum in 2016,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theories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about COVID-19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have flooded the web since 2019, the terrorist attack against French teacher Samuel </a:t>
            </a:r>
            <a:r>
              <a:rPr lang="en-GB" sz="1600"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Paty</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on 16 October 2020 and the cyber-attack against Microsoft which seriously affected the European Banking Authority in March 2021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just some examples that new types of communication may be having an Adverse Effect on Democracy.</a:t>
            </a:r>
            <a:endParaRPr lang="en-US" sz="12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6284A4E5-4A62-6DA6-0180-62E590FC0B59}"/>
              </a:ext>
            </a:extLst>
          </p:cNvPr>
          <p:cNvPicPr>
            <a:picLocks noChangeAspect="1"/>
          </p:cNvPicPr>
          <p:nvPr/>
        </p:nvPicPr>
        <p:blipFill>
          <a:blip r:embed="rId7"/>
          <a:stretch>
            <a:fillRect/>
          </a:stretch>
        </p:blipFill>
        <p:spPr>
          <a:xfrm>
            <a:off x="511279" y="2379410"/>
            <a:ext cx="2566219" cy="241696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83060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569156" y="2116231"/>
            <a:ext cx="8042994" cy="283994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Considering that a significant proportion of the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world’s citizens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now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 online 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as their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 source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proliferation of disinformation and the related threat of radicalism and extremism have led to 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growing awareness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these issues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1BC8742-EC9C-9DA2-72ED-7E74D19F08F1}"/>
              </a:ext>
            </a:extLst>
          </p:cNvPr>
          <p:cNvPicPr>
            <a:picLocks noChangeAspect="1"/>
          </p:cNvPicPr>
          <p:nvPr/>
        </p:nvPicPr>
        <p:blipFill>
          <a:blip r:embed="rId7"/>
          <a:stretch>
            <a:fillRect/>
          </a:stretch>
        </p:blipFill>
        <p:spPr>
          <a:xfrm>
            <a:off x="8790039" y="2292352"/>
            <a:ext cx="3029660" cy="262200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64692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3343"/>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564292" y="1752340"/>
            <a:ext cx="8154961"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can be done to tackle the situation? How should democratic states with new forms of private power intervene in an algorithmic society? Where should the line be drawn between freedom of expression and media pluralism on the one hand, and intrusion and censorship of dissenting opinions on the other? How should information be defended as a fundamental right? Is there a moral or ethical code when it comes to information? </a:t>
            </a:r>
            <a:endParaRPr lang="en-US" sz="1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8943756-B3BC-810C-481D-A44F62659C50}"/>
              </a:ext>
            </a:extLst>
          </p:cNvPr>
          <p:cNvPicPr>
            <a:picLocks noChangeAspect="1"/>
          </p:cNvPicPr>
          <p:nvPr/>
        </p:nvPicPr>
        <p:blipFill>
          <a:blip r:embed="rId7"/>
          <a:stretch>
            <a:fillRect/>
          </a:stretch>
        </p:blipFill>
        <p:spPr>
          <a:xfrm>
            <a:off x="484036" y="2380154"/>
            <a:ext cx="2689805" cy="244748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2348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0591" y="45152"/>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541169" y="1763115"/>
            <a:ext cx="8154961"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 can we create an environment that is conducive to inclusive, pluralistic public debate? How can we equip citizens to develop a critical approach and take informed decisions? How can we balance innovation with the need to ensure transparency and fairness? Could we be witnessing a situation in which algorithms are “dissolving” democracy?</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D4D87B-3DEB-A3A7-259A-882403BBF220}"/>
              </a:ext>
            </a:extLst>
          </p:cNvPr>
          <p:cNvPicPr>
            <a:picLocks noChangeAspect="1"/>
          </p:cNvPicPr>
          <p:nvPr/>
        </p:nvPicPr>
        <p:blipFill>
          <a:blip r:embed="rId7"/>
          <a:stretch>
            <a:fillRect/>
          </a:stretch>
        </p:blipFill>
        <p:spPr>
          <a:xfrm>
            <a:off x="9006350" y="2301607"/>
            <a:ext cx="2679350" cy="243636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4367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419873" y="2062246"/>
            <a:ext cx="7940356"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expression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fundamental human right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recognised by the United Nations General Assembly in 1946</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by the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1948 Universal Declaration of Human Rights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whose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article 19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states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Everyone has the right to freedom of opinion and expression; this right includes freedom to hold opinions without interference and to seek, receive and impart information and ideas through any media and regardless of frontiers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5806BBE-311F-3E23-4742-2F01B4CC165A}"/>
              </a:ext>
            </a:extLst>
          </p:cNvPr>
          <p:cNvPicPr>
            <a:picLocks noChangeAspect="1"/>
          </p:cNvPicPr>
          <p:nvPr/>
        </p:nvPicPr>
        <p:blipFill>
          <a:blip r:embed="rId7"/>
          <a:stretch>
            <a:fillRect/>
          </a:stretch>
        </p:blipFill>
        <p:spPr>
          <a:xfrm>
            <a:off x="8649489" y="2636598"/>
            <a:ext cx="3041066" cy="234195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71065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610946" y="2080908"/>
            <a:ext cx="8117635"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expression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inseparable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principle of freedom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enshrined in many international legal instruments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including the Constitution of the United Nations Educational, Scientific and Cultural Organisation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UNESCO</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1945</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calls for the “</a:t>
            </a:r>
            <a:r>
              <a:rPr lang="en-GB"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promot</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[ion of] the free flow of ideas by word and image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International Covenant on Civil and Political Rights (1966) and the International Covenant on Economic, Social and Cultural Rights (1966).</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497BBDCE-D7F9-F941-2478-33710ECFD0D0}"/>
              </a:ext>
            </a:extLst>
          </p:cNvPr>
          <p:cNvPicPr>
            <a:picLocks noChangeAspect="1"/>
          </p:cNvPicPr>
          <p:nvPr/>
        </p:nvPicPr>
        <p:blipFill>
          <a:blip r:embed="rId7"/>
          <a:stretch>
            <a:fillRect/>
          </a:stretch>
        </p:blipFill>
        <p:spPr>
          <a:xfrm>
            <a:off x="353413" y="2816949"/>
            <a:ext cx="3136238" cy="2549693"/>
          </a:xfrm>
          <a:prstGeom prst="rect">
            <a:avLst/>
          </a:prstGeom>
        </p:spPr>
      </p:pic>
    </p:spTree>
    <p:custDataLst>
      <p:tags r:id="rId1"/>
    </p:custDataLst>
    <p:extLst>
      <p:ext uri="{BB962C8B-B14F-4D97-AF65-F5344CB8AC3E}">
        <p14:creationId xmlns:p14="http://schemas.microsoft.com/office/powerpoint/2010/main" val="2612173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643805" y="2370163"/>
            <a:ext cx="7837724"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Regional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regulatory frameworks recognising freedom of expression have also emerged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Freedom of Information Act (FOIA) (1967)</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American Convention on Human Rights (1969)</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African Charter on Human and Peoples’ Rights (1987)</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6F91C460-7F01-F723-676F-C09466EC3072}"/>
              </a:ext>
            </a:extLst>
          </p:cNvPr>
          <p:cNvPicPr>
            <a:picLocks noChangeAspect="1"/>
          </p:cNvPicPr>
          <p:nvPr/>
        </p:nvPicPr>
        <p:blipFill>
          <a:blip r:embed="rId7"/>
          <a:stretch>
            <a:fillRect/>
          </a:stretch>
        </p:blipFill>
        <p:spPr>
          <a:xfrm>
            <a:off x="8711381" y="2715392"/>
            <a:ext cx="2989006" cy="2485873"/>
          </a:xfrm>
          <a:prstGeom prst="rect">
            <a:avLst/>
          </a:prstGeom>
        </p:spPr>
      </p:pic>
    </p:spTree>
    <p:custDataLst>
      <p:tags r:id="rId1"/>
    </p:custDataLst>
    <p:extLst>
      <p:ext uri="{BB962C8B-B14F-4D97-AF65-F5344CB8AC3E}">
        <p14:creationId xmlns:p14="http://schemas.microsoft.com/office/powerpoint/2010/main" val="29558544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1163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268820" y="2080908"/>
            <a:ext cx="8459762" cy="407105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principle of freedom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whose origins can be traced back to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18th century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integral characteristic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pluralist democratic societies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states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all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held by governments and their various institutions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 be public and generally accessible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may only be withheld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for a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legitimate reason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as respect for privacy or safety issues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Some restrictions are therefore admissible, as long as they are regulated and comply with international law.</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1695866B-8AC7-B087-6F6E-48B7F3126F44}"/>
              </a:ext>
            </a:extLst>
          </p:cNvPr>
          <p:cNvPicPr>
            <a:picLocks noChangeAspect="1"/>
          </p:cNvPicPr>
          <p:nvPr/>
        </p:nvPicPr>
        <p:blipFill>
          <a:blip r:embed="rId7"/>
          <a:stretch>
            <a:fillRect/>
          </a:stretch>
        </p:blipFill>
        <p:spPr>
          <a:xfrm>
            <a:off x="580101" y="2665871"/>
            <a:ext cx="2374121" cy="261408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707277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485187" y="2146225"/>
            <a:ext cx="8014997" cy="3737177"/>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recent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decades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right to information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been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increasingly recognised worldwide and implemented by means of specific legislative instruments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trend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has been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driven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particular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Organisation for Economic Cooperation and Development (OECD)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recently launched an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 Government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initiative with the aim of implementing legal, regulatory and institutional frameworks that encourage transparency, participation and access to information in member countries.</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3B6B01E-F18F-7DA8-48BC-58F81D54C32C}"/>
              </a:ext>
            </a:extLst>
          </p:cNvPr>
          <p:cNvPicPr>
            <a:picLocks noChangeAspect="1"/>
          </p:cNvPicPr>
          <p:nvPr/>
        </p:nvPicPr>
        <p:blipFill>
          <a:blip r:embed="rId7"/>
          <a:stretch>
            <a:fillRect/>
          </a:stretch>
        </p:blipFill>
        <p:spPr>
          <a:xfrm>
            <a:off x="8811471" y="2634909"/>
            <a:ext cx="2859417" cy="2468031"/>
          </a:xfrm>
          <a:prstGeom prst="rect">
            <a:avLst/>
          </a:prstGeom>
        </p:spPr>
      </p:pic>
    </p:spTree>
    <p:custDataLst>
      <p:tags r:id="rId1"/>
    </p:custDataLst>
    <p:extLst>
      <p:ext uri="{BB962C8B-B14F-4D97-AF65-F5344CB8AC3E}">
        <p14:creationId xmlns:p14="http://schemas.microsoft.com/office/powerpoint/2010/main" val="1349645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396588" y="2276859"/>
            <a:ext cx="8331993" cy="344620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For the OECD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right of access to information is both a driver for inclusive growth and a challenge for democracy and public governance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the potential to promote interest in public policy issues and encourage citizens to get involved in decision-making in this area.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While only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13 countries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had national laws on freedom of information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1990</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127 countries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adopted laws on access to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3DD4335-1472-6DA0-0C62-AA5E80479BDB}"/>
              </a:ext>
            </a:extLst>
          </p:cNvPr>
          <p:cNvPicPr>
            <a:picLocks noChangeAspect="1"/>
          </p:cNvPicPr>
          <p:nvPr/>
        </p:nvPicPr>
        <p:blipFill>
          <a:blip r:embed="rId7"/>
          <a:stretch>
            <a:fillRect/>
          </a:stretch>
        </p:blipFill>
        <p:spPr>
          <a:xfrm>
            <a:off x="523868" y="2490891"/>
            <a:ext cx="2649921" cy="2385952"/>
          </a:xfrm>
          <a:prstGeom prst="rect">
            <a:avLst/>
          </a:prstGeom>
        </p:spPr>
      </p:pic>
    </p:spTree>
    <p:custDataLst>
      <p:tags r:id="rId1"/>
    </p:custDataLst>
    <p:extLst>
      <p:ext uri="{BB962C8B-B14F-4D97-AF65-F5344CB8AC3E}">
        <p14:creationId xmlns:p14="http://schemas.microsoft.com/office/powerpoint/2010/main" val="1308611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9672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788225" y="2080908"/>
            <a:ext cx="7940356" cy="407105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Recognising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importance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improving universal access to information and knowledge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 General Conference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followed by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2019</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 General Assembly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proclaimed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an International Day for Universal Access to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held every year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28 September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the aim of strengthening open science, multilingualism, ICT and media and information literacy, and reaffirming press freedom.</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8B28853E-3811-E287-1598-EDF773E8AB32}"/>
              </a:ext>
            </a:extLst>
          </p:cNvPr>
          <p:cNvPicPr>
            <a:picLocks noChangeAspect="1"/>
          </p:cNvPicPr>
          <p:nvPr/>
        </p:nvPicPr>
        <p:blipFill>
          <a:blip r:embed="rId7"/>
          <a:stretch>
            <a:fillRect/>
          </a:stretch>
        </p:blipFill>
        <p:spPr>
          <a:xfrm>
            <a:off x="587118" y="2507092"/>
            <a:ext cx="2915111" cy="261051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57870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503841" y="2332844"/>
            <a:ext cx="7940356"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free circulation of ideas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inherent to respect for human rights and central to the notion of democracy.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Exercising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right to access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Multiple impacts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encourages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all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civil society as a whole –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to</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get involved in the public sphere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participate in decision-making on public policy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115BFDF9-0A00-B0CB-B5C9-38F0EFA444A2}"/>
              </a:ext>
            </a:extLst>
          </p:cNvPr>
          <p:cNvPicPr>
            <a:picLocks noChangeAspect="1"/>
          </p:cNvPicPr>
          <p:nvPr/>
        </p:nvPicPr>
        <p:blipFill>
          <a:blip r:embed="rId7"/>
          <a:stretch>
            <a:fillRect/>
          </a:stretch>
        </p:blipFill>
        <p:spPr>
          <a:xfrm>
            <a:off x="9102531" y="2726124"/>
            <a:ext cx="2311810" cy="2709534"/>
          </a:xfrm>
          <a:prstGeom prst="rect">
            <a:avLst/>
          </a:prstGeom>
        </p:spPr>
      </p:pic>
    </p:spTree>
    <p:custDataLst>
      <p:tags r:id="rId1"/>
    </p:custDataLst>
    <p:extLst>
      <p:ext uri="{BB962C8B-B14F-4D97-AF65-F5344CB8AC3E}">
        <p14:creationId xmlns:p14="http://schemas.microsoft.com/office/powerpoint/2010/main" val="614788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788225" y="2080908"/>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scrutinise and evaluate the performances of institutions and leaders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economic system and the use of public money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to identify instances of corruption);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also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prompts public authorities to be more transparent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in the exercise of public governance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responsive to signals from 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attentive to the needs and criticism of society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therefore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more open to reform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9F5D8E6F-0B3C-CD26-3159-170BA8C0674B}"/>
              </a:ext>
            </a:extLst>
          </p:cNvPr>
          <p:cNvPicPr>
            <a:picLocks noChangeAspect="1"/>
          </p:cNvPicPr>
          <p:nvPr/>
        </p:nvPicPr>
        <p:blipFill>
          <a:blip r:embed="rId7"/>
          <a:stretch>
            <a:fillRect/>
          </a:stretch>
        </p:blipFill>
        <p:spPr>
          <a:xfrm>
            <a:off x="570273" y="2390798"/>
            <a:ext cx="2795202" cy="271697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152001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634484" y="2080908"/>
            <a:ext cx="7987005" cy="3815532"/>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need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adopt legislation to ensure freedom of information represents a major challenge in democratic countries worldwide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 the same time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mere existence of international and national legislative and regulatory frameworks guaranteeing freedom of information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does not mean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these will necessarily be applied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automatically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permanently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41779" y="637072"/>
            <a:ext cx="8804050"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9E753AD5-C8FF-9FBF-CBC8-2C2F2181C221}"/>
              </a:ext>
            </a:extLst>
          </p:cNvPr>
          <p:cNvPicPr>
            <a:picLocks noChangeAspect="1"/>
          </p:cNvPicPr>
          <p:nvPr/>
        </p:nvPicPr>
        <p:blipFill>
          <a:blip r:embed="rId7"/>
          <a:stretch>
            <a:fillRect/>
          </a:stretch>
        </p:blipFill>
        <p:spPr>
          <a:xfrm>
            <a:off x="9047634" y="2537466"/>
            <a:ext cx="2625982" cy="269812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00555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788225" y="2463465"/>
            <a:ext cx="7940356"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scope of laws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this area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their application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depends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several factors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including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wider constitutional framework</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level of dedicated funding and human resources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dynamism of civil society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ability of citizens to make use of the law</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51935E30-CE17-E7AB-6734-65958BE2FB13}"/>
              </a:ext>
            </a:extLst>
          </p:cNvPr>
          <p:cNvPicPr>
            <a:picLocks noChangeAspect="1"/>
          </p:cNvPicPr>
          <p:nvPr/>
        </p:nvPicPr>
        <p:blipFill>
          <a:blip r:embed="rId7"/>
          <a:stretch>
            <a:fillRect/>
          </a:stretch>
        </p:blipFill>
        <p:spPr>
          <a:xfrm>
            <a:off x="566660" y="2848074"/>
            <a:ext cx="2847975" cy="233645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44291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446722" y="2146287"/>
            <a:ext cx="8238929" cy="3767955"/>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Even if legal provisions do exist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may be hindered by complicated mechanisms to access information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inappropriate management and preservation of information (including archives), excessive bureaucracy and impenetrable systems. It is therefore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vital</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 move from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 of secrecy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 of transparency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public sector</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that efforts are made to raise awareness among civil society of the importance of more rigorous standards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when it comes to information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C50559FB-2B1E-3BBD-DA47-6A2F7964D329}"/>
              </a:ext>
            </a:extLst>
          </p:cNvPr>
          <p:cNvPicPr>
            <a:picLocks noChangeAspect="1"/>
          </p:cNvPicPr>
          <p:nvPr/>
        </p:nvPicPr>
        <p:blipFill>
          <a:blip r:embed="rId7"/>
          <a:stretch>
            <a:fillRect/>
          </a:stretch>
        </p:blipFill>
        <p:spPr>
          <a:xfrm>
            <a:off x="9001759" y="2546421"/>
            <a:ext cx="2743519" cy="2669132"/>
          </a:xfrm>
          <a:prstGeom prst="rect">
            <a:avLst/>
          </a:prstGeom>
        </p:spPr>
      </p:pic>
    </p:spTree>
    <p:custDataLst>
      <p:tags r:id="rId1"/>
    </p:custDataLst>
    <p:extLst>
      <p:ext uri="{BB962C8B-B14F-4D97-AF65-F5344CB8AC3E}">
        <p14:creationId xmlns:p14="http://schemas.microsoft.com/office/powerpoint/2010/main" val="3951088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04 – LECTURE 7</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b="1" dirty="0">
                <a:solidFill>
                  <a:schemeClr val="bg1"/>
                </a:solidFill>
                <a:effectLst>
                  <a:outerShdw blurRad="38100" dist="38100" dir="2700000" algn="tl">
                    <a:srgbClr val="000000">
                      <a:alpha val="43137"/>
                    </a:srgbClr>
                  </a:outerShdw>
                </a:effectLst>
                <a:latin typeface="+mj-lt"/>
              </a:rPr>
              <a:t>Information, the key to democracy</a:t>
            </a:r>
          </a:p>
        </p:txBody>
      </p:sp>
    </p:spTree>
    <p:extLst>
      <p:ext uri="{BB962C8B-B14F-4D97-AF65-F5344CB8AC3E}">
        <p14:creationId xmlns:p14="http://schemas.microsoft.com/office/powerpoint/2010/main" val="20139427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08617"/>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34614" y="1924695"/>
            <a:ext cx="7737634"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contemporary cross-disciplinary sense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concept of democracy has several interdependent dimensions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three of which are seen as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foundational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representativeness of political leader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 and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limitation of state power by means of fundamental rights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2DE1AEC-A2CF-315C-70FF-27DC300C7E03}"/>
              </a:ext>
            </a:extLst>
          </p:cNvPr>
          <p:cNvPicPr>
            <a:picLocks noChangeAspect="1"/>
          </p:cNvPicPr>
          <p:nvPr/>
        </p:nvPicPr>
        <p:blipFill>
          <a:blip r:embed="rId7"/>
          <a:stretch>
            <a:fillRect/>
          </a:stretch>
        </p:blipFill>
        <p:spPr>
          <a:xfrm>
            <a:off x="8750711" y="2335243"/>
            <a:ext cx="2876177"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5043947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800321" y="1682095"/>
            <a:ext cx="7737634" cy="3815532"/>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this context,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serves as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leaven for democracy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reflecting the desire of citizens (states, districts, communities, even the world – “global citizens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to act responsibly in public life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exercise their right to contribute to the way in which society is managed, and also to share their stories, culture and general concerns.</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63035F0-EC54-6A95-0900-583295BF0133}"/>
              </a:ext>
            </a:extLst>
          </p:cNvPr>
          <p:cNvPicPr>
            <a:picLocks noChangeAspect="1"/>
          </p:cNvPicPr>
          <p:nvPr/>
        </p:nvPicPr>
        <p:blipFill>
          <a:blip r:embed="rId7"/>
          <a:stretch>
            <a:fillRect/>
          </a:stretch>
        </p:blipFill>
        <p:spPr>
          <a:xfrm>
            <a:off x="471942" y="2204822"/>
            <a:ext cx="3303642" cy="2780133"/>
          </a:xfrm>
          <a:prstGeom prst="rect">
            <a:avLst/>
          </a:prstGeom>
        </p:spPr>
      </p:pic>
    </p:spTree>
    <p:custDataLst>
      <p:tags r:id="rId1"/>
    </p:custDataLst>
    <p:extLst>
      <p:ext uri="{BB962C8B-B14F-4D97-AF65-F5344CB8AC3E}">
        <p14:creationId xmlns:p14="http://schemas.microsoft.com/office/powerpoint/2010/main" val="4093145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15952" y="1663447"/>
            <a:ext cx="7737634"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exercise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implies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first and foremost the existence of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structure of which may be considered from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four angles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1)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intangible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political space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where citizens discuss, debate, share their ideas and compare their arguments in order to try to reach a consensus on questions of general and/or overall interest.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3ECE77F-2CAF-220C-4D3A-68AAFC29A7A5}"/>
              </a:ext>
            </a:extLst>
          </p:cNvPr>
          <p:cNvPicPr>
            <a:picLocks noChangeAspect="1"/>
          </p:cNvPicPr>
          <p:nvPr/>
        </p:nvPicPr>
        <p:blipFill>
          <a:blip r:embed="rId7"/>
          <a:stretch>
            <a:fillRect/>
          </a:stretch>
        </p:blipFill>
        <p:spPr>
          <a:xfrm>
            <a:off x="8648756" y="1955421"/>
            <a:ext cx="2896503" cy="2931209"/>
          </a:xfrm>
          <a:prstGeom prst="rect">
            <a:avLst/>
          </a:prstGeom>
        </p:spPr>
      </p:pic>
    </p:spTree>
    <p:custDataLst>
      <p:tags r:id="rId1"/>
    </p:custDataLst>
    <p:extLst>
      <p:ext uri="{BB962C8B-B14F-4D97-AF65-F5344CB8AC3E}">
        <p14:creationId xmlns:p14="http://schemas.microsoft.com/office/powerpoint/2010/main" val="1926296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51502" y="411123"/>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666931" y="1378227"/>
            <a:ext cx="7921688"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2)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 seek “ways of living together” and fosters a “recognition of the other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3)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economic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represented by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market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governed in principle by objective rules and mechanisms, but which may nevertheless be a sphere for collective action with a political objective.</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4)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tangible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physical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which can be divided into different spatial levels,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centered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around multiple networks and where multiple “possible futures” can be discerned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A5A2DEF-C13C-1596-E166-DDE69785D444}"/>
              </a:ext>
            </a:extLst>
          </p:cNvPr>
          <p:cNvPicPr>
            <a:picLocks noChangeAspect="1"/>
          </p:cNvPicPr>
          <p:nvPr/>
        </p:nvPicPr>
        <p:blipFill>
          <a:blip r:embed="rId7"/>
          <a:stretch>
            <a:fillRect/>
          </a:stretch>
        </p:blipFill>
        <p:spPr>
          <a:xfrm>
            <a:off x="633277" y="2313280"/>
            <a:ext cx="2699857" cy="2709534"/>
          </a:xfrm>
          <a:prstGeom prst="rect">
            <a:avLst/>
          </a:prstGeom>
        </p:spPr>
      </p:pic>
    </p:spTree>
    <p:custDataLst>
      <p:tags r:id="rId1"/>
    </p:custDataLst>
    <p:extLst>
      <p:ext uri="{BB962C8B-B14F-4D97-AF65-F5344CB8AC3E}">
        <p14:creationId xmlns:p14="http://schemas.microsoft.com/office/powerpoint/2010/main" val="333619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15951" y="1364861"/>
            <a:ext cx="7937583" cy="450193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 the past three decades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physical space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gradually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become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space for citizenship and politics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insofar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social, political, protest and even revolutionary movements have emerged in the streets and taken over symbolic sites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(squares, parks, gardens, etc.), with the aim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only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achieving physical visibility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but also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expressing ideas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exchanging experiences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spreading messages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creating symbols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well as serving as the agora, the public space has therefore also become a space of public opposition.</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A3A3AA6-5AFB-CF30-B734-F069FE20B905}"/>
              </a:ext>
            </a:extLst>
          </p:cNvPr>
          <p:cNvPicPr>
            <a:picLocks noChangeAspect="1"/>
          </p:cNvPicPr>
          <p:nvPr/>
        </p:nvPicPr>
        <p:blipFill>
          <a:blip r:embed="rId7"/>
          <a:stretch>
            <a:fillRect/>
          </a:stretch>
        </p:blipFill>
        <p:spPr>
          <a:xfrm>
            <a:off x="8663756" y="2009952"/>
            <a:ext cx="3143250" cy="2709534"/>
          </a:xfrm>
          <a:prstGeom prst="rect">
            <a:avLst/>
          </a:prstGeom>
        </p:spPr>
      </p:pic>
    </p:spTree>
    <p:custDataLst>
      <p:tags r:id="rId1"/>
    </p:custDataLst>
    <p:extLst>
      <p:ext uri="{BB962C8B-B14F-4D97-AF65-F5344CB8AC3E}">
        <p14:creationId xmlns:p14="http://schemas.microsoft.com/office/powerpoint/2010/main" val="16500234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902964" y="1467494"/>
            <a:ext cx="7853607" cy="4198842"/>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 of this phenomenon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include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Tiananmen Square protests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(Beijing, 1989),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University Square/“</a:t>
            </a:r>
            <a:r>
              <a:rPr lang="en-GB" sz="17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Golaniad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protests (Bucharest, 1990),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Arab Spring</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series of anti-government protests, uprisings and armed rebellions that spread across much of the Arab world in 2010–2011),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Occupy Wall Street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(New York, 2011), the Gezi Park protests (Istanbul, 2013), the Umbrella Movement (Hong Kong, 2014), the Maidan Square protests (Kiev, 2014),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Nuit </a:t>
            </a:r>
            <a:r>
              <a:rPr lang="en-GB" sz="17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debout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movement (Paris, 2016) and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Yellow Vest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movement (France, 2018–2019).</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8342FC0-C9CC-EA4B-122B-6751179FAA32}"/>
              </a:ext>
            </a:extLst>
          </p:cNvPr>
          <p:cNvPicPr>
            <a:picLocks noChangeAspect="1"/>
          </p:cNvPicPr>
          <p:nvPr/>
        </p:nvPicPr>
        <p:blipFill>
          <a:blip r:embed="rId7"/>
          <a:stretch>
            <a:fillRect/>
          </a:stretch>
        </p:blipFill>
        <p:spPr>
          <a:xfrm>
            <a:off x="492293" y="2309316"/>
            <a:ext cx="3084467" cy="257554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83191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419873"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notions of information and communication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inseparable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from that of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term whose primary definition – means of communicating information – is surrounded by multiple additional facets relating to the techniques used to process that information, to content itself and the way in which it is organised, presented and formatted, and to the regulatory frameworks governing these processes.</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860A16E-D193-693B-2318-489C9E4BD4A9}"/>
              </a:ext>
            </a:extLst>
          </p:cNvPr>
          <p:cNvPicPr>
            <a:picLocks noChangeAspect="1"/>
          </p:cNvPicPr>
          <p:nvPr/>
        </p:nvPicPr>
        <p:blipFill>
          <a:blip r:embed="rId7"/>
          <a:stretch>
            <a:fillRect/>
          </a:stretch>
        </p:blipFill>
        <p:spPr>
          <a:xfrm>
            <a:off x="8966162" y="2582800"/>
            <a:ext cx="2612571" cy="2445821"/>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4467833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3844203" y="2276856"/>
            <a:ext cx="7940356" cy="345549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New processes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based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began to be developed, driven by the emergence (1969) and global spread of the Internet, the arrival of the World Wide Web in the mid-1980s and the advent of the information society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bringing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about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paradigm shift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Non-instant communication (of written, visual or audio material) was replaced by communication in real time.</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855A803-3F99-7103-B23E-30ED353DB9C7}"/>
              </a:ext>
            </a:extLst>
          </p:cNvPr>
          <p:cNvPicPr>
            <a:picLocks noChangeAspect="1"/>
          </p:cNvPicPr>
          <p:nvPr/>
        </p:nvPicPr>
        <p:blipFill>
          <a:blip r:embed="rId7"/>
          <a:stretch>
            <a:fillRect/>
          </a:stretch>
        </p:blipFill>
        <p:spPr>
          <a:xfrm>
            <a:off x="618849" y="2665497"/>
            <a:ext cx="2900209" cy="266827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0282652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307900" y="2211542"/>
            <a:ext cx="9069361" cy="3587970"/>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new innovations gathered pace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paved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way for information itself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circulate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ever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more quickly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via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new platforms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transforming</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use of content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both technical and social terms) and the way in which information is perceived, assimilated and consumed by the public.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the same time,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No medium has its meaning or existence alone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only in constant interplay with other media. Radio changed the form of the news story as much as it altered the film image in the talkies. TV caused drastic changes in radio programming, and in the form of the thing or documentary novel”].</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7C7959E-247D-1714-6F7A-25DE5A82457F}"/>
              </a:ext>
            </a:extLst>
          </p:cNvPr>
          <p:cNvPicPr>
            <a:picLocks noChangeAspect="1"/>
          </p:cNvPicPr>
          <p:nvPr/>
        </p:nvPicPr>
        <p:blipFill>
          <a:blip r:embed="rId7"/>
          <a:stretch>
            <a:fillRect/>
          </a:stretch>
        </p:blipFill>
        <p:spPr>
          <a:xfrm>
            <a:off x="9521745" y="2603053"/>
            <a:ext cx="2406445" cy="2421384"/>
          </a:xfrm>
          <a:prstGeom prst="rect">
            <a:avLst/>
          </a:prstGeom>
        </p:spPr>
      </p:pic>
    </p:spTree>
    <p:custDataLst>
      <p:tags r:id="rId1"/>
    </p:custDataLst>
    <p:extLst>
      <p:ext uri="{BB962C8B-B14F-4D97-AF65-F5344CB8AC3E}">
        <p14:creationId xmlns:p14="http://schemas.microsoft.com/office/powerpoint/2010/main" val="22894368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3816220" y="2500787"/>
            <a:ext cx="7940356"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media represent an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organisational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system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takes these notions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communication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incorporates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them into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various spheres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economic</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(supporting businesses),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technological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(boosting the quality and quantity of dissemination)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symbolic</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(serving citizen democracy).</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833669DD-5F09-2329-419C-BCD421DBC5E1}"/>
              </a:ext>
            </a:extLst>
          </p:cNvPr>
          <p:cNvPicPr>
            <a:picLocks noChangeAspect="1"/>
          </p:cNvPicPr>
          <p:nvPr/>
        </p:nvPicPr>
        <p:blipFill>
          <a:blip r:embed="rId7"/>
          <a:stretch>
            <a:fillRect/>
          </a:stretch>
        </p:blipFill>
        <p:spPr>
          <a:xfrm>
            <a:off x="446713" y="2581672"/>
            <a:ext cx="3053408" cy="2756624"/>
          </a:xfrm>
          <a:prstGeom prst="rect">
            <a:avLst/>
          </a:prstGeom>
        </p:spPr>
      </p:pic>
    </p:spTree>
    <p:custDataLst>
      <p:tags r:id="rId1"/>
    </p:custDataLst>
    <p:extLst>
      <p:ext uri="{BB962C8B-B14F-4D97-AF65-F5344CB8AC3E}">
        <p14:creationId xmlns:p14="http://schemas.microsoft.com/office/powerpoint/2010/main" val="30583379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419873"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following points can therefore be observed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1) Given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 members of civil society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 politicians, businesspeople, associations, etc.)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interact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with</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can only exist in the public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where they target both individuals and the community, with an impact that is both global and local, general and specific. In the public space, information becomes a common good, a source of democracy.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65378EA-A81B-9CA9-D2C3-EA12DE05C362}"/>
              </a:ext>
            </a:extLst>
          </p:cNvPr>
          <p:cNvPicPr>
            <a:picLocks noChangeAspect="1"/>
          </p:cNvPicPr>
          <p:nvPr/>
        </p:nvPicPr>
        <p:blipFill>
          <a:blip r:embed="rId7"/>
          <a:stretch>
            <a:fillRect/>
          </a:stretch>
        </p:blipFill>
        <p:spPr>
          <a:xfrm>
            <a:off x="8711291" y="2366800"/>
            <a:ext cx="2743815" cy="3005300"/>
          </a:xfrm>
          <a:prstGeom prst="rect">
            <a:avLst/>
          </a:prstGeom>
        </p:spPr>
      </p:pic>
    </p:spTree>
    <p:custDataLst>
      <p:tags r:id="rId1"/>
    </p:custDataLst>
    <p:extLst>
      <p:ext uri="{BB962C8B-B14F-4D97-AF65-F5344CB8AC3E}">
        <p14:creationId xmlns:p14="http://schemas.microsoft.com/office/powerpoint/2010/main" val="6763610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419873" y="2575431"/>
            <a:ext cx="7940356" cy="258442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2) Over time,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has become more than just a source of knowledge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product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its own right, a commodity that is subject to economic logic and the rules of the market.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9A675F4-9C85-D58B-5EAA-A588020B4EC6}"/>
              </a:ext>
            </a:extLst>
          </p:cNvPr>
          <p:cNvPicPr>
            <a:picLocks noChangeAspect="1"/>
          </p:cNvPicPr>
          <p:nvPr/>
        </p:nvPicPr>
        <p:blipFill>
          <a:blip r:embed="rId7"/>
          <a:stretch>
            <a:fillRect/>
          </a:stretch>
        </p:blipFill>
        <p:spPr>
          <a:xfrm>
            <a:off x="8583029" y="2603053"/>
            <a:ext cx="2969874" cy="2556803"/>
          </a:xfrm>
          <a:prstGeom prst="rect">
            <a:avLst/>
          </a:prstGeom>
        </p:spPr>
      </p:pic>
    </p:spTree>
    <p:custDataLst>
      <p:tags r:id="rId1"/>
    </p:custDataLst>
    <p:extLst>
      <p:ext uri="{BB962C8B-B14F-4D97-AF65-F5344CB8AC3E}">
        <p14:creationId xmlns:p14="http://schemas.microsoft.com/office/powerpoint/2010/main" val="3447483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65313"/>
            <a:ext cx="10465009" cy="1502852"/>
          </a:xfrm>
          <a:prstGeom prst="rect">
            <a:avLst/>
          </a:prstGeom>
        </p:spPr>
      </p:pic>
      <p:sp>
        <p:nvSpPr>
          <p:cNvPr id="9" name="TextBox 8"/>
          <p:cNvSpPr txBox="1"/>
          <p:nvPr/>
        </p:nvSpPr>
        <p:spPr>
          <a:xfrm>
            <a:off x="3834872"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When he wrote “for the eye sees not itself, but by reflection, by some other things” Shakespeare was making the point that we only perceive reality by the way in which it is represented.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do not offer us a “mirror of the world” by means of a neutral transposition of a series of facts, but rather a “showcase of the world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other words a view determined by a specific selection of information that is prioritised and presented in a specific way.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A06A0EE-4FD3-19AD-D04E-9EA62BE34E87}"/>
              </a:ext>
            </a:extLst>
          </p:cNvPr>
          <p:cNvPicPr>
            <a:picLocks noChangeAspect="1"/>
          </p:cNvPicPr>
          <p:nvPr/>
        </p:nvPicPr>
        <p:blipFill>
          <a:blip r:embed="rId7"/>
          <a:stretch>
            <a:fillRect/>
          </a:stretch>
        </p:blipFill>
        <p:spPr>
          <a:xfrm>
            <a:off x="615911" y="2447050"/>
            <a:ext cx="2733663" cy="2920181"/>
          </a:xfrm>
          <a:prstGeom prst="rect">
            <a:avLst/>
          </a:prstGeom>
        </p:spPr>
      </p:pic>
    </p:spTree>
    <p:custDataLst>
      <p:tags r:id="rId1"/>
    </p:custDataLst>
    <p:extLst>
      <p:ext uri="{BB962C8B-B14F-4D97-AF65-F5344CB8AC3E}">
        <p14:creationId xmlns:p14="http://schemas.microsoft.com/office/powerpoint/2010/main" val="1349782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419873" y="2062246"/>
            <a:ext cx="8434878"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processes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journalist’s habitus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stimulated by changing circumstances: an event-driven view of reality, an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individualistic view of the social sphere and a relative allegiance to the ruling elites, with which many journalists are in contact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both because of the routines of their profession and because they belong to certain circles for decision-making and discussion that shape current events and opinions. Roughly speaking, all we know of the world is what the media tell us”].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1A1BB9D-D3E0-D776-D916-4718D212D7D4}"/>
              </a:ext>
            </a:extLst>
          </p:cNvPr>
          <p:cNvPicPr>
            <a:picLocks noChangeAspect="1"/>
          </p:cNvPicPr>
          <p:nvPr/>
        </p:nvPicPr>
        <p:blipFill>
          <a:blip r:embed="rId7"/>
          <a:stretch>
            <a:fillRect/>
          </a:stretch>
        </p:blipFill>
        <p:spPr>
          <a:xfrm>
            <a:off x="9046754" y="2781947"/>
            <a:ext cx="2831936" cy="221008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5410520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419873" y="2017407"/>
            <a:ext cx="8434878" cy="3938642"/>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democracy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is a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common good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resource belonging to the public space and to the realm of public debate, which must be based on a need for truth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in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past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twenty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years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informative role of the media has undergone a number of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shifts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had an impact on the very notions of truth and democracy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DCF51F-E9A9-3974-D867-CB9E2261487B}"/>
              </a:ext>
            </a:extLst>
          </p:cNvPr>
          <p:cNvPicPr>
            <a:picLocks noChangeAspect="1"/>
          </p:cNvPicPr>
          <p:nvPr/>
        </p:nvPicPr>
        <p:blipFill>
          <a:blip r:embed="rId7"/>
          <a:stretch>
            <a:fillRect/>
          </a:stretch>
        </p:blipFill>
        <p:spPr>
          <a:xfrm>
            <a:off x="9031734" y="2615380"/>
            <a:ext cx="2806307" cy="260646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907939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461652" y="2164887"/>
            <a:ext cx="8434878"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 shift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technological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technologies have prospered at a rate never before witnessed in the history of technology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bringing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about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changes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production, management, dissemination and consumption of information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short,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way in which we relate to information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society as a whole (information professionals, politicians and citizens.)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1597199-2446-47FA-990C-E28F888B2D1D}"/>
              </a:ext>
            </a:extLst>
          </p:cNvPr>
          <p:cNvPicPr>
            <a:picLocks noChangeAspect="1"/>
          </p:cNvPicPr>
          <p:nvPr/>
        </p:nvPicPr>
        <p:blipFill>
          <a:blip r:embed="rId7"/>
          <a:stretch>
            <a:fillRect/>
          </a:stretch>
        </p:blipFill>
        <p:spPr>
          <a:xfrm>
            <a:off x="462116" y="2591450"/>
            <a:ext cx="2736337" cy="286545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929438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0502"/>
            <a:ext cx="10465009" cy="1502852"/>
          </a:xfrm>
          <a:prstGeom prst="rect">
            <a:avLst/>
          </a:prstGeom>
        </p:spPr>
      </p:pic>
      <p:sp>
        <p:nvSpPr>
          <p:cNvPr id="9" name="TextBox 8"/>
          <p:cNvSpPr txBox="1"/>
          <p:nvPr/>
        </p:nvSpPr>
        <p:spPr>
          <a:xfrm>
            <a:off x="419873" y="2164887"/>
            <a:ext cx="8649482" cy="3675622"/>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 shift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involves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practices and uses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have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resulted in a new type of relationship between information/media and their audience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rise of social networks and their effect on mediated communication in present societies, as well as mobile communication, artificial intelligence (AI), virtual reality, and transmedia strategies, have encouraged the search for experimental and innovative responses. which encourages extensions of the person for services, personalisation of content, and [an] updated meaning of place and time.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2684AD0-4A3D-6268-342E-E30328976853}"/>
              </a:ext>
            </a:extLst>
          </p:cNvPr>
          <p:cNvPicPr>
            <a:picLocks noChangeAspect="1"/>
          </p:cNvPicPr>
          <p:nvPr/>
        </p:nvPicPr>
        <p:blipFill rotWithShape="1">
          <a:blip r:embed="rId7"/>
          <a:srcRect l="13183" t="22121" r="13355"/>
          <a:stretch/>
        </p:blipFill>
        <p:spPr>
          <a:xfrm>
            <a:off x="9173519" y="2474432"/>
            <a:ext cx="2604503" cy="29672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357257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247055" y="2164887"/>
            <a:ext cx="8434878"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third shift</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occurred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realm of information itself</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been democratised beyond censorship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 shared instantly across borders and has been radically liberalised, to such an extent that any individual, often anonymously, can produce and share information and opinions and can judge and take a stance on the basis of their own truths and values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AD8656B-D45C-F0EF-A5F8-A70FFB1377C8}"/>
              </a:ext>
            </a:extLst>
          </p:cNvPr>
          <p:cNvPicPr>
            <a:picLocks noChangeAspect="1"/>
          </p:cNvPicPr>
          <p:nvPr/>
        </p:nvPicPr>
        <p:blipFill>
          <a:blip r:embed="rId7"/>
          <a:stretch>
            <a:fillRect/>
          </a:stretch>
        </p:blipFill>
        <p:spPr>
          <a:xfrm>
            <a:off x="554295" y="2681302"/>
            <a:ext cx="2390623" cy="278326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5697710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349687" y="2327195"/>
            <a:ext cx="8434878"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its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2020</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edition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Reuters Institute Digital News Report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examines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long- term trends in media use worldwide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analyses the role of social media in the context of online news usage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highlights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two main observations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first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consumption is changing – news sources on the internet are gaining in importance, especially social media, which plays a vital role among young people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134F64B-AA98-0A5A-E4D2-3A2453950A21}"/>
              </a:ext>
            </a:extLst>
          </p:cNvPr>
          <p:cNvPicPr>
            <a:picLocks noChangeAspect="1"/>
          </p:cNvPicPr>
          <p:nvPr/>
        </p:nvPicPr>
        <p:blipFill>
          <a:blip r:embed="rId7"/>
          <a:stretch>
            <a:fillRect/>
          </a:stretch>
        </p:blipFill>
        <p:spPr>
          <a:xfrm>
            <a:off x="576036" y="2752450"/>
            <a:ext cx="2422799" cy="234065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759646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35897" y="2342176"/>
            <a:ext cx="8434878"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second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rise of intermediaries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brokers of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position themselves between producers and consumers while altering the flow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An in-depth look reveals that in 2020, in many European countries, the proportion of the population using social media as a news source ranged from about 30 to 60%, and thus algorithms are becoming the dominant news source.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23B3A098-A74D-AA03-6857-3FC7BDDA1A88}"/>
              </a:ext>
            </a:extLst>
          </p:cNvPr>
          <p:cNvPicPr>
            <a:picLocks noChangeAspect="1"/>
          </p:cNvPicPr>
          <p:nvPr/>
        </p:nvPicPr>
        <p:blipFill>
          <a:blip r:embed="rId7"/>
          <a:stretch>
            <a:fillRect/>
          </a:stretch>
        </p:blipFill>
        <p:spPr>
          <a:xfrm>
            <a:off x="8976057" y="2779644"/>
            <a:ext cx="2880045" cy="213471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257453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48260"/>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524323" y="1904133"/>
            <a:ext cx="8238931" cy="3539430"/>
          </a:xfrm>
          <a:prstGeom prst="rect">
            <a:avLst/>
          </a:prstGeom>
        </p:spPr>
        <p:txBody>
          <a:bodyPr wrap="square">
            <a:spAutoFit/>
          </a:bodyPr>
          <a:lstStyle/>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Democracy, Freedom and Truth at a Time of Digital Disruption:</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Freedom of information and freedom of expression: a conceptual and legal framework.</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 the key to democracy”:</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Media at the intersection of democratic culture and technological progress.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Information and the need for truth.</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F7DED7-3357-107E-8A35-07D98BC36562}"/>
              </a:ext>
            </a:extLst>
          </p:cNvPr>
          <p:cNvPicPr>
            <a:picLocks noChangeAspect="1"/>
          </p:cNvPicPr>
          <p:nvPr/>
        </p:nvPicPr>
        <p:blipFill>
          <a:blip r:embed="rId7"/>
          <a:stretch>
            <a:fillRect/>
          </a:stretch>
        </p:blipFill>
        <p:spPr>
          <a:xfrm>
            <a:off x="9237981" y="2120032"/>
            <a:ext cx="2057400" cy="20574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4209128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1.4"/>
</p:tagLst>
</file>

<file path=ppt/tags/tag2.xml><?xml version="1.0" encoding="utf-8"?>
<p:tagLst xmlns:a="http://schemas.openxmlformats.org/drawingml/2006/main" xmlns:r="http://schemas.openxmlformats.org/officeDocument/2006/relationships" xmlns:p="http://schemas.openxmlformats.org/presentationml/2006/main">
  <p:tag name="TIMING" val="|1"/>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0.7|2.4"/>
</p:tagLst>
</file>

<file path=ppt/tags/tag7.xml><?xml version="1.0" encoding="utf-8"?>
<p:tagLst xmlns:a="http://schemas.openxmlformats.org/drawingml/2006/main" xmlns:r="http://schemas.openxmlformats.org/officeDocument/2006/relationships" xmlns:p="http://schemas.openxmlformats.org/presentationml/2006/main">
  <p:tag name="TIMING" val="|1.6|33.9"/>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2.9|4.4"/>
</p:tagLst>
</file>

<file path=ppt/tags/tag10.xml><?xml version="1.0" encoding="utf-8"?>
<p:tagLst xmlns:a="http://schemas.openxmlformats.org/drawingml/2006/main" xmlns:r="http://schemas.openxmlformats.org/officeDocument/2006/relationships" xmlns:p="http://schemas.openxmlformats.org/presentationml/2006/main">
  <p:tag name="TIMING" val="|1.3|1.7"/>
</p:tagLst>
</file>

<file path=ppt/tags/tag11.xml><?xml version="1.0" encoding="utf-8"?>
<p:tagLst xmlns:a="http://schemas.openxmlformats.org/drawingml/2006/main" xmlns:r="http://schemas.openxmlformats.org/officeDocument/2006/relationships" xmlns:p="http://schemas.openxmlformats.org/presentationml/2006/main">
  <p:tag name="TIMING" val="|0.8|4.8"/>
</p:tagLst>
</file>

<file path=ppt/tags/tag12.xml><?xml version="1.0" encoding="utf-8"?>
<p:tagLst xmlns:a="http://schemas.openxmlformats.org/drawingml/2006/main" xmlns:r="http://schemas.openxmlformats.org/officeDocument/2006/relationships" xmlns:p="http://schemas.openxmlformats.org/presentationml/2006/main">
  <p:tag name="TIMING" val="|0.6|62.9"/>
</p:tagLst>
</file>

<file path=ppt/tags/tag13.xml><?xml version="1.0" encoding="utf-8"?>
<p:tagLst xmlns:a="http://schemas.openxmlformats.org/drawingml/2006/main" xmlns:r="http://schemas.openxmlformats.org/officeDocument/2006/relationships" xmlns:p="http://schemas.openxmlformats.org/presentationml/2006/main">
  <p:tag name="TIMING" val="|0.9|0.7"/>
</p:tagLst>
</file>

<file path=ppt/tags/tag14.xml><?xml version="1.0" encoding="utf-8"?>
<p:tagLst xmlns:a="http://schemas.openxmlformats.org/drawingml/2006/main" xmlns:r="http://schemas.openxmlformats.org/officeDocument/2006/relationships" xmlns:p="http://schemas.openxmlformats.org/presentationml/2006/main">
  <p:tag name="TIMING" val="|2.2|2.4"/>
</p:tagLst>
</file>

<file path=ppt/tags/tag15.xml><?xml version="1.0" encoding="utf-8"?>
<p:tagLst xmlns:a="http://schemas.openxmlformats.org/drawingml/2006/main" xmlns:r="http://schemas.openxmlformats.org/officeDocument/2006/relationships" xmlns:p="http://schemas.openxmlformats.org/presentationml/2006/main">
  <p:tag name="TIMING" val="|0.4|1.2"/>
</p:tagLst>
</file>

<file path=ppt/tags/tag16.xml><?xml version="1.0" encoding="utf-8"?>
<p:tagLst xmlns:a="http://schemas.openxmlformats.org/drawingml/2006/main" xmlns:r="http://schemas.openxmlformats.org/officeDocument/2006/relationships" xmlns:p="http://schemas.openxmlformats.org/presentationml/2006/main">
  <p:tag name="TIMING" val="|0.8|1"/>
</p:tagLst>
</file>

<file path=ppt/tags/tag17.xml><?xml version="1.0" encoding="utf-8"?>
<p:tagLst xmlns:a="http://schemas.openxmlformats.org/drawingml/2006/main" xmlns:r="http://schemas.openxmlformats.org/officeDocument/2006/relationships" xmlns:p="http://schemas.openxmlformats.org/presentationml/2006/main">
  <p:tag name="TIMING" val="|1.2|2.2"/>
</p:tagLst>
</file>

<file path=ppt/tags/tag18.xml><?xml version="1.0" encoding="utf-8"?>
<p:tagLst xmlns:a="http://schemas.openxmlformats.org/drawingml/2006/main" xmlns:r="http://schemas.openxmlformats.org/officeDocument/2006/relationships" xmlns:p="http://schemas.openxmlformats.org/presentationml/2006/main">
  <p:tag name="TIMING" val="|0.4|1.1"/>
</p:tagLst>
</file>

<file path=ppt/tags/tag19.xml><?xml version="1.0" encoding="utf-8"?>
<p:tagLst xmlns:a="http://schemas.openxmlformats.org/drawingml/2006/main" xmlns:r="http://schemas.openxmlformats.org/officeDocument/2006/relationships" xmlns:p="http://schemas.openxmlformats.org/presentationml/2006/main">
  <p:tag name="TIMING" val="|1.5|3.5"/>
</p:tagLst>
</file>

<file path=ppt/tags/tag20.xml><?xml version="1.0" encoding="utf-8"?>
<p:tagLst xmlns:a="http://schemas.openxmlformats.org/drawingml/2006/main" xmlns:r="http://schemas.openxmlformats.org/officeDocument/2006/relationships" xmlns:p="http://schemas.openxmlformats.org/presentationml/2006/main">
  <p:tag name="TIMING" val="|0.7|4.1"/>
</p:tagLst>
</file>

<file path=ppt/tags/tag21.xml><?xml version="1.0" encoding="utf-8"?>
<p:tagLst xmlns:a="http://schemas.openxmlformats.org/drawingml/2006/main" xmlns:r="http://schemas.openxmlformats.org/officeDocument/2006/relationships" xmlns:p="http://schemas.openxmlformats.org/presentationml/2006/main">
  <p:tag name="TIMING" val="|1.2|2.1"/>
</p:tagLst>
</file>

<file path=ppt/tags/tag22.xml><?xml version="1.0" encoding="utf-8"?>
<p:tagLst xmlns:a="http://schemas.openxmlformats.org/drawingml/2006/main" xmlns:r="http://schemas.openxmlformats.org/officeDocument/2006/relationships" xmlns:p="http://schemas.openxmlformats.org/presentationml/2006/main">
  <p:tag name="TIMING" val="|0.5|2.8"/>
</p:tagLst>
</file>

<file path=ppt/tags/tag23.xml><?xml version="1.0" encoding="utf-8"?>
<p:tagLst xmlns:a="http://schemas.openxmlformats.org/drawingml/2006/main" xmlns:r="http://schemas.openxmlformats.org/officeDocument/2006/relationships" xmlns:p="http://schemas.openxmlformats.org/presentationml/2006/main">
  <p:tag name="TIMING" val="|0.7|3.8"/>
</p:tagLst>
</file>

<file path=ppt/tags/tag24.xml><?xml version="1.0" encoding="utf-8"?>
<p:tagLst xmlns:a="http://schemas.openxmlformats.org/drawingml/2006/main" xmlns:r="http://schemas.openxmlformats.org/officeDocument/2006/relationships" xmlns:p="http://schemas.openxmlformats.org/presentationml/2006/main">
  <p:tag name="TIMING" val="|0.6|1.5"/>
</p:tagLst>
</file>

<file path=ppt/tags/tag25.xml><?xml version="1.0" encoding="utf-8"?>
<p:tagLst xmlns:a="http://schemas.openxmlformats.org/drawingml/2006/main" xmlns:r="http://schemas.openxmlformats.org/officeDocument/2006/relationships" xmlns:p="http://schemas.openxmlformats.org/presentationml/2006/main">
  <p:tag name="TIMING" val="|0.6|3.8"/>
</p:tagLst>
</file>

<file path=ppt/tags/tag26.xml><?xml version="1.0" encoding="utf-8"?>
<p:tagLst xmlns:a="http://schemas.openxmlformats.org/drawingml/2006/main" xmlns:r="http://schemas.openxmlformats.org/officeDocument/2006/relationships" xmlns:p="http://schemas.openxmlformats.org/presentationml/2006/main">
  <p:tag name="TIMING" val="|0.5|7.4"/>
</p:tagLst>
</file>

<file path=ppt/tags/tag27.xml><?xml version="1.0" encoding="utf-8"?>
<p:tagLst xmlns:a="http://schemas.openxmlformats.org/drawingml/2006/main" xmlns:r="http://schemas.openxmlformats.org/officeDocument/2006/relationships" xmlns:p="http://schemas.openxmlformats.org/presentationml/2006/main">
  <p:tag name="TIMING" val="|0.5|3.2"/>
</p:tagLst>
</file>

<file path=ppt/tags/tag28.xml><?xml version="1.0" encoding="utf-8"?>
<p:tagLst xmlns:a="http://schemas.openxmlformats.org/drawingml/2006/main" xmlns:r="http://schemas.openxmlformats.org/officeDocument/2006/relationships" xmlns:p="http://schemas.openxmlformats.org/presentationml/2006/main">
  <p:tag name="TIMING" val="|1.3|4.6"/>
</p:tagLst>
</file>

<file path=ppt/tags/tag29.xml><?xml version="1.0" encoding="utf-8"?>
<p:tagLst xmlns:a="http://schemas.openxmlformats.org/drawingml/2006/main" xmlns:r="http://schemas.openxmlformats.org/officeDocument/2006/relationships" xmlns:p="http://schemas.openxmlformats.org/presentationml/2006/main">
  <p:tag name="TIMING" val="|1.2|1.7"/>
</p:tagLst>
</file>

<file path=ppt/tags/tag30.xml><?xml version="1.0" encoding="utf-8"?>
<p:tagLst xmlns:a="http://schemas.openxmlformats.org/drawingml/2006/main" xmlns:r="http://schemas.openxmlformats.org/officeDocument/2006/relationships" xmlns:p="http://schemas.openxmlformats.org/presentationml/2006/main">
  <p:tag name="TIMING" val="|0.8|100.8"/>
</p:tagLst>
</file>

<file path=ppt/tags/tag31.xml><?xml version="1.0" encoding="utf-8"?>
<p:tagLst xmlns:a="http://schemas.openxmlformats.org/drawingml/2006/main" xmlns:r="http://schemas.openxmlformats.org/officeDocument/2006/relationships" xmlns:p="http://schemas.openxmlformats.org/presentationml/2006/main">
  <p:tag name="TIMING" val="|0.9|2"/>
</p:tagLst>
</file>

<file path=ppt/tags/tag32.xml><?xml version="1.0" encoding="utf-8"?>
<p:tagLst xmlns:a="http://schemas.openxmlformats.org/drawingml/2006/main" xmlns:r="http://schemas.openxmlformats.org/officeDocument/2006/relationships" xmlns:p="http://schemas.openxmlformats.org/presentationml/2006/main">
  <p:tag name="TIMING" val="|3.2|1.7"/>
</p:tagLst>
</file>

<file path=ppt/tags/tag33.xml><?xml version="1.0" encoding="utf-8"?>
<p:tagLst xmlns:a="http://schemas.openxmlformats.org/drawingml/2006/main" xmlns:r="http://schemas.openxmlformats.org/officeDocument/2006/relationships" xmlns:p="http://schemas.openxmlformats.org/presentationml/2006/main">
  <p:tag name="TIMING" val="|1|2.3"/>
</p:tagLst>
</file>

<file path=ppt/tags/tag34.xml><?xml version="1.0" encoding="utf-8"?>
<p:tagLst xmlns:a="http://schemas.openxmlformats.org/drawingml/2006/main" xmlns:r="http://schemas.openxmlformats.org/officeDocument/2006/relationships" xmlns:p="http://schemas.openxmlformats.org/presentationml/2006/main">
  <p:tag name="TIMING" val="|1.3|5.9"/>
</p:tagLst>
</file>

<file path=ppt/tags/tag35.xml><?xml version="1.0" encoding="utf-8"?>
<p:tagLst xmlns:a="http://schemas.openxmlformats.org/drawingml/2006/main" xmlns:r="http://schemas.openxmlformats.org/officeDocument/2006/relationships" xmlns:p="http://schemas.openxmlformats.org/presentationml/2006/main">
  <p:tag name="TIMING" val="|3.1|2.7"/>
</p:tagLst>
</file>

<file path=ppt/tags/tag36.xml><?xml version="1.0" encoding="utf-8"?>
<p:tagLst xmlns:a="http://schemas.openxmlformats.org/drawingml/2006/main" xmlns:r="http://schemas.openxmlformats.org/officeDocument/2006/relationships" xmlns:p="http://schemas.openxmlformats.org/presentationml/2006/main">
  <p:tag name="TIMING" val="|1.2|2.5"/>
</p:tagLst>
</file>

<file path=ppt/tags/tag37.xml><?xml version="1.0" encoding="utf-8"?>
<p:tagLst xmlns:a="http://schemas.openxmlformats.org/drawingml/2006/main" xmlns:r="http://schemas.openxmlformats.org/officeDocument/2006/relationships" xmlns:p="http://schemas.openxmlformats.org/presentationml/2006/main">
  <p:tag name="TIMING" val="|0.7|3.5"/>
</p:tagLst>
</file>

<file path=ppt/tags/tag38.xml><?xml version="1.0" encoding="utf-8"?>
<p:tagLst xmlns:a="http://schemas.openxmlformats.org/drawingml/2006/main" xmlns:r="http://schemas.openxmlformats.org/officeDocument/2006/relationships" xmlns:p="http://schemas.openxmlformats.org/presentationml/2006/main">
  <p:tag name="TIMING" val="|1.7|1.8"/>
</p:tagLst>
</file>

<file path=ppt/tags/tag39.xml><?xml version="1.0" encoding="utf-8"?>
<p:tagLst xmlns:a="http://schemas.openxmlformats.org/drawingml/2006/main" xmlns:r="http://schemas.openxmlformats.org/officeDocument/2006/relationships" xmlns:p="http://schemas.openxmlformats.org/presentationml/2006/main">
  <p:tag name="TIMING" val="|4|2.7"/>
</p:tagLst>
</file>

<file path=ppt/tags/tag40.xml><?xml version="1.0" encoding="utf-8"?>
<p:tagLst xmlns:a="http://schemas.openxmlformats.org/drawingml/2006/main" xmlns:r="http://schemas.openxmlformats.org/officeDocument/2006/relationships" xmlns:p="http://schemas.openxmlformats.org/presentationml/2006/main">
  <p:tag name="TIMING" val="|1|82.5"/>
</p:tagLst>
</file>

<file path=ppt/tags/tag41.xml><?xml version="1.0" encoding="utf-8"?>
<p:tagLst xmlns:a="http://schemas.openxmlformats.org/drawingml/2006/main" xmlns:r="http://schemas.openxmlformats.org/officeDocument/2006/relationships" xmlns:p="http://schemas.openxmlformats.org/presentationml/2006/main">
  <p:tag name="TIMING" val="|2.2|2.5"/>
</p:tagLst>
</file>

<file path=ppt/tags/tag42.xml><?xml version="1.0" encoding="utf-8"?>
<p:tagLst xmlns:a="http://schemas.openxmlformats.org/drawingml/2006/main" xmlns:r="http://schemas.openxmlformats.org/officeDocument/2006/relationships" xmlns:p="http://schemas.openxmlformats.org/presentationml/2006/main">
  <p:tag name="TIMING" val="|1.1|4.8"/>
</p:tagLst>
</file>

<file path=ppt/tags/tag43.xml><?xml version="1.0" encoding="utf-8"?>
<p:tagLst xmlns:a="http://schemas.openxmlformats.org/drawingml/2006/main" xmlns:r="http://schemas.openxmlformats.org/officeDocument/2006/relationships" xmlns:p="http://schemas.openxmlformats.org/presentationml/2006/main">
  <p:tag name="TIMING" val="|1.6|4.5"/>
</p:tagLst>
</file>

<file path=ppt/tags/tag44.xml><?xml version="1.0" encoding="utf-8"?>
<p:tagLst xmlns:a="http://schemas.openxmlformats.org/drawingml/2006/main" xmlns:r="http://schemas.openxmlformats.org/officeDocument/2006/relationships" xmlns:p="http://schemas.openxmlformats.org/presentationml/2006/main">
  <p:tag name="TIMING" val="|1.5"/>
</p:tagLst>
</file>

<file path=ppt/tags/tag45.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2790</TotalTime>
  <Words>3763</Words>
  <Application>Microsoft Office PowerPoint</Application>
  <PresentationFormat>Widescreen</PresentationFormat>
  <Paragraphs>247</Paragraphs>
  <Slides>47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2</cp:revision>
  <dcterms:created xsi:type="dcterms:W3CDTF">2023-03-05T19:09:18Z</dcterms:created>
  <dcterms:modified xsi:type="dcterms:W3CDTF">2023-07-23T22:32:34Z</dcterms:modified>
</cp:coreProperties>
</file>