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sldIdLst>
    <p:sldId id="480" r:id="rId5"/>
    <p:sldId id="497" r:id="rId6"/>
    <p:sldId id="543" r:id="rId7"/>
    <p:sldId id="276" r:id="rId8"/>
    <p:sldId id="499" r:id="rId9"/>
    <p:sldId id="501" r:id="rId10"/>
    <p:sldId id="502" r:id="rId11"/>
    <p:sldId id="504" r:id="rId12"/>
    <p:sldId id="506" r:id="rId13"/>
    <p:sldId id="555" r:id="rId14"/>
    <p:sldId id="559" r:id="rId15"/>
    <p:sldId id="557" r:id="rId16"/>
    <p:sldId id="561" r:id="rId17"/>
    <p:sldId id="562" r:id="rId18"/>
    <p:sldId id="563" r:id="rId19"/>
    <p:sldId id="569" r:id="rId20"/>
    <p:sldId id="571" r:id="rId21"/>
    <p:sldId id="541" r:id="rId22"/>
    <p:sldId id="510" r:id="rId23"/>
    <p:sldId id="512" r:id="rId24"/>
    <p:sldId id="545" r:id="rId25"/>
    <p:sldId id="546" r:id="rId26"/>
    <p:sldId id="538" r:id="rId27"/>
    <p:sldId id="547" r:id="rId28"/>
    <p:sldId id="540" r:id="rId29"/>
    <p:sldId id="548" r:id="rId30"/>
    <p:sldId id="549" r:id="rId31"/>
    <p:sldId id="550" r:id="rId32"/>
    <p:sldId id="552" r:id="rId33"/>
    <p:sldId id="551" r:id="rId34"/>
    <p:sldId id="553" r:id="rId35"/>
    <p:sldId id="573" r:id="rId36"/>
    <p:sldId id="565" r:id="rId37"/>
    <p:sldId id="566" r:id="rId38"/>
    <p:sldId id="583" r:id="rId39"/>
    <p:sldId id="581" r:id="rId40"/>
    <p:sldId id="585" r:id="rId41"/>
    <p:sldId id="567" r:id="rId42"/>
    <p:sldId id="575" r:id="rId43"/>
    <p:sldId id="587" r:id="rId44"/>
    <p:sldId id="589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7"/>
            <p14:sldId id="543"/>
            <p14:sldId id="276"/>
            <p14:sldId id="499"/>
            <p14:sldId id="501"/>
            <p14:sldId id="502"/>
            <p14:sldId id="504"/>
            <p14:sldId id="506"/>
            <p14:sldId id="555"/>
            <p14:sldId id="559"/>
            <p14:sldId id="557"/>
            <p14:sldId id="561"/>
            <p14:sldId id="562"/>
            <p14:sldId id="563"/>
            <p14:sldId id="569"/>
            <p14:sldId id="571"/>
            <p14:sldId id="541"/>
            <p14:sldId id="510"/>
            <p14:sldId id="512"/>
            <p14:sldId id="545"/>
            <p14:sldId id="546"/>
            <p14:sldId id="538"/>
            <p14:sldId id="547"/>
            <p14:sldId id="540"/>
            <p14:sldId id="548"/>
            <p14:sldId id="549"/>
            <p14:sldId id="550"/>
            <p14:sldId id="552"/>
            <p14:sldId id="551"/>
            <p14:sldId id="553"/>
            <p14:sldId id="573"/>
            <p14:sldId id="565"/>
            <p14:sldId id="566"/>
            <p14:sldId id="583"/>
            <p14:sldId id="581"/>
            <p14:sldId id="585"/>
            <p14:sldId id="567"/>
            <p14:sldId id="575"/>
            <p14:sldId id="587"/>
            <p14:sldId id="5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203E5F"/>
    <a:srgbClr val="2D3956"/>
    <a:srgbClr val="00AEEF"/>
    <a:srgbClr val="FFD200"/>
    <a:srgbClr val="000000"/>
    <a:srgbClr val="669BBC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B95B99-0F72-5DA0-87AE-3ED0F10E3E86}" v="11" dt="2024-08-03T22:11:52.76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914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732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Relationship Id="rId4" Type="http://schemas.microsoft.com/office/2007/relationships/hdphoto" Target="../media/hdphoto2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microsoft.com/office/2007/relationships/hdphoto" Target="../media/hdphoto3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microsoft.com/office/2007/relationships/hdphoto" Target="../media/hdphoto4.wdp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7" y="1848626"/>
            <a:ext cx="5859812" cy="16780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Regression Analysis</a:t>
            </a:r>
          </a:p>
          <a:p>
            <a:pPr algn="ctr">
              <a:lnSpc>
                <a:spcPct val="150000"/>
              </a:lnSpc>
            </a:pPr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Part II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7927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 613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Statistics in Healthcare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144984" y="996426"/>
            <a:ext cx="3902032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34652" y="2128360"/>
            <a:ext cx="10177976" cy="3515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1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Understand the concepts of simple and multiple linear regression in healthcare settings.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1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Learn the steps involved in performing regression analysis, including preparing data and interpreting results.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1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Explore the applications of regression models, including assessing significant associations and making predictions.</a:t>
            </a:r>
          </a:p>
          <a:p>
            <a:pPr marL="457200" marR="0" lvl="0" indent="-45720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en-US" sz="21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Analyze case scenarios to apply regression models to real-world healthcare problems.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30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2391"/>
    </mc:Choice>
    <mc:Fallback xmlns="">
      <p:transition advTm="112391"/>
    </mc:Fallback>
  </mc:AlternateContent>
  <p:extLst>
    <p:ext uri="{3A86A75C-4F4B-4683-9AE1-C65F6400EC91}">
      <p14:laserTraceLst xmlns:p14="http://schemas.microsoft.com/office/powerpoint/2010/main">
        <p14:tracePtLst>
          <p14:tracePt t="1785" x="4819650" y="3692525"/>
          <p14:tracePt t="1793" x="4819650" y="3654425"/>
          <p14:tracePt t="1806" x="4819650" y="3603625"/>
          <p14:tracePt t="1809" x="4819650" y="3529013"/>
          <p14:tracePt t="1822" x="4806950" y="3467100"/>
          <p14:tracePt t="1824" x="4794250" y="3416300"/>
          <p14:tracePt t="1839" x="4781550" y="3390900"/>
          <p14:tracePt t="1841" x="4781550" y="3378200"/>
          <p14:tracePt t="1856" x="4768850" y="3378200"/>
          <p14:tracePt t="1953" x="4781550" y="3378200"/>
          <p14:tracePt t="1961" x="4806950" y="3416300"/>
          <p14:tracePt t="1973" x="4856163" y="3454400"/>
          <p14:tracePt t="1989" x="4906963" y="3541713"/>
          <p14:tracePt t="2006" x="4932363" y="3616325"/>
          <p14:tracePt t="2008" x="4932363" y="3629025"/>
          <p14:tracePt t="2024" x="4932363" y="3654425"/>
          <p14:tracePt t="2040" x="4932363" y="3667125"/>
          <p14:tracePt t="2113" x="4945063" y="3667125"/>
          <p14:tracePt t="2121" x="4956175" y="3667125"/>
          <p14:tracePt t="2137" x="4968875" y="3667125"/>
          <p14:tracePt t="2145" x="5006975" y="3629025"/>
          <p14:tracePt t="2156" x="5032375" y="3603625"/>
          <p14:tracePt t="2173" x="5106988" y="3503613"/>
          <p14:tracePt t="2190" x="5194300" y="3390900"/>
          <p14:tracePt t="2192" x="5219700" y="3367088"/>
          <p14:tracePt t="2208" x="5294313" y="3303588"/>
          <p14:tracePt t="2224" x="5357813" y="3254375"/>
          <p14:tracePt t="2240" x="5383213" y="3228975"/>
          <p14:tracePt t="2257" x="5394325" y="3203575"/>
          <p14:tracePt t="2273" x="5394325" y="3190875"/>
          <p14:tracePt t="2361" x="5394325" y="3178175"/>
          <p14:tracePt t="2609" x="5394325" y="3203575"/>
          <p14:tracePt t="2617" x="5394325" y="3216275"/>
          <p14:tracePt t="2624" x="5394325" y="3241675"/>
          <p14:tracePt t="2641" x="5345113" y="3303588"/>
          <p14:tracePt t="2658" x="5281613" y="3390900"/>
          <p14:tracePt t="2674" x="5219700" y="3479800"/>
          <p14:tracePt t="2691" x="5132388" y="3541713"/>
          <p14:tracePt t="2708" x="5094288" y="3567113"/>
          <p14:tracePt t="2745" x="5081588" y="3579813"/>
          <p14:tracePt t="2753" x="5057775" y="3590925"/>
          <p14:tracePt t="2761" x="5006975" y="3629025"/>
          <p14:tracePt t="2775" x="4932363" y="3667125"/>
          <p14:tracePt t="2777" x="4868863" y="3692525"/>
          <p14:tracePt t="2792" x="4719638" y="3803650"/>
          <p14:tracePt t="2809" x="4606925" y="3892550"/>
          <p14:tracePt t="2825" x="4518025" y="3967163"/>
          <p14:tracePt t="2841" x="4443413" y="4041775"/>
          <p14:tracePt t="2858" x="4418013" y="4079875"/>
          <p14:tracePt t="3008" x="4406900" y="4079875"/>
          <p14:tracePt t="3025" x="4394200" y="4105275"/>
          <p14:tracePt t="3033" x="4356100" y="4141788"/>
          <p14:tracePt t="3042" x="4294188" y="4179888"/>
          <p14:tracePt t="3059" x="4143375" y="4292600"/>
          <p14:tracePt t="3075" x="4081463" y="4318000"/>
          <p14:tracePt t="3092" x="4017963" y="4330700"/>
          <p14:tracePt t="3109" x="3979863" y="4341813"/>
          <p14:tracePt t="3113" x="3956050" y="4341813"/>
          <p14:tracePt t="3129" x="3943350" y="4341813"/>
          <p14:tracePt t="3143" x="3930650" y="4354513"/>
          <p14:tracePt t="3159" x="3917950" y="4354513"/>
          <p14:tracePt t="3176" x="3905250" y="4354513"/>
          <p14:tracePt t="3225" x="3905250" y="4341813"/>
          <p14:tracePt t="3233" x="3905250" y="4330700"/>
          <p14:tracePt t="3242" x="3917950" y="4318000"/>
          <p14:tracePt t="3259" x="3943350" y="4279900"/>
          <p14:tracePt t="3276" x="3968750" y="4241800"/>
          <p14:tracePt t="3293" x="3979863" y="4179888"/>
          <p14:tracePt t="3296" x="3992563" y="4154488"/>
          <p14:tracePt t="3310" x="4005263" y="4129088"/>
          <p14:tracePt t="3313" x="4005263" y="4117975"/>
          <p14:tracePt t="3326" x="4005263" y="4092575"/>
          <p14:tracePt t="3328" x="4017963" y="4054475"/>
          <p14:tracePt t="3344" x="4030663" y="4029075"/>
          <p14:tracePt t="3360" x="4043363" y="3992563"/>
          <p14:tracePt t="3377" x="4056063" y="3954463"/>
          <p14:tracePt t="3393" x="4068763" y="3929063"/>
          <p14:tracePt t="3410" x="4081463" y="3892550"/>
          <p14:tracePt t="3426" x="4081463" y="3879850"/>
          <p14:tracePt t="3537" x="4081463" y="3867150"/>
          <p14:tracePt t="3553" x="4092575" y="3867150"/>
          <p14:tracePt t="3560" x="4092575" y="3854450"/>
          <p14:tracePt t="3569" x="4105275" y="3829050"/>
          <p14:tracePt t="3585" x="4117975" y="3803650"/>
          <p14:tracePt t="3594" x="4130675" y="3779838"/>
          <p14:tracePt t="3610" x="4168775" y="3741738"/>
          <p14:tracePt t="3627" x="4205288" y="3692525"/>
          <p14:tracePt t="3644" x="4243388" y="3654425"/>
          <p14:tracePt t="3660" x="4281488" y="3603625"/>
          <p14:tracePt t="3677" x="4318000" y="3567113"/>
          <p14:tracePt t="3680" x="4330700" y="3554413"/>
          <p14:tracePt t="3694" x="4330700" y="3541713"/>
          <p14:tracePt t="3697" x="4343400" y="3529013"/>
          <p14:tracePt t="3711" x="4356100" y="3516313"/>
          <p14:tracePt t="3713" x="4381500" y="3503613"/>
          <p14:tracePt t="3728" x="4394200" y="3467100"/>
          <p14:tracePt t="3744" x="4394200" y="3454400"/>
          <p14:tracePt t="3809" x="4406900" y="3441700"/>
          <p14:tracePt t="3912" x="4418013" y="3441700"/>
          <p14:tracePt t="3920" x="4418013" y="3429000"/>
          <p14:tracePt t="3928" x="4430713" y="3416300"/>
          <p14:tracePt t="3944" x="4456113" y="3403600"/>
          <p14:tracePt t="3961" x="4481513" y="3367088"/>
          <p14:tracePt t="3978" x="4494213" y="3341688"/>
          <p14:tracePt t="3995" x="4506913" y="3328988"/>
          <p14:tracePt t="5889" x="4518025" y="3328988"/>
          <p14:tracePt t="5897" x="4556125" y="3328988"/>
          <p14:tracePt t="5903" x="4581525" y="3328988"/>
          <p14:tracePt t="5916" x="4594225" y="3328988"/>
          <p14:tracePt t="5933" x="4606925" y="3328988"/>
          <p14:tracePt t="6065" x="4619625" y="3328988"/>
          <p14:tracePt t="6072" x="4630738" y="3328988"/>
          <p14:tracePt t="6083" x="4656138" y="3328988"/>
          <p14:tracePt t="6100" x="4694238" y="3328988"/>
          <p14:tracePt t="6117" x="4743450" y="3328988"/>
          <p14:tracePt t="6120" x="4768850" y="3328988"/>
          <p14:tracePt t="6133" x="4781550" y="3328988"/>
          <p14:tracePt t="6136" x="4806950" y="3341688"/>
          <p14:tracePt t="6152" x="4856163" y="3354388"/>
          <p14:tracePt t="6167" x="4881563" y="3354388"/>
          <p14:tracePt t="6169" x="4906963" y="3354388"/>
          <p14:tracePt t="6184" x="4968875" y="3354388"/>
          <p14:tracePt t="6200" x="4994275" y="3354388"/>
          <p14:tracePt t="6217" x="5006975" y="3354388"/>
          <p14:tracePt t="6234" x="5032375" y="3367088"/>
          <p14:tracePt t="7049" x="5019675" y="3367088"/>
          <p14:tracePt t="7065" x="5006975" y="3367088"/>
          <p14:tracePt t="7075" x="4981575" y="3367088"/>
          <p14:tracePt t="7087" x="4968875" y="3367088"/>
          <p14:tracePt t="7089" x="4956175" y="3367088"/>
          <p14:tracePt t="7104" x="4919663" y="3367088"/>
          <p14:tracePt t="7120" x="4894263" y="3367088"/>
          <p14:tracePt t="7137" x="4881563" y="3367088"/>
          <p14:tracePt t="30496" x="4894263" y="3390900"/>
          <p14:tracePt t="30504" x="4906963" y="3403600"/>
          <p14:tracePt t="30514" x="4956175" y="3441700"/>
          <p14:tracePt t="30530" x="5006975" y="3490913"/>
          <p14:tracePt t="30548" x="5068888" y="3590925"/>
          <p14:tracePt t="30564" x="5119688" y="3703638"/>
          <p14:tracePt t="30580" x="5194300" y="3841750"/>
          <p14:tracePt t="30598" x="5245100" y="3979863"/>
          <p14:tracePt t="30600" x="5270500" y="4054475"/>
          <p14:tracePt t="30615" x="5294313" y="4117975"/>
          <p14:tracePt t="30617" x="5319713" y="4192588"/>
          <p14:tracePt t="30632" x="5370513" y="4330700"/>
          <p14:tracePt t="30649" x="5394325" y="4467225"/>
          <p14:tracePt t="30664" x="5419725" y="4643438"/>
          <p14:tracePt t="30681" x="5445125" y="4743450"/>
          <p14:tracePt t="30697" x="5445125" y="4756150"/>
          <p14:tracePt t="30736" x="5457825" y="4779963"/>
          <p14:tracePt t="30744" x="5470525" y="4843463"/>
          <p14:tracePt t="30752" x="5495925" y="4905375"/>
          <p14:tracePt t="30764" x="5519738" y="4968875"/>
          <p14:tracePt t="30782" x="5545138" y="5092700"/>
          <p14:tracePt t="30784" x="5557838" y="5143500"/>
          <p14:tracePt t="30798" x="5570538" y="5205413"/>
          <p14:tracePt t="30800" x="5570538" y="5256213"/>
          <p14:tracePt t="30815" x="5595938" y="5343525"/>
          <p14:tracePt t="30832" x="5595938" y="5418138"/>
          <p14:tracePt t="30848" x="5595938" y="5507038"/>
          <p14:tracePt t="30865" x="5619750" y="5581650"/>
          <p14:tracePt t="30881" x="5619750" y="5656263"/>
          <p14:tracePt t="30897" x="5632450" y="5719763"/>
          <p14:tracePt t="30915" x="5632450" y="5756275"/>
          <p14:tracePt t="30931" x="5632450" y="5781675"/>
          <p14:tracePt t="31552" x="5632450" y="5794375"/>
          <p14:tracePt t="31560" x="5619750" y="5794375"/>
          <p14:tracePt t="31568" x="5607050" y="5794375"/>
          <p14:tracePt t="31584" x="5570538" y="5807075"/>
          <p14:tracePt t="31600" x="5545138" y="5819775"/>
          <p14:tracePt t="31617" x="5507038" y="5819775"/>
          <p14:tracePt t="31634" x="5483225" y="5832475"/>
          <p14:tracePt t="31649" x="5457825" y="5832475"/>
          <p14:tracePt t="31667" x="5432425" y="5832475"/>
          <p14:tracePt t="31687" x="5419725" y="5832475"/>
          <p14:tracePt t="31691" x="5407025" y="5832475"/>
          <p14:tracePt t="31711" x="5394325" y="5832475"/>
          <p14:tracePt t="31720" x="5383213" y="5832475"/>
          <p14:tracePt t="31752" x="5370513" y="5832475"/>
          <p14:tracePt t="31767" x="5357813" y="5832475"/>
          <p14:tracePt t="31783" x="5345113" y="5832475"/>
          <p14:tracePt t="31792" x="5332413" y="5832475"/>
          <p14:tracePt t="31824" x="5319713" y="5832475"/>
          <p14:tracePt t="33688" x="5307013" y="5832475"/>
          <p14:tracePt t="33705" x="5281613" y="5832475"/>
          <p14:tracePt t="33712" x="5270500" y="5832475"/>
          <p14:tracePt t="33722" x="5257800" y="5843588"/>
          <p14:tracePt t="33739" x="5219700" y="5843588"/>
          <p14:tracePt t="33755" x="5207000" y="5843588"/>
          <p14:tracePt t="33772" x="5181600" y="5868988"/>
          <p14:tracePt t="33789" x="5157788" y="5868988"/>
          <p14:tracePt t="33806" x="5145088" y="5868988"/>
          <p14:tracePt t="33823" x="5132388" y="5868988"/>
          <p14:tracePt t="33840" x="5106988" y="5881688"/>
          <p14:tracePt t="33856" x="5094288" y="5881688"/>
          <p14:tracePt t="33912" x="5068888" y="5881688"/>
          <p14:tracePt t="33920" x="5057775" y="5881688"/>
          <p14:tracePt t="33928" x="5045075" y="5881688"/>
          <p14:tracePt t="33939" x="5019675" y="5881688"/>
          <p14:tracePt t="33956" x="4968875" y="5881688"/>
          <p14:tracePt t="33973" x="4932363" y="5881688"/>
          <p14:tracePt t="33976" x="4906963" y="5881688"/>
          <p14:tracePt t="33990" x="4881563" y="5881688"/>
          <p14:tracePt t="33992" x="4843463" y="5881688"/>
          <p14:tracePt t="34008" x="4781550" y="5881688"/>
          <p14:tracePt t="34023" x="4756150" y="5881688"/>
          <p14:tracePt t="34040" x="4732338" y="5881688"/>
          <p14:tracePt t="34056" x="4719638" y="5894388"/>
          <p14:tracePt t="34608" x="4706938" y="5894388"/>
          <p14:tracePt t="34616" x="4694238" y="5894388"/>
          <p14:tracePt t="34624" x="4681538" y="5894388"/>
          <p14:tracePt t="34641" x="4630738" y="5894388"/>
          <p14:tracePt t="34658" x="4568825" y="5894388"/>
          <p14:tracePt t="34674" x="4518025" y="5881688"/>
          <p14:tracePt t="34691" x="4468813" y="5868988"/>
          <p14:tracePt t="34708" x="4368800" y="5843588"/>
          <p14:tracePt t="34725" x="4305300" y="5832475"/>
          <p14:tracePt t="34728" x="4294188" y="5832475"/>
          <p14:tracePt t="34741" x="4268788" y="5832475"/>
          <p14:tracePt t="34744" x="4243388" y="5832475"/>
          <p14:tracePt t="34758" x="4230688" y="5832475"/>
          <p14:tracePt t="34776" x="4192588" y="5819775"/>
          <p14:tracePt t="34792" x="4181475" y="5819775"/>
          <p14:tracePt t="34904" x="4168775" y="5819775"/>
          <p14:tracePt t="34920" x="4143375" y="5819775"/>
          <p14:tracePt t="34929" x="4117975" y="5807075"/>
          <p14:tracePt t="34942" x="4117975" y="5794375"/>
          <p14:tracePt t="34944" x="4092575" y="5794375"/>
          <p14:tracePt t="34959" x="4068763" y="5781675"/>
          <p14:tracePt t="34961" x="4056063" y="5781675"/>
          <p14:tracePt t="34976" x="4043363" y="5781675"/>
          <p14:tracePt t="35696" x="4030663" y="5781675"/>
          <p14:tracePt t="35704" x="3992563" y="5781675"/>
          <p14:tracePt t="35712" x="3956050" y="5781675"/>
          <p14:tracePt t="35728" x="3867150" y="5781675"/>
          <p14:tracePt t="35744" x="3779838" y="5781675"/>
          <p14:tracePt t="35761" x="3705225" y="5781675"/>
          <p14:tracePt t="35778" x="3592513" y="5781675"/>
          <p14:tracePt t="35793" x="3354388" y="5794375"/>
          <p14:tracePt t="35811" x="3141663" y="5794375"/>
          <p14:tracePt t="35828" x="3054350" y="5819775"/>
          <p14:tracePt t="40417" x="3103563" y="5807075"/>
          <p14:tracePt t="40424" x="3254375" y="5719763"/>
          <p14:tracePt t="40440" x="4092575" y="5218113"/>
          <p14:tracePt t="40457" x="4945063" y="4618038"/>
          <p14:tracePt t="40474" x="5407025" y="4192588"/>
          <p14:tracePt t="40490" x="5545138" y="3929063"/>
          <p14:tracePt t="40506" x="5570538" y="3829050"/>
          <p14:tracePt t="40523" x="5570538" y="3816350"/>
          <p14:tracePt t="40592" x="5545138" y="3816350"/>
          <p14:tracePt t="40600" x="5470525" y="3816350"/>
          <p14:tracePt t="40608" x="5383213" y="3816350"/>
          <p14:tracePt t="40623" x="5145088" y="3779838"/>
          <p14:tracePt t="40640" x="4819650" y="3729038"/>
          <p14:tracePt t="40657" x="4468813" y="3667125"/>
          <p14:tracePt t="40674" x="4005263" y="3554413"/>
          <p14:tracePt t="40690" x="3643313" y="3429000"/>
          <p14:tracePt t="40707" x="3392488" y="3328988"/>
          <p14:tracePt t="40723" x="3228975" y="3203575"/>
          <p14:tracePt t="40741" x="3016250" y="3078163"/>
          <p14:tracePt t="40744" x="2903538" y="2990850"/>
          <p14:tracePt t="40758" x="2803525" y="2916238"/>
          <p14:tracePt t="40761" x="2716213" y="2828925"/>
          <p14:tracePt t="40774" x="2667000" y="2752725"/>
          <p14:tracePt t="40777" x="2628900" y="2690813"/>
          <p14:tracePt t="40791" x="2616200" y="2527300"/>
          <p14:tracePt t="40809" x="2616200" y="2327275"/>
          <p14:tracePt t="40824" x="2690813" y="2114550"/>
          <p14:tracePt t="40841" x="2767013" y="1952625"/>
          <p14:tracePt t="40858" x="2816225" y="1827213"/>
          <p14:tracePt t="40874" x="2828925" y="1776413"/>
          <p14:tracePt t="40968" x="2828925" y="1814513"/>
          <p14:tracePt t="40976" x="2828925" y="1865313"/>
          <p14:tracePt t="40992" x="2828925" y="2001838"/>
          <p14:tracePt t="41008" x="2828925" y="2139950"/>
          <p14:tracePt t="41024" x="2828925" y="2303463"/>
          <p14:tracePt t="41041" x="2854325" y="2478088"/>
          <p14:tracePt t="41057" x="2854325" y="2616200"/>
          <p14:tracePt t="41075" x="2854325" y="2752725"/>
          <p14:tracePt t="41091" x="2854325" y="2852738"/>
          <p14:tracePt t="41108" x="2854325" y="2928938"/>
          <p14:tracePt t="41124" x="2854325" y="2990850"/>
          <p14:tracePt t="41142" x="2854325" y="3041650"/>
          <p14:tracePt t="41144" x="2854325" y="3078163"/>
          <p14:tracePt t="41159" x="2854325" y="3128963"/>
          <p14:tracePt t="41176" x="2854325" y="3154363"/>
          <p14:tracePt t="41192" x="2867025" y="3190875"/>
          <p14:tracePt t="41208" x="2879725" y="3228975"/>
          <p14:tracePt t="41225" x="2879725" y="3254375"/>
          <p14:tracePt t="41242" x="2890838" y="3267075"/>
          <p14:tracePt t="41258" x="2890838" y="3290888"/>
          <p14:tracePt t="41275" x="2916238" y="3316288"/>
          <p14:tracePt t="41292" x="2928938" y="3354388"/>
          <p14:tracePt t="41309" x="2954338" y="3390900"/>
          <p14:tracePt t="41312" x="2967038" y="3403600"/>
          <p14:tracePt t="41325" x="2979738" y="3416300"/>
          <p14:tracePt t="41343" x="3003550" y="3441700"/>
          <p14:tracePt t="41345" x="3028950" y="3467100"/>
          <p14:tracePt t="41360" x="3067050" y="3490913"/>
          <p14:tracePt t="41377" x="3116263" y="3516313"/>
          <p14:tracePt t="41392" x="3154363" y="3554413"/>
          <p14:tracePt t="41409" x="3216275" y="3567113"/>
          <p14:tracePt t="41425" x="3254375" y="3579813"/>
          <p14:tracePt t="41442" x="3328988" y="3590925"/>
          <p14:tracePt t="41458" x="3405188" y="3603625"/>
          <p14:tracePt t="41476" x="3441700" y="3603625"/>
          <p14:tracePt t="41492" x="3505200" y="3603625"/>
          <p14:tracePt t="41509" x="3579813" y="3603625"/>
          <p14:tracePt t="41512" x="3617913" y="3603625"/>
          <p14:tracePt t="41526" x="3654425" y="3603625"/>
          <p14:tracePt t="41544" x="3867150" y="3603625"/>
          <p14:tracePt t="41560" x="4043363" y="3603625"/>
          <p14:tracePt t="41577" x="4192588" y="3603625"/>
          <p14:tracePt t="41593" x="4381500" y="3603625"/>
          <p14:tracePt t="41610" x="4556125" y="3603625"/>
          <p14:tracePt t="41626" x="4619625" y="3603625"/>
          <p14:tracePt t="41643" x="4643438" y="3603625"/>
          <p14:tracePt t="42088" x="4656138" y="3603625"/>
          <p14:tracePt t="42104" x="4668838" y="3603625"/>
          <p14:tracePt t="42480" x="4681538" y="3616325"/>
          <p14:tracePt t="42488" x="4706938" y="3629025"/>
          <p14:tracePt t="42495" x="4768850" y="3654425"/>
          <p14:tracePt t="42512" x="4832350" y="3692525"/>
          <p14:tracePt t="42528" x="4932363" y="3692525"/>
          <p14:tracePt t="42545" x="5145088" y="3692525"/>
          <p14:tracePt t="42562" x="5383213" y="3629025"/>
          <p14:tracePt t="42578" x="5632450" y="3603625"/>
          <p14:tracePt t="42595" x="5883275" y="3579813"/>
          <p14:tracePt t="42612" x="6008688" y="3567113"/>
          <p14:tracePt t="42628" x="6083300" y="3554413"/>
          <p14:tracePt t="42646" x="6121400" y="3554413"/>
          <p14:tracePt t="42648" x="6134100" y="3554413"/>
          <p14:tracePt t="42784" x="6146800" y="3554413"/>
          <p14:tracePt t="42792" x="6170613" y="3554413"/>
          <p14:tracePt t="42800" x="6196013" y="3554413"/>
          <p14:tracePt t="42813" x="6221413" y="3554413"/>
          <p14:tracePt t="42816" x="6234113" y="3554413"/>
          <p14:tracePt t="44368" x="6234113" y="3629025"/>
          <p14:tracePt t="44376" x="6234113" y="3729038"/>
          <p14:tracePt t="44384" x="6234113" y="3841750"/>
          <p14:tracePt t="44400" x="6221413" y="4067175"/>
          <p14:tracePt t="44417" x="6221413" y="4230688"/>
          <p14:tracePt t="44434" x="6246813" y="4430713"/>
          <p14:tracePt t="44450" x="6296025" y="4605338"/>
          <p14:tracePt t="44467" x="6346825" y="4705350"/>
          <p14:tracePt t="44484" x="6346825" y="4730750"/>
          <p14:tracePt t="45489" x="6370638" y="4730750"/>
          <p14:tracePt t="45496" x="6446838" y="4730750"/>
          <p14:tracePt t="45504" x="6634163" y="4756150"/>
          <p14:tracePt t="45520" x="6934200" y="4779963"/>
          <p14:tracePt t="45537" x="7561263" y="4467225"/>
          <p14:tracePt t="45553" x="9501188" y="3416300"/>
          <p14:tracePt t="47593" x="12053888" y="4830763"/>
          <p14:tracePt t="47608" x="11815763" y="4792663"/>
          <p14:tracePt t="47625" x="11653838" y="4768850"/>
          <p14:tracePt t="47642" x="11503025" y="4768850"/>
          <p14:tracePt t="47658" x="11341100" y="4768850"/>
          <p14:tracePt t="47675" x="11128375" y="4768850"/>
          <p14:tracePt t="47692" x="10952163" y="4768850"/>
          <p14:tracePt t="47709" x="10802938" y="4768850"/>
          <p14:tracePt t="47712" x="10764838" y="4768850"/>
          <p14:tracePt t="47725" x="10752138" y="4768850"/>
          <p14:tracePt t="47776" x="10764838" y="4768850"/>
          <p14:tracePt t="47784" x="10777538" y="4756150"/>
          <p14:tracePt t="47872" x="10777538" y="4743450"/>
          <p14:tracePt t="47888" x="10790238" y="4718050"/>
          <p14:tracePt t="47896" x="10802938" y="4692650"/>
          <p14:tracePt t="47910" x="10802938" y="4667250"/>
          <p14:tracePt t="47912" x="10802938" y="4630738"/>
          <p14:tracePt t="47927" x="10802938" y="4605338"/>
          <p14:tracePt t="47929" x="10802938" y="4579938"/>
          <p14:tracePt t="47944" x="10777538" y="4505325"/>
          <p14:tracePt t="47960" x="10702925" y="4405313"/>
          <p14:tracePt t="47976" x="10614025" y="4318000"/>
          <p14:tracePt t="47993" x="10514013" y="4254500"/>
          <p14:tracePt t="48010" x="10439400" y="4192588"/>
          <p14:tracePt t="48026" x="10377488" y="4141788"/>
          <p14:tracePt t="48043" x="10364788" y="4129088"/>
          <p14:tracePt t="48120" x="10364788" y="4117975"/>
          <p14:tracePt t="48672" x="10377488" y="4105275"/>
          <p14:tracePt t="48680" x="10390188" y="4105275"/>
          <p14:tracePt t="48696" x="10401300" y="4092575"/>
          <p14:tracePt t="48712" x="10401300" y="4079875"/>
          <p14:tracePt t="48729" x="10414000" y="4067175"/>
          <p14:tracePt t="48752" x="10414000" y="4054475"/>
          <p14:tracePt t="48761" x="10414000" y="4041775"/>
          <p14:tracePt t="48778" x="10414000" y="4029075"/>
          <p14:tracePt t="50504" x="10414000" y="4041775"/>
          <p14:tracePt t="50512" x="10414000" y="4067175"/>
          <p14:tracePt t="50520" x="10414000" y="4105275"/>
          <p14:tracePt t="50532" x="10426700" y="4154488"/>
          <p14:tracePt t="50535" x="10439400" y="4241800"/>
          <p14:tracePt t="50550" x="10452100" y="4318000"/>
          <p14:tracePt t="50552" x="10464800" y="4379913"/>
          <p14:tracePt t="50567" x="10490200" y="4454525"/>
          <p14:tracePt t="50584" x="10490200" y="4479925"/>
          <p14:tracePt t="86056" x="10490200" y="4492625"/>
          <p14:tracePt t="86063" x="10490200" y="4530725"/>
          <p14:tracePt t="86076" x="10490200" y="4605338"/>
          <p14:tracePt t="86079" x="10490200" y="4667250"/>
          <p14:tracePt t="86092" x="10502900" y="4743450"/>
          <p14:tracePt t="86095" x="10514013" y="4805363"/>
          <p14:tracePt t="86109" x="10514013" y="4892675"/>
          <p14:tracePt t="86126" x="10564813" y="5081588"/>
          <p14:tracePt t="86128" x="10590213" y="5205413"/>
          <p14:tracePt t="86143" x="10626725" y="5430838"/>
          <p14:tracePt t="86159" x="10639425" y="5643563"/>
          <p14:tracePt t="86176" x="10639425" y="5743575"/>
          <p14:tracePt t="86192" x="10639425" y="5768975"/>
          <p14:tracePt t="86600" x="10626725" y="5756275"/>
          <p14:tracePt t="86608" x="10614025" y="5743575"/>
          <p14:tracePt t="86616" x="10602913" y="5743575"/>
          <p14:tracePt t="86627" x="10577513" y="5743575"/>
          <p14:tracePt t="86644" x="10564813" y="5743575"/>
          <p14:tracePt t="86660" x="10564813" y="5732463"/>
          <p14:tracePt t="86664" x="10552113" y="5732463"/>
          <p14:tracePt t="86678" x="10514013" y="5719763"/>
          <p14:tracePt t="86680" x="10477500" y="5694363"/>
          <p14:tracePt t="86695" x="10401300" y="5694363"/>
          <p14:tracePt t="86711" x="10352088" y="5681663"/>
          <p14:tracePt t="86728" x="10277475" y="5668963"/>
          <p14:tracePt t="86744" x="10164763" y="5643563"/>
          <p14:tracePt t="86761" x="10088563" y="5619750"/>
          <p14:tracePt t="86777" x="10039350" y="5607050"/>
          <p14:tracePt t="86794" x="10013950" y="5594350"/>
          <p14:tracePt t="86824" x="10013950" y="5581650"/>
          <p14:tracePt t="86832" x="10013950" y="5568950"/>
          <p14:tracePt t="86844" x="10039350" y="5556250"/>
          <p14:tracePt t="86848" x="10088563" y="5530850"/>
          <p14:tracePt t="86861" x="10152063" y="5507038"/>
          <p14:tracePt t="86864" x="10188575" y="5481638"/>
          <p14:tracePt t="86878" x="10213975" y="5468938"/>
          <p14:tracePt t="86880" x="10226675" y="5456238"/>
          <p14:tracePt t="87008" x="10226675" y="5481638"/>
          <p14:tracePt t="87016" x="10201275" y="5494338"/>
          <p14:tracePt t="87028" x="10177463" y="5494338"/>
          <p14:tracePt t="87031" x="10164763" y="5507038"/>
          <p14:tracePt t="87045" x="10126663" y="5518150"/>
          <p14:tracePt t="87048" x="10088563" y="5518150"/>
          <p14:tracePt t="87062" x="10064750" y="5518150"/>
          <p14:tracePt t="87064" x="10026650" y="5518150"/>
          <p14:tracePt t="87079" x="9952038" y="5518150"/>
          <p14:tracePt t="87095" x="9888538" y="5543550"/>
          <p14:tracePt t="87112" x="9813925" y="5568950"/>
          <p14:tracePt t="87128" x="9750425" y="5581650"/>
          <p14:tracePt t="87145" x="9713913" y="5594350"/>
          <p14:tracePt t="87161" x="9701213" y="5607050"/>
          <p14:tracePt t="87178" x="9675813" y="5619750"/>
          <p14:tracePt t="87195" x="9663113" y="5619750"/>
          <p14:tracePt t="87344" x="9663113" y="5607050"/>
          <p14:tracePt t="87352" x="9675813" y="5594350"/>
          <p14:tracePt t="87362" x="9675813" y="5581650"/>
          <p14:tracePt t="87379" x="9701213" y="5556250"/>
          <p14:tracePt t="87396" x="9713913" y="5518150"/>
          <p14:tracePt t="87412" x="9726613" y="5481638"/>
          <p14:tracePt t="87415" x="9739313" y="5456238"/>
          <p14:tracePt t="87430" x="9750425" y="5443538"/>
          <p14:tracePt t="87432" x="9763125" y="5443538"/>
          <p14:tracePt t="87447" x="9763125" y="5430838"/>
          <p14:tracePt t="87449" x="9775825" y="5418138"/>
          <p14:tracePt t="87463" x="9788525" y="5394325"/>
          <p14:tracePt t="87480" x="9801225" y="5368925"/>
          <p14:tracePt t="87496" x="9826625" y="5356225"/>
          <p14:tracePt t="87513" x="9839325" y="5343525"/>
          <p14:tracePt t="87529" x="9863138" y="5343525"/>
          <p14:tracePt t="87648" x="9875838" y="5343525"/>
          <p14:tracePt t="87688" x="9888538" y="5343525"/>
          <p14:tracePt t="87704" x="9901238" y="5356225"/>
          <p14:tracePt t="87712" x="9913938" y="5356225"/>
          <p14:tracePt t="87783" x="9939338" y="5356225"/>
          <p14:tracePt t="87791" x="9975850" y="5368925"/>
          <p14:tracePt t="87800" x="10052050" y="5381625"/>
          <p14:tracePt t="87814" x="10113963" y="5381625"/>
          <p14:tracePt t="87816" x="10188575" y="5394325"/>
          <p14:tracePt t="87831" x="10364788" y="5418138"/>
          <p14:tracePt t="87847" x="10502900" y="5456238"/>
          <p14:tracePt t="87863" x="10614025" y="5468938"/>
          <p14:tracePt t="87880" x="10639425" y="5494338"/>
        </p14:tracePtLst>
      </p14:laserTrace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62180" y="1536912"/>
            <a:ext cx="60736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Simple Linear Regression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3180466"/>
            <a:ext cx="8417320" cy="165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Understanding Concepts and Interpreting Results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598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23008" y="975974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Simple Linear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0957" y="2357211"/>
            <a:ext cx="1022536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Simple linear regression examines the relationship between two numerical variables.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Key assumptions: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Data points should roughly align along a straight line.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Random scatter around the line with no extreme outliers.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53255" y="935396"/>
            <a:ext cx="688549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Steps in Performing Regression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97015"/>
            <a:ext cx="721234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Prepare data: </a:t>
            </a:r>
            <a:r>
              <a:rPr lang="en-US" sz="2800" dirty="0">
                <a:latin typeface="Alexandria"/>
              </a:rPr>
              <a:t>Two columns for X </a:t>
            </a:r>
            <a:r>
              <a:rPr lang="en-US" sz="2800" b="1" dirty="0">
                <a:latin typeface="Alexandria"/>
              </a:rPr>
              <a:t>(independent) </a:t>
            </a:r>
            <a:r>
              <a:rPr lang="en-US" sz="2800" dirty="0">
                <a:latin typeface="Alexandria"/>
              </a:rPr>
              <a:t>and Y </a:t>
            </a:r>
            <a:r>
              <a:rPr lang="en-US" sz="2800" b="1" dirty="0">
                <a:latin typeface="Alexandria"/>
              </a:rPr>
              <a:t>(dependent).</a:t>
            </a:r>
          </a:p>
          <a:p>
            <a:pPr marL="514350" indent="-514350" algn="just">
              <a:lnSpc>
                <a:spcPct val="200000"/>
              </a:lnSpc>
              <a:buFont typeface="+mj-lt"/>
              <a:buAutoNum type="arabicPeriod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Set variables: </a:t>
            </a:r>
            <a:r>
              <a:rPr lang="en-US" sz="2800" dirty="0">
                <a:latin typeface="Alexandria"/>
              </a:rPr>
              <a:t>Assign roles for X and 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09"/>
          <a:stretch/>
        </p:blipFill>
        <p:spPr>
          <a:xfrm>
            <a:off x="8434707" y="2101396"/>
            <a:ext cx="2962275" cy="36098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5190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22525" y="1023386"/>
            <a:ext cx="64921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Steps in Performing Regression Analysis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15978"/>
            <a:ext cx="757960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200000"/>
              </a:lnSpc>
              <a:buFont typeface="+mj-lt"/>
              <a:buAutoNum type="arabicPeriod" startAt="3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Use software to: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Generate graphs and residual plots.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Provide regression table and goodness-of-fit measures.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09"/>
          <a:stretch/>
        </p:blipFill>
        <p:spPr>
          <a:xfrm>
            <a:off x="8801968" y="2101396"/>
            <a:ext cx="2595014" cy="36098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8433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8" y="970179"/>
            <a:ext cx="6001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Interpreting the Results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80779" y="2097949"/>
            <a:ext cx="9775660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lphaUcPeriod"/>
            </a:pPr>
            <a:r>
              <a:rPr lang="en-US" sz="2800" b="1" dirty="0">
                <a:latin typeface="Alexandria"/>
              </a:rPr>
              <a:t>Scatter plot: </a:t>
            </a:r>
            <a:r>
              <a:rPr lang="en-US" sz="2800" dirty="0">
                <a:latin typeface="Alexandria"/>
              </a:rPr>
              <a:t>Visual trend between X and Y.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p-value for intercept &amp; slope:</a:t>
            </a:r>
          </a:p>
          <a:p>
            <a:pPr marL="1371600" lvl="2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&lt; 0.05: Significant association between X and Y.</a:t>
            </a:r>
          </a:p>
          <a:p>
            <a:pPr marL="1371600" lvl="2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Alexandria"/>
              </a:rPr>
              <a:t>≥ 0.05: No conclusive evidence of association.</a:t>
            </a:r>
          </a:p>
          <a:p>
            <a:pPr marL="514350" indent="-514350" algn="just">
              <a:lnSpc>
                <a:spcPct val="150000"/>
              </a:lnSpc>
              <a:buFont typeface="+mj-lt"/>
              <a:buAutoNum type="alphaUcPeriod"/>
            </a:pPr>
            <a:r>
              <a:rPr lang="en-US" sz="2800" b="1" dirty="0">
                <a:latin typeface="Alexandria"/>
              </a:rPr>
              <a:t>Goodness-of-fit: </a:t>
            </a:r>
            <a:r>
              <a:rPr lang="en-US" sz="2800" dirty="0">
                <a:latin typeface="Alexandria"/>
              </a:rPr>
              <a:t>Evaluates how well the model fits the data.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2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8" y="894747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Predictive Model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78040" y="2497015"/>
            <a:ext cx="99811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Regression equation: </a:t>
            </a:r>
            <a:r>
              <a:rPr lang="en-US" sz="2800" dirty="0">
                <a:latin typeface="Alexandria"/>
              </a:rPr>
              <a:t>Y = a + </a:t>
            </a:r>
            <a:r>
              <a:rPr lang="en-US" sz="2800" dirty="0" err="1">
                <a:latin typeface="Alexandria"/>
              </a:rPr>
              <a:t>bX.</a:t>
            </a:r>
            <a:endParaRPr lang="en-US" sz="2800" dirty="0">
              <a:latin typeface="Alexandria"/>
            </a:endParaRP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Use to predict </a:t>
            </a:r>
            <a:r>
              <a:rPr lang="en-US" sz="2800" dirty="0">
                <a:latin typeface="Alexandria"/>
              </a:rPr>
              <a:t>Y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based on </a:t>
            </a:r>
            <a:r>
              <a:rPr lang="en-US" sz="2800" dirty="0">
                <a:latin typeface="Alexandria"/>
              </a:rPr>
              <a:t>X values.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Residual standard error: </a:t>
            </a:r>
            <a:r>
              <a:rPr lang="en-US" sz="2800" dirty="0">
                <a:latin typeface="Alexandria"/>
              </a:rPr>
              <a:t>Measures prediction accuracy.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27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02195" y="992135"/>
            <a:ext cx="6710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Case Example: </a:t>
            </a: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Weight and Blood Pressure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903292"/>
            <a:ext cx="1051154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Hypothesis: </a:t>
            </a:r>
            <a:r>
              <a:rPr lang="en-US" sz="2800" dirty="0">
                <a:latin typeface="Alexandria"/>
              </a:rPr>
              <a:t>Higher weight is associated with higher BP.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Observations: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Low weight → Low BP (lower-left of scatter plot).</a:t>
            </a:r>
          </a:p>
          <a:p>
            <a:pPr marL="914400" lvl="1" indent="-4572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High weight → High BP (upper-right of scatter plot).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Example regression equation: </a:t>
            </a:r>
            <a:r>
              <a:rPr lang="en-US" sz="2800" dirty="0">
                <a:latin typeface="Alexandria"/>
              </a:rPr>
              <a:t>BP = 76.9 + 0.487 × Weight.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0599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6B4ECB-8D1C-BFF7-C871-9DF99D13B8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FBD578A-5A6D-D22A-2AB1-51286E93E7EB}"/>
              </a:ext>
            </a:extLst>
          </p:cNvPr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0C91EC7-7516-23A6-E1A6-4F66AAAC1CDC}"/>
              </a:ext>
            </a:extLst>
          </p:cNvPr>
          <p:cNvSpPr txBox="1"/>
          <p:nvPr/>
        </p:nvSpPr>
        <p:spPr>
          <a:xfrm>
            <a:off x="3067978" y="822086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(1)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B50D3A8-AA12-2995-6F39-98ADDD8C3D7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BB4998-8BAD-F875-BB9E-440738F8B86B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BC30398-8A1A-D4E9-8CAB-7DB8951D3B51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C65AB371-4A66-85F9-2A6C-94ACE1858BDF}"/>
              </a:ext>
            </a:extLst>
          </p:cNvPr>
          <p:cNvSpPr txBox="1"/>
          <p:nvPr/>
        </p:nvSpPr>
        <p:spPr>
          <a:xfrm>
            <a:off x="928579" y="2000139"/>
            <a:ext cx="10280059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An insurance company wants to estimate a patient's monthly healthcare costs based on the number of chronic conditions they have. Using patient data, they build a regression model where </a:t>
            </a:r>
            <a:r>
              <a:rPr lang="en-US" sz="2800" b="1" dirty="0">
                <a:latin typeface="Alexandria"/>
              </a:rPr>
              <a:t>monthly healthcare cost (in dollars)</a:t>
            </a:r>
            <a:r>
              <a:rPr lang="en-US" sz="2800" dirty="0">
                <a:latin typeface="Alexandria"/>
              </a:rPr>
              <a:t> is the dependent variable and the </a:t>
            </a:r>
            <a:r>
              <a:rPr lang="en-US" sz="2800" b="1" dirty="0">
                <a:latin typeface="Alexandria"/>
              </a:rPr>
              <a:t>number of chronic patients</a:t>
            </a:r>
            <a:r>
              <a:rPr lang="en-US" sz="2800" dirty="0">
                <a:latin typeface="Alexandria"/>
              </a:rPr>
              <a:t> is the independent variable.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6C5463A-2B5B-97E7-8002-DC5734AE1FA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282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3D73F5-1D98-031D-C470-447BB994E6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1EF03F9-07C5-A07F-82B7-615DA13BFB0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16306D4-33CF-3752-8550-F560ECC0B9E9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CDDF300C-6045-10AC-65C3-216719EDAE2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C610698-D0E0-60DB-062D-DA6A5596C26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F061A88-F60E-633E-4907-DAFF303018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5485" y="1155869"/>
            <a:ext cx="5456904" cy="4952309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98E3612-C685-01E9-3507-274CDEA1D91A}"/>
              </a:ext>
            </a:extLst>
          </p:cNvPr>
          <p:cNvSpPr/>
          <p:nvPr/>
        </p:nvSpPr>
        <p:spPr>
          <a:xfrm>
            <a:off x="3125485" y="1155869"/>
            <a:ext cx="5482429" cy="466464"/>
          </a:xfrm>
          <a:prstGeom prst="rect">
            <a:avLst/>
          </a:prstGeom>
          <a:noFill/>
          <a:ln w="57150">
            <a:solidFill>
              <a:srgbClr val="203E5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41935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0211B9-6D01-3D30-418B-9CE6F54A1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27E517DC-BE82-61C6-9B31-ADEC1D31D52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422B04D-446F-30F1-4088-6EBA480A92B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C193CB-D723-D0AF-3B2C-D723E67BBB5D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09941A2-920C-2017-D93D-42D11D7D74D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F2A111C-BA95-4E44-A858-27D776C79E1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80" t="18725" r="42661" b="32421"/>
          <a:stretch/>
        </p:blipFill>
        <p:spPr>
          <a:xfrm>
            <a:off x="1999441" y="1110150"/>
            <a:ext cx="8193117" cy="4952309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9374ED35-0FC8-4504-ABD6-D84772F34153}"/>
              </a:ext>
            </a:extLst>
          </p:cNvPr>
          <p:cNvSpPr/>
          <p:nvPr/>
        </p:nvSpPr>
        <p:spPr>
          <a:xfrm>
            <a:off x="8912985" y="1285192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B1C08A80-1ABF-F076-DA0F-C424C68EAA35}"/>
              </a:ext>
            </a:extLst>
          </p:cNvPr>
          <p:cNvSpPr/>
          <p:nvPr/>
        </p:nvSpPr>
        <p:spPr>
          <a:xfrm>
            <a:off x="9860964" y="3428999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6967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B78530-344B-DED5-FA99-D024F6D286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5BFDFBC-286B-098F-7CFA-453E89D0A7C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529ED30-77CC-1BA6-440C-C7C7B49902DD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87AFBD-EB9C-E296-49C6-41816594C72A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D01C5FA2-DDCC-9646-57D4-5C0F682C34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F4673B-942B-83ED-20D2-454A057D46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9614" y="1155869"/>
            <a:ext cx="9012771" cy="4952309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B26EB0D7-B117-90F6-9D14-45DC0F5E2C7E}"/>
              </a:ext>
            </a:extLst>
          </p:cNvPr>
          <p:cNvSpPr/>
          <p:nvPr/>
        </p:nvSpPr>
        <p:spPr>
          <a:xfrm>
            <a:off x="9672914" y="2966646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D90AE0E1-FB74-7C43-E07A-BEB3D8586D88}"/>
              </a:ext>
            </a:extLst>
          </p:cNvPr>
          <p:cNvSpPr/>
          <p:nvPr/>
        </p:nvSpPr>
        <p:spPr>
          <a:xfrm>
            <a:off x="9582396" y="4171192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98661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FBF769-83EA-0776-4F0D-B163C5E02F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D58E591-402B-8B1A-E8DA-A2A9A3D09AF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A776420-1ED1-FAA2-4D1D-89A93AC79EF0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FBA1B1C-E580-9847-FC1A-2E649A48449D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744C01F-7372-D6F3-7D0B-D4F36A0403F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4504637-16AD-AD1C-065B-56CB17E849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2819" y="1285192"/>
            <a:ext cx="8126361" cy="4287616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AACCA08F-2866-C98F-0F2B-0DAFEC35D62F}"/>
              </a:ext>
            </a:extLst>
          </p:cNvPr>
          <p:cNvSpPr/>
          <p:nvPr/>
        </p:nvSpPr>
        <p:spPr>
          <a:xfrm>
            <a:off x="6095999" y="3158041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60440CE1-25AA-25BE-E84C-48816162597B}"/>
              </a:ext>
            </a:extLst>
          </p:cNvPr>
          <p:cNvSpPr/>
          <p:nvPr/>
        </p:nvSpPr>
        <p:spPr>
          <a:xfrm>
            <a:off x="9937416" y="4814687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0758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55E1AD-EBAE-6CF8-8A23-88088B876D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826A247-D13E-C112-4B05-7DBDF01FC0B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85397CB-DEC0-3813-04BF-9695BE0A8A9E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594119A-68B3-5794-3A91-334C8852D216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1823D1D-752C-89F7-8063-FE3ECAD4E13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CD023D3-6827-F294-0B34-1D7670E9F4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2020" y="1675719"/>
            <a:ext cx="8407960" cy="3506559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8E5823E6-6FC2-654A-161E-D72DD88C1B2C}"/>
              </a:ext>
            </a:extLst>
          </p:cNvPr>
          <p:cNvSpPr/>
          <p:nvPr/>
        </p:nvSpPr>
        <p:spPr>
          <a:xfrm>
            <a:off x="3178506" y="1904624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3CD7C277-E3EB-BC30-1D5D-9A8D4D487D89}"/>
              </a:ext>
            </a:extLst>
          </p:cNvPr>
          <p:cNvSpPr/>
          <p:nvPr/>
        </p:nvSpPr>
        <p:spPr>
          <a:xfrm>
            <a:off x="9955430" y="3613064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Left 9">
            <a:extLst>
              <a:ext uri="{FF2B5EF4-FFF2-40B4-BE49-F238E27FC236}">
                <a16:creationId xmlns:a16="http://schemas.microsoft.com/office/drawing/2014/main" id="{0E80A67A-4C86-5A68-A109-4B66C9D7C8CB}"/>
              </a:ext>
            </a:extLst>
          </p:cNvPr>
          <p:cNvSpPr/>
          <p:nvPr/>
        </p:nvSpPr>
        <p:spPr>
          <a:xfrm>
            <a:off x="9999944" y="4162550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6579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D94F0F-257F-CB3F-6CD8-164C0F198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903B6DE-3056-3BA6-A3E0-E449C7B73E8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CF8C9073-95D7-13FF-B1E0-1B27DC3D845F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09DC964-E492-6445-4AD3-5C1D219F4AF7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9B03E47-CCBE-5162-4D46-009134029F2B}"/>
              </a:ext>
            </a:extLst>
          </p:cNvPr>
          <p:cNvSpPr txBox="1"/>
          <p:nvPr/>
        </p:nvSpPr>
        <p:spPr>
          <a:xfrm>
            <a:off x="1352666" y="1882649"/>
            <a:ext cx="8914984" cy="28973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The regression model's p-values indicate the following: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Model (p = 0.83):</a:t>
            </a:r>
            <a:r>
              <a:rPr lang="en-US" sz="2400" dirty="0">
                <a:latin typeface="Alexandria"/>
              </a:rPr>
              <a:t> No significant overall relationship between the number of chronic patients and monthly healthcare costs.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Intercept (p = 0.584):</a:t>
            </a:r>
            <a:r>
              <a:rPr lang="en-US" sz="2400" dirty="0">
                <a:latin typeface="Alexandria"/>
              </a:rPr>
              <a:t> Baseline costs when chronic conditions are zero are not statistically reliable.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EAA27965-2236-DE7B-F044-7EB0F3A353F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02A1AD6-23F4-3B18-C93E-DE4185270B2B}"/>
              </a:ext>
            </a:extLst>
          </p:cNvPr>
          <p:cNvSpPr txBox="1"/>
          <p:nvPr/>
        </p:nvSpPr>
        <p:spPr>
          <a:xfrm>
            <a:off x="2853305" y="660457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(1)</a:t>
            </a:r>
          </a:p>
        </p:txBody>
      </p:sp>
    </p:spTree>
    <p:extLst>
      <p:ext uri="{BB962C8B-B14F-4D97-AF65-F5344CB8AC3E}">
        <p14:creationId xmlns:p14="http://schemas.microsoft.com/office/powerpoint/2010/main" val="41763151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B7A2D7-B12F-7E4A-EFA4-43F076392A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F10E1F1-E363-0050-3D83-A12D2C252998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271BB7AA-1264-18C6-E9A5-5B907483AC7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253735E-7200-10FD-DD35-6D5D9C3084AD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27036BB-3DCD-8B51-3D51-11DC82C33C92}"/>
              </a:ext>
            </a:extLst>
          </p:cNvPr>
          <p:cNvSpPr txBox="1"/>
          <p:nvPr/>
        </p:nvSpPr>
        <p:spPr>
          <a:xfrm>
            <a:off x="1396444" y="1577579"/>
            <a:ext cx="8914984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Number of Chronic Conditions (p = 0.083):</a:t>
            </a:r>
            <a:r>
              <a:rPr lang="en-US" sz="2400" dirty="0">
                <a:latin typeface="Alexandria"/>
              </a:rPr>
              <a:t> It does not provide strong evidence of a meaningful relationship with monthly healthcare costs.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Implication: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The model is not reliable for estimating monthly healthcare costs based solely on the number of chronic conditions.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09B0D88-271A-32C3-23BC-AEB32127D4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7020D60-310C-18DC-066A-1EF915322DE0}"/>
              </a:ext>
            </a:extLst>
          </p:cNvPr>
          <p:cNvSpPr txBox="1"/>
          <p:nvPr/>
        </p:nvSpPr>
        <p:spPr>
          <a:xfrm>
            <a:off x="2853305" y="660457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(1)</a:t>
            </a:r>
          </a:p>
        </p:txBody>
      </p:sp>
    </p:spTree>
    <p:extLst>
      <p:ext uri="{BB962C8B-B14F-4D97-AF65-F5344CB8AC3E}">
        <p14:creationId xmlns:p14="http://schemas.microsoft.com/office/powerpoint/2010/main" val="25172623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62180" y="1536912"/>
            <a:ext cx="60736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Multiple Linear Regression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3385474" y="3180466"/>
            <a:ext cx="8417320" cy="16516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Understanding Concepts and Interpreting Results</a:t>
            </a: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6061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7" y="975974"/>
            <a:ext cx="60012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What is Multiple Linear Regression?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52865" y="2000139"/>
            <a:ext cx="10231488" cy="38904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A statistical method to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model</a:t>
            </a:r>
            <a:r>
              <a:rPr lang="en-US" sz="2800" dirty="0">
                <a:latin typeface="Alexandria"/>
              </a:rPr>
              <a:t> the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relationship between </a:t>
            </a:r>
            <a:r>
              <a:rPr lang="en-US" sz="2800" dirty="0">
                <a:latin typeface="Alexandria"/>
              </a:rPr>
              <a:t>a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dependent variable </a:t>
            </a:r>
            <a:r>
              <a:rPr lang="en-US" sz="2800" dirty="0">
                <a:latin typeface="Alexandria"/>
              </a:rPr>
              <a:t>and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multiple predictors</a:t>
            </a:r>
            <a:r>
              <a:rPr lang="en-US" sz="2800" dirty="0">
                <a:latin typeface="Alexandria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Used to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predict an outcome </a:t>
            </a:r>
            <a:r>
              <a:rPr lang="en-US" sz="2800" dirty="0">
                <a:latin typeface="Alexandria"/>
              </a:rPr>
              <a:t>variable based on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multiple input variables</a:t>
            </a:r>
            <a:r>
              <a:rPr lang="en-US" sz="2800" dirty="0">
                <a:latin typeface="Alexandria"/>
              </a:rPr>
              <a:t>.</a:t>
            </a: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Extends simple regression by </a:t>
            </a:r>
            <a:r>
              <a:rPr lang="en-US" sz="2800" b="1" dirty="0">
                <a:solidFill>
                  <a:srgbClr val="F58221"/>
                </a:solidFill>
                <a:latin typeface="Alexandria"/>
              </a:rPr>
              <a:t>incorporating multiple independent variables</a:t>
            </a:r>
            <a:r>
              <a:rPr lang="en-US" sz="2800" dirty="0">
                <a:latin typeface="Alexandria"/>
              </a:rPr>
              <a:t>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69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12176" y="978026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Key Terms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01396"/>
            <a:ext cx="812693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Dependent Variable: </a:t>
            </a:r>
            <a:r>
              <a:rPr lang="en-US" sz="2800" dirty="0">
                <a:latin typeface="Alexandria"/>
              </a:rPr>
              <a:t>The outcome variable being predicted.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Independent Variables: </a:t>
            </a:r>
            <a:r>
              <a:rPr lang="en-US" sz="2800" dirty="0">
                <a:latin typeface="Alexandria"/>
              </a:rPr>
              <a:t>Predictors that influence the dependent variable.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t="6553" b="11794"/>
          <a:stretch/>
        </p:blipFill>
        <p:spPr>
          <a:xfrm>
            <a:off x="9119017" y="2101396"/>
            <a:ext cx="2243527" cy="35394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5859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12176" y="975974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Key Terms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09117"/>
            <a:ext cx="812693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Intercept: </a:t>
            </a:r>
            <a:r>
              <a:rPr lang="en-US" sz="2800" dirty="0">
                <a:latin typeface="Alexandria"/>
              </a:rPr>
              <a:t>The predicted value when all predictors are zero.</a:t>
            </a:r>
            <a:endParaRPr lang="en-US" sz="2800" b="1" dirty="0">
              <a:solidFill>
                <a:srgbClr val="F58221"/>
              </a:solidFill>
              <a:latin typeface="Alexandria"/>
            </a:endParaRPr>
          </a:p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solidFill>
                  <a:srgbClr val="F58221"/>
                </a:solidFill>
                <a:latin typeface="Alexandria"/>
              </a:rPr>
              <a:t>Coefficients: </a:t>
            </a:r>
            <a:r>
              <a:rPr lang="en-US" sz="2800" dirty="0">
                <a:latin typeface="Alexandria"/>
              </a:rPr>
              <a:t>Represent the change in the dependent variable for a one-unit change in a predictor, holding others constant.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9241" y="2209117"/>
            <a:ext cx="2293303" cy="33239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0678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5138"/>
          <a:stretch/>
        </p:blipFill>
        <p:spPr>
          <a:xfrm>
            <a:off x="1556390" y="1668806"/>
            <a:ext cx="8595093" cy="352038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01675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7" y="868252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Formulas and Interpretation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52864" y="2132972"/>
            <a:ext cx="1023148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General Model: </a:t>
            </a:r>
            <a:r>
              <a:rPr lang="en-US" sz="2800" dirty="0">
                <a:latin typeface="Alexandria"/>
              </a:rPr>
              <a:t>Y = β0 + β1X1 + β2X2 + ... + β</a:t>
            </a:r>
            <a:r>
              <a:rPr lang="en-US" sz="2800" dirty="0" err="1">
                <a:latin typeface="Alexandria"/>
              </a:rPr>
              <a:t>nXn</a:t>
            </a:r>
            <a:endParaRPr lang="en-US" sz="2800" dirty="0">
              <a:latin typeface="Alexandria"/>
            </a:endParaRP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Coefficients (β): </a:t>
            </a:r>
            <a:r>
              <a:rPr lang="en-US" sz="2800" dirty="0">
                <a:latin typeface="Alexandria"/>
              </a:rPr>
              <a:t>Reflect the impact of each predictor.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Constant Term (β0): </a:t>
            </a:r>
            <a:r>
              <a:rPr lang="en-US" sz="2800" dirty="0">
                <a:latin typeface="Alexandria"/>
              </a:rPr>
              <a:t>Baseline prediction (Intercept).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Example: </a:t>
            </a:r>
            <a:r>
              <a:rPr lang="en-US" sz="2800" dirty="0">
                <a:latin typeface="Alexandria"/>
              </a:rPr>
              <a:t>Y = a + bX1 + cX2 predicts Y using X1 and X2.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579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/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</a14:imgLayer>
                </a14:imgProps>
              </a:ext>
            </a:extLst>
          </a:blip>
          <a:srcRect r="2649"/>
          <a:stretch/>
        </p:blipFill>
        <p:spPr>
          <a:xfrm>
            <a:off x="1698053" y="1155869"/>
            <a:ext cx="8311768" cy="51043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1250960" y="1435935"/>
            <a:ext cx="492443" cy="3399444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2000" b="1" dirty="0">
                <a:solidFill>
                  <a:srgbClr val="F58221"/>
                </a:solidFill>
                <a:latin typeface="Alexandria"/>
              </a:rPr>
              <a:t>Patient satisfaction score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28294" y="2347589"/>
            <a:ext cx="770096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AEEF"/>
                </a:solidFill>
                <a:latin typeface="Alexandria"/>
              </a:rPr>
              <a:t>Age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87279" y="4043975"/>
            <a:ext cx="1321172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AEEF"/>
                </a:solidFill>
                <a:latin typeface="Alexandria"/>
              </a:rPr>
              <a:t>Costs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004633" y="1885924"/>
            <a:ext cx="1005188" cy="46166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00AEEF"/>
                </a:solidFill>
                <a:latin typeface="Alexandria"/>
              </a:rPr>
              <a:t>LOS</a:t>
            </a:r>
          </a:p>
        </p:txBody>
      </p:sp>
      <p:sp>
        <p:nvSpPr>
          <p:cNvPr id="7" name="Left Brace 6"/>
          <p:cNvSpPr/>
          <p:nvPr/>
        </p:nvSpPr>
        <p:spPr>
          <a:xfrm>
            <a:off x="1333001" y="4895686"/>
            <a:ext cx="492443" cy="1009468"/>
          </a:xfrm>
          <a:prstGeom prst="leftBrace">
            <a:avLst/>
          </a:prstGeom>
          <a:ln w="76200">
            <a:solidFill>
              <a:srgbClr val="2D39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2D3956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5292" y="4419535"/>
            <a:ext cx="492443" cy="1840706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lexandria"/>
              </a:rPr>
              <a:t>INTERCEPTS</a:t>
            </a:r>
          </a:p>
        </p:txBody>
      </p:sp>
    </p:spTree>
    <p:extLst>
      <p:ext uri="{BB962C8B-B14F-4D97-AF65-F5344CB8AC3E}">
        <p14:creationId xmlns:p14="http://schemas.microsoft.com/office/powerpoint/2010/main" val="2030452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/>
      <p:bldP spid="11" grpId="0"/>
      <p:bldP spid="7" grpId="0" animBg="1"/>
      <p:bldP spid="1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977851"/>
            <a:ext cx="7545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Applications of Multiple Linear Regression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46135" y="2409500"/>
            <a:ext cx="1069005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Assessing significant associations.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Making predictions and forecasting.</a:t>
            </a:r>
          </a:p>
          <a:p>
            <a:pPr marL="457200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3200" dirty="0">
                <a:latin typeface="Alexandria"/>
              </a:rPr>
              <a:t>Deriving values of parameters with practical meanings.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8" y="970179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Interpreting the Results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62250" y="2715380"/>
            <a:ext cx="7437194" cy="2597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dirty="0">
                <a:latin typeface="Alexandria"/>
              </a:rPr>
              <a:t>The </a:t>
            </a: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P-value </a:t>
            </a:r>
            <a:r>
              <a:rPr lang="en-US" altLang="en-US" sz="2800" dirty="0">
                <a:latin typeface="Alexandria"/>
              </a:rPr>
              <a:t>in the context of multiple linear regression results evaluates the statistical significance of the coefficients and the overall model.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9560" y="1798730"/>
            <a:ext cx="2546279" cy="4020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722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7" y="550912"/>
            <a:ext cx="60012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Interpreting the Results</a:t>
            </a:r>
          </a:p>
          <a:p>
            <a:pPr marL="571500" indent="-571500" algn="ctr">
              <a:buFont typeface="+mj-lt"/>
              <a:buAutoNum type="romanUcPeriod"/>
            </a:pP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P-values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80778" y="2000139"/>
            <a:ext cx="977566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R-squared: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Role: </a:t>
            </a:r>
            <a:r>
              <a:rPr lang="en-US" altLang="en-US" sz="2400" dirty="0">
                <a:latin typeface="Alexandria"/>
              </a:rPr>
              <a:t>The p-value is indirectly related to R</a:t>
            </a:r>
            <a:r>
              <a:rPr lang="en-US" sz="2400" b="1" baseline="30000" dirty="0">
                <a:latin typeface="Alexandria"/>
              </a:rPr>
              <a:t>2</a:t>
            </a:r>
            <a:r>
              <a:rPr lang="en-US" altLang="en-US" sz="2400" dirty="0">
                <a:latin typeface="Alexandria"/>
              </a:rPr>
              <a:t> through the F-test, which tests the overall model fit. 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Interpretation: </a:t>
            </a:r>
            <a:r>
              <a:rPr lang="en-US" altLang="en-US" sz="2400" dirty="0">
                <a:latin typeface="Alexandria"/>
              </a:rPr>
              <a:t>A small p-value for the F-test indicates that the model as a whole is significant, meaning at least one predictor explains a significant portion of the variance in the dependent variable.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52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7" y="550912"/>
            <a:ext cx="60012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Interpreting the Results</a:t>
            </a:r>
          </a:p>
          <a:p>
            <a:pPr marL="571500" indent="-571500" algn="ctr">
              <a:buFont typeface="+mj-lt"/>
              <a:buAutoNum type="romanUcPeriod"/>
            </a:pP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P-values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80778" y="2220260"/>
            <a:ext cx="9775660" cy="28973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Intercept:</a:t>
            </a:r>
            <a:endParaRPr lang="en-US" altLang="en-US" sz="2800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Role:</a:t>
            </a:r>
            <a:r>
              <a:rPr lang="en-US" altLang="en-US" sz="2400" dirty="0">
                <a:latin typeface="Alexandria"/>
              </a:rPr>
              <a:t> Tests whether the intercept is significantly different from zero. 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Interpretation:</a:t>
            </a:r>
            <a:r>
              <a:rPr lang="en-US" altLang="en-US" sz="2400" dirty="0">
                <a:latin typeface="Alexandria"/>
              </a:rPr>
              <a:t> A small p-value (&lt;0.05) suggests that the intercept has a meaningful contribution, though its practical importance depends on the context of the predictors.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06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7" y="550912"/>
            <a:ext cx="60012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Interpreting the Results</a:t>
            </a:r>
          </a:p>
          <a:p>
            <a:pPr marL="571500" indent="-571500" algn="ctr">
              <a:buFont typeface="+mj-lt"/>
              <a:buAutoNum type="romanUcPeriod" startAt="2"/>
            </a:pP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R</a:t>
            </a:r>
            <a:r>
              <a:rPr lang="en-US" sz="2800" b="1" baseline="30000" dirty="0">
                <a:solidFill>
                  <a:srgbClr val="F58221"/>
                </a:solidFill>
                <a:latin typeface="Alexandria"/>
              </a:rPr>
              <a:t>2</a:t>
            </a: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 &amp; Coefficients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80778" y="1938785"/>
            <a:ext cx="9775660" cy="3794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R-squared (Coefficient of Determination):</a:t>
            </a:r>
            <a:endParaRPr lang="en-US" altLang="en-US" sz="2800" dirty="0">
              <a:solidFill>
                <a:srgbClr val="F58221"/>
              </a:solidFill>
              <a:latin typeface="Alexandria"/>
            </a:endParaRPr>
          </a:p>
          <a:p>
            <a:pPr marL="800100" lvl="1" indent="-3429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Definition:</a:t>
            </a:r>
            <a:r>
              <a:rPr lang="en-US" altLang="en-US" sz="2400" dirty="0">
                <a:latin typeface="Alexandria"/>
              </a:rPr>
              <a:t> Represents the proportion of variance in the dependent variable explained by the predictors. </a:t>
            </a:r>
          </a:p>
          <a:p>
            <a:pPr marL="800100" lvl="1" indent="-3429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Interpretation:</a:t>
            </a:r>
            <a:r>
              <a:rPr lang="en-US" altLang="en-US" sz="2400" dirty="0">
                <a:latin typeface="Alexandria"/>
              </a:rPr>
              <a:t> Higher values (closer to 1) indicate a better fit of the model to the data.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839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7" y="550912"/>
            <a:ext cx="60012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Interpreting the Results</a:t>
            </a:r>
          </a:p>
          <a:p>
            <a:pPr marL="571500" indent="-571500" algn="ctr">
              <a:buFont typeface="+mj-lt"/>
              <a:buAutoNum type="romanUcPeriod" startAt="2"/>
            </a:pP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R</a:t>
            </a:r>
            <a:r>
              <a:rPr lang="en-US" sz="2800" b="1" baseline="30000" dirty="0">
                <a:solidFill>
                  <a:srgbClr val="F58221"/>
                </a:solidFill>
                <a:latin typeface="Alexandria"/>
              </a:rPr>
              <a:t>2</a:t>
            </a: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 &amp; Coefficients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11584" y="1956125"/>
            <a:ext cx="9775660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2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Intercept (Constant Term):</a:t>
            </a:r>
          </a:p>
          <a:p>
            <a:pPr marL="800100" lvl="1" indent="-3429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Definition: </a:t>
            </a:r>
            <a:r>
              <a:rPr lang="en-US" altLang="en-US" sz="2400" dirty="0">
                <a:latin typeface="Alexandria"/>
              </a:rPr>
              <a:t>The predicted value of the dependent variable when all predictors are zero. </a:t>
            </a:r>
          </a:p>
          <a:p>
            <a:pPr marL="800100" lvl="1" indent="-34290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Interpretation: </a:t>
            </a:r>
            <a:r>
              <a:rPr lang="en-US" altLang="en-US" sz="2400" dirty="0">
                <a:latin typeface="Alexandria"/>
              </a:rPr>
              <a:t>Serves as the baseline prediction; its relevance depends on whether a zero value for predictors is meaningful.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dirty="0">
              <a:latin typeface="Arial" panose="020B0604020202020204" pitchFamily="34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793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067977" y="550912"/>
            <a:ext cx="600126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00AEEF"/>
                </a:solidFill>
                <a:latin typeface="Alexandria" charset="0"/>
                <a:cs typeface="Alexandria" charset="0"/>
              </a:rPr>
              <a:t>Interpreting the Results</a:t>
            </a:r>
          </a:p>
          <a:p>
            <a:pPr marL="571500" indent="-571500" algn="ctr">
              <a:buFont typeface="+mj-lt"/>
              <a:buAutoNum type="romanUcPeriod" startAt="2"/>
            </a:pP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R</a:t>
            </a:r>
            <a:r>
              <a:rPr lang="en-US" sz="2800" b="1" baseline="30000" dirty="0">
                <a:solidFill>
                  <a:srgbClr val="F58221"/>
                </a:solidFill>
                <a:latin typeface="Alexandria"/>
              </a:rPr>
              <a:t>2</a:t>
            </a:r>
            <a:r>
              <a:rPr lang="en-US" sz="28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 &amp; Coefficients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078039" y="1973795"/>
            <a:ext cx="9981137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lvl="0" indent="-514350" algn="just" eaLnBrk="0" fontAlgn="base" hangingPunct="0">
              <a:lnSpc>
                <a:spcPct val="2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3"/>
            </a:pPr>
            <a:r>
              <a:rPr lang="en-US" altLang="en-US" sz="2800" b="1" dirty="0">
                <a:solidFill>
                  <a:srgbClr val="F58221"/>
                </a:solidFill>
                <a:latin typeface="Alexandria"/>
              </a:rPr>
              <a:t>Coefficients of Multiple Predictors: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Definition: </a:t>
            </a:r>
            <a:r>
              <a:rPr lang="en-US" altLang="en-US" sz="2400" dirty="0">
                <a:latin typeface="Alexandria"/>
              </a:rPr>
              <a:t>Measure the change in the dependent variable for a one-unit change in the predictor, holding other predictors constant. </a:t>
            </a:r>
          </a:p>
          <a:p>
            <a:pPr marL="800100" lvl="1" indent="-3429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400" b="1" dirty="0">
                <a:latin typeface="Alexandria"/>
              </a:rPr>
              <a:t>Interpretation: </a:t>
            </a:r>
            <a:r>
              <a:rPr lang="en-US" altLang="en-US" sz="2400" dirty="0">
                <a:latin typeface="Alexandria"/>
              </a:rPr>
              <a:t>Positive coefficients indicate an increase, and negative coefficients indicate a decrease in the outcome variable with an increase in the predictor.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934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C5E6D2-3DEE-5E6A-B7E0-28B938D97B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C8D6E10-1DB2-B043-31E0-33F02E5B04A4}"/>
              </a:ext>
            </a:extLst>
          </p:cNvPr>
          <p:cNvSpPr/>
          <p:nvPr/>
        </p:nvSpPr>
        <p:spPr>
          <a:xfrm>
            <a:off x="662250" y="16506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26984D-4A3A-FC88-0172-CD7CF33A674A}"/>
              </a:ext>
            </a:extLst>
          </p:cNvPr>
          <p:cNvSpPr txBox="1"/>
          <p:nvPr/>
        </p:nvSpPr>
        <p:spPr>
          <a:xfrm>
            <a:off x="3067978" y="822086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(2)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6823D98-C765-AB68-7197-AE94EFAB356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612A10-5716-C47C-0D10-5B75F5B44C17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BC030E-75FE-EF15-648B-D4DFE0C6943E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1DD6660-83EA-6054-41E8-B44719E58648}"/>
              </a:ext>
            </a:extLst>
          </p:cNvPr>
          <p:cNvSpPr txBox="1"/>
          <p:nvPr/>
        </p:nvSpPr>
        <p:spPr>
          <a:xfrm>
            <a:off x="1049510" y="1958398"/>
            <a:ext cx="10038197" cy="36870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>
                <a:latin typeface="Alexandria"/>
              </a:rPr>
              <a:t>A hospital administrator wants to predict the length of stay (LOS) of patients. Using historical data, the regression model includes the following predictors: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latin typeface="Alexandria"/>
              </a:rPr>
              <a:t>Dependent Variable (Y):</a:t>
            </a:r>
            <a:r>
              <a:rPr lang="en-US" sz="2200" dirty="0">
                <a:latin typeface="Alexandria"/>
              </a:rPr>
              <a:t> Patient’s length of stay (LOS) 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latin typeface="Alexandria"/>
              </a:rPr>
              <a:t>Independent Variables (X):</a:t>
            </a:r>
            <a:r>
              <a:rPr lang="en-US" sz="2200" dirty="0">
                <a:latin typeface="Alexandria"/>
              </a:rPr>
              <a:t> Patient age, number of chronic conditions, and years of suffering comorbidities.</a:t>
            </a:r>
          </a:p>
          <a:p>
            <a:pPr marL="800100" lvl="1" indent="-3429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latin typeface="Alexandria"/>
              </a:rPr>
              <a:t>Question: </a:t>
            </a:r>
            <a:r>
              <a:rPr lang="en-US" sz="2200" dirty="0">
                <a:latin typeface="Alexandria"/>
              </a:rPr>
              <a:t>How can the results the guide number of assigned beds for each department?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26432D8-F97A-7F5A-7BD6-A6E29614DA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509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7119CD-183F-ACB7-6D3B-046A99F7C1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3C559CDD-AD6A-A08D-470E-C83E352FEAE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034AE9CE-7ACF-7AB7-D58F-6CB8C106092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8C4FB8A0-8BFE-B0B7-6B3E-9B4765C96BCD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FBCCF4B-3788-C050-1128-00C64DFDF3E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2ADF41A-B059-F892-21BD-15BCDC32A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1205" y="1308050"/>
            <a:ext cx="7469589" cy="424189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DA6D788-44BE-82CB-287D-485CA39FF922}"/>
              </a:ext>
            </a:extLst>
          </p:cNvPr>
          <p:cNvSpPr/>
          <p:nvPr/>
        </p:nvSpPr>
        <p:spPr>
          <a:xfrm>
            <a:off x="2658970" y="1308050"/>
            <a:ext cx="7171824" cy="466464"/>
          </a:xfrm>
          <a:prstGeom prst="rect">
            <a:avLst/>
          </a:prstGeom>
          <a:noFill/>
          <a:ln w="57150">
            <a:solidFill>
              <a:srgbClr val="203E5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87233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C64232-BF71-9418-A722-558193524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63E421D5-E97E-E2C7-1939-3A5A996CB26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D188FC7-948C-91A5-EA2E-A8922E97098E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3C9E15D-408F-8C89-23D8-90B002FDD5B3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EF31E80-C1AA-D3E7-DFDA-92CAAFF8FF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273120F-4CD8-2364-2B65-05BF1E84D7C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113" t="11171" r="40942" b="39450"/>
          <a:stretch/>
        </p:blipFill>
        <p:spPr>
          <a:xfrm>
            <a:off x="1824829" y="1155869"/>
            <a:ext cx="8058215" cy="4522260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FED5E278-F491-E6DF-6586-5800D282C1F0}"/>
              </a:ext>
            </a:extLst>
          </p:cNvPr>
          <p:cNvSpPr/>
          <p:nvPr/>
        </p:nvSpPr>
        <p:spPr>
          <a:xfrm>
            <a:off x="8607914" y="1380655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39FCE687-12C1-8316-6B0D-B5E53967AF63}"/>
              </a:ext>
            </a:extLst>
          </p:cNvPr>
          <p:cNvSpPr/>
          <p:nvPr/>
        </p:nvSpPr>
        <p:spPr>
          <a:xfrm>
            <a:off x="9631955" y="3186692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4901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801CFB-C73F-6918-027C-751B6CD8D8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35AAF3E-B615-DEDE-2019-0DD150DA0732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F544ACC-9FFB-60C0-2081-ACBFD3DCDB64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431F826-93BF-19A2-0989-FFB93DF64163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A843CE91-D16B-11F9-6A7F-23B860BF2C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B6DD5F2-C402-578D-8EDE-66D3A98A7C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886" y="1251332"/>
            <a:ext cx="7568227" cy="4321476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32965AF9-76B0-410A-BCD7-A756032ED75B}"/>
              </a:ext>
            </a:extLst>
          </p:cNvPr>
          <p:cNvSpPr/>
          <p:nvPr/>
        </p:nvSpPr>
        <p:spPr>
          <a:xfrm>
            <a:off x="7813731" y="2687969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C25BEB49-161B-74BA-6BFA-4BF59B85BE65}"/>
              </a:ext>
            </a:extLst>
          </p:cNvPr>
          <p:cNvSpPr/>
          <p:nvPr/>
        </p:nvSpPr>
        <p:spPr>
          <a:xfrm>
            <a:off x="10162862" y="4212745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13E1CE2F-11E8-CC28-56B2-EBF5291330A5}"/>
              </a:ext>
            </a:extLst>
          </p:cNvPr>
          <p:cNvSpPr/>
          <p:nvPr/>
        </p:nvSpPr>
        <p:spPr>
          <a:xfrm>
            <a:off x="9411466" y="3733285"/>
            <a:ext cx="608370" cy="1443535"/>
          </a:xfrm>
          <a:prstGeom prst="rightBrace">
            <a:avLst/>
          </a:prstGeom>
          <a:ln w="57150">
            <a:solidFill>
              <a:srgbClr val="F582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747893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E1123A-77C7-885F-CF33-6AA7C7A4E0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CA226E9-C249-5D6B-73FD-EE03E26BD3E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E3F4C03C-6AD1-F339-C04C-55B4ED2FAA8D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6C9CE48-BBA6-A31E-0D59-32FE838DCC00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536C9AC9-FECC-EB91-F559-988CB95403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518F773-6553-8536-548D-63413879DF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2540" y="1155869"/>
            <a:ext cx="7729413" cy="4759771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F939517D-6DE4-925C-08BB-EAB892D81E21}"/>
              </a:ext>
            </a:extLst>
          </p:cNvPr>
          <p:cNvSpPr/>
          <p:nvPr/>
        </p:nvSpPr>
        <p:spPr>
          <a:xfrm>
            <a:off x="9226372" y="2944385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744AA54F-B3B2-210A-100E-B3FE28E45EAB}"/>
              </a:ext>
            </a:extLst>
          </p:cNvPr>
          <p:cNvSpPr/>
          <p:nvPr/>
        </p:nvSpPr>
        <p:spPr>
          <a:xfrm>
            <a:off x="10089975" y="4754228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69F0E577-8F5F-8A29-DD8A-001DBFBB6DFF}"/>
              </a:ext>
            </a:extLst>
          </p:cNvPr>
          <p:cNvSpPr/>
          <p:nvPr/>
        </p:nvSpPr>
        <p:spPr>
          <a:xfrm>
            <a:off x="9429163" y="4258596"/>
            <a:ext cx="608370" cy="1443535"/>
          </a:xfrm>
          <a:prstGeom prst="rightBrace">
            <a:avLst/>
          </a:prstGeom>
          <a:ln w="57150">
            <a:solidFill>
              <a:srgbClr val="F582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Arrow: Left 6">
            <a:extLst>
              <a:ext uri="{FF2B5EF4-FFF2-40B4-BE49-F238E27FC236}">
                <a16:creationId xmlns:a16="http://schemas.microsoft.com/office/drawing/2014/main" id="{7B9D1DEF-31AF-F7F0-531E-A4DED179AB1F}"/>
              </a:ext>
            </a:extLst>
          </p:cNvPr>
          <p:cNvSpPr/>
          <p:nvPr/>
        </p:nvSpPr>
        <p:spPr>
          <a:xfrm>
            <a:off x="5284839" y="1042885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Arrow: Left 9">
            <a:extLst>
              <a:ext uri="{FF2B5EF4-FFF2-40B4-BE49-F238E27FC236}">
                <a16:creationId xmlns:a16="http://schemas.microsoft.com/office/drawing/2014/main" id="{A769FA19-218A-F57C-5C8E-2DF24F2677ED}"/>
              </a:ext>
            </a:extLst>
          </p:cNvPr>
          <p:cNvSpPr/>
          <p:nvPr/>
        </p:nvSpPr>
        <p:spPr>
          <a:xfrm>
            <a:off x="6324779" y="4773920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Brace 10">
            <a:extLst>
              <a:ext uri="{FF2B5EF4-FFF2-40B4-BE49-F238E27FC236}">
                <a16:creationId xmlns:a16="http://schemas.microsoft.com/office/drawing/2014/main" id="{7041689D-513A-8B62-E32F-5FBEE11F63C0}"/>
              </a:ext>
            </a:extLst>
          </p:cNvPr>
          <p:cNvSpPr/>
          <p:nvPr/>
        </p:nvSpPr>
        <p:spPr>
          <a:xfrm>
            <a:off x="5663967" y="4278288"/>
            <a:ext cx="608370" cy="1443535"/>
          </a:xfrm>
          <a:prstGeom prst="rightBrace">
            <a:avLst/>
          </a:prstGeom>
          <a:ln w="57150">
            <a:solidFill>
              <a:srgbClr val="F582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10278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7D5FB0-7697-1885-0EB0-C68FE6137A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0ACE570-DEA9-9BB8-66E6-FF3E6AF2BDAF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787B57E3-D0B7-5735-37AC-1BC233C4DB13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FAC711F-12F3-A440-CD21-E9E5ADFD1299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CBC1536A-88DA-59DD-5A5A-C575CAC2D12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65248F7-23A7-CCEB-3499-A7B832925DC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113" t="11171" r="40942" b="39450"/>
          <a:stretch/>
        </p:blipFill>
        <p:spPr>
          <a:xfrm>
            <a:off x="1824829" y="1155869"/>
            <a:ext cx="8058215" cy="4522260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08298B3C-EC5D-4A25-6FE8-0AE3B35EA560}"/>
              </a:ext>
            </a:extLst>
          </p:cNvPr>
          <p:cNvSpPr/>
          <p:nvPr/>
        </p:nvSpPr>
        <p:spPr>
          <a:xfrm>
            <a:off x="8607914" y="1380655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970FFF94-F6BE-750D-DA82-60C89D01F295}"/>
              </a:ext>
            </a:extLst>
          </p:cNvPr>
          <p:cNvSpPr/>
          <p:nvPr/>
        </p:nvSpPr>
        <p:spPr>
          <a:xfrm>
            <a:off x="9204252" y="2699305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74653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B1722F-444F-30CB-005C-B84C3A0C9D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6C21796-88F4-0D95-C5EC-C676D18EBE7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7198979-B328-5143-C36B-D1D8DE119FC7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EB3FFAC6-63A6-4F8F-B968-E42ED9AE1C37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727CCB09-5C52-33C3-288C-E880730F905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D42D00C-5DD4-F921-9E57-EDEE3522D2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4486" y="1155869"/>
            <a:ext cx="7637938" cy="4360319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E9387BBF-79A1-869A-E07A-9FB6BD34E93E}"/>
              </a:ext>
            </a:extLst>
          </p:cNvPr>
          <p:cNvSpPr/>
          <p:nvPr/>
        </p:nvSpPr>
        <p:spPr>
          <a:xfrm>
            <a:off x="9323523" y="2851414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Arrow: Left 3">
            <a:extLst>
              <a:ext uri="{FF2B5EF4-FFF2-40B4-BE49-F238E27FC236}">
                <a16:creationId xmlns:a16="http://schemas.microsoft.com/office/drawing/2014/main" id="{CA26E7E0-D974-13B7-AF71-69719001CCF2}"/>
              </a:ext>
            </a:extLst>
          </p:cNvPr>
          <p:cNvSpPr/>
          <p:nvPr/>
        </p:nvSpPr>
        <p:spPr>
          <a:xfrm>
            <a:off x="10391620" y="4718287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Brace 5">
            <a:extLst>
              <a:ext uri="{FF2B5EF4-FFF2-40B4-BE49-F238E27FC236}">
                <a16:creationId xmlns:a16="http://schemas.microsoft.com/office/drawing/2014/main" id="{50E040FE-8F86-809F-9C00-DC961E2F153B}"/>
              </a:ext>
            </a:extLst>
          </p:cNvPr>
          <p:cNvSpPr/>
          <p:nvPr/>
        </p:nvSpPr>
        <p:spPr>
          <a:xfrm>
            <a:off x="9730808" y="4222655"/>
            <a:ext cx="608370" cy="1443535"/>
          </a:xfrm>
          <a:prstGeom prst="rightBrace">
            <a:avLst/>
          </a:prstGeom>
          <a:ln w="57150">
            <a:solidFill>
              <a:srgbClr val="F5822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54654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4F2168-6A4C-B764-4AAE-9C8BBC315E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41276C3C-7916-E7C5-609A-C1F34E3625BA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4E4B8BA-CFC2-8BC1-71B4-83FF967681D9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360CA080-F0A3-6FFC-2C57-8D4D0015E6D3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F30F7341-F931-F7D3-90E5-30FCF4F900D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07539AE-5980-1FCC-0083-08252335D4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3711" y="1506542"/>
            <a:ext cx="7300452" cy="3658971"/>
          </a:xfrm>
          <a:prstGeom prst="rect">
            <a:avLst/>
          </a:prstGeom>
        </p:spPr>
      </p:pic>
      <p:sp>
        <p:nvSpPr>
          <p:cNvPr id="8" name="Arrow: Left 7">
            <a:extLst>
              <a:ext uri="{FF2B5EF4-FFF2-40B4-BE49-F238E27FC236}">
                <a16:creationId xmlns:a16="http://schemas.microsoft.com/office/drawing/2014/main" id="{C73A6A49-B7A2-0354-E0BD-620B566E9D35}"/>
              </a:ext>
            </a:extLst>
          </p:cNvPr>
          <p:cNvSpPr/>
          <p:nvPr/>
        </p:nvSpPr>
        <p:spPr>
          <a:xfrm>
            <a:off x="4884258" y="2526949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C946F759-F4EF-DCF3-8D9F-2E2225A1ED60}"/>
              </a:ext>
            </a:extLst>
          </p:cNvPr>
          <p:cNvSpPr/>
          <p:nvPr/>
        </p:nvSpPr>
        <p:spPr>
          <a:xfrm>
            <a:off x="6340505" y="3857455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Arrow: Left 5">
            <a:extLst>
              <a:ext uri="{FF2B5EF4-FFF2-40B4-BE49-F238E27FC236}">
                <a16:creationId xmlns:a16="http://schemas.microsoft.com/office/drawing/2014/main" id="{B35D2E55-3CC2-C48F-EBE4-2A4CA0733C1C}"/>
              </a:ext>
            </a:extLst>
          </p:cNvPr>
          <p:cNvSpPr/>
          <p:nvPr/>
        </p:nvSpPr>
        <p:spPr>
          <a:xfrm>
            <a:off x="9421125" y="4342069"/>
            <a:ext cx="811161" cy="484614"/>
          </a:xfrm>
          <a:prstGeom prst="leftArrow">
            <a:avLst/>
          </a:prstGeom>
          <a:solidFill>
            <a:srgbClr val="203E5F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3304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9F798E-477B-33D7-EFC6-8225E1FB44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A8362EA4-2D4C-DF56-FF10-2D4DD9C69B7E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9D3A0A9A-0802-A06C-C3E7-D897B0F00079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614BBFB-9746-4CD9-DD25-DA1663EA0FFC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FC673A8-769D-907F-5125-2AB4BA0D125E}"/>
              </a:ext>
            </a:extLst>
          </p:cNvPr>
          <p:cNvSpPr txBox="1"/>
          <p:nvPr/>
        </p:nvSpPr>
        <p:spPr>
          <a:xfrm>
            <a:off x="1396444" y="1749468"/>
            <a:ext cx="8914984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The regression model is statistically significant (</a:t>
            </a:r>
            <a:r>
              <a:rPr lang="en-US" sz="2400" b="1" dirty="0"/>
              <a:t>p &lt; 0.001</a:t>
            </a:r>
            <a:r>
              <a:rPr lang="en-US" sz="2400" dirty="0"/>
              <a:t>) and explains a very high proportion of the variability in length of stay (LOS), (</a:t>
            </a:r>
            <a:r>
              <a:rPr lang="en-US" sz="2400" b="1" dirty="0"/>
              <a:t>R² = 0.964</a:t>
            </a:r>
            <a:r>
              <a:rPr lang="en-US" sz="2400" dirty="0"/>
              <a:t>).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/>
              <a:t>Implication: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dirty="0"/>
              <a:t>Allocating resources efficiently, focusing on patients predicted to have the highest length of stay.</a:t>
            </a:r>
            <a:endParaRPr lang="en-US" sz="2400" b="1" dirty="0">
              <a:latin typeface="Alexandria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629D5271-8819-F717-BC73-9D525FA2C9C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AEB03EF-C136-CB29-46D1-371F20157CEE}"/>
              </a:ext>
            </a:extLst>
          </p:cNvPr>
          <p:cNvSpPr txBox="1"/>
          <p:nvPr/>
        </p:nvSpPr>
        <p:spPr>
          <a:xfrm>
            <a:off x="2853305" y="660457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Case Scenario (2)</a:t>
            </a:r>
          </a:p>
        </p:txBody>
      </p:sp>
    </p:spTree>
    <p:extLst>
      <p:ext uri="{BB962C8B-B14F-4D97-AF65-F5344CB8AC3E}">
        <p14:creationId xmlns:p14="http://schemas.microsoft.com/office/powerpoint/2010/main" val="50158129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09B6AE-1F0A-83CB-8791-AFEF843A73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D54E8A29-27B8-3682-0236-4B8EB8C2C787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750F8C9-A73F-58E4-769A-2EFC4DB52250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E6697D6-C620-5F9B-46CB-EC0E245F5AA6}"/>
              </a:ext>
            </a:extLst>
          </p:cNvPr>
          <p:cNvSpPr/>
          <p:nvPr/>
        </p:nvSpPr>
        <p:spPr>
          <a:xfrm>
            <a:off x="1181062" y="123947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/>
              <a:t>Simple Linear Regression</a:t>
            </a:r>
            <a:r>
              <a:rPr lang="en-US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/>
              <a:t>Models the relationship between two numerical variables.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E8CA9B0-7080-6842-A289-CC419D9A8087}"/>
              </a:ext>
            </a:extLst>
          </p:cNvPr>
          <p:cNvSpPr txBox="1"/>
          <p:nvPr/>
        </p:nvSpPr>
        <p:spPr>
          <a:xfrm>
            <a:off x="1396444" y="1359070"/>
            <a:ext cx="8914984" cy="38290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50" b="1" dirty="0">
                <a:latin typeface="Alexandria"/>
              </a:rPr>
              <a:t>Simple Linear Regression</a:t>
            </a:r>
            <a:r>
              <a:rPr lang="en-US" sz="2050" dirty="0">
                <a:latin typeface="Alexandria"/>
              </a:rPr>
              <a:t>: Models the relationship between two numerical variables.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50" b="1" dirty="0">
                <a:latin typeface="Alexandria"/>
              </a:rPr>
              <a:t>Multiple Linear Regression</a:t>
            </a:r>
            <a:r>
              <a:rPr lang="en-US" sz="2050" dirty="0">
                <a:latin typeface="Alexandria"/>
              </a:rPr>
              <a:t>: Extends simple regression by including multiple predictors.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050" b="1" dirty="0">
                <a:latin typeface="Alexandria"/>
              </a:rPr>
              <a:t>Interpreting Multiple Linear Regression Results</a:t>
            </a:r>
            <a:r>
              <a:rPr lang="en-US" sz="2050" dirty="0">
                <a:latin typeface="Alexandria"/>
              </a:rPr>
              <a:t>:</a:t>
            </a:r>
            <a:endParaRPr kumimoji="0" lang="en-US" altLang="en-US" sz="205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lexandria"/>
            </a:endParaRPr>
          </a:p>
          <a:p>
            <a:pPr marL="914400" lvl="1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kumimoji="0" lang="en-US" altLang="en-US" sz="2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P-values indicate the significance of predictors and the model as a whole.</a:t>
            </a:r>
          </a:p>
          <a:p>
            <a:pPr marL="914400" lvl="1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kumimoji="0" lang="en-US" altLang="en-US" sz="2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R² reflects the model's goodness of fit.</a:t>
            </a:r>
          </a:p>
          <a:p>
            <a:pPr marL="914400" lvl="1" indent="-4572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kumimoji="0" lang="en-US" altLang="en-US" sz="205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lexandria"/>
              </a:rPr>
              <a:t>Coefficients show the effect of each predictor on the outcome. </a:t>
            </a:r>
            <a:endParaRPr lang="en-US" sz="2050" dirty="0">
              <a:latin typeface="Alexandria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803D3F6A-D159-8F2B-A9D2-EB8F38B287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CD1E526-1383-5F2D-51B6-2119E5498F77}"/>
              </a:ext>
            </a:extLst>
          </p:cNvPr>
          <p:cNvSpPr txBox="1"/>
          <p:nvPr/>
        </p:nvSpPr>
        <p:spPr>
          <a:xfrm>
            <a:off x="2853305" y="660457"/>
            <a:ext cx="60012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Alexandria" charset="0"/>
                <a:cs typeface="Alexandria" charset="0"/>
              </a:rPr>
              <a:t>Wrap up</a:t>
            </a:r>
          </a:p>
        </p:txBody>
      </p:sp>
    </p:spTree>
    <p:extLst>
      <p:ext uri="{BB962C8B-B14F-4D97-AF65-F5344CB8AC3E}">
        <p14:creationId xmlns:p14="http://schemas.microsoft.com/office/powerpoint/2010/main" val="144706944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9DF60C2-416E-4F5A-BFFA-A40357B93B3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1196</Words>
  <Application>Microsoft Office PowerPoint</Application>
  <PresentationFormat>Widescreen</PresentationFormat>
  <Paragraphs>170</Paragraphs>
  <Slides>42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Hayat Farag</cp:lastModifiedBy>
  <cp:revision>162</cp:revision>
  <dcterms:created xsi:type="dcterms:W3CDTF">2023-04-29T09:08:00Z</dcterms:created>
  <dcterms:modified xsi:type="dcterms:W3CDTF">2024-12-01T15:28:55Z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