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48"/>
  </p:notesMasterIdLst>
  <p:handoutMasterIdLst>
    <p:handoutMasterId r:id="rId49"/>
  </p:handoutMasterIdLst>
  <p:sldIdLst>
    <p:sldId id="264" r:id="rId3"/>
    <p:sldId id="569" r:id="rId4"/>
    <p:sldId id="527" r:id="rId5"/>
    <p:sldId id="528" r:id="rId6"/>
    <p:sldId id="529" r:id="rId7"/>
    <p:sldId id="530" r:id="rId8"/>
    <p:sldId id="531" r:id="rId9"/>
    <p:sldId id="532" r:id="rId10"/>
    <p:sldId id="533" r:id="rId11"/>
    <p:sldId id="534" r:id="rId12"/>
    <p:sldId id="535" r:id="rId13"/>
    <p:sldId id="536" r:id="rId14"/>
    <p:sldId id="537" r:id="rId15"/>
    <p:sldId id="538" r:id="rId16"/>
    <p:sldId id="539" r:id="rId17"/>
    <p:sldId id="540" r:id="rId18"/>
    <p:sldId id="541" r:id="rId19"/>
    <p:sldId id="542" r:id="rId20"/>
    <p:sldId id="543" r:id="rId21"/>
    <p:sldId id="544" r:id="rId22"/>
    <p:sldId id="545" r:id="rId23"/>
    <p:sldId id="546" r:id="rId24"/>
    <p:sldId id="547" r:id="rId25"/>
    <p:sldId id="548" r:id="rId26"/>
    <p:sldId id="549" r:id="rId27"/>
    <p:sldId id="550" r:id="rId28"/>
    <p:sldId id="552" r:id="rId29"/>
    <p:sldId id="553" r:id="rId30"/>
    <p:sldId id="554" r:id="rId31"/>
    <p:sldId id="555" r:id="rId32"/>
    <p:sldId id="556" r:id="rId33"/>
    <p:sldId id="557" r:id="rId34"/>
    <p:sldId id="558" r:id="rId35"/>
    <p:sldId id="559" r:id="rId36"/>
    <p:sldId id="560" r:id="rId37"/>
    <p:sldId id="561" r:id="rId38"/>
    <p:sldId id="562" r:id="rId39"/>
    <p:sldId id="570" r:id="rId40"/>
    <p:sldId id="563" r:id="rId41"/>
    <p:sldId id="564" r:id="rId42"/>
    <p:sldId id="565" r:id="rId43"/>
    <p:sldId id="566" r:id="rId44"/>
    <p:sldId id="571" r:id="rId45"/>
    <p:sldId id="567" r:id="rId46"/>
    <p:sldId id="568"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97" autoAdjust="0"/>
    <p:restoredTop sz="89097" autoAdjust="0"/>
  </p:normalViewPr>
  <p:slideViewPr>
    <p:cSldViewPr snapToGrid="0">
      <p:cViewPr varScale="1">
        <p:scale>
          <a:sx n="69" d="100"/>
          <a:sy n="69"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11/25/2022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Eng. Dr. Akram Ali</a:t>
            </a: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7-01T00:28:37.548"/>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0F0CA969-D671-4EDF-A33D-BFB5C28360F6}" emma:medium="tactile" emma:mode="ink">
          <msink:context xmlns:msink="http://schemas.microsoft.com/ink/2010/main" type="writingRegion" rotatedBoundingBox="17590,1781 17605,1781 17605,1796 17590,1796"/>
        </emma:interpretation>
      </emma:emma>
    </inkml:annotationXML>
    <inkml:traceGroup>
      <inkml:annotationXML>
        <emma:emma xmlns:emma="http://www.w3.org/2003/04/emma" version="1.0">
          <emma:interpretation id="{E294FE83-DAD2-45F9-8186-606C6FC6D248}" emma:medium="tactile" emma:mode="ink">
            <msink:context xmlns:msink="http://schemas.microsoft.com/ink/2010/main" type="paragraph" rotatedBoundingBox="17590,1781 17605,1781 17605,1796 17590,1796" alignmentLevel="1"/>
          </emma:interpretation>
        </emma:emma>
      </inkml:annotationXML>
      <inkml:traceGroup>
        <inkml:annotationXML>
          <emma:emma xmlns:emma="http://www.w3.org/2003/04/emma" version="1.0">
            <emma:interpretation id="{C3101931-061D-4660-BB76-79708EC4763E}" emma:medium="tactile" emma:mode="ink">
              <msink:context xmlns:msink="http://schemas.microsoft.com/ink/2010/main" type="line" rotatedBoundingBox="17590,1781 17605,1781 17605,1796 17590,1796"/>
            </emma:interpretation>
          </emma:emma>
        </inkml:annotationXML>
        <inkml:traceGroup>
          <inkml:annotationXML>
            <emma:emma xmlns:emma="http://www.w3.org/2003/04/emma" version="1.0">
              <emma:interpretation id="{911F5573-FAE8-47B3-B31E-93BA18FBA232}" emma:medium="tactile" emma:mode="ink">
                <msink:context xmlns:msink="http://schemas.microsoft.com/ink/2010/main" type="inkWord" rotatedBoundingBox="17590,1781 17605,1781 17605,1796 17590,1796"/>
              </emma:interpretation>
              <emma:one-of disjunction-type="recognition" id="oneOf0">
                <emma:interpretation id="interp0" emma:lang="" emma:confidence="0.5">
                  <emma:literal>.</emma:literal>
                </emma:interpretation>
                <emma:interpretation id="interp1" emma:lang="" emma:confidence="0">
                  <emma:literal>,</emma:literal>
                </emma:interpretation>
                <emma:interpretation id="interp2" emma:lang="" emma:confidence="0">
                  <emma:literal>\</emma:literal>
                </emma:interpretation>
                <emma:interpretation id="interp3" emma:lang="" emma:confidence="0">
                  <emma:literal>`</emma:literal>
                </emma:interpretation>
                <emma:interpretation id="interp4" emma:lang="" emma:confidence="0">
                  <emma:literal>'</emma:literal>
                </emma:interpretation>
              </emma:one-of>
            </emma:emma>
          </inkml:annotationXML>
          <inkml:trace contextRef="#ctx0" brushRef="#br0">0 0 0</inkml:trace>
        </inkml:traceGroup>
      </inkml:traceGroup>
    </inkml:traceGroup>
  </inkml:traceGroup>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7-01T00:28:35.291"/>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D8479FE8-9EBD-4FF8-97DC-6A1196A78CD4}" emma:medium="tactile" emma:mode="ink">
          <msink:context xmlns:msink="http://schemas.microsoft.com/ink/2010/main" type="inkDrawing" rotatedBoundingBox="27598,15846 27613,15846 27613,15861 27598,15861" shapeName="Other"/>
        </emma:interpretation>
      </emma:emma>
    </inkml:annotationXML>
    <inkml:trace contextRef="#ctx0" brushRef="#br0">27599 15847 0</inkml:trace>
  </inkml:traceGroup>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1T00:41:48.976"/>
    </inkml:context>
    <inkml:brush xml:id="br0">
      <inkml:brushProperty name="width" value="0.05292" units="cm"/>
      <inkml:brushProperty name="height" value="0.05292" units="cm"/>
      <inkml:brushProperty name="color" value="#FF0000"/>
    </inkml:brush>
  </inkml:definitions>
  <inkml:trace contextRef="#ctx0" brushRef="#br0">26853 7928 195 0,'-116'-5'63'16,"16"-3"129"-16,15 4-44 0,9-4-58 15,6 0 13-15,5-2-44 0,0 4-8 0,4-5-85 16,11-1-133-16,5 5-49 0,5-2 59 16</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1T22:13:04.940"/>
    </inkml:context>
    <inkml:brush xml:id="br0">
      <inkml:brushProperty name="width" value="0.05292" units="cm"/>
      <inkml:brushProperty name="height" value="0.05292" units="cm"/>
      <inkml:brushProperty name="color" value="#FF0000"/>
    </inkml:brush>
  </inkml:definitions>
  <inkml:trace contextRef="#ctx0" brushRef="#br0">14598 12069 1456 0,'0'0'-209'0,"0"0"-131"0,0 0 70 0,2-34 76 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11/25/2022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Eng. Dr. Akram Ali</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a:t>
            </a:fld>
            <a:endParaRPr lang="en-US"/>
          </a:p>
        </p:txBody>
      </p:sp>
    </p:spTree>
    <p:extLst>
      <p:ext uri="{BB962C8B-B14F-4D97-AF65-F5344CB8AC3E}">
        <p14:creationId xmlns:p14="http://schemas.microsoft.com/office/powerpoint/2010/main" val="3216296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RIGOR : </a:t>
            </a:r>
            <a:r>
              <a:rPr lang="ar-EG" dirty="0"/>
              <a:t>دقة</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4</a:t>
            </a:fld>
            <a:endParaRPr lang="en-US"/>
          </a:p>
        </p:txBody>
      </p:sp>
    </p:spTree>
    <p:extLst>
      <p:ext uri="{BB962C8B-B14F-4D97-AF65-F5344CB8AC3E}">
        <p14:creationId xmlns:p14="http://schemas.microsoft.com/office/powerpoint/2010/main" val="15571975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5</a:t>
            </a:fld>
            <a:endParaRPr lang="en-US"/>
          </a:p>
        </p:txBody>
      </p:sp>
    </p:spTree>
    <p:extLst>
      <p:ext uri="{BB962C8B-B14F-4D97-AF65-F5344CB8AC3E}">
        <p14:creationId xmlns:p14="http://schemas.microsoft.com/office/powerpoint/2010/main" val="396057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Replaced with DAD</a:t>
            </a:r>
            <a:r>
              <a:rPr lang="en-US" baseline="0" dirty="0"/>
              <a:t> (Disciplined Agile Delivery)</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8</a:t>
            </a:fld>
            <a:endParaRPr lang="en-US"/>
          </a:p>
        </p:txBody>
      </p:sp>
    </p:spTree>
    <p:extLst>
      <p:ext uri="{BB962C8B-B14F-4D97-AF65-F5344CB8AC3E}">
        <p14:creationId xmlns:p14="http://schemas.microsoft.com/office/powerpoint/2010/main" val="32860075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Dog</a:t>
            </a:r>
            <a:r>
              <a:rPr lang="en-US" baseline="0" dirty="0"/>
              <a:t> Sizes</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45</a:t>
            </a:fld>
            <a:endParaRPr lang="en-US"/>
          </a:p>
        </p:txBody>
      </p:sp>
    </p:spTree>
    <p:extLst>
      <p:ext uri="{BB962C8B-B14F-4D97-AF65-F5344CB8AC3E}">
        <p14:creationId xmlns:p14="http://schemas.microsoft.com/office/powerpoint/2010/main" val="14678786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a:t>Eng. Dr. </a:t>
            </a:r>
            <a:r>
              <a:rPr lang="en-US" dirty="0" err="1"/>
              <a:t>Akram</a:t>
            </a:r>
            <a:r>
              <a:rPr lang="en-US" dirty="0"/>
              <a:t> Ali</a:t>
            </a:r>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a:t>Summer 2022</a:t>
            </a:r>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a:t>Summer 2022</a:t>
            </a:r>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a:t>Summer 2022</a:t>
            </a:r>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a:t>Summer 2022</a:t>
            </a:r>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a:t>Summer 2022</a:t>
            </a:r>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a:t>Summer 2022</a:t>
            </a:r>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34647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38384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b="1" dirty="0">
                <a:solidFill>
                  <a:srgbClr val="53728A"/>
                </a:solidFill>
              </a:rPr>
              <a:t>Eng. Dr. </a:t>
            </a:r>
            <a:r>
              <a:rPr lang="en-US" b="1" dirty="0" err="1">
                <a:solidFill>
                  <a:srgbClr val="53728A"/>
                </a:solidFill>
              </a:rPr>
              <a:t>Akram</a:t>
            </a:r>
            <a:r>
              <a:rPr lang="en-US" b="1" dirty="0">
                <a:solidFill>
                  <a:srgbClr val="53728A"/>
                </a:solidFill>
              </a:rPr>
              <a:t> Ali</a:t>
            </a: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77595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122182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Summer 2022</a:t>
            </a:r>
          </a:p>
        </p:txBody>
      </p:sp>
      <p:sp>
        <p:nvSpPr>
          <p:cNvPr id="8" name="Footer Placeholder 7"/>
          <p:cNvSpPr>
            <a:spLocks noGrp="1"/>
          </p:cNvSpPr>
          <p:nvPr>
            <p:ph type="ftr" sz="quarter" idx="11"/>
          </p:nvPr>
        </p:nvSpPr>
        <p:spPr/>
        <p:txBody>
          <a:bodyPr/>
          <a:lstStyle/>
          <a:p>
            <a:r>
              <a:rPr lang="en-US" b="1">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936845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Summer 2022</a:t>
            </a:r>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605973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Summer 2022</a:t>
            </a:r>
          </a:p>
        </p:txBody>
      </p:sp>
      <p:sp>
        <p:nvSpPr>
          <p:cNvPr id="3" name="Footer Placeholder 2"/>
          <p:cNvSpPr>
            <a:spLocks noGrp="1"/>
          </p:cNvSpPr>
          <p:nvPr>
            <p:ph type="ftr" sz="quarter" idx="11"/>
          </p:nvPr>
        </p:nvSpPr>
        <p:spPr/>
        <p:txBody>
          <a:bodyPr/>
          <a:lstStyle/>
          <a:p>
            <a:r>
              <a:rPr lang="en-US" b="1">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977623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14436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451088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4511720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b="1" dirty="0">
                <a:solidFill>
                  <a:srgbClr val="53728A"/>
                </a:solidFill>
              </a:rPr>
              <a:t>Eng. Dr. </a:t>
            </a:r>
            <a:r>
              <a:rPr lang="en-US" b="1" dirty="0" err="1">
                <a:solidFill>
                  <a:srgbClr val="53728A"/>
                </a:solidFill>
              </a:rPr>
              <a:t>Akram</a:t>
            </a:r>
            <a:r>
              <a:rPr lang="en-US" b="1" dirty="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72783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Summer 2022</a:t>
            </a:r>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Summer 2022</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39058943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customXml" Target="../ink/ink1.xml"/><Relationship Id="rId12" Type="http://schemas.openxmlformats.org/officeDocument/2006/relationships/image" Target="../media/image13.emf"/><Relationship Id="rId2" Type="http://schemas.openxmlformats.org/officeDocument/2006/relationships/image" Target="../media/image4.emf"/><Relationship Id="rId1" Type="http://schemas.openxmlformats.org/officeDocument/2006/relationships/slideLayout" Target="../slideLayouts/slideLayout13.xml"/><Relationship Id="rId9" Type="http://schemas.openxmlformats.org/officeDocument/2006/relationships/customXml" Target="../ink/ink2.xml"/></Relationships>
</file>

<file path=ppt/slides/_rels/slide10.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18.emf"/></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customXml" Target="../ink/ink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br>
              <a:rPr lang="en-US" sz="5400" b="1" dirty="0">
                <a:solidFill>
                  <a:schemeClr val="bg1"/>
                </a:solidFill>
                <a:latin typeface="+mn-lt"/>
              </a:rPr>
            </a:br>
            <a:r>
              <a:rPr lang="en-US" sz="5400" b="1" dirty="0">
                <a:solidFill>
                  <a:schemeClr val="bg1"/>
                </a:solidFill>
                <a:ea typeface="+mj-ea"/>
                <a:cs typeface="+mj-cs"/>
              </a:rPr>
              <a:t>PMG 622</a:t>
            </a:r>
            <a:br>
              <a:rPr lang="en-US" sz="5400" b="1" dirty="0">
                <a:solidFill>
                  <a:schemeClr val="bg1"/>
                </a:solidFill>
                <a:latin typeface="+mn-lt"/>
              </a:rPr>
            </a:br>
            <a:r>
              <a:rPr lang="en-US" sz="5300" b="1" dirty="0">
                <a:solidFill>
                  <a:schemeClr val="bg1"/>
                </a:solidFill>
                <a:latin typeface="+mn-lt"/>
              </a:rPr>
              <a:t>Agile Project Management</a:t>
            </a:r>
            <a:br>
              <a:rPr lang="en-US" b="1" dirty="0">
                <a:solidFill>
                  <a:schemeClr val="bg1"/>
                </a:solidFill>
                <a:latin typeface="+mn-lt"/>
              </a:rPr>
            </a:br>
            <a:r>
              <a:rPr lang="en-US" sz="5400" dirty="0">
                <a:solidFill>
                  <a:srgbClr val="FFFF00"/>
                </a:solidFill>
                <a:latin typeface="+mn-lt"/>
              </a:rPr>
              <a:t>LECTURE 08: </a:t>
            </a:r>
            <a:r>
              <a:rPr lang="en-US" sz="4900" b="1" dirty="0">
                <a:solidFill>
                  <a:srgbClr val="FF0000"/>
                </a:solidFill>
                <a:latin typeface="+mn-lt"/>
              </a:rPr>
              <a:t>ANNEX A3</a:t>
            </a:r>
            <a:br>
              <a:rPr lang="en-US" sz="4900" dirty="0">
                <a:solidFill>
                  <a:srgbClr val="FF0000"/>
                </a:solidFill>
                <a:latin typeface="+mn-lt"/>
              </a:rPr>
            </a:br>
            <a:r>
              <a:rPr lang="en-US" sz="4900" dirty="0">
                <a:solidFill>
                  <a:srgbClr val="FF0000"/>
                </a:solidFill>
                <a:latin typeface="+mn-lt"/>
              </a:rPr>
              <a:t>OVERVIEW OF AGILE AND LEAN FRAMEWORKS [2/2] </a:t>
            </a:r>
            <a:r>
              <a:rPr lang="en-US" sz="5400" dirty="0">
                <a:solidFill>
                  <a:srgbClr val="FFFF00"/>
                </a:solidFill>
                <a:latin typeface="+mn-lt"/>
              </a:rPr>
              <a:t>&amp; TAILORING</a:t>
            </a:r>
            <a:endParaRPr lang="en-US" sz="5400" b="1" dirty="0">
              <a:solidFill>
                <a:srgbClr val="FFFF00"/>
              </a:solidFill>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5" name="Footer Placeholder 4"/>
          <p:cNvSpPr>
            <a:spLocks noGrp="1"/>
          </p:cNvSpPr>
          <p:nvPr>
            <p:ph type="ftr" sz="quarter" idx="11"/>
          </p:nvPr>
        </p:nvSpPr>
        <p:spPr/>
        <p:txBody>
          <a:bodyPr/>
          <a:lstStyle/>
          <a:p>
            <a:r>
              <a:rPr lang="en-US"/>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a:solidFill>
                <a:srgbClr val="00B0F0"/>
              </a:solidFill>
            </a:endParaRPr>
          </a:p>
          <a:p>
            <a:pPr>
              <a:spcBef>
                <a:spcPts val="600"/>
              </a:spcBef>
            </a:pPr>
            <a:r>
              <a:rPr lang="ar-EG" b="1" dirty="0">
                <a:solidFill>
                  <a:srgbClr val="00B0F0"/>
                </a:solidFill>
              </a:rPr>
              <a:t>دكتور مهندس استشاري ادارة المشروعات</a:t>
            </a:r>
            <a:endParaRPr lang="en-US" b="1" dirty="0">
              <a:solidFill>
                <a:srgbClr val="00B0F0"/>
              </a:solidFill>
            </a:endParaRPr>
          </a:p>
          <a:p>
            <a:pPr>
              <a:spcBef>
                <a:spcPts val="600"/>
              </a:spcBef>
            </a:pPr>
            <a:r>
              <a:rPr lang="en-US" b="1" dirty="0">
                <a:solidFill>
                  <a:srgbClr val="00B0F0"/>
                </a:solidFill>
              </a:rPr>
              <a:t>Eng. Dr. </a:t>
            </a:r>
            <a:r>
              <a:rPr lang="en-US" b="1" dirty="0" err="1">
                <a:solidFill>
                  <a:srgbClr val="00B0F0"/>
                </a:solidFill>
              </a:rPr>
              <a:t>Akram</a:t>
            </a:r>
            <a:r>
              <a:rPr lang="en-US" b="1" dirty="0">
                <a:solidFill>
                  <a:srgbClr val="00B0F0"/>
                </a:solidFill>
              </a:rPr>
              <a:t> Mustafa </a:t>
            </a:r>
            <a:r>
              <a:rPr lang="en-US" b="1" dirty="0" err="1">
                <a:solidFill>
                  <a:srgbClr val="00B0F0"/>
                </a:solidFill>
              </a:rPr>
              <a:t>Suliman</a:t>
            </a:r>
            <a:r>
              <a:rPr lang="en-US" b="1" dirty="0">
                <a:solidFill>
                  <a:srgbClr val="00B0F0"/>
                </a:solidFill>
              </a:rPr>
              <a:t> Ali,</a:t>
            </a:r>
          </a:p>
          <a:p>
            <a:r>
              <a:rPr lang="en-US" sz="2300" b="1" i="1" dirty="0">
                <a:solidFill>
                  <a:srgbClr val="00B0F0"/>
                </a:solidFill>
              </a:rPr>
              <a:t>PhD. AU, BEng. &amp; MSc. AAST, CEng </a:t>
            </a:r>
            <a:r>
              <a:rPr lang="en-US" sz="2300" b="1" i="1" dirty="0" err="1">
                <a:solidFill>
                  <a:srgbClr val="00B0F0"/>
                </a:solidFill>
              </a:rPr>
              <a:t>CMarEng</a:t>
            </a:r>
            <a:r>
              <a:rPr lang="en-US" sz="2300" b="1" i="1" dirty="0">
                <a:solidFill>
                  <a:srgbClr val="00B0F0"/>
                </a:solidFill>
              </a:rPr>
              <a:t> </a:t>
            </a:r>
            <a:r>
              <a:rPr lang="en-US" sz="2300" b="1" i="1" dirty="0" err="1">
                <a:solidFill>
                  <a:srgbClr val="00B0F0"/>
                </a:solidFill>
              </a:rPr>
              <a:t>MIMarEST</a:t>
            </a:r>
            <a:r>
              <a:rPr lang="en-US" sz="2300" b="1" i="1" dirty="0">
                <a:solidFill>
                  <a:srgbClr val="00B0F0"/>
                </a:solidFill>
              </a:rPr>
              <a:t>, PE, PMP®,</a:t>
            </a:r>
          </a:p>
          <a:p>
            <a:r>
              <a:rPr lang="en-US" sz="2300" b="1" i="1" dirty="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Topic raised as a question by one of the colleagues.</a:t>
            </a:r>
          </a:p>
          <a:p>
            <a:r>
              <a:rPr lang="en-US" dirty="0"/>
              <a:t>In very close relation to our Forum on Value.</a:t>
            </a:r>
          </a:p>
          <a:p>
            <a:r>
              <a:rPr lang="en-US" dirty="0"/>
              <a:t>Founded in </a:t>
            </a:r>
            <a:r>
              <a:rPr lang="en-US" dirty="0" err="1"/>
              <a:t>Juran’s</a:t>
            </a:r>
            <a:r>
              <a:rPr lang="en-US" dirty="0"/>
              <a:t> work</a:t>
            </a:r>
          </a:p>
          <a:p>
            <a:r>
              <a:rPr lang="en-US" dirty="0"/>
              <a:t>You can add any input related to Quality by Design or other work of </a:t>
            </a:r>
            <a:r>
              <a:rPr lang="en-US" dirty="0" err="1"/>
              <a:t>Juran</a:t>
            </a:r>
            <a:r>
              <a:rPr lang="en-US" dirty="0"/>
              <a:t> and any of the main Quality Gurus.</a:t>
            </a:r>
          </a:p>
          <a:p>
            <a:endParaRPr lang="en-US" dirty="0"/>
          </a:p>
        </p:txBody>
      </p:sp>
      <p:sp>
        <p:nvSpPr>
          <p:cNvPr id="7" name="Explosion 1 6"/>
          <p:cNvSpPr/>
          <p:nvPr/>
        </p:nvSpPr>
        <p:spPr>
          <a:xfrm rot="364609">
            <a:off x="6678586" y="4466225"/>
            <a:ext cx="5557979" cy="3780249"/>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Forum Topic: QUALITY BY DESIGN</a:t>
            </a:r>
          </a:p>
        </p:txBody>
      </p:sp>
      <p:sp>
        <p:nvSpPr>
          <p:cNvPr id="2" name="Title 1"/>
          <p:cNvSpPr>
            <a:spLocks noGrp="1"/>
          </p:cNvSpPr>
          <p:nvPr>
            <p:ph type="title"/>
          </p:nvPr>
        </p:nvSpPr>
        <p:spPr/>
        <p:txBody>
          <a:bodyPr/>
          <a:lstStyle/>
          <a:p>
            <a:r>
              <a:rPr lang="en-US" dirty="0"/>
              <a:t>Quality by design</a:t>
            </a: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53728A"/>
                </a:solidFill>
                <a:effectLst/>
                <a:uLnTx/>
                <a:uFillTx/>
                <a:latin typeface="Calibri" panose="020F0502020204030204"/>
                <a:ea typeface="+mn-ea"/>
                <a:cs typeface="+mn-cs"/>
              </a:rPr>
              <a:t>Eng. Dr. Akram Ali</a:t>
            </a:r>
            <a:endPar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2624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6" presetClass="emph" presetSubtype="0" fill="hold" grpId="1" nodeType="afterEffect">
                                  <p:stCondLst>
                                    <p:cond delay="0"/>
                                  </p:stCondLst>
                                  <p:childTnLst>
                                    <p:animScale>
                                      <p:cBhvr>
                                        <p:cTn id="13" dur="25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b="1" dirty="0"/>
              <a:t>DYNAMIC SYSTEMS DEVELOPMENT METHOD</a:t>
            </a:r>
            <a:endParaRPr lang="en-US" dirty="0"/>
          </a:p>
        </p:txBody>
      </p:sp>
      <p:sp>
        <p:nvSpPr>
          <p:cNvPr id="8" name="Text Placeholder 7"/>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Tree>
    <p:extLst>
      <p:ext uri="{BB962C8B-B14F-4D97-AF65-F5344CB8AC3E}">
        <p14:creationId xmlns:p14="http://schemas.microsoft.com/office/powerpoint/2010/main" val="2020069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DSDM</a:t>
            </a:r>
          </a:p>
        </p:txBody>
      </p:sp>
      <p:sp>
        <p:nvSpPr>
          <p:cNvPr id="3" name="Content Placeholder 2"/>
          <p:cNvSpPr>
            <a:spLocks noGrp="1"/>
          </p:cNvSpPr>
          <p:nvPr>
            <p:ph idx="1"/>
          </p:nvPr>
        </p:nvSpPr>
        <p:spPr/>
        <p:txBody>
          <a:bodyPr>
            <a:normAutofit/>
          </a:bodyPr>
          <a:lstStyle/>
          <a:p>
            <a:r>
              <a:rPr lang="en-US" dirty="0"/>
              <a:t>Dynamic Systems Development Method (DSDM) is an agile project delivery framework initially designed to add more rigor to existing iterative methods popular in the 1990s. </a:t>
            </a:r>
          </a:p>
          <a:p>
            <a:r>
              <a:rPr lang="en-US" dirty="0"/>
              <a:t>It was developed as a noncommercial collaboration among industry leaders.</a:t>
            </a:r>
          </a:p>
          <a:p>
            <a:r>
              <a:rPr lang="en-US" dirty="0"/>
              <a:t>DSDM is known best for its emphasis on </a:t>
            </a:r>
            <a:r>
              <a:rPr lang="en-US" b="1" dirty="0"/>
              <a:t>constraint-driven delivery</a:t>
            </a:r>
            <a:r>
              <a:rPr lang="en-US" dirty="0"/>
              <a:t>. </a:t>
            </a:r>
          </a:p>
          <a:p>
            <a:r>
              <a:rPr lang="en-US" dirty="0"/>
              <a:t>The framework will set </a:t>
            </a:r>
            <a:r>
              <a:rPr lang="en-US" b="1" u="sng" dirty="0"/>
              <a:t>cost, quality, and time </a:t>
            </a:r>
            <a:r>
              <a:rPr lang="en-US" dirty="0"/>
              <a:t>at the outset, and then use formalized prioritization of scope to meet those constraints.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Tree>
    <p:extLst>
      <p:ext uri="{BB962C8B-B14F-4D97-AF65-F5344CB8AC3E}">
        <p14:creationId xmlns:p14="http://schemas.microsoft.com/office/powerpoint/2010/main" val="24600305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Constraint-driven agility</a:t>
            </a:r>
          </a:p>
        </p:txBody>
      </p:sp>
      <p:pic>
        <p:nvPicPr>
          <p:cNvPr id="8" name="Content Placeholder 7"/>
          <p:cNvPicPr>
            <a:picLocks noGrp="1" noChangeAspect="1"/>
          </p:cNvPicPr>
          <p:nvPr>
            <p:ph idx="1"/>
          </p:nvPr>
        </p:nvPicPr>
        <p:blipFill>
          <a:blip r:embed="rId3"/>
          <a:stretch>
            <a:fillRect/>
          </a:stretch>
        </p:blipFill>
        <p:spPr>
          <a:xfrm>
            <a:off x="838200" y="1319814"/>
            <a:ext cx="10591482" cy="5401662"/>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spTree>
    <p:extLst>
      <p:ext uri="{BB962C8B-B14F-4D97-AF65-F5344CB8AC3E}">
        <p14:creationId xmlns:p14="http://schemas.microsoft.com/office/powerpoint/2010/main" val="32498911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Dsdm</a:t>
            </a:r>
            <a:r>
              <a:rPr lang="en-US" dirty="0"/>
              <a:t> principles</a:t>
            </a:r>
          </a:p>
        </p:txBody>
      </p:sp>
      <p:sp>
        <p:nvSpPr>
          <p:cNvPr id="3" name="Content Placeholder 2"/>
          <p:cNvSpPr>
            <a:spLocks noGrp="1"/>
          </p:cNvSpPr>
          <p:nvPr>
            <p:ph idx="1"/>
          </p:nvPr>
        </p:nvSpPr>
        <p:spPr/>
        <p:txBody>
          <a:bodyPr/>
          <a:lstStyle/>
          <a:p>
            <a:pPr marL="514350" indent="-514350">
              <a:buFont typeface="+mj-lt"/>
              <a:buAutoNum type="arabicPeriod"/>
            </a:pPr>
            <a:r>
              <a:rPr lang="en-US" dirty="0"/>
              <a:t>Focus on the business need.</a:t>
            </a:r>
          </a:p>
          <a:p>
            <a:pPr marL="514350" indent="-514350">
              <a:buFont typeface="+mj-lt"/>
              <a:buAutoNum type="arabicPeriod"/>
            </a:pPr>
            <a:r>
              <a:rPr lang="en-US" dirty="0"/>
              <a:t>Deliver on time.</a:t>
            </a:r>
          </a:p>
          <a:p>
            <a:pPr marL="514350" indent="-514350">
              <a:buFont typeface="+mj-lt"/>
              <a:buAutoNum type="arabicPeriod"/>
            </a:pPr>
            <a:r>
              <a:rPr lang="en-US" dirty="0"/>
              <a:t>Collaborate.</a:t>
            </a:r>
          </a:p>
          <a:p>
            <a:pPr marL="514350" indent="-514350">
              <a:buFont typeface="+mj-lt"/>
              <a:buAutoNum type="arabicPeriod"/>
            </a:pPr>
            <a:r>
              <a:rPr lang="en-US" dirty="0"/>
              <a:t>Never compromise quality.</a:t>
            </a:r>
          </a:p>
          <a:p>
            <a:pPr marL="514350" indent="-514350">
              <a:buFont typeface="+mj-lt"/>
              <a:buAutoNum type="arabicPeriod"/>
            </a:pPr>
            <a:r>
              <a:rPr lang="en-US" dirty="0"/>
              <a:t>Build incrementally from firm foundations.</a:t>
            </a:r>
          </a:p>
          <a:p>
            <a:pPr marL="514350" indent="-514350">
              <a:buFont typeface="+mj-lt"/>
              <a:buAutoNum type="arabicPeriod"/>
            </a:pPr>
            <a:r>
              <a:rPr lang="en-US" dirty="0"/>
              <a:t>Develop iteratively.</a:t>
            </a:r>
          </a:p>
          <a:p>
            <a:pPr marL="514350" indent="-514350">
              <a:buFont typeface="+mj-lt"/>
              <a:buAutoNum type="arabicPeriod"/>
            </a:pPr>
            <a:r>
              <a:rPr lang="en-US" dirty="0"/>
              <a:t>Communicate continuously and clearly.</a:t>
            </a:r>
          </a:p>
          <a:p>
            <a:pPr marL="514350" indent="-514350">
              <a:buFont typeface="+mj-lt"/>
              <a:buAutoNum type="arabicPeriod"/>
            </a:pPr>
            <a:r>
              <a:rPr lang="en-US" dirty="0"/>
              <a:t>Demonstrate control (use appropriate techniques).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spTree>
    <p:extLst>
      <p:ext uri="{BB962C8B-B14F-4D97-AF65-F5344CB8AC3E}">
        <p14:creationId xmlns:p14="http://schemas.microsoft.com/office/powerpoint/2010/main" val="23648053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UNIFIED PROCESS</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Tree>
    <p:extLst>
      <p:ext uri="{BB962C8B-B14F-4D97-AF65-F5344CB8AC3E}">
        <p14:creationId xmlns:p14="http://schemas.microsoft.com/office/powerpoint/2010/main" val="31869838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a</a:t>
            </a:r>
            <a:r>
              <a:rPr lang="en-US" cap="none" dirty="0" err="1"/>
              <a:t>gile</a:t>
            </a:r>
            <a:r>
              <a:rPr lang="en-US" dirty="0" err="1"/>
              <a:t>UP</a:t>
            </a:r>
            <a:endParaRPr lang="en-US" dirty="0"/>
          </a:p>
        </p:txBody>
      </p:sp>
      <p:sp>
        <p:nvSpPr>
          <p:cNvPr id="3" name="Content Placeholder 2"/>
          <p:cNvSpPr>
            <a:spLocks noGrp="1"/>
          </p:cNvSpPr>
          <p:nvPr>
            <p:ph idx="1"/>
          </p:nvPr>
        </p:nvSpPr>
        <p:spPr/>
        <p:txBody>
          <a:bodyPr/>
          <a:lstStyle/>
          <a:p>
            <a:r>
              <a:rPr lang="en-US" dirty="0"/>
              <a:t>The Agile Unified Process (</a:t>
            </a:r>
            <a:r>
              <a:rPr lang="en-US" dirty="0" err="1"/>
              <a:t>AgileUP</a:t>
            </a:r>
            <a:r>
              <a:rPr lang="en-US" dirty="0"/>
              <a:t>) is an offshoot of the Unified Process (UP) for software projects. </a:t>
            </a:r>
          </a:p>
          <a:p>
            <a:r>
              <a:rPr lang="en-US" dirty="0"/>
              <a:t>It features more accelerated cycles and less heavyweight processes than its Unified Process predecessor. </a:t>
            </a:r>
          </a:p>
          <a:p>
            <a:r>
              <a:rPr lang="en-US" dirty="0"/>
              <a:t>The intent is to perform more iterative cycles across seven key disciplines, and incorporate the associated feedback before formal delivery.</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spTree>
    <p:extLst>
      <p:ext uri="{BB962C8B-B14F-4D97-AF65-F5344CB8AC3E}">
        <p14:creationId xmlns:p14="http://schemas.microsoft.com/office/powerpoint/2010/main" val="487218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Key Elements of the Agile Unified Process</a:t>
            </a:r>
            <a:endParaRPr lang="en-US" dirty="0"/>
          </a:p>
        </p:txBody>
      </p:sp>
      <p:pic>
        <p:nvPicPr>
          <p:cNvPr id="7" name="Content Placeholder 6"/>
          <p:cNvPicPr>
            <a:picLocks noGrp="1" noChangeAspect="1"/>
          </p:cNvPicPr>
          <p:nvPr>
            <p:ph idx="1"/>
          </p:nvPr>
        </p:nvPicPr>
        <p:blipFill>
          <a:blip r:embed="rId2"/>
          <a:stretch>
            <a:fillRect/>
          </a:stretch>
        </p:blipFill>
        <p:spPr>
          <a:xfrm>
            <a:off x="126723" y="2019869"/>
            <a:ext cx="11924249" cy="3958101"/>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mc:AlternateContent xmlns:mc="http://schemas.openxmlformats.org/markup-compatibility/2006" xmlns:p14="http://schemas.microsoft.com/office/powerpoint/2010/main">
        <mc:Choice Requires="p14">
          <p:contentPart p14:bwMode="auto" r:id="rId3">
            <p14:nvContentPartPr>
              <p14:cNvPr id="20" name="Ink 19"/>
              <p14:cNvContentPartPr/>
              <p14:nvPr/>
            </p14:nvContentPartPr>
            <p14:xfrm>
              <a:off x="6332647" y="641482"/>
              <a:ext cx="360" cy="360"/>
            </p14:xfrm>
          </p:contentPart>
        </mc:Choice>
        <mc:Fallback xmlns="">
          <p:pic>
            <p:nvPicPr>
              <p:cNvPr id="20" name="Ink 19"/>
              <p:cNvPicPr/>
              <p:nvPr/>
            </p:nvPicPr>
            <p:blipFill>
              <a:blip r:embed="rId8"/>
              <a:stretch>
                <a:fillRect/>
              </a:stretch>
            </p:blipFill>
            <p:spPr>
              <a:xfrm>
                <a:off x="6320767" y="629602"/>
                <a:ext cx="24120" cy="2412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24" name="Ink 23"/>
              <p14:cNvContentPartPr/>
              <p14:nvPr/>
            </p14:nvContentPartPr>
            <p14:xfrm>
              <a:off x="9935640" y="5704920"/>
              <a:ext cx="360" cy="360"/>
            </p14:xfrm>
          </p:contentPart>
        </mc:Choice>
        <mc:Fallback xmlns="">
          <p:pic>
            <p:nvPicPr>
              <p:cNvPr id="24" name="Ink 23"/>
              <p:cNvPicPr/>
              <p:nvPr/>
            </p:nvPicPr>
            <p:blipFill>
              <a:blip r:embed="rId12"/>
              <a:stretch>
                <a:fillRect/>
              </a:stretch>
            </p:blipFill>
            <p:spPr>
              <a:xfrm>
                <a:off x="9923760" y="5693040"/>
                <a:ext cx="24120" cy="24120"/>
              </a:xfrm>
              <a:prstGeom prst="rect">
                <a:avLst/>
              </a:prstGeom>
            </p:spPr>
          </p:pic>
        </mc:Fallback>
      </mc:AlternateContent>
    </p:spTree>
    <p:extLst>
      <p:ext uri="{BB962C8B-B14F-4D97-AF65-F5344CB8AC3E}">
        <p14:creationId xmlns:p14="http://schemas.microsoft.com/office/powerpoint/2010/main" val="36560598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relative sizes of the four phases of the Unified Process.</a:t>
            </a:r>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11155" y="1915745"/>
            <a:ext cx="10120952" cy="4003893"/>
          </a:xfr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9388800" y="2822400"/>
              <a:ext cx="278640" cy="32040"/>
            </p14:xfrm>
          </p:contentPart>
        </mc:Choice>
        <mc:Fallback xmlns="">
          <p:pic>
            <p:nvPicPr>
              <p:cNvPr id="3" name="Ink 2"/>
              <p:cNvPicPr/>
              <p:nvPr/>
            </p:nvPicPr>
            <p:blipFill>
              <a:blip r:embed="rId4"/>
              <a:stretch>
                <a:fillRect/>
              </a:stretch>
            </p:blipFill>
            <p:spPr>
              <a:xfrm>
                <a:off x="9385920" y="2819520"/>
                <a:ext cx="284400" cy="37800"/>
              </a:xfrm>
              <a:prstGeom prst="rect">
                <a:avLst/>
              </a:prstGeom>
            </p:spPr>
          </p:pic>
        </mc:Fallback>
      </mc:AlternateContent>
    </p:spTree>
    <p:extLst>
      <p:ext uri="{BB962C8B-B14F-4D97-AF65-F5344CB8AC3E}">
        <p14:creationId xmlns:p14="http://schemas.microsoft.com/office/powerpoint/2010/main" val="27718114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09693" y="0"/>
            <a:ext cx="9772614" cy="6914124"/>
          </a:xfrm>
        </p:spPr>
      </p:pic>
    </p:spTree>
    <p:extLst>
      <p:ext uri="{BB962C8B-B14F-4D97-AF65-F5344CB8AC3E}">
        <p14:creationId xmlns:p14="http://schemas.microsoft.com/office/powerpoint/2010/main" val="1769452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SCALING FRAMEWORKS</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Tree>
    <p:extLst>
      <p:ext uri="{BB962C8B-B14F-4D97-AF65-F5344CB8AC3E}">
        <p14:creationId xmlns:p14="http://schemas.microsoft.com/office/powerpoint/2010/main" val="9572461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dirty="0"/>
              <a:t>SCRUM OF SCRUMS</a:t>
            </a:r>
          </a:p>
        </p:txBody>
      </p:sp>
      <p:sp>
        <p:nvSpPr>
          <p:cNvPr id="10" name="Text Placeholder 9"/>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23410771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err="1"/>
              <a:t>S</a:t>
            </a:r>
            <a:r>
              <a:rPr lang="en-US" cap="none" dirty="0" err="1"/>
              <a:t>o</a:t>
            </a:r>
            <a:r>
              <a:rPr lang="en-US" dirty="0" err="1"/>
              <a:t>S</a:t>
            </a:r>
            <a:endParaRPr lang="en-US" dirty="0"/>
          </a:p>
        </p:txBody>
      </p:sp>
      <p:sp>
        <p:nvSpPr>
          <p:cNvPr id="8" name="Content Placeholder 7"/>
          <p:cNvSpPr>
            <a:spLocks noGrp="1"/>
          </p:cNvSpPr>
          <p:nvPr>
            <p:ph idx="1"/>
          </p:nvPr>
        </p:nvSpPr>
        <p:spPr/>
        <p:txBody>
          <a:bodyPr>
            <a:normAutofit fontScale="92500"/>
          </a:bodyPr>
          <a:lstStyle/>
          <a:p>
            <a:r>
              <a:rPr lang="en-US" dirty="0"/>
              <a:t>Scrum of Scrums (</a:t>
            </a:r>
            <a:r>
              <a:rPr lang="en-US" dirty="0" err="1"/>
              <a:t>SoS</a:t>
            </a:r>
            <a:r>
              <a:rPr lang="en-US" dirty="0"/>
              <a:t>), also known as “meta Scrum,” is a technique used when two or more Scrum teams consisting of three to nine members each need to coordinate their work instead of one large Scrum team. </a:t>
            </a:r>
          </a:p>
          <a:p>
            <a:r>
              <a:rPr lang="en-US" dirty="0"/>
              <a:t>A representative from each team attends a meeting with the other team representative(s), potentially daily but typically two to three times a week. The daily meeting is conducted similar to the daily standup in Scrum where the representative reports completed work, next set of work, any current impediments, and potential upcoming impediments that might block the other team(s). </a:t>
            </a:r>
          </a:p>
          <a:p>
            <a:r>
              <a:rPr lang="en-US" dirty="0"/>
              <a:t>The goal is to ensure the teams are coordinating work and removing impediments to optimize the efficiency of all the teams.</a:t>
            </a:r>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spTree>
    <p:extLst>
      <p:ext uri="{BB962C8B-B14F-4D97-AF65-F5344CB8AC3E}">
        <p14:creationId xmlns:p14="http://schemas.microsoft.com/office/powerpoint/2010/main" val="6690593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stretch>
            <a:fillRect/>
          </a:stretch>
        </p:blipFill>
        <p:spPr>
          <a:xfrm>
            <a:off x="587477" y="25921"/>
            <a:ext cx="11017045" cy="6889725"/>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10818802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b="1" dirty="0"/>
              <a:t>SCALED AGILE FRAMEWORK</a:t>
            </a:r>
            <a:endParaRPr lang="en-US" dirty="0"/>
          </a:p>
        </p:txBody>
      </p:sp>
      <p:sp>
        <p:nvSpPr>
          <p:cNvPr id="8" name="Text Placeholder 7"/>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6372150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err="1"/>
              <a:t>SAF</a:t>
            </a:r>
            <a:r>
              <a:rPr lang="en-US" cap="none" dirty="0" err="1"/>
              <a:t>e</a:t>
            </a:r>
            <a:r>
              <a:rPr lang="en-US" dirty="0"/>
              <a:t>®</a:t>
            </a:r>
          </a:p>
        </p:txBody>
      </p:sp>
      <p:sp>
        <p:nvSpPr>
          <p:cNvPr id="8" name="Content Placeholder 7"/>
          <p:cNvSpPr>
            <a:spLocks noGrp="1"/>
          </p:cNvSpPr>
          <p:nvPr>
            <p:ph idx="1"/>
          </p:nvPr>
        </p:nvSpPr>
        <p:spPr/>
        <p:txBody>
          <a:bodyPr/>
          <a:lstStyle/>
          <a:p>
            <a:r>
              <a:rPr lang="en-US" dirty="0"/>
              <a:t>Focuses on providing a knowledge base of patterns for scaling development work across all levels of the enterprise.</a:t>
            </a:r>
          </a:p>
          <a:p>
            <a:r>
              <a:rPr lang="en-US" dirty="0"/>
              <a:t>focuses on detailing practices, roles, and activities at the portfolio, program, and team levels with an emphasis on organizing the enterprise around value streams that focus on providing continuous value to the customer.</a:t>
            </a:r>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1345438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SAF</a:t>
            </a:r>
            <a:r>
              <a:rPr lang="en-US" cap="none" dirty="0" err="1"/>
              <a:t>e</a:t>
            </a:r>
            <a:r>
              <a:rPr lang="en-US" dirty="0"/>
              <a:t>® principles</a:t>
            </a:r>
          </a:p>
        </p:txBody>
      </p:sp>
      <p:sp>
        <p:nvSpPr>
          <p:cNvPr id="3" name="Content Placeholder 2"/>
          <p:cNvSpPr>
            <a:spLocks noGrp="1"/>
          </p:cNvSpPr>
          <p:nvPr>
            <p:ph idx="1"/>
          </p:nvPr>
        </p:nvSpPr>
        <p:spPr/>
        <p:txBody>
          <a:bodyPr>
            <a:normAutofit fontScale="92500" lnSpcReduction="10000"/>
          </a:bodyPr>
          <a:lstStyle/>
          <a:p>
            <a:pPr marL="514350" indent="-514350">
              <a:buFont typeface="+mj-lt"/>
              <a:buAutoNum type="arabicPeriod"/>
            </a:pPr>
            <a:r>
              <a:rPr lang="en-US" dirty="0"/>
              <a:t>Take an economic view.</a:t>
            </a:r>
          </a:p>
          <a:p>
            <a:pPr marL="514350" indent="-514350">
              <a:buFont typeface="+mj-lt"/>
              <a:buAutoNum type="arabicPeriod"/>
            </a:pPr>
            <a:r>
              <a:rPr lang="en-US" dirty="0"/>
              <a:t>Apply systems thinking.</a:t>
            </a:r>
          </a:p>
          <a:p>
            <a:pPr marL="514350" indent="-514350">
              <a:buFont typeface="+mj-lt"/>
              <a:buAutoNum type="arabicPeriod"/>
            </a:pPr>
            <a:r>
              <a:rPr lang="en-US" dirty="0"/>
              <a:t>Assume variability; preserve options.</a:t>
            </a:r>
          </a:p>
          <a:p>
            <a:pPr marL="514350" indent="-514350">
              <a:buFont typeface="+mj-lt"/>
              <a:buAutoNum type="arabicPeriod"/>
            </a:pPr>
            <a:r>
              <a:rPr lang="en-US" dirty="0"/>
              <a:t>Build incrementally with fast, integrated learning cycles.</a:t>
            </a:r>
          </a:p>
          <a:p>
            <a:pPr marL="514350" indent="-514350">
              <a:buFont typeface="+mj-lt"/>
              <a:buAutoNum type="arabicPeriod"/>
            </a:pPr>
            <a:r>
              <a:rPr lang="en-US" dirty="0"/>
              <a:t>Base milestones on objective evaluation of working systems.</a:t>
            </a:r>
          </a:p>
          <a:p>
            <a:pPr marL="514350" indent="-514350">
              <a:buFont typeface="+mj-lt"/>
              <a:buAutoNum type="arabicPeriod"/>
            </a:pPr>
            <a:r>
              <a:rPr lang="en-US" dirty="0"/>
              <a:t>Visualize and limit work in progress, reduce batch sizes, and manage queue lengths.</a:t>
            </a:r>
          </a:p>
          <a:p>
            <a:pPr marL="514350" indent="-514350">
              <a:buFont typeface="+mj-lt"/>
              <a:buAutoNum type="arabicPeriod"/>
            </a:pPr>
            <a:r>
              <a:rPr lang="en-US" dirty="0"/>
              <a:t>Apply cadence; synchronize with cross-domain planning.</a:t>
            </a:r>
          </a:p>
          <a:p>
            <a:pPr marL="514350" indent="-514350">
              <a:buFont typeface="+mj-lt"/>
              <a:buAutoNum type="arabicPeriod"/>
            </a:pPr>
            <a:r>
              <a:rPr lang="en-US" dirty="0"/>
              <a:t>Unlock the intrinsic motivation of knowledge workers.</a:t>
            </a:r>
          </a:p>
          <a:p>
            <a:pPr marL="514350" indent="-514350">
              <a:buFont typeface="+mj-lt"/>
              <a:buAutoNum type="arabicPeriod"/>
            </a:pPr>
            <a:r>
              <a:rPr lang="en-US" dirty="0"/>
              <a:t>Decentralize decision making.</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1828855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LARGE SCALE SCRUM (</a:t>
            </a:r>
            <a:r>
              <a:rPr lang="en-US" b="1" dirty="0" err="1"/>
              <a:t>L</a:t>
            </a:r>
            <a:r>
              <a:rPr lang="en-US" b="1" cap="none" dirty="0" err="1"/>
              <a:t>e</a:t>
            </a:r>
            <a:r>
              <a:rPr lang="en-US" b="1" dirty="0" err="1"/>
              <a:t>SS</a:t>
            </a:r>
            <a:r>
              <a:rPr lang="en-US" b="1" dirty="0"/>
              <a:t>)</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31021585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err="1"/>
              <a:t>L</a:t>
            </a:r>
            <a:r>
              <a:rPr lang="en-US" cap="none" dirty="0" err="1"/>
              <a:t>e</a:t>
            </a:r>
            <a:r>
              <a:rPr lang="en-US" dirty="0" err="1"/>
              <a:t>SS</a:t>
            </a:r>
            <a:endParaRPr lang="en-US" dirty="0"/>
          </a:p>
        </p:txBody>
      </p:sp>
      <p:sp>
        <p:nvSpPr>
          <p:cNvPr id="8" name="Content Placeholder 7"/>
          <p:cNvSpPr>
            <a:spLocks noGrp="1"/>
          </p:cNvSpPr>
          <p:nvPr>
            <p:ph idx="1"/>
          </p:nvPr>
        </p:nvSpPr>
        <p:spPr/>
        <p:txBody>
          <a:bodyPr>
            <a:normAutofit/>
          </a:bodyPr>
          <a:lstStyle/>
          <a:p>
            <a:r>
              <a:rPr lang="en-US" dirty="0"/>
              <a:t>Large Scale Scrum (</a:t>
            </a:r>
            <a:r>
              <a:rPr lang="en-US" dirty="0" err="1"/>
              <a:t>LeSS</a:t>
            </a:r>
            <a:r>
              <a:rPr lang="en-US" dirty="0"/>
              <a:t>) is a framework for organizing several development teams toward a common goal extending the Scrum method.</a:t>
            </a:r>
          </a:p>
          <a:p>
            <a:r>
              <a:rPr lang="en-US" dirty="0"/>
              <a:t>The core organizing principle is to retain as much as possible of the elements of the conventional single-team Scrum model. </a:t>
            </a:r>
          </a:p>
          <a:p>
            <a:r>
              <a:rPr lang="en-US" dirty="0"/>
              <a:t>This helps minimize any extensions to the model that might create unnecessary confusion or complexity.</a:t>
            </a:r>
          </a:p>
          <a:p>
            <a:r>
              <a:rPr lang="en-US" dirty="0"/>
              <a:t>In order to extend Scrum without losing its essence, </a:t>
            </a:r>
            <a:r>
              <a:rPr lang="en-US" dirty="0" err="1"/>
              <a:t>LeSS</a:t>
            </a:r>
            <a:r>
              <a:rPr lang="en-US" dirty="0"/>
              <a:t> promotes the use of certain discerning principles, such as systems thinking, whole product focus, transparency, and others.</a:t>
            </a:r>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952153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Comparison of </a:t>
            </a:r>
            <a:r>
              <a:rPr lang="en-US" b="1" dirty="0" err="1"/>
              <a:t>L</a:t>
            </a:r>
            <a:r>
              <a:rPr lang="en-US" b="1" cap="none" dirty="0" err="1"/>
              <a:t>e</a:t>
            </a:r>
            <a:r>
              <a:rPr lang="en-US" b="1" dirty="0" err="1"/>
              <a:t>SS</a:t>
            </a:r>
            <a:r>
              <a:rPr lang="en-US" b="1" dirty="0"/>
              <a:t> and Scrum</a:t>
            </a:r>
            <a:endParaRPr lang="en-US" dirty="0"/>
          </a:p>
        </p:txBody>
      </p:sp>
      <p:pic>
        <p:nvPicPr>
          <p:cNvPr id="7" name="Content Placeholder 6"/>
          <p:cNvPicPr>
            <a:picLocks noGrp="1" noChangeAspect="1"/>
          </p:cNvPicPr>
          <p:nvPr>
            <p:ph idx="1"/>
          </p:nvPr>
        </p:nvPicPr>
        <p:blipFill>
          <a:blip r:embed="rId2"/>
          <a:stretch>
            <a:fillRect/>
          </a:stretch>
        </p:blipFill>
        <p:spPr>
          <a:xfrm>
            <a:off x="423081" y="1455514"/>
            <a:ext cx="11424777" cy="4900835"/>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spTree>
    <p:extLst>
      <p:ext uri="{BB962C8B-B14F-4D97-AF65-F5344CB8AC3E}">
        <p14:creationId xmlns:p14="http://schemas.microsoft.com/office/powerpoint/2010/main" val="37944157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ENTERPRISE SCRUM</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37313797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ENTERPRISE SCRUM</a:t>
            </a:r>
            <a:endParaRPr lang="en-US" dirty="0"/>
          </a:p>
        </p:txBody>
      </p:sp>
      <p:sp>
        <p:nvSpPr>
          <p:cNvPr id="3" name="Content Placeholder 2"/>
          <p:cNvSpPr>
            <a:spLocks noGrp="1"/>
          </p:cNvSpPr>
          <p:nvPr>
            <p:ph idx="1"/>
          </p:nvPr>
        </p:nvSpPr>
        <p:spPr/>
        <p:txBody>
          <a:bodyPr>
            <a:normAutofit/>
          </a:bodyPr>
          <a:lstStyle/>
          <a:p>
            <a:r>
              <a:rPr lang="en-US" dirty="0"/>
              <a:t>Enterprise Scrum is a framework designed to apply the Scrum method on a more holistic organizational level rather than a single product development effort. </a:t>
            </a:r>
          </a:p>
          <a:p>
            <a:r>
              <a:rPr lang="en-US" dirty="0"/>
              <a:t>Specifically, the framework advises organization leaders to:</a:t>
            </a:r>
          </a:p>
          <a:p>
            <a:pPr lvl="1"/>
            <a:r>
              <a:rPr lang="en-US" dirty="0"/>
              <a:t>Extend the use of Scrum across all aspects of the organization;</a:t>
            </a:r>
          </a:p>
          <a:p>
            <a:pPr lvl="1"/>
            <a:r>
              <a:rPr lang="en-US" dirty="0"/>
              <a:t>Generalize the Scrum techniques to apply easily at those various aspects; and</a:t>
            </a:r>
          </a:p>
          <a:p>
            <a:pPr lvl="1"/>
            <a:r>
              <a:rPr lang="en-US" dirty="0"/>
              <a:t>Scale the Scrum method with supplemental techniques as necessary.</a:t>
            </a:r>
          </a:p>
          <a:p>
            <a:r>
              <a:rPr lang="en-US" dirty="0"/>
              <a:t>The intent is to use agile approaches beyond project execution by enabling disruptive innovation.</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7651991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DISCIPLINED AGILE (DA)</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9071977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a:t>
            </a:r>
          </a:p>
        </p:txBody>
      </p:sp>
      <p:sp>
        <p:nvSpPr>
          <p:cNvPr id="3" name="Content Placeholder 2"/>
          <p:cNvSpPr>
            <a:spLocks noGrp="1"/>
          </p:cNvSpPr>
          <p:nvPr>
            <p:ph idx="1"/>
          </p:nvPr>
        </p:nvSpPr>
        <p:spPr/>
        <p:txBody>
          <a:bodyPr/>
          <a:lstStyle/>
          <a:p>
            <a:r>
              <a:rPr lang="en-US" dirty="0"/>
              <a:t>Disciplined Agile (DA) is a process decision framework that integrates several agile best practices into a comprehensive model. </a:t>
            </a:r>
          </a:p>
          <a:p>
            <a:r>
              <a:rPr lang="en-US" dirty="0"/>
              <a:t>DA was designed to offer a balance between those popular methods deemed to be either too narrow in focus (e.g., Scrum) or too prescriptive in detail (e.g., </a:t>
            </a:r>
            <a:r>
              <a:rPr lang="en-US" dirty="0" err="1"/>
              <a:t>AgileUP</a:t>
            </a:r>
            <a:r>
              <a:rPr lang="en-US" dirty="0"/>
              <a:t>).</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Tree>
    <p:extLst>
      <p:ext uri="{BB962C8B-B14F-4D97-AF65-F5344CB8AC3E}">
        <p14:creationId xmlns:p14="http://schemas.microsoft.com/office/powerpoint/2010/main" val="40131305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 principles</a:t>
            </a:r>
          </a:p>
        </p:txBody>
      </p:sp>
      <p:sp>
        <p:nvSpPr>
          <p:cNvPr id="3" name="Content Placeholder 2"/>
          <p:cNvSpPr>
            <a:spLocks noGrp="1"/>
          </p:cNvSpPr>
          <p:nvPr>
            <p:ph idx="1"/>
          </p:nvPr>
        </p:nvSpPr>
        <p:spPr/>
        <p:txBody>
          <a:bodyPr/>
          <a:lstStyle/>
          <a:p>
            <a:r>
              <a:rPr lang="en-US" b="1" dirty="0"/>
              <a:t>People-first. </a:t>
            </a:r>
            <a:r>
              <a:rPr lang="en-US" dirty="0"/>
              <a:t>Enumerating roles and organization elements at various levels.</a:t>
            </a:r>
          </a:p>
          <a:p>
            <a:r>
              <a:rPr lang="en-US" b="1" dirty="0"/>
              <a:t>Learning-oriented. </a:t>
            </a:r>
            <a:r>
              <a:rPr lang="en-US" dirty="0"/>
              <a:t>Encouraging collaborative improvement.</a:t>
            </a:r>
          </a:p>
          <a:p>
            <a:r>
              <a:rPr lang="en-US" b="1" dirty="0"/>
              <a:t>Full delivery life cycle. </a:t>
            </a:r>
            <a:r>
              <a:rPr lang="en-US" dirty="0"/>
              <a:t>Promoting several fit-for-purpose life cycles.</a:t>
            </a:r>
          </a:p>
          <a:p>
            <a:r>
              <a:rPr lang="en-US" b="1" dirty="0"/>
              <a:t>Goal-driven. </a:t>
            </a:r>
            <a:r>
              <a:rPr lang="en-US" dirty="0"/>
              <a:t>Tailoring processes to achieve specific outcomes.</a:t>
            </a:r>
          </a:p>
          <a:p>
            <a:r>
              <a:rPr lang="en-US" b="1" dirty="0"/>
              <a:t>Enterprise awareness. </a:t>
            </a:r>
            <a:r>
              <a:rPr lang="en-US" dirty="0"/>
              <a:t>Offering guidance on cross-departmental governance.</a:t>
            </a:r>
          </a:p>
          <a:p>
            <a:r>
              <a:rPr lang="en-US" b="1" dirty="0"/>
              <a:t>Scalable. </a:t>
            </a:r>
            <a:r>
              <a:rPr lang="en-US" dirty="0"/>
              <a:t>Covering multiple dimensions of program complexity.</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38137051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APPENDIX X2</a:t>
            </a:r>
            <a:br>
              <a:rPr lang="en-US" b="1" dirty="0"/>
            </a:br>
            <a:r>
              <a:rPr lang="en-US" b="1" dirty="0"/>
              <a:t>ATTRIBUTES THAT INFLUENCE TAILORING</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5061991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FIRST SOME </a:t>
            </a:r>
            <a:r>
              <a:rPr lang="en-US" b="1" dirty="0">
                <a:solidFill>
                  <a:srgbClr val="FF0000"/>
                </a:solidFill>
              </a:rPr>
              <a:t>CAUTIONS!!!!!!!!!!!!</a:t>
            </a:r>
            <a:endParaRPr lang="en-US" dirty="0">
              <a:solidFill>
                <a:srgbClr val="FF0000"/>
              </a:solidFill>
            </a:endParaRPr>
          </a:p>
        </p:txBody>
      </p:sp>
      <p:sp>
        <p:nvSpPr>
          <p:cNvPr id="3" name="Content Placeholder 2"/>
          <p:cNvSpPr>
            <a:spLocks noGrp="1"/>
          </p:cNvSpPr>
          <p:nvPr>
            <p:ph idx="1"/>
          </p:nvPr>
        </p:nvSpPr>
        <p:spPr/>
        <p:txBody>
          <a:bodyPr/>
          <a:lstStyle/>
          <a:p>
            <a:r>
              <a:rPr lang="en-US" dirty="0"/>
              <a:t>Tailoring is an advanced topic that should be undertaken by experienced practitioners who have been successful using agile approaches as originally described in multiple environments before they consider tailoring them. </a:t>
            </a:r>
          </a:p>
          <a:p>
            <a:r>
              <a:rPr lang="en-US" dirty="0"/>
              <a:t>In other words, gain experience and be successful with one approach before attempting to tailor the approach.</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35061764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Shu-Ha-</a:t>
            </a:r>
            <a:r>
              <a:rPr lang="en-US" dirty="0" err="1"/>
              <a:t>Ri</a:t>
            </a:r>
            <a:endParaRPr lang="en-US" dirty="0"/>
          </a:p>
        </p:txBody>
      </p:sp>
      <p:sp>
        <p:nvSpPr>
          <p:cNvPr id="3" name="Content Placeholder 2"/>
          <p:cNvSpPr>
            <a:spLocks noGrp="1"/>
          </p:cNvSpPr>
          <p:nvPr>
            <p:ph idx="1"/>
          </p:nvPr>
        </p:nvSpPr>
        <p:spPr/>
        <p:txBody>
          <a:bodyPr>
            <a:normAutofit/>
          </a:bodyPr>
          <a:lstStyle/>
          <a:p>
            <a:r>
              <a:rPr lang="en-US" dirty="0"/>
              <a:t>Model of skills acquisition describes progression from obeying the rules (Shu 守, means to obey and protect), through consciously moving away from the rules (Ha 破, means to change or digress), and finally through steady practice and improvement finding an individual path (</a:t>
            </a:r>
            <a:r>
              <a:rPr lang="en-US" dirty="0" err="1"/>
              <a:t>Ri</a:t>
            </a:r>
            <a:r>
              <a:rPr lang="en-US" dirty="0"/>
              <a:t> </a:t>
            </a:r>
            <a:r>
              <a:rPr lang="ja-JP" altLang="en-US" dirty="0"/>
              <a:t>離</a:t>
            </a:r>
            <a:r>
              <a:rPr lang="en-US" altLang="ja-JP" dirty="0"/>
              <a:t>, </a:t>
            </a:r>
            <a:r>
              <a:rPr lang="en-US" dirty="0"/>
              <a:t>means to separate or leave). </a:t>
            </a:r>
          </a:p>
          <a:p>
            <a:r>
              <a:rPr lang="en-US" dirty="0"/>
              <a:t>We need to start and practice at the Shu level before we are ready to move to the Ha level to tailor the process or the </a:t>
            </a:r>
            <a:r>
              <a:rPr lang="en-US" dirty="0" err="1"/>
              <a:t>Ri</a:t>
            </a:r>
            <a:r>
              <a:rPr lang="en-US" dirty="0"/>
              <a:t> level to invent a new custom process.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spTree>
    <p:extLst>
      <p:ext uri="{BB962C8B-B14F-4D97-AF65-F5344CB8AC3E}">
        <p14:creationId xmlns:p14="http://schemas.microsoft.com/office/powerpoint/2010/main" val="7582690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TAILORING RECOMMENDATIONS</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23937334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BEWARE OF TAKING THINGS AWAY</a:t>
            </a:r>
          </a:p>
        </p:txBody>
      </p:sp>
      <p:sp>
        <p:nvSpPr>
          <p:cNvPr id="3" name="Content Placeholder 2"/>
          <p:cNvSpPr>
            <a:spLocks noGrp="1"/>
          </p:cNvSpPr>
          <p:nvPr>
            <p:ph idx="1"/>
          </p:nvPr>
        </p:nvSpPr>
        <p:spPr/>
        <p:txBody>
          <a:bodyPr>
            <a:normAutofit/>
          </a:bodyPr>
          <a:lstStyle/>
          <a:p>
            <a:r>
              <a:rPr lang="en-US" dirty="0"/>
              <a:t>Many of the agile practices act as self-supporting pairs. </a:t>
            </a:r>
          </a:p>
          <a:p>
            <a:r>
              <a:rPr lang="en-US" dirty="0"/>
              <a:t>For instance, colocation and frequent business conversations allow for lightweight requirements since gaps in understanding can be filled quickly. </a:t>
            </a:r>
          </a:p>
          <a:p>
            <a:r>
              <a:rPr lang="en-US" dirty="0"/>
              <a:t>Likewise, XP's ruthless testing allows for courageous refactoring as one practice supports the other. </a:t>
            </a:r>
          </a:p>
          <a:p>
            <a:r>
              <a:rPr lang="en-US" dirty="0"/>
              <a:t>Removing something without understanding or addressing its counterbalanced practice will likely create more problems than it solves.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15661511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solidFill>
                  <a:schemeClr val="accent1">
                    <a:lumMod val="50000"/>
                  </a:schemeClr>
                </a:solidFill>
              </a:rPr>
              <a:t>USE THE TAILORING GUIDELINES TABLE</a:t>
            </a:r>
          </a:p>
        </p:txBody>
      </p:sp>
      <p:sp>
        <p:nvSpPr>
          <p:cNvPr id="8" name="Text Placeholder 7"/>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19031517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Very large project teams [1/2]</a:t>
            </a:r>
          </a:p>
        </p:txBody>
      </p:sp>
      <p:sp>
        <p:nvSpPr>
          <p:cNvPr id="8" name="Content Placeholder 7"/>
          <p:cNvSpPr>
            <a:spLocks noGrp="1"/>
          </p:cNvSpPr>
          <p:nvPr>
            <p:ph idx="1"/>
          </p:nvPr>
        </p:nvSpPr>
        <p:spPr/>
        <p:txBody>
          <a:bodyPr>
            <a:normAutofit/>
          </a:bodyPr>
          <a:lstStyle/>
          <a:p>
            <a:r>
              <a:rPr lang="en-US" dirty="0"/>
              <a:t>Restructure large projects as multiple smaller projects. </a:t>
            </a:r>
          </a:p>
          <a:p>
            <a:r>
              <a:rPr lang="en-US" dirty="0"/>
              <a:t>Try a technology trial project first and then an implementation project.</a:t>
            </a:r>
          </a:p>
          <a:p>
            <a:r>
              <a:rPr lang="en-US" dirty="0"/>
              <a:t>Consider more frequent releases of fewer features each, which allows for the creation of smaller project teams.</a:t>
            </a:r>
          </a:p>
          <a:p>
            <a:r>
              <a:rPr lang="en-US" dirty="0"/>
              <a:t>Consider reducing the team down to its critical core members. </a:t>
            </a:r>
          </a:p>
          <a:p>
            <a:r>
              <a:rPr lang="en-US" dirty="0"/>
              <a:t>Often too many people hinder a process, not help it. </a:t>
            </a:r>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32046219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Very large project teams [2/2]</a:t>
            </a:r>
          </a:p>
        </p:txBody>
      </p:sp>
      <p:sp>
        <p:nvSpPr>
          <p:cNvPr id="8" name="Content Placeholder 7"/>
          <p:cNvSpPr>
            <a:spLocks noGrp="1"/>
          </p:cNvSpPr>
          <p:nvPr>
            <p:ph idx="1"/>
          </p:nvPr>
        </p:nvSpPr>
        <p:spPr/>
        <p:txBody>
          <a:bodyPr>
            <a:normAutofit/>
          </a:bodyPr>
          <a:lstStyle/>
          <a:p>
            <a:r>
              <a:rPr lang="en-US" dirty="0"/>
              <a:t>Reducing a team size can reduce churn as well as costs.</a:t>
            </a:r>
          </a:p>
          <a:p>
            <a:r>
              <a:rPr lang="en-US" dirty="0"/>
              <a:t>Break large teams into multiple smaller teams and use program management to synchronize and coordinate.</a:t>
            </a:r>
          </a:p>
          <a:p>
            <a:r>
              <a:rPr lang="en-US" dirty="0"/>
              <a:t>Use agile and lean program management to organize the larger effort.</a:t>
            </a:r>
          </a:p>
          <a:p>
            <a:r>
              <a:rPr lang="en-US" dirty="0"/>
              <a:t>Consider a scaled agile or lean framework such as DA, </a:t>
            </a:r>
            <a:r>
              <a:rPr lang="en-US" dirty="0" err="1"/>
              <a:t>SAFe</a:t>
            </a:r>
            <a:r>
              <a:rPr lang="en-US" dirty="0"/>
              <a:t>®, or </a:t>
            </a:r>
            <a:r>
              <a:rPr lang="en-US" dirty="0" err="1"/>
              <a:t>LeSS</a:t>
            </a:r>
            <a:r>
              <a:rPr lang="en-US" dirty="0"/>
              <a:t>. </a:t>
            </a:r>
          </a:p>
          <a:p>
            <a:r>
              <a:rPr lang="en-US" dirty="0"/>
              <a:t>Each offers some useful ideas, and each carries implementation risks and process weight/cost.</a:t>
            </a:r>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11036245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Dispersed teams [1/2]</a:t>
            </a:r>
          </a:p>
        </p:txBody>
      </p:sp>
      <p:sp>
        <p:nvSpPr>
          <p:cNvPr id="3" name="Content Placeholder 2"/>
          <p:cNvSpPr>
            <a:spLocks noGrp="1"/>
          </p:cNvSpPr>
          <p:nvPr>
            <p:ph idx="1"/>
          </p:nvPr>
        </p:nvSpPr>
        <p:spPr/>
        <p:txBody>
          <a:bodyPr>
            <a:normAutofit/>
          </a:bodyPr>
          <a:lstStyle/>
          <a:p>
            <a:r>
              <a:rPr lang="en-US" dirty="0"/>
              <a:t>Many projects have (some) dispersed team members. </a:t>
            </a:r>
          </a:p>
          <a:p>
            <a:r>
              <a:rPr lang="en-US" dirty="0"/>
              <a:t>Tools like instant messaging, video conferencing, and electronic team boards help bridge many of the communication gaps.</a:t>
            </a:r>
          </a:p>
          <a:p>
            <a:r>
              <a:rPr lang="en-US" dirty="0"/>
              <a:t>When teams are likely to remain stable, set up face-to-face meetings as soon as possible to make future remote conversations more effective. </a:t>
            </a:r>
          </a:p>
          <a:p>
            <a:r>
              <a:rPr lang="en-US" dirty="0"/>
              <a:t>People who have met face-to-face are more likely to enter unfiltered debate because of higher trust.</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5255280" y="4332600"/>
              <a:ext cx="1080" cy="12600"/>
            </p14:xfrm>
          </p:contentPart>
        </mc:Choice>
        <mc:Fallback xmlns="">
          <p:pic>
            <p:nvPicPr>
              <p:cNvPr id="7" name="Ink 6"/>
              <p:cNvPicPr/>
              <p:nvPr/>
            </p:nvPicPr>
            <p:blipFill>
              <a:blip r:embed="rId3"/>
              <a:stretch>
                <a:fillRect/>
              </a:stretch>
            </p:blipFill>
            <p:spPr>
              <a:xfrm>
                <a:off x="5250240" y="4329360"/>
                <a:ext cx="10440" cy="20880"/>
              </a:xfrm>
              <a:prstGeom prst="rect">
                <a:avLst/>
              </a:prstGeom>
            </p:spPr>
          </p:pic>
        </mc:Fallback>
      </mc:AlternateContent>
    </p:spTree>
    <p:extLst>
      <p:ext uri="{BB962C8B-B14F-4D97-AF65-F5344CB8AC3E}">
        <p14:creationId xmlns:p14="http://schemas.microsoft.com/office/powerpoint/2010/main" val="2838739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Dispersed teams [2/2]</a:t>
            </a:r>
          </a:p>
        </p:txBody>
      </p:sp>
      <p:sp>
        <p:nvSpPr>
          <p:cNvPr id="3" name="Content Placeholder 2"/>
          <p:cNvSpPr>
            <a:spLocks noGrp="1"/>
          </p:cNvSpPr>
          <p:nvPr>
            <p:ph idx="1"/>
          </p:nvPr>
        </p:nvSpPr>
        <p:spPr/>
        <p:txBody>
          <a:bodyPr>
            <a:normAutofit/>
          </a:bodyPr>
          <a:lstStyle/>
          <a:p>
            <a:r>
              <a:rPr lang="en-US" dirty="0"/>
              <a:t>When conducting meetings with remote participants where there is a loss of facial and body-language cues, consider round-robin check-ins to ensure participation and check consensus for decisions.</a:t>
            </a:r>
          </a:p>
          <a:p>
            <a:r>
              <a:rPr lang="en-US" dirty="0"/>
              <a:t>Also, consider the use of iteration-based agile approaches.</a:t>
            </a:r>
          </a:p>
          <a:p>
            <a:r>
              <a:rPr lang="en-US" dirty="0"/>
              <a:t>When team members are many time zones apart, consider using whole-project interactions less frequently, while encouraging more personal meetings (two or three people at a time) more frequently.</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5084224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noAutofit/>
          </a:bodyPr>
          <a:lstStyle/>
          <a:p>
            <a:r>
              <a:rPr lang="en-US" sz="2000" b="1" dirty="0"/>
              <a:t>Some safety critical products may require additional documentation and conformance checks beyond what agile processes suggest out-of- the-box [1/2]</a:t>
            </a:r>
          </a:p>
        </p:txBody>
      </p:sp>
      <p:sp>
        <p:nvSpPr>
          <p:cNvPr id="3" name="Content Placeholder 2"/>
          <p:cNvSpPr>
            <a:spLocks noGrp="1"/>
          </p:cNvSpPr>
          <p:nvPr>
            <p:ph idx="1"/>
          </p:nvPr>
        </p:nvSpPr>
        <p:spPr/>
        <p:txBody>
          <a:bodyPr>
            <a:normAutofit/>
          </a:bodyPr>
          <a:lstStyle/>
          <a:p>
            <a:r>
              <a:rPr lang="en-US" dirty="0"/>
              <a:t>Agile approaches can still be used in these environments, but they need to have the appropriate additional layers of conformance review, documentation, and certification that is required by the domain. </a:t>
            </a:r>
          </a:p>
          <a:p>
            <a:r>
              <a:rPr lang="en-US" dirty="0"/>
              <a:t>In that case, documentation could be part of what the team delivers along with finished features. </a:t>
            </a:r>
          </a:p>
          <a:p>
            <a:r>
              <a:rPr lang="en-US" dirty="0"/>
              <a:t>Features may not be done until the documentation is completed.</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Tree>
    <p:extLst>
      <p:ext uri="{BB962C8B-B14F-4D97-AF65-F5344CB8AC3E}">
        <p14:creationId xmlns:p14="http://schemas.microsoft.com/office/powerpoint/2010/main" val="7239994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noAutofit/>
          </a:bodyPr>
          <a:lstStyle/>
          <a:p>
            <a:r>
              <a:rPr lang="en-US" sz="2000" b="1" dirty="0"/>
              <a:t>Some safety critical products may require additional documentation and conformance checks beyond what agile processes suggest out-of- the-box [2/2]</a:t>
            </a:r>
          </a:p>
        </p:txBody>
      </p:sp>
      <p:sp>
        <p:nvSpPr>
          <p:cNvPr id="3" name="Content Placeholder 2"/>
          <p:cNvSpPr>
            <a:spLocks noGrp="1"/>
          </p:cNvSpPr>
          <p:nvPr>
            <p:ph idx="1"/>
          </p:nvPr>
        </p:nvSpPr>
        <p:spPr/>
        <p:txBody>
          <a:bodyPr>
            <a:normAutofit/>
          </a:bodyPr>
          <a:lstStyle/>
          <a:p>
            <a:r>
              <a:rPr lang="en-US" dirty="0"/>
              <a:t>Consider using a hybrid approach (multiple agile approaches) to get the benefits of improved collaboration and communication brought by agile with the added rigor required by the product environment. </a:t>
            </a:r>
          </a:p>
          <a:p>
            <a:r>
              <a:rPr lang="en-US" dirty="0"/>
              <a:t>Aircraft flight system developers and drug companies use agile approaches coupled with their own additional processes to leverage the benefits and retain appropriate controls.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spTree>
    <p:extLst>
      <p:ext uri="{BB962C8B-B14F-4D97-AF65-F5344CB8AC3E}">
        <p14:creationId xmlns:p14="http://schemas.microsoft.com/office/powerpoint/2010/main" val="3193350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Stable requirements and execution process</a:t>
            </a:r>
          </a:p>
        </p:txBody>
      </p:sp>
      <p:sp>
        <p:nvSpPr>
          <p:cNvPr id="3" name="Content Placeholder 2"/>
          <p:cNvSpPr>
            <a:spLocks noGrp="1"/>
          </p:cNvSpPr>
          <p:nvPr>
            <p:ph idx="1"/>
          </p:nvPr>
        </p:nvSpPr>
        <p:spPr/>
        <p:txBody>
          <a:bodyPr>
            <a:normAutofit fontScale="92500" lnSpcReduction="10000"/>
          </a:bodyPr>
          <a:lstStyle/>
          <a:p>
            <a:r>
              <a:rPr lang="en-US" dirty="0"/>
              <a:t>Is agile really needed? If uncertainty in requirements is low, low rates of change, or minimal execution risk, the full suite of agile approaches may not be needed. </a:t>
            </a:r>
          </a:p>
          <a:p>
            <a:r>
              <a:rPr lang="en-US" dirty="0"/>
              <a:t>While any project benefits from increased collaboration and transparency; some of the iterative build and review cycles might be overkill.</a:t>
            </a:r>
          </a:p>
          <a:p>
            <a:r>
              <a:rPr lang="en-US" dirty="0"/>
              <a:t>If build/feedback cycles do not routinely uncover or refine requirements, consider extending their durations to minimize the cost impact of review time.</a:t>
            </a:r>
          </a:p>
          <a:p>
            <a:r>
              <a:rPr lang="en-US" dirty="0"/>
              <a:t>If the project has high rates of change during design and development, but rolling it out to customers is a defined and repeatable process, hybrid approaches that use the appropriate life cycle model for each project phase may make more sense.</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p:spTree>
    <p:extLst>
      <p:ext uri="{BB962C8B-B14F-4D97-AF65-F5344CB8AC3E}">
        <p14:creationId xmlns:p14="http://schemas.microsoft.com/office/powerpoint/2010/main" val="13435755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Teams are in functional silos inside functional organizations</a:t>
            </a:r>
          </a:p>
        </p:txBody>
      </p:sp>
      <p:sp>
        <p:nvSpPr>
          <p:cNvPr id="3" name="Content Placeholder 2"/>
          <p:cNvSpPr>
            <a:spLocks noGrp="1"/>
          </p:cNvSpPr>
          <p:nvPr>
            <p:ph idx="1"/>
          </p:nvPr>
        </p:nvSpPr>
        <p:spPr/>
        <p:txBody>
          <a:bodyPr/>
          <a:lstStyle/>
          <a:p>
            <a:r>
              <a:rPr lang="en-US" dirty="0"/>
              <a:t>Agile is built on the idea of cross-functional teams.</a:t>
            </a:r>
          </a:p>
          <a:p>
            <a:r>
              <a:rPr lang="en-US" dirty="0"/>
              <a:t>Consider asking people to create cross-functional teams themselves, without management involvement and see what happens.</a:t>
            </a:r>
          </a:p>
          <a:p>
            <a:r>
              <a:rPr lang="en-US" dirty="0"/>
              <a:t>If the compensation system is organized to recognize and reward functional areas, consider changing that first. </a:t>
            </a:r>
          </a:p>
          <a:p>
            <a:r>
              <a:rPr lang="en-US" dirty="0"/>
              <a:t>People might not act in the interest of the product or the team until it affects their compensation in some way.</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40</a:t>
            </a:fld>
            <a:endParaRPr lang="en-US"/>
          </a:p>
        </p:txBody>
      </p:sp>
    </p:spTree>
    <p:extLst>
      <p:ext uri="{BB962C8B-B14F-4D97-AF65-F5344CB8AC3E}">
        <p14:creationId xmlns:p14="http://schemas.microsoft.com/office/powerpoint/2010/main" val="5568212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Transparency can cause fear</a:t>
            </a:r>
          </a:p>
        </p:txBody>
      </p:sp>
      <p:sp>
        <p:nvSpPr>
          <p:cNvPr id="3" name="Content Placeholder 2"/>
          <p:cNvSpPr>
            <a:spLocks noGrp="1"/>
          </p:cNvSpPr>
          <p:nvPr>
            <p:ph idx="1"/>
          </p:nvPr>
        </p:nvSpPr>
        <p:spPr/>
        <p:txBody>
          <a:bodyPr/>
          <a:lstStyle/>
          <a:p>
            <a:r>
              <a:rPr lang="en-US" dirty="0"/>
              <a:t>Agile creates a culture of transparency: people show and share their work throughout development. </a:t>
            </a:r>
          </a:p>
          <a:p>
            <a:r>
              <a:rPr lang="en-US" dirty="0"/>
              <a:t>This sharing of interim deliverables and being open and honest about successes, failures, and current state is transparency.</a:t>
            </a:r>
          </a:p>
          <a:p>
            <a:r>
              <a:rPr lang="en-US" dirty="0"/>
              <a:t>Transparency requires courage.</a:t>
            </a:r>
          </a:p>
          <a:p>
            <a:r>
              <a:rPr lang="en-US" dirty="0"/>
              <a:t>Lead by example and demonstrate transparency in decision making processes by using a status board or whiteboard.</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41</a:t>
            </a:fld>
            <a:endParaRPr lang="en-US"/>
          </a:p>
        </p:txBody>
      </p:sp>
    </p:spTree>
    <p:extLst>
      <p:ext uri="{BB962C8B-B14F-4D97-AF65-F5344CB8AC3E}">
        <p14:creationId xmlns:p14="http://schemas.microsoft.com/office/powerpoint/2010/main" val="19439087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Many of the team members have little</a:t>
            </a:r>
            <a:br>
              <a:rPr lang="en-US" dirty="0"/>
            </a:br>
            <a:r>
              <a:rPr lang="en-US" dirty="0"/>
              <a:t>technical domain knowledge [1/2]</a:t>
            </a:r>
          </a:p>
        </p:txBody>
      </p:sp>
      <p:sp>
        <p:nvSpPr>
          <p:cNvPr id="3" name="Content Placeholder 2"/>
          <p:cNvSpPr>
            <a:spLocks noGrp="1"/>
          </p:cNvSpPr>
          <p:nvPr>
            <p:ph idx="1"/>
          </p:nvPr>
        </p:nvSpPr>
        <p:spPr/>
        <p:txBody>
          <a:bodyPr>
            <a:normAutofit/>
          </a:bodyPr>
          <a:lstStyle/>
          <a:p>
            <a:r>
              <a:rPr lang="en-US" dirty="0"/>
              <a:t>Agile approaches encourage and make use of self-directing teams to make local decisions about work items, such as task sequencing and which approach to use when solving a problem. </a:t>
            </a:r>
          </a:p>
          <a:p>
            <a:r>
              <a:rPr lang="en-US" dirty="0"/>
              <a:t>When the majority of team members are inexperienced, consensus-based approaches may lead to problems and rework. </a:t>
            </a:r>
          </a:p>
          <a:p>
            <a:r>
              <a:rPr lang="en-US" dirty="0"/>
              <a:t>So, for these teams, additional help “assigning” and “directing” may be necessary until the team gains the necessary skills. </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42</a:t>
            </a:fld>
            <a:endParaRPr lang="en-US"/>
          </a:p>
        </p:txBody>
      </p:sp>
    </p:spTree>
    <p:extLst>
      <p:ext uri="{BB962C8B-B14F-4D97-AF65-F5344CB8AC3E}">
        <p14:creationId xmlns:p14="http://schemas.microsoft.com/office/powerpoint/2010/main" val="40106611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Many of the team members have little</a:t>
            </a:r>
            <a:br>
              <a:rPr lang="en-US" dirty="0"/>
            </a:br>
            <a:r>
              <a:rPr lang="en-US" dirty="0"/>
              <a:t>technical domain knowledge [2/2]</a:t>
            </a:r>
          </a:p>
        </p:txBody>
      </p:sp>
      <p:sp>
        <p:nvSpPr>
          <p:cNvPr id="3" name="Content Placeholder 2"/>
          <p:cNvSpPr>
            <a:spLocks noGrp="1"/>
          </p:cNvSpPr>
          <p:nvPr>
            <p:ph idx="1"/>
          </p:nvPr>
        </p:nvSpPr>
        <p:spPr/>
        <p:txBody>
          <a:bodyPr>
            <a:normAutofit/>
          </a:bodyPr>
          <a:lstStyle/>
          <a:p>
            <a:r>
              <a:rPr lang="en-US" dirty="0"/>
              <a:t>In other words, do not just declare that agile will be used and let an inexperienced team try to figure everything out because they are empowered and self-directing. </a:t>
            </a:r>
          </a:p>
          <a:p>
            <a:r>
              <a:rPr lang="en-US" dirty="0"/>
              <a:t>Consider building centers of competencies to help provide guidance and build domain knowledge.</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43</a:t>
            </a:fld>
            <a:endParaRPr lang="en-US"/>
          </a:p>
        </p:txBody>
      </p:sp>
    </p:spTree>
    <p:extLst>
      <p:ext uri="{BB962C8B-B14F-4D97-AF65-F5344CB8AC3E}">
        <p14:creationId xmlns:p14="http://schemas.microsoft.com/office/powerpoint/2010/main" val="19099660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Lack of executive buy-in</a:t>
            </a:r>
          </a:p>
        </p:txBody>
      </p:sp>
      <p:sp>
        <p:nvSpPr>
          <p:cNvPr id="3" name="Content Placeholder 2"/>
          <p:cNvSpPr>
            <a:spLocks noGrp="1"/>
          </p:cNvSpPr>
          <p:nvPr>
            <p:ph idx="1"/>
          </p:nvPr>
        </p:nvSpPr>
        <p:spPr/>
        <p:txBody>
          <a:bodyPr>
            <a:normAutofit/>
          </a:bodyPr>
          <a:lstStyle/>
          <a:p>
            <a:r>
              <a:rPr lang="en-US" dirty="0"/>
              <a:t>When executive buy-in is missing, teams will encounter a clash between the agile mindset and approaches and the more predictive mindset and approaches.</a:t>
            </a:r>
          </a:p>
          <a:p>
            <a:r>
              <a:rPr lang="en-US" dirty="0"/>
              <a:t>Find common ground, areas for improvement based on the organization's needs, and then use experiments and retrospectives to progress.</a:t>
            </a:r>
          </a:p>
          <a:p>
            <a:r>
              <a:rPr lang="en-US" dirty="0"/>
              <a:t>Consider education/training for executives. </a:t>
            </a:r>
          </a:p>
          <a:p>
            <a:r>
              <a:rPr lang="en-US" dirty="0"/>
              <a:t>Consider explaining agile in terms of lean thinking: short cycles, small batch sizes, frequent reviews, and retrospectives with small improvements.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44</a:t>
            </a:fld>
            <a:endParaRPr lang="en-US"/>
          </a:p>
        </p:txBody>
      </p:sp>
    </p:spTree>
    <p:extLst>
      <p:ext uri="{BB962C8B-B14F-4D97-AF65-F5344CB8AC3E}">
        <p14:creationId xmlns:p14="http://schemas.microsoft.com/office/powerpoint/2010/main" val="213809778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Agile terms and language do not fit the</a:t>
            </a:r>
            <a:br>
              <a:rPr lang="en-US" dirty="0"/>
            </a:br>
            <a:r>
              <a:rPr lang="en-US" dirty="0"/>
              <a:t>organizational culture</a:t>
            </a:r>
          </a:p>
        </p:txBody>
      </p:sp>
      <p:sp>
        <p:nvSpPr>
          <p:cNvPr id="3" name="Content Placeholder 2"/>
          <p:cNvSpPr>
            <a:spLocks noGrp="1"/>
          </p:cNvSpPr>
          <p:nvPr>
            <p:ph idx="1"/>
          </p:nvPr>
        </p:nvSpPr>
        <p:spPr/>
        <p:txBody>
          <a:bodyPr/>
          <a:lstStyle/>
          <a:p>
            <a:r>
              <a:rPr lang="en-US" dirty="0"/>
              <a:t>Modify the terms so people will understand and agree to the activities, if not the agile language. </a:t>
            </a:r>
          </a:p>
          <a:p>
            <a:r>
              <a:rPr lang="en-US" dirty="0"/>
              <a:t>Be specific about what each term means.</a:t>
            </a:r>
          </a:p>
          <a:p>
            <a:r>
              <a:rPr lang="en-US" dirty="0"/>
              <a:t>For example, If the organization finds the word “game” unprofessional, don't use terms such as “planning game.”</a:t>
            </a:r>
          </a:p>
          <a:p>
            <a:r>
              <a:rPr lang="en-US" dirty="0"/>
              <a:t>Instead, consider using the term “planning workshop.”</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45</a:t>
            </a:fld>
            <a:endParaRPr lang="en-US"/>
          </a:p>
        </p:txBody>
      </p:sp>
    </p:spTree>
    <p:extLst>
      <p:ext uri="{BB962C8B-B14F-4D97-AF65-F5344CB8AC3E}">
        <p14:creationId xmlns:p14="http://schemas.microsoft.com/office/powerpoint/2010/main" val="304247842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6664</TotalTime>
  <Words>2549</Words>
  <Application>Microsoft Office PowerPoint</Application>
  <PresentationFormat>Widescreen</PresentationFormat>
  <Paragraphs>262</Paragraphs>
  <Slides>45</Slides>
  <Notes>5</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45</vt:i4>
      </vt:variant>
    </vt:vector>
  </HeadingPairs>
  <TitlesOfParts>
    <vt:vector size="51" baseType="lpstr">
      <vt:lpstr>Arial</vt:lpstr>
      <vt:lpstr>Calibri</vt:lpstr>
      <vt:lpstr>Calibri Light</vt:lpstr>
      <vt:lpstr>Wingdings</vt:lpstr>
      <vt:lpstr>1_Office Theme</vt:lpstr>
      <vt:lpstr>Office Theme</vt:lpstr>
      <vt:lpstr> PMG 622 Agile Project Management LECTURE 08: ANNEX A3 OVERVIEW OF AGILE AND LEAN FRAMEWORKS [2/2] &amp; TAILORING</vt:lpstr>
      <vt:lpstr>Quality by design</vt:lpstr>
      <vt:lpstr>DYNAMIC SYSTEMS DEVELOPMENT METHOD</vt:lpstr>
      <vt:lpstr>DSDM</vt:lpstr>
      <vt:lpstr>Constraint-driven agility</vt:lpstr>
      <vt:lpstr>Dsdm principles</vt:lpstr>
      <vt:lpstr>AGILE UNIFIED PROCESS</vt:lpstr>
      <vt:lpstr>agileUP</vt:lpstr>
      <vt:lpstr>The Key Elements of the Agile Unified Process</vt:lpstr>
      <vt:lpstr>the relative sizes of the four phases of the Unified Process.</vt:lpstr>
      <vt:lpstr>PowerPoint Presentation</vt:lpstr>
      <vt:lpstr>SCALING FRAMEWORKS</vt:lpstr>
      <vt:lpstr>SCRUM OF SCRUMS</vt:lpstr>
      <vt:lpstr>SoS</vt:lpstr>
      <vt:lpstr>PowerPoint Presentation</vt:lpstr>
      <vt:lpstr>SCALED AGILE FRAMEWORK</vt:lpstr>
      <vt:lpstr>SAFe®</vt:lpstr>
      <vt:lpstr>SAFe® principles</vt:lpstr>
      <vt:lpstr>LARGE SCALE SCRUM (LeSS)</vt:lpstr>
      <vt:lpstr>LeSS</vt:lpstr>
      <vt:lpstr>Comparison of LeSS and Scrum</vt:lpstr>
      <vt:lpstr>ENTERPRISE SCRUM</vt:lpstr>
      <vt:lpstr>ENTERPRISE SCRUM</vt:lpstr>
      <vt:lpstr>DISCIPLINED AGILE (DA)</vt:lpstr>
      <vt:lpstr>DA</vt:lpstr>
      <vt:lpstr>DA principles</vt:lpstr>
      <vt:lpstr>APPENDIX X2 ATTRIBUTES THAT INFLUENCE TAILORING</vt:lpstr>
      <vt:lpstr>FIRST SOME CAUTIONS!!!!!!!!!!!!</vt:lpstr>
      <vt:lpstr>Shu-Ha-Ri</vt:lpstr>
      <vt:lpstr>TAILORING RECOMMENDATIONS</vt:lpstr>
      <vt:lpstr>BEWARE OF TAKING THINGS AWAY</vt:lpstr>
      <vt:lpstr>USE THE TAILORING GUIDELINES TABLE</vt:lpstr>
      <vt:lpstr>Very large project teams [1/2]</vt:lpstr>
      <vt:lpstr>Very large project teams [2/2]</vt:lpstr>
      <vt:lpstr>Dispersed teams [1/2]</vt:lpstr>
      <vt:lpstr>Dispersed teams [2/2]</vt:lpstr>
      <vt:lpstr>Some safety critical products may require additional documentation and conformance checks beyond what agile processes suggest out-of- the-box [1/2]</vt:lpstr>
      <vt:lpstr>Some safety critical products may require additional documentation and conformance checks beyond what agile processes suggest out-of- the-box [2/2]</vt:lpstr>
      <vt:lpstr>Stable requirements and execution process</vt:lpstr>
      <vt:lpstr>Teams are in functional silos inside functional organizations</vt:lpstr>
      <vt:lpstr>Transparency can cause fear</vt:lpstr>
      <vt:lpstr>Many of the team members have little technical domain knowledge [1/2]</vt:lpstr>
      <vt:lpstr>Many of the team members have little technical domain knowledge [2/2]</vt:lpstr>
      <vt:lpstr>Lack of executive buy-in</vt:lpstr>
      <vt:lpstr>Agile terms and language do not fit the organizational culture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compu fast</cp:lastModifiedBy>
  <cp:revision>777</cp:revision>
  <dcterms:created xsi:type="dcterms:W3CDTF">2020-10-15T07:04:09Z</dcterms:created>
  <dcterms:modified xsi:type="dcterms:W3CDTF">2022-11-25T22:03:59Z</dcterms:modified>
</cp:coreProperties>
</file>