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34"/>
  </p:notesMasterIdLst>
  <p:sldIdLst>
    <p:sldId id="480" r:id="rId5"/>
    <p:sldId id="541" r:id="rId6"/>
    <p:sldId id="276" r:id="rId7"/>
    <p:sldId id="519" r:id="rId8"/>
    <p:sldId id="537" r:id="rId9"/>
    <p:sldId id="539" r:id="rId10"/>
    <p:sldId id="540" r:id="rId11"/>
    <p:sldId id="520" r:id="rId12"/>
    <p:sldId id="503" r:id="rId13"/>
    <p:sldId id="521" r:id="rId14"/>
    <p:sldId id="522" r:id="rId15"/>
    <p:sldId id="515" r:id="rId16"/>
    <p:sldId id="523" r:id="rId17"/>
    <p:sldId id="524" r:id="rId18"/>
    <p:sldId id="525" r:id="rId19"/>
    <p:sldId id="534" r:id="rId20"/>
    <p:sldId id="516" r:id="rId21"/>
    <p:sldId id="517" r:id="rId22"/>
    <p:sldId id="526" r:id="rId23"/>
    <p:sldId id="527" r:id="rId24"/>
    <p:sldId id="528" r:id="rId25"/>
    <p:sldId id="529" r:id="rId26"/>
    <p:sldId id="530" r:id="rId27"/>
    <p:sldId id="531" r:id="rId28"/>
    <p:sldId id="532" r:id="rId29"/>
    <p:sldId id="533" r:id="rId30"/>
    <p:sldId id="535" r:id="rId31"/>
    <p:sldId id="536" r:id="rId32"/>
    <p:sldId id="349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41"/>
            <p14:sldId id="276"/>
            <p14:sldId id="519"/>
            <p14:sldId id="537"/>
            <p14:sldId id="539"/>
            <p14:sldId id="540"/>
            <p14:sldId id="520"/>
            <p14:sldId id="503"/>
            <p14:sldId id="521"/>
            <p14:sldId id="522"/>
            <p14:sldId id="515"/>
            <p14:sldId id="523"/>
            <p14:sldId id="524"/>
            <p14:sldId id="525"/>
            <p14:sldId id="534"/>
            <p14:sldId id="516"/>
            <p14:sldId id="517"/>
            <p14:sldId id="526"/>
            <p14:sldId id="527"/>
            <p14:sldId id="528"/>
            <p14:sldId id="529"/>
            <p14:sldId id="530"/>
            <p14:sldId id="531"/>
            <p14:sldId id="532"/>
            <p14:sldId id="533"/>
            <p14:sldId id="535"/>
            <p14:sldId id="536"/>
            <p14:sldId id="34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4" d="100"/>
          <a:sy n="64" d="100"/>
        </p:scale>
        <p:origin x="954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2/14/2026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62893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36065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9.png"/><Relationship Id="rId5" Type="http://schemas.openxmlformats.org/officeDocument/2006/relationships/image" Target="../media/image18.sv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000" dirty="0" err="1">
                <a:latin typeface="Alexandria" charset="0"/>
                <a:cs typeface="Alexandria" charset="0"/>
              </a:rPr>
              <a:t>أعد</a:t>
            </a:r>
            <a:r>
              <a:rPr lang="ar-EG" sz="2000" dirty="0">
                <a:latin typeface="Alexandria" charset="0"/>
                <a:cs typeface="Alexandria" charset="0"/>
              </a:rPr>
              <a:t>اد</a:t>
            </a:r>
            <a:endParaRPr lang="en-US" sz="2000" dirty="0">
              <a:latin typeface="Alexandria" charset="0"/>
              <a:cs typeface="Alexandria" charset="0"/>
            </a:endParaRPr>
          </a:p>
          <a:p>
            <a:pPr algn="r"/>
            <a:r>
              <a:rPr lang="ar-EG" sz="2000" dirty="0">
                <a:latin typeface="Alexandria" charset="0"/>
                <a:cs typeface="Alexandria" charset="0"/>
              </a:rPr>
              <a:t> د.</a:t>
            </a:r>
            <a:r>
              <a:rPr lang="en-US" sz="2000" dirty="0" err="1">
                <a:latin typeface="Alexandria" charset="0"/>
                <a:cs typeface="Alexandria" charset="0"/>
              </a:rPr>
              <a:t>أحمد</a:t>
            </a:r>
            <a:r>
              <a:rPr lang="en-US" sz="2000" dirty="0">
                <a:latin typeface="Alexandria" charset="0"/>
                <a:cs typeface="Alexandria" charset="0"/>
              </a:rPr>
              <a:t> ر</a:t>
            </a:r>
            <a:r>
              <a:rPr lang="ar-EG" sz="2000" dirty="0">
                <a:latin typeface="Alexandria" charset="0"/>
                <a:cs typeface="Alexandria" charset="0"/>
              </a:rPr>
              <a:t>ا</a:t>
            </a:r>
            <a:r>
              <a:rPr lang="en-US" sz="2000" dirty="0">
                <a:latin typeface="Alexandria" charset="0"/>
                <a:cs typeface="Alexandria" charset="0"/>
              </a:rPr>
              <a:t>ج</a:t>
            </a:r>
            <a:r>
              <a:rPr lang="ar-EG" sz="2000" dirty="0">
                <a:latin typeface="Alexandria" charset="0"/>
                <a:cs typeface="Alexandria" charset="0"/>
              </a:rPr>
              <a:t>ح</a:t>
            </a:r>
            <a:r>
              <a:rPr lang="en-US" sz="2000" dirty="0">
                <a:latin typeface="Alexandria" charset="0"/>
                <a:cs typeface="Alexandria" charset="0"/>
              </a:rPr>
              <a:t> إسماعيل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888350" y="2230319"/>
            <a:ext cx="252184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مقدمة إلى</a:t>
            </a:r>
          </a:p>
          <a:p>
            <a:pPr algn="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طرق البحث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chemeClr val="bg1"/>
                </a:solidFill>
                <a:latin typeface="Alexandria" charset="0"/>
                <a:cs typeface="Alexandria" charset="0"/>
              </a:rPr>
              <a:t>محاضرة</a:t>
            </a:r>
            <a:r>
              <a:rPr lang="ar-EG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 0</a:t>
            </a:r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 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69376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MGM333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مقدمة في طرق البحث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981157" y="3384421"/>
            <a:ext cx="6084965" cy="10864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مقدمة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386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217470" y="1113730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err="1">
                <a:latin typeface="Alexandria" charset="0"/>
                <a:cs typeface="Alexandria" charset="0"/>
              </a:rPr>
              <a:t>أهمية</a:t>
            </a:r>
            <a:r>
              <a:rPr lang="en-US" sz="2800" b="1" dirty="0">
                <a:latin typeface="Alexandria" charset="0"/>
                <a:cs typeface="Alexandria" charset="0"/>
              </a:rPr>
              <a:t> </a:t>
            </a:r>
            <a:r>
              <a:rPr lang="en-US" sz="2800" b="1" dirty="0" err="1">
                <a:latin typeface="Alexandria" charset="0"/>
                <a:cs typeface="Alexandria" charset="0"/>
              </a:rPr>
              <a:t>والغرض</a:t>
            </a:r>
            <a:r>
              <a:rPr lang="en-US" sz="2800" b="1" dirty="0">
                <a:latin typeface="Alexandria" charset="0"/>
                <a:cs typeface="Alexandria" charset="0"/>
              </a:rPr>
              <a:t> </a:t>
            </a:r>
            <a:r>
              <a:rPr lang="en-US" sz="2800" b="1" dirty="0" err="1">
                <a:latin typeface="Alexandria" charset="0"/>
                <a:cs typeface="Alexandria" charset="0"/>
              </a:rPr>
              <a:t>من</a:t>
            </a:r>
            <a:r>
              <a:rPr lang="en-US" sz="2800" b="1" dirty="0">
                <a:latin typeface="Alexandria" charset="0"/>
                <a:cs typeface="Alexandria" charset="0"/>
              </a:rPr>
              <a:t> البحث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80530" y="2035602"/>
            <a:ext cx="10749220" cy="433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البحث هو فضول مُنظم.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غرض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</a:t>
            </a: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مقرر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تقديم دليل مرجعي لعملية البحث.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التأكيد على الطبيعة الأساسية لمهارات البحث لطلاب الأعمال.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الأهمية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يسهل تحديد وحل مشاكل مكان العمل.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28091D1-6549-8648-B5A8-F09C62960C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00" y="2165757"/>
            <a:ext cx="3566469" cy="221913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751344" y="1083750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أهداف </a:t>
            </a:r>
            <a:r>
              <a:rPr lang="en-US" sz="2800" b="1" dirty="0" err="1">
                <a:latin typeface="Alexandria" charset="0"/>
                <a:cs typeface="Alexandria" charset="0"/>
              </a:rPr>
              <a:t>ومنهج</a:t>
            </a:r>
            <a:r>
              <a:rPr lang="en-US" sz="2800" b="1" dirty="0">
                <a:latin typeface="Alexandria" charset="0"/>
                <a:cs typeface="Alexandria" charset="0"/>
              </a:rPr>
              <a:t> </a:t>
            </a:r>
            <a:r>
              <a:rPr lang="en-US" sz="2800" b="1" dirty="0" err="1">
                <a:latin typeface="Alexandria" charset="0"/>
                <a:cs typeface="Alexandria" charset="0"/>
              </a:rPr>
              <a:t>ال</a:t>
            </a:r>
            <a:r>
              <a:rPr lang="ar-EG" sz="2800" b="1" dirty="0">
                <a:latin typeface="Alexandria" charset="0"/>
                <a:cs typeface="Alexandria" charset="0"/>
              </a:rPr>
              <a:t>مقرر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80530" y="2035602"/>
            <a:ext cx="10749220" cy="433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الأهداف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تقديم رؤى حول عملية البحث.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عرض الخيارات والفرص في المساعي البحثية.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تشجيع تطوير أساليب البحث الفردية.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الفلسفة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البحث كمغامرة ومتعة.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تعزيز الفضول اللانهائي والرغبة في اكتشاف المجهول.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707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0780" y="1670781"/>
            <a:ext cx="10749220" cy="462185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751344" y="1056414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معلومات مهمة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3046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7010" y="1846847"/>
            <a:ext cx="10749220" cy="396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ar-EG" sz="2800" dirty="0">
              <a:solidFill>
                <a:prstClr val="black"/>
              </a:solidFill>
              <a:latin typeface="Calibri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dirty="0" err="1">
                <a:solidFill>
                  <a:prstClr val="black"/>
                </a:solidFill>
                <a:latin typeface="Calibri"/>
              </a:rPr>
              <a:t>الفترة</a:t>
            </a:r>
            <a:r>
              <a:rPr lang="en-US" sz="2800" dirty="0">
                <a:solidFill>
                  <a:prstClr val="black"/>
                </a:solidFill>
                <a:latin typeface="Calibri"/>
              </a:rPr>
              <a:t> الدراسية مدتها 13 أسبوعًا (بما في ذلك أسبوعان للاختبار </a:t>
            </a:r>
            <a:r>
              <a:rPr lang="en-US" sz="2800" dirty="0" err="1">
                <a:solidFill>
                  <a:prstClr val="black"/>
                </a:solidFill>
                <a:latin typeface="Calibri"/>
              </a:rPr>
              <a:t>النهائي</a:t>
            </a:r>
            <a:r>
              <a:rPr lang="en-US" sz="2800" dirty="0">
                <a:solidFill>
                  <a:prstClr val="black"/>
                </a:solidFill>
                <a:latin typeface="Calibri"/>
              </a:rPr>
              <a:t>).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Calibri"/>
              </a:rPr>
              <a:t>تستند أوقات المحاضرات وجلسات المناقشة على توقيت مكة لجميع البرامج.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Calibri"/>
              </a:rPr>
              <a:t>مدة المحاضرة المسجلة هي 70-90 دقيقة، ويتم رفعها على منصة موديول.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Calibri"/>
              </a:rPr>
              <a:t>سيتم رفع المحاضرة الأسبوعية على موديول كل يوم سبت الساعة 12 ظهراً بتوقيت الرياض.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Calibri"/>
              </a:rPr>
              <a:t>جلسات المناقشة اختيارية للطلاب، وتهدف إلى مناقشة ما تم تقديمه في المحاضرة المسجلة لذلك الأسبوع. (يرجى التحقق من الجدول الزمني للوقت المحدد ومدة الدورة.)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2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52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7078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596782" y="1092744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معلومات مهمة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501822"/>
            <a:ext cx="10749220" cy="24160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Calibri"/>
              </a:rPr>
              <a:t>الأسبوع الأول هو أسبوع التوجيه.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Calibri"/>
              </a:rPr>
              <a:t>كل ما يتعلق بالفصل الدراسي تم رفعه على </a:t>
            </a:r>
            <a:r>
              <a:rPr lang="en-US" sz="2800" dirty="0" err="1">
                <a:solidFill>
                  <a:prstClr val="black"/>
                </a:solidFill>
                <a:latin typeface="Calibri"/>
              </a:rPr>
              <a:t>صفحة</a:t>
            </a:r>
            <a:r>
              <a:rPr lang="en-US" sz="28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Calibri"/>
              </a:rPr>
              <a:t>مودل</a:t>
            </a:r>
            <a:r>
              <a:rPr lang="en-US" sz="2800" dirty="0">
                <a:solidFill>
                  <a:prstClr val="black"/>
                </a:solidFill>
                <a:latin typeface="Calibri"/>
              </a:rPr>
              <a:t>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Calibri"/>
              </a:rPr>
              <a:t>سيتم رفع اختبار قصير بأسئلة عامة بسيطة، ليكون بمثابة تدريب على الوقت وعدد الأسئلة.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Calibri"/>
              </a:rPr>
              <a:t>يتم رفع الاختبار القصير أسبوعيًا في نفس وقت المحاضرة يوم السبت من كل أسبوع في الساعة 10 مساءً، ويبقى مفتوحًا لمدة أسبوع، ثم يغلق يوم السبت التالي في الساعة 9 مساءً.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562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70780"/>
            <a:ext cx="10812720" cy="47397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808899" y="1064377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معلومات مهمة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279008"/>
            <a:ext cx="10749220" cy="4092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Calibri"/>
              </a:rPr>
              <a:t>أسئلة الاختبار القصير: اختيار من متعدد / مطابقة / صح وخطأ / أسئلة صوتية.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Calibri"/>
              </a:rPr>
              <a:t>-- تعتبر الإجابة على الاختبار القصير حضورًا للطالب.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Calibri"/>
              </a:rPr>
              <a:t>-- الاختبار القصير يستحق 8 درجات / 8 أسئلة. (إجمالي 80 درجة)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Calibri"/>
              </a:rPr>
              <a:t>-- الوقت المسموح به للاختبار القصير هو 24 دقيقة.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Calibri"/>
              </a:rPr>
              <a:t>-- ستكون الامتحان النهائي عبر Moodle.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Calibri"/>
              </a:rPr>
              <a:t>-- أسئلة الامتحان النهائي: اختيار من متعدد / تطابق / صحيح &amp; خطأ / أسئلة صوتية.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Calibri"/>
              </a:rPr>
              <a:t>-- الامتحان النهائي هو 20 علامة.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701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751344" y="1049909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هرمية البحث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56594" y="2293723"/>
            <a:ext cx="9955541" cy="7263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تصف الصورة 0.1 العلاقات بين المستويات المختلفة من هرمية البحث.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F0C99A0-2080-461B-C931-F40659ED1E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60740" y="2936551"/>
            <a:ext cx="4674666" cy="2901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417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589BE49-C817-5108-4F51-B4B6B4ED76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14008"/>
            <a:ext cx="12158818" cy="3792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9199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751344" y="1036944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نموذج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80780" y="2371233"/>
            <a:ext cx="10749220" cy="3178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الأنماط هي 'مجموعة من المعتقدات والقيم والتقنيات' مشتركة بين مجتمع علمي (كون, 1970, 146).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توفير الحلول أو الأمثلة لحل المشكلات العلمية (سيل, 1998, 12).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توجه الأنماط الموضوع، والنشاط، وطبيعة نواتج البحث (كوربيتا, 2003, 11).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894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98750" y="167255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217470" y="1064527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الأنماط والمنهجيات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80530" y="2365382"/>
            <a:ext cx="10749220" cy="2790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يشير النمط إلى منهجية;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الرؤية العالمية غالبًا ما تحدد طبيعة البحث.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من الناحية المثالية، يجب أن تحدد مسألة البحث طبيعة 'السؤال'.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70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5578F5F-396A-4F35-1543-36AE785CC0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5074" y="119920"/>
            <a:ext cx="7081852" cy="6610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1137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48" y="1522651"/>
            <a:ext cx="10749221" cy="47882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690851" y="987703"/>
            <a:ext cx="63765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النموذج: الوضعية مقابل التفسيرية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87974" y="2464343"/>
            <a:ext cx="10941778" cy="343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الوضعية: يعتمد هذا النموذج على فكرة أن العالم الاجتماعي يمكن دراسته بنفس الطرق العلمية المستخدمة في العلوم الطبيعية.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المنهجية: يستخدم طرق كمية مثل الاستطلاعات، التجارب، والتحليل الإحصائي لاختبار الفرضيات.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وجهة النظر: يعتقد المؤمنون بالوضعية في الواقع الموضوعي الذي يمكن قياسه وتحديده.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طبيعة البحث: يسعى البحث ضمن هذا النموذج إلى تحديد القوانين العامة والأنماط في السلوك الاجتماعي من خلال الملاحظة والتحليل الموضوعي التجريبي.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632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39645" y="1504422"/>
            <a:ext cx="11107713" cy="48533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071612" y="949315"/>
            <a:ext cx="63765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النموذج: الوضعية مقابل التفسيرية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39645" y="2316753"/>
            <a:ext cx="11107713" cy="382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التفسيرية: يركز هذا النموذج على فهم المعنى الذاتي للظواهر الاجتماعية من وجهة نظر أولئك الذين يعيشونها.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المنهجية: تستخدم طرق نوعية مثل المقابلات، الإثنوغرافيا، والملاحظة المشارك للحصول على رؤى عميقة.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وجهة نظر العالم: يؤمن المفسرون أن الواقع مبني اجتماعياً ولا يمكن فهمه إلا من خلال الخبرات الذاتية للأفراد.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طبيعة البحث: يركز البحث على فهم المعنى وسياق الظواهر الاجتماعية، غالبًا ما يفضل العمق على القابلية للتعميم.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535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39645" y="1819212"/>
            <a:ext cx="11107713" cy="48533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852286"/>
            <a:ext cx="817535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1"/>
            <a:r>
              <a:rPr lang="en-US" sz="2800" b="1" dirty="0">
                <a:latin typeface="Alexandria" charset="0"/>
                <a:cs typeface="Alexandria" charset="0"/>
              </a:rPr>
              <a:t>سؤال البحث: كيف تؤثر منصات التواصل </a:t>
            </a:r>
            <a:r>
              <a:rPr lang="en-US" sz="2800" b="1" dirty="0" err="1">
                <a:latin typeface="Alexandria" charset="0"/>
                <a:cs typeface="Alexandria" charset="0"/>
              </a:rPr>
              <a:t>الاجتماعي</a:t>
            </a:r>
            <a:r>
              <a:rPr lang="en-US" sz="2800" b="1" dirty="0">
                <a:latin typeface="Alexandria" charset="0"/>
                <a:cs typeface="Alexandria" charset="0"/>
              </a:rPr>
              <a:t> على المشاركة السياسية بين الشباب؟</a:t>
            </a:r>
            <a:br>
              <a:rPr lang="en-US" sz="2800" b="1" dirty="0">
                <a:latin typeface="Alexandria" charset="0"/>
                <a:cs typeface="Alexandria" charset="0"/>
              </a:rPr>
            </a:b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06178" y="2285899"/>
            <a:ext cx="11107713" cy="3732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طبيعة 'السؤال'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يمكن الاقتراب من هذا السؤال باستخدام استراتيجية مختلطة، حيث يتعلق الأمر بكل من قياس مستويات المشاركة واستكشاف تجارب المستخدمين.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المنهجية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الكمي: استخدام الاستبيانات لقياس تكرار وأنواع المشاركة السياسية (مثل، توقيع العرائض، حضور الاحتجاجات) بين الشباب الذين يستخدمون وسائل التواصل الاجتماعي.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نوعي: إجراء مقابلات معمقة لفهم كيفية وسبب انخراط الشباب في المحتوى السياسي على وسائل التواصل الاجتماعي، وكيف يؤثر ذلك على آرائهم السياسية وأفعالهم.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347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98750" y="167255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443244" y="1097672"/>
            <a:ext cx="5821381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تحليل نوعي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405776" y="2728779"/>
            <a:ext cx="10749220" cy="22744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مناقشة حول تحليل السرد وأساليب نوعية أخرى.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أهمية فهم السياق والتفاصيل الدقيقة في البيانات النوعية.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1353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7F30E37-CD8F-A491-E326-2DD3E1C7C3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8048" y="927916"/>
            <a:ext cx="8895903" cy="5409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9822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B85F8C8-17DF-ED9F-1DFA-A87B51E9C55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8556"/>
          <a:stretch/>
        </p:blipFill>
        <p:spPr>
          <a:xfrm>
            <a:off x="2001853" y="1184223"/>
            <a:ext cx="8188294" cy="5126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6897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98750" y="1582611"/>
            <a:ext cx="10812720" cy="4658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20404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طرق البحث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1390" y="2051557"/>
            <a:ext cx="10749220" cy="433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تعريف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نظام محدد للتحقيق التجريبي، وغالباً ما يسمى 'استراتيجية'.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يتم تعريف طريقة البحث من خلال الغرض الدافع، وليس التقنيات.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أمثلة على طرق البحث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دراسة حالة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استبيان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بحث عملي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658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98750" y="1582611"/>
            <a:ext cx="10812720" cy="4658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20404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تقنيات البحث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1390" y="2051557"/>
            <a:ext cx="10749220" cy="43560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تعريف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تقنيات جمع البيانات الفردية ضمن طريقة.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أمثلة على التقنيات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المقابلات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الاستبيانات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مجموعات التركيز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EB8923C-F662-62FB-3C11-3E229194E9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1839" y="3006352"/>
            <a:ext cx="4572000" cy="2616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078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98750" y="1582611"/>
            <a:ext cx="10812720" cy="4658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20404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أدوات البحث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1390" y="2141497"/>
            <a:ext cx="10749220" cy="42832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تعريف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جهاز مصمم أو مُدرب لجمع البيانات اللازمة.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أمثلة على الأدوات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أدوات 'القلم والورق': استبيانات فعلية أو عبر الإنترنت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أدوات 'البشر': الباحثون يجمعون البيانات في البيئات الطبيعية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الاستخدام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تختلف الأدوات بناءً على نوع البحث والإعداد.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448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98750" y="1582611"/>
            <a:ext cx="10812720" cy="4658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586143" y="1034454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1"/>
            <a:r>
              <a:rPr lang="en-US" sz="2800" b="1" dirty="0">
                <a:latin typeface="Alexandria" charset="0"/>
                <a:cs typeface="Alexandria" charset="0"/>
              </a:rPr>
              <a:t>نظرة عامة على المحتويات - الجزء 1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1390" y="2051557"/>
            <a:ext cx="10749220" cy="42832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الجزء 1: بدء عملية البحث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التركيز على القضايا العامة الضرورية لمعظم التحقيقات البحثية.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مناقشة موجزة لثلاثة نماذج بحثية رئيسية في مجال الأعمال.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الغرض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تقديم لمحة عامة عن التفكير الحالي في هذا المجال.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مناقشة المنهجيات الكمية والنوعية وصرامتها.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338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98750" y="1582611"/>
            <a:ext cx="10812720" cy="4658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969295" y="975974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الموضوعات الرئيسية في الجزء الأول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1390" y="2051557"/>
            <a:ext cx="10749220" cy="42832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الموضوعات الرئيسية التي تم تناولها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مراجعة الأدبيات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تحديد البحث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أخذ العينات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إعداد اقتراح بحث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4641155-D077-93AA-600D-829C74D973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4179" y="2531819"/>
            <a:ext cx="5665807" cy="3021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677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9640" y="1526170"/>
            <a:ext cx="10812720" cy="4658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968427" y="995176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نظرة عامة على المحتويات - الجزء 2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4657244" y="2155992"/>
            <a:ext cx="6174176" cy="46710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الجزء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2: أساليب البحث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التركيز على أساليب البحث المختلفة والنهجات المحتملة.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يصف أسلوب بحث والأسئلة المناسبة له.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إرشادات حول تصميم كل أسلوب.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3A8269D-403A-907D-58FD-7D642BE4C3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2308" y="2255954"/>
            <a:ext cx="4235618" cy="3354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181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98750" y="1582611"/>
            <a:ext cx="10812720" cy="4658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968427" y="1093654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نظرة عامة على المحتويات - الجزء 3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420440" y="2499737"/>
            <a:ext cx="7807193" cy="376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تقنيات جمع البيانات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التركيز على التقنيات للبحث الاجتماعي أو 'المركّز حول الشخص'.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يتضمن تقنيات لفحص وتطوير الأنظمة.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يناقش تقنيات البحث 'الافتراضية' كتعديلات على التقنيات التقليدية.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4B7C30B-E03D-8CC4-3F18-8EA1BCCEC8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8357" y="2606776"/>
            <a:ext cx="2956816" cy="2188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456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98750" y="1582611"/>
            <a:ext cx="10812720" cy="4658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76052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الجزء 4: تحليل البيانات وعرض البحث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1390" y="2051557"/>
            <a:ext cx="10749220" cy="3822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مقدمة في تحليل البيانات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ركز على تقنيات التحليل الكمي والنوعي.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نظرة عامة مختصرة على تقنيات التحليل الإحصائي.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تطبيق الإجراءات المناسبة على البيانات المجمعة.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329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98750" y="1582610"/>
            <a:ext cx="10812720" cy="47598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76052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التحديات في تقديم البحث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1390" y="2051557"/>
            <a:ext cx="10749220" cy="3822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تسليط الضوء على الصعوبة التي يواجهها العديد من الباحثين في تقديم أبحاثهم بشكل فعال.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تأكيد على أهمية التواصل الواضح والمؤثر لنتائج البحث.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استراتيجيات التقديم الفعال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تقنيات هيكلة وتنظيم نتائج البحث.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نصائح حول جذب الجمهور ونقل الرسائل الرئيسية بإيجاز.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15544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881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98750" y="1582610"/>
            <a:ext cx="10812720" cy="47598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76052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أفكار نهائية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31646" y="2664117"/>
            <a:ext cx="6803672" cy="2790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أهمية الشغف والتعلم المستمر في أن تصبح خبيرًا.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تشجيع على احتضان الأخطاء كفرص للتعلم.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دعوة للمشاركة في الشغف والتفاني في البحث.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155446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D30FA06-A465-CBFD-EB69-0B4E4CD572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06490" y="2610617"/>
            <a:ext cx="3504980" cy="2703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221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err="1">
                <a:solidFill>
                  <a:schemeClr val="bg1"/>
                </a:solidFill>
                <a:latin typeface="Alexandria" charset="0"/>
                <a:cs typeface="Alexandria" charset="0"/>
              </a:rPr>
              <a:t>شكرًا</a:t>
            </a:r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 </a:t>
            </a:r>
            <a:r>
              <a:rPr lang="en-US" sz="4800" b="1" dirty="0" err="1">
                <a:solidFill>
                  <a:schemeClr val="bg1"/>
                </a:solidFill>
                <a:latin typeface="Alexandria" charset="0"/>
                <a:cs typeface="Alexandria" charset="0"/>
              </a:rPr>
              <a:t>لك</a:t>
            </a:r>
            <a:r>
              <a:rPr lang="ar-EG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م</a:t>
            </a:r>
            <a:endParaRPr lang="en-US" sz="4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CD76E78-7BB0-4E92-B965-00A1DA87D4C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  <ds:schemaRef ds:uri="d13aca44-ef33-4cf4-9980-7f0b00e6eeb9"/>
    <ds:schemaRef ds:uri="49100919-8a76-4266-be0c-7dc583902cb4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413</TotalTime>
  <Words>1222</Words>
  <Application>Microsoft Office PowerPoint</Application>
  <PresentationFormat>Widescreen</PresentationFormat>
  <Paragraphs>231</Paragraphs>
  <Slides>29</Slides>
  <Notes>29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Alexandria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Ahmed Rageh</cp:lastModifiedBy>
  <cp:revision>115</cp:revision>
  <dcterms:created xsi:type="dcterms:W3CDTF">2023-04-29T09:08:00Z</dcterms:created>
  <dcterms:modified xsi:type="dcterms:W3CDTF">2026-02-14T20:28:33Z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