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4.xml" ContentType="application/vnd.openxmlformats-officedocument.presentationml.notesSlide+xml"/>
  <Override PartName="/ppt/notesSlides/notesSlide6.xml" ContentType="application/vnd.openxmlformats-officedocument.presentationml.notesSlide+xml"/>
  <Override PartName="/ppt/notesSlides/notesSlide13.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xml" ContentType="application/vnd.openxmlformats-officedocument.presentationml.tags+xml"/>
  <Override PartName="/docProps/app.xml" ContentType="application/vnd.openxmlformats-officedocument.extended-properties+xml"/>
  <Override PartName="/ppt/tags/tag2.xml" ContentType="application/vnd.openxmlformats-officedocument.presentationml.tag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2"/>
  </p:notesMasterIdLst>
  <p:sldIdLst>
    <p:sldId id="494" r:id="rId2"/>
    <p:sldId id="303" r:id="rId3"/>
    <p:sldId id="313" r:id="rId4"/>
    <p:sldId id="496" r:id="rId5"/>
    <p:sldId id="3494" r:id="rId6"/>
    <p:sldId id="497" r:id="rId7"/>
    <p:sldId id="498" r:id="rId8"/>
    <p:sldId id="499" r:id="rId9"/>
    <p:sldId id="500" r:id="rId10"/>
    <p:sldId id="3483" r:id="rId11"/>
    <p:sldId id="3495" r:id="rId12"/>
    <p:sldId id="501" r:id="rId13"/>
    <p:sldId id="3496" r:id="rId14"/>
    <p:sldId id="502" r:id="rId15"/>
    <p:sldId id="3469" r:id="rId16"/>
    <p:sldId id="503" r:id="rId17"/>
    <p:sldId id="504" r:id="rId18"/>
    <p:sldId id="3497" r:id="rId19"/>
    <p:sldId id="3478" r:id="rId20"/>
    <p:sldId id="3476" r:id="rId21"/>
    <p:sldId id="3473" r:id="rId22"/>
    <p:sldId id="3474" r:id="rId23"/>
    <p:sldId id="256" r:id="rId24"/>
    <p:sldId id="3479" r:id="rId25"/>
    <p:sldId id="3470" r:id="rId26"/>
    <p:sldId id="276" r:id="rId27"/>
    <p:sldId id="3480" r:id="rId28"/>
    <p:sldId id="3481" r:id="rId29"/>
    <p:sldId id="393" r:id="rId30"/>
    <p:sldId id="394" r:id="rId31"/>
    <p:sldId id="395" r:id="rId32"/>
    <p:sldId id="396" r:id="rId33"/>
    <p:sldId id="408" r:id="rId34"/>
    <p:sldId id="401" r:id="rId35"/>
    <p:sldId id="3484" r:id="rId36"/>
    <p:sldId id="402" r:id="rId37"/>
    <p:sldId id="3486" r:id="rId38"/>
    <p:sldId id="3498" r:id="rId39"/>
    <p:sldId id="3482" r:id="rId40"/>
    <p:sldId id="349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03"/>
            <p14:sldId id="313"/>
            <p14:sldId id="496"/>
            <p14:sldId id="3494"/>
            <p14:sldId id="497"/>
            <p14:sldId id="498"/>
            <p14:sldId id="499"/>
            <p14:sldId id="500"/>
            <p14:sldId id="3483"/>
            <p14:sldId id="3495"/>
            <p14:sldId id="501"/>
            <p14:sldId id="3496"/>
            <p14:sldId id="502"/>
            <p14:sldId id="3469"/>
            <p14:sldId id="503"/>
            <p14:sldId id="504"/>
            <p14:sldId id="3497"/>
            <p14:sldId id="3478"/>
            <p14:sldId id="3476"/>
            <p14:sldId id="3473"/>
            <p14:sldId id="3474"/>
            <p14:sldId id="256"/>
            <p14:sldId id="3479"/>
            <p14:sldId id="3470"/>
            <p14:sldId id="276"/>
            <p14:sldId id="3480"/>
            <p14:sldId id="3481"/>
            <p14:sldId id="393"/>
            <p14:sldId id="394"/>
            <p14:sldId id="395"/>
            <p14:sldId id="396"/>
            <p14:sldId id="408"/>
            <p14:sldId id="401"/>
            <p14:sldId id="3484"/>
            <p14:sldId id="402"/>
            <p14:sldId id="3486"/>
            <p14:sldId id="3498"/>
            <p14:sldId id="3482"/>
            <p14:sldId id="349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mah Mustafa" initials="SM" lastIdx="1" clrIdx="0">
    <p:extLst>
      <p:ext uri="{19B8F6BF-5375-455C-9EA6-DF929625EA0E}">
        <p15:presenceInfo xmlns:p15="http://schemas.microsoft.com/office/powerpoint/2012/main" userId="f9fc0c24eeeefee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355" autoAdjust="0"/>
  </p:normalViewPr>
  <p:slideViewPr>
    <p:cSldViewPr snapToGrid="0">
      <p:cViewPr varScale="1">
        <p:scale>
          <a:sx n="62" d="100"/>
          <a:sy n="62" d="100"/>
        </p:scale>
        <p:origin x="103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50"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26B6E0B-3BEB-435D-A85D-DB15AD4783A1}" type="doc">
      <dgm:prSet loTypeId="urn:diagrams.loki3.com/BracketList" loCatId="list" qsTypeId="urn:microsoft.com/office/officeart/2005/8/quickstyle/simple1" qsCatId="simple" csTypeId="urn:microsoft.com/office/officeart/2005/8/colors/colorful3" csCatId="colorful" phldr="1"/>
      <dgm:spPr/>
      <dgm:t>
        <a:bodyPr/>
        <a:lstStyle/>
        <a:p>
          <a:endParaRPr lang="en-CA"/>
        </a:p>
      </dgm:t>
    </dgm:pt>
    <dgm:pt modelId="{F1CD52E6-5D40-44DF-930B-B8529DBE4376}">
      <dgm:prSet phldrT="[Text]" custT="1"/>
      <dgm:spPr/>
      <dgm:t>
        <a:bodyPr/>
        <a:lstStyle/>
        <a:p>
          <a:pPr algn="ctr"/>
          <a:r>
            <a:rPr lang="en-CA" sz="2400" b="1" dirty="0">
              <a:solidFill>
                <a:srgbClr val="C00000"/>
              </a:solidFill>
              <a:latin typeface="Times New Roman" panose="02020603050405020304" pitchFamily="18" charset="0"/>
              <a:cs typeface="Times New Roman" panose="02020603050405020304" pitchFamily="18" charset="0"/>
            </a:rPr>
            <a:t>Part-Time Employee Benefits </a:t>
          </a:r>
        </a:p>
      </dgm:t>
    </dgm:pt>
    <dgm:pt modelId="{9439BEAE-675A-4AAA-8B94-CFE0EC2B8E70}" type="parTrans" cxnId="{9F8DBD9F-ED4D-4558-AB14-923FE93922B8}">
      <dgm:prSet/>
      <dgm:spPr/>
      <dgm:t>
        <a:bodyPr/>
        <a:lstStyle/>
        <a:p>
          <a:pPr algn="ctr"/>
          <a:endParaRPr lang="en-CA" sz="2400">
            <a:latin typeface="Times New Roman" panose="02020603050405020304" pitchFamily="18" charset="0"/>
            <a:cs typeface="Times New Roman" panose="02020603050405020304" pitchFamily="18" charset="0"/>
          </a:endParaRPr>
        </a:p>
      </dgm:t>
    </dgm:pt>
    <dgm:pt modelId="{5B4F4D56-60D5-4540-9CE3-98BA60566238}" type="sibTrans" cxnId="{9F8DBD9F-ED4D-4558-AB14-923FE93922B8}">
      <dgm:prSet/>
      <dgm:spPr/>
      <dgm:t>
        <a:bodyPr/>
        <a:lstStyle/>
        <a:p>
          <a:pPr algn="ctr"/>
          <a:endParaRPr lang="en-CA" sz="2400">
            <a:latin typeface="Times New Roman" panose="02020603050405020304" pitchFamily="18" charset="0"/>
            <a:cs typeface="Times New Roman" panose="02020603050405020304" pitchFamily="18" charset="0"/>
          </a:endParaRPr>
        </a:p>
      </dgm:t>
    </dgm:pt>
    <dgm:pt modelId="{BEA7506E-5414-47D9-B1EF-D5737F97A27D}">
      <dgm:prSet phldrT="[Text]" custT="1"/>
      <dgm:spPr/>
      <dgm:t>
        <a:bodyPr/>
        <a:lstStyle/>
        <a:p>
          <a:pPr marL="285750" lvl="1" indent="-285750" algn="ctr" defTabSz="1466850">
            <a:lnSpc>
              <a:spcPct val="90000"/>
            </a:lnSpc>
            <a:spcBef>
              <a:spcPct val="0"/>
            </a:spcBef>
            <a:spcAft>
              <a:spcPct val="15000"/>
            </a:spcAft>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Research indicate that providing benefits for par timers positively affects ability to attract and retain part-time workers in tight labor markets.</a:t>
          </a:r>
          <a:endParaRPr lang="en-CA" sz="2400" kern="1200" dirty="0">
            <a:solidFill>
              <a:schemeClr val="tx1"/>
            </a:solidFill>
            <a:latin typeface="Times New Roman" panose="02020603050405020304" pitchFamily="18" charset="0"/>
            <a:ea typeface="+mn-ea"/>
            <a:cs typeface="Times New Roman" panose="02020603050405020304" pitchFamily="18" charset="0"/>
          </a:endParaRPr>
        </a:p>
      </dgm:t>
    </dgm:pt>
    <dgm:pt modelId="{46456BA5-7AFF-4A1E-8C81-1DB8F75D782C}" type="parTrans" cxnId="{0BAF0427-21F1-4C71-8DBB-B9D533C1CF1F}">
      <dgm:prSet/>
      <dgm:spPr/>
      <dgm:t>
        <a:bodyPr/>
        <a:lstStyle/>
        <a:p>
          <a:pPr algn="ctr"/>
          <a:endParaRPr lang="en-CA" sz="2400">
            <a:latin typeface="Times New Roman" panose="02020603050405020304" pitchFamily="18" charset="0"/>
            <a:cs typeface="Times New Roman" panose="02020603050405020304" pitchFamily="18" charset="0"/>
          </a:endParaRPr>
        </a:p>
      </dgm:t>
    </dgm:pt>
    <dgm:pt modelId="{E34733FE-1941-45CA-A690-4D935F8BB9A4}" type="sibTrans" cxnId="{0BAF0427-21F1-4C71-8DBB-B9D533C1CF1F}">
      <dgm:prSet/>
      <dgm:spPr/>
      <dgm:t>
        <a:bodyPr/>
        <a:lstStyle/>
        <a:p>
          <a:pPr algn="ctr"/>
          <a:endParaRPr lang="en-CA" sz="2400">
            <a:latin typeface="Times New Roman" panose="02020603050405020304" pitchFamily="18" charset="0"/>
            <a:cs typeface="Times New Roman" panose="02020603050405020304" pitchFamily="18" charset="0"/>
          </a:endParaRPr>
        </a:p>
      </dgm:t>
    </dgm:pt>
    <dgm:pt modelId="{DD4BAFBA-72A5-43C9-8346-A929C0720C63}">
      <dgm:prSet phldrT="[Text]" custT="1"/>
      <dgm:spPr/>
      <dgm:t>
        <a:bodyPr/>
        <a:lstStyle/>
        <a:p>
          <a:pPr algn="ctr"/>
          <a:r>
            <a:rPr lang="en-CA" sz="2400" b="1" dirty="0">
              <a:latin typeface="Times New Roman" panose="02020603050405020304" pitchFamily="18" charset="0"/>
              <a:cs typeface="Times New Roman" panose="02020603050405020304" pitchFamily="18" charset="0"/>
            </a:rPr>
            <a:t>Flexible benefits plan</a:t>
          </a:r>
        </a:p>
      </dgm:t>
    </dgm:pt>
    <dgm:pt modelId="{DE4317B5-8DD7-4ABF-98AE-074FC0F708F4}" type="parTrans" cxnId="{15D21489-93EF-4AE8-BFB0-395319F91834}">
      <dgm:prSet/>
      <dgm:spPr/>
      <dgm:t>
        <a:bodyPr/>
        <a:lstStyle/>
        <a:p>
          <a:pPr algn="ctr"/>
          <a:endParaRPr lang="en-CA" sz="2400">
            <a:latin typeface="Times New Roman" panose="02020603050405020304" pitchFamily="18" charset="0"/>
            <a:cs typeface="Times New Roman" panose="02020603050405020304" pitchFamily="18" charset="0"/>
          </a:endParaRPr>
        </a:p>
      </dgm:t>
    </dgm:pt>
    <dgm:pt modelId="{26A21384-A955-48CF-B86A-3D217A59E2EF}" type="sibTrans" cxnId="{15D21489-93EF-4AE8-BFB0-395319F91834}">
      <dgm:prSet/>
      <dgm:spPr/>
      <dgm:t>
        <a:bodyPr/>
        <a:lstStyle/>
        <a:p>
          <a:pPr algn="ctr"/>
          <a:endParaRPr lang="en-CA" sz="2400">
            <a:latin typeface="Times New Roman" panose="02020603050405020304" pitchFamily="18" charset="0"/>
            <a:cs typeface="Times New Roman" panose="02020603050405020304" pitchFamily="18" charset="0"/>
          </a:endParaRPr>
        </a:p>
      </dgm:t>
    </dgm:pt>
    <dgm:pt modelId="{CD1A2630-5DD9-4742-A615-7BA167B0CC17}">
      <dgm:prSet custT="1"/>
      <dgm:spPr/>
      <dgm:t>
        <a:bodyPr/>
        <a:lstStyle/>
        <a:p>
          <a:pPr marL="285750" lvl="1" indent="-285750" algn="ctr" defTabSz="1466850">
            <a:lnSpc>
              <a:spcPct val="90000"/>
            </a:lnSpc>
            <a:spcBef>
              <a:spcPct val="0"/>
            </a:spcBef>
            <a:spcAft>
              <a:spcPct val="15000"/>
            </a:spcAft>
            <a:buChar char="•"/>
          </a:pPr>
          <a:r>
            <a:rPr lang="en-CA" sz="2400" kern="1200" dirty="0">
              <a:solidFill>
                <a:schemeClr val="bg1"/>
              </a:solidFill>
              <a:latin typeface="Times New Roman" panose="02020603050405020304" pitchFamily="18" charset="0"/>
              <a:ea typeface="+mn-ea"/>
              <a:cs typeface="Times New Roman" panose="02020603050405020304" pitchFamily="18" charset="0"/>
            </a:rPr>
            <a:t>Program that allows employees to select </a:t>
          </a:r>
          <a:r>
            <a:rPr lang="en-US" sz="2400" kern="1200" dirty="0">
              <a:solidFill>
                <a:schemeClr val="bg1"/>
              </a:solidFill>
              <a:latin typeface="Times New Roman" panose="02020603050405020304" pitchFamily="18" charset="0"/>
              <a:ea typeface="+mn-ea"/>
              <a:cs typeface="Times New Roman" panose="02020603050405020304" pitchFamily="18" charset="0"/>
            </a:rPr>
            <a:t>the benefits they prefer from groups of benefits </a:t>
          </a:r>
          <a:r>
            <a:rPr lang="en-CA" sz="2400" kern="1200" dirty="0">
              <a:solidFill>
                <a:schemeClr val="bg1"/>
              </a:solidFill>
              <a:latin typeface="Times New Roman" panose="02020603050405020304" pitchFamily="18" charset="0"/>
              <a:ea typeface="+mn-ea"/>
              <a:cs typeface="Times New Roman" panose="02020603050405020304" pitchFamily="18" charset="0"/>
            </a:rPr>
            <a:t>established by the employer.</a:t>
          </a:r>
        </a:p>
      </dgm:t>
    </dgm:pt>
    <dgm:pt modelId="{5356C3BE-0DF7-4A7C-B531-2B3DBD934D59}" type="sibTrans" cxnId="{17A07CB3-0D12-4D91-80E0-5B4FEAFC5FBA}">
      <dgm:prSet/>
      <dgm:spPr/>
      <dgm:t>
        <a:bodyPr/>
        <a:lstStyle/>
        <a:p>
          <a:pPr algn="ctr"/>
          <a:endParaRPr lang="en-CA" sz="2400">
            <a:latin typeface="Times New Roman" panose="02020603050405020304" pitchFamily="18" charset="0"/>
            <a:cs typeface="Times New Roman" panose="02020603050405020304" pitchFamily="18" charset="0"/>
          </a:endParaRPr>
        </a:p>
      </dgm:t>
    </dgm:pt>
    <dgm:pt modelId="{48FAB24C-44FC-458A-8998-B3A161C91241}" type="parTrans" cxnId="{17A07CB3-0D12-4D91-80E0-5B4FEAFC5FBA}">
      <dgm:prSet/>
      <dgm:spPr/>
      <dgm:t>
        <a:bodyPr/>
        <a:lstStyle/>
        <a:p>
          <a:pPr algn="ctr"/>
          <a:endParaRPr lang="en-CA" sz="2400">
            <a:latin typeface="Times New Roman" panose="02020603050405020304" pitchFamily="18" charset="0"/>
            <a:cs typeface="Times New Roman" panose="02020603050405020304" pitchFamily="18" charset="0"/>
          </a:endParaRPr>
        </a:p>
      </dgm:t>
    </dgm:pt>
    <dgm:pt modelId="{21A53759-F2E8-4936-AF08-7D4F7061728C}">
      <dgm:prSet custT="1"/>
      <dgm:spPr/>
      <dgm:t>
        <a:bodyPr/>
        <a:lstStyle/>
        <a:p>
          <a:pPr marL="0" lvl="0" indent="0" algn="ctr" defTabSz="1066800">
            <a:lnSpc>
              <a:spcPct val="90000"/>
            </a:lnSpc>
            <a:spcBef>
              <a:spcPct val="0"/>
            </a:spcBef>
            <a:spcAft>
              <a:spcPct val="35000"/>
            </a:spcAft>
            <a:buNone/>
          </a:pPr>
          <a:r>
            <a:rPr lang="en-CA" sz="2400" b="1" kern="1200" dirty="0">
              <a:solidFill>
                <a:srgbClr val="FF0000"/>
              </a:solidFill>
              <a:latin typeface="Times New Roman" panose="02020603050405020304" pitchFamily="18" charset="0"/>
              <a:ea typeface="+mn-ea"/>
              <a:cs typeface="Times New Roman" panose="02020603050405020304" pitchFamily="18" charset="0"/>
            </a:rPr>
            <a:t>Adverse selection</a:t>
          </a:r>
        </a:p>
      </dgm:t>
    </dgm:pt>
    <dgm:pt modelId="{0EBC2524-23D0-473D-98EF-F3660B89340A}" type="parTrans" cxnId="{BBADE744-FBAC-4C51-A7E5-00A7BDC2BBA3}">
      <dgm:prSet/>
      <dgm:spPr/>
      <dgm:t>
        <a:bodyPr/>
        <a:lstStyle/>
        <a:p>
          <a:pPr algn="ctr"/>
          <a:endParaRPr lang="en-CA" sz="2400"/>
        </a:p>
      </dgm:t>
    </dgm:pt>
    <dgm:pt modelId="{F8BFF201-9EC1-4736-B846-9CF260913DA2}" type="sibTrans" cxnId="{BBADE744-FBAC-4C51-A7E5-00A7BDC2BBA3}">
      <dgm:prSet/>
      <dgm:spPr/>
      <dgm:t>
        <a:bodyPr/>
        <a:lstStyle/>
        <a:p>
          <a:pPr algn="ctr"/>
          <a:endParaRPr lang="en-CA" sz="2400"/>
        </a:p>
      </dgm:t>
    </dgm:pt>
    <dgm:pt modelId="{BE03CD99-008A-4344-B11A-049681F2D5EE}">
      <dgm:prSet custT="1"/>
      <dgm:spPr/>
      <dgm:t>
        <a:bodyPr/>
        <a:lstStyle/>
        <a:p>
          <a:pPr algn="ctr"/>
          <a:r>
            <a:rPr lang="en-CA" sz="2400" dirty="0">
              <a:latin typeface="Times New Roman" panose="02020603050405020304" pitchFamily="18" charset="0"/>
              <a:cs typeface="Times New Roman" panose="02020603050405020304" pitchFamily="18" charset="0"/>
            </a:rPr>
            <a:t>Situation in which only higher-risk employees select and use certain benefits.</a:t>
          </a:r>
        </a:p>
      </dgm:t>
    </dgm:pt>
    <dgm:pt modelId="{FDFB21BE-6A37-423F-952D-75061900BB59}" type="parTrans" cxnId="{BF232C65-30B1-4757-BB8B-B0907FEF2D91}">
      <dgm:prSet/>
      <dgm:spPr/>
      <dgm:t>
        <a:bodyPr/>
        <a:lstStyle/>
        <a:p>
          <a:pPr algn="ctr"/>
          <a:endParaRPr lang="en-CA" sz="2400"/>
        </a:p>
      </dgm:t>
    </dgm:pt>
    <dgm:pt modelId="{588E9A6F-D947-4478-B973-0C6BC7DC4736}" type="sibTrans" cxnId="{BF232C65-30B1-4757-BB8B-B0907FEF2D91}">
      <dgm:prSet/>
      <dgm:spPr/>
      <dgm:t>
        <a:bodyPr/>
        <a:lstStyle/>
        <a:p>
          <a:pPr algn="ctr"/>
          <a:endParaRPr lang="en-CA" sz="2400"/>
        </a:p>
      </dgm:t>
    </dgm:pt>
    <dgm:pt modelId="{CC02FDC9-A28C-4E72-9B2E-27EEB6B4BAD4}">
      <dgm:prSet custT="1"/>
      <dgm:spPr/>
      <dgm:t>
        <a:bodyPr/>
        <a:lstStyle/>
        <a:p>
          <a:pPr algn="ctr"/>
          <a:endParaRPr lang="en-CA" sz="2400">
            <a:latin typeface="Times New Roman" panose="02020603050405020304" pitchFamily="18" charset="0"/>
            <a:cs typeface="Times New Roman" panose="02020603050405020304" pitchFamily="18" charset="0"/>
          </a:endParaRPr>
        </a:p>
      </dgm:t>
    </dgm:pt>
    <dgm:pt modelId="{231B8C20-0B37-4417-B079-F2CE07C20F07}" type="parTrans" cxnId="{0B7732C6-5FAF-408B-84BD-E93B86089908}">
      <dgm:prSet/>
      <dgm:spPr/>
      <dgm:t>
        <a:bodyPr/>
        <a:lstStyle/>
        <a:p>
          <a:pPr algn="ctr"/>
          <a:endParaRPr lang="en-CA" sz="2400"/>
        </a:p>
      </dgm:t>
    </dgm:pt>
    <dgm:pt modelId="{3A495B82-12DE-42E6-8627-FC8E4652EDCB}" type="sibTrans" cxnId="{0B7732C6-5FAF-408B-84BD-E93B86089908}">
      <dgm:prSet/>
      <dgm:spPr/>
      <dgm:t>
        <a:bodyPr/>
        <a:lstStyle/>
        <a:p>
          <a:pPr algn="ctr"/>
          <a:endParaRPr lang="en-CA" sz="2400"/>
        </a:p>
      </dgm:t>
    </dgm:pt>
    <dgm:pt modelId="{0D78F2B0-817A-4136-96AF-F7CD721F6F7C}" type="pres">
      <dgm:prSet presAssocID="{026B6E0B-3BEB-435D-A85D-DB15AD4783A1}" presName="Name0" presStyleCnt="0">
        <dgm:presLayoutVars>
          <dgm:dir/>
          <dgm:animLvl val="lvl"/>
          <dgm:resizeHandles val="exact"/>
        </dgm:presLayoutVars>
      </dgm:prSet>
      <dgm:spPr/>
    </dgm:pt>
    <dgm:pt modelId="{6581D341-AF74-4EBA-A399-B574B63F622B}" type="pres">
      <dgm:prSet presAssocID="{F1CD52E6-5D40-44DF-930B-B8529DBE4376}" presName="linNode" presStyleCnt="0"/>
      <dgm:spPr/>
    </dgm:pt>
    <dgm:pt modelId="{C2365CCF-8CF0-4701-B3EA-CF851343391D}" type="pres">
      <dgm:prSet presAssocID="{F1CD52E6-5D40-44DF-930B-B8529DBE4376}" presName="parTx" presStyleLbl="revTx" presStyleIdx="0" presStyleCnt="3">
        <dgm:presLayoutVars>
          <dgm:chMax val="1"/>
          <dgm:bulletEnabled val="1"/>
        </dgm:presLayoutVars>
      </dgm:prSet>
      <dgm:spPr/>
    </dgm:pt>
    <dgm:pt modelId="{91777E0B-4DD2-49CC-A202-77374F941327}" type="pres">
      <dgm:prSet presAssocID="{F1CD52E6-5D40-44DF-930B-B8529DBE4376}" presName="bracket" presStyleLbl="parChTrans1D1" presStyleIdx="0" presStyleCnt="3"/>
      <dgm:spPr/>
    </dgm:pt>
    <dgm:pt modelId="{62752C86-6CBD-4179-8235-31305902FF1C}" type="pres">
      <dgm:prSet presAssocID="{F1CD52E6-5D40-44DF-930B-B8529DBE4376}" presName="spH" presStyleCnt="0"/>
      <dgm:spPr/>
    </dgm:pt>
    <dgm:pt modelId="{0E27AEB0-7619-4E71-8A80-663E06B7B625}" type="pres">
      <dgm:prSet presAssocID="{F1CD52E6-5D40-44DF-930B-B8529DBE4376}" presName="desTx" presStyleLbl="node1" presStyleIdx="0" presStyleCnt="3">
        <dgm:presLayoutVars>
          <dgm:bulletEnabled val="1"/>
        </dgm:presLayoutVars>
      </dgm:prSet>
      <dgm:spPr/>
    </dgm:pt>
    <dgm:pt modelId="{0A93A832-9BF8-4B55-8EA3-BEB7DD1986AD}" type="pres">
      <dgm:prSet presAssocID="{5B4F4D56-60D5-4540-9CE3-98BA60566238}" presName="spV" presStyleCnt="0"/>
      <dgm:spPr/>
    </dgm:pt>
    <dgm:pt modelId="{19D1B263-C2A4-4E1C-9435-D5D5A82C7611}" type="pres">
      <dgm:prSet presAssocID="{DD4BAFBA-72A5-43C9-8346-A929C0720C63}" presName="linNode" presStyleCnt="0"/>
      <dgm:spPr/>
    </dgm:pt>
    <dgm:pt modelId="{61D00942-2B9B-4A70-BE7A-AFF3FA1929DE}" type="pres">
      <dgm:prSet presAssocID="{DD4BAFBA-72A5-43C9-8346-A929C0720C63}" presName="parTx" presStyleLbl="revTx" presStyleIdx="1" presStyleCnt="3">
        <dgm:presLayoutVars>
          <dgm:chMax val="1"/>
          <dgm:bulletEnabled val="1"/>
        </dgm:presLayoutVars>
      </dgm:prSet>
      <dgm:spPr/>
    </dgm:pt>
    <dgm:pt modelId="{8555F273-1C66-40D5-A97B-0B253FDF906F}" type="pres">
      <dgm:prSet presAssocID="{DD4BAFBA-72A5-43C9-8346-A929C0720C63}" presName="bracket" presStyleLbl="parChTrans1D1" presStyleIdx="1" presStyleCnt="3"/>
      <dgm:spPr/>
    </dgm:pt>
    <dgm:pt modelId="{F9FCD03F-0211-49F6-A36D-37C3B0AA2C57}" type="pres">
      <dgm:prSet presAssocID="{DD4BAFBA-72A5-43C9-8346-A929C0720C63}" presName="spH" presStyleCnt="0"/>
      <dgm:spPr/>
    </dgm:pt>
    <dgm:pt modelId="{783C628C-9FDF-4603-88F7-17B5D1E1DD57}" type="pres">
      <dgm:prSet presAssocID="{DD4BAFBA-72A5-43C9-8346-A929C0720C63}" presName="desTx" presStyleLbl="node1" presStyleIdx="1" presStyleCnt="3">
        <dgm:presLayoutVars>
          <dgm:bulletEnabled val="1"/>
        </dgm:presLayoutVars>
      </dgm:prSet>
      <dgm:spPr/>
    </dgm:pt>
    <dgm:pt modelId="{0513B4A1-2E3B-4E6C-A7D5-7D3EB29FFA90}" type="pres">
      <dgm:prSet presAssocID="{26A21384-A955-48CF-B86A-3D217A59E2EF}" presName="spV" presStyleCnt="0"/>
      <dgm:spPr/>
    </dgm:pt>
    <dgm:pt modelId="{13FBAE88-D914-4450-92DB-ED84F84C664A}" type="pres">
      <dgm:prSet presAssocID="{21A53759-F2E8-4936-AF08-7D4F7061728C}" presName="linNode" presStyleCnt="0"/>
      <dgm:spPr/>
    </dgm:pt>
    <dgm:pt modelId="{91BFD1E5-98BE-4A8D-995B-938C06997684}" type="pres">
      <dgm:prSet presAssocID="{21A53759-F2E8-4936-AF08-7D4F7061728C}" presName="parTx" presStyleLbl="revTx" presStyleIdx="2" presStyleCnt="3">
        <dgm:presLayoutVars>
          <dgm:chMax val="1"/>
          <dgm:bulletEnabled val="1"/>
        </dgm:presLayoutVars>
      </dgm:prSet>
      <dgm:spPr/>
    </dgm:pt>
    <dgm:pt modelId="{01EAA212-44A3-40AF-BF8A-6DFF7DCB3000}" type="pres">
      <dgm:prSet presAssocID="{21A53759-F2E8-4936-AF08-7D4F7061728C}" presName="bracket" presStyleLbl="parChTrans1D1" presStyleIdx="2" presStyleCnt="3"/>
      <dgm:spPr/>
    </dgm:pt>
    <dgm:pt modelId="{317C9893-B086-4017-9B45-6578B3EA3378}" type="pres">
      <dgm:prSet presAssocID="{21A53759-F2E8-4936-AF08-7D4F7061728C}" presName="spH" presStyleCnt="0"/>
      <dgm:spPr/>
    </dgm:pt>
    <dgm:pt modelId="{279EB7CE-9802-4FC7-808B-F643BFFB2DA2}" type="pres">
      <dgm:prSet presAssocID="{21A53759-F2E8-4936-AF08-7D4F7061728C}" presName="desTx" presStyleLbl="node1" presStyleIdx="2" presStyleCnt="3">
        <dgm:presLayoutVars>
          <dgm:bulletEnabled val="1"/>
        </dgm:presLayoutVars>
      </dgm:prSet>
      <dgm:spPr/>
    </dgm:pt>
  </dgm:ptLst>
  <dgm:cxnLst>
    <dgm:cxn modelId="{6D1B9102-7872-4685-9EE4-510154F65587}" type="presOf" srcId="{F1CD52E6-5D40-44DF-930B-B8529DBE4376}" destId="{C2365CCF-8CF0-4701-B3EA-CF851343391D}" srcOrd="0" destOrd="0" presId="urn:diagrams.loki3.com/BracketList"/>
    <dgm:cxn modelId="{0BAF0427-21F1-4C71-8DBB-B9D533C1CF1F}" srcId="{F1CD52E6-5D40-44DF-930B-B8529DBE4376}" destId="{BEA7506E-5414-47D9-B1EF-D5737F97A27D}" srcOrd="0" destOrd="0" parTransId="{46456BA5-7AFF-4A1E-8C81-1DB8F75D782C}" sibTransId="{E34733FE-1941-45CA-A690-4D935F8BB9A4}"/>
    <dgm:cxn modelId="{F0B17F2A-BEA1-4D7D-AC48-80FC4E4BEE76}" type="presOf" srcId="{CD1A2630-5DD9-4742-A615-7BA167B0CC17}" destId="{783C628C-9FDF-4603-88F7-17B5D1E1DD57}" srcOrd="0" destOrd="0" presId="urn:diagrams.loki3.com/BracketList"/>
    <dgm:cxn modelId="{71DA183E-B682-48A0-8952-2767DAAD8159}" type="presOf" srcId="{CC02FDC9-A28C-4E72-9B2E-27EEB6B4BAD4}" destId="{279EB7CE-9802-4FC7-808B-F643BFFB2DA2}" srcOrd="0" destOrd="1" presId="urn:diagrams.loki3.com/BracketList"/>
    <dgm:cxn modelId="{BBADE744-FBAC-4C51-A7E5-00A7BDC2BBA3}" srcId="{026B6E0B-3BEB-435D-A85D-DB15AD4783A1}" destId="{21A53759-F2E8-4936-AF08-7D4F7061728C}" srcOrd="2" destOrd="0" parTransId="{0EBC2524-23D0-473D-98EF-F3660B89340A}" sibTransId="{F8BFF201-9EC1-4736-B846-9CF260913DA2}"/>
    <dgm:cxn modelId="{BF232C65-30B1-4757-BB8B-B0907FEF2D91}" srcId="{21A53759-F2E8-4936-AF08-7D4F7061728C}" destId="{BE03CD99-008A-4344-B11A-049681F2D5EE}" srcOrd="0" destOrd="0" parTransId="{FDFB21BE-6A37-423F-952D-75061900BB59}" sibTransId="{588E9A6F-D947-4478-B973-0C6BC7DC4736}"/>
    <dgm:cxn modelId="{CAB88F4D-C0E7-4AC8-8011-A30580F5C505}" type="presOf" srcId="{026B6E0B-3BEB-435D-A85D-DB15AD4783A1}" destId="{0D78F2B0-817A-4136-96AF-F7CD721F6F7C}" srcOrd="0" destOrd="0" presId="urn:diagrams.loki3.com/BracketList"/>
    <dgm:cxn modelId="{C7D4E277-6F84-494D-9B53-5B8E18D89EAC}" type="presOf" srcId="{DD4BAFBA-72A5-43C9-8346-A929C0720C63}" destId="{61D00942-2B9B-4A70-BE7A-AFF3FA1929DE}" srcOrd="0" destOrd="0" presId="urn:diagrams.loki3.com/BracketList"/>
    <dgm:cxn modelId="{1C7AEB77-660C-4310-AD4A-A16691F17F87}" type="presOf" srcId="{21A53759-F2E8-4936-AF08-7D4F7061728C}" destId="{91BFD1E5-98BE-4A8D-995B-938C06997684}" srcOrd="0" destOrd="0" presId="urn:diagrams.loki3.com/BracketList"/>
    <dgm:cxn modelId="{15D21489-93EF-4AE8-BFB0-395319F91834}" srcId="{026B6E0B-3BEB-435D-A85D-DB15AD4783A1}" destId="{DD4BAFBA-72A5-43C9-8346-A929C0720C63}" srcOrd="1" destOrd="0" parTransId="{DE4317B5-8DD7-4ABF-98AE-074FC0F708F4}" sibTransId="{26A21384-A955-48CF-B86A-3D217A59E2EF}"/>
    <dgm:cxn modelId="{9F8DBD9F-ED4D-4558-AB14-923FE93922B8}" srcId="{026B6E0B-3BEB-435D-A85D-DB15AD4783A1}" destId="{F1CD52E6-5D40-44DF-930B-B8529DBE4376}" srcOrd="0" destOrd="0" parTransId="{9439BEAE-675A-4AAA-8B94-CFE0EC2B8E70}" sibTransId="{5B4F4D56-60D5-4540-9CE3-98BA60566238}"/>
    <dgm:cxn modelId="{DE5B75A0-D4FA-4E37-9ECB-DECA1CFFF263}" type="presOf" srcId="{BE03CD99-008A-4344-B11A-049681F2D5EE}" destId="{279EB7CE-9802-4FC7-808B-F643BFFB2DA2}" srcOrd="0" destOrd="0" presId="urn:diagrams.loki3.com/BracketList"/>
    <dgm:cxn modelId="{17A07CB3-0D12-4D91-80E0-5B4FEAFC5FBA}" srcId="{DD4BAFBA-72A5-43C9-8346-A929C0720C63}" destId="{CD1A2630-5DD9-4742-A615-7BA167B0CC17}" srcOrd="0" destOrd="0" parTransId="{48FAB24C-44FC-458A-8998-B3A161C91241}" sibTransId="{5356C3BE-0DF7-4A7C-B531-2B3DBD934D59}"/>
    <dgm:cxn modelId="{0B7732C6-5FAF-408B-84BD-E93B86089908}" srcId="{21A53759-F2E8-4936-AF08-7D4F7061728C}" destId="{CC02FDC9-A28C-4E72-9B2E-27EEB6B4BAD4}" srcOrd="1" destOrd="0" parTransId="{231B8C20-0B37-4417-B079-F2CE07C20F07}" sibTransId="{3A495B82-12DE-42E6-8627-FC8E4652EDCB}"/>
    <dgm:cxn modelId="{BCE1C5F0-92A3-4264-849F-EC1B5E9858E5}" type="presOf" srcId="{BEA7506E-5414-47D9-B1EF-D5737F97A27D}" destId="{0E27AEB0-7619-4E71-8A80-663E06B7B625}" srcOrd="0" destOrd="0" presId="urn:diagrams.loki3.com/BracketList"/>
    <dgm:cxn modelId="{854962A2-06DF-4B01-99E8-5F4689012317}" type="presParOf" srcId="{0D78F2B0-817A-4136-96AF-F7CD721F6F7C}" destId="{6581D341-AF74-4EBA-A399-B574B63F622B}" srcOrd="0" destOrd="0" presId="urn:diagrams.loki3.com/BracketList"/>
    <dgm:cxn modelId="{C5E6727A-62E4-4873-BFC1-5CE1A3B7C754}" type="presParOf" srcId="{6581D341-AF74-4EBA-A399-B574B63F622B}" destId="{C2365CCF-8CF0-4701-B3EA-CF851343391D}" srcOrd="0" destOrd="0" presId="urn:diagrams.loki3.com/BracketList"/>
    <dgm:cxn modelId="{44805E92-6365-4885-9B62-6DA199B5C8F9}" type="presParOf" srcId="{6581D341-AF74-4EBA-A399-B574B63F622B}" destId="{91777E0B-4DD2-49CC-A202-77374F941327}" srcOrd="1" destOrd="0" presId="urn:diagrams.loki3.com/BracketList"/>
    <dgm:cxn modelId="{A33617C7-6BD8-44F0-8FDE-F4D4C6B1BE6B}" type="presParOf" srcId="{6581D341-AF74-4EBA-A399-B574B63F622B}" destId="{62752C86-6CBD-4179-8235-31305902FF1C}" srcOrd="2" destOrd="0" presId="urn:diagrams.loki3.com/BracketList"/>
    <dgm:cxn modelId="{D9240EBC-B05D-46F3-B8DB-32268D3E6F9A}" type="presParOf" srcId="{6581D341-AF74-4EBA-A399-B574B63F622B}" destId="{0E27AEB0-7619-4E71-8A80-663E06B7B625}" srcOrd="3" destOrd="0" presId="urn:diagrams.loki3.com/BracketList"/>
    <dgm:cxn modelId="{96549994-B41E-47D8-BCB1-BE21A228C6BD}" type="presParOf" srcId="{0D78F2B0-817A-4136-96AF-F7CD721F6F7C}" destId="{0A93A832-9BF8-4B55-8EA3-BEB7DD1986AD}" srcOrd="1" destOrd="0" presId="urn:diagrams.loki3.com/BracketList"/>
    <dgm:cxn modelId="{FF1CAC15-8241-4D1D-9682-0981B591DC84}" type="presParOf" srcId="{0D78F2B0-817A-4136-96AF-F7CD721F6F7C}" destId="{19D1B263-C2A4-4E1C-9435-D5D5A82C7611}" srcOrd="2" destOrd="0" presId="urn:diagrams.loki3.com/BracketList"/>
    <dgm:cxn modelId="{FE9F313A-C02C-4455-AE39-5E198C481F2B}" type="presParOf" srcId="{19D1B263-C2A4-4E1C-9435-D5D5A82C7611}" destId="{61D00942-2B9B-4A70-BE7A-AFF3FA1929DE}" srcOrd="0" destOrd="0" presId="urn:diagrams.loki3.com/BracketList"/>
    <dgm:cxn modelId="{0E2C5AA9-01A3-4568-9E51-0D6FAE7E36FD}" type="presParOf" srcId="{19D1B263-C2A4-4E1C-9435-D5D5A82C7611}" destId="{8555F273-1C66-40D5-A97B-0B253FDF906F}" srcOrd="1" destOrd="0" presId="urn:diagrams.loki3.com/BracketList"/>
    <dgm:cxn modelId="{46A5B353-6699-4E04-A3BE-AC064ABEF7E8}" type="presParOf" srcId="{19D1B263-C2A4-4E1C-9435-D5D5A82C7611}" destId="{F9FCD03F-0211-49F6-A36D-37C3B0AA2C57}" srcOrd="2" destOrd="0" presId="urn:diagrams.loki3.com/BracketList"/>
    <dgm:cxn modelId="{7B79CC4D-381E-46E6-BBA2-E303B87EE73B}" type="presParOf" srcId="{19D1B263-C2A4-4E1C-9435-D5D5A82C7611}" destId="{783C628C-9FDF-4603-88F7-17B5D1E1DD57}" srcOrd="3" destOrd="0" presId="urn:diagrams.loki3.com/BracketList"/>
    <dgm:cxn modelId="{0C6E2D0B-AB9E-4D82-91C1-826AFDAC232F}" type="presParOf" srcId="{0D78F2B0-817A-4136-96AF-F7CD721F6F7C}" destId="{0513B4A1-2E3B-4E6C-A7D5-7D3EB29FFA90}" srcOrd="3" destOrd="0" presId="urn:diagrams.loki3.com/BracketList"/>
    <dgm:cxn modelId="{8CC5ACA2-723B-4AE1-B53E-68867709B5E7}" type="presParOf" srcId="{0D78F2B0-817A-4136-96AF-F7CD721F6F7C}" destId="{13FBAE88-D914-4450-92DB-ED84F84C664A}" srcOrd="4" destOrd="0" presId="urn:diagrams.loki3.com/BracketList"/>
    <dgm:cxn modelId="{77279344-7AB2-4939-9ABB-E713616DCFB4}" type="presParOf" srcId="{13FBAE88-D914-4450-92DB-ED84F84C664A}" destId="{91BFD1E5-98BE-4A8D-995B-938C06997684}" srcOrd="0" destOrd="0" presId="urn:diagrams.loki3.com/BracketList"/>
    <dgm:cxn modelId="{C6D13339-D479-40D2-95A3-D71BA4FBEE03}" type="presParOf" srcId="{13FBAE88-D914-4450-92DB-ED84F84C664A}" destId="{01EAA212-44A3-40AF-BF8A-6DFF7DCB3000}" srcOrd="1" destOrd="0" presId="urn:diagrams.loki3.com/BracketList"/>
    <dgm:cxn modelId="{38D5563C-1E79-486A-A2BF-CB181FAD09B7}" type="presParOf" srcId="{13FBAE88-D914-4450-92DB-ED84F84C664A}" destId="{317C9893-B086-4017-9B45-6578B3EA3378}" srcOrd="2" destOrd="0" presId="urn:diagrams.loki3.com/BracketList"/>
    <dgm:cxn modelId="{4A95C10B-395C-431F-A068-52169E691784}" type="presParOf" srcId="{13FBAE88-D914-4450-92DB-ED84F84C664A}" destId="{279EB7CE-9802-4FC7-808B-F643BFFB2DA2}"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365CCF-8CF0-4701-B3EA-CF851343391D}">
      <dsp:nvSpPr>
        <dsp:cNvPr id="0" name=""/>
        <dsp:cNvSpPr/>
      </dsp:nvSpPr>
      <dsp:spPr>
        <a:xfrm>
          <a:off x="0" y="13207"/>
          <a:ext cx="2468105" cy="1227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C00000"/>
              </a:solidFill>
              <a:latin typeface="Times New Roman" panose="02020603050405020304" pitchFamily="18" charset="0"/>
              <a:cs typeface="Times New Roman" panose="02020603050405020304" pitchFamily="18" charset="0"/>
            </a:rPr>
            <a:t>Part-Time Employee Benefits </a:t>
          </a:r>
        </a:p>
      </dsp:txBody>
      <dsp:txXfrm>
        <a:off x="0" y="13207"/>
        <a:ext cx="2468105" cy="1227600"/>
      </dsp:txXfrm>
    </dsp:sp>
    <dsp:sp modelId="{91777E0B-4DD2-49CC-A202-77374F941327}">
      <dsp:nvSpPr>
        <dsp:cNvPr id="0" name=""/>
        <dsp:cNvSpPr/>
      </dsp:nvSpPr>
      <dsp:spPr>
        <a:xfrm>
          <a:off x="2468104" y="13207"/>
          <a:ext cx="493621" cy="1227600"/>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E27AEB0-7619-4E71-8A80-663E06B7B625}">
      <dsp:nvSpPr>
        <dsp:cNvPr id="0" name=""/>
        <dsp:cNvSpPr/>
      </dsp:nvSpPr>
      <dsp:spPr>
        <a:xfrm>
          <a:off x="3159174" y="13207"/>
          <a:ext cx="6713245" cy="1227600"/>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85750" lvl="1" indent="-285750" algn="ctr" defTabSz="1466850">
            <a:lnSpc>
              <a:spcPct val="90000"/>
            </a:lnSpc>
            <a:spcBef>
              <a:spcPct val="0"/>
            </a:spcBef>
            <a:spcAft>
              <a:spcPct val="15000"/>
            </a:spcAft>
            <a:buChar char="•"/>
          </a:pPr>
          <a:r>
            <a:rPr lang="en-US" sz="2400" kern="1200" dirty="0">
              <a:solidFill>
                <a:schemeClr val="tx1"/>
              </a:solidFill>
              <a:latin typeface="Times New Roman" panose="02020603050405020304" pitchFamily="18" charset="0"/>
              <a:ea typeface="+mn-ea"/>
              <a:cs typeface="Times New Roman" panose="02020603050405020304" pitchFamily="18" charset="0"/>
            </a:rPr>
            <a:t>Research indicate that providing benefits for par timers positively affects ability to attract and retain part-time workers in tight labor markets.</a:t>
          </a:r>
          <a:endParaRPr lang="en-CA" sz="2400" kern="1200" dirty="0">
            <a:solidFill>
              <a:schemeClr val="tx1"/>
            </a:solidFill>
            <a:latin typeface="Times New Roman" panose="02020603050405020304" pitchFamily="18" charset="0"/>
            <a:ea typeface="+mn-ea"/>
            <a:cs typeface="Times New Roman" panose="02020603050405020304" pitchFamily="18" charset="0"/>
          </a:endParaRPr>
        </a:p>
      </dsp:txBody>
      <dsp:txXfrm>
        <a:off x="3159174" y="13207"/>
        <a:ext cx="6713245" cy="1227600"/>
      </dsp:txXfrm>
    </dsp:sp>
    <dsp:sp modelId="{61D00942-2B9B-4A70-BE7A-AFF3FA1929DE}">
      <dsp:nvSpPr>
        <dsp:cNvPr id="0" name=""/>
        <dsp:cNvSpPr/>
      </dsp:nvSpPr>
      <dsp:spPr>
        <a:xfrm>
          <a:off x="0" y="1464007"/>
          <a:ext cx="2468105" cy="1227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CA" sz="2400" b="1" kern="1200" dirty="0">
              <a:latin typeface="Times New Roman" panose="02020603050405020304" pitchFamily="18" charset="0"/>
              <a:cs typeface="Times New Roman" panose="02020603050405020304" pitchFamily="18" charset="0"/>
            </a:rPr>
            <a:t>Flexible benefits plan</a:t>
          </a:r>
        </a:p>
      </dsp:txBody>
      <dsp:txXfrm>
        <a:off x="0" y="1464007"/>
        <a:ext cx="2468105" cy="1227600"/>
      </dsp:txXfrm>
    </dsp:sp>
    <dsp:sp modelId="{8555F273-1C66-40D5-A97B-0B253FDF906F}">
      <dsp:nvSpPr>
        <dsp:cNvPr id="0" name=""/>
        <dsp:cNvSpPr/>
      </dsp:nvSpPr>
      <dsp:spPr>
        <a:xfrm>
          <a:off x="2468104" y="1464007"/>
          <a:ext cx="493621" cy="1227600"/>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3C628C-9FDF-4603-88F7-17B5D1E1DD57}">
      <dsp:nvSpPr>
        <dsp:cNvPr id="0" name=""/>
        <dsp:cNvSpPr/>
      </dsp:nvSpPr>
      <dsp:spPr>
        <a:xfrm>
          <a:off x="3159174" y="1464007"/>
          <a:ext cx="6713245" cy="1227600"/>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85750" lvl="1" indent="-285750" algn="ctr" defTabSz="1466850">
            <a:lnSpc>
              <a:spcPct val="90000"/>
            </a:lnSpc>
            <a:spcBef>
              <a:spcPct val="0"/>
            </a:spcBef>
            <a:spcAft>
              <a:spcPct val="15000"/>
            </a:spcAft>
            <a:buChar char="•"/>
          </a:pPr>
          <a:r>
            <a:rPr lang="en-CA" sz="2400" kern="1200" dirty="0">
              <a:solidFill>
                <a:schemeClr val="bg1"/>
              </a:solidFill>
              <a:latin typeface="Times New Roman" panose="02020603050405020304" pitchFamily="18" charset="0"/>
              <a:ea typeface="+mn-ea"/>
              <a:cs typeface="Times New Roman" panose="02020603050405020304" pitchFamily="18" charset="0"/>
            </a:rPr>
            <a:t>Program that allows employees to select </a:t>
          </a:r>
          <a:r>
            <a:rPr lang="en-US" sz="2400" kern="1200" dirty="0">
              <a:solidFill>
                <a:schemeClr val="bg1"/>
              </a:solidFill>
              <a:latin typeface="Times New Roman" panose="02020603050405020304" pitchFamily="18" charset="0"/>
              <a:ea typeface="+mn-ea"/>
              <a:cs typeface="Times New Roman" panose="02020603050405020304" pitchFamily="18" charset="0"/>
            </a:rPr>
            <a:t>the benefits they prefer from groups of benefits </a:t>
          </a:r>
          <a:r>
            <a:rPr lang="en-CA" sz="2400" kern="1200" dirty="0">
              <a:solidFill>
                <a:schemeClr val="bg1"/>
              </a:solidFill>
              <a:latin typeface="Times New Roman" panose="02020603050405020304" pitchFamily="18" charset="0"/>
              <a:ea typeface="+mn-ea"/>
              <a:cs typeface="Times New Roman" panose="02020603050405020304" pitchFamily="18" charset="0"/>
            </a:rPr>
            <a:t>established by the employer.</a:t>
          </a:r>
        </a:p>
      </dsp:txBody>
      <dsp:txXfrm>
        <a:off x="3159174" y="1464007"/>
        <a:ext cx="6713245" cy="1227600"/>
      </dsp:txXfrm>
    </dsp:sp>
    <dsp:sp modelId="{91BFD1E5-98BE-4A8D-995B-938C06997684}">
      <dsp:nvSpPr>
        <dsp:cNvPr id="0" name=""/>
        <dsp:cNvSpPr/>
      </dsp:nvSpPr>
      <dsp:spPr>
        <a:xfrm>
          <a:off x="0" y="2914807"/>
          <a:ext cx="2468105" cy="1227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688" tIns="60960" rIns="170688" bIns="60960" numCol="1" spcCol="1270" anchor="ctr" anchorCtr="0">
          <a:noAutofit/>
        </a:bodyPr>
        <a:lstStyle/>
        <a:p>
          <a:pPr marL="0" lvl="0" indent="0" algn="ctr" defTabSz="1066800">
            <a:lnSpc>
              <a:spcPct val="90000"/>
            </a:lnSpc>
            <a:spcBef>
              <a:spcPct val="0"/>
            </a:spcBef>
            <a:spcAft>
              <a:spcPct val="35000"/>
            </a:spcAft>
            <a:buNone/>
          </a:pPr>
          <a:r>
            <a:rPr lang="en-CA" sz="2400" b="1" kern="1200" dirty="0">
              <a:solidFill>
                <a:srgbClr val="FF0000"/>
              </a:solidFill>
              <a:latin typeface="Times New Roman" panose="02020603050405020304" pitchFamily="18" charset="0"/>
              <a:ea typeface="+mn-ea"/>
              <a:cs typeface="Times New Roman" panose="02020603050405020304" pitchFamily="18" charset="0"/>
            </a:rPr>
            <a:t>Adverse selection</a:t>
          </a:r>
        </a:p>
      </dsp:txBody>
      <dsp:txXfrm>
        <a:off x="0" y="2914807"/>
        <a:ext cx="2468105" cy="1227600"/>
      </dsp:txXfrm>
    </dsp:sp>
    <dsp:sp modelId="{01EAA212-44A3-40AF-BF8A-6DFF7DCB3000}">
      <dsp:nvSpPr>
        <dsp:cNvPr id="0" name=""/>
        <dsp:cNvSpPr/>
      </dsp:nvSpPr>
      <dsp:spPr>
        <a:xfrm>
          <a:off x="2468104" y="2914807"/>
          <a:ext cx="493621" cy="1227600"/>
        </a:xfrm>
        <a:prstGeom prst="leftBrace">
          <a:avLst>
            <a:gd name="adj1" fmla="val 35000"/>
            <a:gd name="adj2" fmla="val 50000"/>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79EB7CE-9802-4FC7-808B-F643BFFB2DA2}">
      <dsp:nvSpPr>
        <dsp:cNvPr id="0" name=""/>
        <dsp:cNvSpPr/>
      </dsp:nvSpPr>
      <dsp:spPr>
        <a:xfrm>
          <a:off x="3159174" y="2914807"/>
          <a:ext cx="6713245" cy="1227600"/>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228600" lvl="1" indent="-228600" algn="ctr" defTabSz="1066800">
            <a:lnSpc>
              <a:spcPct val="90000"/>
            </a:lnSpc>
            <a:spcBef>
              <a:spcPct val="0"/>
            </a:spcBef>
            <a:spcAft>
              <a:spcPct val="15000"/>
            </a:spcAft>
            <a:buChar char="•"/>
          </a:pPr>
          <a:r>
            <a:rPr lang="en-CA" sz="2400" kern="1200" dirty="0">
              <a:latin typeface="Times New Roman" panose="02020603050405020304" pitchFamily="18" charset="0"/>
              <a:cs typeface="Times New Roman" panose="02020603050405020304" pitchFamily="18" charset="0"/>
            </a:rPr>
            <a:t>Situation in which only higher-risk employees select and use certain benefits.</a:t>
          </a:r>
        </a:p>
        <a:p>
          <a:pPr marL="228600" lvl="1" indent="-228600" algn="ctr" defTabSz="1066800">
            <a:lnSpc>
              <a:spcPct val="90000"/>
            </a:lnSpc>
            <a:spcBef>
              <a:spcPct val="0"/>
            </a:spcBef>
            <a:spcAft>
              <a:spcPct val="15000"/>
            </a:spcAft>
            <a:buChar char="•"/>
          </a:pPr>
          <a:endParaRPr lang="en-CA" sz="2400" kern="1200">
            <a:latin typeface="Times New Roman" panose="02020603050405020304" pitchFamily="18" charset="0"/>
            <a:cs typeface="Times New Roman" panose="02020603050405020304" pitchFamily="18" charset="0"/>
          </a:endParaRPr>
        </a:p>
      </dsp:txBody>
      <dsp:txXfrm>
        <a:off x="3159174" y="2914807"/>
        <a:ext cx="6713245" cy="1227600"/>
      </dsp:txXfrm>
    </dsp:sp>
  </dsp:spTree>
</dsp:drawing>
</file>

<file path=ppt/diagrams/layout1.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
        <p:nvSpPr>
          <p:cNvPr id="5" name="Footer Placeholder 4">
            <a:extLst>
              <a:ext uri="{FF2B5EF4-FFF2-40B4-BE49-F238E27FC236}">
                <a16:creationId xmlns:a16="http://schemas.microsoft.com/office/drawing/2014/main" id="{344DE225-B06D-4CFE-A72A-431863FECD62}"/>
              </a:ext>
            </a:extLst>
          </p:cNvPr>
          <p:cNvSpPr>
            <a:spLocks noGrp="1"/>
          </p:cNvSpPr>
          <p:nvPr>
            <p:ph type="ftr" sz="quarter" idx="4"/>
          </p:nvPr>
        </p:nvSpPr>
        <p:spPr/>
        <p:txBody>
          <a:bodyPr/>
          <a:lstStyle/>
          <a:p>
            <a:r>
              <a:rPr lang="en-US"/>
              <a:t>HRM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512312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71095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5506263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59641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898905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92045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051113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4228744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10860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23209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118113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20213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327478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4323005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1607520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835877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2152820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36620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7712726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49260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864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A0998882-FB78-42E7-9D12-12DCD43B90F0}"/>
              </a:ext>
            </a:extLst>
          </p:cNvPr>
          <p:cNvPicPr>
            <a:picLocks noChangeAspect="1"/>
          </p:cNvPicPr>
          <p:nvPr userDrawn="1"/>
        </p:nvPicPr>
        <p:blipFill rotWithShape="1">
          <a:blip r:embed="rId2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7.xml"/><Relationship Id="rId5" Type="http://schemas.openxmlformats.org/officeDocument/2006/relationships/image" Target="../media/image2.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4.xml"/><Relationship Id="rId1" Type="http://schemas.openxmlformats.org/officeDocument/2006/relationships/tags" Target="../tags/tag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tags" Target="../tags/tag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5.xml"/><Relationship Id="rId5" Type="http://schemas.openxmlformats.org/officeDocument/2006/relationships/image" Target="../media/image41.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Samah </a:t>
            </a:r>
            <a:r>
              <a:rPr kumimoji="0" lang="en-US" sz="24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Abdelfatah</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6" y="1852888"/>
            <a:ext cx="5779733" cy="14465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Human Resources Management </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white"/>
                </a:solidFill>
                <a:latin typeface="Times New Roman" panose="02020603050405020304" pitchFamily="18" charset="0"/>
                <a:cs typeface="Times New Roman" panose="02020603050405020304" pitchFamily="18" charset="0"/>
              </a:rPr>
              <a:t>10</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 Box 7">
            <a:extLst>
              <a:ext uri="{FF2B5EF4-FFF2-40B4-BE49-F238E27FC236}">
                <a16:creationId xmlns:a16="http://schemas.microsoft.com/office/drawing/2014/main" id="{71D0B126-AF1A-4D9C-ACB1-774317487BEC}"/>
              </a:ext>
            </a:extLst>
          </p:cNvPr>
          <p:cNvSpPr txBox="1">
            <a:spLocks noChangeArrowheads="1"/>
          </p:cNvSpPr>
          <p:nvPr/>
        </p:nvSpPr>
        <p:spPr bwMode="gray">
          <a:xfrm>
            <a:off x="410851" y="3384550"/>
            <a:ext cx="4191000" cy="313034"/>
          </a:xfrm>
          <a:prstGeom prst="rect">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tx1"/>
                  </a:outerShdw>
                </a:effectLst>
              </a14:hiddenEffects>
            </a:ext>
          </a:extLst>
        </p:spPr>
        <p:txBody>
          <a:bodyPr lIns="0">
            <a:spAutoFit/>
          </a:bodyPr>
          <a:lstStyle/>
          <a:p>
            <a:pPr algn="ctr">
              <a:lnSpc>
                <a:spcPct val="70000"/>
              </a:lnSpc>
              <a:spcBef>
                <a:spcPct val="50000"/>
              </a:spcBef>
              <a:spcAft>
                <a:spcPct val="0"/>
              </a:spcAft>
              <a:buFontTx/>
              <a:buNone/>
            </a:pPr>
            <a:r>
              <a:rPr lang="en-US" altLang="en-US" sz="2000" dirty="0">
                <a:effectLst>
                  <a:outerShdw blurRad="38100" dist="38100" dir="2700000" algn="tl">
                    <a:srgbClr val="C0C0C0"/>
                  </a:outerShdw>
                </a:effectLst>
                <a:latin typeface="Times New Roman" panose="02020603050405020304" pitchFamily="18" charset="0"/>
              </a:rPr>
              <a:t>Robert L. Mathis   </a:t>
            </a:r>
            <a:r>
              <a:rPr lang="en-US" altLang="en-US" sz="2000" dirty="0">
                <a:effectLst>
                  <a:outerShdw blurRad="38100" dist="38100" dir="2700000" algn="tl">
                    <a:srgbClr val="C0C0C0"/>
                  </a:outerShdw>
                </a:effectLst>
                <a:latin typeface="Times New Roman" panose="02020603050405020304" pitchFamily="18" charset="0"/>
                <a:sym typeface="Symbol" pitchFamily="2" charset="2"/>
              </a:rPr>
              <a:t>   </a:t>
            </a:r>
            <a:r>
              <a:rPr lang="en-US" altLang="en-US" sz="2000" dirty="0">
                <a:effectLst>
                  <a:outerShdw blurRad="38100" dist="38100" dir="2700000" algn="tl">
                    <a:srgbClr val="C0C0C0"/>
                  </a:outerShdw>
                </a:effectLst>
                <a:latin typeface="Times New Roman" panose="02020603050405020304" pitchFamily="18" charset="0"/>
              </a:rPr>
              <a:t>John H. Jackson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52399" y="12517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943600" y="2606857"/>
            <a:ext cx="6086903" cy="2308324"/>
          </a:xfrm>
          <a:prstGeom prst="rect">
            <a:avLst/>
          </a:prstGeom>
          <a:noFill/>
        </p:spPr>
        <p:txBody>
          <a:bodyPr wrap="square" rtlCol="0">
            <a:spAutoFit/>
          </a:bodyPr>
          <a:lstStyle/>
          <a:p>
            <a:pPr algn="ctr"/>
            <a:r>
              <a:rPr lang="en-US" sz="3600" b="1" dirty="0">
                <a:latin typeface="Times New Roman" panose="02020603050405020304" pitchFamily="18" charset="0"/>
                <a:cs typeface="Times New Roman" panose="02020603050405020304" pitchFamily="18" charset="0"/>
              </a:rPr>
              <a:t>Part 4:</a:t>
            </a:r>
            <a:r>
              <a:rPr lang="en-US" sz="3200" b="1" dirty="0">
                <a:latin typeface="Times New Roman" panose="02020603050405020304" pitchFamily="18" charset="0"/>
                <a:cs typeface="Times New Roman" panose="02020603050405020304" pitchFamily="18" charset="0"/>
              </a:rPr>
              <a:t>Compensating Human Resources</a:t>
            </a:r>
            <a:endParaRPr lang="en-US" sz="3600" b="1" dirty="0">
              <a:latin typeface="Times New Roman" panose="02020603050405020304" pitchFamily="18" charset="0"/>
              <a:cs typeface="Times New Roman" panose="02020603050405020304" pitchFamily="18" charset="0"/>
            </a:endParaRPr>
          </a:p>
          <a:p>
            <a:pPr algn="ctr"/>
            <a:r>
              <a:rPr lang="en-US" sz="3600" b="1" dirty="0">
                <a:solidFill>
                  <a:srgbClr val="00B0F0"/>
                </a:solidFill>
                <a:latin typeface="Times New Roman" panose="02020603050405020304" pitchFamily="18" charset="0"/>
                <a:cs typeface="Times New Roman" panose="02020603050405020304" pitchFamily="18" charset="0"/>
              </a:rPr>
              <a:t>Managing Employee Benefits</a:t>
            </a:r>
          </a:p>
          <a:p>
            <a:pPr algn="ctr"/>
            <a:endParaRPr lang="en-US" sz="3600" b="1" dirty="0">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p:cNvSpPr txBox="1"/>
          <p:nvPr/>
        </p:nvSpPr>
        <p:spPr>
          <a:xfrm>
            <a:off x="6370224" y="4802552"/>
            <a:ext cx="1274708"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MGM 243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Samah </a:t>
            </a:r>
            <a:r>
              <a:rPr lang="en-US" sz="2800" b="1" dirty="0" err="1">
                <a:solidFill>
                  <a:srgbClr val="00B0F0"/>
                </a:solidFill>
                <a:latin typeface="Times New Roman" panose="02020603050405020304" pitchFamily="18" charset="0"/>
                <a:cs typeface="Times New Roman" panose="02020603050405020304" pitchFamily="18" charset="0"/>
              </a:rPr>
              <a:t>Abdelfatah</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Rectangle 15">
            <a:extLst>
              <a:ext uri="{FF2B5EF4-FFF2-40B4-BE49-F238E27FC236}">
                <a16:creationId xmlns:a16="http://schemas.microsoft.com/office/drawing/2014/main" id="{511FF568-D9D6-40F1-A662-1217F12529DE}"/>
              </a:ext>
            </a:extLst>
          </p:cNvPr>
          <p:cNvSpPr/>
          <p:nvPr/>
        </p:nvSpPr>
        <p:spPr>
          <a:xfrm>
            <a:off x="4905400" y="38568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7" name="TextBox 16">
            <a:extLst>
              <a:ext uri="{FF2B5EF4-FFF2-40B4-BE49-F238E27FC236}">
                <a16:creationId xmlns:a16="http://schemas.microsoft.com/office/drawing/2014/main" id="{28391181-0884-435B-B3B9-2E5DA1FC45A8}"/>
              </a:ext>
            </a:extLst>
          </p:cNvPr>
          <p:cNvSpPr txBox="1"/>
          <p:nvPr/>
        </p:nvSpPr>
        <p:spPr>
          <a:xfrm>
            <a:off x="4956296" y="3851369"/>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BFF5EA0E-7EC7-465C-BD55-52007124AE05}"/>
              </a:ext>
            </a:extLst>
          </p:cNvPr>
          <p:cNvSpPr txBox="1"/>
          <p:nvPr/>
        </p:nvSpPr>
        <p:spPr>
          <a:xfrm>
            <a:off x="5091150" y="40499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5" y="2323527"/>
            <a:ext cx="8806526"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After you have read this chapter, you should be able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a benefit and identify four strategic benefits considerations.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Summarize why benefits management and communications efforts are important.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the retirement plans from defined-benefit to defined-contribution and cash balance programs.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Discuss other types of benefits.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health, safety, and security and discuss some related issues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4854686" cy="30313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510463" y="504110"/>
            <a:ext cx="3582850"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BENEFIT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88591" y="2536386"/>
            <a:ext cx="4512063" cy="1815882"/>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solidFill>
                  <a:srgbClr val="FF0000"/>
                </a:solidFill>
                <a:latin typeface="Times New Roman" panose="02020603050405020304" pitchFamily="18" charset="0"/>
                <a:cs typeface="Times New Roman" panose="02020603050405020304" pitchFamily="18" charset="0"/>
              </a:rPr>
              <a:t>Benefit</a:t>
            </a:r>
            <a:r>
              <a:rPr lang="en-US" sz="2800" dirty="0">
                <a:latin typeface="Times New Roman" panose="02020603050405020304" pitchFamily="18" charset="0"/>
                <a:cs typeface="Times New Roman" panose="02020603050405020304" pitchFamily="18" charset="0"/>
              </a:rPr>
              <a:t> :Indirect reward given to an employee or a group of employees for organizational membership.</a:t>
            </a:r>
          </a:p>
        </p:txBody>
      </p:sp>
      <p:pic>
        <p:nvPicPr>
          <p:cNvPr id="7" name="Picture 6">
            <a:extLst>
              <a:ext uri="{FF2B5EF4-FFF2-40B4-BE49-F238E27FC236}">
                <a16:creationId xmlns:a16="http://schemas.microsoft.com/office/drawing/2014/main" id="{2DC62FE5-D02E-42AB-82B9-F1AFC6995E77}"/>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5634284" y="1175796"/>
            <a:ext cx="6030556" cy="5116835"/>
          </a:xfrm>
          <a:prstGeom prst="rect">
            <a:avLst/>
          </a:prstGeom>
        </p:spPr>
      </p:pic>
      <p:pic>
        <p:nvPicPr>
          <p:cNvPr id="8" name="Picture 7">
            <a:extLst>
              <a:ext uri="{FF2B5EF4-FFF2-40B4-BE49-F238E27FC236}">
                <a16:creationId xmlns:a16="http://schemas.microsoft.com/office/drawing/2014/main" id="{BFEBFEFF-CBCA-49A4-9280-45D82B569DA7}"/>
              </a:ext>
            </a:extLst>
          </p:cNvPr>
          <p:cNvPicPr>
            <a:picLocks noChangeAspect="1"/>
          </p:cNvPicPr>
          <p:nvPr/>
        </p:nvPicPr>
        <p:blipFill>
          <a:blip r:embed="rId4"/>
          <a:stretch>
            <a:fillRect/>
          </a:stretch>
        </p:blipFill>
        <p:spPr>
          <a:xfrm>
            <a:off x="1441760" y="4803075"/>
            <a:ext cx="2818976" cy="1819761"/>
          </a:xfrm>
          <a:prstGeom prst="rect">
            <a:avLst/>
          </a:prstGeom>
        </p:spPr>
      </p:pic>
      <p:sp>
        <p:nvSpPr>
          <p:cNvPr id="11" name="Rectangle 3">
            <a:extLst>
              <a:ext uri="{FF2B5EF4-FFF2-40B4-BE49-F238E27FC236}">
                <a16:creationId xmlns:a16="http://schemas.microsoft.com/office/drawing/2014/main" id="{FE5A459A-6F8E-4F26-89AF-244595DE8DF5}"/>
              </a:ext>
            </a:extLst>
          </p:cNvPr>
          <p:cNvSpPr>
            <a:spLocks noChangeArrowheads="1"/>
          </p:cNvSpPr>
          <p:nvPr/>
        </p:nvSpPr>
        <p:spPr bwMode="auto">
          <a:xfrm>
            <a:off x="6757261" y="6169521"/>
            <a:ext cx="1397005"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r" eaLnBrk="1" hangingPunct="1">
              <a:spcBef>
                <a:spcPct val="50000"/>
              </a:spcBef>
            </a:pPr>
            <a:r>
              <a:rPr lang="en-US" altLang="en-US" sz="1600" b="1" dirty="0">
                <a:latin typeface="Arial" panose="020B0604020202020204" pitchFamily="34" charset="0"/>
              </a:rPr>
              <a:t>Figure 14-1</a:t>
            </a:r>
          </a:p>
        </p:txBody>
      </p:sp>
    </p:spTree>
    <p:extLst>
      <p:ext uri="{BB962C8B-B14F-4D97-AF65-F5344CB8AC3E}">
        <p14:creationId xmlns:p14="http://schemas.microsoft.com/office/powerpoint/2010/main" val="3783670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9A57F09-7BF7-48EA-AA3E-88FC58E572E2}"/>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231756" y="882749"/>
            <a:ext cx="7536050" cy="5655711"/>
          </a:xfrm>
          <a:prstGeom prst="rect">
            <a:avLst/>
          </a:prstGeom>
        </p:spPr>
      </p:pic>
      <p:sp>
        <p:nvSpPr>
          <p:cNvPr id="5" name="TextBox 4">
            <a:extLst>
              <a:ext uri="{FF2B5EF4-FFF2-40B4-BE49-F238E27FC236}">
                <a16:creationId xmlns:a16="http://schemas.microsoft.com/office/drawing/2014/main" id="{846BC1CA-F4FF-49F1-A9D5-40A7F5D806D3}"/>
              </a:ext>
            </a:extLst>
          </p:cNvPr>
          <p:cNvSpPr txBox="1"/>
          <p:nvPr/>
        </p:nvSpPr>
        <p:spPr>
          <a:xfrm>
            <a:off x="2727702" y="427130"/>
            <a:ext cx="7040104" cy="523220"/>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BENEFITS AND HR STRATEGY</a:t>
            </a:r>
          </a:p>
        </p:txBody>
      </p:sp>
      <p:sp>
        <p:nvSpPr>
          <p:cNvPr id="6" name="Rectangle 3">
            <a:extLst>
              <a:ext uri="{FF2B5EF4-FFF2-40B4-BE49-F238E27FC236}">
                <a16:creationId xmlns:a16="http://schemas.microsoft.com/office/drawing/2014/main" id="{B39C6C05-D908-451E-A364-BA6C0EF7AE04}"/>
              </a:ext>
            </a:extLst>
          </p:cNvPr>
          <p:cNvSpPr>
            <a:spLocks noChangeArrowheads="1"/>
          </p:cNvSpPr>
          <p:nvPr/>
        </p:nvSpPr>
        <p:spPr bwMode="auto">
          <a:xfrm>
            <a:off x="4231037" y="6507814"/>
            <a:ext cx="1397005"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600" b="1" dirty="0">
                <a:latin typeface="Arial" panose="020B0604020202020204" pitchFamily="34" charset="0"/>
              </a:rPr>
              <a:t>Figure 14-2</a:t>
            </a:r>
          </a:p>
        </p:txBody>
      </p:sp>
    </p:spTree>
    <p:extLst>
      <p:ext uri="{BB962C8B-B14F-4D97-AF65-F5344CB8AC3E}">
        <p14:creationId xmlns:p14="http://schemas.microsoft.com/office/powerpoint/2010/main" val="1117002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5"/>
            <a:ext cx="10510503" cy="45673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61535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as Competitive Advantage</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794345" y="2135145"/>
            <a:ext cx="10156371" cy="3960502"/>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800" b="1" dirty="0">
                <a:ln w="0"/>
                <a:solidFill>
                  <a:schemeClr val="tx1"/>
                </a:solidFill>
                <a:latin typeface="Times New Roman" panose="02020603050405020304" pitchFamily="18" charset="0"/>
                <a:cs typeface="Times New Roman" panose="02020603050405020304" pitchFamily="18" charset="0"/>
              </a:rPr>
              <a:t>Employers may offer benefits in order to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Aid recruiting and retention, impact organizational performance, and meet legal requirements.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Reinforcing the company philosophy of social and corporate citizenship. </a:t>
            </a:r>
          </a:p>
          <a:p>
            <a:pPr marL="342900" indent="-342900">
              <a:buFont typeface="Arial" panose="020B0604020202020204" pitchFamily="34" charset="0"/>
              <a:buChar char="•"/>
            </a:pPr>
            <a:r>
              <a:rPr lang="en-US" sz="2800" dirty="0">
                <a:ln w="0"/>
                <a:solidFill>
                  <a:schemeClr val="tx1"/>
                </a:solidFill>
                <a:latin typeface="Times New Roman" panose="02020603050405020304" pitchFamily="18" charset="0"/>
                <a:cs typeface="Times New Roman" panose="02020603050405020304" pitchFamily="18" charset="0"/>
              </a:rPr>
              <a:t>To be viewed positively within a community and the industry by customers, civic leaders, current employees, and workers in other firms. Conversely, cutting benefits, or taking advantage of workers may be viewed more negatively.</a:t>
            </a:r>
            <a:endParaRPr lang="en-CA" sz="2000" dirty="0">
              <a:ln w="0"/>
              <a:solidFill>
                <a:schemeClr val="tx1"/>
              </a:solidFill>
              <a:latin typeface="Times New Roman" panose="02020603050405020304" pitchFamily="18" charset="0"/>
              <a:cs typeface="Times New Roman" panose="02020603050405020304" pitchFamily="18" charset="0"/>
            </a:endParaRPr>
          </a:p>
        </p:txBody>
      </p:sp>
      <p:pic>
        <p:nvPicPr>
          <p:cNvPr id="1030" name="Picture 6" descr="Person thinking illustration, Question mark Animation, question, text,  cartoon, desktop Wallpaper png | PNGWing">
            <a:extLst>
              <a:ext uri="{FF2B5EF4-FFF2-40B4-BE49-F238E27FC236}">
                <a16:creationId xmlns:a16="http://schemas.microsoft.com/office/drawing/2014/main" id="{D785DEA7-156D-4861-854A-38B755CA57FE}"/>
              </a:ext>
            </a:extLst>
          </p:cNvPr>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548577" y="822086"/>
            <a:ext cx="746310" cy="74631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8041141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calcmode="lin" valueType="num">
                                      <p:cBhvr additive="base">
                                        <p:cTn id="7" dur="500" fill="hold"/>
                                        <p:tgtEl>
                                          <p:spTgt spid="1030"/>
                                        </p:tgtEl>
                                        <p:attrNameLst>
                                          <p:attrName>ppt_x</p:attrName>
                                        </p:attrNameLst>
                                      </p:cBhvr>
                                      <p:tavLst>
                                        <p:tav tm="0">
                                          <p:val>
                                            <p:strVal val="#ppt_x"/>
                                          </p:val>
                                        </p:tav>
                                        <p:tav tm="100000">
                                          <p:val>
                                            <p:strVal val="#ppt_x"/>
                                          </p:val>
                                        </p:tav>
                                      </p:tavLst>
                                    </p:anim>
                                    <p:anim calcmode="lin" valueType="num">
                                      <p:cBhvr additive="base">
                                        <p:cTn id="8" dur="500" fill="hold"/>
                                        <p:tgtEl>
                                          <p:spTgt spid="10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0130" y="173248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948206"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for Workforce Attraction and Retention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6247A47-6A65-478E-9951-76D6B1E1D442}"/>
              </a:ext>
            </a:extLst>
          </p:cNvPr>
          <p:cNvSpPr/>
          <p:nvPr/>
        </p:nvSpPr>
        <p:spPr>
          <a:xfrm>
            <a:off x="942308" y="2008251"/>
            <a:ext cx="10262967" cy="3827943"/>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0" anchor="ctr"/>
          <a:lstStyle/>
          <a:p>
            <a:r>
              <a:rPr lang="en-US" sz="2400" dirty="0">
                <a:latin typeface="Times New Roman" panose="02020603050405020304" pitchFamily="18" charset="0"/>
                <a:cs typeface="Times New Roman" panose="02020603050405020304" pitchFamily="18" charset="0"/>
              </a:rPr>
              <a:t>It is well-established that benefits influence employees’ decisions about which particular employer to work for, whether to stay with or leave an employer, and when to retire. </a:t>
            </a:r>
          </a:p>
          <a:p>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Some companies are beginning to brand their own versions of </a:t>
            </a:r>
            <a:r>
              <a:rPr lang="en-US" sz="2400" b="1"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Benefits</a:t>
            </a: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—a type of ‘‘internal branding’’ that seems the next move in this field</a:t>
            </a:r>
          </a:p>
          <a:p>
            <a:pPr marL="800100" lvl="1" indent="-342900">
              <a:buFont typeface="Courier New" panose="02070309020205020404" pitchFamily="49" charset="0"/>
              <a:buChar char="o"/>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Dominos pizza encourages employees to get their ‘‘piece of the pie,’’ </a:t>
            </a:r>
          </a:p>
          <a:p>
            <a:pPr marL="800100" lvl="1" indent="-342900">
              <a:buFont typeface="Courier New" panose="02070309020205020404" pitchFamily="49" charset="0"/>
              <a:buChar char="o"/>
            </a:pPr>
            <a:r>
              <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Starbucks has branded its total rewards concept as ‘‘your special blend,’’ </a:t>
            </a:r>
          </a:p>
          <a:p>
            <a:pPr marL="342900" indent="-342900">
              <a:buFont typeface="Courier New" panose="02070309020205020404" pitchFamily="49" charset="0"/>
              <a:buChar char="o"/>
            </a:pPr>
            <a:endParaRPr lang="en-US"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a:p>
            <a:endParaRPr lang="en-CA" sz="2400" dirty="0">
              <a:ln w="0"/>
              <a:solidFill>
                <a:schemeClr val="tx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endParaRPr>
          </a:p>
        </p:txBody>
      </p:sp>
      <p:pic>
        <p:nvPicPr>
          <p:cNvPr id="1026" name="Picture 2">
            <a:extLst>
              <a:ext uri="{FF2B5EF4-FFF2-40B4-BE49-F238E27FC236}">
                <a16:creationId xmlns:a16="http://schemas.microsoft.com/office/drawing/2014/main" id="{84708F8A-C822-4CA9-9F05-5A0677785FE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58021" y="4849749"/>
            <a:ext cx="2014779" cy="11333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91B80DD5-8211-4698-BB6F-E598BB85F4C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05874" y="4922990"/>
            <a:ext cx="1884572" cy="10600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64466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95421" y="522170"/>
            <a:ext cx="7736743"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BENEFITS MANAGEMENT COMPONENTS</a:t>
            </a:r>
          </a:p>
        </p:txBody>
      </p:sp>
      <p:pic>
        <p:nvPicPr>
          <p:cNvPr id="7" name="Picture 6">
            <a:extLst>
              <a:ext uri="{FF2B5EF4-FFF2-40B4-BE49-F238E27FC236}">
                <a16:creationId xmlns:a16="http://schemas.microsoft.com/office/drawing/2014/main" id="{93CA8D7D-01EA-4F64-A0C2-89A6CC7EC89D}"/>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2609743" y="1293196"/>
            <a:ext cx="6518759" cy="5093136"/>
          </a:xfrm>
          <a:prstGeom prst="rect">
            <a:avLst/>
          </a:prstGeom>
        </p:spPr>
      </p:pic>
      <p:sp>
        <p:nvSpPr>
          <p:cNvPr id="5" name="Rectangle 3">
            <a:extLst>
              <a:ext uri="{FF2B5EF4-FFF2-40B4-BE49-F238E27FC236}">
                <a16:creationId xmlns:a16="http://schemas.microsoft.com/office/drawing/2014/main" id="{ABFA134A-C945-4E24-BB19-436507628796}"/>
              </a:ext>
            </a:extLst>
          </p:cNvPr>
          <p:cNvSpPr>
            <a:spLocks noChangeArrowheads="1"/>
          </p:cNvSpPr>
          <p:nvPr/>
        </p:nvSpPr>
        <p:spPr bwMode="auto">
          <a:xfrm>
            <a:off x="4091553" y="6446520"/>
            <a:ext cx="1397005"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600" b="1" dirty="0">
                <a:latin typeface="Arial" panose="020B0604020202020204" pitchFamily="34" charset="0"/>
              </a:rPr>
              <a:t>Figure 14-3</a:t>
            </a:r>
          </a:p>
        </p:txBody>
      </p:sp>
    </p:spTree>
    <p:extLst>
      <p:ext uri="{BB962C8B-B14F-4D97-AF65-F5344CB8AC3E}">
        <p14:creationId xmlns:p14="http://schemas.microsoft.com/office/powerpoint/2010/main" val="2555300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754735"/>
            <a:ext cx="7917209"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BENEFITS MANAGEMENT COMPONENT</a:t>
            </a:r>
          </a:p>
          <a:p>
            <a:pPr algn="ctr"/>
            <a:r>
              <a:rPr lang="en-US" sz="2800" b="1" dirty="0">
                <a:solidFill>
                  <a:srgbClr val="FF0000"/>
                </a:solidFill>
                <a:latin typeface="Times New Roman" panose="02020603050405020304" pitchFamily="18" charset="0"/>
                <a:cs typeface="Times New Roman" panose="02020603050405020304" pitchFamily="18" charset="0"/>
              </a:rPr>
              <a:t>1. Benefits Design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25500" y="2284343"/>
            <a:ext cx="9604859" cy="523220"/>
          </a:xfrm>
          <a:prstGeom prst="rect">
            <a:avLst/>
          </a:prstGeom>
          <a:noFill/>
        </p:spPr>
        <p:txBody>
          <a:bodyPr wrap="square" rtlCol="0">
            <a:spAutoFit/>
          </a:bodyPr>
          <a:lstStyle/>
          <a:p>
            <a:pPr marL="342900" indent="-3429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A number of key decisions are part of benefits design:</a:t>
            </a:r>
            <a:endParaRPr lang="en-US" sz="28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956FF1CD-76F0-474C-B18D-0F8EB73E277C}"/>
              </a:ext>
            </a:extLst>
          </p:cNvPr>
          <p:cNvPicPr>
            <a:picLocks noChangeAspect="1"/>
          </p:cNvPicPr>
          <p:nvPr/>
        </p:nvPicPr>
        <p:blipFill>
          <a:blip r:embed="rId2"/>
          <a:stretch>
            <a:fillRect/>
          </a:stretch>
        </p:blipFill>
        <p:spPr>
          <a:xfrm>
            <a:off x="942308" y="2891237"/>
            <a:ext cx="10207718" cy="2783224"/>
          </a:xfrm>
          <a:prstGeom prst="rect">
            <a:avLst/>
          </a:prstGeom>
        </p:spPr>
      </p:pic>
    </p:spTree>
    <p:extLst>
      <p:ext uri="{BB962C8B-B14F-4D97-AF65-F5344CB8AC3E}">
        <p14:creationId xmlns:p14="http://schemas.microsoft.com/office/powerpoint/2010/main" val="24447436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498920"/>
            <a:ext cx="7443575" cy="523220"/>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1. Benefits Design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Diagram 1">
            <a:extLst>
              <a:ext uri="{FF2B5EF4-FFF2-40B4-BE49-F238E27FC236}">
                <a16:creationId xmlns:a16="http://schemas.microsoft.com/office/drawing/2014/main" id="{0A085AF5-5413-4891-8289-14D96D5C8EA8}"/>
              </a:ext>
            </a:extLst>
          </p:cNvPr>
          <p:cNvGraphicFramePr/>
          <p:nvPr>
            <p:extLst>
              <p:ext uri="{D42A27DB-BD31-4B8C-83A1-F6EECF244321}">
                <p14:modId xmlns:p14="http://schemas.microsoft.com/office/powerpoint/2010/main" val="2893992403"/>
              </p:ext>
            </p:extLst>
          </p:nvPr>
        </p:nvGraphicFramePr>
        <p:xfrm>
          <a:off x="988017" y="2141974"/>
          <a:ext cx="9872420" cy="41556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4763123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AE2B7D-1E0D-41B1-BB7D-C2BFD7B9327F}"/>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851667" y="983312"/>
            <a:ext cx="10488665" cy="5275001"/>
          </a:xfrm>
          <a:prstGeom prst="rect">
            <a:avLst/>
          </a:prstGeom>
        </p:spPr>
      </p:pic>
      <p:sp>
        <p:nvSpPr>
          <p:cNvPr id="7" name="TextBox 6">
            <a:extLst>
              <a:ext uri="{FF2B5EF4-FFF2-40B4-BE49-F238E27FC236}">
                <a16:creationId xmlns:a16="http://schemas.microsoft.com/office/drawing/2014/main" id="{68840093-E9C8-4BE4-AB6B-007CA14065A0}"/>
              </a:ext>
            </a:extLst>
          </p:cNvPr>
          <p:cNvSpPr txBox="1"/>
          <p:nvPr/>
        </p:nvSpPr>
        <p:spPr>
          <a:xfrm>
            <a:off x="3202430" y="460092"/>
            <a:ext cx="6098582" cy="523220"/>
          </a:xfrm>
          <a:prstGeom prst="rect">
            <a:avLst/>
          </a:prstGeom>
          <a:noFill/>
        </p:spPr>
        <p:txBody>
          <a:bodyPr wrap="square">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2. HR and Benefits Administration </a:t>
            </a:r>
            <a:endParaRPr lang="en-CA"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78278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252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9241878" cy="52322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3. HR Technology and Benefits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2473172"/>
            <a:ext cx="7717446"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 Internet-based systems are being used to communicate benefits information, conduct employee benefit.</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Information technology also allows employees to change their benefits choices, track their benefits balances, and submit questions to HR staff members and external benefits providers. </a:t>
            </a:r>
          </a:p>
        </p:txBody>
      </p:sp>
      <p:pic>
        <p:nvPicPr>
          <p:cNvPr id="9" name="Picture 8">
            <a:extLst>
              <a:ext uri="{FF2B5EF4-FFF2-40B4-BE49-F238E27FC236}">
                <a16:creationId xmlns:a16="http://schemas.microsoft.com/office/drawing/2014/main" id="{55096565-725A-45CF-8536-50233F4656D7}"/>
              </a:ext>
            </a:extLst>
          </p:cNvPr>
          <p:cNvPicPr>
            <a:picLocks noChangeAspect="1"/>
          </p:cNvPicPr>
          <p:nvPr/>
        </p:nvPicPr>
        <p:blipFill>
          <a:blip r:embed="rId2"/>
          <a:stretch>
            <a:fillRect/>
          </a:stretch>
        </p:blipFill>
        <p:spPr>
          <a:xfrm>
            <a:off x="8308964" y="2791005"/>
            <a:ext cx="2881120" cy="2230446"/>
          </a:xfrm>
          <a:prstGeom prst="rect">
            <a:avLst/>
          </a:prstGeom>
        </p:spPr>
      </p:pic>
    </p:spTree>
    <p:extLst>
      <p:ext uri="{BB962C8B-B14F-4D97-AF65-F5344CB8AC3E}">
        <p14:creationId xmlns:p14="http://schemas.microsoft.com/office/powerpoint/2010/main" val="39933756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7D69623-3C1C-41AB-AC98-4368476BBA81}"/>
              </a:ext>
            </a:extLst>
          </p:cNvPr>
          <p:cNvSpPr txBox="1"/>
          <p:nvPr/>
        </p:nvSpPr>
        <p:spPr>
          <a:xfrm>
            <a:off x="3483244" y="749261"/>
            <a:ext cx="6098582" cy="523220"/>
          </a:xfrm>
          <a:prstGeom prst="rect">
            <a:avLst/>
          </a:prstGeom>
          <a:noFill/>
        </p:spPr>
        <p:txBody>
          <a:bodyPr wrap="square">
            <a:spAutoFit/>
          </a:bodyPr>
          <a:lstStyle/>
          <a:p>
            <a:pPr algn="ctr"/>
            <a:r>
              <a:rPr lang="en-CA" sz="2800" b="1" dirty="0">
                <a:solidFill>
                  <a:srgbClr val="FF0000"/>
                </a:solidFill>
                <a:latin typeface="Times New Roman" panose="02020603050405020304" pitchFamily="18" charset="0"/>
                <a:cs typeface="Times New Roman" panose="02020603050405020304" pitchFamily="18" charset="0"/>
              </a:rPr>
              <a:t>4. Benefits Measurement</a:t>
            </a:r>
          </a:p>
        </p:txBody>
      </p:sp>
      <p:pic>
        <p:nvPicPr>
          <p:cNvPr id="6" name="Picture 5">
            <a:extLst>
              <a:ext uri="{FF2B5EF4-FFF2-40B4-BE49-F238E27FC236}">
                <a16:creationId xmlns:a16="http://schemas.microsoft.com/office/drawing/2014/main" id="{F73C7436-AC25-4A7A-96CA-A88871595B58}"/>
              </a:ext>
            </a:extLst>
          </p:cNvPr>
          <p:cNvPicPr>
            <a:picLocks noChangeAspect="1"/>
          </p:cNvPicPr>
          <p:nvPr/>
        </p:nvPicPr>
        <p:blipFill rotWithShape="1">
          <a:blip r:embed="rId2"/>
          <a:srcRect l="5655" t="5242"/>
          <a:stretch/>
        </p:blipFill>
        <p:spPr>
          <a:xfrm>
            <a:off x="195261" y="2574937"/>
            <a:ext cx="11499742" cy="3192651"/>
          </a:xfrm>
          <a:prstGeom prst="rect">
            <a:avLst/>
          </a:prstGeom>
        </p:spPr>
      </p:pic>
      <p:pic>
        <p:nvPicPr>
          <p:cNvPr id="10" name="Picture 9">
            <a:extLst>
              <a:ext uri="{FF2B5EF4-FFF2-40B4-BE49-F238E27FC236}">
                <a16:creationId xmlns:a16="http://schemas.microsoft.com/office/drawing/2014/main" id="{A10674DC-0561-4118-8832-DB9D9308395F}"/>
              </a:ext>
            </a:extLst>
          </p:cNvPr>
          <p:cNvPicPr>
            <a:picLocks noChangeAspect="1"/>
          </p:cNvPicPr>
          <p:nvPr/>
        </p:nvPicPr>
        <p:blipFill>
          <a:blip r:embed="rId3"/>
          <a:stretch>
            <a:fillRect/>
          </a:stretch>
        </p:blipFill>
        <p:spPr>
          <a:xfrm>
            <a:off x="620984" y="43306"/>
            <a:ext cx="2531631" cy="2531631"/>
          </a:xfrm>
          <a:prstGeom prst="rect">
            <a:avLst/>
          </a:prstGeom>
        </p:spPr>
      </p:pic>
    </p:spTree>
    <p:extLst>
      <p:ext uri="{BB962C8B-B14F-4D97-AF65-F5344CB8AC3E}">
        <p14:creationId xmlns:p14="http://schemas.microsoft.com/office/powerpoint/2010/main" val="1673990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C3961918-96C0-47F2-8C12-2ACDF2BD77CF}"/>
              </a:ext>
            </a:extLst>
          </p:cNvPr>
          <p:cNvSpPr/>
          <p:nvPr/>
        </p:nvSpPr>
        <p:spPr>
          <a:xfrm>
            <a:off x="6885415" y="1725237"/>
            <a:ext cx="5141269" cy="35490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17280" y="1725236"/>
            <a:ext cx="5737025" cy="3549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1921058" y="990526"/>
            <a:ext cx="9241878" cy="523220"/>
          </a:xfrm>
          <a:prstGeom prst="rect">
            <a:avLst/>
          </a:prstGeom>
          <a:noFill/>
        </p:spPr>
        <p:txBody>
          <a:bodyPr wrap="square" rtlCol="0">
            <a:spAutoFit/>
          </a:bodyPr>
          <a:lstStyle/>
          <a:p>
            <a:pPr algn="ctr"/>
            <a:r>
              <a:rPr lang="en-US" sz="2800" b="1" dirty="0">
                <a:solidFill>
                  <a:srgbClr val="FF0000"/>
                </a:solidFill>
                <a:latin typeface="Times New Roman" panose="02020603050405020304" pitchFamily="18" charset="0"/>
                <a:cs typeface="Times New Roman" panose="02020603050405020304" pitchFamily="18" charset="0"/>
              </a:rPr>
              <a:t>5. Benefits Cost Control</a:t>
            </a:r>
          </a:p>
        </p:txBody>
      </p:sp>
      <p:sp>
        <p:nvSpPr>
          <p:cNvPr id="5" name="Rectangle 4"/>
          <p:cNvSpPr/>
          <p:nvPr/>
        </p:nvSpPr>
        <p:spPr>
          <a:xfrm>
            <a:off x="5839769" y="28416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6050610" y="288226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6111640" y="313808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2053204"/>
            <a:ext cx="5571675" cy="3108543"/>
          </a:xfrm>
          <a:prstGeom prst="rect">
            <a:avLst/>
          </a:prstGeom>
          <a:noFill/>
        </p:spPr>
        <p:txBody>
          <a:bodyPr wrap="square" rtlCol="0">
            <a:spAutoFit/>
          </a:bodyPr>
          <a:lstStyle/>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The most common means of benefits cost control is cost sharing, which refers to having employees pay more of their benefits costs. </a:t>
            </a:r>
          </a:p>
          <a:p>
            <a:pPr marL="342900" indent="-3429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Almost 60% of firms use this means. </a:t>
            </a:r>
            <a:endParaRPr lang="en-US" sz="2800" dirty="0">
              <a:solidFill>
                <a:srgbClr val="FF0000"/>
              </a:solidFill>
              <a:latin typeface="Times New Roman" panose="02020603050405020304" pitchFamily="18" charset="0"/>
              <a:cs typeface="Times New Roman" panose="02020603050405020304" pitchFamily="18" charset="0"/>
            </a:endParaRPr>
          </a:p>
        </p:txBody>
      </p:sp>
      <p:pic>
        <p:nvPicPr>
          <p:cNvPr id="2052" name="Picture 4" descr="1,088 Cost Benefit Scale Royalty-Free Photos and Stock Images | Shutterstock">
            <a:extLst>
              <a:ext uri="{FF2B5EF4-FFF2-40B4-BE49-F238E27FC236}">
                <a16:creationId xmlns:a16="http://schemas.microsoft.com/office/drawing/2014/main" id="{53EE1699-2FC1-4979-961D-A3F9163EDB5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962" t="5199" r="12099" b="9958"/>
          <a:stretch/>
        </p:blipFill>
        <p:spPr bwMode="auto">
          <a:xfrm>
            <a:off x="7096256" y="1910510"/>
            <a:ext cx="4658772" cy="3251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79860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263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TextBox 2"/>
          <p:cNvSpPr txBox="1"/>
          <p:nvPr/>
        </p:nvSpPr>
        <p:spPr>
          <a:xfrm>
            <a:off x="2513150" y="1019069"/>
            <a:ext cx="638287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Benefits Communication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1697" y="2325664"/>
            <a:ext cx="9400918"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shows that employees do not understand the value of benefits.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Benefits communication and satisfaction of employees with their benefits are linked.</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 Consequently, many employers have instituted special benefits communication systems to inform employees about the value of the benefits they provide.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Employers can use various means, including videos, electronic alerts, newsletters, and employee meetings. All these efforts are done to ensure that employees are knowledgeable about their benefits. </a:t>
            </a:r>
          </a:p>
        </p:txBody>
      </p:sp>
      <p:pic>
        <p:nvPicPr>
          <p:cNvPr id="3074" name="Picture 2" descr="Benefits - Free business icons">
            <a:extLst>
              <a:ext uri="{FF2B5EF4-FFF2-40B4-BE49-F238E27FC236}">
                <a16:creationId xmlns:a16="http://schemas.microsoft.com/office/drawing/2014/main" id="{03EC6214-EEC0-4B9A-AC4A-9FC87A20089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82418" y="2484020"/>
            <a:ext cx="1398604" cy="1398604"/>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68A04ADC-28CB-4405-864E-774900DA56A8}"/>
              </a:ext>
            </a:extLst>
          </p:cNvPr>
          <p:cNvPicPr>
            <a:picLocks noChangeAspect="1"/>
          </p:cNvPicPr>
          <p:nvPr/>
        </p:nvPicPr>
        <p:blipFill>
          <a:blip r:embed="rId4"/>
          <a:stretch>
            <a:fillRect/>
          </a:stretch>
        </p:blipFill>
        <p:spPr>
          <a:xfrm>
            <a:off x="10144190" y="4373980"/>
            <a:ext cx="1578314" cy="1290180"/>
          </a:xfrm>
          <a:prstGeom prst="rect">
            <a:avLst/>
          </a:prstGeom>
        </p:spPr>
      </p:pic>
    </p:spTree>
    <p:extLst>
      <p:ext uri="{BB962C8B-B14F-4D97-AF65-F5344CB8AC3E}">
        <p14:creationId xmlns:p14="http://schemas.microsoft.com/office/powerpoint/2010/main" val="25541624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76790D55-A307-4473-A958-8FE6A037962D}"/>
              </a:ext>
            </a:extLst>
          </p:cNvPr>
          <p:cNvSpPr txBox="1"/>
          <p:nvPr/>
        </p:nvSpPr>
        <p:spPr>
          <a:xfrm>
            <a:off x="251121" y="228547"/>
            <a:ext cx="10872788" cy="523220"/>
          </a:xfrm>
          <a:prstGeom prst="rect">
            <a:avLst/>
          </a:prstGeom>
          <a:noFill/>
        </p:spPr>
        <p:txBody>
          <a:bodyPr wrap="square">
            <a:spAutoFit/>
          </a:bodyPr>
          <a:lstStyle/>
          <a:p>
            <a:pPr algn="ctr"/>
            <a:r>
              <a:rPr lang="en-US" sz="2800" b="1" dirty="0">
                <a:latin typeface="Times New Roman" panose="02020603050405020304" pitchFamily="18" charset="0"/>
                <a:cs typeface="Times New Roman" panose="02020603050405020304" pitchFamily="18" charset="0"/>
              </a:rPr>
              <a:t>TYPES OF BENEFITS</a:t>
            </a:r>
            <a:endParaRPr lang="en-CA" sz="2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8F92E9D-02AE-4D7C-AD9F-DC651916EC0F}"/>
              </a:ext>
            </a:extLst>
          </p:cNvPr>
          <p:cNvSpPr txBox="1"/>
          <p:nvPr/>
        </p:nvSpPr>
        <p:spPr>
          <a:xfrm>
            <a:off x="3231910" y="605895"/>
            <a:ext cx="6032715" cy="523220"/>
          </a:xfrm>
          <a:prstGeom prst="rect">
            <a:avLst/>
          </a:prstGeom>
          <a:noFill/>
        </p:spPr>
        <p:txBody>
          <a:bodyPr wrap="square">
            <a:spAutoFit/>
          </a:bodyPr>
          <a:lstStyle/>
          <a:p>
            <a:r>
              <a:rPr lang="en-CA" sz="2800" b="1" dirty="0">
                <a:solidFill>
                  <a:srgbClr val="002060"/>
                </a:solidFill>
                <a:latin typeface="Times New Roman" panose="02020603050405020304" pitchFamily="18" charset="0"/>
                <a:cs typeface="Times New Roman" panose="02020603050405020304" pitchFamily="18" charset="0"/>
              </a:rPr>
              <a:t> 1. Government-Mandated Benefits </a:t>
            </a:r>
          </a:p>
        </p:txBody>
      </p:sp>
      <p:pic>
        <p:nvPicPr>
          <p:cNvPr id="5" name="Picture 4">
            <a:extLst>
              <a:ext uri="{FF2B5EF4-FFF2-40B4-BE49-F238E27FC236}">
                <a16:creationId xmlns:a16="http://schemas.microsoft.com/office/drawing/2014/main" id="{00A3EE26-49CE-4EDB-A807-CA7A9B0D8E99}"/>
              </a:ext>
            </a:extLst>
          </p:cNvPr>
          <p:cNvPicPr>
            <a:picLocks noChangeAspect="1"/>
          </p:cNvPicPr>
          <p:nvPr/>
        </p:nvPicPr>
        <p:blipFill rotWithShape="1">
          <a:blip r:embed="rId2"/>
          <a:srcRect l="3243"/>
          <a:stretch/>
        </p:blipFill>
        <p:spPr>
          <a:xfrm>
            <a:off x="2193985" y="1129115"/>
            <a:ext cx="7804029" cy="5163516"/>
          </a:xfrm>
          <a:prstGeom prst="rect">
            <a:avLst/>
          </a:prstGeom>
        </p:spPr>
      </p:pic>
      <p:sp>
        <p:nvSpPr>
          <p:cNvPr id="10" name="Rectangle 3">
            <a:extLst>
              <a:ext uri="{FF2B5EF4-FFF2-40B4-BE49-F238E27FC236}">
                <a16:creationId xmlns:a16="http://schemas.microsoft.com/office/drawing/2014/main" id="{682D3469-D142-4635-8052-B23F14CA3058}"/>
              </a:ext>
            </a:extLst>
          </p:cNvPr>
          <p:cNvSpPr>
            <a:spLocks noChangeArrowheads="1"/>
          </p:cNvSpPr>
          <p:nvPr/>
        </p:nvSpPr>
        <p:spPr bwMode="auto">
          <a:xfrm>
            <a:off x="4091553" y="6446520"/>
            <a:ext cx="1397005"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600" b="1" dirty="0">
                <a:latin typeface="Arial" panose="020B0604020202020204" pitchFamily="34" charset="0"/>
              </a:rPr>
              <a:t>Figure 14-4</a:t>
            </a:r>
          </a:p>
        </p:txBody>
      </p:sp>
    </p:spTree>
    <p:extLst>
      <p:ext uri="{BB962C8B-B14F-4D97-AF65-F5344CB8AC3E}">
        <p14:creationId xmlns:p14="http://schemas.microsoft.com/office/powerpoint/2010/main" val="26890848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Rounded Corners 16">
            <a:extLst>
              <a:ext uri="{FF2B5EF4-FFF2-40B4-BE49-F238E27FC236}">
                <a16:creationId xmlns:a16="http://schemas.microsoft.com/office/drawing/2014/main" id="{B0685B8A-CE22-40FC-9B2F-094624AC0FDC}"/>
              </a:ext>
            </a:extLst>
          </p:cNvPr>
          <p:cNvSpPr/>
          <p:nvPr/>
        </p:nvSpPr>
        <p:spPr>
          <a:xfrm>
            <a:off x="617279" y="1685495"/>
            <a:ext cx="11263546"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10" name="TextBox 9">
            <a:extLst>
              <a:ext uri="{FF2B5EF4-FFF2-40B4-BE49-F238E27FC236}">
                <a16:creationId xmlns:a16="http://schemas.microsoft.com/office/drawing/2014/main" id="{3F31B1CF-2B59-433F-B926-8B795D538018}"/>
              </a:ext>
            </a:extLst>
          </p:cNvPr>
          <p:cNvSpPr txBox="1"/>
          <p:nvPr/>
        </p:nvSpPr>
        <p:spPr>
          <a:xfrm>
            <a:off x="3565824" y="935858"/>
            <a:ext cx="5051234" cy="523220"/>
          </a:xfrm>
          <a:prstGeom prst="rect">
            <a:avLst/>
          </a:prstGeom>
          <a:noFill/>
        </p:spPr>
        <p:txBody>
          <a:bodyPr wrap="square">
            <a:spAutoFit/>
          </a:bodyPr>
          <a:lstStyle/>
          <a:p>
            <a:r>
              <a:rPr lang="en-CA" sz="2800" b="1" dirty="0">
                <a:solidFill>
                  <a:srgbClr val="002060"/>
                </a:solidFill>
                <a:latin typeface="Times New Roman" panose="02020603050405020304" pitchFamily="18" charset="0"/>
                <a:cs typeface="Times New Roman" panose="02020603050405020304" pitchFamily="18" charset="0"/>
              </a:rPr>
              <a:t>2.  SECURITY BENEFITS</a:t>
            </a:r>
          </a:p>
        </p:txBody>
      </p:sp>
      <p:sp>
        <p:nvSpPr>
          <p:cNvPr id="11" name="TextBox 10">
            <a:extLst>
              <a:ext uri="{FF2B5EF4-FFF2-40B4-BE49-F238E27FC236}">
                <a16:creationId xmlns:a16="http://schemas.microsoft.com/office/drawing/2014/main" id="{D033EBCC-C958-4303-AC69-64BFA165B844}"/>
              </a:ext>
            </a:extLst>
          </p:cNvPr>
          <p:cNvSpPr txBox="1"/>
          <p:nvPr/>
        </p:nvSpPr>
        <p:spPr>
          <a:xfrm>
            <a:off x="994705" y="2389830"/>
            <a:ext cx="10580016" cy="461665"/>
          </a:xfrm>
          <a:prstGeom prst="rect">
            <a:avLst/>
          </a:prstGeom>
          <a:solidFill>
            <a:schemeClr val="accent1">
              <a:lumMod val="20000"/>
              <a:lumOff val="80000"/>
            </a:schemeClr>
          </a:solidFill>
        </p:spPr>
        <p:txBody>
          <a:bodyPr wrap="square">
            <a:spAutoFit/>
          </a:bodyPr>
          <a:lstStyle/>
          <a:p>
            <a:r>
              <a:rPr lang="en-US" sz="2400" b="1" dirty="0">
                <a:latin typeface="Times New Roman" panose="02020603050405020304" pitchFamily="18" charset="0"/>
                <a:cs typeface="Times New Roman" panose="02020603050405020304" pitchFamily="18" charset="0"/>
              </a:rPr>
              <a:t>Workers’ compensation Security </a:t>
            </a:r>
            <a:r>
              <a:rPr lang="en-US" sz="2400" dirty="0">
                <a:latin typeface="Times New Roman" panose="02020603050405020304" pitchFamily="18" charset="0"/>
                <a:cs typeface="Times New Roman" panose="02020603050405020304" pitchFamily="18" charset="0"/>
              </a:rPr>
              <a:t>benefits provided to persons injured on the job. </a:t>
            </a:r>
            <a:endParaRPr lang="en-CA"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840E481-36CE-45C0-8373-C2FA92C0C828}"/>
              </a:ext>
            </a:extLst>
          </p:cNvPr>
          <p:cNvSpPr txBox="1"/>
          <p:nvPr/>
        </p:nvSpPr>
        <p:spPr>
          <a:xfrm>
            <a:off x="994705" y="3029731"/>
            <a:ext cx="10580016" cy="1200329"/>
          </a:xfrm>
          <a:prstGeom prst="rect">
            <a:avLst/>
          </a:prstGeom>
          <a:solidFill>
            <a:schemeClr val="accent1">
              <a:lumMod val="40000"/>
              <a:lumOff val="60000"/>
            </a:schemeClr>
          </a:solidFill>
        </p:spPr>
        <p:txBody>
          <a:bodyPr wrap="square">
            <a:spAutoFit/>
          </a:bodyPr>
          <a:lstStyle/>
          <a:p>
            <a:r>
              <a:rPr lang="en-US" sz="2400" b="1" dirty="0">
                <a:latin typeface="Times New Roman" panose="02020603050405020304" pitchFamily="18" charset="0"/>
                <a:cs typeface="Times New Roman" panose="02020603050405020304" pitchFamily="18" charset="0"/>
              </a:rPr>
              <a:t>Unemployment Compensation: </a:t>
            </a:r>
            <a:r>
              <a:rPr lang="en-US" sz="2400" dirty="0">
                <a:latin typeface="Times New Roman" panose="02020603050405020304" pitchFamily="18" charset="0"/>
                <a:cs typeface="Times New Roman" panose="02020603050405020304" pitchFamily="18" charset="0"/>
              </a:rPr>
              <a:t>Officially known as the Emergency Subsidy, establishes a fund  to compensate workers/employees whose  wages are suspended due to firm closure or  downsizing.</a:t>
            </a:r>
          </a:p>
        </p:txBody>
      </p:sp>
      <p:sp>
        <p:nvSpPr>
          <p:cNvPr id="15" name="TextBox 14">
            <a:extLst>
              <a:ext uri="{FF2B5EF4-FFF2-40B4-BE49-F238E27FC236}">
                <a16:creationId xmlns:a16="http://schemas.microsoft.com/office/drawing/2014/main" id="{3CDB8E00-56B3-4725-9310-05C73F18E515}"/>
              </a:ext>
            </a:extLst>
          </p:cNvPr>
          <p:cNvSpPr txBox="1"/>
          <p:nvPr/>
        </p:nvSpPr>
        <p:spPr>
          <a:xfrm>
            <a:off x="994705" y="4393320"/>
            <a:ext cx="8852621" cy="1200329"/>
          </a:xfrm>
          <a:prstGeom prst="rect">
            <a:avLst/>
          </a:prstGeom>
          <a:solidFill>
            <a:schemeClr val="accent1">
              <a:lumMod val="60000"/>
              <a:lumOff val="40000"/>
            </a:schemeClr>
          </a:solidFill>
        </p:spPr>
        <p:txBody>
          <a:bodyPr wrap="square">
            <a:spAutoFit/>
          </a:bodyPr>
          <a:lstStyle/>
          <a:p>
            <a:r>
              <a:rPr lang="en-US" sz="2400" b="1" dirty="0">
                <a:latin typeface="Times New Roman" panose="02020603050405020304" pitchFamily="18" charset="0"/>
                <a:cs typeface="Times New Roman" panose="02020603050405020304" pitchFamily="18" charset="0"/>
              </a:rPr>
              <a:t>Severance pay</a:t>
            </a:r>
            <a:r>
              <a:rPr lang="en-US" sz="2400" dirty="0">
                <a:latin typeface="Times New Roman" panose="02020603050405020304" pitchFamily="18" charset="0"/>
                <a:cs typeface="Times New Roman" panose="02020603050405020304" pitchFamily="18" charset="0"/>
              </a:rPr>
              <a:t> Security benefit voluntarily offered by employers to individuals whose jobs are eliminated or who leave by mutual agreement with their employers. </a:t>
            </a:r>
            <a:endParaRPr lang="en-CA" sz="2400" dirty="0">
              <a:latin typeface="Times New Roman" panose="02020603050405020304" pitchFamily="18" charset="0"/>
              <a:cs typeface="Times New Roman" panose="02020603050405020304" pitchFamily="18" charset="0"/>
            </a:endParaRPr>
          </a:p>
        </p:txBody>
      </p:sp>
      <p:pic>
        <p:nvPicPr>
          <p:cNvPr id="16" name="Picture 6">
            <a:extLst>
              <a:ext uri="{FF2B5EF4-FFF2-40B4-BE49-F238E27FC236}">
                <a16:creationId xmlns:a16="http://schemas.microsoft.com/office/drawing/2014/main" id="{761372AF-10C0-4800-90DB-BFC5B82F52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7326" y="4669036"/>
            <a:ext cx="1910315" cy="1262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Rectangle 17">
            <a:extLst>
              <a:ext uri="{FF2B5EF4-FFF2-40B4-BE49-F238E27FC236}">
                <a16:creationId xmlns:a16="http://schemas.microsoft.com/office/drawing/2014/main" id="{DD011514-2B5E-4297-A25F-4E1820C878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9" name="TextBox 18">
            <a:extLst>
              <a:ext uri="{FF2B5EF4-FFF2-40B4-BE49-F238E27FC236}">
                <a16:creationId xmlns:a16="http://schemas.microsoft.com/office/drawing/2014/main" id="{4D53AEEF-60CB-4F5E-91BF-595FD2E811C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5014EEC4-2B14-454B-886B-EFFB2BC2263D}"/>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94916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8CDEF0-D3DB-48D5-B45F-BE3F0E2E53CA}"/>
              </a:ext>
            </a:extLst>
          </p:cNvPr>
          <p:cNvSpPr txBox="1"/>
          <p:nvPr/>
        </p:nvSpPr>
        <p:spPr>
          <a:xfrm>
            <a:off x="3378630" y="836908"/>
            <a:ext cx="5176434" cy="523220"/>
          </a:xfrm>
          <a:prstGeom prst="rect">
            <a:avLst/>
          </a:prstGeom>
          <a:noFill/>
        </p:spPr>
        <p:txBody>
          <a:bodyPr wrap="square">
            <a:spAutoFit/>
          </a:bodyPr>
          <a:lstStyle/>
          <a:p>
            <a:r>
              <a:rPr lang="en-CA" sz="2800" b="1" dirty="0">
                <a:solidFill>
                  <a:srgbClr val="002060"/>
                </a:solidFill>
                <a:latin typeface="Times New Roman" panose="02020603050405020304" pitchFamily="18" charset="0"/>
                <a:cs typeface="Times New Roman" panose="02020603050405020304" pitchFamily="18" charset="0"/>
              </a:rPr>
              <a:t>3. HEALTH-CARE BENEFITS </a:t>
            </a:r>
          </a:p>
        </p:txBody>
      </p:sp>
      <p:pic>
        <p:nvPicPr>
          <p:cNvPr id="6" name="Picture 5">
            <a:extLst>
              <a:ext uri="{FF2B5EF4-FFF2-40B4-BE49-F238E27FC236}">
                <a16:creationId xmlns:a16="http://schemas.microsoft.com/office/drawing/2014/main" id="{3BD71308-BCF0-4FE3-B875-82883AB5B635}"/>
              </a:ext>
            </a:extLst>
          </p:cNvPr>
          <p:cNvPicPr>
            <a:picLocks noChangeAspect="1"/>
          </p:cNvPicPr>
          <p:nvPr/>
        </p:nvPicPr>
        <p:blipFill rotWithShape="1">
          <a:blip r:embed="rId2"/>
          <a:srcRect t="3817" r="4386"/>
          <a:stretch/>
        </p:blipFill>
        <p:spPr>
          <a:xfrm>
            <a:off x="2446149" y="1477926"/>
            <a:ext cx="7299702" cy="5138890"/>
          </a:xfrm>
          <a:prstGeom prst="rect">
            <a:avLst/>
          </a:prstGeom>
        </p:spPr>
      </p:pic>
      <p:sp>
        <p:nvSpPr>
          <p:cNvPr id="7" name="Rectangle 3">
            <a:extLst>
              <a:ext uri="{FF2B5EF4-FFF2-40B4-BE49-F238E27FC236}">
                <a16:creationId xmlns:a16="http://schemas.microsoft.com/office/drawing/2014/main" id="{CF413E09-B049-4F49-A6D9-3D1E015CE4E8}"/>
              </a:ext>
            </a:extLst>
          </p:cNvPr>
          <p:cNvSpPr>
            <a:spLocks noChangeArrowheads="1"/>
          </p:cNvSpPr>
          <p:nvPr/>
        </p:nvSpPr>
        <p:spPr bwMode="auto">
          <a:xfrm>
            <a:off x="1049144" y="6488393"/>
            <a:ext cx="1397005"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600" b="1" dirty="0">
                <a:latin typeface="Arial" panose="020B0604020202020204" pitchFamily="34" charset="0"/>
              </a:rPr>
              <a:t>Figure 14-5</a:t>
            </a:r>
          </a:p>
        </p:txBody>
      </p:sp>
    </p:spTree>
    <p:extLst>
      <p:ext uri="{BB962C8B-B14F-4D97-AF65-F5344CB8AC3E}">
        <p14:creationId xmlns:p14="http://schemas.microsoft.com/office/powerpoint/2010/main" val="8771264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23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1984506"/>
            <a:ext cx="10831238" cy="4154984"/>
          </a:xfrm>
          <a:prstGeom prst="rect">
            <a:avLst/>
          </a:prstGeom>
          <a:noFill/>
        </p:spPr>
        <p:txBody>
          <a:bodyPr wrap="square" rtlCol="0">
            <a:spAutoFit/>
          </a:bodyPr>
          <a:lstStyle/>
          <a:p>
            <a:r>
              <a:rPr lang="en-US" sz="2400" b="1" dirty="0">
                <a:solidFill>
                  <a:srgbClr val="C00000"/>
                </a:solidFill>
                <a:latin typeface="Times New Roman" panose="02020603050405020304" pitchFamily="18" charset="0"/>
                <a:cs typeface="Times New Roman" panose="02020603050405020304" pitchFamily="18" charset="0"/>
              </a:rPr>
              <a:t>Pension plan</a:t>
            </a:r>
            <a:r>
              <a:rPr lang="en-US" sz="2400" dirty="0">
                <a:latin typeface="Times New Roman" panose="02020603050405020304" pitchFamily="18" charset="0"/>
                <a:cs typeface="Times New Roman" panose="02020603050405020304" pitchFamily="18" charset="0"/>
              </a:rPr>
              <a:t> Retirement program established and funded by the employer and employees.</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Defined-Benefit Pension Plans </a:t>
            </a:r>
            <a:r>
              <a:rPr lang="en-US" sz="2400" dirty="0">
                <a:latin typeface="Times New Roman" panose="02020603050405020304" pitchFamily="18" charset="0"/>
                <a:cs typeface="Times New Roman" panose="02020603050405020304" pitchFamily="18" charset="0"/>
              </a:rPr>
              <a:t>A “traditional” pension plan, in which the employer makes the contributions and the employee will get a defined amount each month upon retirement, is no longer the norm in the private sector.</a:t>
            </a:r>
          </a:p>
          <a:p>
            <a:pPr marL="914400" lvl="1"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Defined-contribution plan </a:t>
            </a:r>
            <a:r>
              <a:rPr lang="en-US" sz="2400" dirty="0">
                <a:latin typeface="Times New Roman" panose="02020603050405020304" pitchFamily="18" charset="0"/>
                <a:cs typeface="Times New Roman" panose="02020603050405020304" pitchFamily="18" charset="0"/>
              </a:rPr>
              <a:t>Retirement program in which the employer makes an annual payment to an employee’s pension account.</a:t>
            </a:r>
          </a:p>
          <a:p>
            <a:pPr marL="914400" lvl="1" indent="-457200">
              <a:buFont typeface="Courier New" panose="02070309020205020404" pitchFamily="49" charset="0"/>
              <a:buChar char="o"/>
            </a:pPr>
            <a:r>
              <a:rPr lang="en-US" sz="2400" b="1" dirty="0">
                <a:latin typeface="Times New Roman" panose="02020603050405020304" pitchFamily="18" charset="0"/>
                <a:cs typeface="Times New Roman" panose="02020603050405020304" pitchFamily="18" charset="0"/>
              </a:rPr>
              <a:t>Cash balance plan </a:t>
            </a:r>
            <a:r>
              <a:rPr lang="en-US" sz="2400" dirty="0">
                <a:latin typeface="Times New Roman" panose="02020603050405020304" pitchFamily="18" charset="0"/>
                <a:cs typeface="Times New Roman" panose="02020603050405020304" pitchFamily="18" charset="0"/>
              </a:rPr>
              <a:t>Retirement program in which benefits are based on an accumulation of annual company contributions plus interest credited each year. </a:t>
            </a:r>
          </a:p>
          <a:p>
            <a:pPr marL="914400" lvl="1" indent="-457200">
              <a:buFont typeface="Courier New" panose="02070309020205020404" pitchFamily="49" charset="0"/>
              <a:buChar char="o"/>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937B205-6EBC-46F2-A5E8-B35754C0F385}"/>
              </a:ext>
            </a:extLst>
          </p:cNvPr>
          <p:cNvSpPr txBox="1"/>
          <p:nvPr/>
        </p:nvSpPr>
        <p:spPr>
          <a:xfrm>
            <a:off x="3142490" y="1048836"/>
            <a:ext cx="6098582" cy="523220"/>
          </a:xfrm>
          <a:prstGeom prst="rect">
            <a:avLst/>
          </a:prstGeom>
          <a:noFill/>
        </p:spPr>
        <p:txBody>
          <a:bodyPr wrap="square">
            <a:spAutoFit/>
          </a:bodyPr>
          <a:lstStyle/>
          <a:p>
            <a:r>
              <a:rPr lang="en-CA" sz="2800" b="1" dirty="0">
                <a:solidFill>
                  <a:srgbClr val="002060"/>
                </a:solidFill>
                <a:latin typeface="Times New Roman" panose="02020603050405020304" pitchFamily="18" charset="0"/>
                <a:cs typeface="Times New Roman" panose="02020603050405020304" pitchFamily="18" charset="0"/>
              </a:rPr>
              <a:t>4. RETIREMENT BENEFITS</a:t>
            </a:r>
          </a:p>
        </p:txBody>
      </p:sp>
    </p:spTree>
    <p:extLst>
      <p:ext uri="{BB962C8B-B14F-4D97-AF65-F5344CB8AC3E}">
        <p14:creationId xmlns:p14="http://schemas.microsoft.com/office/powerpoint/2010/main" val="37717881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620AE8E-037A-4DA6-AE58-127E951E868B}"/>
              </a:ext>
            </a:extLst>
          </p:cNvPr>
          <p:cNvSpPr txBox="1"/>
          <p:nvPr/>
        </p:nvSpPr>
        <p:spPr>
          <a:xfrm>
            <a:off x="2862283" y="473035"/>
            <a:ext cx="6093618" cy="523220"/>
          </a:xfrm>
          <a:prstGeom prst="rect">
            <a:avLst/>
          </a:prstGeom>
          <a:noFill/>
        </p:spPr>
        <p:txBody>
          <a:bodyPr wrap="square">
            <a:spAutoFit/>
          </a:bodyPr>
          <a:lstStyle/>
          <a:p>
            <a:pPr algn="ctr"/>
            <a:r>
              <a:rPr lang="en-US" sz="2800" b="1" dirty="0">
                <a:solidFill>
                  <a:srgbClr val="002060"/>
                </a:solidFill>
                <a:latin typeface="Times New Roman" panose="02020603050405020304" pitchFamily="18" charset="0"/>
                <a:cs typeface="Times New Roman" panose="02020603050405020304" pitchFamily="18" charset="0"/>
              </a:rPr>
              <a:t>5. FINANCIAL BENEFITS</a:t>
            </a:r>
          </a:p>
        </p:txBody>
      </p:sp>
      <p:pic>
        <p:nvPicPr>
          <p:cNvPr id="3" name="Picture 2">
            <a:extLst>
              <a:ext uri="{FF2B5EF4-FFF2-40B4-BE49-F238E27FC236}">
                <a16:creationId xmlns:a16="http://schemas.microsoft.com/office/drawing/2014/main" id="{A2C60165-0217-498A-AE00-820B848C21A8}"/>
              </a:ext>
            </a:extLst>
          </p:cNvPr>
          <p:cNvPicPr>
            <a:picLocks noChangeAspect="1"/>
          </p:cNvPicPr>
          <p:nvPr/>
        </p:nvPicPr>
        <p:blipFill>
          <a:blip r:embed="rId3"/>
          <a:stretch>
            <a:fillRect/>
          </a:stretch>
        </p:blipFill>
        <p:spPr>
          <a:xfrm>
            <a:off x="1217659" y="1009579"/>
            <a:ext cx="9756682" cy="4838841"/>
          </a:xfrm>
          <a:prstGeom prst="rect">
            <a:avLst/>
          </a:prstGeom>
        </p:spPr>
      </p:pic>
      <p:sp>
        <p:nvSpPr>
          <p:cNvPr id="8" name="Rectangle 3">
            <a:extLst>
              <a:ext uri="{FF2B5EF4-FFF2-40B4-BE49-F238E27FC236}">
                <a16:creationId xmlns:a16="http://schemas.microsoft.com/office/drawing/2014/main" id="{E392106E-5A5A-44C1-863F-5479DCA89203}"/>
              </a:ext>
            </a:extLst>
          </p:cNvPr>
          <p:cNvSpPr>
            <a:spLocks noChangeArrowheads="1"/>
          </p:cNvSpPr>
          <p:nvPr/>
        </p:nvSpPr>
        <p:spPr bwMode="auto">
          <a:xfrm>
            <a:off x="5656881" y="6219258"/>
            <a:ext cx="1366010"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600" b="1" dirty="0">
                <a:latin typeface="Arial" panose="020B0604020202020204" pitchFamily="34" charset="0"/>
              </a:rPr>
              <a:t>Figure 14-6</a:t>
            </a:r>
          </a:p>
        </p:txBody>
      </p:sp>
    </p:spTree>
    <p:extLst>
      <p:ext uri="{BB962C8B-B14F-4D97-AF65-F5344CB8AC3E}">
        <p14:creationId xmlns:p14="http://schemas.microsoft.com/office/powerpoint/2010/main" val="32568349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0448" y="1685494"/>
            <a:ext cx="11251770" cy="4436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6. FAMILY-ORIENTED BENEFITS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77353"/>
            <a:ext cx="10844780" cy="892552"/>
          </a:xfrm>
          <a:prstGeom prst="rect">
            <a:avLst/>
          </a:prstGeom>
          <a:noFill/>
        </p:spPr>
        <p:txBody>
          <a:bodyPr wrap="square" rtlCol="0">
            <a:spAutoFit/>
          </a:bodyPr>
          <a:lstStyle/>
          <a:p>
            <a:pPr marL="514350" indent="-514350">
              <a:buAutoNum type="arabicPeriod"/>
            </a:pPr>
            <a:r>
              <a:rPr lang="en-US" sz="2800" b="1" dirty="0">
                <a:solidFill>
                  <a:srgbClr val="FF0000"/>
                </a:solidFill>
                <a:latin typeface="Times New Roman" panose="02020603050405020304" pitchFamily="18" charset="0"/>
                <a:cs typeface="Times New Roman" panose="02020603050405020304" pitchFamily="18" charset="0"/>
              </a:rPr>
              <a:t>Family and Medical Leave Act</a:t>
            </a:r>
          </a:p>
          <a:p>
            <a:pPr marL="457200" indent="-457200">
              <a:buFont typeface="Arial" panose="020B0604020202020204" pitchFamily="34" charset="0"/>
              <a:buChar char="•"/>
            </a:pPr>
            <a:endParaRPr lang="en-US" sz="2400" b="1"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E1E02F78-72C0-4BF2-9CCB-5BE36FF2A71B}"/>
              </a:ext>
            </a:extLst>
          </p:cNvPr>
          <p:cNvPicPr>
            <a:picLocks noChangeAspect="1"/>
          </p:cNvPicPr>
          <p:nvPr/>
        </p:nvPicPr>
        <p:blipFill>
          <a:blip r:embed="rId3"/>
          <a:stretch>
            <a:fillRect/>
          </a:stretch>
        </p:blipFill>
        <p:spPr>
          <a:xfrm>
            <a:off x="745300" y="3382736"/>
            <a:ext cx="10844780" cy="1789770"/>
          </a:xfrm>
          <a:prstGeom prst="rect">
            <a:avLst/>
          </a:prstGeom>
        </p:spPr>
      </p:pic>
    </p:spTree>
    <p:extLst>
      <p:ext uri="{BB962C8B-B14F-4D97-AF65-F5344CB8AC3E}">
        <p14:creationId xmlns:p14="http://schemas.microsoft.com/office/powerpoint/2010/main" val="21649652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7308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2060"/>
                </a:solidFill>
                <a:latin typeface="Times New Roman" panose="02020603050405020304" pitchFamily="18" charset="0"/>
                <a:cs typeface="Times New Roman" panose="02020603050405020304" pitchFamily="18" charset="0"/>
              </a:rPr>
              <a:t>6. FAMILY-ORIENTED BENEFITS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6FA03BA-35AE-4D28-A0F0-15C77AC53052}"/>
              </a:ext>
            </a:extLst>
          </p:cNvPr>
          <p:cNvSpPr txBox="1"/>
          <p:nvPr/>
        </p:nvSpPr>
        <p:spPr>
          <a:xfrm>
            <a:off x="680381" y="2244601"/>
            <a:ext cx="10487692" cy="353943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2. Family-Care Benefits</a:t>
            </a:r>
          </a:p>
          <a:p>
            <a:endParaRPr lang="en-US" sz="2800" b="1" dirty="0">
              <a:solidFill>
                <a:srgbClr val="FF0000"/>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Adoption Benefits </a:t>
            </a:r>
            <a:r>
              <a:rPr lang="en-US" sz="2800" dirty="0">
                <a:latin typeface="Times New Roman" panose="02020603050405020304" pitchFamily="18" charset="0"/>
                <a:cs typeface="Times New Roman" panose="02020603050405020304" pitchFamily="18" charset="0"/>
              </a:rPr>
              <a:t>Many employers provide maternity and paternity benefits to employees who give birth to children. </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Child-Care Assistance </a:t>
            </a:r>
            <a:r>
              <a:rPr lang="en-US" sz="2800" dirty="0">
                <a:latin typeface="Times New Roman" panose="02020603050405020304" pitchFamily="18" charset="0"/>
                <a:cs typeface="Times New Roman" panose="02020603050405020304" pitchFamily="18" charset="0"/>
              </a:rPr>
              <a:t>Balancing work and family responsibilities is a major challenge for many workers. </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Elder-Care Assistance </a:t>
            </a:r>
            <a:r>
              <a:rPr lang="en-US" sz="2800" dirty="0">
                <a:latin typeface="Times New Roman" panose="02020603050405020304" pitchFamily="18" charset="0"/>
                <a:cs typeface="Times New Roman" panose="02020603050405020304" pitchFamily="18" charset="0"/>
              </a:rPr>
              <a:t>Another family issue of importance is caring for elderly relatives. </a:t>
            </a:r>
          </a:p>
        </p:txBody>
      </p:sp>
    </p:spTree>
    <p:extLst>
      <p:ext uri="{BB962C8B-B14F-4D97-AF65-F5344CB8AC3E}">
        <p14:creationId xmlns:p14="http://schemas.microsoft.com/office/powerpoint/2010/main" val="16796154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0" y="51964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4" name="TextBox 23"/>
          <p:cNvSpPr txBox="1"/>
          <p:nvPr/>
        </p:nvSpPr>
        <p:spPr>
          <a:xfrm>
            <a:off x="1441342" y="1983658"/>
            <a:ext cx="8632556" cy="2677656"/>
          </a:xfrm>
          <a:prstGeom prst="rect">
            <a:avLst/>
          </a:prstGeom>
          <a:noFill/>
        </p:spPr>
        <p:txBody>
          <a:bodyPr wrap="square" rtlCol="0">
            <a:spAutoFit/>
          </a:bodyPr>
          <a:lstStyle/>
          <a:p>
            <a:pPr marL="457200" indent="-457200">
              <a:buFont typeface="Courier New" panose="02070309020205020404" pitchFamily="49" charset="0"/>
              <a:buChar char="o"/>
            </a:pPr>
            <a:r>
              <a:rPr lang="en-US" sz="2800" b="1" dirty="0">
                <a:latin typeface="Times New Roman" panose="02020603050405020304" pitchFamily="18" charset="0"/>
                <a:cs typeface="Times New Roman" panose="02020603050405020304" pitchFamily="18" charset="0"/>
              </a:rPr>
              <a:t>Time-off benefits </a:t>
            </a:r>
            <a:r>
              <a:rPr lang="en-US" sz="2800" dirty="0">
                <a:latin typeface="Times New Roman" panose="02020603050405020304" pitchFamily="18" charset="0"/>
                <a:cs typeface="Times New Roman" panose="02020603050405020304" pitchFamily="18" charset="0"/>
              </a:rPr>
              <a:t>represent a significant portion of total benefits costs.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Employers give employees paid time off for a variety of circumstances. </a:t>
            </a:r>
          </a:p>
          <a:p>
            <a:pPr marL="457200" indent="-457200">
              <a:buFont typeface="Courier New" panose="02070309020205020404" pitchFamily="49" charset="0"/>
              <a:buChar char="o"/>
            </a:pPr>
            <a:r>
              <a:rPr lang="en-US" sz="2800" dirty="0">
                <a:latin typeface="Times New Roman" panose="02020603050405020304" pitchFamily="18" charset="0"/>
                <a:cs typeface="Times New Roman" panose="02020603050405020304" pitchFamily="18" charset="0"/>
              </a:rPr>
              <a:t>Paid lunch breaks and rest periods, holidays, and vacations are common.</a:t>
            </a: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F78AA6E-AD00-47C1-B9E7-B81733ED995B}"/>
              </a:ext>
            </a:extLst>
          </p:cNvPr>
          <p:cNvSpPr txBox="1"/>
          <p:nvPr/>
        </p:nvSpPr>
        <p:spPr>
          <a:xfrm>
            <a:off x="3546375" y="751905"/>
            <a:ext cx="3474358" cy="954107"/>
          </a:xfrm>
          <a:prstGeom prst="rect">
            <a:avLst/>
          </a:prstGeom>
          <a:noFill/>
        </p:spPr>
        <p:txBody>
          <a:bodyPr wrap="square">
            <a:spAutoFit/>
          </a:bodyPr>
          <a:lstStyle/>
          <a:p>
            <a:r>
              <a:rPr lang="en-US" sz="2800" b="1" dirty="0">
                <a:latin typeface="Times New Roman" panose="02020603050405020304" pitchFamily="18" charset="0"/>
                <a:cs typeface="Times New Roman" panose="02020603050405020304" pitchFamily="18" charset="0"/>
              </a:rPr>
              <a:t>OTHER BENEFITS</a:t>
            </a:r>
          </a:p>
          <a:p>
            <a:endParaRPr lang="en-US" sz="2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D903C9A-716A-432D-A5D4-6B868BE23E70}"/>
              </a:ext>
            </a:extLst>
          </p:cNvPr>
          <p:cNvSpPr txBox="1"/>
          <p:nvPr/>
        </p:nvSpPr>
        <p:spPr>
          <a:xfrm>
            <a:off x="1528922" y="1449490"/>
            <a:ext cx="4716895" cy="523220"/>
          </a:xfrm>
          <a:prstGeom prst="rect">
            <a:avLst/>
          </a:prstGeom>
          <a:noFill/>
        </p:spPr>
        <p:txBody>
          <a:bodyPr wrap="square">
            <a:spAutoFit/>
          </a:bodyPr>
          <a:lstStyle/>
          <a:p>
            <a:r>
              <a:rPr lang="en-US" sz="2800" b="1" dirty="0">
                <a:solidFill>
                  <a:srgbClr val="00B0F0"/>
                </a:solidFill>
                <a:latin typeface="Times New Roman" panose="02020603050405020304" pitchFamily="18" charset="0"/>
                <a:cs typeface="Times New Roman" panose="02020603050405020304" pitchFamily="18" charset="0"/>
              </a:rPr>
              <a:t>Paid-Time-Off</a:t>
            </a:r>
          </a:p>
        </p:txBody>
      </p:sp>
    </p:spTree>
    <p:extLst>
      <p:ext uri="{BB962C8B-B14F-4D97-AF65-F5344CB8AC3E}">
        <p14:creationId xmlns:p14="http://schemas.microsoft.com/office/powerpoint/2010/main" val="27254317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0963" y="1735678"/>
            <a:ext cx="6462793" cy="4103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Well-pay Extra pay for not taking sick leave.</a:t>
            </a: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Paid-Time-Off Cont.</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D922BD6-73C0-4EB8-8FDB-20115AAE2DA2}"/>
              </a:ext>
            </a:extLst>
          </p:cNvPr>
          <p:cNvSpPr txBox="1"/>
          <p:nvPr/>
        </p:nvSpPr>
        <p:spPr>
          <a:xfrm>
            <a:off x="340963" y="2182504"/>
            <a:ext cx="6026257" cy="3108543"/>
          </a:xfrm>
          <a:prstGeom prst="rect">
            <a:avLst/>
          </a:prstGeom>
          <a:noFill/>
        </p:spPr>
        <p:txBody>
          <a:bodyPr wrap="square" rtlCol="0">
            <a:spAutoFit/>
          </a:bodyPr>
          <a:lstStyle/>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Well-pay</a:t>
            </a:r>
            <a:r>
              <a:rPr lang="en-US" sz="2800" dirty="0">
                <a:latin typeface="Times New Roman" panose="02020603050405020304" pitchFamily="18" charset="0"/>
                <a:cs typeface="Times New Roman" panose="02020603050405020304" pitchFamily="18" charset="0"/>
              </a:rPr>
              <a:t> Extra pay for not taking sick leave.</a:t>
            </a:r>
          </a:p>
          <a:p>
            <a:pPr marL="457200" indent="-457200">
              <a:buFont typeface="Arial" panose="020B0604020202020204" pitchFamily="34" charset="0"/>
              <a:buChar char="•"/>
            </a:pPr>
            <a:r>
              <a:rPr lang="en-US" sz="2800" b="1" dirty="0">
                <a:latin typeface="Times New Roman" panose="02020603050405020304" pitchFamily="18" charset="0"/>
                <a:cs typeface="Times New Roman" panose="02020603050405020304" pitchFamily="18" charset="0"/>
              </a:rPr>
              <a:t>Paid-time-off (PTO) plans  </a:t>
            </a:r>
            <a:r>
              <a:rPr lang="en-US" sz="2800" dirty="0">
                <a:latin typeface="Times New Roman" panose="02020603050405020304" pitchFamily="18" charset="0"/>
                <a:cs typeface="Times New Roman" panose="02020603050405020304" pitchFamily="18" charset="0"/>
              </a:rPr>
              <a:t>that combine all sick leave, vacation time, and holidays into a total number of hours or days that employees can take off with pay. </a:t>
            </a:r>
          </a:p>
        </p:txBody>
      </p:sp>
      <p:pic>
        <p:nvPicPr>
          <p:cNvPr id="4098" name="Picture 2" descr="220+ Paid Time Off Stock Illustrations, Royalty-Free Vector Graphics &amp; Clip  Art - iStock | Vacation, Schools out, Time off work">
            <a:extLst>
              <a:ext uri="{FF2B5EF4-FFF2-40B4-BE49-F238E27FC236}">
                <a16:creationId xmlns:a16="http://schemas.microsoft.com/office/drawing/2014/main" id="{05434FEC-5A23-481C-82B3-79FD0F287344}"/>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44686" y="1983783"/>
            <a:ext cx="5150288" cy="3657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7155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283216"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SICK LEAVES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99230"/>
            <a:ext cx="10604500" cy="3108543"/>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An employee whose sickness is established and  determined by the concerned medical responsible is  entitled to sick leave, and shall be compensated  according to the Social Insurance Law for example, as follows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1 + - month fully paid every 3 years</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3 + - month 75 + -% paid of the wage</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8 + - months unpaid 	</a:t>
            </a:r>
          </a:p>
        </p:txBody>
      </p:sp>
      <p:pic>
        <p:nvPicPr>
          <p:cNvPr id="9" name="Picture 6">
            <a:extLst>
              <a:ext uri="{FF2B5EF4-FFF2-40B4-BE49-F238E27FC236}">
                <a16:creationId xmlns:a16="http://schemas.microsoft.com/office/drawing/2014/main" id="{AD335F2B-EBD5-4B68-B83B-1582DB2390C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6601" b="10802"/>
          <a:stretch>
            <a:fillRect/>
          </a:stretch>
        </p:blipFill>
        <p:spPr bwMode="auto">
          <a:xfrm>
            <a:off x="8468317" y="4177668"/>
            <a:ext cx="2635250"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555034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a:extLst>
              <a:ext uri="{FF2B5EF4-FFF2-40B4-BE49-F238E27FC236}">
                <a16:creationId xmlns:a16="http://schemas.microsoft.com/office/drawing/2014/main" id="{F0C42534-8B3B-41A2-8CA0-3B0255FF8F27}"/>
              </a:ext>
            </a:extLst>
          </p:cNvPr>
          <p:cNvSpPr/>
          <p:nvPr/>
        </p:nvSpPr>
        <p:spPr>
          <a:xfrm>
            <a:off x="7603533" y="1231789"/>
            <a:ext cx="4128684" cy="49002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25" name="Rectangle: Rounded Corners 24"/>
          <p:cNvSpPr/>
          <p:nvPr/>
        </p:nvSpPr>
        <p:spPr>
          <a:xfrm>
            <a:off x="617280" y="1685495"/>
            <a:ext cx="6775412"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Times New Roman" panose="02020603050405020304" pitchFamily="18" charset="0"/>
              <a:cs typeface="Times New Roman" panose="02020603050405020304" pitchFamily="18" charset="0"/>
            </a:endParaRPr>
          </a:p>
        </p:txBody>
      </p:sp>
      <p:sp>
        <p:nvSpPr>
          <p:cNvPr id="3" name="TextBox 2"/>
          <p:cNvSpPr txBox="1"/>
          <p:nvPr/>
        </p:nvSpPr>
        <p:spPr>
          <a:xfrm>
            <a:off x="2798944" y="492685"/>
            <a:ext cx="5330688" cy="954107"/>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Other Benefits</a:t>
            </a:r>
          </a:p>
          <a:p>
            <a:r>
              <a:rPr lang="en-US" sz="2800" b="1" dirty="0">
                <a:solidFill>
                  <a:srgbClr val="00B0F0"/>
                </a:solidFill>
                <a:latin typeface="Times New Roman" panose="02020603050405020304" pitchFamily="18" charset="0"/>
                <a:cs typeface="Times New Roman" panose="02020603050405020304" pitchFamily="18" charset="0"/>
              </a:rPr>
              <a:t>NON STATUARY BENEFITS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object 3">
            <a:extLst>
              <a:ext uri="{FF2B5EF4-FFF2-40B4-BE49-F238E27FC236}">
                <a16:creationId xmlns:a16="http://schemas.microsoft.com/office/drawing/2014/main" id="{5FD0E4AD-BF2D-4302-9F60-C28B22E3DC8A}"/>
              </a:ext>
            </a:extLst>
          </p:cNvPr>
          <p:cNvSpPr txBox="1">
            <a:spLocks noChangeArrowheads="1"/>
          </p:cNvSpPr>
          <p:nvPr/>
        </p:nvSpPr>
        <p:spPr bwMode="auto">
          <a:xfrm>
            <a:off x="762000" y="2054769"/>
            <a:ext cx="6630692" cy="3994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13335" rIns="0" bIns="0">
            <a:spAutoFit/>
          </a:bodyPr>
          <a:lstStyle>
            <a:lvl1pPr marL="355600" indent="-342900">
              <a:tabLst>
                <a:tab pos="355600" algn="l"/>
              </a:tabLst>
              <a:defRPr>
                <a:solidFill>
                  <a:schemeClr val="tx1"/>
                </a:solidFill>
                <a:latin typeface="Calibri" panose="020F0502020204030204" pitchFamily="34" charset="0"/>
              </a:defRPr>
            </a:lvl1pPr>
            <a:lvl2pPr marL="742950" indent="-285750">
              <a:tabLst>
                <a:tab pos="355600" algn="l"/>
              </a:tabLst>
              <a:defRPr>
                <a:solidFill>
                  <a:schemeClr val="tx1"/>
                </a:solidFill>
                <a:latin typeface="Calibri" panose="020F0502020204030204" pitchFamily="34" charset="0"/>
              </a:defRPr>
            </a:lvl2pPr>
            <a:lvl3pPr marL="1143000" indent="-228600">
              <a:tabLst>
                <a:tab pos="355600" algn="l"/>
              </a:tabLst>
              <a:defRPr>
                <a:solidFill>
                  <a:schemeClr val="tx1"/>
                </a:solidFill>
                <a:latin typeface="Calibri" panose="020F0502020204030204" pitchFamily="34" charset="0"/>
              </a:defRPr>
            </a:lvl3pPr>
            <a:lvl4pPr marL="1600200" indent="-228600">
              <a:tabLst>
                <a:tab pos="355600" algn="l"/>
              </a:tabLst>
              <a:defRPr>
                <a:solidFill>
                  <a:schemeClr val="tx1"/>
                </a:solidFill>
                <a:latin typeface="Calibri" panose="020F0502020204030204" pitchFamily="34" charset="0"/>
              </a:defRPr>
            </a:lvl4pPr>
            <a:lvl5pPr marL="2057400" indent="-228600">
              <a:tabLst>
                <a:tab pos="355600" algn="l"/>
              </a:tabLst>
              <a:defRPr>
                <a:solidFill>
                  <a:schemeClr val="tx1"/>
                </a:solidFill>
                <a:latin typeface="Calibri" panose="020F0502020204030204" pitchFamily="34" charset="0"/>
              </a:defRPr>
            </a:lvl5pPr>
            <a:lvl6pPr marL="2514600" indent="-228600" eaLnBrk="0" fontAlgn="base" hangingPunct="0">
              <a:spcBef>
                <a:spcPct val="0"/>
              </a:spcBef>
              <a:spcAft>
                <a:spcPct val="0"/>
              </a:spcAft>
              <a:tabLst>
                <a:tab pos="355600" algn="l"/>
              </a:tabLst>
              <a:defRPr>
                <a:solidFill>
                  <a:schemeClr val="tx1"/>
                </a:solidFill>
                <a:latin typeface="Calibri" panose="020F0502020204030204" pitchFamily="34" charset="0"/>
              </a:defRPr>
            </a:lvl6pPr>
            <a:lvl7pPr marL="2971800" indent="-228600" eaLnBrk="0" fontAlgn="base" hangingPunct="0">
              <a:spcBef>
                <a:spcPct val="0"/>
              </a:spcBef>
              <a:spcAft>
                <a:spcPct val="0"/>
              </a:spcAft>
              <a:tabLst>
                <a:tab pos="355600" algn="l"/>
              </a:tabLst>
              <a:defRPr>
                <a:solidFill>
                  <a:schemeClr val="tx1"/>
                </a:solidFill>
                <a:latin typeface="Calibri" panose="020F0502020204030204" pitchFamily="34" charset="0"/>
              </a:defRPr>
            </a:lvl7pPr>
            <a:lvl8pPr marL="3429000" indent="-228600" eaLnBrk="0" fontAlgn="base" hangingPunct="0">
              <a:spcBef>
                <a:spcPct val="0"/>
              </a:spcBef>
              <a:spcAft>
                <a:spcPct val="0"/>
              </a:spcAft>
              <a:tabLst>
                <a:tab pos="355600" algn="l"/>
              </a:tabLst>
              <a:defRPr>
                <a:solidFill>
                  <a:schemeClr val="tx1"/>
                </a:solidFill>
                <a:latin typeface="Calibri" panose="020F0502020204030204" pitchFamily="34" charset="0"/>
              </a:defRPr>
            </a:lvl8pPr>
            <a:lvl9pPr marL="3886200" indent="-228600" eaLnBrk="0" fontAlgn="base" hangingPunct="0">
              <a:spcBef>
                <a:spcPct val="0"/>
              </a:spcBef>
              <a:spcAft>
                <a:spcPct val="0"/>
              </a:spcAft>
              <a:tabLst>
                <a:tab pos="355600" algn="l"/>
              </a:tabLst>
              <a:defRPr>
                <a:solidFill>
                  <a:schemeClr val="tx1"/>
                </a:solidFill>
                <a:latin typeface="Calibri" panose="020F0502020204030204" pitchFamily="34" charset="0"/>
              </a:defRPr>
            </a:lvl9pPr>
          </a:lstStyle>
          <a:p>
            <a:pPr eaLnBrk="1" hangingPunct="1">
              <a:spcBef>
                <a:spcPts val="100"/>
              </a:spcBef>
              <a:buFontTx/>
              <a:buChar char="•"/>
            </a:pPr>
            <a:r>
              <a:rPr lang="en-US" altLang="en-US" sz="2800" dirty="0">
                <a:latin typeface="Times New Roman" panose="02020603050405020304" pitchFamily="18" charset="0"/>
                <a:cs typeface="Times New Roman" panose="02020603050405020304" pitchFamily="18" charset="0"/>
              </a:rPr>
              <a:t>Non-statutory benefit programs should  always be developed in alignment with the  company culture, structure, budget,  strategy, philosophy, mission, vision and  values.</a:t>
            </a:r>
          </a:p>
          <a:p>
            <a:pPr eaLnBrk="1" hangingPunct="1">
              <a:spcBef>
                <a:spcPts val="775"/>
              </a:spcBef>
              <a:buFontTx/>
              <a:buChar char="•"/>
            </a:pPr>
            <a:r>
              <a:rPr lang="en-US" altLang="en-US" sz="2800" dirty="0">
                <a:latin typeface="Times New Roman" panose="02020603050405020304" pitchFamily="18" charset="0"/>
                <a:cs typeface="Times New Roman" panose="02020603050405020304" pitchFamily="18" charset="0"/>
              </a:rPr>
              <a:t>Upon deciding which benefits are to be  used, the next step is to combine them with  the compensation structure to generate the  final compensation and benefits model.</a:t>
            </a:r>
          </a:p>
        </p:txBody>
      </p:sp>
      <p:sp>
        <p:nvSpPr>
          <p:cNvPr id="13" name="object 3">
            <a:extLst>
              <a:ext uri="{FF2B5EF4-FFF2-40B4-BE49-F238E27FC236}">
                <a16:creationId xmlns:a16="http://schemas.microsoft.com/office/drawing/2014/main" id="{354DBFD9-D0D4-45D4-B7B5-5402B3D493BA}"/>
              </a:ext>
            </a:extLst>
          </p:cNvPr>
          <p:cNvSpPr txBox="1">
            <a:spLocks noChangeArrowheads="1"/>
          </p:cNvSpPr>
          <p:nvPr/>
        </p:nvSpPr>
        <p:spPr>
          <a:xfrm>
            <a:off x="7717720" y="1458641"/>
            <a:ext cx="3795970" cy="4461711"/>
          </a:xfrm>
          <a:prstGeom prst="rect">
            <a:avLst/>
          </a:prstGeom>
          <a:solidFill>
            <a:schemeClr val="bg1"/>
          </a:solidFill>
        </p:spPr>
        <p:txBody>
          <a:bodyPr tIns="12700"/>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41300" algn="just">
              <a:lnSpc>
                <a:spcPct val="100000"/>
              </a:lnSpc>
              <a:spcBef>
                <a:spcPts val="100"/>
              </a:spcBef>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Business Travel</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Car Allowance</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Housing</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Club Membership</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Company Cars</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Company Gym</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Company Loans</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Company Picnics or Social Events</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Compassionate days off</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Education Allowance</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Education assistance to employees</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Fuel allowance for private car usage</a:t>
            </a:r>
          </a:p>
          <a:p>
            <a:pPr marL="241300" algn="just">
              <a:lnSpc>
                <a:spcPct val="100000"/>
              </a:lnSpc>
              <a:spcBef>
                <a:spcPct val="0"/>
              </a:spcBef>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Furniture Allowance (expatriates)</a:t>
            </a:r>
          </a:p>
          <a:p>
            <a:pPr marL="241300" algn="just">
              <a:lnSpc>
                <a:spcPct val="100000"/>
              </a:lnSpc>
              <a:buFont typeface="Wingdings" panose="05000000000000000000" pitchFamily="2" charset="2"/>
              <a:buChar char="ü"/>
              <a:tabLst>
                <a:tab pos="355600" algn="l"/>
              </a:tabLst>
            </a:pPr>
            <a:r>
              <a:rPr lang="en-US" altLang="en-US" sz="1400" b="1" dirty="0">
                <a:solidFill>
                  <a:srgbClr val="0070C0"/>
                </a:solidFill>
                <a:latin typeface="Tahoma" panose="020B0604030504040204" pitchFamily="34" charset="0"/>
                <a:cs typeface="+mj-cs"/>
              </a:rPr>
              <a:t>Gymnasium membership</a:t>
            </a:r>
          </a:p>
          <a:p>
            <a:pPr marL="241300" algn="just">
              <a:lnSpc>
                <a:spcPct val="100000"/>
              </a:lnSpc>
              <a:spcBef>
                <a:spcPts val="13"/>
              </a:spcBef>
              <a:buFont typeface="Wingdings" panose="05000000000000000000" pitchFamily="2" charset="2"/>
              <a:buChar char="ü"/>
              <a:tabLst>
                <a:tab pos="355600" algn="l"/>
              </a:tabLst>
            </a:pPr>
            <a:endParaRPr lang="en-US" altLang="en-US" sz="1400" b="1" dirty="0">
              <a:solidFill>
                <a:srgbClr val="0070C0"/>
              </a:solidFill>
              <a:latin typeface="Tahoma" panose="020B0604030504040204" pitchFamily="34" charset="0"/>
              <a:cs typeface="+mj-cs"/>
            </a:endParaRPr>
          </a:p>
        </p:txBody>
      </p:sp>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6679770" cy="4374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Miscellaneous Benefits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502220" y="2246070"/>
            <a:ext cx="6596004" cy="3539430"/>
          </a:xfrm>
          <a:prstGeom prst="rect">
            <a:avLst/>
          </a:prstGeom>
          <a:noFill/>
        </p:spPr>
        <p:txBody>
          <a:bodyPr wrap="square" rtlCol="0">
            <a:spAutoFit/>
          </a:bodyPr>
          <a:lstStyle/>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Employers offer a wide variety of miscellaneous benefits.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Some of the benefits are voluntary, meaning that employees can participate in them and pay for the costs themselves, often at group discount rates. </a:t>
            </a:r>
          </a:p>
          <a:p>
            <a:pPr marL="457200" indent="-457200">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Various types of voluntary insurance programs are the most common offered.</a:t>
            </a:r>
          </a:p>
        </p:txBody>
      </p:sp>
      <p:pic>
        <p:nvPicPr>
          <p:cNvPr id="9220" name="Picture 4" descr="Main Types of Employee Benefits + Their ...">
            <a:extLst>
              <a:ext uri="{FF2B5EF4-FFF2-40B4-BE49-F238E27FC236}">
                <a16:creationId xmlns:a16="http://schemas.microsoft.com/office/drawing/2014/main" id="{B4734C1B-9227-48AA-8A77-ABCEDCE15B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1990" y="2318675"/>
            <a:ext cx="4813904" cy="3577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35814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38563"/>
            <a:ext cx="11773546" cy="3111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solidFill>
                  <a:srgbClr val="FF0000"/>
                </a:solidFill>
                <a:latin typeface="Times New Roman" panose="02020603050405020304" pitchFamily="18" charset="0"/>
                <a:cs typeface="Times New Roman" panose="02020603050405020304" pitchFamily="18" charset="0"/>
              </a:rPr>
              <a:t>HEALTH, SAFETY, AND 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Rectangle 3">
            <a:extLst>
              <a:ext uri="{FF2B5EF4-FFF2-40B4-BE49-F238E27FC236}">
                <a16:creationId xmlns:a16="http://schemas.microsoft.com/office/drawing/2014/main" id="{C0B26568-DC46-4AA8-9885-BA94C02CB5D0}"/>
              </a:ext>
            </a:extLst>
          </p:cNvPr>
          <p:cNvSpPr txBox="1">
            <a:spLocks noChangeArrowheads="1"/>
          </p:cNvSpPr>
          <p:nvPr/>
        </p:nvSpPr>
        <p:spPr>
          <a:xfrm>
            <a:off x="418455" y="2048473"/>
            <a:ext cx="11773545" cy="254009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latin typeface="Times New Roman" panose="02020603050405020304" pitchFamily="18" charset="0"/>
                <a:cs typeface="Times New Roman" panose="02020603050405020304" pitchFamily="18" charset="0"/>
              </a:rPr>
              <a:t>Health</a:t>
            </a:r>
          </a:p>
          <a:p>
            <a:pPr lvl="1"/>
            <a:r>
              <a:rPr lang="en-US" altLang="en-US" dirty="0">
                <a:latin typeface="Times New Roman" panose="02020603050405020304" pitchFamily="18" charset="0"/>
                <a:cs typeface="Times New Roman" panose="02020603050405020304" pitchFamily="18" charset="0"/>
              </a:rPr>
              <a:t>A general state of physical, mental, and emotional well-being.</a:t>
            </a:r>
          </a:p>
          <a:p>
            <a:r>
              <a:rPr lang="en-US" altLang="en-US" sz="2400" b="1" dirty="0">
                <a:latin typeface="Times New Roman" panose="02020603050405020304" pitchFamily="18" charset="0"/>
                <a:cs typeface="Times New Roman" panose="02020603050405020304" pitchFamily="18" charset="0"/>
              </a:rPr>
              <a:t>Safety</a:t>
            </a:r>
          </a:p>
          <a:p>
            <a:pPr lvl="1"/>
            <a:r>
              <a:rPr lang="en-US" altLang="en-US" dirty="0">
                <a:latin typeface="Times New Roman" panose="02020603050405020304" pitchFamily="18" charset="0"/>
                <a:cs typeface="Times New Roman" panose="02020603050405020304" pitchFamily="18" charset="0"/>
              </a:rPr>
              <a:t>A condition in which the physical well-being of people is protected.</a:t>
            </a:r>
          </a:p>
          <a:p>
            <a:r>
              <a:rPr lang="en-US" altLang="en-US" sz="2400" b="1" dirty="0">
                <a:latin typeface="Times New Roman" panose="02020603050405020304" pitchFamily="18" charset="0"/>
                <a:cs typeface="Times New Roman" panose="02020603050405020304" pitchFamily="18" charset="0"/>
              </a:rPr>
              <a:t>Security</a:t>
            </a:r>
          </a:p>
          <a:p>
            <a:pPr lvl="1"/>
            <a:r>
              <a:rPr lang="en-US" altLang="en-US" dirty="0">
                <a:latin typeface="Times New Roman" panose="02020603050405020304" pitchFamily="18" charset="0"/>
                <a:cs typeface="Times New Roman" panose="02020603050405020304" pitchFamily="18" charset="0"/>
              </a:rPr>
              <a:t>The protection of employees and organizational facilities.</a:t>
            </a:r>
          </a:p>
        </p:txBody>
      </p:sp>
      <p:pic>
        <p:nvPicPr>
          <p:cNvPr id="10242" name="Picture 2" descr="Health, Safety and Security | TotalEnergies AFS">
            <a:extLst>
              <a:ext uri="{FF2B5EF4-FFF2-40B4-BE49-F238E27FC236}">
                <a16:creationId xmlns:a16="http://schemas.microsoft.com/office/drawing/2014/main" id="{82E8EF79-AD67-4C3E-AE77-792F0A1EC9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1543" y="4786736"/>
            <a:ext cx="6976938" cy="1858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6005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AutoShape 2">
            <a:extLst>
              <a:ext uri="{FF2B5EF4-FFF2-40B4-BE49-F238E27FC236}">
                <a16:creationId xmlns:a16="http://schemas.microsoft.com/office/drawing/2014/main" id="{CE12959C-6475-4985-958A-F4AF00E5F174}"/>
              </a:ext>
            </a:extLst>
          </p:cNvPr>
          <p:cNvSpPr>
            <a:spLocks noGrp="1" noChangeArrowheads="1"/>
          </p:cNvSpPr>
          <p:nvPr>
            <p:ph type="title"/>
          </p:nvPr>
        </p:nvSpPr>
        <p:spPr/>
        <p:txBody>
          <a:bodyPr>
            <a:normAutofit/>
          </a:bodyPr>
          <a:lstStyle/>
          <a:p>
            <a:pPr algn="ctr" eaLnBrk="1" hangingPunct="1"/>
            <a:r>
              <a:rPr lang="en-US" altLang="en-US" sz="2800" b="1" dirty="0">
                <a:latin typeface="Times New Roman" panose="02020603050405020304" pitchFamily="18" charset="0"/>
                <a:cs typeface="Times New Roman" panose="02020603050405020304" pitchFamily="18" charset="0"/>
              </a:rPr>
              <a:t>Approaches to Effective Safety Management</a:t>
            </a:r>
          </a:p>
        </p:txBody>
      </p:sp>
      <p:pic>
        <p:nvPicPr>
          <p:cNvPr id="38915" name="Picture 6" descr="C:\My Documents\PowerPoint Files\Books\South-Western\HRM10e\HRM10e GIFS\15-08.gif">
            <a:extLst>
              <a:ext uri="{FF2B5EF4-FFF2-40B4-BE49-F238E27FC236}">
                <a16:creationId xmlns:a16="http://schemas.microsoft.com/office/drawing/2014/main" id="{100F90DD-DB69-4416-8EB8-B9DD6BB0585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52650" y="1284288"/>
            <a:ext cx="697230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a:extLst>
              <a:ext uri="{FF2B5EF4-FFF2-40B4-BE49-F238E27FC236}">
                <a16:creationId xmlns:a16="http://schemas.microsoft.com/office/drawing/2014/main" id="{03401388-EFF6-4300-9C2F-B66432636665}"/>
              </a:ext>
            </a:extLst>
          </p:cNvPr>
          <p:cNvSpPr>
            <a:spLocks noChangeArrowheads="1"/>
          </p:cNvSpPr>
          <p:nvPr/>
        </p:nvSpPr>
        <p:spPr bwMode="auto">
          <a:xfrm>
            <a:off x="4940297" y="6386457"/>
            <a:ext cx="1397005"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600" b="1" dirty="0">
                <a:latin typeface="Arial" panose="020B0604020202020204" pitchFamily="34" charset="0"/>
              </a:rPr>
              <a:t>Figure 14-7</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AutoShape 2">
            <a:extLst>
              <a:ext uri="{FF2B5EF4-FFF2-40B4-BE49-F238E27FC236}">
                <a16:creationId xmlns:a16="http://schemas.microsoft.com/office/drawing/2014/main" id="{65012B9F-E89E-47EE-9F29-A67BE959DDDB}"/>
              </a:ext>
            </a:extLst>
          </p:cNvPr>
          <p:cNvSpPr>
            <a:spLocks noGrp="1" noChangeArrowheads="1"/>
          </p:cNvSpPr>
          <p:nvPr>
            <p:ph type="title"/>
          </p:nvPr>
        </p:nvSpPr>
        <p:spPr>
          <a:xfrm>
            <a:off x="3647834" y="667805"/>
            <a:ext cx="5861051" cy="461963"/>
          </a:xfrm>
        </p:spPr>
        <p:txBody>
          <a:bodyPr>
            <a:noAutofit/>
          </a:bodyPr>
          <a:lstStyle/>
          <a:p>
            <a:pPr eaLnBrk="1" hangingPunct="1"/>
            <a:r>
              <a:rPr lang="en-US" altLang="en-US" sz="2800" b="1" dirty="0">
                <a:latin typeface="Times New Roman" panose="02020603050405020304" pitchFamily="18" charset="0"/>
                <a:cs typeface="Times New Roman" panose="02020603050405020304" pitchFamily="18" charset="0"/>
              </a:rPr>
              <a:t>OTHER SAFETY ISSUES</a:t>
            </a:r>
          </a:p>
        </p:txBody>
      </p:sp>
      <p:sp>
        <p:nvSpPr>
          <p:cNvPr id="358403" name="Line 3">
            <a:extLst>
              <a:ext uri="{FF2B5EF4-FFF2-40B4-BE49-F238E27FC236}">
                <a16:creationId xmlns:a16="http://schemas.microsoft.com/office/drawing/2014/main" id="{811E11A2-1A18-48F9-AE49-0414E2B62622}"/>
              </a:ext>
            </a:extLst>
          </p:cNvPr>
          <p:cNvSpPr>
            <a:spLocks noChangeShapeType="1"/>
          </p:cNvSpPr>
          <p:nvPr/>
        </p:nvSpPr>
        <p:spPr bwMode="blackWhite">
          <a:xfrm rot="18872351">
            <a:off x="4662489" y="4402139"/>
            <a:ext cx="1082675" cy="3175"/>
          </a:xfrm>
          <a:prstGeom prst="line">
            <a:avLst/>
          </a:prstGeom>
          <a:noFill/>
          <a:ln w="76200">
            <a:solidFill>
              <a:srgbClr val="F42E00"/>
            </a:solidFill>
            <a:round/>
            <a:headEnd/>
            <a:tailEnd/>
          </a:ln>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58404" name="Line 4">
            <a:extLst>
              <a:ext uri="{FF2B5EF4-FFF2-40B4-BE49-F238E27FC236}">
                <a16:creationId xmlns:a16="http://schemas.microsoft.com/office/drawing/2014/main" id="{15F57FAC-39B3-41A1-8742-341D08588F02}"/>
              </a:ext>
            </a:extLst>
          </p:cNvPr>
          <p:cNvSpPr>
            <a:spLocks noChangeShapeType="1"/>
          </p:cNvSpPr>
          <p:nvPr/>
        </p:nvSpPr>
        <p:spPr bwMode="blackWhite">
          <a:xfrm rot="13467046">
            <a:off x="4595813" y="2582864"/>
            <a:ext cx="1295400" cy="1587"/>
          </a:xfrm>
          <a:prstGeom prst="line">
            <a:avLst/>
          </a:prstGeom>
          <a:noFill/>
          <a:ln w="76200">
            <a:solidFill>
              <a:srgbClr val="F42E00"/>
            </a:solidFill>
            <a:round/>
            <a:headEnd/>
            <a:tailEnd/>
          </a:ln>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58405" name="Line 5">
            <a:extLst>
              <a:ext uri="{FF2B5EF4-FFF2-40B4-BE49-F238E27FC236}">
                <a16:creationId xmlns:a16="http://schemas.microsoft.com/office/drawing/2014/main" id="{6C133B86-7950-4A48-86BE-C7448D729403}"/>
              </a:ext>
            </a:extLst>
          </p:cNvPr>
          <p:cNvSpPr>
            <a:spLocks noChangeShapeType="1"/>
          </p:cNvSpPr>
          <p:nvPr/>
        </p:nvSpPr>
        <p:spPr bwMode="blackWhite">
          <a:xfrm rot="13463570">
            <a:off x="7453313" y="4335464"/>
            <a:ext cx="1181100" cy="3175"/>
          </a:xfrm>
          <a:prstGeom prst="line">
            <a:avLst/>
          </a:prstGeom>
          <a:noFill/>
          <a:ln w="76200">
            <a:solidFill>
              <a:srgbClr val="F42E00"/>
            </a:solidFill>
            <a:round/>
            <a:headEnd/>
            <a:tailEnd/>
          </a:ln>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58406" name="Line 6">
            <a:extLst>
              <a:ext uri="{FF2B5EF4-FFF2-40B4-BE49-F238E27FC236}">
                <a16:creationId xmlns:a16="http://schemas.microsoft.com/office/drawing/2014/main" id="{5B68F803-EA47-4DEE-8856-D7D8A9D1DBC8}"/>
              </a:ext>
            </a:extLst>
          </p:cNvPr>
          <p:cNvSpPr>
            <a:spLocks noChangeShapeType="1"/>
          </p:cNvSpPr>
          <p:nvPr/>
        </p:nvSpPr>
        <p:spPr bwMode="blackWhite">
          <a:xfrm rot="18872351">
            <a:off x="7530307" y="2545557"/>
            <a:ext cx="1141413" cy="0"/>
          </a:xfrm>
          <a:prstGeom prst="line">
            <a:avLst/>
          </a:prstGeom>
          <a:noFill/>
          <a:ln w="76200">
            <a:solidFill>
              <a:srgbClr val="F42E00"/>
            </a:solidFill>
            <a:round/>
            <a:headEnd/>
            <a:tailEnd/>
          </a:ln>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58407" name="Rectangle 7">
            <a:extLst>
              <a:ext uri="{FF2B5EF4-FFF2-40B4-BE49-F238E27FC236}">
                <a16:creationId xmlns:a16="http://schemas.microsoft.com/office/drawing/2014/main" id="{E4468487-82E2-4B5D-8EFB-616320D142ED}"/>
              </a:ext>
            </a:extLst>
          </p:cNvPr>
          <p:cNvSpPr>
            <a:spLocks noChangeArrowheads="1"/>
          </p:cNvSpPr>
          <p:nvPr/>
        </p:nvSpPr>
        <p:spPr bwMode="blackWhite">
          <a:xfrm>
            <a:off x="2919413" y="4183063"/>
            <a:ext cx="2132012" cy="990600"/>
          </a:xfrm>
          <a:prstGeom prst="rect">
            <a:avLst/>
          </a:prstGeom>
          <a:solidFill>
            <a:srgbClr val="F6E58E"/>
          </a:solidFill>
          <a:ln w="9525">
            <a:solidFill>
              <a:schemeClr val="tx1"/>
            </a:solidFill>
            <a:miter lim="800000"/>
            <a:headEnd/>
            <a:tailEnd/>
          </a:ln>
          <a:effectLst>
            <a:outerShdw dist="107763" dir="2700000" algn="ctr" rotWithShape="0">
              <a:schemeClr val="bg2">
                <a:alpha val="50000"/>
              </a:schemeClr>
            </a:outerShdw>
          </a:effectLst>
        </p:spPr>
        <p:txBody>
          <a:bodyPr wrap="none" anchor="ctr" anchorCtr="1"/>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b="1" dirty="0">
                <a:latin typeface="Tahoma" panose="020B0604030504040204" pitchFamily="34" charset="0"/>
              </a:rPr>
              <a:t>Employee</a:t>
            </a:r>
            <a:br>
              <a:rPr lang="en-US" altLang="en-US" b="1" dirty="0">
                <a:latin typeface="Tahoma" panose="020B0604030504040204" pitchFamily="34" charset="0"/>
              </a:rPr>
            </a:br>
            <a:r>
              <a:rPr lang="en-US" altLang="en-US" b="1" dirty="0">
                <a:latin typeface="Tahoma" panose="020B0604030504040204" pitchFamily="34" charset="0"/>
              </a:rPr>
              <a:t>Motivation</a:t>
            </a:r>
            <a:br>
              <a:rPr lang="en-US" altLang="en-US" b="1" dirty="0">
                <a:latin typeface="Tahoma" panose="020B0604030504040204" pitchFamily="34" charset="0"/>
              </a:rPr>
            </a:br>
            <a:r>
              <a:rPr lang="en-US" altLang="en-US" b="1" dirty="0">
                <a:latin typeface="Tahoma" panose="020B0604030504040204" pitchFamily="34" charset="0"/>
              </a:rPr>
              <a:t>and Incentives</a:t>
            </a:r>
          </a:p>
        </p:txBody>
      </p:sp>
      <p:sp>
        <p:nvSpPr>
          <p:cNvPr id="358408" name="Rectangle 8">
            <a:extLst>
              <a:ext uri="{FF2B5EF4-FFF2-40B4-BE49-F238E27FC236}">
                <a16:creationId xmlns:a16="http://schemas.microsoft.com/office/drawing/2014/main" id="{37E06F68-CF73-459C-9246-76E400D19470}"/>
              </a:ext>
            </a:extLst>
          </p:cNvPr>
          <p:cNvSpPr>
            <a:spLocks noChangeArrowheads="1"/>
          </p:cNvSpPr>
          <p:nvPr/>
        </p:nvSpPr>
        <p:spPr bwMode="blackWhite">
          <a:xfrm>
            <a:off x="2919413" y="1668463"/>
            <a:ext cx="2132012" cy="990600"/>
          </a:xfrm>
          <a:prstGeom prst="rect">
            <a:avLst/>
          </a:prstGeom>
          <a:solidFill>
            <a:srgbClr val="F6E58E"/>
          </a:solidFill>
          <a:ln w="9525">
            <a:solidFill>
              <a:schemeClr val="tx1"/>
            </a:solidFill>
            <a:miter lim="800000"/>
            <a:headEnd/>
            <a:tailEnd/>
          </a:ln>
          <a:effectLst>
            <a:outerShdw dist="107763" dir="2700000" algn="ctr" rotWithShape="0">
              <a:schemeClr val="bg2">
                <a:alpha val="50000"/>
              </a:schemeClr>
            </a:outerShdw>
          </a:effectLst>
        </p:spPr>
        <p:txBody>
          <a:bodyPr wrap="none" anchor="ctr" anchorCtr="1"/>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b="1" dirty="0">
                <a:latin typeface="Tahoma" panose="020B0604030504040204" pitchFamily="34" charset="0"/>
              </a:rPr>
              <a:t>Safety Policies</a:t>
            </a:r>
            <a:br>
              <a:rPr lang="en-US" altLang="en-US" b="1" dirty="0">
                <a:latin typeface="Tahoma" panose="020B0604030504040204" pitchFamily="34" charset="0"/>
              </a:rPr>
            </a:br>
            <a:r>
              <a:rPr lang="en-US" altLang="en-US" b="1" dirty="0">
                <a:latin typeface="Tahoma" panose="020B0604030504040204" pitchFamily="34" charset="0"/>
              </a:rPr>
              <a:t>and Discipline</a:t>
            </a:r>
          </a:p>
        </p:txBody>
      </p:sp>
      <p:sp>
        <p:nvSpPr>
          <p:cNvPr id="358409" name="Rectangle 9">
            <a:extLst>
              <a:ext uri="{FF2B5EF4-FFF2-40B4-BE49-F238E27FC236}">
                <a16:creationId xmlns:a16="http://schemas.microsoft.com/office/drawing/2014/main" id="{CDAE77BF-9F6B-4AA1-A5CE-96245F25CB02}"/>
              </a:ext>
            </a:extLst>
          </p:cNvPr>
          <p:cNvSpPr>
            <a:spLocks noChangeArrowheads="1"/>
          </p:cNvSpPr>
          <p:nvPr/>
        </p:nvSpPr>
        <p:spPr bwMode="blackWhite">
          <a:xfrm>
            <a:off x="8328026" y="1668463"/>
            <a:ext cx="2132013" cy="990600"/>
          </a:xfrm>
          <a:prstGeom prst="rect">
            <a:avLst/>
          </a:prstGeom>
          <a:solidFill>
            <a:srgbClr val="F6E58E"/>
          </a:solidFill>
          <a:ln w="9525">
            <a:solidFill>
              <a:schemeClr val="tx1"/>
            </a:solidFill>
            <a:miter lim="800000"/>
            <a:headEnd/>
            <a:tailEnd/>
          </a:ln>
          <a:effectLst>
            <a:outerShdw dist="107763" dir="2700000" algn="ctr" rotWithShape="0">
              <a:schemeClr val="bg2">
                <a:alpha val="50000"/>
              </a:schemeClr>
            </a:outerShdw>
          </a:effectLst>
        </p:spPr>
        <p:txBody>
          <a:bodyPr wrap="none" anchor="ctr" anchorCtr="1"/>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b="1" dirty="0">
                <a:latin typeface="Tahoma" panose="020B0604030504040204" pitchFamily="34" charset="0"/>
              </a:rPr>
              <a:t>Safety</a:t>
            </a:r>
            <a:br>
              <a:rPr lang="en-US" altLang="en-US" b="1" dirty="0">
                <a:latin typeface="Tahoma" panose="020B0604030504040204" pitchFamily="34" charset="0"/>
              </a:rPr>
            </a:br>
            <a:r>
              <a:rPr lang="en-US" altLang="en-US" b="1" dirty="0">
                <a:latin typeface="Tahoma" panose="020B0604030504040204" pitchFamily="34" charset="0"/>
              </a:rPr>
              <a:t>Committees</a:t>
            </a:r>
          </a:p>
        </p:txBody>
      </p:sp>
      <p:sp>
        <p:nvSpPr>
          <p:cNvPr id="358410" name="Rectangle 10">
            <a:extLst>
              <a:ext uri="{FF2B5EF4-FFF2-40B4-BE49-F238E27FC236}">
                <a16:creationId xmlns:a16="http://schemas.microsoft.com/office/drawing/2014/main" id="{4F5A74D5-9D13-4F1E-A592-75FA067C3875}"/>
              </a:ext>
            </a:extLst>
          </p:cNvPr>
          <p:cNvSpPr>
            <a:spLocks noChangeArrowheads="1"/>
          </p:cNvSpPr>
          <p:nvPr/>
        </p:nvSpPr>
        <p:spPr bwMode="blackWhite">
          <a:xfrm>
            <a:off x="8328026" y="4183063"/>
            <a:ext cx="2132013" cy="990600"/>
          </a:xfrm>
          <a:prstGeom prst="rect">
            <a:avLst/>
          </a:prstGeom>
          <a:solidFill>
            <a:srgbClr val="F6E58E"/>
          </a:solidFill>
          <a:ln w="9525">
            <a:solidFill>
              <a:schemeClr val="tx1"/>
            </a:solidFill>
            <a:miter lim="800000"/>
            <a:headEnd/>
            <a:tailEnd/>
          </a:ln>
          <a:effectLst>
            <a:outerShdw dist="107763" dir="2700000" algn="ctr" rotWithShape="0">
              <a:schemeClr val="bg2">
                <a:alpha val="50000"/>
              </a:schemeClr>
            </a:outerShdw>
          </a:effectLst>
        </p:spPr>
        <p:txBody>
          <a:bodyPr wrap="none" anchor="ctr" anchorCtr="1"/>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algn="ctr" eaLnBrk="1" hangingPunct="1">
              <a:spcBef>
                <a:spcPct val="50000"/>
              </a:spcBef>
            </a:pPr>
            <a:r>
              <a:rPr lang="en-US" altLang="en-US" b="1" dirty="0">
                <a:latin typeface="Tahoma" panose="020B0604030504040204" pitchFamily="34" charset="0"/>
              </a:rPr>
              <a:t>Safety Training</a:t>
            </a:r>
            <a:br>
              <a:rPr lang="en-US" altLang="en-US" b="1" dirty="0">
                <a:latin typeface="Tahoma" panose="020B0604030504040204" pitchFamily="34" charset="0"/>
              </a:rPr>
            </a:br>
            <a:r>
              <a:rPr lang="en-US" altLang="en-US" b="1" dirty="0">
                <a:latin typeface="Tahoma" panose="020B0604030504040204" pitchFamily="34" charset="0"/>
              </a:rPr>
              <a:t>and </a:t>
            </a:r>
            <a:br>
              <a:rPr lang="en-US" altLang="en-US" b="1" dirty="0">
                <a:latin typeface="Tahoma" panose="020B0604030504040204" pitchFamily="34" charset="0"/>
              </a:rPr>
            </a:br>
            <a:r>
              <a:rPr lang="en-US" altLang="en-US" b="1" dirty="0">
                <a:latin typeface="Tahoma" panose="020B0604030504040204" pitchFamily="34" charset="0"/>
              </a:rPr>
              <a:t>Communications</a:t>
            </a:r>
          </a:p>
        </p:txBody>
      </p:sp>
      <p:pic>
        <p:nvPicPr>
          <p:cNvPr id="39947" name="Picture 1">
            <a:extLst>
              <a:ext uri="{FF2B5EF4-FFF2-40B4-BE49-F238E27FC236}">
                <a16:creationId xmlns:a16="http://schemas.microsoft.com/office/drawing/2014/main" id="{E0295A81-C913-4183-9E36-8D9C9A44E6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6064" y="2811464"/>
            <a:ext cx="2797175"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8" presetClass="entr" presetSubtype="9" fill="hold" nodeType="afterEffect">
                                  <p:stCondLst>
                                    <p:cond delay="0"/>
                                  </p:stCondLst>
                                  <p:childTnLst>
                                    <p:set>
                                      <p:cBhvr>
                                        <p:cTn id="6" dur="1" fill="hold">
                                          <p:stCondLst>
                                            <p:cond delay="0"/>
                                          </p:stCondLst>
                                        </p:cTn>
                                        <p:tgtEl>
                                          <p:spTgt spid="358404"/>
                                        </p:tgtEl>
                                        <p:attrNameLst>
                                          <p:attrName>style.visibility</p:attrName>
                                        </p:attrNameLst>
                                      </p:cBhvr>
                                      <p:to>
                                        <p:strVal val="visible"/>
                                      </p:to>
                                    </p:set>
                                    <p:animEffect transition="in" filter="strips(upLeft)">
                                      <p:cBhvr>
                                        <p:cTn id="7" dur="500"/>
                                        <p:tgtEl>
                                          <p:spTgt spid="358404"/>
                                        </p:tgtEl>
                                      </p:cBhvr>
                                    </p:animEffect>
                                  </p:childTnLst>
                                </p:cTn>
                              </p:par>
                            </p:childTnLst>
                          </p:cTn>
                        </p:par>
                        <p:par>
                          <p:cTn id="8" fill="hold" nodeType="afterGroup">
                            <p:stCondLst>
                              <p:cond delay="500"/>
                            </p:stCondLst>
                            <p:childTnLst>
                              <p:par>
                                <p:cTn id="9" presetID="12" presetClass="entr" presetSubtype="2" fill="hold" grpId="0" nodeType="afterEffect">
                                  <p:stCondLst>
                                    <p:cond delay="0"/>
                                  </p:stCondLst>
                                  <p:childTnLst>
                                    <p:set>
                                      <p:cBhvr>
                                        <p:cTn id="10" dur="1" fill="hold">
                                          <p:stCondLst>
                                            <p:cond delay="0"/>
                                          </p:stCondLst>
                                        </p:cTn>
                                        <p:tgtEl>
                                          <p:spTgt spid="358408"/>
                                        </p:tgtEl>
                                        <p:attrNameLst>
                                          <p:attrName>style.visibility</p:attrName>
                                        </p:attrNameLst>
                                      </p:cBhvr>
                                      <p:to>
                                        <p:strVal val="visible"/>
                                      </p:to>
                                    </p:set>
                                    <p:anim calcmode="lin" valueType="num">
                                      <p:cBhvr additive="base">
                                        <p:cTn id="11" dur="500"/>
                                        <p:tgtEl>
                                          <p:spTgt spid="358408"/>
                                        </p:tgtEl>
                                        <p:attrNameLst>
                                          <p:attrName>ppt_x</p:attrName>
                                        </p:attrNameLst>
                                      </p:cBhvr>
                                      <p:tavLst>
                                        <p:tav tm="0">
                                          <p:val>
                                            <p:strVal val="#ppt_x+#ppt_w*1.125000"/>
                                          </p:val>
                                        </p:tav>
                                        <p:tav tm="100000">
                                          <p:val>
                                            <p:strVal val="#ppt_x"/>
                                          </p:val>
                                        </p:tav>
                                      </p:tavLst>
                                    </p:anim>
                                    <p:animEffect transition="in" filter="wipe(left)">
                                      <p:cBhvr>
                                        <p:cTn id="12" dur="500"/>
                                        <p:tgtEl>
                                          <p:spTgt spid="358408"/>
                                        </p:tgtEl>
                                      </p:cBhvr>
                                    </p:animEffect>
                                  </p:childTnLst>
                                </p:cTn>
                              </p:par>
                            </p:childTnLst>
                          </p:cTn>
                        </p:par>
                        <p:par>
                          <p:cTn id="13" fill="hold" nodeType="afterGroup">
                            <p:stCondLst>
                              <p:cond delay="1000"/>
                            </p:stCondLst>
                            <p:childTnLst>
                              <p:par>
                                <p:cTn id="14" presetID="18" presetClass="entr" presetSubtype="3" fill="hold" nodeType="afterEffect">
                                  <p:stCondLst>
                                    <p:cond delay="0"/>
                                  </p:stCondLst>
                                  <p:childTnLst>
                                    <p:set>
                                      <p:cBhvr>
                                        <p:cTn id="15" dur="1" fill="hold">
                                          <p:stCondLst>
                                            <p:cond delay="0"/>
                                          </p:stCondLst>
                                        </p:cTn>
                                        <p:tgtEl>
                                          <p:spTgt spid="358406"/>
                                        </p:tgtEl>
                                        <p:attrNameLst>
                                          <p:attrName>style.visibility</p:attrName>
                                        </p:attrNameLst>
                                      </p:cBhvr>
                                      <p:to>
                                        <p:strVal val="visible"/>
                                      </p:to>
                                    </p:set>
                                    <p:animEffect transition="in" filter="strips(upRight)">
                                      <p:cBhvr>
                                        <p:cTn id="16" dur="500"/>
                                        <p:tgtEl>
                                          <p:spTgt spid="358406"/>
                                        </p:tgtEl>
                                      </p:cBhvr>
                                    </p:animEffect>
                                  </p:childTnLst>
                                </p:cTn>
                              </p:par>
                            </p:childTnLst>
                          </p:cTn>
                        </p:par>
                        <p:par>
                          <p:cTn id="17" fill="hold" nodeType="afterGroup">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358409"/>
                                        </p:tgtEl>
                                        <p:attrNameLst>
                                          <p:attrName>style.visibility</p:attrName>
                                        </p:attrNameLst>
                                      </p:cBhvr>
                                      <p:to>
                                        <p:strVal val="visible"/>
                                      </p:to>
                                    </p:set>
                                    <p:animEffect transition="in" filter="wipe(left)">
                                      <p:cBhvr>
                                        <p:cTn id="20" dur="500"/>
                                        <p:tgtEl>
                                          <p:spTgt spid="358409"/>
                                        </p:tgtEl>
                                      </p:cBhvr>
                                    </p:animEffect>
                                  </p:childTnLst>
                                </p:cTn>
                              </p:par>
                            </p:childTnLst>
                          </p:cTn>
                        </p:par>
                        <p:par>
                          <p:cTn id="21" fill="hold" nodeType="afterGroup">
                            <p:stCondLst>
                              <p:cond delay="2000"/>
                            </p:stCondLst>
                            <p:childTnLst>
                              <p:par>
                                <p:cTn id="22" presetID="18" presetClass="entr" presetSubtype="6" fill="hold" nodeType="afterEffect">
                                  <p:stCondLst>
                                    <p:cond delay="0"/>
                                  </p:stCondLst>
                                  <p:childTnLst>
                                    <p:set>
                                      <p:cBhvr>
                                        <p:cTn id="23" dur="1" fill="hold">
                                          <p:stCondLst>
                                            <p:cond delay="0"/>
                                          </p:stCondLst>
                                        </p:cTn>
                                        <p:tgtEl>
                                          <p:spTgt spid="358405"/>
                                        </p:tgtEl>
                                        <p:attrNameLst>
                                          <p:attrName>style.visibility</p:attrName>
                                        </p:attrNameLst>
                                      </p:cBhvr>
                                      <p:to>
                                        <p:strVal val="visible"/>
                                      </p:to>
                                    </p:set>
                                    <p:animEffect transition="in" filter="strips(downRight)">
                                      <p:cBhvr>
                                        <p:cTn id="24" dur="500"/>
                                        <p:tgtEl>
                                          <p:spTgt spid="358405"/>
                                        </p:tgtEl>
                                      </p:cBhvr>
                                    </p:animEffect>
                                  </p:childTnLst>
                                </p:cTn>
                              </p:par>
                            </p:childTnLst>
                          </p:cTn>
                        </p:par>
                        <p:par>
                          <p:cTn id="25" fill="hold" nodeType="afterGroup">
                            <p:stCondLst>
                              <p:cond delay="2500"/>
                            </p:stCondLst>
                            <p:childTnLst>
                              <p:par>
                                <p:cTn id="26" presetID="12" presetClass="entr" presetSubtype="8" fill="hold" grpId="0" nodeType="afterEffect">
                                  <p:stCondLst>
                                    <p:cond delay="0"/>
                                  </p:stCondLst>
                                  <p:childTnLst>
                                    <p:set>
                                      <p:cBhvr>
                                        <p:cTn id="27" dur="1" fill="hold">
                                          <p:stCondLst>
                                            <p:cond delay="0"/>
                                          </p:stCondLst>
                                        </p:cTn>
                                        <p:tgtEl>
                                          <p:spTgt spid="358410"/>
                                        </p:tgtEl>
                                        <p:attrNameLst>
                                          <p:attrName>style.visibility</p:attrName>
                                        </p:attrNameLst>
                                      </p:cBhvr>
                                      <p:to>
                                        <p:strVal val="visible"/>
                                      </p:to>
                                    </p:set>
                                    <p:anim calcmode="lin" valueType="num">
                                      <p:cBhvr additive="base">
                                        <p:cTn id="28" dur="500"/>
                                        <p:tgtEl>
                                          <p:spTgt spid="358410"/>
                                        </p:tgtEl>
                                        <p:attrNameLst>
                                          <p:attrName>ppt_x</p:attrName>
                                        </p:attrNameLst>
                                      </p:cBhvr>
                                      <p:tavLst>
                                        <p:tav tm="0">
                                          <p:val>
                                            <p:strVal val="#ppt_x-#ppt_w*1.125000"/>
                                          </p:val>
                                        </p:tav>
                                        <p:tav tm="100000">
                                          <p:val>
                                            <p:strVal val="#ppt_x"/>
                                          </p:val>
                                        </p:tav>
                                      </p:tavLst>
                                    </p:anim>
                                    <p:animEffect transition="in" filter="wipe(right)">
                                      <p:cBhvr>
                                        <p:cTn id="29" dur="500"/>
                                        <p:tgtEl>
                                          <p:spTgt spid="358410"/>
                                        </p:tgtEl>
                                      </p:cBhvr>
                                    </p:animEffect>
                                  </p:childTnLst>
                                </p:cTn>
                              </p:par>
                            </p:childTnLst>
                          </p:cTn>
                        </p:par>
                        <p:par>
                          <p:cTn id="30" fill="hold" nodeType="afterGroup">
                            <p:stCondLst>
                              <p:cond delay="3000"/>
                            </p:stCondLst>
                            <p:childTnLst>
                              <p:par>
                                <p:cTn id="31" presetID="18" presetClass="entr" presetSubtype="12" fill="hold" nodeType="afterEffect">
                                  <p:stCondLst>
                                    <p:cond delay="0"/>
                                  </p:stCondLst>
                                  <p:childTnLst>
                                    <p:set>
                                      <p:cBhvr>
                                        <p:cTn id="32" dur="1" fill="hold">
                                          <p:stCondLst>
                                            <p:cond delay="0"/>
                                          </p:stCondLst>
                                        </p:cTn>
                                        <p:tgtEl>
                                          <p:spTgt spid="358403"/>
                                        </p:tgtEl>
                                        <p:attrNameLst>
                                          <p:attrName>style.visibility</p:attrName>
                                        </p:attrNameLst>
                                      </p:cBhvr>
                                      <p:to>
                                        <p:strVal val="visible"/>
                                      </p:to>
                                    </p:set>
                                    <p:animEffect transition="in" filter="strips(downLeft)">
                                      <p:cBhvr>
                                        <p:cTn id="33" dur="500"/>
                                        <p:tgtEl>
                                          <p:spTgt spid="358403"/>
                                        </p:tgtEl>
                                      </p:cBhvr>
                                    </p:animEffect>
                                  </p:childTnLst>
                                </p:cTn>
                              </p:par>
                            </p:childTnLst>
                          </p:cTn>
                        </p:par>
                        <p:par>
                          <p:cTn id="34" fill="hold" nodeType="afterGroup">
                            <p:stCondLst>
                              <p:cond delay="3500"/>
                            </p:stCondLst>
                            <p:childTnLst>
                              <p:par>
                                <p:cTn id="35" presetID="12" presetClass="entr" presetSubtype="2" fill="hold" grpId="0" nodeType="afterEffect">
                                  <p:stCondLst>
                                    <p:cond delay="0"/>
                                  </p:stCondLst>
                                  <p:childTnLst>
                                    <p:set>
                                      <p:cBhvr>
                                        <p:cTn id="36" dur="1" fill="hold">
                                          <p:stCondLst>
                                            <p:cond delay="0"/>
                                          </p:stCondLst>
                                        </p:cTn>
                                        <p:tgtEl>
                                          <p:spTgt spid="358407"/>
                                        </p:tgtEl>
                                        <p:attrNameLst>
                                          <p:attrName>style.visibility</p:attrName>
                                        </p:attrNameLst>
                                      </p:cBhvr>
                                      <p:to>
                                        <p:strVal val="visible"/>
                                      </p:to>
                                    </p:set>
                                    <p:anim calcmode="lin" valueType="num">
                                      <p:cBhvr additive="base">
                                        <p:cTn id="37" dur="500"/>
                                        <p:tgtEl>
                                          <p:spTgt spid="358407"/>
                                        </p:tgtEl>
                                        <p:attrNameLst>
                                          <p:attrName>ppt_x</p:attrName>
                                        </p:attrNameLst>
                                      </p:cBhvr>
                                      <p:tavLst>
                                        <p:tav tm="0">
                                          <p:val>
                                            <p:strVal val="#ppt_x+#ppt_w*1.125000"/>
                                          </p:val>
                                        </p:tav>
                                        <p:tav tm="100000">
                                          <p:val>
                                            <p:strVal val="#ppt_x"/>
                                          </p:val>
                                        </p:tav>
                                      </p:tavLst>
                                    </p:anim>
                                    <p:animEffect transition="in" filter="wipe(left)">
                                      <p:cBhvr>
                                        <p:cTn id="38" dur="500"/>
                                        <p:tgtEl>
                                          <p:spTgt spid="358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07" grpId="0" animBg="1" autoUpdateAnimBg="0"/>
      <p:bldP spid="358408" grpId="0" animBg="1" autoUpdateAnimBg="0"/>
      <p:bldP spid="358409" grpId="0" animBg="1" autoUpdateAnimBg="0"/>
      <p:bldP spid="358410" grpId="0" animBg="1"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AutoShape 2">
            <a:extLst>
              <a:ext uri="{FF2B5EF4-FFF2-40B4-BE49-F238E27FC236}">
                <a16:creationId xmlns:a16="http://schemas.microsoft.com/office/drawing/2014/main" id="{4504C03B-5DE5-4182-AD16-D81B1FDDE4B8}"/>
              </a:ext>
            </a:extLst>
          </p:cNvPr>
          <p:cNvSpPr>
            <a:spLocks noGrp="1" noChangeArrowheads="1"/>
          </p:cNvSpPr>
          <p:nvPr>
            <p:ph type="title"/>
          </p:nvPr>
        </p:nvSpPr>
        <p:spPr/>
        <p:txBody>
          <a:bodyPr>
            <a:normAutofit/>
          </a:bodyPr>
          <a:lstStyle/>
          <a:p>
            <a:pPr algn="ctr" eaLnBrk="1" hangingPunct="1"/>
            <a:r>
              <a:rPr lang="en-US" altLang="en-US" sz="2800" b="1" dirty="0">
                <a:latin typeface="Times New Roman" panose="02020603050405020304" pitchFamily="18" charset="0"/>
                <a:cs typeface="Times New Roman" panose="02020603050405020304" pitchFamily="18" charset="0"/>
              </a:rPr>
              <a:t>Phases of Accident Investigation</a:t>
            </a:r>
          </a:p>
        </p:txBody>
      </p:sp>
      <p:pic>
        <p:nvPicPr>
          <p:cNvPr id="40964" name="Picture 6" descr="C:\My Documents\PowerPoint Files\Books\South-Western\HRM10e\HRM10e GIFS\15-09.gif">
            <a:extLst>
              <a:ext uri="{FF2B5EF4-FFF2-40B4-BE49-F238E27FC236}">
                <a16:creationId xmlns:a16="http://schemas.microsoft.com/office/drawing/2014/main" id="{4D7C694B-4C29-4D09-AD58-F2E12E29985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81201" y="2286000"/>
            <a:ext cx="8150225" cy="222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a:extLst>
              <a:ext uri="{FF2B5EF4-FFF2-40B4-BE49-F238E27FC236}">
                <a16:creationId xmlns:a16="http://schemas.microsoft.com/office/drawing/2014/main" id="{D274EC40-AE14-49B6-94D5-124FF72599E4}"/>
              </a:ext>
            </a:extLst>
          </p:cNvPr>
          <p:cNvSpPr>
            <a:spLocks noChangeArrowheads="1"/>
          </p:cNvSpPr>
          <p:nvPr/>
        </p:nvSpPr>
        <p:spPr bwMode="auto">
          <a:xfrm>
            <a:off x="5904855" y="5547619"/>
            <a:ext cx="1397005" cy="246221"/>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07763" dir="2700000" algn="ctr" rotWithShape="0">
                    <a:schemeClr val="bg2">
                      <a:alpha val="50000"/>
                    </a:schemeClr>
                  </a:outerShdw>
                </a:effectLst>
              </a14:hiddenEffects>
            </a:ext>
          </a:extLst>
        </p:spPr>
        <p:txBody>
          <a:bodyPr wrap="square" lIns="0" tIns="0" rIns="0" bIns="0"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spcBef>
                <a:spcPct val="50000"/>
              </a:spcBef>
            </a:pPr>
            <a:r>
              <a:rPr lang="en-US" altLang="en-US" sz="1600" b="1" dirty="0">
                <a:latin typeface="Arial" panose="020B0604020202020204" pitchFamily="34" charset="0"/>
              </a:rPr>
              <a:t>Figure 14-8</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AutoShape 2">
            <a:extLst>
              <a:ext uri="{FF2B5EF4-FFF2-40B4-BE49-F238E27FC236}">
                <a16:creationId xmlns:a16="http://schemas.microsoft.com/office/drawing/2014/main" id="{48E065E4-5BA6-43D2-B360-6843756B1ECD}"/>
              </a:ext>
            </a:extLst>
          </p:cNvPr>
          <p:cNvSpPr>
            <a:spLocks noGrp="1" noChangeArrowheads="1"/>
          </p:cNvSpPr>
          <p:nvPr>
            <p:ph type="title"/>
          </p:nvPr>
        </p:nvSpPr>
        <p:spPr>
          <a:xfrm>
            <a:off x="3192281" y="800639"/>
            <a:ext cx="6029325" cy="403225"/>
          </a:xfrm>
        </p:spPr>
        <p:txBody>
          <a:bodyPr>
            <a:noAutofit/>
          </a:bodyPr>
          <a:lstStyle/>
          <a:p>
            <a:pPr algn="ctr" eaLnBrk="1" hangingPunct="1"/>
            <a:r>
              <a:rPr lang="en-US" altLang="en-US" sz="2800" b="1" dirty="0">
                <a:latin typeface="Times New Roman" panose="02020603050405020304" pitchFamily="18" charset="0"/>
                <a:cs typeface="Times New Roman" panose="02020603050405020304" pitchFamily="18" charset="0"/>
              </a:rPr>
              <a:t>Workplace Health issues</a:t>
            </a:r>
          </a:p>
        </p:txBody>
      </p:sp>
      <p:grpSp>
        <p:nvGrpSpPr>
          <p:cNvPr id="359427" name="Group 3">
            <a:extLst>
              <a:ext uri="{FF2B5EF4-FFF2-40B4-BE49-F238E27FC236}">
                <a16:creationId xmlns:a16="http://schemas.microsoft.com/office/drawing/2014/main" id="{3258CD3E-4562-4CF3-8494-D1C12BF08BD2}"/>
              </a:ext>
            </a:extLst>
          </p:cNvPr>
          <p:cNvGrpSpPr>
            <a:grpSpLocks/>
          </p:cNvGrpSpPr>
          <p:nvPr/>
        </p:nvGrpSpPr>
        <p:grpSpPr bwMode="auto">
          <a:xfrm>
            <a:off x="2424113" y="2205039"/>
            <a:ext cx="7562850" cy="2441575"/>
            <a:chOff x="192" y="2056"/>
            <a:chExt cx="5376" cy="1976"/>
          </a:xfrm>
        </p:grpSpPr>
        <p:sp>
          <p:nvSpPr>
            <p:cNvPr id="359428" name="Text Box 4">
              <a:extLst>
                <a:ext uri="{FF2B5EF4-FFF2-40B4-BE49-F238E27FC236}">
                  <a16:creationId xmlns:a16="http://schemas.microsoft.com/office/drawing/2014/main" id="{B557779C-99DF-434C-9777-BECE2C5041CB}"/>
                </a:ext>
              </a:extLst>
            </p:cNvPr>
            <p:cNvSpPr txBox="1">
              <a:spLocks noChangeArrowheads="1"/>
            </p:cNvSpPr>
            <p:nvPr/>
          </p:nvSpPr>
          <p:spPr bwMode="blackWhite">
            <a:xfrm>
              <a:off x="192" y="2064"/>
              <a:ext cx="1440" cy="811"/>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Smoking</a:t>
              </a:r>
              <a:br>
                <a:rPr lang="en-US" altLang="en-US" dirty="0">
                  <a:effectLst>
                    <a:outerShdw blurRad="38100" dist="38100" dir="2700000" algn="tl">
                      <a:srgbClr val="000000"/>
                    </a:outerShdw>
                  </a:effectLst>
                </a:rPr>
              </a:br>
              <a:r>
                <a:rPr lang="en-US" altLang="en-US" dirty="0">
                  <a:effectLst>
                    <a:outerShdw blurRad="38100" dist="38100" dir="2700000" algn="tl">
                      <a:srgbClr val="000000"/>
                    </a:outerShdw>
                  </a:effectLst>
                </a:rPr>
                <a:t>at Work</a:t>
              </a:r>
            </a:p>
          </p:txBody>
        </p:sp>
        <p:sp>
          <p:nvSpPr>
            <p:cNvPr id="359430" name="Text Box 6">
              <a:extLst>
                <a:ext uri="{FF2B5EF4-FFF2-40B4-BE49-F238E27FC236}">
                  <a16:creationId xmlns:a16="http://schemas.microsoft.com/office/drawing/2014/main" id="{2A8A645B-2A9A-4C86-83C1-323642520192}"/>
                </a:ext>
              </a:extLst>
            </p:cNvPr>
            <p:cNvSpPr txBox="1">
              <a:spLocks noChangeArrowheads="1"/>
            </p:cNvSpPr>
            <p:nvPr/>
          </p:nvSpPr>
          <p:spPr bwMode="blackWhite">
            <a:xfrm>
              <a:off x="4128" y="2056"/>
              <a:ext cx="1440" cy="809"/>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Emotional/</a:t>
              </a:r>
              <a:br>
                <a:rPr lang="en-US" altLang="en-US" dirty="0">
                  <a:effectLst>
                    <a:outerShdw blurRad="38100" dist="38100" dir="2700000" algn="tl">
                      <a:srgbClr val="000000"/>
                    </a:outerShdw>
                  </a:effectLst>
                </a:rPr>
              </a:br>
              <a:r>
                <a:rPr lang="en-US" altLang="en-US" dirty="0">
                  <a:effectLst>
                    <a:outerShdw blurRad="38100" dist="38100" dir="2700000" algn="tl">
                      <a:srgbClr val="000000"/>
                    </a:outerShdw>
                  </a:effectLst>
                </a:rPr>
                <a:t>Mental Health Concerns</a:t>
              </a:r>
            </a:p>
          </p:txBody>
        </p:sp>
        <p:sp>
          <p:nvSpPr>
            <p:cNvPr id="359431" name="Text Box 7">
              <a:extLst>
                <a:ext uri="{FF2B5EF4-FFF2-40B4-BE49-F238E27FC236}">
                  <a16:creationId xmlns:a16="http://schemas.microsoft.com/office/drawing/2014/main" id="{7C829C07-AE88-4A23-9BBA-6EA4A49176ED}"/>
                </a:ext>
              </a:extLst>
            </p:cNvPr>
            <p:cNvSpPr txBox="1">
              <a:spLocks noChangeArrowheads="1"/>
            </p:cNvSpPr>
            <p:nvPr/>
          </p:nvSpPr>
          <p:spPr bwMode="blackWhite">
            <a:xfrm>
              <a:off x="2160" y="3223"/>
              <a:ext cx="1442" cy="809"/>
            </a:xfrm>
            <a:prstGeom prst="rect">
              <a:avLst/>
            </a:prstGeom>
            <a:solidFill>
              <a:srgbClr val="339966"/>
            </a:solidFill>
            <a:ln w="9525">
              <a:solidFill>
                <a:schemeClr val="tx1"/>
              </a:solidFill>
              <a:miter lim="800000"/>
              <a:headEnd/>
              <a:tailEnd/>
            </a:ln>
            <a:effectLst>
              <a:outerShdw dist="107763" dir="2700000" algn="ctr" rotWithShape="0">
                <a:schemeClr val="bg2"/>
              </a:outerShdw>
            </a:effectLst>
          </p:spPr>
          <p:txBody>
            <a:bodyPr anchor="ctr" anchorCtr="1"/>
            <a:lstStyle/>
            <a:p>
              <a:pPr algn="ctr">
                <a:spcBef>
                  <a:spcPct val="50000"/>
                </a:spcBef>
                <a:defRPr/>
              </a:pPr>
              <a:r>
                <a:rPr lang="en-US" altLang="en-US">
                  <a:effectLst>
                    <a:outerShdw blurRad="38100" dist="38100" dir="2700000" algn="tl">
                      <a:srgbClr val="000000"/>
                    </a:outerShdw>
                  </a:effectLst>
                </a:rPr>
                <a:t>Workplace</a:t>
              </a:r>
              <a:br>
                <a:rPr lang="en-US" altLang="en-US">
                  <a:effectLst>
                    <a:outerShdw blurRad="38100" dist="38100" dir="2700000" algn="tl">
                      <a:srgbClr val="000000"/>
                    </a:outerShdw>
                  </a:effectLst>
                </a:rPr>
              </a:br>
              <a:r>
                <a:rPr lang="en-US" altLang="en-US">
                  <a:effectLst>
                    <a:outerShdw blurRad="38100" dist="38100" dir="2700000" algn="tl">
                      <a:srgbClr val="000000"/>
                    </a:outerShdw>
                  </a:effectLst>
                </a:rPr>
                <a:t>Air Quality</a:t>
              </a:r>
            </a:p>
          </p:txBody>
        </p:sp>
      </p:grpSp>
      <p:grpSp>
        <p:nvGrpSpPr>
          <p:cNvPr id="359433" name="Group 9">
            <a:extLst>
              <a:ext uri="{FF2B5EF4-FFF2-40B4-BE49-F238E27FC236}">
                <a16:creationId xmlns:a16="http://schemas.microsoft.com/office/drawing/2014/main" id="{3A712689-AB30-4EF4-90CD-894A791352A7}"/>
              </a:ext>
            </a:extLst>
          </p:cNvPr>
          <p:cNvGrpSpPr>
            <a:grpSpLocks/>
          </p:cNvGrpSpPr>
          <p:nvPr/>
        </p:nvGrpSpPr>
        <p:grpSpPr bwMode="auto">
          <a:xfrm>
            <a:off x="4405314" y="2840039"/>
            <a:ext cx="3781425" cy="1050925"/>
            <a:chOff x="1632" y="2474"/>
            <a:chExt cx="2496" cy="760"/>
          </a:xfrm>
        </p:grpSpPr>
        <p:sp>
          <p:nvSpPr>
            <p:cNvPr id="359434" name="Line 10">
              <a:extLst>
                <a:ext uri="{FF2B5EF4-FFF2-40B4-BE49-F238E27FC236}">
                  <a16:creationId xmlns:a16="http://schemas.microsoft.com/office/drawing/2014/main" id="{C7D0E198-0CAC-40F2-BF7B-4C2E9260E240}"/>
                </a:ext>
              </a:extLst>
            </p:cNvPr>
            <p:cNvSpPr>
              <a:spLocks noChangeShapeType="1"/>
            </p:cNvSpPr>
            <p:nvPr/>
          </p:nvSpPr>
          <p:spPr bwMode="gray">
            <a:xfrm flipH="1" flipV="1">
              <a:off x="1632" y="2474"/>
              <a:ext cx="576" cy="0"/>
            </a:xfrm>
            <a:prstGeom prst="line">
              <a:avLst/>
            </a:prstGeom>
            <a:noFill/>
            <a:ln w="76200">
              <a:solidFill>
                <a:srgbClr val="CC6600"/>
              </a:solidFill>
              <a:round/>
              <a:headEnd/>
              <a:tailEnd type="triangle" w="med" len="med"/>
            </a:ln>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59436" name="Line 12">
              <a:extLst>
                <a:ext uri="{FF2B5EF4-FFF2-40B4-BE49-F238E27FC236}">
                  <a16:creationId xmlns:a16="http://schemas.microsoft.com/office/drawing/2014/main" id="{0D61AAEF-1834-4F71-B5C7-A38F4FF32B54}"/>
                </a:ext>
              </a:extLst>
            </p:cNvPr>
            <p:cNvSpPr>
              <a:spLocks noChangeShapeType="1"/>
            </p:cNvSpPr>
            <p:nvPr/>
          </p:nvSpPr>
          <p:spPr bwMode="gray">
            <a:xfrm>
              <a:off x="3456" y="2474"/>
              <a:ext cx="672" cy="0"/>
            </a:xfrm>
            <a:prstGeom prst="line">
              <a:avLst/>
            </a:prstGeom>
            <a:noFill/>
            <a:ln w="76200">
              <a:solidFill>
                <a:srgbClr val="CC6600"/>
              </a:solidFill>
              <a:round/>
              <a:headEnd/>
              <a:tailEnd type="triangle" w="med" len="med"/>
            </a:ln>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59437" name="Line 13">
              <a:extLst>
                <a:ext uri="{FF2B5EF4-FFF2-40B4-BE49-F238E27FC236}">
                  <a16:creationId xmlns:a16="http://schemas.microsoft.com/office/drawing/2014/main" id="{B2297188-0EC2-4F21-9F76-DEAAC05CAC55}"/>
                </a:ext>
              </a:extLst>
            </p:cNvPr>
            <p:cNvSpPr>
              <a:spLocks noChangeShapeType="1"/>
            </p:cNvSpPr>
            <p:nvPr/>
          </p:nvSpPr>
          <p:spPr bwMode="gray">
            <a:xfrm rot="5400000">
              <a:off x="2655" y="3009"/>
              <a:ext cx="450" cy="0"/>
            </a:xfrm>
            <a:prstGeom prst="line">
              <a:avLst/>
            </a:prstGeom>
            <a:noFill/>
            <a:ln w="76200">
              <a:solidFill>
                <a:srgbClr val="CC6600"/>
              </a:solidFill>
              <a:round/>
              <a:headEnd/>
              <a:tailEnd type="triangle" w="med" len="med"/>
            </a:ln>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grpSp>
      <p:pic>
        <p:nvPicPr>
          <p:cNvPr id="41989" name="Picture 1">
            <a:extLst>
              <a:ext uri="{FF2B5EF4-FFF2-40B4-BE49-F238E27FC236}">
                <a16:creationId xmlns:a16="http://schemas.microsoft.com/office/drawing/2014/main" id="{A3CBD3B8-C566-46F1-8712-1A28A6611AF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b="22572"/>
          <a:stretch>
            <a:fillRect/>
          </a:stretch>
        </p:blipFill>
        <p:spPr bwMode="auto">
          <a:xfrm>
            <a:off x="5113339" y="2179639"/>
            <a:ext cx="2452687" cy="1089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nodeType="afterEffect">
                                  <p:stCondLst>
                                    <p:cond delay="0"/>
                                  </p:stCondLst>
                                  <p:childTnLst>
                                    <p:set>
                                      <p:cBhvr>
                                        <p:cTn id="6" dur="1" fill="hold">
                                          <p:stCondLst>
                                            <p:cond delay="0"/>
                                          </p:stCondLst>
                                        </p:cTn>
                                        <p:tgtEl>
                                          <p:spTgt spid="359433"/>
                                        </p:tgtEl>
                                        <p:attrNameLst>
                                          <p:attrName>style.visibility</p:attrName>
                                        </p:attrNameLst>
                                      </p:cBhvr>
                                      <p:to>
                                        <p:strVal val="visible"/>
                                      </p:to>
                                    </p:set>
                                    <p:animEffect transition="in" filter="box(out)">
                                      <p:cBhvr>
                                        <p:cTn id="7" dur="500"/>
                                        <p:tgtEl>
                                          <p:spTgt spid="359433"/>
                                        </p:tgtEl>
                                      </p:cBhvr>
                                    </p:animEffect>
                                  </p:childTnLst>
                                </p:cTn>
                              </p:par>
                            </p:childTnLst>
                          </p:cTn>
                        </p:par>
                        <p:par>
                          <p:cTn id="8" fill="hold" nodeType="afterGroup">
                            <p:stCondLst>
                              <p:cond delay="500"/>
                            </p:stCondLst>
                            <p:childTnLst>
                              <p:par>
                                <p:cTn id="9" presetID="4" presetClass="entr" presetSubtype="32" fill="hold" nodeType="afterEffect">
                                  <p:stCondLst>
                                    <p:cond delay="0"/>
                                  </p:stCondLst>
                                  <p:childTnLst>
                                    <p:set>
                                      <p:cBhvr>
                                        <p:cTn id="10" dur="1" fill="hold">
                                          <p:stCondLst>
                                            <p:cond delay="0"/>
                                          </p:stCondLst>
                                        </p:cTn>
                                        <p:tgtEl>
                                          <p:spTgt spid="359427"/>
                                        </p:tgtEl>
                                        <p:attrNameLst>
                                          <p:attrName>style.visibility</p:attrName>
                                        </p:attrNameLst>
                                      </p:cBhvr>
                                      <p:to>
                                        <p:strVal val="visible"/>
                                      </p:to>
                                    </p:set>
                                    <p:animEffect transition="in" filter="box(out)">
                                      <p:cBhvr>
                                        <p:cTn id="11" dur="500"/>
                                        <p:tgtEl>
                                          <p:spTgt spid="3594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a:extLst>
              <a:ext uri="{FF2B5EF4-FFF2-40B4-BE49-F238E27FC236}">
                <a16:creationId xmlns:a16="http://schemas.microsoft.com/office/drawing/2014/main" id="{606864D7-083B-449B-BA2C-DA5C52E35E7C}"/>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38289" y="1"/>
            <a:ext cx="9166225" cy="5838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AutoShape 2">
            <a:extLst>
              <a:ext uri="{FF2B5EF4-FFF2-40B4-BE49-F238E27FC236}">
                <a16:creationId xmlns:a16="http://schemas.microsoft.com/office/drawing/2014/main" id="{7C49A116-BF10-49C9-A62F-885E0AEBC913}"/>
              </a:ext>
            </a:extLst>
          </p:cNvPr>
          <p:cNvSpPr>
            <a:spLocks noGrp="1" noChangeArrowheads="1"/>
          </p:cNvSpPr>
          <p:nvPr>
            <p:ph type="title"/>
          </p:nvPr>
        </p:nvSpPr>
        <p:spPr/>
        <p:txBody>
          <a:bodyPr>
            <a:normAutofit/>
          </a:bodyPr>
          <a:lstStyle/>
          <a:p>
            <a:pPr algn="ctr" eaLnBrk="1" hangingPunct="1"/>
            <a:r>
              <a:rPr lang="en-US" altLang="en-US" sz="2800" b="1" dirty="0">
                <a:latin typeface="Times New Roman" panose="02020603050405020304" pitchFamily="18" charset="0"/>
                <a:cs typeface="Times New Roman" panose="02020603050405020304" pitchFamily="18" charset="0"/>
              </a:rPr>
              <a:t>Workplace Violence</a:t>
            </a:r>
          </a:p>
        </p:txBody>
      </p:sp>
      <p:sp>
        <p:nvSpPr>
          <p:cNvPr id="362504" name="Line 8">
            <a:extLst>
              <a:ext uri="{FF2B5EF4-FFF2-40B4-BE49-F238E27FC236}">
                <a16:creationId xmlns:a16="http://schemas.microsoft.com/office/drawing/2014/main" id="{A06DDC94-0C29-48D6-801C-0A77F386AEE2}"/>
              </a:ext>
            </a:extLst>
          </p:cNvPr>
          <p:cNvSpPr>
            <a:spLocks noChangeShapeType="1"/>
          </p:cNvSpPr>
          <p:nvPr/>
        </p:nvSpPr>
        <p:spPr bwMode="blackWhite">
          <a:xfrm>
            <a:off x="6096000" y="4572000"/>
            <a:ext cx="0" cy="1066800"/>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62505" name="Line 9">
            <a:extLst>
              <a:ext uri="{FF2B5EF4-FFF2-40B4-BE49-F238E27FC236}">
                <a16:creationId xmlns:a16="http://schemas.microsoft.com/office/drawing/2014/main" id="{74720835-F3BD-48A0-A578-EA9F0B32CF9F}"/>
              </a:ext>
            </a:extLst>
          </p:cNvPr>
          <p:cNvSpPr>
            <a:spLocks noChangeShapeType="1"/>
          </p:cNvSpPr>
          <p:nvPr/>
        </p:nvSpPr>
        <p:spPr bwMode="blackWhite">
          <a:xfrm rot="13467046">
            <a:off x="4038600" y="2971800"/>
            <a:ext cx="1295400" cy="1588"/>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62506" name="Line 10">
            <a:extLst>
              <a:ext uri="{FF2B5EF4-FFF2-40B4-BE49-F238E27FC236}">
                <a16:creationId xmlns:a16="http://schemas.microsoft.com/office/drawing/2014/main" id="{9E097B92-ED94-47CF-869B-2175DE5A2C33}"/>
              </a:ext>
            </a:extLst>
          </p:cNvPr>
          <p:cNvSpPr>
            <a:spLocks noChangeShapeType="1"/>
          </p:cNvSpPr>
          <p:nvPr/>
        </p:nvSpPr>
        <p:spPr bwMode="blackWhite">
          <a:xfrm rot="18872351">
            <a:off x="6896894" y="3023394"/>
            <a:ext cx="1141412" cy="0"/>
          </a:xfrm>
          <a:prstGeom prst="line">
            <a:avLst/>
          </a:prstGeom>
          <a:noFill/>
          <a:ln w="76200">
            <a:solidFill>
              <a:schemeClr val="tx1"/>
            </a:solidFill>
            <a:round/>
            <a:headEnd type="triangle" w="med" len="med"/>
            <a:tailEnd/>
          </a:ln>
          <a:effectLst>
            <a:outerShdw dist="107763" dir="2700000" algn="ctr" rotWithShape="0">
              <a:schemeClr val="bg2">
                <a:alpha val="50000"/>
              </a:schemeClr>
            </a:outerShdw>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62507" name="Rectangle 11">
            <a:extLst>
              <a:ext uri="{FF2B5EF4-FFF2-40B4-BE49-F238E27FC236}">
                <a16:creationId xmlns:a16="http://schemas.microsoft.com/office/drawing/2014/main" id="{21A7A121-1845-48CF-BAD7-EDDCFF0CD6DE}"/>
              </a:ext>
            </a:extLst>
          </p:cNvPr>
          <p:cNvSpPr>
            <a:spLocks noChangeArrowheads="1"/>
          </p:cNvSpPr>
          <p:nvPr/>
        </p:nvSpPr>
        <p:spPr bwMode="blackWhite">
          <a:xfrm>
            <a:off x="4645026" y="5105400"/>
            <a:ext cx="2898775" cy="838200"/>
          </a:xfrm>
          <a:prstGeom prst="rect">
            <a:avLst/>
          </a:prstGeom>
          <a:solidFill>
            <a:srgbClr val="669900"/>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Training in Detection and Prevention</a:t>
            </a:r>
          </a:p>
        </p:txBody>
      </p:sp>
      <p:sp>
        <p:nvSpPr>
          <p:cNvPr id="362508" name="Rectangle 12">
            <a:extLst>
              <a:ext uri="{FF2B5EF4-FFF2-40B4-BE49-F238E27FC236}">
                <a16:creationId xmlns:a16="http://schemas.microsoft.com/office/drawing/2014/main" id="{4B1BDFC1-00BF-4951-BA3D-2F979A8D870F}"/>
              </a:ext>
            </a:extLst>
          </p:cNvPr>
          <p:cNvSpPr>
            <a:spLocks noChangeArrowheads="1"/>
          </p:cNvSpPr>
          <p:nvPr/>
        </p:nvSpPr>
        <p:spPr bwMode="blackWhite">
          <a:xfrm>
            <a:off x="2438401" y="2057400"/>
            <a:ext cx="2898775" cy="838200"/>
          </a:xfrm>
          <a:prstGeom prst="rect">
            <a:avLst/>
          </a:prstGeom>
          <a:solidFill>
            <a:srgbClr val="969696"/>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Domestic</a:t>
            </a:r>
            <a:br>
              <a:rPr lang="en-US" altLang="en-US" dirty="0">
                <a:effectLst>
                  <a:outerShdw blurRad="38100" dist="38100" dir="2700000" algn="tl">
                    <a:srgbClr val="000000"/>
                  </a:outerShdw>
                </a:effectLst>
              </a:rPr>
            </a:br>
            <a:r>
              <a:rPr lang="en-US" altLang="en-US" dirty="0">
                <a:effectLst>
                  <a:outerShdw blurRad="38100" dist="38100" dir="2700000" algn="tl">
                    <a:srgbClr val="000000"/>
                  </a:outerShdw>
                </a:effectLst>
              </a:rPr>
              <a:t>Causes</a:t>
            </a:r>
          </a:p>
        </p:txBody>
      </p:sp>
      <p:sp>
        <p:nvSpPr>
          <p:cNvPr id="362509" name="Rectangle 13">
            <a:extLst>
              <a:ext uri="{FF2B5EF4-FFF2-40B4-BE49-F238E27FC236}">
                <a16:creationId xmlns:a16="http://schemas.microsoft.com/office/drawing/2014/main" id="{2FD9C312-4EF9-4408-B1B6-B6FCE01F03D6}"/>
              </a:ext>
            </a:extLst>
          </p:cNvPr>
          <p:cNvSpPr>
            <a:spLocks noChangeArrowheads="1"/>
          </p:cNvSpPr>
          <p:nvPr/>
        </p:nvSpPr>
        <p:spPr bwMode="blackWhite">
          <a:xfrm>
            <a:off x="6934201" y="2057400"/>
            <a:ext cx="2898775" cy="838200"/>
          </a:xfrm>
          <a:prstGeom prst="rect">
            <a:avLst/>
          </a:prstGeom>
          <a:solidFill>
            <a:srgbClr val="FF6600"/>
          </a:solidFill>
          <a:ln w="9525">
            <a:solidFill>
              <a:schemeClr val="tx1"/>
            </a:solidFill>
            <a:miter lim="800000"/>
            <a:headEnd/>
            <a:tailEnd/>
          </a:ln>
          <a:effectLst>
            <a:outerShdw dist="107763" dir="2700000" algn="ctr" rotWithShape="0">
              <a:schemeClr val="bg2">
                <a:alpha val="50000"/>
              </a:schemeClr>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Management Responses</a:t>
            </a:r>
          </a:p>
        </p:txBody>
      </p:sp>
      <p:sp>
        <p:nvSpPr>
          <p:cNvPr id="362510" name="Oval 14">
            <a:extLst>
              <a:ext uri="{FF2B5EF4-FFF2-40B4-BE49-F238E27FC236}">
                <a16:creationId xmlns:a16="http://schemas.microsoft.com/office/drawing/2014/main" id="{041233B7-0EEB-463A-B5CE-FAC35EED3B99}"/>
              </a:ext>
            </a:extLst>
          </p:cNvPr>
          <p:cNvSpPr>
            <a:spLocks noChangeArrowheads="1"/>
          </p:cNvSpPr>
          <p:nvPr/>
        </p:nvSpPr>
        <p:spPr bwMode="blackWhite">
          <a:xfrm>
            <a:off x="4787900" y="3213100"/>
            <a:ext cx="2603500" cy="1358900"/>
          </a:xfrm>
          <a:prstGeom prst="ellipse">
            <a:avLst/>
          </a:prstGeom>
          <a:solidFill>
            <a:srgbClr val="0000FF"/>
          </a:solidFill>
          <a:ln w="9525">
            <a:solidFill>
              <a:schemeClr val="tx1"/>
            </a:solidFill>
            <a:round/>
            <a:headEnd/>
            <a:tailEnd/>
          </a:ln>
          <a:effectLst>
            <a:outerShdw dist="107763" dir="2700000" algn="ctr" rotWithShape="0">
              <a:schemeClr val="bg2">
                <a:alpha val="50000"/>
              </a:schemeClr>
            </a:outerShdw>
          </a:effectLst>
        </p:spPr>
        <p:txBody>
          <a:bodyPr anchor="ctr"/>
          <a:lstStyle/>
          <a:p>
            <a:pPr algn="ctr">
              <a:spcBef>
                <a:spcPct val="50000"/>
              </a:spcBef>
              <a:defRPr/>
            </a:pPr>
            <a:r>
              <a:rPr lang="en-US" altLang="en-US" dirty="0">
                <a:effectLst>
                  <a:outerShdw blurRad="38100" dist="38100" dir="2700000" algn="tl">
                    <a:srgbClr val="000000"/>
                  </a:outerShdw>
                </a:effectLst>
              </a:rPr>
              <a:t>Workplace</a:t>
            </a:r>
            <a:br>
              <a:rPr lang="en-US" altLang="en-US" dirty="0">
                <a:effectLst>
                  <a:outerShdw blurRad="38100" dist="38100" dir="2700000" algn="tl">
                    <a:srgbClr val="000000"/>
                  </a:outerShdw>
                </a:effectLst>
              </a:rPr>
            </a:br>
            <a:r>
              <a:rPr lang="en-US" altLang="en-US" dirty="0">
                <a:effectLst>
                  <a:outerShdw blurRad="38100" dist="38100" dir="2700000" algn="tl">
                    <a:srgbClr val="000000"/>
                  </a:outerShdw>
                </a:effectLst>
              </a:rPr>
              <a:t>Violence</a:t>
            </a:r>
            <a:br>
              <a:rPr lang="en-US" altLang="en-US" dirty="0">
                <a:effectLst>
                  <a:outerShdw blurRad="38100" dist="38100" dir="2700000" algn="tl">
                    <a:srgbClr val="000000"/>
                  </a:outerShdw>
                </a:effectLst>
              </a:rPr>
            </a:br>
            <a:r>
              <a:rPr lang="en-US" altLang="en-US" dirty="0">
                <a:effectLst>
                  <a:outerShdw blurRad="38100" dist="38100" dir="2700000" algn="tl">
                    <a:srgbClr val="000000"/>
                  </a:outerShdw>
                </a:effectLst>
              </a:rPr>
              <a:t>Issues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62510"/>
                                        </p:tgtEl>
                                        <p:attrNameLst>
                                          <p:attrName>style.visibility</p:attrName>
                                        </p:attrNameLst>
                                      </p:cBhvr>
                                      <p:to>
                                        <p:strVal val="visible"/>
                                      </p:to>
                                    </p:set>
                                    <p:animEffect transition="in" filter="box(out)">
                                      <p:cBhvr>
                                        <p:cTn id="7" dur="500"/>
                                        <p:tgtEl>
                                          <p:spTgt spid="362510"/>
                                        </p:tgtEl>
                                      </p:cBhvr>
                                    </p:animEffect>
                                  </p:childTnLst>
                                </p:cTn>
                              </p:par>
                            </p:childTnLst>
                          </p:cTn>
                        </p:par>
                        <p:par>
                          <p:cTn id="8" fill="hold" nodeType="afterGroup">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362508"/>
                                        </p:tgtEl>
                                        <p:attrNameLst>
                                          <p:attrName>style.visibility</p:attrName>
                                        </p:attrNameLst>
                                      </p:cBhvr>
                                      <p:to>
                                        <p:strVal val="visible"/>
                                      </p:to>
                                    </p:set>
                                    <p:animEffect transition="in" filter="strips(downRight)">
                                      <p:cBhvr>
                                        <p:cTn id="11" dur="500"/>
                                        <p:tgtEl>
                                          <p:spTgt spid="362508"/>
                                        </p:tgtEl>
                                      </p:cBhvr>
                                    </p:animEffect>
                                  </p:childTnLst>
                                </p:cTn>
                              </p:par>
                            </p:childTnLst>
                          </p:cTn>
                        </p:par>
                        <p:par>
                          <p:cTn id="12" fill="hold" nodeType="afterGroup">
                            <p:stCondLst>
                              <p:cond delay="1000"/>
                            </p:stCondLst>
                            <p:childTnLst>
                              <p:par>
                                <p:cTn id="13" presetID="18" presetClass="entr" presetSubtype="6" fill="hold" nodeType="afterEffect">
                                  <p:stCondLst>
                                    <p:cond delay="0"/>
                                  </p:stCondLst>
                                  <p:childTnLst>
                                    <p:set>
                                      <p:cBhvr>
                                        <p:cTn id="14" dur="1" fill="hold">
                                          <p:stCondLst>
                                            <p:cond delay="0"/>
                                          </p:stCondLst>
                                        </p:cTn>
                                        <p:tgtEl>
                                          <p:spTgt spid="362505"/>
                                        </p:tgtEl>
                                        <p:attrNameLst>
                                          <p:attrName>style.visibility</p:attrName>
                                        </p:attrNameLst>
                                      </p:cBhvr>
                                      <p:to>
                                        <p:strVal val="visible"/>
                                      </p:to>
                                    </p:set>
                                    <p:animEffect transition="in" filter="strips(downRight)">
                                      <p:cBhvr>
                                        <p:cTn id="15" dur="500"/>
                                        <p:tgtEl>
                                          <p:spTgt spid="362505"/>
                                        </p:tgtEl>
                                      </p:cBhvr>
                                    </p:animEffect>
                                  </p:childTnLst>
                                </p:cTn>
                              </p:par>
                            </p:childTnLst>
                          </p:cTn>
                        </p:par>
                        <p:par>
                          <p:cTn id="16" fill="hold" nodeType="afterGroup">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62509"/>
                                        </p:tgtEl>
                                        <p:attrNameLst>
                                          <p:attrName>style.visibility</p:attrName>
                                        </p:attrNameLst>
                                      </p:cBhvr>
                                      <p:to>
                                        <p:strVal val="visible"/>
                                      </p:to>
                                    </p:set>
                                    <p:animEffect transition="in" filter="wipe(right)">
                                      <p:cBhvr>
                                        <p:cTn id="19" dur="500"/>
                                        <p:tgtEl>
                                          <p:spTgt spid="362509"/>
                                        </p:tgtEl>
                                      </p:cBhvr>
                                    </p:animEffect>
                                  </p:childTnLst>
                                </p:cTn>
                              </p:par>
                            </p:childTnLst>
                          </p:cTn>
                        </p:par>
                        <p:par>
                          <p:cTn id="20" fill="hold" nodeType="afterGroup">
                            <p:stCondLst>
                              <p:cond delay="2000"/>
                            </p:stCondLst>
                            <p:childTnLst>
                              <p:par>
                                <p:cTn id="21" presetID="18" presetClass="entr" presetSubtype="12" fill="hold" nodeType="afterEffect">
                                  <p:stCondLst>
                                    <p:cond delay="0"/>
                                  </p:stCondLst>
                                  <p:childTnLst>
                                    <p:set>
                                      <p:cBhvr>
                                        <p:cTn id="22" dur="1" fill="hold">
                                          <p:stCondLst>
                                            <p:cond delay="0"/>
                                          </p:stCondLst>
                                        </p:cTn>
                                        <p:tgtEl>
                                          <p:spTgt spid="362506"/>
                                        </p:tgtEl>
                                        <p:attrNameLst>
                                          <p:attrName>style.visibility</p:attrName>
                                        </p:attrNameLst>
                                      </p:cBhvr>
                                      <p:to>
                                        <p:strVal val="visible"/>
                                      </p:to>
                                    </p:set>
                                    <p:animEffect transition="in" filter="strips(downLeft)">
                                      <p:cBhvr>
                                        <p:cTn id="23" dur="500"/>
                                        <p:tgtEl>
                                          <p:spTgt spid="362506"/>
                                        </p:tgtEl>
                                      </p:cBhvr>
                                    </p:animEffect>
                                  </p:childTnLst>
                                </p:cTn>
                              </p:par>
                            </p:childTnLst>
                          </p:cTn>
                        </p:par>
                        <p:par>
                          <p:cTn id="24" fill="hold" nodeType="afterGroup">
                            <p:stCondLst>
                              <p:cond delay="2500"/>
                            </p:stCondLst>
                            <p:childTnLst>
                              <p:par>
                                <p:cTn id="25" presetID="12" presetClass="entr" presetSubtype="4" fill="hold" grpId="0" nodeType="afterEffect">
                                  <p:stCondLst>
                                    <p:cond delay="0"/>
                                  </p:stCondLst>
                                  <p:childTnLst>
                                    <p:set>
                                      <p:cBhvr>
                                        <p:cTn id="26" dur="1" fill="hold">
                                          <p:stCondLst>
                                            <p:cond delay="0"/>
                                          </p:stCondLst>
                                        </p:cTn>
                                        <p:tgtEl>
                                          <p:spTgt spid="362507"/>
                                        </p:tgtEl>
                                        <p:attrNameLst>
                                          <p:attrName>style.visibility</p:attrName>
                                        </p:attrNameLst>
                                      </p:cBhvr>
                                      <p:to>
                                        <p:strVal val="visible"/>
                                      </p:to>
                                    </p:set>
                                    <p:anim calcmode="lin" valueType="num">
                                      <p:cBhvr additive="base">
                                        <p:cTn id="27" dur="500"/>
                                        <p:tgtEl>
                                          <p:spTgt spid="362507"/>
                                        </p:tgtEl>
                                        <p:attrNameLst>
                                          <p:attrName>ppt_y</p:attrName>
                                        </p:attrNameLst>
                                      </p:cBhvr>
                                      <p:tavLst>
                                        <p:tav tm="0">
                                          <p:val>
                                            <p:strVal val="#ppt_y+#ppt_h*1.125000"/>
                                          </p:val>
                                        </p:tav>
                                        <p:tav tm="100000">
                                          <p:val>
                                            <p:strVal val="#ppt_y"/>
                                          </p:val>
                                        </p:tav>
                                      </p:tavLst>
                                    </p:anim>
                                    <p:animEffect transition="in" filter="wipe(up)">
                                      <p:cBhvr>
                                        <p:cTn id="28" dur="500"/>
                                        <p:tgtEl>
                                          <p:spTgt spid="362507"/>
                                        </p:tgtEl>
                                      </p:cBhvr>
                                    </p:animEffect>
                                  </p:childTnLst>
                                </p:cTn>
                              </p:par>
                            </p:childTnLst>
                          </p:cTn>
                        </p:par>
                        <p:par>
                          <p:cTn id="29" fill="hold" nodeType="afterGroup">
                            <p:stCondLst>
                              <p:cond delay="3000"/>
                            </p:stCondLst>
                            <p:childTnLst>
                              <p:par>
                                <p:cTn id="30" presetID="22" presetClass="entr" presetSubtype="4" fill="hold" nodeType="afterEffect">
                                  <p:stCondLst>
                                    <p:cond delay="0"/>
                                  </p:stCondLst>
                                  <p:childTnLst>
                                    <p:set>
                                      <p:cBhvr>
                                        <p:cTn id="31" dur="1" fill="hold">
                                          <p:stCondLst>
                                            <p:cond delay="0"/>
                                          </p:stCondLst>
                                        </p:cTn>
                                        <p:tgtEl>
                                          <p:spTgt spid="362504"/>
                                        </p:tgtEl>
                                        <p:attrNameLst>
                                          <p:attrName>style.visibility</p:attrName>
                                        </p:attrNameLst>
                                      </p:cBhvr>
                                      <p:to>
                                        <p:strVal val="visible"/>
                                      </p:to>
                                    </p:set>
                                    <p:animEffect transition="in" filter="wipe(down)">
                                      <p:cBhvr>
                                        <p:cTn id="32" dur="500"/>
                                        <p:tgtEl>
                                          <p:spTgt spid="3625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2507" grpId="0" animBg="1" autoUpdateAnimBg="0"/>
      <p:bldP spid="362508" grpId="0" animBg="1" autoUpdateAnimBg="0"/>
      <p:bldP spid="362509" grpId="0" animBg="1" autoUpdateAnimBg="0"/>
      <p:bldP spid="362510" grpId="0" animBg="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5"/>
            <a:ext cx="11011546" cy="44053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18647" cy="523220"/>
          </a:xfrm>
          <a:prstGeom prst="rect">
            <a:avLst/>
          </a:prstGeom>
          <a:noFill/>
        </p:spPr>
        <p:txBody>
          <a:bodyPr wrap="square" rtlCol="0">
            <a:spAutoFit/>
          </a:bodyPr>
          <a:lstStyle/>
          <a:p>
            <a:pPr algn="ctr"/>
            <a:r>
              <a:rPr lang="en-US" sz="2800" b="1" dirty="0">
                <a:latin typeface="Times New Roman" panose="02020603050405020304" pitchFamily="18" charset="0"/>
                <a:cs typeface="Times New Roman" panose="02020603050405020304" pitchFamily="18" charset="0"/>
              </a:rPr>
              <a:t>SECURITY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Rectangle 3">
            <a:extLst>
              <a:ext uri="{FF2B5EF4-FFF2-40B4-BE49-F238E27FC236}">
                <a16:creationId xmlns:a16="http://schemas.microsoft.com/office/drawing/2014/main" id="{7626F39F-90A3-4198-807A-2C1BF0204E96}"/>
              </a:ext>
            </a:extLst>
          </p:cNvPr>
          <p:cNvSpPr txBox="1">
            <a:spLocks noChangeArrowheads="1"/>
          </p:cNvSpPr>
          <p:nvPr/>
        </p:nvSpPr>
        <p:spPr>
          <a:xfrm>
            <a:off x="1214179" y="2205039"/>
            <a:ext cx="10215821" cy="371756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sz="2400" b="1" dirty="0">
                <a:latin typeface="Times New Roman" panose="02020603050405020304" pitchFamily="18" charset="0"/>
                <a:cs typeface="Times New Roman" panose="02020603050405020304" pitchFamily="18" charset="0"/>
              </a:rPr>
              <a:t>Top Eight Security Concerns at Work:</a:t>
            </a:r>
          </a:p>
          <a:p>
            <a:pPr lvl="1"/>
            <a:r>
              <a:rPr lang="en-US" altLang="en-US" dirty="0">
                <a:latin typeface="Times New Roman" panose="02020603050405020304" pitchFamily="18" charset="0"/>
                <a:cs typeface="Times New Roman" panose="02020603050405020304" pitchFamily="18" charset="0"/>
              </a:rPr>
              <a:t>Workplace violence</a:t>
            </a:r>
          </a:p>
          <a:p>
            <a:pPr lvl="1"/>
            <a:r>
              <a:rPr lang="en-US" altLang="en-US" dirty="0">
                <a:latin typeface="Times New Roman" panose="02020603050405020304" pitchFamily="18" charset="0"/>
                <a:cs typeface="Times New Roman" panose="02020603050405020304" pitchFamily="18" charset="0"/>
              </a:rPr>
              <a:t>Internet/intranet security</a:t>
            </a:r>
          </a:p>
          <a:p>
            <a:pPr lvl="1"/>
            <a:r>
              <a:rPr lang="en-US" altLang="en-US" dirty="0">
                <a:latin typeface="Times New Roman" panose="02020603050405020304" pitchFamily="18" charset="0"/>
                <a:cs typeface="Times New Roman" panose="02020603050405020304" pitchFamily="18" charset="0"/>
              </a:rPr>
              <a:t>Business interruption/disaster recovery</a:t>
            </a:r>
          </a:p>
          <a:p>
            <a:pPr lvl="1"/>
            <a:r>
              <a:rPr lang="en-US" altLang="en-US" dirty="0">
                <a:latin typeface="Times New Roman" panose="02020603050405020304" pitchFamily="18" charset="0"/>
                <a:cs typeface="Times New Roman" panose="02020603050405020304" pitchFamily="18" charset="0"/>
              </a:rPr>
              <a:t>Fraud/white collar crime</a:t>
            </a:r>
          </a:p>
          <a:p>
            <a:pPr lvl="1"/>
            <a:r>
              <a:rPr lang="en-US" altLang="en-US" dirty="0">
                <a:latin typeface="Times New Roman" panose="02020603050405020304" pitchFamily="18" charset="0"/>
                <a:cs typeface="Times New Roman" panose="02020603050405020304" pitchFamily="18" charset="0"/>
              </a:rPr>
              <a:t>Employee selection/screening concerns</a:t>
            </a:r>
          </a:p>
          <a:p>
            <a:pPr lvl="1"/>
            <a:r>
              <a:rPr lang="en-US" altLang="en-US" dirty="0">
                <a:latin typeface="Times New Roman" panose="02020603050405020304" pitchFamily="18" charset="0"/>
                <a:cs typeface="Times New Roman" panose="02020603050405020304" pitchFamily="18" charset="0"/>
              </a:rPr>
              <a:t>General employee theft</a:t>
            </a:r>
          </a:p>
          <a:p>
            <a:pPr lvl="1"/>
            <a:r>
              <a:rPr lang="en-US" altLang="en-US" dirty="0">
                <a:latin typeface="Times New Roman" panose="02020603050405020304" pitchFamily="18" charset="0"/>
                <a:cs typeface="Times New Roman" panose="02020603050405020304" pitchFamily="18" charset="0"/>
              </a:rPr>
              <a:t>Unethical business conduct</a:t>
            </a:r>
          </a:p>
          <a:p>
            <a:pPr lvl="1"/>
            <a:r>
              <a:rPr lang="en-US" altLang="en-US" dirty="0">
                <a:latin typeface="Times New Roman" panose="02020603050405020304" pitchFamily="18" charset="0"/>
                <a:cs typeface="Times New Roman" panose="02020603050405020304" pitchFamily="18" charset="0"/>
              </a:rPr>
              <a:t>Computer hardware/software theft</a:t>
            </a:r>
          </a:p>
        </p:txBody>
      </p:sp>
    </p:spTree>
    <p:extLst>
      <p:ext uri="{BB962C8B-B14F-4D97-AF65-F5344CB8AC3E}">
        <p14:creationId xmlns:p14="http://schemas.microsoft.com/office/powerpoint/2010/main" val="37572616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AutoShape 2">
            <a:extLst>
              <a:ext uri="{FF2B5EF4-FFF2-40B4-BE49-F238E27FC236}">
                <a16:creationId xmlns:a16="http://schemas.microsoft.com/office/drawing/2014/main" id="{C6D0A499-A6B5-4B05-863B-2158BE77911D}"/>
              </a:ext>
            </a:extLst>
          </p:cNvPr>
          <p:cNvSpPr>
            <a:spLocks noGrp="1" noChangeArrowheads="1"/>
          </p:cNvSpPr>
          <p:nvPr>
            <p:ph type="title"/>
          </p:nvPr>
        </p:nvSpPr>
        <p:spPr>
          <a:xfrm>
            <a:off x="3068800" y="463551"/>
            <a:ext cx="5257800" cy="914400"/>
          </a:xfrm>
        </p:spPr>
        <p:txBody>
          <a:bodyPr>
            <a:normAutofit/>
          </a:bodyPr>
          <a:lstStyle/>
          <a:p>
            <a:pPr algn="ctr" eaLnBrk="1" hangingPunct="1"/>
            <a:r>
              <a:rPr lang="en-US" altLang="en-US" sz="2800" b="1" dirty="0">
                <a:latin typeface="Times New Roman" panose="02020603050405020304" pitchFamily="18" charset="0"/>
                <a:cs typeface="Times New Roman" panose="02020603050405020304" pitchFamily="18" charset="0"/>
              </a:rPr>
              <a:t>SECURITY MANAGEMENT</a:t>
            </a:r>
          </a:p>
        </p:txBody>
      </p:sp>
      <p:grpSp>
        <p:nvGrpSpPr>
          <p:cNvPr id="363523" name="Group 3">
            <a:extLst>
              <a:ext uri="{FF2B5EF4-FFF2-40B4-BE49-F238E27FC236}">
                <a16:creationId xmlns:a16="http://schemas.microsoft.com/office/drawing/2014/main" id="{4FA7A8E7-D4CF-4E75-AF1F-619669561B89}"/>
              </a:ext>
            </a:extLst>
          </p:cNvPr>
          <p:cNvGrpSpPr>
            <a:grpSpLocks/>
          </p:cNvGrpSpPr>
          <p:nvPr/>
        </p:nvGrpSpPr>
        <p:grpSpPr bwMode="auto">
          <a:xfrm>
            <a:off x="5421313" y="2849724"/>
            <a:ext cx="1066800" cy="2438400"/>
            <a:chOff x="2544" y="1728"/>
            <a:chExt cx="672" cy="1536"/>
          </a:xfrm>
        </p:grpSpPr>
        <p:sp>
          <p:nvSpPr>
            <p:cNvPr id="363524" name="Freeform 4">
              <a:extLst>
                <a:ext uri="{FF2B5EF4-FFF2-40B4-BE49-F238E27FC236}">
                  <a16:creationId xmlns:a16="http://schemas.microsoft.com/office/drawing/2014/main" id="{B4CB4B90-6441-46BA-B953-46D2623B9EF1}"/>
                </a:ext>
              </a:extLst>
            </p:cNvPr>
            <p:cNvSpPr>
              <a:spLocks/>
            </p:cNvSpPr>
            <p:nvPr/>
          </p:nvSpPr>
          <p:spPr bwMode="blackWhite">
            <a:xfrm flipH="1">
              <a:off x="2544" y="2496"/>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76200">
              <a:solidFill>
                <a:schemeClr val="tx1"/>
              </a:solidFill>
              <a:round/>
              <a:headEnd/>
              <a:tailEnd/>
            </a:ln>
            <a:effectLst>
              <a:outerShdw dist="35921" dir="2700000" algn="ctr" rotWithShape="0">
                <a:schemeClr val="bg2">
                  <a:alpha val="50000"/>
                </a:schemeClr>
              </a:outerShdw>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63525" name="Freeform 5">
              <a:extLst>
                <a:ext uri="{FF2B5EF4-FFF2-40B4-BE49-F238E27FC236}">
                  <a16:creationId xmlns:a16="http://schemas.microsoft.com/office/drawing/2014/main" id="{FACD9B3D-21EB-4397-8F37-2C95F6210A66}"/>
                </a:ext>
              </a:extLst>
            </p:cNvPr>
            <p:cNvSpPr>
              <a:spLocks/>
            </p:cNvSpPr>
            <p:nvPr/>
          </p:nvSpPr>
          <p:spPr bwMode="blackWhite">
            <a:xfrm flipH="1" flipV="1">
              <a:off x="2544" y="1728"/>
              <a:ext cx="672" cy="768"/>
            </a:xfrm>
            <a:custGeom>
              <a:avLst/>
              <a:gdLst>
                <a:gd name="T0" fmla="*/ 0 w 672"/>
                <a:gd name="T1" fmla="*/ 0 h 768"/>
                <a:gd name="T2" fmla="*/ 0 w 672"/>
                <a:gd name="T3" fmla="*/ 768 h 768"/>
                <a:gd name="T4" fmla="*/ 672 w 672"/>
                <a:gd name="T5" fmla="*/ 768 h 768"/>
              </a:gdLst>
              <a:ahLst/>
              <a:cxnLst>
                <a:cxn ang="0">
                  <a:pos x="T0" y="T1"/>
                </a:cxn>
                <a:cxn ang="0">
                  <a:pos x="T2" y="T3"/>
                </a:cxn>
                <a:cxn ang="0">
                  <a:pos x="T4" y="T5"/>
                </a:cxn>
              </a:cxnLst>
              <a:rect l="0" t="0" r="r" b="b"/>
              <a:pathLst>
                <a:path w="672" h="768">
                  <a:moveTo>
                    <a:pt x="0" y="0"/>
                  </a:moveTo>
                  <a:lnTo>
                    <a:pt x="0" y="768"/>
                  </a:lnTo>
                  <a:lnTo>
                    <a:pt x="672" y="768"/>
                  </a:lnTo>
                </a:path>
              </a:pathLst>
            </a:custGeom>
            <a:noFill/>
            <a:ln w="76200">
              <a:solidFill>
                <a:schemeClr val="tx1"/>
              </a:solidFill>
              <a:round/>
              <a:headEnd/>
              <a:tailEnd/>
            </a:ln>
            <a:effectLst>
              <a:outerShdw dist="35921" dir="2700000" algn="ctr" rotWithShape="0">
                <a:schemeClr val="bg2">
                  <a:alpha val="50000"/>
                </a:schemeClr>
              </a:outerShdw>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sp>
          <p:nvSpPr>
            <p:cNvPr id="363526" name="Line 6">
              <a:extLst>
                <a:ext uri="{FF2B5EF4-FFF2-40B4-BE49-F238E27FC236}">
                  <a16:creationId xmlns:a16="http://schemas.microsoft.com/office/drawing/2014/main" id="{BA31F447-D0B9-4521-A647-AC83172AD5B0}"/>
                </a:ext>
              </a:extLst>
            </p:cNvPr>
            <p:cNvSpPr>
              <a:spLocks noChangeShapeType="1"/>
            </p:cNvSpPr>
            <p:nvPr/>
          </p:nvSpPr>
          <p:spPr bwMode="blackWhite">
            <a:xfrm>
              <a:off x="2544" y="2496"/>
              <a:ext cx="672" cy="0"/>
            </a:xfrm>
            <a:prstGeom prst="line">
              <a:avLst/>
            </a:prstGeom>
            <a:noFill/>
            <a:ln w="76200">
              <a:solidFill>
                <a:schemeClr val="tx1"/>
              </a:solidFill>
              <a:round/>
              <a:headEnd/>
              <a:tailEnd/>
            </a:ln>
            <a:effectLst>
              <a:outerShdw dist="35921" dir="2700000" algn="ctr" rotWithShape="0">
                <a:schemeClr val="bg2">
                  <a:alpha val="50000"/>
                </a:schemeClr>
              </a:outerShdw>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grpSp>
      <p:sp>
        <p:nvSpPr>
          <p:cNvPr id="363527" name="Line 7">
            <a:extLst>
              <a:ext uri="{FF2B5EF4-FFF2-40B4-BE49-F238E27FC236}">
                <a16:creationId xmlns:a16="http://schemas.microsoft.com/office/drawing/2014/main" id="{5A8849B8-3BCC-4702-AF1E-D6B734BA45A3}"/>
              </a:ext>
            </a:extLst>
          </p:cNvPr>
          <p:cNvSpPr>
            <a:spLocks noChangeShapeType="1"/>
          </p:cNvSpPr>
          <p:nvPr/>
        </p:nvSpPr>
        <p:spPr bwMode="blackWhite">
          <a:xfrm rot="16200000">
            <a:off x="6983413" y="3573624"/>
            <a:ext cx="0" cy="990600"/>
          </a:xfrm>
          <a:prstGeom prst="line">
            <a:avLst/>
          </a:prstGeom>
          <a:noFill/>
          <a:ln w="76200">
            <a:solidFill>
              <a:schemeClr val="tx1"/>
            </a:solidFill>
            <a:round/>
            <a:headEnd/>
            <a:tailEnd type="triangle" w="med" len="med"/>
          </a:ln>
          <a:effectLst>
            <a:outerShdw dist="35921" dir="2700000" algn="ctr" rotWithShape="0">
              <a:schemeClr val="tx1">
                <a:alpha val="50000"/>
              </a:schemeClr>
            </a:outerShdw>
          </a:effectLst>
        </p:spPr>
        <p:txBody>
          <a:bodyPr wrap="none" anchor="ctr"/>
          <a:lstStyle/>
          <a:p>
            <a:pPr algn="ctr">
              <a:spcBef>
                <a:spcPct val="50000"/>
              </a:spcBef>
              <a:defRPr/>
            </a:pPr>
            <a:endParaRPr lang="en-US">
              <a:effectLst>
                <a:outerShdw blurRad="38100" dist="38100" dir="2700000" algn="tl">
                  <a:srgbClr val="000000">
                    <a:alpha val="43137"/>
                  </a:srgbClr>
                </a:outerShdw>
              </a:effectLst>
            </a:endParaRPr>
          </a:p>
        </p:txBody>
      </p:sp>
      <p:grpSp>
        <p:nvGrpSpPr>
          <p:cNvPr id="363528" name="Group 8">
            <a:extLst>
              <a:ext uri="{FF2B5EF4-FFF2-40B4-BE49-F238E27FC236}">
                <a16:creationId xmlns:a16="http://schemas.microsoft.com/office/drawing/2014/main" id="{BBBBB60F-A744-43FE-A909-45884C43C81A}"/>
              </a:ext>
            </a:extLst>
          </p:cNvPr>
          <p:cNvGrpSpPr>
            <a:grpSpLocks/>
          </p:cNvGrpSpPr>
          <p:nvPr/>
        </p:nvGrpSpPr>
        <p:grpSpPr bwMode="auto">
          <a:xfrm>
            <a:off x="3287713" y="2468724"/>
            <a:ext cx="2133600" cy="3200400"/>
            <a:chOff x="864" y="1152"/>
            <a:chExt cx="1344" cy="2016"/>
          </a:xfrm>
        </p:grpSpPr>
        <p:sp>
          <p:nvSpPr>
            <p:cNvPr id="363529" name="Text Box 9">
              <a:extLst>
                <a:ext uri="{FF2B5EF4-FFF2-40B4-BE49-F238E27FC236}">
                  <a16:creationId xmlns:a16="http://schemas.microsoft.com/office/drawing/2014/main" id="{A311F086-4783-4703-9E98-B100FF582B5F}"/>
                </a:ext>
              </a:extLst>
            </p:cNvPr>
            <p:cNvSpPr txBox="1">
              <a:spLocks noChangeArrowheads="1"/>
            </p:cNvSpPr>
            <p:nvPr/>
          </p:nvSpPr>
          <p:spPr bwMode="blackWhite">
            <a:xfrm>
              <a:off x="864" y="1152"/>
              <a:ext cx="1344" cy="576"/>
            </a:xfrm>
            <a:prstGeom prst="rect">
              <a:avLst/>
            </a:prstGeom>
            <a:solidFill>
              <a:srgbClr val="FF9933"/>
            </a:solidFill>
            <a:ln w="9525">
              <a:solidFill>
                <a:schemeClr val="tx1"/>
              </a:solidFill>
              <a:miter lim="800000"/>
              <a:headEnd/>
              <a:tailEnd/>
            </a:ln>
            <a:effectLst>
              <a:outerShdw dist="107763" dir="2700000" algn="ctr" rotWithShape="0">
                <a:schemeClr val="tx1">
                  <a:alpha val="50000"/>
                </a:schemeClr>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Security</a:t>
              </a:r>
              <a:br>
                <a:rPr lang="en-US" altLang="en-US" dirty="0">
                  <a:effectLst>
                    <a:outerShdw blurRad="38100" dist="38100" dir="2700000" algn="tl">
                      <a:srgbClr val="000000"/>
                    </a:outerShdw>
                  </a:effectLst>
                </a:rPr>
              </a:br>
              <a:r>
                <a:rPr lang="en-US" altLang="en-US" dirty="0">
                  <a:effectLst>
                    <a:outerShdw blurRad="38100" dist="38100" dir="2700000" algn="tl">
                      <a:srgbClr val="000000"/>
                    </a:outerShdw>
                  </a:effectLst>
                </a:rPr>
                <a:t>Audit</a:t>
              </a:r>
            </a:p>
          </p:txBody>
        </p:sp>
        <p:sp>
          <p:nvSpPr>
            <p:cNvPr id="363530" name="Text Box 10">
              <a:extLst>
                <a:ext uri="{FF2B5EF4-FFF2-40B4-BE49-F238E27FC236}">
                  <a16:creationId xmlns:a16="http://schemas.microsoft.com/office/drawing/2014/main" id="{051F352A-E946-4FFB-8313-1A4C3297ECD7}"/>
                </a:ext>
              </a:extLst>
            </p:cNvPr>
            <p:cNvSpPr txBox="1">
              <a:spLocks noChangeArrowheads="1"/>
            </p:cNvSpPr>
            <p:nvPr/>
          </p:nvSpPr>
          <p:spPr bwMode="blackWhite">
            <a:xfrm>
              <a:off x="864" y="1872"/>
              <a:ext cx="1344" cy="576"/>
            </a:xfrm>
            <a:prstGeom prst="rect">
              <a:avLst/>
            </a:prstGeom>
            <a:solidFill>
              <a:srgbClr val="FF0000"/>
            </a:solidFill>
            <a:ln w="9525">
              <a:solidFill>
                <a:schemeClr val="tx1"/>
              </a:solidFill>
              <a:miter lim="800000"/>
              <a:headEnd/>
              <a:tailEnd/>
            </a:ln>
            <a:effectLst>
              <a:outerShdw dist="107763" dir="2700000" algn="ctr" rotWithShape="0">
                <a:schemeClr val="tx1">
                  <a:alpha val="50000"/>
                </a:schemeClr>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Controlled Access </a:t>
              </a:r>
            </a:p>
          </p:txBody>
        </p:sp>
        <p:sp>
          <p:nvSpPr>
            <p:cNvPr id="363531" name="Text Box 11">
              <a:extLst>
                <a:ext uri="{FF2B5EF4-FFF2-40B4-BE49-F238E27FC236}">
                  <a16:creationId xmlns:a16="http://schemas.microsoft.com/office/drawing/2014/main" id="{5DFEE80D-C80D-4B9F-AB8F-5E77A625C25D}"/>
                </a:ext>
              </a:extLst>
            </p:cNvPr>
            <p:cNvSpPr txBox="1">
              <a:spLocks noChangeArrowheads="1"/>
            </p:cNvSpPr>
            <p:nvPr/>
          </p:nvSpPr>
          <p:spPr bwMode="blackWhite">
            <a:xfrm>
              <a:off x="864" y="2592"/>
              <a:ext cx="1344" cy="576"/>
            </a:xfrm>
            <a:prstGeom prst="rect">
              <a:avLst/>
            </a:prstGeom>
            <a:solidFill>
              <a:srgbClr val="008080"/>
            </a:solidFill>
            <a:ln w="9525">
              <a:solidFill>
                <a:schemeClr val="tx1"/>
              </a:solidFill>
              <a:miter lim="800000"/>
              <a:headEnd/>
              <a:tailEnd/>
            </a:ln>
            <a:effectLst>
              <a:outerShdw dist="107763" dir="2700000" algn="ctr" rotWithShape="0">
                <a:schemeClr val="tx1">
                  <a:alpha val="50000"/>
                </a:schemeClr>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Computer</a:t>
              </a:r>
              <a:br>
                <a:rPr lang="en-US" altLang="en-US" dirty="0">
                  <a:effectLst>
                    <a:outerShdw blurRad="38100" dist="38100" dir="2700000" algn="tl">
                      <a:srgbClr val="000000"/>
                    </a:outerShdw>
                  </a:effectLst>
                </a:rPr>
              </a:br>
              <a:r>
                <a:rPr lang="en-US" altLang="en-US" dirty="0">
                  <a:effectLst>
                    <a:outerShdw blurRad="38100" dist="38100" dir="2700000" algn="tl">
                      <a:srgbClr val="000000"/>
                    </a:outerShdw>
                  </a:effectLst>
                </a:rPr>
                <a:t>Security</a:t>
              </a:r>
            </a:p>
          </p:txBody>
        </p:sp>
      </p:grpSp>
      <p:sp>
        <p:nvSpPr>
          <p:cNvPr id="363532" name="Text Box 12">
            <a:extLst>
              <a:ext uri="{FF2B5EF4-FFF2-40B4-BE49-F238E27FC236}">
                <a16:creationId xmlns:a16="http://schemas.microsoft.com/office/drawing/2014/main" id="{67BBE65D-9FF4-4298-B012-66AB289C46E3}"/>
              </a:ext>
            </a:extLst>
          </p:cNvPr>
          <p:cNvSpPr txBox="1">
            <a:spLocks noChangeArrowheads="1"/>
          </p:cNvSpPr>
          <p:nvPr/>
        </p:nvSpPr>
        <p:spPr bwMode="blackWhite">
          <a:xfrm>
            <a:off x="7478713" y="3587911"/>
            <a:ext cx="2133600" cy="914400"/>
          </a:xfrm>
          <a:prstGeom prst="rect">
            <a:avLst/>
          </a:prstGeom>
          <a:solidFill>
            <a:srgbClr val="008080"/>
          </a:solidFill>
          <a:ln w="9525">
            <a:solidFill>
              <a:schemeClr val="tx1"/>
            </a:solidFill>
            <a:miter lim="800000"/>
            <a:headEnd/>
            <a:tailEnd/>
          </a:ln>
          <a:effectLst>
            <a:outerShdw dist="107763" dir="2700000" algn="ctr" rotWithShape="0">
              <a:schemeClr val="tx1">
                <a:alpha val="50000"/>
              </a:schemeClr>
            </a:outerShdw>
          </a:effectLst>
        </p:spPr>
        <p:txBody>
          <a:bodyPr anchor="ctr" anchorCtr="1"/>
          <a:lstStyle/>
          <a:p>
            <a:pPr algn="ctr">
              <a:spcBef>
                <a:spcPct val="50000"/>
              </a:spcBef>
              <a:defRPr/>
            </a:pPr>
            <a:r>
              <a:rPr lang="en-US" altLang="en-US" dirty="0">
                <a:effectLst>
                  <a:outerShdw blurRad="38100" dist="38100" dir="2700000" algn="tl">
                    <a:srgbClr val="000000"/>
                  </a:outerShdw>
                </a:effectLst>
              </a:rPr>
              <a:t>Workplace</a:t>
            </a:r>
            <a:br>
              <a:rPr lang="en-US" altLang="en-US" dirty="0">
                <a:effectLst>
                  <a:outerShdw blurRad="38100" dist="38100" dir="2700000" algn="tl">
                    <a:srgbClr val="000000"/>
                  </a:outerShdw>
                </a:effectLst>
              </a:rPr>
            </a:br>
            <a:r>
              <a:rPr lang="en-US" altLang="en-US" dirty="0">
                <a:effectLst>
                  <a:outerShdw blurRad="38100" dist="38100" dir="2700000" algn="tl">
                    <a:srgbClr val="000000"/>
                  </a:outerShdw>
                </a:effectLst>
              </a:rPr>
              <a:t>Security</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363528"/>
                                        </p:tgtEl>
                                        <p:attrNameLst>
                                          <p:attrName>style.visibility</p:attrName>
                                        </p:attrNameLst>
                                      </p:cBhvr>
                                      <p:to>
                                        <p:strVal val="visible"/>
                                      </p:to>
                                    </p:set>
                                    <p:animEffect transition="in" filter="wipe(left)">
                                      <p:cBhvr>
                                        <p:cTn id="7" dur="500"/>
                                        <p:tgtEl>
                                          <p:spTgt spid="363528"/>
                                        </p:tgtEl>
                                      </p:cBhvr>
                                    </p:animEffect>
                                  </p:childTnLst>
                                </p:cTn>
                              </p:par>
                            </p:childTnLst>
                          </p:cTn>
                        </p:par>
                        <p:par>
                          <p:cTn id="8" fill="hold" nodeType="afterGroup">
                            <p:stCondLst>
                              <p:cond delay="500"/>
                            </p:stCondLst>
                            <p:childTnLst>
                              <p:par>
                                <p:cTn id="9" presetID="16" presetClass="entr" presetSubtype="26" fill="hold" nodeType="afterEffect">
                                  <p:stCondLst>
                                    <p:cond delay="0"/>
                                  </p:stCondLst>
                                  <p:childTnLst>
                                    <p:set>
                                      <p:cBhvr>
                                        <p:cTn id="10" dur="1" fill="hold">
                                          <p:stCondLst>
                                            <p:cond delay="0"/>
                                          </p:stCondLst>
                                        </p:cTn>
                                        <p:tgtEl>
                                          <p:spTgt spid="363523"/>
                                        </p:tgtEl>
                                        <p:attrNameLst>
                                          <p:attrName>style.visibility</p:attrName>
                                        </p:attrNameLst>
                                      </p:cBhvr>
                                      <p:to>
                                        <p:strVal val="visible"/>
                                      </p:to>
                                    </p:set>
                                    <p:animEffect transition="in" filter="barn(inHorizontal)">
                                      <p:cBhvr>
                                        <p:cTn id="11" dur="500"/>
                                        <p:tgtEl>
                                          <p:spTgt spid="363523"/>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363527"/>
                                        </p:tgtEl>
                                        <p:attrNameLst>
                                          <p:attrName>style.visibility</p:attrName>
                                        </p:attrNameLst>
                                      </p:cBhvr>
                                      <p:to>
                                        <p:strVal val="visible"/>
                                      </p:to>
                                    </p:set>
                                    <p:animEffect transition="in" filter="wipe(left)">
                                      <p:cBhvr>
                                        <p:cTn id="15" dur="500"/>
                                        <p:tgtEl>
                                          <p:spTgt spid="363527"/>
                                        </p:tgtEl>
                                      </p:cBhvr>
                                    </p:animEffect>
                                  </p:childTnLst>
                                </p:cTn>
                              </p:par>
                            </p:childTnLst>
                          </p:cTn>
                        </p:par>
                        <p:par>
                          <p:cTn id="16" fill="hold" nodeType="afterGroup">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63532"/>
                                        </p:tgtEl>
                                        <p:attrNameLst>
                                          <p:attrName>style.visibility</p:attrName>
                                        </p:attrNameLst>
                                      </p:cBhvr>
                                      <p:to>
                                        <p:strVal val="visible"/>
                                      </p:to>
                                    </p:set>
                                    <p:animEffect transition="in" filter="wipe(left)">
                                      <p:cBhvr>
                                        <p:cTn id="19" dur="500"/>
                                        <p:tgtEl>
                                          <p:spTgt spid="3635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3532" grpId="0" animBg="1"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44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6765" y="1019069"/>
            <a:ext cx="9607089"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Balancing Employer Security Concerns &amp; Employee Rights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0381" y="2357211"/>
            <a:ext cx="10487692" cy="3170099"/>
          </a:xfrm>
          <a:prstGeom prst="rect">
            <a:avLst/>
          </a:prstGeom>
          <a:noFill/>
        </p:spPr>
        <p:txBody>
          <a:bodyPr wrap="square" rtlCol="0">
            <a:spAutoFit/>
          </a:bodyPr>
          <a:lstStyle/>
          <a:p>
            <a:pPr eaLnBrk="1" hangingPunct="1"/>
            <a:r>
              <a:rPr lang="en-US" altLang="en-US" sz="2800" b="1" dirty="0">
                <a:solidFill>
                  <a:srgbClr val="FF0000"/>
                </a:solidFill>
                <a:latin typeface="Times New Roman" panose="02020603050405020304" pitchFamily="18" charset="0"/>
                <a:cs typeface="Times New Roman" panose="02020603050405020304" pitchFamily="18" charset="0"/>
              </a:rPr>
              <a:t>Right to Privacy</a:t>
            </a:r>
          </a:p>
          <a:p>
            <a:pPr lvl="1" eaLnBrk="1" hangingPunct="1"/>
            <a:r>
              <a:rPr lang="en-US" altLang="en-US" sz="2400" dirty="0">
                <a:latin typeface="Times New Roman" panose="02020603050405020304" pitchFamily="18" charset="0"/>
                <a:cs typeface="Times New Roman" panose="02020603050405020304" pitchFamily="18" charset="0"/>
              </a:rPr>
              <a:t>Defined in legal terms for individuals as the freedom from unauthorized and unreasonable intrusion into their personal affairs.</a:t>
            </a:r>
          </a:p>
          <a:p>
            <a:pPr eaLnBrk="1" hangingPunct="1"/>
            <a:r>
              <a:rPr lang="en-US" altLang="en-US" sz="2800" b="1" dirty="0">
                <a:solidFill>
                  <a:srgbClr val="FF0000"/>
                </a:solidFill>
                <a:latin typeface="Times New Roman" panose="02020603050405020304" pitchFamily="18" charset="0"/>
                <a:cs typeface="Times New Roman" panose="02020603050405020304" pitchFamily="18" charset="0"/>
              </a:rPr>
              <a:t>Privacy Rights and HR Records:</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Access to personal information held by employer</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Response to unfavorable information in records</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Correction of erroneous information</a:t>
            </a:r>
          </a:p>
          <a:p>
            <a:pPr marL="800100" lvl="1" indent="-342900" eaLnBrk="1" hangingPunct="1">
              <a:buFont typeface="Arial" panose="020B0604020202020204" pitchFamily="34" charset="0"/>
              <a:buChar char="•"/>
            </a:pPr>
            <a:r>
              <a:rPr lang="en-US" altLang="en-US" sz="2400" dirty="0">
                <a:latin typeface="Times New Roman" panose="02020603050405020304" pitchFamily="18" charset="0"/>
                <a:cs typeface="Times New Roman" panose="02020603050405020304" pitchFamily="18" charset="0"/>
              </a:rPr>
              <a:t>Notification when information is given to a third party</a:t>
            </a:r>
          </a:p>
        </p:txBody>
      </p:sp>
    </p:spTree>
    <p:extLst>
      <p:ext uri="{BB962C8B-B14F-4D97-AF65-F5344CB8AC3E}">
        <p14:creationId xmlns:p14="http://schemas.microsoft.com/office/powerpoint/2010/main" val="1244384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544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881098" y="949522"/>
            <a:ext cx="348059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Employee Records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Rectangle 3">
            <a:extLst>
              <a:ext uri="{FF2B5EF4-FFF2-40B4-BE49-F238E27FC236}">
                <a16:creationId xmlns:a16="http://schemas.microsoft.com/office/drawing/2014/main" id="{15E611DB-ED2D-44A7-B33C-8A37AB27D72B}"/>
              </a:ext>
            </a:extLst>
          </p:cNvPr>
          <p:cNvSpPr txBox="1">
            <a:spLocks noChangeArrowheads="1"/>
          </p:cNvSpPr>
          <p:nvPr/>
        </p:nvSpPr>
        <p:spPr>
          <a:xfrm>
            <a:off x="942308" y="2227452"/>
            <a:ext cx="10045989" cy="357803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b="1" dirty="0">
                <a:solidFill>
                  <a:srgbClr val="FF0000"/>
                </a:solidFill>
                <a:latin typeface="Times New Roman" panose="02020603050405020304" pitchFamily="18" charset="0"/>
                <a:cs typeface="Times New Roman" panose="02020603050405020304" pitchFamily="18" charset="0"/>
              </a:rPr>
              <a:t>HR Records’ Security</a:t>
            </a:r>
          </a:p>
          <a:p>
            <a:pPr lvl="1"/>
            <a:r>
              <a:rPr lang="en-US" altLang="en-US" sz="2800" dirty="0">
                <a:latin typeface="Times New Roman" panose="02020603050405020304" pitchFamily="18" charset="0"/>
                <a:cs typeface="Times New Roman" panose="02020603050405020304" pitchFamily="18" charset="0"/>
              </a:rPr>
              <a:t>Restrict access to all HR records</a:t>
            </a:r>
          </a:p>
          <a:p>
            <a:pPr lvl="1"/>
            <a:r>
              <a:rPr lang="en-US" altLang="en-US" sz="2800" dirty="0">
                <a:latin typeface="Times New Roman" panose="02020603050405020304" pitchFamily="18" charset="0"/>
                <a:cs typeface="Times New Roman" panose="02020603050405020304" pitchFamily="18" charset="0"/>
              </a:rPr>
              <a:t>Utilize confidential passwords to HRIS databases</a:t>
            </a:r>
          </a:p>
          <a:p>
            <a:pPr lvl="1"/>
            <a:r>
              <a:rPr lang="en-US" altLang="en-US" sz="2800" dirty="0">
                <a:latin typeface="Times New Roman" panose="02020603050405020304" pitchFamily="18" charset="0"/>
                <a:cs typeface="Times New Roman" panose="02020603050405020304" pitchFamily="18" charset="0"/>
              </a:rPr>
              <a:t>Place sensitive information in separate files and restricted databases</a:t>
            </a:r>
          </a:p>
          <a:p>
            <a:pPr lvl="1"/>
            <a:r>
              <a:rPr lang="en-US" altLang="en-US" sz="2800" dirty="0">
                <a:latin typeface="Times New Roman" panose="02020603050405020304" pitchFamily="18" charset="0"/>
                <a:cs typeface="Times New Roman" panose="02020603050405020304" pitchFamily="18" charset="0"/>
              </a:rPr>
              <a:t>Inform employees of types of data to retain</a:t>
            </a:r>
          </a:p>
          <a:p>
            <a:pPr lvl="1"/>
            <a:r>
              <a:rPr lang="en-US" altLang="en-US" sz="2800" dirty="0">
                <a:latin typeface="Times New Roman" panose="02020603050405020304" pitchFamily="18" charset="0"/>
                <a:cs typeface="Times New Roman" panose="02020603050405020304" pitchFamily="18" charset="0"/>
              </a:rPr>
              <a:t>Purge outdated data from records</a:t>
            </a:r>
          </a:p>
          <a:p>
            <a:pPr lvl="1"/>
            <a:r>
              <a:rPr lang="en-US" altLang="en-US" sz="2800" dirty="0">
                <a:latin typeface="Times New Roman" panose="02020603050405020304" pitchFamily="18" charset="0"/>
                <a:cs typeface="Times New Roman" panose="02020603050405020304" pitchFamily="18" charset="0"/>
              </a:rPr>
              <a:t>Release information only with employee’s consent</a:t>
            </a:r>
          </a:p>
        </p:txBody>
      </p:sp>
      <p:pic>
        <p:nvPicPr>
          <p:cNvPr id="11" name="Picture 1">
            <a:extLst>
              <a:ext uri="{FF2B5EF4-FFF2-40B4-BE49-F238E27FC236}">
                <a16:creationId xmlns:a16="http://schemas.microsoft.com/office/drawing/2014/main" id="{23366EAA-10CE-48FE-B19F-EDC8B369CF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8943" y="4363566"/>
            <a:ext cx="2387600" cy="1504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365352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8454" y="1685494"/>
            <a:ext cx="11011546" cy="44363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6988038"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SUMMARY</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14</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418454" y="2575789"/>
            <a:ext cx="5833178" cy="2677656"/>
          </a:xfrm>
          <a:prstGeom prst="rect">
            <a:avLst/>
          </a:prstGeom>
          <a:noFill/>
        </p:spPr>
        <p:txBody>
          <a:bodyPr wrap="square" rtlCol="0">
            <a:spAutoFit/>
          </a:bodyPr>
          <a:lstStyle/>
          <a:p>
            <a:pPr marL="457200" indent="-4572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BENEFIT</a:t>
            </a:r>
          </a:p>
          <a:p>
            <a:pPr marL="457200" indent="-4572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BENEFITS AND HR STRATEGY</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Competitive Advantage</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Workforce Attraction and Retention</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Benefits management components</a:t>
            </a:r>
          </a:p>
          <a:p>
            <a:pPr marL="914400" lvl="1" indent="-457200">
              <a:buFont typeface="Courier New" panose="02070309020205020404" pitchFamily="49" charset="0"/>
              <a:buChar char="o"/>
            </a:pPr>
            <a:r>
              <a:rPr lang="en-US" sz="2400" dirty="0">
                <a:latin typeface="Times New Roman" panose="02020603050405020304" pitchFamily="18" charset="0"/>
                <a:cs typeface="Times New Roman" panose="02020603050405020304" pitchFamily="18" charset="0"/>
              </a:rPr>
              <a:t>Benefits Communication</a:t>
            </a:r>
          </a:p>
          <a:p>
            <a:pPr marL="342900" indent="-3429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TYPES OF BENEFITS</a:t>
            </a:r>
          </a:p>
        </p:txBody>
      </p:sp>
      <p:sp>
        <p:nvSpPr>
          <p:cNvPr id="9" name="TextBox 8">
            <a:extLst>
              <a:ext uri="{FF2B5EF4-FFF2-40B4-BE49-F238E27FC236}">
                <a16:creationId xmlns:a16="http://schemas.microsoft.com/office/drawing/2014/main" id="{CDB47E9E-E81C-471F-A923-097471D3058E}"/>
              </a:ext>
            </a:extLst>
          </p:cNvPr>
          <p:cNvSpPr txBox="1"/>
          <p:nvPr/>
        </p:nvSpPr>
        <p:spPr>
          <a:xfrm>
            <a:off x="6251632" y="2600412"/>
            <a:ext cx="5249729" cy="2677656"/>
          </a:xfrm>
          <a:prstGeom prst="rect">
            <a:avLst/>
          </a:prstGeom>
          <a:noFill/>
        </p:spPr>
        <p:txBody>
          <a:bodyPr wrap="square" rtlCol="0">
            <a:spAutoFit/>
          </a:bodyPr>
          <a:lstStyle/>
          <a:p>
            <a:pPr marL="457200" indent="-4572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HEALTH, SAFETY, AND SECURITY</a:t>
            </a:r>
          </a:p>
          <a:p>
            <a:pPr marL="457200" indent="-4572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APPROACHES TO EFFECTIVE SAFETY MANAGEMENT</a:t>
            </a:r>
          </a:p>
          <a:p>
            <a:pPr marL="457200" indent="-4572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WORKPLACE HEALTH ISSUES</a:t>
            </a:r>
          </a:p>
          <a:p>
            <a:pPr marL="457200" indent="-4572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WORKPLACE VIOLENCE</a:t>
            </a:r>
          </a:p>
          <a:p>
            <a:pPr marL="457200" indent="-457200">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SECURITY MANAGEMENT</a:t>
            </a:r>
          </a:p>
        </p:txBody>
      </p:sp>
    </p:spTree>
    <p:extLst>
      <p:ext uri="{BB962C8B-B14F-4D97-AF65-F5344CB8AC3E}">
        <p14:creationId xmlns:p14="http://schemas.microsoft.com/office/powerpoint/2010/main" val="1172836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7216212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4"/>
</p:tagLst>
</file>

<file path=ppt/tags/tag2.xml><?xml version="1.0" encoding="utf-8"?>
<p:tagLst xmlns:a="http://schemas.openxmlformats.org/drawingml/2006/main" xmlns:r="http://schemas.openxmlformats.org/officeDocument/2006/relationships" xmlns:p="http://schemas.openxmlformats.org/presentationml/2006/main">
  <p:tag name="TIMING" val="|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1B143B9-5F35-4653-A7B9-F998835FF621}"/>
</file>

<file path=customXml/itemProps2.xml><?xml version="1.0" encoding="utf-8"?>
<ds:datastoreItem xmlns:ds="http://schemas.openxmlformats.org/officeDocument/2006/customXml" ds:itemID="{4D842ED3-CE33-42CC-B31E-0C554769B8D2}"/>
</file>

<file path=customXml/itemProps3.xml><?xml version="1.0" encoding="utf-8"?>
<ds:datastoreItem xmlns:ds="http://schemas.openxmlformats.org/officeDocument/2006/customXml" ds:itemID="{F7A8EF80-67B2-448C-90D8-961B2039916D}"/>
</file>

<file path=docProps/app.xml><?xml version="1.0" encoding="utf-8"?>
<Properties xmlns="http://schemas.openxmlformats.org/officeDocument/2006/extended-properties" xmlns:vt="http://schemas.openxmlformats.org/officeDocument/2006/docPropsVTypes">
  <TotalTime>1793</TotalTime>
  <Words>1512</Words>
  <Application>Microsoft Office PowerPoint</Application>
  <PresentationFormat>Widescreen</PresentationFormat>
  <Paragraphs>259</Paragraphs>
  <Slides>40</Slides>
  <Notes>23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Calibri Light</vt:lpstr>
      <vt:lpstr>Courier New</vt:lpstr>
      <vt:lpstr>Tahoma</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Approaches to Effective Safety Management</vt:lpstr>
      <vt:lpstr>OTHER SAFETY ISSUES</vt:lpstr>
      <vt:lpstr>Phases of Accident Investigation</vt:lpstr>
      <vt:lpstr>Workplace Health issues</vt:lpstr>
      <vt:lpstr>PowerPoint Presentation</vt:lpstr>
      <vt:lpstr>Workplace Violence</vt:lpstr>
      <vt:lpstr>PowerPoint Presentation</vt:lpstr>
      <vt:lpstr>SECURITY MANAGEMENT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Samah Mustafa</cp:lastModifiedBy>
  <cp:revision>87</cp:revision>
  <dcterms:created xsi:type="dcterms:W3CDTF">2023-04-29T09:08:00Z</dcterms:created>
  <dcterms:modified xsi:type="dcterms:W3CDTF">2024-08-10T14:55:46Z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