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2"/>
  </p:notesMasterIdLst>
  <p:sldIdLst>
    <p:sldId id="484" r:id="rId2"/>
    <p:sldId id="303" r:id="rId3"/>
    <p:sldId id="276" r:id="rId4"/>
    <p:sldId id="521" r:id="rId5"/>
    <p:sldId id="558" r:id="rId6"/>
    <p:sldId id="564" r:id="rId7"/>
    <p:sldId id="565" r:id="rId8"/>
    <p:sldId id="566" r:id="rId9"/>
    <p:sldId id="567" r:id="rId10"/>
    <p:sldId id="568" r:id="rId11"/>
    <p:sldId id="569" r:id="rId12"/>
    <p:sldId id="573" r:id="rId13"/>
    <p:sldId id="601" r:id="rId14"/>
    <p:sldId id="570" r:id="rId15"/>
    <p:sldId id="571" r:id="rId16"/>
    <p:sldId id="574" r:id="rId17"/>
    <p:sldId id="577" r:id="rId18"/>
    <p:sldId id="578" r:id="rId19"/>
    <p:sldId id="579" r:id="rId20"/>
    <p:sldId id="580" r:id="rId21"/>
    <p:sldId id="581" r:id="rId22"/>
    <p:sldId id="583" r:id="rId23"/>
    <p:sldId id="585" r:id="rId24"/>
    <p:sldId id="584" r:id="rId25"/>
    <p:sldId id="586" r:id="rId26"/>
    <p:sldId id="587" r:id="rId27"/>
    <p:sldId id="588" r:id="rId28"/>
    <p:sldId id="589" r:id="rId29"/>
    <p:sldId id="582" r:id="rId30"/>
    <p:sldId id="594" r:id="rId31"/>
    <p:sldId id="595" r:id="rId32"/>
    <p:sldId id="593" r:id="rId33"/>
    <p:sldId id="590" r:id="rId34"/>
    <p:sldId id="591" r:id="rId35"/>
    <p:sldId id="592" r:id="rId36"/>
    <p:sldId id="596" r:id="rId37"/>
    <p:sldId id="597" r:id="rId38"/>
    <p:sldId id="598" r:id="rId39"/>
    <p:sldId id="599" r:id="rId40"/>
    <p:sldId id="600" r:id="rId41"/>
    <p:sldId id="561" r:id="rId42"/>
    <p:sldId id="602" r:id="rId43"/>
    <p:sldId id="603" r:id="rId44"/>
    <p:sldId id="604" r:id="rId45"/>
    <p:sldId id="605" r:id="rId46"/>
    <p:sldId id="606" r:id="rId47"/>
    <p:sldId id="607" r:id="rId48"/>
    <p:sldId id="608" r:id="rId49"/>
    <p:sldId id="609" r:id="rId50"/>
    <p:sldId id="349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4"/>
            <p14:sldId id="303"/>
            <p14:sldId id="276"/>
            <p14:sldId id="521"/>
            <p14:sldId id="558"/>
            <p14:sldId id="564"/>
            <p14:sldId id="565"/>
            <p14:sldId id="566"/>
            <p14:sldId id="567"/>
            <p14:sldId id="568"/>
            <p14:sldId id="569"/>
            <p14:sldId id="573"/>
            <p14:sldId id="601"/>
            <p14:sldId id="570"/>
            <p14:sldId id="571"/>
            <p14:sldId id="574"/>
            <p14:sldId id="577"/>
            <p14:sldId id="578"/>
            <p14:sldId id="579"/>
            <p14:sldId id="580"/>
            <p14:sldId id="581"/>
            <p14:sldId id="583"/>
            <p14:sldId id="585"/>
            <p14:sldId id="584"/>
            <p14:sldId id="586"/>
            <p14:sldId id="587"/>
            <p14:sldId id="588"/>
            <p14:sldId id="589"/>
            <p14:sldId id="582"/>
            <p14:sldId id="594"/>
            <p14:sldId id="595"/>
            <p14:sldId id="593"/>
            <p14:sldId id="590"/>
            <p14:sldId id="591"/>
            <p14:sldId id="592"/>
            <p14:sldId id="596"/>
            <p14:sldId id="597"/>
            <p14:sldId id="598"/>
            <p14:sldId id="599"/>
            <p14:sldId id="600"/>
            <p14:sldId id="561"/>
            <p14:sldId id="602"/>
            <p14:sldId id="603"/>
            <p14:sldId id="604"/>
            <p14:sldId id="605"/>
            <p14:sldId id="606"/>
            <p14:sldId id="607"/>
            <p14:sldId id="608"/>
            <p14:sldId id="609"/>
            <p14:sldId id="34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C748"/>
    <a:srgbClr val="000000"/>
    <a:srgbClr val="669BBC"/>
    <a:srgbClr val="2D3956"/>
    <a:srgbClr val="8E5A6D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56E84B-ED90-DF6F-8527-752C3CB3DFE8}" v="8" dt="2025-12-11T17:33:38.0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5/10/relationships/revisionInfo" Target="revisionInfo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0580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150257C-F063-4712-86B9-6B30CE114C0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056458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6A67A1-AA69-46FE-9FEA-358EC9C58E6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45707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0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12/12/2025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4" r:id="rId14"/>
    <p:sldLayoutId id="2147483665" r:id="rId15"/>
    <p:sldLayoutId id="2147483666" r:id="rId16"/>
    <p:sldLayoutId id="2147483667" r:id="rId17"/>
    <p:sldLayoutId id="2147483668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18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20.sv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6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1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2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05196" y="4455754"/>
            <a:ext cx="5188387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>
                <a:solidFill>
                  <a:schemeClr val="bg1"/>
                </a:solidFill>
                <a:latin typeface="Times New Roman"/>
                <a:cs typeface="Times New Roman"/>
              </a:rPr>
              <a:t>Prepared by Dr. Hamada I. AbdulWakel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3809056" cy="212365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B0F0"/>
                </a:solidFill>
                <a:latin typeface="Times New Roman"/>
                <a:cs typeface="Times New Roman"/>
              </a:rPr>
              <a:t>Programming </a:t>
            </a:r>
            <a:b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400" b="1">
                <a:solidFill>
                  <a:srgbClr val="00B0F0"/>
                </a:solidFill>
                <a:latin typeface="Times New Roman"/>
                <a:cs typeface="Times New Roman"/>
              </a:rPr>
              <a:t>Foundations in</a:t>
            </a:r>
          </a:p>
          <a:p>
            <a:r>
              <a:rPr lang="en-US" sz="4400" b="1">
                <a:solidFill>
                  <a:srgbClr val="00B0F0"/>
                </a:solidFill>
                <a:latin typeface="Times New Roman"/>
                <a:cs typeface="Times New Roman"/>
              </a:rPr>
              <a:t>Python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/>
                <a:cs typeface="Times New Roman"/>
              </a:rPr>
              <a:t>Lecture 10</a:t>
            </a:r>
            <a:endParaRPr lang="en-US" sz="2800" b="1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7B1083B8-7F24-C9AF-FA88-CAB8BE99D4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28545" y="198943"/>
            <a:ext cx="2876694" cy="1357799"/>
          </a:xfrm>
          <a:prstGeom prst="rect">
            <a:avLst/>
          </a:prstGeom>
        </p:spPr>
      </p:pic>
      <p:pic>
        <p:nvPicPr>
          <p:cNvPr id="2" name="Picture 1" descr="A person typing on a computer&#10;&#10;Description automatically generated">
            <a:extLst>
              <a:ext uri="{FF2B5EF4-FFF2-40B4-BE49-F238E27FC236}">
                <a16:creationId xmlns:a16="http://schemas.microsoft.com/office/drawing/2014/main" id="{08D4FAB9-1930-430F-E48C-6D35988808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891" y="-329242"/>
            <a:ext cx="7415840" cy="741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857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5747181" y="2785710"/>
            <a:ext cx="5947334" cy="138499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Times New Roman"/>
                <a:cs typeface="Times New Roman"/>
              </a:rPr>
              <a:t>File Handling and </a:t>
            </a:r>
            <a:endParaRPr lang="en-US" dirty="0">
              <a:solidFill>
                <a:srgbClr val="000000"/>
              </a:solidFill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r>
              <a:rPr lang="en-US" sz="4200" b="1" dirty="0">
                <a:solidFill>
                  <a:srgbClr val="00B0F0"/>
                </a:solidFill>
                <a:latin typeface="Times New Roman"/>
                <a:cs typeface="Times New Roman"/>
              </a:rPr>
              <a:t>Graphical User Interface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5852776" y="423226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Times New Roman"/>
                <a:cs typeface="Times New Roman"/>
              </a:rPr>
              <a:t>Lecture 10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B0F0"/>
                </a:solidFill>
                <a:latin typeface="Times New Roman"/>
                <a:cs typeface="Times New Roman"/>
              </a:rPr>
              <a:t>Dr. Hamada I. AbdulWakel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FA5D44C7-1F20-0684-5315-73F4013F0EB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13679" y="372325"/>
            <a:ext cx="2457656" cy="670874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ACE76E66-5FF1-83D6-4EAC-3853027A6FD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264625" y="248508"/>
            <a:ext cx="2470340" cy="1166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019069"/>
            <a:ext cx="454901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RECAP: LECTURE 9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5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solidFill>
                <a:srgbClr val="2D3956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operator overloading.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Inheritance and polymorphism.</a:t>
            </a:r>
          </a:p>
          <a:p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>
              <a:buFont typeface="Arial,Sans-Serif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019069"/>
            <a:ext cx="4549013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LECTURE MAIN POINTS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5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meaning of file handling.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file operations.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Command-line vs. Graphical-user interfaces.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 GUI module in python.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3070591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15696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Since RAM is volatile (which loses its data when the computer is turned off).</a:t>
            </a:r>
          </a:p>
          <a:p>
            <a:pPr marL="285750" indent="-285750">
              <a:buFont typeface="Arial,Sans-Serif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Files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are named locations on disk to store related information. </a:t>
            </a: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They are used to permanently store data in a non-volatile memory (e.g. hard disk).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FILES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26EC19A4-E7E9-8C72-7EB1-58490443CB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4928" y="3588474"/>
            <a:ext cx="3275161" cy="2412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1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5086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syntax of opening a file is: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 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File_object_name = open(filename, mode)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"filename" is a </a:t>
            </a: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string 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argument which specify filename along with its path.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mode is a </a:t>
            </a: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string 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argument which used to specify how file will be used.</a:t>
            </a: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742950" lvl="1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reading mode represented by 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"r"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writing mode represented by 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"w"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appending mode represented by </a:t>
            </a:r>
            <a:r>
              <a:rPr lang="en-US" sz="2400">
                <a:solidFill>
                  <a:srgbClr val="00B0F0"/>
                </a:solidFill>
                <a:latin typeface="Times New Roman"/>
                <a:cs typeface="Times New Roman"/>
              </a:rPr>
              <a:t>"a"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FILE OPENING</a:t>
            </a:r>
            <a:endParaRPr lang="en-US" sz="2800" b="1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9965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When we are done with performing operations on the file, we need to properly close the file.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Closing a file will free up the resources that were tied with the file.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syntax for closing a file is: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File_object_name.close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CLOSING</a:t>
            </a:r>
          </a:p>
        </p:txBody>
      </p:sp>
    </p:spTree>
    <p:extLst>
      <p:ext uri="{BB962C8B-B14F-4D97-AF65-F5344CB8AC3E}">
        <p14:creationId xmlns:p14="http://schemas.microsoft.com/office/powerpoint/2010/main" val="2801809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If an exception occurs when we are performing some operation with the file, the code exits without closing the file. So, we use 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cs typeface="Times New Roman"/>
              </a:rPr>
              <a:t>try .. finally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statement.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try: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File_object_name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= open(filename, mode)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finally: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File_object_name.close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CLOSING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404625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best way to close a file is by using the 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cs typeface="Times New Roman"/>
              </a:rPr>
              <a:t>with 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statement. </a:t>
            </a:r>
            <a:endParaRPr lang="en-US"/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This ensures that the file is closed when the block inside the with statement is exited.</a:t>
            </a:r>
            <a:endParaRPr lang="en-US"/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If an exception occurs before the end of the block, it will close the file before the exception is caught.</a:t>
            </a:r>
          </a:p>
          <a:p>
            <a:pPr marL="285750" indent="-285750" algn="just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algn="just"/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 with open(filename, mode) as f:</a:t>
            </a:r>
          </a:p>
          <a:p>
            <a:pPr algn="just"/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#file operations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CLOSING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4095055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We must open the file in reading 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cs typeface="Times New Roman"/>
              </a:rPr>
              <a:t>r 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mode.</a:t>
            </a: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To read data back from the file you need one of these methods: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read([number])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: return specified number of characters from the file. </a:t>
            </a:r>
          </a:p>
          <a:p>
            <a:pPr marL="1257300" lvl="2" indent="-34290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If the number is omitted, it will read the entire content.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readline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: returns the next line of the file.</a:t>
            </a:r>
          </a:p>
          <a:p>
            <a:pPr marL="742950" lvl="1" indent="-285750">
              <a:buFont typeface="Arial,Sans-Serif"/>
              <a:buChar char="•"/>
            </a:pP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readlines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: read all the lines as a list of strings.</a:t>
            </a:r>
          </a:p>
          <a:p>
            <a:pPr marL="285750" indent="-285750">
              <a:buFont typeface="Arial,Sans-Serif"/>
              <a:buChar char="•"/>
            </a:pPr>
            <a:endParaRPr lang="en-US" sz="2400" b="1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b="1" dirty="0" err="1">
                <a:solidFill>
                  <a:srgbClr val="2D3956"/>
                </a:solidFill>
                <a:latin typeface="Times New Roman"/>
                <a:cs typeface="Times New Roman"/>
              </a:rPr>
              <a:t>FileNotFoundError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cs typeface="Times New Roman"/>
              </a:rPr>
              <a:t> 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is the error generated if the file you try to read is not exists.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READING DATA</a:t>
            </a:r>
          </a:p>
        </p:txBody>
      </p:sp>
    </p:spTree>
    <p:extLst>
      <p:ext uri="{BB962C8B-B14F-4D97-AF65-F5344CB8AC3E}">
        <p14:creationId xmlns:p14="http://schemas.microsoft.com/office/powerpoint/2010/main" val="694121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Code: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 f = open("myfile.txt", 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"r"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   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# open file in current directory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  f = open("</a:t>
            </a:r>
            <a:r>
              <a:rPr lang="en-US"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D: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cs typeface="Times New Roman"/>
              </a:rPr>
              <a:t>\\path\\to\\myfile.txt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", 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"r"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   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# specifying full path in Windows</a:t>
            </a:r>
            <a:endParaRPr lang="en-US" sz="2400" b="1">
              <a:solidFill>
                <a:srgbClr val="FFC000"/>
              </a:solidFill>
              <a:latin typeface="Times New Roman"/>
              <a:ea typeface="Calibri" panose="020F0502020204030204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        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f = open("/path/to/myfile.txt", </a:t>
            </a:r>
            <a:r>
              <a:rPr lang="en-US"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"r"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)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# specifying full path in Linux</a:t>
            </a:r>
            <a:endParaRPr lang="en-US" sz="24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# return the file name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print( f.name )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 # return the file opening mode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print(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f.mode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 )     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 # check if the file close or not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print(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f.closed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 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READING DATA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163339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6009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Code: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    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f = open("myfile.txt", </a:t>
            </a:r>
            <a:r>
              <a:rPr lang="en-US" sz="2000" b="1" dirty="0">
                <a:solidFill>
                  <a:srgbClr val="FFC000"/>
                </a:solidFill>
                <a:latin typeface="Times New Roman"/>
                <a:cs typeface="Times New Roman"/>
              </a:rPr>
              <a:t>"r"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)                   </a:t>
            </a:r>
            <a:endParaRPr lang="en-US" sz="2000" b="1" dirty="0">
              <a:solidFill>
                <a:srgbClr val="FFC000"/>
              </a:solidFill>
              <a:latin typeface="Times New Roman"/>
              <a:cs typeface="Times New Roman"/>
            </a:endParaRP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f = open("</a:t>
            </a:r>
            <a:r>
              <a:rPr lang="en-US"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D:</a:t>
            </a:r>
            <a:r>
              <a:rPr lang="en-US" sz="2000" b="1" dirty="0">
                <a:solidFill>
                  <a:srgbClr val="00B0F0"/>
                </a:solidFill>
                <a:latin typeface="Times New Roman"/>
                <a:cs typeface="Times New Roman"/>
              </a:rPr>
              <a:t>\\path\\to\\myfile.txt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", </a:t>
            </a:r>
            <a:r>
              <a:rPr lang="en-US" sz="2000" b="1" dirty="0">
                <a:solidFill>
                  <a:srgbClr val="FFC000"/>
                </a:solidFill>
                <a:latin typeface="Times New Roman"/>
                <a:cs typeface="Times New Roman"/>
              </a:rPr>
              <a:t>"r"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)    # Windows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                </a:t>
            </a:r>
            <a:r>
              <a:rPr lang="en-US" sz="2000" dirty="0">
                <a:solidFill>
                  <a:srgbClr val="FF0000"/>
                </a:solidFill>
                <a:latin typeface="Times New Roman"/>
                <a:cs typeface="Times New Roman"/>
              </a:rPr>
              <a:t>f = open("/path/to/myfile.txt", </a:t>
            </a:r>
            <a:r>
              <a:rPr lang="en-US" sz="2000" b="1" dirty="0">
                <a:solidFill>
                  <a:srgbClr val="FF0000"/>
                </a:solidFill>
                <a:latin typeface="Times New Roman"/>
                <a:cs typeface="Times New Roman"/>
              </a:rPr>
              <a:t>"r"</a:t>
            </a:r>
            <a:r>
              <a:rPr lang="en-US" sz="2000" dirty="0">
                <a:solidFill>
                  <a:srgbClr val="FF0000"/>
                </a:solidFill>
                <a:latin typeface="Times New Roman"/>
                <a:cs typeface="Times New Roman"/>
              </a:rPr>
              <a:t>)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  # Linux</a:t>
            </a:r>
            <a:endParaRPr lang="en-US" dirty="0"/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print( 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f.read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(10) )</a:t>
            </a: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print( 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f.read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() )     </a:t>
            </a:r>
            <a:endParaRPr lang="en-US" sz="2000">
              <a:ea typeface="Calibri"/>
              <a:cs typeface="Calibri"/>
            </a:endParaRP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print( 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f.readline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() )</a:t>
            </a: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 lines = 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f.readlines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for 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i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in lines:</a:t>
            </a: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print(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i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</a:p>
          <a:p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 </a:t>
            </a:r>
            <a:r>
              <a:rPr lang="en-US" sz="2000" err="1">
                <a:solidFill>
                  <a:srgbClr val="00B0F0"/>
                </a:solidFill>
                <a:latin typeface="Times New Roman"/>
                <a:cs typeface="Times New Roman"/>
              </a:rPr>
              <a:t>f.close</a:t>
            </a:r>
            <a:r>
              <a:rPr lang="en-US" sz="2000" dirty="0">
                <a:solidFill>
                  <a:srgbClr val="00B0F0"/>
                </a:solidFill>
                <a:latin typeface="Times New Roman"/>
                <a:cs typeface="Times New Roman"/>
              </a:rPr>
              <a:t>()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READING DATA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92227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Code: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    </a:t>
            </a:r>
            <a:endParaRPr lang="en-US" sz="2000" dirty="0">
              <a:solidFill>
                <a:srgbClr val="00B0F0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READING DATA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pic>
        <p:nvPicPr>
          <p:cNvPr id="4" name="Picture 3" descr="A computer screen shot of a computer&#10;&#10;AI-generated content may be incorrect.">
            <a:extLst>
              <a:ext uri="{FF2B5EF4-FFF2-40B4-BE49-F238E27FC236}">
                <a16:creationId xmlns:a16="http://schemas.microsoft.com/office/drawing/2014/main" id="{C0625E80-150E-554A-7FFF-E5FA3D874F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0432" y="2807489"/>
            <a:ext cx="9236675" cy="312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53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We need to open it in write w, append a or exclusive creation x mode.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We need to be careful with the w mode, as it will overwrite into the file if it already exists.</a:t>
            </a: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0A1F61"/>
                </a:solidFill>
                <a:latin typeface="Arial"/>
                <a:cs typeface="Arial"/>
              </a:rPr>
              <a:t>  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import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os.chdir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</a:t>
            </a:r>
            <a:r>
              <a:rPr lang="en-US"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D: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cs typeface="Times New Roman"/>
              </a:rPr>
              <a:t>\\path\\to\\the\\folder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")                  </a:t>
            </a:r>
            <a:r>
              <a:rPr lang="en-US" sz="2400" err="1">
                <a:solidFill>
                  <a:srgbClr val="FF0000"/>
                </a:solidFill>
                <a:latin typeface="Times New Roman"/>
                <a:cs typeface="Times New Roman"/>
              </a:rPr>
              <a:t>os.chdir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("/path/to/the/folder/")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                          with open("myfile.txt",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"w"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 as f:</a:t>
            </a:r>
            <a:endParaRPr lang="en-US">
              <a:ea typeface="Calibri"/>
              <a:cs typeface="Calibri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f.write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("My Name: Hamada I.")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f.write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("I'm a teacher at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\n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" )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WRITING DATA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pic>
        <p:nvPicPr>
          <p:cNvPr id="7" name="Picture 6" descr="A penguin with yellow feet&#10;&#10;AI-generated content may be incorrect.">
            <a:extLst>
              <a:ext uri="{FF2B5EF4-FFF2-40B4-BE49-F238E27FC236}">
                <a16:creationId xmlns:a16="http://schemas.microsoft.com/office/drawing/2014/main" id="{549C043F-0BA6-DBD1-8486-8C7F28F326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1989" y="3714879"/>
            <a:ext cx="445617" cy="530055"/>
          </a:xfrm>
          <a:prstGeom prst="rect">
            <a:avLst/>
          </a:prstGeom>
        </p:spPr>
      </p:pic>
      <p:pic>
        <p:nvPicPr>
          <p:cNvPr id="11" name="Picture 10" descr="A logo of a microsoft company&#10;&#10;AI-generated content may be incorrect.">
            <a:extLst>
              <a:ext uri="{FF2B5EF4-FFF2-40B4-BE49-F238E27FC236}">
                <a16:creationId xmlns:a16="http://schemas.microsoft.com/office/drawing/2014/main" id="{C30B087D-A788-7DAA-2D9A-8F38D5970E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762" y="4581653"/>
            <a:ext cx="598531" cy="557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20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19697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import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</a:t>
            </a:r>
            <a:endParaRPr lang="en-US" sz="2400" dirty="0">
              <a:solidFill>
                <a:srgbClr val="00B0F0"/>
              </a:solidFill>
              <a:latin typeface="Times New Roman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os.chdir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</a:t>
            </a:r>
            <a:r>
              <a:rPr lang="en-US"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D: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cs typeface="Times New Roman"/>
              </a:rPr>
              <a:t>\\path\\to\\the\\folder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")             </a:t>
            </a:r>
            <a:r>
              <a:rPr lang="en-US" sz="2400" err="1">
                <a:solidFill>
                  <a:srgbClr val="FF0000"/>
                </a:solidFill>
                <a:latin typeface="Times New Roman"/>
                <a:cs typeface="Times New Roman"/>
              </a:rPr>
              <a:t>os.chdir</a:t>
            </a:r>
            <a:r>
              <a:rPr lang="en-US" sz="2400" dirty="0">
                <a:solidFill>
                  <a:srgbClr val="FF0000"/>
                </a:solidFill>
                <a:latin typeface="Times New Roman"/>
                <a:cs typeface="Times New Roman"/>
              </a:rPr>
              <a:t>("/path/to/the/folder/")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</a:t>
            </a:r>
            <a:b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</a:b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with open("myfile.txt", </a:t>
            </a:r>
            <a:r>
              <a:rPr lang="en-US" sz="2400" b="1" dirty="0">
                <a:solidFill>
                  <a:srgbClr val="FFC000"/>
                </a:solidFill>
                <a:latin typeface="Times New Roman"/>
                <a:cs typeface="Times New Roman"/>
              </a:rPr>
              <a:t>"a"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 as f:</a:t>
            </a:r>
            <a:endParaRPr lang="en-US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f.write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("Midocean University")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WRITING DATA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  <p:pic>
        <p:nvPicPr>
          <p:cNvPr id="7" name="Picture 6" descr="A logo of a microsoft company&#10;&#10;AI-generated content may be incorrect.">
            <a:extLst>
              <a:ext uri="{FF2B5EF4-FFF2-40B4-BE49-F238E27FC236}">
                <a16:creationId xmlns:a16="http://schemas.microsoft.com/office/drawing/2014/main" id="{AC7CBEA1-F7DE-7B9B-FB60-396E518FBD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680" y="3428356"/>
            <a:ext cx="598531" cy="557342"/>
          </a:xfrm>
          <a:prstGeom prst="rect">
            <a:avLst/>
          </a:prstGeom>
        </p:spPr>
      </p:pic>
      <p:pic>
        <p:nvPicPr>
          <p:cNvPr id="12" name="Picture 11" descr="A penguin with yellow feet&#10;&#10;AI-generated content may be incorrect.">
            <a:extLst>
              <a:ext uri="{FF2B5EF4-FFF2-40B4-BE49-F238E27FC236}">
                <a16:creationId xmlns:a16="http://schemas.microsoft.com/office/drawing/2014/main" id="{16CB9F37-BB26-C152-5883-36FA5E0C8C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6448" y="2396825"/>
            <a:ext cx="445617" cy="530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970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The 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cs typeface="Times New Roman"/>
              </a:rPr>
              <a:t>os</a:t>
            </a: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 module provides methods that help to perform file-processing operations, such as renaming and deleting. </a:t>
            </a:r>
            <a:endParaRPr lang="en-US" dirty="0"/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To rename an existing file, rename() method is used.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 panose="020F0502020204030204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It takes two arguments, current file name and new file name.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Syntax: 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os.rename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current_file_name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, </a:t>
            </a:r>
            <a:r>
              <a:rPr lang="en-US" sz="2400" err="1">
                <a:solidFill>
                  <a:srgbClr val="00B0F0"/>
                </a:solidFill>
                <a:latin typeface="Times New Roman"/>
                <a:cs typeface="Times New Roman"/>
              </a:rPr>
              <a:t>new_file_name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  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cs typeface="Times New Roman"/>
              </a:rPr>
              <a:t>os.remove</a:t>
            </a:r>
            <a:r>
              <a:rPr lang="en-US" sz="2400" dirty="0">
                <a:solidFill>
                  <a:srgbClr val="00B0F0"/>
                </a:solidFill>
                <a:latin typeface="Times New Roman"/>
                <a:cs typeface="Times New Roman"/>
              </a:rPr>
              <a:t>(filename)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FILE RENAMING AND DELETING</a:t>
            </a:r>
          </a:p>
        </p:txBody>
      </p:sp>
    </p:spTree>
    <p:extLst>
      <p:ext uri="{BB962C8B-B14F-4D97-AF65-F5344CB8AC3E}">
        <p14:creationId xmlns:p14="http://schemas.microsoft.com/office/powerpoint/2010/main" val="3728929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 command-line interface (CLI):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takes input from the user via text commands entered in a terminal or console window. </a:t>
            </a:r>
            <a:endParaRPr lang="en-US" sz="2400" b="1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CLI features:</a:t>
            </a: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Based on commands a user inputs in the terminal.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More efficient and faster since it doesn't require much memory or processing power as the entire interaction is performed in a terminal window.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Requires memorizing commands, which sometimes have complex syntax and many arguments.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Takes input from the keyboard.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Users cannot change CLI's appearance.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COMMAND LINE INTERFACE</a:t>
            </a:r>
          </a:p>
        </p:txBody>
      </p:sp>
      <p:pic>
        <p:nvPicPr>
          <p:cNvPr id="7" name="Picture 6" descr="A screenshot of a phone&#10;&#10;Description automatically generated">
            <a:extLst>
              <a:ext uri="{FF2B5EF4-FFF2-40B4-BE49-F238E27FC236}">
                <a16:creationId xmlns:a16="http://schemas.microsoft.com/office/drawing/2014/main" id="{71BA630A-0E28-7B8F-6516-0087150A8B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0468" y="4964771"/>
            <a:ext cx="1759969" cy="1083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309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 graphical-user interface (GUI) version: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based on graphics and visual elements, allowing users to interact with the system using a keyboard and a mouse. </a:t>
            </a:r>
            <a:endParaRPr lang="en-US" dirty="0"/>
          </a:p>
          <a:p>
            <a:pPr marL="285750" indent="-285750" algn="just">
              <a:buFont typeface="Arial,Sans-Serif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GUI features:</a:t>
            </a: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Based on visual elements such as icons, buttons, windows, dialog boxes, etc.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Requires more memory and processing power due to many graphical components that need to be loaded.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Icons method reduces the required knowledge level.</a:t>
            </a:r>
            <a:endParaRPr lang="en-US"/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Takes input from the mouse and keyboard.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Appearance can be modified to suit the users' needs.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GRAPHICAL USER INTERFACE</a:t>
            </a:r>
          </a:p>
        </p:txBody>
      </p:sp>
      <p:pic>
        <p:nvPicPr>
          <p:cNvPr id="4" name="Picture 3" descr="A computer screen with a magnifying glass&#10;&#10;Description automatically generated">
            <a:extLst>
              <a:ext uri="{FF2B5EF4-FFF2-40B4-BE49-F238E27FC236}">
                <a16:creationId xmlns:a16="http://schemas.microsoft.com/office/drawing/2014/main" id="{DCE35445-352A-A0F3-91E9-220F5FB7EF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398" y="4562205"/>
            <a:ext cx="1515015" cy="1529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988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In GUI, the user-generated events (i.e., mouse clicks, button clicks) trigger operations in the program to respond by pulling in inputs, processing them, and displaying results.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EVENT-DRIVEN PROGRAMMING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7" name="Picture 6" descr="A screen shot of a computer&#10;&#10;Description automatically generated">
            <a:extLst>
              <a:ext uri="{FF2B5EF4-FFF2-40B4-BE49-F238E27FC236}">
                <a16:creationId xmlns:a16="http://schemas.microsoft.com/office/drawing/2014/main" id="{00559399-3B29-FC76-4EEA-4A9757F38A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0566" y="3511671"/>
            <a:ext cx="5132717" cy="2544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05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For GUI, there are a number of modules used to create UI:</a:t>
            </a:r>
            <a:endParaRPr lang="en-US" dirty="0"/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PyGUI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.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Wax.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Pyforms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PySimpleGUI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.</a:t>
            </a: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.</a:t>
            </a:r>
            <a:endParaRPr lang="en-US" dirty="0">
              <a:solidFill>
                <a:srgbClr val="00B0F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….., and more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GUI MODULES</a:t>
            </a:r>
            <a:endParaRPr lang="en-US" sz="28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03003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is the standard GUI library for Python. </a:t>
            </a:r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provides a fast and easy way to create GUI applications. </a:t>
            </a:r>
            <a:endParaRPr lang="en-US"/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provides a powerful object-oriented interface to the Tk GUI toolkit.</a:t>
            </a:r>
            <a:endParaRPr lang="en-US">
              <a:cs typeface="Calibri"/>
            </a:endParaRPr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is included with Python as a library. 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285750" indent="-285750" algn="just">
              <a:buFont typeface="Arial,Sans-Serif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To use it:     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from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import *</a:t>
            </a:r>
            <a:endParaRPr lang="en-US" sz="240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MODULE</a:t>
            </a:r>
          </a:p>
        </p:txBody>
      </p:sp>
    </p:spTree>
    <p:extLst>
      <p:ext uri="{BB962C8B-B14F-4D97-AF65-F5344CB8AC3E}">
        <p14:creationId xmlns:p14="http://schemas.microsoft.com/office/powerpoint/2010/main" val="29020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 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messagebox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module is used to display the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message boxes in the python applications. </a:t>
            </a:r>
            <a:endParaRPr lang="en-US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There are the various functions which are used to </a:t>
            </a:r>
            <a:endParaRPr lang="en-US" dirty="0"/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display the relevant messages depending upon the 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application requirements.</a:t>
            </a:r>
            <a:endParaRPr lang="en-US" dirty="0"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240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MESSAGE BOXES</a:t>
            </a:r>
          </a:p>
        </p:txBody>
      </p:sp>
      <p:pic>
        <p:nvPicPr>
          <p:cNvPr id="7" name="Picture 6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207FCB34-43DF-B2F4-014B-91BDE56011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8637" y="1846053"/>
            <a:ext cx="3644537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072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To create a 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messagebox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:</a:t>
            </a:r>
            <a:endParaRPr lang="en-US" dirty="0"/>
          </a:p>
          <a:p>
            <a:pPr algn="just"/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messagebox.function_name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(title, message [, options])</a:t>
            </a:r>
          </a:p>
          <a:p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2400" b="1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function_name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It represents an appropriate message box function.</a:t>
            </a:r>
          </a:p>
          <a:p>
            <a:pPr marL="742950" lvl="1" indent="-285750" algn="just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title: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It is a string which is shown as a title of a message box.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message: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It is the string to be displayed as a message on the message box.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 algn="just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options: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There are various options which can be used to configure the message dialog box.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MESSAGE BOXES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778169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from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import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messagebox.showinfo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title","Information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messagebox.showwarning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title","Warning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")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messagebox.showerror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title","Error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messagebox.askquestion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("title", "Do you love GUI?")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response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messagebox.askyesnocancel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("title", "Do you love GUI?")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 print(response)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MESSAGE BOXES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3569428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 frame is a rectangular region on the screen. 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It is used to organize a group of widgets.</a:t>
            </a: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An empty 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top-level window can be created by using the following steps: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import the 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module.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Create the main application window.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Add the widgets like labels, buttons, frames, etc.</a:t>
            </a:r>
            <a:endParaRPr lang="en-US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Call the main event loop so that </a:t>
            </a:r>
            <a:r>
              <a:rPr lang="en-US" sz="240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listening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to the events</a:t>
            </a:r>
            <a:endParaRPr lang="en-US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pPr lvl="1"/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and perform the actions on the frame.</a:t>
            </a:r>
            <a:endParaRPr lang="en-US" dirty="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FRAME</a:t>
            </a: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C6D627-324E-8B74-74B8-99DEBA73DB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8005" y="3651849"/>
            <a:ext cx="1933575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672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708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</a:t>
            </a:r>
            <a:r>
              <a:rPr lang="en-US" sz="2600" dirty="0">
                <a:solidFill>
                  <a:srgbClr val="0A1F61"/>
                </a:solidFill>
                <a:latin typeface="Calibri"/>
                <a:ea typeface="+mn-lt"/>
                <a:cs typeface="Calibri"/>
              </a:rPr>
              <a:t>            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from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import *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mainFrame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= Tk()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mainFrame.title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("The main frame title")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mainFrame.geometry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("300x300")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mainFrame.mainloop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   </a:t>
            </a:r>
            <a:r>
              <a:rPr lang="en-US" sz="2400" dirty="0">
                <a:solidFill>
                  <a:srgbClr val="FFC000"/>
                </a:solidFill>
                <a:latin typeface="Times New Roman"/>
                <a:ea typeface="+mn-lt"/>
                <a:cs typeface="Times New Roman"/>
              </a:rPr>
              <a:t>#listens for events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FRAME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783498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WIDGETS</a:t>
            </a: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433FA30-0A6F-24EC-B411-737A3595EA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2611" y="1940044"/>
            <a:ext cx="3121325" cy="3954133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73387129-63EF-0714-CEFB-7DF7AA59F4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2315" y="2025410"/>
            <a:ext cx="4690434" cy="387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9812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 widget is a graphical component on the screen.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Any widget can be added using this syntax:</a:t>
            </a:r>
            <a:endParaRPr lang="en-US" dirty="0">
              <a:cs typeface="Calibri"/>
            </a:endParaRP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  </a:t>
            </a:r>
          </a:p>
          <a:p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widget_var_name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=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widgetName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(parent, option = placeholder)</a:t>
            </a:r>
          </a:p>
          <a:p>
            <a:pPr algn="just"/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 </a:t>
            </a:r>
          </a:p>
          <a:p>
            <a:pPr algn="just"/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Where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parent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is the argument for the parent frame while 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option 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is a placeholder that can have various values differ from widget to the other.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WIDGETS</a:t>
            </a:r>
            <a:endParaRPr lang="en-US" sz="2800" dirty="0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C0FAB6-7CAB-66C4-F287-188DEA39A6BE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387856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Label widget: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</a:t>
            </a:r>
            <a:endParaRPr lang="en-US"/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Display box where you can place text or images. 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 text displayed by this widget can be updated at any time you want.</a:t>
            </a:r>
            <a:endParaRPr lang="en-US">
              <a:cs typeface="Calibri"/>
            </a:endParaRPr>
          </a:p>
          <a:p>
            <a:pPr lvl="1"/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label = Label(root, text = "Label text" )</a:t>
            </a:r>
          </a:p>
          <a:p>
            <a:pPr lvl="1"/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Button widget: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Used to perform an action when clicked. </a:t>
            </a:r>
            <a:endParaRPr lang="en-US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742950" lvl="1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You can attach a function or a method to a button, which is called automatically when you click the button.</a:t>
            </a:r>
            <a:endParaRPr lang="en-US">
              <a:cs typeface="Calibri" panose="020F0502020204030204"/>
            </a:endParaRPr>
          </a:p>
          <a:p>
            <a:pPr lvl="1"/>
            <a:r>
              <a:rPr lang="en-US" sz="2600" dirty="0">
                <a:solidFill>
                  <a:srgbClr val="0A1F61"/>
                </a:solidFill>
                <a:ea typeface="+mn-lt"/>
                <a:cs typeface="+mn-lt"/>
              </a:rPr>
              <a:t> </a:t>
            </a:r>
            <a:r>
              <a:rPr lang="en-US" sz="2600" dirty="0">
                <a:solidFill>
                  <a:srgbClr val="0A1F61"/>
                </a:solidFill>
                <a:latin typeface="Calibri"/>
                <a:ea typeface="+mn-lt"/>
                <a:cs typeface="Calibri"/>
              </a:rPr>
              <a:t>  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btnOk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= Button(root, text="Ok",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="red", bd=2,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="light blue")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WIDGETS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3731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Entry widget: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</a:t>
            </a:r>
          </a:p>
          <a:p>
            <a:pPr marL="800100" lvl="1" indent="-342900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Used to accept single-line text strings from a user.</a:t>
            </a:r>
          </a:p>
          <a:p>
            <a:pPr lvl="1"/>
            <a:r>
              <a:rPr lang="en-US" sz="2200" dirty="0">
                <a:solidFill>
                  <a:srgbClr val="24A9E1"/>
                </a:solidFill>
                <a:ea typeface="+mn-lt"/>
                <a:cs typeface="+mn-lt"/>
              </a:rPr>
              <a:t>     </a:t>
            </a:r>
            <a:r>
              <a:rPr lang="en-US" sz="2200" dirty="0">
                <a:solidFill>
                  <a:srgbClr val="24A9E1"/>
                </a:solidFill>
                <a:latin typeface="Calibri"/>
                <a:ea typeface="+mn-lt"/>
                <a:cs typeface="Calibri"/>
              </a:rPr>
              <a:t>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usName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= Entry(root, width=20)</a:t>
            </a:r>
          </a:p>
          <a:p>
            <a:pPr marL="342900" indent="-342900">
              <a:buFont typeface="Arial"/>
              <a:buChar char="•"/>
            </a:pPr>
            <a:endParaRPr lang="en-US" sz="2400" b="1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400" b="1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Checkbutton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widget: </a:t>
            </a:r>
            <a:endParaRPr lang="en-US" b="1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Used to display a number of options to a user as toggle buttons.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var1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IntVar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</a:t>
            </a:r>
            <a:endParaRPr lang="en-US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var2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IntVar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CBtn1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Checkbutton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(root, text="Option 1", variable=var1,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onvalue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=1,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offvalue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=0)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CBtn2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Checkbutton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(root, text="Option 2", variable=var2,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onvalue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=1,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offvalue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=0)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WIDGETS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17415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b="1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Radiobutton</a:t>
            </a: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widget: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implements a multiple-choice button, which let user choose only one of them.</a:t>
            </a:r>
            <a:endParaRPr lang="en-US" dirty="0"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In order to implement this functionality, each group of </a:t>
            </a:r>
            <a:r>
              <a:rPr lang="en-US" sz="2400" dirty="0" err="1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radiobuttons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must be associated to the same variable.</a:t>
            </a:r>
          </a:p>
          <a:p>
            <a:pPr marL="800100" lvl="1" indent="-342900">
              <a:buFont typeface="Arial"/>
              <a:buChar char="•"/>
            </a:pPr>
            <a:endParaRPr lang="en-US" sz="2400" dirty="0">
              <a:solidFill>
                <a:srgbClr val="2D3956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2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var1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StringVar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RBttn1 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Radiobutton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(root, text = "Option1", variable = var1, value = 1)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RBttn2 =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Radiobutton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(root, text = "Option2", variable = var1, value = 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WIDGETS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08591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 geometry measurements allow you to organize the widgets and throughout the parent frames or parent widget area.</a:t>
            </a:r>
            <a:endParaRPr lang="en-US" dirty="0">
              <a:solidFill>
                <a:srgbClr val="000000"/>
              </a:solidFill>
              <a:latin typeface="Calibri" panose="020F0502020204030204"/>
              <a:ea typeface="+mn-lt"/>
              <a:cs typeface="Calibri" panose="020F0502020204030204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GEOMETRY MANAGER</a:t>
            </a:r>
          </a:p>
        </p:txBody>
      </p:sp>
      <p:pic>
        <p:nvPicPr>
          <p:cNvPr id="4" name="Graphic 9">
            <a:extLst>
              <a:ext uri="{FF2B5EF4-FFF2-40B4-BE49-F238E27FC236}">
                <a16:creationId xmlns:a16="http://schemas.microsoft.com/office/drawing/2014/main" id="{DCF9CBD7-376C-9D58-473A-C33F93A6DA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071003" y="2988153"/>
            <a:ext cx="5575538" cy="313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59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The geometry allows you to organize the widgets on the parent frames.</a:t>
            </a:r>
            <a:endParaRPr lang="en-US" dirty="0"/>
          </a:p>
          <a:p>
            <a:pPr marL="742950" lvl="1" indent="-285750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pack():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It organizes the widgets in a block manner, and the complete available width is occupied by it.</a:t>
            </a:r>
          </a:p>
          <a:p>
            <a:pPr lvl="1"/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                    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widget.pack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(options)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grid():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It organizes the widgets in a table-like structure.</a:t>
            </a:r>
          </a:p>
          <a:p>
            <a:pPr lvl="1"/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                    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widget.grid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(options) </a:t>
            </a:r>
          </a:p>
          <a:p>
            <a:pPr marL="742950" lvl="1" indent="-285750">
              <a:buFont typeface="Arial"/>
              <a:buChar char="•"/>
            </a:pPr>
            <a:r>
              <a:rPr lang="en-US" sz="2400" b="1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place():</a:t>
            </a: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 Its purpose is to place the widgets at a specific position as instructed by the user in the parent widget.</a:t>
            </a:r>
          </a:p>
          <a:p>
            <a:pPr lvl="1"/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                       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widget.place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(options) 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GEOMETRY MANAGER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416944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33910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dirty="0">
                <a:solidFill>
                  <a:srgbClr val="24A9E1"/>
                </a:solidFill>
                <a:latin typeface="Calibri"/>
                <a:ea typeface="+mn-lt"/>
                <a:cs typeface="Calibri"/>
              </a:rPr>
              <a:t>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username = Label(root, text="User Name:").pack(side=TOP)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username = Label(root, text="User Name:").grid(row=0)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username = Label(root, text="User Name:").place(x = 30, y = 50)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TKINTER GEOMETRY MANAGER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3542599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  </a:t>
            </a:r>
            <a:r>
              <a:rPr lang="en-US" sz="2600" dirty="0">
                <a:solidFill>
                  <a:srgbClr val="24A9E1"/>
                </a:solidFill>
                <a:latin typeface="Calibri"/>
                <a:ea typeface="+mn-lt"/>
                <a:cs typeface="Calibri"/>
              </a:rPr>
              <a:t>         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import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from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import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</a:t>
            </a:r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top =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tkinter.Tk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def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helloCallBack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():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messagebox.showinfo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 "Hello Python", "Hello World") 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B =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tkinter.Button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(top, text ="Hello", command =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helloCallBack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) 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B.pack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top.mainloop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BUTTON EXAMPLE</a:t>
            </a:r>
          </a:p>
        </p:txBody>
      </p:sp>
    </p:spTree>
    <p:extLst>
      <p:ext uri="{BB962C8B-B14F-4D97-AF65-F5344CB8AC3E}">
        <p14:creationId xmlns:p14="http://schemas.microsoft.com/office/powerpoint/2010/main" val="2581828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4709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from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tkinter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import *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expression = "" 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def press(num):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global expression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expression = expression + str(num)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equation.set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(expression)</a:t>
            </a:r>
          </a:p>
          <a:p>
            <a:endParaRPr lang="en-US" sz="2400" dirty="0">
              <a:solidFill>
                <a:srgbClr val="00B0F0"/>
              </a:solidFill>
              <a:latin typeface="Times New Roman"/>
              <a:ea typeface="+mn-lt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</p:spTree>
    <p:extLst>
      <p:ext uri="{BB962C8B-B14F-4D97-AF65-F5344CB8AC3E}">
        <p14:creationId xmlns:p14="http://schemas.microsoft.com/office/powerpoint/2010/main" val="48422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          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def </a:t>
            </a:r>
            <a:r>
              <a:rPr lang="en-US" sz="2400" b="1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equalpress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():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global expression </a:t>
            </a:r>
          </a:p>
          <a:p>
            <a:r>
              <a:rPr lang="en-US" sz="2400" dirty="0">
                <a:latin typeface="Times New Roman"/>
                <a:ea typeface="+mn-lt"/>
                <a:cs typeface="Times New Roman"/>
              </a:rPr>
              <a:t>          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total = str(eval(expression))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equation.set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(total)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expression = ""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</a:t>
            </a:r>
            <a:r>
              <a:rPr lang="en-US" sz="2400" b="1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def clear():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global expression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expression = ""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equation.set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("")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498257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       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= Tk() </a:t>
            </a:r>
          </a:p>
          <a:p>
            <a:r>
              <a:rPr lang="en-US" sz="2400" b="1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gui.title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("Simple Calculator")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gui.geometry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("250x130")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equation =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StringVar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expression_field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= Entry(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textvariable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=equation)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expression_field.grid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columnspan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=2)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button1 = Button(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text=' 1 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='black',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='red',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                     command=lambda: press(1), height=1, width=7) 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button1.grid(row=2, column=0)               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75920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8164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        button2 = Button(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text=' 2 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='black',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='red',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                     command=lambda: press(2), height=1, width=7)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button2.grid(row=2, column=1) 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plus = Button(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text=' + 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='black',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='red',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               command=lambda: press("+"), height=1, width=7)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plus.grid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(row=3, column=0)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equal = Button(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text=' = 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='black', 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='red',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                 command=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equalpress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height=1, width=7) </a:t>
            </a:r>
            <a:endParaRPr lang="en-US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equal.grid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(row=3, column=1)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2361134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270843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Code:</a:t>
            </a:r>
          </a:p>
          <a:p>
            <a:r>
              <a:rPr lang="en-US" sz="2600" dirty="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        clear = Button(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, text='Clear',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fg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='black',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bg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='red',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                    command=clear, height=1, width=7)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clear.grid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(row=4, column=0)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     </a:t>
            </a:r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# start the GUI </a:t>
            </a:r>
            <a:endParaRPr lang="en-US" dirty="0"/>
          </a:p>
          <a:p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           </a:t>
            </a:r>
            <a:r>
              <a:rPr lang="en-US" sz="2400" dirty="0" err="1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gui.mainloop</a:t>
            </a:r>
            <a:r>
              <a:rPr lang="en-US" sz="2400" dirty="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()     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EBFD2A2-39DA-929E-E21A-D83D5D3C1CB0}"/>
              </a:ext>
            </a:extLst>
          </p:cNvPr>
          <p:cNvSpPr txBox="1"/>
          <p:nvPr/>
        </p:nvSpPr>
        <p:spPr>
          <a:xfrm>
            <a:off x="9497682" y="1230702"/>
            <a:ext cx="989163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solidFill>
                  <a:srgbClr val="FFFFFF"/>
                </a:solidFill>
              </a:rPr>
              <a:t>Cont'd</a:t>
            </a:r>
          </a:p>
        </p:txBody>
      </p:sp>
    </p:spTree>
    <p:extLst>
      <p:ext uri="{BB962C8B-B14F-4D97-AF65-F5344CB8AC3E}">
        <p14:creationId xmlns:p14="http://schemas.microsoft.com/office/powerpoint/2010/main" val="3195127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513150" y="1162842"/>
            <a:ext cx="6993161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QUESTIONS FOR ONLINE DISCUSSION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Suppose we have this hours.txt data. Compute each worker's total hours and hours/day.</a:t>
            </a:r>
            <a:endParaRPr lang="en-US" dirty="0"/>
          </a:p>
          <a:p>
            <a:pPr algn="just"/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123 Suzy 9.5 8.1 7.6 3.1 3.2</a:t>
            </a:r>
          </a:p>
          <a:p>
            <a:pPr algn="just"/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456 Brad 7.0 9.6 6.5 4.9 8.8</a:t>
            </a:r>
          </a:p>
          <a:p>
            <a:pPr algn="just"/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         789 Jenn 8.0 8.0 8.0 8.0 7.5</a:t>
            </a:r>
          </a:p>
          <a:p>
            <a:pPr algn="just"/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285750" indent="-285750" algn="just">
              <a:buFont typeface="Arial,Sans-Serif"/>
              <a:buChar char="•"/>
            </a:pPr>
            <a:r>
              <a:rPr lang="en-US" sz="2400" dirty="0">
                <a:solidFill>
                  <a:srgbClr val="2D3956"/>
                </a:solidFill>
                <a:latin typeface="Times New Roman"/>
                <a:cs typeface="Times New Roman"/>
              </a:rPr>
              <a:t>Complete the calculator example with other arithmetic operators.</a:t>
            </a:r>
          </a:p>
          <a:p>
            <a:pPr algn="just"/>
            <a:endParaRPr lang="en-US" sz="2400" dirty="0">
              <a:solidFill>
                <a:srgbClr val="2D3956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</p:spTree>
    <p:extLst>
      <p:ext uri="{BB962C8B-B14F-4D97-AF65-F5344CB8AC3E}">
        <p14:creationId xmlns:p14="http://schemas.microsoft.com/office/powerpoint/2010/main" val="1845178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Performance is King: 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core team is deeply committed to making </a:t>
            </a:r>
            <a:r>
              <a:rPr lang="en-US" sz="2400" err="1">
                <a:solidFill>
                  <a:srgbClr val="2D3956"/>
                </a:solidFill>
                <a:latin typeface="Times New Roman"/>
                <a:cs typeface="Times New Roman"/>
              </a:rPr>
              <a:t>CPython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faster without breaking existing code (the "Faster </a:t>
            </a:r>
            <a:r>
              <a:rPr lang="en-US" sz="2400" err="1">
                <a:solidFill>
                  <a:srgbClr val="2D3956"/>
                </a:solidFill>
                <a:latin typeface="Times New Roman"/>
                <a:cs typeface="Times New Roman"/>
              </a:rPr>
              <a:t>CPython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" project).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Developer Experience: 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focus on clearer error messages is a multi-year project that dramatically helps beginners and experts alike.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Governance: 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The language has a clear, community-driven direction with annual release cycles.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PYTHON NEW UPDATES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629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4B4D45-26A0-9167-0C32-7B12AD6B1F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1EE185C-11FE-B7F5-B729-7AF0A7D2735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5C06BD-B46A-2D06-872A-9F6E6A73D5C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D7DF49-17AC-92B7-F686-4AFEB3335A95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237A9FB-54C5-944C-475C-17D1E969E3DC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D9A59B2D-2E0D-8F1A-5056-1893E2F80DD6}"/>
              </a:ext>
            </a:extLst>
          </p:cNvPr>
          <p:cNvSpPr txBox="1"/>
          <p:nvPr/>
        </p:nvSpPr>
        <p:spPr>
          <a:xfrm>
            <a:off x="889000" y="2391844"/>
            <a:ext cx="10541000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Pattern Matching (or </a:t>
            </a: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match-case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) is a feature that allows you to check a value against a pattern and execute code based on that pattern. </a:t>
            </a: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rgbClr val="2D3956"/>
              </a:solidFill>
              <a:latin typeface="Times New Roman"/>
              <a:cs typeface="Times New Roman"/>
            </a:endParaRP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It is more powerful than traditional </a:t>
            </a: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switch-case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statements in other languages because it can </a:t>
            </a:r>
            <a:r>
              <a:rPr lang="en-US" sz="2400" err="1">
                <a:solidFill>
                  <a:srgbClr val="2D3956"/>
                </a:solidFill>
                <a:latin typeface="Times New Roman"/>
                <a:cs typeface="Times New Roman"/>
              </a:rPr>
              <a:t>destructure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data types and match on patterns, not just values.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F9F3892-3E8B-3BB7-4FB4-30C57B1099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5E10319-D40D-A764-3F08-6ECE9F82DB57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9A40B4-0DD2-FD9E-5E35-0AD7E867A5AE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PATTERN MATCHING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89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85EAE6-BFA6-766D-A032-077E4DCB399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E43288-C9C0-B2CA-0970-EB4E627B30CA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3D680D-A11B-0A8A-63D5-DD2C6F3FD51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50976E4-0CF2-BA00-34CA-2F9419409B9E}"/>
              </a:ext>
            </a:extLst>
          </p:cNvPr>
          <p:cNvSpPr txBox="1"/>
          <p:nvPr/>
        </p:nvSpPr>
        <p:spPr>
          <a:xfrm>
            <a:off x="889000" y="2391844"/>
            <a:ext cx="10541000" cy="307776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Basic Syntax:</a:t>
            </a:r>
          </a:p>
          <a:p>
            <a:r>
              <a:rPr lang="en-US" sz="2600">
                <a:solidFill>
                  <a:srgbClr val="24A9E1"/>
                </a:solidFill>
                <a:ea typeface="+mn-lt"/>
                <a:cs typeface="+mn-lt"/>
              </a:rPr>
              <a:t> </a:t>
            </a:r>
            <a:r>
              <a:rPr lang="en-US" sz="2400">
                <a:solidFill>
                  <a:srgbClr val="00B0F0"/>
                </a:solidFill>
                <a:latin typeface="Times New Roman"/>
                <a:ea typeface="+mn-lt"/>
                <a:cs typeface="Times New Roman"/>
              </a:rPr>
              <a:t>           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match value: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                  case pattern_1: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                          # code executed if pattern 1 matches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                  case pattern_2: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                          # code executed if pattern 2 matches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                  case _: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                          # code executed if no pattern matches (like else)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CD1180-4C62-EDA2-42A3-AF92F9FA68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5FEE6B-3A39-2C0C-76B6-6A17DF3623B6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</p:spTree>
    <p:extLst>
      <p:ext uri="{BB962C8B-B14F-4D97-AF65-F5344CB8AC3E}">
        <p14:creationId xmlns:p14="http://schemas.microsoft.com/office/powerpoint/2010/main" val="3397185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A366CF-C131-DB6D-D671-9F9A72E50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CD8AA73-6A9C-2192-DAE5-C24F47A13CC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73AF86-71B3-4AA8-908C-506A3D9B203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C1CD63-DDC6-A859-6C4C-B99E4C197EA1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D5B803-402C-EB00-7705-D727A87CEF59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9ED9B0A-084E-0424-95CC-A0E178A71B9F}"/>
              </a:ext>
            </a:extLst>
          </p:cNvPr>
          <p:cNvSpPr txBox="1"/>
          <p:nvPr/>
        </p:nvSpPr>
        <p:spPr>
          <a:xfrm>
            <a:off x="889000" y="2391844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Example 1 (value matching):</a:t>
            </a: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def 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describe_day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(day):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 match day:</a:t>
            </a:r>
            <a:endParaRPr lang="en-US"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 case "Saturday" | "Sunday":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return "Weekend"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 case "Friday":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return "Friday - blessed day"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 case _:</a:t>
            </a:r>
            <a:endParaRPr lang="en-US"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return "Unknown day"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print(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describe_day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("Friday"))  # Friday - blessed day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C65A5A4-EDE8-0108-100D-37CC089A22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95D057-18D8-A9FD-9A89-36626F201600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AF3D31-9CA9-A68E-A19D-962469442021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</p:spTree>
    <p:extLst>
      <p:ext uri="{BB962C8B-B14F-4D97-AF65-F5344CB8AC3E}">
        <p14:creationId xmlns:p14="http://schemas.microsoft.com/office/powerpoint/2010/main" val="28262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26923A-70D1-75F4-1D87-0AA168149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9A2E958-ECC6-3BAE-B281-F85942C2F45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D92D29-92B1-BA33-82EE-C8983B783B6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683264-4867-FA44-F4C5-467F9FCB932F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735AB7-9057-3801-F25F-684BA75B03C8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4D102EB4-9B06-BB06-8118-49EA8806D922}"/>
              </a:ext>
            </a:extLst>
          </p:cNvPr>
          <p:cNvSpPr txBox="1"/>
          <p:nvPr/>
        </p:nvSpPr>
        <p:spPr>
          <a:xfrm>
            <a:off x="889000" y="2003655"/>
            <a:ext cx="10541000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Example 2 (extracting values from list):</a:t>
            </a: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def 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process_list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(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lst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):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 match 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lst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 case []: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print("Empty list")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 case [single]: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print(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f"Single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 element list: {single}")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 case [first, second, *rest]: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print(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f"First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: {first}")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print(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f"Second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: {second}")</a:t>
            </a:r>
            <a:endParaRPr lang="en-US"/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            print(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f"Remaining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: {rest}")                                       </a:t>
            </a:r>
            <a:r>
              <a:rPr lang="en-US" sz="2400" err="1">
                <a:solidFill>
                  <a:srgbClr val="FF0000"/>
                </a:solidFill>
                <a:ea typeface="+mn-lt"/>
                <a:cs typeface="+mn-lt"/>
              </a:rPr>
              <a:t>process_list</a:t>
            </a:r>
            <a:r>
              <a:rPr lang="en-US" sz="2400">
                <a:solidFill>
                  <a:srgbClr val="FF0000"/>
                </a:solidFill>
                <a:ea typeface="+mn-lt"/>
                <a:cs typeface="+mn-lt"/>
              </a:rPr>
              <a:t>([1, 2, 3, 4, 5])</a:t>
            </a:r>
            <a:endParaRPr lang="en-US">
              <a:solidFill>
                <a:srgbClr val="FF0000"/>
              </a:solidFill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ABE6E0-1977-5BEA-33C1-30CE06BB11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A82FDD7-8D94-C79C-6421-17BBA568ACA5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CE46EC-73A3-054A-5F55-EC4568E939F9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</p:spTree>
    <p:extLst>
      <p:ext uri="{BB962C8B-B14F-4D97-AF65-F5344CB8AC3E}">
        <p14:creationId xmlns:p14="http://schemas.microsoft.com/office/powerpoint/2010/main" val="109506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C3A3B6-AE3A-9DEF-3759-00811D98BC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BB07087-A7BA-E78F-10DE-333AEEB6CCE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B17F98E-8629-9F6A-2A80-AF5119E4ED6D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289478-1048-EF07-C92A-9767EE19E987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8BE37BF-C441-C6B3-7870-81AA4B202C4A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1BDC572-8B52-2EA0-46FC-5AEC0E271D56}"/>
              </a:ext>
            </a:extLst>
          </p:cNvPr>
          <p:cNvSpPr txBox="1"/>
          <p:nvPr/>
        </p:nvSpPr>
        <p:spPr>
          <a:xfrm>
            <a:off x="889000" y="2391844"/>
            <a:ext cx="10541000" cy="3416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Type hints (or type annotations) are a way to add static type information to Python code.</a:t>
            </a:r>
          </a:p>
          <a:p>
            <a:pPr marL="342900" indent="-34290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Benefits: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Better IDE Support: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Autocomplete, jump to definition, refactoring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Early Bug Detection: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Catch type errors before runtime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Improved Documentation: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Types serve as documentation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Better Architecture: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Forces you to think about data flow</a:t>
            </a:r>
          </a:p>
          <a:p>
            <a:pPr marL="800100" lvl="1" indent="-342900">
              <a:buFont typeface="Courier New"/>
              <a:buChar char="o"/>
            </a:pPr>
            <a:r>
              <a:rPr lang="en-US" sz="2400" b="1">
                <a:solidFill>
                  <a:srgbClr val="2D3956"/>
                </a:solidFill>
                <a:latin typeface="Times New Roman"/>
                <a:cs typeface="Times New Roman"/>
              </a:rPr>
              <a:t>Easier Refactoring:</a:t>
            </a:r>
            <a:r>
              <a:rPr lang="en-US" sz="2400">
                <a:solidFill>
                  <a:srgbClr val="2D3956"/>
                </a:solidFill>
                <a:latin typeface="Times New Roman"/>
                <a:cs typeface="Times New Roman"/>
              </a:rPr>
              <a:t> Safe to change code with type checking</a:t>
            </a:r>
          </a:p>
          <a:p>
            <a:pPr marL="342900" indent="-342900">
              <a:buFont typeface="Arial"/>
              <a:buChar char="•"/>
            </a:pPr>
            <a:endParaRPr lang="en-US" sz="2400">
              <a:solidFill>
                <a:srgbClr val="2D3956"/>
              </a:solidFill>
              <a:latin typeface="Times New Roman"/>
              <a:cs typeface="Times New Roman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5755A6-24CE-6874-E786-C88B5F9947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F080B9D-56DB-6022-9797-A1BC8EBC6728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DDAE30-71E9-3525-1E8C-DFA259D5C94A}"/>
              </a:ext>
            </a:extLst>
          </p:cNvPr>
          <p:cNvSpPr txBox="1"/>
          <p:nvPr/>
        </p:nvSpPr>
        <p:spPr>
          <a:xfrm>
            <a:off x="2513150" y="1162842"/>
            <a:ext cx="5612937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TYPE HINTS</a:t>
            </a:r>
            <a:endParaRPr lang="en-US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90597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084703-7925-09FD-0072-76B2865A86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171E260-F9FA-CC07-CA3A-A996C8B9DBD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1974D4-6628-A307-8AE1-49D88A97EEA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488564-C70E-6521-01C0-BD51717A3CD7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5F0D6F-DB7F-138E-0F21-E55DF67A70B6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ABD5C1F-3434-B55F-95C1-ECEDBAADEDC1}"/>
              </a:ext>
            </a:extLst>
          </p:cNvPr>
          <p:cNvSpPr txBox="1"/>
          <p:nvPr/>
        </p:nvSpPr>
        <p:spPr>
          <a:xfrm>
            <a:off x="889000" y="2003655"/>
            <a:ext cx="10541000" cy="415498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Annotations:</a:t>
            </a: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# Variable annotations</a:t>
            </a:r>
            <a:endParaRPr lang="en-US" sz="24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x: int = 10</a:t>
            </a:r>
            <a:endParaRPr lang="en-US"/>
          </a:p>
          <a:p>
            <a:endParaRPr lang="en-US" sz="240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y: float = 3.14</a:t>
            </a:r>
            <a:endParaRPr lang="en-US"/>
          </a:p>
          <a:p>
            <a:endParaRPr lang="en-US" sz="240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name: str = "John"</a:t>
            </a:r>
            <a:endParaRPr lang="en-US">
              <a:ea typeface="Calibri"/>
              <a:cs typeface="Calibri"/>
            </a:endParaRPr>
          </a:p>
          <a:p>
            <a:endParaRPr lang="en-US" sz="240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is_valid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: bool = True</a:t>
            </a:r>
            <a:endParaRPr lang="en-US">
              <a:solidFill>
                <a:srgbClr val="000000"/>
              </a:solidFill>
              <a:ea typeface="+mn-lt"/>
              <a:cs typeface="+mn-lt"/>
            </a:endParaRPr>
          </a:p>
          <a:p>
            <a:endParaRPr lang="en-US" sz="2400">
              <a:solidFill>
                <a:srgbClr val="00B0F0"/>
              </a:solidFill>
              <a:ea typeface="Calibri"/>
              <a:cs typeface="Calibri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data: bytes = 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b"hello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"</a:t>
            </a:r>
            <a:endParaRPr lang="en-US">
              <a:ea typeface="Calibri"/>
              <a:cs typeface="Calibri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99CD559-C0FF-E207-8260-A21AA1C28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3A5376-C08F-9F48-96E2-2F0654A4D603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D6887C-26DC-2C4E-040D-0E4FF58CC2A8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</p:spTree>
    <p:extLst>
      <p:ext uri="{BB962C8B-B14F-4D97-AF65-F5344CB8AC3E}">
        <p14:creationId xmlns:p14="http://schemas.microsoft.com/office/powerpoint/2010/main" val="2736235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E1CC9F-C606-44C4-19C0-515B2AF2CF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A61DAE4-4452-7CD1-0EEF-86EE44C79FC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B2D0108-C684-7F0E-FE76-721050B1989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F4A9E6-E67B-C29B-0A42-F1E880946338}"/>
              </a:ext>
            </a:extLst>
          </p:cNvPr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Times New Roman"/>
                <a:cs typeface="Times New Roman"/>
              </a:rPr>
              <a:t>Lecture</a:t>
            </a:r>
            <a:endParaRPr lang="en-US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69A405-9C9D-A6F9-905B-E128F7A4922E}"/>
              </a:ext>
            </a:extLst>
          </p:cNvPr>
          <p:cNvSpPr txBox="1"/>
          <p:nvPr/>
        </p:nvSpPr>
        <p:spPr>
          <a:xfrm>
            <a:off x="1214179" y="1231789"/>
            <a:ext cx="966228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latin typeface="Times New Roman"/>
                <a:cs typeface="Times New Roman"/>
              </a:rPr>
              <a:t>10</a:t>
            </a:r>
            <a:endParaRPr lang="en-US" sz="1600" b="1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283A875-2147-4F83-E306-3CC97E28070C}"/>
              </a:ext>
            </a:extLst>
          </p:cNvPr>
          <p:cNvSpPr txBox="1"/>
          <p:nvPr/>
        </p:nvSpPr>
        <p:spPr>
          <a:xfrm>
            <a:off x="889000" y="2003655"/>
            <a:ext cx="10541000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>
                <a:solidFill>
                  <a:srgbClr val="2D3956"/>
                </a:solidFill>
                <a:latin typeface="Times New Roman"/>
                <a:ea typeface="+mn-lt"/>
                <a:cs typeface="Times New Roman"/>
              </a:rPr>
              <a:t>Annotations:</a:t>
            </a: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# 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Collectionsannotations</a:t>
            </a:r>
            <a:endParaRPr lang="en-US" sz="2400" err="1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numbers: list[int] = [1, 2, 3]</a:t>
            </a:r>
            <a:endParaRPr lang="en-US"/>
          </a:p>
          <a:p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mixed_list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: list[int | str] = [1, "two", 3]</a:t>
            </a:r>
            <a:endParaRPr lang="en-US"/>
          </a:p>
          <a:p>
            <a:endParaRPr lang="en-US" sz="240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point: tuple[int, int] = (10, 20)    # Tuples (fixed size)</a:t>
            </a:r>
            <a:endParaRPr lang="en-US">
              <a:ea typeface="Calibri"/>
              <a:cs typeface="Calibri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items: tuple[int, ...] = (1, 2, 3, 4)    # Variable-length tuple</a:t>
            </a:r>
            <a:endParaRPr lang="en-US"/>
          </a:p>
          <a:p>
            <a:endParaRPr lang="en-US" sz="2400">
              <a:solidFill>
                <a:srgbClr val="00B0F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# Dictionaries</a:t>
            </a:r>
            <a:endParaRPr lang="en-US">
              <a:ea typeface="Calibri"/>
              <a:cs typeface="Calibri"/>
            </a:endParaRPr>
          </a:p>
          <a:p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person: </a:t>
            </a:r>
            <a:r>
              <a:rPr lang="en-US" sz="2400" err="1">
                <a:solidFill>
                  <a:srgbClr val="00B0F0"/>
                </a:solidFill>
                <a:ea typeface="+mn-lt"/>
                <a:cs typeface="+mn-lt"/>
              </a:rPr>
              <a:t>dict</a:t>
            </a:r>
            <a:r>
              <a:rPr lang="en-US" sz="2400">
                <a:solidFill>
                  <a:srgbClr val="00B0F0"/>
                </a:solidFill>
                <a:ea typeface="+mn-lt"/>
                <a:cs typeface="+mn-lt"/>
              </a:rPr>
              <a:t>[str, str | int] = {"name": "Alice", "age": 30}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C166D2-D3D4-A1CD-12BD-9C5FE3CB75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753C5D-ECC5-93CC-771C-6A2AFD9F7C4C}"/>
              </a:ext>
            </a:extLst>
          </p:cNvPr>
          <p:cNvSpPr txBox="1"/>
          <p:nvPr/>
        </p:nvSpPr>
        <p:spPr>
          <a:xfrm>
            <a:off x="4787900" y="6400766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>
                <a:solidFill>
                  <a:schemeClr val="bg1"/>
                </a:solidFill>
              </a:rPr>
              <a:t>www.midocean.ae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21DC66-28ED-AAD5-4129-1E277B6B60BC}"/>
              </a:ext>
            </a:extLst>
          </p:cNvPr>
          <p:cNvSpPr txBox="1"/>
          <p:nvPr/>
        </p:nvSpPr>
        <p:spPr>
          <a:xfrm>
            <a:off x="2513150" y="1162842"/>
            <a:ext cx="6691238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chemeClr val="bg1"/>
                </a:solidFill>
                <a:latin typeface="Times New Roman"/>
                <a:cs typeface="Times New Roman"/>
              </a:rPr>
              <a:t>CALCULATOR EXAMPLE</a:t>
            </a:r>
          </a:p>
        </p:txBody>
      </p:sp>
    </p:spTree>
    <p:extLst>
      <p:ext uri="{BB962C8B-B14F-4D97-AF65-F5344CB8AC3E}">
        <p14:creationId xmlns:p14="http://schemas.microsoft.com/office/powerpoint/2010/main" val="2763382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pic>
        <p:nvPicPr>
          <p:cNvPr id="23" name="Graphic 22">
            <a:extLst>
              <a:ext uri="{FF2B5EF4-FFF2-40B4-BE49-F238E27FC236}">
                <a16:creationId xmlns:a16="http://schemas.microsoft.com/office/drawing/2014/main" id="{7F2EF6CE-6A19-1FC7-706F-5BC62F62930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67466" y="485415"/>
            <a:ext cx="2758843" cy="7530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4F11E07-4264-8495-2858-4C5FEEEE25D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9497088" y="87721"/>
            <a:ext cx="2383737" cy="112512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pic>
        <p:nvPicPr>
          <p:cNvPr id="3" name="Picture 2" descr="A person holding a tablet&#10;&#10;Description automatically generated">
            <a:extLst>
              <a:ext uri="{FF2B5EF4-FFF2-40B4-BE49-F238E27FC236}">
                <a16:creationId xmlns:a16="http://schemas.microsoft.com/office/drawing/2014/main" id="{5D52CB60-1037-5D90-C1A6-677803AD65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475117" y="1587476"/>
            <a:ext cx="9342407" cy="3898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50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revision>976</cp:revision>
  <dcterms:created xsi:type="dcterms:W3CDTF">2023-04-29T09:08:23Z</dcterms:created>
  <dcterms:modified xsi:type="dcterms:W3CDTF">2025-12-12T11:23:23Z</dcterms:modified>
</cp:coreProperties>
</file>