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489" r:id="rId4"/>
    <p:sldId id="527" r:id="rId5"/>
    <p:sldId id="483" r:id="rId6"/>
    <p:sldId id="558" r:id="rId7"/>
    <p:sldId id="560" r:id="rId8"/>
    <p:sldId id="559" r:id="rId9"/>
    <p:sldId id="561" r:id="rId10"/>
    <p:sldId id="562" r:id="rId11"/>
    <p:sldId id="563" r:id="rId12"/>
    <p:sldId id="567" r:id="rId13"/>
    <p:sldId id="564" r:id="rId14"/>
    <p:sldId id="568" r:id="rId15"/>
    <p:sldId id="565" r:id="rId16"/>
    <p:sldId id="569" r:id="rId17"/>
    <p:sldId id="566" r:id="rId18"/>
    <p:sldId id="570" r:id="rId19"/>
    <p:sldId id="591" r:id="rId20"/>
    <p:sldId id="571" r:id="rId21"/>
    <p:sldId id="572" r:id="rId22"/>
    <p:sldId id="573" r:id="rId23"/>
    <p:sldId id="574" r:id="rId24"/>
    <p:sldId id="575" r:id="rId25"/>
    <p:sldId id="576" r:id="rId26"/>
    <p:sldId id="577" r:id="rId27"/>
    <p:sldId id="578" r:id="rId28"/>
    <p:sldId id="579" r:id="rId29"/>
    <p:sldId id="580" r:id="rId30"/>
    <p:sldId id="581" r:id="rId31"/>
    <p:sldId id="582" r:id="rId32"/>
    <p:sldId id="583" r:id="rId33"/>
    <p:sldId id="592" r:id="rId34"/>
    <p:sldId id="586" r:id="rId35"/>
    <p:sldId id="593" r:id="rId36"/>
    <p:sldId id="598" r:id="rId37"/>
    <p:sldId id="594" r:id="rId38"/>
    <p:sldId id="595" r:id="rId39"/>
    <p:sldId id="596" r:id="rId40"/>
    <p:sldId id="589" r:id="rId41"/>
    <p:sldId id="590" r:id="rId42"/>
    <p:sldId id="59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9"/>
            <p14:sldId id="527"/>
            <p14:sldId id="483"/>
            <p14:sldId id="558"/>
            <p14:sldId id="560"/>
            <p14:sldId id="559"/>
            <p14:sldId id="561"/>
            <p14:sldId id="562"/>
            <p14:sldId id="563"/>
            <p14:sldId id="567"/>
            <p14:sldId id="564"/>
            <p14:sldId id="568"/>
            <p14:sldId id="565"/>
            <p14:sldId id="569"/>
            <p14:sldId id="566"/>
            <p14:sldId id="570"/>
            <p14:sldId id="591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92"/>
            <p14:sldId id="586"/>
            <p14:sldId id="593"/>
            <p14:sldId id="598"/>
            <p14:sldId id="594"/>
            <p14:sldId id="595"/>
            <p14:sldId id="596"/>
            <p14:sldId id="589"/>
            <p14:sldId id="590"/>
            <p14:sldId id="5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74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70683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78942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193663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703057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ge1a5c76648_0_4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2" name="Google Shape;632;ge1a5c76648_0_4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3692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e1a5c76648_0_28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9" name="Google Shape;639;ge1a5c76648_0_28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2166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e1a5c76648_0_28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e1a5c76648_0_28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611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e1a5c76648_0_28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e1a5c76648_0_28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2789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ge1a5c76648_0_28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8" name="Google Shape;668;ge1a5c76648_0_28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5646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e1a5c76648_0_28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e1a5c76648_0_28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0519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ge1a5c76648_0_2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7" name="Google Shape;687;ge1a5c76648_0_2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556256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ge1a5c76648_0_28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9" name="Google Shape;699;ge1a5c76648_0_28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361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e1a5c76648_0_28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2" name="Google Shape;712;ge1a5c76648_0_28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63956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9697891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969789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10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Algorithm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296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Design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086" y="1304390"/>
            <a:ext cx="11360800" cy="45552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Algorithm can be described in three ways:</a:t>
            </a:r>
            <a:endParaRPr lang="en-US" b="1" dirty="0">
              <a:solidFill>
                <a:srgbClr val="C00000"/>
              </a:solidFill>
            </a:endParaRP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Natural language like English</a:t>
            </a: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Graphic representation called flowchart</a:t>
            </a: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Pseudo-code Method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31183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Algorithm </a:t>
            </a:r>
            <a:r>
              <a:rPr lang="en-US" sz="4400" b="1" dirty="0" smtClean="0">
                <a:solidFill>
                  <a:srgbClr val="FF0000"/>
                </a:solidFill>
              </a:rPr>
              <a:t>Design: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788" y="1944914"/>
            <a:ext cx="10205583" cy="4244749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b="1" dirty="0" smtClean="0">
                <a:solidFill>
                  <a:srgbClr val="0070C0"/>
                </a:solidFill>
              </a:rPr>
              <a:t>Natural </a:t>
            </a:r>
            <a:r>
              <a:rPr lang="en-US" b="1" dirty="0">
                <a:solidFill>
                  <a:srgbClr val="0070C0"/>
                </a:solidFill>
              </a:rPr>
              <a:t>language like English: </a:t>
            </a:r>
            <a:endParaRPr lang="en-US" b="1" dirty="0" smtClean="0">
              <a:solidFill>
                <a:srgbClr val="0070C0"/>
              </a:solidFill>
            </a:endParaRPr>
          </a:p>
          <a:p>
            <a:pPr marL="514350" indent="-514350" algn="just">
              <a:buNone/>
            </a:pPr>
            <a:r>
              <a:rPr lang="en-US" dirty="0" smtClean="0"/>
              <a:t> </a:t>
            </a:r>
          </a:p>
          <a:p>
            <a:pPr marL="457200" indent="-457200" algn="just">
              <a:buNone/>
            </a:pPr>
            <a:r>
              <a:rPr lang="en-US" dirty="0" smtClean="0"/>
              <a:t>	When </a:t>
            </a:r>
            <a:r>
              <a:rPr lang="en-US" dirty="0"/>
              <a:t>this way is chosen care should be taken, </a:t>
            </a:r>
            <a:r>
              <a:rPr lang="en-US" dirty="0">
                <a:solidFill>
                  <a:srgbClr val="C00000"/>
                </a:solidFill>
              </a:rPr>
              <a:t>we should ensure that</a:t>
            </a:r>
            <a:r>
              <a:rPr lang="en-US" dirty="0"/>
              <a:t> </a:t>
            </a:r>
            <a:r>
              <a:rPr lang="en-US" u="sng" dirty="0"/>
              <a:t>each &amp; every statement is definite</a:t>
            </a:r>
            <a:r>
              <a:rPr lang="en-US" dirty="0"/>
              <a:t>. </a:t>
            </a:r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380343" y="4078290"/>
            <a:ext cx="7634513" cy="229348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0" bIns="0" rtlCol="0" anchor="t" anchorCtr="0"/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Starting with the first item in </a:t>
            </a:r>
            <a:r>
              <a:rPr lang="en-US" sz="2400" i="1" dirty="0"/>
              <a:t>S,</a:t>
            </a:r>
            <a:endParaRPr lang="en-US" sz="2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compare </a:t>
            </a:r>
            <a:r>
              <a:rPr lang="en-US" sz="2400" i="1" dirty="0"/>
              <a:t>x</a:t>
            </a:r>
            <a:r>
              <a:rPr lang="en-US" sz="2400" dirty="0"/>
              <a:t> with each item in </a:t>
            </a:r>
            <a:r>
              <a:rPr lang="en-US" sz="2400" i="1" dirty="0"/>
              <a:t>S</a:t>
            </a:r>
            <a:r>
              <a:rPr lang="en-US" sz="2400" dirty="0"/>
              <a:t> in sequence until </a:t>
            </a:r>
            <a:r>
              <a:rPr lang="en-US" sz="2400" i="1" dirty="0"/>
              <a:t>x</a:t>
            </a:r>
            <a:r>
              <a:rPr lang="en-US" sz="2400" dirty="0"/>
              <a:t> is found or until </a:t>
            </a:r>
            <a:r>
              <a:rPr lang="en-US" sz="2400" i="1" dirty="0"/>
              <a:t>S</a:t>
            </a:r>
            <a:r>
              <a:rPr lang="en-US" sz="2400" dirty="0"/>
              <a:t> is exhausted.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If </a:t>
            </a:r>
            <a:r>
              <a:rPr lang="en-US" sz="2400" i="1" dirty="0"/>
              <a:t>x</a:t>
            </a:r>
            <a:r>
              <a:rPr lang="en-US" sz="2400" dirty="0"/>
              <a:t> is found, answer yes; if </a:t>
            </a:r>
            <a:r>
              <a:rPr lang="en-US" sz="2400" i="1" dirty="0"/>
              <a:t>x</a:t>
            </a:r>
            <a:r>
              <a:rPr lang="en-US" sz="2400" dirty="0"/>
              <a:t> is not found, answer no.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0190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r="4385" b="5242"/>
          <a:stretch/>
        </p:blipFill>
        <p:spPr>
          <a:xfrm>
            <a:off x="2830287" y="3310403"/>
            <a:ext cx="5617028" cy="3322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274" y="786041"/>
            <a:ext cx="10515600" cy="102824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Algorithm Design:</a:t>
            </a:r>
            <a:endParaRPr lang="en-US" sz="4400" b="1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928914" y="1729760"/>
            <a:ext cx="10183223" cy="3286760"/>
          </a:xfrm>
        </p:spPr>
        <p:txBody>
          <a:bodyPr/>
          <a:lstStyle/>
          <a:p>
            <a:pPr marL="457200" indent="-457200" algn="just">
              <a:buNone/>
            </a:pPr>
            <a:r>
              <a:rPr lang="en-US" b="1" dirty="0" smtClean="0">
                <a:solidFill>
                  <a:srgbClr val="0070C0"/>
                </a:solidFill>
              </a:rPr>
              <a:t>2. Graphic </a:t>
            </a:r>
            <a:r>
              <a:rPr lang="en-US" b="1" dirty="0">
                <a:solidFill>
                  <a:srgbClr val="0070C0"/>
                </a:solidFill>
              </a:rPr>
              <a:t>representation called flowchart: </a:t>
            </a:r>
            <a:endParaRPr lang="en-US" b="1" dirty="0" smtClean="0">
              <a:solidFill>
                <a:srgbClr val="0070C0"/>
              </a:solidFill>
            </a:endParaRPr>
          </a:p>
          <a:p>
            <a:pPr marL="457200" indent="-457200" algn="just">
              <a:buNone/>
            </a:pPr>
            <a:endParaRPr lang="en-US" b="1" dirty="0" smtClean="0">
              <a:solidFill>
                <a:srgbClr val="0070C0"/>
              </a:solidFill>
            </a:endParaRPr>
          </a:p>
          <a:p>
            <a:pPr marL="457200" indent="-457200" algn="just">
              <a:buNone/>
            </a:pPr>
            <a:r>
              <a:rPr lang="en-US" dirty="0" smtClean="0"/>
              <a:t>This </a:t>
            </a:r>
            <a:r>
              <a:rPr lang="en-US" dirty="0"/>
              <a:t>method will work well when the algorithm is small&amp; simple.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0190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44097"/>
            <a:ext cx="10515600" cy="6944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Algorithm </a:t>
            </a:r>
            <a:r>
              <a:rPr lang="en-US" b="1" dirty="0" smtClean="0">
                <a:solidFill>
                  <a:srgbClr val="FF0000"/>
                </a:solidFill>
              </a:rPr>
              <a:t>Design: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7289"/>
            <a:ext cx="10515600" cy="4351338"/>
          </a:xfrm>
        </p:spPr>
        <p:txBody>
          <a:bodyPr/>
          <a:lstStyle/>
          <a:p>
            <a:pPr marL="713232" indent="-457200" algn="just">
              <a:buNone/>
            </a:pPr>
            <a:r>
              <a:rPr lang="en-US" b="1" dirty="0" smtClean="0">
                <a:solidFill>
                  <a:srgbClr val="0070C0"/>
                </a:solidFill>
              </a:rPr>
              <a:t>3. Pseudo-code Method: </a:t>
            </a:r>
          </a:p>
          <a:p>
            <a:pPr marL="713232" indent="-457200" algn="just">
              <a:buNone/>
            </a:pPr>
            <a:r>
              <a:rPr lang="en-US" dirty="0" smtClean="0"/>
              <a:t>In </a:t>
            </a:r>
            <a:r>
              <a:rPr lang="en-US" dirty="0"/>
              <a:t>this method, we should typically </a:t>
            </a:r>
            <a:r>
              <a:rPr lang="en-US" u="sng" dirty="0">
                <a:solidFill>
                  <a:srgbClr val="C00000"/>
                </a:solidFill>
              </a:rPr>
              <a:t>describe algorithms as program</a:t>
            </a:r>
            <a:r>
              <a:rPr lang="en-US" dirty="0" smtClean="0"/>
              <a:t>.</a:t>
            </a:r>
          </a:p>
          <a:p>
            <a:pPr lvl="1" fontAlgn="base"/>
            <a:r>
              <a:rPr lang="en-US" dirty="0" smtClean="0"/>
              <a:t>The </a:t>
            </a:r>
            <a:r>
              <a:rPr lang="en-US" u="sng" dirty="0">
                <a:solidFill>
                  <a:srgbClr val="C00000"/>
                </a:solidFill>
              </a:rPr>
              <a:t>pseudocode is similar, but not identical, to C++</a:t>
            </a:r>
            <a:r>
              <a:rPr lang="en-US" dirty="0"/>
              <a:t>.</a:t>
            </a:r>
            <a:endParaRPr lang="en-US" sz="3400" dirty="0"/>
          </a:p>
          <a:p>
            <a:pPr lvl="1" fontAlgn="base"/>
            <a:r>
              <a:rPr lang="en-US" u="sng" dirty="0"/>
              <a:t>Not discuss the implementation</a:t>
            </a:r>
            <a:r>
              <a:rPr lang="en-US" dirty="0"/>
              <a:t> of algorithms </a:t>
            </a:r>
            <a:r>
              <a:rPr lang="en-US" u="sng" dirty="0"/>
              <a:t>in any particular programming language</a:t>
            </a:r>
            <a:r>
              <a:rPr lang="en-US" dirty="0"/>
              <a:t>.</a:t>
            </a:r>
            <a:endParaRPr lang="en-US" sz="3400" dirty="0"/>
          </a:p>
          <a:p>
            <a:pPr lvl="1" fontAlgn="base"/>
            <a:r>
              <a:rPr lang="en-US" dirty="0"/>
              <a:t> It </a:t>
            </a:r>
            <a:r>
              <a:rPr lang="en-US" dirty="0">
                <a:solidFill>
                  <a:srgbClr val="C00000"/>
                </a:solidFill>
              </a:rPr>
              <a:t>aims</a:t>
            </a:r>
            <a:r>
              <a:rPr lang="en-US" dirty="0"/>
              <a:t> to </a:t>
            </a:r>
            <a:r>
              <a:rPr lang="en-US" dirty="0">
                <a:solidFill>
                  <a:srgbClr val="C00000"/>
                </a:solidFill>
              </a:rPr>
              <a:t>present algorithms </a:t>
            </a:r>
            <a:r>
              <a:rPr lang="en-US" u="sng" dirty="0"/>
              <a:t>clearly</a:t>
            </a:r>
            <a:r>
              <a:rPr lang="en-US" dirty="0"/>
              <a:t> so </a:t>
            </a:r>
            <a:r>
              <a:rPr lang="en-US" u="sng" dirty="0"/>
              <a:t>they can be readily understood </a:t>
            </a:r>
            <a:r>
              <a:rPr lang="en-US" dirty="0"/>
              <a:t>and </a:t>
            </a:r>
            <a:r>
              <a:rPr lang="en-US" u="sng" dirty="0"/>
              <a:t>analyzed</a:t>
            </a:r>
            <a:r>
              <a:rPr lang="en-US" dirty="0"/>
              <a:t>.</a:t>
            </a:r>
            <a:endParaRPr lang="en-US" sz="3400" dirty="0"/>
          </a:p>
          <a:p>
            <a:pPr marL="987552" lvl="1" indent="-457200" algn="just">
              <a:buFont typeface="+mj-lt"/>
              <a:buAutoNum type="arabicParenR" startAt="3"/>
            </a:pPr>
            <a:endParaRPr lang="en-US" dirty="0"/>
          </a:p>
          <a:p>
            <a:pPr marL="530352" lvl="1" indent="0">
              <a:buNone/>
            </a:pPr>
            <a:endParaRPr lang="en-US" dirty="0"/>
          </a:p>
        </p:txBody>
      </p:sp>
      <p:pic>
        <p:nvPicPr>
          <p:cNvPr id="2051" name="Picture 3" descr="https://lh6.googleusercontent.com/K5ow4qOVSaY9ITZr1DcGV7U-Lm8HI2P_DBRxUsPWbeGEv2d88Y-b0dmEuMSLf2RvQOBlqtX0925VbKXIvHZB1PbqKR3pt8TYEO1LIOlHzwdkN4mztDtABx7-bWNMDFU5sie1w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459" y="5341257"/>
            <a:ext cx="10311319" cy="9609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lh6.googleusercontent.com/rDYyK46NiPHMh_2imm-Is6jkwJ3c-kRzY67J9iQFP7XskiPxePzu51QhdBR7xZMkVaY4g_hq5e3VcRVFjUNnHoceDLSYnrMV0C8ESZCWkRJh2sJBLmRZRUuP3HyG4onLoIpTdq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4296229"/>
            <a:ext cx="10394515" cy="94342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2390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686" y="873122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1737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1. Comments </a:t>
            </a:r>
            <a:r>
              <a:rPr lang="en-US" dirty="0"/>
              <a:t>begin with // and continue until the end of line.</a:t>
            </a:r>
            <a:br>
              <a:rPr lang="en-US" dirty="0"/>
            </a:br>
            <a:r>
              <a:rPr lang="en-US" dirty="0" smtClean="0"/>
              <a:t>2. Blocks </a:t>
            </a:r>
            <a:r>
              <a:rPr lang="en-US" dirty="0"/>
              <a:t>are indicated with matching braces {and} or </a:t>
            </a:r>
            <a:r>
              <a:rPr lang="en-US" dirty="0" smtClean="0"/>
              <a:t>Indentation </a:t>
            </a:r>
            <a:r>
              <a:rPr lang="ar-EG" sz="1400" dirty="0" smtClean="0"/>
              <a:t>المسافة الفارغة </a:t>
            </a:r>
            <a:r>
              <a:rPr lang="en-US" dirty="0" smtClean="0"/>
              <a:t>3. An </a:t>
            </a:r>
            <a:r>
              <a:rPr lang="en-US" dirty="0"/>
              <a:t>identifier begins with a letter.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The data types of variables are not explicitly declared.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4. Compound </a:t>
            </a:r>
            <a:r>
              <a:rPr lang="en-US" dirty="0"/>
              <a:t>data types can be formed with records. </a:t>
            </a:r>
            <a:r>
              <a:rPr lang="en-US" dirty="0" smtClean="0"/>
              <a:t> 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6552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</a:rPr>
              <a:t>Here </a:t>
            </a:r>
            <a:r>
              <a:rPr lang="en-US" b="1" dirty="0">
                <a:solidFill>
                  <a:srgbClr val="0070C0"/>
                </a:solidFill>
              </a:rPr>
              <a:t>is an example: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Here </a:t>
            </a:r>
            <a:r>
              <a:rPr lang="en-US" dirty="0"/>
              <a:t>link is a pointer to the record type node. Individual data items of a record can be accessed with -&gt;and period. </a:t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25860" y="4262860"/>
            <a:ext cx="5008605" cy="18452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/>
              <a:t>Node. Record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 smtClean="0"/>
              <a:t>data type – 1      data-1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smtClean="0"/>
              <a:t>data type – n     data </a:t>
            </a:r>
            <a:r>
              <a:rPr lang="en-US" dirty="0"/>
              <a:t>– n;</a:t>
            </a:r>
            <a:br>
              <a:rPr lang="en-US" dirty="0"/>
            </a:br>
            <a:r>
              <a:rPr lang="en-US" dirty="0"/>
              <a:t>node * link;</a:t>
            </a:r>
            <a:br>
              <a:rPr lang="en-US" dirty="0"/>
            </a:br>
            <a:r>
              <a:rPr lang="en-US" dirty="0"/>
              <a:t>} 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65521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1803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5. Assignment </a:t>
            </a:r>
            <a:r>
              <a:rPr lang="en-US" dirty="0"/>
              <a:t>of values to variables is done using the assignment statement.</a:t>
            </a:r>
            <a:br>
              <a:rPr lang="en-US" dirty="0"/>
            </a:br>
            <a:r>
              <a:rPr lang="en-US" dirty="0"/>
              <a:t>&lt;Variable&gt;:= &lt;expression&gt;; Or &lt;Variable&gt; ← &lt;expression&gt;;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6. There </a:t>
            </a:r>
            <a:r>
              <a:rPr lang="en-US" dirty="0"/>
              <a:t>are two Boolean values </a:t>
            </a:r>
            <a:r>
              <a:rPr lang="en-US" b="1" dirty="0">
                <a:solidFill>
                  <a:schemeClr val="accent2"/>
                </a:solidFill>
              </a:rPr>
              <a:t>TRUE</a:t>
            </a:r>
            <a:r>
              <a:rPr lang="en-US" dirty="0"/>
              <a:t> and </a:t>
            </a:r>
            <a:r>
              <a:rPr lang="en-US" b="1" dirty="0">
                <a:solidFill>
                  <a:schemeClr val="accent2"/>
                </a:solidFill>
              </a:rPr>
              <a:t>FALSE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Logical Operators AND, OR, NOT</a:t>
            </a:r>
          </a:p>
          <a:p>
            <a:pPr>
              <a:lnSpc>
                <a:spcPct val="150000"/>
              </a:lnSpc>
            </a:pPr>
            <a:r>
              <a:rPr lang="en-US" dirty="0"/>
              <a:t>Relational Operators &lt;, &lt;=,&gt;,&gt;=, =, </a:t>
            </a:r>
            <a:r>
              <a:rPr lang="en-US" dirty="0" smtClean="0"/>
              <a:t>!=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22348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 startAt="7"/>
            </a:pPr>
            <a:r>
              <a:rPr lang="en-US" dirty="0" smtClean="0"/>
              <a:t>The </a:t>
            </a:r>
            <a:r>
              <a:rPr lang="en-US" dirty="0"/>
              <a:t>following looping statements are employed.</a:t>
            </a:r>
            <a:br>
              <a:rPr lang="en-US" dirty="0"/>
            </a:b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        For</a:t>
            </a:r>
            <a:r>
              <a:rPr lang="en-US" dirty="0"/>
              <a:t>, while and repeat-until 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54514" y="3410857"/>
            <a:ext cx="7053944" cy="2743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While Loop:</a:t>
            </a:r>
            <a:br>
              <a:rPr lang="en-US" dirty="0"/>
            </a:br>
            <a:r>
              <a:rPr lang="en-US" dirty="0"/>
              <a:t>While &lt; condition &gt; do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}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22348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For Loop:</a:t>
            </a:r>
            <a:r>
              <a:rPr lang="en-US" dirty="0">
                <a:solidFill>
                  <a:srgbClr val="0070C0"/>
                </a:solidFill>
              </a:rPr>
              <a:t/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61029" y="2743201"/>
            <a:ext cx="7525899" cy="23494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For variable: = value-1 to value-2 do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}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99789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solidFill>
                  <a:srgbClr val="0070C0"/>
                </a:solidFill>
              </a:rPr>
              <a:t>repeat-until</a:t>
            </a:r>
            <a:r>
              <a:rPr lang="en-US" b="1" dirty="0">
                <a:solidFill>
                  <a:srgbClr val="0070C0"/>
                </a:solidFill>
              </a:rPr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22286" y="3077029"/>
            <a:ext cx="7678057" cy="25109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repeat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until&lt;condition&gt;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99789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8. A </a:t>
            </a:r>
            <a:r>
              <a:rPr lang="en-US" dirty="0"/>
              <a:t>conditional statement has the following forms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5830" y="2481944"/>
            <a:ext cx="7421508" cy="28012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If &lt;condition&gt; then &lt;statement&gt;</a:t>
            </a:r>
          </a:p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                           OR</a:t>
            </a:r>
          </a:p>
          <a:p>
            <a:pPr>
              <a:lnSpc>
                <a:spcPct val="150000"/>
              </a:lnSpc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If &lt;condition&gt; then &lt;statement-1&gt;</a:t>
            </a:r>
            <a:br>
              <a:rPr lang="en-US" dirty="0"/>
            </a:br>
            <a:r>
              <a:rPr lang="en-US" dirty="0"/>
              <a:t>Else &lt;</a:t>
            </a:r>
            <a:r>
              <a:rPr lang="en-US" dirty="0" smtClean="0"/>
              <a:t>statement-2&gt;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50264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</a:rPr>
              <a:t>Case </a:t>
            </a:r>
            <a:r>
              <a:rPr lang="en-US" b="1" dirty="0">
                <a:solidFill>
                  <a:srgbClr val="0070C0"/>
                </a:solidFill>
              </a:rPr>
              <a:t>statement: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4062" y="2672334"/>
            <a:ext cx="6722075" cy="25528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select case(expression)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case 1 : &lt;statement-1&gt;</a:t>
            </a:r>
            <a:br>
              <a:rPr lang="en-US" dirty="0"/>
            </a:br>
            <a:r>
              <a:rPr lang="en-US" dirty="0"/>
              <a:t>	case n : &lt;statement-n&gt;</a:t>
            </a:r>
            <a:br>
              <a:rPr lang="en-US" dirty="0"/>
            </a:br>
            <a:r>
              <a:rPr lang="en-US" dirty="0"/>
              <a:t>	default : &lt;statement-n+1&gt;</a:t>
            </a:r>
            <a:br>
              <a:rPr lang="en-US" dirty="0"/>
            </a:br>
            <a:r>
              <a:rPr lang="en-US" dirty="0"/>
              <a:t>}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50264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171" y="1535341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/>
              <a:t>9- Input and output are done using the instructions read </a:t>
            </a:r>
            <a:r>
              <a:rPr lang="en-US" dirty="0" smtClean="0"/>
              <a:t>&amp; write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10- There is only one type of </a:t>
            </a:r>
            <a:r>
              <a:rPr lang="en-US" dirty="0" smtClean="0"/>
              <a:t>procedure:</a:t>
            </a:r>
          </a:p>
          <a:p>
            <a:pPr marL="0" indent="0">
              <a:lnSpc>
                <a:spcPct val="200000"/>
              </a:lnSpc>
            </a:pPr>
            <a:r>
              <a:rPr lang="en-US" dirty="0" smtClean="0"/>
              <a:t> Algorithm</a:t>
            </a:r>
            <a:r>
              <a:rPr lang="en-US" dirty="0"/>
              <a:t>, </a:t>
            </a:r>
            <a:r>
              <a:rPr lang="en-US" dirty="0" smtClean="0"/>
              <a:t> the </a:t>
            </a:r>
            <a:r>
              <a:rPr lang="en-US" dirty="0"/>
              <a:t>heading takes the </a:t>
            </a:r>
            <a:r>
              <a:rPr lang="en-US" dirty="0" smtClean="0"/>
              <a:t>form,</a:t>
            </a:r>
          </a:p>
          <a:p>
            <a:pPr marL="0" indent="0">
              <a:lnSpc>
                <a:spcPct val="200000"/>
              </a:lnSpc>
            </a:pPr>
            <a:r>
              <a:rPr lang="en-US" dirty="0" smtClean="0"/>
              <a:t> Algorithm </a:t>
            </a:r>
            <a:r>
              <a:rPr lang="en-US" dirty="0"/>
              <a:t>Name (Parameter lists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20486" y="815067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56553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As </a:t>
            </a:r>
            <a:r>
              <a:rPr lang="en-US" dirty="0"/>
              <a:t>an example, the following algorithm fields &amp; returns the</a:t>
            </a:r>
            <a:br>
              <a:rPr lang="en-US" dirty="0"/>
            </a:br>
            <a:r>
              <a:rPr lang="en-US" dirty="0"/>
              <a:t>maximum of ‘n’ given numbers: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1582" y="3322536"/>
            <a:ext cx="6722075" cy="28008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1. algorithm Max(</a:t>
            </a:r>
            <a:r>
              <a:rPr lang="en-US" dirty="0" err="1"/>
              <a:t>A,n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2. // A is an array of size n</a:t>
            </a:r>
            <a:br>
              <a:rPr lang="en-US" dirty="0"/>
            </a:br>
            <a:r>
              <a:rPr lang="en-US" dirty="0"/>
              <a:t>3. {</a:t>
            </a:r>
            <a:br>
              <a:rPr lang="en-US" dirty="0"/>
            </a:br>
            <a:r>
              <a:rPr lang="en-US" dirty="0"/>
              <a:t>4. 	Result := A[1];</a:t>
            </a:r>
            <a:br>
              <a:rPr lang="en-US" dirty="0"/>
            </a:br>
            <a:r>
              <a:rPr lang="en-US" dirty="0"/>
              <a:t>5. 	for </a:t>
            </a:r>
            <a:r>
              <a:rPr lang="en-US" dirty="0" smtClean="0"/>
              <a:t>K </a:t>
            </a:r>
            <a:r>
              <a:rPr lang="en-US" dirty="0"/>
              <a:t>← 2 to n do</a:t>
            </a:r>
            <a:br>
              <a:rPr lang="en-US" dirty="0"/>
            </a:br>
            <a:r>
              <a:rPr lang="en-US" dirty="0"/>
              <a:t>6. 		if </a:t>
            </a:r>
            <a:r>
              <a:rPr lang="en-US" dirty="0" smtClean="0"/>
              <a:t>A[K] </a:t>
            </a:r>
            <a:r>
              <a:rPr lang="en-US" dirty="0"/>
              <a:t>&gt; Result then</a:t>
            </a:r>
            <a:br>
              <a:rPr lang="en-US" dirty="0"/>
            </a:br>
            <a:r>
              <a:rPr lang="en-US" dirty="0"/>
              <a:t>7. 		Result ← </a:t>
            </a:r>
            <a:r>
              <a:rPr lang="en-US" dirty="0" smtClean="0"/>
              <a:t>A[K];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8. 	return Result;</a:t>
            </a:r>
            <a:br>
              <a:rPr lang="en-US" dirty="0"/>
            </a:br>
            <a:r>
              <a:rPr lang="en-US" dirty="0"/>
              <a:t>9. }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56553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626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How to implement?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838200" y="957943"/>
            <a:ext cx="10515600" cy="85634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ow </a:t>
            </a:r>
            <a:r>
              <a:rPr lang="en-US" sz="4400" b="1" dirty="0">
                <a:solidFill>
                  <a:srgbClr val="0070C0"/>
                </a:solidFill>
                <a:sym typeface="Times New Roman"/>
              </a:rPr>
              <a:t>to 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sp>
        <p:nvSpPr>
          <p:cNvPr id="125" name="Shape 125"/>
          <p:cNvSpPr txBox="1">
            <a:spLocks noGrp="1"/>
          </p:cNvSpPr>
          <p:nvPr>
            <p:ph idx="1"/>
          </p:nvPr>
        </p:nvSpPr>
        <p:spPr>
          <a:xfrm>
            <a:off x="823686" y="2028825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en-US" sz="2400" dirty="0"/>
              <a:t>Given 1000 integers, find how many 3 numbers with sum 400?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/>
              <a:t>We can do 3 loops and try every 3 numbers!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/>
              <a:t>Hmm..1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>
                <a:solidFill>
                  <a:srgbClr val="0070C0"/>
                </a:solidFill>
              </a:rPr>
              <a:t>000</a:t>
            </a:r>
            <a:r>
              <a:rPr lang="en-US" dirty="0">
                <a:solidFill>
                  <a:srgbClr val="C00000"/>
                </a:solidFill>
              </a:rPr>
              <a:t>000</a:t>
            </a:r>
            <a:r>
              <a:rPr lang="en-US" dirty="0"/>
              <a:t> operations! Too much </a:t>
            </a:r>
            <a:r>
              <a:rPr lang="en-US" b="1" dirty="0"/>
              <a:t>Computations</a:t>
            </a:r>
            <a:r>
              <a:rPr lang="en-US" dirty="0" smtClean="0"/>
              <a:t>!</a:t>
            </a:r>
          </a:p>
          <a:p>
            <a:pPr marL="914400" lvl="1" indent="-228600" rtl="0">
              <a:spcBef>
                <a:spcPts val="0"/>
              </a:spcBef>
              <a:buNone/>
            </a:pPr>
            <a:endParaRPr lang="en-US" dirty="0"/>
          </a:p>
          <a:p>
            <a:pPr marL="457200" lvl="0" indent="-228600" rtl="0">
              <a:spcBef>
                <a:spcPts val="0"/>
              </a:spcBef>
            </a:pPr>
            <a:r>
              <a:rPr lang="en-US" sz="2400" dirty="0"/>
              <a:t>Given 1000 integers, sort them?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>
                <a:solidFill>
                  <a:schemeClr val="dk1"/>
                </a:solidFill>
              </a:rPr>
              <a:t>Hmm...nothing direct in mind...I need to think more!</a:t>
            </a: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endParaRPr lang="en-US" sz="2400" dirty="0" smtClean="0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r>
              <a:rPr lang="en-US" sz="2400" dirty="0" smtClean="0">
                <a:solidFill>
                  <a:srgbClr val="C00000"/>
                </a:solidFill>
              </a:rPr>
              <a:t>Input:</a:t>
            </a:r>
            <a:r>
              <a:rPr lang="en-US" sz="2400" dirty="0" smtClean="0"/>
              <a:t> Given </a:t>
            </a:r>
            <a:r>
              <a:rPr lang="en-US" sz="2400" dirty="0"/>
              <a:t>airport locations and cost of every direct flight, </a:t>
            </a:r>
            <a:endParaRPr lang="en-US" sz="2400" dirty="0" smtClean="0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r>
              <a:rPr lang="en-US" sz="2400" b="1" dirty="0" smtClean="0">
                <a:solidFill>
                  <a:srgbClr val="C00000"/>
                </a:solidFill>
              </a:rPr>
              <a:t>Output:</a:t>
            </a:r>
            <a:r>
              <a:rPr lang="en-US" sz="2400" b="1" dirty="0" smtClean="0"/>
              <a:t> find </a:t>
            </a:r>
            <a:r>
              <a:rPr lang="en-US" sz="2400" b="1" dirty="0"/>
              <a:t>flight </a:t>
            </a:r>
            <a:r>
              <a:rPr lang="en-US" sz="2400" dirty="0"/>
              <a:t>from </a:t>
            </a:r>
            <a:r>
              <a:rPr lang="en-US" sz="2400" dirty="0" smtClean="0"/>
              <a:t>Cairo </a:t>
            </a:r>
            <a:r>
              <a:rPr lang="en-US" sz="2400" dirty="0"/>
              <a:t>to </a:t>
            </a:r>
            <a:r>
              <a:rPr lang="en-US" sz="2400" dirty="0" smtClean="0"/>
              <a:t>New York </a:t>
            </a:r>
            <a:r>
              <a:rPr lang="en-US" sz="2400" dirty="0"/>
              <a:t>with the </a:t>
            </a:r>
            <a:r>
              <a:rPr lang="en-US" sz="2400" b="1" dirty="0"/>
              <a:t>minimum cost</a:t>
            </a:r>
            <a:r>
              <a:rPr lang="en-US" sz="2400" dirty="0"/>
              <a:t>?</a:t>
            </a:r>
          </a:p>
          <a:p>
            <a: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Hmm...how to represent airports relations!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70710013"/>
      </p:ext>
    </p:extLst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8458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algn="just" rtl="0">
              <a:spcBef>
                <a:spcPts val="0"/>
              </a:spcBef>
            </a:pPr>
            <a:r>
              <a:rPr lang="en-US" dirty="0" smtClean="0">
                <a:solidFill>
                  <a:srgbClr val="C00000"/>
                </a:solidFill>
              </a:rPr>
              <a:t>Input:</a:t>
            </a:r>
            <a:r>
              <a:rPr lang="en-US" dirty="0" smtClean="0"/>
              <a:t> </a:t>
            </a:r>
            <a:r>
              <a:rPr lang="en-US" dirty="0" err="1" smtClean="0"/>
              <a:t>Facebook</a:t>
            </a:r>
            <a:r>
              <a:rPr lang="en-US" dirty="0" smtClean="0"/>
              <a:t> </a:t>
            </a:r>
            <a:r>
              <a:rPr lang="en-US" dirty="0"/>
              <a:t>site has 1.4 Billion users, </a:t>
            </a: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r>
              <a:rPr lang="en-US" dirty="0" smtClean="0">
                <a:solidFill>
                  <a:srgbClr val="C00000"/>
                </a:solidFill>
              </a:rPr>
              <a:t>Output:</a:t>
            </a:r>
            <a:r>
              <a:rPr lang="en-US" dirty="0" smtClean="0"/>
              <a:t> please </a:t>
            </a:r>
            <a:r>
              <a:rPr lang="en-US" dirty="0"/>
              <a:t>suggest to </a:t>
            </a:r>
            <a:r>
              <a:rPr lang="en-US" dirty="0" err="1" smtClean="0"/>
              <a:t>Mostafa</a:t>
            </a:r>
            <a:r>
              <a:rPr lang="en-US" dirty="0" smtClean="0"/>
              <a:t> </a:t>
            </a:r>
            <a:r>
              <a:rPr lang="en-US" dirty="0"/>
              <a:t>all </a:t>
            </a:r>
            <a:r>
              <a:rPr lang="en-US" b="1" dirty="0"/>
              <a:t>new friends</a:t>
            </a:r>
            <a:r>
              <a:rPr lang="en-US" dirty="0"/>
              <a:t> from them, </a:t>
            </a: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r>
              <a:rPr lang="en-US" dirty="0" smtClean="0">
                <a:solidFill>
                  <a:srgbClr val="C00000"/>
                </a:solidFill>
              </a:rPr>
              <a:t>Restrictions:</a:t>
            </a:r>
            <a:r>
              <a:rPr lang="en-US" dirty="0" smtClean="0"/>
              <a:t> where </a:t>
            </a:r>
            <a:r>
              <a:rPr lang="en-US" dirty="0"/>
              <a:t>there </a:t>
            </a:r>
            <a:r>
              <a:rPr lang="en-US" dirty="0" smtClean="0"/>
              <a:t>is exactly </a:t>
            </a:r>
            <a:r>
              <a:rPr lang="en-US" b="1" dirty="0"/>
              <a:t>2 friends</a:t>
            </a:r>
            <a:r>
              <a:rPr lang="en-US" dirty="0"/>
              <a:t> between </a:t>
            </a:r>
            <a:r>
              <a:rPr lang="en-US" dirty="0" err="1" smtClean="0"/>
              <a:t>Mostafa</a:t>
            </a:r>
            <a:r>
              <a:rPr lang="en-US" dirty="0" smtClean="0"/>
              <a:t> </a:t>
            </a:r>
            <a:r>
              <a:rPr lang="en-US" dirty="0"/>
              <a:t>and each of a new friend</a:t>
            </a:r>
            <a:r>
              <a:rPr lang="en-US" dirty="0" smtClean="0"/>
              <a:t>?</a:t>
            </a:r>
          </a:p>
          <a:p>
            <a:pPr marL="457200" lvl="0" indent="-228600" algn="just" rtl="0">
              <a:spcBef>
                <a:spcPts val="0"/>
              </a:spcBef>
              <a:buNone/>
            </a:pPr>
            <a:endParaRPr lang="en-US" dirty="0"/>
          </a:p>
          <a:p>
            <a:pPr marL="914400" lvl="1" indent="-228600" algn="just" rtl="0">
              <a:spcBef>
                <a:spcPts val="0"/>
              </a:spcBef>
            </a:pPr>
            <a:r>
              <a:rPr lang="en-US" sz="2800" dirty="0"/>
              <a:t>For every user in the system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Count </a:t>
            </a:r>
            <a:r>
              <a:rPr lang="en-US" sz="2800" dirty="0"/>
              <a:t>intersection of </a:t>
            </a:r>
            <a:r>
              <a:rPr lang="en-US" sz="2800" dirty="0" err="1" smtClean="0"/>
              <a:t>Mostafa</a:t>
            </a:r>
            <a:r>
              <a:rPr lang="en-US" sz="2800" dirty="0" smtClean="0"/>
              <a:t> </a:t>
            </a:r>
            <a:r>
              <a:rPr lang="en-US" sz="2800" dirty="0"/>
              <a:t>users and this user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If count == 2, we suggest this friend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Hmm...too many billion operations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Hmm...</a:t>
            </a:r>
            <a:r>
              <a:rPr lang="en-US" sz="2800" b="1" dirty="0"/>
              <a:t>system memory</a:t>
            </a:r>
            <a:r>
              <a:rPr lang="en-US" sz="2800" dirty="0"/>
              <a:t> can’t hold even all of that!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</a:rPr>
              <a:t>Our solution </a:t>
            </a:r>
            <a:r>
              <a:rPr lang="en-US" sz="2800" b="1" u="sng" dirty="0">
                <a:solidFill>
                  <a:srgbClr val="FF0000"/>
                </a:solidFill>
              </a:rPr>
              <a:t>performance</a:t>
            </a:r>
            <a:r>
              <a:rPr lang="en-US" sz="2800" dirty="0">
                <a:solidFill>
                  <a:srgbClr val="FF0000"/>
                </a:solidFill>
              </a:rPr>
              <a:t> is too bad!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124"/>
          <p:cNvSpPr txBox="1">
            <a:spLocks noGrp="1"/>
          </p:cNvSpPr>
          <p:nvPr>
            <p:ph type="title"/>
          </p:nvPr>
        </p:nvSpPr>
        <p:spPr>
          <a:xfrm>
            <a:off x="838200" y="957943"/>
            <a:ext cx="10515600" cy="85634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ow </a:t>
            </a:r>
            <a:r>
              <a:rPr lang="en-US" sz="4400" b="1" dirty="0">
                <a:solidFill>
                  <a:srgbClr val="0070C0"/>
                </a:solidFill>
                <a:sym typeface="Times New Roman"/>
              </a:rPr>
              <a:t>to 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651730876"/>
      </p:ext>
    </p:extLst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838200" y="870856"/>
            <a:ext cx="10515600" cy="892402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Performance: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37" name="Shape 137"/>
          <p:cNvSpPr txBox="1">
            <a:spLocks noGrp="1"/>
          </p:cNvSpPr>
          <p:nvPr>
            <p:ph idx="1"/>
          </p:nvPr>
        </p:nvSpPr>
        <p:spPr>
          <a:xfrm>
            <a:off x="809172" y="1622425"/>
            <a:ext cx="10515600" cy="4604204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In real life applications, we care with many factors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E.g. Usability, Security, Maintainability, Reliability...</a:t>
            </a:r>
            <a:r>
              <a:rPr lang="en-US" dirty="0" err="1"/>
              <a:t>etc</a:t>
            </a:r>
            <a:endParaRPr lang="en-US" dirty="0"/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One of the major factors is the </a:t>
            </a:r>
            <a:r>
              <a:rPr lang="en-US" sz="2400" b="1" dirty="0"/>
              <a:t>performance</a:t>
            </a:r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A </a:t>
            </a:r>
            <a:r>
              <a:rPr lang="en-US" sz="2400" b="1" dirty="0"/>
              <a:t>memory</a:t>
            </a:r>
            <a:r>
              <a:rPr lang="en-US" sz="2400" dirty="0"/>
              <a:t> and </a:t>
            </a:r>
            <a:r>
              <a:rPr lang="en-US" sz="2400" b="1" dirty="0"/>
              <a:t>time</a:t>
            </a:r>
            <a:r>
              <a:rPr lang="en-US" sz="2400" dirty="0"/>
              <a:t> </a:t>
            </a:r>
            <a:r>
              <a:rPr lang="en-US" sz="2400" b="1" u="sng" dirty="0"/>
              <a:t>efficient</a:t>
            </a:r>
            <a:r>
              <a:rPr lang="en-US" sz="2400" dirty="0"/>
              <a:t> applications are desirable features. 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Imagine if </a:t>
            </a:r>
            <a:r>
              <a:rPr lang="en-US" dirty="0" err="1"/>
              <a:t>facebook</a:t>
            </a:r>
            <a:r>
              <a:rPr lang="en-US" dirty="0"/>
              <a:t> is a slow application</a:t>
            </a:r>
            <a:r>
              <a:rPr lang="en-US" dirty="0" smtClean="0"/>
              <a:t>!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This is where </a:t>
            </a:r>
            <a:r>
              <a:rPr lang="en-US" sz="2400" b="1" dirty="0"/>
              <a:t>algorithms</a:t>
            </a:r>
            <a:r>
              <a:rPr lang="en-US" sz="2400" dirty="0"/>
              <a:t> field arises!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3000" b="1" dirty="0">
                <a:solidFill>
                  <a:srgbClr val="C00000"/>
                </a:solidFill>
              </a:rPr>
              <a:t>Computational solution </a:t>
            </a:r>
            <a:r>
              <a:rPr lang="en-US" sz="3000" b="1" dirty="0">
                <a:solidFill>
                  <a:srgbClr val="0070C0"/>
                </a:solidFill>
              </a:rPr>
              <a:t>that is efficient </a:t>
            </a:r>
            <a:r>
              <a:rPr lang="en-US" sz="3000" b="1" u="sng" dirty="0">
                <a:solidFill>
                  <a:srgbClr val="C00000"/>
                </a:solidFill>
              </a:rPr>
              <a:t>time</a:t>
            </a:r>
            <a:r>
              <a:rPr lang="en-US" sz="3000" b="1" dirty="0">
                <a:solidFill>
                  <a:srgbClr val="C00000"/>
                </a:solidFill>
              </a:rPr>
              <a:t> and </a:t>
            </a:r>
            <a:r>
              <a:rPr lang="en-US" sz="3000" b="1" u="sng" dirty="0">
                <a:solidFill>
                  <a:srgbClr val="C00000"/>
                </a:solidFill>
              </a:rPr>
              <a:t>memory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69231488"/>
      </p:ext>
    </p:extLst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566057" y="972453"/>
            <a:ext cx="10972800" cy="783772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>
              <a:buClr>
                <a:schemeClr val="accent1"/>
              </a:buClr>
              <a:buSzPct val="25000"/>
            </a:pPr>
            <a:r>
              <a:rPr lang="en-US" sz="4400" b="1" dirty="0" smtClean="0">
                <a:sym typeface="Times New Roman"/>
              </a:rPr>
              <a:t>High </a:t>
            </a:r>
            <a:r>
              <a:rPr lang="en-US" sz="4400" b="1" dirty="0">
                <a:sym typeface="Times New Roman"/>
              </a:rPr>
              <a:t>performance real life </a:t>
            </a:r>
            <a:r>
              <a:rPr lang="en-US" sz="4400" b="1" dirty="0" smtClean="0">
                <a:sym typeface="Times New Roman"/>
              </a:rPr>
              <a:t>apps: </a:t>
            </a:r>
            <a:endParaRPr lang="en-US" sz="4400" b="1" dirty="0">
              <a:sym typeface="Times New Roman"/>
            </a:endParaRPr>
          </a:p>
        </p:txBody>
      </p:sp>
      <p:pic>
        <p:nvPicPr>
          <p:cNvPr id="143" name="Shape 143"/>
          <p:cNvPicPr preferRelativeResize="0"/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464457" y="2104571"/>
            <a:ext cx="2220686" cy="1587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Shape 144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3007571" y="2084065"/>
            <a:ext cx="4965133" cy="1544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Shape 145"/>
          <p:cNvPicPr preferRelativeResize="0"/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431911" y="3939333"/>
            <a:ext cx="2292633" cy="171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/>
          <p:cNvPicPr preferRelativeResize="0"/>
          <p:nvPr/>
        </p:nvPicPr>
        <p:blipFill>
          <a:blip r:embed="rId6" cstate="print">
            <a:alphaModFix/>
          </a:blip>
          <a:stretch>
            <a:fillRect/>
          </a:stretch>
        </p:blipFill>
        <p:spPr>
          <a:xfrm>
            <a:off x="3043034" y="3964719"/>
            <a:ext cx="2007937" cy="16377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/>
          <p:cNvPicPr preferRelativeResize="0"/>
          <p:nvPr/>
        </p:nvPicPr>
        <p:blipFill>
          <a:blip r:embed="rId7" cstate="print">
            <a:alphaModFix/>
          </a:blip>
          <a:stretch>
            <a:fillRect/>
          </a:stretch>
        </p:blipFill>
        <p:spPr>
          <a:xfrm>
            <a:off x="9353476" y="3716282"/>
            <a:ext cx="1241953" cy="1871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/>
          <p:cNvPicPr preferRelativeResize="0"/>
          <p:nvPr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8343001" y="2017487"/>
            <a:ext cx="3224885" cy="1553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>
          <a:blip r:embed="rId9" cstate="print">
            <a:alphaModFix/>
          </a:blip>
          <a:stretch>
            <a:fillRect/>
          </a:stretch>
        </p:blipFill>
        <p:spPr>
          <a:xfrm>
            <a:off x="5228161" y="4136571"/>
            <a:ext cx="2725668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94404789"/>
      </p:ext>
    </p:extLst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0"/>
          <p:cNvSpPr txBox="1">
            <a:spLocks noGrp="1"/>
          </p:cNvSpPr>
          <p:nvPr>
            <p:ph type="ctrTitle"/>
          </p:nvPr>
        </p:nvSpPr>
        <p:spPr>
          <a:xfrm>
            <a:off x="1036000" y="2161600"/>
            <a:ext cx="10120000" cy="1751700"/>
          </a:xfrm>
          <a:prstGeom prst="rect">
            <a:avLst/>
          </a:prstGeom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900" dirty="0">
                <a:solidFill>
                  <a:srgbClr val="0070C0"/>
                </a:solidFill>
                <a:latin typeface="Lato Light"/>
                <a:ea typeface="Lato Light"/>
                <a:cs typeface="Lato Light"/>
                <a:sym typeface="Lato Light"/>
              </a:rPr>
              <a:t>Multiplication!</a:t>
            </a:r>
            <a:endParaRPr lang="en-US" sz="1800" dirty="0">
              <a:solidFill>
                <a:srgbClr val="0070C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5" name="Google Shape;635;p60"/>
          <p:cNvSpPr txBox="1">
            <a:spLocks noGrp="1"/>
          </p:cNvSpPr>
          <p:nvPr>
            <p:ph type="subTitle" idx="1"/>
          </p:nvPr>
        </p:nvSpPr>
        <p:spPr>
          <a:xfrm>
            <a:off x="415600" y="3517000"/>
            <a:ext cx="11360800" cy="792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" dirty="0">
                <a:solidFill>
                  <a:srgbClr val="000000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What’s the best way to multiply two numbers?</a:t>
            </a:r>
            <a:endParaRPr dirty="0">
              <a:solidFill>
                <a:srgbClr val="000000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636" name="Google Shape;636;p60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8610988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61"/>
          <p:cNvSpPr txBox="1">
            <a:spLocks noGrp="1"/>
          </p:cNvSpPr>
          <p:nvPr>
            <p:ph type="title"/>
          </p:nvPr>
        </p:nvSpPr>
        <p:spPr>
          <a:xfrm>
            <a:off x="823685" y="1233715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45" name="Google Shape;645;p61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642" name="Google Shape;642;p61"/>
          <p:cNvSpPr/>
          <p:nvPr/>
        </p:nvSpPr>
        <p:spPr>
          <a:xfrm>
            <a:off x="1548000" y="2245675"/>
            <a:ext cx="9096000" cy="1095000"/>
          </a:xfrm>
          <a:prstGeom prst="roundRect">
            <a:avLst>
              <a:gd name="adj" fmla="val 27385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300" b="1" dirty="0">
                <a:latin typeface="Assistant"/>
                <a:ea typeface="Assistant"/>
                <a:cs typeface="Assistant"/>
                <a:sym typeface="Assistant"/>
              </a:rPr>
              <a:t>Input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: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      2 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non-negative numbers, x and y (n digits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each)</a:t>
            </a:r>
            <a:endParaRPr lang="en" sz="23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>
              <a:lnSpc>
                <a:spcPct val="115000"/>
              </a:lnSpc>
            </a:pPr>
            <a:r>
              <a:rPr lang="en" sz="2300" b="1" dirty="0" smtClean="0">
                <a:latin typeface="Assistant Light"/>
                <a:ea typeface="Assistant"/>
                <a:cs typeface="Assistant"/>
                <a:sym typeface="Assistant Light"/>
              </a:rPr>
              <a:t>        </a:t>
            </a:r>
            <a:r>
              <a:rPr lang="en" sz="2300" b="1" dirty="0" smtClean="0">
                <a:latin typeface="Assistant"/>
                <a:ea typeface="Assistant"/>
                <a:cs typeface="Assistant"/>
                <a:sym typeface="Assistant"/>
              </a:rPr>
              <a:t>Output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: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   the 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product x · y</a:t>
            </a:r>
            <a:endParaRPr sz="2300" dirty="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43" name="Google Shape;643;p61"/>
          <p:cNvSpPr txBox="1"/>
          <p:nvPr/>
        </p:nvSpPr>
        <p:spPr>
          <a:xfrm>
            <a:off x="4378354" y="3686675"/>
            <a:ext cx="3323708" cy="18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5678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1234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7006652</a:t>
            </a:r>
            <a:endParaRPr sz="3800" b="1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44" name="Google Shape;644;p61"/>
          <p:cNvCxnSpPr/>
          <p:nvPr/>
        </p:nvCxnSpPr>
        <p:spPr>
          <a:xfrm>
            <a:off x="4706595" y="4928225"/>
            <a:ext cx="27788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838095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62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651" name="Google Shape;651;p62"/>
          <p:cNvSpPr txBox="1"/>
          <p:nvPr/>
        </p:nvSpPr>
        <p:spPr>
          <a:xfrm>
            <a:off x="8297537" y="2084450"/>
            <a:ext cx="2233200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135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270</a:t>
            </a:r>
            <a:r>
              <a:rPr lang="en" sz="3800">
                <a:solidFill>
                  <a:srgbClr val="CCCCCC"/>
                </a:solidFill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380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2835</a:t>
            </a:r>
            <a:endParaRPr sz="3800" b="1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52" name="Google Shape;652;p62"/>
          <p:cNvCxnSpPr/>
          <p:nvPr/>
        </p:nvCxnSpPr>
        <p:spPr>
          <a:xfrm>
            <a:off x="8297533" y="3423250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53" name="Google Shape;653;p62"/>
          <p:cNvCxnSpPr/>
          <p:nvPr/>
        </p:nvCxnSpPr>
        <p:spPr>
          <a:xfrm>
            <a:off x="8297533" y="4703175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Google Shape;641;p61"/>
          <p:cNvSpPr txBox="1">
            <a:spLocks noGrp="1"/>
          </p:cNvSpPr>
          <p:nvPr>
            <p:ph type="title"/>
          </p:nvPr>
        </p:nvSpPr>
        <p:spPr>
          <a:xfrm>
            <a:off x="823685" y="1233715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62677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63"/>
          <p:cNvSpPr txBox="1">
            <a:spLocks noGrp="1"/>
          </p:cNvSpPr>
          <p:nvPr>
            <p:ph idx="1"/>
          </p:nvPr>
        </p:nvSpPr>
        <p:spPr>
          <a:xfrm>
            <a:off x="382172" y="1854526"/>
            <a:ext cx="10058401" cy="402336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0000"/>
                </a:solidFill>
                <a:latin typeface="Assistant"/>
                <a:ea typeface="Assistant"/>
                <a:cs typeface="Assistant"/>
                <a:sym typeface="Assistant"/>
              </a:rPr>
              <a:t>Algorithm description</a:t>
            </a:r>
            <a:r>
              <a:rPr lang="en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(</a:t>
            </a:r>
            <a:r>
              <a:rPr lang="en" b="1" dirty="0" smtClean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informal)</a:t>
            </a:r>
            <a:r>
              <a:rPr lang="en" b="1" dirty="0" smtClean="0">
                <a:solidFill>
                  <a:srgbClr val="000000"/>
                </a:solidFill>
                <a:latin typeface="Assistant"/>
                <a:ea typeface="Assistant"/>
                <a:cs typeface="Assistant"/>
                <a:sym typeface="Assistant"/>
              </a:rPr>
              <a:t>: 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/>
            </a:r>
            <a:b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compute partial products (using multiplication </a:t>
            </a:r>
            <a:b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&amp; “carries” for digit overflows), </a:t>
            </a:r>
            <a:endParaRPr lang="en" dirty="0" smtClean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and 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add all </a:t>
            </a:r>
            <a:r>
              <a:rPr lang="en" dirty="0" smtClean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properly shifted) partial products together</a:t>
            </a:r>
            <a:endParaRPr sz="1200" i="1" dirty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65" name="Google Shape;665;p6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661" name="Google Shape;661;p63"/>
          <p:cNvSpPr txBox="1"/>
          <p:nvPr/>
        </p:nvSpPr>
        <p:spPr>
          <a:xfrm>
            <a:off x="9386087" y="1881254"/>
            <a:ext cx="2233200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135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270</a:t>
            </a:r>
            <a:r>
              <a:rPr lang="en" sz="3800" dirty="0">
                <a:solidFill>
                  <a:srgbClr val="CCCCCC"/>
                </a:solidFill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3800" dirty="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2835</a:t>
            </a:r>
            <a:endParaRPr sz="3800" b="1" dirty="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62" name="Google Shape;662;p63"/>
          <p:cNvCxnSpPr/>
          <p:nvPr/>
        </p:nvCxnSpPr>
        <p:spPr>
          <a:xfrm>
            <a:off x="9386083" y="3220054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3" name="Google Shape;663;p63"/>
          <p:cNvCxnSpPr/>
          <p:nvPr/>
        </p:nvCxnSpPr>
        <p:spPr>
          <a:xfrm>
            <a:off x="9386083" y="4499979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Google Shape;641;p61"/>
          <p:cNvSpPr txBox="1">
            <a:spLocks noGrp="1"/>
          </p:cNvSpPr>
          <p:nvPr>
            <p:ph type="title"/>
          </p:nvPr>
        </p:nvSpPr>
        <p:spPr>
          <a:xfrm>
            <a:off x="272142" y="1088572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72052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6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671" name="Google Shape;671;p64"/>
          <p:cNvSpPr txBox="1"/>
          <p:nvPr/>
        </p:nvSpPr>
        <p:spPr>
          <a:xfrm>
            <a:off x="375139" y="2465450"/>
            <a:ext cx="10957864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4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sz="4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72" name="Google Shape;672;p64"/>
          <p:cNvCxnSpPr/>
          <p:nvPr/>
        </p:nvCxnSpPr>
        <p:spPr>
          <a:xfrm>
            <a:off x="858984" y="3804250"/>
            <a:ext cx="10474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Google Shape;641;p61"/>
          <p:cNvSpPr txBox="1">
            <a:spLocks noGrp="1"/>
          </p:cNvSpPr>
          <p:nvPr>
            <p:ph type="title"/>
          </p:nvPr>
        </p:nvSpPr>
        <p:spPr>
          <a:xfrm>
            <a:off x="489856" y="1045029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03485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65"/>
          <p:cNvSpPr txBox="1">
            <a:spLocks noGrp="1"/>
          </p:cNvSpPr>
          <p:nvPr>
            <p:ph type="title"/>
          </p:nvPr>
        </p:nvSpPr>
        <p:spPr>
          <a:xfrm>
            <a:off x="867228" y="1119869"/>
            <a:ext cx="10515600" cy="70893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84" name="Google Shape;684;p6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679" name="Google Shape;679;p65"/>
          <p:cNvSpPr txBox="1"/>
          <p:nvPr/>
        </p:nvSpPr>
        <p:spPr>
          <a:xfrm>
            <a:off x="808892" y="2465450"/>
            <a:ext cx="10969587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40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40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80" name="Google Shape;680;p65"/>
          <p:cNvCxnSpPr/>
          <p:nvPr/>
        </p:nvCxnSpPr>
        <p:spPr>
          <a:xfrm>
            <a:off x="858984" y="3804250"/>
            <a:ext cx="10474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1" name="Google Shape;681;p65"/>
          <p:cNvSpPr/>
          <p:nvPr/>
        </p:nvSpPr>
        <p:spPr>
          <a:xfrm rot="5400000">
            <a:off x="6186333" y="-2270350"/>
            <a:ext cx="303600" cy="95900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82" name="Google Shape;682;p65"/>
          <p:cNvSpPr txBox="1"/>
          <p:nvPr/>
        </p:nvSpPr>
        <p:spPr>
          <a:xfrm>
            <a:off x="4757133" y="1951775"/>
            <a:ext cx="3162000" cy="4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3" name="Google Shape;683;p65"/>
          <p:cNvSpPr/>
          <p:nvPr/>
        </p:nvSpPr>
        <p:spPr>
          <a:xfrm>
            <a:off x="2063400" y="4543575"/>
            <a:ext cx="80652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21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are required?)</a:t>
            </a:r>
            <a:endParaRPr sz="21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93209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66"/>
          <p:cNvSpPr txBox="1">
            <a:spLocks noGrp="1"/>
          </p:cNvSpPr>
          <p:nvPr>
            <p:ph type="title"/>
          </p:nvPr>
        </p:nvSpPr>
        <p:spPr>
          <a:xfrm>
            <a:off x="838200" y="1090839"/>
            <a:ext cx="10515600" cy="650875"/>
          </a:xfrm>
          <a:prstGeom prst="rect">
            <a:avLst/>
          </a:prstGeom>
          <a:solidFill>
            <a:schemeClr val="lt1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96" name="Google Shape;696;p6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30</a:t>
            </a:fld>
            <a:endParaRPr/>
          </a:p>
        </p:txBody>
      </p:sp>
      <p:sp>
        <p:nvSpPr>
          <p:cNvPr id="690" name="Google Shape;690;p66"/>
          <p:cNvSpPr txBox="1"/>
          <p:nvPr/>
        </p:nvSpPr>
        <p:spPr>
          <a:xfrm>
            <a:off x="2836985" y="2228625"/>
            <a:ext cx="6283025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2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91" name="Google Shape;691;p66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2" name="Google Shape;692;p66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93" name="Google Shape;693;p66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4" name="Google Shape;694;p66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 dirty="0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 dirty="0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95" name="Google Shape;695;p66"/>
          <p:cNvSpPr/>
          <p:nvPr/>
        </p:nvSpPr>
        <p:spPr>
          <a:xfrm>
            <a:off x="5648400" y="3501069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730792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p67"/>
          <p:cNvSpPr txBox="1">
            <a:spLocks noGrp="1"/>
          </p:cNvSpPr>
          <p:nvPr>
            <p:ph type="title"/>
          </p:nvPr>
        </p:nvSpPr>
        <p:spPr>
          <a:xfrm>
            <a:off x="765629" y="1032783"/>
            <a:ext cx="10515600" cy="868589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</a:p>
        </p:txBody>
      </p:sp>
      <p:sp>
        <p:nvSpPr>
          <p:cNvPr id="709" name="Google Shape;709;p67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702" name="Google Shape;702;p67"/>
          <p:cNvSpPr txBox="1"/>
          <p:nvPr/>
        </p:nvSpPr>
        <p:spPr>
          <a:xfrm>
            <a:off x="2883878" y="2228625"/>
            <a:ext cx="6236132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2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703" name="Google Shape;703;p67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4" name="Google Shape;704;p67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05" name="Google Shape;705;p67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6" name="Google Shape;706;p67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707" name="Google Shape;707;p67"/>
          <p:cNvSpPr/>
          <p:nvPr/>
        </p:nvSpPr>
        <p:spPr>
          <a:xfrm>
            <a:off x="5648400" y="3439520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8" name="Google Shape;708;p67"/>
          <p:cNvSpPr txBox="1"/>
          <p:nvPr/>
        </p:nvSpPr>
        <p:spPr>
          <a:xfrm>
            <a:off x="2368000" y="5053425"/>
            <a:ext cx="7456000" cy="8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~ 4n</a:t>
            </a:r>
            <a:r>
              <a:rPr lang="en" sz="2700" b="1" baseline="300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operations in the worst case</a:t>
            </a:r>
            <a:endParaRPr sz="2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669830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68"/>
          <p:cNvSpPr txBox="1">
            <a:spLocks noGrp="1"/>
          </p:cNvSpPr>
          <p:nvPr>
            <p:ph type="title"/>
          </p:nvPr>
        </p:nvSpPr>
        <p:spPr>
          <a:xfrm>
            <a:off x="794657" y="945697"/>
            <a:ext cx="10515600" cy="839561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723" name="Google Shape;723;p6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715" name="Google Shape;715;p68"/>
          <p:cNvSpPr txBox="1"/>
          <p:nvPr/>
        </p:nvSpPr>
        <p:spPr>
          <a:xfrm>
            <a:off x="3071444" y="2228625"/>
            <a:ext cx="6271301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</a:p>
        </p:txBody>
      </p:sp>
      <p:cxnSp>
        <p:nvCxnSpPr>
          <p:cNvPr id="716" name="Google Shape;716;p68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" name="Google Shape;717;p68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18" name="Google Shape;718;p68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9" name="Google Shape;719;p68"/>
          <p:cNvSpPr/>
          <p:nvPr/>
        </p:nvSpPr>
        <p:spPr>
          <a:xfrm>
            <a:off x="5648400" y="3448315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0" name="Google Shape;720;p68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721" name="Google Shape;721;p68"/>
          <p:cNvSpPr/>
          <p:nvPr/>
        </p:nvSpPr>
        <p:spPr>
          <a:xfrm>
            <a:off x="3270739" y="2081900"/>
            <a:ext cx="4764661" cy="3261588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628650" algn="bl" rotWithShape="0">
              <a:srgbClr val="999999">
                <a:alpha val="8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i="1" dirty="0">
                <a:solidFill>
                  <a:schemeClr val="accent6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THE QUESTION IS...</a:t>
            </a:r>
            <a:endParaRPr sz="2200" i="1" dirty="0">
              <a:solidFill>
                <a:schemeClr val="accent6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80000"/>
              </a:lnSpc>
            </a:pPr>
            <a:r>
              <a:rPr lang="en" sz="3600" b="1" i="1" dirty="0">
                <a:solidFill>
                  <a:schemeClr val="accent6"/>
                </a:solidFill>
                <a:latin typeface="Assistant"/>
                <a:ea typeface="Assistant"/>
                <a:cs typeface="Assistant"/>
                <a:sym typeface="Assistant"/>
              </a:rPr>
              <a:t>CAN WE DO </a:t>
            </a:r>
            <a:r>
              <a:rPr lang="en" sz="4500" b="1" i="1" dirty="0">
                <a:solidFill>
                  <a:schemeClr val="accent6"/>
                </a:solidFill>
                <a:latin typeface="Assistant"/>
                <a:ea typeface="Assistant"/>
                <a:cs typeface="Assistant"/>
                <a:sym typeface="Assistant"/>
              </a:rPr>
              <a:t>BETTER?</a:t>
            </a:r>
            <a:endParaRPr sz="4500" b="1" i="1" dirty="0">
              <a:solidFill>
                <a:schemeClr val="accent6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2" name="Google Shape;722;p68"/>
          <p:cNvSpPr txBox="1"/>
          <p:nvPr/>
        </p:nvSpPr>
        <p:spPr>
          <a:xfrm>
            <a:off x="2368000" y="5053425"/>
            <a:ext cx="7456000" cy="8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~ 4n</a:t>
            </a:r>
            <a:r>
              <a:rPr lang="en" sz="2700" b="1" baseline="300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operations in the worst case</a:t>
            </a:r>
            <a:endParaRPr sz="2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745155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8" y="1259391"/>
            <a:ext cx="4482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Algorithms Analysis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xfrm>
            <a:off x="838200" y="873128"/>
            <a:ext cx="10515600" cy="88310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idx="1"/>
          </p:nvPr>
        </p:nvSpPr>
        <p:spPr>
          <a:xfrm>
            <a:off x="838200" y="1709513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Given an algorithm, we need to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1) Prove its Correctness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2) Measure time efficiency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3) Measure memory </a:t>
            </a:r>
            <a:r>
              <a:rPr lang="en-US" sz="2800" dirty="0">
                <a:solidFill>
                  <a:schemeClr val="dk1"/>
                </a:solidFill>
              </a:rPr>
              <a:t>efficiency</a:t>
            </a:r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Steps 2 and 3 allow us to </a:t>
            </a:r>
            <a:r>
              <a:rPr lang="en-US" b="1" dirty="0"/>
              <a:t>compare</a:t>
            </a:r>
            <a:r>
              <a:rPr lang="en-US" dirty="0"/>
              <a:t> algorithms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>
                <a:solidFill>
                  <a:srgbClr val="0070C0"/>
                </a:solidFill>
              </a:rPr>
              <a:t>Fall in complementary area: </a:t>
            </a:r>
            <a:r>
              <a:rPr lang="en-US" sz="2800" b="1" dirty="0">
                <a:solidFill>
                  <a:srgbClr val="0070C0"/>
                </a:solidFill>
              </a:rPr>
              <a:t>Computational </a:t>
            </a:r>
            <a:r>
              <a:rPr lang="en-US" sz="2800" b="1" dirty="0" smtClean="0">
                <a:solidFill>
                  <a:srgbClr val="0070C0"/>
                </a:solidFill>
              </a:rPr>
              <a:t>Complexity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6679365"/>
      </p:ext>
    </p:extLst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xfrm>
            <a:off x="838200" y="873128"/>
            <a:ext cx="10515600" cy="88310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idx="1"/>
          </p:nvPr>
        </p:nvSpPr>
        <p:spPr>
          <a:xfrm>
            <a:off x="838200" y="1709513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An </a:t>
            </a:r>
            <a:r>
              <a:rPr lang="en-US" dirty="0"/>
              <a:t>example of sorting algorithms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b="1" dirty="0"/>
              <a:t>Selection sort</a:t>
            </a:r>
            <a:r>
              <a:rPr lang="en-US" sz="2800" dirty="0"/>
              <a:t>, </a:t>
            </a:r>
            <a:r>
              <a:rPr lang="en-US" sz="2800" b="1" dirty="0">
                <a:solidFill>
                  <a:srgbClr val="0070C0"/>
                </a:solidFill>
              </a:rPr>
              <a:t>orders </a:t>
            </a:r>
            <a:r>
              <a:rPr lang="en-US" sz="2800" b="1" dirty="0" smtClean="0">
                <a:solidFill>
                  <a:srgbClr val="0070C0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800" dirty="0"/>
              <a:t>numbers </a:t>
            </a:r>
            <a:r>
              <a:rPr lang="en-US" sz="2800" b="1" dirty="0">
                <a:solidFill>
                  <a:srgbClr val="0070C0"/>
                </a:solidFill>
              </a:rPr>
              <a:t>using N*N operations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b="1" dirty="0"/>
              <a:t>Quicksort</a:t>
            </a:r>
            <a:r>
              <a:rPr lang="en-US" sz="2800" dirty="0"/>
              <a:t>, </a:t>
            </a:r>
            <a:r>
              <a:rPr lang="en-US" sz="2800" b="1" dirty="0">
                <a:solidFill>
                  <a:srgbClr val="0070C0"/>
                </a:solidFill>
              </a:rPr>
              <a:t>orders N</a:t>
            </a:r>
            <a:r>
              <a:rPr lang="en-US" sz="2800" dirty="0">
                <a:solidFill>
                  <a:schemeClr val="dk1"/>
                </a:solidFill>
              </a:rPr>
              <a:t> numbers using </a:t>
            </a:r>
            <a:r>
              <a:rPr lang="en-US" sz="2800" b="1" dirty="0">
                <a:solidFill>
                  <a:srgbClr val="0070C0"/>
                </a:solidFill>
              </a:rPr>
              <a:t>N*log</a:t>
            </a:r>
            <a:r>
              <a:rPr lang="en-US" sz="2800" b="1" baseline="-25000" dirty="0">
                <a:solidFill>
                  <a:srgbClr val="0070C0"/>
                </a:solidFill>
              </a:rPr>
              <a:t>2</a:t>
            </a:r>
            <a:r>
              <a:rPr lang="en-US" sz="2800" b="1" dirty="0">
                <a:solidFill>
                  <a:srgbClr val="0070C0"/>
                </a:solidFill>
              </a:rPr>
              <a:t>N </a:t>
            </a:r>
            <a:r>
              <a:rPr lang="en-US" sz="2800" b="1" dirty="0" smtClean="0">
                <a:solidFill>
                  <a:srgbClr val="0070C0"/>
                </a:solidFill>
              </a:rPr>
              <a:t>operations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  <a:buNone/>
            </a:pPr>
            <a:endParaRPr lang="en-US" sz="2800" b="1" dirty="0" smtClean="0">
              <a:solidFill>
                <a:srgbClr val="0070C0"/>
              </a:solidFill>
            </a:endParaRPr>
          </a:p>
          <a:p>
            <a:pPr marL="914400" lvl="1" indent="-228600" algn="ctr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dirty="0" smtClean="0"/>
              <a:t>Then </a:t>
            </a:r>
            <a:r>
              <a:rPr lang="en-US" sz="2800" b="1" dirty="0">
                <a:solidFill>
                  <a:schemeClr val="dk1"/>
                </a:solidFill>
              </a:rPr>
              <a:t>Quicksort </a:t>
            </a:r>
            <a:r>
              <a:rPr lang="en-US" sz="2800" b="1" u="sng" dirty="0">
                <a:solidFill>
                  <a:srgbClr val="C00000"/>
                </a:solidFill>
              </a:rPr>
              <a:t>is faster</a:t>
            </a:r>
            <a:r>
              <a:rPr lang="en-US" sz="2800" dirty="0">
                <a:solidFill>
                  <a:schemeClr val="dk1"/>
                </a:solidFill>
              </a:rPr>
              <a:t>...and </a:t>
            </a:r>
            <a:r>
              <a:rPr lang="en-US" sz="2800" b="1" u="sng" dirty="0">
                <a:solidFill>
                  <a:srgbClr val="C00000"/>
                </a:solidFill>
              </a:rPr>
              <a:t>better algorithm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15771" y="4397829"/>
            <a:ext cx="7503886" cy="8418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6679365"/>
      </p:ext>
    </p:extLst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CEBD7-1520-4720-BE42-6CC43E73E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101357"/>
            <a:ext cx="11360800" cy="763500"/>
          </a:xfrm>
        </p:spPr>
        <p:txBody>
          <a:bodyPr/>
          <a:lstStyle/>
          <a:p>
            <a:r>
              <a:rPr lang="en-US" sz="3600" b="1" dirty="0"/>
              <a:t>Growth Rates of Common </a:t>
            </a:r>
            <a:r>
              <a:rPr lang="en-US" sz="3600" b="1" dirty="0" smtClean="0"/>
              <a:t>Functions:</a:t>
            </a: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9709D-2F36-4838-A72D-37BA1296ED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36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DDCB1-09AD-4B15-BBB4-0F32FD043F1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8982" y="3138447"/>
            <a:ext cx="254036" cy="581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8750F5-2977-42EA-86A6-064BCDAFAC3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7875" y="1973943"/>
            <a:ext cx="9250285" cy="4084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6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of Algorithm: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16078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goal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to 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</a:t>
            </a:r>
            <a:r>
              <a:rPr lang="en-US" sz="28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cost of running an algorithm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reduce that cost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Cost is expressed as Complexity: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0070C0"/>
                </a:solidFill>
              </a:rPr>
              <a:t>Time Complexity: </a:t>
            </a:r>
            <a:r>
              <a:rPr lang="en-US" sz="2400" dirty="0" smtClean="0"/>
              <a:t>how much time an algorithm needs.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0070C0"/>
                </a:solidFill>
              </a:rPr>
              <a:t>Space Complexity: </a:t>
            </a:r>
            <a:r>
              <a:rPr lang="en-US" sz="2400" dirty="0" smtClean="0"/>
              <a:t>how much memory an algorithm needs.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8389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943429" y="2029499"/>
            <a:ext cx="9855199" cy="2919872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Time Complexity  Depends on: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Machine Speed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Size of Data and  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Number of Operations  needed (n)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Complexity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943429" y="2029499"/>
            <a:ext cx="9855199" cy="2919872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Space Complexity  Depends on: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Size of Data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Size of Program 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52714" y="873126"/>
            <a:ext cx="10515600" cy="984704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14400" y="1901371"/>
            <a:ext cx="10363200" cy="4412033"/>
          </a:xfrm>
        </p:spPr>
        <p:txBody>
          <a:bodyPr>
            <a:normAutofit/>
          </a:bodyPr>
          <a:lstStyle/>
          <a:p>
            <a:r>
              <a:rPr lang="en-US" sz="2400" dirty="0"/>
              <a:t>How to measure absolute time </a:t>
            </a:r>
            <a:r>
              <a:rPr lang="en-US" sz="2400" dirty="0" smtClean="0"/>
              <a:t>?</a:t>
            </a:r>
            <a:endParaRPr lang="en-US" sz="2400" dirty="0"/>
          </a:p>
          <a:p>
            <a:pPr lvl="1"/>
            <a:r>
              <a:rPr lang="en-US" sz="2000" dirty="0"/>
              <a:t>A new computer will be faster than an old computer.</a:t>
            </a:r>
          </a:p>
          <a:p>
            <a:pPr lvl="1"/>
            <a:r>
              <a:rPr lang="en-US" sz="2000" dirty="0"/>
              <a:t>Super computers vs. Smartphones/ Personal computers.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Solution: </a:t>
            </a:r>
          </a:p>
          <a:p>
            <a:pPr marL="0" indent="0">
              <a:buNone/>
            </a:pPr>
            <a:r>
              <a:rPr lang="en-US" sz="2200" b="1" dirty="0">
                <a:solidFill>
                  <a:schemeClr val="accent2"/>
                </a:solidFill>
              </a:rPr>
              <a:t>	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It is </a:t>
            </a:r>
            <a:r>
              <a:rPr lang="en-US" sz="2400" u="sng" dirty="0"/>
              <a:t>generic</a:t>
            </a:r>
            <a:r>
              <a:rPr lang="en-US" sz="2400" dirty="0"/>
              <a:t> and </a:t>
            </a:r>
            <a:r>
              <a:rPr lang="en-US" sz="2400" u="sng" dirty="0"/>
              <a:t>Machine independent</a:t>
            </a:r>
            <a:r>
              <a:rPr lang="en-US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2642778" y="3382248"/>
            <a:ext cx="7007655" cy="7084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Considering: Number of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982671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841828"/>
            <a:ext cx="10515600" cy="88537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Expressed as </a:t>
            </a:r>
            <a:r>
              <a:rPr lang="en-US" u="sng" dirty="0"/>
              <a:t>T(n) = number of basic operations required</a:t>
            </a:r>
            <a:r>
              <a:rPr lang="en-US" dirty="0"/>
              <a:t>. </a:t>
            </a:r>
          </a:p>
          <a:p>
            <a:pPr>
              <a:lnSpc>
                <a:spcPct val="150000"/>
              </a:lnSpc>
            </a:pPr>
            <a:r>
              <a:rPr lang="en-US" u="sng" dirty="0"/>
              <a:t>(n) is the Problem Size</a:t>
            </a:r>
            <a:r>
              <a:rPr lang="en-US" dirty="0"/>
              <a:t>:  n could be </a:t>
            </a:r>
            <a:r>
              <a:rPr lang="en-US" dirty="0">
                <a:solidFill>
                  <a:srgbClr val="0070C0"/>
                </a:solidFill>
              </a:rPr>
              <a:t>the number of specific operations</a:t>
            </a:r>
            <a:r>
              <a:rPr lang="en-US" dirty="0"/>
              <a:t>, or </a:t>
            </a:r>
            <a:r>
              <a:rPr lang="en-US" dirty="0">
                <a:solidFill>
                  <a:srgbClr val="0070C0"/>
                </a:solidFill>
              </a:rPr>
              <a:t>the size of data</a:t>
            </a:r>
            <a:r>
              <a:rPr lang="en-US" dirty="0"/>
              <a:t> (e.g. an array) </a:t>
            </a:r>
            <a:r>
              <a:rPr lang="en-US" dirty="0">
                <a:solidFill>
                  <a:srgbClr val="0070C0"/>
                </a:solidFill>
              </a:rPr>
              <a:t>or both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Not only depends on the input size </a:t>
            </a:r>
            <a:r>
              <a:rPr lang="en-US" altLang="en-US" i="1" dirty="0">
                <a:solidFill>
                  <a:srgbClr val="0070C0"/>
                </a:solidFill>
              </a:rPr>
              <a:t>n</a:t>
            </a:r>
            <a:r>
              <a:rPr lang="en-US" altLang="en-US" dirty="0"/>
              <a:t>, but </a:t>
            </a:r>
            <a:r>
              <a:rPr lang="en-US" altLang="en-US" u="sng" dirty="0"/>
              <a:t>also depends on the arrangement of the input </a:t>
            </a:r>
            <a:r>
              <a:rPr lang="en-US" altLang="en-US" u="sng" dirty="0" smtClean="0"/>
              <a:t>items</a:t>
            </a:r>
            <a:r>
              <a:rPr lang="en-US" altLang="en-US" dirty="0"/>
              <a:t>.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831928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841828"/>
            <a:ext cx="10515600" cy="88537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Each </a:t>
            </a:r>
            <a:r>
              <a:rPr lang="en-US" dirty="0"/>
              <a:t>"simple" operation (+, -, =, &lt;, &gt;=) is one operation.  </a:t>
            </a:r>
          </a:p>
          <a:p>
            <a:pPr>
              <a:lnSpc>
                <a:spcPct val="150000"/>
              </a:lnSpc>
            </a:pPr>
            <a:r>
              <a:rPr lang="en-US" b="1" u="sng" dirty="0"/>
              <a:t>Loops and function </a:t>
            </a:r>
            <a:r>
              <a:rPr lang="en-US" dirty="0"/>
              <a:t>calls are </a:t>
            </a:r>
            <a:r>
              <a:rPr lang="en-US" b="1" u="sng" dirty="0"/>
              <a:t>not simple operations</a:t>
            </a:r>
            <a:r>
              <a:rPr lang="en-US" dirty="0"/>
              <a:t>, but </a:t>
            </a:r>
            <a:r>
              <a:rPr lang="en-US" b="1" dirty="0">
                <a:solidFill>
                  <a:srgbClr val="0070C0"/>
                </a:solidFill>
              </a:rPr>
              <a:t>depend upon the size of the data and the contents of a function</a:t>
            </a:r>
            <a:r>
              <a:rPr lang="en-US" dirty="0"/>
              <a:t>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70C0"/>
                </a:solidFill>
              </a:rPr>
              <a:t>Each memory access is one operation</a:t>
            </a:r>
            <a:r>
              <a:rPr lang="en-US" dirty="0"/>
              <a:t>.  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831928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1695</TotalTime>
  <Words>1320</Words>
  <Application>Microsoft Office PowerPoint</Application>
  <PresentationFormat>Widescreen</PresentationFormat>
  <Paragraphs>370</Paragraphs>
  <Slides>43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Arial</vt:lpstr>
      <vt:lpstr>Assistant</vt:lpstr>
      <vt:lpstr>Assistant ExtraLight</vt:lpstr>
      <vt:lpstr>Assistant Light</vt:lpstr>
      <vt:lpstr>Calibri</vt:lpstr>
      <vt:lpstr>Calibri Light</vt:lpstr>
      <vt:lpstr>Inconsolata</vt:lpstr>
      <vt:lpstr>Lato Light</vt:lpstr>
      <vt:lpstr>Roboto Light</vt:lpstr>
      <vt:lpstr>Times New Roman</vt:lpstr>
      <vt:lpstr>Office Theme</vt:lpstr>
      <vt:lpstr>PowerPoint Presentation</vt:lpstr>
      <vt:lpstr>PowerPoint Presentation</vt:lpstr>
      <vt:lpstr>Algorithm </vt:lpstr>
      <vt:lpstr>PowerPoint Presentation</vt:lpstr>
      <vt:lpstr>PowerPoint Presentation</vt:lpstr>
      <vt:lpstr>Algorithm Design:</vt:lpstr>
      <vt:lpstr>Algorithm Design:</vt:lpstr>
      <vt:lpstr>Algorithm Design: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PowerPoint Presentation</vt:lpstr>
      <vt:lpstr>Examples for how to implement:</vt:lpstr>
      <vt:lpstr>Examples for how to implement:</vt:lpstr>
      <vt:lpstr>Performance:</vt:lpstr>
      <vt:lpstr>High performance real life apps: </vt:lpstr>
      <vt:lpstr>Multiplication!</vt:lpstr>
      <vt:lpstr>Grade-school Multiplication:</vt:lpstr>
      <vt:lpstr>Grade-school Multiplication:</vt:lpstr>
      <vt:lpstr>Grade-school Multiplication:</vt:lpstr>
      <vt:lpstr>Grade-school Multiplication:</vt:lpstr>
      <vt:lpstr>Grade-school Multiplication</vt:lpstr>
      <vt:lpstr>Grade-school Multiplication</vt:lpstr>
      <vt:lpstr>Grade-school Multiplication</vt:lpstr>
      <vt:lpstr>Grade-school Multiplication</vt:lpstr>
      <vt:lpstr>PowerPoint Presentation</vt:lpstr>
      <vt:lpstr>Algorithms Analysis:</vt:lpstr>
      <vt:lpstr>Algorithms Analysis:</vt:lpstr>
      <vt:lpstr>Growth Rates of Common Functions:</vt:lpstr>
      <vt:lpstr>PowerPoint Presentation</vt:lpstr>
      <vt:lpstr>PowerPoint Presentation</vt:lpstr>
      <vt:lpstr>PowerPoint Presentation</vt:lpstr>
      <vt:lpstr>Time Complexity</vt:lpstr>
      <vt:lpstr>Time Complexity</vt:lpstr>
      <vt:lpstr>Time Complexity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341</cp:revision>
  <dcterms:created xsi:type="dcterms:W3CDTF">2023-04-29T09:08:23Z</dcterms:created>
  <dcterms:modified xsi:type="dcterms:W3CDTF">2025-09-14T14:37:55Z</dcterms:modified>
</cp:coreProperties>
</file>