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sldIdLst>
    <p:sldId id="256" r:id="rId2"/>
    <p:sldId id="274" r:id="rId3"/>
    <p:sldId id="257" r:id="rId4"/>
    <p:sldId id="276" r:id="rId5"/>
    <p:sldId id="259" r:id="rId6"/>
    <p:sldId id="277" r:id="rId7"/>
    <p:sldId id="260" r:id="rId8"/>
    <p:sldId id="261" r:id="rId9"/>
    <p:sldId id="278" r:id="rId10"/>
    <p:sldId id="279" r:id="rId11"/>
    <p:sldId id="280" r:id="rId12"/>
    <p:sldId id="262" r:id="rId13"/>
    <p:sldId id="264" r:id="rId14"/>
    <p:sldId id="281" r:id="rId15"/>
    <p:sldId id="268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AAE654-5EE5-4FD8-9F39-72406C0CAFF6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C4FED86-F4E1-42D7-B6EA-35859C4099C4}">
      <dgm:prSet custT="1"/>
      <dgm:spPr/>
      <dgm:t>
        <a:bodyPr/>
        <a:lstStyle/>
        <a:p>
          <a:pPr>
            <a:defRPr cap="all"/>
          </a:pPr>
          <a:r>
            <a:rPr lang="en-US" sz="2000" baseline="0" dirty="0"/>
            <a:t>Introduction &amp; Background</a:t>
          </a:r>
        </a:p>
      </dgm:t>
    </dgm:pt>
    <dgm:pt modelId="{55BDF606-8EC7-4137-8351-1D6C865B1B72}" type="parTrans" cxnId="{8F8C3FB4-A786-4560-81A1-CA15A8985C3B}">
      <dgm:prSet/>
      <dgm:spPr/>
      <dgm:t>
        <a:bodyPr/>
        <a:lstStyle/>
        <a:p>
          <a:endParaRPr lang="en-US"/>
        </a:p>
      </dgm:t>
    </dgm:pt>
    <dgm:pt modelId="{9C7B873F-C6ED-42FA-B7D9-CC37DC9CEA6D}" type="sibTrans" cxnId="{8F8C3FB4-A786-4560-81A1-CA15A8985C3B}">
      <dgm:prSet/>
      <dgm:spPr/>
      <dgm:t>
        <a:bodyPr/>
        <a:lstStyle/>
        <a:p>
          <a:endParaRPr lang="en-US"/>
        </a:p>
      </dgm:t>
    </dgm:pt>
    <dgm:pt modelId="{66C9BDFF-259E-465B-BEDD-A2EE0DB8B2C2}">
      <dgm:prSet custT="1"/>
      <dgm:spPr/>
      <dgm:t>
        <a:bodyPr/>
        <a:lstStyle/>
        <a:p>
          <a:pPr>
            <a:buNone/>
          </a:pPr>
          <a:r>
            <a:rPr lang="en-US" sz="2000" baseline="0" dirty="0"/>
            <a:t>Research Contribution</a:t>
          </a:r>
        </a:p>
      </dgm:t>
    </dgm:pt>
    <dgm:pt modelId="{B612C136-CC4A-494D-A1E5-EBB5D06F11A3}" type="parTrans" cxnId="{E10721FA-648E-4C37-AC3F-3209D299A7F9}">
      <dgm:prSet/>
      <dgm:spPr/>
      <dgm:t>
        <a:bodyPr/>
        <a:lstStyle/>
        <a:p>
          <a:endParaRPr lang="en-US"/>
        </a:p>
      </dgm:t>
    </dgm:pt>
    <dgm:pt modelId="{C861DAB5-C512-4EFF-BD38-0406F626D350}" type="sibTrans" cxnId="{E10721FA-648E-4C37-AC3F-3209D299A7F9}">
      <dgm:prSet/>
      <dgm:spPr/>
      <dgm:t>
        <a:bodyPr/>
        <a:lstStyle/>
        <a:p>
          <a:endParaRPr lang="en-US"/>
        </a:p>
      </dgm:t>
    </dgm:pt>
    <dgm:pt modelId="{68AD3529-091B-4D0D-AA9D-D22ACF357E13}">
      <dgm:prSet custT="1"/>
      <dgm:spPr/>
      <dgm:t>
        <a:bodyPr/>
        <a:lstStyle/>
        <a:p>
          <a:pPr>
            <a:buNone/>
          </a:pPr>
          <a:r>
            <a:rPr lang="en-US" sz="2000" baseline="0"/>
            <a:t>Related Work</a:t>
          </a:r>
        </a:p>
      </dgm:t>
    </dgm:pt>
    <dgm:pt modelId="{89CDA406-9483-4F23-B088-876E1CDAA73C}" type="parTrans" cxnId="{2BE0440C-BA97-4F82-A24E-DF8342116F8F}">
      <dgm:prSet/>
      <dgm:spPr/>
      <dgm:t>
        <a:bodyPr/>
        <a:lstStyle/>
        <a:p>
          <a:endParaRPr lang="en-US"/>
        </a:p>
      </dgm:t>
    </dgm:pt>
    <dgm:pt modelId="{B7045FE4-DD50-407B-8CF4-D3B69614EF36}" type="sibTrans" cxnId="{2BE0440C-BA97-4F82-A24E-DF8342116F8F}">
      <dgm:prSet/>
      <dgm:spPr/>
      <dgm:t>
        <a:bodyPr/>
        <a:lstStyle/>
        <a:p>
          <a:endParaRPr lang="en-US"/>
        </a:p>
      </dgm:t>
    </dgm:pt>
    <dgm:pt modelId="{05F0DAF4-64E4-4BE4-AA96-CB367247E6AC}">
      <dgm:prSet custT="1"/>
      <dgm:spPr/>
      <dgm:t>
        <a:bodyPr/>
        <a:lstStyle/>
        <a:p>
          <a:pPr>
            <a:buNone/>
          </a:pPr>
          <a:r>
            <a:rPr lang="en-US" sz="2000" baseline="0"/>
            <a:t>Methodology</a:t>
          </a:r>
        </a:p>
      </dgm:t>
    </dgm:pt>
    <dgm:pt modelId="{CB0A1264-9DBC-4C8A-8D06-F7758B8AA0E8}" type="parTrans" cxnId="{A456C4C9-94B4-40AD-AD5C-BE5C76156574}">
      <dgm:prSet/>
      <dgm:spPr/>
      <dgm:t>
        <a:bodyPr/>
        <a:lstStyle/>
        <a:p>
          <a:endParaRPr lang="en-US"/>
        </a:p>
      </dgm:t>
    </dgm:pt>
    <dgm:pt modelId="{5E0D87C4-1D46-416B-8640-B6CAE2A68555}" type="sibTrans" cxnId="{A456C4C9-94B4-40AD-AD5C-BE5C76156574}">
      <dgm:prSet/>
      <dgm:spPr/>
      <dgm:t>
        <a:bodyPr/>
        <a:lstStyle/>
        <a:p>
          <a:endParaRPr lang="en-US"/>
        </a:p>
      </dgm:t>
    </dgm:pt>
    <dgm:pt modelId="{46B5ECCB-F466-4BE6-97E2-A4F1D339B3CF}">
      <dgm:prSet custT="1"/>
      <dgm:spPr/>
      <dgm:t>
        <a:bodyPr/>
        <a:lstStyle/>
        <a:p>
          <a:pPr>
            <a:buNone/>
          </a:pPr>
          <a:r>
            <a:rPr lang="en-US" sz="2000" baseline="0" dirty="0"/>
            <a:t>Data, Hardware &amp; Software</a:t>
          </a:r>
        </a:p>
      </dgm:t>
    </dgm:pt>
    <dgm:pt modelId="{30703E69-40FF-418A-87C1-D6ED45FF3846}" type="parTrans" cxnId="{FE03E98E-9313-4B71-B39B-5A7A64A62BAD}">
      <dgm:prSet/>
      <dgm:spPr/>
      <dgm:t>
        <a:bodyPr/>
        <a:lstStyle/>
        <a:p>
          <a:endParaRPr lang="en-US"/>
        </a:p>
      </dgm:t>
    </dgm:pt>
    <dgm:pt modelId="{231D5DFD-76FF-4C41-90D8-403025FAAC62}" type="sibTrans" cxnId="{FE03E98E-9313-4B71-B39B-5A7A64A62BAD}">
      <dgm:prSet/>
      <dgm:spPr/>
      <dgm:t>
        <a:bodyPr/>
        <a:lstStyle/>
        <a:p>
          <a:endParaRPr lang="en-US"/>
        </a:p>
      </dgm:t>
    </dgm:pt>
    <dgm:pt modelId="{648C6925-839E-4E76-9D66-AB12C8279385}">
      <dgm:prSet custT="1"/>
      <dgm:spPr/>
      <dgm:t>
        <a:bodyPr/>
        <a:lstStyle/>
        <a:p>
          <a:pPr>
            <a:buNone/>
          </a:pPr>
          <a:r>
            <a:rPr lang="en-US" sz="2000" baseline="0" dirty="0"/>
            <a:t>Results &amp; Analysis</a:t>
          </a:r>
        </a:p>
      </dgm:t>
    </dgm:pt>
    <dgm:pt modelId="{8FFF012D-8A86-4E08-9593-96AA44274FDA}" type="parTrans" cxnId="{8F5D11C8-83DC-47AD-957A-C16435E2D884}">
      <dgm:prSet/>
      <dgm:spPr/>
      <dgm:t>
        <a:bodyPr/>
        <a:lstStyle/>
        <a:p>
          <a:endParaRPr lang="en-US"/>
        </a:p>
      </dgm:t>
    </dgm:pt>
    <dgm:pt modelId="{20A2F08C-024D-4133-9A83-61792D208833}" type="sibTrans" cxnId="{8F5D11C8-83DC-47AD-957A-C16435E2D884}">
      <dgm:prSet/>
      <dgm:spPr/>
      <dgm:t>
        <a:bodyPr/>
        <a:lstStyle/>
        <a:p>
          <a:endParaRPr lang="en-US"/>
        </a:p>
      </dgm:t>
    </dgm:pt>
    <dgm:pt modelId="{B281A228-16F5-4471-9091-88F112582E7B}">
      <dgm:prSet custT="1"/>
      <dgm:spPr/>
      <dgm:t>
        <a:bodyPr/>
        <a:lstStyle/>
        <a:p>
          <a:pPr>
            <a:buNone/>
          </a:pPr>
          <a:r>
            <a:rPr lang="en-US" sz="2000" baseline="0"/>
            <a:t>Conclusion &amp; Future Work</a:t>
          </a:r>
        </a:p>
      </dgm:t>
    </dgm:pt>
    <dgm:pt modelId="{BEB7B7B3-DD29-4B69-B282-E0B04E77C092}" type="parTrans" cxnId="{E12D8CD1-3FB0-465F-8340-07016B5FCDD7}">
      <dgm:prSet/>
      <dgm:spPr/>
      <dgm:t>
        <a:bodyPr/>
        <a:lstStyle/>
        <a:p>
          <a:endParaRPr lang="en-US"/>
        </a:p>
      </dgm:t>
    </dgm:pt>
    <dgm:pt modelId="{71CBF70A-FE47-4798-90AA-CEEA933E483A}" type="sibTrans" cxnId="{E12D8CD1-3FB0-465F-8340-07016B5FCDD7}">
      <dgm:prSet/>
      <dgm:spPr/>
      <dgm:t>
        <a:bodyPr/>
        <a:lstStyle/>
        <a:p>
          <a:endParaRPr lang="en-US"/>
        </a:p>
      </dgm:t>
    </dgm:pt>
    <dgm:pt modelId="{1BA92C72-24DE-439A-8E53-50774F466C70}">
      <dgm:prSet custT="1"/>
      <dgm:spPr/>
      <dgm:t>
        <a:bodyPr/>
        <a:lstStyle/>
        <a:p>
          <a:pPr>
            <a:buNone/>
          </a:pPr>
          <a:r>
            <a:rPr lang="en-US" sz="2000" baseline="0"/>
            <a:t>References</a:t>
          </a:r>
        </a:p>
      </dgm:t>
    </dgm:pt>
    <dgm:pt modelId="{C603E5DF-C4DE-42A1-8951-DBD5EC3E5EFB}" type="parTrans" cxnId="{E35550E0-C9E3-48DD-8AAB-CD7172C22C5C}">
      <dgm:prSet/>
      <dgm:spPr/>
      <dgm:t>
        <a:bodyPr/>
        <a:lstStyle/>
        <a:p>
          <a:endParaRPr lang="en-US"/>
        </a:p>
      </dgm:t>
    </dgm:pt>
    <dgm:pt modelId="{F7B2915A-C575-41BF-9EAE-83D6A7B59FBA}" type="sibTrans" cxnId="{E35550E0-C9E3-48DD-8AAB-CD7172C22C5C}">
      <dgm:prSet/>
      <dgm:spPr/>
      <dgm:t>
        <a:bodyPr/>
        <a:lstStyle/>
        <a:p>
          <a:endParaRPr lang="en-US"/>
        </a:p>
      </dgm:t>
    </dgm:pt>
    <dgm:pt modelId="{90D6C43D-9E75-4A0F-8948-3A24D14C3DF5}" type="pres">
      <dgm:prSet presAssocID="{ABAAE654-5EE5-4FD8-9F39-72406C0CAFF6}" presName="linear" presStyleCnt="0">
        <dgm:presLayoutVars>
          <dgm:dir/>
          <dgm:animLvl val="lvl"/>
          <dgm:resizeHandles val="exact"/>
        </dgm:presLayoutVars>
      </dgm:prSet>
      <dgm:spPr/>
    </dgm:pt>
    <dgm:pt modelId="{C1C42DF6-5945-4F5F-99C6-AF7924BCBED9}" type="pres">
      <dgm:prSet presAssocID="{EC4FED86-F4E1-42D7-B6EA-35859C4099C4}" presName="parentLin" presStyleCnt="0"/>
      <dgm:spPr/>
    </dgm:pt>
    <dgm:pt modelId="{BAE27DD3-F12C-46EE-8EDC-1342851382DC}" type="pres">
      <dgm:prSet presAssocID="{EC4FED86-F4E1-42D7-B6EA-35859C4099C4}" presName="parentLeftMargin" presStyleLbl="node1" presStyleIdx="0" presStyleCnt="8"/>
      <dgm:spPr/>
    </dgm:pt>
    <dgm:pt modelId="{51321063-7B66-4D65-9A5A-FA57FC0C2FDA}" type="pres">
      <dgm:prSet presAssocID="{EC4FED86-F4E1-42D7-B6EA-35859C4099C4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B3BF80C7-4778-4968-B821-9C4520C29974}" type="pres">
      <dgm:prSet presAssocID="{EC4FED86-F4E1-42D7-B6EA-35859C4099C4}" presName="negativeSpace" presStyleCnt="0"/>
      <dgm:spPr/>
    </dgm:pt>
    <dgm:pt modelId="{F0F904E9-77BD-4DFC-97EA-98A435D1953E}" type="pres">
      <dgm:prSet presAssocID="{EC4FED86-F4E1-42D7-B6EA-35859C4099C4}" presName="childText" presStyleLbl="conFgAcc1" presStyleIdx="0" presStyleCnt="8">
        <dgm:presLayoutVars>
          <dgm:bulletEnabled val="1"/>
        </dgm:presLayoutVars>
      </dgm:prSet>
      <dgm:spPr/>
    </dgm:pt>
    <dgm:pt modelId="{D7260BEE-1E23-4BF7-A9BC-B1539219F973}" type="pres">
      <dgm:prSet presAssocID="{9C7B873F-C6ED-42FA-B7D9-CC37DC9CEA6D}" presName="spaceBetweenRectangles" presStyleCnt="0"/>
      <dgm:spPr/>
    </dgm:pt>
    <dgm:pt modelId="{31741685-F649-4CB7-B036-B06144268C8A}" type="pres">
      <dgm:prSet presAssocID="{66C9BDFF-259E-465B-BEDD-A2EE0DB8B2C2}" presName="parentLin" presStyleCnt="0"/>
      <dgm:spPr/>
    </dgm:pt>
    <dgm:pt modelId="{CF2B0D10-E266-4CFB-8709-A4CFCBFBAEA8}" type="pres">
      <dgm:prSet presAssocID="{66C9BDFF-259E-465B-BEDD-A2EE0DB8B2C2}" presName="parentLeftMargin" presStyleLbl="node1" presStyleIdx="0" presStyleCnt="8"/>
      <dgm:spPr/>
    </dgm:pt>
    <dgm:pt modelId="{3D3C5FDB-C669-4C5F-99C7-D0381C2D4144}" type="pres">
      <dgm:prSet presAssocID="{66C9BDFF-259E-465B-BEDD-A2EE0DB8B2C2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B5FC2304-ADFE-4614-B124-A8E8944CD626}" type="pres">
      <dgm:prSet presAssocID="{66C9BDFF-259E-465B-BEDD-A2EE0DB8B2C2}" presName="negativeSpace" presStyleCnt="0"/>
      <dgm:spPr/>
    </dgm:pt>
    <dgm:pt modelId="{23C33B85-BC00-4AD2-B679-9EB892D277B0}" type="pres">
      <dgm:prSet presAssocID="{66C9BDFF-259E-465B-BEDD-A2EE0DB8B2C2}" presName="childText" presStyleLbl="conFgAcc1" presStyleIdx="1" presStyleCnt="8">
        <dgm:presLayoutVars>
          <dgm:bulletEnabled val="1"/>
        </dgm:presLayoutVars>
      </dgm:prSet>
      <dgm:spPr/>
    </dgm:pt>
    <dgm:pt modelId="{D12236A6-DA0D-48FE-A344-03D1D3D82FD4}" type="pres">
      <dgm:prSet presAssocID="{C861DAB5-C512-4EFF-BD38-0406F626D350}" presName="spaceBetweenRectangles" presStyleCnt="0"/>
      <dgm:spPr/>
    </dgm:pt>
    <dgm:pt modelId="{83426E86-6EF6-4D0A-8194-ED5DD59243CF}" type="pres">
      <dgm:prSet presAssocID="{68AD3529-091B-4D0D-AA9D-D22ACF357E13}" presName="parentLin" presStyleCnt="0"/>
      <dgm:spPr/>
    </dgm:pt>
    <dgm:pt modelId="{FF38585C-A906-4836-A13D-A322F33B109E}" type="pres">
      <dgm:prSet presAssocID="{68AD3529-091B-4D0D-AA9D-D22ACF357E13}" presName="parentLeftMargin" presStyleLbl="node1" presStyleIdx="1" presStyleCnt="8"/>
      <dgm:spPr/>
    </dgm:pt>
    <dgm:pt modelId="{E5C00C77-7905-46CA-910A-6B2A48736DED}" type="pres">
      <dgm:prSet presAssocID="{68AD3529-091B-4D0D-AA9D-D22ACF357E13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D470C65B-CEA7-4382-A6BD-CD0A70F5583A}" type="pres">
      <dgm:prSet presAssocID="{68AD3529-091B-4D0D-AA9D-D22ACF357E13}" presName="negativeSpace" presStyleCnt="0"/>
      <dgm:spPr/>
    </dgm:pt>
    <dgm:pt modelId="{BB92D4B3-A90F-45EB-BDC4-E9F1C73984C3}" type="pres">
      <dgm:prSet presAssocID="{68AD3529-091B-4D0D-AA9D-D22ACF357E13}" presName="childText" presStyleLbl="conFgAcc1" presStyleIdx="2" presStyleCnt="8">
        <dgm:presLayoutVars>
          <dgm:bulletEnabled val="1"/>
        </dgm:presLayoutVars>
      </dgm:prSet>
      <dgm:spPr/>
    </dgm:pt>
    <dgm:pt modelId="{43051EB9-ADC9-4491-B699-089EBDACBA86}" type="pres">
      <dgm:prSet presAssocID="{B7045FE4-DD50-407B-8CF4-D3B69614EF36}" presName="spaceBetweenRectangles" presStyleCnt="0"/>
      <dgm:spPr/>
    </dgm:pt>
    <dgm:pt modelId="{EFE56CD2-71AD-4646-B4C4-61FC8C66C9E0}" type="pres">
      <dgm:prSet presAssocID="{05F0DAF4-64E4-4BE4-AA96-CB367247E6AC}" presName="parentLin" presStyleCnt="0"/>
      <dgm:spPr/>
    </dgm:pt>
    <dgm:pt modelId="{1C56344A-49C6-4F2D-AAD6-177CAD2F7B5A}" type="pres">
      <dgm:prSet presAssocID="{05F0DAF4-64E4-4BE4-AA96-CB367247E6AC}" presName="parentLeftMargin" presStyleLbl="node1" presStyleIdx="2" presStyleCnt="8"/>
      <dgm:spPr/>
    </dgm:pt>
    <dgm:pt modelId="{B4CA1AD6-6EB0-4A75-A795-A0901B839D6E}" type="pres">
      <dgm:prSet presAssocID="{05F0DAF4-64E4-4BE4-AA96-CB367247E6AC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AD0C9F60-7D02-48E3-BE62-F01A4AAA7784}" type="pres">
      <dgm:prSet presAssocID="{05F0DAF4-64E4-4BE4-AA96-CB367247E6AC}" presName="negativeSpace" presStyleCnt="0"/>
      <dgm:spPr/>
    </dgm:pt>
    <dgm:pt modelId="{E4AB9E58-41BC-407B-B69A-FD4B415AA3DE}" type="pres">
      <dgm:prSet presAssocID="{05F0DAF4-64E4-4BE4-AA96-CB367247E6AC}" presName="childText" presStyleLbl="conFgAcc1" presStyleIdx="3" presStyleCnt="8">
        <dgm:presLayoutVars>
          <dgm:bulletEnabled val="1"/>
        </dgm:presLayoutVars>
      </dgm:prSet>
      <dgm:spPr/>
    </dgm:pt>
    <dgm:pt modelId="{16FCC708-00F3-4443-B319-DADED208B4E6}" type="pres">
      <dgm:prSet presAssocID="{5E0D87C4-1D46-416B-8640-B6CAE2A68555}" presName="spaceBetweenRectangles" presStyleCnt="0"/>
      <dgm:spPr/>
    </dgm:pt>
    <dgm:pt modelId="{3E385FCE-6D66-438B-8A86-2B14FFA1140D}" type="pres">
      <dgm:prSet presAssocID="{46B5ECCB-F466-4BE6-97E2-A4F1D339B3CF}" presName="parentLin" presStyleCnt="0"/>
      <dgm:spPr/>
    </dgm:pt>
    <dgm:pt modelId="{16021CAB-72B8-4E94-B99E-6A3987614F94}" type="pres">
      <dgm:prSet presAssocID="{46B5ECCB-F466-4BE6-97E2-A4F1D339B3CF}" presName="parentLeftMargin" presStyleLbl="node1" presStyleIdx="3" presStyleCnt="8"/>
      <dgm:spPr/>
    </dgm:pt>
    <dgm:pt modelId="{F75BE9AC-A688-4869-9CBE-8AC70F72B22C}" type="pres">
      <dgm:prSet presAssocID="{46B5ECCB-F466-4BE6-97E2-A4F1D339B3CF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B0C28B39-A994-44FE-91B5-2F84C59E4BBF}" type="pres">
      <dgm:prSet presAssocID="{46B5ECCB-F466-4BE6-97E2-A4F1D339B3CF}" presName="negativeSpace" presStyleCnt="0"/>
      <dgm:spPr/>
    </dgm:pt>
    <dgm:pt modelId="{B9D91413-F6CD-4B93-992A-7FB52DDCF6D0}" type="pres">
      <dgm:prSet presAssocID="{46B5ECCB-F466-4BE6-97E2-A4F1D339B3CF}" presName="childText" presStyleLbl="conFgAcc1" presStyleIdx="4" presStyleCnt="8">
        <dgm:presLayoutVars>
          <dgm:bulletEnabled val="1"/>
        </dgm:presLayoutVars>
      </dgm:prSet>
      <dgm:spPr/>
    </dgm:pt>
    <dgm:pt modelId="{8D70382B-6BEE-46B6-BD0F-BFAD7C81ECDD}" type="pres">
      <dgm:prSet presAssocID="{231D5DFD-76FF-4C41-90D8-403025FAAC62}" presName="spaceBetweenRectangles" presStyleCnt="0"/>
      <dgm:spPr/>
    </dgm:pt>
    <dgm:pt modelId="{9BB62F2D-1C2A-4064-8DDE-95A28B65A913}" type="pres">
      <dgm:prSet presAssocID="{648C6925-839E-4E76-9D66-AB12C8279385}" presName="parentLin" presStyleCnt="0"/>
      <dgm:spPr/>
    </dgm:pt>
    <dgm:pt modelId="{95D6D5BF-27E2-4CD0-83D3-E9978ACF302D}" type="pres">
      <dgm:prSet presAssocID="{648C6925-839E-4E76-9D66-AB12C8279385}" presName="parentLeftMargin" presStyleLbl="node1" presStyleIdx="4" presStyleCnt="8"/>
      <dgm:spPr/>
    </dgm:pt>
    <dgm:pt modelId="{A1997029-F8BF-4EDE-B28E-63550C6FFE07}" type="pres">
      <dgm:prSet presAssocID="{648C6925-839E-4E76-9D66-AB12C8279385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A79A6E29-6A4F-48DC-BAB5-B83AD8C226CF}" type="pres">
      <dgm:prSet presAssocID="{648C6925-839E-4E76-9D66-AB12C8279385}" presName="negativeSpace" presStyleCnt="0"/>
      <dgm:spPr/>
    </dgm:pt>
    <dgm:pt modelId="{FE7CB56E-0122-4007-978C-C5C49C6379E0}" type="pres">
      <dgm:prSet presAssocID="{648C6925-839E-4E76-9D66-AB12C8279385}" presName="childText" presStyleLbl="conFgAcc1" presStyleIdx="5" presStyleCnt="8">
        <dgm:presLayoutVars>
          <dgm:bulletEnabled val="1"/>
        </dgm:presLayoutVars>
      </dgm:prSet>
      <dgm:spPr/>
    </dgm:pt>
    <dgm:pt modelId="{D0E97FEA-99F7-4F9D-8B30-40EF75221729}" type="pres">
      <dgm:prSet presAssocID="{20A2F08C-024D-4133-9A83-61792D208833}" presName="spaceBetweenRectangles" presStyleCnt="0"/>
      <dgm:spPr/>
    </dgm:pt>
    <dgm:pt modelId="{40AEDFBF-C6CA-4076-8C5C-F31B56813A6D}" type="pres">
      <dgm:prSet presAssocID="{B281A228-16F5-4471-9091-88F112582E7B}" presName="parentLin" presStyleCnt="0"/>
      <dgm:spPr/>
    </dgm:pt>
    <dgm:pt modelId="{2631010D-772F-4C88-8F4E-A0322513D8E0}" type="pres">
      <dgm:prSet presAssocID="{B281A228-16F5-4471-9091-88F112582E7B}" presName="parentLeftMargin" presStyleLbl="node1" presStyleIdx="5" presStyleCnt="8"/>
      <dgm:spPr/>
    </dgm:pt>
    <dgm:pt modelId="{960EDA8F-AF7C-4420-B62E-F3220467F4D9}" type="pres">
      <dgm:prSet presAssocID="{B281A228-16F5-4471-9091-88F112582E7B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CABC3CE-A4D5-45AF-A661-BE82A4AFBE65}" type="pres">
      <dgm:prSet presAssocID="{B281A228-16F5-4471-9091-88F112582E7B}" presName="negativeSpace" presStyleCnt="0"/>
      <dgm:spPr/>
    </dgm:pt>
    <dgm:pt modelId="{468E095D-16B6-494C-A005-25BBC4385ADC}" type="pres">
      <dgm:prSet presAssocID="{B281A228-16F5-4471-9091-88F112582E7B}" presName="childText" presStyleLbl="conFgAcc1" presStyleIdx="6" presStyleCnt="8">
        <dgm:presLayoutVars>
          <dgm:bulletEnabled val="1"/>
        </dgm:presLayoutVars>
      </dgm:prSet>
      <dgm:spPr/>
    </dgm:pt>
    <dgm:pt modelId="{5AB9C681-D6D5-47F2-9ED9-B9FEB661B5F0}" type="pres">
      <dgm:prSet presAssocID="{71CBF70A-FE47-4798-90AA-CEEA933E483A}" presName="spaceBetweenRectangles" presStyleCnt="0"/>
      <dgm:spPr/>
    </dgm:pt>
    <dgm:pt modelId="{C124D586-F3A4-4DE4-BF58-AE6F88775648}" type="pres">
      <dgm:prSet presAssocID="{1BA92C72-24DE-439A-8E53-50774F466C70}" presName="parentLin" presStyleCnt="0"/>
      <dgm:spPr/>
    </dgm:pt>
    <dgm:pt modelId="{0CA9CD22-9EF6-4B64-A56A-E3CFF8FD7027}" type="pres">
      <dgm:prSet presAssocID="{1BA92C72-24DE-439A-8E53-50774F466C70}" presName="parentLeftMargin" presStyleLbl="node1" presStyleIdx="6" presStyleCnt="8"/>
      <dgm:spPr/>
    </dgm:pt>
    <dgm:pt modelId="{3842DA06-0585-40E6-A82C-12926452F546}" type="pres">
      <dgm:prSet presAssocID="{1BA92C72-24DE-439A-8E53-50774F466C70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87945FD9-DA5D-4CD0-99AF-279C127E68F0}" type="pres">
      <dgm:prSet presAssocID="{1BA92C72-24DE-439A-8E53-50774F466C70}" presName="negativeSpace" presStyleCnt="0"/>
      <dgm:spPr/>
    </dgm:pt>
    <dgm:pt modelId="{60361ECA-06EA-4C29-B73C-7385BDD877BE}" type="pres">
      <dgm:prSet presAssocID="{1BA92C72-24DE-439A-8E53-50774F466C70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FE324308-902C-410F-890C-57E3371A1532}" type="presOf" srcId="{46B5ECCB-F466-4BE6-97E2-A4F1D339B3CF}" destId="{16021CAB-72B8-4E94-B99E-6A3987614F94}" srcOrd="0" destOrd="0" presId="urn:microsoft.com/office/officeart/2005/8/layout/list1"/>
    <dgm:cxn modelId="{DEAF9009-BD4E-4AEC-B725-A51BBA88D533}" type="presOf" srcId="{05F0DAF4-64E4-4BE4-AA96-CB367247E6AC}" destId="{1C56344A-49C6-4F2D-AAD6-177CAD2F7B5A}" srcOrd="0" destOrd="0" presId="urn:microsoft.com/office/officeart/2005/8/layout/list1"/>
    <dgm:cxn modelId="{2BE0440C-BA97-4F82-A24E-DF8342116F8F}" srcId="{ABAAE654-5EE5-4FD8-9F39-72406C0CAFF6}" destId="{68AD3529-091B-4D0D-AA9D-D22ACF357E13}" srcOrd="2" destOrd="0" parTransId="{89CDA406-9483-4F23-B088-876E1CDAA73C}" sibTransId="{B7045FE4-DD50-407B-8CF4-D3B69614EF36}"/>
    <dgm:cxn modelId="{AD39580C-D221-449C-AE3D-88576C84EB37}" type="presOf" srcId="{66C9BDFF-259E-465B-BEDD-A2EE0DB8B2C2}" destId="{CF2B0D10-E266-4CFB-8709-A4CFCBFBAEA8}" srcOrd="0" destOrd="0" presId="urn:microsoft.com/office/officeart/2005/8/layout/list1"/>
    <dgm:cxn modelId="{4D5E4F16-8B23-4FF2-9EB2-095E8CE4BB76}" type="presOf" srcId="{EC4FED86-F4E1-42D7-B6EA-35859C4099C4}" destId="{BAE27DD3-F12C-46EE-8EDC-1342851382DC}" srcOrd="0" destOrd="0" presId="urn:microsoft.com/office/officeart/2005/8/layout/list1"/>
    <dgm:cxn modelId="{34C8282A-2CB7-4B8B-85AB-1E72FFF331BD}" type="presOf" srcId="{648C6925-839E-4E76-9D66-AB12C8279385}" destId="{95D6D5BF-27E2-4CD0-83D3-E9978ACF302D}" srcOrd="0" destOrd="0" presId="urn:microsoft.com/office/officeart/2005/8/layout/list1"/>
    <dgm:cxn modelId="{7987CC2D-677D-4CA0-BA93-6FCB92ABC9F2}" type="presOf" srcId="{68AD3529-091B-4D0D-AA9D-D22ACF357E13}" destId="{E5C00C77-7905-46CA-910A-6B2A48736DED}" srcOrd="1" destOrd="0" presId="urn:microsoft.com/office/officeart/2005/8/layout/list1"/>
    <dgm:cxn modelId="{8FA77E31-49ED-4A92-93F6-5058D9D72115}" type="presOf" srcId="{B281A228-16F5-4471-9091-88F112582E7B}" destId="{2631010D-772F-4C88-8F4E-A0322513D8E0}" srcOrd="0" destOrd="0" presId="urn:microsoft.com/office/officeart/2005/8/layout/list1"/>
    <dgm:cxn modelId="{4DCA3341-B0F8-49C4-A9D4-5718FDA67A96}" type="presOf" srcId="{1BA92C72-24DE-439A-8E53-50774F466C70}" destId="{0CA9CD22-9EF6-4B64-A56A-E3CFF8FD7027}" srcOrd="0" destOrd="0" presId="urn:microsoft.com/office/officeart/2005/8/layout/list1"/>
    <dgm:cxn modelId="{62458772-405B-4588-956F-EF649C0DCCCF}" type="presOf" srcId="{05F0DAF4-64E4-4BE4-AA96-CB367247E6AC}" destId="{B4CA1AD6-6EB0-4A75-A795-A0901B839D6E}" srcOrd="1" destOrd="0" presId="urn:microsoft.com/office/officeart/2005/8/layout/list1"/>
    <dgm:cxn modelId="{FE03E98E-9313-4B71-B39B-5A7A64A62BAD}" srcId="{ABAAE654-5EE5-4FD8-9F39-72406C0CAFF6}" destId="{46B5ECCB-F466-4BE6-97E2-A4F1D339B3CF}" srcOrd="4" destOrd="0" parTransId="{30703E69-40FF-418A-87C1-D6ED45FF3846}" sibTransId="{231D5DFD-76FF-4C41-90D8-403025FAAC62}"/>
    <dgm:cxn modelId="{89115DA7-AC4E-47B2-AEFB-991EA96304D1}" type="presOf" srcId="{ABAAE654-5EE5-4FD8-9F39-72406C0CAFF6}" destId="{90D6C43D-9E75-4A0F-8948-3A24D14C3DF5}" srcOrd="0" destOrd="0" presId="urn:microsoft.com/office/officeart/2005/8/layout/list1"/>
    <dgm:cxn modelId="{32C2C0A7-1D5E-42C9-81DD-F59C6D5459A3}" type="presOf" srcId="{66C9BDFF-259E-465B-BEDD-A2EE0DB8B2C2}" destId="{3D3C5FDB-C669-4C5F-99C7-D0381C2D4144}" srcOrd="1" destOrd="0" presId="urn:microsoft.com/office/officeart/2005/8/layout/list1"/>
    <dgm:cxn modelId="{08929BA9-6FA0-4C18-820C-922C608C6102}" type="presOf" srcId="{46B5ECCB-F466-4BE6-97E2-A4F1D339B3CF}" destId="{F75BE9AC-A688-4869-9CBE-8AC70F72B22C}" srcOrd="1" destOrd="0" presId="urn:microsoft.com/office/officeart/2005/8/layout/list1"/>
    <dgm:cxn modelId="{4552E9AA-C946-42B4-A33C-585509B64E48}" type="presOf" srcId="{EC4FED86-F4E1-42D7-B6EA-35859C4099C4}" destId="{51321063-7B66-4D65-9A5A-FA57FC0C2FDA}" srcOrd="1" destOrd="0" presId="urn:microsoft.com/office/officeart/2005/8/layout/list1"/>
    <dgm:cxn modelId="{8F8C3FB4-A786-4560-81A1-CA15A8985C3B}" srcId="{ABAAE654-5EE5-4FD8-9F39-72406C0CAFF6}" destId="{EC4FED86-F4E1-42D7-B6EA-35859C4099C4}" srcOrd="0" destOrd="0" parTransId="{55BDF606-8EC7-4137-8351-1D6C865B1B72}" sibTransId="{9C7B873F-C6ED-42FA-B7D9-CC37DC9CEA6D}"/>
    <dgm:cxn modelId="{8F5D11C8-83DC-47AD-957A-C16435E2D884}" srcId="{ABAAE654-5EE5-4FD8-9F39-72406C0CAFF6}" destId="{648C6925-839E-4E76-9D66-AB12C8279385}" srcOrd="5" destOrd="0" parTransId="{8FFF012D-8A86-4E08-9593-96AA44274FDA}" sibTransId="{20A2F08C-024D-4133-9A83-61792D208833}"/>
    <dgm:cxn modelId="{A456C4C9-94B4-40AD-AD5C-BE5C76156574}" srcId="{ABAAE654-5EE5-4FD8-9F39-72406C0CAFF6}" destId="{05F0DAF4-64E4-4BE4-AA96-CB367247E6AC}" srcOrd="3" destOrd="0" parTransId="{CB0A1264-9DBC-4C8A-8D06-F7758B8AA0E8}" sibTransId="{5E0D87C4-1D46-416B-8640-B6CAE2A68555}"/>
    <dgm:cxn modelId="{21F149CD-4A38-449D-908C-149888825181}" type="presOf" srcId="{648C6925-839E-4E76-9D66-AB12C8279385}" destId="{A1997029-F8BF-4EDE-B28E-63550C6FFE07}" srcOrd="1" destOrd="0" presId="urn:microsoft.com/office/officeart/2005/8/layout/list1"/>
    <dgm:cxn modelId="{E12D8CD1-3FB0-465F-8340-07016B5FCDD7}" srcId="{ABAAE654-5EE5-4FD8-9F39-72406C0CAFF6}" destId="{B281A228-16F5-4471-9091-88F112582E7B}" srcOrd="6" destOrd="0" parTransId="{BEB7B7B3-DD29-4B69-B282-E0B04E77C092}" sibTransId="{71CBF70A-FE47-4798-90AA-CEEA933E483A}"/>
    <dgm:cxn modelId="{C56812DC-0020-4CC6-B73B-29036633B77B}" type="presOf" srcId="{1BA92C72-24DE-439A-8E53-50774F466C70}" destId="{3842DA06-0585-40E6-A82C-12926452F546}" srcOrd="1" destOrd="0" presId="urn:microsoft.com/office/officeart/2005/8/layout/list1"/>
    <dgm:cxn modelId="{ED6E0FDD-85E8-40CD-A251-6B985D40C125}" type="presOf" srcId="{68AD3529-091B-4D0D-AA9D-D22ACF357E13}" destId="{FF38585C-A906-4836-A13D-A322F33B109E}" srcOrd="0" destOrd="0" presId="urn:microsoft.com/office/officeart/2005/8/layout/list1"/>
    <dgm:cxn modelId="{E35550E0-C9E3-48DD-8AAB-CD7172C22C5C}" srcId="{ABAAE654-5EE5-4FD8-9F39-72406C0CAFF6}" destId="{1BA92C72-24DE-439A-8E53-50774F466C70}" srcOrd="7" destOrd="0" parTransId="{C603E5DF-C4DE-42A1-8951-DBD5EC3E5EFB}" sibTransId="{F7B2915A-C575-41BF-9EAE-83D6A7B59FBA}"/>
    <dgm:cxn modelId="{E10721FA-648E-4C37-AC3F-3209D299A7F9}" srcId="{ABAAE654-5EE5-4FD8-9F39-72406C0CAFF6}" destId="{66C9BDFF-259E-465B-BEDD-A2EE0DB8B2C2}" srcOrd="1" destOrd="0" parTransId="{B612C136-CC4A-494D-A1E5-EBB5D06F11A3}" sibTransId="{C861DAB5-C512-4EFF-BD38-0406F626D350}"/>
    <dgm:cxn modelId="{3F5AD1FC-B8DB-4D7B-91FE-620E6FF645EB}" type="presOf" srcId="{B281A228-16F5-4471-9091-88F112582E7B}" destId="{960EDA8F-AF7C-4420-B62E-F3220467F4D9}" srcOrd="1" destOrd="0" presId="urn:microsoft.com/office/officeart/2005/8/layout/list1"/>
    <dgm:cxn modelId="{A57D493A-FCF5-4227-BEBC-D462993D0E14}" type="presParOf" srcId="{90D6C43D-9E75-4A0F-8948-3A24D14C3DF5}" destId="{C1C42DF6-5945-4F5F-99C6-AF7924BCBED9}" srcOrd="0" destOrd="0" presId="urn:microsoft.com/office/officeart/2005/8/layout/list1"/>
    <dgm:cxn modelId="{27498C56-3BF8-494E-85A9-5DFBFA178344}" type="presParOf" srcId="{C1C42DF6-5945-4F5F-99C6-AF7924BCBED9}" destId="{BAE27DD3-F12C-46EE-8EDC-1342851382DC}" srcOrd="0" destOrd="0" presId="urn:microsoft.com/office/officeart/2005/8/layout/list1"/>
    <dgm:cxn modelId="{CF138253-F29C-4172-8F3F-772AB888CB33}" type="presParOf" srcId="{C1C42DF6-5945-4F5F-99C6-AF7924BCBED9}" destId="{51321063-7B66-4D65-9A5A-FA57FC0C2FDA}" srcOrd="1" destOrd="0" presId="urn:microsoft.com/office/officeart/2005/8/layout/list1"/>
    <dgm:cxn modelId="{E682984D-85E9-4ED1-B182-7E3ED3C510D5}" type="presParOf" srcId="{90D6C43D-9E75-4A0F-8948-3A24D14C3DF5}" destId="{B3BF80C7-4778-4968-B821-9C4520C29974}" srcOrd="1" destOrd="0" presId="urn:microsoft.com/office/officeart/2005/8/layout/list1"/>
    <dgm:cxn modelId="{6ADD8B00-AF43-4DD2-8B51-A44292FF9EE1}" type="presParOf" srcId="{90D6C43D-9E75-4A0F-8948-3A24D14C3DF5}" destId="{F0F904E9-77BD-4DFC-97EA-98A435D1953E}" srcOrd="2" destOrd="0" presId="urn:microsoft.com/office/officeart/2005/8/layout/list1"/>
    <dgm:cxn modelId="{0F86608D-8F4F-40A3-93E3-44C86DC76728}" type="presParOf" srcId="{90D6C43D-9E75-4A0F-8948-3A24D14C3DF5}" destId="{D7260BEE-1E23-4BF7-A9BC-B1539219F973}" srcOrd="3" destOrd="0" presId="urn:microsoft.com/office/officeart/2005/8/layout/list1"/>
    <dgm:cxn modelId="{B86E9D3D-F28B-46B1-ACA0-F10DE2D9BF18}" type="presParOf" srcId="{90D6C43D-9E75-4A0F-8948-3A24D14C3DF5}" destId="{31741685-F649-4CB7-B036-B06144268C8A}" srcOrd="4" destOrd="0" presId="urn:microsoft.com/office/officeart/2005/8/layout/list1"/>
    <dgm:cxn modelId="{A666099D-74C5-4A96-8B6B-17672C4ED967}" type="presParOf" srcId="{31741685-F649-4CB7-B036-B06144268C8A}" destId="{CF2B0D10-E266-4CFB-8709-A4CFCBFBAEA8}" srcOrd="0" destOrd="0" presId="urn:microsoft.com/office/officeart/2005/8/layout/list1"/>
    <dgm:cxn modelId="{946F908A-BB8B-46E0-A0B2-FB9004AAA792}" type="presParOf" srcId="{31741685-F649-4CB7-B036-B06144268C8A}" destId="{3D3C5FDB-C669-4C5F-99C7-D0381C2D4144}" srcOrd="1" destOrd="0" presId="urn:microsoft.com/office/officeart/2005/8/layout/list1"/>
    <dgm:cxn modelId="{8EC4985B-B5A0-42D9-AD57-192D9C601D9E}" type="presParOf" srcId="{90D6C43D-9E75-4A0F-8948-3A24D14C3DF5}" destId="{B5FC2304-ADFE-4614-B124-A8E8944CD626}" srcOrd="5" destOrd="0" presId="urn:microsoft.com/office/officeart/2005/8/layout/list1"/>
    <dgm:cxn modelId="{F3976F96-EF1C-4E60-AD03-F610CE038B72}" type="presParOf" srcId="{90D6C43D-9E75-4A0F-8948-3A24D14C3DF5}" destId="{23C33B85-BC00-4AD2-B679-9EB892D277B0}" srcOrd="6" destOrd="0" presId="urn:microsoft.com/office/officeart/2005/8/layout/list1"/>
    <dgm:cxn modelId="{3BF68A59-3CF3-485D-9B02-2A4D31B24A8C}" type="presParOf" srcId="{90D6C43D-9E75-4A0F-8948-3A24D14C3DF5}" destId="{D12236A6-DA0D-48FE-A344-03D1D3D82FD4}" srcOrd="7" destOrd="0" presId="urn:microsoft.com/office/officeart/2005/8/layout/list1"/>
    <dgm:cxn modelId="{8C77B368-ABC4-497E-BFFE-D64D82C60EE6}" type="presParOf" srcId="{90D6C43D-9E75-4A0F-8948-3A24D14C3DF5}" destId="{83426E86-6EF6-4D0A-8194-ED5DD59243CF}" srcOrd="8" destOrd="0" presId="urn:microsoft.com/office/officeart/2005/8/layout/list1"/>
    <dgm:cxn modelId="{937DA908-61EB-456B-BFFD-80DCC8ADA0EA}" type="presParOf" srcId="{83426E86-6EF6-4D0A-8194-ED5DD59243CF}" destId="{FF38585C-A906-4836-A13D-A322F33B109E}" srcOrd="0" destOrd="0" presId="urn:microsoft.com/office/officeart/2005/8/layout/list1"/>
    <dgm:cxn modelId="{E840D4BF-AF8B-466D-8C06-378189E8F7EA}" type="presParOf" srcId="{83426E86-6EF6-4D0A-8194-ED5DD59243CF}" destId="{E5C00C77-7905-46CA-910A-6B2A48736DED}" srcOrd="1" destOrd="0" presId="urn:microsoft.com/office/officeart/2005/8/layout/list1"/>
    <dgm:cxn modelId="{30A794A5-9B97-4C84-9558-4E45E24B63CF}" type="presParOf" srcId="{90D6C43D-9E75-4A0F-8948-3A24D14C3DF5}" destId="{D470C65B-CEA7-4382-A6BD-CD0A70F5583A}" srcOrd="9" destOrd="0" presId="urn:microsoft.com/office/officeart/2005/8/layout/list1"/>
    <dgm:cxn modelId="{19887D42-4A36-4E80-AA99-C5831755FED7}" type="presParOf" srcId="{90D6C43D-9E75-4A0F-8948-3A24D14C3DF5}" destId="{BB92D4B3-A90F-45EB-BDC4-E9F1C73984C3}" srcOrd="10" destOrd="0" presId="urn:microsoft.com/office/officeart/2005/8/layout/list1"/>
    <dgm:cxn modelId="{96BAC0D7-7297-46A2-A77E-79BC14976435}" type="presParOf" srcId="{90D6C43D-9E75-4A0F-8948-3A24D14C3DF5}" destId="{43051EB9-ADC9-4491-B699-089EBDACBA86}" srcOrd="11" destOrd="0" presId="urn:microsoft.com/office/officeart/2005/8/layout/list1"/>
    <dgm:cxn modelId="{25DBD796-ED85-45CC-82FF-DBDF35A271B6}" type="presParOf" srcId="{90D6C43D-9E75-4A0F-8948-3A24D14C3DF5}" destId="{EFE56CD2-71AD-4646-B4C4-61FC8C66C9E0}" srcOrd="12" destOrd="0" presId="urn:microsoft.com/office/officeart/2005/8/layout/list1"/>
    <dgm:cxn modelId="{A7A8748E-981B-45A7-A432-74EAF98D070B}" type="presParOf" srcId="{EFE56CD2-71AD-4646-B4C4-61FC8C66C9E0}" destId="{1C56344A-49C6-4F2D-AAD6-177CAD2F7B5A}" srcOrd="0" destOrd="0" presId="urn:microsoft.com/office/officeart/2005/8/layout/list1"/>
    <dgm:cxn modelId="{C132D71A-757A-46EF-A289-5896C53E4FCC}" type="presParOf" srcId="{EFE56CD2-71AD-4646-B4C4-61FC8C66C9E0}" destId="{B4CA1AD6-6EB0-4A75-A795-A0901B839D6E}" srcOrd="1" destOrd="0" presId="urn:microsoft.com/office/officeart/2005/8/layout/list1"/>
    <dgm:cxn modelId="{65771CBF-8AB6-4910-B9D1-B6D6E32BB8CA}" type="presParOf" srcId="{90D6C43D-9E75-4A0F-8948-3A24D14C3DF5}" destId="{AD0C9F60-7D02-48E3-BE62-F01A4AAA7784}" srcOrd="13" destOrd="0" presId="urn:microsoft.com/office/officeart/2005/8/layout/list1"/>
    <dgm:cxn modelId="{E6432E61-EAB2-43CB-B951-E70820DF85A2}" type="presParOf" srcId="{90D6C43D-9E75-4A0F-8948-3A24D14C3DF5}" destId="{E4AB9E58-41BC-407B-B69A-FD4B415AA3DE}" srcOrd="14" destOrd="0" presId="urn:microsoft.com/office/officeart/2005/8/layout/list1"/>
    <dgm:cxn modelId="{0A4995B2-ABBF-4404-9FED-C5B28132895F}" type="presParOf" srcId="{90D6C43D-9E75-4A0F-8948-3A24D14C3DF5}" destId="{16FCC708-00F3-4443-B319-DADED208B4E6}" srcOrd="15" destOrd="0" presId="urn:microsoft.com/office/officeart/2005/8/layout/list1"/>
    <dgm:cxn modelId="{55B1AB5F-9816-4566-969D-929F48259A71}" type="presParOf" srcId="{90D6C43D-9E75-4A0F-8948-3A24D14C3DF5}" destId="{3E385FCE-6D66-438B-8A86-2B14FFA1140D}" srcOrd="16" destOrd="0" presId="urn:microsoft.com/office/officeart/2005/8/layout/list1"/>
    <dgm:cxn modelId="{159E83A8-7117-4BAA-AB9B-1186D7FF8D15}" type="presParOf" srcId="{3E385FCE-6D66-438B-8A86-2B14FFA1140D}" destId="{16021CAB-72B8-4E94-B99E-6A3987614F94}" srcOrd="0" destOrd="0" presId="urn:microsoft.com/office/officeart/2005/8/layout/list1"/>
    <dgm:cxn modelId="{B1EA257D-3C18-4CB3-BF20-50D650FE089A}" type="presParOf" srcId="{3E385FCE-6D66-438B-8A86-2B14FFA1140D}" destId="{F75BE9AC-A688-4869-9CBE-8AC70F72B22C}" srcOrd="1" destOrd="0" presId="urn:microsoft.com/office/officeart/2005/8/layout/list1"/>
    <dgm:cxn modelId="{D73E0D18-C8DB-42CC-ACE8-848D824C372A}" type="presParOf" srcId="{90D6C43D-9E75-4A0F-8948-3A24D14C3DF5}" destId="{B0C28B39-A994-44FE-91B5-2F84C59E4BBF}" srcOrd="17" destOrd="0" presId="urn:microsoft.com/office/officeart/2005/8/layout/list1"/>
    <dgm:cxn modelId="{4672FFBF-2784-4091-94E0-0AB00F17701F}" type="presParOf" srcId="{90D6C43D-9E75-4A0F-8948-3A24D14C3DF5}" destId="{B9D91413-F6CD-4B93-992A-7FB52DDCF6D0}" srcOrd="18" destOrd="0" presId="urn:microsoft.com/office/officeart/2005/8/layout/list1"/>
    <dgm:cxn modelId="{A7DAD656-586A-4367-8A25-7CC54CDA432C}" type="presParOf" srcId="{90D6C43D-9E75-4A0F-8948-3A24D14C3DF5}" destId="{8D70382B-6BEE-46B6-BD0F-BFAD7C81ECDD}" srcOrd="19" destOrd="0" presId="urn:microsoft.com/office/officeart/2005/8/layout/list1"/>
    <dgm:cxn modelId="{28511D38-F41B-4B75-B461-ED6D918FA73D}" type="presParOf" srcId="{90D6C43D-9E75-4A0F-8948-3A24D14C3DF5}" destId="{9BB62F2D-1C2A-4064-8DDE-95A28B65A913}" srcOrd="20" destOrd="0" presId="urn:microsoft.com/office/officeart/2005/8/layout/list1"/>
    <dgm:cxn modelId="{F44FEBB9-182E-4C9D-9095-7329F3300389}" type="presParOf" srcId="{9BB62F2D-1C2A-4064-8DDE-95A28B65A913}" destId="{95D6D5BF-27E2-4CD0-83D3-E9978ACF302D}" srcOrd="0" destOrd="0" presId="urn:microsoft.com/office/officeart/2005/8/layout/list1"/>
    <dgm:cxn modelId="{47BF81D7-3DAB-4C6E-9D81-6FAA8563A4D9}" type="presParOf" srcId="{9BB62F2D-1C2A-4064-8DDE-95A28B65A913}" destId="{A1997029-F8BF-4EDE-B28E-63550C6FFE07}" srcOrd="1" destOrd="0" presId="urn:microsoft.com/office/officeart/2005/8/layout/list1"/>
    <dgm:cxn modelId="{31961097-0526-4E1C-95F1-73613965BD33}" type="presParOf" srcId="{90D6C43D-9E75-4A0F-8948-3A24D14C3DF5}" destId="{A79A6E29-6A4F-48DC-BAB5-B83AD8C226CF}" srcOrd="21" destOrd="0" presId="urn:microsoft.com/office/officeart/2005/8/layout/list1"/>
    <dgm:cxn modelId="{F392D15A-37C3-40C3-ABF2-3D78813D3D58}" type="presParOf" srcId="{90D6C43D-9E75-4A0F-8948-3A24D14C3DF5}" destId="{FE7CB56E-0122-4007-978C-C5C49C6379E0}" srcOrd="22" destOrd="0" presId="urn:microsoft.com/office/officeart/2005/8/layout/list1"/>
    <dgm:cxn modelId="{0A08A4DE-FE65-417D-B132-20D03F9451C0}" type="presParOf" srcId="{90D6C43D-9E75-4A0F-8948-3A24D14C3DF5}" destId="{D0E97FEA-99F7-4F9D-8B30-40EF75221729}" srcOrd="23" destOrd="0" presId="urn:microsoft.com/office/officeart/2005/8/layout/list1"/>
    <dgm:cxn modelId="{A6197ADC-4294-4F6C-B9E5-D630D591F3C0}" type="presParOf" srcId="{90D6C43D-9E75-4A0F-8948-3A24D14C3DF5}" destId="{40AEDFBF-C6CA-4076-8C5C-F31B56813A6D}" srcOrd="24" destOrd="0" presId="urn:microsoft.com/office/officeart/2005/8/layout/list1"/>
    <dgm:cxn modelId="{87DE297B-9B92-4060-962D-357021D90064}" type="presParOf" srcId="{40AEDFBF-C6CA-4076-8C5C-F31B56813A6D}" destId="{2631010D-772F-4C88-8F4E-A0322513D8E0}" srcOrd="0" destOrd="0" presId="urn:microsoft.com/office/officeart/2005/8/layout/list1"/>
    <dgm:cxn modelId="{45C4C561-87CF-4A85-8638-AC1B4D8AD89C}" type="presParOf" srcId="{40AEDFBF-C6CA-4076-8C5C-F31B56813A6D}" destId="{960EDA8F-AF7C-4420-B62E-F3220467F4D9}" srcOrd="1" destOrd="0" presId="urn:microsoft.com/office/officeart/2005/8/layout/list1"/>
    <dgm:cxn modelId="{8AEAD560-9D7F-4F77-80CD-5CFF2E0E0595}" type="presParOf" srcId="{90D6C43D-9E75-4A0F-8948-3A24D14C3DF5}" destId="{3CABC3CE-A4D5-45AF-A661-BE82A4AFBE65}" srcOrd="25" destOrd="0" presId="urn:microsoft.com/office/officeart/2005/8/layout/list1"/>
    <dgm:cxn modelId="{11258063-0B1C-44BD-A626-5561F594CBF2}" type="presParOf" srcId="{90D6C43D-9E75-4A0F-8948-3A24D14C3DF5}" destId="{468E095D-16B6-494C-A005-25BBC4385ADC}" srcOrd="26" destOrd="0" presId="urn:microsoft.com/office/officeart/2005/8/layout/list1"/>
    <dgm:cxn modelId="{5851F463-B27D-44AF-80CB-481F29374302}" type="presParOf" srcId="{90D6C43D-9E75-4A0F-8948-3A24D14C3DF5}" destId="{5AB9C681-D6D5-47F2-9ED9-B9FEB661B5F0}" srcOrd="27" destOrd="0" presId="urn:microsoft.com/office/officeart/2005/8/layout/list1"/>
    <dgm:cxn modelId="{AAF18AC5-5825-472D-AC0A-108F7C52C287}" type="presParOf" srcId="{90D6C43D-9E75-4A0F-8948-3A24D14C3DF5}" destId="{C124D586-F3A4-4DE4-BF58-AE6F88775648}" srcOrd="28" destOrd="0" presId="urn:microsoft.com/office/officeart/2005/8/layout/list1"/>
    <dgm:cxn modelId="{5670CC2A-00A3-4096-A529-7BC68D0CF8A1}" type="presParOf" srcId="{C124D586-F3A4-4DE4-BF58-AE6F88775648}" destId="{0CA9CD22-9EF6-4B64-A56A-E3CFF8FD7027}" srcOrd="0" destOrd="0" presId="urn:microsoft.com/office/officeart/2005/8/layout/list1"/>
    <dgm:cxn modelId="{BBC649AA-F739-4250-8C9F-2F8326EDC320}" type="presParOf" srcId="{C124D586-F3A4-4DE4-BF58-AE6F88775648}" destId="{3842DA06-0585-40E6-A82C-12926452F546}" srcOrd="1" destOrd="0" presId="urn:microsoft.com/office/officeart/2005/8/layout/list1"/>
    <dgm:cxn modelId="{7D9E3CF8-7CB6-4BD3-AAA2-FCC8EA3DFF8E}" type="presParOf" srcId="{90D6C43D-9E75-4A0F-8948-3A24D14C3DF5}" destId="{87945FD9-DA5D-4CD0-99AF-279C127E68F0}" srcOrd="29" destOrd="0" presId="urn:microsoft.com/office/officeart/2005/8/layout/list1"/>
    <dgm:cxn modelId="{4F30C2AC-03CD-4CDD-AF5A-9E0A558DEAA2}" type="presParOf" srcId="{90D6C43D-9E75-4A0F-8948-3A24D14C3DF5}" destId="{60361ECA-06EA-4C29-B73C-7385BDD877BE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D95B17-A526-4223-B7A6-17E44FE248D5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84ACD78-41D0-47D8-B2E0-F4AE341A30BA}">
      <dgm:prSet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Gold price forecasting is critical for investors and policymakers</a:t>
          </a:r>
        </a:p>
      </dgm:t>
    </dgm:pt>
    <dgm:pt modelId="{AD2D2D83-43C8-40FC-BAD6-874B8467843B}" type="parTrans" cxnId="{B90D2C6B-10B7-45C3-BC03-C4C0A368A22C}">
      <dgm:prSet/>
      <dgm:spPr/>
      <dgm:t>
        <a:bodyPr/>
        <a:lstStyle/>
        <a:p>
          <a:endParaRPr lang="en-US"/>
        </a:p>
      </dgm:t>
    </dgm:pt>
    <dgm:pt modelId="{F096A1C2-303C-484A-951E-127958CE8B37}" type="sibTrans" cxnId="{B90D2C6B-10B7-45C3-BC03-C4C0A368A22C}">
      <dgm:prSet/>
      <dgm:spPr/>
      <dgm:t>
        <a:bodyPr/>
        <a:lstStyle/>
        <a:p>
          <a:endParaRPr lang="en-US"/>
        </a:p>
      </dgm:t>
    </dgm:pt>
    <dgm:pt modelId="{BCEE3992-2157-4749-B9B4-8367C2AF13D2}">
      <dgm:prSet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Gold markets exhibit high volatility and non-linear dynamics</a:t>
          </a:r>
        </a:p>
      </dgm:t>
    </dgm:pt>
    <dgm:pt modelId="{9EFC77D0-948A-4EC0-BEFD-096F2FEF71E1}" type="parTrans" cxnId="{B5D48720-4434-409B-A46E-0B17407C2AED}">
      <dgm:prSet/>
      <dgm:spPr/>
      <dgm:t>
        <a:bodyPr/>
        <a:lstStyle/>
        <a:p>
          <a:endParaRPr lang="en-US"/>
        </a:p>
      </dgm:t>
    </dgm:pt>
    <dgm:pt modelId="{0E7DFB0F-3C04-40AD-840C-7787CC10C9C5}" type="sibTrans" cxnId="{B5D48720-4434-409B-A46E-0B17407C2AED}">
      <dgm:prSet/>
      <dgm:spPr/>
      <dgm:t>
        <a:bodyPr/>
        <a:lstStyle/>
        <a:p>
          <a:endParaRPr lang="en-US"/>
        </a:p>
      </dgm:t>
    </dgm:pt>
    <dgm:pt modelId="{5A273FF5-00E9-4780-A38F-551F74A2E61D}">
      <dgm:prSet/>
      <dgm:spPr/>
      <dgm:t>
        <a:bodyPr/>
        <a:lstStyle/>
        <a:p>
          <a:r>
            <a:rPr lang="en-US" b="0" dirty="0">
              <a:solidFill>
                <a:schemeClr val="tx1"/>
              </a:solidFill>
            </a:rPr>
            <a:t>Recent AI developments support hybrid forecasting models</a:t>
          </a:r>
        </a:p>
      </dgm:t>
    </dgm:pt>
    <dgm:pt modelId="{89C51751-CCE8-42C2-ADFA-AE7C2339B57B}" type="parTrans" cxnId="{B15E5F80-E8D9-4C02-96E3-F31B83A0AF6E}">
      <dgm:prSet/>
      <dgm:spPr/>
      <dgm:t>
        <a:bodyPr/>
        <a:lstStyle/>
        <a:p>
          <a:endParaRPr lang="en-US"/>
        </a:p>
      </dgm:t>
    </dgm:pt>
    <dgm:pt modelId="{7A1F39F8-4AFB-4574-BE0E-D4011AAD6147}" type="sibTrans" cxnId="{B15E5F80-E8D9-4C02-96E3-F31B83A0AF6E}">
      <dgm:prSet/>
      <dgm:spPr/>
      <dgm:t>
        <a:bodyPr/>
        <a:lstStyle/>
        <a:p>
          <a:endParaRPr lang="en-US"/>
        </a:p>
      </dgm:t>
    </dgm:pt>
    <dgm:pt modelId="{6A593F3C-4488-482A-9A69-F6F467B43830}" type="pres">
      <dgm:prSet presAssocID="{F1D95B17-A526-4223-B7A6-17E44FE248D5}" presName="outerComposite" presStyleCnt="0">
        <dgm:presLayoutVars>
          <dgm:chMax val="5"/>
          <dgm:dir/>
          <dgm:resizeHandles val="exact"/>
        </dgm:presLayoutVars>
      </dgm:prSet>
      <dgm:spPr/>
    </dgm:pt>
    <dgm:pt modelId="{CFF96E79-BEFC-4B24-A018-B58513E11E6F}" type="pres">
      <dgm:prSet presAssocID="{F1D95B17-A526-4223-B7A6-17E44FE248D5}" presName="dummyMaxCanvas" presStyleCnt="0">
        <dgm:presLayoutVars/>
      </dgm:prSet>
      <dgm:spPr/>
    </dgm:pt>
    <dgm:pt modelId="{8C5DD16D-477F-431E-9C79-2513E9DDAF38}" type="pres">
      <dgm:prSet presAssocID="{F1D95B17-A526-4223-B7A6-17E44FE248D5}" presName="ThreeNodes_1" presStyleLbl="node1" presStyleIdx="0" presStyleCnt="3">
        <dgm:presLayoutVars>
          <dgm:bulletEnabled val="1"/>
        </dgm:presLayoutVars>
      </dgm:prSet>
      <dgm:spPr/>
    </dgm:pt>
    <dgm:pt modelId="{48115DDD-CA5E-4F23-A149-2C7914ADB975}" type="pres">
      <dgm:prSet presAssocID="{F1D95B17-A526-4223-B7A6-17E44FE248D5}" presName="ThreeNodes_2" presStyleLbl="node1" presStyleIdx="1" presStyleCnt="3">
        <dgm:presLayoutVars>
          <dgm:bulletEnabled val="1"/>
        </dgm:presLayoutVars>
      </dgm:prSet>
      <dgm:spPr/>
    </dgm:pt>
    <dgm:pt modelId="{335F6D32-218C-4DE6-8A48-2D64DAED1516}" type="pres">
      <dgm:prSet presAssocID="{F1D95B17-A526-4223-B7A6-17E44FE248D5}" presName="ThreeNodes_3" presStyleLbl="node1" presStyleIdx="2" presStyleCnt="3">
        <dgm:presLayoutVars>
          <dgm:bulletEnabled val="1"/>
        </dgm:presLayoutVars>
      </dgm:prSet>
      <dgm:spPr/>
    </dgm:pt>
    <dgm:pt modelId="{6A687962-8A31-4E1E-803A-57B586E14248}" type="pres">
      <dgm:prSet presAssocID="{F1D95B17-A526-4223-B7A6-17E44FE248D5}" presName="ThreeConn_1-2" presStyleLbl="fgAccFollowNode1" presStyleIdx="0" presStyleCnt="2">
        <dgm:presLayoutVars>
          <dgm:bulletEnabled val="1"/>
        </dgm:presLayoutVars>
      </dgm:prSet>
      <dgm:spPr/>
    </dgm:pt>
    <dgm:pt modelId="{2975DE55-D832-48BF-A381-82D0466BC233}" type="pres">
      <dgm:prSet presAssocID="{F1D95B17-A526-4223-B7A6-17E44FE248D5}" presName="ThreeConn_2-3" presStyleLbl="fgAccFollowNode1" presStyleIdx="1" presStyleCnt="2">
        <dgm:presLayoutVars>
          <dgm:bulletEnabled val="1"/>
        </dgm:presLayoutVars>
      </dgm:prSet>
      <dgm:spPr/>
    </dgm:pt>
    <dgm:pt modelId="{3B441EF2-3F7D-4698-AA46-038A28772414}" type="pres">
      <dgm:prSet presAssocID="{F1D95B17-A526-4223-B7A6-17E44FE248D5}" presName="ThreeNodes_1_text" presStyleLbl="node1" presStyleIdx="2" presStyleCnt="3">
        <dgm:presLayoutVars>
          <dgm:bulletEnabled val="1"/>
        </dgm:presLayoutVars>
      </dgm:prSet>
      <dgm:spPr/>
    </dgm:pt>
    <dgm:pt modelId="{65048657-3140-4F20-8B02-6A2DD749A407}" type="pres">
      <dgm:prSet presAssocID="{F1D95B17-A526-4223-B7A6-17E44FE248D5}" presName="ThreeNodes_2_text" presStyleLbl="node1" presStyleIdx="2" presStyleCnt="3">
        <dgm:presLayoutVars>
          <dgm:bulletEnabled val="1"/>
        </dgm:presLayoutVars>
      </dgm:prSet>
      <dgm:spPr/>
    </dgm:pt>
    <dgm:pt modelId="{8122CD66-2592-49D9-A2F1-040C44DBF7C7}" type="pres">
      <dgm:prSet presAssocID="{F1D95B17-A526-4223-B7A6-17E44FE248D5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E77C715-6B18-4D8A-BA36-B23F4CDE9353}" type="presOf" srcId="{5A273FF5-00E9-4780-A38F-551F74A2E61D}" destId="{335F6D32-218C-4DE6-8A48-2D64DAED1516}" srcOrd="0" destOrd="0" presId="urn:microsoft.com/office/officeart/2005/8/layout/vProcess5"/>
    <dgm:cxn modelId="{B5D48720-4434-409B-A46E-0B17407C2AED}" srcId="{F1D95B17-A526-4223-B7A6-17E44FE248D5}" destId="{BCEE3992-2157-4749-B9B4-8367C2AF13D2}" srcOrd="1" destOrd="0" parTransId="{9EFC77D0-948A-4EC0-BEFD-096F2FEF71E1}" sibTransId="{0E7DFB0F-3C04-40AD-840C-7787CC10C9C5}"/>
    <dgm:cxn modelId="{5F73E522-80B3-4B75-B610-66B5E1A2D9AD}" type="presOf" srcId="{A84ACD78-41D0-47D8-B2E0-F4AE341A30BA}" destId="{3B441EF2-3F7D-4698-AA46-038A28772414}" srcOrd="1" destOrd="0" presId="urn:microsoft.com/office/officeart/2005/8/layout/vProcess5"/>
    <dgm:cxn modelId="{84C3715B-E9C6-480C-93A8-02ED7B594A30}" type="presOf" srcId="{F1D95B17-A526-4223-B7A6-17E44FE248D5}" destId="{6A593F3C-4488-482A-9A69-F6F467B43830}" srcOrd="0" destOrd="0" presId="urn:microsoft.com/office/officeart/2005/8/layout/vProcess5"/>
    <dgm:cxn modelId="{2DDAB05D-CC8A-4DA9-A0F3-B76B95938E1C}" type="presOf" srcId="{BCEE3992-2157-4749-B9B4-8367C2AF13D2}" destId="{48115DDD-CA5E-4F23-A149-2C7914ADB975}" srcOrd="0" destOrd="0" presId="urn:microsoft.com/office/officeart/2005/8/layout/vProcess5"/>
    <dgm:cxn modelId="{E6536969-CBB5-4D28-807A-DC4D532D3271}" type="presOf" srcId="{BCEE3992-2157-4749-B9B4-8367C2AF13D2}" destId="{65048657-3140-4F20-8B02-6A2DD749A407}" srcOrd="1" destOrd="0" presId="urn:microsoft.com/office/officeart/2005/8/layout/vProcess5"/>
    <dgm:cxn modelId="{B90D2C6B-10B7-45C3-BC03-C4C0A368A22C}" srcId="{F1D95B17-A526-4223-B7A6-17E44FE248D5}" destId="{A84ACD78-41D0-47D8-B2E0-F4AE341A30BA}" srcOrd="0" destOrd="0" parTransId="{AD2D2D83-43C8-40FC-BAD6-874B8467843B}" sibTransId="{F096A1C2-303C-484A-951E-127958CE8B37}"/>
    <dgm:cxn modelId="{B15E5F80-E8D9-4C02-96E3-F31B83A0AF6E}" srcId="{F1D95B17-A526-4223-B7A6-17E44FE248D5}" destId="{5A273FF5-00E9-4780-A38F-551F74A2E61D}" srcOrd="2" destOrd="0" parTransId="{89C51751-CCE8-42C2-ADFA-AE7C2339B57B}" sibTransId="{7A1F39F8-4AFB-4574-BE0E-D4011AAD6147}"/>
    <dgm:cxn modelId="{A9A94C87-01C0-4DA2-AEB9-B7028EA3870B}" type="presOf" srcId="{0E7DFB0F-3C04-40AD-840C-7787CC10C9C5}" destId="{2975DE55-D832-48BF-A381-82D0466BC233}" srcOrd="0" destOrd="0" presId="urn:microsoft.com/office/officeart/2005/8/layout/vProcess5"/>
    <dgm:cxn modelId="{AB9E159F-9F14-4488-B95D-00B670091457}" type="presOf" srcId="{F096A1C2-303C-484A-951E-127958CE8B37}" destId="{6A687962-8A31-4E1E-803A-57B586E14248}" srcOrd="0" destOrd="0" presId="urn:microsoft.com/office/officeart/2005/8/layout/vProcess5"/>
    <dgm:cxn modelId="{CF28ADA8-B123-4DE5-8DB7-DBB15F9A37F2}" type="presOf" srcId="{A84ACD78-41D0-47D8-B2E0-F4AE341A30BA}" destId="{8C5DD16D-477F-431E-9C79-2513E9DDAF38}" srcOrd="0" destOrd="0" presId="urn:microsoft.com/office/officeart/2005/8/layout/vProcess5"/>
    <dgm:cxn modelId="{55CECFEE-5C9C-4F60-B426-A234FBFD4049}" type="presOf" srcId="{5A273FF5-00E9-4780-A38F-551F74A2E61D}" destId="{8122CD66-2592-49D9-A2F1-040C44DBF7C7}" srcOrd="1" destOrd="0" presId="urn:microsoft.com/office/officeart/2005/8/layout/vProcess5"/>
    <dgm:cxn modelId="{6B465F32-A29E-4943-93B1-FD5CB266D86F}" type="presParOf" srcId="{6A593F3C-4488-482A-9A69-F6F467B43830}" destId="{CFF96E79-BEFC-4B24-A018-B58513E11E6F}" srcOrd="0" destOrd="0" presId="urn:microsoft.com/office/officeart/2005/8/layout/vProcess5"/>
    <dgm:cxn modelId="{C31910C4-2D59-4C17-8BC6-773E61E63234}" type="presParOf" srcId="{6A593F3C-4488-482A-9A69-F6F467B43830}" destId="{8C5DD16D-477F-431E-9C79-2513E9DDAF38}" srcOrd="1" destOrd="0" presId="urn:microsoft.com/office/officeart/2005/8/layout/vProcess5"/>
    <dgm:cxn modelId="{979B75A8-988E-44C9-ACCA-F05C1EFA096B}" type="presParOf" srcId="{6A593F3C-4488-482A-9A69-F6F467B43830}" destId="{48115DDD-CA5E-4F23-A149-2C7914ADB975}" srcOrd="2" destOrd="0" presId="urn:microsoft.com/office/officeart/2005/8/layout/vProcess5"/>
    <dgm:cxn modelId="{827C491A-D196-46FC-AB10-BEC74DDB4C21}" type="presParOf" srcId="{6A593F3C-4488-482A-9A69-F6F467B43830}" destId="{335F6D32-218C-4DE6-8A48-2D64DAED1516}" srcOrd="3" destOrd="0" presId="urn:microsoft.com/office/officeart/2005/8/layout/vProcess5"/>
    <dgm:cxn modelId="{BF168BA9-9A04-4CA2-A1BB-DA86519113D0}" type="presParOf" srcId="{6A593F3C-4488-482A-9A69-F6F467B43830}" destId="{6A687962-8A31-4E1E-803A-57B586E14248}" srcOrd="4" destOrd="0" presId="urn:microsoft.com/office/officeart/2005/8/layout/vProcess5"/>
    <dgm:cxn modelId="{B8C870B3-264D-46A1-98A3-54F82BCDF5C9}" type="presParOf" srcId="{6A593F3C-4488-482A-9A69-F6F467B43830}" destId="{2975DE55-D832-48BF-A381-82D0466BC233}" srcOrd="5" destOrd="0" presId="urn:microsoft.com/office/officeart/2005/8/layout/vProcess5"/>
    <dgm:cxn modelId="{8EC952C3-F83D-4067-92FA-2281AE12746C}" type="presParOf" srcId="{6A593F3C-4488-482A-9A69-F6F467B43830}" destId="{3B441EF2-3F7D-4698-AA46-038A28772414}" srcOrd="6" destOrd="0" presId="urn:microsoft.com/office/officeart/2005/8/layout/vProcess5"/>
    <dgm:cxn modelId="{F424A277-E92F-4880-91C8-8925841E96B1}" type="presParOf" srcId="{6A593F3C-4488-482A-9A69-F6F467B43830}" destId="{65048657-3140-4F20-8B02-6A2DD749A407}" srcOrd="7" destOrd="0" presId="urn:microsoft.com/office/officeart/2005/8/layout/vProcess5"/>
    <dgm:cxn modelId="{0BC1BEC9-CAA1-4772-936D-3D409F0CCFE1}" type="presParOf" srcId="{6A593F3C-4488-482A-9A69-F6F467B43830}" destId="{8122CD66-2592-49D9-A2F1-040C44DBF7C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1D95B17-A526-4223-B7A6-17E44FE248D5}" type="doc">
      <dgm:prSet loTypeId="urn:microsoft.com/office/officeart/2005/8/layout/process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84ACD78-41D0-47D8-B2E0-F4AE341A30BA}">
      <dgm:prSet custT="1"/>
      <dgm:spPr/>
      <dgm:t>
        <a:bodyPr/>
        <a:lstStyle/>
        <a:p>
          <a:pPr>
            <a:buNone/>
          </a:pPr>
          <a:r>
            <a:rPr lang="en-US" sz="2000" b="1" dirty="0">
              <a:solidFill>
                <a:schemeClr val="tx1"/>
              </a:solidFill>
            </a:rPr>
            <a:t>Traditional statistical models</a:t>
          </a:r>
          <a:br>
            <a:rPr lang="en-US" sz="2000" dirty="0">
              <a:solidFill>
                <a:schemeClr val="tx1"/>
              </a:solidFill>
            </a:rPr>
          </a:br>
          <a:r>
            <a:rPr lang="en-US" sz="2000" dirty="0">
              <a:solidFill>
                <a:schemeClr val="tx1"/>
              </a:solidFill>
            </a:rPr>
            <a:t>(e.g., ARIMA, GARCH) struggle to handle</a:t>
          </a:r>
          <a:br>
            <a:rPr lang="en-US" sz="2000" dirty="0">
              <a:solidFill>
                <a:schemeClr val="tx1"/>
              </a:solidFill>
            </a:rPr>
          </a:br>
          <a:r>
            <a:rPr lang="en-US" sz="2000" dirty="0">
              <a:solidFill>
                <a:schemeClr val="tx1"/>
              </a:solidFill>
            </a:rPr>
            <a:t>gold price volatility and non-linearity</a:t>
          </a:r>
          <a:endParaRPr lang="en-US" sz="2000" b="0" dirty="0">
            <a:solidFill>
              <a:schemeClr val="tx1"/>
            </a:solidFill>
          </a:endParaRPr>
        </a:p>
      </dgm:t>
    </dgm:pt>
    <dgm:pt modelId="{AD2D2D83-43C8-40FC-BAD6-874B8467843B}" type="parTrans" cxnId="{B90D2C6B-10B7-45C3-BC03-C4C0A368A22C}">
      <dgm:prSet/>
      <dgm:spPr/>
      <dgm:t>
        <a:bodyPr/>
        <a:lstStyle/>
        <a:p>
          <a:endParaRPr lang="en-US"/>
        </a:p>
      </dgm:t>
    </dgm:pt>
    <dgm:pt modelId="{F096A1C2-303C-484A-951E-127958CE8B37}" type="sibTrans" cxnId="{B90D2C6B-10B7-45C3-BC03-C4C0A368A22C}">
      <dgm:prSet/>
      <dgm:spPr/>
      <dgm:t>
        <a:bodyPr/>
        <a:lstStyle/>
        <a:p>
          <a:endParaRPr lang="en-US"/>
        </a:p>
      </dgm:t>
    </dgm:pt>
    <dgm:pt modelId="{BCEE3992-2157-4749-B9B4-8367C2AF13D2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Machine learning and deep learning models</a:t>
          </a:r>
          <a:br>
            <a:rPr lang="en-US" sz="2000" dirty="0">
              <a:solidFill>
                <a:schemeClr val="tx1"/>
              </a:solidFill>
            </a:rPr>
          </a:br>
          <a:r>
            <a:rPr lang="en-US" sz="2000" dirty="0">
              <a:solidFill>
                <a:schemeClr val="tx1"/>
              </a:solidFill>
            </a:rPr>
            <a:t>improve prediction accuracy but often face</a:t>
          </a:r>
          <a:br>
            <a:rPr lang="en-US" sz="2000" dirty="0">
              <a:solidFill>
                <a:schemeClr val="tx1"/>
              </a:solidFill>
            </a:rPr>
          </a:br>
          <a:r>
            <a:rPr lang="en-US" sz="2000" dirty="0">
              <a:solidFill>
                <a:schemeClr val="tx1"/>
              </a:solidFill>
            </a:rPr>
            <a:t>limitations when used independently</a:t>
          </a:r>
          <a:endParaRPr lang="en-US" sz="2000" b="0" dirty="0">
            <a:solidFill>
              <a:schemeClr val="tx1"/>
            </a:solidFill>
          </a:endParaRPr>
        </a:p>
      </dgm:t>
    </dgm:pt>
    <dgm:pt modelId="{9EFC77D0-948A-4EC0-BEFD-096F2FEF71E1}" type="parTrans" cxnId="{B5D48720-4434-409B-A46E-0B17407C2AED}">
      <dgm:prSet/>
      <dgm:spPr/>
      <dgm:t>
        <a:bodyPr/>
        <a:lstStyle/>
        <a:p>
          <a:endParaRPr lang="en-US"/>
        </a:p>
      </dgm:t>
    </dgm:pt>
    <dgm:pt modelId="{0E7DFB0F-3C04-40AD-840C-7787CC10C9C5}" type="sibTrans" cxnId="{B5D48720-4434-409B-A46E-0B17407C2AED}">
      <dgm:prSet/>
      <dgm:spPr/>
      <dgm:t>
        <a:bodyPr/>
        <a:lstStyle/>
        <a:p>
          <a:endParaRPr lang="en-US"/>
        </a:p>
      </dgm:t>
    </dgm:pt>
    <dgm:pt modelId="{5A273FF5-00E9-4780-A38F-551F74A2E61D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Recent research highlights the need for</a:t>
          </a:r>
          <a:br>
            <a:rPr lang="en-US" sz="2000" dirty="0">
              <a:solidFill>
                <a:schemeClr val="tx1"/>
              </a:solidFill>
            </a:rPr>
          </a:br>
          <a:r>
            <a:rPr lang="en-US" sz="2000" dirty="0">
              <a:solidFill>
                <a:schemeClr val="tx1"/>
              </a:solidFill>
            </a:rPr>
            <a:t>hybrid and explainable AI approaches</a:t>
          </a:r>
          <a:br>
            <a:rPr lang="en-US" sz="2000" dirty="0">
              <a:solidFill>
                <a:schemeClr val="tx1"/>
              </a:solidFill>
            </a:rPr>
          </a:br>
          <a:r>
            <a:rPr lang="en-US" sz="2000" dirty="0">
              <a:solidFill>
                <a:schemeClr val="tx1"/>
              </a:solidFill>
            </a:rPr>
            <a:t>for robust gold price forecasting</a:t>
          </a:r>
          <a:endParaRPr lang="en-US" sz="2000" b="0" dirty="0">
            <a:solidFill>
              <a:schemeClr val="tx1"/>
            </a:solidFill>
          </a:endParaRPr>
        </a:p>
      </dgm:t>
    </dgm:pt>
    <dgm:pt modelId="{89C51751-CCE8-42C2-ADFA-AE7C2339B57B}" type="parTrans" cxnId="{B15E5F80-E8D9-4C02-96E3-F31B83A0AF6E}">
      <dgm:prSet/>
      <dgm:spPr/>
      <dgm:t>
        <a:bodyPr/>
        <a:lstStyle/>
        <a:p>
          <a:endParaRPr lang="en-US"/>
        </a:p>
      </dgm:t>
    </dgm:pt>
    <dgm:pt modelId="{7A1F39F8-4AFB-4574-BE0E-D4011AAD6147}" type="sibTrans" cxnId="{B15E5F80-E8D9-4C02-96E3-F31B83A0AF6E}">
      <dgm:prSet/>
      <dgm:spPr/>
      <dgm:t>
        <a:bodyPr/>
        <a:lstStyle/>
        <a:p>
          <a:endParaRPr lang="en-US"/>
        </a:p>
      </dgm:t>
    </dgm:pt>
    <dgm:pt modelId="{33D736AE-677B-40C6-B8BC-E3C592046DED}" type="pres">
      <dgm:prSet presAssocID="{F1D95B17-A526-4223-B7A6-17E44FE248D5}" presName="linearFlow" presStyleCnt="0">
        <dgm:presLayoutVars>
          <dgm:resizeHandles val="exact"/>
        </dgm:presLayoutVars>
      </dgm:prSet>
      <dgm:spPr/>
    </dgm:pt>
    <dgm:pt modelId="{19845AEE-9B79-4421-A43E-FA8C6E3A2623}" type="pres">
      <dgm:prSet presAssocID="{A84ACD78-41D0-47D8-B2E0-F4AE341A30BA}" presName="node" presStyleLbl="node1" presStyleIdx="0" presStyleCnt="3">
        <dgm:presLayoutVars>
          <dgm:bulletEnabled val="1"/>
        </dgm:presLayoutVars>
      </dgm:prSet>
      <dgm:spPr/>
    </dgm:pt>
    <dgm:pt modelId="{7EA6047E-57D7-40A6-B4B8-5268A3B910A7}" type="pres">
      <dgm:prSet presAssocID="{F096A1C2-303C-484A-951E-127958CE8B37}" presName="sibTrans" presStyleLbl="sibTrans2D1" presStyleIdx="0" presStyleCnt="2"/>
      <dgm:spPr/>
    </dgm:pt>
    <dgm:pt modelId="{E50BFF43-F6FB-41D1-9551-4D74E9F19DA5}" type="pres">
      <dgm:prSet presAssocID="{F096A1C2-303C-484A-951E-127958CE8B37}" presName="connectorText" presStyleLbl="sibTrans2D1" presStyleIdx="0" presStyleCnt="2"/>
      <dgm:spPr/>
    </dgm:pt>
    <dgm:pt modelId="{FA55A69D-DDB3-45AC-BA73-D55CE522F23F}" type="pres">
      <dgm:prSet presAssocID="{BCEE3992-2157-4749-B9B4-8367C2AF13D2}" presName="node" presStyleLbl="node1" presStyleIdx="1" presStyleCnt="3">
        <dgm:presLayoutVars>
          <dgm:bulletEnabled val="1"/>
        </dgm:presLayoutVars>
      </dgm:prSet>
      <dgm:spPr/>
    </dgm:pt>
    <dgm:pt modelId="{555570DB-13E9-44FF-B3CA-64FF1492142D}" type="pres">
      <dgm:prSet presAssocID="{0E7DFB0F-3C04-40AD-840C-7787CC10C9C5}" presName="sibTrans" presStyleLbl="sibTrans2D1" presStyleIdx="1" presStyleCnt="2"/>
      <dgm:spPr/>
    </dgm:pt>
    <dgm:pt modelId="{2D9532CB-1572-42E7-8A14-856EFAD88AF8}" type="pres">
      <dgm:prSet presAssocID="{0E7DFB0F-3C04-40AD-840C-7787CC10C9C5}" presName="connectorText" presStyleLbl="sibTrans2D1" presStyleIdx="1" presStyleCnt="2"/>
      <dgm:spPr/>
    </dgm:pt>
    <dgm:pt modelId="{48E77232-EDA6-4F2D-B79D-A3D3A7C35C1E}" type="pres">
      <dgm:prSet presAssocID="{5A273FF5-00E9-4780-A38F-551F74A2E61D}" presName="node" presStyleLbl="node1" presStyleIdx="2" presStyleCnt="3">
        <dgm:presLayoutVars>
          <dgm:bulletEnabled val="1"/>
        </dgm:presLayoutVars>
      </dgm:prSet>
      <dgm:spPr/>
    </dgm:pt>
  </dgm:ptLst>
  <dgm:cxnLst>
    <dgm:cxn modelId="{B5D48720-4434-409B-A46E-0B17407C2AED}" srcId="{F1D95B17-A526-4223-B7A6-17E44FE248D5}" destId="{BCEE3992-2157-4749-B9B4-8367C2AF13D2}" srcOrd="1" destOrd="0" parTransId="{9EFC77D0-948A-4EC0-BEFD-096F2FEF71E1}" sibTransId="{0E7DFB0F-3C04-40AD-840C-7787CC10C9C5}"/>
    <dgm:cxn modelId="{9DBD542E-0955-48FA-8588-FB01282D4EAF}" type="presOf" srcId="{0E7DFB0F-3C04-40AD-840C-7787CC10C9C5}" destId="{2D9532CB-1572-42E7-8A14-856EFAD88AF8}" srcOrd="1" destOrd="0" presId="urn:microsoft.com/office/officeart/2005/8/layout/process2"/>
    <dgm:cxn modelId="{13ADDE5D-8B8C-4A36-AA68-EF19364351D7}" type="presOf" srcId="{F096A1C2-303C-484A-951E-127958CE8B37}" destId="{7EA6047E-57D7-40A6-B4B8-5268A3B910A7}" srcOrd="0" destOrd="0" presId="urn:microsoft.com/office/officeart/2005/8/layout/process2"/>
    <dgm:cxn modelId="{BBA59F68-8721-4862-9A5C-ADE7DA3F411E}" type="presOf" srcId="{5A273FF5-00E9-4780-A38F-551F74A2E61D}" destId="{48E77232-EDA6-4F2D-B79D-A3D3A7C35C1E}" srcOrd="0" destOrd="0" presId="urn:microsoft.com/office/officeart/2005/8/layout/process2"/>
    <dgm:cxn modelId="{B90D2C6B-10B7-45C3-BC03-C4C0A368A22C}" srcId="{F1D95B17-A526-4223-B7A6-17E44FE248D5}" destId="{A84ACD78-41D0-47D8-B2E0-F4AE341A30BA}" srcOrd="0" destOrd="0" parTransId="{AD2D2D83-43C8-40FC-BAD6-874B8467843B}" sibTransId="{F096A1C2-303C-484A-951E-127958CE8B37}"/>
    <dgm:cxn modelId="{7AD70A56-04F6-4DD8-ACF9-97AF0C99F2A1}" type="presOf" srcId="{A84ACD78-41D0-47D8-B2E0-F4AE341A30BA}" destId="{19845AEE-9B79-4421-A43E-FA8C6E3A2623}" srcOrd="0" destOrd="0" presId="urn:microsoft.com/office/officeart/2005/8/layout/process2"/>
    <dgm:cxn modelId="{B15E5F80-E8D9-4C02-96E3-F31B83A0AF6E}" srcId="{F1D95B17-A526-4223-B7A6-17E44FE248D5}" destId="{5A273FF5-00E9-4780-A38F-551F74A2E61D}" srcOrd="2" destOrd="0" parTransId="{89C51751-CCE8-42C2-ADFA-AE7C2339B57B}" sibTransId="{7A1F39F8-4AFB-4574-BE0E-D4011AAD6147}"/>
    <dgm:cxn modelId="{E02C3C84-F941-4584-85F7-0199CCF0140C}" type="presOf" srcId="{F096A1C2-303C-484A-951E-127958CE8B37}" destId="{E50BFF43-F6FB-41D1-9551-4D74E9F19DA5}" srcOrd="1" destOrd="0" presId="urn:microsoft.com/office/officeart/2005/8/layout/process2"/>
    <dgm:cxn modelId="{6D794AA9-46C2-4EB9-817F-7AE223B42565}" type="presOf" srcId="{F1D95B17-A526-4223-B7A6-17E44FE248D5}" destId="{33D736AE-677B-40C6-B8BC-E3C592046DED}" srcOrd="0" destOrd="0" presId="urn:microsoft.com/office/officeart/2005/8/layout/process2"/>
    <dgm:cxn modelId="{28A924E4-B20C-452C-9168-BC79668F3F62}" type="presOf" srcId="{BCEE3992-2157-4749-B9B4-8367C2AF13D2}" destId="{FA55A69D-DDB3-45AC-BA73-D55CE522F23F}" srcOrd="0" destOrd="0" presId="urn:microsoft.com/office/officeart/2005/8/layout/process2"/>
    <dgm:cxn modelId="{98FB0BE5-7EA6-47B7-862C-B78F9B32587D}" type="presOf" srcId="{0E7DFB0F-3C04-40AD-840C-7787CC10C9C5}" destId="{555570DB-13E9-44FF-B3CA-64FF1492142D}" srcOrd="0" destOrd="0" presId="urn:microsoft.com/office/officeart/2005/8/layout/process2"/>
    <dgm:cxn modelId="{D4539475-61DA-4865-AEB1-787554F93A20}" type="presParOf" srcId="{33D736AE-677B-40C6-B8BC-E3C592046DED}" destId="{19845AEE-9B79-4421-A43E-FA8C6E3A2623}" srcOrd="0" destOrd="0" presId="urn:microsoft.com/office/officeart/2005/8/layout/process2"/>
    <dgm:cxn modelId="{C2A3ED4D-6250-4DA7-91A4-CCD967BF598E}" type="presParOf" srcId="{33D736AE-677B-40C6-B8BC-E3C592046DED}" destId="{7EA6047E-57D7-40A6-B4B8-5268A3B910A7}" srcOrd="1" destOrd="0" presId="urn:microsoft.com/office/officeart/2005/8/layout/process2"/>
    <dgm:cxn modelId="{83FCDD37-51C9-416C-A113-09429ADFA1ED}" type="presParOf" srcId="{7EA6047E-57D7-40A6-B4B8-5268A3B910A7}" destId="{E50BFF43-F6FB-41D1-9551-4D74E9F19DA5}" srcOrd="0" destOrd="0" presId="urn:microsoft.com/office/officeart/2005/8/layout/process2"/>
    <dgm:cxn modelId="{0A847706-83E9-4718-9246-9EA299C1C05F}" type="presParOf" srcId="{33D736AE-677B-40C6-B8BC-E3C592046DED}" destId="{FA55A69D-DDB3-45AC-BA73-D55CE522F23F}" srcOrd="2" destOrd="0" presId="urn:microsoft.com/office/officeart/2005/8/layout/process2"/>
    <dgm:cxn modelId="{55B44771-3ADF-41E1-A8B5-9D292E992367}" type="presParOf" srcId="{33D736AE-677B-40C6-B8BC-E3C592046DED}" destId="{555570DB-13E9-44FF-B3CA-64FF1492142D}" srcOrd="3" destOrd="0" presId="urn:microsoft.com/office/officeart/2005/8/layout/process2"/>
    <dgm:cxn modelId="{6AD6C681-6B3A-431C-8F41-D2811E149BA2}" type="presParOf" srcId="{555570DB-13E9-44FF-B3CA-64FF1492142D}" destId="{2D9532CB-1572-42E7-8A14-856EFAD88AF8}" srcOrd="0" destOrd="0" presId="urn:microsoft.com/office/officeart/2005/8/layout/process2"/>
    <dgm:cxn modelId="{E9DABBF9-616D-4E87-95B3-2511AA04A613}" type="presParOf" srcId="{33D736AE-677B-40C6-B8BC-E3C592046DED}" destId="{48E77232-EDA6-4F2D-B79D-A3D3A7C35C1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5017FB3-CC98-428A-B7F8-DED70C655412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E9AE0CA-7F47-4182-8E6C-750356CB718B}">
      <dgm:prSet custT="1"/>
      <dgm:spPr/>
      <dgm:t>
        <a:bodyPr/>
        <a:lstStyle/>
        <a:p>
          <a:pPr algn="l"/>
          <a:r>
            <a:rPr lang="en-US" sz="2000" b="0" dirty="0">
              <a:solidFill>
                <a:schemeClr val="tx1"/>
              </a:solidFill>
            </a:rPr>
            <a:t>Traditional ML ignores long-term temporal dependencies</a:t>
          </a:r>
        </a:p>
      </dgm:t>
    </dgm:pt>
    <dgm:pt modelId="{CE3FBD98-DC5A-49CC-948E-098027387722}" type="parTrans" cxnId="{AE85734E-BF68-4069-B8FA-AEA80AD35526}">
      <dgm:prSet/>
      <dgm:spPr/>
      <dgm:t>
        <a:bodyPr/>
        <a:lstStyle/>
        <a:p>
          <a:endParaRPr lang="en-US"/>
        </a:p>
      </dgm:t>
    </dgm:pt>
    <dgm:pt modelId="{5B077454-547E-4CFA-9DE3-DA741A7CEF76}" type="sibTrans" cxnId="{AE85734E-BF68-4069-B8FA-AEA80AD35526}">
      <dgm:prSet/>
      <dgm:spPr/>
      <dgm:t>
        <a:bodyPr/>
        <a:lstStyle/>
        <a:p>
          <a:endParaRPr lang="en-US"/>
        </a:p>
      </dgm:t>
    </dgm:pt>
    <dgm:pt modelId="{6BB36A3E-0931-418E-9D9B-BD7170EE1B09}">
      <dgm:prSet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</a:rPr>
            <a:t>Standalone DL models often suffer from instability in volatile markets</a:t>
          </a:r>
        </a:p>
      </dgm:t>
    </dgm:pt>
    <dgm:pt modelId="{5FC263C5-3311-4370-9775-F9283A5B62B7}" type="parTrans" cxnId="{DF0DFC42-9C1D-4A37-AF25-462F36D46502}">
      <dgm:prSet/>
      <dgm:spPr/>
      <dgm:t>
        <a:bodyPr/>
        <a:lstStyle/>
        <a:p>
          <a:endParaRPr lang="en-US"/>
        </a:p>
      </dgm:t>
    </dgm:pt>
    <dgm:pt modelId="{7FE0F1DF-FBC3-4AFC-A28C-4B8632E98C0B}" type="sibTrans" cxnId="{DF0DFC42-9C1D-4A37-AF25-462F36D46502}">
      <dgm:prSet/>
      <dgm:spPr/>
      <dgm:t>
        <a:bodyPr/>
        <a:lstStyle/>
        <a:p>
          <a:endParaRPr lang="en-US"/>
        </a:p>
      </dgm:t>
    </dgm:pt>
    <dgm:pt modelId="{15BC3350-5D9A-45A9-82DB-CDB907F09B92}">
      <dgm:prSet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</a:rPr>
            <a:t>Single-model approaches are insufficient</a:t>
          </a:r>
        </a:p>
      </dgm:t>
    </dgm:pt>
    <dgm:pt modelId="{D32E63F1-F0A7-46D5-94BA-32D0175A989A}" type="parTrans" cxnId="{FDD1FBF3-9D24-4EBB-845F-C63FF55BFE36}">
      <dgm:prSet/>
      <dgm:spPr/>
      <dgm:t>
        <a:bodyPr/>
        <a:lstStyle/>
        <a:p>
          <a:endParaRPr lang="en-US"/>
        </a:p>
      </dgm:t>
    </dgm:pt>
    <dgm:pt modelId="{D9C33E86-993A-4075-8EBB-7B7BFDE3D30C}" type="sibTrans" cxnId="{FDD1FBF3-9D24-4EBB-845F-C63FF55BFE36}">
      <dgm:prSet/>
      <dgm:spPr/>
      <dgm:t>
        <a:bodyPr/>
        <a:lstStyle/>
        <a:p>
          <a:endParaRPr lang="en-US"/>
        </a:p>
      </dgm:t>
    </dgm:pt>
    <dgm:pt modelId="{23C71936-ECCA-4887-9E43-DC8E8549F55F}" type="pres">
      <dgm:prSet presAssocID="{75017FB3-CC98-428A-B7F8-DED70C655412}" presName="outerComposite" presStyleCnt="0">
        <dgm:presLayoutVars>
          <dgm:chMax val="5"/>
          <dgm:dir/>
          <dgm:resizeHandles val="exact"/>
        </dgm:presLayoutVars>
      </dgm:prSet>
      <dgm:spPr/>
    </dgm:pt>
    <dgm:pt modelId="{F2DAA4F3-2DF0-4993-A7B2-4E0F9EB19CC4}" type="pres">
      <dgm:prSet presAssocID="{75017FB3-CC98-428A-B7F8-DED70C655412}" presName="dummyMaxCanvas" presStyleCnt="0">
        <dgm:presLayoutVars/>
      </dgm:prSet>
      <dgm:spPr/>
    </dgm:pt>
    <dgm:pt modelId="{99463516-7A0B-468D-89D9-7D9C6C00DB3C}" type="pres">
      <dgm:prSet presAssocID="{75017FB3-CC98-428A-B7F8-DED70C655412}" presName="ThreeNodes_1" presStyleLbl="node1" presStyleIdx="0" presStyleCnt="3">
        <dgm:presLayoutVars>
          <dgm:bulletEnabled val="1"/>
        </dgm:presLayoutVars>
      </dgm:prSet>
      <dgm:spPr/>
    </dgm:pt>
    <dgm:pt modelId="{8A1FF254-B895-4709-9C58-4E075E229607}" type="pres">
      <dgm:prSet presAssocID="{75017FB3-CC98-428A-B7F8-DED70C655412}" presName="ThreeNodes_2" presStyleLbl="node1" presStyleIdx="1" presStyleCnt="3">
        <dgm:presLayoutVars>
          <dgm:bulletEnabled val="1"/>
        </dgm:presLayoutVars>
      </dgm:prSet>
      <dgm:spPr/>
    </dgm:pt>
    <dgm:pt modelId="{4B6A266D-FEE2-49E6-BE2C-5FB9DED84BD5}" type="pres">
      <dgm:prSet presAssocID="{75017FB3-CC98-428A-B7F8-DED70C655412}" presName="ThreeNodes_3" presStyleLbl="node1" presStyleIdx="2" presStyleCnt="3">
        <dgm:presLayoutVars>
          <dgm:bulletEnabled val="1"/>
        </dgm:presLayoutVars>
      </dgm:prSet>
      <dgm:spPr/>
    </dgm:pt>
    <dgm:pt modelId="{B8DA625B-9AC2-4EED-B03C-AA3EEA5864C3}" type="pres">
      <dgm:prSet presAssocID="{75017FB3-CC98-428A-B7F8-DED70C655412}" presName="ThreeConn_1-2" presStyleLbl="fgAccFollowNode1" presStyleIdx="0" presStyleCnt="2">
        <dgm:presLayoutVars>
          <dgm:bulletEnabled val="1"/>
        </dgm:presLayoutVars>
      </dgm:prSet>
      <dgm:spPr/>
    </dgm:pt>
    <dgm:pt modelId="{3963CDAA-43A6-4B1D-BBD8-218B464883CE}" type="pres">
      <dgm:prSet presAssocID="{75017FB3-CC98-428A-B7F8-DED70C655412}" presName="ThreeConn_2-3" presStyleLbl="fgAccFollowNode1" presStyleIdx="1" presStyleCnt="2">
        <dgm:presLayoutVars>
          <dgm:bulletEnabled val="1"/>
        </dgm:presLayoutVars>
      </dgm:prSet>
      <dgm:spPr/>
    </dgm:pt>
    <dgm:pt modelId="{D1E94E4B-BA29-4834-BDB8-0EC8CC49AAAF}" type="pres">
      <dgm:prSet presAssocID="{75017FB3-CC98-428A-B7F8-DED70C655412}" presName="ThreeNodes_1_text" presStyleLbl="node1" presStyleIdx="2" presStyleCnt="3">
        <dgm:presLayoutVars>
          <dgm:bulletEnabled val="1"/>
        </dgm:presLayoutVars>
      </dgm:prSet>
      <dgm:spPr/>
    </dgm:pt>
    <dgm:pt modelId="{22E75456-82E1-4EA3-B788-80D244035BBF}" type="pres">
      <dgm:prSet presAssocID="{75017FB3-CC98-428A-B7F8-DED70C655412}" presName="ThreeNodes_2_text" presStyleLbl="node1" presStyleIdx="2" presStyleCnt="3">
        <dgm:presLayoutVars>
          <dgm:bulletEnabled val="1"/>
        </dgm:presLayoutVars>
      </dgm:prSet>
      <dgm:spPr/>
    </dgm:pt>
    <dgm:pt modelId="{87AFD2A7-335A-4D4D-98BC-FE6FDD3AD24F}" type="pres">
      <dgm:prSet presAssocID="{75017FB3-CC98-428A-B7F8-DED70C655412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EB1D12A-A7D9-40FC-9C88-824497335262}" type="presOf" srcId="{15BC3350-5D9A-45A9-82DB-CDB907F09B92}" destId="{4B6A266D-FEE2-49E6-BE2C-5FB9DED84BD5}" srcOrd="0" destOrd="0" presId="urn:microsoft.com/office/officeart/2005/8/layout/vProcess5"/>
    <dgm:cxn modelId="{E80E2A3F-BD52-40F8-9BF3-931E3A27D04C}" type="presOf" srcId="{15BC3350-5D9A-45A9-82DB-CDB907F09B92}" destId="{87AFD2A7-335A-4D4D-98BC-FE6FDD3AD24F}" srcOrd="1" destOrd="0" presId="urn:microsoft.com/office/officeart/2005/8/layout/vProcess5"/>
    <dgm:cxn modelId="{DF0DFC42-9C1D-4A37-AF25-462F36D46502}" srcId="{75017FB3-CC98-428A-B7F8-DED70C655412}" destId="{6BB36A3E-0931-418E-9D9B-BD7170EE1B09}" srcOrd="1" destOrd="0" parTransId="{5FC263C5-3311-4370-9775-F9283A5B62B7}" sibTransId="{7FE0F1DF-FBC3-4AFC-A28C-4B8632E98C0B}"/>
    <dgm:cxn modelId="{AE85734E-BF68-4069-B8FA-AEA80AD35526}" srcId="{75017FB3-CC98-428A-B7F8-DED70C655412}" destId="{5E9AE0CA-7F47-4182-8E6C-750356CB718B}" srcOrd="0" destOrd="0" parTransId="{CE3FBD98-DC5A-49CC-948E-098027387722}" sibTransId="{5B077454-547E-4CFA-9DE3-DA741A7CEF76}"/>
    <dgm:cxn modelId="{B4A3ED88-194B-439D-8D11-1CADD7687DC1}" type="presOf" srcId="{75017FB3-CC98-428A-B7F8-DED70C655412}" destId="{23C71936-ECCA-4887-9E43-DC8E8549F55F}" srcOrd="0" destOrd="0" presId="urn:microsoft.com/office/officeart/2005/8/layout/vProcess5"/>
    <dgm:cxn modelId="{870251A1-5257-4B1F-8520-A84A9CB70E35}" type="presOf" srcId="{5B077454-547E-4CFA-9DE3-DA741A7CEF76}" destId="{B8DA625B-9AC2-4EED-B03C-AA3EEA5864C3}" srcOrd="0" destOrd="0" presId="urn:microsoft.com/office/officeart/2005/8/layout/vProcess5"/>
    <dgm:cxn modelId="{162EDDC7-865B-4E31-9231-FAB6BC296E31}" type="presOf" srcId="{6BB36A3E-0931-418E-9D9B-BD7170EE1B09}" destId="{8A1FF254-B895-4709-9C58-4E075E229607}" srcOrd="0" destOrd="0" presId="urn:microsoft.com/office/officeart/2005/8/layout/vProcess5"/>
    <dgm:cxn modelId="{485799D1-8E63-4C7B-BE1E-D92C6214AABB}" type="presOf" srcId="{6BB36A3E-0931-418E-9D9B-BD7170EE1B09}" destId="{22E75456-82E1-4EA3-B788-80D244035BBF}" srcOrd="1" destOrd="0" presId="urn:microsoft.com/office/officeart/2005/8/layout/vProcess5"/>
    <dgm:cxn modelId="{12B158D9-5440-4800-9F71-CFC6764B271A}" type="presOf" srcId="{5E9AE0CA-7F47-4182-8E6C-750356CB718B}" destId="{99463516-7A0B-468D-89D9-7D9C6C00DB3C}" srcOrd="0" destOrd="0" presId="urn:microsoft.com/office/officeart/2005/8/layout/vProcess5"/>
    <dgm:cxn modelId="{E7875BDD-7C61-4F40-BF9B-E1752D9E21E2}" type="presOf" srcId="{5E9AE0CA-7F47-4182-8E6C-750356CB718B}" destId="{D1E94E4B-BA29-4834-BDB8-0EC8CC49AAAF}" srcOrd="1" destOrd="0" presId="urn:microsoft.com/office/officeart/2005/8/layout/vProcess5"/>
    <dgm:cxn modelId="{E83C8BEF-49CC-4DF7-82A6-88B97A959A2F}" type="presOf" srcId="{7FE0F1DF-FBC3-4AFC-A28C-4B8632E98C0B}" destId="{3963CDAA-43A6-4B1D-BBD8-218B464883CE}" srcOrd="0" destOrd="0" presId="urn:microsoft.com/office/officeart/2005/8/layout/vProcess5"/>
    <dgm:cxn modelId="{FDD1FBF3-9D24-4EBB-845F-C63FF55BFE36}" srcId="{75017FB3-CC98-428A-B7F8-DED70C655412}" destId="{15BC3350-5D9A-45A9-82DB-CDB907F09B92}" srcOrd="2" destOrd="0" parTransId="{D32E63F1-F0A7-46D5-94BA-32D0175A989A}" sibTransId="{D9C33E86-993A-4075-8EBB-7B7BFDE3D30C}"/>
    <dgm:cxn modelId="{E6DF3456-A004-4642-BCE4-FE42C977B835}" type="presParOf" srcId="{23C71936-ECCA-4887-9E43-DC8E8549F55F}" destId="{F2DAA4F3-2DF0-4993-A7B2-4E0F9EB19CC4}" srcOrd="0" destOrd="0" presId="urn:microsoft.com/office/officeart/2005/8/layout/vProcess5"/>
    <dgm:cxn modelId="{537822EB-02D4-4D5E-8C02-9C95D19012DE}" type="presParOf" srcId="{23C71936-ECCA-4887-9E43-DC8E8549F55F}" destId="{99463516-7A0B-468D-89D9-7D9C6C00DB3C}" srcOrd="1" destOrd="0" presId="urn:microsoft.com/office/officeart/2005/8/layout/vProcess5"/>
    <dgm:cxn modelId="{83EB3C5D-A4DA-4522-93A0-495E5A31ABC0}" type="presParOf" srcId="{23C71936-ECCA-4887-9E43-DC8E8549F55F}" destId="{8A1FF254-B895-4709-9C58-4E075E229607}" srcOrd="2" destOrd="0" presId="urn:microsoft.com/office/officeart/2005/8/layout/vProcess5"/>
    <dgm:cxn modelId="{38234484-A871-4607-80D8-244532F6FBE7}" type="presParOf" srcId="{23C71936-ECCA-4887-9E43-DC8E8549F55F}" destId="{4B6A266D-FEE2-49E6-BE2C-5FB9DED84BD5}" srcOrd="3" destOrd="0" presId="urn:microsoft.com/office/officeart/2005/8/layout/vProcess5"/>
    <dgm:cxn modelId="{5C2F47C5-158F-445C-94F7-21C304EF45D8}" type="presParOf" srcId="{23C71936-ECCA-4887-9E43-DC8E8549F55F}" destId="{B8DA625B-9AC2-4EED-B03C-AA3EEA5864C3}" srcOrd="4" destOrd="0" presId="urn:microsoft.com/office/officeart/2005/8/layout/vProcess5"/>
    <dgm:cxn modelId="{BCDFCBF5-6E01-4208-A8E0-ABF544C25EA4}" type="presParOf" srcId="{23C71936-ECCA-4887-9E43-DC8E8549F55F}" destId="{3963CDAA-43A6-4B1D-BBD8-218B464883CE}" srcOrd="5" destOrd="0" presId="urn:microsoft.com/office/officeart/2005/8/layout/vProcess5"/>
    <dgm:cxn modelId="{5E2D0D2D-470A-4FD5-8CE9-2418AFFF5989}" type="presParOf" srcId="{23C71936-ECCA-4887-9E43-DC8E8549F55F}" destId="{D1E94E4B-BA29-4834-BDB8-0EC8CC49AAAF}" srcOrd="6" destOrd="0" presId="urn:microsoft.com/office/officeart/2005/8/layout/vProcess5"/>
    <dgm:cxn modelId="{57BA9B66-B8CB-4D22-9CE6-F5F8E20A499C}" type="presParOf" srcId="{23C71936-ECCA-4887-9E43-DC8E8549F55F}" destId="{22E75456-82E1-4EA3-B788-80D244035BBF}" srcOrd="7" destOrd="0" presId="urn:microsoft.com/office/officeart/2005/8/layout/vProcess5"/>
    <dgm:cxn modelId="{E7ECAC09-5876-4D39-891A-FAE7C8A28580}" type="presParOf" srcId="{23C71936-ECCA-4887-9E43-DC8E8549F55F}" destId="{87AFD2A7-335A-4D4D-98BC-FE6FDD3AD24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FCC0F8-8013-4E5F-882C-42B680AB2E27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CE460DB-9A85-4DCF-BC14-FE61C1E5F5E4}">
      <dgm:prSet custT="1"/>
      <dgm:spPr/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</a:rPr>
            <a:t>Hybrid LSTM–</a:t>
          </a:r>
          <a:r>
            <a:rPr lang="en-US" sz="2000" b="0" dirty="0" err="1">
              <a:solidFill>
                <a:schemeClr val="tx1">
                  <a:lumMod val="75000"/>
                  <a:lumOff val="25000"/>
                </a:schemeClr>
              </a:solidFill>
            </a:rPr>
            <a:t>XGBoost</a:t>
          </a:r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</a:rPr>
            <a:t> (Residual Learning)</a:t>
          </a:r>
        </a:p>
      </dgm:t>
    </dgm:pt>
    <dgm:pt modelId="{271F4784-EBC1-46A0-9E9D-56ADADB9002D}" type="parTrans" cxnId="{894A4E0A-F512-4EB7-AD6A-E82605DD015D}">
      <dgm:prSet/>
      <dgm:spPr/>
      <dgm:t>
        <a:bodyPr/>
        <a:lstStyle/>
        <a:p>
          <a:endParaRPr lang="en-US"/>
        </a:p>
      </dgm:t>
    </dgm:pt>
    <dgm:pt modelId="{D1E82793-F369-4CED-9332-E5D813C0CF5F}" type="sibTrans" cxnId="{894A4E0A-F512-4EB7-AD6A-E82605DD015D}">
      <dgm:prSet/>
      <dgm:spPr/>
      <dgm:t>
        <a:bodyPr/>
        <a:lstStyle/>
        <a:p>
          <a:endParaRPr lang="en-US"/>
        </a:p>
      </dgm:t>
    </dgm:pt>
    <dgm:pt modelId="{54C1A470-1FB3-4081-9A74-87AE505149AE}">
      <dgm:prSet custT="1"/>
      <dgm:spPr/>
      <dgm:t>
        <a:bodyPr/>
        <a:lstStyle/>
        <a:p>
          <a:pPr algn="ctr"/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</a:rPr>
            <a:t>Comparison of ML, DL, and Hybrid models</a:t>
          </a:r>
        </a:p>
      </dgm:t>
    </dgm:pt>
    <dgm:pt modelId="{245DC39A-C0E7-4632-A319-B08102868C81}" type="parTrans" cxnId="{0A0CBC13-3F2A-4C48-854B-4F30980AB610}">
      <dgm:prSet/>
      <dgm:spPr/>
      <dgm:t>
        <a:bodyPr/>
        <a:lstStyle/>
        <a:p>
          <a:endParaRPr lang="en-US"/>
        </a:p>
      </dgm:t>
    </dgm:pt>
    <dgm:pt modelId="{64538794-DB33-46C2-8FE9-2BECA92E07E8}" type="sibTrans" cxnId="{0A0CBC13-3F2A-4C48-854B-4F30980AB610}">
      <dgm:prSet/>
      <dgm:spPr/>
      <dgm:t>
        <a:bodyPr/>
        <a:lstStyle/>
        <a:p>
          <a:endParaRPr lang="en-US"/>
        </a:p>
      </dgm:t>
    </dgm:pt>
    <dgm:pt modelId="{971E9CDA-60C1-46D1-B32B-509947D80236}" type="pres">
      <dgm:prSet presAssocID="{6AFCC0F8-8013-4E5F-882C-42B680AB2E2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E1570F8-A70E-4A9E-9661-5C273C4BD028}" type="pres">
      <dgm:prSet presAssocID="{4CE460DB-9A85-4DCF-BC14-FE61C1E5F5E4}" presName="root" presStyleCnt="0"/>
      <dgm:spPr/>
    </dgm:pt>
    <dgm:pt modelId="{B92A3A89-0255-4C12-8A99-996DD73790A3}" type="pres">
      <dgm:prSet presAssocID="{4CE460DB-9A85-4DCF-BC14-FE61C1E5F5E4}" presName="rootComposite" presStyleCnt="0"/>
      <dgm:spPr/>
    </dgm:pt>
    <dgm:pt modelId="{580CBA45-3519-4D2B-B69C-BFBD3D2A03E3}" type="pres">
      <dgm:prSet presAssocID="{4CE460DB-9A85-4DCF-BC14-FE61C1E5F5E4}" presName="rootText" presStyleLbl="node1" presStyleIdx="0" presStyleCnt="2" custScaleX="101362" custScaleY="50983"/>
      <dgm:spPr>
        <a:prstGeom prst="flowChartAlternateProcess">
          <a:avLst/>
        </a:prstGeom>
      </dgm:spPr>
    </dgm:pt>
    <dgm:pt modelId="{605022D6-BD7A-41CA-9537-AD04F1C85813}" type="pres">
      <dgm:prSet presAssocID="{4CE460DB-9A85-4DCF-BC14-FE61C1E5F5E4}" presName="rootConnector" presStyleLbl="node1" presStyleIdx="0" presStyleCnt="2"/>
      <dgm:spPr/>
    </dgm:pt>
    <dgm:pt modelId="{A6C5B179-2B64-42F1-9B13-9C9949D09DE1}" type="pres">
      <dgm:prSet presAssocID="{4CE460DB-9A85-4DCF-BC14-FE61C1E5F5E4}" presName="childShape" presStyleCnt="0"/>
      <dgm:spPr/>
    </dgm:pt>
    <dgm:pt modelId="{C7B4F07D-9A84-4952-AB3E-4402CCEAF136}" type="pres">
      <dgm:prSet presAssocID="{54C1A470-1FB3-4081-9A74-87AE505149AE}" presName="root" presStyleCnt="0"/>
      <dgm:spPr/>
    </dgm:pt>
    <dgm:pt modelId="{8ADBC8DA-6702-4CB9-B6BA-AECB751EC672}" type="pres">
      <dgm:prSet presAssocID="{54C1A470-1FB3-4081-9A74-87AE505149AE}" presName="rootComposite" presStyleCnt="0"/>
      <dgm:spPr/>
    </dgm:pt>
    <dgm:pt modelId="{5F576181-4449-41EF-A89A-77708F86ED23}" type="pres">
      <dgm:prSet presAssocID="{54C1A470-1FB3-4081-9A74-87AE505149AE}" presName="rootText" presStyleLbl="node1" presStyleIdx="1" presStyleCnt="2" custScaleX="97262" custScaleY="51134" custLinFactNeighborX="-12141" custLinFactNeighborY="-1592"/>
      <dgm:spPr>
        <a:prstGeom prst="flowChartAlternateProcess">
          <a:avLst/>
        </a:prstGeom>
      </dgm:spPr>
    </dgm:pt>
    <dgm:pt modelId="{2DC90316-D91C-4B40-B755-E119AC719A47}" type="pres">
      <dgm:prSet presAssocID="{54C1A470-1FB3-4081-9A74-87AE505149AE}" presName="rootConnector" presStyleLbl="node1" presStyleIdx="1" presStyleCnt="2"/>
      <dgm:spPr/>
    </dgm:pt>
    <dgm:pt modelId="{D748554B-AB0B-4B2E-9985-5A3B2DB3CF83}" type="pres">
      <dgm:prSet presAssocID="{54C1A470-1FB3-4081-9A74-87AE505149AE}" presName="childShape" presStyleCnt="0"/>
      <dgm:spPr/>
    </dgm:pt>
  </dgm:ptLst>
  <dgm:cxnLst>
    <dgm:cxn modelId="{D5196108-BF0E-419D-A720-90B30A7A0BED}" type="presOf" srcId="{4CE460DB-9A85-4DCF-BC14-FE61C1E5F5E4}" destId="{605022D6-BD7A-41CA-9537-AD04F1C85813}" srcOrd="1" destOrd="0" presId="urn:microsoft.com/office/officeart/2005/8/layout/hierarchy3"/>
    <dgm:cxn modelId="{894A4E0A-F512-4EB7-AD6A-E82605DD015D}" srcId="{6AFCC0F8-8013-4E5F-882C-42B680AB2E27}" destId="{4CE460DB-9A85-4DCF-BC14-FE61C1E5F5E4}" srcOrd="0" destOrd="0" parTransId="{271F4784-EBC1-46A0-9E9D-56ADADB9002D}" sibTransId="{D1E82793-F369-4CED-9332-E5D813C0CF5F}"/>
    <dgm:cxn modelId="{0A0CBC13-3F2A-4C48-854B-4F30980AB610}" srcId="{6AFCC0F8-8013-4E5F-882C-42B680AB2E27}" destId="{54C1A470-1FB3-4081-9A74-87AE505149AE}" srcOrd="1" destOrd="0" parTransId="{245DC39A-C0E7-4632-A319-B08102868C81}" sibTransId="{64538794-DB33-46C2-8FE9-2BECA92E07E8}"/>
    <dgm:cxn modelId="{8A54F11B-37B7-4C6C-91CC-78322EF26658}" type="presOf" srcId="{4CE460DB-9A85-4DCF-BC14-FE61C1E5F5E4}" destId="{580CBA45-3519-4D2B-B69C-BFBD3D2A03E3}" srcOrd="0" destOrd="0" presId="urn:microsoft.com/office/officeart/2005/8/layout/hierarchy3"/>
    <dgm:cxn modelId="{C5A14954-5B51-41E4-9EA3-557E102D9622}" type="presOf" srcId="{6AFCC0F8-8013-4E5F-882C-42B680AB2E27}" destId="{971E9CDA-60C1-46D1-B32B-509947D80236}" srcOrd="0" destOrd="0" presId="urn:microsoft.com/office/officeart/2005/8/layout/hierarchy3"/>
    <dgm:cxn modelId="{26FDB655-BE92-467E-AF11-99F87C822872}" type="presOf" srcId="{54C1A470-1FB3-4081-9A74-87AE505149AE}" destId="{2DC90316-D91C-4B40-B755-E119AC719A47}" srcOrd="1" destOrd="0" presId="urn:microsoft.com/office/officeart/2005/8/layout/hierarchy3"/>
    <dgm:cxn modelId="{58189B81-FBF7-4F44-BE7E-942B00D16C23}" type="presOf" srcId="{54C1A470-1FB3-4081-9A74-87AE505149AE}" destId="{5F576181-4449-41EF-A89A-77708F86ED23}" srcOrd="0" destOrd="0" presId="urn:microsoft.com/office/officeart/2005/8/layout/hierarchy3"/>
    <dgm:cxn modelId="{9C947727-4FA8-4BC5-BEC5-60AA5EF62EE0}" type="presParOf" srcId="{971E9CDA-60C1-46D1-B32B-509947D80236}" destId="{6E1570F8-A70E-4A9E-9661-5C273C4BD028}" srcOrd="0" destOrd="0" presId="urn:microsoft.com/office/officeart/2005/8/layout/hierarchy3"/>
    <dgm:cxn modelId="{AECCAA44-0AEE-4FF7-905E-E5BDD1108462}" type="presParOf" srcId="{6E1570F8-A70E-4A9E-9661-5C273C4BD028}" destId="{B92A3A89-0255-4C12-8A99-996DD73790A3}" srcOrd="0" destOrd="0" presId="urn:microsoft.com/office/officeart/2005/8/layout/hierarchy3"/>
    <dgm:cxn modelId="{2BCAA228-971B-41C7-9917-BDB30C5865CC}" type="presParOf" srcId="{B92A3A89-0255-4C12-8A99-996DD73790A3}" destId="{580CBA45-3519-4D2B-B69C-BFBD3D2A03E3}" srcOrd="0" destOrd="0" presId="urn:microsoft.com/office/officeart/2005/8/layout/hierarchy3"/>
    <dgm:cxn modelId="{055EFCC7-6EFB-4739-849A-5F06991597EC}" type="presParOf" srcId="{B92A3A89-0255-4C12-8A99-996DD73790A3}" destId="{605022D6-BD7A-41CA-9537-AD04F1C85813}" srcOrd="1" destOrd="0" presId="urn:microsoft.com/office/officeart/2005/8/layout/hierarchy3"/>
    <dgm:cxn modelId="{4E9E7C76-E094-4B6F-A3D9-E7A2DB9EDB4A}" type="presParOf" srcId="{6E1570F8-A70E-4A9E-9661-5C273C4BD028}" destId="{A6C5B179-2B64-42F1-9B13-9C9949D09DE1}" srcOrd="1" destOrd="0" presId="urn:microsoft.com/office/officeart/2005/8/layout/hierarchy3"/>
    <dgm:cxn modelId="{F5752471-1368-4734-B5C5-D1BBF00E7E8A}" type="presParOf" srcId="{971E9CDA-60C1-46D1-B32B-509947D80236}" destId="{C7B4F07D-9A84-4952-AB3E-4402CCEAF136}" srcOrd="1" destOrd="0" presId="urn:microsoft.com/office/officeart/2005/8/layout/hierarchy3"/>
    <dgm:cxn modelId="{2087748F-FEC6-47FD-83B0-6364F261FBA5}" type="presParOf" srcId="{C7B4F07D-9A84-4952-AB3E-4402CCEAF136}" destId="{8ADBC8DA-6702-4CB9-B6BA-AECB751EC672}" srcOrd="0" destOrd="0" presId="urn:microsoft.com/office/officeart/2005/8/layout/hierarchy3"/>
    <dgm:cxn modelId="{4BC27552-5B65-4CAF-936F-3468EC3F79B0}" type="presParOf" srcId="{8ADBC8DA-6702-4CB9-B6BA-AECB751EC672}" destId="{5F576181-4449-41EF-A89A-77708F86ED23}" srcOrd="0" destOrd="0" presId="urn:microsoft.com/office/officeart/2005/8/layout/hierarchy3"/>
    <dgm:cxn modelId="{1674FD7C-8AE0-4D70-BE25-5D773169EB27}" type="presParOf" srcId="{8ADBC8DA-6702-4CB9-B6BA-AECB751EC672}" destId="{2DC90316-D91C-4B40-B755-E119AC719A47}" srcOrd="1" destOrd="0" presId="urn:microsoft.com/office/officeart/2005/8/layout/hierarchy3"/>
    <dgm:cxn modelId="{FE06FF8C-5369-45CB-A9ED-CC5D89EDF4D5}" type="presParOf" srcId="{C7B4F07D-9A84-4952-AB3E-4402CCEAF136}" destId="{D748554B-AB0B-4B2E-9985-5A3B2DB3CF8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904E9-77BD-4DFC-97EA-98A435D1953E}">
      <dsp:nvSpPr>
        <dsp:cNvPr id="0" name=""/>
        <dsp:cNvSpPr/>
      </dsp:nvSpPr>
      <dsp:spPr>
        <a:xfrm>
          <a:off x="0" y="29142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321063-7B66-4D65-9A5A-FA57FC0C2FDA}">
      <dsp:nvSpPr>
        <dsp:cNvPr id="0" name=""/>
        <dsp:cNvSpPr/>
      </dsp:nvSpPr>
      <dsp:spPr>
        <a:xfrm>
          <a:off x="365336" y="99540"/>
          <a:ext cx="5114717" cy="383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baseline="0" dirty="0"/>
            <a:t>Introduction &amp; Background</a:t>
          </a:r>
        </a:p>
      </dsp:txBody>
      <dsp:txXfrm>
        <a:off x="384070" y="118274"/>
        <a:ext cx="5077249" cy="346292"/>
      </dsp:txXfrm>
    </dsp:sp>
    <dsp:sp modelId="{23C33B85-BC00-4AD2-B679-9EB892D277B0}">
      <dsp:nvSpPr>
        <dsp:cNvPr id="0" name=""/>
        <dsp:cNvSpPr/>
      </dsp:nvSpPr>
      <dsp:spPr>
        <a:xfrm>
          <a:off x="0" y="88110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3C5FDB-C669-4C5F-99C7-D0381C2D4144}">
      <dsp:nvSpPr>
        <dsp:cNvPr id="0" name=""/>
        <dsp:cNvSpPr/>
      </dsp:nvSpPr>
      <dsp:spPr>
        <a:xfrm>
          <a:off x="365336" y="689220"/>
          <a:ext cx="5114717" cy="3837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/>
            <a:t>Research Contribution</a:t>
          </a:r>
        </a:p>
      </dsp:txBody>
      <dsp:txXfrm>
        <a:off x="384070" y="707954"/>
        <a:ext cx="5077249" cy="346292"/>
      </dsp:txXfrm>
    </dsp:sp>
    <dsp:sp modelId="{BB92D4B3-A90F-45EB-BDC4-E9F1C73984C3}">
      <dsp:nvSpPr>
        <dsp:cNvPr id="0" name=""/>
        <dsp:cNvSpPr/>
      </dsp:nvSpPr>
      <dsp:spPr>
        <a:xfrm>
          <a:off x="0" y="147078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C00C77-7905-46CA-910A-6B2A48736DED}">
      <dsp:nvSpPr>
        <dsp:cNvPr id="0" name=""/>
        <dsp:cNvSpPr/>
      </dsp:nvSpPr>
      <dsp:spPr>
        <a:xfrm>
          <a:off x="365336" y="1278900"/>
          <a:ext cx="5114717" cy="3837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/>
            <a:t>Related Work</a:t>
          </a:r>
        </a:p>
      </dsp:txBody>
      <dsp:txXfrm>
        <a:off x="384070" y="1297634"/>
        <a:ext cx="5077249" cy="346292"/>
      </dsp:txXfrm>
    </dsp:sp>
    <dsp:sp modelId="{E4AB9E58-41BC-407B-B69A-FD4B415AA3DE}">
      <dsp:nvSpPr>
        <dsp:cNvPr id="0" name=""/>
        <dsp:cNvSpPr/>
      </dsp:nvSpPr>
      <dsp:spPr>
        <a:xfrm>
          <a:off x="0" y="206046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CA1AD6-6EB0-4A75-A795-A0901B839D6E}">
      <dsp:nvSpPr>
        <dsp:cNvPr id="0" name=""/>
        <dsp:cNvSpPr/>
      </dsp:nvSpPr>
      <dsp:spPr>
        <a:xfrm>
          <a:off x="365336" y="1868580"/>
          <a:ext cx="5114717" cy="3837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/>
            <a:t>Methodology</a:t>
          </a:r>
        </a:p>
      </dsp:txBody>
      <dsp:txXfrm>
        <a:off x="384070" y="1887314"/>
        <a:ext cx="5077249" cy="346292"/>
      </dsp:txXfrm>
    </dsp:sp>
    <dsp:sp modelId="{B9D91413-F6CD-4B93-992A-7FB52DDCF6D0}">
      <dsp:nvSpPr>
        <dsp:cNvPr id="0" name=""/>
        <dsp:cNvSpPr/>
      </dsp:nvSpPr>
      <dsp:spPr>
        <a:xfrm>
          <a:off x="0" y="265014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5BE9AC-A688-4869-9CBE-8AC70F72B22C}">
      <dsp:nvSpPr>
        <dsp:cNvPr id="0" name=""/>
        <dsp:cNvSpPr/>
      </dsp:nvSpPr>
      <dsp:spPr>
        <a:xfrm>
          <a:off x="365336" y="2458260"/>
          <a:ext cx="5114717" cy="3837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/>
            <a:t>Data, Hardware &amp; Software</a:t>
          </a:r>
        </a:p>
      </dsp:txBody>
      <dsp:txXfrm>
        <a:off x="384070" y="2476994"/>
        <a:ext cx="5077249" cy="346292"/>
      </dsp:txXfrm>
    </dsp:sp>
    <dsp:sp modelId="{FE7CB56E-0122-4007-978C-C5C49C6379E0}">
      <dsp:nvSpPr>
        <dsp:cNvPr id="0" name=""/>
        <dsp:cNvSpPr/>
      </dsp:nvSpPr>
      <dsp:spPr>
        <a:xfrm>
          <a:off x="0" y="323982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997029-F8BF-4EDE-B28E-63550C6FFE07}">
      <dsp:nvSpPr>
        <dsp:cNvPr id="0" name=""/>
        <dsp:cNvSpPr/>
      </dsp:nvSpPr>
      <dsp:spPr>
        <a:xfrm>
          <a:off x="365336" y="3047940"/>
          <a:ext cx="5114717" cy="383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/>
            <a:t>Results &amp; Analysis</a:t>
          </a:r>
        </a:p>
      </dsp:txBody>
      <dsp:txXfrm>
        <a:off x="384070" y="3066674"/>
        <a:ext cx="5077249" cy="346292"/>
      </dsp:txXfrm>
    </dsp:sp>
    <dsp:sp modelId="{468E095D-16B6-494C-A005-25BBC4385ADC}">
      <dsp:nvSpPr>
        <dsp:cNvPr id="0" name=""/>
        <dsp:cNvSpPr/>
      </dsp:nvSpPr>
      <dsp:spPr>
        <a:xfrm>
          <a:off x="0" y="382950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0EDA8F-AF7C-4420-B62E-F3220467F4D9}">
      <dsp:nvSpPr>
        <dsp:cNvPr id="0" name=""/>
        <dsp:cNvSpPr/>
      </dsp:nvSpPr>
      <dsp:spPr>
        <a:xfrm>
          <a:off x="365336" y="3637620"/>
          <a:ext cx="5114717" cy="3837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/>
            <a:t>Conclusion &amp; Future Work</a:t>
          </a:r>
        </a:p>
      </dsp:txBody>
      <dsp:txXfrm>
        <a:off x="384070" y="3656354"/>
        <a:ext cx="5077249" cy="346292"/>
      </dsp:txXfrm>
    </dsp:sp>
    <dsp:sp modelId="{60361ECA-06EA-4C29-B73C-7385BDD877BE}">
      <dsp:nvSpPr>
        <dsp:cNvPr id="0" name=""/>
        <dsp:cNvSpPr/>
      </dsp:nvSpPr>
      <dsp:spPr>
        <a:xfrm>
          <a:off x="0" y="4419180"/>
          <a:ext cx="7306739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42DA06-0585-40E6-A82C-12926452F546}">
      <dsp:nvSpPr>
        <dsp:cNvPr id="0" name=""/>
        <dsp:cNvSpPr/>
      </dsp:nvSpPr>
      <dsp:spPr>
        <a:xfrm>
          <a:off x="365336" y="4227300"/>
          <a:ext cx="5114717" cy="3837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3324" tIns="0" rIns="19332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/>
            <a:t>References</a:t>
          </a:r>
        </a:p>
      </dsp:txBody>
      <dsp:txXfrm>
        <a:off x="384070" y="4246034"/>
        <a:ext cx="5077249" cy="346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5DD16D-477F-431E-9C79-2513E9DDAF38}">
      <dsp:nvSpPr>
        <dsp:cNvPr id="0" name=""/>
        <dsp:cNvSpPr/>
      </dsp:nvSpPr>
      <dsp:spPr>
        <a:xfrm>
          <a:off x="0" y="0"/>
          <a:ext cx="3976317" cy="13698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</a:rPr>
            <a:t>Gold price forecasting is critical for investors and policymakers</a:t>
          </a:r>
        </a:p>
      </dsp:txBody>
      <dsp:txXfrm>
        <a:off x="40123" y="40123"/>
        <a:ext cx="2498101" cy="1289641"/>
      </dsp:txXfrm>
    </dsp:sp>
    <dsp:sp modelId="{48115DDD-CA5E-4F23-A149-2C7914ADB975}">
      <dsp:nvSpPr>
        <dsp:cNvPr id="0" name=""/>
        <dsp:cNvSpPr/>
      </dsp:nvSpPr>
      <dsp:spPr>
        <a:xfrm>
          <a:off x="350851" y="1598201"/>
          <a:ext cx="3976317" cy="13698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</a:rPr>
            <a:t>Gold markets exhibit high volatility and non-linear dynamics</a:t>
          </a:r>
        </a:p>
      </dsp:txBody>
      <dsp:txXfrm>
        <a:off x="390974" y="1638324"/>
        <a:ext cx="2654792" cy="1289641"/>
      </dsp:txXfrm>
    </dsp:sp>
    <dsp:sp modelId="{335F6D32-218C-4DE6-8A48-2D64DAED1516}">
      <dsp:nvSpPr>
        <dsp:cNvPr id="0" name=""/>
        <dsp:cNvSpPr/>
      </dsp:nvSpPr>
      <dsp:spPr>
        <a:xfrm>
          <a:off x="701702" y="3196403"/>
          <a:ext cx="3976317" cy="136988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</a:rPr>
            <a:t>Recent AI developments support hybrid forecasting models</a:t>
          </a:r>
        </a:p>
      </dsp:txBody>
      <dsp:txXfrm>
        <a:off x="741825" y="3236526"/>
        <a:ext cx="2654792" cy="1289641"/>
      </dsp:txXfrm>
    </dsp:sp>
    <dsp:sp modelId="{6A687962-8A31-4E1E-803A-57B586E14248}">
      <dsp:nvSpPr>
        <dsp:cNvPr id="0" name=""/>
        <dsp:cNvSpPr/>
      </dsp:nvSpPr>
      <dsp:spPr>
        <a:xfrm>
          <a:off x="3085890" y="1038831"/>
          <a:ext cx="890426" cy="8904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286236" y="1038831"/>
        <a:ext cx="489734" cy="670046"/>
      </dsp:txXfrm>
    </dsp:sp>
    <dsp:sp modelId="{2975DE55-D832-48BF-A381-82D0466BC233}">
      <dsp:nvSpPr>
        <dsp:cNvPr id="0" name=""/>
        <dsp:cNvSpPr/>
      </dsp:nvSpPr>
      <dsp:spPr>
        <a:xfrm>
          <a:off x="3436741" y="2627900"/>
          <a:ext cx="890426" cy="89042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637087" y="2627900"/>
        <a:ext cx="489734" cy="6700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845AEE-9B79-4421-A43E-FA8C6E3A2623}">
      <dsp:nvSpPr>
        <dsp:cNvPr id="0" name=""/>
        <dsp:cNvSpPr/>
      </dsp:nvSpPr>
      <dsp:spPr>
        <a:xfrm>
          <a:off x="303404" y="0"/>
          <a:ext cx="4748961" cy="14336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Traditional statistical models</a:t>
          </a:r>
          <a:br>
            <a:rPr lang="en-US" sz="2000" kern="1200" dirty="0">
              <a:solidFill>
                <a:schemeClr val="tx1"/>
              </a:solidFill>
            </a:rPr>
          </a:br>
          <a:r>
            <a:rPr lang="en-US" sz="2000" kern="1200" dirty="0">
              <a:solidFill>
                <a:schemeClr val="tx1"/>
              </a:solidFill>
            </a:rPr>
            <a:t>(e.g., ARIMA, GARCH) struggle to handle</a:t>
          </a:r>
          <a:br>
            <a:rPr lang="en-US" sz="2000" kern="1200" dirty="0">
              <a:solidFill>
                <a:schemeClr val="tx1"/>
              </a:solidFill>
            </a:rPr>
          </a:br>
          <a:r>
            <a:rPr lang="en-US" sz="2000" kern="1200" dirty="0">
              <a:solidFill>
                <a:schemeClr val="tx1"/>
              </a:solidFill>
            </a:rPr>
            <a:t>gold price volatility and non-linearity</a:t>
          </a:r>
          <a:endParaRPr lang="en-US" sz="2000" b="0" kern="1200" dirty="0">
            <a:solidFill>
              <a:schemeClr val="tx1"/>
            </a:solidFill>
          </a:endParaRPr>
        </a:p>
      </dsp:txBody>
      <dsp:txXfrm>
        <a:off x="345394" y="41990"/>
        <a:ext cx="4664981" cy="1349668"/>
      </dsp:txXfrm>
    </dsp:sp>
    <dsp:sp modelId="{7EA6047E-57D7-40A6-B4B8-5268A3B910A7}">
      <dsp:nvSpPr>
        <dsp:cNvPr id="0" name=""/>
        <dsp:cNvSpPr/>
      </dsp:nvSpPr>
      <dsp:spPr>
        <a:xfrm rot="5400000">
          <a:off x="2409075" y="1469489"/>
          <a:ext cx="537618" cy="6451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-5400000">
        <a:off x="2484342" y="1523251"/>
        <a:ext cx="387085" cy="376333"/>
      </dsp:txXfrm>
    </dsp:sp>
    <dsp:sp modelId="{FA55A69D-DDB3-45AC-BA73-D55CE522F23F}">
      <dsp:nvSpPr>
        <dsp:cNvPr id="0" name=""/>
        <dsp:cNvSpPr/>
      </dsp:nvSpPr>
      <dsp:spPr>
        <a:xfrm>
          <a:off x="303404" y="2150473"/>
          <a:ext cx="4748961" cy="14336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Machine learning and deep learning models</a:t>
          </a:r>
          <a:br>
            <a:rPr lang="en-US" sz="2000" kern="1200" dirty="0">
              <a:solidFill>
                <a:schemeClr val="tx1"/>
              </a:solidFill>
            </a:rPr>
          </a:br>
          <a:r>
            <a:rPr lang="en-US" sz="2000" kern="1200" dirty="0">
              <a:solidFill>
                <a:schemeClr val="tx1"/>
              </a:solidFill>
            </a:rPr>
            <a:t>improve prediction accuracy but often face</a:t>
          </a:r>
          <a:br>
            <a:rPr lang="en-US" sz="2000" kern="1200" dirty="0">
              <a:solidFill>
                <a:schemeClr val="tx1"/>
              </a:solidFill>
            </a:rPr>
          </a:br>
          <a:r>
            <a:rPr lang="en-US" sz="2000" kern="1200" dirty="0">
              <a:solidFill>
                <a:schemeClr val="tx1"/>
              </a:solidFill>
            </a:rPr>
            <a:t>limitations when used independently</a:t>
          </a:r>
          <a:endParaRPr lang="en-US" sz="2000" b="0" kern="1200" dirty="0">
            <a:solidFill>
              <a:schemeClr val="tx1"/>
            </a:solidFill>
          </a:endParaRPr>
        </a:p>
      </dsp:txBody>
      <dsp:txXfrm>
        <a:off x="345394" y="2192463"/>
        <a:ext cx="4664981" cy="1349668"/>
      </dsp:txXfrm>
    </dsp:sp>
    <dsp:sp modelId="{555570DB-13E9-44FF-B3CA-64FF1492142D}">
      <dsp:nvSpPr>
        <dsp:cNvPr id="0" name=""/>
        <dsp:cNvSpPr/>
      </dsp:nvSpPr>
      <dsp:spPr>
        <a:xfrm rot="5400000">
          <a:off x="2409075" y="3619963"/>
          <a:ext cx="537618" cy="6451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-5400000">
        <a:off x="2484342" y="3673725"/>
        <a:ext cx="387085" cy="376333"/>
      </dsp:txXfrm>
    </dsp:sp>
    <dsp:sp modelId="{48E77232-EDA6-4F2D-B79D-A3D3A7C35C1E}">
      <dsp:nvSpPr>
        <dsp:cNvPr id="0" name=""/>
        <dsp:cNvSpPr/>
      </dsp:nvSpPr>
      <dsp:spPr>
        <a:xfrm>
          <a:off x="303404" y="4300946"/>
          <a:ext cx="4748961" cy="143364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Recent research highlights the need for</a:t>
          </a:r>
          <a:br>
            <a:rPr lang="en-US" sz="2000" kern="1200" dirty="0">
              <a:solidFill>
                <a:schemeClr val="tx1"/>
              </a:solidFill>
            </a:rPr>
          </a:br>
          <a:r>
            <a:rPr lang="en-US" sz="2000" kern="1200" dirty="0">
              <a:solidFill>
                <a:schemeClr val="tx1"/>
              </a:solidFill>
            </a:rPr>
            <a:t>hybrid and explainable AI approaches</a:t>
          </a:r>
          <a:br>
            <a:rPr lang="en-US" sz="2000" kern="1200" dirty="0">
              <a:solidFill>
                <a:schemeClr val="tx1"/>
              </a:solidFill>
            </a:rPr>
          </a:br>
          <a:r>
            <a:rPr lang="en-US" sz="2000" kern="1200" dirty="0">
              <a:solidFill>
                <a:schemeClr val="tx1"/>
              </a:solidFill>
            </a:rPr>
            <a:t>for robust gold price forecasting</a:t>
          </a:r>
          <a:endParaRPr lang="en-US" sz="2000" b="0" kern="1200" dirty="0">
            <a:solidFill>
              <a:schemeClr val="tx1"/>
            </a:solidFill>
          </a:endParaRPr>
        </a:p>
      </dsp:txBody>
      <dsp:txXfrm>
        <a:off x="345394" y="4342936"/>
        <a:ext cx="4664981" cy="13496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63516-7A0B-468D-89D9-7D9C6C00DB3C}">
      <dsp:nvSpPr>
        <dsp:cNvPr id="0" name=""/>
        <dsp:cNvSpPr/>
      </dsp:nvSpPr>
      <dsp:spPr>
        <a:xfrm>
          <a:off x="0" y="0"/>
          <a:ext cx="6210729" cy="9289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</a:rPr>
            <a:t>Traditional ML ignores long-term temporal dependencies</a:t>
          </a:r>
        </a:p>
      </dsp:txBody>
      <dsp:txXfrm>
        <a:off x="27209" y="27209"/>
        <a:ext cx="5208275" cy="874573"/>
      </dsp:txXfrm>
    </dsp:sp>
    <dsp:sp modelId="{8A1FF254-B895-4709-9C58-4E075E229607}">
      <dsp:nvSpPr>
        <dsp:cNvPr id="0" name=""/>
        <dsp:cNvSpPr/>
      </dsp:nvSpPr>
      <dsp:spPr>
        <a:xfrm>
          <a:off x="548005" y="1083823"/>
          <a:ext cx="6210729" cy="928991"/>
        </a:xfrm>
        <a:prstGeom prst="roundRect">
          <a:avLst>
            <a:gd name="adj" fmla="val 10000"/>
          </a:avLst>
        </a:prstGeom>
        <a:solidFill>
          <a:schemeClr val="accent2">
            <a:hueOff val="-1796981"/>
            <a:satOff val="12361"/>
            <a:lumOff val="137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</a:rPr>
            <a:t>Standalone DL models often suffer from instability in volatile markets</a:t>
          </a:r>
        </a:p>
      </dsp:txBody>
      <dsp:txXfrm>
        <a:off x="575214" y="1111032"/>
        <a:ext cx="5004461" cy="874573"/>
      </dsp:txXfrm>
    </dsp:sp>
    <dsp:sp modelId="{4B6A266D-FEE2-49E6-BE2C-5FB9DED84BD5}">
      <dsp:nvSpPr>
        <dsp:cNvPr id="0" name=""/>
        <dsp:cNvSpPr/>
      </dsp:nvSpPr>
      <dsp:spPr>
        <a:xfrm>
          <a:off x="1096010" y="2167646"/>
          <a:ext cx="6210729" cy="928991"/>
        </a:xfrm>
        <a:prstGeom prst="roundRect">
          <a:avLst>
            <a:gd name="adj" fmla="val 10000"/>
          </a:avLst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</a:rPr>
            <a:t>Single-model approaches are insufficient</a:t>
          </a:r>
        </a:p>
      </dsp:txBody>
      <dsp:txXfrm>
        <a:off x="1123219" y="2194855"/>
        <a:ext cx="5004461" cy="874573"/>
      </dsp:txXfrm>
    </dsp:sp>
    <dsp:sp modelId="{B8DA625B-9AC2-4EED-B03C-AA3EEA5864C3}">
      <dsp:nvSpPr>
        <dsp:cNvPr id="0" name=""/>
        <dsp:cNvSpPr/>
      </dsp:nvSpPr>
      <dsp:spPr>
        <a:xfrm>
          <a:off x="5606884" y="704485"/>
          <a:ext cx="603844" cy="60384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5742749" y="704485"/>
        <a:ext cx="332114" cy="454393"/>
      </dsp:txXfrm>
    </dsp:sp>
    <dsp:sp modelId="{3963CDAA-43A6-4B1D-BBD8-218B464883CE}">
      <dsp:nvSpPr>
        <dsp:cNvPr id="0" name=""/>
        <dsp:cNvSpPr/>
      </dsp:nvSpPr>
      <dsp:spPr>
        <a:xfrm>
          <a:off x="6154890" y="1782115"/>
          <a:ext cx="603844" cy="60384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6290755" y="1782115"/>
        <a:ext cx="332114" cy="4543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0CBA45-3519-4D2B-B69C-BFBD3D2A03E3}">
      <dsp:nvSpPr>
        <dsp:cNvPr id="0" name=""/>
        <dsp:cNvSpPr/>
      </dsp:nvSpPr>
      <dsp:spPr>
        <a:xfrm>
          <a:off x="3283" y="1131003"/>
          <a:ext cx="3308948" cy="832166"/>
        </a:xfrm>
        <a:prstGeom prst="flowChartAlternateProces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</a:rPr>
            <a:t>Hybrid LSTM–</a:t>
          </a:r>
          <a:r>
            <a:rPr lang="en-US" sz="2000" b="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XGBoost</a:t>
          </a: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</a:rPr>
            <a:t> (Residual Learning)</a:t>
          </a:r>
        </a:p>
      </dsp:txBody>
      <dsp:txXfrm>
        <a:off x="43905" y="1171625"/>
        <a:ext cx="3227704" cy="750922"/>
      </dsp:txXfrm>
    </dsp:sp>
    <dsp:sp modelId="{5F576181-4449-41EF-A89A-77708F86ED23}">
      <dsp:nvSpPr>
        <dsp:cNvPr id="0" name=""/>
        <dsp:cNvSpPr/>
      </dsp:nvSpPr>
      <dsp:spPr>
        <a:xfrm>
          <a:off x="3732011" y="1105018"/>
          <a:ext cx="3175104" cy="834631"/>
        </a:xfrm>
        <a:prstGeom prst="flowChartAlternateProces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</a:rPr>
            <a:t>Comparison of ML, DL, and Hybrid models</a:t>
          </a:r>
        </a:p>
      </dsp:txBody>
      <dsp:txXfrm>
        <a:off x="3772754" y="1145761"/>
        <a:ext cx="3093618" cy="753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3749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This thesis proposes a hybrid AI framework for gold price forecasting.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EC0FA-F395-1F30-7775-A699B8E7A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94C9CF-E406-29D6-9E39-B13BE75BD1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24DF8B-1583-3DED-8F36-E060BACF24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Brief overview of the presentation structure.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A6E79D-ADCC-A388-6DCC-7B19BBB944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991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Brief overview of the presentation structure.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1047B-6CAC-F9EE-9311-92B792BCC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BE7681-1294-81C4-476A-01B18F409D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2DAF84-12BC-70CE-8465-6C2FF70FCB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Brief overview of the presentation structure.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270C7B-F21E-F8CA-AF6B-D6E2F39DC8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5602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Each approach solves part of the problem, not all of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D9010-711B-35BC-7C40-C926C5040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7FFCE9-E18F-BA8E-A053-FB3B103568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7794F0-CFBD-8848-61EB-339366A404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Each approach solves part of the problem, not all of it.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11CFCC-E819-F11E-BE7A-19A6AC6100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5676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Focus on robustness rather than only minimizing error.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The novelty lies in residual-based hybridization.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610EB-487E-0F4A-FB5A-D93D597A0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CB6268-9714-0278-AFC6-EDCFE586D43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448576-1914-2EAC-E88F-A51715E5EB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Sequential hybrid design.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CAAACA-DFF3-43BE-1051-08235D66E4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894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588A43-B552-AB90-4E94-6A382D098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C180BC-CEA8-577C-9C58-99BEBE148A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63C7A6-EED7-8753-CA63-16A65DF183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Sequential hybrid design.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3B2EBF-9875-CA5D-588E-D868077346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622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Sequential hybrid design.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Each model plays a complementary role.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466A2-D0C4-EED8-17C5-2F52027F8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57FFBC-4610-92B2-5B49-EE206F9526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EB64BC-AA10-3F12-663D-D76BEDBA48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Each model plays a complementary role.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F0269C-6381-9E5C-3436-4E69454A6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091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No single model dominates all metrics.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 simplified comparison highlighting strengths of each model.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871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508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26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16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190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443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64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98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72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28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7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40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968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841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86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72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506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22-Dec-25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32AE3A-1DDE-FD9D-0DC4-FA21FF6BF67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4296537" y="63500"/>
            <a:ext cx="579501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8000">
                    <a:alpha val="50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Public - عام</a:t>
            </a:r>
          </a:p>
        </p:txBody>
      </p:sp>
    </p:spTree>
    <p:extLst>
      <p:ext uri="{BB962C8B-B14F-4D97-AF65-F5344CB8AC3E}">
        <p14:creationId xmlns:p14="http://schemas.microsoft.com/office/powerpoint/2010/main" val="4130774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2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9192" y="1078145"/>
            <a:ext cx="5995986" cy="149995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Hybrid </a:t>
            </a:r>
            <a:br>
              <a:rPr lang="ar-S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LSTM–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XGBoost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for Gold Price Forecasting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86225" y="2804869"/>
            <a:ext cx="3875076" cy="1388534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dirty="0"/>
              <a:t>Raed Abdalnaser Tattan</a:t>
            </a:r>
          </a:p>
          <a:p>
            <a:pPr algn="ctr">
              <a:lnSpc>
                <a:spcPct val="90000"/>
              </a:lnSpc>
            </a:pPr>
            <a:r>
              <a:rPr lang="en-US" dirty="0"/>
              <a:t>MSC in Artificial Intelligence – Midocean University</a:t>
            </a:r>
          </a:p>
          <a:p>
            <a:pPr algn="ctr">
              <a:lnSpc>
                <a:spcPct val="90000"/>
              </a:lnSpc>
            </a:pPr>
            <a:r>
              <a:rPr lang="en-US" dirty="0"/>
              <a:t>Supervisor: Dr. Wessam Ahmed</a:t>
            </a:r>
          </a:p>
        </p:txBody>
      </p:sp>
      <p:pic>
        <p:nvPicPr>
          <p:cNvPr id="5" name="Picture 4" descr="A close-up of a magnifying glass&#10;&#10;AI-generated content may be incorrect.">
            <a:extLst>
              <a:ext uri="{FF2B5EF4-FFF2-40B4-BE49-F238E27FC236}">
                <a16:creationId xmlns:a16="http://schemas.microsoft.com/office/drawing/2014/main" id="{6DFF07A5-AB8B-0ACD-3A73-C0BC6E05D93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7940" r="3152" b="7586"/>
          <a:stretch>
            <a:fillRect/>
          </a:stretch>
        </p:blipFill>
        <p:spPr>
          <a:xfrm>
            <a:off x="20" y="10"/>
            <a:ext cx="4086205" cy="6857990"/>
          </a:xfrm>
          <a:custGeom>
            <a:avLst/>
            <a:gdLst/>
            <a:ahLst/>
            <a:cxnLst/>
            <a:rect l="l" t="t" r="r" b="b"/>
            <a:pathLst>
              <a:path w="5448300" h="6858000">
                <a:moveTo>
                  <a:pt x="0" y="0"/>
                </a:moveTo>
                <a:lnTo>
                  <a:pt x="3513666" y="0"/>
                </a:lnTo>
                <a:lnTo>
                  <a:pt x="2861733" y="2548466"/>
                </a:lnTo>
                <a:lnTo>
                  <a:pt x="5448300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3DB3A0-5AB2-50DD-A830-777B9143C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727B4-FE4C-7A40-197C-FD27A3154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626" y="297368"/>
            <a:ext cx="7306739" cy="884821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bel (Headings)"/>
              </a:rPr>
              <a:t>Agenda</a:t>
            </a: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939694B8-8F49-5451-9045-E86AAAFC50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4738099"/>
              </p:ext>
            </p:extLst>
          </p:nvPr>
        </p:nvGraphicFramePr>
        <p:xfrm>
          <a:off x="1634037" y="1280160"/>
          <a:ext cx="7306739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97010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">
            <a:extLst>
              <a:ext uri="{FF2B5EF4-FFF2-40B4-BE49-F238E27FC236}">
                <a16:creationId xmlns:a16="http://schemas.microsoft.com/office/drawing/2014/main" id="{9E346475-CC09-D2AF-0AFF-58D5F1F057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13234" y="1284051"/>
            <a:ext cx="2109288" cy="37238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R="0" lvl="0" fontAlgn="base"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tabLst/>
            </a:pPr>
            <a:r>
              <a:rPr lang="en-US" sz="2600" b="1">
                <a:solidFill>
                  <a:srgbClr val="000000"/>
                </a:solidFill>
              </a:rPr>
              <a:t>introduction</a:t>
            </a:r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37" name="Rectangle 4">
            <a:extLst>
              <a:ext uri="{FF2B5EF4-FFF2-40B4-BE49-F238E27FC236}">
                <a16:creationId xmlns:a16="http://schemas.microsoft.com/office/drawing/2014/main" id="{1A72D2E0-FC19-E4F4-466A-59BF5EE844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1371650"/>
              </p:ext>
            </p:extLst>
          </p:nvPr>
        </p:nvGraphicFramePr>
        <p:xfrm>
          <a:off x="3647118" y="862823"/>
          <a:ext cx="4678020" cy="4566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4FFA2-7E2D-2C18-ACC4-E838F2BA9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">
            <a:extLst>
              <a:ext uri="{FF2B5EF4-FFF2-40B4-BE49-F238E27FC236}">
                <a16:creationId xmlns:a16="http://schemas.microsoft.com/office/drawing/2014/main" id="{2D535AFD-1CC5-C6BF-FF83-A84342FCE7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13234" y="1284051"/>
            <a:ext cx="2109288" cy="37238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R="0" lvl="0" fontAlgn="base"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tabLst/>
            </a:pPr>
            <a:r>
              <a:rPr lang="en-US" sz="2600" b="1" dirty="0">
                <a:solidFill>
                  <a:srgbClr val="000000"/>
                </a:solidFill>
              </a:rPr>
              <a:t>Background</a:t>
            </a:r>
            <a:endParaRPr lang="en-US" altLang="en-US" sz="2600" dirty="0">
              <a:solidFill>
                <a:srgbClr val="000000"/>
              </a:solidFill>
            </a:endParaRPr>
          </a:p>
        </p:txBody>
      </p:sp>
      <p:graphicFrame>
        <p:nvGraphicFramePr>
          <p:cNvPr id="37" name="Rectangle 4">
            <a:extLst>
              <a:ext uri="{FF2B5EF4-FFF2-40B4-BE49-F238E27FC236}">
                <a16:creationId xmlns:a16="http://schemas.microsoft.com/office/drawing/2014/main" id="{425C65EA-80B8-856C-4CEE-DED744C651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7210565"/>
              </p:ext>
            </p:extLst>
          </p:nvPr>
        </p:nvGraphicFramePr>
        <p:xfrm>
          <a:off x="3272247" y="555171"/>
          <a:ext cx="5355770" cy="57345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5240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529" y="685800"/>
            <a:ext cx="7306739" cy="1752599"/>
          </a:xfrm>
        </p:spPr>
        <p:txBody>
          <a:bodyPr>
            <a:normAutofit/>
          </a:bodyPr>
          <a:lstStyle/>
          <a:p>
            <a:r>
              <a:rPr lang="en-US" sz="2800" b="1" dirty="0"/>
              <a:t>Problem Statement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E995F8-9088-FF93-A6FD-E76CAB57BA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06928"/>
              </p:ext>
            </p:extLst>
          </p:nvPr>
        </p:nvGraphicFramePr>
        <p:xfrm>
          <a:off x="1320528" y="2694562"/>
          <a:ext cx="7306740" cy="309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2A9245-C27D-8F82-D042-798614D1A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30FE-2CF2-BE68-B13B-CEBAEA8B7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>
            <a:normAutofit/>
          </a:bodyPr>
          <a:lstStyle/>
          <a:p>
            <a:r>
              <a:rPr lang="en-US" dirty="0"/>
              <a:t>Research Challenge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364B2C11-44C2-D262-C436-9C332BCF407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96581" y="2478551"/>
            <a:ext cx="6405664" cy="225908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Gold prices change a lot and are hard to predict</a:t>
            </a:r>
          </a:p>
          <a:p>
            <a:r>
              <a:rPr lang="en-US" sz="2000" dirty="0"/>
              <a:t>Traditional ML models do not capture time patterns well</a:t>
            </a:r>
          </a:p>
          <a:p>
            <a:r>
              <a:rPr lang="en-US" sz="2000" dirty="0"/>
              <a:t>Deep learning models alone can be unstable</a:t>
            </a:r>
          </a:p>
          <a:p>
            <a:r>
              <a:rPr lang="en-US" sz="2000" dirty="0"/>
              <a:t>Using a single model is often not enough</a:t>
            </a:r>
          </a:p>
          <a:p>
            <a:r>
              <a:rPr lang="en-US" sz="2000" dirty="0"/>
              <a:t>Many AI models are hard to explain</a:t>
            </a:r>
          </a:p>
        </p:txBody>
      </p:sp>
    </p:spTree>
    <p:extLst>
      <p:ext uri="{BB962C8B-B14F-4D97-AF65-F5344CB8AC3E}">
        <p14:creationId xmlns:p14="http://schemas.microsoft.com/office/powerpoint/2010/main" val="4043122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529" y="685800"/>
            <a:ext cx="7306739" cy="1752599"/>
          </a:xfrm>
        </p:spPr>
        <p:txBody>
          <a:bodyPr>
            <a:normAutofit/>
          </a:bodyPr>
          <a:lstStyle/>
          <a:p>
            <a:r>
              <a:rPr sz="2800" b="1" dirty="0"/>
              <a:t>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8BDF19-90F8-DD01-2149-AA8475FC8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564" y="1968137"/>
            <a:ext cx="7704667" cy="3332816"/>
          </a:xfrm>
        </p:spPr>
        <p:txBody>
          <a:bodyPr>
            <a:normAutofit/>
          </a:bodyPr>
          <a:lstStyle/>
          <a:p>
            <a:r>
              <a:rPr lang="it-IT" sz="2000" dirty="0"/>
              <a:t>Develop a hybrid AI model</a:t>
            </a:r>
            <a:endParaRPr lang="ar-SA" sz="2000" dirty="0"/>
          </a:p>
          <a:p>
            <a:r>
              <a:rPr lang="en-US" sz="2000" dirty="0"/>
              <a:t>Improve prediction accuracy and stability</a:t>
            </a:r>
            <a:endParaRPr lang="ar-SA" sz="2000" dirty="0"/>
          </a:p>
          <a:p>
            <a:r>
              <a:rPr lang="en-US" sz="2000" dirty="0"/>
              <a:t>Capture both trends and sudden market changes</a:t>
            </a:r>
            <a:endParaRPr lang="ar-SA" sz="2000" dirty="0"/>
          </a:p>
          <a:p>
            <a:r>
              <a:rPr lang="en-US" sz="2000" dirty="0"/>
              <a:t>Compare hybrid model with single models</a:t>
            </a:r>
            <a:br>
              <a:rPr lang="en-US" sz="2000" dirty="0"/>
            </a:b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529" y="685800"/>
            <a:ext cx="7306739" cy="1752599"/>
          </a:xfrm>
        </p:spPr>
        <p:txBody>
          <a:bodyPr>
            <a:normAutofit/>
          </a:bodyPr>
          <a:lstStyle/>
          <a:p>
            <a:r>
              <a:rPr lang="en-US" sz="2800" b="1" dirty="0"/>
              <a:t>Key Contributions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43115E-3FA9-3BDA-ECA2-ED780458A4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7558572"/>
              </p:ext>
            </p:extLst>
          </p:nvPr>
        </p:nvGraphicFramePr>
        <p:xfrm>
          <a:off x="1091928" y="1990474"/>
          <a:ext cx="7306740" cy="309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81D57-4B53-9E29-F54C-5E2BA9E79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0534" y="37531"/>
            <a:ext cx="7306739" cy="515203"/>
          </a:xfrm>
        </p:spPr>
        <p:txBody>
          <a:bodyPr>
            <a:noAutofit/>
          </a:bodyPr>
          <a:lstStyle/>
          <a:p>
            <a:r>
              <a:rPr lang="en-US" sz="2800" b="1" dirty="0"/>
              <a:t>Related Work</a:t>
            </a:r>
            <a:endParaRPr lang="en-US" sz="2800" dirty="0"/>
          </a:p>
        </p:txBody>
      </p:sp>
      <p:graphicFrame>
        <p:nvGraphicFramePr>
          <p:cNvPr id="39" name="Content Placeholder 38">
            <a:extLst>
              <a:ext uri="{FF2B5EF4-FFF2-40B4-BE49-F238E27FC236}">
                <a16:creationId xmlns:a16="http://schemas.microsoft.com/office/drawing/2014/main" id="{09E60FC0-B7BB-ABD5-F579-A803F066A1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081147"/>
              </p:ext>
            </p:extLst>
          </p:nvPr>
        </p:nvGraphicFramePr>
        <p:xfrm>
          <a:off x="1166883" y="650124"/>
          <a:ext cx="7926177" cy="5339388"/>
        </p:xfrm>
        <a:graphic>
          <a:graphicData uri="http://schemas.openxmlformats.org/drawingml/2006/table">
            <a:tbl>
              <a:tblPr>
                <a:solidFill>
                  <a:schemeClr val="bg1"/>
                </a:solidFill>
              </a:tblPr>
              <a:tblGrid>
                <a:gridCol w="1166053">
                  <a:extLst>
                    <a:ext uri="{9D8B030D-6E8A-4147-A177-3AD203B41FA5}">
                      <a16:colId xmlns:a16="http://schemas.microsoft.com/office/drawing/2014/main" val="2978299510"/>
                    </a:ext>
                  </a:extLst>
                </a:gridCol>
                <a:gridCol w="1122341">
                  <a:extLst>
                    <a:ext uri="{9D8B030D-6E8A-4147-A177-3AD203B41FA5}">
                      <a16:colId xmlns:a16="http://schemas.microsoft.com/office/drawing/2014/main" val="2720800578"/>
                    </a:ext>
                  </a:extLst>
                </a:gridCol>
                <a:gridCol w="1188725">
                  <a:extLst>
                    <a:ext uri="{9D8B030D-6E8A-4147-A177-3AD203B41FA5}">
                      <a16:colId xmlns:a16="http://schemas.microsoft.com/office/drawing/2014/main" val="1192966520"/>
                    </a:ext>
                  </a:extLst>
                </a:gridCol>
                <a:gridCol w="987633">
                  <a:extLst>
                    <a:ext uri="{9D8B030D-6E8A-4147-A177-3AD203B41FA5}">
                      <a16:colId xmlns:a16="http://schemas.microsoft.com/office/drawing/2014/main" val="2018256579"/>
                    </a:ext>
                  </a:extLst>
                </a:gridCol>
                <a:gridCol w="1699285">
                  <a:extLst>
                    <a:ext uri="{9D8B030D-6E8A-4147-A177-3AD203B41FA5}">
                      <a16:colId xmlns:a16="http://schemas.microsoft.com/office/drawing/2014/main" val="1582046639"/>
                    </a:ext>
                  </a:extLst>
                </a:gridCol>
                <a:gridCol w="1762140">
                  <a:extLst>
                    <a:ext uri="{9D8B030D-6E8A-4147-A177-3AD203B41FA5}">
                      <a16:colId xmlns:a16="http://schemas.microsoft.com/office/drawing/2014/main" val="1181088940"/>
                    </a:ext>
                  </a:extLst>
                </a:gridCol>
              </a:tblGrid>
              <a:tr h="75619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Study (Author, Year)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Model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Dataset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 dirty="0">
                          <a:solidFill>
                            <a:schemeClr val="tx1"/>
                          </a:solidFill>
                        </a:rPr>
                        <a:t>Labeling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Key Findings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Limitations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9283700"/>
                  </a:ext>
                </a:extLst>
              </a:tr>
              <a:tr h="9842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cap="none" spc="0">
                          <a:solidFill>
                            <a:schemeClr val="tx1"/>
                          </a:solidFill>
                        </a:rPr>
                        <a:t>Cohen &amp; Aiche (2023)</a:t>
                      </a:r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 dirty="0" err="1">
                          <a:solidFill>
                            <a:schemeClr val="tx1"/>
                          </a:solidFill>
                        </a:rPr>
                        <a:t>XGBoost</a:t>
                      </a:r>
                      <a:r>
                        <a:rPr lang="en-US" sz="1600" cap="none" spc="0" dirty="0">
                          <a:solidFill>
                            <a:schemeClr val="tx1"/>
                          </a:solidFill>
                        </a:rPr>
                        <a:t>, RF, GBRT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+ 38 stock indices, bonds, VIX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(USD)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 dirty="0" err="1">
                          <a:solidFill>
                            <a:schemeClr val="tx1"/>
                          </a:solidFill>
                        </a:rPr>
                        <a:t>XGBoost</a:t>
                      </a:r>
                      <a:r>
                        <a:rPr lang="en-US" sz="1600" cap="none" spc="0" dirty="0">
                          <a:solidFill>
                            <a:schemeClr val="tx1"/>
                          </a:solidFill>
                        </a:rPr>
                        <a:t> achieved best numerical accuracy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Ignores long-term temporal dependencies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860156"/>
                  </a:ext>
                </a:extLst>
              </a:tr>
              <a:tr h="9842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cap="none" spc="0">
                          <a:solidFill>
                            <a:schemeClr val="tx1"/>
                          </a:solidFill>
                        </a:rPr>
                        <a:t>Jabeur et al. (2024)</a:t>
                      </a:r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 dirty="0" err="1">
                          <a:solidFill>
                            <a:schemeClr val="tx1"/>
                          </a:solidFill>
                        </a:rPr>
                        <a:t>XGBoost</a:t>
                      </a:r>
                      <a:r>
                        <a:rPr lang="en-US" sz="1600" cap="none" spc="0" dirty="0">
                          <a:solidFill>
                            <a:schemeClr val="tx1"/>
                          </a:solidFill>
                        </a:rPr>
                        <a:t> + SHAP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+ macro-financial indicators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(USD)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Strong prediction with model interpretability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Focused on feature importance, not temporal modeling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8186193"/>
                  </a:ext>
                </a:extLst>
              </a:tr>
              <a:tr h="75619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cap="none" spc="0">
                          <a:solidFill>
                            <a:schemeClr val="tx1"/>
                          </a:solidFill>
                        </a:rPr>
                        <a:t>Varshini et al. (2024)</a:t>
                      </a:r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ML vs DL models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&amp; metal price time series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(USD)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 dirty="0">
                          <a:solidFill>
                            <a:schemeClr val="tx1"/>
                          </a:solidFill>
                        </a:rPr>
                        <a:t>Nonlinear models outperform linear regressions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No hybrid residual modeling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624639"/>
                  </a:ext>
                </a:extLst>
              </a:tr>
              <a:tr h="75619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cap="none" spc="0">
                          <a:solidFill>
                            <a:schemeClr val="tx1"/>
                          </a:solidFill>
                        </a:rPr>
                        <a:t>Amini &amp; Kalantari (2024)</a:t>
                      </a:r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CNN–BiLSTM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Historical gold prices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(USD)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DL models capture complex temporal patterns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High complexity and instability under volatility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074689"/>
                  </a:ext>
                </a:extLst>
              </a:tr>
              <a:tr h="75619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cap="none" spc="0">
                          <a:solidFill>
                            <a:schemeClr val="tx1"/>
                          </a:solidFill>
                        </a:rPr>
                        <a:t>Yurtsever (2021)</a:t>
                      </a:r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LSTM, BiLSTM, GRU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Historical gold prices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Gold price (USD)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>
                          <a:solidFill>
                            <a:schemeClr val="tx1"/>
                          </a:solidFill>
                        </a:rPr>
                        <a:t>DL outperforms traditional ML models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cap="none" spc="0" dirty="0">
                          <a:solidFill>
                            <a:schemeClr val="tx1"/>
                          </a:solidFill>
                        </a:rPr>
                        <a:t>Requires long historical windows</a:t>
                      </a:r>
                    </a:p>
                  </a:txBody>
                  <a:tcPr marL="50113" marR="12702" marT="38549" marB="3854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692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2341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88155-3CAA-85D2-1766-0ABCCA222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109" y="0"/>
            <a:ext cx="1827609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FF78026-DEBB-4D5A-9A4E-872456603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6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05E1684-CF44-4EAD-B3A4-FCE98461F3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Content Placeholder 6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5E81484A-9972-2AC1-DBEA-C73FE15F7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094" y="996696"/>
            <a:ext cx="8417148" cy="53812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A5B6680-13D0-1A92-A6A3-AF907700133D}"/>
              </a:ext>
            </a:extLst>
          </p:cNvPr>
          <p:cNvSpPr txBox="1"/>
          <p:nvPr/>
        </p:nvSpPr>
        <p:spPr>
          <a:xfrm>
            <a:off x="2660904" y="480060"/>
            <a:ext cx="374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Methodology</a:t>
            </a:r>
          </a:p>
        </p:txBody>
      </p:sp>
    </p:spTree>
    <p:extLst>
      <p:ext uri="{BB962C8B-B14F-4D97-AF65-F5344CB8AC3E}">
        <p14:creationId xmlns:p14="http://schemas.microsoft.com/office/powerpoint/2010/main" val="4193742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CADB4E-A2F7-84A2-DFF5-6CBC6990A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109" y="0"/>
            <a:ext cx="1827609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FF78026-DEBB-4D5A-9A4E-872456603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6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05E1684-CF44-4EAD-B3A4-FCE98461F3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 descr="A close-up of a diagram&#10;&#10;AI-generated content may be incorrect.">
            <a:extLst>
              <a:ext uri="{FF2B5EF4-FFF2-40B4-BE49-F238E27FC236}">
                <a16:creationId xmlns:a16="http://schemas.microsoft.com/office/drawing/2014/main" id="{592D5A9B-0001-E174-58EB-37346B29D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82600" y="699326"/>
            <a:ext cx="8178799" cy="545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18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3294" y="199152"/>
            <a:ext cx="4696245" cy="776663"/>
          </a:xfrm>
          <a:effectLst/>
        </p:spPr>
        <p:txBody>
          <a:bodyPr anchor="ctr">
            <a:normAutofit/>
          </a:bodyPr>
          <a:lstStyle/>
          <a:p>
            <a:r>
              <a:rPr lang="en-US" sz="2400" b="1" dirty="0">
                <a:solidFill>
                  <a:schemeClr val="tx2"/>
                </a:solidFill>
              </a:rPr>
              <a:t>Hardware and Software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1050DF9-6512-E0E6-19A2-F2E95C56A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674" y="1296248"/>
            <a:ext cx="7704667" cy="1556680"/>
          </a:xfrm>
        </p:spPr>
        <p:txBody>
          <a:bodyPr>
            <a:normAutofit/>
          </a:bodyPr>
          <a:lstStyle/>
          <a:p>
            <a:r>
              <a:rPr lang="en-US" sz="2000" b="1" dirty="0"/>
              <a:t>Hardware :</a:t>
            </a:r>
            <a:endParaRPr lang="ar-SA" sz="2000" b="1" dirty="0"/>
          </a:p>
          <a:p>
            <a:pPr lvl="1"/>
            <a:r>
              <a:rPr lang="en-US" dirty="0"/>
              <a:t>Computing Environment: Jupyter Notebook (Anaconda)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10" name="Content Placeholder 8">
            <a:extLst>
              <a:ext uri="{FF2B5EF4-FFF2-40B4-BE49-F238E27FC236}">
                <a16:creationId xmlns:a16="http://schemas.microsoft.com/office/drawing/2014/main" id="{74C3AAE1-25AC-C346-89E6-D94AADE40135}"/>
              </a:ext>
            </a:extLst>
          </p:cNvPr>
          <p:cNvSpPr txBox="1">
            <a:spLocks/>
          </p:cNvSpPr>
          <p:nvPr/>
        </p:nvSpPr>
        <p:spPr>
          <a:xfrm>
            <a:off x="1033674" y="3173361"/>
            <a:ext cx="7704667" cy="26970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/>
              <a:t>Software :</a:t>
            </a:r>
            <a:endParaRPr lang="ar-SA" sz="2200" b="1" dirty="0"/>
          </a:p>
          <a:p>
            <a:pPr lvl="1"/>
            <a:r>
              <a:rPr lang="en-US" sz="2200" dirty="0"/>
              <a:t>Python Libraries: pandas, numpy</a:t>
            </a:r>
          </a:p>
          <a:p>
            <a:pPr lvl="1"/>
            <a:r>
              <a:rPr lang="en-US" sz="2200" dirty="0"/>
              <a:t>Data Visualization: matplotlib, seaborn</a:t>
            </a:r>
          </a:p>
          <a:p>
            <a:pPr lvl="1"/>
            <a:r>
              <a:rPr lang="en-US" sz="2200" dirty="0"/>
              <a:t>Machine Learning: scikit-learn, xgboost</a:t>
            </a:r>
          </a:p>
          <a:p>
            <a:pPr lvl="1"/>
            <a:r>
              <a:rPr lang="en-US" sz="2200" dirty="0"/>
              <a:t>Deep Learning (LSTM): tensorflow, keras</a:t>
            </a:r>
          </a:p>
          <a:p>
            <a:pPr marL="457200" lvl="1" indent="0">
              <a:buNone/>
            </a:pPr>
            <a:br>
              <a:rPr lang="en-US" dirty="0"/>
            </a:br>
            <a:endParaRPr lang="en-US" dirty="0"/>
          </a:p>
          <a:p>
            <a:pPr marL="457200" lvl="1" indent="0">
              <a:buFont typeface="Arial"/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6F19654-E532-4129-83CB-D26929EB9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CA57968-8782-447A-A60A-4ABC325FD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62272"/>
            <a:ext cx="9144000" cy="22957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8139" y="4907604"/>
            <a:ext cx="7359128" cy="1021404"/>
          </a:xfrm>
        </p:spPr>
        <p:txBody>
          <a:bodyPr>
            <a:normAutofit/>
          </a:bodyPr>
          <a:lstStyle/>
          <a:p>
            <a:r>
              <a:rPr lang="en-US" sz="2800" b="1" dirty="0"/>
              <a:t>Dataset Split used in Experiments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E706D8F-0FE3-4512-9B6B-FD5BCFABC6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562272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innerShdw blurRad="63500" dist="38100" dir="54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741DA3C-3404-439B-9779-2E27334DF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7229" y="4562273"/>
            <a:ext cx="427613" cy="838927"/>
          </a:xfrm>
          <a:custGeom>
            <a:avLst/>
            <a:gdLst>
              <a:gd name="connsiteX0" fmla="*/ 189758 w 570150"/>
              <a:gd name="connsiteY0" fmla="*/ 0 h 838927"/>
              <a:gd name="connsiteX1" fmla="*/ 570150 w 570150"/>
              <a:gd name="connsiteY1" fmla="*/ 0 h 838927"/>
              <a:gd name="connsiteX2" fmla="*/ 357188 w 570150"/>
              <a:gd name="connsiteY2" fmla="*/ 838927 h 838927"/>
              <a:gd name="connsiteX3" fmla="*/ 0 w 570150"/>
              <a:gd name="connsiteY3" fmla="*/ 748440 h 838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0150" h="838927">
                <a:moveTo>
                  <a:pt x="189758" y="0"/>
                </a:moveTo>
                <a:lnTo>
                  <a:pt x="570150" y="0"/>
                </a:lnTo>
                <a:lnTo>
                  <a:pt x="357188" y="838927"/>
                </a:lnTo>
                <a:lnTo>
                  <a:pt x="0" y="7484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BDC39F9-FC9A-4F8E-82A1-7035AE4A4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617" y="4562273"/>
            <a:ext cx="406600" cy="729389"/>
          </a:xfrm>
          <a:custGeom>
            <a:avLst/>
            <a:gdLst>
              <a:gd name="connsiteX0" fmla="*/ 161394 w 542134"/>
              <a:gd name="connsiteY0" fmla="*/ 0 h 729389"/>
              <a:gd name="connsiteX1" fmla="*/ 542134 w 542134"/>
              <a:gd name="connsiteY1" fmla="*/ 0 h 729389"/>
              <a:gd name="connsiteX2" fmla="*/ 357188 w 542134"/>
              <a:gd name="connsiteY2" fmla="*/ 729389 h 729389"/>
              <a:gd name="connsiteX3" fmla="*/ 347663 w 542134"/>
              <a:gd name="connsiteY3" fmla="*/ 724627 h 729389"/>
              <a:gd name="connsiteX4" fmla="*/ 0 w 542134"/>
              <a:gd name="connsiteY4" fmla="*/ 638902 h 72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2134" h="729389">
                <a:moveTo>
                  <a:pt x="161394" y="0"/>
                </a:moveTo>
                <a:lnTo>
                  <a:pt x="542134" y="0"/>
                </a:lnTo>
                <a:lnTo>
                  <a:pt x="357188" y="729389"/>
                </a:lnTo>
                <a:lnTo>
                  <a:pt x="347663" y="724627"/>
                </a:lnTo>
                <a:lnTo>
                  <a:pt x="0" y="638902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A6B760-9F6A-4545-99F6-8F383ADF1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62272"/>
            <a:ext cx="914400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6623676-520C-4DEA-991C-72A357220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617" y="5205936"/>
            <a:ext cx="782590" cy="1655874"/>
          </a:xfrm>
          <a:custGeom>
            <a:avLst/>
            <a:gdLst>
              <a:gd name="connsiteX0" fmla="*/ 0 w 1043453"/>
              <a:gd name="connsiteY0" fmla="*/ 0 h 1655874"/>
              <a:gd name="connsiteX1" fmla="*/ 1043453 w 1043453"/>
              <a:gd name="connsiteY1" fmla="*/ 1655874 h 1655874"/>
              <a:gd name="connsiteX2" fmla="*/ 997337 w 1043453"/>
              <a:gd name="connsiteY2" fmla="*/ 1655874 h 165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3453" h="1655874">
                <a:moveTo>
                  <a:pt x="0" y="0"/>
                </a:moveTo>
                <a:lnTo>
                  <a:pt x="1043453" y="1655874"/>
                </a:lnTo>
                <a:lnTo>
                  <a:pt x="997337" y="1655874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1A327BE-7C0C-4392-90A7-11C281405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80802" y="5315474"/>
            <a:ext cx="925427" cy="1542526"/>
          </a:xfrm>
          <a:custGeom>
            <a:avLst/>
            <a:gdLst>
              <a:gd name="connsiteX0" fmla="*/ 0 w 1233903"/>
              <a:gd name="connsiteY0" fmla="*/ 0 h 1542526"/>
              <a:gd name="connsiteX1" fmla="*/ 1233903 w 1233903"/>
              <a:gd name="connsiteY1" fmla="*/ 1542526 h 1542526"/>
              <a:gd name="connsiteX2" fmla="*/ 1188051 w 1233903"/>
              <a:gd name="connsiteY2" fmla="*/ 1542526 h 154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33903" h="1542526">
                <a:moveTo>
                  <a:pt x="0" y="0"/>
                </a:moveTo>
                <a:lnTo>
                  <a:pt x="1233903" y="1542526"/>
                </a:lnTo>
                <a:lnTo>
                  <a:pt x="1188051" y="154252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E0D2D01-64AF-4360-A6B9-059ADA438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7229" y="5310711"/>
            <a:ext cx="1397904" cy="1547289"/>
          </a:xfrm>
          <a:custGeom>
            <a:avLst/>
            <a:gdLst>
              <a:gd name="connsiteX0" fmla="*/ 0 w 1863872"/>
              <a:gd name="connsiteY0" fmla="*/ 0 h 1547289"/>
              <a:gd name="connsiteX1" fmla="*/ 357188 w 1863872"/>
              <a:gd name="connsiteY1" fmla="*/ 90488 h 1547289"/>
              <a:gd name="connsiteX2" fmla="*/ 1863872 w 1863872"/>
              <a:gd name="connsiteY2" fmla="*/ 1547289 h 1547289"/>
              <a:gd name="connsiteX3" fmla="*/ 1238666 w 1863872"/>
              <a:gd name="connsiteY3" fmla="*/ 1547289 h 1547289"/>
              <a:gd name="connsiteX4" fmla="*/ 4763 w 1863872"/>
              <a:gd name="connsiteY4" fmla="*/ 4763 h 1547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3872" h="1547289">
                <a:moveTo>
                  <a:pt x="0" y="0"/>
                </a:moveTo>
                <a:lnTo>
                  <a:pt x="357188" y="90488"/>
                </a:lnTo>
                <a:lnTo>
                  <a:pt x="1863872" y="1547289"/>
                </a:lnTo>
                <a:lnTo>
                  <a:pt x="1238666" y="1547289"/>
                </a:lnTo>
                <a:lnTo>
                  <a:pt x="4763" y="476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BC4BB161-2C80-4F04-8D5F-BECE89FEA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617" y="5201174"/>
            <a:ext cx="1170904" cy="1656826"/>
          </a:xfrm>
          <a:custGeom>
            <a:avLst/>
            <a:gdLst>
              <a:gd name="connsiteX0" fmla="*/ 0 w 1561206"/>
              <a:gd name="connsiteY0" fmla="*/ 0 h 1656826"/>
              <a:gd name="connsiteX1" fmla="*/ 357188 w 1561206"/>
              <a:gd name="connsiteY1" fmla="*/ 90488 h 1656826"/>
              <a:gd name="connsiteX2" fmla="*/ 361950 w 1561206"/>
              <a:gd name="connsiteY2" fmla="*/ 95250 h 1656826"/>
              <a:gd name="connsiteX3" fmla="*/ 419100 w 1561206"/>
              <a:gd name="connsiteY3" fmla="*/ 176213 h 1656826"/>
              <a:gd name="connsiteX4" fmla="*/ 1561206 w 1561206"/>
              <a:gd name="connsiteY4" fmla="*/ 1656826 h 1656826"/>
              <a:gd name="connsiteX5" fmla="*/ 1041052 w 1561206"/>
              <a:gd name="connsiteY5" fmla="*/ 1656826 h 1656826"/>
              <a:gd name="connsiteX6" fmla="*/ 0 w 1561206"/>
              <a:gd name="connsiteY6" fmla="*/ 4763 h 1656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1206" h="1656826">
                <a:moveTo>
                  <a:pt x="0" y="0"/>
                </a:moveTo>
                <a:lnTo>
                  <a:pt x="357188" y="90488"/>
                </a:lnTo>
                <a:lnTo>
                  <a:pt x="361950" y="95250"/>
                </a:lnTo>
                <a:lnTo>
                  <a:pt x="419100" y="176213"/>
                </a:lnTo>
                <a:lnTo>
                  <a:pt x="1561206" y="1656826"/>
                </a:lnTo>
                <a:lnTo>
                  <a:pt x="1041052" y="1656826"/>
                </a:lnTo>
                <a:lnTo>
                  <a:pt x="0" y="476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FFEAD0C4-E294-248A-317A-2B05DA135AFF}"/>
              </a:ext>
            </a:extLst>
          </p:cNvPr>
          <p:cNvSpPr txBox="1">
            <a:spLocks/>
          </p:cNvSpPr>
          <p:nvPr/>
        </p:nvSpPr>
        <p:spPr>
          <a:xfrm>
            <a:off x="1134533" y="3475007"/>
            <a:ext cx="7814395" cy="1557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EBDC5117-CE9C-9E2B-ED6F-1CAC9A7027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1096557"/>
              </p:ext>
            </p:extLst>
          </p:nvPr>
        </p:nvGraphicFramePr>
        <p:xfrm>
          <a:off x="673145" y="581752"/>
          <a:ext cx="7514035" cy="302340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643673">
                  <a:extLst>
                    <a:ext uri="{9D8B030D-6E8A-4147-A177-3AD203B41FA5}">
                      <a16:colId xmlns:a16="http://schemas.microsoft.com/office/drawing/2014/main" val="3059268534"/>
                    </a:ext>
                  </a:extLst>
                </a:gridCol>
                <a:gridCol w="2215302">
                  <a:extLst>
                    <a:ext uri="{9D8B030D-6E8A-4147-A177-3AD203B41FA5}">
                      <a16:colId xmlns:a16="http://schemas.microsoft.com/office/drawing/2014/main" val="1625945221"/>
                    </a:ext>
                  </a:extLst>
                </a:gridCol>
                <a:gridCol w="2655060">
                  <a:extLst>
                    <a:ext uri="{9D8B030D-6E8A-4147-A177-3AD203B41FA5}">
                      <a16:colId xmlns:a16="http://schemas.microsoft.com/office/drawing/2014/main" val="1469012219"/>
                    </a:ext>
                  </a:extLst>
                </a:gridCol>
              </a:tblGrid>
              <a:tr h="1096724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Dataset Split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Time Period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Number of Samples</a:t>
                      </a:r>
                    </a:p>
                  </a:txBody>
                  <a:tcPr marL="150114" marR="150114" marT="75057" marB="75057" anchor="ctr"/>
                </a:tc>
                <a:extLst>
                  <a:ext uri="{0D108BD9-81ED-4DB2-BD59-A6C34878D82A}">
                    <a16:rowId xmlns:a16="http://schemas.microsoft.com/office/drawing/2014/main" val="4146337014"/>
                  </a:ext>
                </a:extLst>
              </a:tr>
              <a:tr h="64222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Training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2015 – 2021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1697</a:t>
                      </a:r>
                    </a:p>
                  </a:txBody>
                  <a:tcPr marL="150114" marR="150114" marT="75057" marB="75057" anchor="ctr"/>
                </a:tc>
                <a:extLst>
                  <a:ext uri="{0D108BD9-81ED-4DB2-BD59-A6C34878D82A}">
                    <a16:rowId xmlns:a16="http://schemas.microsoft.com/office/drawing/2014/main" val="8481632"/>
                  </a:ext>
                </a:extLst>
              </a:tr>
              <a:tr h="64222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Validation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2022 – 2023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501</a:t>
                      </a:r>
                    </a:p>
                  </a:txBody>
                  <a:tcPr marL="150114" marR="150114" marT="75057" marB="75057" anchor="ctr"/>
                </a:tc>
                <a:extLst>
                  <a:ext uri="{0D108BD9-81ED-4DB2-BD59-A6C34878D82A}">
                    <a16:rowId xmlns:a16="http://schemas.microsoft.com/office/drawing/2014/main" val="1196333274"/>
                  </a:ext>
                </a:extLst>
              </a:tr>
              <a:tr h="64222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Testing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2024 – 2025</a:t>
                      </a:r>
                    </a:p>
                  </a:txBody>
                  <a:tcPr marL="150114" marR="150114" marT="75057" marB="7505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405</a:t>
                      </a:r>
                    </a:p>
                  </a:txBody>
                  <a:tcPr marL="150114" marR="150114" marT="75057" marB="75057" anchor="ctr"/>
                </a:tc>
                <a:extLst>
                  <a:ext uri="{0D108BD9-81ED-4DB2-BD59-A6C34878D82A}">
                    <a16:rowId xmlns:a16="http://schemas.microsoft.com/office/drawing/2014/main" val="237051332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762397-996E-1041-0A74-937BA6A98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35DBC-0269-A19D-A317-DD2F4A2FE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531" y="331330"/>
            <a:ext cx="7306739" cy="658368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tx2"/>
                </a:solidFill>
              </a:rPr>
              <a:t>Regression Models Performance (RMSE / MAE)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4A8C07EB-FFA4-6432-E7CE-962599E12D74}"/>
              </a:ext>
            </a:extLst>
          </p:cNvPr>
          <p:cNvSpPr txBox="1">
            <a:spLocks/>
          </p:cNvSpPr>
          <p:nvPr/>
        </p:nvSpPr>
        <p:spPr>
          <a:xfrm>
            <a:off x="1134533" y="3475007"/>
            <a:ext cx="7814395" cy="1557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503F557-6E44-3242-2385-3AC77F700B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9336779"/>
              </p:ext>
            </p:extLst>
          </p:nvPr>
        </p:nvGraphicFramePr>
        <p:xfrm>
          <a:off x="1134533" y="1161147"/>
          <a:ext cx="7492736" cy="187952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652528">
                  <a:extLst>
                    <a:ext uri="{9D8B030D-6E8A-4147-A177-3AD203B41FA5}">
                      <a16:colId xmlns:a16="http://schemas.microsoft.com/office/drawing/2014/main" val="3059268534"/>
                    </a:ext>
                  </a:extLst>
                </a:gridCol>
                <a:gridCol w="1920104">
                  <a:extLst>
                    <a:ext uri="{9D8B030D-6E8A-4147-A177-3AD203B41FA5}">
                      <a16:colId xmlns:a16="http://schemas.microsoft.com/office/drawing/2014/main" val="1625945221"/>
                    </a:ext>
                  </a:extLst>
                </a:gridCol>
                <a:gridCol w="1920104">
                  <a:extLst>
                    <a:ext uri="{9D8B030D-6E8A-4147-A177-3AD203B41FA5}">
                      <a16:colId xmlns:a16="http://schemas.microsoft.com/office/drawing/2014/main" val="1469012219"/>
                    </a:ext>
                  </a:extLst>
                </a:gridCol>
              </a:tblGrid>
              <a:tr h="40473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Model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RMSE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MAE</a:t>
                      </a:r>
                    </a:p>
                  </a:txBody>
                  <a:tcPr marL="150322" marR="150322" marT="75161" marB="75161" anchor="ctr"/>
                </a:tc>
                <a:extLst>
                  <a:ext uri="{0D108BD9-81ED-4DB2-BD59-A6C34878D82A}">
                    <a16:rowId xmlns:a16="http://schemas.microsoft.com/office/drawing/2014/main" val="4146337014"/>
                  </a:ext>
                </a:extLst>
              </a:tr>
              <a:tr h="40473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XGBoost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0.3723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0.1261</a:t>
                      </a:r>
                    </a:p>
                  </a:txBody>
                  <a:tcPr marL="150322" marR="150322" marT="75161" marB="75161" anchor="ctr"/>
                </a:tc>
                <a:extLst>
                  <a:ext uri="{0D108BD9-81ED-4DB2-BD59-A6C34878D82A}">
                    <a16:rowId xmlns:a16="http://schemas.microsoft.com/office/drawing/2014/main" val="8481632"/>
                  </a:ext>
                </a:extLst>
              </a:tr>
              <a:tr h="40473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LSTM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2.8100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2.1000</a:t>
                      </a:r>
                    </a:p>
                  </a:txBody>
                  <a:tcPr marL="150322" marR="150322" marT="75161" marB="75161" anchor="ctr"/>
                </a:tc>
                <a:extLst>
                  <a:ext uri="{0D108BD9-81ED-4DB2-BD59-A6C34878D82A}">
                    <a16:rowId xmlns:a16="http://schemas.microsoft.com/office/drawing/2014/main" val="1196333274"/>
                  </a:ext>
                </a:extLst>
              </a:tr>
              <a:tr h="605595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Hybrid Residual (XGB + LSTM)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0.3800</a:t>
                      </a:r>
                    </a:p>
                  </a:txBody>
                  <a:tcPr marL="150322" marR="150322" marT="75161" marB="751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0.1350</a:t>
                      </a:r>
                    </a:p>
                  </a:txBody>
                  <a:tcPr marL="150322" marR="150322" marT="75161" marB="75161" anchor="ctr"/>
                </a:tc>
                <a:extLst>
                  <a:ext uri="{0D108BD9-81ED-4DB2-BD59-A6C34878D82A}">
                    <a16:rowId xmlns:a16="http://schemas.microsoft.com/office/drawing/2014/main" val="237051332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0149D9C-E3FB-1BF8-B4C6-A1C7FA783D05}"/>
              </a:ext>
            </a:extLst>
          </p:cNvPr>
          <p:cNvSpPr txBox="1"/>
          <p:nvPr/>
        </p:nvSpPr>
        <p:spPr>
          <a:xfrm>
            <a:off x="1227531" y="3555803"/>
            <a:ext cx="74927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2400" b="1" dirty="0">
                <a:ln w="3175" cmpd="sng"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Target-Oriented Model Strength (Directional Accuracy)</a:t>
            </a:r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id="{4580A658-2AF4-8A71-875D-B8147487A2B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652211"/>
              </p:ext>
            </p:extLst>
          </p:nvPr>
        </p:nvGraphicFramePr>
        <p:xfrm>
          <a:off x="2016932" y="4203432"/>
          <a:ext cx="5913933" cy="181979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143301">
                  <a:extLst>
                    <a:ext uri="{9D8B030D-6E8A-4147-A177-3AD203B41FA5}">
                      <a16:colId xmlns:a16="http://schemas.microsoft.com/office/drawing/2014/main" val="3059268534"/>
                    </a:ext>
                  </a:extLst>
                </a:gridCol>
                <a:gridCol w="2770632">
                  <a:extLst>
                    <a:ext uri="{9D8B030D-6E8A-4147-A177-3AD203B41FA5}">
                      <a16:colId xmlns:a16="http://schemas.microsoft.com/office/drawing/2014/main" val="1625945221"/>
                    </a:ext>
                  </a:extLst>
                </a:gridCol>
              </a:tblGrid>
              <a:tr h="40473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Model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Directional Accuracy (%)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6337014"/>
                  </a:ext>
                </a:extLst>
              </a:tr>
              <a:tr h="40473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XGBoost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98.66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81632"/>
                  </a:ext>
                </a:extLst>
              </a:tr>
              <a:tr h="40473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LSTM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47.00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6333274"/>
                  </a:ext>
                </a:extLst>
              </a:tr>
              <a:tr h="605595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Hybrid Residual (XGB + LSTM)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98.66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05133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000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187354"/>
          </a:xfrm>
        </p:spPr>
        <p:txBody>
          <a:bodyPr>
            <a:normAutofit/>
          </a:bodyPr>
          <a:lstStyle/>
          <a:p>
            <a:r>
              <a:rPr lang="en-US" sz="2800" b="1" dirty="0"/>
              <a:t>CONCLUSION AND FUTURE WORK</a:t>
            </a:r>
            <a:endParaRPr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861" y="1491790"/>
            <a:ext cx="7704667" cy="4322156"/>
          </a:xfrm>
        </p:spPr>
        <p:txBody>
          <a:bodyPr>
            <a:normAutofit/>
          </a:bodyPr>
          <a:lstStyle/>
          <a:p>
            <a:r>
              <a:rPr lang="en-US" dirty="0"/>
              <a:t>Conclusion</a:t>
            </a:r>
          </a:p>
          <a:p>
            <a:pPr lvl="1"/>
            <a:r>
              <a:rPr lang="en-US" dirty="0"/>
              <a:t>Hybrid LSTM–</a:t>
            </a:r>
            <a:r>
              <a:rPr lang="en-US" dirty="0" err="1"/>
              <a:t>XGBoost</a:t>
            </a:r>
            <a:r>
              <a:rPr lang="en-US" dirty="0"/>
              <a:t> improved gold price forecasting accuracy</a:t>
            </a:r>
            <a:endParaRPr lang="ar-SA" dirty="0"/>
          </a:p>
          <a:p>
            <a:pPr lvl="1"/>
            <a:r>
              <a:rPr lang="en-US" dirty="0"/>
              <a:t>Captured temporal patterns and nonlinear relationships</a:t>
            </a:r>
            <a:endParaRPr lang="ar-SA" dirty="0"/>
          </a:p>
          <a:p>
            <a:pPr lvl="1"/>
            <a:r>
              <a:rPr lang="en-US" dirty="0"/>
              <a:t>Outperformed individual models in accuracy and direction</a:t>
            </a:r>
          </a:p>
          <a:p>
            <a:r>
              <a:rPr lang="en-US" dirty="0"/>
              <a:t>Future Work</a:t>
            </a:r>
          </a:p>
          <a:p>
            <a:pPr lvl="1"/>
            <a:r>
              <a:rPr lang="en-US" dirty="0"/>
              <a:t>Include macroeconomic and sentiment features</a:t>
            </a:r>
            <a:endParaRPr lang="ar-SA" dirty="0"/>
          </a:p>
          <a:p>
            <a:pPr lvl="1"/>
            <a:r>
              <a:rPr lang="en-US" dirty="0"/>
              <a:t>Explore transformer-based models</a:t>
            </a:r>
            <a:endParaRPr lang="ar-SA" dirty="0"/>
          </a:p>
          <a:p>
            <a:pPr lvl="1"/>
            <a:r>
              <a:rPr lang="en-US" dirty="0"/>
              <a:t> Apply the framework to other markets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7445" y="221210"/>
            <a:ext cx="3338292" cy="524179"/>
          </a:xfrm>
          <a:effectLst/>
        </p:spPr>
        <p:txBody>
          <a:bodyPr anchor="ctr"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4984" y="751121"/>
            <a:ext cx="7991856" cy="552166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dirty="0"/>
              <a:t>[1] Chen, T., &amp; </a:t>
            </a:r>
            <a:r>
              <a:rPr lang="en-US" sz="1800" dirty="0" err="1"/>
              <a:t>Guestrin</a:t>
            </a:r>
            <a:r>
              <a:rPr lang="en-US" sz="1800" dirty="0"/>
              <a:t>, C. (2016). </a:t>
            </a:r>
            <a:r>
              <a:rPr lang="en-US" sz="1800" dirty="0" err="1"/>
              <a:t>XGBoost</a:t>
            </a:r>
            <a:r>
              <a:rPr lang="en-US" sz="1800" dirty="0"/>
              <a:t>: A scalable tree boosting system. </a:t>
            </a:r>
            <a:r>
              <a:rPr lang="en-US" sz="1800" i="1" dirty="0"/>
              <a:t>Proceedings of the 22nd ACM SIGKDD International Conference on Knowledge Discovery and Data Mining</a:t>
            </a:r>
            <a:r>
              <a:rPr lang="en-US" sz="1800" dirty="0"/>
              <a:t>, 785–794.</a:t>
            </a:r>
          </a:p>
          <a:p>
            <a:pPr marL="0" indent="0">
              <a:buNone/>
            </a:pPr>
            <a:r>
              <a:rPr lang="en-US" sz="1800" dirty="0"/>
              <a:t>[2] Hochreiter, S., &amp; </a:t>
            </a:r>
            <a:r>
              <a:rPr lang="en-US" sz="1800" dirty="0" err="1"/>
              <a:t>Schmidhuber</a:t>
            </a:r>
            <a:r>
              <a:rPr lang="en-US" sz="1800" dirty="0"/>
              <a:t>, J. (1997). Long short-term memory. </a:t>
            </a:r>
            <a:r>
              <a:rPr lang="en-US" sz="1800" i="1" dirty="0"/>
              <a:t>Neural Computation, 9</a:t>
            </a:r>
            <a:r>
              <a:rPr lang="en-US" sz="1800" dirty="0"/>
              <a:t>(8), 1735–1780.</a:t>
            </a:r>
          </a:p>
          <a:p>
            <a:pPr marL="0" indent="0">
              <a:buNone/>
            </a:pPr>
            <a:r>
              <a:rPr lang="en-US" sz="1800" dirty="0"/>
              <a:t>[3] </a:t>
            </a:r>
            <a:r>
              <a:rPr lang="en-US" sz="1800" dirty="0" err="1"/>
              <a:t>Hajirahimi</a:t>
            </a:r>
            <a:r>
              <a:rPr lang="en-US" sz="1800" dirty="0"/>
              <a:t>, Z., &amp; </a:t>
            </a:r>
            <a:r>
              <a:rPr lang="en-US" sz="1800" dirty="0" err="1"/>
              <a:t>Khashei</a:t>
            </a:r>
            <a:r>
              <a:rPr lang="en-US" sz="1800" dirty="0"/>
              <a:t>, M. (2019). Hybrid structures in time series modeling and forecasting: A review. </a:t>
            </a:r>
            <a:r>
              <a:rPr lang="en-US" sz="1800" i="1" dirty="0"/>
              <a:t>Engineering Applications of Artificial Intelligence, 86</a:t>
            </a:r>
            <a:r>
              <a:rPr lang="en-US" sz="1800" dirty="0"/>
              <a:t>, 83–106.</a:t>
            </a:r>
          </a:p>
          <a:p>
            <a:pPr marL="0" indent="0">
              <a:buNone/>
            </a:pPr>
            <a:r>
              <a:rPr lang="en-US" sz="1800" dirty="0"/>
              <a:t>[4] Chai, T., &amp; Draxler, R. R. (2014). Root mean square error (RMSE) or mean absolute error (MAE)? </a:t>
            </a:r>
            <a:r>
              <a:rPr lang="en-US" sz="1800" i="1" dirty="0"/>
              <a:t>Geoscientific Model Development, 7</a:t>
            </a:r>
            <a:r>
              <a:rPr lang="en-US" sz="1800" dirty="0"/>
              <a:t>(3), 1247–1250.</a:t>
            </a:r>
          </a:p>
          <a:p>
            <a:pPr marL="0" indent="0">
              <a:buNone/>
            </a:pPr>
            <a:endParaRPr lang="en-US" sz="17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Parallax">
    <a:dk1>
      <a:sysClr val="windowText" lastClr="000000"/>
    </a:dk1>
    <a:lt1>
      <a:sysClr val="window" lastClr="FFFFFF"/>
    </a:lt1>
    <a:dk2>
      <a:srgbClr val="212121"/>
    </a:dk2>
    <a:lt2>
      <a:srgbClr val="EBEBEB"/>
    </a:lt2>
    <a:accent1>
      <a:srgbClr val="30ACEC"/>
    </a:accent1>
    <a:accent2>
      <a:srgbClr val="80C34F"/>
    </a:accent2>
    <a:accent3>
      <a:srgbClr val="E29D3E"/>
    </a:accent3>
    <a:accent4>
      <a:srgbClr val="D64A3B"/>
    </a:accent4>
    <a:accent5>
      <a:srgbClr val="D64787"/>
    </a:accent5>
    <a:accent6>
      <a:srgbClr val="A666E1"/>
    </a:accent6>
    <a:hlink>
      <a:srgbClr val="3085ED"/>
    </a:hlink>
    <a:folHlink>
      <a:srgbClr val="82B6F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</TotalTime>
  <Words>832</Words>
  <Application>Microsoft Office PowerPoint</Application>
  <PresentationFormat>On-screen Show (4:3)</PresentationFormat>
  <Paragraphs>150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Corbel (Headings)</vt:lpstr>
      <vt:lpstr>Times New Roman</vt:lpstr>
      <vt:lpstr>Parallax</vt:lpstr>
      <vt:lpstr>Hybrid  LSTM–XGBoost Model for Gold Price Forecasting</vt:lpstr>
      <vt:lpstr>Agenda</vt:lpstr>
      <vt:lpstr>introduction</vt:lpstr>
      <vt:lpstr>Background</vt:lpstr>
      <vt:lpstr>Problem Statement</vt:lpstr>
      <vt:lpstr>Research Challenge</vt:lpstr>
      <vt:lpstr>Objectives</vt:lpstr>
      <vt:lpstr>Key Contributions</vt:lpstr>
      <vt:lpstr>Related Work</vt:lpstr>
      <vt:lpstr>PowerPoint Presentation</vt:lpstr>
      <vt:lpstr>PowerPoint Presentation</vt:lpstr>
      <vt:lpstr>Hardware and Software</vt:lpstr>
      <vt:lpstr>Dataset Split used in Experiments</vt:lpstr>
      <vt:lpstr>Regression Models Performance (RMSE / MAE)</vt:lpstr>
      <vt:lpstr>CONCLUSION AND FUTURE WORK</vt:lpstr>
      <vt:lpstr>References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Raed Abdalnaser Tattan</cp:lastModifiedBy>
  <cp:revision>43</cp:revision>
  <dcterms:created xsi:type="dcterms:W3CDTF">2013-01-27T09:14:16Z</dcterms:created>
  <dcterms:modified xsi:type="dcterms:W3CDTF">2025-12-22T18:11:17Z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c7acf01-9a6d-4cc2-bcab-45b480a48c3b_Enabled">
    <vt:lpwstr>true</vt:lpwstr>
  </property>
  <property fmtid="{D5CDD505-2E9C-101B-9397-08002B2CF9AE}" pid="3" name="MSIP_Label_2c7acf01-9a6d-4cc2-bcab-45b480a48c3b_SetDate">
    <vt:lpwstr>2025-12-17T20:11:28Z</vt:lpwstr>
  </property>
  <property fmtid="{D5CDD505-2E9C-101B-9397-08002B2CF9AE}" pid="4" name="MSIP_Label_2c7acf01-9a6d-4cc2-bcab-45b480a48c3b_Method">
    <vt:lpwstr>Privileged</vt:lpwstr>
  </property>
  <property fmtid="{D5CDD505-2E9C-101B-9397-08002B2CF9AE}" pid="5" name="MSIP_Label_2c7acf01-9a6d-4cc2-bcab-45b480a48c3b_Name">
    <vt:lpwstr>Public</vt:lpwstr>
  </property>
  <property fmtid="{D5CDD505-2E9C-101B-9397-08002B2CF9AE}" pid="6" name="MSIP_Label_2c7acf01-9a6d-4cc2-bcab-45b480a48c3b_SiteId">
    <vt:lpwstr>94cd8cb1-f7d3-4f1a-881f-ff3f9cdfe741</vt:lpwstr>
  </property>
  <property fmtid="{D5CDD505-2E9C-101B-9397-08002B2CF9AE}" pid="7" name="MSIP_Label_2c7acf01-9a6d-4cc2-bcab-45b480a48c3b_ActionId">
    <vt:lpwstr>872034b5-e04f-4372-8e85-9c41b6607ea8</vt:lpwstr>
  </property>
  <property fmtid="{D5CDD505-2E9C-101B-9397-08002B2CF9AE}" pid="8" name="MSIP_Label_2c7acf01-9a6d-4cc2-bcab-45b480a48c3b_ContentBits">
    <vt:lpwstr>1</vt:lpwstr>
  </property>
  <property fmtid="{D5CDD505-2E9C-101B-9397-08002B2CF9AE}" pid="9" name="MSIP_Label_2c7acf01-9a6d-4cc2-bcab-45b480a48c3b_Tag">
    <vt:lpwstr>10, 0, 1, 1</vt:lpwstr>
  </property>
  <property fmtid="{D5CDD505-2E9C-101B-9397-08002B2CF9AE}" pid="10" name="ClassificationContentMarkingHeaderLocations">
    <vt:lpwstr>Office Theme:8</vt:lpwstr>
  </property>
  <property fmtid="{D5CDD505-2E9C-101B-9397-08002B2CF9AE}" pid="11" name="ClassificationContentMarkingHeaderText">
    <vt:lpwstr>Public - عام</vt:lpwstr>
  </property>
</Properties>
</file>