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4"/>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DD4EA"/>
          </a:solidFill>
        </a:fill>
      </a:tcStyle>
    </a:wholeTbl>
    <a:band2H>
      <a:tcTxStyle/>
      <a:tcStyle>
        <a:tcBdr/>
        <a:fill>
          <a:solidFill>
            <a:srgbClr val="E8EBF5"/>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0E0E0"/>
          </a:solidFill>
        </a:fill>
      </a:tcStyle>
    </a:wholeTbl>
    <a:band2H>
      <a:tcTxStyle/>
      <a:tcStyle>
        <a:tcBdr/>
        <a:fill>
          <a:solidFill>
            <a:srgbClr val="F0F0F0"/>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4E2CE"/>
          </a:solidFill>
        </a:fill>
      </a:tcStyle>
    </a:wholeTbl>
    <a:band2H>
      <a:tcTxStyle/>
      <a:tcStyle>
        <a:tcBdr/>
        <a:fill>
          <a:solidFill>
            <a:srgbClr val="EBF1E8"/>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aj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a:tcStyle>
        <a:tcBdr/>
        <a:fill>
          <a:solidFill>
            <a:srgbClr val="FFFFFF"/>
          </a:solidFill>
        </a:fill>
      </a:tcStyle>
    </a:band2H>
    <a:firstCol>
      <a:tcTxStyle b="on" i="off">
        <a:fontRef idx="maj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aj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aj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a:tcStyle>
        <a:tcBdr/>
        <a:fill>
          <a:solidFill>
            <a:srgbClr val="E6E6E6"/>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a:tcStyle>
        <a:tcBdr/>
        <a:fill>
          <a:solidFill>
            <a:srgbClr val="FFFFFF"/>
          </a:solidFill>
        </a:fill>
      </a:tcStyle>
    </a:band2H>
    <a:firstCol>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6" d="100"/>
          <a:sy n="76" d="100"/>
        </p:scale>
        <p:origin x="840" y="5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7" name="Shape 147"/>
          <p:cNvSpPr>
            <a:spLocks noGrp="1" noRot="1" noChangeAspect="1"/>
          </p:cNvSpPr>
          <p:nvPr>
            <p:ph type="sldImg"/>
          </p:nvPr>
        </p:nvSpPr>
        <p:spPr>
          <a:xfrm>
            <a:off x="1143000" y="685800"/>
            <a:ext cx="4572000" cy="3429000"/>
          </a:xfrm>
          <a:prstGeom prst="rect">
            <a:avLst/>
          </a:prstGeom>
        </p:spPr>
        <p:txBody>
          <a:bodyPr/>
          <a:lstStyle/>
          <a:p>
            <a:endParaRPr/>
          </a:p>
        </p:txBody>
      </p:sp>
      <p:sp>
        <p:nvSpPr>
          <p:cNvPr id="148" name="Shape 148"/>
          <p:cNvSpPr>
            <a:spLocks noGrp="1"/>
          </p:cNvSpPr>
          <p:nvPr>
            <p:ph type="body" sz="quarter" idx="1"/>
          </p:nvPr>
        </p:nvSpPr>
        <p:spPr>
          <a:xfrm>
            <a:off x="914400" y="4343400"/>
            <a:ext cx="5029200" cy="4114800"/>
          </a:xfrm>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latinLnBrk="0">
      <a:defRPr sz="1200">
        <a:latin typeface="+mj-lt"/>
        <a:ea typeface="+mj-ea"/>
        <a:cs typeface="+mj-cs"/>
        <a:sym typeface="Calibri"/>
      </a:defRPr>
    </a:lvl1pPr>
    <a:lvl2pPr indent="228600" latinLnBrk="0">
      <a:defRPr sz="1200">
        <a:latin typeface="+mj-lt"/>
        <a:ea typeface="+mj-ea"/>
        <a:cs typeface="+mj-cs"/>
        <a:sym typeface="Calibri"/>
      </a:defRPr>
    </a:lvl2pPr>
    <a:lvl3pPr indent="457200" latinLnBrk="0">
      <a:defRPr sz="1200">
        <a:latin typeface="+mj-lt"/>
        <a:ea typeface="+mj-ea"/>
        <a:cs typeface="+mj-cs"/>
        <a:sym typeface="Calibri"/>
      </a:defRPr>
    </a:lvl3pPr>
    <a:lvl4pPr indent="685800" latinLnBrk="0">
      <a:defRPr sz="1200">
        <a:latin typeface="+mj-lt"/>
        <a:ea typeface="+mj-ea"/>
        <a:cs typeface="+mj-cs"/>
        <a:sym typeface="Calibri"/>
      </a:defRPr>
    </a:lvl4pPr>
    <a:lvl5pPr indent="914400" latinLnBrk="0">
      <a:defRPr sz="1200">
        <a:latin typeface="+mj-lt"/>
        <a:ea typeface="+mj-ea"/>
        <a:cs typeface="+mj-cs"/>
        <a:sym typeface="Calibri"/>
      </a:defRPr>
    </a:lvl5pPr>
    <a:lvl6pPr indent="1143000" latinLnBrk="0">
      <a:defRPr sz="1200">
        <a:latin typeface="+mj-lt"/>
        <a:ea typeface="+mj-ea"/>
        <a:cs typeface="+mj-cs"/>
        <a:sym typeface="Calibri"/>
      </a:defRPr>
    </a:lvl6pPr>
    <a:lvl7pPr indent="1371600" latinLnBrk="0">
      <a:defRPr sz="1200">
        <a:latin typeface="+mj-lt"/>
        <a:ea typeface="+mj-ea"/>
        <a:cs typeface="+mj-cs"/>
        <a:sym typeface="Calibri"/>
      </a:defRPr>
    </a:lvl7pPr>
    <a:lvl8pPr indent="1600200" latinLnBrk="0">
      <a:defRPr sz="1200">
        <a:latin typeface="+mj-lt"/>
        <a:ea typeface="+mj-ea"/>
        <a:cs typeface="+mj-cs"/>
        <a:sym typeface="Calibri"/>
      </a:defRPr>
    </a:lvl8pPr>
    <a:lvl9pPr indent="1828800" latinLnBrk="0">
      <a:defRPr sz="1200">
        <a:latin typeface="+mj-lt"/>
        <a:ea typeface="+mj-ea"/>
        <a:cs typeface="+mj-cs"/>
        <a:sym typeface="Calibri"/>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11" name="Title Text"/>
          <p:cNvSpPr txBox="1">
            <a:spLocks noGrp="1"/>
          </p:cNvSpPr>
          <p:nvPr>
            <p:ph type="title"/>
          </p:nvPr>
        </p:nvSpPr>
        <p:spPr>
          <a:xfrm>
            <a:off x="1524000" y="1122362"/>
            <a:ext cx="9144000" cy="2387601"/>
          </a:xfrm>
          <a:prstGeom prst="rect">
            <a:avLst/>
          </a:prstGeom>
        </p:spPr>
        <p:txBody>
          <a:bodyPr anchor="b"/>
          <a:lstStyle>
            <a:lvl1pPr algn="ctr">
              <a:defRPr sz="6000"/>
            </a:lvl1pPr>
          </a:lstStyle>
          <a:p>
            <a:r>
              <a:t>Title Text</a:t>
            </a:r>
          </a:p>
        </p:txBody>
      </p:sp>
      <p:sp>
        <p:nvSpPr>
          <p:cNvPr id="12" name="Body Level One…"/>
          <p:cNvSpPr txBox="1">
            <a:spLocks noGrp="1"/>
          </p:cNvSpPr>
          <p:nvPr>
            <p:ph type="body" sz="quarter" idx="1"/>
          </p:nvPr>
        </p:nvSpPr>
        <p:spPr>
          <a:xfrm>
            <a:off x="1524000" y="3602037"/>
            <a:ext cx="9144000" cy="1655763"/>
          </a:xfrm>
          <a:prstGeom prst="rect">
            <a:avLst/>
          </a:prstGeom>
        </p:spPr>
        <p:txBody>
          <a:bodyPr/>
          <a:lstStyle>
            <a:lvl1pPr marL="0" indent="0" algn="ctr">
              <a:buSzTx/>
              <a:buFontTx/>
              <a:buNone/>
              <a:defRPr sz="2400"/>
            </a:lvl1pPr>
            <a:lvl2pPr marL="0" indent="457200" algn="ctr">
              <a:buSzTx/>
              <a:buFontTx/>
              <a:buNone/>
              <a:defRPr sz="2400"/>
            </a:lvl2pPr>
            <a:lvl3pPr marL="0" indent="914400" algn="ctr">
              <a:buSzTx/>
              <a:buFontTx/>
              <a:buNone/>
              <a:defRPr sz="2400"/>
            </a:lvl3pPr>
            <a:lvl4pPr marL="0" indent="1371600" algn="ctr">
              <a:buSzTx/>
              <a:buFontTx/>
              <a:buNone/>
              <a:defRPr sz="2400"/>
            </a:lvl4pPr>
            <a:lvl5pPr marL="0" indent="1828800" algn="ctr">
              <a:buSzTx/>
              <a:buFontTx/>
              <a:buNone/>
              <a:defRPr sz="2400"/>
            </a:lvl5pPr>
          </a:lstStyle>
          <a:p>
            <a:r>
              <a:t>Body Level One</a:t>
            </a:r>
          </a:p>
          <a:p>
            <a:pPr lvl="1"/>
            <a:r>
              <a:t>Body Level Two</a:t>
            </a:r>
          </a:p>
          <a:p>
            <a:pPr lvl="2"/>
            <a:r>
              <a:t>Body Level Three</a:t>
            </a:r>
          </a:p>
          <a:p>
            <a:pPr lvl="3"/>
            <a:r>
              <a:t>Body Level Four</a:t>
            </a:r>
          </a:p>
          <a:p>
            <a:pPr lvl="4"/>
            <a:r>
              <a:t>Body Level Five</a:t>
            </a:r>
          </a:p>
        </p:txBody>
      </p:sp>
      <p:sp>
        <p:nvSpPr>
          <p:cNvPr id="13"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Title and Content">
    <p:spTree>
      <p:nvGrpSpPr>
        <p:cNvPr id="1" name=""/>
        <p:cNvGrpSpPr/>
        <p:nvPr/>
      </p:nvGrpSpPr>
      <p:grpSpPr>
        <a:xfrm>
          <a:off x="0" y="0"/>
          <a:ext cx="0" cy="0"/>
          <a:chOff x="0" y="0"/>
          <a:chExt cx="0" cy="0"/>
        </a:xfrm>
      </p:grpSpPr>
      <p:sp>
        <p:nvSpPr>
          <p:cNvPr id="20" name="Title Text"/>
          <p:cNvSpPr txBox="1">
            <a:spLocks noGrp="1"/>
          </p:cNvSpPr>
          <p:nvPr>
            <p:ph type="title"/>
          </p:nvPr>
        </p:nvSpPr>
        <p:spPr>
          <a:prstGeom prst="rect">
            <a:avLst/>
          </a:prstGeom>
        </p:spPr>
        <p:txBody>
          <a:bodyPr/>
          <a:lstStyle/>
          <a:p>
            <a:r>
              <a:t>Title Text</a:t>
            </a:r>
          </a:p>
        </p:txBody>
      </p:sp>
      <p:sp>
        <p:nvSpPr>
          <p:cNvPr id="21" name="Body Level One…"/>
          <p:cNvSpPr txBox="1">
            <a:spLocks noGrp="1"/>
          </p:cNvSpPr>
          <p:nvPr>
            <p:ph type="body" idx="1"/>
          </p:nvPr>
        </p:nvSpPr>
        <p:spPr>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22"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Section Header">
    <p:spTree>
      <p:nvGrpSpPr>
        <p:cNvPr id="1" name=""/>
        <p:cNvGrpSpPr/>
        <p:nvPr/>
      </p:nvGrpSpPr>
      <p:grpSpPr>
        <a:xfrm>
          <a:off x="0" y="0"/>
          <a:ext cx="0" cy="0"/>
          <a:chOff x="0" y="0"/>
          <a:chExt cx="0" cy="0"/>
        </a:xfrm>
      </p:grpSpPr>
      <p:sp>
        <p:nvSpPr>
          <p:cNvPr id="29" name="Title Text"/>
          <p:cNvSpPr txBox="1">
            <a:spLocks noGrp="1"/>
          </p:cNvSpPr>
          <p:nvPr>
            <p:ph type="title"/>
          </p:nvPr>
        </p:nvSpPr>
        <p:spPr>
          <a:xfrm>
            <a:off x="831850" y="1709738"/>
            <a:ext cx="10515600" cy="2852737"/>
          </a:xfrm>
          <a:prstGeom prst="rect">
            <a:avLst/>
          </a:prstGeom>
        </p:spPr>
        <p:txBody>
          <a:bodyPr anchor="b"/>
          <a:lstStyle>
            <a:lvl1pPr>
              <a:defRPr sz="6000"/>
            </a:lvl1pPr>
          </a:lstStyle>
          <a:p>
            <a:r>
              <a:t>Title Text</a:t>
            </a:r>
          </a:p>
        </p:txBody>
      </p:sp>
      <p:sp>
        <p:nvSpPr>
          <p:cNvPr id="30" name="Body Level One…"/>
          <p:cNvSpPr txBox="1">
            <a:spLocks noGrp="1"/>
          </p:cNvSpPr>
          <p:nvPr>
            <p:ph type="body" sz="quarter" idx="1"/>
          </p:nvPr>
        </p:nvSpPr>
        <p:spPr>
          <a:xfrm>
            <a:off x="831850" y="4589462"/>
            <a:ext cx="10515600" cy="1500188"/>
          </a:xfrm>
          <a:prstGeom prst="rect">
            <a:avLst/>
          </a:prstGeom>
        </p:spPr>
        <p:txBody>
          <a:bodyPr/>
          <a:lstStyle>
            <a:lvl1pPr marL="0" indent="0">
              <a:buSzTx/>
              <a:buFontTx/>
              <a:buNone/>
              <a:defRPr sz="2400">
                <a:solidFill>
                  <a:srgbClr val="888888"/>
                </a:solidFill>
              </a:defRPr>
            </a:lvl1pPr>
            <a:lvl2pPr marL="0" indent="457200">
              <a:buSzTx/>
              <a:buFontTx/>
              <a:buNone/>
              <a:defRPr sz="2400">
                <a:solidFill>
                  <a:srgbClr val="888888"/>
                </a:solidFill>
              </a:defRPr>
            </a:lvl2pPr>
            <a:lvl3pPr marL="0" indent="914400">
              <a:buSzTx/>
              <a:buFontTx/>
              <a:buNone/>
              <a:defRPr sz="2400">
                <a:solidFill>
                  <a:srgbClr val="888888"/>
                </a:solidFill>
              </a:defRPr>
            </a:lvl3pPr>
            <a:lvl4pPr marL="0" indent="1371600">
              <a:buSzTx/>
              <a:buFontTx/>
              <a:buNone/>
              <a:defRPr sz="2400">
                <a:solidFill>
                  <a:srgbClr val="888888"/>
                </a:solidFill>
              </a:defRPr>
            </a:lvl4pPr>
            <a:lvl5pPr marL="0" indent="1828800">
              <a:buSzTx/>
              <a:buFontTx/>
              <a:buNone/>
              <a:defRPr sz="2400">
                <a:solidFill>
                  <a:srgbClr val="888888"/>
                </a:solidFill>
              </a:defRPr>
            </a:lvl5pPr>
          </a:lstStyle>
          <a:p>
            <a:r>
              <a:t>Body Level One</a:t>
            </a:r>
          </a:p>
          <a:p>
            <a:pPr lvl="1"/>
            <a:r>
              <a:t>Body Level Two</a:t>
            </a:r>
          </a:p>
          <a:p>
            <a:pPr lvl="2"/>
            <a:r>
              <a:t>Body Level Three</a:t>
            </a:r>
          </a:p>
          <a:p>
            <a:pPr lvl="3"/>
            <a:r>
              <a:t>Body Level Four</a:t>
            </a:r>
          </a:p>
          <a:p>
            <a:pPr lvl="4"/>
            <a:r>
              <a:t>Body Level Five</a:t>
            </a:r>
          </a:p>
        </p:txBody>
      </p:sp>
      <p:sp>
        <p:nvSpPr>
          <p:cNvPr id="31"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Two Content">
    <p:spTree>
      <p:nvGrpSpPr>
        <p:cNvPr id="1" name=""/>
        <p:cNvGrpSpPr/>
        <p:nvPr/>
      </p:nvGrpSpPr>
      <p:grpSpPr>
        <a:xfrm>
          <a:off x="0" y="0"/>
          <a:ext cx="0" cy="0"/>
          <a:chOff x="0" y="0"/>
          <a:chExt cx="0" cy="0"/>
        </a:xfrm>
      </p:grpSpPr>
      <p:sp>
        <p:nvSpPr>
          <p:cNvPr id="38" name="Title Text"/>
          <p:cNvSpPr txBox="1">
            <a:spLocks noGrp="1"/>
          </p:cNvSpPr>
          <p:nvPr>
            <p:ph type="title"/>
          </p:nvPr>
        </p:nvSpPr>
        <p:spPr>
          <a:prstGeom prst="rect">
            <a:avLst/>
          </a:prstGeom>
        </p:spPr>
        <p:txBody>
          <a:bodyPr/>
          <a:lstStyle/>
          <a:p>
            <a:r>
              <a:t>Title Text</a:t>
            </a:r>
          </a:p>
        </p:txBody>
      </p:sp>
      <p:sp>
        <p:nvSpPr>
          <p:cNvPr id="39" name="Body Level One…"/>
          <p:cNvSpPr txBox="1">
            <a:spLocks noGrp="1"/>
          </p:cNvSpPr>
          <p:nvPr>
            <p:ph type="body" sz="half" idx="1"/>
          </p:nvPr>
        </p:nvSpPr>
        <p:spPr>
          <a:xfrm>
            <a:off x="838200" y="1825625"/>
            <a:ext cx="5181600" cy="4351338"/>
          </a:xfrm>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4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Comparison">
    <p:spTree>
      <p:nvGrpSpPr>
        <p:cNvPr id="1" name=""/>
        <p:cNvGrpSpPr/>
        <p:nvPr/>
      </p:nvGrpSpPr>
      <p:grpSpPr>
        <a:xfrm>
          <a:off x="0" y="0"/>
          <a:ext cx="0" cy="0"/>
          <a:chOff x="0" y="0"/>
          <a:chExt cx="0" cy="0"/>
        </a:xfrm>
      </p:grpSpPr>
      <p:sp>
        <p:nvSpPr>
          <p:cNvPr id="47" name="Title Text"/>
          <p:cNvSpPr txBox="1">
            <a:spLocks noGrp="1"/>
          </p:cNvSpPr>
          <p:nvPr>
            <p:ph type="title"/>
          </p:nvPr>
        </p:nvSpPr>
        <p:spPr>
          <a:xfrm>
            <a:off x="839787" y="365125"/>
            <a:ext cx="10515601" cy="1325563"/>
          </a:xfrm>
          <a:prstGeom prst="rect">
            <a:avLst/>
          </a:prstGeom>
        </p:spPr>
        <p:txBody>
          <a:bodyPr/>
          <a:lstStyle/>
          <a:p>
            <a:r>
              <a:t>Title Text</a:t>
            </a:r>
          </a:p>
        </p:txBody>
      </p:sp>
      <p:sp>
        <p:nvSpPr>
          <p:cNvPr id="48" name="Body Level One…"/>
          <p:cNvSpPr txBox="1">
            <a:spLocks noGrp="1"/>
          </p:cNvSpPr>
          <p:nvPr>
            <p:ph type="body" sz="quarter" idx="1"/>
          </p:nvPr>
        </p:nvSpPr>
        <p:spPr>
          <a:xfrm>
            <a:off x="839787" y="1681163"/>
            <a:ext cx="5157789" cy="823913"/>
          </a:xfrm>
          <a:prstGeom prst="rect">
            <a:avLst/>
          </a:prstGeom>
        </p:spPr>
        <p:txBody>
          <a:bodyPr anchor="b"/>
          <a:lstStyle>
            <a:lvl1pPr marL="0" indent="0">
              <a:buSzTx/>
              <a:buFontTx/>
              <a:buNone/>
              <a:defRPr sz="2400" b="1"/>
            </a:lvl1pPr>
            <a:lvl2pPr marL="0" indent="457200">
              <a:buSzTx/>
              <a:buFontTx/>
              <a:buNone/>
              <a:defRPr sz="2400" b="1"/>
            </a:lvl2pPr>
            <a:lvl3pPr marL="0" indent="914400">
              <a:buSzTx/>
              <a:buFontTx/>
              <a:buNone/>
              <a:defRPr sz="2400" b="1"/>
            </a:lvl3pPr>
            <a:lvl4pPr marL="0" indent="1371600">
              <a:buSzTx/>
              <a:buFontTx/>
              <a:buNone/>
              <a:defRPr sz="2400" b="1"/>
            </a:lvl4pPr>
            <a:lvl5pPr marL="0" indent="1828800">
              <a:buSzTx/>
              <a:buFontTx/>
              <a:buNone/>
              <a:defRPr sz="2400" b="1"/>
            </a:lvl5pPr>
          </a:lstStyle>
          <a:p>
            <a:r>
              <a:t>Body Level One</a:t>
            </a:r>
          </a:p>
          <a:p>
            <a:pPr lvl="1"/>
            <a:r>
              <a:t>Body Level Two</a:t>
            </a:r>
          </a:p>
          <a:p>
            <a:pPr lvl="2"/>
            <a:r>
              <a:t>Body Level Three</a:t>
            </a:r>
          </a:p>
          <a:p>
            <a:pPr lvl="3"/>
            <a:r>
              <a:t>Body Level Four</a:t>
            </a:r>
          </a:p>
          <a:p>
            <a:pPr lvl="4"/>
            <a:r>
              <a:t>Body Level Five</a:t>
            </a:r>
          </a:p>
        </p:txBody>
      </p:sp>
      <p:sp>
        <p:nvSpPr>
          <p:cNvPr id="49" name="Text Placeholder 4"/>
          <p:cNvSpPr>
            <a:spLocks noGrp="1"/>
          </p:cNvSpPr>
          <p:nvPr>
            <p:ph type="body" sz="quarter" idx="21"/>
          </p:nvPr>
        </p:nvSpPr>
        <p:spPr>
          <a:xfrm>
            <a:off x="6172200" y="1681163"/>
            <a:ext cx="5183188" cy="823913"/>
          </a:xfrm>
          <a:prstGeom prst="rect">
            <a:avLst/>
          </a:prstGeom>
        </p:spPr>
        <p:txBody>
          <a:bodyPr anchor="b"/>
          <a:lstStyle/>
          <a:p>
            <a:pPr marL="0" indent="0">
              <a:buSzTx/>
              <a:buFontTx/>
              <a:buNone/>
              <a:defRPr sz="2400" b="1"/>
            </a:pPr>
            <a:endParaRPr/>
          </a:p>
        </p:txBody>
      </p:sp>
      <p:sp>
        <p:nvSpPr>
          <p:cNvPr id="5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Title Only">
    <p:spTree>
      <p:nvGrpSpPr>
        <p:cNvPr id="1" name=""/>
        <p:cNvGrpSpPr/>
        <p:nvPr/>
      </p:nvGrpSpPr>
      <p:grpSpPr>
        <a:xfrm>
          <a:off x="0" y="0"/>
          <a:ext cx="0" cy="0"/>
          <a:chOff x="0" y="0"/>
          <a:chExt cx="0" cy="0"/>
        </a:xfrm>
      </p:grpSpPr>
      <p:sp>
        <p:nvSpPr>
          <p:cNvPr id="57" name="Title Text"/>
          <p:cNvSpPr txBox="1">
            <a:spLocks noGrp="1"/>
          </p:cNvSpPr>
          <p:nvPr>
            <p:ph type="title"/>
          </p:nvPr>
        </p:nvSpPr>
        <p:spPr>
          <a:prstGeom prst="rect">
            <a:avLst/>
          </a:prstGeom>
        </p:spPr>
        <p:txBody>
          <a:bodyPr/>
          <a:lstStyle/>
          <a:p>
            <a:r>
              <a:t>Title Text</a:t>
            </a:r>
          </a:p>
        </p:txBody>
      </p:sp>
      <p:sp>
        <p:nvSpPr>
          <p:cNvPr id="58"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tx">
  <p:cSld name="Blank">
    <p:spTree>
      <p:nvGrpSpPr>
        <p:cNvPr id="1" name=""/>
        <p:cNvGrpSpPr/>
        <p:nvPr/>
      </p:nvGrpSpPr>
      <p:grpSpPr>
        <a:xfrm>
          <a:off x="0" y="0"/>
          <a:ext cx="0" cy="0"/>
          <a:chOff x="0" y="0"/>
          <a:chExt cx="0" cy="0"/>
        </a:xfrm>
      </p:grpSpPr>
      <p:sp>
        <p:nvSpPr>
          <p:cNvPr id="6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tx">
  <p:cSld name="Content with Caption">
    <p:spTree>
      <p:nvGrpSpPr>
        <p:cNvPr id="1" name=""/>
        <p:cNvGrpSpPr/>
        <p:nvPr/>
      </p:nvGrpSpPr>
      <p:grpSpPr>
        <a:xfrm>
          <a:off x="0" y="0"/>
          <a:ext cx="0" cy="0"/>
          <a:chOff x="0" y="0"/>
          <a:chExt cx="0" cy="0"/>
        </a:xfrm>
      </p:grpSpPr>
      <p:sp>
        <p:nvSpPr>
          <p:cNvPr id="72" name="Title Text"/>
          <p:cNvSpPr txBox="1">
            <a:spLocks noGrp="1"/>
          </p:cNvSpPr>
          <p:nvPr>
            <p:ph type="title"/>
          </p:nvPr>
        </p:nvSpPr>
        <p:spPr>
          <a:xfrm>
            <a:off x="839787" y="457200"/>
            <a:ext cx="3932239" cy="1600200"/>
          </a:xfrm>
          <a:prstGeom prst="rect">
            <a:avLst/>
          </a:prstGeom>
        </p:spPr>
        <p:txBody>
          <a:bodyPr anchor="b"/>
          <a:lstStyle>
            <a:lvl1pPr>
              <a:defRPr sz="3200"/>
            </a:lvl1pPr>
          </a:lstStyle>
          <a:p>
            <a:r>
              <a:t>Title Text</a:t>
            </a:r>
          </a:p>
        </p:txBody>
      </p:sp>
      <p:sp>
        <p:nvSpPr>
          <p:cNvPr id="73" name="Body Level One…"/>
          <p:cNvSpPr txBox="1">
            <a:spLocks noGrp="1"/>
          </p:cNvSpPr>
          <p:nvPr>
            <p:ph type="body" sz="half" idx="1"/>
          </p:nvPr>
        </p:nvSpPr>
        <p:spPr>
          <a:xfrm>
            <a:off x="5183187" y="987425"/>
            <a:ext cx="6172201" cy="4873625"/>
          </a:xfrm>
          <a:prstGeom prst="rect">
            <a:avLst/>
          </a:prstGeom>
        </p:spPr>
        <p:txBody>
          <a:bodyPr/>
          <a:lstStyle>
            <a:lvl1pPr>
              <a:defRPr sz="3200"/>
            </a:lvl1pPr>
            <a:lvl2pPr marL="718457" indent="-261257">
              <a:defRPr sz="3200"/>
            </a:lvl2pPr>
            <a:lvl3pPr marL="1219200" indent="-304800">
              <a:defRPr sz="3200"/>
            </a:lvl3pPr>
            <a:lvl4pPr marL="1737360" indent="-365760">
              <a:defRPr sz="3200"/>
            </a:lvl4pPr>
            <a:lvl5pPr marL="2194560" indent="-365760">
              <a:defRPr sz="3200"/>
            </a:lvl5pPr>
          </a:lstStyle>
          <a:p>
            <a:r>
              <a:t>Body Level One</a:t>
            </a:r>
          </a:p>
          <a:p>
            <a:pPr lvl="1"/>
            <a:r>
              <a:t>Body Level Two</a:t>
            </a:r>
          </a:p>
          <a:p>
            <a:pPr lvl="2"/>
            <a:r>
              <a:t>Body Level Three</a:t>
            </a:r>
          </a:p>
          <a:p>
            <a:pPr lvl="3"/>
            <a:r>
              <a:t>Body Level Four</a:t>
            </a:r>
          </a:p>
          <a:p>
            <a:pPr lvl="4"/>
            <a:r>
              <a:t>Body Level Five</a:t>
            </a:r>
          </a:p>
        </p:txBody>
      </p:sp>
      <p:sp>
        <p:nvSpPr>
          <p:cNvPr id="74" name="Text Placeholder 3"/>
          <p:cNvSpPr>
            <a:spLocks noGrp="1"/>
          </p:cNvSpPr>
          <p:nvPr>
            <p:ph type="body" sz="quarter" idx="21"/>
          </p:nvPr>
        </p:nvSpPr>
        <p:spPr>
          <a:xfrm>
            <a:off x="839787" y="2057400"/>
            <a:ext cx="3932238" cy="3811588"/>
          </a:xfrm>
          <a:prstGeom prst="rect">
            <a:avLst/>
          </a:prstGeom>
        </p:spPr>
        <p:txBody>
          <a:bodyPr/>
          <a:lstStyle/>
          <a:p>
            <a:pPr marL="0" indent="0">
              <a:buSzTx/>
              <a:buFontTx/>
              <a:buNone/>
              <a:defRPr sz="1600"/>
            </a:pPr>
            <a:endParaRPr/>
          </a:p>
        </p:txBody>
      </p:sp>
      <p:sp>
        <p:nvSpPr>
          <p:cNvPr id="7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tx">
  <p:cSld name="Picture with Caption">
    <p:spTree>
      <p:nvGrpSpPr>
        <p:cNvPr id="1" name=""/>
        <p:cNvGrpSpPr/>
        <p:nvPr/>
      </p:nvGrpSpPr>
      <p:grpSpPr>
        <a:xfrm>
          <a:off x="0" y="0"/>
          <a:ext cx="0" cy="0"/>
          <a:chOff x="0" y="0"/>
          <a:chExt cx="0" cy="0"/>
        </a:xfrm>
      </p:grpSpPr>
      <p:sp>
        <p:nvSpPr>
          <p:cNvPr id="82" name="Title Text"/>
          <p:cNvSpPr txBox="1">
            <a:spLocks noGrp="1"/>
          </p:cNvSpPr>
          <p:nvPr>
            <p:ph type="title"/>
          </p:nvPr>
        </p:nvSpPr>
        <p:spPr>
          <a:xfrm>
            <a:off x="839787" y="457200"/>
            <a:ext cx="3932239" cy="1600200"/>
          </a:xfrm>
          <a:prstGeom prst="rect">
            <a:avLst/>
          </a:prstGeom>
        </p:spPr>
        <p:txBody>
          <a:bodyPr anchor="b"/>
          <a:lstStyle>
            <a:lvl1pPr>
              <a:defRPr sz="3200"/>
            </a:lvl1pPr>
          </a:lstStyle>
          <a:p>
            <a:r>
              <a:t>Title Text</a:t>
            </a:r>
          </a:p>
        </p:txBody>
      </p:sp>
      <p:sp>
        <p:nvSpPr>
          <p:cNvPr id="83" name="Picture Placeholder 2"/>
          <p:cNvSpPr>
            <a:spLocks noGrp="1"/>
          </p:cNvSpPr>
          <p:nvPr>
            <p:ph type="pic" sz="half" idx="21"/>
          </p:nvPr>
        </p:nvSpPr>
        <p:spPr>
          <a:xfrm>
            <a:off x="5183187" y="987425"/>
            <a:ext cx="6172201" cy="4873625"/>
          </a:xfrm>
          <a:prstGeom prst="rect">
            <a:avLst/>
          </a:prstGeom>
        </p:spPr>
        <p:txBody>
          <a:bodyPr lIns="91439" rIns="91439">
            <a:noAutofit/>
          </a:bodyPr>
          <a:lstStyle/>
          <a:p>
            <a:endParaRPr/>
          </a:p>
        </p:txBody>
      </p:sp>
      <p:sp>
        <p:nvSpPr>
          <p:cNvPr id="84" name="Body Level One…"/>
          <p:cNvSpPr txBox="1">
            <a:spLocks noGrp="1"/>
          </p:cNvSpPr>
          <p:nvPr>
            <p:ph type="body" sz="quarter" idx="1"/>
          </p:nvPr>
        </p:nvSpPr>
        <p:spPr>
          <a:xfrm>
            <a:off x="839787" y="2057400"/>
            <a:ext cx="3932239" cy="3811588"/>
          </a:xfrm>
          <a:prstGeom prst="rect">
            <a:avLst/>
          </a:prstGeom>
        </p:spPr>
        <p:txBody>
          <a:bodyPr/>
          <a:lstStyle>
            <a:lvl1pPr marL="0" indent="0">
              <a:buSzTx/>
              <a:buFontTx/>
              <a:buNone/>
              <a:defRPr sz="1600"/>
            </a:lvl1pPr>
            <a:lvl2pPr marL="0" indent="457200">
              <a:buSzTx/>
              <a:buFontTx/>
              <a:buNone/>
              <a:defRPr sz="1600"/>
            </a:lvl2pPr>
            <a:lvl3pPr marL="0" indent="914400">
              <a:buSzTx/>
              <a:buFontTx/>
              <a:buNone/>
              <a:defRPr sz="1600"/>
            </a:lvl3pPr>
            <a:lvl4pPr marL="0" indent="1371600">
              <a:buSzTx/>
              <a:buFontTx/>
              <a:buNone/>
              <a:defRPr sz="1600"/>
            </a:lvl4pPr>
            <a:lvl5pPr marL="0" indent="1828800">
              <a:buSzTx/>
              <a:buFontTx/>
              <a:buNone/>
              <a:defRPr sz="1600"/>
            </a:lvl5pPr>
          </a:lstStyle>
          <a:p>
            <a:r>
              <a:t>Body Level One</a:t>
            </a:r>
          </a:p>
          <a:p>
            <a:pPr lvl="1"/>
            <a:r>
              <a:t>Body Level Two</a:t>
            </a:r>
          </a:p>
          <a:p>
            <a:pPr lvl="2"/>
            <a:r>
              <a:t>Body Level Three</a:t>
            </a:r>
          </a:p>
          <a:p>
            <a:pPr lvl="3"/>
            <a:r>
              <a:t>Body Level Four</a:t>
            </a:r>
          </a:p>
          <a:p>
            <a:pPr lvl="4"/>
            <a:r>
              <a:t>Body Level Five</a:t>
            </a:r>
          </a:p>
        </p:txBody>
      </p:sp>
      <p:sp>
        <p:nvSpPr>
          <p:cNvPr id="8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type="tx">
  <p:cSld name="8_Title Slide">
    <p:spTree>
      <p:nvGrpSpPr>
        <p:cNvPr id="1" name=""/>
        <p:cNvGrpSpPr/>
        <p:nvPr/>
      </p:nvGrpSpPr>
      <p:grpSpPr>
        <a:xfrm>
          <a:off x="0" y="0"/>
          <a:ext cx="0" cy="0"/>
          <a:chOff x="0" y="0"/>
          <a:chExt cx="0" cy="0"/>
        </a:xfrm>
      </p:grpSpPr>
      <p:sp>
        <p:nvSpPr>
          <p:cNvPr id="92" name="Picture Placeholder 10"/>
          <p:cNvSpPr>
            <a:spLocks noGrp="1"/>
          </p:cNvSpPr>
          <p:nvPr>
            <p:ph type="pic" idx="21"/>
          </p:nvPr>
        </p:nvSpPr>
        <p:spPr>
          <a:xfrm>
            <a:off x="-1" y="-1"/>
            <a:ext cx="12192001" cy="6858001"/>
          </a:xfrm>
          <a:prstGeom prst="rect">
            <a:avLst/>
          </a:prstGeom>
        </p:spPr>
        <p:txBody>
          <a:bodyPr lIns="91439" rIns="91439">
            <a:noAutofit/>
          </a:bodyPr>
          <a:lstStyle/>
          <a:p>
            <a:endParaRPr/>
          </a:p>
        </p:txBody>
      </p:sp>
      <p:sp>
        <p:nvSpPr>
          <p:cNvPr id="93"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type="tx">
  <p:cSld name="23_Title Slide">
    <p:spTree>
      <p:nvGrpSpPr>
        <p:cNvPr id="1" name=""/>
        <p:cNvGrpSpPr/>
        <p:nvPr/>
      </p:nvGrpSpPr>
      <p:grpSpPr>
        <a:xfrm>
          <a:off x="0" y="0"/>
          <a:ext cx="0" cy="0"/>
          <a:chOff x="0" y="0"/>
          <a:chExt cx="0" cy="0"/>
        </a:xfrm>
      </p:grpSpPr>
      <p:sp>
        <p:nvSpPr>
          <p:cNvPr id="100" name="Picture Placeholder 13"/>
          <p:cNvSpPr>
            <a:spLocks noGrp="1"/>
          </p:cNvSpPr>
          <p:nvPr>
            <p:ph type="pic" idx="21"/>
          </p:nvPr>
        </p:nvSpPr>
        <p:spPr>
          <a:xfrm>
            <a:off x="1" y="0"/>
            <a:ext cx="9740897" cy="5962650"/>
          </a:xfrm>
          <a:prstGeom prst="rect">
            <a:avLst/>
          </a:prstGeom>
        </p:spPr>
        <p:txBody>
          <a:bodyPr lIns="91439" rIns="91439">
            <a:noAutofit/>
          </a:bodyPr>
          <a:lstStyle/>
          <a:p>
            <a:endParaRPr/>
          </a:p>
        </p:txBody>
      </p:sp>
      <p:sp>
        <p:nvSpPr>
          <p:cNvPr id="101"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name="29_Title Slide">
    <p:spTree>
      <p:nvGrpSpPr>
        <p:cNvPr id="1" name=""/>
        <p:cNvGrpSpPr/>
        <p:nvPr/>
      </p:nvGrpSpPr>
      <p:grpSpPr>
        <a:xfrm>
          <a:off x="0" y="0"/>
          <a:ext cx="0" cy="0"/>
          <a:chOff x="0" y="0"/>
          <a:chExt cx="0" cy="0"/>
        </a:xfrm>
      </p:grpSpPr>
      <p:sp>
        <p:nvSpPr>
          <p:cNvPr id="108" name="Picture Placeholder 6"/>
          <p:cNvSpPr>
            <a:spLocks noGrp="1"/>
          </p:cNvSpPr>
          <p:nvPr>
            <p:ph type="pic" idx="21"/>
          </p:nvPr>
        </p:nvSpPr>
        <p:spPr>
          <a:xfrm>
            <a:off x="1127759" y="1123950"/>
            <a:ext cx="9936482" cy="4610100"/>
          </a:xfrm>
          <a:prstGeom prst="rect">
            <a:avLst/>
          </a:prstGeom>
        </p:spPr>
        <p:txBody>
          <a:bodyPr lIns="91439" rIns="91439">
            <a:noAutofit/>
          </a:bodyPr>
          <a:lstStyle/>
          <a:p>
            <a:endParaRPr/>
          </a:p>
        </p:txBody>
      </p:sp>
      <p:sp>
        <p:nvSpPr>
          <p:cNvPr id="109"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3.xml><?xml version="1.0" encoding="utf-8"?>
<p:sldLayout xmlns:a="http://schemas.openxmlformats.org/drawingml/2006/main" xmlns:r="http://schemas.openxmlformats.org/officeDocument/2006/relationships" xmlns:p="http://schemas.openxmlformats.org/presentationml/2006/main" type="tx">
  <p:cSld name="33_Title Slide">
    <p:spTree>
      <p:nvGrpSpPr>
        <p:cNvPr id="1" name=""/>
        <p:cNvGrpSpPr/>
        <p:nvPr/>
      </p:nvGrpSpPr>
      <p:grpSpPr>
        <a:xfrm>
          <a:off x="0" y="0"/>
          <a:ext cx="0" cy="0"/>
          <a:chOff x="0" y="0"/>
          <a:chExt cx="0" cy="0"/>
        </a:xfrm>
      </p:grpSpPr>
      <p:sp>
        <p:nvSpPr>
          <p:cNvPr id="116" name="Picture Placeholder 3"/>
          <p:cNvSpPr>
            <a:spLocks noGrp="1"/>
          </p:cNvSpPr>
          <p:nvPr>
            <p:ph type="pic" idx="21"/>
          </p:nvPr>
        </p:nvSpPr>
        <p:spPr>
          <a:xfrm>
            <a:off x="-1" y="0"/>
            <a:ext cx="6826173" cy="6857999"/>
          </a:xfrm>
          <a:prstGeom prst="rect">
            <a:avLst/>
          </a:prstGeom>
        </p:spPr>
        <p:txBody>
          <a:bodyPr lIns="91439" rIns="91439">
            <a:noAutofit/>
          </a:bodyPr>
          <a:lstStyle/>
          <a:p>
            <a:endParaRPr/>
          </a:p>
        </p:txBody>
      </p:sp>
      <p:sp>
        <p:nvSpPr>
          <p:cNvPr id="117"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4.xml><?xml version="1.0" encoding="utf-8"?>
<p:sldLayout xmlns:a="http://schemas.openxmlformats.org/drawingml/2006/main" xmlns:r="http://schemas.openxmlformats.org/officeDocument/2006/relationships" xmlns:p="http://schemas.openxmlformats.org/presentationml/2006/main" type="tx">
  <p:cSld name="3_Title Slide">
    <p:bg>
      <p:bgPr>
        <a:gradFill flip="none" rotWithShape="1">
          <a:gsLst>
            <a:gs pos="1000">
              <a:srgbClr val="FFFFFF"/>
            </a:gs>
            <a:gs pos="100000">
              <a:srgbClr val="F5F5F5"/>
            </a:gs>
          </a:gsLst>
          <a:lin ang="5400000" scaled="0"/>
        </a:gradFill>
        <a:effectLst/>
      </p:bgPr>
    </p:bg>
    <p:spTree>
      <p:nvGrpSpPr>
        <p:cNvPr id="1" name=""/>
        <p:cNvGrpSpPr/>
        <p:nvPr/>
      </p:nvGrpSpPr>
      <p:grpSpPr>
        <a:xfrm>
          <a:off x="0" y="0"/>
          <a:ext cx="0" cy="0"/>
          <a:chOff x="0" y="0"/>
          <a:chExt cx="0" cy="0"/>
        </a:xfrm>
      </p:grpSpPr>
      <p:sp>
        <p:nvSpPr>
          <p:cNvPr id="124" name="Picture Placeholder 3"/>
          <p:cNvSpPr>
            <a:spLocks noGrp="1"/>
          </p:cNvSpPr>
          <p:nvPr>
            <p:ph type="pic" sz="half" idx="21"/>
          </p:nvPr>
        </p:nvSpPr>
        <p:spPr>
          <a:xfrm>
            <a:off x="7088923" y="508820"/>
            <a:ext cx="3701848" cy="5184057"/>
          </a:xfrm>
          <a:prstGeom prst="rect">
            <a:avLst/>
          </a:prstGeom>
          <a:ln w="127000">
            <a:solidFill>
              <a:srgbClr val="FAFAFA"/>
            </a:solidFill>
            <a:miter lim="800000"/>
          </a:ln>
        </p:spPr>
        <p:txBody>
          <a:bodyPr lIns="91439" rIns="91439">
            <a:noAutofit/>
          </a:bodyPr>
          <a:lstStyle/>
          <a:p>
            <a:endParaRPr/>
          </a:p>
        </p:txBody>
      </p:sp>
      <p:sp>
        <p:nvSpPr>
          <p:cNvPr id="125"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5.xml><?xml version="1.0" encoding="utf-8"?>
<p:sldLayout xmlns:a="http://schemas.openxmlformats.org/drawingml/2006/main" xmlns:r="http://schemas.openxmlformats.org/officeDocument/2006/relationships" xmlns:p="http://schemas.openxmlformats.org/presentationml/2006/main" type="tx">
  <p:cSld name="48_Title Slide">
    <p:spTree>
      <p:nvGrpSpPr>
        <p:cNvPr id="1" name=""/>
        <p:cNvGrpSpPr/>
        <p:nvPr/>
      </p:nvGrpSpPr>
      <p:grpSpPr>
        <a:xfrm>
          <a:off x="0" y="0"/>
          <a:ext cx="0" cy="0"/>
          <a:chOff x="0" y="0"/>
          <a:chExt cx="0" cy="0"/>
        </a:xfrm>
      </p:grpSpPr>
      <p:sp>
        <p:nvSpPr>
          <p:cNvPr id="132" name="Picture Placeholder 3"/>
          <p:cNvSpPr>
            <a:spLocks noGrp="1"/>
          </p:cNvSpPr>
          <p:nvPr>
            <p:ph type="pic" idx="21"/>
          </p:nvPr>
        </p:nvSpPr>
        <p:spPr>
          <a:xfrm>
            <a:off x="3452648" y="-3"/>
            <a:ext cx="8739352" cy="6858001"/>
          </a:xfrm>
          <a:prstGeom prst="rect">
            <a:avLst/>
          </a:prstGeom>
        </p:spPr>
        <p:txBody>
          <a:bodyPr lIns="91439" rIns="91439">
            <a:noAutofit/>
          </a:bodyPr>
          <a:lstStyle/>
          <a:p>
            <a:endParaRPr/>
          </a:p>
        </p:txBody>
      </p:sp>
      <p:sp>
        <p:nvSpPr>
          <p:cNvPr id="133"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6.xml><?xml version="1.0" encoding="utf-8"?>
<p:sldLayout xmlns:a="http://schemas.openxmlformats.org/drawingml/2006/main" xmlns:r="http://schemas.openxmlformats.org/officeDocument/2006/relationships" xmlns:p="http://schemas.openxmlformats.org/presentationml/2006/main" type="tx">
  <p:cSld name="25_Title Slide">
    <p:spTree>
      <p:nvGrpSpPr>
        <p:cNvPr id="1" name=""/>
        <p:cNvGrpSpPr/>
        <p:nvPr/>
      </p:nvGrpSpPr>
      <p:grpSpPr>
        <a:xfrm>
          <a:off x="0" y="0"/>
          <a:ext cx="0" cy="0"/>
          <a:chOff x="0" y="0"/>
          <a:chExt cx="0" cy="0"/>
        </a:xfrm>
      </p:grpSpPr>
      <p:sp>
        <p:nvSpPr>
          <p:cNvPr id="140" name="Picture Placeholder 2"/>
          <p:cNvSpPr>
            <a:spLocks noGrp="1"/>
          </p:cNvSpPr>
          <p:nvPr>
            <p:ph type="pic" sz="quarter" idx="21"/>
          </p:nvPr>
        </p:nvSpPr>
        <p:spPr>
          <a:xfrm>
            <a:off x="6096000" y="933450"/>
            <a:ext cx="4962146" cy="2495550"/>
          </a:xfrm>
          <a:prstGeom prst="rect">
            <a:avLst/>
          </a:prstGeom>
        </p:spPr>
        <p:txBody>
          <a:bodyPr lIns="91439" rIns="91439">
            <a:noAutofit/>
          </a:bodyPr>
          <a:lstStyle/>
          <a:p>
            <a:endParaRPr/>
          </a:p>
        </p:txBody>
      </p:sp>
      <p:sp>
        <p:nvSpPr>
          <p:cNvPr id="141"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1">
          <a:blip r:embed="rId18" cstate="screen">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Text"/>
          <p:cNvSpPr txBox="1">
            <a:spLocks noGrp="1"/>
          </p:cNvSpPr>
          <p:nvPr>
            <p:ph type="title"/>
          </p:nvPr>
        </p:nvSpPr>
        <p:spPr>
          <a:xfrm>
            <a:off x="838200" y="365125"/>
            <a:ext cx="10515600" cy="132556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nchor="ctr">
            <a:normAutofit/>
          </a:bodyPr>
          <a:lstStyle/>
          <a:p>
            <a:r>
              <a:t>Title Text</a:t>
            </a:r>
          </a:p>
        </p:txBody>
      </p:sp>
      <p:sp>
        <p:nvSpPr>
          <p:cNvPr id="3" name="Body Level One…"/>
          <p:cNvSpPr txBox="1">
            <a:spLocks noGrp="1"/>
          </p:cNvSpPr>
          <p:nvPr>
            <p:ph type="body" idx="1"/>
          </p:nvPr>
        </p:nvSpPr>
        <p:spPr>
          <a:xfrm>
            <a:off x="838200" y="1825625"/>
            <a:ext cx="10515600" cy="435133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normAutofit/>
          </a:bodyPr>
          <a:lstStyle/>
          <a:p>
            <a:r>
              <a:t>Body Level One</a:t>
            </a:r>
          </a:p>
          <a:p>
            <a:pPr lvl="1"/>
            <a:r>
              <a:t>Body Level Two</a:t>
            </a:r>
          </a:p>
          <a:p>
            <a:pPr lvl="2"/>
            <a:r>
              <a:t>Body Level Three</a:t>
            </a:r>
          </a:p>
          <a:p>
            <a:pPr lvl="3"/>
            <a:r>
              <a:t>Body Level Four</a:t>
            </a:r>
          </a:p>
          <a:p>
            <a:pPr lvl="4"/>
            <a:r>
              <a:t>Body Level Five</a:t>
            </a:r>
          </a:p>
        </p:txBody>
      </p:sp>
      <p:sp>
        <p:nvSpPr>
          <p:cNvPr id="4" name="Slide Number"/>
          <p:cNvSpPr txBox="1">
            <a:spLocks noGrp="1"/>
          </p:cNvSpPr>
          <p:nvPr>
            <p:ph type="sldNum" sz="quarter" idx="2"/>
          </p:nvPr>
        </p:nvSpPr>
        <p:spPr>
          <a:xfrm>
            <a:off x="11095176" y="6414760"/>
            <a:ext cx="258624" cy="248305"/>
          </a:xfrm>
          <a:prstGeom prst="rect">
            <a:avLst/>
          </a:prstGeom>
          <a:ln w="12700">
            <a:miter lim="400000"/>
          </a:ln>
        </p:spPr>
        <p:txBody>
          <a:bodyPr wrap="none" lIns="45719" rIns="45719" anchor="ctr">
            <a:spAutoFit/>
          </a:bodyPr>
          <a:lstStyle>
            <a:lvl1pPr algn="r">
              <a:defRPr sz="1200">
                <a:solidFill>
                  <a:srgbClr val="888888"/>
                </a:solidFill>
              </a:defRPr>
            </a:lvl1pPr>
          </a:lstStyle>
          <a:p>
            <a:fld id="{86CB4B4D-7CA3-9044-876B-883B54F8677D}" type="slidenum">
              <a:t>‹#›</a:t>
            </a:fld>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p:transition spd="med"/>
  <p:txStyles>
    <p:titleStyle>
      <a:lvl1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9pPr>
    </p:titleStyle>
    <p:bodyStyle>
      <a:lvl1pPr marL="228600" marR="0" indent="-228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1pPr>
      <a:lvl2pPr marL="723900" marR="0" indent="-2667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2pPr>
      <a:lvl3pPr marL="1234439" marR="0" indent="-320039"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3pPr>
      <a:lvl4pPr marL="1727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4pPr>
      <a:lvl5pPr marL="21844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5pPr>
      <a:lvl6pPr marL="26416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6pPr>
      <a:lvl7pPr marL="30988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7pPr>
      <a:lvl8pPr marL="35560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8pPr>
      <a:lvl9pPr marL="4013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9pPr>
    </p:bodyStyle>
    <p:otherStyle>
      <a:lvl1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1pPr>
      <a:lvl2pPr marL="0" marR="0" indent="4572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2pPr>
      <a:lvl3pPr marL="0" marR="0" indent="9144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3pPr>
      <a:lvl4pPr marL="0" marR="0" indent="13716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4pPr>
      <a:lvl5pPr marL="0" marR="0" indent="18288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5pPr>
      <a:lvl6pPr marL="0" marR="0" indent="22860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6pPr>
      <a:lvl7pPr marL="0" marR="0" indent="27432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7pPr>
      <a:lvl8pPr marL="0" marR="0" indent="32004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8pPr>
      <a:lvl9pPr marL="0" marR="0" indent="36576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0.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2.xml"/><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3.xml"/><Relationship Id="rId5" Type="http://schemas.openxmlformats.org/officeDocument/2006/relationships/image" Target="../media/image8.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3.xml"/><Relationship Id="rId5" Type="http://schemas.openxmlformats.org/officeDocument/2006/relationships/image" Target="../media/image8.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3.xml"/><Relationship Id="rId5" Type="http://schemas.openxmlformats.org/officeDocument/2006/relationships/image" Target="../media/image8.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3.xml"/><Relationship Id="rId5" Type="http://schemas.openxmlformats.org/officeDocument/2006/relationships/image" Target="../media/image8.pn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3.xml"/><Relationship Id="rId5" Type="http://schemas.openxmlformats.org/officeDocument/2006/relationships/image" Target="../media/image8.pn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3.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3.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jpeg"/><Relationship Id="rId1" Type="http://schemas.openxmlformats.org/officeDocument/2006/relationships/slideLayout" Target="../slideLayouts/slideLayout13.xml"/><Relationship Id="rId5" Type="http://schemas.openxmlformats.org/officeDocument/2006/relationships/image" Target="../media/image8.png"/><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jpeg"/><Relationship Id="rId1" Type="http://schemas.openxmlformats.org/officeDocument/2006/relationships/slideLayout" Target="../slideLayouts/slideLayout13.xml"/><Relationship Id="rId5" Type="http://schemas.openxmlformats.org/officeDocument/2006/relationships/image" Target="../media/image7.png"/><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2.jpeg"/><Relationship Id="rId1" Type="http://schemas.openxmlformats.org/officeDocument/2006/relationships/slideLayout" Target="../slideLayouts/slideLayout13.xml"/><Relationship Id="rId5" Type="http://schemas.openxmlformats.org/officeDocument/2006/relationships/image" Target="../media/image7.png"/><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2.jpeg"/><Relationship Id="rId1" Type="http://schemas.openxmlformats.org/officeDocument/2006/relationships/slideLayout" Target="../slideLayouts/slideLayout13.xml"/><Relationship Id="rId5" Type="http://schemas.openxmlformats.org/officeDocument/2006/relationships/image" Target="../media/image7.png"/><Relationship Id="rId4" Type="http://schemas.openxmlformats.org/officeDocument/2006/relationships/image" Target="../media/image8.pn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2.jpeg"/><Relationship Id="rId1" Type="http://schemas.openxmlformats.org/officeDocument/2006/relationships/slideLayout" Target="../slideLayouts/slideLayout13.xml"/><Relationship Id="rId5" Type="http://schemas.openxmlformats.org/officeDocument/2006/relationships/image" Target="../media/image7.png"/><Relationship Id="rId4" Type="http://schemas.openxmlformats.org/officeDocument/2006/relationships/image" Target="../media/image8.pn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jpeg"/><Relationship Id="rId1" Type="http://schemas.openxmlformats.org/officeDocument/2006/relationships/slideLayout" Target="../slideLayouts/slideLayout13.xml"/><Relationship Id="rId5" Type="http://schemas.openxmlformats.org/officeDocument/2006/relationships/image" Target="../media/image7.png"/><Relationship Id="rId4" Type="http://schemas.openxmlformats.org/officeDocument/2006/relationships/image" Target="../media/image8.pn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jpeg"/><Relationship Id="rId1" Type="http://schemas.openxmlformats.org/officeDocument/2006/relationships/slideLayout" Target="../slideLayouts/slideLayout13.xml"/><Relationship Id="rId5" Type="http://schemas.openxmlformats.org/officeDocument/2006/relationships/image" Target="../media/image7.png"/><Relationship Id="rId4" Type="http://schemas.openxmlformats.org/officeDocument/2006/relationships/image" Target="../media/image8.pn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jpeg"/><Relationship Id="rId1" Type="http://schemas.openxmlformats.org/officeDocument/2006/relationships/slideLayout" Target="../slideLayouts/slideLayout13.xml"/><Relationship Id="rId5" Type="http://schemas.openxmlformats.org/officeDocument/2006/relationships/image" Target="../media/image7.png"/><Relationship Id="rId4" Type="http://schemas.openxmlformats.org/officeDocument/2006/relationships/image" Target="../media/image8.pn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jpeg"/><Relationship Id="rId1" Type="http://schemas.openxmlformats.org/officeDocument/2006/relationships/slideLayout" Target="../slideLayouts/slideLayout13.xml"/><Relationship Id="rId5" Type="http://schemas.openxmlformats.org/officeDocument/2006/relationships/image" Target="../media/image7.png"/><Relationship Id="rId4" Type="http://schemas.openxmlformats.org/officeDocument/2006/relationships/image" Target="../media/image8.pn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jpeg"/><Relationship Id="rId1" Type="http://schemas.openxmlformats.org/officeDocument/2006/relationships/slideLayout" Target="../slideLayouts/slideLayout13.xml"/><Relationship Id="rId5" Type="http://schemas.openxmlformats.org/officeDocument/2006/relationships/image" Target="../media/image7.png"/><Relationship Id="rId4" Type="http://schemas.openxmlformats.org/officeDocument/2006/relationships/image" Target="../media/image8.pn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jpeg"/><Relationship Id="rId1" Type="http://schemas.openxmlformats.org/officeDocument/2006/relationships/slideLayout" Target="../slideLayouts/slideLayout13.xml"/><Relationship Id="rId5" Type="http://schemas.openxmlformats.org/officeDocument/2006/relationships/image" Target="../media/image7.png"/><Relationship Id="rId4" Type="http://schemas.openxmlformats.org/officeDocument/2006/relationships/image" Target="../media/image8.png"/></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3.jpeg"/><Relationship Id="rId1" Type="http://schemas.openxmlformats.org/officeDocument/2006/relationships/slideLayout" Target="../slideLayouts/slideLayout13.xml"/><Relationship Id="rId5" Type="http://schemas.openxmlformats.org/officeDocument/2006/relationships/image" Target="../media/image8.png"/><Relationship Id="rId4" Type="http://schemas.openxmlformats.org/officeDocument/2006/relationships/image" Target="../media/image7.png"/></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3.jpeg"/><Relationship Id="rId1" Type="http://schemas.openxmlformats.org/officeDocument/2006/relationships/slideLayout" Target="../slideLayouts/slideLayout13.xml"/><Relationship Id="rId5" Type="http://schemas.openxmlformats.org/officeDocument/2006/relationships/image" Target="../media/image8.png"/><Relationship Id="rId4" Type="http://schemas.openxmlformats.org/officeDocument/2006/relationships/image" Target="../media/image7.png"/></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3.jpeg"/><Relationship Id="rId1" Type="http://schemas.openxmlformats.org/officeDocument/2006/relationships/slideLayout" Target="../slideLayouts/slideLayout13.xml"/><Relationship Id="rId5" Type="http://schemas.openxmlformats.org/officeDocument/2006/relationships/image" Target="../media/image8.png"/><Relationship Id="rId4" Type="http://schemas.openxmlformats.org/officeDocument/2006/relationships/image" Target="../media/image7.png"/></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3.jpeg"/><Relationship Id="rId1" Type="http://schemas.openxmlformats.org/officeDocument/2006/relationships/slideLayout" Target="../slideLayouts/slideLayout13.xml"/><Relationship Id="rId5" Type="http://schemas.openxmlformats.org/officeDocument/2006/relationships/image" Target="../media/image8.png"/><Relationship Id="rId4" Type="http://schemas.openxmlformats.org/officeDocument/2006/relationships/image" Target="../media/image7.png"/></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4.jpeg"/><Relationship Id="rId1" Type="http://schemas.openxmlformats.org/officeDocument/2006/relationships/slideLayout" Target="../slideLayouts/slideLayout13.xml"/><Relationship Id="rId5" Type="http://schemas.openxmlformats.org/officeDocument/2006/relationships/image" Target="../media/image8.png"/><Relationship Id="rId4" Type="http://schemas.openxmlformats.org/officeDocument/2006/relationships/image" Target="../media/image7.png"/></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5.jpeg"/><Relationship Id="rId1" Type="http://schemas.openxmlformats.org/officeDocument/2006/relationships/slideLayout" Target="../slideLayouts/slideLayout13.xml"/><Relationship Id="rId5" Type="http://schemas.openxmlformats.org/officeDocument/2006/relationships/image" Target="../media/image8.png"/><Relationship Id="rId4" Type="http://schemas.openxmlformats.org/officeDocument/2006/relationships/image" Target="../media/image7.png"/></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5.jpeg"/><Relationship Id="rId1" Type="http://schemas.openxmlformats.org/officeDocument/2006/relationships/slideLayout" Target="../slideLayouts/slideLayout13.xml"/><Relationship Id="rId5" Type="http://schemas.openxmlformats.org/officeDocument/2006/relationships/image" Target="../media/image8.png"/><Relationship Id="rId4" Type="http://schemas.openxmlformats.org/officeDocument/2006/relationships/image" Target="../media/image7.png"/></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5.jpeg"/><Relationship Id="rId1" Type="http://schemas.openxmlformats.org/officeDocument/2006/relationships/slideLayout" Target="../slideLayouts/slideLayout13.xml"/><Relationship Id="rId5" Type="http://schemas.openxmlformats.org/officeDocument/2006/relationships/image" Target="../media/image8.png"/><Relationship Id="rId4" Type="http://schemas.openxmlformats.org/officeDocument/2006/relationships/image" Target="../media/image7.png"/></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6.jpeg"/><Relationship Id="rId1" Type="http://schemas.openxmlformats.org/officeDocument/2006/relationships/slideLayout" Target="../slideLayouts/slideLayout13.xml"/><Relationship Id="rId5" Type="http://schemas.openxmlformats.org/officeDocument/2006/relationships/image" Target="../media/image8.png"/><Relationship Id="rId4" Type="http://schemas.openxmlformats.org/officeDocument/2006/relationships/image" Target="../media/image7.png"/></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7.jpeg"/><Relationship Id="rId1" Type="http://schemas.openxmlformats.org/officeDocument/2006/relationships/slideLayout" Target="../slideLayouts/slideLayout13.xml"/><Relationship Id="rId5" Type="http://schemas.openxmlformats.org/officeDocument/2006/relationships/image" Target="../media/image8.png"/><Relationship Id="rId4" Type="http://schemas.openxmlformats.org/officeDocument/2006/relationships/image" Target="../media/image7.png"/></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7.jpeg"/><Relationship Id="rId1" Type="http://schemas.openxmlformats.org/officeDocument/2006/relationships/slideLayout" Target="../slideLayouts/slideLayout13.xml"/><Relationship Id="rId5" Type="http://schemas.openxmlformats.org/officeDocument/2006/relationships/image" Target="../media/image8.png"/><Relationship Id="rId4" Type="http://schemas.openxmlformats.org/officeDocument/2006/relationships/image" Target="../media/image7.png"/></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7.jpeg"/><Relationship Id="rId1" Type="http://schemas.openxmlformats.org/officeDocument/2006/relationships/slideLayout" Target="../slideLayouts/slideLayout13.xml"/><Relationship Id="rId5" Type="http://schemas.openxmlformats.org/officeDocument/2006/relationships/image" Target="../media/image8.png"/><Relationship Id="rId4" Type="http://schemas.openxmlformats.org/officeDocument/2006/relationships/image" Target="../media/image7.png"/></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8.jpeg"/><Relationship Id="rId1" Type="http://schemas.openxmlformats.org/officeDocument/2006/relationships/slideLayout" Target="../slideLayouts/slideLayout13.xml"/><Relationship Id="rId5" Type="http://schemas.openxmlformats.org/officeDocument/2006/relationships/image" Target="../media/image8.png"/><Relationship Id="rId4" Type="http://schemas.openxmlformats.org/officeDocument/2006/relationships/image" Target="../media/image7.png"/></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9.jpeg"/><Relationship Id="rId1" Type="http://schemas.openxmlformats.org/officeDocument/2006/relationships/slideLayout" Target="../slideLayouts/slideLayout13.xml"/><Relationship Id="rId5" Type="http://schemas.openxmlformats.org/officeDocument/2006/relationships/image" Target="../media/image8.png"/><Relationship Id="rId4" Type="http://schemas.openxmlformats.org/officeDocument/2006/relationships/image" Target="../media/image7.png"/></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0.jpeg"/><Relationship Id="rId1" Type="http://schemas.openxmlformats.org/officeDocument/2006/relationships/slideLayout" Target="../slideLayouts/slideLayout13.xml"/><Relationship Id="rId5" Type="http://schemas.openxmlformats.org/officeDocument/2006/relationships/image" Target="../media/image8.png"/><Relationship Id="rId4" Type="http://schemas.openxmlformats.org/officeDocument/2006/relationships/image" Target="../media/image7.png"/></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1.jpeg"/><Relationship Id="rId1" Type="http://schemas.openxmlformats.org/officeDocument/2006/relationships/slideLayout" Target="../slideLayouts/slideLayout13.xml"/><Relationship Id="rId5" Type="http://schemas.openxmlformats.org/officeDocument/2006/relationships/image" Target="../media/image8.png"/><Relationship Id="rId4" Type="http://schemas.openxmlformats.org/officeDocument/2006/relationships/image" Target="../media/image7.png"/></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0.jpeg"/><Relationship Id="rId1" Type="http://schemas.openxmlformats.org/officeDocument/2006/relationships/slideLayout" Target="../slideLayouts/slideLayout13.xml"/><Relationship Id="rId5" Type="http://schemas.openxmlformats.org/officeDocument/2006/relationships/image" Target="../media/image8.png"/><Relationship Id="rId4" Type="http://schemas.openxmlformats.org/officeDocument/2006/relationships/image" Target="../media/image7.png"/></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8.jpeg"/><Relationship Id="rId1" Type="http://schemas.openxmlformats.org/officeDocument/2006/relationships/slideLayout" Target="../slideLayouts/slideLayout13.xml"/><Relationship Id="rId5" Type="http://schemas.openxmlformats.org/officeDocument/2006/relationships/image" Target="../media/image8.png"/><Relationship Id="rId4" Type="http://schemas.openxmlformats.org/officeDocument/2006/relationships/image" Target="../media/image7.png"/></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1.jpeg"/><Relationship Id="rId1" Type="http://schemas.openxmlformats.org/officeDocument/2006/relationships/slideLayout" Target="../slideLayouts/slideLayout13.xml"/><Relationship Id="rId5" Type="http://schemas.openxmlformats.org/officeDocument/2006/relationships/image" Target="../media/image8.png"/><Relationship Id="rId4" Type="http://schemas.openxmlformats.org/officeDocument/2006/relationships/image" Target="../media/image7.png"/></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2.jpeg"/><Relationship Id="rId1" Type="http://schemas.openxmlformats.org/officeDocument/2006/relationships/slideLayout" Target="../slideLayouts/slideLayout13.xml"/><Relationship Id="rId5" Type="http://schemas.openxmlformats.org/officeDocument/2006/relationships/image" Target="../media/image8.png"/><Relationship Id="rId4" Type="http://schemas.openxmlformats.org/officeDocument/2006/relationships/image" Target="../media/image7.png"/></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2.jpeg"/><Relationship Id="rId1" Type="http://schemas.openxmlformats.org/officeDocument/2006/relationships/slideLayout" Target="../slideLayouts/slideLayout13.xml"/><Relationship Id="rId5" Type="http://schemas.openxmlformats.org/officeDocument/2006/relationships/image" Target="../media/image8.png"/><Relationship Id="rId4" Type="http://schemas.openxmlformats.org/officeDocument/2006/relationships/image" Target="../media/image7.png"/></Relationships>
</file>

<file path=ppt/slides/_rels/slide4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15.xml"/><Relationship Id="rId5" Type="http://schemas.openxmlformats.org/officeDocument/2006/relationships/image" Target="../media/image26.png"/><Relationship Id="rId4" Type="http://schemas.openxmlformats.org/officeDocument/2006/relationships/image" Target="../media/image2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2" name="Group 16"/>
          <p:cNvGrpSpPr/>
          <p:nvPr/>
        </p:nvGrpSpPr>
        <p:grpSpPr>
          <a:xfrm>
            <a:off x="321732" y="-1"/>
            <a:ext cx="2024827" cy="1879601"/>
            <a:chOff x="0" y="0"/>
            <a:chExt cx="2024825" cy="1879600"/>
          </a:xfrm>
        </p:grpSpPr>
        <p:sp>
          <p:nvSpPr>
            <p:cNvPr id="150" name="Parallelogram 14"/>
            <p:cNvSpPr/>
            <p:nvPr/>
          </p:nvSpPr>
          <p:spPr>
            <a:xfrm>
              <a:off x="-1" y="-1"/>
              <a:ext cx="1821627" cy="1100668"/>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12725" y="0"/>
                  </a:lnTo>
                  <a:lnTo>
                    <a:pt x="21600" y="0"/>
                  </a:lnTo>
                  <a:lnTo>
                    <a:pt x="8875" y="21600"/>
                  </a:lnTo>
                  <a:close/>
                </a:path>
              </a:pathLst>
            </a:custGeom>
            <a:solidFill>
              <a:srgbClr val="FFFFFF">
                <a:alpha val="7000"/>
              </a:srgbClr>
            </a:solidFill>
            <a:ln w="12700" cap="flat">
              <a:noFill/>
              <a:miter lim="400000"/>
            </a:ln>
            <a:effectLst/>
          </p:spPr>
          <p:txBody>
            <a:bodyPr wrap="square" lIns="45719" tIns="45719" rIns="45719" bIns="45719" numCol="1" anchor="ctr">
              <a:noAutofit/>
            </a:bodyPr>
            <a:lstStyle/>
            <a:p>
              <a:pPr algn="ctr">
                <a:defRPr>
                  <a:solidFill>
                    <a:srgbClr val="FFFFFF"/>
                  </a:solidFill>
                </a:defRPr>
              </a:pPr>
              <a:endParaRPr/>
            </a:p>
          </p:txBody>
        </p:sp>
        <p:sp>
          <p:nvSpPr>
            <p:cNvPr id="151" name="Parallelogram 15"/>
            <p:cNvSpPr/>
            <p:nvPr/>
          </p:nvSpPr>
          <p:spPr>
            <a:xfrm>
              <a:off x="203199" y="778932"/>
              <a:ext cx="1821627" cy="1100668"/>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12725" y="0"/>
                  </a:lnTo>
                  <a:lnTo>
                    <a:pt x="21600" y="0"/>
                  </a:lnTo>
                  <a:lnTo>
                    <a:pt x="8875" y="21600"/>
                  </a:lnTo>
                  <a:close/>
                </a:path>
              </a:pathLst>
            </a:custGeom>
            <a:solidFill>
              <a:srgbClr val="FFFFFF">
                <a:alpha val="7000"/>
              </a:srgbClr>
            </a:solidFill>
            <a:ln w="12700" cap="flat">
              <a:noFill/>
              <a:miter lim="400000"/>
            </a:ln>
            <a:effectLst/>
          </p:spPr>
          <p:txBody>
            <a:bodyPr wrap="square" lIns="45719" tIns="45719" rIns="45719" bIns="45719" numCol="1" anchor="ctr">
              <a:noAutofit/>
            </a:bodyPr>
            <a:lstStyle/>
            <a:p>
              <a:pPr algn="ctr">
                <a:defRPr>
                  <a:solidFill>
                    <a:srgbClr val="FFFFFF"/>
                  </a:solidFill>
                </a:defRPr>
              </a:pPr>
              <a:endParaRPr/>
            </a:p>
          </p:txBody>
        </p:sp>
      </p:grpSp>
      <p:sp>
        <p:nvSpPr>
          <p:cNvPr id="153" name="Isosceles Triangle 25"/>
          <p:cNvSpPr/>
          <p:nvPr/>
        </p:nvSpPr>
        <p:spPr>
          <a:xfrm flipV="1">
            <a:off x="4889591" y="-44450"/>
            <a:ext cx="1549310" cy="206375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11331" y="0"/>
                </a:lnTo>
                <a:lnTo>
                  <a:pt x="21600" y="21534"/>
                </a:lnTo>
                <a:lnTo>
                  <a:pt x="0" y="21600"/>
                </a:lnTo>
                <a:close/>
              </a:path>
            </a:pathLst>
          </a:custGeom>
          <a:solidFill>
            <a:srgbClr val="2D3956"/>
          </a:solidFill>
          <a:ln w="12700">
            <a:miter lim="400000"/>
          </a:ln>
        </p:spPr>
        <p:txBody>
          <a:bodyPr lIns="45719" rIns="45719" anchor="ctr"/>
          <a:lstStyle/>
          <a:p>
            <a:pPr algn="ctr">
              <a:defRPr>
                <a:solidFill>
                  <a:srgbClr val="FFFFFF"/>
                </a:solidFill>
              </a:defRPr>
            </a:pPr>
            <a:endParaRPr/>
          </a:p>
        </p:txBody>
      </p:sp>
      <p:sp>
        <p:nvSpPr>
          <p:cNvPr id="154" name="TextBox 29"/>
          <p:cNvSpPr txBox="1"/>
          <p:nvPr/>
        </p:nvSpPr>
        <p:spPr>
          <a:xfrm>
            <a:off x="6646405" y="3814574"/>
            <a:ext cx="4795024" cy="4597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400">
                <a:solidFill>
                  <a:srgbClr val="2D3956"/>
                </a:solidFill>
                <a:latin typeface="Tajawal Medium"/>
                <a:ea typeface="Tajawal Medium"/>
                <a:cs typeface="Tajawal Medium"/>
                <a:sym typeface="Tajawal Medium"/>
              </a:defRPr>
            </a:lvl1pPr>
          </a:lstStyle>
          <a:p>
            <a:r>
              <a:t>by Samara Jasim</a:t>
            </a:r>
          </a:p>
        </p:txBody>
      </p:sp>
      <p:sp>
        <p:nvSpPr>
          <p:cNvPr id="155" name="Rectangle 43"/>
          <p:cNvSpPr/>
          <p:nvPr/>
        </p:nvSpPr>
        <p:spPr>
          <a:xfrm>
            <a:off x="-57151" y="-19050"/>
            <a:ext cx="7452001" cy="6912000"/>
          </a:xfrm>
          <a:custGeom>
            <a:avLst/>
            <a:gdLst/>
            <a:ahLst/>
            <a:cxnLst>
              <a:cxn ang="0">
                <a:pos x="wd2" y="hd2"/>
              </a:cxn>
              <a:cxn ang="5400000">
                <a:pos x="wd2" y="hd2"/>
              </a:cxn>
              <a:cxn ang="10800000">
                <a:pos x="wd2" y="hd2"/>
              </a:cxn>
              <a:cxn ang="16200000">
                <a:pos x="wd2" y="hd2"/>
              </a:cxn>
            </a:cxnLst>
            <a:rect l="0" t="0" r="r" b="b"/>
            <a:pathLst>
              <a:path w="21600" h="21600" extrusionOk="0">
                <a:moveTo>
                  <a:pt x="112" y="59"/>
                </a:moveTo>
                <a:lnTo>
                  <a:pt x="13898" y="0"/>
                </a:lnTo>
                <a:lnTo>
                  <a:pt x="21600" y="21541"/>
                </a:lnTo>
                <a:lnTo>
                  <a:pt x="0" y="21600"/>
                </a:lnTo>
                <a:lnTo>
                  <a:pt x="112" y="59"/>
                </a:lnTo>
                <a:close/>
              </a:path>
            </a:pathLst>
          </a:custGeom>
          <a:blipFill>
            <a:blip r:embed="rId2" cstate="screen">
              <a:extLst>
                <a:ext uri="{28A0092B-C50C-407E-A947-70E740481C1C}">
                  <a14:useLocalDpi xmlns:a14="http://schemas.microsoft.com/office/drawing/2010/main"/>
                </a:ext>
              </a:extLst>
            </a:blip>
            <a:stretch>
              <a:fillRect/>
            </a:stretch>
          </a:blipFill>
          <a:ln w="12700">
            <a:miter lim="400000"/>
          </a:ln>
        </p:spPr>
        <p:txBody>
          <a:bodyPr lIns="45719" rIns="45719" anchor="ctr"/>
          <a:lstStyle/>
          <a:p>
            <a:pPr algn="ctr">
              <a:defRPr>
                <a:solidFill>
                  <a:srgbClr val="FFFFFF"/>
                </a:solidFill>
              </a:defRPr>
            </a:pPr>
            <a:endParaRPr/>
          </a:p>
        </p:txBody>
      </p:sp>
      <p:sp>
        <p:nvSpPr>
          <p:cNvPr id="156" name="TextBox 30"/>
          <p:cNvSpPr txBox="1"/>
          <p:nvPr/>
        </p:nvSpPr>
        <p:spPr>
          <a:xfrm>
            <a:off x="6259238" y="3046729"/>
            <a:ext cx="5569358" cy="7645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45719" rIns="45719">
            <a:spAutoFit/>
          </a:bodyPr>
          <a:lstStyle>
            <a:lvl1pPr>
              <a:defRPr sz="4400" b="1">
                <a:solidFill>
                  <a:srgbClr val="8E5A6D"/>
                </a:solidFill>
                <a:latin typeface="Tajawal Medium"/>
                <a:ea typeface="Tajawal Medium"/>
                <a:cs typeface="Tajawal Medium"/>
                <a:sym typeface="Tajawal Medium"/>
              </a:defRPr>
            </a:lvl1pPr>
          </a:lstStyle>
          <a:p>
            <a:r>
              <a:t>Artificial Intelligence</a:t>
            </a:r>
          </a:p>
        </p:txBody>
      </p:sp>
      <p:grpSp>
        <p:nvGrpSpPr>
          <p:cNvPr id="159" name="Rectangle: Rounded Corners 33"/>
          <p:cNvGrpSpPr/>
          <p:nvPr/>
        </p:nvGrpSpPr>
        <p:grpSpPr>
          <a:xfrm>
            <a:off x="6594457" y="6043083"/>
            <a:ext cx="3516609" cy="529168"/>
            <a:chOff x="0" y="0"/>
            <a:chExt cx="3516607" cy="529167"/>
          </a:xfrm>
        </p:grpSpPr>
        <p:sp>
          <p:nvSpPr>
            <p:cNvPr id="157" name="Rounded Rectangle"/>
            <p:cNvSpPr/>
            <p:nvPr/>
          </p:nvSpPr>
          <p:spPr>
            <a:xfrm>
              <a:off x="0" y="0"/>
              <a:ext cx="3516608" cy="529168"/>
            </a:xfrm>
            <a:prstGeom prst="roundRect">
              <a:avLst>
                <a:gd name="adj" fmla="val 16667"/>
              </a:avLst>
            </a:prstGeom>
            <a:solidFill>
              <a:srgbClr val="FFFFFF"/>
            </a:solidFill>
            <a:ln w="12700" cap="flat">
              <a:solidFill>
                <a:srgbClr val="8E5A6D"/>
              </a:solidFill>
              <a:prstDash val="solid"/>
              <a:miter lim="800000"/>
            </a:ln>
            <a:effectLst/>
          </p:spPr>
          <p:txBody>
            <a:bodyPr wrap="square" lIns="45719" tIns="45719" rIns="45719" bIns="45719" numCol="1" anchor="ctr">
              <a:noAutofit/>
            </a:bodyPr>
            <a:lstStyle/>
            <a:p>
              <a:pPr algn="ctr">
                <a:defRPr>
                  <a:solidFill>
                    <a:srgbClr val="FFFFFF"/>
                  </a:solidFill>
                </a:defRPr>
              </a:pPr>
              <a:endParaRPr/>
            </a:p>
          </p:txBody>
        </p:sp>
        <p:sp>
          <p:nvSpPr>
            <p:cNvPr id="158" name="Lecture 3"/>
            <p:cNvSpPr txBox="1"/>
            <p:nvPr/>
          </p:nvSpPr>
          <p:spPr>
            <a:xfrm>
              <a:off x="77901" y="2963"/>
              <a:ext cx="3360804" cy="523241"/>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tIns="45719" rIns="45719" bIns="45719" numCol="1" anchor="ctr">
              <a:spAutoFit/>
            </a:bodyPr>
            <a:lstStyle>
              <a:lvl1pPr algn="ctr">
                <a:defRPr sz="2800" b="1">
                  <a:solidFill>
                    <a:srgbClr val="2D3956"/>
                  </a:solidFill>
                  <a:latin typeface="Tajawal Medium"/>
                  <a:ea typeface="Tajawal Medium"/>
                  <a:cs typeface="Tajawal Medium"/>
                  <a:sym typeface="Tajawal Medium"/>
                </a:defRPr>
              </a:lvl1pPr>
            </a:lstStyle>
            <a:p>
              <a:r>
                <a:t>Lecture 3</a:t>
              </a:r>
            </a:p>
          </p:txBody>
        </p:sp>
      </p:grpSp>
      <p:pic>
        <p:nvPicPr>
          <p:cNvPr id="160" name="Picture 32" descr="Picture 3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993572" y="-394321"/>
            <a:ext cx="2876695" cy="2544328"/>
          </a:xfrm>
          <a:prstGeom prst="rect">
            <a:avLst/>
          </a:prstGeom>
          <a:ln w="12700">
            <a:miter lim="400000"/>
          </a:ln>
        </p:spPr>
      </p:pic>
      <p:sp>
        <p:nvSpPr>
          <p:cNvPr id="161" name="Parallelogram 34"/>
          <p:cNvSpPr/>
          <p:nvPr/>
        </p:nvSpPr>
        <p:spPr>
          <a:xfrm rot="4043456">
            <a:off x="-459862" y="6293391"/>
            <a:ext cx="5381393" cy="13467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135" y="0"/>
                </a:lnTo>
                <a:lnTo>
                  <a:pt x="21600" y="0"/>
                </a:lnTo>
                <a:lnTo>
                  <a:pt x="21465" y="21600"/>
                </a:lnTo>
                <a:close/>
              </a:path>
            </a:pathLst>
          </a:custGeom>
          <a:solidFill>
            <a:srgbClr val="FAC748"/>
          </a:solidFill>
          <a:ln w="12700">
            <a:miter lim="400000"/>
          </a:ln>
        </p:spPr>
        <p:txBody>
          <a:bodyPr lIns="45719" rIns="45719" anchor="ctr"/>
          <a:lstStyle/>
          <a:p>
            <a:pPr algn="ctr">
              <a:defRPr>
                <a:solidFill>
                  <a:srgbClr val="FFFFFF"/>
                </a:solidFill>
              </a:defRPr>
            </a:pPr>
            <a:endParaRPr/>
          </a:p>
        </p:txBody>
      </p:sp>
      <p:sp>
        <p:nvSpPr>
          <p:cNvPr id="162" name="Right Triangle 28"/>
          <p:cNvSpPr/>
          <p:nvPr/>
        </p:nvSpPr>
        <p:spPr>
          <a:xfrm>
            <a:off x="-57150" y="1756704"/>
            <a:ext cx="2084784" cy="5143501"/>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2D3956"/>
          </a:solidFill>
          <a:ln w="12700">
            <a:miter lim="400000"/>
          </a:ln>
        </p:spPr>
        <p:txBody>
          <a:bodyPr lIns="45719" rIns="45719" anchor="ctr"/>
          <a:lstStyle/>
          <a:p>
            <a:pPr algn="ctr">
              <a:defRPr>
                <a:solidFill>
                  <a:srgbClr val="FFFFFF"/>
                </a:solidFill>
              </a:defRPr>
            </a:pPr>
            <a:endParaRPr/>
          </a:p>
        </p:txBody>
      </p:sp>
      <p:sp>
        <p:nvSpPr>
          <p:cNvPr id="163" name="TextBox 45"/>
          <p:cNvSpPr txBox="1"/>
          <p:nvPr/>
        </p:nvSpPr>
        <p:spPr>
          <a:xfrm>
            <a:off x="7163611" y="5582493"/>
            <a:ext cx="1069043" cy="3962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45719" rIns="45719">
            <a:spAutoFit/>
          </a:bodyPr>
          <a:lstStyle>
            <a:lvl1pPr>
              <a:defRPr sz="2000">
                <a:solidFill>
                  <a:srgbClr val="2D3956"/>
                </a:solidFill>
                <a:latin typeface="Tajawal Medium"/>
                <a:ea typeface="Tajawal Medium"/>
                <a:cs typeface="Tajawal Medium"/>
                <a:sym typeface="Tajawal Medium"/>
              </a:defRPr>
            </a:lvl1pPr>
          </a:lstStyle>
          <a:p>
            <a:r>
              <a:t>LAW614</a:t>
            </a:r>
          </a:p>
        </p:txBody>
      </p:sp>
      <p:pic>
        <p:nvPicPr>
          <p:cNvPr id="164" name="Graphic 46" descr="Graphic 46"/>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13678" y="372324"/>
            <a:ext cx="2457657" cy="670876"/>
          </a:xfrm>
          <a:prstGeom prst="rect">
            <a:avLst/>
          </a:prstGeom>
          <a:ln w="12700">
            <a:miter lim="400000"/>
          </a:ln>
        </p:spPr>
      </p:pic>
      <p:sp>
        <p:nvSpPr>
          <p:cNvPr id="165" name="Slide Number"/>
          <p:cNvSpPr txBox="1">
            <a:spLocks noGrp="1"/>
          </p:cNvSpPr>
          <p:nvPr>
            <p:ph type="sldNum" sz="quarter" idx="2"/>
          </p:nvPr>
        </p:nvSpPr>
        <p:spPr>
          <a:xfrm>
            <a:off x="9229191" y="6529116"/>
            <a:ext cx="2844801" cy="368301"/>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1</a:t>
            </a:fld>
            <a:endParaRPr/>
          </a:p>
        </p:txBody>
      </p:sp>
    </p:spTree>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 name="Rectangle 8"/>
          <p:cNvSpPr/>
          <p:nvPr/>
        </p:nvSpPr>
        <p:spPr>
          <a:xfrm>
            <a:off x="6122194" y="2014538"/>
            <a:ext cx="4937347" cy="3719513"/>
          </a:xfrm>
          <a:prstGeom prst="rect">
            <a:avLst/>
          </a:prstGeom>
          <a:gradFill>
            <a:gsLst>
              <a:gs pos="10000">
                <a:srgbClr val="262626">
                  <a:alpha val="12000"/>
                </a:srgbClr>
              </a:gs>
              <a:gs pos="100000">
                <a:srgbClr val="262626">
                  <a:alpha val="90000"/>
                </a:srgbClr>
              </a:gs>
            </a:gsLst>
            <a:lin ang="4800000"/>
          </a:gradFill>
          <a:ln w="12700">
            <a:miter lim="400000"/>
          </a:ln>
        </p:spPr>
        <p:txBody>
          <a:bodyPr lIns="45719" rIns="45719" anchor="ctr"/>
          <a:lstStyle/>
          <a:p>
            <a:pPr algn="ctr">
              <a:defRPr>
                <a:solidFill>
                  <a:srgbClr val="FFFFFF"/>
                </a:solidFill>
              </a:defRPr>
            </a:pPr>
            <a:endParaRPr/>
          </a:p>
        </p:txBody>
      </p:sp>
      <p:sp>
        <p:nvSpPr>
          <p:cNvPr id="168" name="Rectangle 25"/>
          <p:cNvSpPr/>
          <p:nvPr/>
        </p:nvSpPr>
        <p:spPr>
          <a:xfrm>
            <a:off x="1127759" y="1123949"/>
            <a:ext cx="4942049" cy="3719514"/>
          </a:xfrm>
          <a:prstGeom prst="rect">
            <a:avLst/>
          </a:prstGeom>
          <a:gradFill>
            <a:gsLst>
              <a:gs pos="10000">
                <a:srgbClr val="262626">
                  <a:alpha val="12000"/>
                </a:srgbClr>
              </a:gs>
              <a:gs pos="100000">
                <a:srgbClr val="262626">
                  <a:alpha val="90000"/>
                </a:srgbClr>
              </a:gs>
            </a:gsLst>
            <a:lin ang="4800000"/>
          </a:gradFill>
          <a:ln w="12700">
            <a:miter lim="400000"/>
          </a:ln>
        </p:spPr>
        <p:txBody>
          <a:bodyPr lIns="45719" rIns="45719" anchor="ctr"/>
          <a:lstStyle/>
          <a:p>
            <a:pPr algn="ctr">
              <a:defRPr>
                <a:solidFill>
                  <a:srgbClr val="FFFFFF"/>
                </a:solidFill>
              </a:defRPr>
            </a:pPr>
            <a:endParaRPr/>
          </a:p>
        </p:txBody>
      </p:sp>
      <p:grpSp>
        <p:nvGrpSpPr>
          <p:cNvPr id="171" name="Picture Placeholder 3"/>
          <p:cNvGrpSpPr/>
          <p:nvPr/>
        </p:nvGrpSpPr>
        <p:grpSpPr>
          <a:xfrm>
            <a:off x="1127760" y="1123950"/>
            <a:ext cx="9936481" cy="4610101"/>
            <a:chOff x="0" y="0"/>
            <a:chExt cx="9936480" cy="4610100"/>
          </a:xfrm>
        </p:grpSpPr>
        <p:sp>
          <p:nvSpPr>
            <p:cNvPr id="169" name="Rectangle"/>
            <p:cNvSpPr/>
            <p:nvPr/>
          </p:nvSpPr>
          <p:spPr>
            <a:xfrm>
              <a:off x="0" y="0"/>
              <a:ext cx="9936481" cy="4610100"/>
            </a:xfrm>
            <a:prstGeom prst="rect">
              <a:avLst/>
            </a:prstGeom>
            <a:solidFill>
              <a:srgbClr val="D9D9D9">
                <a:alpha val="50000"/>
              </a:srgbClr>
            </a:solidFill>
            <a:ln w="12700" cap="flat">
              <a:noFill/>
              <a:miter lim="400000"/>
            </a:ln>
            <a:effectLst/>
          </p:spPr>
          <p:txBody>
            <a:bodyPr wrap="square" lIns="45719" tIns="45719" rIns="45719" bIns="45719" numCol="1" anchor="ctr">
              <a:noAutofit/>
            </a:bodyPr>
            <a:lstStyle/>
            <a:p>
              <a:endParaRPr/>
            </a:p>
          </p:txBody>
        </p:sp>
        <p:pic>
          <p:nvPicPr>
            <p:cNvPr id="170" name="image11.jpeg" descr="image11.jpeg"/>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a:xfrm>
              <a:off x="0" y="0"/>
              <a:ext cx="9936481" cy="4610101"/>
            </a:xfrm>
            <a:prstGeom prst="rect">
              <a:avLst/>
            </a:prstGeom>
            <a:ln w="12700" cap="flat">
              <a:noFill/>
              <a:miter lim="400000"/>
            </a:ln>
            <a:effectLst/>
          </p:spPr>
        </p:pic>
      </p:grpSp>
      <p:sp>
        <p:nvSpPr>
          <p:cNvPr id="172" name="Rectangle 10"/>
          <p:cNvSpPr/>
          <p:nvPr/>
        </p:nvSpPr>
        <p:spPr>
          <a:xfrm>
            <a:off x="4951095" y="1117693"/>
            <a:ext cx="1116794" cy="962569"/>
          </a:xfrm>
          <a:prstGeom prst="rect">
            <a:avLst/>
          </a:prstGeom>
          <a:solidFill>
            <a:srgbClr val="FAC748"/>
          </a:solidFill>
          <a:ln w="12700">
            <a:miter lim="400000"/>
          </a:ln>
        </p:spPr>
        <p:txBody>
          <a:bodyPr lIns="45719" rIns="45719" anchor="ctr"/>
          <a:lstStyle/>
          <a:p>
            <a:pPr algn="ctr">
              <a:defRPr sz="1100">
                <a:solidFill>
                  <a:srgbClr val="FFFFFF"/>
                </a:solidFill>
              </a:defRPr>
            </a:pPr>
            <a:endParaRPr/>
          </a:p>
        </p:txBody>
      </p:sp>
      <p:grpSp>
        <p:nvGrpSpPr>
          <p:cNvPr id="175" name="Group 13"/>
          <p:cNvGrpSpPr/>
          <p:nvPr/>
        </p:nvGrpSpPr>
        <p:grpSpPr>
          <a:xfrm>
            <a:off x="1228963" y="3432167"/>
            <a:ext cx="3061020" cy="713906"/>
            <a:chOff x="0" y="0"/>
            <a:chExt cx="3061018" cy="713904"/>
          </a:xfrm>
        </p:grpSpPr>
        <p:sp>
          <p:nvSpPr>
            <p:cNvPr id="173" name="TextBox 14"/>
            <p:cNvSpPr/>
            <p:nvPr/>
          </p:nvSpPr>
          <p:spPr>
            <a:xfrm>
              <a:off x="1736" y="0"/>
              <a:ext cx="3059283" cy="0"/>
            </a:xfrm>
            <a:custGeom>
              <a:avLst/>
              <a:gdLst/>
              <a:ahLst/>
              <a:cxnLst>
                <a:cxn ang="0">
                  <a:pos x="wd2" y="hd2"/>
                </a:cxn>
                <a:cxn ang="5400000">
                  <a:pos x="wd2" y="hd2"/>
                </a:cxn>
                <a:cxn ang="10800000">
                  <a:pos x="wd2" y="hd2"/>
                </a:cxn>
                <a:cxn ang="16200000">
                  <a:pos x="wd2" y="hd2"/>
                </a:cxn>
              </a:cxnLst>
              <a:rect l="0" t="0" r="r" b="b"/>
              <a:pathLst>
                <a:path w="21600" extrusionOk="0">
                  <a:moveTo>
                    <a:pt x="0" y="0"/>
                  </a:moveTo>
                  <a:lnTo>
                    <a:pt x="21600" y="0"/>
                  </a:lnTo>
                  <a:lnTo>
                    <a:pt x="21600" y="0"/>
                  </a:lnTo>
                  <a:lnTo>
                    <a:pt x="0" y="0"/>
                  </a:lnTo>
                  <a:close/>
                </a:path>
              </a:pathLst>
            </a:cu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tIns="45719" rIns="45719" bIns="45719" numCol="1" anchor="t">
              <a:spAutoFit/>
            </a:bodyPr>
            <a:lstStyle>
              <a:lvl1pPr>
                <a:lnSpc>
                  <a:spcPct val="80000"/>
                </a:lnSpc>
                <a:defRPr sz="2000">
                  <a:solidFill>
                    <a:srgbClr val="FFFFFF"/>
                  </a:solidFill>
                  <a:latin typeface="Calibri Light"/>
                  <a:ea typeface="Calibri Light"/>
                  <a:cs typeface="Calibri Light"/>
                  <a:sym typeface="Calibri Light"/>
                </a:defRPr>
              </a:lvl1pPr>
            </a:lstStyle>
            <a:p>
              <a:r>
                <a:t>What do we mean by Artificial Intelligence?</a:t>
              </a:r>
            </a:p>
          </p:txBody>
        </p:sp>
        <p:sp>
          <p:nvSpPr>
            <p:cNvPr id="174" name="Rectangle 15"/>
            <p:cNvSpPr/>
            <p:nvPr/>
          </p:nvSpPr>
          <p:spPr>
            <a:xfrm>
              <a:off x="0" y="713904"/>
              <a:ext cx="3043188" cy="1"/>
            </a:xfrm>
            <a:custGeom>
              <a:avLst/>
              <a:gdLst/>
              <a:ahLst/>
              <a:cxnLst>
                <a:cxn ang="0">
                  <a:pos x="wd2" y="hd2"/>
                </a:cxn>
                <a:cxn ang="5400000">
                  <a:pos x="wd2" y="hd2"/>
                </a:cxn>
                <a:cxn ang="10800000">
                  <a:pos x="wd2" y="hd2"/>
                </a:cxn>
                <a:cxn ang="16200000">
                  <a:pos x="wd2" y="hd2"/>
                </a:cxn>
              </a:cxnLst>
              <a:rect l="0" t="0" r="r" b="b"/>
              <a:pathLst>
                <a:path w="21600" extrusionOk="0">
                  <a:moveTo>
                    <a:pt x="0" y="0"/>
                  </a:moveTo>
                  <a:lnTo>
                    <a:pt x="21600" y="0"/>
                  </a:lnTo>
                  <a:lnTo>
                    <a:pt x="21600" y="0"/>
                  </a:lnTo>
                  <a:lnTo>
                    <a:pt x="0" y="0"/>
                  </a:lnTo>
                  <a:close/>
                </a:path>
              </a:pathLst>
            </a:cu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tIns="45719" rIns="45719" bIns="45719" numCol="1" anchor="t">
              <a:spAutoFit/>
            </a:bodyPr>
            <a:lstStyle>
              <a:lvl1pPr algn="just">
                <a:lnSpc>
                  <a:spcPct val="120000"/>
                </a:lnSpc>
                <a:defRPr sz="1600">
                  <a:solidFill>
                    <a:srgbClr val="FFFFFF"/>
                  </a:solidFill>
                </a:defRPr>
              </a:lvl1pPr>
            </a:lstStyle>
            <a:p>
              <a:r>
                <a:t>AI is a term used for a computer-based algorithm that can analyze, strategize, and draw conclusions to complete tasks typically performed by humans. </a:t>
              </a:r>
            </a:p>
          </p:txBody>
        </p:sp>
      </p:grpSp>
      <p:sp>
        <p:nvSpPr>
          <p:cNvPr id="176" name="Rectangle 5"/>
          <p:cNvSpPr/>
          <p:nvPr/>
        </p:nvSpPr>
        <p:spPr>
          <a:xfrm>
            <a:off x="2626178" y="500899"/>
            <a:ext cx="10625588" cy="45721"/>
          </a:xfrm>
          <a:prstGeom prst="rect">
            <a:avLst/>
          </a:prstGeom>
          <a:solidFill>
            <a:srgbClr val="8E5A6D"/>
          </a:solidFill>
          <a:ln w="12700">
            <a:miter lim="400000"/>
          </a:ln>
        </p:spPr>
        <p:txBody>
          <a:bodyPr lIns="45719" rIns="45719" anchor="ctr"/>
          <a:lstStyle/>
          <a:p>
            <a:pPr algn="ctr">
              <a:defRPr>
                <a:solidFill>
                  <a:srgbClr val="FFFFFF"/>
                </a:solidFill>
              </a:defRPr>
            </a:pPr>
            <a:endParaRPr/>
          </a:p>
        </p:txBody>
      </p:sp>
      <p:pic>
        <p:nvPicPr>
          <p:cNvPr id="177" name="Picture 16" descr="Picture 1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45859" y="-372929"/>
            <a:ext cx="2036260" cy="1800994"/>
          </a:xfrm>
          <a:prstGeom prst="rect">
            <a:avLst/>
          </a:prstGeom>
          <a:ln w="12700">
            <a:miter lim="400000"/>
          </a:ln>
        </p:spPr>
      </p:pic>
      <p:sp>
        <p:nvSpPr>
          <p:cNvPr id="178" name="TextBox 40"/>
          <p:cNvSpPr txBox="1"/>
          <p:nvPr/>
        </p:nvSpPr>
        <p:spPr>
          <a:xfrm>
            <a:off x="6347059" y="1259390"/>
            <a:ext cx="4191755" cy="5740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45719" rIns="45719">
            <a:spAutoFit/>
          </a:bodyPr>
          <a:lstStyle>
            <a:lvl1pPr>
              <a:defRPr sz="3200" b="1">
                <a:solidFill>
                  <a:srgbClr val="8E5A6D"/>
                </a:solidFill>
                <a:latin typeface="Tajawal Medium"/>
                <a:ea typeface="Tajawal Medium"/>
                <a:cs typeface="Tajawal Medium"/>
                <a:sym typeface="Tajawal Medium"/>
              </a:defRPr>
            </a:lvl1pPr>
          </a:lstStyle>
          <a:p>
            <a:r>
              <a:t>Artificial Intelligence </a:t>
            </a:r>
          </a:p>
        </p:txBody>
      </p:sp>
      <p:sp>
        <p:nvSpPr>
          <p:cNvPr id="179" name="TextBox 41"/>
          <p:cNvSpPr txBox="1"/>
          <p:nvPr/>
        </p:nvSpPr>
        <p:spPr>
          <a:xfrm>
            <a:off x="5116967" y="1139329"/>
            <a:ext cx="825709" cy="3327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1600">
                <a:solidFill>
                  <a:srgbClr val="FFFFFF"/>
                </a:solidFill>
                <a:latin typeface="Tajawal Medium"/>
                <a:ea typeface="Tajawal Medium"/>
                <a:cs typeface="Tajawal Medium"/>
                <a:sym typeface="Tajawal Medium"/>
              </a:defRPr>
            </a:lvl1pPr>
          </a:lstStyle>
          <a:p>
            <a:r>
              <a:t>Lecture</a:t>
            </a:r>
          </a:p>
        </p:txBody>
      </p:sp>
      <p:sp>
        <p:nvSpPr>
          <p:cNvPr id="180" name="TextBox 42"/>
          <p:cNvSpPr txBox="1"/>
          <p:nvPr/>
        </p:nvSpPr>
        <p:spPr>
          <a:xfrm>
            <a:off x="5101740" y="1354194"/>
            <a:ext cx="851180" cy="8280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4800" b="1">
                <a:solidFill>
                  <a:srgbClr val="8E5A6D"/>
                </a:solidFill>
                <a:latin typeface="Tajawal Medium"/>
                <a:ea typeface="Tajawal Medium"/>
                <a:cs typeface="Tajawal Medium"/>
                <a:sym typeface="Tajawal Medium"/>
              </a:defRPr>
            </a:lvl1pPr>
          </a:lstStyle>
          <a:p>
            <a:r>
              <a:t>03</a:t>
            </a:r>
          </a:p>
        </p:txBody>
      </p:sp>
      <p:pic>
        <p:nvPicPr>
          <p:cNvPr id="181" name="Graphic 47" descr="Graphic 47"/>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80308" y="6043914"/>
            <a:ext cx="2167471" cy="591662"/>
          </a:xfrm>
          <a:prstGeom prst="rect">
            <a:avLst/>
          </a:prstGeom>
          <a:ln w="12700">
            <a:miter lim="400000"/>
          </a:ln>
        </p:spPr>
      </p:pic>
      <p:pic>
        <p:nvPicPr>
          <p:cNvPr id="182" name="Graphic 48" descr="Graphic 48"/>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9923144" y="6311379"/>
            <a:ext cx="1879650" cy="309234"/>
          </a:xfrm>
          <a:prstGeom prst="rect">
            <a:avLst/>
          </a:prstGeom>
          <a:ln w="12700">
            <a:miter lim="400000"/>
          </a:ln>
        </p:spPr>
      </p:pic>
      <p:sp>
        <p:nvSpPr>
          <p:cNvPr id="183" name="Slide Number"/>
          <p:cNvSpPr txBox="1">
            <a:spLocks noGrp="1"/>
          </p:cNvSpPr>
          <p:nvPr>
            <p:ph type="sldNum" sz="quarter" idx="2"/>
          </p:nvPr>
        </p:nvSpPr>
        <p:spPr>
          <a:xfrm>
            <a:off x="9198154" y="6544634"/>
            <a:ext cx="2844801" cy="368301"/>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2</a:t>
            </a:fld>
            <a:endParaRPr/>
          </a:p>
        </p:txBody>
      </p:sp>
    </p:spTree>
  </p:cSld>
  <p:clrMapOvr>
    <a:masterClrMapping/>
  </p:clrMapOvr>
  <p:transition spd="med"/>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1" nodeType="afterEffect">
                                  <p:stCondLst>
                                    <p:cond delay="0"/>
                                  </p:stCondLst>
                                  <p:iterate>
                                    <p:tmAbs val="0"/>
                                  </p:iterate>
                                  <p:childTnLst>
                                    <p:set>
                                      <p:cBhvr>
                                        <p:cTn id="6" fill="hold"/>
                                        <p:tgtEl>
                                          <p:spTgt spid="171"/>
                                        </p:tgtEl>
                                        <p:attrNameLst>
                                          <p:attrName>style.visibility</p:attrName>
                                        </p:attrNameLst>
                                      </p:cBhvr>
                                      <p:to>
                                        <p:strVal val="visible"/>
                                      </p:to>
                                    </p:set>
                                    <p:anim calcmode="lin" valueType="num">
                                      <p:cBhvr>
                                        <p:cTn id="7" dur="500" fill="hold"/>
                                        <p:tgtEl>
                                          <p:spTgt spid="171"/>
                                        </p:tgtEl>
                                        <p:attrNameLst>
                                          <p:attrName>ppt_x</p:attrName>
                                        </p:attrNameLst>
                                      </p:cBhvr>
                                      <p:tavLst>
                                        <p:tav tm="0">
                                          <p:val>
                                            <p:strVal val="#ppt_x"/>
                                          </p:val>
                                        </p:tav>
                                        <p:tav tm="100000">
                                          <p:val>
                                            <p:strVal val="#ppt_x"/>
                                          </p:val>
                                        </p:tav>
                                      </p:tavLst>
                                    </p:anim>
                                    <p:anim calcmode="lin" valueType="num">
                                      <p:cBhvr>
                                        <p:cTn id="8" dur="500" fill="hold"/>
                                        <p:tgtEl>
                                          <p:spTgt spid="171"/>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10" presetClass="entr" fill="hold" grpId="2" nodeType="afterEffect">
                                  <p:stCondLst>
                                    <p:cond delay="250"/>
                                  </p:stCondLst>
                                  <p:iterate>
                                    <p:tmAbs val="0"/>
                                  </p:iterate>
                                  <p:childTnLst>
                                    <p:set>
                                      <p:cBhvr>
                                        <p:cTn id="11" fill="hold"/>
                                        <p:tgtEl>
                                          <p:spTgt spid="168"/>
                                        </p:tgtEl>
                                        <p:attrNameLst>
                                          <p:attrName>style.visibility</p:attrName>
                                        </p:attrNameLst>
                                      </p:cBhvr>
                                      <p:to>
                                        <p:strVal val="visible"/>
                                      </p:to>
                                    </p:set>
                                    <p:animEffect transition="in" filter="fade">
                                      <p:cBhvr>
                                        <p:cTn id="12" dur="500"/>
                                        <p:tgtEl>
                                          <p:spTgt spid="168"/>
                                        </p:tgtEl>
                                      </p:cBhvr>
                                    </p:animEffect>
                                  </p:childTnLst>
                                </p:cTn>
                              </p:par>
                            </p:childTnLst>
                          </p:cTn>
                        </p:par>
                        <p:par>
                          <p:cTn id="13" fill="hold">
                            <p:stCondLst>
                              <p:cond delay="1250"/>
                            </p:stCondLst>
                            <p:childTnLst>
                              <p:par>
                                <p:cTn id="14" presetID="10" presetClass="entr" fill="hold" grpId="3" nodeType="afterEffect">
                                  <p:stCondLst>
                                    <p:cond delay="250"/>
                                  </p:stCondLst>
                                  <p:iterate>
                                    <p:tmAbs val="0"/>
                                  </p:iterate>
                                  <p:childTnLst>
                                    <p:set>
                                      <p:cBhvr>
                                        <p:cTn id="15" fill="hold"/>
                                        <p:tgtEl>
                                          <p:spTgt spid="167"/>
                                        </p:tgtEl>
                                        <p:attrNameLst>
                                          <p:attrName>style.visibility</p:attrName>
                                        </p:attrNameLst>
                                      </p:cBhvr>
                                      <p:to>
                                        <p:strVal val="visible"/>
                                      </p:to>
                                    </p:set>
                                    <p:animEffect transition="in" filter="fade">
                                      <p:cBhvr>
                                        <p:cTn id="16" dur="500"/>
                                        <p:tgtEl>
                                          <p:spTgt spid="167"/>
                                        </p:tgtEl>
                                      </p:cBhvr>
                                    </p:animEffect>
                                  </p:childTnLst>
                                </p:cTn>
                              </p:par>
                            </p:childTnLst>
                          </p:cTn>
                        </p:par>
                        <p:par>
                          <p:cTn id="17" fill="hold">
                            <p:stCondLst>
                              <p:cond delay="2000"/>
                            </p:stCondLst>
                            <p:childTnLst>
                              <p:par>
                                <p:cTn id="18" presetID="10" presetClass="entr" fill="hold" grpId="4" nodeType="afterEffect">
                                  <p:stCondLst>
                                    <p:cond delay="500"/>
                                  </p:stCondLst>
                                  <p:iterate>
                                    <p:tmAbs val="0"/>
                                  </p:iterate>
                                  <p:childTnLst>
                                    <p:set>
                                      <p:cBhvr>
                                        <p:cTn id="19" fill="hold"/>
                                        <p:tgtEl>
                                          <p:spTgt spid="175"/>
                                        </p:tgtEl>
                                        <p:attrNameLst>
                                          <p:attrName>style.visibility</p:attrName>
                                        </p:attrNameLst>
                                      </p:cBhvr>
                                      <p:to>
                                        <p:strVal val="visible"/>
                                      </p:to>
                                    </p:set>
                                    <p:animEffect transition="in" filter="fade">
                                      <p:cBhvr>
                                        <p:cTn id="20" dur="500"/>
                                        <p:tgtEl>
                                          <p:spTgt spid="1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7" grpId="3" animBg="1" advAuto="0"/>
      <p:bldP spid="168" grpId="2" animBg="1" advAuto="0"/>
      <p:bldP spid="171" grpId="1" animBg="1" advAuto="0"/>
      <p:bldP spid="175" grpId="4" animBg="1" advAuto="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5" name="NOV15_LORINC_ROBOTS_POST01.jpeg" descr="NOV15_LORINC_ROBOTS_POST01.jpeg"/>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a:xfrm>
            <a:off x="-294345" y="-1"/>
            <a:ext cx="3577829" cy="6858001"/>
          </a:xfrm>
          <a:custGeom>
            <a:avLst/>
            <a:gdLst/>
            <a:ahLst/>
            <a:cxnLst>
              <a:cxn ang="0">
                <a:pos x="wd2" y="hd2"/>
              </a:cxn>
              <a:cxn ang="5400000">
                <a:pos x="wd2" y="hd2"/>
              </a:cxn>
              <a:cxn ang="10800000">
                <a:pos x="wd2" y="hd2"/>
              </a:cxn>
              <a:cxn ang="16200000">
                <a:pos x="wd2" y="hd2"/>
              </a:cxn>
            </a:cxnLst>
            <a:rect l="0" t="0" r="r" b="b"/>
            <a:pathLst>
              <a:path w="21600" h="21600" extrusionOk="0">
                <a:moveTo>
                  <a:pt x="13849" y="0"/>
                </a:moveTo>
                <a:lnTo>
                  <a:pt x="13918" y="514"/>
                </a:lnTo>
                <a:cubicBezTo>
                  <a:pt x="13956" y="797"/>
                  <a:pt x="14050" y="1294"/>
                  <a:pt x="14129" y="1619"/>
                </a:cubicBezTo>
                <a:cubicBezTo>
                  <a:pt x="14208" y="1943"/>
                  <a:pt x="14374" y="2712"/>
                  <a:pt x="14498" y="3328"/>
                </a:cubicBezTo>
                <a:cubicBezTo>
                  <a:pt x="14622" y="3943"/>
                  <a:pt x="14786" y="4550"/>
                  <a:pt x="14862" y="4678"/>
                </a:cubicBezTo>
                <a:cubicBezTo>
                  <a:pt x="15015" y="4933"/>
                  <a:pt x="14931" y="5241"/>
                  <a:pt x="14517" y="5945"/>
                </a:cubicBezTo>
                <a:cubicBezTo>
                  <a:pt x="14328" y="6267"/>
                  <a:pt x="14207" y="6666"/>
                  <a:pt x="13988" y="7691"/>
                </a:cubicBezTo>
                <a:cubicBezTo>
                  <a:pt x="13946" y="7886"/>
                  <a:pt x="13931" y="8064"/>
                  <a:pt x="13954" y="8086"/>
                </a:cubicBezTo>
                <a:cubicBezTo>
                  <a:pt x="14012" y="8143"/>
                  <a:pt x="14137" y="8137"/>
                  <a:pt x="14441" y="8065"/>
                </a:cubicBezTo>
                <a:cubicBezTo>
                  <a:pt x="14703" y="8003"/>
                  <a:pt x="15040" y="7672"/>
                  <a:pt x="15092" y="7424"/>
                </a:cubicBezTo>
                <a:cubicBezTo>
                  <a:pt x="15108" y="7352"/>
                  <a:pt x="15155" y="7253"/>
                  <a:pt x="15195" y="7205"/>
                </a:cubicBezTo>
                <a:cubicBezTo>
                  <a:pt x="15217" y="7180"/>
                  <a:pt x="15228" y="7163"/>
                  <a:pt x="15246" y="7139"/>
                </a:cubicBezTo>
                <a:cubicBezTo>
                  <a:pt x="15285" y="7057"/>
                  <a:pt x="15347" y="6959"/>
                  <a:pt x="15421" y="6859"/>
                </a:cubicBezTo>
                <a:cubicBezTo>
                  <a:pt x="15608" y="6416"/>
                  <a:pt x="16060" y="5891"/>
                  <a:pt x="16269" y="5891"/>
                </a:cubicBezTo>
                <a:cubicBezTo>
                  <a:pt x="16315" y="5891"/>
                  <a:pt x="16467" y="5969"/>
                  <a:pt x="16623" y="6066"/>
                </a:cubicBezTo>
                <a:cubicBezTo>
                  <a:pt x="16650" y="6082"/>
                  <a:pt x="16672" y="6094"/>
                  <a:pt x="16698" y="6111"/>
                </a:cubicBezTo>
                <a:cubicBezTo>
                  <a:pt x="16861" y="6219"/>
                  <a:pt x="17118" y="6333"/>
                  <a:pt x="17323" y="6405"/>
                </a:cubicBezTo>
                <a:cubicBezTo>
                  <a:pt x="17425" y="6430"/>
                  <a:pt x="17530" y="6455"/>
                  <a:pt x="17615" y="6471"/>
                </a:cubicBezTo>
                <a:cubicBezTo>
                  <a:pt x="17625" y="6468"/>
                  <a:pt x="17635" y="6467"/>
                  <a:pt x="17635" y="6459"/>
                </a:cubicBezTo>
                <a:cubicBezTo>
                  <a:pt x="17635" y="6439"/>
                  <a:pt x="17695" y="6446"/>
                  <a:pt x="17766" y="6474"/>
                </a:cubicBezTo>
                <a:cubicBezTo>
                  <a:pt x="17838" y="6502"/>
                  <a:pt x="18031" y="6531"/>
                  <a:pt x="18198" y="6536"/>
                </a:cubicBezTo>
                <a:cubicBezTo>
                  <a:pt x="18364" y="6542"/>
                  <a:pt x="18564" y="6573"/>
                  <a:pt x="18641" y="6606"/>
                </a:cubicBezTo>
                <a:cubicBezTo>
                  <a:pt x="18698" y="6631"/>
                  <a:pt x="18777" y="6640"/>
                  <a:pt x="18847" y="6640"/>
                </a:cubicBezTo>
                <a:cubicBezTo>
                  <a:pt x="18863" y="6638"/>
                  <a:pt x="18895" y="6636"/>
                  <a:pt x="18902" y="6634"/>
                </a:cubicBezTo>
                <a:cubicBezTo>
                  <a:pt x="18923" y="6627"/>
                  <a:pt x="18998" y="6629"/>
                  <a:pt x="19094" y="6634"/>
                </a:cubicBezTo>
                <a:cubicBezTo>
                  <a:pt x="19214" y="6634"/>
                  <a:pt x="19362" y="6640"/>
                  <a:pt x="19520" y="6655"/>
                </a:cubicBezTo>
                <a:cubicBezTo>
                  <a:pt x="19628" y="6665"/>
                  <a:pt x="19736" y="6668"/>
                  <a:pt x="19837" y="6670"/>
                </a:cubicBezTo>
                <a:cubicBezTo>
                  <a:pt x="19930" y="6667"/>
                  <a:pt x="20023" y="6665"/>
                  <a:pt x="20124" y="6654"/>
                </a:cubicBezTo>
                <a:cubicBezTo>
                  <a:pt x="20138" y="6652"/>
                  <a:pt x="20162" y="6652"/>
                  <a:pt x="20177" y="6650"/>
                </a:cubicBezTo>
                <a:cubicBezTo>
                  <a:pt x="20285" y="6627"/>
                  <a:pt x="20552" y="6601"/>
                  <a:pt x="20819" y="6591"/>
                </a:cubicBezTo>
                <a:cubicBezTo>
                  <a:pt x="20895" y="6588"/>
                  <a:pt x="20943" y="6584"/>
                  <a:pt x="20999" y="6581"/>
                </a:cubicBezTo>
                <a:cubicBezTo>
                  <a:pt x="21089" y="6575"/>
                  <a:pt x="21146" y="6567"/>
                  <a:pt x="21202" y="6560"/>
                </a:cubicBezTo>
                <a:cubicBezTo>
                  <a:pt x="21318" y="6539"/>
                  <a:pt x="21355" y="6505"/>
                  <a:pt x="21372" y="6426"/>
                </a:cubicBezTo>
                <a:cubicBezTo>
                  <a:pt x="21420" y="6211"/>
                  <a:pt x="21001" y="6085"/>
                  <a:pt x="20261" y="6094"/>
                </a:cubicBezTo>
                <a:cubicBezTo>
                  <a:pt x="19940" y="6098"/>
                  <a:pt x="19645" y="6091"/>
                  <a:pt x="19604" y="6078"/>
                </a:cubicBezTo>
                <a:cubicBezTo>
                  <a:pt x="19564" y="6064"/>
                  <a:pt x="19603" y="5979"/>
                  <a:pt x="19690" y="5888"/>
                </a:cubicBezTo>
                <a:cubicBezTo>
                  <a:pt x="19778" y="5796"/>
                  <a:pt x="19823" y="5671"/>
                  <a:pt x="19793" y="5611"/>
                </a:cubicBezTo>
                <a:cubicBezTo>
                  <a:pt x="19752" y="5529"/>
                  <a:pt x="19809" y="5490"/>
                  <a:pt x="20019" y="5451"/>
                </a:cubicBezTo>
                <a:cubicBezTo>
                  <a:pt x="20172" y="5423"/>
                  <a:pt x="20414" y="5366"/>
                  <a:pt x="20558" y="5325"/>
                </a:cubicBezTo>
                <a:cubicBezTo>
                  <a:pt x="20701" y="5284"/>
                  <a:pt x="20994" y="5221"/>
                  <a:pt x="21209" y="5185"/>
                </a:cubicBezTo>
                <a:cubicBezTo>
                  <a:pt x="21517" y="5133"/>
                  <a:pt x="21600" y="5091"/>
                  <a:pt x="21600" y="4989"/>
                </a:cubicBezTo>
                <a:cubicBezTo>
                  <a:pt x="21600" y="4834"/>
                  <a:pt x="21267" y="4724"/>
                  <a:pt x="20908" y="4760"/>
                </a:cubicBezTo>
                <a:cubicBezTo>
                  <a:pt x="20807" y="4770"/>
                  <a:pt x="20735" y="4763"/>
                  <a:pt x="20675" y="4749"/>
                </a:cubicBezTo>
                <a:cubicBezTo>
                  <a:pt x="20674" y="4752"/>
                  <a:pt x="20673" y="4755"/>
                  <a:pt x="20668" y="4758"/>
                </a:cubicBezTo>
                <a:cubicBezTo>
                  <a:pt x="20644" y="4770"/>
                  <a:pt x="20444" y="4809"/>
                  <a:pt x="20222" y="4844"/>
                </a:cubicBezTo>
                <a:cubicBezTo>
                  <a:pt x="20001" y="4878"/>
                  <a:pt x="19785" y="4915"/>
                  <a:pt x="19741" y="4925"/>
                </a:cubicBezTo>
                <a:cubicBezTo>
                  <a:pt x="19693" y="4936"/>
                  <a:pt x="19634" y="4925"/>
                  <a:pt x="19592" y="4899"/>
                </a:cubicBezTo>
                <a:cubicBezTo>
                  <a:pt x="19444" y="4805"/>
                  <a:pt x="19512" y="4738"/>
                  <a:pt x="19774" y="4720"/>
                </a:cubicBezTo>
                <a:cubicBezTo>
                  <a:pt x="19855" y="4715"/>
                  <a:pt x="19956" y="4704"/>
                  <a:pt x="19997" y="4696"/>
                </a:cubicBezTo>
                <a:cubicBezTo>
                  <a:pt x="20039" y="4688"/>
                  <a:pt x="20152" y="4675"/>
                  <a:pt x="20249" y="4669"/>
                </a:cubicBezTo>
                <a:cubicBezTo>
                  <a:pt x="20354" y="4662"/>
                  <a:pt x="20488" y="4678"/>
                  <a:pt x="20579" y="4700"/>
                </a:cubicBezTo>
                <a:cubicBezTo>
                  <a:pt x="20542" y="4663"/>
                  <a:pt x="20524" y="4614"/>
                  <a:pt x="20541" y="4544"/>
                </a:cubicBezTo>
                <a:cubicBezTo>
                  <a:pt x="20544" y="4531"/>
                  <a:pt x="20542" y="4520"/>
                  <a:pt x="20541" y="4509"/>
                </a:cubicBezTo>
                <a:cubicBezTo>
                  <a:pt x="20532" y="4486"/>
                  <a:pt x="20525" y="4466"/>
                  <a:pt x="20515" y="4449"/>
                </a:cubicBezTo>
                <a:cubicBezTo>
                  <a:pt x="20428" y="4358"/>
                  <a:pt x="20142" y="4314"/>
                  <a:pt x="19575" y="4302"/>
                </a:cubicBezTo>
                <a:cubicBezTo>
                  <a:pt x="18895" y="4288"/>
                  <a:pt x="18812" y="4236"/>
                  <a:pt x="18732" y="3768"/>
                </a:cubicBezTo>
                <a:cubicBezTo>
                  <a:pt x="18709" y="3631"/>
                  <a:pt x="18681" y="3506"/>
                  <a:pt x="18672" y="3491"/>
                </a:cubicBezTo>
                <a:cubicBezTo>
                  <a:pt x="18663" y="3476"/>
                  <a:pt x="18645" y="3440"/>
                  <a:pt x="18634" y="3410"/>
                </a:cubicBezTo>
                <a:cubicBezTo>
                  <a:pt x="18623" y="3380"/>
                  <a:pt x="18584" y="3317"/>
                  <a:pt x="18547" y="3272"/>
                </a:cubicBezTo>
                <a:cubicBezTo>
                  <a:pt x="18511" y="3228"/>
                  <a:pt x="18430" y="3055"/>
                  <a:pt x="18368" y="2889"/>
                </a:cubicBezTo>
                <a:cubicBezTo>
                  <a:pt x="18305" y="2723"/>
                  <a:pt x="18093" y="2417"/>
                  <a:pt x="17893" y="2210"/>
                </a:cubicBezTo>
                <a:cubicBezTo>
                  <a:pt x="17828" y="2142"/>
                  <a:pt x="17774" y="2074"/>
                  <a:pt x="17723" y="2008"/>
                </a:cubicBezTo>
                <a:cubicBezTo>
                  <a:pt x="17695" y="2007"/>
                  <a:pt x="17668" y="2002"/>
                  <a:pt x="17651" y="1989"/>
                </a:cubicBezTo>
                <a:cubicBezTo>
                  <a:pt x="17632" y="1973"/>
                  <a:pt x="17640" y="1954"/>
                  <a:pt x="17661" y="1940"/>
                </a:cubicBezTo>
                <a:cubicBezTo>
                  <a:pt x="17621" y="1903"/>
                  <a:pt x="17588" y="1856"/>
                  <a:pt x="17579" y="1815"/>
                </a:cubicBezTo>
                <a:cubicBezTo>
                  <a:pt x="17575" y="1793"/>
                  <a:pt x="17562" y="1768"/>
                  <a:pt x="17551" y="1745"/>
                </a:cubicBezTo>
                <a:cubicBezTo>
                  <a:pt x="17550" y="1747"/>
                  <a:pt x="17551" y="1749"/>
                  <a:pt x="17548" y="1750"/>
                </a:cubicBezTo>
                <a:cubicBezTo>
                  <a:pt x="17497" y="1777"/>
                  <a:pt x="17452" y="1774"/>
                  <a:pt x="17414" y="1742"/>
                </a:cubicBezTo>
                <a:cubicBezTo>
                  <a:pt x="17383" y="1716"/>
                  <a:pt x="17393" y="1677"/>
                  <a:pt x="17436" y="1655"/>
                </a:cubicBezTo>
                <a:cubicBezTo>
                  <a:pt x="17454" y="1645"/>
                  <a:pt x="17472" y="1640"/>
                  <a:pt x="17488" y="1639"/>
                </a:cubicBezTo>
                <a:cubicBezTo>
                  <a:pt x="17472" y="1604"/>
                  <a:pt x="17467" y="1556"/>
                  <a:pt x="17486" y="1509"/>
                </a:cubicBezTo>
                <a:cubicBezTo>
                  <a:pt x="17494" y="1490"/>
                  <a:pt x="17488" y="1465"/>
                  <a:pt x="17486" y="1442"/>
                </a:cubicBezTo>
                <a:cubicBezTo>
                  <a:pt x="17477" y="1427"/>
                  <a:pt x="17470" y="1404"/>
                  <a:pt x="17460" y="1399"/>
                </a:cubicBezTo>
                <a:cubicBezTo>
                  <a:pt x="17373" y="1353"/>
                  <a:pt x="17357" y="1323"/>
                  <a:pt x="17211" y="900"/>
                </a:cubicBezTo>
                <a:cubicBezTo>
                  <a:pt x="17148" y="720"/>
                  <a:pt x="17115" y="444"/>
                  <a:pt x="17139" y="286"/>
                </a:cubicBezTo>
                <a:lnTo>
                  <a:pt x="17184" y="0"/>
                </a:lnTo>
                <a:lnTo>
                  <a:pt x="13849" y="0"/>
                </a:lnTo>
                <a:close/>
                <a:moveTo>
                  <a:pt x="18131" y="5691"/>
                </a:moveTo>
                <a:cubicBezTo>
                  <a:pt x="18152" y="5694"/>
                  <a:pt x="18173" y="5699"/>
                  <a:pt x="18186" y="5710"/>
                </a:cubicBezTo>
                <a:cubicBezTo>
                  <a:pt x="18211" y="5731"/>
                  <a:pt x="18197" y="5759"/>
                  <a:pt x="18157" y="5772"/>
                </a:cubicBezTo>
                <a:cubicBezTo>
                  <a:pt x="18117" y="5786"/>
                  <a:pt x="18062" y="5779"/>
                  <a:pt x="18037" y="5758"/>
                </a:cubicBezTo>
                <a:cubicBezTo>
                  <a:pt x="18012" y="5736"/>
                  <a:pt x="18025" y="5708"/>
                  <a:pt x="18066" y="5695"/>
                </a:cubicBezTo>
                <a:cubicBezTo>
                  <a:pt x="18086" y="5688"/>
                  <a:pt x="18109" y="5689"/>
                  <a:pt x="18131" y="5691"/>
                </a:cubicBezTo>
                <a:close/>
                <a:moveTo>
                  <a:pt x="13473" y="8864"/>
                </a:moveTo>
                <a:cubicBezTo>
                  <a:pt x="13336" y="8864"/>
                  <a:pt x="13187" y="8901"/>
                  <a:pt x="13142" y="8946"/>
                </a:cubicBezTo>
                <a:cubicBezTo>
                  <a:pt x="12996" y="9093"/>
                  <a:pt x="12809" y="9256"/>
                  <a:pt x="12617" y="9412"/>
                </a:cubicBezTo>
                <a:cubicBezTo>
                  <a:pt x="12613" y="9423"/>
                  <a:pt x="12605" y="9432"/>
                  <a:pt x="12584" y="9439"/>
                </a:cubicBezTo>
                <a:cubicBezTo>
                  <a:pt x="12438" y="9557"/>
                  <a:pt x="12289" y="9674"/>
                  <a:pt x="12157" y="9764"/>
                </a:cubicBezTo>
                <a:cubicBezTo>
                  <a:pt x="11243" y="10386"/>
                  <a:pt x="10497" y="11032"/>
                  <a:pt x="10619" y="11096"/>
                </a:cubicBezTo>
                <a:cubicBezTo>
                  <a:pt x="10654" y="11114"/>
                  <a:pt x="10517" y="11208"/>
                  <a:pt x="10317" y="11305"/>
                </a:cubicBezTo>
                <a:cubicBezTo>
                  <a:pt x="10117" y="11402"/>
                  <a:pt x="9662" y="11759"/>
                  <a:pt x="9304" y="12096"/>
                </a:cubicBezTo>
                <a:cubicBezTo>
                  <a:pt x="8874" y="12501"/>
                  <a:pt x="8592" y="12710"/>
                  <a:pt x="8475" y="12711"/>
                </a:cubicBezTo>
                <a:cubicBezTo>
                  <a:pt x="8405" y="12712"/>
                  <a:pt x="8258" y="12755"/>
                  <a:pt x="8108" y="12810"/>
                </a:cubicBezTo>
                <a:cubicBezTo>
                  <a:pt x="8110" y="12823"/>
                  <a:pt x="8104" y="12835"/>
                  <a:pt x="8082" y="12842"/>
                </a:cubicBezTo>
                <a:cubicBezTo>
                  <a:pt x="8062" y="12849"/>
                  <a:pt x="8041" y="12847"/>
                  <a:pt x="8022" y="12842"/>
                </a:cubicBezTo>
                <a:cubicBezTo>
                  <a:pt x="7991" y="12855"/>
                  <a:pt x="7960" y="12864"/>
                  <a:pt x="7931" y="12878"/>
                </a:cubicBezTo>
                <a:cubicBezTo>
                  <a:pt x="7737" y="12965"/>
                  <a:pt x="7667" y="13005"/>
                  <a:pt x="7696" y="13014"/>
                </a:cubicBezTo>
                <a:cubicBezTo>
                  <a:pt x="7700" y="13015"/>
                  <a:pt x="7701" y="13016"/>
                  <a:pt x="7706" y="13018"/>
                </a:cubicBezTo>
                <a:cubicBezTo>
                  <a:pt x="7723" y="13018"/>
                  <a:pt x="7751" y="13016"/>
                  <a:pt x="7792" y="13010"/>
                </a:cubicBezTo>
                <a:cubicBezTo>
                  <a:pt x="8190" y="12952"/>
                  <a:pt x="8178" y="13094"/>
                  <a:pt x="7765" y="13315"/>
                </a:cubicBezTo>
                <a:cubicBezTo>
                  <a:pt x="7546" y="13432"/>
                  <a:pt x="7309" y="13528"/>
                  <a:pt x="7238" y="13528"/>
                </a:cubicBezTo>
                <a:cubicBezTo>
                  <a:pt x="7199" y="13528"/>
                  <a:pt x="7148" y="13543"/>
                  <a:pt x="7092" y="13566"/>
                </a:cubicBezTo>
                <a:cubicBezTo>
                  <a:pt x="7086" y="13584"/>
                  <a:pt x="7055" y="13602"/>
                  <a:pt x="6989" y="13632"/>
                </a:cubicBezTo>
                <a:cubicBezTo>
                  <a:pt x="6968" y="13643"/>
                  <a:pt x="6953" y="13645"/>
                  <a:pt x="6934" y="13651"/>
                </a:cubicBezTo>
                <a:cubicBezTo>
                  <a:pt x="6799" y="13735"/>
                  <a:pt x="6678" y="13840"/>
                  <a:pt x="6678" y="13901"/>
                </a:cubicBezTo>
                <a:cubicBezTo>
                  <a:pt x="6678" y="14004"/>
                  <a:pt x="5334" y="14727"/>
                  <a:pt x="5142" y="14728"/>
                </a:cubicBezTo>
                <a:cubicBezTo>
                  <a:pt x="5069" y="14728"/>
                  <a:pt x="5008" y="14747"/>
                  <a:pt x="5008" y="14770"/>
                </a:cubicBezTo>
                <a:cubicBezTo>
                  <a:pt x="5008" y="14793"/>
                  <a:pt x="4768" y="14983"/>
                  <a:pt x="4473" y="15192"/>
                </a:cubicBezTo>
                <a:cubicBezTo>
                  <a:pt x="3865" y="15625"/>
                  <a:pt x="3359" y="16150"/>
                  <a:pt x="3268" y="16442"/>
                </a:cubicBezTo>
                <a:cubicBezTo>
                  <a:pt x="3220" y="16598"/>
                  <a:pt x="3248" y="16657"/>
                  <a:pt x="3402" y="16716"/>
                </a:cubicBezTo>
                <a:cubicBezTo>
                  <a:pt x="3591" y="16789"/>
                  <a:pt x="3589" y="16794"/>
                  <a:pt x="3328" y="16846"/>
                </a:cubicBezTo>
                <a:cubicBezTo>
                  <a:pt x="3178" y="16876"/>
                  <a:pt x="3028" y="16937"/>
                  <a:pt x="2995" y="16981"/>
                </a:cubicBezTo>
                <a:cubicBezTo>
                  <a:pt x="2953" y="17039"/>
                  <a:pt x="2804" y="17059"/>
                  <a:pt x="2485" y="17050"/>
                </a:cubicBezTo>
                <a:cubicBezTo>
                  <a:pt x="2092" y="17039"/>
                  <a:pt x="2005" y="17059"/>
                  <a:pt x="1802" y="17201"/>
                </a:cubicBezTo>
                <a:cubicBezTo>
                  <a:pt x="1640" y="17314"/>
                  <a:pt x="1601" y="17383"/>
                  <a:pt x="1672" y="17429"/>
                </a:cubicBezTo>
                <a:cubicBezTo>
                  <a:pt x="1744" y="17474"/>
                  <a:pt x="1722" y="17517"/>
                  <a:pt x="1603" y="17569"/>
                </a:cubicBezTo>
                <a:cubicBezTo>
                  <a:pt x="1508" y="17610"/>
                  <a:pt x="1346" y="17748"/>
                  <a:pt x="1241" y="17876"/>
                </a:cubicBezTo>
                <a:cubicBezTo>
                  <a:pt x="1207" y="17917"/>
                  <a:pt x="1167" y="17946"/>
                  <a:pt x="1129" y="17979"/>
                </a:cubicBezTo>
                <a:cubicBezTo>
                  <a:pt x="1129" y="17979"/>
                  <a:pt x="1128" y="17980"/>
                  <a:pt x="1129" y="17980"/>
                </a:cubicBezTo>
                <a:cubicBezTo>
                  <a:pt x="1145" y="17997"/>
                  <a:pt x="1150" y="18013"/>
                  <a:pt x="1136" y="18025"/>
                </a:cubicBezTo>
                <a:cubicBezTo>
                  <a:pt x="1120" y="18038"/>
                  <a:pt x="1072" y="18053"/>
                  <a:pt x="1014" y="18066"/>
                </a:cubicBezTo>
                <a:cubicBezTo>
                  <a:pt x="966" y="18091"/>
                  <a:pt x="921" y="18109"/>
                  <a:pt x="884" y="18109"/>
                </a:cubicBezTo>
                <a:cubicBezTo>
                  <a:pt x="793" y="18109"/>
                  <a:pt x="656" y="18189"/>
                  <a:pt x="577" y="18288"/>
                </a:cubicBezTo>
                <a:cubicBezTo>
                  <a:pt x="499" y="18386"/>
                  <a:pt x="338" y="18512"/>
                  <a:pt x="218" y="18569"/>
                </a:cubicBezTo>
                <a:cubicBezTo>
                  <a:pt x="9" y="18668"/>
                  <a:pt x="0" y="18725"/>
                  <a:pt x="0" y="20124"/>
                </a:cubicBezTo>
                <a:cubicBezTo>
                  <a:pt x="0" y="20129"/>
                  <a:pt x="0" y="20131"/>
                  <a:pt x="0" y="20136"/>
                </a:cubicBezTo>
                <a:lnTo>
                  <a:pt x="0" y="21600"/>
                </a:lnTo>
                <a:lnTo>
                  <a:pt x="1382" y="21599"/>
                </a:lnTo>
                <a:lnTo>
                  <a:pt x="2765" y="21596"/>
                </a:lnTo>
                <a:lnTo>
                  <a:pt x="2988" y="21366"/>
                </a:lnTo>
                <a:cubicBezTo>
                  <a:pt x="3683" y="20646"/>
                  <a:pt x="4090" y="20245"/>
                  <a:pt x="4274" y="20100"/>
                </a:cubicBezTo>
                <a:cubicBezTo>
                  <a:pt x="4331" y="20055"/>
                  <a:pt x="4379" y="20013"/>
                  <a:pt x="4425" y="19971"/>
                </a:cubicBezTo>
                <a:cubicBezTo>
                  <a:pt x="4451" y="19940"/>
                  <a:pt x="4475" y="19910"/>
                  <a:pt x="4528" y="19866"/>
                </a:cubicBezTo>
                <a:cubicBezTo>
                  <a:pt x="4552" y="19847"/>
                  <a:pt x="4569" y="19826"/>
                  <a:pt x="4591" y="19805"/>
                </a:cubicBezTo>
                <a:cubicBezTo>
                  <a:pt x="4659" y="19722"/>
                  <a:pt x="4696" y="19649"/>
                  <a:pt x="4696" y="19595"/>
                </a:cubicBezTo>
                <a:cubicBezTo>
                  <a:pt x="4696" y="19547"/>
                  <a:pt x="4850" y="19430"/>
                  <a:pt x="5036" y="19335"/>
                </a:cubicBezTo>
                <a:cubicBezTo>
                  <a:pt x="5223" y="19240"/>
                  <a:pt x="5457" y="19099"/>
                  <a:pt x="5559" y="19020"/>
                </a:cubicBezTo>
                <a:cubicBezTo>
                  <a:pt x="5660" y="18941"/>
                  <a:pt x="5805" y="18889"/>
                  <a:pt x="5880" y="18904"/>
                </a:cubicBezTo>
                <a:cubicBezTo>
                  <a:pt x="5954" y="18919"/>
                  <a:pt x="6097" y="18882"/>
                  <a:pt x="6201" y="18822"/>
                </a:cubicBezTo>
                <a:cubicBezTo>
                  <a:pt x="6318" y="18755"/>
                  <a:pt x="6352" y="18701"/>
                  <a:pt x="6321" y="18592"/>
                </a:cubicBezTo>
                <a:cubicBezTo>
                  <a:pt x="6170" y="18488"/>
                  <a:pt x="6109" y="18319"/>
                  <a:pt x="6225" y="18302"/>
                </a:cubicBezTo>
                <a:cubicBezTo>
                  <a:pt x="6392" y="18279"/>
                  <a:pt x="6489" y="18271"/>
                  <a:pt x="6603" y="18259"/>
                </a:cubicBezTo>
                <a:cubicBezTo>
                  <a:pt x="6621" y="18254"/>
                  <a:pt x="6633" y="18250"/>
                  <a:pt x="6651" y="18245"/>
                </a:cubicBezTo>
                <a:cubicBezTo>
                  <a:pt x="6828" y="18201"/>
                  <a:pt x="7038" y="18116"/>
                  <a:pt x="7190" y="18032"/>
                </a:cubicBezTo>
                <a:cubicBezTo>
                  <a:pt x="7203" y="18024"/>
                  <a:pt x="7223" y="18013"/>
                  <a:pt x="7238" y="18004"/>
                </a:cubicBezTo>
                <a:cubicBezTo>
                  <a:pt x="7270" y="17984"/>
                  <a:pt x="7304" y="17964"/>
                  <a:pt x="7327" y="17946"/>
                </a:cubicBezTo>
                <a:cubicBezTo>
                  <a:pt x="7341" y="17936"/>
                  <a:pt x="7372" y="17920"/>
                  <a:pt x="7389" y="17909"/>
                </a:cubicBezTo>
                <a:cubicBezTo>
                  <a:pt x="7506" y="17836"/>
                  <a:pt x="7600" y="17771"/>
                  <a:pt x="7600" y="17755"/>
                </a:cubicBezTo>
                <a:cubicBezTo>
                  <a:pt x="7600" y="17736"/>
                  <a:pt x="7732" y="17686"/>
                  <a:pt x="7892" y="17644"/>
                </a:cubicBezTo>
                <a:cubicBezTo>
                  <a:pt x="8235" y="17488"/>
                  <a:pt x="8608" y="17345"/>
                  <a:pt x="8733" y="17345"/>
                </a:cubicBezTo>
                <a:cubicBezTo>
                  <a:pt x="8801" y="17345"/>
                  <a:pt x="8989" y="17317"/>
                  <a:pt x="9150" y="17282"/>
                </a:cubicBezTo>
                <a:cubicBezTo>
                  <a:pt x="9308" y="17249"/>
                  <a:pt x="9491" y="17217"/>
                  <a:pt x="9570" y="17208"/>
                </a:cubicBezTo>
                <a:cubicBezTo>
                  <a:pt x="9572" y="17207"/>
                  <a:pt x="9577" y="17205"/>
                  <a:pt x="9579" y="17205"/>
                </a:cubicBezTo>
                <a:cubicBezTo>
                  <a:pt x="9757" y="17186"/>
                  <a:pt x="10435" y="16915"/>
                  <a:pt x="10435" y="16862"/>
                </a:cubicBezTo>
                <a:cubicBezTo>
                  <a:pt x="10435" y="16840"/>
                  <a:pt x="10658" y="16737"/>
                  <a:pt x="10931" y="16631"/>
                </a:cubicBezTo>
                <a:cubicBezTo>
                  <a:pt x="11203" y="16526"/>
                  <a:pt x="11804" y="16294"/>
                  <a:pt x="12263" y="16116"/>
                </a:cubicBezTo>
                <a:cubicBezTo>
                  <a:pt x="12722" y="15938"/>
                  <a:pt x="13133" y="15799"/>
                  <a:pt x="13180" y="15806"/>
                </a:cubicBezTo>
                <a:cubicBezTo>
                  <a:pt x="13227" y="15814"/>
                  <a:pt x="13873" y="15658"/>
                  <a:pt x="14613" y="15459"/>
                </a:cubicBezTo>
                <a:cubicBezTo>
                  <a:pt x="15113" y="15324"/>
                  <a:pt x="15454" y="15239"/>
                  <a:pt x="15701" y="15188"/>
                </a:cubicBezTo>
                <a:cubicBezTo>
                  <a:pt x="15695" y="15176"/>
                  <a:pt x="15698" y="15164"/>
                  <a:pt x="15711" y="15154"/>
                </a:cubicBezTo>
                <a:cubicBezTo>
                  <a:pt x="15730" y="15137"/>
                  <a:pt x="15855" y="15135"/>
                  <a:pt x="16001" y="15138"/>
                </a:cubicBezTo>
                <a:cubicBezTo>
                  <a:pt x="16093" y="15127"/>
                  <a:pt x="16170" y="15124"/>
                  <a:pt x="16226" y="15131"/>
                </a:cubicBezTo>
                <a:cubicBezTo>
                  <a:pt x="16938" y="15225"/>
                  <a:pt x="17161" y="14852"/>
                  <a:pt x="16532" y="14619"/>
                </a:cubicBezTo>
                <a:cubicBezTo>
                  <a:pt x="16330" y="14544"/>
                  <a:pt x="15942" y="14389"/>
                  <a:pt x="15672" y="14276"/>
                </a:cubicBezTo>
                <a:cubicBezTo>
                  <a:pt x="15081" y="14028"/>
                  <a:pt x="14681" y="13964"/>
                  <a:pt x="13720" y="13964"/>
                </a:cubicBezTo>
                <a:cubicBezTo>
                  <a:pt x="13646" y="13964"/>
                  <a:pt x="13571" y="13959"/>
                  <a:pt x="13494" y="13958"/>
                </a:cubicBezTo>
                <a:cubicBezTo>
                  <a:pt x="13163" y="13958"/>
                  <a:pt x="12802" y="13941"/>
                  <a:pt x="12589" y="13901"/>
                </a:cubicBezTo>
                <a:cubicBezTo>
                  <a:pt x="12390" y="13871"/>
                  <a:pt x="12122" y="13841"/>
                  <a:pt x="11973" y="13834"/>
                </a:cubicBezTo>
                <a:cubicBezTo>
                  <a:pt x="11806" y="13826"/>
                  <a:pt x="11698" y="13812"/>
                  <a:pt x="11633" y="13791"/>
                </a:cubicBezTo>
                <a:cubicBezTo>
                  <a:pt x="11619" y="13788"/>
                  <a:pt x="11607" y="13784"/>
                  <a:pt x="11597" y="13780"/>
                </a:cubicBezTo>
                <a:cubicBezTo>
                  <a:pt x="11596" y="13779"/>
                  <a:pt x="11595" y="13779"/>
                  <a:pt x="11594" y="13779"/>
                </a:cubicBezTo>
                <a:cubicBezTo>
                  <a:pt x="11548" y="13761"/>
                  <a:pt x="11542" y="13740"/>
                  <a:pt x="11580" y="13715"/>
                </a:cubicBezTo>
                <a:cubicBezTo>
                  <a:pt x="11585" y="13712"/>
                  <a:pt x="11590" y="13708"/>
                  <a:pt x="11597" y="13705"/>
                </a:cubicBezTo>
                <a:cubicBezTo>
                  <a:pt x="11646" y="13671"/>
                  <a:pt x="11752" y="13632"/>
                  <a:pt x="11923" y="13589"/>
                </a:cubicBezTo>
                <a:cubicBezTo>
                  <a:pt x="12175" y="13525"/>
                  <a:pt x="12462" y="13472"/>
                  <a:pt x="12562" y="13472"/>
                </a:cubicBezTo>
                <a:cubicBezTo>
                  <a:pt x="12663" y="13472"/>
                  <a:pt x="12835" y="13447"/>
                  <a:pt x="12946" y="13416"/>
                </a:cubicBezTo>
                <a:cubicBezTo>
                  <a:pt x="13094" y="13375"/>
                  <a:pt x="13230" y="13383"/>
                  <a:pt x="13468" y="13448"/>
                </a:cubicBezTo>
                <a:cubicBezTo>
                  <a:pt x="13595" y="13482"/>
                  <a:pt x="13700" y="13501"/>
                  <a:pt x="13818" y="13506"/>
                </a:cubicBezTo>
                <a:cubicBezTo>
                  <a:pt x="13873" y="13503"/>
                  <a:pt x="13924" y="13496"/>
                  <a:pt x="13978" y="13496"/>
                </a:cubicBezTo>
                <a:cubicBezTo>
                  <a:pt x="14016" y="13496"/>
                  <a:pt x="14028" y="13499"/>
                  <a:pt x="14060" y="13500"/>
                </a:cubicBezTo>
                <a:cubicBezTo>
                  <a:pt x="14125" y="13495"/>
                  <a:pt x="14192" y="13489"/>
                  <a:pt x="14275" y="13480"/>
                </a:cubicBezTo>
                <a:cubicBezTo>
                  <a:pt x="14543" y="13450"/>
                  <a:pt x="14809" y="13446"/>
                  <a:pt x="14867" y="13470"/>
                </a:cubicBezTo>
                <a:cubicBezTo>
                  <a:pt x="14926" y="13494"/>
                  <a:pt x="15138" y="13527"/>
                  <a:pt x="15339" y="13542"/>
                </a:cubicBezTo>
                <a:cubicBezTo>
                  <a:pt x="15372" y="13545"/>
                  <a:pt x="15466" y="13555"/>
                  <a:pt x="15512" y="13559"/>
                </a:cubicBezTo>
                <a:cubicBezTo>
                  <a:pt x="15602" y="13553"/>
                  <a:pt x="15682" y="13554"/>
                  <a:pt x="15701" y="13570"/>
                </a:cubicBezTo>
                <a:cubicBezTo>
                  <a:pt x="15704" y="13573"/>
                  <a:pt x="15721" y="13576"/>
                  <a:pt x="15730" y="13579"/>
                </a:cubicBezTo>
                <a:cubicBezTo>
                  <a:pt x="15949" y="13599"/>
                  <a:pt x="16148" y="13616"/>
                  <a:pt x="16381" y="13640"/>
                </a:cubicBezTo>
                <a:cubicBezTo>
                  <a:pt x="17431" y="13746"/>
                  <a:pt x="18066" y="13642"/>
                  <a:pt x="17884" y="13394"/>
                </a:cubicBezTo>
                <a:cubicBezTo>
                  <a:pt x="17852" y="13350"/>
                  <a:pt x="17583" y="13277"/>
                  <a:pt x="17287" y="13231"/>
                </a:cubicBezTo>
                <a:cubicBezTo>
                  <a:pt x="16991" y="13186"/>
                  <a:pt x="16563" y="13100"/>
                  <a:pt x="16336" y="13039"/>
                </a:cubicBezTo>
                <a:cubicBezTo>
                  <a:pt x="16109" y="12978"/>
                  <a:pt x="15848" y="12928"/>
                  <a:pt x="15759" y="12928"/>
                </a:cubicBezTo>
                <a:cubicBezTo>
                  <a:pt x="15669" y="12928"/>
                  <a:pt x="15499" y="12893"/>
                  <a:pt x="15382" y="12850"/>
                </a:cubicBezTo>
                <a:cubicBezTo>
                  <a:pt x="15266" y="12807"/>
                  <a:pt x="15010" y="12765"/>
                  <a:pt x="14812" y="12755"/>
                </a:cubicBezTo>
                <a:cubicBezTo>
                  <a:pt x="14371" y="12733"/>
                  <a:pt x="14367" y="12659"/>
                  <a:pt x="14803" y="12526"/>
                </a:cubicBezTo>
                <a:cubicBezTo>
                  <a:pt x="15045" y="12452"/>
                  <a:pt x="15408" y="12423"/>
                  <a:pt x="15850" y="12430"/>
                </a:cubicBezTo>
                <a:cubicBezTo>
                  <a:pt x="15872" y="12384"/>
                  <a:pt x="15962" y="12379"/>
                  <a:pt x="16116" y="12431"/>
                </a:cubicBezTo>
                <a:cubicBezTo>
                  <a:pt x="16118" y="12432"/>
                  <a:pt x="16122" y="12433"/>
                  <a:pt x="16125" y="12434"/>
                </a:cubicBezTo>
                <a:cubicBezTo>
                  <a:pt x="16320" y="12443"/>
                  <a:pt x="16527" y="12460"/>
                  <a:pt x="16748" y="12482"/>
                </a:cubicBezTo>
                <a:cubicBezTo>
                  <a:pt x="16825" y="12490"/>
                  <a:pt x="16902" y="12495"/>
                  <a:pt x="16978" y="12500"/>
                </a:cubicBezTo>
                <a:cubicBezTo>
                  <a:pt x="17128" y="12503"/>
                  <a:pt x="17209" y="12509"/>
                  <a:pt x="17429" y="12510"/>
                </a:cubicBezTo>
                <a:cubicBezTo>
                  <a:pt x="17512" y="12511"/>
                  <a:pt x="17570" y="12512"/>
                  <a:pt x="17649" y="12512"/>
                </a:cubicBezTo>
                <a:cubicBezTo>
                  <a:pt x="18244" y="12491"/>
                  <a:pt x="18679" y="12383"/>
                  <a:pt x="18679" y="12216"/>
                </a:cubicBezTo>
                <a:cubicBezTo>
                  <a:pt x="18679" y="12106"/>
                  <a:pt x="18381" y="12016"/>
                  <a:pt x="17845" y="11965"/>
                </a:cubicBezTo>
                <a:cubicBezTo>
                  <a:pt x="17702" y="11951"/>
                  <a:pt x="17294" y="11889"/>
                  <a:pt x="16940" y="11828"/>
                </a:cubicBezTo>
                <a:cubicBezTo>
                  <a:pt x="16407" y="11734"/>
                  <a:pt x="16127" y="11720"/>
                  <a:pt x="15322" y="11744"/>
                </a:cubicBezTo>
                <a:cubicBezTo>
                  <a:pt x="14331" y="11772"/>
                  <a:pt x="14089" y="11798"/>
                  <a:pt x="13001" y="11996"/>
                </a:cubicBezTo>
                <a:cubicBezTo>
                  <a:pt x="12662" y="12058"/>
                  <a:pt x="12293" y="12109"/>
                  <a:pt x="12179" y="12109"/>
                </a:cubicBezTo>
                <a:cubicBezTo>
                  <a:pt x="12065" y="12109"/>
                  <a:pt x="11748" y="12181"/>
                  <a:pt x="11474" y="12269"/>
                </a:cubicBezTo>
                <a:cubicBezTo>
                  <a:pt x="11201" y="12357"/>
                  <a:pt x="10950" y="12415"/>
                  <a:pt x="10916" y="12398"/>
                </a:cubicBezTo>
                <a:cubicBezTo>
                  <a:pt x="10819" y="12347"/>
                  <a:pt x="10904" y="12141"/>
                  <a:pt x="11050" y="11960"/>
                </a:cubicBezTo>
                <a:cubicBezTo>
                  <a:pt x="11040" y="11953"/>
                  <a:pt x="11029" y="11946"/>
                  <a:pt x="11026" y="11938"/>
                </a:cubicBezTo>
                <a:cubicBezTo>
                  <a:pt x="11004" y="11876"/>
                  <a:pt x="11128" y="11800"/>
                  <a:pt x="11268" y="11754"/>
                </a:cubicBezTo>
                <a:cubicBezTo>
                  <a:pt x="11274" y="11750"/>
                  <a:pt x="11279" y="11744"/>
                  <a:pt x="11285" y="11740"/>
                </a:cubicBezTo>
                <a:cubicBezTo>
                  <a:pt x="11449" y="11641"/>
                  <a:pt x="11582" y="11526"/>
                  <a:pt x="11582" y="11484"/>
                </a:cubicBezTo>
                <a:cubicBezTo>
                  <a:pt x="11582" y="11441"/>
                  <a:pt x="11723" y="11364"/>
                  <a:pt x="11894" y="11311"/>
                </a:cubicBezTo>
                <a:cubicBezTo>
                  <a:pt x="12233" y="11207"/>
                  <a:pt x="12524" y="10894"/>
                  <a:pt x="12524" y="10634"/>
                </a:cubicBezTo>
                <a:cubicBezTo>
                  <a:pt x="12524" y="10538"/>
                  <a:pt x="12588" y="10456"/>
                  <a:pt x="12680" y="10438"/>
                </a:cubicBezTo>
                <a:cubicBezTo>
                  <a:pt x="12766" y="10420"/>
                  <a:pt x="12835" y="10348"/>
                  <a:pt x="12835" y="10278"/>
                </a:cubicBezTo>
                <a:cubicBezTo>
                  <a:pt x="12835" y="10205"/>
                  <a:pt x="12926" y="10124"/>
                  <a:pt x="13044" y="10091"/>
                </a:cubicBezTo>
                <a:cubicBezTo>
                  <a:pt x="13413" y="9988"/>
                  <a:pt x="13703" y="9609"/>
                  <a:pt x="13712" y="9219"/>
                </a:cubicBezTo>
                <a:cubicBezTo>
                  <a:pt x="13721" y="8880"/>
                  <a:pt x="13711" y="8864"/>
                  <a:pt x="13473" y="8864"/>
                </a:cubicBezTo>
                <a:close/>
              </a:path>
            </a:pathLst>
          </a:custGeom>
          <a:ln w="12700">
            <a:miter lim="400000"/>
          </a:ln>
        </p:spPr>
      </p:pic>
      <p:sp>
        <p:nvSpPr>
          <p:cNvPr id="186"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187"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188" name="TextBox 24"/>
          <p:cNvSpPr txBox="1"/>
          <p:nvPr/>
        </p:nvSpPr>
        <p:spPr>
          <a:xfrm>
            <a:off x="4134524" y="265914"/>
            <a:ext cx="7018223" cy="4470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INTRODUCTION TO AI IN DIGITAL LAW</a:t>
            </a:r>
          </a:p>
        </p:txBody>
      </p:sp>
      <p:sp>
        <p:nvSpPr>
          <p:cNvPr id="189" name="Rectangle 27"/>
          <p:cNvSpPr/>
          <p:nvPr/>
        </p:nvSpPr>
        <p:spPr>
          <a:xfrm>
            <a:off x="31353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endParaRPr/>
          </a:p>
        </p:txBody>
      </p:sp>
      <p:pic>
        <p:nvPicPr>
          <p:cNvPr id="190" name="Picture 28" descr="Picture 2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932264" y="-372929"/>
            <a:ext cx="2036259" cy="1800994"/>
          </a:xfrm>
          <a:prstGeom prst="rect">
            <a:avLst/>
          </a:prstGeom>
          <a:ln w="12700">
            <a:miter lim="400000"/>
          </a:ln>
        </p:spPr>
      </p:pic>
      <p:sp>
        <p:nvSpPr>
          <p:cNvPr id="191" name="TextBox 30"/>
          <p:cNvSpPr txBox="1"/>
          <p:nvPr/>
        </p:nvSpPr>
        <p:spPr>
          <a:xfrm>
            <a:off x="3589322" y="1620667"/>
            <a:ext cx="8325881" cy="48793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algn="just">
              <a:lnSpc>
                <a:spcPct val="150000"/>
              </a:lnSpc>
              <a:defRPr sz="2400">
                <a:solidFill>
                  <a:srgbClr val="0A1F61"/>
                </a:solidFill>
                <a:latin typeface="Tajawal ExtraBold"/>
                <a:ea typeface="Tajawal ExtraBold"/>
                <a:cs typeface="Tajawal ExtraBold"/>
                <a:sym typeface="Tajawal ExtraBold"/>
              </a:defRPr>
            </a:pPr>
            <a:r>
              <a:t>The age of artificial intelligence is dawning, and its influence is already widespread across various domains. From medical diagnosis to driving directions, stock trading to social networking, and even policing, AI is making its presence felt.</a:t>
            </a:r>
          </a:p>
          <a:p>
            <a:pPr algn="just">
              <a:lnSpc>
                <a:spcPct val="150000"/>
              </a:lnSpc>
              <a:defRPr sz="2400">
                <a:solidFill>
                  <a:srgbClr val="0A1F61"/>
                </a:solidFill>
                <a:latin typeface="Tajawal ExtraBold"/>
                <a:ea typeface="Tajawal ExtraBold"/>
                <a:cs typeface="Tajawal ExtraBold"/>
                <a:sym typeface="Tajawal ExtraBold"/>
              </a:defRPr>
            </a:pPr>
            <a:r>
              <a:t>While the exact shape of the AI-influenced future remains uncertain, there is a widespread assumption that its impacts will be profound. As stated by the European Commission in 2018, "The way we approach AI will define the world we live in."</a:t>
            </a:r>
          </a:p>
        </p:txBody>
      </p:sp>
      <p:sp>
        <p:nvSpPr>
          <p:cNvPr id="192"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endParaRPr/>
          </a:p>
        </p:txBody>
      </p:sp>
      <p:sp>
        <p:nvSpPr>
          <p:cNvPr id="193"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r>
              <a:t>Lecture</a:t>
            </a:r>
          </a:p>
        </p:txBody>
      </p:sp>
      <p:sp>
        <p:nvSpPr>
          <p:cNvPr id="194"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4400" b="1">
                <a:solidFill>
                  <a:srgbClr val="FAC748"/>
                </a:solidFill>
                <a:latin typeface="Tajawal Medium"/>
                <a:ea typeface="Tajawal Medium"/>
                <a:cs typeface="Tajawal Medium"/>
                <a:sym typeface="Tajawal Medium"/>
              </a:defRPr>
            </a:lvl1pPr>
          </a:lstStyle>
          <a:p>
            <a:r>
              <a:t>03</a:t>
            </a:r>
          </a:p>
        </p:txBody>
      </p:sp>
      <p:pic>
        <p:nvPicPr>
          <p:cNvPr id="195" name="Graphic 35" descr="Graphic 35"/>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48607" y="6056614"/>
            <a:ext cx="2167472" cy="591662"/>
          </a:xfrm>
          <a:prstGeom prst="rect">
            <a:avLst/>
          </a:prstGeom>
          <a:ln w="12700">
            <a:miter lim="400000"/>
          </a:ln>
        </p:spPr>
      </p:pic>
      <p:pic>
        <p:nvPicPr>
          <p:cNvPr id="196" name="Graphic 36" descr="Graphic 36"/>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0178166" y="6347811"/>
            <a:ext cx="1879650" cy="309234"/>
          </a:xfrm>
          <a:prstGeom prst="rect">
            <a:avLst/>
          </a:prstGeom>
          <a:ln w="12700">
            <a:miter lim="400000"/>
          </a:ln>
        </p:spPr>
      </p:pic>
      <p:sp>
        <p:nvSpPr>
          <p:cNvPr id="197" name="TextBox 24"/>
          <p:cNvSpPr txBox="1"/>
          <p:nvPr/>
        </p:nvSpPr>
        <p:spPr>
          <a:xfrm>
            <a:off x="4134524" y="842810"/>
            <a:ext cx="7018223" cy="4470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a. OVERVIEW </a:t>
            </a:r>
          </a:p>
        </p:txBody>
      </p:sp>
      <p:sp>
        <p:nvSpPr>
          <p:cNvPr id="198" name="Slide Number"/>
          <p:cNvSpPr txBox="1">
            <a:spLocks noGrp="1"/>
          </p:cNvSpPr>
          <p:nvPr>
            <p:ph type="sldNum" sz="quarter" idx="2"/>
          </p:nvPr>
        </p:nvSpPr>
        <p:spPr>
          <a:xfrm>
            <a:off x="9275745" y="6536184"/>
            <a:ext cx="2844801" cy="368301"/>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3</a:t>
            </a:fld>
            <a:endParaRPr/>
          </a:p>
        </p:txBody>
      </p:sp>
    </p:spTree>
  </p:cSld>
  <p:clrMapOvr>
    <a:masterClrMapping/>
  </p:clrMapOvr>
  <mc:AlternateContent xmlns:mc="http://schemas.openxmlformats.org/markup-compatibility/2006" xmlns:p14="http://schemas.microsoft.com/office/powerpoint/2010/main">
    <mc:Choice Requires="p14">
      <p:transition spd="slow">
        <p:fade/>
      </p:transition>
    </mc:Choice>
    <mc:Fallback xmlns:a14="http://schemas.microsoft.com/office/drawing/2010/main" xmlns:m="http://schemas.openxmlformats.org/officeDocument/2006/math"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0" name="Rectangle 27"/>
          <p:cNvSpPr/>
          <p:nvPr/>
        </p:nvSpPr>
        <p:spPr>
          <a:xfrm>
            <a:off x="31353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endParaRPr/>
          </a:p>
        </p:txBody>
      </p:sp>
      <p:pic>
        <p:nvPicPr>
          <p:cNvPr id="201" name="NOV15_LORINC_ROBOTS_POST01.jpeg" descr="NOV15_LORINC_ROBOTS_POST01.jpeg"/>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a:xfrm>
            <a:off x="-294345" y="-1"/>
            <a:ext cx="3577829" cy="6858001"/>
          </a:xfrm>
          <a:custGeom>
            <a:avLst/>
            <a:gdLst/>
            <a:ahLst/>
            <a:cxnLst>
              <a:cxn ang="0">
                <a:pos x="wd2" y="hd2"/>
              </a:cxn>
              <a:cxn ang="5400000">
                <a:pos x="wd2" y="hd2"/>
              </a:cxn>
              <a:cxn ang="10800000">
                <a:pos x="wd2" y="hd2"/>
              </a:cxn>
              <a:cxn ang="16200000">
                <a:pos x="wd2" y="hd2"/>
              </a:cxn>
            </a:cxnLst>
            <a:rect l="0" t="0" r="r" b="b"/>
            <a:pathLst>
              <a:path w="21600" h="21600" extrusionOk="0">
                <a:moveTo>
                  <a:pt x="13849" y="0"/>
                </a:moveTo>
                <a:lnTo>
                  <a:pt x="13918" y="514"/>
                </a:lnTo>
                <a:cubicBezTo>
                  <a:pt x="13956" y="797"/>
                  <a:pt x="14050" y="1294"/>
                  <a:pt x="14129" y="1619"/>
                </a:cubicBezTo>
                <a:cubicBezTo>
                  <a:pt x="14208" y="1943"/>
                  <a:pt x="14374" y="2712"/>
                  <a:pt x="14498" y="3328"/>
                </a:cubicBezTo>
                <a:cubicBezTo>
                  <a:pt x="14622" y="3943"/>
                  <a:pt x="14786" y="4550"/>
                  <a:pt x="14862" y="4678"/>
                </a:cubicBezTo>
                <a:cubicBezTo>
                  <a:pt x="15015" y="4933"/>
                  <a:pt x="14931" y="5241"/>
                  <a:pt x="14517" y="5945"/>
                </a:cubicBezTo>
                <a:cubicBezTo>
                  <a:pt x="14328" y="6267"/>
                  <a:pt x="14207" y="6666"/>
                  <a:pt x="13988" y="7691"/>
                </a:cubicBezTo>
                <a:cubicBezTo>
                  <a:pt x="13946" y="7886"/>
                  <a:pt x="13931" y="8064"/>
                  <a:pt x="13954" y="8086"/>
                </a:cubicBezTo>
                <a:cubicBezTo>
                  <a:pt x="14012" y="8143"/>
                  <a:pt x="14137" y="8137"/>
                  <a:pt x="14441" y="8065"/>
                </a:cubicBezTo>
                <a:cubicBezTo>
                  <a:pt x="14703" y="8003"/>
                  <a:pt x="15040" y="7672"/>
                  <a:pt x="15092" y="7424"/>
                </a:cubicBezTo>
                <a:cubicBezTo>
                  <a:pt x="15108" y="7352"/>
                  <a:pt x="15155" y="7253"/>
                  <a:pt x="15195" y="7205"/>
                </a:cubicBezTo>
                <a:cubicBezTo>
                  <a:pt x="15217" y="7180"/>
                  <a:pt x="15228" y="7163"/>
                  <a:pt x="15246" y="7139"/>
                </a:cubicBezTo>
                <a:cubicBezTo>
                  <a:pt x="15285" y="7057"/>
                  <a:pt x="15347" y="6959"/>
                  <a:pt x="15421" y="6859"/>
                </a:cubicBezTo>
                <a:cubicBezTo>
                  <a:pt x="15608" y="6416"/>
                  <a:pt x="16060" y="5891"/>
                  <a:pt x="16269" y="5891"/>
                </a:cubicBezTo>
                <a:cubicBezTo>
                  <a:pt x="16315" y="5891"/>
                  <a:pt x="16467" y="5969"/>
                  <a:pt x="16623" y="6066"/>
                </a:cubicBezTo>
                <a:cubicBezTo>
                  <a:pt x="16650" y="6082"/>
                  <a:pt x="16672" y="6094"/>
                  <a:pt x="16698" y="6111"/>
                </a:cubicBezTo>
                <a:cubicBezTo>
                  <a:pt x="16861" y="6219"/>
                  <a:pt x="17118" y="6333"/>
                  <a:pt x="17323" y="6405"/>
                </a:cubicBezTo>
                <a:cubicBezTo>
                  <a:pt x="17425" y="6430"/>
                  <a:pt x="17530" y="6455"/>
                  <a:pt x="17615" y="6471"/>
                </a:cubicBezTo>
                <a:cubicBezTo>
                  <a:pt x="17625" y="6468"/>
                  <a:pt x="17635" y="6467"/>
                  <a:pt x="17635" y="6459"/>
                </a:cubicBezTo>
                <a:cubicBezTo>
                  <a:pt x="17635" y="6439"/>
                  <a:pt x="17695" y="6446"/>
                  <a:pt x="17766" y="6474"/>
                </a:cubicBezTo>
                <a:cubicBezTo>
                  <a:pt x="17838" y="6502"/>
                  <a:pt x="18031" y="6531"/>
                  <a:pt x="18198" y="6536"/>
                </a:cubicBezTo>
                <a:cubicBezTo>
                  <a:pt x="18364" y="6542"/>
                  <a:pt x="18564" y="6573"/>
                  <a:pt x="18641" y="6606"/>
                </a:cubicBezTo>
                <a:cubicBezTo>
                  <a:pt x="18698" y="6631"/>
                  <a:pt x="18777" y="6640"/>
                  <a:pt x="18847" y="6640"/>
                </a:cubicBezTo>
                <a:cubicBezTo>
                  <a:pt x="18863" y="6638"/>
                  <a:pt x="18895" y="6636"/>
                  <a:pt x="18902" y="6634"/>
                </a:cubicBezTo>
                <a:cubicBezTo>
                  <a:pt x="18923" y="6627"/>
                  <a:pt x="18998" y="6629"/>
                  <a:pt x="19094" y="6634"/>
                </a:cubicBezTo>
                <a:cubicBezTo>
                  <a:pt x="19214" y="6634"/>
                  <a:pt x="19362" y="6640"/>
                  <a:pt x="19520" y="6655"/>
                </a:cubicBezTo>
                <a:cubicBezTo>
                  <a:pt x="19628" y="6665"/>
                  <a:pt x="19736" y="6668"/>
                  <a:pt x="19837" y="6670"/>
                </a:cubicBezTo>
                <a:cubicBezTo>
                  <a:pt x="19930" y="6667"/>
                  <a:pt x="20023" y="6665"/>
                  <a:pt x="20124" y="6654"/>
                </a:cubicBezTo>
                <a:cubicBezTo>
                  <a:pt x="20138" y="6652"/>
                  <a:pt x="20162" y="6652"/>
                  <a:pt x="20177" y="6650"/>
                </a:cubicBezTo>
                <a:cubicBezTo>
                  <a:pt x="20285" y="6627"/>
                  <a:pt x="20552" y="6601"/>
                  <a:pt x="20819" y="6591"/>
                </a:cubicBezTo>
                <a:cubicBezTo>
                  <a:pt x="20895" y="6588"/>
                  <a:pt x="20943" y="6584"/>
                  <a:pt x="20999" y="6581"/>
                </a:cubicBezTo>
                <a:cubicBezTo>
                  <a:pt x="21089" y="6575"/>
                  <a:pt x="21146" y="6567"/>
                  <a:pt x="21202" y="6560"/>
                </a:cubicBezTo>
                <a:cubicBezTo>
                  <a:pt x="21318" y="6539"/>
                  <a:pt x="21355" y="6505"/>
                  <a:pt x="21372" y="6426"/>
                </a:cubicBezTo>
                <a:cubicBezTo>
                  <a:pt x="21420" y="6211"/>
                  <a:pt x="21001" y="6085"/>
                  <a:pt x="20261" y="6094"/>
                </a:cubicBezTo>
                <a:cubicBezTo>
                  <a:pt x="19940" y="6098"/>
                  <a:pt x="19645" y="6091"/>
                  <a:pt x="19604" y="6078"/>
                </a:cubicBezTo>
                <a:cubicBezTo>
                  <a:pt x="19564" y="6064"/>
                  <a:pt x="19603" y="5979"/>
                  <a:pt x="19690" y="5888"/>
                </a:cubicBezTo>
                <a:cubicBezTo>
                  <a:pt x="19778" y="5796"/>
                  <a:pt x="19823" y="5671"/>
                  <a:pt x="19793" y="5611"/>
                </a:cubicBezTo>
                <a:cubicBezTo>
                  <a:pt x="19752" y="5529"/>
                  <a:pt x="19809" y="5490"/>
                  <a:pt x="20019" y="5451"/>
                </a:cubicBezTo>
                <a:cubicBezTo>
                  <a:pt x="20172" y="5423"/>
                  <a:pt x="20414" y="5366"/>
                  <a:pt x="20558" y="5325"/>
                </a:cubicBezTo>
                <a:cubicBezTo>
                  <a:pt x="20701" y="5284"/>
                  <a:pt x="20994" y="5221"/>
                  <a:pt x="21209" y="5185"/>
                </a:cubicBezTo>
                <a:cubicBezTo>
                  <a:pt x="21517" y="5133"/>
                  <a:pt x="21600" y="5091"/>
                  <a:pt x="21600" y="4989"/>
                </a:cubicBezTo>
                <a:cubicBezTo>
                  <a:pt x="21600" y="4834"/>
                  <a:pt x="21267" y="4724"/>
                  <a:pt x="20908" y="4760"/>
                </a:cubicBezTo>
                <a:cubicBezTo>
                  <a:pt x="20807" y="4770"/>
                  <a:pt x="20735" y="4763"/>
                  <a:pt x="20675" y="4749"/>
                </a:cubicBezTo>
                <a:cubicBezTo>
                  <a:pt x="20674" y="4752"/>
                  <a:pt x="20673" y="4755"/>
                  <a:pt x="20668" y="4758"/>
                </a:cubicBezTo>
                <a:cubicBezTo>
                  <a:pt x="20644" y="4770"/>
                  <a:pt x="20444" y="4809"/>
                  <a:pt x="20222" y="4844"/>
                </a:cubicBezTo>
                <a:cubicBezTo>
                  <a:pt x="20001" y="4878"/>
                  <a:pt x="19785" y="4915"/>
                  <a:pt x="19741" y="4925"/>
                </a:cubicBezTo>
                <a:cubicBezTo>
                  <a:pt x="19693" y="4936"/>
                  <a:pt x="19634" y="4925"/>
                  <a:pt x="19592" y="4899"/>
                </a:cubicBezTo>
                <a:cubicBezTo>
                  <a:pt x="19444" y="4805"/>
                  <a:pt x="19512" y="4738"/>
                  <a:pt x="19774" y="4720"/>
                </a:cubicBezTo>
                <a:cubicBezTo>
                  <a:pt x="19855" y="4715"/>
                  <a:pt x="19956" y="4704"/>
                  <a:pt x="19997" y="4696"/>
                </a:cubicBezTo>
                <a:cubicBezTo>
                  <a:pt x="20039" y="4688"/>
                  <a:pt x="20152" y="4675"/>
                  <a:pt x="20249" y="4669"/>
                </a:cubicBezTo>
                <a:cubicBezTo>
                  <a:pt x="20354" y="4662"/>
                  <a:pt x="20488" y="4678"/>
                  <a:pt x="20579" y="4700"/>
                </a:cubicBezTo>
                <a:cubicBezTo>
                  <a:pt x="20542" y="4663"/>
                  <a:pt x="20524" y="4614"/>
                  <a:pt x="20541" y="4544"/>
                </a:cubicBezTo>
                <a:cubicBezTo>
                  <a:pt x="20544" y="4531"/>
                  <a:pt x="20542" y="4520"/>
                  <a:pt x="20541" y="4509"/>
                </a:cubicBezTo>
                <a:cubicBezTo>
                  <a:pt x="20532" y="4486"/>
                  <a:pt x="20525" y="4466"/>
                  <a:pt x="20515" y="4449"/>
                </a:cubicBezTo>
                <a:cubicBezTo>
                  <a:pt x="20428" y="4358"/>
                  <a:pt x="20142" y="4314"/>
                  <a:pt x="19575" y="4302"/>
                </a:cubicBezTo>
                <a:cubicBezTo>
                  <a:pt x="18895" y="4288"/>
                  <a:pt x="18812" y="4236"/>
                  <a:pt x="18732" y="3768"/>
                </a:cubicBezTo>
                <a:cubicBezTo>
                  <a:pt x="18709" y="3631"/>
                  <a:pt x="18681" y="3506"/>
                  <a:pt x="18672" y="3491"/>
                </a:cubicBezTo>
                <a:cubicBezTo>
                  <a:pt x="18663" y="3476"/>
                  <a:pt x="18645" y="3440"/>
                  <a:pt x="18634" y="3410"/>
                </a:cubicBezTo>
                <a:cubicBezTo>
                  <a:pt x="18623" y="3380"/>
                  <a:pt x="18584" y="3317"/>
                  <a:pt x="18547" y="3272"/>
                </a:cubicBezTo>
                <a:cubicBezTo>
                  <a:pt x="18511" y="3228"/>
                  <a:pt x="18430" y="3055"/>
                  <a:pt x="18368" y="2889"/>
                </a:cubicBezTo>
                <a:cubicBezTo>
                  <a:pt x="18305" y="2723"/>
                  <a:pt x="18093" y="2417"/>
                  <a:pt x="17893" y="2210"/>
                </a:cubicBezTo>
                <a:cubicBezTo>
                  <a:pt x="17828" y="2142"/>
                  <a:pt x="17774" y="2074"/>
                  <a:pt x="17723" y="2008"/>
                </a:cubicBezTo>
                <a:cubicBezTo>
                  <a:pt x="17695" y="2007"/>
                  <a:pt x="17668" y="2002"/>
                  <a:pt x="17651" y="1989"/>
                </a:cubicBezTo>
                <a:cubicBezTo>
                  <a:pt x="17632" y="1973"/>
                  <a:pt x="17640" y="1954"/>
                  <a:pt x="17661" y="1940"/>
                </a:cubicBezTo>
                <a:cubicBezTo>
                  <a:pt x="17621" y="1903"/>
                  <a:pt x="17588" y="1856"/>
                  <a:pt x="17579" y="1815"/>
                </a:cubicBezTo>
                <a:cubicBezTo>
                  <a:pt x="17575" y="1793"/>
                  <a:pt x="17562" y="1768"/>
                  <a:pt x="17551" y="1745"/>
                </a:cubicBezTo>
                <a:cubicBezTo>
                  <a:pt x="17550" y="1747"/>
                  <a:pt x="17551" y="1749"/>
                  <a:pt x="17548" y="1750"/>
                </a:cubicBezTo>
                <a:cubicBezTo>
                  <a:pt x="17497" y="1777"/>
                  <a:pt x="17452" y="1774"/>
                  <a:pt x="17414" y="1742"/>
                </a:cubicBezTo>
                <a:cubicBezTo>
                  <a:pt x="17383" y="1716"/>
                  <a:pt x="17393" y="1677"/>
                  <a:pt x="17436" y="1655"/>
                </a:cubicBezTo>
                <a:cubicBezTo>
                  <a:pt x="17454" y="1645"/>
                  <a:pt x="17472" y="1640"/>
                  <a:pt x="17488" y="1639"/>
                </a:cubicBezTo>
                <a:cubicBezTo>
                  <a:pt x="17472" y="1604"/>
                  <a:pt x="17467" y="1556"/>
                  <a:pt x="17486" y="1509"/>
                </a:cubicBezTo>
                <a:cubicBezTo>
                  <a:pt x="17494" y="1490"/>
                  <a:pt x="17488" y="1465"/>
                  <a:pt x="17486" y="1442"/>
                </a:cubicBezTo>
                <a:cubicBezTo>
                  <a:pt x="17477" y="1427"/>
                  <a:pt x="17470" y="1404"/>
                  <a:pt x="17460" y="1399"/>
                </a:cubicBezTo>
                <a:cubicBezTo>
                  <a:pt x="17373" y="1353"/>
                  <a:pt x="17357" y="1323"/>
                  <a:pt x="17211" y="900"/>
                </a:cubicBezTo>
                <a:cubicBezTo>
                  <a:pt x="17148" y="720"/>
                  <a:pt x="17115" y="444"/>
                  <a:pt x="17139" y="286"/>
                </a:cubicBezTo>
                <a:lnTo>
                  <a:pt x="17184" y="0"/>
                </a:lnTo>
                <a:lnTo>
                  <a:pt x="13849" y="0"/>
                </a:lnTo>
                <a:close/>
                <a:moveTo>
                  <a:pt x="18131" y="5691"/>
                </a:moveTo>
                <a:cubicBezTo>
                  <a:pt x="18152" y="5694"/>
                  <a:pt x="18173" y="5699"/>
                  <a:pt x="18186" y="5710"/>
                </a:cubicBezTo>
                <a:cubicBezTo>
                  <a:pt x="18211" y="5731"/>
                  <a:pt x="18197" y="5759"/>
                  <a:pt x="18157" y="5772"/>
                </a:cubicBezTo>
                <a:cubicBezTo>
                  <a:pt x="18117" y="5786"/>
                  <a:pt x="18062" y="5779"/>
                  <a:pt x="18037" y="5758"/>
                </a:cubicBezTo>
                <a:cubicBezTo>
                  <a:pt x="18012" y="5736"/>
                  <a:pt x="18025" y="5708"/>
                  <a:pt x="18066" y="5695"/>
                </a:cubicBezTo>
                <a:cubicBezTo>
                  <a:pt x="18086" y="5688"/>
                  <a:pt x="18109" y="5689"/>
                  <a:pt x="18131" y="5691"/>
                </a:cubicBezTo>
                <a:close/>
                <a:moveTo>
                  <a:pt x="13473" y="8864"/>
                </a:moveTo>
                <a:cubicBezTo>
                  <a:pt x="13336" y="8864"/>
                  <a:pt x="13187" y="8901"/>
                  <a:pt x="13142" y="8946"/>
                </a:cubicBezTo>
                <a:cubicBezTo>
                  <a:pt x="12996" y="9093"/>
                  <a:pt x="12809" y="9256"/>
                  <a:pt x="12617" y="9412"/>
                </a:cubicBezTo>
                <a:cubicBezTo>
                  <a:pt x="12613" y="9423"/>
                  <a:pt x="12605" y="9432"/>
                  <a:pt x="12584" y="9439"/>
                </a:cubicBezTo>
                <a:cubicBezTo>
                  <a:pt x="12438" y="9557"/>
                  <a:pt x="12289" y="9674"/>
                  <a:pt x="12157" y="9764"/>
                </a:cubicBezTo>
                <a:cubicBezTo>
                  <a:pt x="11243" y="10386"/>
                  <a:pt x="10497" y="11032"/>
                  <a:pt x="10619" y="11096"/>
                </a:cubicBezTo>
                <a:cubicBezTo>
                  <a:pt x="10654" y="11114"/>
                  <a:pt x="10517" y="11208"/>
                  <a:pt x="10317" y="11305"/>
                </a:cubicBezTo>
                <a:cubicBezTo>
                  <a:pt x="10117" y="11402"/>
                  <a:pt x="9662" y="11759"/>
                  <a:pt x="9304" y="12096"/>
                </a:cubicBezTo>
                <a:cubicBezTo>
                  <a:pt x="8874" y="12501"/>
                  <a:pt x="8592" y="12710"/>
                  <a:pt x="8475" y="12711"/>
                </a:cubicBezTo>
                <a:cubicBezTo>
                  <a:pt x="8405" y="12712"/>
                  <a:pt x="8258" y="12755"/>
                  <a:pt x="8108" y="12810"/>
                </a:cubicBezTo>
                <a:cubicBezTo>
                  <a:pt x="8110" y="12823"/>
                  <a:pt x="8104" y="12835"/>
                  <a:pt x="8082" y="12842"/>
                </a:cubicBezTo>
                <a:cubicBezTo>
                  <a:pt x="8062" y="12849"/>
                  <a:pt x="8041" y="12847"/>
                  <a:pt x="8022" y="12842"/>
                </a:cubicBezTo>
                <a:cubicBezTo>
                  <a:pt x="7991" y="12855"/>
                  <a:pt x="7960" y="12864"/>
                  <a:pt x="7931" y="12878"/>
                </a:cubicBezTo>
                <a:cubicBezTo>
                  <a:pt x="7737" y="12965"/>
                  <a:pt x="7667" y="13005"/>
                  <a:pt x="7696" y="13014"/>
                </a:cubicBezTo>
                <a:cubicBezTo>
                  <a:pt x="7700" y="13015"/>
                  <a:pt x="7701" y="13016"/>
                  <a:pt x="7706" y="13018"/>
                </a:cubicBezTo>
                <a:cubicBezTo>
                  <a:pt x="7723" y="13018"/>
                  <a:pt x="7751" y="13016"/>
                  <a:pt x="7792" y="13010"/>
                </a:cubicBezTo>
                <a:cubicBezTo>
                  <a:pt x="8190" y="12952"/>
                  <a:pt x="8178" y="13094"/>
                  <a:pt x="7765" y="13315"/>
                </a:cubicBezTo>
                <a:cubicBezTo>
                  <a:pt x="7546" y="13432"/>
                  <a:pt x="7309" y="13528"/>
                  <a:pt x="7238" y="13528"/>
                </a:cubicBezTo>
                <a:cubicBezTo>
                  <a:pt x="7199" y="13528"/>
                  <a:pt x="7148" y="13543"/>
                  <a:pt x="7092" y="13566"/>
                </a:cubicBezTo>
                <a:cubicBezTo>
                  <a:pt x="7086" y="13584"/>
                  <a:pt x="7055" y="13602"/>
                  <a:pt x="6989" y="13632"/>
                </a:cubicBezTo>
                <a:cubicBezTo>
                  <a:pt x="6968" y="13643"/>
                  <a:pt x="6953" y="13645"/>
                  <a:pt x="6934" y="13651"/>
                </a:cubicBezTo>
                <a:cubicBezTo>
                  <a:pt x="6799" y="13735"/>
                  <a:pt x="6678" y="13840"/>
                  <a:pt x="6678" y="13901"/>
                </a:cubicBezTo>
                <a:cubicBezTo>
                  <a:pt x="6678" y="14004"/>
                  <a:pt x="5334" y="14727"/>
                  <a:pt x="5142" y="14728"/>
                </a:cubicBezTo>
                <a:cubicBezTo>
                  <a:pt x="5069" y="14728"/>
                  <a:pt x="5008" y="14747"/>
                  <a:pt x="5008" y="14770"/>
                </a:cubicBezTo>
                <a:cubicBezTo>
                  <a:pt x="5008" y="14793"/>
                  <a:pt x="4768" y="14983"/>
                  <a:pt x="4473" y="15192"/>
                </a:cubicBezTo>
                <a:cubicBezTo>
                  <a:pt x="3865" y="15625"/>
                  <a:pt x="3359" y="16150"/>
                  <a:pt x="3268" y="16442"/>
                </a:cubicBezTo>
                <a:cubicBezTo>
                  <a:pt x="3220" y="16598"/>
                  <a:pt x="3248" y="16657"/>
                  <a:pt x="3402" y="16716"/>
                </a:cubicBezTo>
                <a:cubicBezTo>
                  <a:pt x="3591" y="16789"/>
                  <a:pt x="3589" y="16794"/>
                  <a:pt x="3328" y="16846"/>
                </a:cubicBezTo>
                <a:cubicBezTo>
                  <a:pt x="3178" y="16876"/>
                  <a:pt x="3028" y="16937"/>
                  <a:pt x="2995" y="16981"/>
                </a:cubicBezTo>
                <a:cubicBezTo>
                  <a:pt x="2953" y="17039"/>
                  <a:pt x="2804" y="17059"/>
                  <a:pt x="2485" y="17050"/>
                </a:cubicBezTo>
                <a:cubicBezTo>
                  <a:pt x="2092" y="17039"/>
                  <a:pt x="2005" y="17059"/>
                  <a:pt x="1802" y="17201"/>
                </a:cubicBezTo>
                <a:cubicBezTo>
                  <a:pt x="1640" y="17314"/>
                  <a:pt x="1601" y="17383"/>
                  <a:pt x="1672" y="17429"/>
                </a:cubicBezTo>
                <a:cubicBezTo>
                  <a:pt x="1744" y="17474"/>
                  <a:pt x="1722" y="17517"/>
                  <a:pt x="1603" y="17569"/>
                </a:cubicBezTo>
                <a:cubicBezTo>
                  <a:pt x="1508" y="17610"/>
                  <a:pt x="1346" y="17748"/>
                  <a:pt x="1241" y="17876"/>
                </a:cubicBezTo>
                <a:cubicBezTo>
                  <a:pt x="1207" y="17917"/>
                  <a:pt x="1167" y="17946"/>
                  <a:pt x="1129" y="17979"/>
                </a:cubicBezTo>
                <a:cubicBezTo>
                  <a:pt x="1129" y="17979"/>
                  <a:pt x="1128" y="17980"/>
                  <a:pt x="1129" y="17980"/>
                </a:cubicBezTo>
                <a:cubicBezTo>
                  <a:pt x="1145" y="17997"/>
                  <a:pt x="1150" y="18013"/>
                  <a:pt x="1136" y="18025"/>
                </a:cubicBezTo>
                <a:cubicBezTo>
                  <a:pt x="1120" y="18038"/>
                  <a:pt x="1072" y="18053"/>
                  <a:pt x="1014" y="18066"/>
                </a:cubicBezTo>
                <a:cubicBezTo>
                  <a:pt x="966" y="18091"/>
                  <a:pt x="921" y="18109"/>
                  <a:pt x="884" y="18109"/>
                </a:cubicBezTo>
                <a:cubicBezTo>
                  <a:pt x="793" y="18109"/>
                  <a:pt x="656" y="18189"/>
                  <a:pt x="577" y="18288"/>
                </a:cubicBezTo>
                <a:cubicBezTo>
                  <a:pt x="499" y="18386"/>
                  <a:pt x="338" y="18512"/>
                  <a:pt x="218" y="18569"/>
                </a:cubicBezTo>
                <a:cubicBezTo>
                  <a:pt x="9" y="18668"/>
                  <a:pt x="0" y="18725"/>
                  <a:pt x="0" y="20124"/>
                </a:cubicBezTo>
                <a:cubicBezTo>
                  <a:pt x="0" y="20129"/>
                  <a:pt x="0" y="20131"/>
                  <a:pt x="0" y="20136"/>
                </a:cubicBezTo>
                <a:lnTo>
                  <a:pt x="0" y="21600"/>
                </a:lnTo>
                <a:lnTo>
                  <a:pt x="1382" y="21599"/>
                </a:lnTo>
                <a:lnTo>
                  <a:pt x="2765" y="21596"/>
                </a:lnTo>
                <a:lnTo>
                  <a:pt x="2988" y="21366"/>
                </a:lnTo>
                <a:cubicBezTo>
                  <a:pt x="3683" y="20646"/>
                  <a:pt x="4090" y="20245"/>
                  <a:pt x="4274" y="20100"/>
                </a:cubicBezTo>
                <a:cubicBezTo>
                  <a:pt x="4331" y="20055"/>
                  <a:pt x="4379" y="20013"/>
                  <a:pt x="4425" y="19971"/>
                </a:cubicBezTo>
                <a:cubicBezTo>
                  <a:pt x="4451" y="19940"/>
                  <a:pt x="4475" y="19910"/>
                  <a:pt x="4528" y="19866"/>
                </a:cubicBezTo>
                <a:cubicBezTo>
                  <a:pt x="4552" y="19847"/>
                  <a:pt x="4569" y="19826"/>
                  <a:pt x="4591" y="19805"/>
                </a:cubicBezTo>
                <a:cubicBezTo>
                  <a:pt x="4659" y="19722"/>
                  <a:pt x="4696" y="19649"/>
                  <a:pt x="4696" y="19595"/>
                </a:cubicBezTo>
                <a:cubicBezTo>
                  <a:pt x="4696" y="19547"/>
                  <a:pt x="4850" y="19430"/>
                  <a:pt x="5036" y="19335"/>
                </a:cubicBezTo>
                <a:cubicBezTo>
                  <a:pt x="5223" y="19240"/>
                  <a:pt x="5457" y="19099"/>
                  <a:pt x="5559" y="19020"/>
                </a:cubicBezTo>
                <a:cubicBezTo>
                  <a:pt x="5660" y="18941"/>
                  <a:pt x="5805" y="18889"/>
                  <a:pt x="5880" y="18904"/>
                </a:cubicBezTo>
                <a:cubicBezTo>
                  <a:pt x="5954" y="18919"/>
                  <a:pt x="6097" y="18882"/>
                  <a:pt x="6201" y="18822"/>
                </a:cubicBezTo>
                <a:cubicBezTo>
                  <a:pt x="6318" y="18755"/>
                  <a:pt x="6352" y="18701"/>
                  <a:pt x="6321" y="18592"/>
                </a:cubicBezTo>
                <a:cubicBezTo>
                  <a:pt x="6170" y="18488"/>
                  <a:pt x="6109" y="18319"/>
                  <a:pt x="6225" y="18302"/>
                </a:cubicBezTo>
                <a:cubicBezTo>
                  <a:pt x="6392" y="18279"/>
                  <a:pt x="6489" y="18271"/>
                  <a:pt x="6603" y="18259"/>
                </a:cubicBezTo>
                <a:cubicBezTo>
                  <a:pt x="6621" y="18254"/>
                  <a:pt x="6633" y="18250"/>
                  <a:pt x="6651" y="18245"/>
                </a:cubicBezTo>
                <a:cubicBezTo>
                  <a:pt x="6828" y="18201"/>
                  <a:pt x="7038" y="18116"/>
                  <a:pt x="7190" y="18032"/>
                </a:cubicBezTo>
                <a:cubicBezTo>
                  <a:pt x="7203" y="18024"/>
                  <a:pt x="7223" y="18013"/>
                  <a:pt x="7238" y="18004"/>
                </a:cubicBezTo>
                <a:cubicBezTo>
                  <a:pt x="7270" y="17984"/>
                  <a:pt x="7304" y="17964"/>
                  <a:pt x="7327" y="17946"/>
                </a:cubicBezTo>
                <a:cubicBezTo>
                  <a:pt x="7341" y="17936"/>
                  <a:pt x="7372" y="17920"/>
                  <a:pt x="7389" y="17909"/>
                </a:cubicBezTo>
                <a:cubicBezTo>
                  <a:pt x="7506" y="17836"/>
                  <a:pt x="7600" y="17771"/>
                  <a:pt x="7600" y="17755"/>
                </a:cubicBezTo>
                <a:cubicBezTo>
                  <a:pt x="7600" y="17736"/>
                  <a:pt x="7732" y="17686"/>
                  <a:pt x="7892" y="17644"/>
                </a:cubicBezTo>
                <a:cubicBezTo>
                  <a:pt x="8235" y="17488"/>
                  <a:pt x="8608" y="17345"/>
                  <a:pt x="8733" y="17345"/>
                </a:cubicBezTo>
                <a:cubicBezTo>
                  <a:pt x="8801" y="17345"/>
                  <a:pt x="8989" y="17317"/>
                  <a:pt x="9150" y="17282"/>
                </a:cubicBezTo>
                <a:cubicBezTo>
                  <a:pt x="9308" y="17249"/>
                  <a:pt x="9491" y="17217"/>
                  <a:pt x="9570" y="17208"/>
                </a:cubicBezTo>
                <a:cubicBezTo>
                  <a:pt x="9572" y="17207"/>
                  <a:pt x="9577" y="17205"/>
                  <a:pt x="9579" y="17205"/>
                </a:cubicBezTo>
                <a:cubicBezTo>
                  <a:pt x="9757" y="17186"/>
                  <a:pt x="10435" y="16915"/>
                  <a:pt x="10435" y="16862"/>
                </a:cubicBezTo>
                <a:cubicBezTo>
                  <a:pt x="10435" y="16840"/>
                  <a:pt x="10658" y="16737"/>
                  <a:pt x="10931" y="16631"/>
                </a:cubicBezTo>
                <a:cubicBezTo>
                  <a:pt x="11203" y="16526"/>
                  <a:pt x="11804" y="16294"/>
                  <a:pt x="12263" y="16116"/>
                </a:cubicBezTo>
                <a:cubicBezTo>
                  <a:pt x="12722" y="15938"/>
                  <a:pt x="13133" y="15799"/>
                  <a:pt x="13180" y="15806"/>
                </a:cubicBezTo>
                <a:cubicBezTo>
                  <a:pt x="13227" y="15814"/>
                  <a:pt x="13873" y="15658"/>
                  <a:pt x="14613" y="15459"/>
                </a:cubicBezTo>
                <a:cubicBezTo>
                  <a:pt x="15113" y="15324"/>
                  <a:pt x="15454" y="15239"/>
                  <a:pt x="15701" y="15188"/>
                </a:cubicBezTo>
                <a:cubicBezTo>
                  <a:pt x="15695" y="15176"/>
                  <a:pt x="15698" y="15164"/>
                  <a:pt x="15711" y="15154"/>
                </a:cubicBezTo>
                <a:cubicBezTo>
                  <a:pt x="15730" y="15137"/>
                  <a:pt x="15855" y="15135"/>
                  <a:pt x="16001" y="15138"/>
                </a:cubicBezTo>
                <a:cubicBezTo>
                  <a:pt x="16093" y="15127"/>
                  <a:pt x="16170" y="15124"/>
                  <a:pt x="16226" y="15131"/>
                </a:cubicBezTo>
                <a:cubicBezTo>
                  <a:pt x="16938" y="15225"/>
                  <a:pt x="17161" y="14852"/>
                  <a:pt x="16532" y="14619"/>
                </a:cubicBezTo>
                <a:cubicBezTo>
                  <a:pt x="16330" y="14544"/>
                  <a:pt x="15942" y="14389"/>
                  <a:pt x="15672" y="14276"/>
                </a:cubicBezTo>
                <a:cubicBezTo>
                  <a:pt x="15081" y="14028"/>
                  <a:pt x="14681" y="13964"/>
                  <a:pt x="13720" y="13964"/>
                </a:cubicBezTo>
                <a:cubicBezTo>
                  <a:pt x="13646" y="13964"/>
                  <a:pt x="13571" y="13959"/>
                  <a:pt x="13494" y="13958"/>
                </a:cubicBezTo>
                <a:cubicBezTo>
                  <a:pt x="13163" y="13958"/>
                  <a:pt x="12802" y="13941"/>
                  <a:pt x="12589" y="13901"/>
                </a:cubicBezTo>
                <a:cubicBezTo>
                  <a:pt x="12390" y="13871"/>
                  <a:pt x="12122" y="13841"/>
                  <a:pt x="11973" y="13834"/>
                </a:cubicBezTo>
                <a:cubicBezTo>
                  <a:pt x="11806" y="13826"/>
                  <a:pt x="11698" y="13812"/>
                  <a:pt x="11633" y="13791"/>
                </a:cubicBezTo>
                <a:cubicBezTo>
                  <a:pt x="11619" y="13788"/>
                  <a:pt x="11607" y="13784"/>
                  <a:pt x="11597" y="13780"/>
                </a:cubicBezTo>
                <a:cubicBezTo>
                  <a:pt x="11596" y="13779"/>
                  <a:pt x="11595" y="13779"/>
                  <a:pt x="11594" y="13779"/>
                </a:cubicBezTo>
                <a:cubicBezTo>
                  <a:pt x="11548" y="13761"/>
                  <a:pt x="11542" y="13740"/>
                  <a:pt x="11580" y="13715"/>
                </a:cubicBezTo>
                <a:cubicBezTo>
                  <a:pt x="11585" y="13712"/>
                  <a:pt x="11590" y="13708"/>
                  <a:pt x="11597" y="13705"/>
                </a:cubicBezTo>
                <a:cubicBezTo>
                  <a:pt x="11646" y="13671"/>
                  <a:pt x="11752" y="13632"/>
                  <a:pt x="11923" y="13589"/>
                </a:cubicBezTo>
                <a:cubicBezTo>
                  <a:pt x="12175" y="13525"/>
                  <a:pt x="12462" y="13472"/>
                  <a:pt x="12562" y="13472"/>
                </a:cubicBezTo>
                <a:cubicBezTo>
                  <a:pt x="12663" y="13472"/>
                  <a:pt x="12835" y="13447"/>
                  <a:pt x="12946" y="13416"/>
                </a:cubicBezTo>
                <a:cubicBezTo>
                  <a:pt x="13094" y="13375"/>
                  <a:pt x="13230" y="13383"/>
                  <a:pt x="13468" y="13448"/>
                </a:cubicBezTo>
                <a:cubicBezTo>
                  <a:pt x="13595" y="13482"/>
                  <a:pt x="13700" y="13501"/>
                  <a:pt x="13818" y="13506"/>
                </a:cubicBezTo>
                <a:cubicBezTo>
                  <a:pt x="13873" y="13503"/>
                  <a:pt x="13924" y="13496"/>
                  <a:pt x="13978" y="13496"/>
                </a:cubicBezTo>
                <a:cubicBezTo>
                  <a:pt x="14016" y="13496"/>
                  <a:pt x="14028" y="13499"/>
                  <a:pt x="14060" y="13500"/>
                </a:cubicBezTo>
                <a:cubicBezTo>
                  <a:pt x="14125" y="13495"/>
                  <a:pt x="14192" y="13489"/>
                  <a:pt x="14275" y="13480"/>
                </a:cubicBezTo>
                <a:cubicBezTo>
                  <a:pt x="14543" y="13450"/>
                  <a:pt x="14809" y="13446"/>
                  <a:pt x="14867" y="13470"/>
                </a:cubicBezTo>
                <a:cubicBezTo>
                  <a:pt x="14926" y="13494"/>
                  <a:pt x="15138" y="13527"/>
                  <a:pt x="15339" y="13542"/>
                </a:cubicBezTo>
                <a:cubicBezTo>
                  <a:pt x="15372" y="13545"/>
                  <a:pt x="15466" y="13555"/>
                  <a:pt x="15512" y="13559"/>
                </a:cubicBezTo>
                <a:cubicBezTo>
                  <a:pt x="15602" y="13553"/>
                  <a:pt x="15682" y="13554"/>
                  <a:pt x="15701" y="13570"/>
                </a:cubicBezTo>
                <a:cubicBezTo>
                  <a:pt x="15704" y="13573"/>
                  <a:pt x="15721" y="13576"/>
                  <a:pt x="15730" y="13579"/>
                </a:cubicBezTo>
                <a:cubicBezTo>
                  <a:pt x="15949" y="13599"/>
                  <a:pt x="16148" y="13616"/>
                  <a:pt x="16381" y="13640"/>
                </a:cubicBezTo>
                <a:cubicBezTo>
                  <a:pt x="17431" y="13746"/>
                  <a:pt x="18066" y="13642"/>
                  <a:pt x="17884" y="13394"/>
                </a:cubicBezTo>
                <a:cubicBezTo>
                  <a:pt x="17852" y="13350"/>
                  <a:pt x="17583" y="13277"/>
                  <a:pt x="17287" y="13231"/>
                </a:cubicBezTo>
                <a:cubicBezTo>
                  <a:pt x="16991" y="13186"/>
                  <a:pt x="16563" y="13100"/>
                  <a:pt x="16336" y="13039"/>
                </a:cubicBezTo>
                <a:cubicBezTo>
                  <a:pt x="16109" y="12978"/>
                  <a:pt x="15848" y="12928"/>
                  <a:pt x="15759" y="12928"/>
                </a:cubicBezTo>
                <a:cubicBezTo>
                  <a:pt x="15669" y="12928"/>
                  <a:pt x="15499" y="12893"/>
                  <a:pt x="15382" y="12850"/>
                </a:cubicBezTo>
                <a:cubicBezTo>
                  <a:pt x="15266" y="12807"/>
                  <a:pt x="15010" y="12765"/>
                  <a:pt x="14812" y="12755"/>
                </a:cubicBezTo>
                <a:cubicBezTo>
                  <a:pt x="14371" y="12733"/>
                  <a:pt x="14367" y="12659"/>
                  <a:pt x="14803" y="12526"/>
                </a:cubicBezTo>
                <a:cubicBezTo>
                  <a:pt x="15045" y="12452"/>
                  <a:pt x="15408" y="12423"/>
                  <a:pt x="15850" y="12430"/>
                </a:cubicBezTo>
                <a:cubicBezTo>
                  <a:pt x="15872" y="12384"/>
                  <a:pt x="15962" y="12379"/>
                  <a:pt x="16116" y="12431"/>
                </a:cubicBezTo>
                <a:cubicBezTo>
                  <a:pt x="16118" y="12432"/>
                  <a:pt x="16122" y="12433"/>
                  <a:pt x="16125" y="12434"/>
                </a:cubicBezTo>
                <a:cubicBezTo>
                  <a:pt x="16320" y="12443"/>
                  <a:pt x="16527" y="12460"/>
                  <a:pt x="16748" y="12482"/>
                </a:cubicBezTo>
                <a:cubicBezTo>
                  <a:pt x="16825" y="12490"/>
                  <a:pt x="16902" y="12495"/>
                  <a:pt x="16978" y="12500"/>
                </a:cubicBezTo>
                <a:cubicBezTo>
                  <a:pt x="17128" y="12503"/>
                  <a:pt x="17209" y="12509"/>
                  <a:pt x="17429" y="12510"/>
                </a:cubicBezTo>
                <a:cubicBezTo>
                  <a:pt x="17512" y="12511"/>
                  <a:pt x="17570" y="12512"/>
                  <a:pt x="17649" y="12512"/>
                </a:cubicBezTo>
                <a:cubicBezTo>
                  <a:pt x="18244" y="12491"/>
                  <a:pt x="18679" y="12383"/>
                  <a:pt x="18679" y="12216"/>
                </a:cubicBezTo>
                <a:cubicBezTo>
                  <a:pt x="18679" y="12106"/>
                  <a:pt x="18381" y="12016"/>
                  <a:pt x="17845" y="11965"/>
                </a:cubicBezTo>
                <a:cubicBezTo>
                  <a:pt x="17702" y="11951"/>
                  <a:pt x="17294" y="11889"/>
                  <a:pt x="16940" y="11828"/>
                </a:cubicBezTo>
                <a:cubicBezTo>
                  <a:pt x="16407" y="11734"/>
                  <a:pt x="16127" y="11720"/>
                  <a:pt x="15322" y="11744"/>
                </a:cubicBezTo>
                <a:cubicBezTo>
                  <a:pt x="14331" y="11772"/>
                  <a:pt x="14089" y="11798"/>
                  <a:pt x="13001" y="11996"/>
                </a:cubicBezTo>
                <a:cubicBezTo>
                  <a:pt x="12662" y="12058"/>
                  <a:pt x="12293" y="12109"/>
                  <a:pt x="12179" y="12109"/>
                </a:cubicBezTo>
                <a:cubicBezTo>
                  <a:pt x="12065" y="12109"/>
                  <a:pt x="11748" y="12181"/>
                  <a:pt x="11474" y="12269"/>
                </a:cubicBezTo>
                <a:cubicBezTo>
                  <a:pt x="11201" y="12357"/>
                  <a:pt x="10950" y="12415"/>
                  <a:pt x="10916" y="12398"/>
                </a:cubicBezTo>
                <a:cubicBezTo>
                  <a:pt x="10819" y="12347"/>
                  <a:pt x="10904" y="12141"/>
                  <a:pt x="11050" y="11960"/>
                </a:cubicBezTo>
                <a:cubicBezTo>
                  <a:pt x="11040" y="11953"/>
                  <a:pt x="11029" y="11946"/>
                  <a:pt x="11026" y="11938"/>
                </a:cubicBezTo>
                <a:cubicBezTo>
                  <a:pt x="11004" y="11876"/>
                  <a:pt x="11128" y="11800"/>
                  <a:pt x="11268" y="11754"/>
                </a:cubicBezTo>
                <a:cubicBezTo>
                  <a:pt x="11274" y="11750"/>
                  <a:pt x="11279" y="11744"/>
                  <a:pt x="11285" y="11740"/>
                </a:cubicBezTo>
                <a:cubicBezTo>
                  <a:pt x="11449" y="11641"/>
                  <a:pt x="11582" y="11526"/>
                  <a:pt x="11582" y="11484"/>
                </a:cubicBezTo>
                <a:cubicBezTo>
                  <a:pt x="11582" y="11441"/>
                  <a:pt x="11723" y="11364"/>
                  <a:pt x="11894" y="11311"/>
                </a:cubicBezTo>
                <a:cubicBezTo>
                  <a:pt x="12233" y="11207"/>
                  <a:pt x="12524" y="10894"/>
                  <a:pt x="12524" y="10634"/>
                </a:cubicBezTo>
                <a:cubicBezTo>
                  <a:pt x="12524" y="10538"/>
                  <a:pt x="12588" y="10456"/>
                  <a:pt x="12680" y="10438"/>
                </a:cubicBezTo>
                <a:cubicBezTo>
                  <a:pt x="12766" y="10420"/>
                  <a:pt x="12835" y="10348"/>
                  <a:pt x="12835" y="10278"/>
                </a:cubicBezTo>
                <a:cubicBezTo>
                  <a:pt x="12835" y="10205"/>
                  <a:pt x="12926" y="10124"/>
                  <a:pt x="13044" y="10091"/>
                </a:cubicBezTo>
                <a:cubicBezTo>
                  <a:pt x="13413" y="9988"/>
                  <a:pt x="13703" y="9609"/>
                  <a:pt x="13712" y="9219"/>
                </a:cubicBezTo>
                <a:cubicBezTo>
                  <a:pt x="13721" y="8880"/>
                  <a:pt x="13711" y="8864"/>
                  <a:pt x="13473" y="8864"/>
                </a:cubicBezTo>
                <a:close/>
              </a:path>
            </a:pathLst>
          </a:custGeom>
          <a:ln w="12700">
            <a:miter lim="400000"/>
          </a:ln>
        </p:spPr>
      </p:pic>
      <p:sp>
        <p:nvSpPr>
          <p:cNvPr id="20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203"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pic>
        <p:nvPicPr>
          <p:cNvPr id="204" name="Picture 28" descr="Picture 2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932264" y="-372929"/>
            <a:ext cx="2036259" cy="1800994"/>
          </a:xfrm>
          <a:prstGeom prst="rect">
            <a:avLst/>
          </a:prstGeom>
          <a:ln w="12700">
            <a:miter lim="400000"/>
          </a:ln>
        </p:spPr>
      </p:pic>
      <p:sp>
        <p:nvSpPr>
          <p:cNvPr id="205" name="TextBox 30"/>
          <p:cNvSpPr txBox="1"/>
          <p:nvPr/>
        </p:nvSpPr>
        <p:spPr>
          <a:xfrm>
            <a:off x="3655197" y="1873250"/>
            <a:ext cx="8325881" cy="399542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just">
              <a:lnSpc>
                <a:spcPct val="160000"/>
              </a:lnSpc>
              <a:defRPr sz="2400">
                <a:solidFill>
                  <a:srgbClr val="0A1F61"/>
                </a:solidFill>
                <a:latin typeface="Tajawal ExtraBold"/>
                <a:ea typeface="Tajawal ExtraBold"/>
                <a:cs typeface="Tajawal ExtraBold"/>
                <a:sym typeface="Tajawal ExtraBold"/>
              </a:defRPr>
            </a:lvl1pPr>
          </a:lstStyle>
          <a:p>
            <a:r>
              <a:t>AI brings forth numerous profound implications, challenging existing laws, corporate and government policies, and ethical considerations. Courts are grappling with the task of applying traditional legal doctrines to complex and seemingly unexplainable systems. Policymakers face the decision of whether to modify existing regulations specifically to address AI.</a:t>
            </a:r>
          </a:p>
        </p:txBody>
      </p:sp>
      <p:sp>
        <p:nvSpPr>
          <p:cNvPr id="206"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endParaRPr/>
          </a:p>
        </p:txBody>
      </p:sp>
      <p:sp>
        <p:nvSpPr>
          <p:cNvPr id="207"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r>
              <a:t>Lecture</a:t>
            </a:r>
          </a:p>
        </p:txBody>
      </p:sp>
      <p:sp>
        <p:nvSpPr>
          <p:cNvPr id="208"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4400" b="1">
                <a:solidFill>
                  <a:srgbClr val="FAC748"/>
                </a:solidFill>
                <a:latin typeface="Tajawal Medium"/>
                <a:ea typeface="Tajawal Medium"/>
                <a:cs typeface="Tajawal Medium"/>
                <a:sym typeface="Tajawal Medium"/>
              </a:defRPr>
            </a:lvl1pPr>
          </a:lstStyle>
          <a:p>
            <a:r>
              <a:t>03</a:t>
            </a:r>
          </a:p>
        </p:txBody>
      </p:sp>
      <p:pic>
        <p:nvPicPr>
          <p:cNvPr id="209" name="Graphic 35" descr="Graphic 35"/>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48607" y="6056614"/>
            <a:ext cx="2167472" cy="591662"/>
          </a:xfrm>
          <a:prstGeom prst="rect">
            <a:avLst/>
          </a:prstGeom>
          <a:ln w="12700">
            <a:miter lim="400000"/>
          </a:ln>
        </p:spPr>
      </p:pic>
      <p:pic>
        <p:nvPicPr>
          <p:cNvPr id="210" name="Graphic 36" descr="Graphic 36"/>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0178166" y="6347811"/>
            <a:ext cx="1879650" cy="309234"/>
          </a:xfrm>
          <a:prstGeom prst="rect">
            <a:avLst/>
          </a:prstGeom>
          <a:ln w="12700">
            <a:miter lim="400000"/>
          </a:ln>
        </p:spPr>
      </p:pic>
      <p:sp>
        <p:nvSpPr>
          <p:cNvPr id="211" name="TextBox 24"/>
          <p:cNvSpPr txBox="1"/>
          <p:nvPr/>
        </p:nvSpPr>
        <p:spPr>
          <a:xfrm>
            <a:off x="4134524" y="265914"/>
            <a:ext cx="7018223" cy="4470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INTRODUCTION TO AI IN DIGITAL LAW</a:t>
            </a:r>
          </a:p>
        </p:txBody>
      </p:sp>
      <p:sp>
        <p:nvSpPr>
          <p:cNvPr id="212" name="TextBox 24"/>
          <p:cNvSpPr txBox="1"/>
          <p:nvPr/>
        </p:nvSpPr>
        <p:spPr>
          <a:xfrm>
            <a:off x="4134524" y="842810"/>
            <a:ext cx="7018223" cy="4470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a. OVERVIEW </a:t>
            </a:r>
          </a:p>
        </p:txBody>
      </p:sp>
      <p:sp>
        <p:nvSpPr>
          <p:cNvPr id="213" name="Slide Number"/>
          <p:cNvSpPr txBox="1">
            <a:spLocks noGrp="1"/>
          </p:cNvSpPr>
          <p:nvPr>
            <p:ph type="sldNum" sz="quarter" idx="2"/>
          </p:nvPr>
        </p:nvSpPr>
        <p:spPr>
          <a:xfrm>
            <a:off x="9244709" y="6560152"/>
            <a:ext cx="2844801" cy="368301"/>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4</a:t>
            </a:fld>
            <a:endParaRPr/>
          </a:p>
        </p:txBody>
      </p:sp>
    </p:spTree>
  </p:cSld>
  <p:clrMapOvr>
    <a:masterClrMapping/>
  </p:clrMapOvr>
  <mc:AlternateContent xmlns:mc="http://schemas.openxmlformats.org/markup-compatibility/2006" xmlns:p14="http://schemas.microsoft.com/office/powerpoint/2010/main">
    <mc:Choice Requires="p14">
      <p:transition spd="slow" p14:dur="1500">
        <p:dissolve/>
      </p:transition>
    </mc:Choice>
    <mc:Fallback xmlns:a14="http://schemas.microsoft.com/office/drawing/2010/main" xmlns:m="http://schemas.openxmlformats.org/officeDocument/2006/math"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 name="Rectangle 27"/>
          <p:cNvSpPr/>
          <p:nvPr/>
        </p:nvSpPr>
        <p:spPr>
          <a:xfrm>
            <a:off x="31353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endParaRPr/>
          </a:p>
        </p:txBody>
      </p:sp>
      <p:pic>
        <p:nvPicPr>
          <p:cNvPr id="216" name="NOV15_LORINC_ROBOTS_POST01.jpeg" descr="NOV15_LORINC_ROBOTS_POST01.jpeg"/>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a:xfrm>
            <a:off x="-294345" y="-1"/>
            <a:ext cx="3577829" cy="6858001"/>
          </a:xfrm>
          <a:custGeom>
            <a:avLst/>
            <a:gdLst/>
            <a:ahLst/>
            <a:cxnLst>
              <a:cxn ang="0">
                <a:pos x="wd2" y="hd2"/>
              </a:cxn>
              <a:cxn ang="5400000">
                <a:pos x="wd2" y="hd2"/>
              </a:cxn>
              <a:cxn ang="10800000">
                <a:pos x="wd2" y="hd2"/>
              </a:cxn>
              <a:cxn ang="16200000">
                <a:pos x="wd2" y="hd2"/>
              </a:cxn>
            </a:cxnLst>
            <a:rect l="0" t="0" r="r" b="b"/>
            <a:pathLst>
              <a:path w="21600" h="21600" extrusionOk="0">
                <a:moveTo>
                  <a:pt x="13849" y="0"/>
                </a:moveTo>
                <a:lnTo>
                  <a:pt x="13918" y="514"/>
                </a:lnTo>
                <a:cubicBezTo>
                  <a:pt x="13956" y="797"/>
                  <a:pt x="14050" y="1294"/>
                  <a:pt x="14129" y="1619"/>
                </a:cubicBezTo>
                <a:cubicBezTo>
                  <a:pt x="14208" y="1943"/>
                  <a:pt x="14374" y="2712"/>
                  <a:pt x="14498" y="3328"/>
                </a:cubicBezTo>
                <a:cubicBezTo>
                  <a:pt x="14622" y="3943"/>
                  <a:pt x="14786" y="4550"/>
                  <a:pt x="14862" y="4678"/>
                </a:cubicBezTo>
                <a:cubicBezTo>
                  <a:pt x="15015" y="4933"/>
                  <a:pt x="14931" y="5241"/>
                  <a:pt x="14517" y="5945"/>
                </a:cubicBezTo>
                <a:cubicBezTo>
                  <a:pt x="14328" y="6267"/>
                  <a:pt x="14207" y="6666"/>
                  <a:pt x="13988" y="7691"/>
                </a:cubicBezTo>
                <a:cubicBezTo>
                  <a:pt x="13946" y="7886"/>
                  <a:pt x="13931" y="8064"/>
                  <a:pt x="13954" y="8086"/>
                </a:cubicBezTo>
                <a:cubicBezTo>
                  <a:pt x="14012" y="8143"/>
                  <a:pt x="14137" y="8137"/>
                  <a:pt x="14441" y="8065"/>
                </a:cubicBezTo>
                <a:cubicBezTo>
                  <a:pt x="14703" y="8003"/>
                  <a:pt x="15040" y="7672"/>
                  <a:pt x="15092" y="7424"/>
                </a:cubicBezTo>
                <a:cubicBezTo>
                  <a:pt x="15108" y="7352"/>
                  <a:pt x="15155" y="7253"/>
                  <a:pt x="15195" y="7205"/>
                </a:cubicBezTo>
                <a:cubicBezTo>
                  <a:pt x="15217" y="7180"/>
                  <a:pt x="15228" y="7163"/>
                  <a:pt x="15246" y="7139"/>
                </a:cubicBezTo>
                <a:cubicBezTo>
                  <a:pt x="15285" y="7057"/>
                  <a:pt x="15347" y="6959"/>
                  <a:pt x="15421" y="6859"/>
                </a:cubicBezTo>
                <a:cubicBezTo>
                  <a:pt x="15608" y="6416"/>
                  <a:pt x="16060" y="5891"/>
                  <a:pt x="16269" y="5891"/>
                </a:cubicBezTo>
                <a:cubicBezTo>
                  <a:pt x="16315" y="5891"/>
                  <a:pt x="16467" y="5969"/>
                  <a:pt x="16623" y="6066"/>
                </a:cubicBezTo>
                <a:cubicBezTo>
                  <a:pt x="16650" y="6082"/>
                  <a:pt x="16672" y="6094"/>
                  <a:pt x="16698" y="6111"/>
                </a:cubicBezTo>
                <a:cubicBezTo>
                  <a:pt x="16861" y="6219"/>
                  <a:pt x="17118" y="6333"/>
                  <a:pt x="17323" y="6405"/>
                </a:cubicBezTo>
                <a:cubicBezTo>
                  <a:pt x="17425" y="6430"/>
                  <a:pt x="17530" y="6455"/>
                  <a:pt x="17615" y="6471"/>
                </a:cubicBezTo>
                <a:cubicBezTo>
                  <a:pt x="17625" y="6468"/>
                  <a:pt x="17635" y="6467"/>
                  <a:pt x="17635" y="6459"/>
                </a:cubicBezTo>
                <a:cubicBezTo>
                  <a:pt x="17635" y="6439"/>
                  <a:pt x="17695" y="6446"/>
                  <a:pt x="17766" y="6474"/>
                </a:cubicBezTo>
                <a:cubicBezTo>
                  <a:pt x="17838" y="6502"/>
                  <a:pt x="18031" y="6531"/>
                  <a:pt x="18198" y="6536"/>
                </a:cubicBezTo>
                <a:cubicBezTo>
                  <a:pt x="18364" y="6542"/>
                  <a:pt x="18564" y="6573"/>
                  <a:pt x="18641" y="6606"/>
                </a:cubicBezTo>
                <a:cubicBezTo>
                  <a:pt x="18698" y="6631"/>
                  <a:pt x="18777" y="6640"/>
                  <a:pt x="18847" y="6640"/>
                </a:cubicBezTo>
                <a:cubicBezTo>
                  <a:pt x="18863" y="6638"/>
                  <a:pt x="18895" y="6636"/>
                  <a:pt x="18902" y="6634"/>
                </a:cubicBezTo>
                <a:cubicBezTo>
                  <a:pt x="18923" y="6627"/>
                  <a:pt x="18998" y="6629"/>
                  <a:pt x="19094" y="6634"/>
                </a:cubicBezTo>
                <a:cubicBezTo>
                  <a:pt x="19214" y="6634"/>
                  <a:pt x="19362" y="6640"/>
                  <a:pt x="19520" y="6655"/>
                </a:cubicBezTo>
                <a:cubicBezTo>
                  <a:pt x="19628" y="6665"/>
                  <a:pt x="19736" y="6668"/>
                  <a:pt x="19837" y="6670"/>
                </a:cubicBezTo>
                <a:cubicBezTo>
                  <a:pt x="19930" y="6667"/>
                  <a:pt x="20023" y="6665"/>
                  <a:pt x="20124" y="6654"/>
                </a:cubicBezTo>
                <a:cubicBezTo>
                  <a:pt x="20138" y="6652"/>
                  <a:pt x="20162" y="6652"/>
                  <a:pt x="20177" y="6650"/>
                </a:cubicBezTo>
                <a:cubicBezTo>
                  <a:pt x="20285" y="6627"/>
                  <a:pt x="20552" y="6601"/>
                  <a:pt x="20819" y="6591"/>
                </a:cubicBezTo>
                <a:cubicBezTo>
                  <a:pt x="20895" y="6588"/>
                  <a:pt x="20943" y="6584"/>
                  <a:pt x="20999" y="6581"/>
                </a:cubicBezTo>
                <a:cubicBezTo>
                  <a:pt x="21089" y="6575"/>
                  <a:pt x="21146" y="6567"/>
                  <a:pt x="21202" y="6560"/>
                </a:cubicBezTo>
                <a:cubicBezTo>
                  <a:pt x="21318" y="6539"/>
                  <a:pt x="21355" y="6505"/>
                  <a:pt x="21372" y="6426"/>
                </a:cubicBezTo>
                <a:cubicBezTo>
                  <a:pt x="21420" y="6211"/>
                  <a:pt x="21001" y="6085"/>
                  <a:pt x="20261" y="6094"/>
                </a:cubicBezTo>
                <a:cubicBezTo>
                  <a:pt x="19940" y="6098"/>
                  <a:pt x="19645" y="6091"/>
                  <a:pt x="19604" y="6078"/>
                </a:cubicBezTo>
                <a:cubicBezTo>
                  <a:pt x="19564" y="6064"/>
                  <a:pt x="19603" y="5979"/>
                  <a:pt x="19690" y="5888"/>
                </a:cubicBezTo>
                <a:cubicBezTo>
                  <a:pt x="19778" y="5796"/>
                  <a:pt x="19823" y="5671"/>
                  <a:pt x="19793" y="5611"/>
                </a:cubicBezTo>
                <a:cubicBezTo>
                  <a:pt x="19752" y="5529"/>
                  <a:pt x="19809" y="5490"/>
                  <a:pt x="20019" y="5451"/>
                </a:cubicBezTo>
                <a:cubicBezTo>
                  <a:pt x="20172" y="5423"/>
                  <a:pt x="20414" y="5366"/>
                  <a:pt x="20558" y="5325"/>
                </a:cubicBezTo>
                <a:cubicBezTo>
                  <a:pt x="20701" y="5284"/>
                  <a:pt x="20994" y="5221"/>
                  <a:pt x="21209" y="5185"/>
                </a:cubicBezTo>
                <a:cubicBezTo>
                  <a:pt x="21517" y="5133"/>
                  <a:pt x="21600" y="5091"/>
                  <a:pt x="21600" y="4989"/>
                </a:cubicBezTo>
                <a:cubicBezTo>
                  <a:pt x="21600" y="4834"/>
                  <a:pt x="21267" y="4724"/>
                  <a:pt x="20908" y="4760"/>
                </a:cubicBezTo>
                <a:cubicBezTo>
                  <a:pt x="20807" y="4770"/>
                  <a:pt x="20735" y="4763"/>
                  <a:pt x="20675" y="4749"/>
                </a:cubicBezTo>
                <a:cubicBezTo>
                  <a:pt x="20674" y="4752"/>
                  <a:pt x="20673" y="4755"/>
                  <a:pt x="20668" y="4758"/>
                </a:cubicBezTo>
                <a:cubicBezTo>
                  <a:pt x="20644" y="4770"/>
                  <a:pt x="20444" y="4809"/>
                  <a:pt x="20222" y="4844"/>
                </a:cubicBezTo>
                <a:cubicBezTo>
                  <a:pt x="20001" y="4878"/>
                  <a:pt x="19785" y="4915"/>
                  <a:pt x="19741" y="4925"/>
                </a:cubicBezTo>
                <a:cubicBezTo>
                  <a:pt x="19693" y="4936"/>
                  <a:pt x="19634" y="4925"/>
                  <a:pt x="19592" y="4899"/>
                </a:cubicBezTo>
                <a:cubicBezTo>
                  <a:pt x="19444" y="4805"/>
                  <a:pt x="19512" y="4738"/>
                  <a:pt x="19774" y="4720"/>
                </a:cubicBezTo>
                <a:cubicBezTo>
                  <a:pt x="19855" y="4715"/>
                  <a:pt x="19956" y="4704"/>
                  <a:pt x="19997" y="4696"/>
                </a:cubicBezTo>
                <a:cubicBezTo>
                  <a:pt x="20039" y="4688"/>
                  <a:pt x="20152" y="4675"/>
                  <a:pt x="20249" y="4669"/>
                </a:cubicBezTo>
                <a:cubicBezTo>
                  <a:pt x="20354" y="4662"/>
                  <a:pt x="20488" y="4678"/>
                  <a:pt x="20579" y="4700"/>
                </a:cubicBezTo>
                <a:cubicBezTo>
                  <a:pt x="20542" y="4663"/>
                  <a:pt x="20524" y="4614"/>
                  <a:pt x="20541" y="4544"/>
                </a:cubicBezTo>
                <a:cubicBezTo>
                  <a:pt x="20544" y="4531"/>
                  <a:pt x="20542" y="4520"/>
                  <a:pt x="20541" y="4509"/>
                </a:cubicBezTo>
                <a:cubicBezTo>
                  <a:pt x="20532" y="4486"/>
                  <a:pt x="20525" y="4466"/>
                  <a:pt x="20515" y="4449"/>
                </a:cubicBezTo>
                <a:cubicBezTo>
                  <a:pt x="20428" y="4358"/>
                  <a:pt x="20142" y="4314"/>
                  <a:pt x="19575" y="4302"/>
                </a:cubicBezTo>
                <a:cubicBezTo>
                  <a:pt x="18895" y="4288"/>
                  <a:pt x="18812" y="4236"/>
                  <a:pt x="18732" y="3768"/>
                </a:cubicBezTo>
                <a:cubicBezTo>
                  <a:pt x="18709" y="3631"/>
                  <a:pt x="18681" y="3506"/>
                  <a:pt x="18672" y="3491"/>
                </a:cubicBezTo>
                <a:cubicBezTo>
                  <a:pt x="18663" y="3476"/>
                  <a:pt x="18645" y="3440"/>
                  <a:pt x="18634" y="3410"/>
                </a:cubicBezTo>
                <a:cubicBezTo>
                  <a:pt x="18623" y="3380"/>
                  <a:pt x="18584" y="3317"/>
                  <a:pt x="18547" y="3272"/>
                </a:cubicBezTo>
                <a:cubicBezTo>
                  <a:pt x="18511" y="3228"/>
                  <a:pt x="18430" y="3055"/>
                  <a:pt x="18368" y="2889"/>
                </a:cubicBezTo>
                <a:cubicBezTo>
                  <a:pt x="18305" y="2723"/>
                  <a:pt x="18093" y="2417"/>
                  <a:pt x="17893" y="2210"/>
                </a:cubicBezTo>
                <a:cubicBezTo>
                  <a:pt x="17828" y="2142"/>
                  <a:pt x="17774" y="2074"/>
                  <a:pt x="17723" y="2008"/>
                </a:cubicBezTo>
                <a:cubicBezTo>
                  <a:pt x="17695" y="2007"/>
                  <a:pt x="17668" y="2002"/>
                  <a:pt x="17651" y="1989"/>
                </a:cubicBezTo>
                <a:cubicBezTo>
                  <a:pt x="17632" y="1973"/>
                  <a:pt x="17640" y="1954"/>
                  <a:pt x="17661" y="1940"/>
                </a:cubicBezTo>
                <a:cubicBezTo>
                  <a:pt x="17621" y="1903"/>
                  <a:pt x="17588" y="1856"/>
                  <a:pt x="17579" y="1815"/>
                </a:cubicBezTo>
                <a:cubicBezTo>
                  <a:pt x="17575" y="1793"/>
                  <a:pt x="17562" y="1768"/>
                  <a:pt x="17551" y="1745"/>
                </a:cubicBezTo>
                <a:cubicBezTo>
                  <a:pt x="17550" y="1747"/>
                  <a:pt x="17551" y="1749"/>
                  <a:pt x="17548" y="1750"/>
                </a:cubicBezTo>
                <a:cubicBezTo>
                  <a:pt x="17497" y="1777"/>
                  <a:pt x="17452" y="1774"/>
                  <a:pt x="17414" y="1742"/>
                </a:cubicBezTo>
                <a:cubicBezTo>
                  <a:pt x="17383" y="1716"/>
                  <a:pt x="17393" y="1677"/>
                  <a:pt x="17436" y="1655"/>
                </a:cubicBezTo>
                <a:cubicBezTo>
                  <a:pt x="17454" y="1645"/>
                  <a:pt x="17472" y="1640"/>
                  <a:pt x="17488" y="1639"/>
                </a:cubicBezTo>
                <a:cubicBezTo>
                  <a:pt x="17472" y="1604"/>
                  <a:pt x="17467" y="1556"/>
                  <a:pt x="17486" y="1509"/>
                </a:cubicBezTo>
                <a:cubicBezTo>
                  <a:pt x="17494" y="1490"/>
                  <a:pt x="17488" y="1465"/>
                  <a:pt x="17486" y="1442"/>
                </a:cubicBezTo>
                <a:cubicBezTo>
                  <a:pt x="17477" y="1427"/>
                  <a:pt x="17470" y="1404"/>
                  <a:pt x="17460" y="1399"/>
                </a:cubicBezTo>
                <a:cubicBezTo>
                  <a:pt x="17373" y="1353"/>
                  <a:pt x="17357" y="1323"/>
                  <a:pt x="17211" y="900"/>
                </a:cubicBezTo>
                <a:cubicBezTo>
                  <a:pt x="17148" y="720"/>
                  <a:pt x="17115" y="444"/>
                  <a:pt x="17139" y="286"/>
                </a:cubicBezTo>
                <a:lnTo>
                  <a:pt x="17184" y="0"/>
                </a:lnTo>
                <a:lnTo>
                  <a:pt x="13849" y="0"/>
                </a:lnTo>
                <a:close/>
                <a:moveTo>
                  <a:pt x="18131" y="5691"/>
                </a:moveTo>
                <a:cubicBezTo>
                  <a:pt x="18152" y="5694"/>
                  <a:pt x="18173" y="5699"/>
                  <a:pt x="18186" y="5710"/>
                </a:cubicBezTo>
                <a:cubicBezTo>
                  <a:pt x="18211" y="5731"/>
                  <a:pt x="18197" y="5759"/>
                  <a:pt x="18157" y="5772"/>
                </a:cubicBezTo>
                <a:cubicBezTo>
                  <a:pt x="18117" y="5786"/>
                  <a:pt x="18062" y="5779"/>
                  <a:pt x="18037" y="5758"/>
                </a:cubicBezTo>
                <a:cubicBezTo>
                  <a:pt x="18012" y="5736"/>
                  <a:pt x="18025" y="5708"/>
                  <a:pt x="18066" y="5695"/>
                </a:cubicBezTo>
                <a:cubicBezTo>
                  <a:pt x="18086" y="5688"/>
                  <a:pt x="18109" y="5689"/>
                  <a:pt x="18131" y="5691"/>
                </a:cubicBezTo>
                <a:close/>
                <a:moveTo>
                  <a:pt x="13473" y="8864"/>
                </a:moveTo>
                <a:cubicBezTo>
                  <a:pt x="13336" y="8864"/>
                  <a:pt x="13187" y="8901"/>
                  <a:pt x="13142" y="8946"/>
                </a:cubicBezTo>
                <a:cubicBezTo>
                  <a:pt x="12996" y="9093"/>
                  <a:pt x="12809" y="9256"/>
                  <a:pt x="12617" y="9412"/>
                </a:cubicBezTo>
                <a:cubicBezTo>
                  <a:pt x="12613" y="9423"/>
                  <a:pt x="12605" y="9432"/>
                  <a:pt x="12584" y="9439"/>
                </a:cubicBezTo>
                <a:cubicBezTo>
                  <a:pt x="12438" y="9557"/>
                  <a:pt x="12289" y="9674"/>
                  <a:pt x="12157" y="9764"/>
                </a:cubicBezTo>
                <a:cubicBezTo>
                  <a:pt x="11243" y="10386"/>
                  <a:pt x="10497" y="11032"/>
                  <a:pt x="10619" y="11096"/>
                </a:cubicBezTo>
                <a:cubicBezTo>
                  <a:pt x="10654" y="11114"/>
                  <a:pt x="10517" y="11208"/>
                  <a:pt x="10317" y="11305"/>
                </a:cubicBezTo>
                <a:cubicBezTo>
                  <a:pt x="10117" y="11402"/>
                  <a:pt x="9662" y="11759"/>
                  <a:pt x="9304" y="12096"/>
                </a:cubicBezTo>
                <a:cubicBezTo>
                  <a:pt x="8874" y="12501"/>
                  <a:pt x="8592" y="12710"/>
                  <a:pt x="8475" y="12711"/>
                </a:cubicBezTo>
                <a:cubicBezTo>
                  <a:pt x="8405" y="12712"/>
                  <a:pt x="8258" y="12755"/>
                  <a:pt x="8108" y="12810"/>
                </a:cubicBezTo>
                <a:cubicBezTo>
                  <a:pt x="8110" y="12823"/>
                  <a:pt x="8104" y="12835"/>
                  <a:pt x="8082" y="12842"/>
                </a:cubicBezTo>
                <a:cubicBezTo>
                  <a:pt x="8062" y="12849"/>
                  <a:pt x="8041" y="12847"/>
                  <a:pt x="8022" y="12842"/>
                </a:cubicBezTo>
                <a:cubicBezTo>
                  <a:pt x="7991" y="12855"/>
                  <a:pt x="7960" y="12864"/>
                  <a:pt x="7931" y="12878"/>
                </a:cubicBezTo>
                <a:cubicBezTo>
                  <a:pt x="7737" y="12965"/>
                  <a:pt x="7667" y="13005"/>
                  <a:pt x="7696" y="13014"/>
                </a:cubicBezTo>
                <a:cubicBezTo>
                  <a:pt x="7700" y="13015"/>
                  <a:pt x="7701" y="13016"/>
                  <a:pt x="7706" y="13018"/>
                </a:cubicBezTo>
                <a:cubicBezTo>
                  <a:pt x="7723" y="13018"/>
                  <a:pt x="7751" y="13016"/>
                  <a:pt x="7792" y="13010"/>
                </a:cubicBezTo>
                <a:cubicBezTo>
                  <a:pt x="8190" y="12952"/>
                  <a:pt x="8178" y="13094"/>
                  <a:pt x="7765" y="13315"/>
                </a:cubicBezTo>
                <a:cubicBezTo>
                  <a:pt x="7546" y="13432"/>
                  <a:pt x="7309" y="13528"/>
                  <a:pt x="7238" y="13528"/>
                </a:cubicBezTo>
                <a:cubicBezTo>
                  <a:pt x="7199" y="13528"/>
                  <a:pt x="7148" y="13543"/>
                  <a:pt x="7092" y="13566"/>
                </a:cubicBezTo>
                <a:cubicBezTo>
                  <a:pt x="7086" y="13584"/>
                  <a:pt x="7055" y="13602"/>
                  <a:pt x="6989" y="13632"/>
                </a:cubicBezTo>
                <a:cubicBezTo>
                  <a:pt x="6968" y="13643"/>
                  <a:pt x="6953" y="13645"/>
                  <a:pt x="6934" y="13651"/>
                </a:cubicBezTo>
                <a:cubicBezTo>
                  <a:pt x="6799" y="13735"/>
                  <a:pt x="6678" y="13840"/>
                  <a:pt x="6678" y="13901"/>
                </a:cubicBezTo>
                <a:cubicBezTo>
                  <a:pt x="6678" y="14004"/>
                  <a:pt x="5334" y="14727"/>
                  <a:pt x="5142" y="14728"/>
                </a:cubicBezTo>
                <a:cubicBezTo>
                  <a:pt x="5069" y="14728"/>
                  <a:pt x="5008" y="14747"/>
                  <a:pt x="5008" y="14770"/>
                </a:cubicBezTo>
                <a:cubicBezTo>
                  <a:pt x="5008" y="14793"/>
                  <a:pt x="4768" y="14983"/>
                  <a:pt x="4473" y="15192"/>
                </a:cubicBezTo>
                <a:cubicBezTo>
                  <a:pt x="3865" y="15625"/>
                  <a:pt x="3359" y="16150"/>
                  <a:pt x="3268" y="16442"/>
                </a:cubicBezTo>
                <a:cubicBezTo>
                  <a:pt x="3220" y="16598"/>
                  <a:pt x="3248" y="16657"/>
                  <a:pt x="3402" y="16716"/>
                </a:cubicBezTo>
                <a:cubicBezTo>
                  <a:pt x="3591" y="16789"/>
                  <a:pt x="3589" y="16794"/>
                  <a:pt x="3328" y="16846"/>
                </a:cubicBezTo>
                <a:cubicBezTo>
                  <a:pt x="3178" y="16876"/>
                  <a:pt x="3028" y="16937"/>
                  <a:pt x="2995" y="16981"/>
                </a:cubicBezTo>
                <a:cubicBezTo>
                  <a:pt x="2953" y="17039"/>
                  <a:pt x="2804" y="17059"/>
                  <a:pt x="2485" y="17050"/>
                </a:cubicBezTo>
                <a:cubicBezTo>
                  <a:pt x="2092" y="17039"/>
                  <a:pt x="2005" y="17059"/>
                  <a:pt x="1802" y="17201"/>
                </a:cubicBezTo>
                <a:cubicBezTo>
                  <a:pt x="1640" y="17314"/>
                  <a:pt x="1601" y="17383"/>
                  <a:pt x="1672" y="17429"/>
                </a:cubicBezTo>
                <a:cubicBezTo>
                  <a:pt x="1744" y="17474"/>
                  <a:pt x="1722" y="17517"/>
                  <a:pt x="1603" y="17569"/>
                </a:cubicBezTo>
                <a:cubicBezTo>
                  <a:pt x="1508" y="17610"/>
                  <a:pt x="1346" y="17748"/>
                  <a:pt x="1241" y="17876"/>
                </a:cubicBezTo>
                <a:cubicBezTo>
                  <a:pt x="1207" y="17917"/>
                  <a:pt x="1167" y="17946"/>
                  <a:pt x="1129" y="17979"/>
                </a:cubicBezTo>
                <a:cubicBezTo>
                  <a:pt x="1129" y="17979"/>
                  <a:pt x="1128" y="17980"/>
                  <a:pt x="1129" y="17980"/>
                </a:cubicBezTo>
                <a:cubicBezTo>
                  <a:pt x="1145" y="17997"/>
                  <a:pt x="1150" y="18013"/>
                  <a:pt x="1136" y="18025"/>
                </a:cubicBezTo>
                <a:cubicBezTo>
                  <a:pt x="1120" y="18038"/>
                  <a:pt x="1072" y="18053"/>
                  <a:pt x="1014" y="18066"/>
                </a:cubicBezTo>
                <a:cubicBezTo>
                  <a:pt x="966" y="18091"/>
                  <a:pt x="921" y="18109"/>
                  <a:pt x="884" y="18109"/>
                </a:cubicBezTo>
                <a:cubicBezTo>
                  <a:pt x="793" y="18109"/>
                  <a:pt x="656" y="18189"/>
                  <a:pt x="577" y="18288"/>
                </a:cubicBezTo>
                <a:cubicBezTo>
                  <a:pt x="499" y="18386"/>
                  <a:pt x="338" y="18512"/>
                  <a:pt x="218" y="18569"/>
                </a:cubicBezTo>
                <a:cubicBezTo>
                  <a:pt x="9" y="18668"/>
                  <a:pt x="0" y="18725"/>
                  <a:pt x="0" y="20124"/>
                </a:cubicBezTo>
                <a:cubicBezTo>
                  <a:pt x="0" y="20129"/>
                  <a:pt x="0" y="20131"/>
                  <a:pt x="0" y="20136"/>
                </a:cubicBezTo>
                <a:lnTo>
                  <a:pt x="0" y="21600"/>
                </a:lnTo>
                <a:lnTo>
                  <a:pt x="1382" y="21599"/>
                </a:lnTo>
                <a:lnTo>
                  <a:pt x="2765" y="21596"/>
                </a:lnTo>
                <a:lnTo>
                  <a:pt x="2988" y="21366"/>
                </a:lnTo>
                <a:cubicBezTo>
                  <a:pt x="3683" y="20646"/>
                  <a:pt x="4090" y="20245"/>
                  <a:pt x="4274" y="20100"/>
                </a:cubicBezTo>
                <a:cubicBezTo>
                  <a:pt x="4331" y="20055"/>
                  <a:pt x="4379" y="20013"/>
                  <a:pt x="4425" y="19971"/>
                </a:cubicBezTo>
                <a:cubicBezTo>
                  <a:pt x="4451" y="19940"/>
                  <a:pt x="4475" y="19910"/>
                  <a:pt x="4528" y="19866"/>
                </a:cubicBezTo>
                <a:cubicBezTo>
                  <a:pt x="4552" y="19847"/>
                  <a:pt x="4569" y="19826"/>
                  <a:pt x="4591" y="19805"/>
                </a:cubicBezTo>
                <a:cubicBezTo>
                  <a:pt x="4659" y="19722"/>
                  <a:pt x="4696" y="19649"/>
                  <a:pt x="4696" y="19595"/>
                </a:cubicBezTo>
                <a:cubicBezTo>
                  <a:pt x="4696" y="19547"/>
                  <a:pt x="4850" y="19430"/>
                  <a:pt x="5036" y="19335"/>
                </a:cubicBezTo>
                <a:cubicBezTo>
                  <a:pt x="5223" y="19240"/>
                  <a:pt x="5457" y="19099"/>
                  <a:pt x="5559" y="19020"/>
                </a:cubicBezTo>
                <a:cubicBezTo>
                  <a:pt x="5660" y="18941"/>
                  <a:pt x="5805" y="18889"/>
                  <a:pt x="5880" y="18904"/>
                </a:cubicBezTo>
                <a:cubicBezTo>
                  <a:pt x="5954" y="18919"/>
                  <a:pt x="6097" y="18882"/>
                  <a:pt x="6201" y="18822"/>
                </a:cubicBezTo>
                <a:cubicBezTo>
                  <a:pt x="6318" y="18755"/>
                  <a:pt x="6352" y="18701"/>
                  <a:pt x="6321" y="18592"/>
                </a:cubicBezTo>
                <a:cubicBezTo>
                  <a:pt x="6170" y="18488"/>
                  <a:pt x="6109" y="18319"/>
                  <a:pt x="6225" y="18302"/>
                </a:cubicBezTo>
                <a:cubicBezTo>
                  <a:pt x="6392" y="18279"/>
                  <a:pt x="6489" y="18271"/>
                  <a:pt x="6603" y="18259"/>
                </a:cubicBezTo>
                <a:cubicBezTo>
                  <a:pt x="6621" y="18254"/>
                  <a:pt x="6633" y="18250"/>
                  <a:pt x="6651" y="18245"/>
                </a:cubicBezTo>
                <a:cubicBezTo>
                  <a:pt x="6828" y="18201"/>
                  <a:pt x="7038" y="18116"/>
                  <a:pt x="7190" y="18032"/>
                </a:cubicBezTo>
                <a:cubicBezTo>
                  <a:pt x="7203" y="18024"/>
                  <a:pt x="7223" y="18013"/>
                  <a:pt x="7238" y="18004"/>
                </a:cubicBezTo>
                <a:cubicBezTo>
                  <a:pt x="7270" y="17984"/>
                  <a:pt x="7304" y="17964"/>
                  <a:pt x="7327" y="17946"/>
                </a:cubicBezTo>
                <a:cubicBezTo>
                  <a:pt x="7341" y="17936"/>
                  <a:pt x="7372" y="17920"/>
                  <a:pt x="7389" y="17909"/>
                </a:cubicBezTo>
                <a:cubicBezTo>
                  <a:pt x="7506" y="17836"/>
                  <a:pt x="7600" y="17771"/>
                  <a:pt x="7600" y="17755"/>
                </a:cubicBezTo>
                <a:cubicBezTo>
                  <a:pt x="7600" y="17736"/>
                  <a:pt x="7732" y="17686"/>
                  <a:pt x="7892" y="17644"/>
                </a:cubicBezTo>
                <a:cubicBezTo>
                  <a:pt x="8235" y="17488"/>
                  <a:pt x="8608" y="17345"/>
                  <a:pt x="8733" y="17345"/>
                </a:cubicBezTo>
                <a:cubicBezTo>
                  <a:pt x="8801" y="17345"/>
                  <a:pt x="8989" y="17317"/>
                  <a:pt x="9150" y="17282"/>
                </a:cubicBezTo>
                <a:cubicBezTo>
                  <a:pt x="9308" y="17249"/>
                  <a:pt x="9491" y="17217"/>
                  <a:pt x="9570" y="17208"/>
                </a:cubicBezTo>
                <a:cubicBezTo>
                  <a:pt x="9572" y="17207"/>
                  <a:pt x="9577" y="17205"/>
                  <a:pt x="9579" y="17205"/>
                </a:cubicBezTo>
                <a:cubicBezTo>
                  <a:pt x="9757" y="17186"/>
                  <a:pt x="10435" y="16915"/>
                  <a:pt x="10435" y="16862"/>
                </a:cubicBezTo>
                <a:cubicBezTo>
                  <a:pt x="10435" y="16840"/>
                  <a:pt x="10658" y="16737"/>
                  <a:pt x="10931" y="16631"/>
                </a:cubicBezTo>
                <a:cubicBezTo>
                  <a:pt x="11203" y="16526"/>
                  <a:pt x="11804" y="16294"/>
                  <a:pt x="12263" y="16116"/>
                </a:cubicBezTo>
                <a:cubicBezTo>
                  <a:pt x="12722" y="15938"/>
                  <a:pt x="13133" y="15799"/>
                  <a:pt x="13180" y="15806"/>
                </a:cubicBezTo>
                <a:cubicBezTo>
                  <a:pt x="13227" y="15814"/>
                  <a:pt x="13873" y="15658"/>
                  <a:pt x="14613" y="15459"/>
                </a:cubicBezTo>
                <a:cubicBezTo>
                  <a:pt x="15113" y="15324"/>
                  <a:pt x="15454" y="15239"/>
                  <a:pt x="15701" y="15188"/>
                </a:cubicBezTo>
                <a:cubicBezTo>
                  <a:pt x="15695" y="15176"/>
                  <a:pt x="15698" y="15164"/>
                  <a:pt x="15711" y="15154"/>
                </a:cubicBezTo>
                <a:cubicBezTo>
                  <a:pt x="15730" y="15137"/>
                  <a:pt x="15855" y="15135"/>
                  <a:pt x="16001" y="15138"/>
                </a:cubicBezTo>
                <a:cubicBezTo>
                  <a:pt x="16093" y="15127"/>
                  <a:pt x="16170" y="15124"/>
                  <a:pt x="16226" y="15131"/>
                </a:cubicBezTo>
                <a:cubicBezTo>
                  <a:pt x="16938" y="15225"/>
                  <a:pt x="17161" y="14852"/>
                  <a:pt x="16532" y="14619"/>
                </a:cubicBezTo>
                <a:cubicBezTo>
                  <a:pt x="16330" y="14544"/>
                  <a:pt x="15942" y="14389"/>
                  <a:pt x="15672" y="14276"/>
                </a:cubicBezTo>
                <a:cubicBezTo>
                  <a:pt x="15081" y="14028"/>
                  <a:pt x="14681" y="13964"/>
                  <a:pt x="13720" y="13964"/>
                </a:cubicBezTo>
                <a:cubicBezTo>
                  <a:pt x="13646" y="13964"/>
                  <a:pt x="13571" y="13959"/>
                  <a:pt x="13494" y="13958"/>
                </a:cubicBezTo>
                <a:cubicBezTo>
                  <a:pt x="13163" y="13958"/>
                  <a:pt x="12802" y="13941"/>
                  <a:pt x="12589" y="13901"/>
                </a:cubicBezTo>
                <a:cubicBezTo>
                  <a:pt x="12390" y="13871"/>
                  <a:pt x="12122" y="13841"/>
                  <a:pt x="11973" y="13834"/>
                </a:cubicBezTo>
                <a:cubicBezTo>
                  <a:pt x="11806" y="13826"/>
                  <a:pt x="11698" y="13812"/>
                  <a:pt x="11633" y="13791"/>
                </a:cubicBezTo>
                <a:cubicBezTo>
                  <a:pt x="11619" y="13788"/>
                  <a:pt x="11607" y="13784"/>
                  <a:pt x="11597" y="13780"/>
                </a:cubicBezTo>
                <a:cubicBezTo>
                  <a:pt x="11596" y="13779"/>
                  <a:pt x="11595" y="13779"/>
                  <a:pt x="11594" y="13779"/>
                </a:cubicBezTo>
                <a:cubicBezTo>
                  <a:pt x="11548" y="13761"/>
                  <a:pt x="11542" y="13740"/>
                  <a:pt x="11580" y="13715"/>
                </a:cubicBezTo>
                <a:cubicBezTo>
                  <a:pt x="11585" y="13712"/>
                  <a:pt x="11590" y="13708"/>
                  <a:pt x="11597" y="13705"/>
                </a:cubicBezTo>
                <a:cubicBezTo>
                  <a:pt x="11646" y="13671"/>
                  <a:pt x="11752" y="13632"/>
                  <a:pt x="11923" y="13589"/>
                </a:cubicBezTo>
                <a:cubicBezTo>
                  <a:pt x="12175" y="13525"/>
                  <a:pt x="12462" y="13472"/>
                  <a:pt x="12562" y="13472"/>
                </a:cubicBezTo>
                <a:cubicBezTo>
                  <a:pt x="12663" y="13472"/>
                  <a:pt x="12835" y="13447"/>
                  <a:pt x="12946" y="13416"/>
                </a:cubicBezTo>
                <a:cubicBezTo>
                  <a:pt x="13094" y="13375"/>
                  <a:pt x="13230" y="13383"/>
                  <a:pt x="13468" y="13448"/>
                </a:cubicBezTo>
                <a:cubicBezTo>
                  <a:pt x="13595" y="13482"/>
                  <a:pt x="13700" y="13501"/>
                  <a:pt x="13818" y="13506"/>
                </a:cubicBezTo>
                <a:cubicBezTo>
                  <a:pt x="13873" y="13503"/>
                  <a:pt x="13924" y="13496"/>
                  <a:pt x="13978" y="13496"/>
                </a:cubicBezTo>
                <a:cubicBezTo>
                  <a:pt x="14016" y="13496"/>
                  <a:pt x="14028" y="13499"/>
                  <a:pt x="14060" y="13500"/>
                </a:cubicBezTo>
                <a:cubicBezTo>
                  <a:pt x="14125" y="13495"/>
                  <a:pt x="14192" y="13489"/>
                  <a:pt x="14275" y="13480"/>
                </a:cubicBezTo>
                <a:cubicBezTo>
                  <a:pt x="14543" y="13450"/>
                  <a:pt x="14809" y="13446"/>
                  <a:pt x="14867" y="13470"/>
                </a:cubicBezTo>
                <a:cubicBezTo>
                  <a:pt x="14926" y="13494"/>
                  <a:pt x="15138" y="13527"/>
                  <a:pt x="15339" y="13542"/>
                </a:cubicBezTo>
                <a:cubicBezTo>
                  <a:pt x="15372" y="13545"/>
                  <a:pt x="15466" y="13555"/>
                  <a:pt x="15512" y="13559"/>
                </a:cubicBezTo>
                <a:cubicBezTo>
                  <a:pt x="15602" y="13553"/>
                  <a:pt x="15682" y="13554"/>
                  <a:pt x="15701" y="13570"/>
                </a:cubicBezTo>
                <a:cubicBezTo>
                  <a:pt x="15704" y="13573"/>
                  <a:pt x="15721" y="13576"/>
                  <a:pt x="15730" y="13579"/>
                </a:cubicBezTo>
                <a:cubicBezTo>
                  <a:pt x="15949" y="13599"/>
                  <a:pt x="16148" y="13616"/>
                  <a:pt x="16381" y="13640"/>
                </a:cubicBezTo>
                <a:cubicBezTo>
                  <a:pt x="17431" y="13746"/>
                  <a:pt x="18066" y="13642"/>
                  <a:pt x="17884" y="13394"/>
                </a:cubicBezTo>
                <a:cubicBezTo>
                  <a:pt x="17852" y="13350"/>
                  <a:pt x="17583" y="13277"/>
                  <a:pt x="17287" y="13231"/>
                </a:cubicBezTo>
                <a:cubicBezTo>
                  <a:pt x="16991" y="13186"/>
                  <a:pt x="16563" y="13100"/>
                  <a:pt x="16336" y="13039"/>
                </a:cubicBezTo>
                <a:cubicBezTo>
                  <a:pt x="16109" y="12978"/>
                  <a:pt x="15848" y="12928"/>
                  <a:pt x="15759" y="12928"/>
                </a:cubicBezTo>
                <a:cubicBezTo>
                  <a:pt x="15669" y="12928"/>
                  <a:pt x="15499" y="12893"/>
                  <a:pt x="15382" y="12850"/>
                </a:cubicBezTo>
                <a:cubicBezTo>
                  <a:pt x="15266" y="12807"/>
                  <a:pt x="15010" y="12765"/>
                  <a:pt x="14812" y="12755"/>
                </a:cubicBezTo>
                <a:cubicBezTo>
                  <a:pt x="14371" y="12733"/>
                  <a:pt x="14367" y="12659"/>
                  <a:pt x="14803" y="12526"/>
                </a:cubicBezTo>
                <a:cubicBezTo>
                  <a:pt x="15045" y="12452"/>
                  <a:pt x="15408" y="12423"/>
                  <a:pt x="15850" y="12430"/>
                </a:cubicBezTo>
                <a:cubicBezTo>
                  <a:pt x="15872" y="12384"/>
                  <a:pt x="15962" y="12379"/>
                  <a:pt x="16116" y="12431"/>
                </a:cubicBezTo>
                <a:cubicBezTo>
                  <a:pt x="16118" y="12432"/>
                  <a:pt x="16122" y="12433"/>
                  <a:pt x="16125" y="12434"/>
                </a:cubicBezTo>
                <a:cubicBezTo>
                  <a:pt x="16320" y="12443"/>
                  <a:pt x="16527" y="12460"/>
                  <a:pt x="16748" y="12482"/>
                </a:cubicBezTo>
                <a:cubicBezTo>
                  <a:pt x="16825" y="12490"/>
                  <a:pt x="16902" y="12495"/>
                  <a:pt x="16978" y="12500"/>
                </a:cubicBezTo>
                <a:cubicBezTo>
                  <a:pt x="17128" y="12503"/>
                  <a:pt x="17209" y="12509"/>
                  <a:pt x="17429" y="12510"/>
                </a:cubicBezTo>
                <a:cubicBezTo>
                  <a:pt x="17512" y="12511"/>
                  <a:pt x="17570" y="12512"/>
                  <a:pt x="17649" y="12512"/>
                </a:cubicBezTo>
                <a:cubicBezTo>
                  <a:pt x="18244" y="12491"/>
                  <a:pt x="18679" y="12383"/>
                  <a:pt x="18679" y="12216"/>
                </a:cubicBezTo>
                <a:cubicBezTo>
                  <a:pt x="18679" y="12106"/>
                  <a:pt x="18381" y="12016"/>
                  <a:pt x="17845" y="11965"/>
                </a:cubicBezTo>
                <a:cubicBezTo>
                  <a:pt x="17702" y="11951"/>
                  <a:pt x="17294" y="11889"/>
                  <a:pt x="16940" y="11828"/>
                </a:cubicBezTo>
                <a:cubicBezTo>
                  <a:pt x="16407" y="11734"/>
                  <a:pt x="16127" y="11720"/>
                  <a:pt x="15322" y="11744"/>
                </a:cubicBezTo>
                <a:cubicBezTo>
                  <a:pt x="14331" y="11772"/>
                  <a:pt x="14089" y="11798"/>
                  <a:pt x="13001" y="11996"/>
                </a:cubicBezTo>
                <a:cubicBezTo>
                  <a:pt x="12662" y="12058"/>
                  <a:pt x="12293" y="12109"/>
                  <a:pt x="12179" y="12109"/>
                </a:cubicBezTo>
                <a:cubicBezTo>
                  <a:pt x="12065" y="12109"/>
                  <a:pt x="11748" y="12181"/>
                  <a:pt x="11474" y="12269"/>
                </a:cubicBezTo>
                <a:cubicBezTo>
                  <a:pt x="11201" y="12357"/>
                  <a:pt x="10950" y="12415"/>
                  <a:pt x="10916" y="12398"/>
                </a:cubicBezTo>
                <a:cubicBezTo>
                  <a:pt x="10819" y="12347"/>
                  <a:pt x="10904" y="12141"/>
                  <a:pt x="11050" y="11960"/>
                </a:cubicBezTo>
                <a:cubicBezTo>
                  <a:pt x="11040" y="11953"/>
                  <a:pt x="11029" y="11946"/>
                  <a:pt x="11026" y="11938"/>
                </a:cubicBezTo>
                <a:cubicBezTo>
                  <a:pt x="11004" y="11876"/>
                  <a:pt x="11128" y="11800"/>
                  <a:pt x="11268" y="11754"/>
                </a:cubicBezTo>
                <a:cubicBezTo>
                  <a:pt x="11274" y="11750"/>
                  <a:pt x="11279" y="11744"/>
                  <a:pt x="11285" y="11740"/>
                </a:cubicBezTo>
                <a:cubicBezTo>
                  <a:pt x="11449" y="11641"/>
                  <a:pt x="11582" y="11526"/>
                  <a:pt x="11582" y="11484"/>
                </a:cubicBezTo>
                <a:cubicBezTo>
                  <a:pt x="11582" y="11441"/>
                  <a:pt x="11723" y="11364"/>
                  <a:pt x="11894" y="11311"/>
                </a:cubicBezTo>
                <a:cubicBezTo>
                  <a:pt x="12233" y="11207"/>
                  <a:pt x="12524" y="10894"/>
                  <a:pt x="12524" y="10634"/>
                </a:cubicBezTo>
                <a:cubicBezTo>
                  <a:pt x="12524" y="10538"/>
                  <a:pt x="12588" y="10456"/>
                  <a:pt x="12680" y="10438"/>
                </a:cubicBezTo>
                <a:cubicBezTo>
                  <a:pt x="12766" y="10420"/>
                  <a:pt x="12835" y="10348"/>
                  <a:pt x="12835" y="10278"/>
                </a:cubicBezTo>
                <a:cubicBezTo>
                  <a:pt x="12835" y="10205"/>
                  <a:pt x="12926" y="10124"/>
                  <a:pt x="13044" y="10091"/>
                </a:cubicBezTo>
                <a:cubicBezTo>
                  <a:pt x="13413" y="9988"/>
                  <a:pt x="13703" y="9609"/>
                  <a:pt x="13712" y="9219"/>
                </a:cubicBezTo>
                <a:cubicBezTo>
                  <a:pt x="13721" y="8880"/>
                  <a:pt x="13711" y="8864"/>
                  <a:pt x="13473" y="8864"/>
                </a:cubicBezTo>
                <a:close/>
              </a:path>
            </a:pathLst>
          </a:custGeom>
          <a:ln w="12700">
            <a:miter lim="400000"/>
          </a:ln>
        </p:spPr>
      </p:pic>
      <p:sp>
        <p:nvSpPr>
          <p:cNvPr id="217"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218"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pic>
        <p:nvPicPr>
          <p:cNvPr id="219" name="Picture 28" descr="Picture 2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932264" y="-372929"/>
            <a:ext cx="2036259" cy="1800994"/>
          </a:xfrm>
          <a:prstGeom prst="rect">
            <a:avLst/>
          </a:prstGeom>
          <a:ln w="12700">
            <a:miter lim="400000"/>
          </a:ln>
        </p:spPr>
      </p:pic>
      <p:sp>
        <p:nvSpPr>
          <p:cNvPr id="220" name="TextBox 30"/>
          <p:cNvSpPr txBox="1"/>
          <p:nvPr/>
        </p:nvSpPr>
        <p:spPr>
          <a:xfrm>
            <a:off x="3573804" y="1403414"/>
            <a:ext cx="8325881" cy="31115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algn="just">
              <a:lnSpc>
                <a:spcPct val="180000"/>
              </a:lnSpc>
              <a:defRPr sz="2400">
                <a:solidFill>
                  <a:srgbClr val="0A1F61"/>
                </a:solidFill>
                <a:latin typeface="Tajawal ExtraBold"/>
                <a:ea typeface="Tajawal ExtraBold"/>
                <a:cs typeface="Tajawal ExtraBold"/>
                <a:sym typeface="Tajawal ExtraBold"/>
              </a:defRPr>
            </a:pPr>
            <a:endParaRPr/>
          </a:p>
          <a:p>
            <a:pPr algn="just">
              <a:lnSpc>
                <a:spcPct val="180000"/>
              </a:lnSpc>
              <a:defRPr sz="2400">
                <a:solidFill>
                  <a:srgbClr val="0A1F61"/>
                </a:solidFill>
                <a:latin typeface="Tajawal ExtraBold"/>
                <a:ea typeface="Tajawal ExtraBold"/>
                <a:cs typeface="Tajawal ExtraBold"/>
                <a:sym typeface="Tajawal ExtraBold"/>
              </a:defRPr>
            </a:pPr>
            <a:r>
              <a:t>In order to determine the necessary policies, officials at all levels and branches of government must have access to technical expertise in AI. They require translators who can effectively explain the underlying technology of AI.</a:t>
            </a:r>
          </a:p>
        </p:txBody>
      </p:sp>
      <p:sp>
        <p:nvSpPr>
          <p:cNvPr id="221"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endParaRPr/>
          </a:p>
        </p:txBody>
      </p:sp>
      <p:sp>
        <p:nvSpPr>
          <p:cNvPr id="222"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r>
              <a:t>Lecture</a:t>
            </a:r>
          </a:p>
        </p:txBody>
      </p:sp>
      <p:sp>
        <p:nvSpPr>
          <p:cNvPr id="223"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4400" b="1">
                <a:solidFill>
                  <a:srgbClr val="FAC748"/>
                </a:solidFill>
                <a:latin typeface="Tajawal Medium"/>
                <a:ea typeface="Tajawal Medium"/>
                <a:cs typeface="Tajawal Medium"/>
                <a:sym typeface="Tajawal Medium"/>
              </a:defRPr>
            </a:lvl1pPr>
          </a:lstStyle>
          <a:p>
            <a:r>
              <a:t>03</a:t>
            </a:r>
          </a:p>
        </p:txBody>
      </p:sp>
      <p:pic>
        <p:nvPicPr>
          <p:cNvPr id="224" name="Graphic 35" descr="Graphic 35"/>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48607" y="6056614"/>
            <a:ext cx="2167472" cy="591662"/>
          </a:xfrm>
          <a:prstGeom prst="rect">
            <a:avLst/>
          </a:prstGeom>
          <a:ln w="12700">
            <a:miter lim="400000"/>
          </a:ln>
        </p:spPr>
      </p:pic>
      <p:pic>
        <p:nvPicPr>
          <p:cNvPr id="225" name="Graphic 36" descr="Graphic 36"/>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0178166" y="6347811"/>
            <a:ext cx="1879650" cy="309234"/>
          </a:xfrm>
          <a:prstGeom prst="rect">
            <a:avLst/>
          </a:prstGeom>
          <a:ln w="12700">
            <a:miter lim="400000"/>
          </a:ln>
        </p:spPr>
      </p:pic>
      <p:sp>
        <p:nvSpPr>
          <p:cNvPr id="226" name="TextBox 24"/>
          <p:cNvSpPr txBox="1"/>
          <p:nvPr/>
        </p:nvSpPr>
        <p:spPr>
          <a:xfrm>
            <a:off x="4134524" y="265914"/>
            <a:ext cx="7018223" cy="4470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INTRODUCTION TO AI IN DIGITAL LAW</a:t>
            </a:r>
          </a:p>
        </p:txBody>
      </p:sp>
      <p:sp>
        <p:nvSpPr>
          <p:cNvPr id="227" name="TextBox 24"/>
          <p:cNvSpPr txBox="1"/>
          <p:nvPr/>
        </p:nvSpPr>
        <p:spPr>
          <a:xfrm>
            <a:off x="4134524" y="842810"/>
            <a:ext cx="7018223" cy="4470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a. OVERVIEW </a:t>
            </a:r>
          </a:p>
        </p:txBody>
      </p:sp>
      <p:sp>
        <p:nvSpPr>
          <p:cNvPr id="228" name="Slide Number"/>
          <p:cNvSpPr txBox="1">
            <a:spLocks noGrp="1"/>
          </p:cNvSpPr>
          <p:nvPr>
            <p:ph type="sldNum" sz="quarter" idx="2"/>
          </p:nvPr>
        </p:nvSpPr>
        <p:spPr>
          <a:xfrm>
            <a:off x="9244709" y="6560152"/>
            <a:ext cx="2844801" cy="368301"/>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5</a:t>
            </a:fld>
            <a:endParaRPr/>
          </a:p>
        </p:txBody>
      </p:sp>
    </p:spTree>
  </p:cSld>
  <p:clrMapOvr>
    <a:masterClrMapping/>
  </p:clrMapOvr>
  <mc:AlternateContent xmlns:mc="http://schemas.openxmlformats.org/markup-compatibility/2006" xmlns:p14="http://schemas.microsoft.com/office/powerpoint/2010/main">
    <mc:Choice Requires="p14">
      <p:transition spd="slow">
        <p:dissolve/>
      </p:transition>
    </mc:Choice>
    <mc:Fallback xmlns:a14="http://schemas.microsoft.com/office/drawing/2010/main" xmlns:m="http://schemas.openxmlformats.org/officeDocument/2006/math"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0" name="TextBox 24"/>
          <p:cNvSpPr txBox="1"/>
          <p:nvPr/>
        </p:nvSpPr>
        <p:spPr>
          <a:xfrm>
            <a:off x="4134524" y="265914"/>
            <a:ext cx="7018223" cy="4470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INTRODUCTION TO AI IN DIGITAL LAW</a:t>
            </a:r>
          </a:p>
        </p:txBody>
      </p:sp>
      <p:sp>
        <p:nvSpPr>
          <p:cNvPr id="231" name="Rectangle 27"/>
          <p:cNvSpPr/>
          <p:nvPr/>
        </p:nvSpPr>
        <p:spPr>
          <a:xfrm>
            <a:off x="31353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endParaRPr/>
          </a:p>
        </p:txBody>
      </p:sp>
      <p:sp>
        <p:nvSpPr>
          <p:cNvPr id="232" name="TextBox 24"/>
          <p:cNvSpPr txBox="1"/>
          <p:nvPr/>
        </p:nvSpPr>
        <p:spPr>
          <a:xfrm>
            <a:off x="4134524" y="842810"/>
            <a:ext cx="7018223" cy="4470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a. OVERVIEW </a:t>
            </a:r>
          </a:p>
        </p:txBody>
      </p:sp>
      <p:pic>
        <p:nvPicPr>
          <p:cNvPr id="233" name="NOV15_LORINC_ROBOTS_POST01.jpeg" descr="NOV15_LORINC_ROBOTS_POST01.jpeg"/>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a:xfrm>
            <a:off x="-294345" y="-1"/>
            <a:ext cx="3577829" cy="6858001"/>
          </a:xfrm>
          <a:custGeom>
            <a:avLst/>
            <a:gdLst/>
            <a:ahLst/>
            <a:cxnLst>
              <a:cxn ang="0">
                <a:pos x="wd2" y="hd2"/>
              </a:cxn>
              <a:cxn ang="5400000">
                <a:pos x="wd2" y="hd2"/>
              </a:cxn>
              <a:cxn ang="10800000">
                <a:pos x="wd2" y="hd2"/>
              </a:cxn>
              <a:cxn ang="16200000">
                <a:pos x="wd2" y="hd2"/>
              </a:cxn>
            </a:cxnLst>
            <a:rect l="0" t="0" r="r" b="b"/>
            <a:pathLst>
              <a:path w="21600" h="21600" extrusionOk="0">
                <a:moveTo>
                  <a:pt x="13849" y="0"/>
                </a:moveTo>
                <a:lnTo>
                  <a:pt x="13918" y="514"/>
                </a:lnTo>
                <a:cubicBezTo>
                  <a:pt x="13956" y="797"/>
                  <a:pt x="14050" y="1294"/>
                  <a:pt x="14129" y="1619"/>
                </a:cubicBezTo>
                <a:cubicBezTo>
                  <a:pt x="14208" y="1943"/>
                  <a:pt x="14374" y="2712"/>
                  <a:pt x="14498" y="3328"/>
                </a:cubicBezTo>
                <a:cubicBezTo>
                  <a:pt x="14622" y="3943"/>
                  <a:pt x="14786" y="4550"/>
                  <a:pt x="14862" y="4678"/>
                </a:cubicBezTo>
                <a:cubicBezTo>
                  <a:pt x="15015" y="4933"/>
                  <a:pt x="14931" y="5241"/>
                  <a:pt x="14517" y="5945"/>
                </a:cubicBezTo>
                <a:cubicBezTo>
                  <a:pt x="14328" y="6267"/>
                  <a:pt x="14207" y="6666"/>
                  <a:pt x="13988" y="7691"/>
                </a:cubicBezTo>
                <a:cubicBezTo>
                  <a:pt x="13946" y="7886"/>
                  <a:pt x="13931" y="8064"/>
                  <a:pt x="13954" y="8086"/>
                </a:cubicBezTo>
                <a:cubicBezTo>
                  <a:pt x="14012" y="8143"/>
                  <a:pt x="14137" y="8137"/>
                  <a:pt x="14441" y="8065"/>
                </a:cubicBezTo>
                <a:cubicBezTo>
                  <a:pt x="14703" y="8003"/>
                  <a:pt x="15040" y="7672"/>
                  <a:pt x="15092" y="7424"/>
                </a:cubicBezTo>
                <a:cubicBezTo>
                  <a:pt x="15108" y="7352"/>
                  <a:pt x="15155" y="7253"/>
                  <a:pt x="15195" y="7205"/>
                </a:cubicBezTo>
                <a:cubicBezTo>
                  <a:pt x="15217" y="7180"/>
                  <a:pt x="15228" y="7163"/>
                  <a:pt x="15246" y="7139"/>
                </a:cubicBezTo>
                <a:cubicBezTo>
                  <a:pt x="15285" y="7057"/>
                  <a:pt x="15347" y="6959"/>
                  <a:pt x="15421" y="6859"/>
                </a:cubicBezTo>
                <a:cubicBezTo>
                  <a:pt x="15608" y="6416"/>
                  <a:pt x="16060" y="5891"/>
                  <a:pt x="16269" y="5891"/>
                </a:cubicBezTo>
                <a:cubicBezTo>
                  <a:pt x="16315" y="5891"/>
                  <a:pt x="16467" y="5969"/>
                  <a:pt x="16623" y="6066"/>
                </a:cubicBezTo>
                <a:cubicBezTo>
                  <a:pt x="16650" y="6082"/>
                  <a:pt x="16672" y="6094"/>
                  <a:pt x="16698" y="6111"/>
                </a:cubicBezTo>
                <a:cubicBezTo>
                  <a:pt x="16861" y="6219"/>
                  <a:pt x="17118" y="6333"/>
                  <a:pt x="17323" y="6405"/>
                </a:cubicBezTo>
                <a:cubicBezTo>
                  <a:pt x="17425" y="6430"/>
                  <a:pt x="17530" y="6455"/>
                  <a:pt x="17615" y="6471"/>
                </a:cubicBezTo>
                <a:cubicBezTo>
                  <a:pt x="17625" y="6468"/>
                  <a:pt x="17635" y="6467"/>
                  <a:pt x="17635" y="6459"/>
                </a:cubicBezTo>
                <a:cubicBezTo>
                  <a:pt x="17635" y="6439"/>
                  <a:pt x="17695" y="6446"/>
                  <a:pt x="17766" y="6474"/>
                </a:cubicBezTo>
                <a:cubicBezTo>
                  <a:pt x="17838" y="6502"/>
                  <a:pt x="18031" y="6531"/>
                  <a:pt x="18198" y="6536"/>
                </a:cubicBezTo>
                <a:cubicBezTo>
                  <a:pt x="18364" y="6542"/>
                  <a:pt x="18564" y="6573"/>
                  <a:pt x="18641" y="6606"/>
                </a:cubicBezTo>
                <a:cubicBezTo>
                  <a:pt x="18698" y="6631"/>
                  <a:pt x="18777" y="6640"/>
                  <a:pt x="18847" y="6640"/>
                </a:cubicBezTo>
                <a:cubicBezTo>
                  <a:pt x="18863" y="6638"/>
                  <a:pt x="18895" y="6636"/>
                  <a:pt x="18902" y="6634"/>
                </a:cubicBezTo>
                <a:cubicBezTo>
                  <a:pt x="18923" y="6627"/>
                  <a:pt x="18998" y="6629"/>
                  <a:pt x="19094" y="6634"/>
                </a:cubicBezTo>
                <a:cubicBezTo>
                  <a:pt x="19214" y="6634"/>
                  <a:pt x="19362" y="6640"/>
                  <a:pt x="19520" y="6655"/>
                </a:cubicBezTo>
                <a:cubicBezTo>
                  <a:pt x="19628" y="6665"/>
                  <a:pt x="19736" y="6668"/>
                  <a:pt x="19837" y="6670"/>
                </a:cubicBezTo>
                <a:cubicBezTo>
                  <a:pt x="19930" y="6667"/>
                  <a:pt x="20023" y="6665"/>
                  <a:pt x="20124" y="6654"/>
                </a:cubicBezTo>
                <a:cubicBezTo>
                  <a:pt x="20138" y="6652"/>
                  <a:pt x="20162" y="6652"/>
                  <a:pt x="20177" y="6650"/>
                </a:cubicBezTo>
                <a:cubicBezTo>
                  <a:pt x="20285" y="6627"/>
                  <a:pt x="20552" y="6601"/>
                  <a:pt x="20819" y="6591"/>
                </a:cubicBezTo>
                <a:cubicBezTo>
                  <a:pt x="20895" y="6588"/>
                  <a:pt x="20943" y="6584"/>
                  <a:pt x="20999" y="6581"/>
                </a:cubicBezTo>
                <a:cubicBezTo>
                  <a:pt x="21089" y="6575"/>
                  <a:pt x="21146" y="6567"/>
                  <a:pt x="21202" y="6560"/>
                </a:cubicBezTo>
                <a:cubicBezTo>
                  <a:pt x="21318" y="6539"/>
                  <a:pt x="21355" y="6505"/>
                  <a:pt x="21372" y="6426"/>
                </a:cubicBezTo>
                <a:cubicBezTo>
                  <a:pt x="21420" y="6211"/>
                  <a:pt x="21001" y="6085"/>
                  <a:pt x="20261" y="6094"/>
                </a:cubicBezTo>
                <a:cubicBezTo>
                  <a:pt x="19940" y="6098"/>
                  <a:pt x="19645" y="6091"/>
                  <a:pt x="19604" y="6078"/>
                </a:cubicBezTo>
                <a:cubicBezTo>
                  <a:pt x="19564" y="6064"/>
                  <a:pt x="19603" y="5979"/>
                  <a:pt x="19690" y="5888"/>
                </a:cubicBezTo>
                <a:cubicBezTo>
                  <a:pt x="19778" y="5796"/>
                  <a:pt x="19823" y="5671"/>
                  <a:pt x="19793" y="5611"/>
                </a:cubicBezTo>
                <a:cubicBezTo>
                  <a:pt x="19752" y="5529"/>
                  <a:pt x="19809" y="5490"/>
                  <a:pt x="20019" y="5451"/>
                </a:cubicBezTo>
                <a:cubicBezTo>
                  <a:pt x="20172" y="5423"/>
                  <a:pt x="20414" y="5366"/>
                  <a:pt x="20558" y="5325"/>
                </a:cubicBezTo>
                <a:cubicBezTo>
                  <a:pt x="20701" y="5284"/>
                  <a:pt x="20994" y="5221"/>
                  <a:pt x="21209" y="5185"/>
                </a:cubicBezTo>
                <a:cubicBezTo>
                  <a:pt x="21517" y="5133"/>
                  <a:pt x="21600" y="5091"/>
                  <a:pt x="21600" y="4989"/>
                </a:cubicBezTo>
                <a:cubicBezTo>
                  <a:pt x="21600" y="4834"/>
                  <a:pt x="21267" y="4724"/>
                  <a:pt x="20908" y="4760"/>
                </a:cubicBezTo>
                <a:cubicBezTo>
                  <a:pt x="20807" y="4770"/>
                  <a:pt x="20735" y="4763"/>
                  <a:pt x="20675" y="4749"/>
                </a:cubicBezTo>
                <a:cubicBezTo>
                  <a:pt x="20674" y="4752"/>
                  <a:pt x="20673" y="4755"/>
                  <a:pt x="20668" y="4758"/>
                </a:cubicBezTo>
                <a:cubicBezTo>
                  <a:pt x="20644" y="4770"/>
                  <a:pt x="20444" y="4809"/>
                  <a:pt x="20222" y="4844"/>
                </a:cubicBezTo>
                <a:cubicBezTo>
                  <a:pt x="20001" y="4878"/>
                  <a:pt x="19785" y="4915"/>
                  <a:pt x="19741" y="4925"/>
                </a:cubicBezTo>
                <a:cubicBezTo>
                  <a:pt x="19693" y="4936"/>
                  <a:pt x="19634" y="4925"/>
                  <a:pt x="19592" y="4899"/>
                </a:cubicBezTo>
                <a:cubicBezTo>
                  <a:pt x="19444" y="4805"/>
                  <a:pt x="19512" y="4738"/>
                  <a:pt x="19774" y="4720"/>
                </a:cubicBezTo>
                <a:cubicBezTo>
                  <a:pt x="19855" y="4715"/>
                  <a:pt x="19956" y="4704"/>
                  <a:pt x="19997" y="4696"/>
                </a:cubicBezTo>
                <a:cubicBezTo>
                  <a:pt x="20039" y="4688"/>
                  <a:pt x="20152" y="4675"/>
                  <a:pt x="20249" y="4669"/>
                </a:cubicBezTo>
                <a:cubicBezTo>
                  <a:pt x="20354" y="4662"/>
                  <a:pt x="20488" y="4678"/>
                  <a:pt x="20579" y="4700"/>
                </a:cubicBezTo>
                <a:cubicBezTo>
                  <a:pt x="20542" y="4663"/>
                  <a:pt x="20524" y="4614"/>
                  <a:pt x="20541" y="4544"/>
                </a:cubicBezTo>
                <a:cubicBezTo>
                  <a:pt x="20544" y="4531"/>
                  <a:pt x="20542" y="4520"/>
                  <a:pt x="20541" y="4509"/>
                </a:cubicBezTo>
                <a:cubicBezTo>
                  <a:pt x="20532" y="4486"/>
                  <a:pt x="20525" y="4466"/>
                  <a:pt x="20515" y="4449"/>
                </a:cubicBezTo>
                <a:cubicBezTo>
                  <a:pt x="20428" y="4358"/>
                  <a:pt x="20142" y="4314"/>
                  <a:pt x="19575" y="4302"/>
                </a:cubicBezTo>
                <a:cubicBezTo>
                  <a:pt x="18895" y="4288"/>
                  <a:pt x="18812" y="4236"/>
                  <a:pt x="18732" y="3768"/>
                </a:cubicBezTo>
                <a:cubicBezTo>
                  <a:pt x="18709" y="3631"/>
                  <a:pt x="18681" y="3506"/>
                  <a:pt x="18672" y="3491"/>
                </a:cubicBezTo>
                <a:cubicBezTo>
                  <a:pt x="18663" y="3476"/>
                  <a:pt x="18645" y="3440"/>
                  <a:pt x="18634" y="3410"/>
                </a:cubicBezTo>
                <a:cubicBezTo>
                  <a:pt x="18623" y="3380"/>
                  <a:pt x="18584" y="3317"/>
                  <a:pt x="18547" y="3272"/>
                </a:cubicBezTo>
                <a:cubicBezTo>
                  <a:pt x="18511" y="3228"/>
                  <a:pt x="18430" y="3055"/>
                  <a:pt x="18368" y="2889"/>
                </a:cubicBezTo>
                <a:cubicBezTo>
                  <a:pt x="18305" y="2723"/>
                  <a:pt x="18093" y="2417"/>
                  <a:pt x="17893" y="2210"/>
                </a:cubicBezTo>
                <a:cubicBezTo>
                  <a:pt x="17828" y="2142"/>
                  <a:pt x="17774" y="2074"/>
                  <a:pt x="17723" y="2008"/>
                </a:cubicBezTo>
                <a:cubicBezTo>
                  <a:pt x="17695" y="2007"/>
                  <a:pt x="17668" y="2002"/>
                  <a:pt x="17651" y="1989"/>
                </a:cubicBezTo>
                <a:cubicBezTo>
                  <a:pt x="17632" y="1973"/>
                  <a:pt x="17640" y="1954"/>
                  <a:pt x="17661" y="1940"/>
                </a:cubicBezTo>
                <a:cubicBezTo>
                  <a:pt x="17621" y="1903"/>
                  <a:pt x="17588" y="1856"/>
                  <a:pt x="17579" y="1815"/>
                </a:cubicBezTo>
                <a:cubicBezTo>
                  <a:pt x="17575" y="1793"/>
                  <a:pt x="17562" y="1768"/>
                  <a:pt x="17551" y="1745"/>
                </a:cubicBezTo>
                <a:cubicBezTo>
                  <a:pt x="17550" y="1747"/>
                  <a:pt x="17551" y="1749"/>
                  <a:pt x="17548" y="1750"/>
                </a:cubicBezTo>
                <a:cubicBezTo>
                  <a:pt x="17497" y="1777"/>
                  <a:pt x="17452" y="1774"/>
                  <a:pt x="17414" y="1742"/>
                </a:cubicBezTo>
                <a:cubicBezTo>
                  <a:pt x="17383" y="1716"/>
                  <a:pt x="17393" y="1677"/>
                  <a:pt x="17436" y="1655"/>
                </a:cubicBezTo>
                <a:cubicBezTo>
                  <a:pt x="17454" y="1645"/>
                  <a:pt x="17472" y="1640"/>
                  <a:pt x="17488" y="1639"/>
                </a:cubicBezTo>
                <a:cubicBezTo>
                  <a:pt x="17472" y="1604"/>
                  <a:pt x="17467" y="1556"/>
                  <a:pt x="17486" y="1509"/>
                </a:cubicBezTo>
                <a:cubicBezTo>
                  <a:pt x="17494" y="1490"/>
                  <a:pt x="17488" y="1465"/>
                  <a:pt x="17486" y="1442"/>
                </a:cubicBezTo>
                <a:cubicBezTo>
                  <a:pt x="17477" y="1427"/>
                  <a:pt x="17470" y="1404"/>
                  <a:pt x="17460" y="1399"/>
                </a:cubicBezTo>
                <a:cubicBezTo>
                  <a:pt x="17373" y="1353"/>
                  <a:pt x="17357" y="1323"/>
                  <a:pt x="17211" y="900"/>
                </a:cubicBezTo>
                <a:cubicBezTo>
                  <a:pt x="17148" y="720"/>
                  <a:pt x="17115" y="444"/>
                  <a:pt x="17139" y="286"/>
                </a:cubicBezTo>
                <a:lnTo>
                  <a:pt x="17184" y="0"/>
                </a:lnTo>
                <a:lnTo>
                  <a:pt x="13849" y="0"/>
                </a:lnTo>
                <a:close/>
                <a:moveTo>
                  <a:pt x="18131" y="5691"/>
                </a:moveTo>
                <a:cubicBezTo>
                  <a:pt x="18152" y="5694"/>
                  <a:pt x="18173" y="5699"/>
                  <a:pt x="18186" y="5710"/>
                </a:cubicBezTo>
                <a:cubicBezTo>
                  <a:pt x="18211" y="5731"/>
                  <a:pt x="18197" y="5759"/>
                  <a:pt x="18157" y="5772"/>
                </a:cubicBezTo>
                <a:cubicBezTo>
                  <a:pt x="18117" y="5786"/>
                  <a:pt x="18062" y="5779"/>
                  <a:pt x="18037" y="5758"/>
                </a:cubicBezTo>
                <a:cubicBezTo>
                  <a:pt x="18012" y="5736"/>
                  <a:pt x="18025" y="5708"/>
                  <a:pt x="18066" y="5695"/>
                </a:cubicBezTo>
                <a:cubicBezTo>
                  <a:pt x="18086" y="5688"/>
                  <a:pt x="18109" y="5689"/>
                  <a:pt x="18131" y="5691"/>
                </a:cubicBezTo>
                <a:close/>
                <a:moveTo>
                  <a:pt x="13473" y="8864"/>
                </a:moveTo>
                <a:cubicBezTo>
                  <a:pt x="13336" y="8864"/>
                  <a:pt x="13187" y="8901"/>
                  <a:pt x="13142" y="8946"/>
                </a:cubicBezTo>
                <a:cubicBezTo>
                  <a:pt x="12996" y="9093"/>
                  <a:pt x="12809" y="9256"/>
                  <a:pt x="12617" y="9412"/>
                </a:cubicBezTo>
                <a:cubicBezTo>
                  <a:pt x="12613" y="9423"/>
                  <a:pt x="12605" y="9432"/>
                  <a:pt x="12584" y="9439"/>
                </a:cubicBezTo>
                <a:cubicBezTo>
                  <a:pt x="12438" y="9557"/>
                  <a:pt x="12289" y="9674"/>
                  <a:pt x="12157" y="9764"/>
                </a:cubicBezTo>
                <a:cubicBezTo>
                  <a:pt x="11243" y="10386"/>
                  <a:pt x="10497" y="11032"/>
                  <a:pt x="10619" y="11096"/>
                </a:cubicBezTo>
                <a:cubicBezTo>
                  <a:pt x="10654" y="11114"/>
                  <a:pt x="10517" y="11208"/>
                  <a:pt x="10317" y="11305"/>
                </a:cubicBezTo>
                <a:cubicBezTo>
                  <a:pt x="10117" y="11402"/>
                  <a:pt x="9662" y="11759"/>
                  <a:pt x="9304" y="12096"/>
                </a:cubicBezTo>
                <a:cubicBezTo>
                  <a:pt x="8874" y="12501"/>
                  <a:pt x="8592" y="12710"/>
                  <a:pt x="8475" y="12711"/>
                </a:cubicBezTo>
                <a:cubicBezTo>
                  <a:pt x="8405" y="12712"/>
                  <a:pt x="8258" y="12755"/>
                  <a:pt x="8108" y="12810"/>
                </a:cubicBezTo>
                <a:cubicBezTo>
                  <a:pt x="8110" y="12823"/>
                  <a:pt x="8104" y="12835"/>
                  <a:pt x="8082" y="12842"/>
                </a:cubicBezTo>
                <a:cubicBezTo>
                  <a:pt x="8062" y="12849"/>
                  <a:pt x="8041" y="12847"/>
                  <a:pt x="8022" y="12842"/>
                </a:cubicBezTo>
                <a:cubicBezTo>
                  <a:pt x="7991" y="12855"/>
                  <a:pt x="7960" y="12864"/>
                  <a:pt x="7931" y="12878"/>
                </a:cubicBezTo>
                <a:cubicBezTo>
                  <a:pt x="7737" y="12965"/>
                  <a:pt x="7667" y="13005"/>
                  <a:pt x="7696" y="13014"/>
                </a:cubicBezTo>
                <a:cubicBezTo>
                  <a:pt x="7700" y="13015"/>
                  <a:pt x="7701" y="13016"/>
                  <a:pt x="7706" y="13018"/>
                </a:cubicBezTo>
                <a:cubicBezTo>
                  <a:pt x="7723" y="13018"/>
                  <a:pt x="7751" y="13016"/>
                  <a:pt x="7792" y="13010"/>
                </a:cubicBezTo>
                <a:cubicBezTo>
                  <a:pt x="8190" y="12952"/>
                  <a:pt x="8178" y="13094"/>
                  <a:pt x="7765" y="13315"/>
                </a:cubicBezTo>
                <a:cubicBezTo>
                  <a:pt x="7546" y="13432"/>
                  <a:pt x="7309" y="13528"/>
                  <a:pt x="7238" y="13528"/>
                </a:cubicBezTo>
                <a:cubicBezTo>
                  <a:pt x="7199" y="13528"/>
                  <a:pt x="7148" y="13543"/>
                  <a:pt x="7092" y="13566"/>
                </a:cubicBezTo>
                <a:cubicBezTo>
                  <a:pt x="7086" y="13584"/>
                  <a:pt x="7055" y="13602"/>
                  <a:pt x="6989" y="13632"/>
                </a:cubicBezTo>
                <a:cubicBezTo>
                  <a:pt x="6968" y="13643"/>
                  <a:pt x="6953" y="13645"/>
                  <a:pt x="6934" y="13651"/>
                </a:cubicBezTo>
                <a:cubicBezTo>
                  <a:pt x="6799" y="13735"/>
                  <a:pt x="6678" y="13840"/>
                  <a:pt x="6678" y="13901"/>
                </a:cubicBezTo>
                <a:cubicBezTo>
                  <a:pt x="6678" y="14004"/>
                  <a:pt x="5334" y="14727"/>
                  <a:pt x="5142" y="14728"/>
                </a:cubicBezTo>
                <a:cubicBezTo>
                  <a:pt x="5069" y="14728"/>
                  <a:pt x="5008" y="14747"/>
                  <a:pt x="5008" y="14770"/>
                </a:cubicBezTo>
                <a:cubicBezTo>
                  <a:pt x="5008" y="14793"/>
                  <a:pt x="4768" y="14983"/>
                  <a:pt x="4473" y="15192"/>
                </a:cubicBezTo>
                <a:cubicBezTo>
                  <a:pt x="3865" y="15625"/>
                  <a:pt x="3359" y="16150"/>
                  <a:pt x="3268" y="16442"/>
                </a:cubicBezTo>
                <a:cubicBezTo>
                  <a:pt x="3220" y="16598"/>
                  <a:pt x="3248" y="16657"/>
                  <a:pt x="3402" y="16716"/>
                </a:cubicBezTo>
                <a:cubicBezTo>
                  <a:pt x="3591" y="16789"/>
                  <a:pt x="3589" y="16794"/>
                  <a:pt x="3328" y="16846"/>
                </a:cubicBezTo>
                <a:cubicBezTo>
                  <a:pt x="3178" y="16876"/>
                  <a:pt x="3028" y="16937"/>
                  <a:pt x="2995" y="16981"/>
                </a:cubicBezTo>
                <a:cubicBezTo>
                  <a:pt x="2953" y="17039"/>
                  <a:pt x="2804" y="17059"/>
                  <a:pt x="2485" y="17050"/>
                </a:cubicBezTo>
                <a:cubicBezTo>
                  <a:pt x="2092" y="17039"/>
                  <a:pt x="2005" y="17059"/>
                  <a:pt x="1802" y="17201"/>
                </a:cubicBezTo>
                <a:cubicBezTo>
                  <a:pt x="1640" y="17314"/>
                  <a:pt x="1601" y="17383"/>
                  <a:pt x="1672" y="17429"/>
                </a:cubicBezTo>
                <a:cubicBezTo>
                  <a:pt x="1744" y="17474"/>
                  <a:pt x="1722" y="17517"/>
                  <a:pt x="1603" y="17569"/>
                </a:cubicBezTo>
                <a:cubicBezTo>
                  <a:pt x="1508" y="17610"/>
                  <a:pt x="1346" y="17748"/>
                  <a:pt x="1241" y="17876"/>
                </a:cubicBezTo>
                <a:cubicBezTo>
                  <a:pt x="1207" y="17917"/>
                  <a:pt x="1167" y="17946"/>
                  <a:pt x="1129" y="17979"/>
                </a:cubicBezTo>
                <a:cubicBezTo>
                  <a:pt x="1129" y="17979"/>
                  <a:pt x="1128" y="17980"/>
                  <a:pt x="1129" y="17980"/>
                </a:cubicBezTo>
                <a:cubicBezTo>
                  <a:pt x="1145" y="17997"/>
                  <a:pt x="1150" y="18013"/>
                  <a:pt x="1136" y="18025"/>
                </a:cubicBezTo>
                <a:cubicBezTo>
                  <a:pt x="1120" y="18038"/>
                  <a:pt x="1072" y="18053"/>
                  <a:pt x="1014" y="18066"/>
                </a:cubicBezTo>
                <a:cubicBezTo>
                  <a:pt x="966" y="18091"/>
                  <a:pt x="921" y="18109"/>
                  <a:pt x="884" y="18109"/>
                </a:cubicBezTo>
                <a:cubicBezTo>
                  <a:pt x="793" y="18109"/>
                  <a:pt x="656" y="18189"/>
                  <a:pt x="577" y="18288"/>
                </a:cubicBezTo>
                <a:cubicBezTo>
                  <a:pt x="499" y="18386"/>
                  <a:pt x="338" y="18512"/>
                  <a:pt x="218" y="18569"/>
                </a:cubicBezTo>
                <a:cubicBezTo>
                  <a:pt x="9" y="18668"/>
                  <a:pt x="0" y="18725"/>
                  <a:pt x="0" y="20124"/>
                </a:cubicBezTo>
                <a:cubicBezTo>
                  <a:pt x="0" y="20129"/>
                  <a:pt x="0" y="20131"/>
                  <a:pt x="0" y="20136"/>
                </a:cubicBezTo>
                <a:lnTo>
                  <a:pt x="0" y="21600"/>
                </a:lnTo>
                <a:lnTo>
                  <a:pt x="1382" y="21599"/>
                </a:lnTo>
                <a:lnTo>
                  <a:pt x="2765" y="21596"/>
                </a:lnTo>
                <a:lnTo>
                  <a:pt x="2988" y="21366"/>
                </a:lnTo>
                <a:cubicBezTo>
                  <a:pt x="3683" y="20646"/>
                  <a:pt x="4090" y="20245"/>
                  <a:pt x="4274" y="20100"/>
                </a:cubicBezTo>
                <a:cubicBezTo>
                  <a:pt x="4331" y="20055"/>
                  <a:pt x="4379" y="20013"/>
                  <a:pt x="4425" y="19971"/>
                </a:cubicBezTo>
                <a:cubicBezTo>
                  <a:pt x="4451" y="19940"/>
                  <a:pt x="4475" y="19910"/>
                  <a:pt x="4528" y="19866"/>
                </a:cubicBezTo>
                <a:cubicBezTo>
                  <a:pt x="4552" y="19847"/>
                  <a:pt x="4569" y="19826"/>
                  <a:pt x="4591" y="19805"/>
                </a:cubicBezTo>
                <a:cubicBezTo>
                  <a:pt x="4659" y="19722"/>
                  <a:pt x="4696" y="19649"/>
                  <a:pt x="4696" y="19595"/>
                </a:cubicBezTo>
                <a:cubicBezTo>
                  <a:pt x="4696" y="19547"/>
                  <a:pt x="4850" y="19430"/>
                  <a:pt x="5036" y="19335"/>
                </a:cubicBezTo>
                <a:cubicBezTo>
                  <a:pt x="5223" y="19240"/>
                  <a:pt x="5457" y="19099"/>
                  <a:pt x="5559" y="19020"/>
                </a:cubicBezTo>
                <a:cubicBezTo>
                  <a:pt x="5660" y="18941"/>
                  <a:pt x="5805" y="18889"/>
                  <a:pt x="5880" y="18904"/>
                </a:cubicBezTo>
                <a:cubicBezTo>
                  <a:pt x="5954" y="18919"/>
                  <a:pt x="6097" y="18882"/>
                  <a:pt x="6201" y="18822"/>
                </a:cubicBezTo>
                <a:cubicBezTo>
                  <a:pt x="6318" y="18755"/>
                  <a:pt x="6352" y="18701"/>
                  <a:pt x="6321" y="18592"/>
                </a:cubicBezTo>
                <a:cubicBezTo>
                  <a:pt x="6170" y="18488"/>
                  <a:pt x="6109" y="18319"/>
                  <a:pt x="6225" y="18302"/>
                </a:cubicBezTo>
                <a:cubicBezTo>
                  <a:pt x="6392" y="18279"/>
                  <a:pt x="6489" y="18271"/>
                  <a:pt x="6603" y="18259"/>
                </a:cubicBezTo>
                <a:cubicBezTo>
                  <a:pt x="6621" y="18254"/>
                  <a:pt x="6633" y="18250"/>
                  <a:pt x="6651" y="18245"/>
                </a:cubicBezTo>
                <a:cubicBezTo>
                  <a:pt x="6828" y="18201"/>
                  <a:pt x="7038" y="18116"/>
                  <a:pt x="7190" y="18032"/>
                </a:cubicBezTo>
                <a:cubicBezTo>
                  <a:pt x="7203" y="18024"/>
                  <a:pt x="7223" y="18013"/>
                  <a:pt x="7238" y="18004"/>
                </a:cubicBezTo>
                <a:cubicBezTo>
                  <a:pt x="7270" y="17984"/>
                  <a:pt x="7304" y="17964"/>
                  <a:pt x="7327" y="17946"/>
                </a:cubicBezTo>
                <a:cubicBezTo>
                  <a:pt x="7341" y="17936"/>
                  <a:pt x="7372" y="17920"/>
                  <a:pt x="7389" y="17909"/>
                </a:cubicBezTo>
                <a:cubicBezTo>
                  <a:pt x="7506" y="17836"/>
                  <a:pt x="7600" y="17771"/>
                  <a:pt x="7600" y="17755"/>
                </a:cubicBezTo>
                <a:cubicBezTo>
                  <a:pt x="7600" y="17736"/>
                  <a:pt x="7732" y="17686"/>
                  <a:pt x="7892" y="17644"/>
                </a:cubicBezTo>
                <a:cubicBezTo>
                  <a:pt x="8235" y="17488"/>
                  <a:pt x="8608" y="17345"/>
                  <a:pt x="8733" y="17345"/>
                </a:cubicBezTo>
                <a:cubicBezTo>
                  <a:pt x="8801" y="17345"/>
                  <a:pt x="8989" y="17317"/>
                  <a:pt x="9150" y="17282"/>
                </a:cubicBezTo>
                <a:cubicBezTo>
                  <a:pt x="9308" y="17249"/>
                  <a:pt x="9491" y="17217"/>
                  <a:pt x="9570" y="17208"/>
                </a:cubicBezTo>
                <a:cubicBezTo>
                  <a:pt x="9572" y="17207"/>
                  <a:pt x="9577" y="17205"/>
                  <a:pt x="9579" y="17205"/>
                </a:cubicBezTo>
                <a:cubicBezTo>
                  <a:pt x="9757" y="17186"/>
                  <a:pt x="10435" y="16915"/>
                  <a:pt x="10435" y="16862"/>
                </a:cubicBezTo>
                <a:cubicBezTo>
                  <a:pt x="10435" y="16840"/>
                  <a:pt x="10658" y="16737"/>
                  <a:pt x="10931" y="16631"/>
                </a:cubicBezTo>
                <a:cubicBezTo>
                  <a:pt x="11203" y="16526"/>
                  <a:pt x="11804" y="16294"/>
                  <a:pt x="12263" y="16116"/>
                </a:cubicBezTo>
                <a:cubicBezTo>
                  <a:pt x="12722" y="15938"/>
                  <a:pt x="13133" y="15799"/>
                  <a:pt x="13180" y="15806"/>
                </a:cubicBezTo>
                <a:cubicBezTo>
                  <a:pt x="13227" y="15814"/>
                  <a:pt x="13873" y="15658"/>
                  <a:pt x="14613" y="15459"/>
                </a:cubicBezTo>
                <a:cubicBezTo>
                  <a:pt x="15113" y="15324"/>
                  <a:pt x="15454" y="15239"/>
                  <a:pt x="15701" y="15188"/>
                </a:cubicBezTo>
                <a:cubicBezTo>
                  <a:pt x="15695" y="15176"/>
                  <a:pt x="15698" y="15164"/>
                  <a:pt x="15711" y="15154"/>
                </a:cubicBezTo>
                <a:cubicBezTo>
                  <a:pt x="15730" y="15137"/>
                  <a:pt x="15855" y="15135"/>
                  <a:pt x="16001" y="15138"/>
                </a:cubicBezTo>
                <a:cubicBezTo>
                  <a:pt x="16093" y="15127"/>
                  <a:pt x="16170" y="15124"/>
                  <a:pt x="16226" y="15131"/>
                </a:cubicBezTo>
                <a:cubicBezTo>
                  <a:pt x="16938" y="15225"/>
                  <a:pt x="17161" y="14852"/>
                  <a:pt x="16532" y="14619"/>
                </a:cubicBezTo>
                <a:cubicBezTo>
                  <a:pt x="16330" y="14544"/>
                  <a:pt x="15942" y="14389"/>
                  <a:pt x="15672" y="14276"/>
                </a:cubicBezTo>
                <a:cubicBezTo>
                  <a:pt x="15081" y="14028"/>
                  <a:pt x="14681" y="13964"/>
                  <a:pt x="13720" y="13964"/>
                </a:cubicBezTo>
                <a:cubicBezTo>
                  <a:pt x="13646" y="13964"/>
                  <a:pt x="13571" y="13959"/>
                  <a:pt x="13494" y="13958"/>
                </a:cubicBezTo>
                <a:cubicBezTo>
                  <a:pt x="13163" y="13958"/>
                  <a:pt x="12802" y="13941"/>
                  <a:pt x="12589" y="13901"/>
                </a:cubicBezTo>
                <a:cubicBezTo>
                  <a:pt x="12390" y="13871"/>
                  <a:pt x="12122" y="13841"/>
                  <a:pt x="11973" y="13834"/>
                </a:cubicBezTo>
                <a:cubicBezTo>
                  <a:pt x="11806" y="13826"/>
                  <a:pt x="11698" y="13812"/>
                  <a:pt x="11633" y="13791"/>
                </a:cubicBezTo>
                <a:cubicBezTo>
                  <a:pt x="11619" y="13788"/>
                  <a:pt x="11607" y="13784"/>
                  <a:pt x="11597" y="13780"/>
                </a:cubicBezTo>
                <a:cubicBezTo>
                  <a:pt x="11596" y="13779"/>
                  <a:pt x="11595" y="13779"/>
                  <a:pt x="11594" y="13779"/>
                </a:cubicBezTo>
                <a:cubicBezTo>
                  <a:pt x="11548" y="13761"/>
                  <a:pt x="11542" y="13740"/>
                  <a:pt x="11580" y="13715"/>
                </a:cubicBezTo>
                <a:cubicBezTo>
                  <a:pt x="11585" y="13712"/>
                  <a:pt x="11590" y="13708"/>
                  <a:pt x="11597" y="13705"/>
                </a:cubicBezTo>
                <a:cubicBezTo>
                  <a:pt x="11646" y="13671"/>
                  <a:pt x="11752" y="13632"/>
                  <a:pt x="11923" y="13589"/>
                </a:cubicBezTo>
                <a:cubicBezTo>
                  <a:pt x="12175" y="13525"/>
                  <a:pt x="12462" y="13472"/>
                  <a:pt x="12562" y="13472"/>
                </a:cubicBezTo>
                <a:cubicBezTo>
                  <a:pt x="12663" y="13472"/>
                  <a:pt x="12835" y="13447"/>
                  <a:pt x="12946" y="13416"/>
                </a:cubicBezTo>
                <a:cubicBezTo>
                  <a:pt x="13094" y="13375"/>
                  <a:pt x="13230" y="13383"/>
                  <a:pt x="13468" y="13448"/>
                </a:cubicBezTo>
                <a:cubicBezTo>
                  <a:pt x="13595" y="13482"/>
                  <a:pt x="13700" y="13501"/>
                  <a:pt x="13818" y="13506"/>
                </a:cubicBezTo>
                <a:cubicBezTo>
                  <a:pt x="13873" y="13503"/>
                  <a:pt x="13924" y="13496"/>
                  <a:pt x="13978" y="13496"/>
                </a:cubicBezTo>
                <a:cubicBezTo>
                  <a:pt x="14016" y="13496"/>
                  <a:pt x="14028" y="13499"/>
                  <a:pt x="14060" y="13500"/>
                </a:cubicBezTo>
                <a:cubicBezTo>
                  <a:pt x="14125" y="13495"/>
                  <a:pt x="14192" y="13489"/>
                  <a:pt x="14275" y="13480"/>
                </a:cubicBezTo>
                <a:cubicBezTo>
                  <a:pt x="14543" y="13450"/>
                  <a:pt x="14809" y="13446"/>
                  <a:pt x="14867" y="13470"/>
                </a:cubicBezTo>
                <a:cubicBezTo>
                  <a:pt x="14926" y="13494"/>
                  <a:pt x="15138" y="13527"/>
                  <a:pt x="15339" y="13542"/>
                </a:cubicBezTo>
                <a:cubicBezTo>
                  <a:pt x="15372" y="13545"/>
                  <a:pt x="15466" y="13555"/>
                  <a:pt x="15512" y="13559"/>
                </a:cubicBezTo>
                <a:cubicBezTo>
                  <a:pt x="15602" y="13553"/>
                  <a:pt x="15682" y="13554"/>
                  <a:pt x="15701" y="13570"/>
                </a:cubicBezTo>
                <a:cubicBezTo>
                  <a:pt x="15704" y="13573"/>
                  <a:pt x="15721" y="13576"/>
                  <a:pt x="15730" y="13579"/>
                </a:cubicBezTo>
                <a:cubicBezTo>
                  <a:pt x="15949" y="13599"/>
                  <a:pt x="16148" y="13616"/>
                  <a:pt x="16381" y="13640"/>
                </a:cubicBezTo>
                <a:cubicBezTo>
                  <a:pt x="17431" y="13746"/>
                  <a:pt x="18066" y="13642"/>
                  <a:pt x="17884" y="13394"/>
                </a:cubicBezTo>
                <a:cubicBezTo>
                  <a:pt x="17852" y="13350"/>
                  <a:pt x="17583" y="13277"/>
                  <a:pt x="17287" y="13231"/>
                </a:cubicBezTo>
                <a:cubicBezTo>
                  <a:pt x="16991" y="13186"/>
                  <a:pt x="16563" y="13100"/>
                  <a:pt x="16336" y="13039"/>
                </a:cubicBezTo>
                <a:cubicBezTo>
                  <a:pt x="16109" y="12978"/>
                  <a:pt x="15848" y="12928"/>
                  <a:pt x="15759" y="12928"/>
                </a:cubicBezTo>
                <a:cubicBezTo>
                  <a:pt x="15669" y="12928"/>
                  <a:pt x="15499" y="12893"/>
                  <a:pt x="15382" y="12850"/>
                </a:cubicBezTo>
                <a:cubicBezTo>
                  <a:pt x="15266" y="12807"/>
                  <a:pt x="15010" y="12765"/>
                  <a:pt x="14812" y="12755"/>
                </a:cubicBezTo>
                <a:cubicBezTo>
                  <a:pt x="14371" y="12733"/>
                  <a:pt x="14367" y="12659"/>
                  <a:pt x="14803" y="12526"/>
                </a:cubicBezTo>
                <a:cubicBezTo>
                  <a:pt x="15045" y="12452"/>
                  <a:pt x="15408" y="12423"/>
                  <a:pt x="15850" y="12430"/>
                </a:cubicBezTo>
                <a:cubicBezTo>
                  <a:pt x="15872" y="12384"/>
                  <a:pt x="15962" y="12379"/>
                  <a:pt x="16116" y="12431"/>
                </a:cubicBezTo>
                <a:cubicBezTo>
                  <a:pt x="16118" y="12432"/>
                  <a:pt x="16122" y="12433"/>
                  <a:pt x="16125" y="12434"/>
                </a:cubicBezTo>
                <a:cubicBezTo>
                  <a:pt x="16320" y="12443"/>
                  <a:pt x="16527" y="12460"/>
                  <a:pt x="16748" y="12482"/>
                </a:cubicBezTo>
                <a:cubicBezTo>
                  <a:pt x="16825" y="12490"/>
                  <a:pt x="16902" y="12495"/>
                  <a:pt x="16978" y="12500"/>
                </a:cubicBezTo>
                <a:cubicBezTo>
                  <a:pt x="17128" y="12503"/>
                  <a:pt x="17209" y="12509"/>
                  <a:pt x="17429" y="12510"/>
                </a:cubicBezTo>
                <a:cubicBezTo>
                  <a:pt x="17512" y="12511"/>
                  <a:pt x="17570" y="12512"/>
                  <a:pt x="17649" y="12512"/>
                </a:cubicBezTo>
                <a:cubicBezTo>
                  <a:pt x="18244" y="12491"/>
                  <a:pt x="18679" y="12383"/>
                  <a:pt x="18679" y="12216"/>
                </a:cubicBezTo>
                <a:cubicBezTo>
                  <a:pt x="18679" y="12106"/>
                  <a:pt x="18381" y="12016"/>
                  <a:pt x="17845" y="11965"/>
                </a:cubicBezTo>
                <a:cubicBezTo>
                  <a:pt x="17702" y="11951"/>
                  <a:pt x="17294" y="11889"/>
                  <a:pt x="16940" y="11828"/>
                </a:cubicBezTo>
                <a:cubicBezTo>
                  <a:pt x="16407" y="11734"/>
                  <a:pt x="16127" y="11720"/>
                  <a:pt x="15322" y="11744"/>
                </a:cubicBezTo>
                <a:cubicBezTo>
                  <a:pt x="14331" y="11772"/>
                  <a:pt x="14089" y="11798"/>
                  <a:pt x="13001" y="11996"/>
                </a:cubicBezTo>
                <a:cubicBezTo>
                  <a:pt x="12662" y="12058"/>
                  <a:pt x="12293" y="12109"/>
                  <a:pt x="12179" y="12109"/>
                </a:cubicBezTo>
                <a:cubicBezTo>
                  <a:pt x="12065" y="12109"/>
                  <a:pt x="11748" y="12181"/>
                  <a:pt x="11474" y="12269"/>
                </a:cubicBezTo>
                <a:cubicBezTo>
                  <a:pt x="11201" y="12357"/>
                  <a:pt x="10950" y="12415"/>
                  <a:pt x="10916" y="12398"/>
                </a:cubicBezTo>
                <a:cubicBezTo>
                  <a:pt x="10819" y="12347"/>
                  <a:pt x="10904" y="12141"/>
                  <a:pt x="11050" y="11960"/>
                </a:cubicBezTo>
                <a:cubicBezTo>
                  <a:pt x="11040" y="11953"/>
                  <a:pt x="11029" y="11946"/>
                  <a:pt x="11026" y="11938"/>
                </a:cubicBezTo>
                <a:cubicBezTo>
                  <a:pt x="11004" y="11876"/>
                  <a:pt x="11128" y="11800"/>
                  <a:pt x="11268" y="11754"/>
                </a:cubicBezTo>
                <a:cubicBezTo>
                  <a:pt x="11274" y="11750"/>
                  <a:pt x="11279" y="11744"/>
                  <a:pt x="11285" y="11740"/>
                </a:cubicBezTo>
                <a:cubicBezTo>
                  <a:pt x="11449" y="11641"/>
                  <a:pt x="11582" y="11526"/>
                  <a:pt x="11582" y="11484"/>
                </a:cubicBezTo>
                <a:cubicBezTo>
                  <a:pt x="11582" y="11441"/>
                  <a:pt x="11723" y="11364"/>
                  <a:pt x="11894" y="11311"/>
                </a:cubicBezTo>
                <a:cubicBezTo>
                  <a:pt x="12233" y="11207"/>
                  <a:pt x="12524" y="10894"/>
                  <a:pt x="12524" y="10634"/>
                </a:cubicBezTo>
                <a:cubicBezTo>
                  <a:pt x="12524" y="10538"/>
                  <a:pt x="12588" y="10456"/>
                  <a:pt x="12680" y="10438"/>
                </a:cubicBezTo>
                <a:cubicBezTo>
                  <a:pt x="12766" y="10420"/>
                  <a:pt x="12835" y="10348"/>
                  <a:pt x="12835" y="10278"/>
                </a:cubicBezTo>
                <a:cubicBezTo>
                  <a:pt x="12835" y="10205"/>
                  <a:pt x="12926" y="10124"/>
                  <a:pt x="13044" y="10091"/>
                </a:cubicBezTo>
                <a:cubicBezTo>
                  <a:pt x="13413" y="9988"/>
                  <a:pt x="13703" y="9609"/>
                  <a:pt x="13712" y="9219"/>
                </a:cubicBezTo>
                <a:cubicBezTo>
                  <a:pt x="13721" y="8880"/>
                  <a:pt x="13711" y="8864"/>
                  <a:pt x="13473" y="8864"/>
                </a:cubicBezTo>
                <a:close/>
              </a:path>
            </a:pathLst>
          </a:custGeom>
          <a:ln w="12700">
            <a:miter lim="400000"/>
          </a:ln>
        </p:spPr>
      </p:pic>
      <p:sp>
        <p:nvSpPr>
          <p:cNvPr id="23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23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pic>
        <p:nvPicPr>
          <p:cNvPr id="236" name="Picture 28" descr="Picture 2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932264" y="-372929"/>
            <a:ext cx="2036259" cy="1800994"/>
          </a:xfrm>
          <a:prstGeom prst="rect">
            <a:avLst/>
          </a:prstGeom>
          <a:ln w="12700">
            <a:miter lim="400000"/>
          </a:ln>
        </p:spPr>
      </p:pic>
      <p:sp>
        <p:nvSpPr>
          <p:cNvPr id="237" name="TextBox 30"/>
          <p:cNvSpPr txBox="1"/>
          <p:nvPr/>
        </p:nvSpPr>
        <p:spPr>
          <a:xfrm>
            <a:off x="3589322" y="1620667"/>
            <a:ext cx="8325881" cy="42164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algn="just">
              <a:lnSpc>
                <a:spcPct val="170000"/>
              </a:lnSpc>
              <a:defRPr sz="2400">
                <a:solidFill>
                  <a:srgbClr val="0A1F61"/>
                </a:solidFill>
                <a:latin typeface="Tajawal ExtraBold"/>
                <a:ea typeface="Tajawal ExtraBold"/>
                <a:cs typeface="Tajawal ExtraBold"/>
                <a:sym typeface="Tajawal ExtraBold"/>
              </a:defRPr>
            </a:pPr>
            <a:r>
              <a:t>While AI poses significant legal issues, it is crucial to recognize that many traditional doctrines and general statutes could address these issues or serve as a starting point for response.</a:t>
            </a:r>
          </a:p>
          <a:p>
            <a:pPr algn="just">
              <a:lnSpc>
                <a:spcPct val="170000"/>
              </a:lnSpc>
              <a:defRPr sz="2400">
                <a:solidFill>
                  <a:srgbClr val="0A1F61"/>
                </a:solidFill>
                <a:latin typeface="Tajawal ExtraBold"/>
                <a:ea typeface="Tajawal ExtraBold"/>
                <a:cs typeface="Tajawal ExtraBold"/>
                <a:sym typeface="Tajawal ExtraBold"/>
              </a:defRPr>
            </a:pPr>
            <a:r>
              <a:t>Rather than creating technology-specific rules, it is generally more effective to develop sound rules first and then apply them to computer innovations.</a:t>
            </a:r>
          </a:p>
        </p:txBody>
      </p:sp>
      <p:sp>
        <p:nvSpPr>
          <p:cNvPr id="238"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endParaRPr/>
          </a:p>
        </p:txBody>
      </p:sp>
      <p:sp>
        <p:nvSpPr>
          <p:cNvPr id="239"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r>
              <a:t>Lecture</a:t>
            </a:r>
          </a:p>
        </p:txBody>
      </p:sp>
      <p:sp>
        <p:nvSpPr>
          <p:cNvPr id="240"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4400" b="1">
                <a:solidFill>
                  <a:srgbClr val="FAC748"/>
                </a:solidFill>
                <a:latin typeface="Tajawal Medium"/>
                <a:ea typeface="Tajawal Medium"/>
                <a:cs typeface="Tajawal Medium"/>
                <a:sym typeface="Tajawal Medium"/>
              </a:defRPr>
            </a:lvl1pPr>
          </a:lstStyle>
          <a:p>
            <a:r>
              <a:t>03</a:t>
            </a:r>
          </a:p>
        </p:txBody>
      </p:sp>
      <p:pic>
        <p:nvPicPr>
          <p:cNvPr id="241" name="Graphic 35" descr="Graphic 35"/>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48607" y="6056614"/>
            <a:ext cx="2167472" cy="591662"/>
          </a:xfrm>
          <a:prstGeom prst="rect">
            <a:avLst/>
          </a:prstGeom>
          <a:ln w="12700">
            <a:miter lim="400000"/>
          </a:ln>
        </p:spPr>
      </p:pic>
      <p:pic>
        <p:nvPicPr>
          <p:cNvPr id="242" name="Graphic 36" descr="Graphic 36"/>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0178166" y="6347811"/>
            <a:ext cx="1879650" cy="309234"/>
          </a:xfrm>
          <a:prstGeom prst="rect">
            <a:avLst/>
          </a:prstGeom>
          <a:ln w="12700">
            <a:miter lim="400000"/>
          </a:ln>
        </p:spPr>
      </p:pic>
      <p:sp>
        <p:nvSpPr>
          <p:cNvPr id="243" name="Slide Number"/>
          <p:cNvSpPr txBox="1">
            <a:spLocks noGrp="1"/>
          </p:cNvSpPr>
          <p:nvPr>
            <p:ph type="sldNum" sz="quarter" idx="2"/>
          </p:nvPr>
        </p:nvSpPr>
        <p:spPr>
          <a:xfrm>
            <a:off x="9198154" y="6529116"/>
            <a:ext cx="2844801" cy="368301"/>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6</a:t>
            </a:fld>
            <a:endParaRPr/>
          </a:p>
        </p:txBody>
      </p:sp>
    </p:spTree>
  </p:cSld>
  <p:clrMapOvr>
    <a:masterClrMapping/>
  </p:clrMapOvr>
  <mc:AlternateContent xmlns:mc="http://schemas.openxmlformats.org/markup-compatibility/2006" xmlns:p14="http://schemas.microsoft.com/office/powerpoint/2010/main">
    <mc:Choice Requires="p14">
      <p:transition spd="slow">
        <p:dissolve/>
      </p:transition>
    </mc:Choice>
    <mc:Fallback xmlns:a14="http://schemas.microsoft.com/office/drawing/2010/main" xmlns:m="http://schemas.openxmlformats.org/officeDocument/2006/math"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 name="TextBox 24"/>
          <p:cNvSpPr txBox="1"/>
          <p:nvPr/>
        </p:nvSpPr>
        <p:spPr>
          <a:xfrm>
            <a:off x="4134524" y="265914"/>
            <a:ext cx="7018223" cy="4470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INTRODUCTION TO AI IN DIGITAL LAW</a:t>
            </a:r>
          </a:p>
        </p:txBody>
      </p:sp>
      <p:sp>
        <p:nvSpPr>
          <p:cNvPr id="246" name="Rectangle 27"/>
          <p:cNvSpPr/>
          <p:nvPr/>
        </p:nvSpPr>
        <p:spPr>
          <a:xfrm>
            <a:off x="31353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endParaRPr/>
          </a:p>
        </p:txBody>
      </p:sp>
      <p:sp>
        <p:nvSpPr>
          <p:cNvPr id="247" name="TextBox 24"/>
          <p:cNvSpPr txBox="1"/>
          <p:nvPr/>
        </p:nvSpPr>
        <p:spPr>
          <a:xfrm>
            <a:off x="4134524" y="842810"/>
            <a:ext cx="7018223" cy="4470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a. OVERVIEW </a:t>
            </a:r>
          </a:p>
        </p:txBody>
      </p:sp>
      <p:pic>
        <p:nvPicPr>
          <p:cNvPr id="248" name="NOV15_LORINC_ROBOTS_POST01.jpeg" descr="NOV15_LORINC_ROBOTS_POST01.jpeg"/>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a:xfrm>
            <a:off x="-294345" y="-1"/>
            <a:ext cx="3577829" cy="6858001"/>
          </a:xfrm>
          <a:custGeom>
            <a:avLst/>
            <a:gdLst/>
            <a:ahLst/>
            <a:cxnLst>
              <a:cxn ang="0">
                <a:pos x="wd2" y="hd2"/>
              </a:cxn>
              <a:cxn ang="5400000">
                <a:pos x="wd2" y="hd2"/>
              </a:cxn>
              <a:cxn ang="10800000">
                <a:pos x="wd2" y="hd2"/>
              </a:cxn>
              <a:cxn ang="16200000">
                <a:pos x="wd2" y="hd2"/>
              </a:cxn>
            </a:cxnLst>
            <a:rect l="0" t="0" r="r" b="b"/>
            <a:pathLst>
              <a:path w="21600" h="21600" extrusionOk="0">
                <a:moveTo>
                  <a:pt x="13849" y="0"/>
                </a:moveTo>
                <a:lnTo>
                  <a:pt x="13918" y="514"/>
                </a:lnTo>
                <a:cubicBezTo>
                  <a:pt x="13956" y="797"/>
                  <a:pt x="14050" y="1294"/>
                  <a:pt x="14129" y="1619"/>
                </a:cubicBezTo>
                <a:cubicBezTo>
                  <a:pt x="14208" y="1943"/>
                  <a:pt x="14374" y="2712"/>
                  <a:pt x="14498" y="3328"/>
                </a:cubicBezTo>
                <a:cubicBezTo>
                  <a:pt x="14622" y="3943"/>
                  <a:pt x="14786" y="4550"/>
                  <a:pt x="14862" y="4678"/>
                </a:cubicBezTo>
                <a:cubicBezTo>
                  <a:pt x="15015" y="4933"/>
                  <a:pt x="14931" y="5241"/>
                  <a:pt x="14517" y="5945"/>
                </a:cubicBezTo>
                <a:cubicBezTo>
                  <a:pt x="14328" y="6267"/>
                  <a:pt x="14207" y="6666"/>
                  <a:pt x="13988" y="7691"/>
                </a:cubicBezTo>
                <a:cubicBezTo>
                  <a:pt x="13946" y="7886"/>
                  <a:pt x="13931" y="8064"/>
                  <a:pt x="13954" y="8086"/>
                </a:cubicBezTo>
                <a:cubicBezTo>
                  <a:pt x="14012" y="8143"/>
                  <a:pt x="14137" y="8137"/>
                  <a:pt x="14441" y="8065"/>
                </a:cubicBezTo>
                <a:cubicBezTo>
                  <a:pt x="14703" y="8003"/>
                  <a:pt x="15040" y="7672"/>
                  <a:pt x="15092" y="7424"/>
                </a:cubicBezTo>
                <a:cubicBezTo>
                  <a:pt x="15108" y="7352"/>
                  <a:pt x="15155" y="7253"/>
                  <a:pt x="15195" y="7205"/>
                </a:cubicBezTo>
                <a:cubicBezTo>
                  <a:pt x="15217" y="7180"/>
                  <a:pt x="15228" y="7163"/>
                  <a:pt x="15246" y="7139"/>
                </a:cubicBezTo>
                <a:cubicBezTo>
                  <a:pt x="15285" y="7057"/>
                  <a:pt x="15347" y="6959"/>
                  <a:pt x="15421" y="6859"/>
                </a:cubicBezTo>
                <a:cubicBezTo>
                  <a:pt x="15608" y="6416"/>
                  <a:pt x="16060" y="5891"/>
                  <a:pt x="16269" y="5891"/>
                </a:cubicBezTo>
                <a:cubicBezTo>
                  <a:pt x="16315" y="5891"/>
                  <a:pt x="16467" y="5969"/>
                  <a:pt x="16623" y="6066"/>
                </a:cubicBezTo>
                <a:cubicBezTo>
                  <a:pt x="16650" y="6082"/>
                  <a:pt x="16672" y="6094"/>
                  <a:pt x="16698" y="6111"/>
                </a:cubicBezTo>
                <a:cubicBezTo>
                  <a:pt x="16861" y="6219"/>
                  <a:pt x="17118" y="6333"/>
                  <a:pt x="17323" y="6405"/>
                </a:cubicBezTo>
                <a:cubicBezTo>
                  <a:pt x="17425" y="6430"/>
                  <a:pt x="17530" y="6455"/>
                  <a:pt x="17615" y="6471"/>
                </a:cubicBezTo>
                <a:cubicBezTo>
                  <a:pt x="17625" y="6468"/>
                  <a:pt x="17635" y="6467"/>
                  <a:pt x="17635" y="6459"/>
                </a:cubicBezTo>
                <a:cubicBezTo>
                  <a:pt x="17635" y="6439"/>
                  <a:pt x="17695" y="6446"/>
                  <a:pt x="17766" y="6474"/>
                </a:cubicBezTo>
                <a:cubicBezTo>
                  <a:pt x="17838" y="6502"/>
                  <a:pt x="18031" y="6531"/>
                  <a:pt x="18198" y="6536"/>
                </a:cubicBezTo>
                <a:cubicBezTo>
                  <a:pt x="18364" y="6542"/>
                  <a:pt x="18564" y="6573"/>
                  <a:pt x="18641" y="6606"/>
                </a:cubicBezTo>
                <a:cubicBezTo>
                  <a:pt x="18698" y="6631"/>
                  <a:pt x="18777" y="6640"/>
                  <a:pt x="18847" y="6640"/>
                </a:cubicBezTo>
                <a:cubicBezTo>
                  <a:pt x="18863" y="6638"/>
                  <a:pt x="18895" y="6636"/>
                  <a:pt x="18902" y="6634"/>
                </a:cubicBezTo>
                <a:cubicBezTo>
                  <a:pt x="18923" y="6627"/>
                  <a:pt x="18998" y="6629"/>
                  <a:pt x="19094" y="6634"/>
                </a:cubicBezTo>
                <a:cubicBezTo>
                  <a:pt x="19214" y="6634"/>
                  <a:pt x="19362" y="6640"/>
                  <a:pt x="19520" y="6655"/>
                </a:cubicBezTo>
                <a:cubicBezTo>
                  <a:pt x="19628" y="6665"/>
                  <a:pt x="19736" y="6668"/>
                  <a:pt x="19837" y="6670"/>
                </a:cubicBezTo>
                <a:cubicBezTo>
                  <a:pt x="19930" y="6667"/>
                  <a:pt x="20023" y="6665"/>
                  <a:pt x="20124" y="6654"/>
                </a:cubicBezTo>
                <a:cubicBezTo>
                  <a:pt x="20138" y="6652"/>
                  <a:pt x="20162" y="6652"/>
                  <a:pt x="20177" y="6650"/>
                </a:cubicBezTo>
                <a:cubicBezTo>
                  <a:pt x="20285" y="6627"/>
                  <a:pt x="20552" y="6601"/>
                  <a:pt x="20819" y="6591"/>
                </a:cubicBezTo>
                <a:cubicBezTo>
                  <a:pt x="20895" y="6588"/>
                  <a:pt x="20943" y="6584"/>
                  <a:pt x="20999" y="6581"/>
                </a:cubicBezTo>
                <a:cubicBezTo>
                  <a:pt x="21089" y="6575"/>
                  <a:pt x="21146" y="6567"/>
                  <a:pt x="21202" y="6560"/>
                </a:cubicBezTo>
                <a:cubicBezTo>
                  <a:pt x="21318" y="6539"/>
                  <a:pt x="21355" y="6505"/>
                  <a:pt x="21372" y="6426"/>
                </a:cubicBezTo>
                <a:cubicBezTo>
                  <a:pt x="21420" y="6211"/>
                  <a:pt x="21001" y="6085"/>
                  <a:pt x="20261" y="6094"/>
                </a:cubicBezTo>
                <a:cubicBezTo>
                  <a:pt x="19940" y="6098"/>
                  <a:pt x="19645" y="6091"/>
                  <a:pt x="19604" y="6078"/>
                </a:cubicBezTo>
                <a:cubicBezTo>
                  <a:pt x="19564" y="6064"/>
                  <a:pt x="19603" y="5979"/>
                  <a:pt x="19690" y="5888"/>
                </a:cubicBezTo>
                <a:cubicBezTo>
                  <a:pt x="19778" y="5796"/>
                  <a:pt x="19823" y="5671"/>
                  <a:pt x="19793" y="5611"/>
                </a:cubicBezTo>
                <a:cubicBezTo>
                  <a:pt x="19752" y="5529"/>
                  <a:pt x="19809" y="5490"/>
                  <a:pt x="20019" y="5451"/>
                </a:cubicBezTo>
                <a:cubicBezTo>
                  <a:pt x="20172" y="5423"/>
                  <a:pt x="20414" y="5366"/>
                  <a:pt x="20558" y="5325"/>
                </a:cubicBezTo>
                <a:cubicBezTo>
                  <a:pt x="20701" y="5284"/>
                  <a:pt x="20994" y="5221"/>
                  <a:pt x="21209" y="5185"/>
                </a:cubicBezTo>
                <a:cubicBezTo>
                  <a:pt x="21517" y="5133"/>
                  <a:pt x="21600" y="5091"/>
                  <a:pt x="21600" y="4989"/>
                </a:cubicBezTo>
                <a:cubicBezTo>
                  <a:pt x="21600" y="4834"/>
                  <a:pt x="21267" y="4724"/>
                  <a:pt x="20908" y="4760"/>
                </a:cubicBezTo>
                <a:cubicBezTo>
                  <a:pt x="20807" y="4770"/>
                  <a:pt x="20735" y="4763"/>
                  <a:pt x="20675" y="4749"/>
                </a:cubicBezTo>
                <a:cubicBezTo>
                  <a:pt x="20674" y="4752"/>
                  <a:pt x="20673" y="4755"/>
                  <a:pt x="20668" y="4758"/>
                </a:cubicBezTo>
                <a:cubicBezTo>
                  <a:pt x="20644" y="4770"/>
                  <a:pt x="20444" y="4809"/>
                  <a:pt x="20222" y="4844"/>
                </a:cubicBezTo>
                <a:cubicBezTo>
                  <a:pt x="20001" y="4878"/>
                  <a:pt x="19785" y="4915"/>
                  <a:pt x="19741" y="4925"/>
                </a:cubicBezTo>
                <a:cubicBezTo>
                  <a:pt x="19693" y="4936"/>
                  <a:pt x="19634" y="4925"/>
                  <a:pt x="19592" y="4899"/>
                </a:cubicBezTo>
                <a:cubicBezTo>
                  <a:pt x="19444" y="4805"/>
                  <a:pt x="19512" y="4738"/>
                  <a:pt x="19774" y="4720"/>
                </a:cubicBezTo>
                <a:cubicBezTo>
                  <a:pt x="19855" y="4715"/>
                  <a:pt x="19956" y="4704"/>
                  <a:pt x="19997" y="4696"/>
                </a:cubicBezTo>
                <a:cubicBezTo>
                  <a:pt x="20039" y="4688"/>
                  <a:pt x="20152" y="4675"/>
                  <a:pt x="20249" y="4669"/>
                </a:cubicBezTo>
                <a:cubicBezTo>
                  <a:pt x="20354" y="4662"/>
                  <a:pt x="20488" y="4678"/>
                  <a:pt x="20579" y="4700"/>
                </a:cubicBezTo>
                <a:cubicBezTo>
                  <a:pt x="20542" y="4663"/>
                  <a:pt x="20524" y="4614"/>
                  <a:pt x="20541" y="4544"/>
                </a:cubicBezTo>
                <a:cubicBezTo>
                  <a:pt x="20544" y="4531"/>
                  <a:pt x="20542" y="4520"/>
                  <a:pt x="20541" y="4509"/>
                </a:cubicBezTo>
                <a:cubicBezTo>
                  <a:pt x="20532" y="4486"/>
                  <a:pt x="20525" y="4466"/>
                  <a:pt x="20515" y="4449"/>
                </a:cubicBezTo>
                <a:cubicBezTo>
                  <a:pt x="20428" y="4358"/>
                  <a:pt x="20142" y="4314"/>
                  <a:pt x="19575" y="4302"/>
                </a:cubicBezTo>
                <a:cubicBezTo>
                  <a:pt x="18895" y="4288"/>
                  <a:pt x="18812" y="4236"/>
                  <a:pt x="18732" y="3768"/>
                </a:cubicBezTo>
                <a:cubicBezTo>
                  <a:pt x="18709" y="3631"/>
                  <a:pt x="18681" y="3506"/>
                  <a:pt x="18672" y="3491"/>
                </a:cubicBezTo>
                <a:cubicBezTo>
                  <a:pt x="18663" y="3476"/>
                  <a:pt x="18645" y="3440"/>
                  <a:pt x="18634" y="3410"/>
                </a:cubicBezTo>
                <a:cubicBezTo>
                  <a:pt x="18623" y="3380"/>
                  <a:pt x="18584" y="3317"/>
                  <a:pt x="18547" y="3272"/>
                </a:cubicBezTo>
                <a:cubicBezTo>
                  <a:pt x="18511" y="3228"/>
                  <a:pt x="18430" y="3055"/>
                  <a:pt x="18368" y="2889"/>
                </a:cubicBezTo>
                <a:cubicBezTo>
                  <a:pt x="18305" y="2723"/>
                  <a:pt x="18093" y="2417"/>
                  <a:pt x="17893" y="2210"/>
                </a:cubicBezTo>
                <a:cubicBezTo>
                  <a:pt x="17828" y="2142"/>
                  <a:pt x="17774" y="2074"/>
                  <a:pt x="17723" y="2008"/>
                </a:cubicBezTo>
                <a:cubicBezTo>
                  <a:pt x="17695" y="2007"/>
                  <a:pt x="17668" y="2002"/>
                  <a:pt x="17651" y="1989"/>
                </a:cubicBezTo>
                <a:cubicBezTo>
                  <a:pt x="17632" y="1973"/>
                  <a:pt x="17640" y="1954"/>
                  <a:pt x="17661" y="1940"/>
                </a:cubicBezTo>
                <a:cubicBezTo>
                  <a:pt x="17621" y="1903"/>
                  <a:pt x="17588" y="1856"/>
                  <a:pt x="17579" y="1815"/>
                </a:cubicBezTo>
                <a:cubicBezTo>
                  <a:pt x="17575" y="1793"/>
                  <a:pt x="17562" y="1768"/>
                  <a:pt x="17551" y="1745"/>
                </a:cubicBezTo>
                <a:cubicBezTo>
                  <a:pt x="17550" y="1747"/>
                  <a:pt x="17551" y="1749"/>
                  <a:pt x="17548" y="1750"/>
                </a:cubicBezTo>
                <a:cubicBezTo>
                  <a:pt x="17497" y="1777"/>
                  <a:pt x="17452" y="1774"/>
                  <a:pt x="17414" y="1742"/>
                </a:cubicBezTo>
                <a:cubicBezTo>
                  <a:pt x="17383" y="1716"/>
                  <a:pt x="17393" y="1677"/>
                  <a:pt x="17436" y="1655"/>
                </a:cubicBezTo>
                <a:cubicBezTo>
                  <a:pt x="17454" y="1645"/>
                  <a:pt x="17472" y="1640"/>
                  <a:pt x="17488" y="1639"/>
                </a:cubicBezTo>
                <a:cubicBezTo>
                  <a:pt x="17472" y="1604"/>
                  <a:pt x="17467" y="1556"/>
                  <a:pt x="17486" y="1509"/>
                </a:cubicBezTo>
                <a:cubicBezTo>
                  <a:pt x="17494" y="1490"/>
                  <a:pt x="17488" y="1465"/>
                  <a:pt x="17486" y="1442"/>
                </a:cubicBezTo>
                <a:cubicBezTo>
                  <a:pt x="17477" y="1427"/>
                  <a:pt x="17470" y="1404"/>
                  <a:pt x="17460" y="1399"/>
                </a:cubicBezTo>
                <a:cubicBezTo>
                  <a:pt x="17373" y="1353"/>
                  <a:pt x="17357" y="1323"/>
                  <a:pt x="17211" y="900"/>
                </a:cubicBezTo>
                <a:cubicBezTo>
                  <a:pt x="17148" y="720"/>
                  <a:pt x="17115" y="444"/>
                  <a:pt x="17139" y="286"/>
                </a:cubicBezTo>
                <a:lnTo>
                  <a:pt x="17184" y="0"/>
                </a:lnTo>
                <a:lnTo>
                  <a:pt x="13849" y="0"/>
                </a:lnTo>
                <a:close/>
                <a:moveTo>
                  <a:pt x="18131" y="5691"/>
                </a:moveTo>
                <a:cubicBezTo>
                  <a:pt x="18152" y="5694"/>
                  <a:pt x="18173" y="5699"/>
                  <a:pt x="18186" y="5710"/>
                </a:cubicBezTo>
                <a:cubicBezTo>
                  <a:pt x="18211" y="5731"/>
                  <a:pt x="18197" y="5759"/>
                  <a:pt x="18157" y="5772"/>
                </a:cubicBezTo>
                <a:cubicBezTo>
                  <a:pt x="18117" y="5786"/>
                  <a:pt x="18062" y="5779"/>
                  <a:pt x="18037" y="5758"/>
                </a:cubicBezTo>
                <a:cubicBezTo>
                  <a:pt x="18012" y="5736"/>
                  <a:pt x="18025" y="5708"/>
                  <a:pt x="18066" y="5695"/>
                </a:cubicBezTo>
                <a:cubicBezTo>
                  <a:pt x="18086" y="5688"/>
                  <a:pt x="18109" y="5689"/>
                  <a:pt x="18131" y="5691"/>
                </a:cubicBezTo>
                <a:close/>
                <a:moveTo>
                  <a:pt x="13473" y="8864"/>
                </a:moveTo>
                <a:cubicBezTo>
                  <a:pt x="13336" y="8864"/>
                  <a:pt x="13187" y="8901"/>
                  <a:pt x="13142" y="8946"/>
                </a:cubicBezTo>
                <a:cubicBezTo>
                  <a:pt x="12996" y="9093"/>
                  <a:pt x="12809" y="9256"/>
                  <a:pt x="12617" y="9412"/>
                </a:cubicBezTo>
                <a:cubicBezTo>
                  <a:pt x="12613" y="9423"/>
                  <a:pt x="12605" y="9432"/>
                  <a:pt x="12584" y="9439"/>
                </a:cubicBezTo>
                <a:cubicBezTo>
                  <a:pt x="12438" y="9557"/>
                  <a:pt x="12289" y="9674"/>
                  <a:pt x="12157" y="9764"/>
                </a:cubicBezTo>
                <a:cubicBezTo>
                  <a:pt x="11243" y="10386"/>
                  <a:pt x="10497" y="11032"/>
                  <a:pt x="10619" y="11096"/>
                </a:cubicBezTo>
                <a:cubicBezTo>
                  <a:pt x="10654" y="11114"/>
                  <a:pt x="10517" y="11208"/>
                  <a:pt x="10317" y="11305"/>
                </a:cubicBezTo>
                <a:cubicBezTo>
                  <a:pt x="10117" y="11402"/>
                  <a:pt x="9662" y="11759"/>
                  <a:pt x="9304" y="12096"/>
                </a:cubicBezTo>
                <a:cubicBezTo>
                  <a:pt x="8874" y="12501"/>
                  <a:pt x="8592" y="12710"/>
                  <a:pt x="8475" y="12711"/>
                </a:cubicBezTo>
                <a:cubicBezTo>
                  <a:pt x="8405" y="12712"/>
                  <a:pt x="8258" y="12755"/>
                  <a:pt x="8108" y="12810"/>
                </a:cubicBezTo>
                <a:cubicBezTo>
                  <a:pt x="8110" y="12823"/>
                  <a:pt x="8104" y="12835"/>
                  <a:pt x="8082" y="12842"/>
                </a:cubicBezTo>
                <a:cubicBezTo>
                  <a:pt x="8062" y="12849"/>
                  <a:pt x="8041" y="12847"/>
                  <a:pt x="8022" y="12842"/>
                </a:cubicBezTo>
                <a:cubicBezTo>
                  <a:pt x="7991" y="12855"/>
                  <a:pt x="7960" y="12864"/>
                  <a:pt x="7931" y="12878"/>
                </a:cubicBezTo>
                <a:cubicBezTo>
                  <a:pt x="7737" y="12965"/>
                  <a:pt x="7667" y="13005"/>
                  <a:pt x="7696" y="13014"/>
                </a:cubicBezTo>
                <a:cubicBezTo>
                  <a:pt x="7700" y="13015"/>
                  <a:pt x="7701" y="13016"/>
                  <a:pt x="7706" y="13018"/>
                </a:cubicBezTo>
                <a:cubicBezTo>
                  <a:pt x="7723" y="13018"/>
                  <a:pt x="7751" y="13016"/>
                  <a:pt x="7792" y="13010"/>
                </a:cubicBezTo>
                <a:cubicBezTo>
                  <a:pt x="8190" y="12952"/>
                  <a:pt x="8178" y="13094"/>
                  <a:pt x="7765" y="13315"/>
                </a:cubicBezTo>
                <a:cubicBezTo>
                  <a:pt x="7546" y="13432"/>
                  <a:pt x="7309" y="13528"/>
                  <a:pt x="7238" y="13528"/>
                </a:cubicBezTo>
                <a:cubicBezTo>
                  <a:pt x="7199" y="13528"/>
                  <a:pt x="7148" y="13543"/>
                  <a:pt x="7092" y="13566"/>
                </a:cubicBezTo>
                <a:cubicBezTo>
                  <a:pt x="7086" y="13584"/>
                  <a:pt x="7055" y="13602"/>
                  <a:pt x="6989" y="13632"/>
                </a:cubicBezTo>
                <a:cubicBezTo>
                  <a:pt x="6968" y="13643"/>
                  <a:pt x="6953" y="13645"/>
                  <a:pt x="6934" y="13651"/>
                </a:cubicBezTo>
                <a:cubicBezTo>
                  <a:pt x="6799" y="13735"/>
                  <a:pt x="6678" y="13840"/>
                  <a:pt x="6678" y="13901"/>
                </a:cubicBezTo>
                <a:cubicBezTo>
                  <a:pt x="6678" y="14004"/>
                  <a:pt x="5334" y="14727"/>
                  <a:pt x="5142" y="14728"/>
                </a:cubicBezTo>
                <a:cubicBezTo>
                  <a:pt x="5069" y="14728"/>
                  <a:pt x="5008" y="14747"/>
                  <a:pt x="5008" y="14770"/>
                </a:cubicBezTo>
                <a:cubicBezTo>
                  <a:pt x="5008" y="14793"/>
                  <a:pt x="4768" y="14983"/>
                  <a:pt x="4473" y="15192"/>
                </a:cubicBezTo>
                <a:cubicBezTo>
                  <a:pt x="3865" y="15625"/>
                  <a:pt x="3359" y="16150"/>
                  <a:pt x="3268" y="16442"/>
                </a:cubicBezTo>
                <a:cubicBezTo>
                  <a:pt x="3220" y="16598"/>
                  <a:pt x="3248" y="16657"/>
                  <a:pt x="3402" y="16716"/>
                </a:cubicBezTo>
                <a:cubicBezTo>
                  <a:pt x="3591" y="16789"/>
                  <a:pt x="3589" y="16794"/>
                  <a:pt x="3328" y="16846"/>
                </a:cubicBezTo>
                <a:cubicBezTo>
                  <a:pt x="3178" y="16876"/>
                  <a:pt x="3028" y="16937"/>
                  <a:pt x="2995" y="16981"/>
                </a:cubicBezTo>
                <a:cubicBezTo>
                  <a:pt x="2953" y="17039"/>
                  <a:pt x="2804" y="17059"/>
                  <a:pt x="2485" y="17050"/>
                </a:cubicBezTo>
                <a:cubicBezTo>
                  <a:pt x="2092" y="17039"/>
                  <a:pt x="2005" y="17059"/>
                  <a:pt x="1802" y="17201"/>
                </a:cubicBezTo>
                <a:cubicBezTo>
                  <a:pt x="1640" y="17314"/>
                  <a:pt x="1601" y="17383"/>
                  <a:pt x="1672" y="17429"/>
                </a:cubicBezTo>
                <a:cubicBezTo>
                  <a:pt x="1744" y="17474"/>
                  <a:pt x="1722" y="17517"/>
                  <a:pt x="1603" y="17569"/>
                </a:cubicBezTo>
                <a:cubicBezTo>
                  <a:pt x="1508" y="17610"/>
                  <a:pt x="1346" y="17748"/>
                  <a:pt x="1241" y="17876"/>
                </a:cubicBezTo>
                <a:cubicBezTo>
                  <a:pt x="1207" y="17917"/>
                  <a:pt x="1167" y="17946"/>
                  <a:pt x="1129" y="17979"/>
                </a:cubicBezTo>
                <a:cubicBezTo>
                  <a:pt x="1129" y="17979"/>
                  <a:pt x="1128" y="17980"/>
                  <a:pt x="1129" y="17980"/>
                </a:cubicBezTo>
                <a:cubicBezTo>
                  <a:pt x="1145" y="17997"/>
                  <a:pt x="1150" y="18013"/>
                  <a:pt x="1136" y="18025"/>
                </a:cubicBezTo>
                <a:cubicBezTo>
                  <a:pt x="1120" y="18038"/>
                  <a:pt x="1072" y="18053"/>
                  <a:pt x="1014" y="18066"/>
                </a:cubicBezTo>
                <a:cubicBezTo>
                  <a:pt x="966" y="18091"/>
                  <a:pt x="921" y="18109"/>
                  <a:pt x="884" y="18109"/>
                </a:cubicBezTo>
                <a:cubicBezTo>
                  <a:pt x="793" y="18109"/>
                  <a:pt x="656" y="18189"/>
                  <a:pt x="577" y="18288"/>
                </a:cubicBezTo>
                <a:cubicBezTo>
                  <a:pt x="499" y="18386"/>
                  <a:pt x="338" y="18512"/>
                  <a:pt x="218" y="18569"/>
                </a:cubicBezTo>
                <a:cubicBezTo>
                  <a:pt x="9" y="18668"/>
                  <a:pt x="0" y="18725"/>
                  <a:pt x="0" y="20124"/>
                </a:cubicBezTo>
                <a:cubicBezTo>
                  <a:pt x="0" y="20129"/>
                  <a:pt x="0" y="20131"/>
                  <a:pt x="0" y="20136"/>
                </a:cubicBezTo>
                <a:lnTo>
                  <a:pt x="0" y="21600"/>
                </a:lnTo>
                <a:lnTo>
                  <a:pt x="1382" y="21599"/>
                </a:lnTo>
                <a:lnTo>
                  <a:pt x="2765" y="21596"/>
                </a:lnTo>
                <a:lnTo>
                  <a:pt x="2988" y="21366"/>
                </a:lnTo>
                <a:cubicBezTo>
                  <a:pt x="3683" y="20646"/>
                  <a:pt x="4090" y="20245"/>
                  <a:pt x="4274" y="20100"/>
                </a:cubicBezTo>
                <a:cubicBezTo>
                  <a:pt x="4331" y="20055"/>
                  <a:pt x="4379" y="20013"/>
                  <a:pt x="4425" y="19971"/>
                </a:cubicBezTo>
                <a:cubicBezTo>
                  <a:pt x="4451" y="19940"/>
                  <a:pt x="4475" y="19910"/>
                  <a:pt x="4528" y="19866"/>
                </a:cubicBezTo>
                <a:cubicBezTo>
                  <a:pt x="4552" y="19847"/>
                  <a:pt x="4569" y="19826"/>
                  <a:pt x="4591" y="19805"/>
                </a:cubicBezTo>
                <a:cubicBezTo>
                  <a:pt x="4659" y="19722"/>
                  <a:pt x="4696" y="19649"/>
                  <a:pt x="4696" y="19595"/>
                </a:cubicBezTo>
                <a:cubicBezTo>
                  <a:pt x="4696" y="19547"/>
                  <a:pt x="4850" y="19430"/>
                  <a:pt x="5036" y="19335"/>
                </a:cubicBezTo>
                <a:cubicBezTo>
                  <a:pt x="5223" y="19240"/>
                  <a:pt x="5457" y="19099"/>
                  <a:pt x="5559" y="19020"/>
                </a:cubicBezTo>
                <a:cubicBezTo>
                  <a:pt x="5660" y="18941"/>
                  <a:pt x="5805" y="18889"/>
                  <a:pt x="5880" y="18904"/>
                </a:cubicBezTo>
                <a:cubicBezTo>
                  <a:pt x="5954" y="18919"/>
                  <a:pt x="6097" y="18882"/>
                  <a:pt x="6201" y="18822"/>
                </a:cubicBezTo>
                <a:cubicBezTo>
                  <a:pt x="6318" y="18755"/>
                  <a:pt x="6352" y="18701"/>
                  <a:pt x="6321" y="18592"/>
                </a:cubicBezTo>
                <a:cubicBezTo>
                  <a:pt x="6170" y="18488"/>
                  <a:pt x="6109" y="18319"/>
                  <a:pt x="6225" y="18302"/>
                </a:cubicBezTo>
                <a:cubicBezTo>
                  <a:pt x="6392" y="18279"/>
                  <a:pt x="6489" y="18271"/>
                  <a:pt x="6603" y="18259"/>
                </a:cubicBezTo>
                <a:cubicBezTo>
                  <a:pt x="6621" y="18254"/>
                  <a:pt x="6633" y="18250"/>
                  <a:pt x="6651" y="18245"/>
                </a:cubicBezTo>
                <a:cubicBezTo>
                  <a:pt x="6828" y="18201"/>
                  <a:pt x="7038" y="18116"/>
                  <a:pt x="7190" y="18032"/>
                </a:cubicBezTo>
                <a:cubicBezTo>
                  <a:pt x="7203" y="18024"/>
                  <a:pt x="7223" y="18013"/>
                  <a:pt x="7238" y="18004"/>
                </a:cubicBezTo>
                <a:cubicBezTo>
                  <a:pt x="7270" y="17984"/>
                  <a:pt x="7304" y="17964"/>
                  <a:pt x="7327" y="17946"/>
                </a:cubicBezTo>
                <a:cubicBezTo>
                  <a:pt x="7341" y="17936"/>
                  <a:pt x="7372" y="17920"/>
                  <a:pt x="7389" y="17909"/>
                </a:cubicBezTo>
                <a:cubicBezTo>
                  <a:pt x="7506" y="17836"/>
                  <a:pt x="7600" y="17771"/>
                  <a:pt x="7600" y="17755"/>
                </a:cubicBezTo>
                <a:cubicBezTo>
                  <a:pt x="7600" y="17736"/>
                  <a:pt x="7732" y="17686"/>
                  <a:pt x="7892" y="17644"/>
                </a:cubicBezTo>
                <a:cubicBezTo>
                  <a:pt x="8235" y="17488"/>
                  <a:pt x="8608" y="17345"/>
                  <a:pt x="8733" y="17345"/>
                </a:cubicBezTo>
                <a:cubicBezTo>
                  <a:pt x="8801" y="17345"/>
                  <a:pt x="8989" y="17317"/>
                  <a:pt x="9150" y="17282"/>
                </a:cubicBezTo>
                <a:cubicBezTo>
                  <a:pt x="9308" y="17249"/>
                  <a:pt x="9491" y="17217"/>
                  <a:pt x="9570" y="17208"/>
                </a:cubicBezTo>
                <a:cubicBezTo>
                  <a:pt x="9572" y="17207"/>
                  <a:pt x="9577" y="17205"/>
                  <a:pt x="9579" y="17205"/>
                </a:cubicBezTo>
                <a:cubicBezTo>
                  <a:pt x="9757" y="17186"/>
                  <a:pt x="10435" y="16915"/>
                  <a:pt x="10435" y="16862"/>
                </a:cubicBezTo>
                <a:cubicBezTo>
                  <a:pt x="10435" y="16840"/>
                  <a:pt x="10658" y="16737"/>
                  <a:pt x="10931" y="16631"/>
                </a:cubicBezTo>
                <a:cubicBezTo>
                  <a:pt x="11203" y="16526"/>
                  <a:pt x="11804" y="16294"/>
                  <a:pt x="12263" y="16116"/>
                </a:cubicBezTo>
                <a:cubicBezTo>
                  <a:pt x="12722" y="15938"/>
                  <a:pt x="13133" y="15799"/>
                  <a:pt x="13180" y="15806"/>
                </a:cubicBezTo>
                <a:cubicBezTo>
                  <a:pt x="13227" y="15814"/>
                  <a:pt x="13873" y="15658"/>
                  <a:pt x="14613" y="15459"/>
                </a:cubicBezTo>
                <a:cubicBezTo>
                  <a:pt x="15113" y="15324"/>
                  <a:pt x="15454" y="15239"/>
                  <a:pt x="15701" y="15188"/>
                </a:cubicBezTo>
                <a:cubicBezTo>
                  <a:pt x="15695" y="15176"/>
                  <a:pt x="15698" y="15164"/>
                  <a:pt x="15711" y="15154"/>
                </a:cubicBezTo>
                <a:cubicBezTo>
                  <a:pt x="15730" y="15137"/>
                  <a:pt x="15855" y="15135"/>
                  <a:pt x="16001" y="15138"/>
                </a:cubicBezTo>
                <a:cubicBezTo>
                  <a:pt x="16093" y="15127"/>
                  <a:pt x="16170" y="15124"/>
                  <a:pt x="16226" y="15131"/>
                </a:cubicBezTo>
                <a:cubicBezTo>
                  <a:pt x="16938" y="15225"/>
                  <a:pt x="17161" y="14852"/>
                  <a:pt x="16532" y="14619"/>
                </a:cubicBezTo>
                <a:cubicBezTo>
                  <a:pt x="16330" y="14544"/>
                  <a:pt x="15942" y="14389"/>
                  <a:pt x="15672" y="14276"/>
                </a:cubicBezTo>
                <a:cubicBezTo>
                  <a:pt x="15081" y="14028"/>
                  <a:pt x="14681" y="13964"/>
                  <a:pt x="13720" y="13964"/>
                </a:cubicBezTo>
                <a:cubicBezTo>
                  <a:pt x="13646" y="13964"/>
                  <a:pt x="13571" y="13959"/>
                  <a:pt x="13494" y="13958"/>
                </a:cubicBezTo>
                <a:cubicBezTo>
                  <a:pt x="13163" y="13958"/>
                  <a:pt x="12802" y="13941"/>
                  <a:pt x="12589" y="13901"/>
                </a:cubicBezTo>
                <a:cubicBezTo>
                  <a:pt x="12390" y="13871"/>
                  <a:pt x="12122" y="13841"/>
                  <a:pt x="11973" y="13834"/>
                </a:cubicBezTo>
                <a:cubicBezTo>
                  <a:pt x="11806" y="13826"/>
                  <a:pt x="11698" y="13812"/>
                  <a:pt x="11633" y="13791"/>
                </a:cubicBezTo>
                <a:cubicBezTo>
                  <a:pt x="11619" y="13788"/>
                  <a:pt x="11607" y="13784"/>
                  <a:pt x="11597" y="13780"/>
                </a:cubicBezTo>
                <a:cubicBezTo>
                  <a:pt x="11596" y="13779"/>
                  <a:pt x="11595" y="13779"/>
                  <a:pt x="11594" y="13779"/>
                </a:cubicBezTo>
                <a:cubicBezTo>
                  <a:pt x="11548" y="13761"/>
                  <a:pt x="11542" y="13740"/>
                  <a:pt x="11580" y="13715"/>
                </a:cubicBezTo>
                <a:cubicBezTo>
                  <a:pt x="11585" y="13712"/>
                  <a:pt x="11590" y="13708"/>
                  <a:pt x="11597" y="13705"/>
                </a:cubicBezTo>
                <a:cubicBezTo>
                  <a:pt x="11646" y="13671"/>
                  <a:pt x="11752" y="13632"/>
                  <a:pt x="11923" y="13589"/>
                </a:cubicBezTo>
                <a:cubicBezTo>
                  <a:pt x="12175" y="13525"/>
                  <a:pt x="12462" y="13472"/>
                  <a:pt x="12562" y="13472"/>
                </a:cubicBezTo>
                <a:cubicBezTo>
                  <a:pt x="12663" y="13472"/>
                  <a:pt x="12835" y="13447"/>
                  <a:pt x="12946" y="13416"/>
                </a:cubicBezTo>
                <a:cubicBezTo>
                  <a:pt x="13094" y="13375"/>
                  <a:pt x="13230" y="13383"/>
                  <a:pt x="13468" y="13448"/>
                </a:cubicBezTo>
                <a:cubicBezTo>
                  <a:pt x="13595" y="13482"/>
                  <a:pt x="13700" y="13501"/>
                  <a:pt x="13818" y="13506"/>
                </a:cubicBezTo>
                <a:cubicBezTo>
                  <a:pt x="13873" y="13503"/>
                  <a:pt x="13924" y="13496"/>
                  <a:pt x="13978" y="13496"/>
                </a:cubicBezTo>
                <a:cubicBezTo>
                  <a:pt x="14016" y="13496"/>
                  <a:pt x="14028" y="13499"/>
                  <a:pt x="14060" y="13500"/>
                </a:cubicBezTo>
                <a:cubicBezTo>
                  <a:pt x="14125" y="13495"/>
                  <a:pt x="14192" y="13489"/>
                  <a:pt x="14275" y="13480"/>
                </a:cubicBezTo>
                <a:cubicBezTo>
                  <a:pt x="14543" y="13450"/>
                  <a:pt x="14809" y="13446"/>
                  <a:pt x="14867" y="13470"/>
                </a:cubicBezTo>
                <a:cubicBezTo>
                  <a:pt x="14926" y="13494"/>
                  <a:pt x="15138" y="13527"/>
                  <a:pt x="15339" y="13542"/>
                </a:cubicBezTo>
                <a:cubicBezTo>
                  <a:pt x="15372" y="13545"/>
                  <a:pt x="15466" y="13555"/>
                  <a:pt x="15512" y="13559"/>
                </a:cubicBezTo>
                <a:cubicBezTo>
                  <a:pt x="15602" y="13553"/>
                  <a:pt x="15682" y="13554"/>
                  <a:pt x="15701" y="13570"/>
                </a:cubicBezTo>
                <a:cubicBezTo>
                  <a:pt x="15704" y="13573"/>
                  <a:pt x="15721" y="13576"/>
                  <a:pt x="15730" y="13579"/>
                </a:cubicBezTo>
                <a:cubicBezTo>
                  <a:pt x="15949" y="13599"/>
                  <a:pt x="16148" y="13616"/>
                  <a:pt x="16381" y="13640"/>
                </a:cubicBezTo>
                <a:cubicBezTo>
                  <a:pt x="17431" y="13746"/>
                  <a:pt x="18066" y="13642"/>
                  <a:pt x="17884" y="13394"/>
                </a:cubicBezTo>
                <a:cubicBezTo>
                  <a:pt x="17852" y="13350"/>
                  <a:pt x="17583" y="13277"/>
                  <a:pt x="17287" y="13231"/>
                </a:cubicBezTo>
                <a:cubicBezTo>
                  <a:pt x="16991" y="13186"/>
                  <a:pt x="16563" y="13100"/>
                  <a:pt x="16336" y="13039"/>
                </a:cubicBezTo>
                <a:cubicBezTo>
                  <a:pt x="16109" y="12978"/>
                  <a:pt x="15848" y="12928"/>
                  <a:pt x="15759" y="12928"/>
                </a:cubicBezTo>
                <a:cubicBezTo>
                  <a:pt x="15669" y="12928"/>
                  <a:pt x="15499" y="12893"/>
                  <a:pt x="15382" y="12850"/>
                </a:cubicBezTo>
                <a:cubicBezTo>
                  <a:pt x="15266" y="12807"/>
                  <a:pt x="15010" y="12765"/>
                  <a:pt x="14812" y="12755"/>
                </a:cubicBezTo>
                <a:cubicBezTo>
                  <a:pt x="14371" y="12733"/>
                  <a:pt x="14367" y="12659"/>
                  <a:pt x="14803" y="12526"/>
                </a:cubicBezTo>
                <a:cubicBezTo>
                  <a:pt x="15045" y="12452"/>
                  <a:pt x="15408" y="12423"/>
                  <a:pt x="15850" y="12430"/>
                </a:cubicBezTo>
                <a:cubicBezTo>
                  <a:pt x="15872" y="12384"/>
                  <a:pt x="15962" y="12379"/>
                  <a:pt x="16116" y="12431"/>
                </a:cubicBezTo>
                <a:cubicBezTo>
                  <a:pt x="16118" y="12432"/>
                  <a:pt x="16122" y="12433"/>
                  <a:pt x="16125" y="12434"/>
                </a:cubicBezTo>
                <a:cubicBezTo>
                  <a:pt x="16320" y="12443"/>
                  <a:pt x="16527" y="12460"/>
                  <a:pt x="16748" y="12482"/>
                </a:cubicBezTo>
                <a:cubicBezTo>
                  <a:pt x="16825" y="12490"/>
                  <a:pt x="16902" y="12495"/>
                  <a:pt x="16978" y="12500"/>
                </a:cubicBezTo>
                <a:cubicBezTo>
                  <a:pt x="17128" y="12503"/>
                  <a:pt x="17209" y="12509"/>
                  <a:pt x="17429" y="12510"/>
                </a:cubicBezTo>
                <a:cubicBezTo>
                  <a:pt x="17512" y="12511"/>
                  <a:pt x="17570" y="12512"/>
                  <a:pt x="17649" y="12512"/>
                </a:cubicBezTo>
                <a:cubicBezTo>
                  <a:pt x="18244" y="12491"/>
                  <a:pt x="18679" y="12383"/>
                  <a:pt x="18679" y="12216"/>
                </a:cubicBezTo>
                <a:cubicBezTo>
                  <a:pt x="18679" y="12106"/>
                  <a:pt x="18381" y="12016"/>
                  <a:pt x="17845" y="11965"/>
                </a:cubicBezTo>
                <a:cubicBezTo>
                  <a:pt x="17702" y="11951"/>
                  <a:pt x="17294" y="11889"/>
                  <a:pt x="16940" y="11828"/>
                </a:cubicBezTo>
                <a:cubicBezTo>
                  <a:pt x="16407" y="11734"/>
                  <a:pt x="16127" y="11720"/>
                  <a:pt x="15322" y="11744"/>
                </a:cubicBezTo>
                <a:cubicBezTo>
                  <a:pt x="14331" y="11772"/>
                  <a:pt x="14089" y="11798"/>
                  <a:pt x="13001" y="11996"/>
                </a:cubicBezTo>
                <a:cubicBezTo>
                  <a:pt x="12662" y="12058"/>
                  <a:pt x="12293" y="12109"/>
                  <a:pt x="12179" y="12109"/>
                </a:cubicBezTo>
                <a:cubicBezTo>
                  <a:pt x="12065" y="12109"/>
                  <a:pt x="11748" y="12181"/>
                  <a:pt x="11474" y="12269"/>
                </a:cubicBezTo>
                <a:cubicBezTo>
                  <a:pt x="11201" y="12357"/>
                  <a:pt x="10950" y="12415"/>
                  <a:pt x="10916" y="12398"/>
                </a:cubicBezTo>
                <a:cubicBezTo>
                  <a:pt x="10819" y="12347"/>
                  <a:pt x="10904" y="12141"/>
                  <a:pt x="11050" y="11960"/>
                </a:cubicBezTo>
                <a:cubicBezTo>
                  <a:pt x="11040" y="11953"/>
                  <a:pt x="11029" y="11946"/>
                  <a:pt x="11026" y="11938"/>
                </a:cubicBezTo>
                <a:cubicBezTo>
                  <a:pt x="11004" y="11876"/>
                  <a:pt x="11128" y="11800"/>
                  <a:pt x="11268" y="11754"/>
                </a:cubicBezTo>
                <a:cubicBezTo>
                  <a:pt x="11274" y="11750"/>
                  <a:pt x="11279" y="11744"/>
                  <a:pt x="11285" y="11740"/>
                </a:cubicBezTo>
                <a:cubicBezTo>
                  <a:pt x="11449" y="11641"/>
                  <a:pt x="11582" y="11526"/>
                  <a:pt x="11582" y="11484"/>
                </a:cubicBezTo>
                <a:cubicBezTo>
                  <a:pt x="11582" y="11441"/>
                  <a:pt x="11723" y="11364"/>
                  <a:pt x="11894" y="11311"/>
                </a:cubicBezTo>
                <a:cubicBezTo>
                  <a:pt x="12233" y="11207"/>
                  <a:pt x="12524" y="10894"/>
                  <a:pt x="12524" y="10634"/>
                </a:cubicBezTo>
                <a:cubicBezTo>
                  <a:pt x="12524" y="10538"/>
                  <a:pt x="12588" y="10456"/>
                  <a:pt x="12680" y="10438"/>
                </a:cubicBezTo>
                <a:cubicBezTo>
                  <a:pt x="12766" y="10420"/>
                  <a:pt x="12835" y="10348"/>
                  <a:pt x="12835" y="10278"/>
                </a:cubicBezTo>
                <a:cubicBezTo>
                  <a:pt x="12835" y="10205"/>
                  <a:pt x="12926" y="10124"/>
                  <a:pt x="13044" y="10091"/>
                </a:cubicBezTo>
                <a:cubicBezTo>
                  <a:pt x="13413" y="9988"/>
                  <a:pt x="13703" y="9609"/>
                  <a:pt x="13712" y="9219"/>
                </a:cubicBezTo>
                <a:cubicBezTo>
                  <a:pt x="13721" y="8880"/>
                  <a:pt x="13711" y="8864"/>
                  <a:pt x="13473" y="8864"/>
                </a:cubicBezTo>
                <a:close/>
              </a:path>
            </a:pathLst>
          </a:custGeom>
          <a:ln w="12700">
            <a:miter lim="400000"/>
          </a:ln>
        </p:spPr>
      </p:pic>
      <p:sp>
        <p:nvSpPr>
          <p:cNvPr id="249"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250"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pic>
        <p:nvPicPr>
          <p:cNvPr id="251" name="Picture 28" descr="Picture 2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932264" y="-372929"/>
            <a:ext cx="2036259" cy="1800994"/>
          </a:xfrm>
          <a:prstGeom prst="rect">
            <a:avLst/>
          </a:prstGeom>
          <a:ln w="12700">
            <a:miter lim="400000"/>
          </a:ln>
        </p:spPr>
      </p:pic>
      <p:sp>
        <p:nvSpPr>
          <p:cNvPr id="252" name="TextBox 30"/>
          <p:cNvSpPr txBox="1"/>
          <p:nvPr/>
        </p:nvSpPr>
        <p:spPr>
          <a:xfrm>
            <a:off x="3589322" y="1620667"/>
            <a:ext cx="8325881" cy="45847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algn="just">
              <a:lnSpc>
                <a:spcPct val="160000"/>
              </a:lnSpc>
              <a:defRPr sz="2400">
                <a:solidFill>
                  <a:srgbClr val="0A1F61"/>
                </a:solidFill>
                <a:latin typeface="Tajawal ExtraBold"/>
                <a:ea typeface="Tajawal ExtraBold"/>
                <a:cs typeface="Tajawal ExtraBold"/>
                <a:sym typeface="Tajawal ExtraBold"/>
              </a:defRPr>
            </a:pPr>
            <a:r>
              <a:t>AI can be loosely defined as a computerized system that exhibits behavior commonly associated with intelligence. It can solve complex problems in a rational manner and take appropriate actions to achieve its goals, regardless of real-world circumstances.</a:t>
            </a:r>
          </a:p>
          <a:p>
            <a:pPr algn="just">
              <a:lnSpc>
                <a:spcPct val="160000"/>
              </a:lnSpc>
              <a:defRPr sz="2400">
                <a:solidFill>
                  <a:srgbClr val="0A1F61"/>
                </a:solidFill>
                <a:latin typeface="Tajawal ExtraBold"/>
                <a:ea typeface="Tajawal ExtraBold"/>
                <a:cs typeface="Tajawal ExtraBold"/>
                <a:sym typeface="Tajawal ExtraBold"/>
              </a:defRPr>
            </a:pPr>
            <a:r>
              <a:t>Artificial intelligence  refers to systems that display intelligent behavior by analyzing their environment and autonomously taking actions to achieve specific goals.</a:t>
            </a:r>
          </a:p>
        </p:txBody>
      </p:sp>
      <p:sp>
        <p:nvSpPr>
          <p:cNvPr id="253"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endParaRPr/>
          </a:p>
        </p:txBody>
      </p:sp>
      <p:sp>
        <p:nvSpPr>
          <p:cNvPr id="254"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r>
              <a:t>Lecture</a:t>
            </a:r>
          </a:p>
        </p:txBody>
      </p:sp>
      <p:sp>
        <p:nvSpPr>
          <p:cNvPr id="255"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4400" b="1">
                <a:solidFill>
                  <a:srgbClr val="FAC748"/>
                </a:solidFill>
                <a:latin typeface="Tajawal Medium"/>
                <a:ea typeface="Tajawal Medium"/>
                <a:cs typeface="Tajawal Medium"/>
                <a:sym typeface="Tajawal Medium"/>
              </a:defRPr>
            </a:lvl1pPr>
          </a:lstStyle>
          <a:p>
            <a:r>
              <a:t>03</a:t>
            </a:r>
          </a:p>
        </p:txBody>
      </p:sp>
      <p:pic>
        <p:nvPicPr>
          <p:cNvPr id="256" name="Graphic 35" descr="Graphic 35"/>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48607" y="6056614"/>
            <a:ext cx="2167472" cy="591662"/>
          </a:xfrm>
          <a:prstGeom prst="rect">
            <a:avLst/>
          </a:prstGeom>
          <a:ln w="12700">
            <a:miter lim="400000"/>
          </a:ln>
        </p:spPr>
      </p:pic>
      <p:pic>
        <p:nvPicPr>
          <p:cNvPr id="257" name="Graphic 36" descr="Graphic 36"/>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0178166" y="6347811"/>
            <a:ext cx="1879650" cy="309234"/>
          </a:xfrm>
          <a:prstGeom prst="rect">
            <a:avLst/>
          </a:prstGeom>
          <a:ln w="12700">
            <a:miter lim="400000"/>
          </a:ln>
        </p:spPr>
      </p:pic>
      <p:sp>
        <p:nvSpPr>
          <p:cNvPr id="258" name="Slide Number"/>
          <p:cNvSpPr txBox="1">
            <a:spLocks noGrp="1"/>
          </p:cNvSpPr>
          <p:nvPr>
            <p:ph type="sldNum" sz="quarter" idx="2"/>
          </p:nvPr>
        </p:nvSpPr>
        <p:spPr>
          <a:xfrm>
            <a:off x="9198154" y="6546660"/>
            <a:ext cx="2844801" cy="368301"/>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7</a:t>
            </a:fld>
            <a:endParaRPr/>
          </a:p>
        </p:txBody>
      </p:sp>
    </p:spTree>
  </p:cSld>
  <p:clrMapOvr>
    <a:masterClrMapping/>
  </p:clrMapOvr>
  <mc:AlternateContent xmlns:mc="http://schemas.openxmlformats.org/markup-compatibility/2006" xmlns:p14="http://schemas.microsoft.com/office/powerpoint/2010/main">
    <mc:Choice Requires="p14">
      <p:transition spd="slow">
        <p:dissolve/>
      </p:transition>
    </mc:Choice>
    <mc:Fallback xmlns:a14="http://schemas.microsoft.com/office/drawing/2010/main" xmlns:m="http://schemas.openxmlformats.org/officeDocument/2006/math"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0" name="TextBox 24"/>
          <p:cNvSpPr txBox="1"/>
          <p:nvPr/>
        </p:nvSpPr>
        <p:spPr>
          <a:xfrm>
            <a:off x="4134524" y="265914"/>
            <a:ext cx="7018223" cy="4470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INTRODUCTION TO AI IN DIGITAL LAW</a:t>
            </a:r>
          </a:p>
        </p:txBody>
      </p:sp>
      <p:sp>
        <p:nvSpPr>
          <p:cNvPr id="261" name="Rectangle 27"/>
          <p:cNvSpPr/>
          <p:nvPr/>
        </p:nvSpPr>
        <p:spPr>
          <a:xfrm>
            <a:off x="31353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endParaRPr/>
          </a:p>
        </p:txBody>
      </p:sp>
      <p:sp>
        <p:nvSpPr>
          <p:cNvPr id="262" name="TextBox 24"/>
          <p:cNvSpPr txBox="1"/>
          <p:nvPr/>
        </p:nvSpPr>
        <p:spPr>
          <a:xfrm>
            <a:off x="4134524" y="842810"/>
            <a:ext cx="7018223" cy="4470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a. OVERVIEW </a:t>
            </a:r>
          </a:p>
        </p:txBody>
      </p:sp>
      <p:pic>
        <p:nvPicPr>
          <p:cNvPr id="263" name="NOV15_LORINC_ROBOTS_POST01.jpeg" descr="NOV15_LORINC_ROBOTS_POST01.jpeg"/>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a:xfrm>
            <a:off x="-294345" y="-1"/>
            <a:ext cx="3577829" cy="6858001"/>
          </a:xfrm>
          <a:custGeom>
            <a:avLst/>
            <a:gdLst/>
            <a:ahLst/>
            <a:cxnLst>
              <a:cxn ang="0">
                <a:pos x="wd2" y="hd2"/>
              </a:cxn>
              <a:cxn ang="5400000">
                <a:pos x="wd2" y="hd2"/>
              </a:cxn>
              <a:cxn ang="10800000">
                <a:pos x="wd2" y="hd2"/>
              </a:cxn>
              <a:cxn ang="16200000">
                <a:pos x="wd2" y="hd2"/>
              </a:cxn>
            </a:cxnLst>
            <a:rect l="0" t="0" r="r" b="b"/>
            <a:pathLst>
              <a:path w="21600" h="21600" extrusionOk="0">
                <a:moveTo>
                  <a:pt x="13849" y="0"/>
                </a:moveTo>
                <a:lnTo>
                  <a:pt x="13918" y="514"/>
                </a:lnTo>
                <a:cubicBezTo>
                  <a:pt x="13956" y="797"/>
                  <a:pt x="14050" y="1294"/>
                  <a:pt x="14129" y="1619"/>
                </a:cubicBezTo>
                <a:cubicBezTo>
                  <a:pt x="14208" y="1943"/>
                  <a:pt x="14374" y="2712"/>
                  <a:pt x="14498" y="3328"/>
                </a:cubicBezTo>
                <a:cubicBezTo>
                  <a:pt x="14622" y="3943"/>
                  <a:pt x="14786" y="4550"/>
                  <a:pt x="14862" y="4678"/>
                </a:cubicBezTo>
                <a:cubicBezTo>
                  <a:pt x="15015" y="4933"/>
                  <a:pt x="14931" y="5241"/>
                  <a:pt x="14517" y="5945"/>
                </a:cubicBezTo>
                <a:cubicBezTo>
                  <a:pt x="14328" y="6267"/>
                  <a:pt x="14207" y="6666"/>
                  <a:pt x="13988" y="7691"/>
                </a:cubicBezTo>
                <a:cubicBezTo>
                  <a:pt x="13946" y="7886"/>
                  <a:pt x="13931" y="8064"/>
                  <a:pt x="13954" y="8086"/>
                </a:cubicBezTo>
                <a:cubicBezTo>
                  <a:pt x="14012" y="8143"/>
                  <a:pt x="14137" y="8137"/>
                  <a:pt x="14441" y="8065"/>
                </a:cubicBezTo>
                <a:cubicBezTo>
                  <a:pt x="14703" y="8003"/>
                  <a:pt x="15040" y="7672"/>
                  <a:pt x="15092" y="7424"/>
                </a:cubicBezTo>
                <a:cubicBezTo>
                  <a:pt x="15108" y="7352"/>
                  <a:pt x="15155" y="7253"/>
                  <a:pt x="15195" y="7205"/>
                </a:cubicBezTo>
                <a:cubicBezTo>
                  <a:pt x="15217" y="7180"/>
                  <a:pt x="15228" y="7163"/>
                  <a:pt x="15246" y="7139"/>
                </a:cubicBezTo>
                <a:cubicBezTo>
                  <a:pt x="15285" y="7057"/>
                  <a:pt x="15347" y="6959"/>
                  <a:pt x="15421" y="6859"/>
                </a:cubicBezTo>
                <a:cubicBezTo>
                  <a:pt x="15608" y="6416"/>
                  <a:pt x="16060" y="5891"/>
                  <a:pt x="16269" y="5891"/>
                </a:cubicBezTo>
                <a:cubicBezTo>
                  <a:pt x="16315" y="5891"/>
                  <a:pt x="16467" y="5969"/>
                  <a:pt x="16623" y="6066"/>
                </a:cubicBezTo>
                <a:cubicBezTo>
                  <a:pt x="16650" y="6082"/>
                  <a:pt x="16672" y="6094"/>
                  <a:pt x="16698" y="6111"/>
                </a:cubicBezTo>
                <a:cubicBezTo>
                  <a:pt x="16861" y="6219"/>
                  <a:pt x="17118" y="6333"/>
                  <a:pt x="17323" y="6405"/>
                </a:cubicBezTo>
                <a:cubicBezTo>
                  <a:pt x="17425" y="6430"/>
                  <a:pt x="17530" y="6455"/>
                  <a:pt x="17615" y="6471"/>
                </a:cubicBezTo>
                <a:cubicBezTo>
                  <a:pt x="17625" y="6468"/>
                  <a:pt x="17635" y="6467"/>
                  <a:pt x="17635" y="6459"/>
                </a:cubicBezTo>
                <a:cubicBezTo>
                  <a:pt x="17635" y="6439"/>
                  <a:pt x="17695" y="6446"/>
                  <a:pt x="17766" y="6474"/>
                </a:cubicBezTo>
                <a:cubicBezTo>
                  <a:pt x="17838" y="6502"/>
                  <a:pt x="18031" y="6531"/>
                  <a:pt x="18198" y="6536"/>
                </a:cubicBezTo>
                <a:cubicBezTo>
                  <a:pt x="18364" y="6542"/>
                  <a:pt x="18564" y="6573"/>
                  <a:pt x="18641" y="6606"/>
                </a:cubicBezTo>
                <a:cubicBezTo>
                  <a:pt x="18698" y="6631"/>
                  <a:pt x="18777" y="6640"/>
                  <a:pt x="18847" y="6640"/>
                </a:cubicBezTo>
                <a:cubicBezTo>
                  <a:pt x="18863" y="6638"/>
                  <a:pt x="18895" y="6636"/>
                  <a:pt x="18902" y="6634"/>
                </a:cubicBezTo>
                <a:cubicBezTo>
                  <a:pt x="18923" y="6627"/>
                  <a:pt x="18998" y="6629"/>
                  <a:pt x="19094" y="6634"/>
                </a:cubicBezTo>
                <a:cubicBezTo>
                  <a:pt x="19214" y="6634"/>
                  <a:pt x="19362" y="6640"/>
                  <a:pt x="19520" y="6655"/>
                </a:cubicBezTo>
                <a:cubicBezTo>
                  <a:pt x="19628" y="6665"/>
                  <a:pt x="19736" y="6668"/>
                  <a:pt x="19837" y="6670"/>
                </a:cubicBezTo>
                <a:cubicBezTo>
                  <a:pt x="19930" y="6667"/>
                  <a:pt x="20023" y="6665"/>
                  <a:pt x="20124" y="6654"/>
                </a:cubicBezTo>
                <a:cubicBezTo>
                  <a:pt x="20138" y="6652"/>
                  <a:pt x="20162" y="6652"/>
                  <a:pt x="20177" y="6650"/>
                </a:cubicBezTo>
                <a:cubicBezTo>
                  <a:pt x="20285" y="6627"/>
                  <a:pt x="20552" y="6601"/>
                  <a:pt x="20819" y="6591"/>
                </a:cubicBezTo>
                <a:cubicBezTo>
                  <a:pt x="20895" y="6588"/>
                  <a:pt x="20943" y="6584"/>
                  <a:pt x="20999" y="6581"/>
                </a:cubicBezTo>
                <a:cubicBezTo>
                  <a:pt x="21089" y="6575"/>
                  <a:pt x="21146" y="6567"/>
                  <a:pt x="21202" y="6560"/>
                </a:cubicBezTo>
                <a:cubicBezTo>
                  <a:pt x="21318" y="6539"/>
                  <a:pt x="21355" y="6505"/>
                  <a:pt x="21372" y="6426"/>
                </a:cubicBezTo>
                <a:cubicBezTo>
                  <a:pt x="21420" y="6211"/>
                  <a:pt x="21001" y="6085"/>
                  <a:pt x="20261" y="6094"/>
                </a:cubicBezTo>
                <a:cubicBezTo>
                  <a:pt x="19940" y="6098"/>
                  <a:pt x="19645" y="6091"/>
                  <a:pt x="19604" y="6078"/>
                </a:cubicBezTo>
                <a:cubicBezTo>
                  <a:pt x="19564" y="6064"/>
                  <a:pt x="19603" y="5979"/>
                  <a:pt x="19690" y="5888"/>
                </a:cubicBezTo>
                <a:cubicBezTo>
                  <a:pt x="19778" y="5796"/>
                  <a:pt x="19823" y="5671"/>
                  <a:pt x="19793" y="5611"/>
                </a:cubicBezTo>
                <a:cubicBezTo>
                  <a:pt x="19752" y="5529"/>
                  <a:pt x="19809" y="5490"/>
                  <a:pt x="20019" y="5451"/>
                </a:cubicBezTo>
                <a:cubicBezTo>
                  <a:pt x="20172" y="5423"/>
                  <a:pt x="20414" y="5366"/>
                  <a:pt x="20558" y="5325"/>
                </a:cubicBezTo>
                <a:cubicBezTo>
                  <a:pt x="20701" y="5284"/>
                  <a:pt x="20994" y="5221"/>
                  <a:pt x="21209" y="5185"/>
                </a:cubicBezTo>
                <a:cubicBezTo>
                  <a:pt x="21517" y="5133"/>
                  <a:pt x="21600" y="5091"/>
                  <a:pt x="21600" y="4989"/>
                </a:cubicBezTo>
                <a:cubicBezTo>
                  <a:pt x="21600" y="4834"/>
                  <a:pt x="21267" y="4724"/>
                  <a:pt x="20908" y="4760"/>
                </a:cubicBezTo>
                <a:cubicBezTo>
                  <a:pt x="20807" y="4770"/>
                  <a:pt x="20735" y="4763"/>
                  <a:pt x="20675" y="4749"/>
                </a:cubicBezTo>
                <a:cubicBezTo>
                  <a:pt x="20674" y="4752"/>
                  <a:pt x="20673" y="4755"/>
                  <a:pt x="20668" y="4758"/>
                </a:cubicBezTo>
                <a:cubicBezTo>
                  <a:pt x="20644" y="4770"/>
                  <a:pt x="20444" y="4809"/>
                  <a:pt x="20222" y="4844"/>
                </a:cubicBezTo>
                <a:cubicBezTo>
                  <a:pt x="20001" y="4878"/>
                  <a:pt x="19785" y="4915"/>
                  <a:pt x="19741" y="4925"/>
                </a:cubicBezTo>
                <a:cubicBezTo>
                  <a:pt x="19693" y="4936"/>
                  <a:pt x="19634" y="4925"/>
                  <a:pt x="19592" y="4899"/>
                </a:cubicBezTo>
                <a:cubicBezTo>
                  <a:pt x="19444" y="4805"/>
                  <a:pt x="19512" y="4738"/>
                  <a:pt x="19774" y="4720"/>
                </a:cubicBezTo>
                <a:cubicBezTo>
                  <a:pt x="19855" y="4715"/>
                  <a:pt x="19956" y="4704"/>
                  <a:pt x="19997" y="4696"/>
                </a:cubicBezTo>
                <a:cubicBezTo>
                  <a:pt x="20039" y="4688"/>
                  <a:pt x="20152" y="4675"/>
                  <a:pt x="20249" y="4669"/>
                </a:cubicBezTo>
                <a:cubicBezTo>
                  <a:pt x="20354" y="4662"/>
                  <a:pt x="20488" y="4678"/>
                  <a:pt x="20579" y="4700"/>
                </a:cubicBezTo>
                <a:cubicBezTo>
                  <a:pt x="20542" y="4663"/>
                  <a:pt x="20524" y="4614"/>
                  <a:pt x="20541" y="4544"/>
                </a:cubicBezTo>
                <a:cubicBezTo>
                  <a:pt x="20544" y="4531"/>
                  <a:pt x="20542" y="4520"/>
                  <a:pt x="20541" y="4509"/>
                </a:cubicBezTo>
                <a:cubicBezTo>
                  <a:pt x="20532" y="4486"/>
                  <a:pt x="20525" y="4466"/>
                  <a:pt x="20515" y="4449"/>
                </a:cubicBezTo>
                <a:cubicBezTo>
                  <a:pt x="20428" y="4358"/>
                  <a:pt x="20142" y="4314"/>
                  <a:pt x="19575" y="4302"/>
                </a:cubicBezTo>
                <a:cubicBezTo>
                  <a:pt x="18895" y="4288"/>
                  <a:pt x="18812" y="4236"/>
                  <a:pt x="18732" y="3768"/>
                </a:cubicBezTo>
                <a:cubicBezTo>
                  <a:pt x="18709" y="3631"/>
                  <a:pt x="18681" y="3506"/>
                  <a:pt x="18672" y="3491"/>
                </a:cubicBezTo>
                <a:cubicBezTo>
                  <a:pt x="18663" y="3476"/>
                  <a:pt x="18645" y="3440"/>
                  <a:pt x="18634" y="3410"/>
                </a:cubicBezTo>
                <a:cubicBezTo>
                  <a:pt x="18623" y="3380"/>
                  <a:pt x="18584" y="3317"/>
                  <a:pt x="18547" y="3272"/>
                </a:cubicBezTo>
                <a:cubicBezTo>
                  <a:pt x="18511" y="3228"/>
                  <a:pt x="18430" y="3055"/>
                  <a:pt x="18368" y="2889"/>
                </a:cubicBezTo>
                <a:cubicBezTo>
                  <a:pt x="18305" y="2723"/>
                  <a:pt x="18093" y="2417"/>
                  <a:pt x="17893" y="2210"/>
                </a:cubicBezTo>
                <a:cubicBezTo>
                  <a:pt x="17828" y="2142"/>
                  <a:pt x="17774" y="2074"/>
                  <a:pt x="17723" y="2008"/>
                </a:cubicBezTo>
                <a:cubicBezTo>
                  <a:pt x="17695" y="2007"/>
                  <a:pt x="17668" y="2002"/>
                  <a:pt x="17651" y="1989"/>
                </a:cubicBezTo>
                <a:cubicBezTo>
                  <a:pt x="17632" y="1973"/>
                  <a:pt x="17640" y="1954"/>
                  <a:pt x="17661" y="1940"/>
                </a:cubicBezTo>
                <a:cubicBezTo>
                  <a:pt x="17621" y="1903"/>
                  <a:pt x="17588" y="1856"/>
                  <a:pt x="17579" y="1815"/>
                </a:cubicBezTo>
                <a:cubicBezTo>
                  <a:pt x="17575" y="1793"/>
                  <a:pt x="17562" y="1768"/>
                  <a:pt x="17551" y="1745"/>
                </a:cubicBezTo>
                <a:cubicBezTo>
                  <a:pt x="17550" y="1747"/>
                  <a:pt x="17551" y="1749"/>
                  <a:pt x="17548" y="1750"/>
                </a:cubicBezTo>
                <a:cubicBezTo>
                  <a:pt x="17497" y="1777"/>
                  <a:pt x="17452" y="1774"/>
                  <a:pt x="17414" y="1742"/>
                </a:cubicBezTo>
                <a:cubicBezTo>
                  <a:pt x="17383" y="1716"/>
                  <a:pt x="17393" y="1677"/>
                  <a:pt x="17436" y="1655"/>
                </a:cubicBezTo>
                <a:cubicBezTo>
                  <a:pt x="17454" y="1645"/>
                  <a:pt x="17472" y="1640"/>
                  <a:pt x="17488" y="1639"/>
                </a:cubicBezTo>
                <a:cubicBezTo>
                  <a:pt x="17472" y="1604"/>
                  <a:pt x="17467" y="1556"/>
                  <a:pt x="17486" y="1509"/>
                </a:cubicBezTo>
                <a:cubicBezTo>
                  <a:pt x="17494" y="1490"/>
                  <a:pt x="17488" y="1465"/>
                  <a:pt x="17486" y="1442"/>
                </a:cubicBezTo>
                <a:cubicBezTo>
                  <a:pt x="17477" y="1427"/>
                  <a:pt x="17470" y="1404"/>
                  <a:pt x="17460" y="1399"/>
                </a:cubicBezTo>
                <a:cubicBezTo>
                  <a:pt x="17373" y="1353"/>
                  <a:pt x="17357" y="1323"/>
                  <a:pt x="17211" y="900"/>
                </a:cubicBezTo>
                <a:cubicBezTo>
                  <a:pt x="17148" y="720"/>
                  <a:pt x="17115" y="444"/>
                  <a:pt x="17139" y="286"/>
                </a:cubicBezTo>
                <a:lnTo>
                  <a:pt x="17184" y="0"/>
                </a:lnTo>
                <a:lnTo>
                  <a:pt x="13849" y="0"/>
                </a:lnTo>
                <a:close/>
                <a:moveTo>
                  <a:pt x="18131" y="5691"/>
                </a:moveTo>
                <a:cubicBezTo>
                  <a:pt x="18152" y="5694"/>
                  <a:pt x="18173" y="5699"/>
                  <a:pt x="18186" y="5710"/>
                </a:cubicBezTo>
                <a:cubicBezTo>
                  <a:pt x="18211" y="5731"/>
                  <a:pt x="18197" y="5759"/>
                  <a:pt x="18157" y="5772"/>
                </a:cubicBezTo>
                <a:cubicBezTo>
                  <a:pt x="18117" y="5786"/>
                  <a:pt x="18062" y="5779"/>
                  <a:pt x="18037" y="5758"/>
                </a:cubicBezTo>
                <a:cubicBezTo>
                  <a:pt x="18012" y="5736"/>
                  <a:pt x="18025" y="5708"/>
                  <a:pt x="18066" y="5695"/>
                </a:cubicBezTo>
                <a:cubicBezTo>
                  <a:pt x="18086" y="5688"/>
                  <a:pt x="18109" y="5689"/>
                  <a:pt x="18131" y="5691"/>
                </a:cubicBezTo>
                <a:close/>
                <a:moveTo>
                  <a:pt x="13473" y="8864"/>
                </a:moveTo>
                <a:cubicBezTo>
                  <a:pt x="13336" y="8864"/>
                  <a:pt x="13187" y="8901"/>
                  <a:pt x="13142" y="8946"/>
                </a:cubicBezTo>
                <a:cubicBezTo>
                  <a:pt x="12996" y="9093"/>
                  <a:pt x="12809" y="9256"/>
                  <a:pt x="12617" y="9412"/>
                </a:cubicBezTo>
                <a:cubicBezTo>
                  <a:pt x="12613" y="9423"/>
                  <a:pt x="12605" y="9432"/>
                  <a:pt x="12584" y="9439"/>
                </a:cubicBezTo>
                <a:cubicBezTo>
                  <a:pt x="12438" y="9557"/>
                  <a:pt x="12289" y="9674"/>
                  <a:pt x="12157" y="9764"/>
                </a:cubicBezTo>
                <a:cubicBezTo>
                  <a:pt x="11243" y="10386"/>
                  <a:pt x="10497" y="11032"/>
                  <a:pt x="10619" y="11096"/>
                </a:cubicBezTo>
                <a:cubicBezTo>
                  <a:pt x="10654" y="11114"/>
                  <a:pt x="10517" y="11208"/>
                  <a:pt x="10317" y="11305"/>
                </a:cubicBezTo>
                <a:cubicBezTo>
                  <a:pt x="10117" y="11402"/>
                  <a:pt x="9662" y="11759"/>
                  <a:pt x="9304" y="12096"/>
                </a:cubicBezTo>
                <a:cubicBezTo>
                  <a:pt x="8874" y="12501"/>
                  <a:pt x="8592" y="12710"/>
                  <a:pt x="8475" y="12711"/>
                </a:cubicBezTo>
                <a:cubicBezTo>
                  <a:pt x="8405" y="12712"/>
                  <a:pt x="8258" y="12755"/>
                  <a:pt x="8108" y="12810"/>
                </a:cubicBezTo>
                <a:cubicBezTo>
                  <a:pt x="8110" y="12823"/>
                  <a:pt x="8104" y="12835"/>
                  <a:pt x="8082" y="12842"/>
                </a:cubicBezTo>
                <a:cubicBezTo>
                  <a:pt x="8062" y="12849"/>
                  <a:pt x="8041" y="12847"/>
                  <a:pt x="8022" y="12842"/>
                </a:cubicBezTo>
                <a:cubicBezTo>
                  <a:pt x="7991" y="12855"/>
                  <a:pt x="7960" y="12864"/>
                  <a:pt x="7931" y="12878"/>
                </a:cubicBezTo>
                <a:cubicBezTo>
                  <a:pt x="7737" y="12965"/>
                  <a:pt x="7667" y="13005"/>
                  <a:pt x="7696" y="13014"/>
                </a:cubicBezTo>
                <a:cubicBezTo>
                  <a:pt x="7700" y="13015"/>
                  <a:pt x="7701" y="13016"/>
                  <a:pt x="7706" y="13018"/>
                </a:cubicBezTo>
                <a:cubicBezTo>
                  <a:pt x="7723" y="13018"/>
                  <a:pt x="7751" y="13016"/>
                  <a:pt x="7792" y="13010"/>
                </a:cubicBezTo>
                <a:cubicBezTo>
                  <a:pt x="8190" y="12952"/>
                  <a:pt x="8178" y="13094"/>
                  <a:pt x="7765" y="13315"/>
                </a:cubicBezTo>
                <a:cubicBezTo>
                  <a:pt x="7546" y="13432"/>
                  <a:pt x="7309" y="13528"/>
                  <a:pt x="7238" y="13528"/>
                </a:cubicBezTo>
                <a:cubicBezTo>
                  <a:pt x="7199" y="13528"/>
                  <a:pt x="7148" y="13543"/>
                  <a:pt x="7092" y="13566"/>
                </a:cubicBezTo>
                <a:cubicBezTo>
                  <a:pt x="7086" y="13584"/>
                  <a:pt x="7055" y="13602"/>
                  <a:pt x="6989" y="13632"/>
                </a:cubicBezTo>
                <a:cubicBezTo>
                  <a:pt x="6968" y="13643"/>
                  <a:pt x="6953" y="13645"/>
                  <a:pt x="6934" y="13651"/>
                </a:cubicBezTo>
                <a:cubicBezTo>
                  <a:pt x="6799" y="13735"/>
                  <a:pt x="6678" y="13840"/>
                  <a:pt x="6678" y="13901"/>
                </a:cubicBezTo>
                <a:cubicBezTo>
                  <a:pt x="6678" y="14004"/>
                  <a:pt x="5334" y="14727"/>
                  <a:pt x="5142" y="14728"/>
                </a:cubicBezTo>
                <a:cubicBezTo>
                  <a:pt x="5069" y="14728"/>
                  <a:pt x="5008" y="14747"/>
                  <a:pt x="5008" y="14770"/>
                </a:cubicBezTo>
                <a:cubicBezTo>
                  <a:pt x="5008" y="14793"/>
                  <a:pt x="4768" y="14983"/>
                  <a:pt x="4473" y="15192"/>
                </a:cubicBezTo>
                <a:cubicBezTo>
                  <a:pt x="3865" y="15625"/>
                  <a:pt x="3359" y="16150"/>
                  <a:pt x="3268" y="16442"/>
                </a:cubicBezTo>
                <a:cubicBezTo>
                  <a:pt x="3220" y="16598"/>
                  <a:pt x="3248" y="16657"/>
                  <a:pt x="3402" y="16716"/>
                </a:cubicBezTo>
                <a:cubicBezTo>
                  <a:pt x="3591" y="16789"/>
                  <a:pt x="3589" y="16794"/>
                  <a:pt x="3328" y="16846"/>
                </a:cubicBezTo>
                <a:cubicBezTo>
                  <a:pt x="3178" y="16876"/>
                  <a:pt x="3028" y="16937"/>
                  <a:pt x="2995" y="16981"/>
                </a:cubicBezTo>
                <a:cubicBezTo>
                  <a:pt x="2953" y="17039"/>
                  <a:pt x="2804" y="17059"/>
                  <a:pt x="2485" y="17050"/>
                </a:cubicBezTo>
                <a:cubicBezTo>
                  <a:pt x="2092" y="17039"/>
                  <a:pt x="2005" y="17059"/>
                  <a:pt x="1802" y="17201"/>
                </a:cubicBezTo>
                <a:cubicBezTo>
                  <a:pt x="1640" y="17314"/>
                  <a:pt x="1601" y="17383"/>
                  <a:pt x="1672" y="17429"/>
                </a:cubicBezTo>
                <a:cubicBezTo>
                  <a:pt x="1744" y="17474"/>
                  <a:pt x="1722" y="17517"/>
                  <a:pt x="1603" y="17569"/>
                </a:cubicBezTo>
                <a:cubicBezTo>
                  <a:pt x="1508" y="17610"/>
                  <a:pt x="1346" y="17748"/>
                  <a:pt x="1241" y="17876"/>
                </a:cubicBezTo>
                <a:cubicBezTo>
                  <a:pt x="1207" y="17917"/>
                  <a:pt x="1167" y="17946"/>
                  <a:pt x="1129" y="17979"/>
                </a:cubicBezTo>
                <a:cubicBezTo>
                  <a:pt x="1129" y="17979"/>
                  <a:pt x="1128" y="17980"/>
                  <a:pt x="1129" y="17980"/>
                </a:cubicBezTo>
                <a:cubicBezTo>
                  <a:pt x="1145" y="17997"/>
                  <a:pt x="1150" y="18013"/>
                  <a:pt x="1136" y="18025"/>
                </a:cubicBezTo>
                <a:cubicBezTo>
                  <a:pt x="1120" y="18038"/>
                  <a:pt x="1072" y="18053"/>
                  <a:pt x="1014" y="18066"/>
                </a:cubicBezTo>
                <a:cubicBezTo>
                  <a:pt x="966" y="18091"/>
                  <a:pt x="921" y="18109"/>
                  <a:pt x="884" y="18109"/>
                </a:cubicBezTo>
                <a:cubicBezTo>
                  <a:pt x="793" y="18109"/>
                  <a:pt x="656" y="18189"/>
                  <a:pt x="577" y="18288"/>
                </a:cubicBezTo>
                <a:cubicBezTo>
                  <a:pt x="499" y="18386"/>
                  <a:pt x="338" y="18512"/>
                  <a:pt x="218" y="18569"/>
                </a:cubicBezTo>
                <a:cubicBezTo>
                  <a:pt x="9" y="18668"/>
                  <a:pt x="0" y="18725"/>
                  <a:pt x="0" y="20124"/>
                </a:cubicBezTo>
                <a:cubicBezTo>
                  <a:pt x="0" y="20129"/>
                  <a:pt x="0" y="20131"/>
                  <a:pt x="0" y="20136"/>
                </a:cubicBezTo>
                <a:lnTo>
                  <a:pt x="0" y="21600"/>
                </a:lnTo>
                <a:lnTo>
                  <a:pt x="1382" y="21599"/>
                </a:lnTo>
                <a:lnTo>
                  <a:pt x="2765" y="21596"/>
                </a:lnTo>
                <a:lnTo>
                  <a:pt x="2988" y="21366"/>
                </a:lnTo>
                <a:cubicBezTo>
                  <a:pt x="3683" y="20646"/>
                  <a:pt x="4090" y="20245"/>
                  <a:pt x="4274" y="20100"/>
                </a:cubicBezTo>
                <a:cubicBezTo>
                  <a:pt x="4331" y="20055"/>
                  <a:pt x="4379" y="20013"/>
                  <a:pt x="4425" y="19971"/>
                </a:cubicBezTo>
                <a:cubicBezTo>
                  <a:pt x="4451" y="19940"/>
                  <a:pt x="4475" y="19910"/>
                  <a:pt x="4528" y="19866"/>
                </a:cubicBezTo>
                <a:cubicBezTo>
                  <a:pt x="4552" y="19847"/>
                  <a:pt x="4569" y="19826"/>
                  <a:pt x="4591" y="19805"/>
                </a:cubicBezTo>
                <a:cubicBezTo>
                  <a:pt x="4659" y="19722"/>
                  <a:pt x="4696" y="19649"/>
                  <a:pt x="4696" y="19595"/>
                </a:cubicBezTo>
                <a:cubicBezTo>
                  <a:pt x="4696" y="19547"/>
                  <a:pt x="4850" y="19430"/>
                  <a:pt x="5036" y="19335"/>
                </a:cubicBezTo>
                <a:cubicBezTo>
                  <a:pt x="5223" y="19240"/>
                  <a:pt x="5457" y="19099"/>
                  <a:pt x="5559" y="19020"/>
                </a:cubicBezTo>
                <a:cubicBezTo>
                  <a:pt x="5660" y="18941"/>
                  <a:pt x="5805" y="18889"/>
                  <a:pt x="5880" y="18904"/>
                </a:cubicBezTo>
                <a:cubicBezTo>
                  <a:pt x="5954" y="18919"/>
                  <a:pt x="6097" y="18882"/>
                  <a:pt x="6201" y="18822"/>
                </a:cubicBezTo>
                <a:cubicBezTo>
                  <a:pt x="6318" y="18755"/>
                  <a:pt x="6352" y="18701"/>
                  <a:pt x="6321" y="18592"/>
                </a:cubicBezTo>
                <a:cubicBezTo>
                  <a:pt x="6170" y="18488"/>
                  <a:pt x="6109" y="18319"/>
                  <a:pt x="6225" y="18302"/>
                </a:cubicBezTo>
                <a:cubicBezTo>
                  <a:pt x="6392" y="18279"/>
                  <a:pt x="6489" y="18271"/>
                  <a:pt x="6603" y="18259"/>
                </a:cubicBezTo>
                <a:cubicBezTo>
                  <a:pt x="6621" y="18254"/>
                  <a:pt x="6633" y="18250"/>
                  <a:pt x="6651" y="18245"/>
                </a:cubicBezTo>
                <a:cubicBezTo>
                  <a:pt x="6828" y="18201"/>
                  <a:pt x="7038" y="18116"/>
                  <a:pt x="7190" y="18032"/>
                </a:cubicBezTo>
                <a:cubicBezTo>
                  <a:pt x="7203" y="18024"/>
                  <a:pt x="7223" y="18013"/>
                  <a:pt x="7238" y="18004"/>
                </a:cubicBezTo>
                <a:cubicBezTo>
                  <a:pt x="7270" y="17984"/>
                  <a:pt x="7304" y="17964"/>
                  <a:pt x="7327" y="17946"/>
                </a:cubicBezTo>
                <a:cubicBezTo>
                  <a:pt x="7341" y="17936"/>
                  <a:pt x="7372" y="17920"/>
                  <a:pt x="7389" y="17909"/>
                </a:cubicBezTo>
                <a:cubicBezTo>
                  <a:pt x="7506" y="17836"/>
                  <a:pt x="7600" y="17771"/>
                  <a:pt x="7600" y="17755"/>
                </a:cubicBezTo>
                <a:cubicBezTo>
                  <a:pt x="7600" y="17736"/>
                  <a:pt x="7732" y="17686"/>
                  <a:pt x="7892" y="17644"/>
                </a:cubicBezTo>
                <a:cubicBezTo>
                  <a:pt x="8235" y="17488"/>
                  <a:pt x="8608" y="17345"/>
                  <a:pt x="8733" y="17345"/>
                </a:cubicBezTo>
                <a:cubicBezTo>
                  <a:pt x="8801" y="17345"/>
                  <a:pt x="8989" y="17317"/>
                  <a:pt x="9150" y="17282"/>
                </a:cubicBezTo>
                <a:cubicBezTo>
                  <a:pt x="9308" y="17249"/>
                  <a:pt x="9491" y="17217"/>
                  <a:pt x="9570" y="17208"/>
                </a:cubicBezTo>
                <a:cubicBezTo>
                  <a:pt x="9572" y="17207"/>
                  <a:pt x="9577" y="17205"/>
                  <a:pt x="9579" y="17205"/>
                </a:cubicBezTo>
                <a:cubicBezTo>
                  <a:pt x="9757" y="17186"/>
                  <a:pt x="10435" y="16915"/>
                  <a:pt x="10435" y="16862"/>
                </a:cubicBezTo>
                <a:cubicBezTo>
                  <a:pt x="10435" y="16840"/>
                  <a:pt x="10658" y="16737"/>
                  <a:pt x="10931" y="16631"/>
                </a:cubicBezTo>
                <a:cubicBezTo>
                  <a:pt x="11203" y="16526"/>
                  <a:pt x="11804" y="16294"/>
                  <a:pt x="12263" y="16116"/>
                </a:cubicBezTo>
                <a:cubicBezTo>
                  <a:pt x="12722" y="15938"/>
                  <a:pt x="13133" y="15799"/>
                  <a:pt x="13180" y="15806"/>
                </a:cubicBezTo>
                <a:cubicBezTo>
                  <a:pt x="13227" y="15814"/>
                  <a:pt x="13873" y="15658"/>
                  <a:pt x="14613" y="15459"/>
                </a:cubicBezTo>
                <a:cubicBezTo>
                  <a:pt x="15113" y="15324"/>
                  <a:pt x="15454" y="15239"/>
                  <a:pt x="15701" y="15188"/>
                </a:cubicBezTo>
                <a:cubicBezTo>
                  <a:pt x="15695" y="15176"/>
                  <a:pt x="15698" y="15164"/>
                  <a:pt x="15711" y="15154"/>
                </a:cubicBezTo>
                <a:cubicBezTo>
                  <a:pt x="15730" y="15137"/>
                  <a:pt x="15855" y="15135"/>
                  <a:pt x="16001" y="15138"/>
                </a:cubicBezTo>
                <a:cubicBezTo>
                  <a:pt x="16093" y="15127"/>
                  <a:pt x="16170" y="15124"/>
                  <a:pt x="16226" y="15131"/>
                </a:cubicBezTo>
                <a:cubicBezTo>
                  <a:pt x="16938" y="15225"/>
                  <a:pt x="17161" y="14852"/>
                  <a:pt x="16532" y="14619"/>
                </a:cubicBezTo>
                <a:cubicBezTo>
                  <a:pt x="16330" y="14544"/>
                  <a:pt x="15942" y="14389"/>
                  <a:pt x="15672" y="14276"/>
                </a:cubicBezTo>
                <a:cubicBezTo>
                  <a:pt x="15081" y="14028"/>
                  <a:pt x="14681" y="13964"/>
                  <a:pt x="13720" y="13964"/>
                </a:cubicBezTo>
                <a:cubicBezTo>
                  <a:pt x="13646" y="13964"/>
                  <a:pt x="13571" y="13959"/>
                  <a:pt x="13494" y="13958"/>
                </a:cubicBezTo>
                <a:cubicBezTo>
                  <a:pt x="13163" y="13958"/>
                  <a:pt x="12802" y="13941"/>
                  <a:pt x="12589" y="13901"/>
                </a:cubicBezTo>
                <a:cubicBezTo>
                  <a:pt x="12390" y="13871"/>
                  <a:pt x="12122" y="13841"/>
                  <a:pt x="11973" y="13834"/>
                </a:cubicBezTo>
                <a:cubicBezTo>
                  <a:pt x="11806" y="13826"/>
                  <a:pt x="11698" y="13812"/>
                  <a:pt x="11633" y="13791"/>
                </a:cubicBezTo>
                <a:cubicBezTo>
                  <a:pt x="11619" y="13788"/>
                  <a:pt x="11607" y="13784"/>
                  <a:pt x="11597" y="13780"/>
                </a:cubicBezTo>
                <a:cubicBezTo>
                  <a:pt x="11596" y="13779"/>
                  <a:pt x="11595" y="13779"/>
                  <a:pt x="11594" y="13779"/>
                </a:cubicBezTo>
                <a:cubicBezTo>
                  <a:pt x="11548" y="13761"/>
                  <a:pt x="11542" y="13740"/>
                  <a:pt x="11580" y="13715"/>
                </a:cubicBezTo>
                <a:cubicBezTo>
                  <a:pt x="11585" y="13712"/>
                  <a:pt x="11590" y="13708"/>
                  <a:pt x="11597" y="13705"/>
                </a:cubicBezTo>
                <a:cubicBezTo>
                  <a:pt x="11646" y="13671"/>
                  <a:pt x="11752" y="13632"/>
                  <a:pt x="11923" y="13589"/>
                </a:cubicBezTo>
                <a:cubicBezTo>
                  <a:pt x="12175" y="13525"/>
                  <a:pt x="12462" y="13472"/>
                  <a:pt x="12562" y="13472"/>
                </a:cubicBezTo>
                <a:cubicBezTo>
                  <a:pt x="12663" y="13472"/>
                  <a:pt x="12835" y="13447"/>
                  <a:pt x="12946" y="13416"/>
                </a:cubicBezTo>
                <a:cubicBezTo>
                  <a:pt x="13094" y="13375"/>
                  <a:pt x="13230" y="13383"/>
                  <a:pt x="13468" y="13448"/>
                </a:cubicBezTo>
                <a:cubicBezTo>
                  <a:pt x="13595" y="13482"/>
                  <a:pt x="13700" y="13501"/>
                  <a:pt x="13818" y="13506"/>
                </a:cubicBezTo>
                <a:cubicBezTo>
                  <a:pt x="13873" y="13503"/>
                  <a:pt x="13924" y="13496"/>
                  <a:pt x="13978" y="13496"/>
                </a:cubicBezTo>
                <a:cubicBezTo>
                  <a:pt x="14016" y="13496"/>
                  <a:pt x="14028" y="13499"/>
                  <a:pt x="14060" y="13500"/>
                </a:cubicBezTo>
                <a:cubicBezTo>
                  <a:pt x="14125" y="13495"/>
                  <a:pt x="14192" y="13489"/>
                  <a:pt x="14275" y="13480"/>
                </a:cubicBezTo>
                <a:cubicBezTo>
                  <a:pt x="14543" y="13450"/>
                  <a:pt x="14809" y="13446"/>
                  <a:pt x="14867" y="13470"/>
                </a:cubicBezTo>
                <a:cubicBezTo>
                  <a:pt x="14926" y="13494"/>
                  <a:pt x="15138" y="13527"/>
                  <a:pt x="15339" y="13542"/>
                </a:cubicBezTo>
                <a:cubicBezTo>
                  <a:pt x="15372" y="13545"/>
                  <a:pt x="15466" y="13555"/>
                  <a:pt x="15512" y="13559"/>
                </a:cubicBezTo>
                <a:cubicBezTo>
                  <a:pt x="15602" y="13553"/>
                  <a:pt x="15682" y="13554"/>
                  <a:pt x="15701" y="13570"/>
                </a:cubicBezTo>
                <a:cubicBezTo>
                  <a:pt x="15704" y="13573"/>
                  <a:pt x="15721" y="13576"/>
                  <a:pt x="15730" y="13579"/>
                </a:cubicBezTo>
                <a:cubicBezTo>
                  <a:pt x="15949" y="13599"/>
                  <a:pt x="16148" y="13616"/>
                  <a:pt x="16381" y="13640"/>
                </a:cubicBezTo>
                <a:cubicBezTo>
                  <a:pt x="17431" y="13746"/>
                  <a:pt x="18066" y="13642"/>
                  <a:pt x="17884" y="13394"/>
                </a:cubicBezTo>
                <a:cubicBezTo>
                  <a:pt x="17852" y="13350"/>
                  <a:pt x="17583" y="13277"/>
                  <a:pt x="17287" y="13231"/>
                </a:cubicBezTo>
                <a:cubicBezTo>
                  <a:pt x="16991" y="13186"/>
                  <a:pt x="16563" y="13100"/>
                  <a:pt x="16336" y="13039"/>
                </a:cubicBezTo>
                <a:cubicBezTo>
                  <a:pt x="16109" y="12978"/>
                  <a:pt x="15848" y="12928"/>
                  <a:pt x="15759" y="12928"/>
                </a:cubicBezTo>
                <a:cubicBezTo>
                  <a:pt x="15669" y="12928"/>
                  <a:pt x="15499" y="12893"/>
                  <a:pt x="15382" y="12850"/>
                </a:cubicBezTo>
                <a:cubicBezTo>
                  <a:pt x="15266" y="12807"/>
                  <a:pt x="15010" y="12765"/>
                  <a:pt x="14812" y="12755"/>
                </a:cubicBezTo>
                <a:cubicBezTo>
                  <a:pt x="14371" y="12733"/>
                  <a:pt x="14367" y="12659"/>
                  <a:pt x="14803" y="12526"/>
                </a:cubicBezTo>
                <a:cubicBezTo>
                  <a:pt x="15045" y="12452"/>
                  <a:pt x="15408" y="12423"/>
                  <a:pt x="15850" y="12430"/>
                </a:cubicBezTo>
                <a:cubicBezTo>
                  <a:pt x="15872" y="12384"/>
                  <a:pt x="15962" y="12379"/>
                  <a:pt x="16116" y="12431"/>
                </a:cubicBezTo>
                <a:cubicBezTo>
                  <a:pt x="16118" y="12432"/>
                  <a:pt x="16122" y="12433"/>
                  <a:pt x="16125" y="12434"/>
                </a:cubicBezTo>
                <a:cubicBezTo>
                  <a:pt x="16320" y="12443"/>
                  <a:pt x="16527" y="12460"/>
                  <a:pt x="16748" y="12482"/>
                </a:cubicBezTo>
                <a:cubicBezTo>
                  <a:pt x="16825" y="12490"/>
                  <a:pt x="16902" y="12495"/>
                  <a:pt x="16978" y="12500"/>
                </a:cubicBezTo>
                <a:cubicBezTo>
                  <a:pt x="17128" y="12503"/>
                  <a:pt x="17209" y="12509"/>
                  <a:pt x="17429" y="12510"/>
                </a:cubicBezTo>
                <a:cubicBezTo>
                  <a:pt x="17512" y="12511"/>
                  <a:pt x="17570" y="12512"/>
                  <a:pt x="17649" y="12512"/>
                </a:cubicBezTo>
                <a:cubicBezTo>
                  <a:pt x="18244" y="12491"/>
                  <a:pt x="18679" y="12383"/>
                  <a:pt x="18679" y="12216"/>
                </a:cubicBezTo>
                <a:cubicBezTo>
                  <a:pt x="18679" y="12106"/>
                  <a:pt x="18381" y="12016"/>
                  <a:pt x="17845" y="11965"/>
                </a:cubicBezTo>
                <a:cubicBezTo>
                  <a:pt x="17702" y="11951"/>
                  <a:pt x="17294" y="11889"/>
                  <a:pt x="16940" y="11828"/>
                </a:cubicBezTo>
                <a:cubicBezTo>
                  <a:pt x="16407" y="11734"/>
                  <a:pt x="16127" y="11720"/>
                  <a:pt x="15322" y="11744"/>
                </a:cubicBezTo>
                <a:cubicBezTo>
                  <a:pt x="14331" y="11772"/>
                  <a:pt x="14089" y="11798"/>
                  <a:pt x="13001" y="11996"/>
                </a:cubicBezTo>
                <a:cubicBezTo>
                  <a:pt x="12662" y="12058"/>
                  <a:pt x="12293" y="12109"/>
                  <a:pt x="12179" y="12109"/>
                </a:cubicBezTo>
                <a:cubicBezTo>
                  <a:pt x="12065" y="12109"/>
                  <a:pt x="11748" y="12181"/>
                  <a:pt x="11474" y="12269"/>
                </a:cubicBezTo>
                <a:cubicBezTo>
                  <a:pt x="11201" y="12357"/>
                  <a:pt x="10950" y="12415"/>
                  <a:pt x="10916" y="12398"/>
                </a:cubicBezTo>
                <a:cubicBezTo>
                  <a:pt x="10819" y="12347"/>
                  <a:pt x="10904" y="12141"/>
                  <a:pt x="11050" y="11960"/>
                </a:cubicBezTo>
                <a:cubicBezTo>
                  <a:pt x="11040" y="11953"/>
                  <a:pt x="11029" y="11946"/>
                  <a:pt x="11026" y="11938"/>
                </a:cubicBezTo>
                <a:cubicBezTo>
                  <a:pt x="11004" y="11876"/>
                  <a:pt x="11128" y="11800"/>
                  <a:pt x="11268" y="11754"/>
                </a:cubicBezTo>
                <a:cubicBezTo>
                  <a:pt x="11274" y="11750"/>
                  <a:pt x="11279" y="11744"/>
                  <a:pt x="11285" y="11740"/>
                </a:cubicBezTo>
                <a:cubicBezTo>
                  <a:pt x="11449" y="11641"/>
                  <a:pt x="11582" y="11526"/>
                  <a:pt x="11582" y="11484"/>
                </a:cubicBezTo>
                <a:cubicBezTo>
                  <a:pt x="11582" y="11441"/>
                  <a:pt x="11723" y="11364"/>
                  <a:pt x="11894" y="11311"/>
                </a:cubicBezTo>
                <a:cubicBezTo>
                  <a:pt x="12233" y="11207"/>
                  <a:pt x="12524" y="10894"/>
                  <a:pt x="12524" y="10634"/>
                </a:cubicBezTo>
                <a:cubicBezTo>
                  <a:pt x="12524" y="10538"/>
                  <a:pt x="12588" y="10456"/>
                  <a:pt x="12680" y="10438"/>
                </a:cubicBezTo>
                <a:cubicBezTo>
                  <a:pt x="12766" y="10420"/>
                  <a:pt x="12835" y="10348"/>
                  <a:pt x="12835" y="10278"/>
                </a:cubicBezTo>
                <a:cubicBezTo>
                  <a:pt x="12835" y="10205"/>
                  <a:pt x="12926" y="10124"/>
                  <a:pt x="13044" y="10091"/>
                </a:cubicBezTo>
                <a:cubicBezTo>
                  <a:pt x="13413" y="9988"/>
                  <a:pt x="13703" y="9609"/>
                  <a:pt x="13712" y="9219"/>
                </a:cubicBezTo>
                <a:cubicBezTo>
                  <a:pt x="13721" y="8880"/>
                  <a:pt x="13711" y="8864"/>
                  <a:pt x="13473" y="8864"/>
                </a:cubicBezTo>
                <a:close/>
              </a:path>
            </a:pathLst>
          </a:custGeom>
          <a:ln w="12700">
            <a:miter lim="400000"/>
          </a:ln>
        </p:spPr>
      </p:pic>
      <p:sp>
        <p:nvSpPr>
          <p:cNvPr id="26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26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pic>
        <p:nvPicPr>
          <p:cNvPr id="266" name="Picture 28" descr="Picture 2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932264" y="-372929"/>
            <a:ext cx="2036259" cy="1800994"/>
          </a:xfrm>
          <a:prstGeom prst="rect">
            <a:avLst/>
          </a:prstGeom>
          <a:ln w="12700">
            <a:miter lim="400000"/>
          </a:ln>
        </p:spPr>
      </p:pic>
      <p:sp>
        <p:nvSpPr>
          <p:cNvPr id="267" name="TextBox 30"/>
          <p:cNvSpPr txBox="1"/>
          <p:nvPr/>
        </p:nvSpPr>
        <p:spPr>
          <a:xfrm>
            <a:off x="3589322" y="1503513"/>
            <a:ext cx="8325881" cy="510032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algn="just">
              <a:lnSpc>
                <a:spcPct val="140000"/>
              </a:lnSpc>
              <a:defRPr sz="2400">
                <a:solidFill>
                  <a:srgbClr val="0A1F61"/>
                </a:solidFill>
                <a:latin typeface="Tajawal ExtraBold"/>
                <a:ea typeface="Tajawal ExtraBold"/>
                <a:cs typeface="Tajawal ExtraBold"/>
                <a:sym typeface="Tajawal ExtraBold"/>
              </a:defRPr>
            </a:pPr>
            <a:r>
              <a:t>Narrow AI is already pervasive in various areas:</a:t>
            </a:r>
          </a:p>
          <a:p>
            <a:pPr marL="240631" indent="-240631" algn="just">
              <a:lnSpc>
                <a:spcPct val="140000"/>
              </a:lnSpc>
              <a:buSzPct val="60000"/>
              <a:buBlip>
                <a:blip r:embed="rId4"/>
              </a:buBlip>
              <a:defRPr sz="2400">
                <a:solidFill>
                  <a:srgbClr val="0A1F61"/>
                </a:solidFill>
                <a:latin typeface="Tajawal ExtraBold"/>
                <a:ea typeface="Tajawal ExtraBold"/>
                <a:cs typeface="Tajawal ExtraBold"/>
                <a:sym typeface="Tajawal ExtraBold"/>
              </a:defRPr>
            </a:pPr>
            <a:r>
              <a:t>Wall Street relies on AI for trades, credit scoring, resume evaluation, and interpreting x-rays.</a:t>
            </a:r>
          </a:p>
          <a:p>
            <a:pPr marL="240631" indent="-240631" algn="just">
              <a:lnSpc>
                <a:spcPct val="140000"/>
              </a:lnSpc>
              <a:buSzPct val="60000"/>
              <a:buBlip>
                <a:blip r:embed="rId4"/>
              </a:buBlip>
              <a:defRPr sz="2400">
                <a:solidFill>
                  <a:srgbClr val="0A1F61"/>
                </a:solidFill>
                <a:latin typeface="Tajawal ExtraBold"/>
                <a:ea typeface="Tajawal ExtraBold"/>
                <a:cs typeface="Tajawal ExtraBold"/>
                <a:sym typeface="Tajawal ExtraBold"/>
              </a:defRPr>
            </a:pPr>
            <a:r>
              <a:t>AI is being integrated into policing and the criminal justice system.</a:t>
            </a:r>
          </a:p>
          <a:p>
            <a:pPr marL="240631" indent="-240631" algn="just">
              <a:lnSpc>
                <a:spcPct val="140000"/>
              </a:lnSpc>
              <a:buSzPct val="60000"/>
              <a:buBlip>
                <a:blip r:embed="rId4"/>
              </a:buBlip>
              <a:defRPr sz="2400">
                <a:solidFill>
                  <a:srgbClr val="0A1F61"/>
                </a:solidFill>
                <a:latin typeface="Tajawal ExtraBold"/>
                <a:ea typeface="Tajawal ExtraBold"/>
                <a:cs typeface="Tajawal ExtraBold"/>
                <a:sym typeface="Tajawal ExtraBold"/>
              </a:defRPr>
            </a:pPr>
            <a:r>
              <a:t>Self-driving cars, robotic surgical equipment, and medical diagnostic systems prominently feature AI.</a:t>
            </a:r>
          </a:p>
          <a:p>
            <a:pPr marL="240631" indent="-240631" algn="just">
              <a:lnSpc>
                <a:spcPct val="140000"/>
              </a:lnSpc>
              <a:buSzPct val="60000"/>
              <a:buBlip>
                <a:blip r:embed="rId4"/>
              </a:buBlip>
              <a:defRPr sz="2400">
                <a:solidFill>
                  <a:srgbClr val="0A1F61"/>
                </a:solidFill>
                <a:latin typeface="Tajawal ExtraBold"/>
                <a:ea typeface="Tajawal ExtraBold"/>
                <a:cs typeface="Tajawal ExtraBold"/>
                <a:sym typeface="Tajawal ExtraBold"/>
              </a:defRPr>
            </a:pPr>
            <a:r>
              <a:t>Your phone employs AI to provide word prompts while composing texts and uses it in navigational software to determine the fastest route home.</a:t>
            </a:r>
          </a:p>
        </p:txBody>
      </p:sp>
      <p:sp>
        <p:nvSpPr>
          <p:cNvPr id="268"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endParaRPr/>
          </a:p>
        </p:txBody>
      </p:sp>
      <p:sp>
        <p:nvSpPr>
          <p:cNvPr id="269"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r>
              <a:t>Lecture</a:t>
            </a:r>
          </a:p>
        </p:txBody>
      </p:sp>
      <p:sp>
        <p:nvSpPr>
          <p:cNvPr id="270"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4400" b="1">
                <a:solidFill>
                  <a:srgbClr val="FAC748"/>
                </a:solidFill>
                <a:latin typeface="Tajawal Medium"/>
                <a:ea typeface="Tajawal Medium"/>
                <a:cs typeface="Tajawal Medium"/>
                <a:sym typeface="Tajawal Medium"/>
              </a:defRPr>
            </a:lvl1pPr>
          </a:lstStyle>
          <a:p>
            <a:r>
              <a:t>03</a:t>
            </a:r>
          </a:p>
        </p:txBody>
      </p:sp>
      <p:pic>
        <p:nvPicPr>
          <p:cNvPr id="271" name="Graphic 35" descr="Graphic 35"/>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48607" y="6056614"/>
            <a:ext cx="2167472" cy="591662"/>
          </a:xfrm>
          <a:prstGeom prst="rect">
            <a:avLst/>
          </a:prstGeom>
          <a:ln w="12700">
            <a:miter lim="400000"/>
          </a:ln>
        </p:spPr>
      </p:pic>
      <p:pic>
        <p:nvPicPr>
          <p:cNvPr id="272" name="Graphic 36" descr="Graphic 36"/>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0178166" y="6347811"/>
            <a:ext cx="1879650" cy="309234"/>
          </a:xfrm>
          <a:prstGeom prst="rect">
            <a:avLst/>
          </a:prstGeom>
          <a:ln w="12700">
            <a:miter lim="400000"/>
          </a:ln>
        </p:spPr>
      </p:pic>
      <p:sp>
        <p:nvSpPr>
          <p:cNvPr id="273" name="Slide Number"/>
          <p:cNvSpPr txBox="1">
            <a:spLocks noGrp="1"/>
          </p:cNvSpPr>
          <p:nvPr>
            <p:ph type="sldNum" sz="quarter" idx="2"/>
          </p:nvPr>
        </p:nvSpPr>
        <p:spPr>
          <a:xfrm>
            <a:off x="9244709" y="6516051"/>
            <a:ext cx="2844801" cy="368301"/>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8</a:t>
            </a:fld>
            <a:endParaRPr/>
          </a:p>
        </p:txBody>
      </p:sp>
    </p:spTree>
  </p:cSld>
  <p:clrMapOvr>
    <a:masterClrMapping/>
  </p:clrMapOvr>
  <mc:AlternateContent xmlns:mc="http://schemas.openxmlformats.org/markup-compatibility/2006" xmlns:p14="http://schemas.microsoft.com/office/powerpoint/2010/main">
    <mc:Choice Requires="p14">
      <p:transition spd="slow">
        <p:dissolve/>
      </p:transition>
    </mc:Choice>
    <mc:Fallback xmlns:a14="http://schemas.microsoft.com/office/drawing/2010/main" xmlns:m="http://schemas.openxmlformats.org/officeDocument/2006/math"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5" name="TextBox 24"/>
          <p:cNvSpPr txBox="1"/>
          <p:nvPr/>
        </p:nvSpPr>
        <p:spPr>
          <a:xfrm>
            <a:off x="4134524" y="265914"/>
            <a:ext cx="7018223" cy="4470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INTRODUCTION TO AI IN DIGITAL LAW</a:t>
            </a:r>
          </a:p>
        </p:txBody>
      </p:sp>
      <p:sp>
        <p:nvSpPr>
          <p:cNvPr id="276" name="Rectangle 27"/>
          <p:cNvSpPr/>
          <p:nvPr/>
        </p:nvSpPr>
        <p:spPr>
          <a:xfrm>
            <a:off x="31353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endParaRPr/>
          </a:p>
        </p:txBody>
      </p:sp>
      <p:sp>
        <p:nvSpPr>
          <p:cNvPr id="277" name="TextBox 24"/>
          <p:cNvSpPr txBox="1"/>
          <p:nvPr/>
        </p:nvSpPr>
        <p:spPr>
          <a:xfrm>
            <a:off x="4134524" y="842810"/>
            <a:ext cx="7018223" cy="4470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a. OVERVIEW </a:t>
            </a:r>
          </a:p>
        </p:txBody>
      </p:sp>
      <p:pic>
        <p:nvPicPr>
          <p:cNvPr id="278" name="NOV15_LORINC_ROBOTS_POST01.jpeg" descr="NOV15_LORINC_ROBOTS_POST01.jpeg"/>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a:xfrm>
            <a:off x="-294345" y="-1"/>
            <a:ext cx="3577829" cy="6858001"/>
          </a:xfrm>
          <a:custGeom>
            <a:avLst/>
            <a:gdLst/>
            <a:ahLst/>
            <a:cxnLst>
              <a:cxn ang="0">
                <a:pos x="wd2" y="hd2"/>
              </a:cxn>
              <a:cxn ang="5400000">
                <a:pos x="wd2" y="hd2"/>
              </a:cxn>
              <a:cxn ang="10800000">
                <a:pos x="wd2" y="hd2"/>
              </a:cxn>
              <a:cxn ang="16200000">
                <a:pos x="wd2" y="hd2"/>
              </a:cxn>
            </a:cxnLst>
            <a:rect l="0" t="0" r="r" b="b"/>
            <a:pathLst>
              <a:path w="21600" h="21600" extrusionOk="0">
                <a:moveTo>
                  <a:pt x="13849" y="0"/>
                </a:moveTo>
                <a:lnTo>
                  <a:pt x="13918" y="514"/>
                </a:lnTo>
                <a:cubicBezTo>
                  <a:pt x="13956" y="797"/>
                  <a:pt x="14050" y="1294"/>
                  <a:pt x="14129" y="1619"/>
                </a:cubicBezTo>
                <a:cubicBezTo>
                  <a:pt x="14208" y="1943"/>
                  <a:pt x="14374" y="2712"/>
                  <a:pt x="14498" y="3328"/>
                </a:cubicBezTo>
                <a:cubicBezTo>
                  <a:pt x="14622" y="3943"/>
                  <a:pt x="14786" y="4550"/>
                  <a:pt x="14862" y="4678"/>
                </a:cubicBezTo>
                <a:cubicBezTo>
                  <a:pt x="15015" y="4933"/>
                  <a:pt x="14931" y="5241"/>
                  <a:pt x="14517" y="5945"/>
                </a:cubicBezTo>
                <a:cubicBezTo>
                  <a:pt x="14328" y="6267"/>
                  <a:pt x="14207" y="6666"/>
                  <a:pt x="13988" y="7691"/>
                </a:cubicBezTo>
                <a:cubicBezTo>
                  <a:pt x="13946" y="7886"/>
                  <a:pt x="13931" y="8064"/>
                  <a:pt x="13954" y="8086"/>
                </a:cubicBezTo>
                <a:cubicBezTo>
                  <a:pt x="14012" y="8143"/>
                  <a:pt x="14137" y="8137"/>
                  <a:pt x="14441" y="8065"/>
                </a:cubicBezTo>
                <a:cubicBezTo>
                  <a:pt x="14703" y="8003"/>
                  <a:pt x="15040" y="7672"/>
                  <a:pt x="15092" y="7424"/>
                </a:cubicBezTo>
                <a:cubicBezTo>
                  <a:pt x="15108" y="7352"/>
                  <a:pt x="15155" y="7253"/>
                  <a:pt x="15195" y="7205"/>
                </a:cubicBezTo>
                <a:cubicBezTo>
                  <a:pt x="15217" y="7180"/>
                  <a:pt x="15228" y="7163"/>
                  <a:pt x="15246" y="7139"/>
                </a:cubicBezTo>
                <a:cubicBezTo>
                  <a:pt x="15285" y="7057"/>
                  <a:pt x="15347" y="6959"/>
                  <a:pt x="15421" y="6859"/>
                </a:cubicBezTo>
                <a:cubicBezTo>
                  <a:pt x="15608" y="6416"/>
                  <a:pt x="16060" y="5891"/>
                  <a:pt x="16269" y="5891"/>
                </a:cubicBezTo>
                <a:cubicBezTo>
                  <a:pt x="16315" y="5891"/>
                  <a:pt x="16467" y="5969"/>
                  <a:pt x="16623" y="6066"/>
                </a:cubicBezTo>
                <a:cubicBezTo>
                  <a:pt x="16650" y="6082"/>
                  <a:pt x="16672" y="6094"/>
                  <a:pt x="16698" y="6111"/>
                </a:cubicBezTo>
                <a:cubicBezTo>
                  <a:pt x="16861" y="6219"/>
                  <a:pt x="17118" y="6333"/>
                  <a:pt x="17323" y="6405"/>
                </a:cubicBezTo>
                <a:cubicBezTo>
                  <a:pt x="17425" y="6430"/>
                  <a:pt x="17530" y="6455"/>
                  <a:pt x="17615" y="6471"/>
                </a:cubicBezTo>
                <a:cubicBezTo>
                  <a:pt x="17625" y="6468"/>
                  <a:pt x="17635" y="6467"/>
                  <a:pt x="17635" y="6459"/>
                </a:cubicBezTo>
                <a:cubicBezTo>
                  <a:pt x="17635" y="6439"/>
                  <a:pt x="17695" y="6446"/>
                  <a:pt x="17766" y="6474"/>
                </a:cubicBezTo>
                <a:cubicBezTo>
                  <a:pt x="17838" y="6502"/>
                  <a:pt x="18031" y="6531"/>
                  <a:pt x="18198" y="6536"/>
                </a:cubicBezTo>
                <a:cubicBezTo>
                  <a:pt x="18364" y="6542"/>
                  <a:pt x="18564" y="6573"/>
                  <a:pt x="18641" y="6606"/>
                </a:cubicBezTo>
                <a:cubicBezTo>
                  <a:pt x="18698" y="6631"/>
                  <a:pt x="18777" y="6640"/>
                  <a:pt x="18847" y="6640"/>
                </a:cubicBezTo>
                <a:cubicBezTo>
                  <a:pt x="18863" y="6638"/>
                  <a:pt x="18895" y="6636"/>
                  <a:pt x="18902" y="6634"/>
                </a:cubicBezTo>
                <a:cubicBezTo>
                  <a:pt x="18923" y="6627"/>
                  <a:pt x="18998" y="6629"/>
                  <a:pt x="19094" y="6634"/>
                </a:cubicBezTo>
                <a:cubicBezTo>
                  <a:pt x="19214" y="6634"/>
                  <a:pt x="19362" y="6640"/>
                  <a:pt x="19520" y="6655"/>
                </a:cubicBezTo>
                <a:cubicBezTo>
                  <a:pt x="19628" y="6665"/>
                  <a:pt x="19736" y="6668"/>
                  <a:pt x="19837" y="6670"/>
                </a:cubicBezTo>
                <a:cubicBezTo>
                  <a:pt x="19930" y="6667"/>
                  <a:pt x="20023" y="6665"/>
                  <a:pt x="20124" y="6654"/>
                </a:cubicBezTo>
                <a:cubicBezTo>
                  <a:pt x="20138" y="6652"/>
                  <a:pt x="20162" y="6652"/>
                  <a:pt x="20177" y="6650"/>
                </a:cubicBezTo>
                <a:cubicBezTo>
                  <a:pt x="20285" y="6627"/>
                  <a:pt x="20552" y="6601"/>
                  <a:pt x="20819" y="6591"/>
                </a:cubicBezTo>
                <a:cubicBezTo>
                  <a:pt x="20895" y="6588"/>
                  <a:pt x="20943" y="6584"/>
                  <a:pt x="20999" y="6581"/>
                </a:cubicBezTo>
                <a:cubicBezTo>
                  <a:pt x="21089" y="6575"/>
                  <a:pt x="21146" y="6567"/>
                  <a:pt x="21202" y="6560"/>
                </a:cubicBezTo>
                <a:cubicBezTo>
                  <a:pt x="21318" y="6539"/>
                  <a:pt x="21355" y="6505"/>
                  <a:pt x="21372" y="6426"/>
                </a:cubicBezTo>
                <a:cubicBezTo>
                  <a:pt x="21420" y="6211"/>
                  <a:pt x="21001" y="6085"/>
                  <a:pt x="20261" y="6094"/>
                </a:cubicBezTo>
                <a:cubicBezTo>
                  <a:pt x="19940" y="6098"/>
                  <a:pt x="19645" y="6091"/>
                  <a:pt x="19604" y="6078"/>
                </a:cubicBezTo>
                <a:cubicBezTo>
                  <a:pt x="19564" y="6064"/>
                  <a:pt x="19603" y="5979"/>
                  <a:pt x="19690" y="5888"/>
                </a:cubicBezTo>
                <a:cubicBezTo>
                  <a:pt x="19778" y="5796"/>
                  <a:pt x="19823" y="5671"/>
                  <a:pt x="19793" y="5611"/>
                </a:cubicBezTo>
                <a:cubicBezTo>
                  <a:pt x="19752" y="5529"/>
                  <a:pt x="19809" y="5490"/>
                  <a:pt x="20019" y="5451"/>
                </a:cubicBezTo>
                <a:cubicBezTo>
                  <a:pt x="20172" y="5423"/>
                  <a:pt x="20414" y="5366"/>
                  <a:pt x="20558" y="5325"/>
                </a:cubicBezTo>
                <a:cubicBezTo>
                  <a:pt x="20701" y="5284"/>
                  <a:pt x="20994" y="5221"/>
                  <a:pt x="21209" y="5185"/>
                </a:cubicBezTo>
                <a:cubicBezTo>
                  <a:pt x="21517" y="5133"/>
                  <a:pt x="21600" y="5091"/>
                  <a:pt x="21600" y="4989"/>
                </a:cubicBezTo>
                <a:cubicBezTo>
                  <a:pt x="21600" y="4834"/>
                  <a:pt x="21267" y="4724"/>
                  <a:pt x="20908" y="4760"/>
                </a:cubicBezTo>
                <a:cubicBezTo>
                  <a:pt x="20807" y="4770"/>
                  <a:pt x="20735" y="4763"/>
                  <a:pt x="20675" y="4749"/>
                </a:cubicBezTo>
                <a:cubicBezTo>
                  <a:pt x="20674" y="4752"/>
                  <a:pt x="20673" y="4755"/>
                  <a:pt x="20668" y="4758"/>
                </a:cubicBezTo>
                <a:cubicBezTo>
                  <a:pt x="20644" y="4770"/>
                  <a:pt x="20444" y="4809"/>
                  <a:pt x="20222" y="4844"/>
                </a:cubicBezTo>
                <a:cubicBezTo>
                  <a:pt x="20001" y="4878"/>
                  <a:pt x="19785" y="4915"/>
                  <a:pt x="19741" y="4925"/>
                </a:cubicBezTo>
                <a:cubicBezTo>
                  <a:pt x="19693" y="4936"/>
                  <a:pt x="19634" y="4925"/>
                  <a:pt x="19592" y="4899"/>
                </a:cubicBezTo>
                <a:cubicBezTo>
                  <a:pt x="19444" y="4805"/>
                  <a:pt x="19512" y="4738"/>
                  <a:pt x="19774" y="4720"/>
                </a:cubicBezTo>
                <a:cubicBezTo>
                  <a:pt x="19855" y="4715"/>
                  <a:pt x="19956" y="4704"/>
                  <a:pt x="19997" y="4696"/>
                </a:cubicBezTo>
                <a:cubicBezTo>
                  <a:pt x="20039" y="4688"/>
                  <a:pt x="20152" y="4675"/>
                  <a:pt x="20249" y="4669"/>
                </a:cubicBezTo>
                <a:cubicBezTo>
                  <a:pt x="20354" y="4662"/>
                  <a:pt x="20488" y="4678"/>
                  <a:pt x="20579" y="4700"/>
                </a:cubicBezTo>
                <a:cubicBezTo>
                  <a:pt x="20542" y="4663"/>
                  <a:pt x="20524" y="4614"/>
                  <a:pt x="20541" y="4544"/>
                </a:cubicBezTo>
                <a:cubicBezTo>
                  <a:pt x="20544" y="4531"/>
                  <a:pt x="20542" y="4520"/>
                  <a:pt x="20541" y="4509"/>
                </a:cubicBezTo>
                <a:cubicBezTo>
                  <a:pt x="20532" y="4486"/>
                  <a:pt x="20525" y="4466"/>
                  <a:pt x="20515" y="4449"/>
                </a:cubicBezTo>
                <a:cubicBezTo>
                  <a:pt x="20428" y="4358"/>
                  <a:pt x="20142" y="4314"/>
                  <a:pt x="19575" y="4302"/>
                </a:cubicBezTo>
                <a:cubicBezTo>
                  <a:pt x="18895" y="4288"/>
                  <a:pt x="18812" y="4236"/>
                  <a:pt x="18732" y="3768"/>
                </a:cubicBezTo>
                <a:cubicBezTo>
                  <a:pt x="18709" y="3631"/>
                  <a:pt x="18681" y="3506"/>
                  <a:pt x="18672" y="3491"/>
                </a:cubicBezTo>
                <a:cubicBezTo>
                  <a:pt x="18663" y="3476"/>
                  <a:pt x="18645" y="3440"/>
                  <a:pt x="18634" y="3410"/>
                </a:cubicBezTo>
                <a:cubicBezTo>
                  <a:pt x="18623" y="3380"/>
                  <a:pt x="18584" y="3317"/>
                  <a:pt x="18547" y="3272"/>
                </a:cubicBezTo>
                <a:cubicBezTo>
                  <a:pt x="18511" y="3228"/>
                  <a:pt x="18430" y="3055"/>
                  <a:pt x="18368" y="2889"/>
                </a:cubicBezTo>
                <a:cubicBezTo>
                  <a:pt x="18305" y="2723"/>
                  <a:pt x="18093" y="2417"/>
                  <a:pt x="17893" y="2210"/>
                </a:cubicBezTo>
                <a:cubicBezTo>
                  <a:pt x="17828" y="2142"/>
                  <a:pt x="17774" y="2074"/>
                  <a:pt x="17723" y="2008"/>
                </a:cubicBezTo>
                <a:cubicBezTo>
                  <a:pt x="17695" y="2007"/>
                  <a:pt x="17668" y="2002"/>
                  <a:pt x="17651" y="1989"/>
                </a:cubicBezTo>
                <a:cubicBezTo>
                  <a:pt x="17632" y="1973"/>
                  <a:pt x="17640" y="1954"/>
                  <a:pt x="17661" y="1940"/>
                </a:cubicBezTo>
                <a:cubicBezTo>
                  <a:pt x="17621" y="1903"/>
                  <a:pt x="17588" y="1856"/>
                  <a:pt x="17579" y="1815"/>
                </a:cubicBezTo>
                <a:cubicBezTo>
                  <a:pt x="17575" y="1793"/>
                  <a:pt x="17562" y="1768"/>
                  <a:pt x="17551" y="1745"/>
                </a:cubicBezTo>
                <a:cubicBezTo>
                  <a:pt x="17550" y="1747"/>
                  <a:pt x="17551" y="1749"/>
                  <a:pt x="17548" y="1750"/>
                </a:cubicBezTo>
                <a:cubicBezTo>
                  <a:pt x="17497" y="1777"/>
                  <a:pt x="17452" y="1774"/>
                  <a:pt x="17414" y="1742"/>
                </a:cubicBezTo>
                <a:cubicBezTo>
                  <a:pt x="17383" y="1716"/>
                  <a:pt x="17393" y="1677"/>
                  <a:pt x="17436" y="1655"/>
                </a:cubicBezTo>
                <a:cubicBezTo>
                  <a:pt x="17454" y="1645"/>
                  <a:pt x="17472" y="1640"/>
                  <a:pt x="17488" y="1639"/>
                </a:cubicBezTo>
                <a:cubicBezTo>
                  <a:pt x="17472" y="1604"/>
                  <a:pt x="17467" y="1556"/>
                  <a:pt x="17486" y="1509"/>
                </a:cubicBezTo>
                <a:cubicBezTo>
                  <a:pt x="17494" y="1490"/>
                  <a:pt x="17488" y="1465"/>
                  <a:pt x="17486" y="1442"/>
                </a:cubicBezTo>
                <a:cubicBezTo>
                  <a:pt x="17477" y="1427"/>
                  <a:pt x="17470" y="1404"/>
                  <a:pt x="17460" y="1399"/>
                </a:cubicBezTo>
                <a:cubicBezTo>
                  <a:pt x="17373" y="1353"/>
                  <a:pt x="17357" y="1323"/>
                  <a:pt x="17211" y="900"/>
                </a:cubicBezTo>
                <a:cubicBezTo>
                  <a:pt x="17148" y="720"/>
                  <a:pt x="17115" y="444"/>
                  <a:pt x="17139" y="286"/>
                </a:cubicBezTo>
                <a:lnTo>
                  <a:pt x="17184" y="0"/>
                </a:lnTo>
                <a:lnTo>
                  <a:pt x="13849" y="0"/>
                </a:lnTo>
                <a:close/>
                <a:moveTo>
                  <a:pt x="18131" y="5691"/>
                </a:moveTo>
                <a:cubicBezTo>
                  <a:pt x="18152" y="5694"/>
                  <a:pt x="18173" y="5699"/>
                  <a:pt x="18186" y="5710"/>
                </a:cubicBezTo>
                <a:cubicBezTo>
                  <a:pt x="18211" y="5731"/>
                  <a:pt x="18197" y="5759"/>
                  <a:pt x="18157" y="5772"/>
                </a:cubicBezTo>
                <a:cubicBezTo>
                  <a:pt x="18117" y="5786"/>
                  <a:pt x="18062" y="5779"/>
                  <a:pt x="18037" y="5758"/>
                </a:cubicBezTo>
                <a:cubicBezTo>
                  <a:pt x="18012" y="5736"/>
                  <a:pt x="18025" y="5708"/>
                  <a:pt x="18066" y="5695"/>
                </a:cubicBezTo>
                <a:cubicBezTo>
                  <a:pt x="18086" y="5688"/>
                  <a:pt x="18109" y="5689"/>
                  <a:pt x="18131" y="5691"/>
                </a:cubicBezTo>
                <a:close/>
                <a:moveTo>
                  <a:pt x="13473" y="8864"/>
                </a:moveTo>
                <a:cubicBezTo>
                  <a:pt x="13336" y="8864"/>
                  <a:pt x="13187" y="8901"/>
                  <a:pt x="13142" y="8946"/>
                </a:cubicBezTo>
                <a:cubicBezTo>
                  <a:pt x="12996" y="9093"/>
                  <a:pt x="12809" y="9256"/>
                  <a:pt x="12617" y="9412"/>
                </a:cubicBezTo>
                <a:cubicBezTo>
                  <a:pt x="12613" y="9423"/>
                  <a:pt x="12605" y="9432"/>
                  <a:pt x="12584" y="9439"/>
                </a:cubicBezTo>
                <a:cubicBezTo>
                  <a:pt x="12438" y="9557"/>
                  <a:pt x="12289" y="9674"/>
                  <a:pt x="12157" y="9764"/>
                </a:cubicBezTo>
                <a:cubicBezTo>
                  <a:pt x="11243" y="10386"/>
                  <a:pt x="10497" y="11032"/>
                  <a:pt x="10619" y="11096"/>
                </a:cubicBezTo>
                <a:cubicBezTo>
                  <a:pt x="10654" y="11114"/>
                  <a:pt x="10517" y="11208"/>
                  <a:pt x="10317" y="11305"/>
                </a:cubicBezTo>
                <a:cubicBezTo>
                  <a:pt x="10117" y="11402"/>
                  <a:pt x="9662" y="11759"/>
                  <a:pt x="9304" y="12096"/>
                </a:cubicBezTo>
                <a:cubicBezTo>
                  <a:pt x="8874" y="12501"/>
                  <a:pt x="8592" y="12710"/>
                  <a:pt x="8475" y="12711"/>
                </a:cubicBezTo>
                <a:cubicBezTo>
                  <a:pt x="8405" y="12712"/>
                  <a:pt x="8258" y="12755"/>
                  <a:pt x="8108" y="12810"/>
                </a:cubicBezTo>
                <a:cubicBezTo>
                  <a:pt x="8110" y="12823"/>
                  <a:pt x="8104" y="12835"/>
                  <a:pt x="8082" y="12842"/>
                </a:cubicBezTo>
                <a:cubicBezTo>
                  <a:pt x="8062" y="12849"/>
                  <a:pt x="8041" y="12847"/>
                  <a:pt x="8022" y="12842"/>
                </a:cubicBezTo>
                <a:cubicBezTo>
                  <a:pt x="7991" y="12855"/>
                  <a:pt x="7960" y="12864"/>
                  <a:pt x="7931" y="12878"/>
                </a:cubicBezTo>
                <a:cubicBezTo>
                  <a:pt x="7737" y="12965"/>
                  <a:pt x="7667" y="13005"/>
                  <a:pt x="7696" y="13014"/>
                </a:cubicBezTo>
                <a:cubicBezTo>
                  <a:pt x="7700" y="13015"/>
                  <a:pt x="7701" y="13016"/>
                  <a:pt x="7706" y="13018"/>
                </a:cubicBezTo>
                <a:cubicBezTo>
                  <a:pt x="7723" y="13018"/>
                  <a:pt x="7751" y="13016"/>
                  <a:pt x="7792" y="13010"/>
                </a:cubicBezTo>
                <a:cubicBezTo>
                  <a:pt x="8190" y="12952"/>
                  <a:pt x="8178" y="13094"/>
                  <a:pt x="7765" y="13315"/>
                </a:cubicBezTo>
                <a:cubicBezTo>
                  <a:pt x="7546" y="13432"/>
                  <a:pt x="7309" y="13528"/>
                  <a:pt x="7238" y="13528"/>
                </a:cubicBezTo>
                <a:cubicBezTo>
                  <a:pt x="7199" y="13528"/>
                  <a:pt x="7148" y="13543"/>
                  <a:pt x="7092" y="13566"/>
                </a:cubicBezTo>
                <a:cubicBezTo>
                  <a:pt x="7086" y="13584"/>
                  <a:pt x="7055" y="13602"/>
                  <a:pt x="6989" y="13632"/>
                </a:cubicBezTo>
                <a:cubicBezTo>
                  <a:pt x="6968" y="13643"/>
                  <a:pt x="6953" y="13645"/>
                  <a:pt x="6934" y="13651"/>
                </a:cubicBezTo>
                <a:cubicBezTo>
                  <a:pt x="6799" y="13735"/>
                  <a:pt x="6678" y="13840"/>
                  <a:pt x="6678" y="13901"/>
                </a:cubicBezTo>
                <a:cubicBezTo>
                  <a:pt x="6678" y="14004"/>
                  <a:pt x="5334" y="14727"/>
                  <a:pt x="5142" y="14728"/>
                </a:cubicBezTo>
                <a:cubicBezTo>
                  <a:pt x="5069" y="14728"/>
                  <a:pt x="5008" y="14747"/>
                  <a:pt x="5008" y="14770"/>
                </a:cubicBezTo>
                <a:cubicBezTo>
                  <a:pt x="5008" y="14793"/>
                  <a:pt x="4768" y="14983"/>
                  <a:pt x="4473" y="15192"/>
                </a:cubicBezTo>
                <a:cubicBezTo>
                  <a:pt x="3865" y="15625"/>
                  <a:pt x="3359" y="16150"/>
                  <a:pt x="3268" y="16442"/>
                </a:cubicBezTo>
                <a:cubicBezTo>
                  <a:pt x="3220" y="16598"/>
                  <a:pt x="3248" y="16657"/>
                  <a:pt x="3402" y="16716"/>
                </a:cubicBezTo>
                <a:cubicBezTo>
                  <a:pt x="3591" y="16789"/>
                  <a:pt x="3589" y="16794"/>
                  <a:pt x="3328" y="16846"/>
                </a:cubicBezTo>
                <a:cubicBezTo>
                  <a:pt x="3178" y="16876"/>
                  <a:pt x="3028" y="16937"/>
                  <a:pt x="2995" y="16981"/>
                </a:cubicBezTo>
                <a:cubicBezTo>
                  <a:pt x="2953" y="17039"/>
                  <a:pt x="2804" y="17059"/>
                  <a:pt x="2485" y="17050"/>
                </a:cubicBezTo>
                <a:cubicBezTo>
                  <a:pt x="2092" y="17039"/>
                  <a:pt x="2005" y="17059"/>
                  <a:pt x="1802" y="17201"/>
                </a:cubicBezTo>
                <a:cubicBezTo>
                  <a:pt x="1640" y="17314"/>
                  <a:pt x="1601" y="17383"/>
                  <a:pt x="1672" y="17429"/>
                </a:cubicBezTo>
                <a:cubicBezTo>
                  <a:pt x="1744" y="17474"/>
                  <a:pt x="1722" y="17517"/>
                  <a:pt x="1603" y="17569"/>
                </a:cubicBezTo>
                <a:cubicBezTo>
                  <a:pt x="1508" y="17610"/>
                  <a:pt x="1346" y="17748"/>
                  <a:pt x="1241" y="17876"/>
                </a:cubicBezTo>
                <a:cubicBezTo>
                  <a:pt x="1207" y="17917"/>
                  <a:pt x="1167" y="17946"/>
                  <a:pt x="1129" y="17979"/>
                </a:cubicBezTo>
                <a:cubicBezTo>
                  <a:pt x="1129" y="17979"/>
                  <a:pt x="1128" y="17980"/>
                  <a:pt x="1129" y="17980"/>
                </a:cubicBezTo>
                <a:cubicBezTo>
                  <a:pt x="1145" y="17997"/>
                  <a:pt x="1150" y="18013"/>
                  <a:pt x="1136" y="18025"/>
                </a:cubicBezTo>
                <a:cubicBezTo>
                  <a:pt x="1120" y="18038"/>
                  <a:pt x="1072" y="18053"/>
                  <a:pt x="1014" y="18066"/>
                </a:cubicBezTo>
                <a:cubicBezTo>
                  <a:pt x="966" y="18091"/>
                  <a:pt x="921" y="18109"/>
                  <a:pt x="884" y="18109"/>
                </a:cubicBezTo>
                <a:cubicBezTo>
                  <a:pt x="793" y="18109"/>
                  <a:pt x="656" y="18189"/>
                  <a:pt x="577" y="18288"/>
                </a:cubicBezTo>
                <a:cubicBezTo>
                  <a:pt x="499" y="18386"/>
                  <a:pt x="338" y="18512"/>
                  <a:pt x="218" y="18569"/>
                </a:cubicBezTo>
                <a:cubicBezTo>
                  <a:pt x="9" y="18668"/>
                  <a:pt x="0" y="18725"/>
                  <a:pt x="0" y="20124"/>
                </a:cubicBezTo>
                <a:cubicBezTo>
                  <a:pt x="0" y="20129"/>
                  <a:pt x="0" y="20131"/>
                  <a:pt x="0" y="20136"/>
                </a:cubicBezTo>
                <a:lnTo>
                  <a:pt x="0" y="21600"/>
                </a:lnTo>
                <a:lnTo>
                  <a:pt x="1382" y="21599"/>
                </a:lnTo>
                <a:lnTo>
                  <a:pt x="2765" y="21596"/>
                </a:lnTo>
                <a:lnTo>
                  <a:pt x="2988" y="21366"/>
                </a:lnTo>
                <a:cubicBezTo>
                  <a:pt x="3683" y="20646"/>
                  <a:pt x="4090" y="20245"/>
                  <a:pt x="4274" y="20100"/>
                </a:cubicBezTo>
                <a:cubicBezTo>
                  <a:pt x="4331" y="20055"/>
                  <a:pt x="4379" y="20013"/>
                  <a:pt x="4425" y="19971"/>
                </a:cubicBezTo>
                <a:cubicBezTo>
                  <a:pt x="4451" y="19940"/>
                  <a:pt x="4475" y="19910"/>
                  <a:pt x="4528" y="19866"/>
                </a:cubicBezTo>
                <a:cubicBezTo>
                  <a:pt x="4552" y="19847"/>
                  <a:pt x="4569" y="19826"/>
                  <a:pt x="4591" y="19805"/>
                </a:cubicBezTo>
                <a:cubicBezTo>
                  <a:pt x="4659" y="19722"/>
                  <a:pt x="4696" y="19649"/>
                  <a:pt x="4696" y="19595"/>
                </a:cubicBezTo>
                <a:cubicBezTo>
                  <a:pt x="4696" y="19547"/>
                  <a:pt x="4850" y="19430"/>
                  <a:pt x="5036" y="19335"/>
                </a:cubicBezTo>
                <a:cubicBezTo>
                  <a:pt x="5223" y="19240"/>
                  <a:pt x="5457" y="19099"/>
                  <a:pt x="5559" y="19020"/>
                </a:cubicBezTo>
                <a:cubicBezTo>
                  <a:pt x="5660" y="18941"/>
                  <a:pt x="5805" y="18889"/>
                  <a:pt x="5880" y="18904"/>
                </a:cubicBezTo>
                <a:cubicBezTo>
                  <a:pt x="5954" y="18919"/>
                  <a:pt x="6097" y="18882"/>
                  <a:pt x="6201" y="18822"/>
                </a:cubicBezTo>
                <a:cubicBezTo>
                  <a:pt x="6318" y="18755"/>
                  <a:pt x="6352" y="18701"/>
                  <a:pt x="6321" y="18592"/>
                </a:cubicBezTo>
                <a:cubicBezTo>
                  <a:pt x="6170" y="18488"/>
                  <a:pt x="6109" y="18319"/>
                  <a:pt x="6225" y="18302"/>
                </a:cubicBezTo>
                <a:cubicBezTo>
                  <a:pt x="6392" y="18279"/>
                  <a:pt x="6489" y="18271"/>
                  <a:pt x="6603" y="18259"/>
                </a:cubicBezTo>
                <a:cubicBezTo>
                  <a:pt x="6621" y="18254"/>
                  <a:pt x="6633" y="18250"/>
                  <a:pt x="6651" y="18245"/>
                </a:cubicBezTo>
                <a:cubicBezTo>
                  <a:pt x="6828" y="18201"/>
                  <a:pt x="7038" y="18116"/>
                  <a:pt x="7190" y="18032"/>
                </a:cubicBezTo>
                <a:cubicBezTo>
                  <a:pt x="7203" y="18024"/>
                  <a:pt x="7223" y="18013"/>
                  <a:pt x="7238" y="18004"/>
                </a:cubicBezTo>
                <a:cubicBezTo>
                  <a:pt x="7270" y="17984"/>
                  <a:pt x="7304" y="17964"/>
                  <a:pt x="7327" y="17946"/>
                </a:cubicBezTo>
                <a:cubicBezTo>
                  <a:pt x="7341" y="17936"/>
                  <a:pt x="7372" y="17920"/>
                  <a:pt x="7389" y="17909"/>
                </a:cubicBezTo>
                <a:cubicBezTo>
                  <a:pt x="7506" y="17836"/>
                  <a:pt x="7600" y="17771"/>
                  <a:pt x="7600" y="17755"/>
                </a:cubicBezTo>
                <a:cubicBezTo>
                  <a:pt x="7600" y="17736"/>
                  <a:pt x="7732" y="17686"/>
                  <a:pt x="7892" y="17644"/>
                </a:cubicBezTo>
                <a:cubicBezTo>
                  <a:pt x="8235" y="17488"/>
                  <a:pt x="8608" y="17345"/>
                  <a:pt x="8733" y="17345"/>
                </a:cubicBezTo>
                <a:cubicBezTo>
                  <a:pt x="8801" y="17345"/>
                  <a:pt x="8989" y="17317"/>
                  <a:pt x="9150" y="17282"/>
                </a:cubicBezTo>
                <a:cubicBezTo>
                  <a:pt x="9308" y="17249"/>
                  <a:pt x="9491" y="17217"/>
                  <a:pt x="9570" y="17208"/>
                </a:cubicBezTo>
                <a:cubicBezTo>
                  <a:pt x="9572" y="17207"/>
                  <a:pt x="9577" y="17205"/>
                  <a:pt x="9579" y="17205"/>
                </a:cubicBezTo>
                <a:cubicBezTo>
                  <a:pt x="9757" y="17186"/>
                  <a:pt x="10435" y="16915"/>
                  <a:pt x="10435" y="16862"/>
                </a:cubicBezTo>
                <a:cubicBezTo>
                  <a:pt x="10435" y="16840"/>
                  <a:pt x="10658" y="16737"/>
                  <a:pt x="10931" y="16631"/>
                </a:cubicBezTo>
                <a:cubicBezTo>
                  <a:pt x="11203" y="16526"/>
                  <a:pt x="11804" y="16294"/>
                  <a:pt x="12263" y="16116"/>
                </a:cubicBezTo>
                <a:cubicBezTo>
                  <a:pt x="12722" y="15938"/>
                  <a:pt x="13133" y="15799"/>
                  <a:pt x="13180" y="15806"/>
                </a:cubicBezTo>
                <a:cubicBezTo>
                  <a:pt x="13227" y="15814"/>
                  <a:pt x="13873" y="15658"/>
                  <a:pt x="14613" y="15459"/>
                </a:cubicBezTo>
                <a:cubicBezTo>
                  <a:pt x="15113" y="15324"/>
                  <a:pt x="15454" y="15239"/>
                  <a:pt x="15701" y="15188"/>
                </a:cubicBezTo>
                <a:cubicBezTo>
                  <a:pt x="15695" y="15176"/>
                  <a:pt x="15698" y="15164"/>
                  <a:pt x="15711" y="15154"/>
                </a:cubicBezTo>
                <a:cubicBezTo>
                  <a:pt x="15730" y="15137"/>
                  <a:pt x="15855" y="15135"/>
                  <a:pt x="16001" y="15138"/>
                </a:cubicBezTo>
                <a:cubicBezTo>
                  <a:pt x="16093" y="15127"/>
                  <a:pt x="16170" y="15124"/>
                  <a:pt x="16226" y="15131"/>
                </a:cubicBezTo>
                <a:cubicBezTo>
                  <a:pt x="16938" y="15225"/>
                  <a:pt x="17161" y="14852"/>
                  <a:pt x="16532" y="14619"/>
                </a:cubicBezTo>
                <a:cubicBezTo>
                  <a:pt x="16330" y="14544"/>
                  <a:pt x="15942" y="14389"/>
                  <a:pt x="15672" y="14276"/>
                </a:cubicBezTo>
                <a:cubicBezTo>
                  <a:pt x="15081" y="14028"/>
                  <a:pt x="14681" y="13964"/>
                  <a:pt x="13720" y="13964"/>
                </a:cubicBezTo>
                <a:cubicBezTo>
                  <a:pt x="13646" y="13964"/>
                  <a:pt x="13571" y="13959"/>
                  <a:pt x="13494" y="13958"/>
                </a:cubicBezTo>
                <a:cubicBezTo>
                  <a:pt x="13163" y="13958"/>
                  <a:pt x="12802" y="13941"/>
                  <a:pt x="12589" y="13901"/>
                </a:cubicBezTo>
                <a:cubicBezTo>
                  <a:pt x="12390" y="13871"/>
                  <a:pt x="12122" y="13841"/>
                  <a:pt x="11973" y="13834"/>
                </a:cubicBezTo>
                <a:cubicBezTo>
                  <a:pt x="11806" y="13826"/>
                  <a:pt x="11698" y="13812"/>
                  <a:pt x="11633" y="13791"/>
                </a:cubicBezTo>
                <a:cubicBezTo>
                  <a:pt x="11619" y="13788"/>
                  <a:pt x="11607" y="13784"/>
                  <a:pt x="11597" y="13780"/>
                </a:cubicBezTo>
                <a:cubicBezTo>
                  <a:pt x="11596" y="13779"/>
                  <a:pt x="11595" y="13779"/>
                  <a:pt x="11594" y="13779"/>
                </a:cubicBezTo>
                <a:cubicBezTo>
                  <a:pt x="11548" y="13761"/>
                  <a:pt x="11542" y="13740"/>
                  <a:pt x="11580" y="13715"/>
                </a:cubicBezTo>
                <a:cubicBezTo>
                  <a:pt x="11585" y="13712"/>
                  <a:pt x="11590" y="13708"/>
                  <a:pt x="11597" y="13705"/>
                </a:cubicBezTo>
                <a:cubicBezTo>
                  <a:pt x="11646" y="13671"/>
                  <a:pt x="11752" y="13632"/>
                  <a:pt x="11923" y="13589"/>
                </a:cubicBezTo>
                <a:cubicBezTo>
                  <a:pt x="12175" y="13525"/>
                  <a:pt x="12462" y="13472"/>
                  <a:pt x="12562" y="13472"/>
                </a:cubicBezTo>
                <a:cubicBezTo>
                  <a:pt x="12663" y="13472"/>
                  <a:pt x="12835" y="13447"/>
                  <a:pt x="12946" y="13416"/>
                </a:cubicBezTo>
                <a:cubicBezTo>
                  <a:pt x="13094" y="13375"/>
                  <a:pt x="13230" y="13383"/>
                  <a:pt x="13468" y="13448"/>
                </a:cubicBezTo>
                <a:cubicBezTo>
                  <a:pt x="13595" y="13482"/>
                  <a:pt x="13700" y="13501"/>
                  <a:pt x="13818" y="13506"/>
                </a:cubicBezTo>
                <a:cubicBezTo>
                  <a:pt x="13873" y="13503"/>
                  <a:pt x="13924" y="13496"/>
                  <a:pt x="13978" y="13496"/>
                </a:cubicBezTo>
                <a:cubicBezTo>
                  <a:pt x="14016" y="13496"/>
                  <a:pt x="14028" y="13499"/>
                  <a:pt x="14060" y="13500"/>
                </a:cubicBezTo>
                <a:cubicBezTo>
                  <a:pt x="14125" y="13495"/>
                  <a:pt x="14192" y="13489"/>
                  <a:pt x="14275" y="13480"/>
                </a:cubicBezTo>
                <a:cubicBezTo>
                  <a:pt x="14543" y="13450"/>
                  <a:pt x="14809" y="13446"/>
                  <a:pt x="14867" y="13470"/>
                </a:cubicBezTo>
                <a:cubicBezTo>
                  <a:pt x="14926" y="13494"/>
                  <a:pt x="15138" y="13527"/>
                  <a:pt x="15339" y="13542"/>
                </a:cubicBezTo>
                <a:cubicBezTo>
                  <a:pt x="15372" y="13545"/>
                  <a:pt x="15466" y="13555"/>
                  <a:pt x="15512" y="13559"/>
                </a:cubicBezTo>
                <a:cubicBezTo>
                  <a:pt x="15602" y="13553"/>
                  <a:pt x="15682" y="13554"/>
                  <a:pt x="15701" y="13570"/>
                </a:cubicBezTo>
                <a:cubicBezTo>
                  <a:pt x="15704" y="13573"/>
                  <a:pt x="15721" y="13576"/>
                  <a:pt x="15730" y="13579"/>
                </a:cubicBezTo>
                <a:cubicBezTo>
                  <a:pt x="15949" y="13599"/>
                  <a:pt x="16148" y="13616"/>
                  <a:pt x="16381" y="13640"/>
                </a:cubicBezTo>
                <a:cubicBezTo>
                  <a:pt x="17431" y="13746"/>
                  <a:pt x="18066" y="13642"/>
                  <a:pt x="17884" y="13394"/>
                </a:cubicBezTo>
                <a:cubicBezTo>
                  <a:pt x="17852" y="13350"/>
                  <a:pt x="17583" y="13277"/>
                  <a:pt x="17287" y="13231"/>
                </a:cubicBezTo>
                <a:cubicBezTo>
                  <a:pt x="16991" y="13186"/>
                  <a:pt x="16563" y="13100"/>
                  <a:pt x="16336" y="13039"/>
                </a:cubicBezTo>
                <a:cubicBezTo>
                  <a:pt x="16109" y="12978"/>
                  <a:pt x="15848" y="12928"/>
                  <a:pt x="15759" y="12928"/>
                </a:cubicBezTo>
                <a:cubicBezTo>
                  <a:pt x="15669" y="12928"/>
                  <a:pt x="15499" y="12893"/>
                  <a:pt x="15382" y="12850"/>
                </a:cubicBezTo>
                <a:cubicBezTo>
                  <a:pt x="15266" y="12807"/>
                  <a:pt x="15010" y="12765"/>
                  <a:pt x="14812" y="12755"/>
                </a:cubicBezTo>
                <a:cubicBezTo>
                  <a:pt x="14371" y="12733"/>
                  <a:pt x="14367" y="12659"/>
                  <a:pt x="14803" y="12526"/>
                </a:cubicBezTo>
                <a:cubicBezTo>
                  <a:pt x="15045" y="12452"/>
                  <a:pt x="15408" y="12423"/>
                  <a:pt x="15850" y="12430"/>
                </a:cubicBezTo>
                <a:cubicBezTo>
                  <a:pt x="15872" y="12384"/>
                  <a:pt x="15962" y="12379"/>
                  <a:pt x="16116" y="12431"/>
                </a:cubicBezTo>
                <a:cubicBezTo>
                  <a:pt x="16118" y="12432"/>
                  <a:pt x="16122" y="12433"/>
                  <a:pt x="16125" y="12434"/>
                </a:cubicBezTo>
                <a:cubicBezTo>
                  <a:pt x="16320" y="12443"/>
                  <a:pt x="16527" y="12460"/>
                  <a:pt x="16748" y="12482"/>
                </a:cubicBezTo>
                <a:cubicBezTo>
                  <a:pt x="16825" y="12490"/>
                  <a:pt x="16902" y="12495"/>
                  <a:pt x="16978" y="12500"/>
                </a:cubicBezTo>
                <a:cubicBezTo>
                  <a:pt x="17128" y="12503"/>
                  <a:pt x="17209" y="12509"/>
                  <a:pt x="17429" y="12510"/>
                </a:cubicBezTo>
                <a:cubicBezTo>
                  <a:pt x="17512" y="12511"/>
                  <a:pt x="17570" y="12512"/>
                  <a:pt x="17649" y="12512"/>
                </a:cubicBezTo>
                <a:cubicBezTo>
                  <a:pt x="18244" y="12491"/>
                  <a:pt x="18679" y="12383"/>
                  <a:pt x="18679" y="12216"/>
                </a:cubicBezTo>
                <a:cubicBezTo>
                  <a:pt x="18679" y="12106"/>
                  <a:pt x="18381" y="12016"/>
                  <a:pt x="17845" y="11965"/>
                </a:cubicBezTo>
                <a:cubicBezTo>
                  <a:pt x="17702" y="11951"/>
                  <a:pt x="17294" y="11889"/>
                  <a:pt x="16940" y="11828"/>
                </a:cubicBezTo>
                <a:cubicBezTo>
                  <a:pt x="16407" y="11734"/>
                  <a:pt x="16127" y="11720"/>
                  <a:pt x="15322" y="11744"/>
                </a:cubicBezTo>
                <a:cubicBezTo>
                  <a:pt x="14331" y="11772"/>
                  <a:pt x="14089" y="11798"/>
                  <a:pt x="13001" y="11996"/>
                </a:cubicBezTo>
                <a:cubicBezTo>
                  <a:pt x="12662" y="12058"/>
                  <a:pt x="12293" y="12109"/>
                  <a:pt x="12179" y="12109"/>
                </a:cubicBezTo>
                <a:cubicBezTo>
                  <a:pt x="12065" y="12109"/>
                  <a:pt x="11748" y="12181"/>
                  <a:pt x="11474" y="12269"/>
                </a:cubicBezTo>
                <a:cubicBezTo>
                  <a:pt x="11201" y="12357"/>
                  <a:pt x="10950" y="12415"/>
                  <a:pt x="10916" y="12398"/>
                </a:cubicBezTo>
                <a:cubicBezTo>
                  <a:pt x="10819" y="12347"/>
                  <a:pt x="10904" y="12141"/>
                  <a:pt x="11050" y="11960"/>
                </a:cubicBezTo>
                <a:cubicBezTo>
                  <a:pt x="11040" y="11953"/>
                  <a:pt x="11029" y="11946"/>
                  <a:pt x="11026" y="11938"/>
                </a:cubicBezTo>
                <a:cubicBezTo>
                  <a:pt x="11004" y="11876"/>
                  <a:pt x="11128" y="11800"/>
                  <a:pt x="11268" y="11754"/>
                </a:cubicBezTo>
                <a:cubicBezTo>
                  <a:pt x="11274" y="11750"/>
                  <a:pt x="11279" y="11744"/>
                  <a:pt x="11285" y="11740"/>
                </a:cubicBezTo>
                <a:cubicBezTo>
                  <a:pt x="11449" y="11641"/>
                  <a:pt x="11582" y="11526"/>
                  <a:pt x="11582" y="11484"/>
                </a:cubicBezTo>
                <a:cubicBezTo>
                  <a:pt x="11582" y="11441"/>
                  <a:pt x="11723" y="11364"/>
                  <a:pt x="11894" y="11311"/>
                </a:cubicBezTo>
                <a:cubicBezTo>
                  <a:pt x="12233" y="11207"/>
                  <a:pt x="12524" y="10894"/>
                  <a:pt x="12524" y="10634"/>
                </a:cubicBezTo>
                <a:cubicBezTo>
                  <a:pt x="12524" y="10538"/>
                  <a:pt x="12588" y="10456"/>
                  <a:pt x="12680" y="10438"/>
                </a:cubicBezTo>
                <a:cubicBezTo>
                  <a:pt x="12766" y="10420"/>
                  <a:pt x="12835" y="10348"/>
                  <a:pt x="12835" y="10278"/>
                </a:cubicBezTo>
                <a:cubicBezTo>
                  <a:pt x="12835" y="10205"/>
                  <a:pt x="12926" y="10124"/>
                  <a:pt x="13044" y="10091"/>
                </a:cubicBezTo>
                <a:cubicBezTo>
                  <a:pt x="13413" y="9988"/>
                  <a:pt x="13703" y="9609"/>
                  <a:pt x="13712" y="9219"/>
                </a:cubicBezTo>
                <a:cubicBezTo>
                  <a:pt x="13721" y="8880"/>
                  <a:pt x="13711" y="8864"/>
                  <a:pt x="13473" y="8864"/>
                </a:cubicBezTo>
                <a:close/>
              </a:path>
            </a:pathLst>
          </a:custGeom>
          <a:ln w="12700">
            <a:miter lim="400000"/>
          </a:ln>
        </p:spPr>
      </p:pic>
      <p:sp>
        <p:nvSpPr>
          <p:cNvPr id="279"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280"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pic>
        <p:nvPicPr>
          <p:cNvPr id="281" name="Picture 28" descr="Picture 2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932264" y="-372929"/>
            <a:ext cx="2036259" cy="1800994"/>
          </a:xfrm>
          <a:prstGeom prst="rect">
            <a:avLst/>
          </a:prstGeom>
          <a:ln w="12700">
            <a:miter lim="400000"/>
          </a:ln>
        </p:spPr>
      </p:pic>
      <p:sp>
        <p:nvSpPr>
          <p:cNvPr id="282" name="TextBox 30"/>
          <p:cNvSpPr txBox="1"/>
          <p:nvPr/>
        </p:nvSpPr>
        <p:spPr>
          <a:xfrm>
            <a:off x="3589322" y="1503513"/>
            <a:ext cx="8325881" cy="476885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marL="240631" indent="-240631" algn="just">
              <a:lnSpc>
                <a:spcPct val="130000"/>
              </a:lnSpc>
              <a:buSzPct val="60000"/>
              <a:buBlip>
                <a:blip r:embed="rId4"/>
              </a:buBlip>
              <a:defRPr sz="2400">
                <a:solidFill>
                  <a:srgbClr val="0A1F61"/>
                </a:solidFill>
                <a:latin typeface="Tajawal ExtraBold"/>
                <a:ea typeface="Tajawal ExtraBold"/>
                <a:cs typeface="Tajawal ExtraBold"/>
                <a:sym typeface="Tajawal ExtraBold"/>
              </a:defRPr>
            </a:pPr>
            <a:r>
              <a:t>Online chat bots, which interpret users' questions and provide answers akin to human customer service representatives, are powered by AI.</a:t>
            </a:r>
          </a:p>
          <a:p>
            <a:pPr marL="240631" indent="-240631" algn="just">
              <a:lnSpc>
                <a:spcPct val="130000"/>
              </a:lnSpc>
              <a:buSzPct val="60000"/>
              <a:buBlip>
                <a:blip r:embed="rId4"/>
              </a:buBlip>
              <a:defRPr sz="2400">
                <a:solidFill>
                  <a:srgbClr val="0A1F61"/>
                </a:solidFill>
                <a:latin typeface="Tajawal ExtraBold"/>
                <a:ea typeface="Tajawal ExtraBold"/>
                <a:cs typeface="Tajawal ExtraBold"/>
                <a:sym typeface="Tajawal ExtraBold"/>
              </a:defRPr>
            </a:pPr>
            <a:r>
              <a:t>Google search and Facebook's content recommendation algorithm rely on AI, while Amazon suggests books, Netflix recommends movies, and Spotify creates playlists using AI.</a:t>
            </a:r>
          </a:p>
          <a:p>
            <a:pPr marL="240631" indent="-240631" algn="just">
              <a:lnSpc>
                <a:spcPct val="130000"/>
              </a:lnSpc>
              <a:buSzPct val="60000"/>
              <a:buBlip>
                <a:blip r:embed="rId4"/>
              </a:buBlip>
              <a:defRPr sz="2400">
                <a:solidFill>
                  <a:srgbClr val="0A1F61"/>
                </a:solidFill>
                <a:latin typeface="Tajawal ExtraBold"/>
                <a:ea typeface="Tajawal ExtraBold"/>
                <a:cs typeface="Tajawal ExtraBold"/>
                <a:sym typeface="Tajawal ExtraBold"/>
              </a:defRPr>
            </a:pPr>
            <a:r>
              <a:t>Google's search engine incorporates AI-based language translation, and this technology is widely available in other services.</a:t>
            </a:r>
          </a:p>
        </p:txBody>
      </p:sp>
      <p:sp>
        <p:nvSpPr>
          <p:cNvPr id="283"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endParaRPr/>
          </a:p>
        </p:txBody>
      </p:sp>
      <p:sp>
        <p:nvSpPr>
          <p:cNvPr id="284"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r>
              <a:t>Lecture</a:t>
            </a:r>
          </a:p>
        </p:txBody>
      </p:sp>
      <p:sp>
        <p:nvSpPr>
          <p:cNvPr id="285"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4400" b="1">
                <a:solidFill>
                  <a:srgbClr val="FAC748"/>
                </a:solidFill>
                <a:latin typeface="Tajawal Medium"/>
                <a:ea typeface="Tajawal Medium"/>
                <a:cs typeface="Tajawal Medium"/>
                <a:sym typeface="Tajawal Medium"/>
              </a:defRPr>
            </a:lvl1pPr>
          </a:lstStyle>
          <a:p>
            <a:r>
              <a:t>03</a:t>
            </a:r>
          </a:p>
        </p:txBody>
      </p:sp>
      <p:pic>
        <p:nvPicPr>
          <p:cNvPr id="286" name="Graphic 35" descr="Graphic 35"/>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48607" y="6056614"/>
            <a:ext cx="2167472" cy="591662"/>
          </a:xfrm>
          <a:prstGeom prst="rect">
            <a:avLst/>
          </a:prstGeom>
          <a:ln w="12700">
            <a:miter lim="400000"/>
          </a:ln>
        </p:spPr>
      </p:pic>
      <p:pic>
        <p:nvPicPr>
          <p:cNvPr id="287" name="Graphic 36" descr="Graphic 36"/>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0178166" y="6347811"/>
            <a:ext cx="1879650" cy="309234"/>
          </a:xfrm>
          <a:prstGeom prst="rect">
            <a:avLst/>
          </a:prstGeom>
          <a:ln w="12700">
            <a:miter lim="400000"/>
          </a:ln>
        </p:spPr>
      </p:pic>
      <p:sp>
        <p:nvSpPr>
          <p:cNvPr id="288" name="Slide Number"/>
          <p:cNvSpPr txBox="1">
            <a:spLocks noGrp="1"/>
          </p:cNvSpPr>
          <p:nvPr>
            <p:ph type="sldNum" sz="quarter" idx="2"/>
          </p:nvPr>
        </p:nvSpPr>
        <p:spPr>
          <a:xfrm>
            <a:off x="9260227" y="6490651"/>
            <a:ext cx="2844801" cy="368301"/>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9</a:t>
            </a:fld>
            <a:endParaRPr/>
          </a:p>
        </p:txBody>
      </p:sp>
    </p:spTree>
  </p:cSld>
  <p:clrMapOvr>
    <a:masterClrMapping/>
  </p:clrMapOvr>
  <mc:AlternateContent xmlns:mc="http://schemas.openxmlformats.org/markup-compatibility/2006" xmlns:p14="http://schemas.microsoft.com/office/powerpoint/2010/main">
    <mc:Choice Requires="p14">
      <p:transition spd="slow">
        <p:dissolve/>
      </p:transition>
    </mc:Choice>
    <mc:Fallback xmlns:a14="http://schemas.microsoft.com/office/drawing/2010/main" xmlns:m="http://schemas.openxmlformats.org/officeDocument/2006/math"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0" name="TextBox 24"/>
          <p:cNvSpPr txBox="1"/>
          <p:nvPr/>
        </p:nvSpPr>
        <p:spPr>
          <a:xfrm>
            <a:off x="4134524" y="265914"/>
            <a:ext cx="7018223" cy="4470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INTRODUCTION TO AI IN DIGITAL LAW</a:t>
            </a:r>
          </a:p>
        </p:txBody>
      </p:sp>
      <p:sp>
        <p:nvSpPr>
          <p:cNvPr id="291" name="Rectangle 27"/>
          <p:cNvSpPr/>
          <p:nvPr/>
        </p:nvSpPr>
        <p:spPr>
          <a:xfrm>
            <a:off x="31353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endParaRPr/>
          </a:p>
        </p:txBody>
      </p:sp>
      <p:sp>
        <p:nvSpPr>
          <p:cNvPr id="292" name="TextBox 24"/>
          <p:cNvSpPr txBox="1"/>
          <p:nvPr/>
        </p:nvSpPr>
        <p:spPr>
          <a:xfrm>
            <a:off x="4134524" y="842810"/>
            <a:ext cx="7018223" cy="8026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b. IMPORTANCE &amp; APPLICATION OF AI IN LEGAL FIELD</a:t>
            </a:r>
          </a:p>
        </p:txBody>
      </p:sp>
      <p:pic>
        <p:nvPicPr>
          <p:cNvPr id="293" name="UM-Today-Rise-of-the-machine-age-II-review-opt-1.jpeg" descr="UM-Today-Rise-of-the-machine-age-II-review-opt-1.jpeg"/>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a:xfrm>
            <a:off x="-294345" y="-1"/>
            <a:ext cx="3577942" cy="6858001"/>
          </a:xfrm>
          <a:prstGeom prst="rect">
            <a:avLst/>
          </a:prstGeom>
          <a:ln w="12700">
            <a:miter lim="400000"/>
          </a:ln>
        </p:spPr>
      </p:pic>
      <p:sp>
        <p:nvSpPr>
          <p:cNvPr id="29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29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pic>
        <p:nvPicPr>
          <p:cNvPr id="296" name="Picture 28" descr="Picture 2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932264" y="-372929"/>
            <a:ext cx="2036259" cy="1800994"/>
          </a:xfrm>
          <a:prstGeom prst="rect">
            <a:avLst/>
          </a:prstGeom>
          <a:ln w="12700">
            <a:miter lim="400000"/>
          </a:ln>
        </p:spPr>
      </p:pic>
      <p:sp>
        <p:nvSpPr>
          <p:cNvPr id="297" name="TextBox 30"/>
          <p:cNvSpPr txBox="1"/>
          <p:nvPr/>
        </p:nvSpPr>
        <p:spPr>
          <a:xfrm>
            <a:off x="3589322" y="1695292"/>
            <a:ext cx="8325881" cy="45847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algn="just">
              <a:lnSpc>
                <a:spcPct val="140000"/>
              </a:lnSpc>
              <a:defRPr sz="2400">
                <a:solidFill>
                  <a:srgbClr val="0A1F61"/>
                </a:solidFill>
                <a:latin typeface="Tajawal ExtraBold"/>
                <a:ea typeface="Tajawal ExtraBold"/>
                <a:cs typeface="Tajawal ExtraBold"/>
                <a:sym typeface="Tajawal ExtraBold"/>
              </a:defRPr>
            </a:pPr>
            <a:r>
              <a:t>The realm of digital legal tools has progressed far beyond the pioneering days of Westlaw and LexisNexis, as artificial intelligence (AI) now introduces new instruments that not only enhance efficiency but also catalyze a transformative leap within the legal profession.</a:t>
            </a:r>
          </a:p>
          <a:p>
            <a:pPr algn="just">
              <a:lnSpc>
                <a:spcPct val="140000"/>
              </a:lnSpc>
              <a:defRPr sz="2400">
                <a:solidFill>
                  <a:srgbClr val="0A1F61"/>
                </a:solidFill>
                <a:latin typeface="Tajawal ExtraBold"/>
                <a:ea typeface="Tajawal ExtraBold"/>
                <a:cs typeface="Tajawal ExtraBold"/>
                <a:sym typeface="Tajawal ExtraBold"/>
              </a:defRPr>
            </a:pPr>
            <a:r>
              <a:t>Presently, the most advanced AI tools on the market primarily rely on two distinct technologies, either individually or in combination: </a:t>
            </a:r>
            <a:r>
              <a:rPr i="1">
                <a:solidFill>
                  <a:srgbClr val="674653"/>
                </a:solidFill>
              </a:rPr>
              <a:t>Natural Language Processing (NLP)</a:t>
            </a:r>
            <a:r>
              <a:t> and </a:t>
            </a:r>
            <a:r>
              <a:rPr i="1">
                <a:solidFill>
                  <a:srgbClr val="674653"/>
                </a:solidFill>
              </a:rPr>
              <a:t>Automation</a:t>
            </a:r>
            <a:r>
              <a:t>.</a:t>
            </a:r>
          </a:p>
        </p:txBody>
      </p:sp>
      <p:sp>
        <p:nvSpPr>
          <p:cNvPr id="298"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endParaRPr/>
          </a:p>
        </p:txBody>
      </p:sp>
      <p:sp>
        <p:nvSpPr>
          <p:cNvPr id="299"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r>
              <a:t>Lecture</a:t>
            </a:r>
          </a:p>
        </p:txBody>
      </p:sp>
      <p:sp>
        <p:nvSpPr>
          <p:cNvPr id="300"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4400" b="1">
                <a:solidFill>
                  <a:srgbClr val="FAC748"/>
                </a:solidFill>
                <a:latin typeface="Tajawal Medium"/>
                <a:ea typeface="Tajawal Medium"/>
                <a:cs typeface="Tajawal Medium"/>
                <a:sym typeface="Tajawal Medium"/>
              </a:defRPr>
            </a:lvl1pPr>
          </a:lstStyle>
          <a:p>
            <a:r>
              <a:t>03</a:t>
            </a:r>
          </a:p>
        </p:txBody>
      </p:sp>
      <p:pic>
        <p:nvPicPr>
          <p:cNvPr id="301" name="Graphic 35" descr="Graphic 35"/>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122827" y="6206597"/>
            <a:ext cx="2167471" cy="591662"/>
          </a:xfrm>
          <a:prstGeom prst="rect">
            <a:avLst/>
          </a:prstGeom>
          <a:ln w="12700">
            <a:miter lim="400000"/>
          </a:ln>
        </p:spPr>
      </p:pic>
      <p:pic>
        <p:nvPicPr>
          <p:cNvPr id="302" name="Graphic 36" descr="Graphic 36"/>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0178166" y="6347811"/>
            <a:ext cx="1879650" cy="309234"/>
          </a:xfrm>
          <a:prstGeom prst="rect">
            <a:avLst/>
          </a:prstGeom>
          <a:ln w="12700">
            <a:miter lim="400000"/>
          </a:ln>
        </p:spPr>
      </p:pic>
      <p:sp>
        <p:nvSpPr>
          <p:cNvPr id="303" name="Slide Number"/>
          <p:cNvSpPr txBox="1">
            <a:spLocks noGrp="1"/>
          </p:cNvSpPr>
          <p:nvPr>
            <p:ph type="sldNum" sz="quarter" idx="2"/>
          </p:nvPr>
        </p:nvSpPr>
        <p:spPr>
          <a:xfrm>
            <a:off x="9229191" y="6513598"/>
            <a:ext cx="2844801" cy="368301"/>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10</a:t>
            </a:fld>
            <a:endParaRPr/>
          </a:p>
        </p:txBody>
      </p:sp>
    </p:spTree>
  </p:cSld>
  <p:clrMapOvr>
    <a:masterClrMapping/>
  </p:clrMapOvr>
  <mc:AlternateContent xmlns:mc="http://schemas.openxmlformats.org/markup-compatibility/2006" xmlns:p14="http://schemas.microsoft.com/office/powerpoint/2010/main">
    <mc:Choice Requires="p14">
      <p:transition spd="slow">
        <p:dissolve/>
      </p:transition>
    </mc:Choice>
    <mc:Fallback xmlns:a14="http://schemas.microsoft.com/office/drawing/2010/main" xmlns:m="http://schemas.openxmlformats.org/officeDocument/2006/math"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5" name="TextBox 24"/>
          <p:cNvSpPr txBox="1"/>
          <p:nvPr/>
        </p:nvSpPr>
        <p:spPr>
          <a:xfrm>
            <a:off x="4134524" y="265914"/>
            <a:ext cx="7018223" cy="4470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INTRODUCTION TO AI IN DIGITAL LAW</a:t>
            </a:r>
          </a:p>
        </p:txBody>
      </p:sp>
      <p:sp>
        <p:nvSpPr>
          <p:cNvPr id="306" name="Rectangle 27"/>
          <p:cNvSpPr/>
          <p:nvPr/>
        </p:nvSpPr>
        <p:spPr>
          <a:xfrm>
            <a:off x="31353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endParaRPr/>
          </a:p>
        </p:txBody>
      </p:sp>
      <p:sp>
        <p:nvSpPr>
          <p:cNvPr id="307" name="TextBox 24"/>
          <p:cNvSpPr txBox="1"/>
          <p:nvPr/>
        </p:nvSpPr>
        <p:spPr>
          <a:xfrm>
            <a:off x="4134524" y="842810"/>
            <a:ext cx="7018223" cy="8026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b. IMPORTANCE &amp; APPLICATION OF AI IN LEGAL FIELD</a:t>
            </a:r>
          </a:p>
        </p:txBody>
      </p:sp>
      <p:pic>
        <p:nvPicPr>
          <p:cNvPr id="308" name="UM-Today-Rise-of-the-machine-age-II-review-opt-1.jpeg" descr="UM-Today-Rise-of-the-machine-age-II-review-opt-1.jpeg"/>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a:xfrm>
            <a:off x="-294345" y="-1"/>
            <a:ext cx="3577942" cy="6858001"/>
          </a:xfrm>
          <a:prstGeom prst="rect">
            <a:avLst/>
          </a:prstGeom>
          <a:ln w="12700">
            <a:miter lim="400000"/>
          </a:ln>
        </p:spPr>
      </p:pic>
      <p:sp>
        <p:nvSpPr>
          <p:cNvPr id="309"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310"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pic>
        <p:nvPicPr>
          <p:cNvPr id="311" name="Picture 28" descr="Picture 2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932264" y="-372929"/>
            <a:ext cx="2036259" cy="1800994"/>
          </a:xfrm>
          <a:prstGeom prst="rect">
            <a:avLst/>
          </a:prstGeom>
          <a:ln w="12700">
            <a:miter lim="400000"/>
          </a:ln>
        </p:spPr>
      </p:pic>
      <p:sp>
        <p:nvSpPr>
          <p:cNvPr id="312" name="TextBox 30"/>
          <p:cNvSpPr txBox="1"/>
          <p:nvPr/>
        </p:nvSpPr>
        <p:spPr>
          <a:xfrm>
            <a:off x="3589322" y="1949292"/>
            <a:ext cx="8325881" cy="399542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algn="just">
              <a:lnSpc>
                <a:spcPct val="160000"/>
              </a:lnSpc>
              <a:defRPr sz="2400">
                <a:solidFill>
                  <a:srgbClr val="0A1F61"/>
                </a:solidFill>
                <a:latin typeface="Tajawal ExtraBold"/>
                <a:ea typeface="Tajawal ExtraBold"/>
                <a:cs typeface="Tajawal ExtraBold"/>
                <a:sym typeface="Tajawal ExtraBold"/>
              </a:defRPr>
            </a:pPr>
            <a:r>
              <a:rPr i="1">
                <a:solidFill>
                  <a:srgbClr val="674653"/>
                </a:solidFill>
              </a:rPr>
              <a:t>Natural Language Processing</a:t>
            </a:r>
            <a:r>
              <a:t> involves the ability to comprehend language in its natural form, be it a legal contract or a spoken question. Recent advancements in computer power have enabled cutting-edge machine learning tools to utilize statistical pattern recognition techniques and generate their own rules, known as "predictive algorithms," through vast amounts of examples.</a:t>
            </a:r>
          </a:p>
        </p:txBody>
      </p:sp>
      <p:sp>
        <p:nvSpPr>
          <p:cNvPr id="313"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endParaRPr/>
          </a:p>
        </p:txBody>
      </p:sp>
      <p:sp>
        <p:nvSpPr>
          <p:cNvPr id="314"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r>
              <a:t>Lecture</a:t>
            </a:r>
          </a:p>
        </p:txBody>
      </p:sp>
      <p:sp>
        <p:nvSpPr>
          <p:cNvPr id="315"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4400" b="1">
                <a:solidFill>
                  <a:srgbClr val="FAC748"/>
                </a:solidFill>
                <a:latin typeface="Tajawal Medium"/>
                <a:ea typeface="Tajawal Medium"/>
                <a:cs typeface="Tajawal Medium"/>
                <a:sym typeface="Tajawal Medium"/>
              </a:defRPr>
            </a:lvl1pPr>
          </a:lstStyle>
          <a:p>
            <a:r>
              <a:t>03</a:t>
            </a:r>
          </a:p>
        </p:txBody>
      </p:sp>
      <p:pic>
        <p:nvPicPr>
          <p:cNvPr id="316" name="Graphic 36" descr="Graphic 36"/>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178166" y="6347811"/>
            <a:ext cx="1879650" cy="309234"/>
          </a:xfrm>
          <a:prstGeom prst="rect">
            <a:avLst/>
          </a:prstGeom>
          <a:ln w="12700">
            <a:miter lim="400000"/>
          </a:ln>
        </p:spPr>
      </p:pic>
      <p:pic>
        <p:nvPicPr>
          <p:cNvPr id="317" name="Graphic 35" descr="Graphic 35"/>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122827" y="6206597"/>
            <a:ext cx="2167471" cy="591662"/>
          </a:xfrm>
          <a:prstGeom prst="rect">
            <a:avLst/>
          </a:prstGeom>
          <a:ln w="12700">
            <a:miter lim="400000"/>
          </a:ln>
        </p:spPr>
      </p:pic>
      <p:sp>
        <p:nvSpPr>
          <p:cNvPr id="318" name="Slide Number"/>
          <p:cNvSpPr txBox="1">
            <a:spLocks noGrp="1"/>
          </p:cNvSpPr>
          <p:nvPr>
            <p:ph type="sldNum" sz="quarter" idx="2"/>
          </p:nvPr>
        </p:nvSpPr>
        <p:spPr>
          <a:xfrm>
            <a:off x="9322299" y="6526230"/>
            <a:ext cx="2844801" cy="368301"/>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11</a:t>
            </a:fld>
            <a:endParaRPr/>
          </a:p>
        </p:txBody>
      </p:sp>
    </p:spTree>
  </p:cSld>
  <p:clrMapOvr>
    <a:masterClrMapping/>
  </p:clrMapOvr>
  <mc:AlternateContent xmlns:mc="http://schemas.openxmlformats.org/markup-compatibility/2006" xmlns:p14="http://schemas.microsoft.com/office/powerpoint/2010/main">
    <mc:Choice Requires="p14">
      <p:transition spd="slow">
        <p:dissolve/>
      </p:transition>
    </mc:Choice>
    <mc:Fallback xmlns:a14="http://schemas.microsoft.com/office/drawing/2010/main" xmlns:m="http://schemas.openxmlformats.org/officeDocument/2006/math"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0" name="TextBox 24"/>
          <p:cNvSpPr txBox="1"/>
          <p:nvPr/>
        </p:nvSpPr>
        <p:spPr>
          <a:xfrm>
            <a:off x="4134524" y="265914"/>
            <a:ext cx="7018223" cy="4470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INTRODUCTION TO AI IN DIGITAL LAW</a:t>
            </a:r>
          </a:p>
        </p:txBody>
      </p:sp>
      <p:sp>
        <p:nvSpPr>
          <p:cNvPr id="321" name="Rectangle 27"/>
          <p:cNvSpPr/>
          <p:nvPr/>
        </p:nvSpPr>
        <p:spPr>
          <a:xfrm>
            <a:off x="31353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endParaRPr/>
          </a:p>
        </p:txBody>
      </p:sp>
      <p:sp>
        <p:nvSpPr>
          <p:cNvPr id="322" name="TextBox 24"/>
          <p:cNvSpPr txBox="1"/>
          <p:nvPr/>
        </p:nvSpPr>
        <p:spPr>
          <a:xfrm>
            <a:off x="4134524" y="842810"/>
            <a:ext cx="7018223" cy="8026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b. IMPORTANCE &amp; APPLICATION OF AI IN LEGAL FIELD</a:t>
            </a:r>
          </a:p>
        </p:txBody>
      </p:sp>
      <p:pic>
        <p:nvPicPr>
          <p:cNvPr id="323" name="UM-Today-Rise-of-the-machine-age-II-review-opt-1.jpeg" descr="UM-Today-Rise-of-the-machine-age-II-review-opt-1.jpeg"/>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a:xfrm>
            <a:off x="-294345" y="-1"/>
            <a:ext cx="3577942" cy="6858001"/>
          </a:xfrm>
          <a:prstGeom prst="rect">
            <a:avLst/>
          </a:prstGeom>
          <a:ln w="12700">
            <a:miter lim="400000"/>
          </a:ln>
        </p:spPr>
      </p:pic>
      <p:sp>
        <p:nvSpPr>
          <p:cNvPr id="32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32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pic>
        <p:nvPicPr>
          <p:cNvPr id="326" name="Picture 28" descr="Picture 2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932264" y="-372929"/>
            <a:ext cx="2036259" cy="1800994"/>
          </a:xfrm>
          <a:prstGeom prst="rect">
            <a:avLst/>
          </a:prstGeom>
          <a:ln w="12700">
            <a:miter lim="400000"/>
          </a:ln>
        </p:spPr>
      </p:pic>
      <p:sp>
        <p:nvSpPr>
          <p:cNvPr id="327" name="TextBox 30"/>
          <p:cNvSpPr txBox="1"/>
          <p:nvPr/>
        </p:nvSpPr>
        <p:spPr>
          <a:xfrm>
            <a:off x="3589322" y="1974692"/>
            <a:ext cx="8325881" cy="399542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algn="just">
              <a:lnSpc>
                <a:spcPct val="160000"/>
              </a:lnSpc>
              <a:defRPr sz="2400">
                <a:solidFill>
                  <a:srgbClr val="0A1F61"/>
                </a:solidFill>
                <a:latin typeface="Tajawal ExtraBold"/>
                <a:ea typeface="Tajawal ExtraBold"/>
                <a:cs typeface="Tajawal ExtraBold"/>
                <a:sym typeface="Tajawal ExtraBold"/>
              </a:defRPr>
            </a:pPr>
            <a:r>
              <a:t>For instance, a system exposed to a collection of documents and their translations into another language can discern statistical patterns between them, allowing for translation without necessitating an understanding of individual word meanings or underlying grammar rules. Within the legal profession, </a:t>
            </a:r>
            <a:r>
              <a:rPr i="1">
                <a:solidFill>
                  <a:srgbClr val="674653"/>
                </a:solidFill>
              </a:rPr>
              <a:t>NLP</a:t>
            </a:r>
            <a:r>
              <a:t> is employed to extract key information from extensive document sets or for contract review.</a:t>
            </a:r>
          </a:p>
        </p:txBody>
      </p:sp>
      <p:sp>
        <p:nvSpPr>
          <p:cNvPr id="328"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endParaRPr/>
          </a:p>
        </p:txBody>
      </p:sp>
      <p:sp>
        <p:nvSpPr>
          <p:cNvPr id="329"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r>
              <a:t>Lecture</a:t>
            </a:r>
          </a:p>
        </p:txBody>
      </p:sp>
      <p:sp>
        <p:nvSpPr>
          <p:cNvPr id="330"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4400" b="1">
                <a:solidFill>
                  <a:srgbClr val="FAC748"/>
                </a:solidFill>
                <a:latin typeface="Tajawal Medium"/>
                <a:ea typeface="Tajawal Medium"/>
                <a:cs typeface="Tajawal Medium"/>
                <a:sym typeface="Tajawal Medium"/>
              </a:defRPr>
            </a:lvl1pPr>
          </a:lstStyle>
          <a:p>
            <a:r>
              <a:t>03</a:t>
            </a:r>
          </a:p>
        </p:txBody>
      </p:sp>
      <p:pic>
        <p:nvPicPr>
          <p:cNvPr id="331" name="Graphic 36" descr="Graphic 36"/>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178166" y="6347811"/>
            <a:ext cx="1879650" cy="309234"/>
          </a:xfrm>
          <a:prstGeom prst="rect">
            <a:avLst/>
          </a:prstGeom>
          <a:ln w="12700">
            <a:miter lim="400000"/>
          </a:ln>
        </p:spPr>
      </p:pic>
      <p:pic>
        <p:nvPicPr>
          <p:cNvPr id="332" name="Graphic 35" descr="Graphic 35"/>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122827" y="6206597"/>
            <a:ext cx="2167471" cy="591662"/>
          </a:xfrm>
          <a:prstGeom prst="rect">
            <a:avLst/>
          </a:prstGeom>
          <a:ln w="12700">
            <a:miter lim="400000"/>
          </a:ln>
        </p:spPr>
      </p:pic>
      <p:sp>
        <p:nvSpPr>
          <p:cNvPr id="333" name="Slide Number"/>
          <p:cNvSpPr txBox="1">
            <a:spLocks noGrp="1"/>
          </p:cNvSpPr>
          <p:nvPr>
            <p:ph type="sldNum" sz="quarter" idx="2"/>
          </p:nvPr>
        </p:nvSpPr>
        <p:spPr>
          <a:xfrm>
            <a:off x="9275745" y="6531923"/>
            <a:ext cx="2844801" cy="368301"/>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12</a:t>
            </a:fld>
            <a:endParaRPr/>
          </a:p>
        </p:txBody>
      </p:sp>
    </p:spTree>
  </p:cSld>
  <p:clrMapOvr>
    <a:masterClrMapping/>
  </p:clrMapOvr>
  <mc:AlternateContent xmlns:mc="http://schemas.openxmlformats.org/markup-compatibility/2006" xmlns:p14="http://schemas.microsoft.com/office/powerpoint/2010/main">
    <mc:Choice Requires="p14">
      <p:transition spd="slow">
        <p:dissolve/>
      </p:transition>
    </mc:Choice>
    <mc:Fallback xmlns:a14="http://schemas.microsoft.com/office/drawing/2010/main" xmlns:m="http://schemas.openxmlformats.org/officeDocument/2006/math"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5" name="TextBox 24"/>
          <p:cNvSpPr txBox="1"/>
          <p:nvPr/>
        </p:nvSpPr>
        <p:spPr>
          <a:xfrm>
            <a:off x="4134524" y="265914"/>
            <a:ext cx="7018223" cy="4470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INTRODUCTION TO AI IN DIGITAL LAW</a:t>
            </a:r>
          </a:p>
        </p:txBody>
      </p:sp>
      <p:sp>
        <p:nvSpPr>
          <p:cNvPr id="336" name="Rectangle 27"/>
          <p:cNvSpPr/>
          <p:nvPr/>
        </p:nvSpPr>
        <p:spPr>
          <a:xfrm>
            <a:off x="31353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endParaRPr/>
          </a:p>
        </p:txBody>
      </p:sp>
      <p:sp>
        <p:nvSpPr>
          <p:cNvPr id="337" name="TextBox 24"/>
          <p:cNvSpPr txBox="1"/>
          <p:nvPr/>
        </p:nvSpPr>
        <p:spPr>
          <a:xfrm>
            <a:off x="4134524" y="842810"/>
            <a:ext cx="7018223" cy="8026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b. IMPORTANCE &amp; APPLICATION OF AI IN LEGAL FIELD</a:t>
            </a:r>
          </a:p>
        </p:txBody>
      </p:sp>
      <p:pic>
        <p:nvPicPr>
          <p:cNvPr id="338" name="UM-Today-Rise-of-the-machine-age-II-review-opt-1.jpeg" descr="UM-Today-Rise-of-the-machine-age-II-review-opt-1.jpeg"/>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a:xfrm>
            <a:off x="-294345" y="-1"/>
            <a:ext cx="3577942" cy="6858001"/>
          </a:xfrm>
          <a:prstGeom prst="rect">
            <a:avLst/>
          </a:prstGeom>
          <a:ln w="12700">
            <a:miter lim="400000"/>
          </a:ln>
        </p:spPr>
      </p:pic>
      <p:sp>
        <p:nvSpPr>
          <p:cNvPr id="339"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340"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pic>
        <p:nvPicPr>
          <p:cNvPr id="341" name="Picture 28" descr="Picture 2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932264" y="-372929"/>
            <a:ext cx="2036259" cy="1800994"/>
          </a:xfrm>
          <a:prstGeom prst="rect">
            <a:avLst/>
          </a:prstGeom>
          <a:ln w="12700">
            <a:miter lim="400000"/>
          </a:ln>
        </p:spPr>
      </p:pic>
      <p:sp>
        <p:nvSpPr>
          <p:cNvPr id="342" name="TextBox 30"/>
          <p:cNvSpPr txBox="1"/>
          <p:nvPr/>
        </p:nvSpPr>
        <p:spPr>
          <a:xfrm>
            <a:off x="3589322" y="1619092"/>
            <a:ext cx="8354368" cy="45847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algn="just">
              <a:lnSpc>
                <a:spcPct val="140000"/>
              </a:lnSpc>
              <a:defRPr sz="2400">
                <a:solidFill>
                  <a:srgbClr val="0A1F61"/>
                </a:solidFill>
                <a:latin typeface="Tajawal ExtraBold"/>
                <a:ea typeface="Tajawal ExtraBold"/>
                <a:cs typeface="Tajawal ExtraBold"/>
                <a:sym typeface="Tajawal ExtraBold"/>
              </a:defRPr>
            </a:pPr>
            <a:r>
              <a:rPr i="1">
                <a:solidFill>
                  <a:srgbClr val="674653"/>
                </a:solidFill>
              </a:rPr>
              <a:t>Automation</a:t>
            </a:r>
            <a:r>
              <a:t>, on the other hand, revolves around technologies that execute tasks based on predefined rules. Many of these systems utilize decision trees, which are flowcharts featuring a series of questions. The answers to these questions determine the subsequent branches followed, ultimately leading to a conclusion or decision. Decision trees can be crafted by lawyers or algorithmically derived by computers based on training data. Such systems typically offer advice in specific matters or aid in document drafting.</a:t>
            </a:r>
          </a:p>
        </p:txBody>
      </p:sp>
      <p:sp>
        <p:nvSpPr>
          <p:cNvPr id="343"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endParaRPr/>
          </a:p>
        </p:txBody>
      </p:sp>
      <p:sp>
        <p:nvSpPr>
          <p:cNvPr id="344"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r>
              <a:t>Lecture</a:t>
            </a:r>
          </a:p>
        </p:txBody>
      </p:sp>
      <p:sp>
        <p:nvSpPr>
          <p:cNvPr id="345"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4400" b="1">
                <a:solidFill>
                  <a:srgbClr val="FAC748"/>
                </a:solidFill>
                <a:latin typeface="Tajawal Medium"/>
                <a:ea typeface="Tajawal Medium"/>
                <a:cs typeface="Tajawal Medium"/>
                <a:sym typeface="Tajawal Medium"/>
              </a:defRPr>
            </a:lvl1pPr>
          </a:lstStyle>
          <a:p>
            <a:r>
              <a:t>03</a:t>
            </a:r>
          </a:p>
        </p:txBody>
      </p:sp>
      <p:pic>
        <p:nvPicPr>
          <p:cNvPr id="346" name="Graphic 36" descr="Graphic 36"/>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178166" y="6347811"/>
            <a:ext cx="1879650" cy="309234"/>
          </a:xfrm>
          <a:prstGeom prst="rect">
            <a:avLst/>
          </a:prstGeom>
          <a:ln w="12700">
            <a:miter lim="400000"/>
          </a:ln>
        </p:spPr>
      </p:pic>
      <p:pic>
        <p:nvPicPr>
          <p:cNvPr id="347" name="Graphic 35" descr="Graphic 35"/>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122827" y="6206597"/>
            <a:ext cx="2167471" cy="591662"/>
          </a:xfrm>
          <a:prstGeom prst="rect">
            <a:avLst/>
          </a:prstGeom>
          <a:ln w="12700">
            <a:miter lim="400000"/>
          </a:ln>
        </p:spPr>
      </p:pic>
      <p:sp>
        <p:nvSpPr>
          <p:cNvPr id="348" name="Slide Number"/>
          <p:cNvSpPr txBox="1">
            <a:spLocks noGrp="1"/>
          </p:cNvSpPr>
          <p:nvPr>
            <p:ph type="sldNum" sz="quarter" idx="2"/>
          </p:nvPr>
        </p:nvSpPr>
        <p:spPr>
          <a:xfrm>
            <a:off x="9306781" y="6502427"/>
            <a:ext cx="2844801" cy="368301"/>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13</a:t>
            </a:fld>
            <a:endParaRPr/>
          </a:p>
        </p:txBody>
      </p:sp>
    </p:spTree>
  </p:cSld>
  <p:clrMapOvr>
    <a:masterClrMapping/>
  </p:clrMapOvr>
  <mc:AlternateContent xmlns:mc="http://schemas.openxmlformats.org/markup-compatibility/2006" xmlns:p14="http://schemas.microsoft.com/office/powerpoint/2010/main">
    <mc:Choice Requires="p14">
      <p:transition spd="slow">
        <p:dissolve/>
      </p:transition>
    </mc:Choice>
    <mc:Fallback xmlns:a14="http://schemas.microsoft.com/office/drawing/2010/main" xmlns:m="http://schemas.openxmlformats.org/officeDocument/2006/math"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0" name="TextBox 24"/>
          <p:cNvSpPr txBox="1"/>
          <p:nvPr/>
        </p:nvSpPr>
        <p:spPr>
          <a:xfrm>
            <a:off x="4134524" y="265914"/>
            <a:ext cx="7018223" cy="4470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INTRODUCTION TO AI IN DIGITAL LAW</a:t>
            </a:r>
          </a:p>
        </p:txBody>
      </p:sp>
      <p:sp>
        <p:nvSpPr>
          <p:cNvPr id="351" name="Rectangle 27"/>
          <p:cNvSpPr/>
          <p:nvPr/>
        </p:nvSpPr>
        <p:spPr>
          <a:xfrm>
            <a:off x="31353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endParaRPr/>
          </a:p>
        </p:txBody>
      </p:sp>
      <p:sp>
        <p:nvSpPr>
          <p:cNvPr id="352" name="TextBox 24"/>
          <p:cNvSpPr txBox="1"/>
          <p:nvPr/>
        </p:nvSpPr>
        <p:spPr>
          <a:xfrm>
            <a:off x="4134524" y="842810"/>
            <a:ext cx="7018223" cy="8026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b. IMPORTANCE &amp; APPLICATION OF AI IN LEGAL FIELD</a:t>
            </a:r>
          </a:p>
        </p:txBody>
      </p:sp>
      <p:pic>
        <p:nvPicPr>
          <p:cNvPr id="353" name="UM-Today-Rise-of-the-machine-age-II-review-opt-1.jpeg" descr="UM-Today-Rise-of-the-machine-age-II-review-opt-1.jpeg"/>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a:xfrm>
            <a:off x="-294345" y="-1"/>
            <a:ext cx="3577942" cy="6858001"/>
          </a:xfrm>
          <a:prstGeom prst="rect">
            <a:avLst/>
          </a:prstGeom>
          <a:ln w="12700">
            <a:miter lim="400000"/>
          </a:ln>
        </p:spPr>
      </p:pic>
      <p:sp>
        <p:nvSpPr>
          <p:cNvPr id="35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35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pic>
        <p:nvPicPr>
          <p:cNvPr id="356" name="Picture 28" descr="Picture 2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932264" y="-372929"/>
            <a:ext cx="2036259" cy="1800994"/>
          </a:xfrm>
          <a:prstGeom prst="rect">
            <a:avLst/>
          </a:prstGeom>
          <a:ln w="12700">
            <a:miter lim="400000"/>
          </a:ln>
        </p:spPr>
      </p:pic>
      <p:sp>
        <p:nvSpPr>
          <p:cNvPr id="357" name="TextBox 30"/>
          <p:cNvSpPr txBox="1"/>
          <p:nvPr/>
        </p:nvSpPr>
        <p:spPr>
          <a:xfrm>
            <a:off x="3589322" y="1606392"/>
            <a:ext cx="8325881" cy="45847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algn="just">
              <a:lnSpc>
                <a:spcPct val="140000"/>
              </a:lnSpc>
              <a:defRPr sz="2400">
                <a:solidFill>
                  <a:srgbClr val="0A1F61"/>
                </a:solidFill>
                <a:latin typeface="Tajawal ExtraBold"/>
                <a:ea typeface="Tajawal ExtraBold"/>
                <a:cs typeface="Tajawal ExtraBold"/>
                <a:sym typeface="Tajawal ExtraBold"/>
              </a:defRPr>
            </a:pPr>
            <a:r>
              <a:rPr i="1">
                <a:solidFill>
                  <a:srgbClr val="674653"/>
                </a:solidFill>
              </a:rPr>
              <a:t>Conversational interfaces and bots</a:t>
            </a:r>
            <a:r>
              <a:t> represent another stride in AI development. By combining natural language processing tools with automation tools, systems capable of understanding questions, extracting relevant information, navigating decision trees, and even generating initial drafts of required documents can be created. There is considerable emphasis in this domain on developing bots to address access to justice challenges or chatbot applications for dispensing simple advice.</a:t>
            </a:r>
          </a:p>
        </p:txBody>
      </p:sp>
      <p:sp>
        <p:nvSpPr>
          <p:cNvPr id="358"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endParaRPr/>
          </a:p>
        </p:txBody>
      </p:sp>
      <p:sp>
        <p:nvSpPr>
          <p:cNvPr id="359"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r>
              <a:t>Lecture</a:t>
            </a:r>
          </a:p>
        </p:txBody>
      </p:sp>
      <p:sp>
        <p:nvSpPr>
          <p:cNvPr id="360"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4400" b="1">
                <a:solidFill>
                  <a:srgbClr val="FAC748"/>
                </a:solidFill>
                <a:latin typeface="Tajawal Medium"/>
                <a:ea typeface="Tajawal Medium"/>
                <a:cs typeface="Tajawal Medium"/>
                <a:sym typeface="Tajawal Medium"/>
              </a:defRPr>
            </a:lvl1pPr>
          </a:lstStyle>
          <a:p>
            <a:r>
              <a:t>03</a:t>
            </a:r>
          </a:p>
        </p:txBody>
      </p:sp>
      <p:pic>
        <p:nvPicPr>
          <p:cNvPr id="361" name="Graphic 36" descr="Graphic 36"/>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178166" y="6347811"/>
            <a:ext cx="1879650" cy="309234"/>
          </a:xfrm>
          <a:prstGeom prst="rect">
            <a:avLst/>
          </a:prstGeom>
          <a:ln w="12700">
            <a:miter lim="400000"/>
          </a:ln>
        </p:spPr>
      </p:pic>
      <p:pic>
        <p:nvPicPr>
          <p:cNvPr id="362" name="Graphic 35" descr="Graphic 35"/>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122827" y="6206597"/>
            <a:ext cx="2167471" cy="591662"/>
          </a:xfrm>
          <a:prstGeom prst="rect">
            <a:avLst/>
          </a:prstGeom>
          <a:ln w="12700">
            <a:miter lim="400000"/>
          </a:ln>
        </p:spPr>
      </p:pic>
      <p:sp>
        <p:nvSpPr>
          <p:cNvPr id="363" name="Slide Number"/>
          <p:cNvSpPr txBox="1">
            <a:spLocks noGrp="1"/>
          </p:cNvSpPr>
          <p:nvPr>
            <p:ph type="sldNum" sz="quarter" idx="2"/>
          </p:nvPr>
        </p:nvSpPr>
        <p:spPr>
          <a:xfrm>
            <a:off x="9275745" y="6529116"/>
            <a:ext cx="2844801" cy="368301"/>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14</a:t>
            </a:fld>
            <a:endParaRPr/>
          </a:p>
        </p:txBody>
      </p:sp>
    </p:spTree>
  </p:cSld>
  <p:clrMapOvr>
    <a:masterClrMapping/>
  </p:clrMapOvr>
  <mc:AlternateContent xmlns:mc="http://schemas.openxmlformats.org/markup-compatibility/2006" xmlns:p14="http://schemas.microsoft.com/office/powerpoint/2010/main">
    <mc:Choice Requires="p14">
      <p:transition spd="slow">
        <p:dissolve/>
      </p:transition>
    </mc:Choice>
    <mc:Fallback xmlns:a14="http://schemas.microsoft.com/office/drawing/2010/main" xmlns:m="http://schemas.openxmlformats.org/officeDocument/2006/math"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5" name="TextBox 24"/>
          <p:cNvSpPr txBox="1"/>
          <p:nvPr/>
        </p:nvSpPr>
        <p:spPr>
          <a:xfrm>
            <a:off x="4134524" y="265914"/>
            <a:ext cx="7018223" cy="4470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INTRODUCTION TO AI IN DIGITAL LAW</a:t>
            </a:r>
          </a:p>
        </p:txBody>
      </p:sp>
      <p:sp>
        <p:nvSpPr>
          <p:cNvPr id="366" name="Rectangle 27"/>
          <p:cNvSpPr/>
          <p:nvPr/>
        </p:nvSpPr>
        <p:spPr>
          <a:xfrm>
            <a:off x="31353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endParaRPr/>
          </a:p>
        </p:txBody>
      </p:sp>
      <p:sp>
        <p:nvSpPr>
          <p:cNvPr id="367" name="TextBox 24"/>
          <p:cNvSpPr txBox="1"/>
          <p:nvPr/>
        </p:nvSpPr>
        <p:spPr>
          <a:xfrm>
            <a:off x="4134524" y="842810"/>
            <a:ext cx="7018223" cy="8026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b. IMPORTANCE &amp; APPLICATION OF AI IN LEGAL FIELD</a:t>
            </a:r>
          </a:p>
        </p:txBody>
      </p:sp>
      <p:pic>
        <p:nvPicPr>
          <p:cNvPr id="368" name="UM-Today-Rise-of-the-machine-age-II-review-opt-1.jpeg" descr="UM-Today-Rise-of-the-machine-age-II-review-opt-1.jpeg"/>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a:xfrm>
            <a:off x="-294345" y="-1"/>
            <a:ext cx="3577942" cy="6858001"/>
          </a:xfrm>
          <a:prstGeom prst="rect">
            <a:avLst/>
          </a:prstGeom>
          <a:ln w="12700">
            <a:miter lim="400000"/>
          </a:ln>
        </p:spPr>
      </p:pic>
      <p:sp>
        <p:nvSpPr>
          <p:cNvPr id="369"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370"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pic>
        <p:nvPicPr>
          <p:cNvPr id="371" name="Picture 28" descr="Picture 2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932264" y="-372929"/>
            <a:ext cx="2036259" cy="1800994"/>
          </a:xfrm>
          <a:prstGeom prst="rect">
            <a:avLst/>
          </a:prstGeom>
          <a:ln w="12700">
            <a:miter lim="400000"/>
          </a:ln>
        </p:spPr>
      </p:pic>
      <p:sp>
        <p:nvSpPr>
          <p:cNvPr id="372" name="TextBox 30"/>
          <p:cNvSpPr txBox="1"/>
          <p:nvPr/>
        </p:nvSpPr>
        <p:spPr>
          <a:xfrm>
            <a:off x="3589322" y="1873092"/>
            <a:ext cx="8325881" cy="406908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just">
              <a:lnSpc>
                <a:spcPct val="140000"/>
              </a:lnSpc>
              <a:defRPr sz="2400">
                <a:solidFill>
                  <a:srgbClr val="0A1F61"/>
                </a:solidFill>
                <a:latin typeface="Tajawal ExtraBold"/>
                <a:ea typeface="Tajawal ExtraBold"/>
                <a:cs typeface="Tajawal ExtraBold"/>
                <a:sym typeface="Tajawal ExtraBold"/>
              </a:defRPr>
            </a:lvl1pPr>
          </a:lstStyle>
          <a:p>
            <a:r>
              <a:t>It is important to note that AI is not meant to replace lawyers, but rather serves as a potent and indispensable complement to augment their effectiveness and enhance the quality of their work. However, for this complementary relationship to yield positive and successful outcomes, a shift in mentality, modifications to the existing model, and a review of internal and external interactions within the legal realm are necessary.</a:t>
            </a:r>
          </a:p>
        </p:txBody>
      </p:sp>
      <p:sp>
        <p:nvSpPr>
          <p:cNvPr id="373"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endParaRPr/>
          </a:p>
        </p:txBody>
      </p:sp>
      <p:sp>
        <p:nvSpPr>
          <p:cNvPr id="374"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r>
              <a:t>Lecture</a:t>
            </a:r>
          </a:p>
        </p:txBody>
      </p:sp>
      <p:sp>
        <p:nvSpPr>
          <p:cNvPr id="375"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4400" b="1">
                <a:solidFill>
                  <a:srgbClr val="FAC748"/>
                </a:solidFill>
                <a:latin typeface="Tajawal Medium"/>
                <a:ea typeface="Tajawal Medium"/>
                <a:cs typeface="Tajawal Medium"/>
                <a:sym typeface="Tajawal Medium"/>
              </a:defRPr>
            </a:lvl1pPr>
          </a:lstStyle>
          <a:p>
            <a:r>
              <a:t>03</a:t>
            </a:r>
          </a:p>
        </p:txBody>
      </p:sp>
      <p:pic>
        <p:nvPicPr>
          <p:cNvPr id="376" name="Graphic 36" descr="Graphic 36"/>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178166" y="6347811"/>
            <a:ext cx="1879650" cy="309234"/>
          </a:xfrm>
          <a:prstGeom prst="rect">
            <a:avLst/>
          </a:prstGeom>
          <a:ln w="12700">
            <a:miter lim="400000"/>
          </a:ln>
        </p:spPr>
      </p:pic>
      <p:pic>
        <p:nvPicPr>
          <p:cNvPr id="377" name="Graphic 35" descr="Graphic 35"/>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122827" y="6206597"/>
            <a:ext cx="2167471" cy="591662"/>
          </a:xfrm>
          <a:prstGeom prst="rect">
            <a:avLst/>
          </a:prstGeom>
          <a:ln w="12700">
            <a:miter lim="400000"/>
          </a:ln>
        </p:spPr>
      </p:pic>
      <p:sp>
        <p:nvSpPr>
          <p:cNvPr id="378" name="Slide Number"/>
          <p:cNvSpPr txBox="1">
            <a:spLocks noGrp="1"/>
          </p:cNvSpPr>
          <p:nvPr>
            <p:ph type="sldNum" sz="quarter" idx="2"/>
          </p:nvPr>
        </p:nvSpPr>
        <p:spPr>
          <a:xfrm>
            <a:off x="9306781" y="6526230"/>
            <a:ext cx="2844801" cy="368301"/>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15</a:t>
            </a:fld>
            <a:endParaRPr/>
          </a:p>
        </p:txBody>
      </p:sp>
    </p:spTree>
  </p:cSld>
  <p:clrMapOvr>
    <a:masterClrMapping/>
  </p:clrMapOvr>
  <mc:AlternateContent xmlns:mc="http://schemas.openxmlformats.org/markup-compatibility/2006" xmlns:p14="http://schemas.microsoft.com/office/powerpoint/2010/main">
    <mc:Choice Requires="p14">
      <p:transition spd="slow">
        <p:dissolve/>
      </p:transition>
    </mc:Choice>
    <mc:Fallback xmlns:a14="http://schemas.microsoft.com/office/drawing/2010/main" xmlns:m="http://schemas.openxmlformats.org/officeDocument/2006/math"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0" name="TextBox 24"/>
          <p:cNvSpPr txBox="1"/>
          <p:nvPr/>
        </p:nvSpPr>
        <p:spPr>
          <a:xfrm>
            <a:off x="4134524" y="265914"/>
            <a:ext cx="7018223" cy="4470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INTRODUCTION TO AI IN DIGITAL LAW</a:t>
            </a:r>
          </a:p>
        </p:txBody>
      </p:sp>
      <p:sp>
        <p:nvSpPr>
          <p:cNvPr id="381" name="Rectangle 27"/>
          <p:cNvSpPr/>
          <p:nvPr/>
        </p:nvSpPr>
        <p:spPr>
          <a:xfrm>
            <a:off x="31353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endParaRPr/>
          </a:p>
        </p:txBody>
      </p:sp>
      <p:sp>
        <p:nvSpPr>
          <p:cNvPr id="382" name="TextBox 24"/>
          <p:cNvSpPr txBox="1"/>
          <p:nvPr/>
        </p:nvSpPr>
        <p:spPr>
          <a:xfrm>
            <a:off x="4134524" y="842810"/>
            <a:ext cx="7018223" cy="8026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b. IMPORTANCE &amp; APPLICATION OF AI IN LEGAL FIELD</a:t>
            </a:r>
          </a:p>
        </p:txBody>
      </p:sp>
      <p:pic>
        <p:nvPicPr>
          <p:cNvPr id="383" name="UM-Today-Rise-of-the-machine-age-II-review-opt-1.jpeg" descr="UM-Today-Rise-of-the-machine-age-II-review-opt-1.jpeg"/>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a:xfrm>
            <a:off x="-294345" y="-1"/>
            <a:ext cx="3577942" cy="6858001"/>
          </a:xfrm>
          <a:prstGeom prst="rect">
            <a:avLst/>
          </a:prstGeom>
          <a:ln w="12700">
            <a:miter lim="400000"/>
          </a:ln>
        </p:spPr>
      </p:pic>
      <p:sp>
        <p:nvSpPr>
          <p:cNvPr id="38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38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pic>
        <p:nvPicPr>
          <p:cNvPr id="386" name="Picture 28" descr="Picture 2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932264" y="-372929"/>
            <a:ext cx="2036259" cy="1800994"/>
          </a:xfrm>
          <a:prstGeom prst="rect">
            <a:avLst/>
          </a:prstGeom>
          <a:ln w="12700">
            <a:miter lim="400000"/>
          </a:ln>
        </p:spPr>
      </p:pic>
      <p:sp>
        <p:nvSpPr>
          <p:cNvPr id="387" name="TextBox 30"/>
          <p:cNvSpPr txBox="1"/>
          <p:nvPr/>
        </p:nvSpPr>
        <p:spPr>
          <a:xfrm>
            <a:off x="3589322" y="1860392"/>
            <a:ext cx="8325881" cy="406908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algn="just">
              <a:lnSpc>
                <a:spcPct val="140000"/>
              </a:lnSpc>
              <a:defRPr sz="2400" b="1">
                <a:solidFill>
                  <a:srgbClr val="0A1F61"/>
                </a:solidFill>
                <a:latin typeface="Tajawal ExtraBold"/>
                <a:ea typeface="Tajawal ExtraBold"/>
                <a:cs typeface="Tajawal ExtraBold"/>
                <a:sym typeface="Tajawal ExtraBold"/>
              </a:defRPr>
            </a:pPr>
            <a:r>
              <a:t>AI and Law Firms, Courts, and In-House Lawyers:</a:t>
            </a:r>
          </a:p>
          <a:p>
            <a:pPr marL="240631" indent="-240631" algn="just">
              <a:lnSpc>
                <a:spcPct val="140000"/>
              </a:lnSpc>
              <a:buSzPct val="100000"/>
              <a:buChar char="-"/>
              <a:defRPr sz="2400" b="1" i="1">
                <a:solidFill>
                  <a:srgbClr val="0A1F61"/>
                </a:solidFill>
                <a:latin typeface="Tajawal ExtraBold"/>
                <a:ea typeface="Tajawal ExtraBold"/>
                <a:cs typeface="Tajawal ExtraBold"/>
                <a:sym typeface="Tajawal ExtraBold"/>
              </a:defRPr>
            </a:pPr>
            <a:r>
              <a:t>AI and Law Firms</a:t>
            </a:r>
          </a:p>
          <a:p>
            <a:pPr algn="just">
              <a:lnSpc>
                <a:spcPct val="140000"/>
              </a:lnSpc>
              <a:defRPr sz="2400">
                <a:solidFill>
                  <a:srgbClr val="0A1F61"/>
                </a:solidFill>
                <a:latin typeface="Tajawal ExtraBold"/>
                <a:ea typeface="Tajawal ExtraBold"/>
                <a:cs typeface="Tajawal ExtraBold"/>
                <a:sym typeface="Tajawal ExtraBold"/>
              </a:defRPr>
            </a:pPr>
            <a:r>
              <a:t>International law firms are leading the way in embracing AI and advanced technology tools to enhance their service delivery to clients. They have been utilizing e-discovery software for document review and employing contract/documents review tools to search for specific information or clauses within documents.</a:t>
            </a:r>
          </a:p>
        </p:txBody>
      </p:sp>
      <p:sp>
        <p:nvSpPr>
          <p:cNvPr id="388"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endParaRPr/>
          </a:p>
        </p:txBody>
      </p:sp>
      <p:sp>
        <p:nvSpPr>
          <p:cNvPr id="389"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r>
              <a:t>Lecture</a:t>
            </a:r>
          </a:p>
        </p:txBody>
      </p:sp>
      <p:sp>
        <p:nvSpPr>
          <p:cNvPr id="390"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4400" b="1">
                <a:solidFill>
                  <a:srgbClr val="FAC748"/>
                </a:solidFill>
                <a:latin typeface="Tajawal Medium"/>
                <a:ea typeface="Tajawal Medium"/>
                <a:cs typeface="Tajawal Medium"/>
                <a:sym typeface="Tajawal Medium"/>
              </a:defRPr>
            </a:lvl1pPr>
          </a:lstStyle>
          <a:p>
            <a:r>
              <a:t>03</a:t>
            </a:r>
          </a:p>
        </p:txBody>
      </p:sp>
      <p:pic>
        <p:nvPicPr>
          <p:cNvPr id="391" name="Graphic 36" descr="Graphic 36"/>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178166" y="6347811"/>
            <a:ext cx="1879650" cy="309234"/>
          </a:xfrm>
          <a:prstGeom prst="rect">
            <a:avLst/>
          </a:prstGeom>
          <a:ln w="12700">
            <a:miter lim="400000"/>
          </a:ln>
        </p:spPr>
      </p:pic>
      <p:pic>
        <p:nvPicPr>
          <p:cNvPr id="392" name="Graphic 35" descr="Graphic 35"/>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122827" y="6206597"/>
            <a:ext cx="2167471" cy="591662"/>
          </a:xfrm>
          <a:prstGeom prst="rect">
            <a:avLst/>
          </a:prstGeom>
          <a:ln w="12700">
            <a:miter lim="400000"/>
          </a:ln>
        </p:spPr>
      </p:pic>
      <p:sp>
        <p:nvSpPr>
          <p:cNvPr id="393" name="Slide Number"/>
          <p:cNvSpPr txBox="1">
            <a:spLocks noGrp="1"/>
          </p:cNvSpPr>
          <p:nvPr>
            <p:ph type="sldNum" sz="quarter" idx="2"/>
          </p:nvPr>
        </p:nvSpPr>
        <p:spPr>
          <a:xfrm>
            <a:off x="9291263" y="6526230"/>
            <a:ext cx="2844801" cy="368301"/>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16</a:t>
            </a:fld>
            <a:endParaRPr/>
          </a:p>
        </p:txBody>
      </p:sp>
    </p:spTree>
  </p:cSld>
  <p:clrMapOvr>
    <a:masterClrMapping/>
  </p:clrMapOvr>
  <mc:AlternateContent xmlns:mc="http://schemas.openxmlformats.org/markup-compatibility/2006" xmlns:p14="http://schemas.microsoft.com/office/powerpoint/2010/main">
    <mc:Choice Requires="p14">
      <p:transition spd="slow">
        <p:dissolve/>
      </p:transition>
    </mc:Choice>
    <mc:Fallback xmlns:a14="http://schemas.microsoft.com/office/drawing/2010/main" xmlns:m="http://schemas.openxmlformats.org/officeDocument/2006/math"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5" name="TextBox 24"/>
          <p:cNvSpPr txBox="1"/>
          <p:nvPr/>
        </p:nvSpPr>
        <p:spPr>
          <a:xfrm>
            <a:off x="4134524" y="265914"/>
            <a:ext cx="7018223" cy="4470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INTRODUCTION TO AI IN DIGITAL LAW</a:t>
            </a:r>
          </a:p>
        </p:txBody>
      </p:sp>
      <p:sp>
        <p:nvSpPr>
          <p:cNvPr id="396" name="Rectangle 27"/>
          <p:cNvSpPr/>
          <p:nvPr/>
        </p:nvSpPr>
        <p:spPr>
          <a:xfrm>
            <a:off x="31353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endParaRPr/>
          </a:p>
        </p:txBody>
      </p:sp>
      <p:sp>
        <p:nvSpPr>
          <p:cNvPr id="397" name="TextBox 24"/>
          <p:cNvSpPr txBox="1"/>
          <p:nvPr/>
        </p:nvSpPr>
        <p:spPr>
          <a:xfrm>
            <a:off x="4134524" y="842810"/>
            <a:ext cx="7018223" cy="8026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b. IMPORTANCE &amp; APPLICATION OF AI IN LEGAL FIELD</a:t>
            </a:r>
          </a:p>
        </p:txBody>
      </p:sp>
      <p:pic>
        <p:nvPicPr>
          <p:cNvPr id="398" name="UM-Today-Rise-of-the-machine-age-II-review-opt-1.jpeg" descr="UM-Today-Rise-of-the-machine-age-II-review-opt-1.jpeg"/>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a:xfrm>
            <a:off x="-294345" y="-1"/>
            <a:ext cx="3577942" cy="6858001"/>
          </a:xfrm>
          <a:prstGeom prst="rect">
            <a:avLst/>
          </a:prstGeom>
          <a:ln w="12700">
            <a:miter lim="400000"/>
          </a:ln>
        </p:spPr>
      </p:pic>
      <p:sp>
        <p:nvSpPr>
          <p:cNvPr id="399"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400"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pic>
        <p:nvPicPr>
          <p:cNvPr id="401" name="Picture 28" descr="Picture 2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932264" y="-372929"/>
            <a:ext cx="2036259" cy="1800994"/>
          </a:xfrm>
          <a:prstGeom prst="rect">
            <a:avLst/>
          </a:prstGeom>
          <a:ln w="12700">
            <a:miter lim="400000"/>
          </a:ln>
        </p:spPr>
      </p:pic>
      <p:sp>
        <p:nvSpPr>
          <p:cNvPr id="402" name="TextBox 30"/>
          <p:cNvSpPr txBox="1"/>
          <p:nvPr/>
        </p:nvSpPr>
        <p:spPr>
          <a:xfrm>
            <a:off x="3589322" y="1632417"/>
            <a:ext cx="8325881" cy="451104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algn="just">
              <a:lnSpc>
                <a:spcPct val="130000"/>
              </a:lnSpc>
              <a:defRPr sz="2400" b="1">
                <a:solidFill>
                  <a:srgbClr val="0A1F61"/>
                </a:solidFill>
                <a:latin typeface="Tajawal ExtraBold"/>
                <a:ea typeface="Tajawal ExtraBold"/>
                <a:cs typeface="Tajawal ExtraBold"/>
                <a:sym typeface="Tajawal ExtraBold"/>
              </a:defRPr>
            </a:pPr>
            <a:r>
              <a:t>AI and Law Firms, Courts, and In-House Lawyers:</a:t>
            </a:r>
          </a:p>
          <a:p>
            <a:pPr marL="240631" indent="-240631" algn="just">
              <a:lnSpc>
                <a:spcPct val="130000"/>
              </a:lnSpc>
              <a:buSzPct val="100000"/>
              <a:buChar char="-"/>
              <a:defRPr sz="2400" b="1" i="1">
                <a:solidFill>
                  <a:srgbClr val="0A1F61"/>
                </a:solidFill>
                <a:latin typeface="Tajawal ExtraBold"/>
                <a:ea typeface="Tajawal ExtraBold"/>
                <a:cs typeface="Tajawal ExtraBold"/>
                <a:sym typeface="Tajawal ExtraBold"/>
              </a:defRPr>
            </a:pPr>
            <a:r>
              <a:t>AI and Law Firms</a:t>
            </a:r>
          </a:p>
          <a:p>
            <a:pPr algn="just">
              <a:lnSpc>
                <a:spcPct val="120000"/>
              </a:lnSpc>
              <a:defRPr sz="2400">
                <a:solidFill>
                  <a:srgbClr val="0A1F61"/>
                </a:solidFill>
                <a:latin typeface="Tajawal ExtraBold"/>
                <a:ea typeface="Tajawal ExtraBold"/>
                <a:cs typeface="Tajawal ExtraBold"/>
                <a:sym typeface="Tajawal ExtraBold"/>
              </a:defRPr>
            </a:pPr>
            <a:r>
              <a:t>The use of automated drafting tools is also on the rise, enabling clients to generate tailor-made, house-styled documents quickly and independently through direct platform access. Furthermore, in highly regulated sectors, automated advice systems are being employed to provide preliminary guidance, utilizing decision tree technology to process large amounts of data and present weighted options for lawyers to make informed decisions.</a:t>
            </a:r>
          </a:p>
        </p:txBody>
      </p:sp>
      <p:sp>
        <p:nvSpPr>
          <p:cNvPr id="403"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endParaRPr/>
          </a:p>
        </p:txBody>
      </p:sp>
      <p:sp>
        <p:nvSpPr>
          <p:cNvPr id="404"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r>
              <a:t>Lecture</a:t>
            </a:r>
          </a:p>
        </p:txBody>
      </p:sp>
      <p:sp>
        <p:nvSpPr>
          <p:cNvPr id="405"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4400" b="1">
                <a:solidFill>
                  <a:srgbClr val="FAC748"/>
                </a:solidFill>
                <a:latin typeface="Tajawal Medium"/>
                <a:ea typeface="Tajawal Medium"/>
                <a:cs typeface="Tajawal Medium"/>
                <a:sym typeface="Tajawal Medium"/>
              </a:defRPr>
            </a:lvl1pPr>
          </a:lstStyle>
          <a:p>
            <a:r>
              <a:t>03</a:t>
            </a:r>
          </a:p>
        </p:txBody>
      </p:sp>
      <p:pic>
        <p:nvPicPr>
          <p:cNvPr id="406" name="Graphic 36" descr="Graphic 36"/>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178166" y="6347811"/>
            <a:ext cx="1879650" cy="309234"/>
          </a:xfrm>
          <a:prstGeom prst="rect">
            <a:avLst/>
          </a:prstGeom>
          <a:ln w="12700">
            <a:miter lim="400000"/>
          </a:ln>
        </p:spPr>
      </p:pic>
      <p:pic>
        <p:nvPicPr>
          <p:cNvPr id="407" name="Graphic 35" descr="Graphic 35"/>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122827" y="6206597"/>
            <a:ext cx="2167471" cy="591662"/>
          </a:xfrm>
          <a:prstGeom prst="rect">
            <a:avLst/>
          </a:prstGeom>
          <a:ln w="12700">
            <a:miter lim="400000"/>
          </a:ln>
        </p:spPr>
      </p:pic>
      <p:sp>
        <p:nvSpPr>
          <p:cNvPr id="408" name="Slide Number"/>
          <p:cNvSpPr txBox="1">
            <a:spLocks noGrp="1"/>
          </p:cNvSpPr>
          <p:nvPr>
            <p:ph type="sldNum" sz="quarter" idx="2"/>
          </p:nvPr>
        </p:nvSpPr>
        <p:spPr>
          <a:xfrm>
            <a:off x="9292691" y="6490651"/>
            <a:ext cx="2844801" cy="368301"/>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17</a:t>
            </a:fld>
            <a:endParaRPr/>
          </a:p>
        </p:txBody>
      </p:sp>
    </p:spTree>
  </p:cSld>
  <p:clrMapOvr>
    <a:masterClrMapping/>
  </p:clrMapOvr>
  <mc:AlternateContent xmlns:mc="http://schemas.openxmlformats.org/markup-compatibility/2006" xmlns:p14="http://schemas.microsoft.com/office/powerpoint/2010/main">
    <mc:Choice Requires="p14">
      <p:transition spd="slow">
        <p:dissolve/>
      </p:transition>
    </mc:Choice>
    <mc:Fallback xmlns:a14="http://schemas.microsoft.com/office/drawing/2010/main" xmlns:m="http://schemas.openxmlformats.org/officeDocument/2006/math"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 name="TextBox 24"/>
          <p:cNvSpPr txBox="1"/>
          <p:nvPr/>
        </p:nvSpPr>
        <p:spPr>
          <a:xfrm>
            <a:off x="4134524" y="265914"/>
            <a:ext cx="7018223" cy="4470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INTRODUCTION TO AI IN DIGITAL LAW</a:t>
            </a:r>
          </a:p>
        </p:txBody>
      </p:sp>
      <p:sp>
        <p:nvSpPr>
          <p:cNvPr id="411" name="Rectangle 27"/>
          <p:cNvSpPr/>
          <p:nvPr/>
        </p:nvSpPr>
        <p:spPr>
          <a:xfrm>
            <a:off x="31353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endParaRPr/>
          </a:p>
        </p:txBody>
      </p:sp>
      <p:sp>
        <p:nvSpPr>
          <p:cNvPr id="412" name="TextBox 24"/>
          <p:cNvSpPr txBox="1"/>
          <p:nvPr/>
        </p:nvSpPr>
        <p:spPr>
          <a:xfrm>
            <a:off x="4134524" y="842810"/>
            <a:ext cx="7018223" cy="8026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b. IMPORTANCE &amp; APPLICATION OF AI IN LEGAL FIELD</a:t>
            </a:r>
          </a:p>
        </p:txBody>
      </p:sp>
      <p:pic>
        <p:nvPicPr>
          <p:cNvPr id="413" name="UM-Today-Rise-of-the-machine-age-II-review-opt-1.jpeg" descr="UM-Today-Rise-of-the-machine-age-II-review-opt-1.jpeg"/>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a:xfrm>
            <a:off x="-294345" y="-1"/>
            <a:ext cx="3577942" cy="6858001"/>
          </a:xfrm>
          <a:prstGeom prst="rect">
            <a:avLst/>
          </a:prstGeom>
          <a:ln w="12700">
            <a:miter lim="400000"/>
          </a:ln>
        </p:spPr>
      </p:pic>
      <p:sp>
        <p:nvSpPr>
          <p:cNvPr id="41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41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pic>
        <p:nvPicPr>
          <p:cNvPr id="416" name="Picture 28" descr="Picture 2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932264" y="-372929"/>
            <a:ext cx="2036259" cy="1800994"/>
          </a:xfrm>
          <a:prstGeom prst="rect">
            <a:avLst/>
          </a:prstGeom>
          <a:ln w="12700">
            <a:miter lim="400000"/>
          </a:ln>
        </p:spPr>
      </p:pic>
      <p:sp>
        <p:nvSpPr>
          <p:cNvPr id="417" name="TextBox 30"/>
          <p:cNvSpPr txBox="1"/>
          <p:nvPr/>
        </p:nvSpPr>
        <p:spPr>
          <a:xfrm>
            <a:off x="3620358" y="1612139"/>
            <a:ext cx="8325881" cy="464058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algn="just">
              <a:lnSpc>
                <a:spcPct val="130000"/>
              </a:lnSpc>
              <a:defRPr sz="2400" b="1">
                <a:solidFill>
                  <a:srgbClr val="0A1F61"/>
                </a:solidFill>
                <a:latin typeface="Tajawal ExtraBold"/>
                <a:ea typeface="Tajawal ExtraBold"/>
                <a:cs typeface="Tajawal ExtraBold"/>
                <a:sym typeface="Tajawal ExtraBold"/>
              </a:defRPr>
            </a:pPr>
            <a:r>
              <a:t>AI and Law Firms, Courts, and In-House Lawyers:</a:t>
            </a:r>
          </a:p>
          <a:p>
            <a:pPr marL="240631" indent="-240631" algn="just">
              <a:lnSpc>
                <a:spcPct val="130000"/>
              </a:lnSpc>
              <a:buSzPct val="100000"/>
              <a:buChar char="-"/>
              <a:defRPr sz="2400" b="1" i="1">
                <a:solidFill>
                  <a:srgbClr val="0A1F61"/>
                </a:solidFill>
                <a:latin typeface="Tajawal ExtraBold"/>
                <a:ea typeface="Tajawal ExtraBold"/>
                <a:cs typeface="Tajawal ExtraBold"/>
                <a:sym typeface="Tajawal ExtraBold"/>
              </a:defRPr>
            </a:pPr>
            <a:r>
              <a:t>AI and Courts</a:t>
            </a:r>
          </a:p>
          <a:p>
            <a:pPr algn="just">
              <a:lnSpc>
                <a:spcPct val="130000"/>
              </a:lnSpc>
              <a:defRPr sz="2300">
                <a:solidFill>
                  <a:srgbClr val="0A1F61"/>
                </a:solidFill>
                <a:latin typeface="Tajawal ExtraBold"/>
                <a:ea typeface="Tajawal ExtraBold"/>
                <a:cs typeface="Tajawal ExtraBold"/>
                <a:sym typeface="Tajawal ExtraBold"/>
              </a:defRPr>
            </a:pPr>
            <a:r>
              <a:t>In the realm of courts, the application of AI-powered legal technology tools has the potential to significantly impact how judicial services are managed and delivered. However, it is crucial that judges using these tools have a clear understanding of their functioning, limitations, and potential errors, and receive appropriate instructions for their proper usage. When applied correctly, AI can expedite and enhance the processing of the judicial workload, making it more efficient.</a:t>
            </a:r>
          </a:p>
        </p:txBody>
      </p:sp>
      <p:sp>
        <p:nvSpPr>
          <p:cNvPr id="418"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endParaRPr/>
          </a:p>
        </p:txBody>
      </p:sp>
      <p:sp>
        <p:nvSpPr>
          <p:cNvPr id="419"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r>
              <a:t>Lecture</a:t>
            </a:r>
          </a:p>
        </p:txBody>
      </p:sp>
      <p:sp>
        <p:nvSpPr>
          <p:cNvPr id="420"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4400" b="1">
                <a:solidFill>
                  <a:srgbClr val="FAC748"/>
                </a:solidFill>
                <a:latin typeface="Tajawal Medium"/>
                <a:ea typeface="Tajawal Medium"/>
                <a:cs typeface="Tajawal Medium"/>
                <a:sym typeface="Tajawal Medium"/>
              </a:defRPr>
            </a:lvl1pPr>
          </a:lstStyle>
          <a:p>
            <a:r>
              <a:t>03</a:t>
            </a:r>
          </a:p>
        </p:txBody>
      </p:sp>
      <p:pic>
        <p:nvPicPr>
          <p:cNvPr id="421" name="Graphic 36" descr="Graphic 36"/>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178166" y="6347811"/>
            <a:ext cx="1879650" cy="309234"/>
          </a:xfrm>
          <a:prstGeom prst="rect">
            <a:avLst/>
          </a:prstGeom>
          <a:ln w="12700">
            <a:miter lim="400000"/>
          </a:ln>
        </p:spPr>
      </p:pic>
      <p:pic>
        <p:nvPicPr>
          <p:cNvPr id="422" name="Graphic 35" descr="Graphic 35"/>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122827" y="6206597"/>
            <a:ext cx="2167471" cy="591662"/>
          </a:xfrm>
          <a:prstGeom prst="rect">
            <a:avLst/>
          </a:prstGeom>
          <a:ln w="12700">
            <a:miter lim="400000"/>
          </a:ln>
        </p:spPr>
      </p:pic>
      <p:sp>
        <p:nvSpPr>
          <p:cNvPr id="423" name="Slide Number"/>
          <p:cNvSpPr txBox="1">
            <a:spLocks noGrp="1"/>
          </p:cNvSpPr>
          <p:nvPr>
            <p:ph type="sldNum" sz="quarter" idx="2"/>
          </p:nvPr>
        </p:nvSpPr>
        <p:spPr>
          <a:xfrm>
            <a:off x="9291263" y="6538676"/>
            <a:ext cx="2844801" cy="368301"/>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18</a:t>
            </a:fld>
            <a:endParaRPr/>
          </a:p>
        </p:txBody>
      </p:sp>
    </p:spTree>
  </p:cSld>
  <p:clrMapOvr>
    <a:masterClrMapping/>
  </p:clrMapOvr>
  <mc:AlternateContent xmlns:mc="http://schemas.openxmlformats.org/markup-compatibility/2006" xmlns:p14="http://schemas.microsoft.com/office/powerpoint/2010/main">
    <mc:Choice Requires="p14">
      <p:transition spd="slow">
        <p:dissolve/>
      </p:transition>
    </mc:Choice>
    <mc:Fallback xmlns:a14="http://schemas.microsoft.com/office/drawing/2010/main" xmlns:m="http://schemas.openxmlformats.org/officeDocument/2006/math"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5" name="TextBox 24"/>
          <p:cNvSpPr txBox="1"/>
          <p:nvPr/>
        </p:nvSpPr>
        <p:spPr>
          <a:xfrm>
            <a:off x="4134524" y="265914"/>
            <a:ext cx="7018223" cy="4470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INTRODUCTION TO AI IN DIGITAL LAW</a:t>
            </a:r>
          </a:p>
        </p:txBody>
      </p:sp>
      <p:sp>
        <p:nvSpPr>
          <p:cNvPr id="426" name="Rectangle 27"/>
          <p:cNvSpPr/>
          <p:nvPr/>
        </p:nvSpPr>
        <p:spPr>
          <a:xfrm>
            <a:off x="31353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endParaRPr/>
          </a:p>
        </p:txBody>
      </p:sp>
      <p:sp>
        <p:nvSpPr>
          <p:cNvPr id="427" name="TextBox 24"/>
          <p:cNvSpPr txBox="1"/>
          <p:nvPr/>
        </p:nvSpPr>
        <p:spPr>
          <a:xfrm>
            <a:off x="4134524" y="842810"/>
            <a:ext cx="7018223" cy="8026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b. IMPORTANCE &amp; APPLICATION OF AI IN LEGAL FIELD</a:t>
            </a:r>
          </a:p>
        </p:txBody>
      </p:sp>
      <p:pic>
        <p:nvPicPr>
          <p:cNvPr id="428" name="UM-Today-Rise-of-the-machine-age-II-review-opt-1.jpeg" descr="UM-Today-Rise-of-the-machine-age-II-review-opt-1.jpeg"/>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a:xfrm>
            <a:off x="-294345" y="-1"/>
            <a:ext cx="3577942" cy="6858001"/>
          </a:xfrm>
          <a:prstGeom prst="rect">
            <a:avLst/>
          </a:prstGeom>
          <a:ln w="12700">
            <a:miter lim="400000"/>
          </a:ln>
        </p:spPr>
      </p:pic>
      <p:sp>
        <p:nvSpPr>
          <p:cNvPr id="429"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430"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pic>
        <p:nvPicPr>
          <p:cNvPr id="431" name="Picture 28" descr="Picture 2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932264" y="-372929"/>
            <a:ext cx="2036259" cy="1800994"/>
          </a:xfrm>
          <a:prstGeom prst="rect">
            <a:avLst/>
          </a:prstGeom>
          <a:ln w="12700">
            <a:miter lim="400000"/>
          </a:ln>
        </p:spPr>
      </p:pic>
      <p:sp>
        <p:nvSpPr>
          <p:cNvPr id="432" name="TextBox 30"/>
          <p:cNvSpPr txBox="1"/>
          <p:nvPr/>
        </p:nvSpPr>
        <p:spPr>
          <a:xfrm>
            <a:off x="3620358" y="1748200"/>
            <a:ext cx="8325881" cy="432689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algn="just">
              <a:lnSpc>
                <a:spcPct val="150000"/>
              </a:lnSpc>
              <a:defRPr sz="2400" b="1">
                <a:solidFill>
                  <a:srgbClr val="0A1F61"/>
                </a:solidFill>
                <a:latin typeface="Tajawal ExtraBold"/>
                <a:ea typeface="Tajawal ExtraBold"/>
                <a:cs typeface="Tajawal ExtraBold"/>
                <a:sym typeface="Tajawal ExtraBold"/>
              </a:defRPr>
            </a:pPr>
            <a:r>
              <a:t>AI and Law Firms, Courts, and In-House Lawyers:</a:t>
            </a:r>
          </a:p>
          <a:p>
            <a:pPr marL="240631" indent="-240631" algn="just">
              <a:lnSpc>
                <a:spcPct val="150000"/>
              </a:lnSpc>
              <a:buSzPct val="100000"/>
              <a:buChar char="-"/>
              <a:defRPr sz="2400" b="1" i="1">
                <a:solidFill>
                  <a:srgbClr val="0A1F61"/>
                </a:solidFill>
                <a:latin typeface="Tajawal ExtraBold"/>
                <a:ea typeface="Tajawal ExtraBold"/>
                <a:cs typeface="Tajawal ExtraBold"/>
                <a:sym typeface="Tajawal ExtraBold"/>
              </a:defRPr>
            </a:pPr>
            <a:r>
              <a:t>AI and In-House Lawyers</a:t>
            </a:r>
          </a:p>
          <a:p>
            <a:pPr algn="just">
              <a:lnSpc>
                <a:spcPct val="150000"/>
              </a:lnSpc>
              <a:defRPr sz="2400">
                <a:solidFill>
                  <a:srgbClr val="0A1F61"/>
                </a:solidFill>
                <a:latin typeface="Tajawal ExtraBold"/>
                <a:ea typeface="Tajawal ExtraBold"/>
                <a:cs typeface="Tajawal ExtraBold"/>
                <a:sym typeface="Tajawal ExtraBold"/>
              </a:defRPr>
            </a:pPr>
            <a:r>
              <a:t>The implementation of AI and digital tools is an ongoing process that companies are progressively exploring. Although there is still a long way to go, many companies, at present, may not be fully capitalizing on the benefits that AI can bring. These tools are essential for in-house legal teams to increase efficiency and improve quality. </a:t>
            </a:r>
          </a:p>
        </p:txBody>
      </p:sp>
      <p:sp>
        <p:nvSpPr>
          <p:cNvPr id="433"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endParaRPr/>
          </a:p>
        </p:txBody>
      </p:sp>
      <p:sp>
        <p:nvSpPr>
          <p:cNvPr id="434"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r>
              <a:t>Lecture</a:t>
            </a:r>
          </a:p>
        </p:txBody>
      </p:sp>
      <p:sp>
        <p:nvSpPr>
          <p:cNvPr id="435"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4400" b="1">
                <a:solidFill>
                  <a:srgbClr val="FAC748"/>
                </a:solidFill>
                <a:latin typeface="Tajawal Medium"/>
                <a:ea typeface="Tajawal Medium"/>
                <a:cs typeface="Tajawal Medium"/>
                <a:sym typeface="Tajawal Medium"/>
              </a:defRPr>
            </a:lvl1pPr>
          </a:lstStyle>
          <a:p>
            <a:r>
              <a:t>03</a:t>
            </a:r>
          </a:p>
        </p:txBody>
      </p:sp>
      <p:pic>
        <p:nvPicPr>
          <p:cNvPr id="436" name="Graphic 36" descr="Graphic 36"/>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178166" y="6347811"/>
            <a:ext cx="1879650" cy="309234"/>
          </a:xfrm>
          <a:prstGeom prst="rect">
            <a:avLst/>
          </a:prstGeom>
          <a:ln w="12700">
            <a:miter lim="400000"/>
          </a:ln>
        </p:spPr>
      </p:pic>
      <p:pic>
        <p:nvPicPr>
          <p:cNvPr id="437" name="Graphic 35" descr="Graphic 35"/>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122827" y="6206597"/>
            <a:ext cx="2167471" cy="591662"/>
          </a:xfrm>
          <a:prstGeom prst="rect">
            <a:avLst/>
          </a:prstGeom>
          <a:ln w="12700">
            <a:miter lim="400000"/>
          </a:ln>
        </p:spPr>
      </p:pic>
      <p:sp>
        <p:nvSpPr>
          <p:cNvPr id="438" name="Slide Number"/>
          <p:cNvSpPr txBox="1">
            <a:spLocks noGrp="1"/>
          </p:cNvSpPr>
          <p:nvPr>
            <p:ph type="sldNum" sz="quarter" idx="2"/>
          </p:nvPr>
        </p:nvSpPr>
        <p:spPr>
          <a:xfrm>
            <a:off x="9291263" y="6544634"/>
            <a:ext cx="2844801" cy="368301"/>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19</a:t>
            </a:fld>
            <a:endParaRPr/>
          </a:p>
        </p:txBody>
      </p:sp>
    </p:spTree>
  </p:cSld>
  <p:clrMapOvr>
    <a:masterClrMapping/>
  </p:clrMapOvr>
  <mc:AlternateContent xmlns:mc="http://schemas.openxmlformats.org/markup-compatibility/2006" xmlns:p14="http://schemas.microsoft.com/office/powerpoint/2010/main">
    <mc:Choice Requires="p14">
      <p:transition spd="slow">
        <p:dissolve/>
      </p:transition>
    </mc:Choice>
    <mc:Fallback xmlns:a14="http://schemas.microsoft.com/office/drawing/2010/main" xmlns:m="http://schemas.openxmlformats.org/officeDocument/2006/math"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 name="TextBox 24"/>
          <p:cNvSpPr txBox="1"/>
          <p:nvPr/>
        </p:nvSpPr>
        <p:spPr>
          <a:xfrm>
            <a:off x="4134524" y="265914"/>
            <a:ext cx="7018223" cy="4470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INTRODUCTION TO AI IN DIGITAL LAW</a:t>
            </a:r>
          </a:p>
        </p:txBody>
      </p:sp>
      <p:sp>
        <p:nvSpPr>
          <p:cNvPr id="441" name="Rectangle 27"/>
          <p:cNvSpPr/>
          <p:nvPr/>
        </p:nvSpPr>
        <p:spPr>
          <a:xfrm>
            <a:off x="31353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endParaRPr/>
          </a:p>
        </p:txBody>
      </p:sp>
      <p:sp>
        <p:nvSpPr>
          <p:cNvPr id="442" name="TextBox 24"/>
          <p:cNvSpPr txBox="1"/>
          <p:nvPr/>
        </p:nvSpPr>
        <p:spPr>
          <a:xfrm>
            <a:off x="4134524" y="842810"/>
            <a:ext cx="7018223" cy="8026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b. IMPORTANCE &amp; APPLICATION OF AI IN LEGAL FIELD</a:t>
            </a:r>
          </a:p>
        </p:txBody>
      </p:sp>
      <p:pic>
        <p:nvPicPr>
          <p:cNvPr id="443" name="UM-Today-Rise-of-the-machine-age-II-review-opt-1.jpeg" descr="UM-Today-Rise-of-the-machine-age-II-review-opt-1.jpeg"/>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a:xfrm>
            <a:off x="-294345" y="-1"/>
            <a:ext cx="3577942" cy="6858001"/>
          </a:xfrm>
          <a:prstGeom prst="rect">
            <a:avLst/>
          </a:prstGeom>
          <a:ln w="12700">
            <a:miter lim="400000"/>
          </a:ln>
        </p:spPr>
      </p:pic>
      <p:sp>
        <p:nvSpPr>
          <p:cNvPr id="44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44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pic>
        <p:nvPicPr>
          <p:cNvPr id="446" name="Picture 28" descr="Picture 2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932264" y="-372929"/>
            <a:ext cx="2036259" cy="1800994"/>
          </a:xfrm>
          <a:prstGeom prst="rect">
            <a:avLst/>
          </a:prstGeom>
          <a:ln w="12700">
            <a:miter lim="400000"/>
          </a:ln>
        </p:spPr>
      </p:pic>
      <p:sp>
        <p:nvSpPr>
          <p:cNvPr id="447" name="TextBox 30"/>
          <p:cNvSpPr txBox="1"/>
          <p:nvPr/>
        </p:nvSpPr>
        <p:spPr>
          <a:xfrm>
            <a:off x="3604840" y="1775307"/>
            <a:ext cx="8325881" cy="41427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algn="just">
              <a:lnSpc>
                <a:spcPct val="200000"/>
              </a:lnSpc>
              <a:defRPr sz="2400" b="1">
                <a:solidFill>
                  <a:srgbClr val="0A1F61"/>
                </a:solidFill>
                <a:latin typeface="Tajawal ExtraBold"/>
                <a:ea typeface="Tajawal ExtraBold"/>
                <a:cs typeface="Tajawal ExtraBold"/>
                <a:sym typeface="Tajawal ExtraBold"/>
              </a:defRPr>
            </a:pPr>
            <a:r>
              <a:t>AI and Law Firms, Courts, and In-House Lawyers:</a:t>
            </a:r>
          </a:p>
          <a:p>
            <a:pPr marL="240631" indent="-240631" algn="just">
              <a:lnSpc>
                <a:spcPct val="200000"/>
              </a:lnSpc>
              <a:buSzPct val="100000"/>
              <a:buChar char="-"/>
              <a:defRPr sz="2400" b="1" i="1">
                <a:solidFill>
                  <a:srgbClr val="0A1F61"/>
                </a:solidFill>
                <a:latin typeface="Tajawal ExtraBold"/>
                <a:ea typeface="Tajawal ExtraBold"/>
                <a:cs typeface="Tajawal ExtraBold"/>
                <a:sym typeface="Tajawal ExtraBold"/>
              </a:defRPr>
            </a:pPr>
            <a:r>
              <a:t>AI and In-House Lawyers</a:t>
            </a:r>
          </a:p>
          <a:p>
            <a:pPr algn="just">
              <a:lnSpc>
                <a:spcPct val="200000"/>
              </a:lnSpc>
              <a:defRPr sz="2400">
                <a:solidFill>
                  <a:srgbClr val="0A1F61"/>
                </a:solidFill>
                <a:latin typeface="Tajawal ExtraBold"/>
                <a:ea typeface="Tajawal ExtraBold"/>
                <a:cs typeface="Tajawal ExtraBold"/>
                <a:sym typeface="Tajawal ExtraBold"/>
              </a:defRPr>
            </a:pPr>
            <a:r>
              <a:t>For large international companies like Enel or Vodafone, AI holds the potential to facilitate collaboration among teams across different countries, fostering a global perspective within the legal domain.</a:t>
            </a:r>
          </a:p>
        </p:txBody>
      </p:sp>
      <p:sp>
        <p:nvSpPr>
          <p:cNvPr id="448"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endParaRPr/>
          </a:p>
        </p:txBody>
      </p:sp>
      <p:sp>
        <p:nvSpPr>
          <p:cNvPr id="449"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r>
              <a:t>Lecture</a:t>
            </a:r>
          </a:p>
        </p:txBody>
      </p:sp>
      <p:sp>
        <p:nvSpPr>
          <p:cNvPr id="450"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4400" b="1">
                <a:solidFill>
                  <a:srgbClr val="FAC748"/>
                </a:solidFill>
                <a:latin typeface="Tajawal Medium"/>
                <a:ea typeface="Tajawal Medium"/>
                <a:cs typeface="Tajawal Medium"/>
                <a:sym typeface="Tajawal Medium"/>
              </a:defRPr>
            </a:lvl1pPr>
          </a:lstStyle>
          <a:p>
            <a:r>
              <a:t>03</a:t>
            </a:r>
          </a:p>
        </p:txBody>
      </p:sp>
      <p:pic>
        <p:nvPicPr>
          <p:cNvPr id="451" name="Graphic 36" descr="Graphic 36"/>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178166" y="6347811"/>
            <a:ext cx="1879650" cy="309234"/>
          </a:xfrm>
          <a:prstGeom prst="rect">
            <a:avLst/>
          </a:prstGeom>
          <a:ln w="12700">
            <a:miter lim="400000"/>
          </a:ln>
        </p:spPr>
      </p:pic>
      <p:pic>
        <p:nvPicPr>
          <p:cNvPr id="452" name="Graphic 35" descr="Graphic 35"/>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122827" y="6206597"/>
            <a:ext cx="2167471" cy="591662"/>
          </a:xfrm>
          <a:prstGeom prst="rect">
            <a:avLst/>
          </a:prstGeom>
          <a:ln w="12700">
            <a:miter lim="400000"/>
          </a:ln>
        </p:spPr>
      </p:pic>
      <p:sp>
        <p:nvSpPr>
          <p:cNvPr id="453" name="Slide Number"/>
          <p:cNvSpPr txBox="1">
            <a:spLocks noGrp="1"/>
          </p:cNvSpPr>
          <p:nvPr>
            <p:ph type="sldNum" sz="quarter" idx="2"/>
          </p:nvPr>
        </p:nvSpPr>
        <p:spPr>
          <a:xfrm>
            <a:off x="9337818" y="6560152"/>
            <a:ext cx="2844801" cy="368301"/>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20</a:t>
            </a:fld>
            <a:endParaRPr/>
          </a:p>
        </p:txBody>
      </p:sp>
    </p:spTree>
  </p:cSld>
  <p:clrMapOvr>
    <a:masterClrMapping/>
  </p:clrMapOvr>
  <mc:AlternateContent xmlns:mc="http://schemas.openxmlformats.org/markup-compatibility/2006" xmlns:p14="http://schemas.microsoft.com/office/powerpoint/2010/main">
    <mc:Choice Requires="p14">
      <p:transition spd="slow">
        <p:dissolve/>
      </p:transition>
    </mc:Choice>
    <mc:Fallback xmlns:a14="http://schemas.microsoft.com/office/drawing/2010/main" xmlns:m="http://schemas.openxmlformats.org/officeDocument/2006/math"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5" name="TextBox 24"/>
          <p:cNvSpPr txBox="1"/>
          <p:nvPr/>
        </p:nvSpPr>
        <p:spPr>
          <a:xfrm>
            <a:off x="4134524" y="265914"/>
            <a:ext cx="7018223" cy="4470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INTRODUCTION TO AI IN DIGITAL LAW</a:t>
            </a:r>
          </a:p>
        </p:txBody>
      </p:sp>
      <p:sp>
        <p:nvSpPr>
          <p:cNvPr id="456" name="Rectangle 27"/>
          <p:cNvSpPr/>
          <p:nvPr/>
        </p:nvSpPr>
        <p:spPr>
          <a:xfrm>
            <a:off x="31353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endParaRPr/>
          </a:p>
        </p:txBody>
      </p:sp>
      <p:sp>
        <p:nvSpPr>
          <p:cNvPr id="457" name="TextBox 24"/>
          <p:cNvSpPr txBox="1"/>
          <p:nvPr/>
        </p:nvSpPr>
        <p:spPr>
          <a:xfrm>
            <a:off x="4134524" y="842810"/>
            <a:ext cx="7018223" cy="4470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BENEFITS OF AI IN THE LEGAL FIELD</a:t>
            </a:r>
          </a:p>
        </p:txBody>
      </p:sp>
      <p:pic>
        <p:nvPicPr>
          <p:cNvPr id="458" name="Image" descr="Image"/>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a:xfrm>
            <a:off x="-294345" y="-1"/>
            <a:ext cx="3577942" cy="6858001"/>
          </a:xfrm>
          <a:prstGeom prst="rect">
            <a:avLst/>
          </a:prstGeom>
          <a:ln w="12700">
            <a:miter lim="400000"/>
          </a:ln>
        </p:spPr>
      </p:pic>
      <p:sp>
        <p:nvSpPr>
          <p:cNvPr id="459"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460"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pic>
        <p:nvPicPr>
          <p:cNvPr id="461" name="Picture 28" descr="Picture 2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932264" y="-372929"/>
            <a:ext cx="2036259" cy="1800994"/>
          </a:xfrm>
          <a:prstGeom prst="rect">
            <a:avLst/>
          </a:prstGeom>
          <a:ln w="12700">
            <a:miter lim="400000"/>
          </a:ln>
        </p:spPr>
      </p:pic>
      <p:sp>
        <p:nvSpPr>
          <p:cNvPr id="462" name="TextBox 30"/>
          <p:cNvSpPr txBox="1"/>
          <p:nvPr/>
        </p:nvSpPr>
        <p:spPr>
          <a:xfrm>
            <a:off x="3604840" y="1550067"/>
            <a:ext cx="8325881" cy="54889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algn="just">
              <a:lnSpc>
                <a:spcPct val="140000"/>
              </a:lnSpc>
              <a:defRPr sz="2400">
                <a:solidFill>
                  <a:srgbClr val="0A1F61"/>
                </a:solidFill>
                <a:latin typeface="Tajawal ExtraBold"/>
                <a:ea typeface="Tajawal ExtraBold"/>
                <a:cs typeface="Tajawal ExtraBold"/>
                <a:sym typeface="Tajawal ExtraBold"/>
              </a:defRPr>
            </a:pPr>
            <a:r>
              <a:t>AI has emerged as a valuable asset in the legal field, empowering lawyers to perform their tasks with increased efficiency, enhanced insights into the legal domain, and reduced costs. While current AI technology has its limitations, its potential in the legal industry is virtually limitless. </a:t>
            </a:r>
          </a:p>
          <a:p>
            <a:pPr algn="just">
              <a:lnSpc>
                <a:spcPct val="140000"/>
              </a:lnSpc>
              <a:defRPr sz="2400">
                <a:solidFill>
                  <a:srgbClr val="0A1F61"/>
                </a:solidFill>
                <a:latin typeface="Tajawal ExtraBold"/>
                <a:ea typeface="Tajawal ExtraBold"/>
                <a:cs typeface="Tajawal ExtraBold"/>
                <a:sym typeface="Tajawal ExtraBold"/>
              </a:defRPr>
            </a:pPr>
            <a:r>
              <a:t>In the realm of in-house legal departments, AI is still in its early stages, yet it has already proven its worth in various areas, such as legal research and contract development, with many more applications on the horizon.</a:t>
            </a:r>
          </a:p>
        </p:txBody>
      </p:sp>
      <p:sp>
        <p:nvSpPr>
          <p:cNvPr id="463"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endParaRPr/>
          </a:p>
        </p:txBody>
      </p:sp>
      <p:sp>
        <p:nvSpPr>
          <p:cNvPr id="464"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r>
              <a:t>Lecture</a:t>
            </a:r>
          </a:p>
        </p:txBody>
      </p:sp>
      <p:sp>
        <p:nvSpPr>
          <p:cNvPr id="465"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4400" b="1">
                <a:solidFill>
                  <a:srgbClr val="FAC748"/>
                </a:solidFill>
                <a:latin typeface="Tajawal Medium"/>
                <a:ea typeface="Tajawal Medium"/>
                <a:cs typeface="Tajawal Medium"/>
                <a:sym typeface="Tajawal Medium"/>
              </a:defRPr>
            </a:lvl1pPr>
          </a:lstStyle>
          <a:p>
            <a:r>
              <a:t>03</a:t>
            </a:r>
          </a:p>
        </p:txBody>
      </p:sp>
      <p:pic>
        <p:nvPicPr>
          <p:cNvPr id="466" name="Graphic 35" descr="Graphic 35"/>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48607" y="6056614"/>
            <a:ext cx="2167472" cy="591662"/>
          </a:xfrm>
          <a:prstGeom prst="rect">
            <a:avLst/>
          </a:prstGeom>
          <a:ln w="12700">
            <a:miter lim="400000"/>
          </a:ln>
        </p:spPr>
      </p:pic>
      <p:pic>
        <p:nvPicPr>
          <p:cNvPr id="467" name="Graphic 36" descr="Graphic 36"/>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0178166" y="6347811"/>
            <a:ext cx="1879650" cy="309234"/>
          </a:xfrm>
          <a:prstGeom prst="rect">
            <a:avLst/>
          </a:prstGeom>
          <a:ln w="12700">
            <a:miter lim="400000"/>
          </a:ln>
        </p:spPr>
      </p:pic>
      <p:sp>
        <p:nvSpPr>
          <p:cNvPr id="468" name="Slide Number"/>
          <p:cNvSpPr txBox="1">
            <a:spLocks noGrp="1"/>
          </p:cNvSpPr>
          <p:nvPr>
            <p:ph type="sldNum" sz="quarter" idx="2"/>
          </p:nvPr>
        </p:nvSpPr>
        <p:spPr>
          <a:xfrm>
            <a:off x="9306781" y="6529116"/>
            <a:ext cx="2844801" cy="368301"/>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21</a:t>
            </a:fld>
            <a:endParaRPr/>
          </a:p>
        </p:txBody>
      </p:sp>
    </p:spTree>
  </p:cSld>
  <p:clrMapOvr>
    <a:masterClrMapping/>
  </p:clrMapOvr>
  <mc:AlternateContent xmlns:mc="http://schemas.openxmlformats.org/markup-compatibility/2006" xmlns:p14="http://schemas.microsoft.com/office/powerpoint/2010/main">
    <mc:Choice Requires="p14">
      <p:transition spd="slow">
        <p:dissolve/>
      </p:transition>
    </mc:Choice>
    <mc:Fallback xmlns:a14="http://schemas.microsoft.com/office/drawing/2010/main" xmlns:m="http://schemas.openxmlformats.org/officeDocument/2006/math"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0" name="TextBox 24"/>
          <p:cNvSpPr txBox="1"/>
          <p:nvPr/>
        </p:nvSpPr>
        <p:spPr>
          <a:xfrm>
            <a:off x="4134524" y="265914"/>
            <a:ext cx="7018223" cy="4470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INTRODUCTION TO AI IN DIGITAL LAW</a:t>
            </a:r>
          </a:p>
        </p:txBody>
      </p:sp>
      <p:sp>
        <p:nvSpPr>
          <p:cNvPr id="471" name="Rectangle 27"/>
          <p:cNvSpPr/>
          <p:nvPr/>
        </p:nvSpPr>
        <p:spPr>
          <a:xfrm>
            <a:off x="31353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endParaRPr/>
          </a:p>
        </p:txBody>
      </p:sp>
      <p:sp>
        <p:nvSpPr>
          <p:cNvPr id="472" name="TextBox 24"/>
          <p:cNvSpPr txBox="1"/>
          <p:nvPr/>
        </p:nvSpPr>
        <p:spPr>
          <a:xfrm>
            <a:off x="4134524" y="842810"/>
            <a:ext cx="7018223" cy="4470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BENEFITS OF AI IN THE LEGAL FIELD</a:t>
            </a:r>
          </a:p>
        </p:txBody>
      </p:sp>
      <p:pic>
        <p:nvPicPr>
          <p:cNvPr id="473" name="Image" descr="Image"/>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a:xfrm>
            <a:off x="-294345" y="-1"/>
            <a:ext cx="3577942" cy="6858001"/>
          </a:xfrm>
          <a:prstGeom prst="rect">
            <a:avLst/>
          </a:prstGeom>
          <a:ln w="12700">
            <a:miter lim="400000"/>
          </a:ln>
        </p:spPr>
      </p:pic>
      <p:sp>
        <p:nvSpPr>
          <p:cNvPr id="47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47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pic>
        <p:nvPicPr>
          <p:cNvPr id="476" name="Picture 28" descr="Picture 2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932264" y="-372929"/>
            <a:ext cx="2036259" cy="1800994"/>
          </a:xfrm>
          <a:prstGeom prst="rect">
            <a:avLst/>
          </a:prstGeom>
          <a:ln w="12700">
            <a:miter lim="400000"/>
          </a:ln>
        </p:spPr>
      </p:pic>
      <p:sp>
        <p:nvSpPr>
          <p:cNvPr id="477" name="TextBox 30"/>
          <p:cNvSpPr txBox="1"/>
          <p:nvPr/>
        </p:nvSpPr>
        <p:spPr>
          <a:xfrm>
            <a:off x="3480695" y="1608288"/>
            <a:ext cx="8325881" cy="45847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algn="just">
              <a:lnSpc>
                <a:spcPct val="140000"/>
              </a:lnSpc>
              <a:defRPr sz="2400">
                <a:solidFill>
                  <a:srgbClr val="0A1F61"/>
                </a:solidFill>
                <a:latin typeface="Tajawal ExtraBold"/>
                <a:ea typeface="Tajawal ExtraBold"/>
                <a:cs typeface="Tajawal ExtraBold"/>
                <a:sym typeface="Tajawal ExtraBold"/>
              </a:defRPr>
            </a:pPr>
            <a:r>
              <a:t>The incorporation of AI into legal practice brings forth numerous advantages. It significantly saves time by automating repetitive tasks, allowing for earlier and more accurate risk assessments. AI's capabilities in providing in-depth analysis and identifying patterns that may elude human counterparts result in higher quality work. </a:t>
            </a:r>
          </a:p>
          <a:p>
            <a:pPr algn="just">
              <a:lnSpc>
                <a:spcPct val="140000"/>
              </a:lnSpc>
              <a:defRPr sz="2400">
                <a:solidFill>
                  <a:srgbClr val="0A1F61"/>
                </a:solidFill>
                <a:latin typeface="Tajawal ExtraBold"/>
                <a:ea typeface="Tajawal ExtraBold"/>
                <a:cs typeface="Tajawal ExtraBold"/>
                <a:sym typeface="Tajawal ExtraBold"/>
              </a:defRPr>
            </a:pPr>
            <a:r>
              <a:t>Furthermore, AI tools contribute to improving the organizational structure within legal departments by streamlining processes and enhancing overall efficiency. </a:t>
            </a:r>
          </a:p>
        </p:txBody>
      </p:sp>
      <p:sp>
        <p:nvSpPr>
          <p:cNvPr id="478"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endParaRPr/>
          </a:p>
        </p:txBody>
      </p:sp>
      <p:sp>
        <p:nvSpPr>
          <p:cNvPr id="479"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r>
              <a:t>Lecture</a:t>
            </a:r>
          </a:p>
        </p:txBody>
      </p:sp>
      <p:sp>
        <p:nvSpPr>
          <p:cNvPr id="480"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4400" b="1">
                <a:solidFill>
                  <a:srgbClr val="FAC748"/>
                </a:solidFill>
                <a:latin typeface="Tajawal Medium"/>
                <a:ea typeface="Tajawal Medium"/>
                <a:cs typeface="Tajawal Medium"/>
                <a:sym typeface="Tajawal Medium"/>
              </a:defRPr>
            </a:lvl1pPr>
          </a:lstStyle>
          <a:p>
            <a:r>
              <a:t>03</a:t>
            </a:r>
          </a:p>
        </p:txBody>
      </p:sp>
      <p:pic>
        <p:nvPicPr>
          <p:cNvPr id="481" name="Graphic 35" descr="Graphic 35"/>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48607" y="6056614"/>
            <a:ext cx="2167472" cy="591662"/>
          </a:xfrm>
          <a:prstGeom prst="rect">
            <a:avLst/>
          </a:prstGeom>
          <a:ln w="12700">
            <a:miter lim="400000"/>
          </a:ln>
        </p:spPr>
      </p:pic>
      <p:pic>
        <p:nvPicPr>
          <p:cNvPr id="482" name="Graphic 36" descr="Graphic 36"/>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0178166" y="6347811"/>
            <a:ext cx="1879650" cy="309234"/>
          </a:xfrm>
          <a:prstGeom prst="rect">
            <a:avLst/>
          </a:prstGeom>
          <a:ln w="12700">
            <a:miter lim="400000"/>
          </a:ln>
        </p:spPr>
      </p:pic>
      <p:sp>
        <p:nvSpPr>
          <p:cNvPr id="483" name="Slide Number"/>
          <p:cNvSpPr txBox="1">
            <a:spLocks noGrp="1"/>
          </p:cNvSpPr>
          <p:nvPr>
            <p:ph type="sldNum" sz="quarter" idx="2"/>
          </p:nvPr>
        </p:nvSpPr>
        <p:spPr>
          <a:xfrm>
            <a:off x="9322299" y="6511425"/>
            <a:ext cx="2844801" cy="368301"/>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22</a:t>
            </a:fld>
            <a:endParaRPr/>
          </a:p>
        </p:txBody>
      </p:sp>
    </p:spTree>
  </p:cSld>
  <p:clrMapOvr>
    <a:masterClrMapping/>
  </p:clrMapOvr>
  <mc:AlternateContent xmlns:mc="http://schemas.openxmlformats.org/markup-compatibility/2006" xmlns:p14="http://schemas.microsoft.com/office/powerpoint/2010/main">
    <mc:Choice Requires="p14">
      <p:transition spd="slow">
        <p:dissolve/>
      </p:transition>
    </mc:Choice>
    <mc:Fallback xmlns:a14="http://schemas.microsoft.com/office/drawing/2010/main" xmlns:m="http://schemas.openxmlformats.org/officeDocument/2006/math"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5" name="TextBox 24"/>
          <p:cNvSpPr txBox="1"/>
          <p:nvPr/>
        </p:nvSpPr>
        <p:spPr>
          <a:xfrm>
            <a:off x="4134524" y="265914"/>
            <a:ext cx="7018223" cy="4470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INTRODUCTION TO AI IN DIGITAL LAW</a:t>
            </a:r>
          </a:p>
        </p:txBody>
      </p:sp>
      <p:sp>
        <p:nvSpPr>
          <p:cNvPr id="486" name="Rectangle 27"/>
          <p:cNvSpPr/>
          <p:nvPr/>
        </p:nvSpPr>
        <p:spPr>
          <a:xfrm>
            <a:off x="31353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endParaRPr/>
          </a:p>
        </p:txBody>
      </p:sp>
      <p:sp>
        <p:nvSpPr>
          <p:cNvPr id="487" name="TextBox 24"/>
          <p:cNvSpPr txBox="1"/>
          <p:nvPr/>
        </p:nvSpPr>
        <p:spPr>
          <a:xfrm>
            <a:off x="4134524" y="842810"/>
            <a:ext cx="7018223" cy="4470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BENEFITS OF AI IN THE LEGAL FIELD</a:t>
            </a:r>
          </a:p>
        </p:txBody>
      </p:sp>
      <p:pic>
        <p:nvPicPr>
          <p:cNvPr id="488" name="Image" descr="Image"/>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a:xfrm>
            <a:off x="-294345" y="-1"/>
            <a:ext cx="3577942" cy="6858001"/>
          </a:xfrm>
          <a:prstGeom prst="rect">
            <a:avLst/>
          </a:prstGeom>
          <a:ln w="12700">
            <a:miter lim="400000"/>
          </a:ln>
        </p:spPr>
      </p:pic>
      <p:sp>
        <p:nvSpPr>
          <p:cNvPr id="489"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490"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pic>
        <p:nvPicPr>
          <p:cNvPr id="491" name="Picture 28" descr="Picture 2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932264" y="-372929"/>
            <a:ext cx="2036259" cy="1800994"/>
          </a:xfrm>
          <a:prstGeom prst="rect">
            <a:avLst/>
          </a:prstGeom>
          <a:ln w="12700">
            <a:miter lim="400000"/>
          </a:ln>
        </p:spPr>
      </p:pic>
      <p:sp>
        <p:nvSpPr>
          <p:cNvPr id="492" name="TextBox 30"/>
          <p:cNvSpPr txBox="1"/>
          <p:nvPr/>
        </p:nvSpPr>
        <p:spPr>
          <a:xfrm>
            <a:off x="3480695" y="1980722"/>
            <a:ext cx="8325881" cy="325882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just">
              <a:lnSpc>
                <a:spcPct val="190000"/>
              </a:lnSpc>
              <a:defRPr sz="2400">
                <a:solidFill>
                  <a:srgbClr val="0A1F61"/>
                </a:solidFill>
                <a:latin typeface="Tajawal ExtraBold"/>
                <a:ea typeface="Tajawal ExtraBold"/>
                <a:cs typeface="Tajawal ExtraBold"/>
                <a:sym typeface="Tajawal ExtraBold"/>
              </a:defRPr>
            </a:lvl1pPr>
          </a:lstStyle>
          <a:p>
            <a:r>
              <a:t>By taking over routine tasks, AI enables legal professionals to focus on more creative and analytical aspects of their work, fostering innovation and strategic thinking. Additionally, AI helps mitigate the risk of burnout by alleviating the burden of time-consuming administrative duties.</a:t>
            </a:r>
          </a:p>
        </p:txBody>
      </p:sp>
      <p:sp>
        <p:nvSpPr>
          <p:cNvPr id="493"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endParaRPr/>
          </a:p>
        </p:txBody>
      </p:sp>
      <p:sp>
        <p:nvSpPr>
          <p:cNvPr id="494"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r>
              <a:t>Lecture</a:t>
            </a:r>
          </a:p>
        </p:txBody>
      </p:sp>
      <p:sp>
        <p:nvSpPr>
          <p:cNvPr id="495"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4400" b="1">
                <a:solidFill>
                  <a:srgbClr val="FAC748"/>
                </a:solidFill>
                <a:latin typeface="Tajawal Medium"/>
                <a:ea typeface="Tajawal Medium"/>
                <a:cs typeface="Tajawal Medium"/>
                <a:sym typeface="Tajawal Medium"/>
              </a:defRPr>
            </a:lvl1pPr>
          </a:lstStyle>
          <a:p>
            <a:r>
              <a:t>03</a:t>
            </a:r>
          </a:p>
        </p:txBody>
      </p:sp>
      <p:pic>
        <p:nvPicPr>
          <p:cNvPr id="496" name="Graphic 35" descr="Graphic 35"/>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48607" y="6056614"/>
            <a:ext cx="2167472" cy="591662"/>
          </a:xfrm>
          <a:prstGeom prst="rect">
            <a:avLst/>
          </a:prstGeom>
          <a:ln w="12700">
            <a:miter lim="400000"/>
          </a:ln>
        </p:spPr>
      </p:pic>
      <p:pic>
        <p:nvPicPr>
          <p:cNvPr id="497" name="Graphic 36" descr="Graphic 36"/>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0178166" y="6347811"/>
            <a:ext cx="1879650" cy="309234"/>
          </a:xfrm>
          <a:prstGeom prst="rect">
            <a:avLst/>
          </a:prstGeom>
          <a:ln w="12700">
            <a:miter lim="400000"/>
          </a:ln>
        </p:spPr>
      </p:pic>
      <p:sp>
        <p:nvSpPr>
          <p:cNvPr id="498" name="Slide Number"/>
          <p:cNvSpPr txBox="1">
            <a:spLocks noGrp="1"/>
          </p:cNvSpPr>
          <p:nvPr>
            <p:ph type="sldNum" sz="quarter" idx="2"/>
          </p:nvPr>
        </p:nvSpPr>
        <p:spPr>
          <a:xfrm>
            <a:off x="9337818" y="6532711"/>
            <a:ext cx="2844801" cy="368301"/>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23</a:t>
            </a:fld>
            <a:endParaRPr/>
          </a:p>
        </p:txBody>
      </p:sp>
    </p:spTree>
  </p:cSld>
  <p:clrMapOvr>
    <a:masterClrMapping/>
  </p:clrMapOvr>
  <mc:AlternateContent xmlns:mc="http://schemas.openxmlformats.org/markup-compatibility/2006" xmlns:p14="http://schemas.microsoft.com/office/powerpoint/2010/main">
    <mc:Choice Requires="p14">
      <p:transition spd="slow">
        <p:dissolve/>
      </p:transition>
    </mc:Choice>
    <mc:Fallback xmlns:a14="http://schemas.microsoft.com/office/drawing/2010/main" xmlns:m="http://schemas.openxmlformats.org/officeDocument/2006/math"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0" name="TextBox 24"/>
          <p:cNvSpPr txBox="1"/>
          <p:nvPr/>
        </p:nvSpPr>
        <p:spPr>
          <a:xfrm>
            <a:off x="4134524" y="265914"/>
            <a:ext cx="7018223" cy="4470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INTRODUCTION TO AI IN DIGITAL LAW</a:t>
            </a:r>
          </a:p>
        </p:txBody>
      </p:sp>
      <p:sp>
        <p:nvSpPr>
          <p:cNvPr id="501" name="Rectangle 27"/>
          <p:cNvSpPr/>
          <p:nvPr/>
        </p:nvSpPr>
        <p:spPr>
          <a:xfrm>
            <a:off x="31353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endParaRPr/>
          </a:p>
        </p:txBody>
      </p:sp>
      <p:sp>
        <p:nvSpPr>
          <p:cNvPr id="502" name="TextBox 24"/>
          <p:cNvSpPr txBox="1"/>
          <p:nvPr/>
        </p:nvSpPr>
        <p:spPr>
          <a:xfrm>
            <a:off x="4134524" y="842810"/>
            <a:ext cx="7018223" cy="4470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BENEFITS OF AI IN THE LEGAL FIELD</a:t>
            </a:r>
          </a:p>
        </p:txBody>
      </p:sp>
      <p:pic>
        <p:nvPicPr>
          <p:cNvPr id="503" name="Image" descr="Image"/>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a:xfrm>
            <a:off x="-294345" y="-1"/>
            <a:ext cx="3577942" cy="6858001"/>
          </a:xfrm>
          <a:prstGeom prst="rect">
            <a:avLst/>
          </a:prstGeom>
          <a:ln w="12700">
            <a:miter lim="400000"/>
          </a:ln>
        </p:spPr>
      </p:pic>
      <p:sp>
        <p:nvSpPr>
          <p:cNvPr id="50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50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pic>
        <p:nvPicPr>
          <p:cNvPr id="506" name="Picture 28" descr="Picture 2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932264" y="-372929"/>
            <a:ext cx="2036259" cy="1800994"/>
          </a:xfrm>
          <a:prstGeom prst="rect">
            <a:avLst/>
          </a:prstGeom>
          <a:ln w="12700">
            <a:miter lim="400000"/>
          </a:ln>
        </p:spPr>
      </p:pic>
      <p:sp>
        <p:nvSpPr>
          <p:cNvPr id="507" name="TextBox 30"/>
          <p:cNvSpPr txBox="1"/>
          <p:nvPr/>
        </p:nvSpPr>
        <p:spPr>
          <a:xfrm>
            <a:off x="3480695" y="1659088"/>
            <a:ext cx="8325881" cy="432689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just">
              <a:lnSpc>
                <a:spcPct val="150000"/>
              </a:lnSpc>
              <a:defRPr sz="2400">
                <a:solidFill>
                  <a:srgbClr val="0A1F61"/>
                </a:solidFill>
                <a:latin typeface="Tajawal ExtraBold"/>
                <a:ea typeface="Tajawal ExtraBold"/>
                <a:cs typeface="Tajawal ExtraBold"/>
                <a:sym typeface="Tajawal ExtraBold"/>
              </a:defRPr>
            </a:lvl1pPr>
          </a:lstStyle>
          <a:p>
            <a:r>
              <a:t>As AI technology continues to advance, its potential to revolutionize the legal field becomes increasingly evident. Its capacity to enhance speed, accuracy, and quality presents promising opportunities for lawyers and legal departments to optimize their performance and deliver greater value to their clients. The ongoing development of AI holds the key to unlocking new levels of productivity, efficiency, and innovation within the legal profession.</a:t>
            </a:r>
          </a:p>
        </p:txBody>
      </p:sp>
      <p:sp>
        <p:nvSpPr>
          <p:cNvPr id="508"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endParaRPr/>
          </a:p>
        </p:txBody>
      </p:sp>
      <p:sp>
        <p:nvSpPr>
          <p:cNvPr id="509"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r>
              <a:t>Lecture</a:t>
            </a:r>
          </a:p>
        </p:txBody>
      </p:sp>
      <p:sp>
        <p:nvSpPr>
          <p:cNvPr id="510"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4400" b="1">
                <a:solidFill>
                  <a:srgbClr val="FAC748"/>
                </a:solidFill>
                <a:latin typeface="Tajawal Medium"/>
                <a:ea typeface="Tajawal Medium"/>
                <a:cs typeface="Tajawal Medium"/>
                <a:sym typeface="Tajawal Medium"/>
              </a:defRPr>
            </a:lvl1pPr>
          </a:lstStyle>
          <a:p>
            <a:r>
              <a:t>03</a:t>
            </a:r>
          </a:p>
        </p:txBody>
      </p:sp>
      <p:pic>
        <p:nvPicPr>
          <p:cNvPr id="511" name="Graphic 35" descr="Graphic 35"/>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48607" y="6056614"/>
            <a:ext cx="2167472" cy="591662"/>
          </a:xfrm>
          <a:prstGeom prst="rect">
            <a:avLst/>
          </a:prstGeom>
          <a:ln w="12700">
            <a:miter lim="400000"/>
          </a:ln>
        </p:spPr>
      </p:pic>
      <p:pic>
        <p:nvPicPr>
          <p:cNvPr id="512" name="Graphic 36" descr="Graphic 36"/>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0178166" y="6347811"/>
            <a:ext cx="1879650" cy="309234"/>
          </a:xfrm>
          <a:prstGeom prst="rect">
            <a:avLst/>
          </a:prstGeom>
          <a:ln w="12700">
            <a:miter lim="400000"/>
          </a:ln>
        </p:spPr>
      </p:pic>
      <p:sp>
        <p:nvSpPr>
          <p:cNvPr id="513" name="Slide Number"/>
          <p:cNvSpPr txBox="1">
            <a:spLocks noGrp="1"/>
          </p:cNvSpPr>
          <p:nvPr>
            <p:ph type="sldNum" sz="quarter" idx="2"/>
          </p:nvPr>
        </p:nvSpPr>
        <p:spPr>
          <a:xfrm>
            <a:off x="9291263" y="6544634"/>
            <a:ext cx="2844801" cy="368301"/>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24</a:t>
            </a:fld>
            <a:endParaRPr/>
          </a:p>
        </p:txBody>
      </p:sp>
    </p:spTree>
  </p:cSld>
  <p:clrMapOvr>
    <a:masterClrMapping/>
  </p:clrMapOvr>
  <mc:AlternateContent xmlns:mc="http://schemas.openxmlformats.org/markup-compatibility/2006" xmlns:p14="http://schemas.microsoft.com/office/powerpoint/2010/main">
    <mc:Choice Requires="p14">
      <p:transition spd="slow">
        <p:dissolve/>
      </p:transition>
    </mc:Choice>
    <mc:Fallback xmlns:a14="http://schemas.microsoft.com/office/drawing/2010/main" xmlns:m="http://schemas.openxmlformats.org/officeDocument/2006/math"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5" name="TextBox 24"/>
          <p:cNvSpPr txBox="1"/>
          <p:nvPr/>
        </p:nvSpPr>
        <p:spPr>
          <a:xfrm>
            <a:off x="4134524" y="265914"/>
            <a:ext cx="7018223" cy="4470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INTRODUCTION TO AI IN DIGITAL LAW</a:t>
            </a:r>
          </a:p>
        </p:txBody>
      </p:sp>
      <p:sp>
        <p:nvSpPr>
          <p:cNvPr id="516" name="Rectangle 27"/>
          <p:cNvSpPr/>
          <p:nvPr/>
        </p:nvSpPr>
        <p:spPr>
          <a:xfrm>
            <a:off x="31353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endParaRPr/>
          </a:p>
        </p:txBody>
      </p:sp>
      <p:sp>
        <p:nvSpPr>
          <p:cNvPr id="517" name="TextBox 24"/>
          <p:cNvSpPr txBox="1"/>
          <p:nvPr/>
        </p:nvSpPr>
        <p:spPr>
          <a:xfrm>
            <a:off x="4134524" y="842810"/>
            <a:ext cx="7018223" cy="4470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RISKS OF AI IN THE LEGAL FIELD</a:t>
            </a:r>
          </a:p>
        </p:txBody>
      </p:sp>
      <p:pic>
        <p:nvPicPr>
          <p:cNvPr id="518" name="Image" descr="Image"/>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a:xfrm>
            <a:off x="-294345" y="-1"/>
            <a:ext cx="3577942" cy="6858001"/>
          </a:xfrm>
          <a:prstGeom prst="rect">
            <a:avLst/>
          </a:prstGeom>
          <a:ln w="12700">
            <a:miter lim="400000"/>
          </a:ln>
        </p:spPr>
      </p:pic>
      <p:sp>
        <p:nvSpPr>
          <p:cNvPr id="519"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520"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pic>
        <p:nvPicPr>
          <p:cNvPr id="521" name="Picture 28" descr="Picture 2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932264" y="-372929"/>
            <a:ext cx="2036259" cy="1800994"/>
          </a:xfrm>
          <a:prstGeom prst="rect">
            <a:avLst/>
          </a:prstGeom>
          <a:ln w="12700">
            <a:miter lim="400000"/>
          </a:ln>
        </p:spPr>
      </p:pic>
      <p:sp>
        <p:nvSpPr>
          <p:cNvPr id="522" name="TextBox 30"/>
          <p:cNvSpPr txBox="1"/>
          <p:nvPr/>
        </p:nvSpPr>
        <p:spPr>
          <a:xfrm>
            <a:off x="3480695" y="1935880"/>
            <a:ext cx="8325881" cy="359029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just">
              <a:lnSpc>
                <a:spcPct val="170000"/>
              </a:lnSpc>
              <a:defRPr sz="2400">
                <a:solidFill>
                  <a:srgbClr val="0A1F61"/>
                </a:solidFill>
                <a:latin typeface="Tajawal ExtraBold"/>
                <a:ea typeface="Tajawal ExtraBold"/>
                <a:cs typeface="Tajawal ExtraBold"/>
                <a:sym typeface="Tajawal ExtraBold"/>
              </a:defRPr>
            </a:lvl1pPr>
          </a:lstStyle>
          <a:p>
            <a:r>
              <a:t>While AI has proven to be valuable in the legal field, human supervision remains essential, and critical questions need to be raised before deciding to adopt an AI application. It is crucial to understand how the tool operates, be aware of potential errors, and consider the costs associated with such errors.</a:t>
            </a:r>
          </a:p>
        </p:txBody>
      </p:sp>
      <p:sp>
        <p:nvSpPr>
          <p:cNvPr id="523"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endParaRPr/>
          </a:p>
        </p:txBody>
      </p:sp>
      <p:sp>
        <p:nvSpPr>
          <p:cNvPr id="524"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r>
              <a:t>Lecture</a:t>
            </a:r>
          </a:p>
        </p:txBody>
      </p:sp>
      <p:sp>
        <p:nvSpPr>
          <p:cNvPr id="525"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4400" b="1">
                <a:solidFill>
                  <a:srgbClr val="FAC748"/>
                </a:solidFill>
                <a:latin typeface="Tajawal Medium"/>
                <a:ea typeface="Tajawal Medium"/>
                <a:cs typeface="Tajawal Medium"/>
                <a:sym typeface="Tajawal Medium"/>
              </a:defRPr>
            </a:lvl1pPr>
          </a:lstStyle>
          <a:p>
            <a:r>
              <a:t>03</a:t>
            </a:r>
          </a:p>
        </p:txBody>
      </p:sp>
      <p:pic>
        <p:nvPicPr>
          <p:cNvPr id="526" name="Graphic 35" descr="Graphic 35"/>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48607" y="6056614"/>
            <a:ext cx="2167472" cy="591662"/>
          </a:xfrm>
          <a:prstGeom prst="rect">
            <a:avLst/>
          </a:prstGeom>
          <a:ln w="12700">
            <a:miter lim="400000"/>
          </a:ln>
        </p:spPr>
      </p:pic>
      <p:pic>
        <p:nvPicPr>
          <p:cNvPr id="527" name="Graphic 36" descr="Graphic 36"/>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0178166" y="6347811"/>
            <a:ext cx="1879650" cy="309234"/>
          </a:xfrm>
          <a:prstGeom prst="rect">
            <a:avLst/>
          </a:prstGeom>
          <a:ln w="12700">
            <a:miter lim="400000"/>
          </a:ln>
        </p:spPr>
      </p:pic>
      <p:sp>
        <p:nvSpPr>
          <p:cNvPr id="528" name="Slide Number"/>
          <p:cNvSpPr txBox="1">
            <a:spLocks noGrp="1"/>
          </p:cNvSpPr>
          <p:nvPr>
            <p:ph type="sldNum" sz="quarter" idx="2"/>
          </p:nvPr>
        </p:nvSpPr>
        <p:spPr>
          <a:xfrm>
            <a:off x="9291263" y="6498080"/>
            <a:ext cx="2844801" cy="368301"/>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25</a:t>
            </a:fld>
            <a:endParaRPr/>
          </a:p>
        </p:txBody>
      </p:sp>
    </p:spTree>
  </p:cSld>
  <p:clrMapOvr>
    <a:masterClrMapping/>
  </p:clrMapOvr>
  <mc:AlternateContent xmlns:mc="http://schemas.openxmlformats.org/markup-compatibility/2006" xmlns:p14="http://schemas.microsoft.com/office/powerpoint/2010/main">
    <mc:Choice Requires="p14">
      <p:transition spd="slow">
        <p:dissolve/>
      </p:transition>
    </mc:Choice>
    <mc:Fallback xmlns:a14="http://schemas.microsoft.com/office/drawing/2010/main" xmlns:m="http://schemas.openxmlformats.org/officeDocument/2006/math"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0" name="TextBox 24"/>
          <p:cNvSpPr txBox="1"/>
          <p:nvPr/>
        </p:nvSpPr>
        <p:spPr>
          <a:xfrm>
            <a:off x="4134524" y="265914"/>
            <a:ext cx="7018223" cy="4470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INTRODUCTION TO AI IN DIGITAL LAW</a:t>
            </a:r>
          </a:p>
        </p:txBody>
      </p:sp>
      <p:sp>
        <p:nvSpPr>
          <p:cNvPr id="531" name="Rectangle 27"/>
          <p:cNvSpPr/>
          <p:nvPr/>
        </p:nvSpPr>
        <p:spPr>
          <a:xfrm>
            <a:off x="31353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endParaRPr/>
          </a:p>
        </p:txBody>
      </p:sp>
      <p:sp>
        <p:nvSpPr>
          <p:cNvPr id="532" name="TextBox 24"/>
          <p:cNvSpPr txBox="1"/>
          <p:nvPr/>
        </p:nvSpPr>
        <p:spPr>
          <a:xfrm>
            <a:off x="4134524" y="842810"/>
            <a:ext cx="7018223" cy="4470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RISKS OF AI IN THE LEGAL FIELD</a:t>
            </a:r>
          </a:p>
        </p:txBody>
      </p:sp>
      <p:pic>
        <p:nvPicPr>
          <p:cNvPr id="533" name="Image" descr="Image"/>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a:xfrm>
            <a:off x="-294345" y="-1"/>
            <a:ext cx="3577942" cy="6858001"/>
          </a:xfrm>
          <a:prstGeom prst="rect">
            <a:avLst/>
          </a:prstGeom>
          <a:ln w="12700">
            <a:miter lim="400000"/>
          </a:ln>
        </p:spPr>
      </p:pic>
      <p:sp>
        <p:nvSpPr>
          <p:cNvPr id="53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53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pic>
        <p:nvPicPr>
          <p:cNvPr id="536" name="Picture 28" descr="Picture 2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932264" y="-372929"/>
            <a:ext cx="2036259" cy="1800994"/>
          </a:xfrm>
          <a:prstGeom prst="rect">
            <a:avLst/>
          </a:prstGeom>
          <a:ln w="12700">
            <a:miter lim="400000"/>
          </a:ln>
        </p:spPr>
      </p:pic>
      <p:sp>
        <p:nvSpPr>
          <p:cNvPr id="537" name="TextBox 30"/>
          <p:cNvSpPr txBox="1"/>
          <p:nvPr/>
        </p:nvSpPr>
        <p:spPr>
          <a:xfrm>
            <a:off x="3480695" y="1506688"/>
            <a:ext cx="8325881" cy="510032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algn="just">
              <a:lnSpc>
                <a:spcPct val="140000"/>
              </a:lnSpc>
              <a:defRPr sz="2400">
                <a:solidFill>
                  <a:srgbClr val="0A1F61"/>
                </a:solidFill>
                <a:latin typeface="Tajawal ExtraBold"/>
                <a:ea typeface="Tajawal ExtraBold"/>
                <a:cs typeface="Tajawal ExtraBold"/>
                <a:sym typeface="Tajawal ExtraBold"/>
              </a:defRPr>
            </a:pPr>
            <a:r>
              <a:t>There are several risks that have been identified in relation to AI implementation in the legal domain. These risks include </a:t>
            </a:r>
            <a:r>
              <a:rPr i="1"/>
              <a:t>job displacement</a:t>
            </a:r>
            <a:r>
              <a:t>, </a:t>
            </a:r>
            <a:r>
              <a:rPr i="1"/>
              <a:t>susceptibility to cyber-attacks</a:t>
            </a:r>
            <a:r>
              <a:t>, </a:t>
            </a:r>
            <a:r>
              <a:rPr i="1"/>
              <a:t>economic constraints</a:t>
            </a:r>
            <a:r>
              <a:t>, </a:t>
            </a:r>
            <a:r>
              <a:rPr i="1"/>
              <a:t>the need for trained lawyers to effectively use AI tools</a:t>
            </a:r>
            <a:r>
              <a:t>, </a:t>
            </a:r>
            <a:r>
              <a:rPr i="1"/>
              <a:t>concerns regarding intellectual property rights</a:t>
            </a:r>
            <a:r>
              <a:t>, </a:t>
            </a:r>
            <a:r>
              <a:rPr i="1"/>
              <a:t>privacy and data protection</a:t>
            </a:r>
            <a:r>
              <a:t>, as well as </a:t>
            </a:r>
            <a:r>
              <a:rPr i="1"/>
              <a:t>ethical considerations</a:t>
            </a:r>
            <a:r>
              <a:t>.</a:t>
            </a:r>
          </a:p>
          <a:p>
            <a:pPr algn="just">
              <a:lnSpc>
                <a:spcPct val="140000"/>
              </a:lnSpc>
              <a:defRPr sz="2400">
                <a:solidFill>
                  <a:srgbClr val="0A1F61"/>
                </a:solidFill>
                <a:latin typeface="Tajawal ExtraBold"/>
                <a:ea typeface="Tajawal ExtraBold"/>
                <a:cs typeface="Tajawal ExtraBold"/>
                <a:sym typeface="Tajawal ExtraBold"/>
              </a:defRPr>
            </a:pPr>
            <a:r>
              <a:t>However, the European Union has adopted a human-centric approach to AI, as reflected in forthcoming legislation. This approach aims to deploy AI in a manner that enhances human capabilities rather than replacing humans.</a:t>
            </a:r>
          </a:p>
        </p:txBody>
      </p:sp>
      <p:sp>
        <p:nvSpPr>
          <p:cNvPr id="538"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endParaRPr/>
          </a:p>
        </p:txBody>
      </p:sp>
      <p:sp>
        <p:nvSpPr>
          <p:cNvPr id="539"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r>
              <a:t>Lecture</a:t>
            </a:r>
          </a:p>
        </p:txBody>
      </p:sp>
      <p:sp>
        <p:nvSpPr>
          <p:cNvPr id="540"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4400" b="1">
                <a:solidFill>
                  <a:srgbClr val="FAC748"/>
                </a:solidFill>
                <a:latin typeface="Tajawal Medium"/>
                <a:ea typeface="Tajawal Medium"/>
                <a:cs typeface="Tajawal Medium"/>
                <a:sym typeface="Tajawal Medium"/>
              </a:defRPr>
            </a:lvl1pPr>
          </a:lstStyle>
          <a:p>
            <a:r>
              <a:t>03</a:t>
            </a:r>
          </a:p>
        </p:txBody>
      </p:sp>
      <p:pic>
        <p:nvPicPr>
          <p:cNvPr id="541" name="Graphic 35" descr="Graphic 35"/>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48607" y="6056614"/>
            <a:ext cx="2167472" cy="591662"/>
          </a:xfrm>
          <a:prstGeom prst="rect">
            <a:avLst/>
          </a:prstGeom>
          <a:ln w="12700">
            <a:miter lim="400000"/>
          </a:ln>
        </p:spPr>
      </p:pic>
      <p:pic>
        <p:nvPicPr>
          <p:cNvPr id="542" name="Graphic 36" descr="Graphic 36"/>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0178166" y="6347811"/>
            <a:ext cx="1879650" cy="309234"/>
          </a:xfrm>
          <a:prstGeom prst="rect">
            <a:avLst/>
          </a:prstGeom>
          <a:ln w="12700">
            <a:miter lim="400000"/>
          </a:ln>
        </p:spPr>
      </p:pic>
      <p:sp>
        <p:nvSpPr>
          <p:cNvPr id="543" name="Slide Number"/>
          <p:cNvSpPr txBox="1">
            <a:spLocks noGrp="1"/>
          </p:cNvSpPr>
          <p:nvPr>
            <p:ph type="sldNum" sz="quarter" idx="2"/>
          </p:nvPr>
        </p:nvSpPr>
        <p:spPr>
          <a:xfrm>
            <a:off x="9322299" y="6544634"/>
            <a:ext cx="2844801" cy="368301"/>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26</a:t>
            </a:fld>
            <a:endParaRPr/>
          </a:p>
        </p:txBody>
      </p:sp>
    </p:spTree>
  </p:cSld>
  <p:clrMapOvr>
    <a:masterClrMapping/>
  </p:clrMapOvr>
  <mc:AlternateContent xmlns:mc="http://schemas.openxmlformats.org/markup-compatibility/2006" xmlns:p14="http://schemas.microsoft.com/office/powerpoint/2010/main">
    <mc:Choice Requires="p14">
      <p:transition spd="slow">
        <p:dissolve/>
      </p:transition>
    </mc:Choice>
    <mc:Fallback xmlns:a14="http://schemas.microsoft.com/office/drawing/2010/main" xmlns:m="http://schemas.openxmlformats.org/officeDocument/2006/math"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5" name="TextBox 24"/>
          <p:cNvSpPr txBox="1"/>
          <p:nvPr/>
        </p:nvSpPr>
        <p:spPr>
          <a:xfrm>
            <a:off x="4134524" y="265914"/>
            <a:ext cx="7018223" cy="4470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INTRODUCTION TO AI IN DIGITAL LAW</a:t>
            </a:r>
          </a:p>
        </p:txBody>
      </p:sp>
      <p:sp>
        <p:nvSpPr>
          <p:cNvPr id="546" name="Rectangle 27"/>
          <p:cNvSpPr/>
          <p:nvPr/>
        </p:nvSpPr>
        <p:spPr>
          <a:xfrm>
            <a:off x="31353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endParaRPr/>
          </a:p>
        </p:txBody>
      </p:sp>
      <p:sp>
        <p:nvSpPr>
          <p:cNvPr id="547" name="TextBox 24"/>
          <p:cNvSpPr txBox="1"/>
          <p:nvPr/>
        </p:nvSpPr>
        <p:spPr>
          <a:xfrm>
            <a:off x="4134524" y="842810"/>
            <a:ext cx="7018223" cy="4470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RISKS OF AI IN THE LEGAL FIELD</a:t>
            </a:r>
          </a:p>
        </p:txBody>
      </p:sp>
      <p:pic>
        <p:nvPicPr>
          <p:cNvPr id="548" name="Image" descr="Image"/>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a:xfrm>
            <a:off x="-294345" y="-1"/>
            <a:ext cx="3577942" cy="6858001"/>
          </a:xfrm>
          <a:prstGeom prst="rect">
            <a:avLst/>
          </a:prstGeom>
          <a:ln w="12700">
            <a:miter lim="400000"/>
          </a:ln>
        </p:spPr>
      </p:pic>
      <p:sp>
        <p:nvSpPr>
          <p:cNvPr id="549"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550"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pic>
        <p:nvPicPr>
          <p:cNvPr id="551" name="Picture 28" descr="Picture 2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932264" y="-372929"/>
            <a:ext cx="2036259" cy="1800994"/>
          </a:xfrm>
          <a:prstGeom prst="rect">
            <a:avLst/>
          </a:prstGeom>
          <a:ln w="12700">
            <a:miter lim="400000"/>
          </a:ln>
        </p:spPr>
      </p:pic>
      <p:sp>
        <p:nvSpPr>
          <p:cNvPr id="552" name="TextBox 30"/>
          <p:cNvSpPr txBox="1"/>
          <p:nvPr/>
        </p:nvSpPr>
        <p:spPr>
          <a:xfrm>
            <a:off x="3480695" y="1853398"/>
            <a:ext cx="8325881" cy="406908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just">
              <a:lnSpc>
                <a:spcPct val="140000"/>
              </a:lnSpc>
              <a:defRPr sz="2400">
                <a:solidFill>
                  <a:srgbClr val="0A1F61"/>
                </a:solidFill>
                <a:latin typeface="Tajawal ExtraBold"/>
                <a:ea typeface="Tajawal ExtraBold"/>
                <a:cs typeface="Tajawal ExtraBold"/>
                <a:sym typeface="Tajawal ExtraBold"/>
              </a:defRPr>
            </a:lvl1pPr>
          </a:lstStyle>
          <a:p>
            <a:r>
              <a:t>By prioritizing human-centric deployment, the EU seeks to strike a balance between leveraging the benefits of AI and addressing potential risks. It recognizes the importance of upholding human involvement, expertise, and ethical considerations in AI-driven processes. This approach aligns with the goal of deploying AI technologies as tools to support and augment human capabilities, rather than undermining the role of humans in legal practice.</a:t>
            </a:r>
          </a:p>
        </p:txBody>
      </p:sp>
      <p:sp>
        <p:nvSpPr>
          <p:cNvPr id="553"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endParaRPr/>
          </a:p>
        </p:txBody>
      </p:sp>
      <p:sp>
        <p:nvSpPr>
          <p:cNvPr id="554"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r>
              <a:t>Lecture</a:t>
            </a:r>
          </a:p>
        </p:txBody>
      </p:sp>
      <p:sp>
        <p:nvSpPr>
          <p:cNvPr id="555"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4400" b="1">
                <a:solidFill>
                  <a:srgbClr val="FAC748"/>
                </a:solidFill>
                <a:latin typeface="Tajawal Medium"/>
                <a:ea typeface="Tajawal Medium"/>
                <a:cs typeface="Tajawal Medium"/>
                <a:sym typeface="Tajawal Medium"/>
              </a:defRPr>
            </a:lvl1pPr>
          </a:lstStyle>
          <a:p>
            <a:r>
              <a:t>03</a:t>
            </a:r>
          </a:p>
        </p:txBody>
      </p:sp>
      <p:pic>
        <p:nvPicPr>
          <p:cNvPr id="556" name="Graphic 35" descr="Graphic 35"/>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48607" y="6056614"/>
            <a:ext cx="2167472" cy="591662"/>
          </a:xfrm>
          <a:prstGeom prst="rect">
            <a:avLst/>
          </a:prstGeom>
          <a:ln w="12700">
            <a:miter lim="400000"/>
          </a:ln>
        </p:spPr>
      </p:pic>
      <p:pic>
        <p:nvPicPr>
          <p:cNvPr id="557" name="Graphic 36" descr="Graphic 36"/>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0178166" y="6347811"/>
            <a:ext cx="1879650" cy="309234"/>
          </a:xfrm>
          <a:prstGeom prst="rect">
            <a:avLst/>
          </a:prstGeom>
          <a:ln w="12700">
            <a:miter lim="400000"/>
          </a:ln>
        </p:spPr>
      </p:pic>
      <p:sp>
        <p:nvSpPr>
          <p:cNvPr id="558" name="Slide Number"/>
          <p:cNvSpPr txBox="1">
            <a:spLocks noGrp="1"/>
          </p:cNvSpPr>
          <p:nvPr>
            <p:ph type="sldNum" sz="quarter" idx="2"/>
          </p:nvPr>
        </p:nvSpPr>
        <p:spPr>
          <a:xfrm>
            <a:off x="9275745" y="6524125"/>
            <a:ext cx="2844801" cy="368301"/>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27</a:t>
            </a:fld>
            <a:endParaRPr/>
          </a:p>
        </p:txBody>
      </p:sp>
    </p:spTree>
  </p:cSld>
  <p:clrMapOvr>
    <a:masterClrMapping/>
  </p:clrMapOvr>
  <mc:AlternateContent xmlns:mc="http://schemas.openxmlformats.org/markup-compatibility/2006" xmlns:p14="http://schemas.microsoft.com/office/powerpoint/2010/main">
    <mc:Choice Requires="p14">
      <p:transition spd="slow">
        <p:dissolve/>
      </p:transition>
    </mc:Choice>
    <mc:Fallback xmlns:a14="http://schemas.microsoft.com/office/drawing/2010/main" xmlns:m="http://schemas.openxmlformats.org/officeDocument/2006/math"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0" name="TextBox 24"/>
          <p:cNvSpPr txBox="1"/>
          <p:nvPr/>
        </p:nvSpPr>
        <p:spPr>
          <a:xfrm>
            <a:off x="4134524" y="265914"/>
            <a:ext cx="7018223" cy="4470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INTRODUCTION TO AI IN DIGITAL LAW</a:t>
            </a:r>
          </a:p>
        </p:txBody>
      </p:sp>
      <p:sp>
        <p:nvSpPr>
          <p:cNvPr id="561" name="Rectangle 27"/>
          <p:cNvSpPr/>
          <p:nvPr/>
        </p:nvSpPr>
        <p:spPr>
          <a:xfrm>
            <a:off x="31353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endParaRPr/>
          </a:p>
        </p:txBody>
      </p:sp>
      <p:sp>
        <p:nvSpPr>
          <p:cNvPr id="562" name="TextBox 24"/>
          <p:cNvSpPr txBox="1"/>
          <p:nvPr/>
        </p:nvSpPr>
        <p:spPr>
          <a:xfrm>
            <a:off x="4134524" y="842810"/>
            <a:ext cx="7018223" cy="4470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RISKS OF AI IN THE LEGAL FIELD</a:t>
            </a:r>
          </a:p>
        </p:txBody>
      </p:sp>
      <p:pic>
        <p:nvPicPr>
          <p:cNvPr id="563" name="Image" descr="Image"/>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a:xfrm>
            <a:off x="-294345" y="-1"/>
            <a:ext cx="3577942" cy="6858001"/>
          </a:xfrm>
          <a:prstGeom prst="rect">
            <a:avLst/>
          </a:prstGeom>
          <a:ln w="12700">
            <a:miter lim="400000"/>
          </a:ln>
        </p:spPr>
      </p:pic>
      <p:sp>
        <p:nvSpPr>
          <p:cNvPr id="56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56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pic>
        <p:nvPicPr>
          <p:cNvPr id="566" name="Picture 28" descr="Picture 2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932264" y="-372929"/>
            <a:ext cx="2036259" cy="1800994"/>
          </a:xfrm>
          <a:prstGeom prst="rect">
            <a:avLst/>
          </a:prstGeom>
          <a:ln w="12700">
            <a:miter lim="400000"/>
          </a:ln>
        </p:spPr>
      </p:pic>
      <p:sp>
        <p:nvSpPr>
          <p:cNvPr id="567" name="TextBox 30"/>
          <p:cNvSpPr txBox="1"/>
          <p:nvPr/>
        </p:nvSpPr>
        <p:spPr>
          <a:xfrm>
            <a:off x="3480695" y="2234398"/>
            <a:ext cx="8325881" cy="255905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just">
              <a:lnSpc>
                <a:spcPct val="190000"/>
              </a:lnSpc>
              <a:defRPr sz="2400">
                <a:solidFill>
                  <a:srgbClr val="0A1F61"/>
                </a:solidFill>
                <a:latin typeface="Tajawal ExtraBold"/>
                <a:ea typeface="Tajawal ExtraBold"/>
                <a:cs typeface="Tajawal ExtraBold"/>
                <a:sym typeface="Tajawal ExtraBold"/>
              </a:defRPr>
            </a:lvl1pPr>
          </a:lstStyle>
          <a:p>
            <a:r>
              <a:t>While challenges and risks exist, careful consideration, regulation, and a human-centric approach can help mitigate these concerns and ensure that AI technology is harnessed effectively and ethically to enhance the legal profession.</a:t>
            </a:r>
          </a:p>
        </p:txBody>
      </p:sp>
      <p:sp>
        <p:nvSpPr>
          <p:cNvPr id="568"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endParaRPr/>
          </a:p>
        </p:txBody>
      </p:sp>
      <p:sp>
        <p:nvSpPr>
          <p:cNvPr id="569"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r>
              <a:t>Lecture</a:t>
            </a:r>
          </a:p>
        </p:txBody>
      </p:sp>
      <p:sp>
        <p:nvSpPr>
          <p:cNvPr id="570"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4400" b="1">
                <a:solidFill>
                  <a:srgbClr val="FAC748"/>
                </a:solidFill>
                <a:latin typeface="Tajawal Medium"/>
                <a:ea typeface="Tajawal Medium"/>
                <a:cs typeface="Tajawal Medium"/>
                <a:sym typeface="Tajawal Medium"/>
              </a:defRPr>
            </a:lvl1pPr>
          </a:lstStyle>
          <a:p>
            <a:r>
              <a:t>03</a:t>
            </a:r>
          </a:p>
        </p:txBody>
      </p:sp>
      <p:pic>
        <p:nvPicPr>
          <p:cNvPr id="571" name="Graphic 35" descr="Graphic 35"/>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48607" y="6056614"/>
            <a:ext cx="2167472" cy="591662"/>
          </a:xfrm>
          <a:prstGeom prst="rect">
            <a:avLst/>
          </a:prstGeom>
          <a:ln w="12700">
            <a:miter lim="400000"/>
          </a:ln>
        </p:spPr>
      </p:pic>
      <p:pic>
        <p:nvPicPr>
          <p:cNvPr id="572" name="Graphic 36" descr="Graphic 36"/>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0178166" y="6347811"/>
            <a:ext cx="1879650" cy="309234"/>
          </a:xfrm>
          <a:prstGeom prst="rect">
            <a:avLst/>
          </a:prstGeom>
          <a:ln w="12700">
            <a:miter lim="400000"/>
          </a:ln>
        </p:spPr>
      </p:pic>
      <p:sp>
        <p:nvSpPr>
          <p:cNvPr id="573" name="Slide Number"/>
          <p:cNvSpPr txBox="1">
            <a:spLocks noGrp="1"/>
          </p:cNvSpPr>
          <p:nvPr>
            <p:ph type="sldNum" sz="quarter" idx="2"/>
          </p:nvPr>
        </p:nvSpPr>
        <p:spPr>
          <a:xfrm>
            <a:off x="9291263" y="6560152"/>
            <a:ext cx="2844801" cy="368301"/>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28</a:t>
            </a:fld>
            <a:endParaRPr/>
          </a:p>
        </p:txBody>
      </p:sp>
    </p:spTree>
  </p:cSld>
  <p:clrMapOvr>
    <a:masterClrMapping/>
  </p:clrMapOvr>
  <mc:AlternateContent xmlns:mc="http://schemas.openxmlformats.org/markup-compatibility/2006" xmlns:p14="http://schemas.microsoft.com/office/powerpoint/2010/main">
    <mc:Choice Requires="p14">
      <p:transition spd="slow">
        <p:dissolve/>
      </p:transition>
    </mc:Choice>
    <mc:Fallback xmlns:a14="http://schemas.microsoft.com/office/drawing/2010/main" xmlns:m="http://schemas.openxmlformats.org/officeDocument/2006/math"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5" name="TextBox 24"/>
          <p:cNvSpPr txBox="1"/>
          <p:nvPr/>
        </p:nvSpPr>
        <p:spPr>
          <a:xfrm>
            <a:off x="4134524" y="265914"/>
            <a:ext cx="7018223" cy="4470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INTRODUCTION TO AI IN DIGITAL LAW</a:t>
            </a:r>
          </a:p>
        </p:txBody>
      </p:sp>
      <p:sp>
        <p:nvSpPr>
          <p:cNvPr id="576" name="Rectangle 27"/>
          <p:cNvSpPr/>
          <p:nvPr/>
        </p:nvSpPr>
        <p:spPr>
          <a:xfrm>
            <a:off x="31353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endParaRPr/>
          </a:p>
        </p:txBody>
      </p:sp>
      <p:sp>
        <p:nvSpPr>
          <p:cNvPr id="577" name="TextBox 24"/>
          <p:cNvSpPr txBox="1"/>
          <p:nvPr/>
        </p:nvSpPr>
        <p:spPr>
          <a:xfrm>
            <a:off x="4134524" y="842810"/>
            <a:ext cx="7018223" cy="8026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CURRENT REGULATORY LANDSCAPE FOR AI IN DIFFERENT JURISDICTIONS</a:t>
            </a:r>
          </a:p>
        </p:txBody>
      </p:sp>
      <p:pic>
        <p:nvPicPr>
          <p:cNvPr id="578" name="Image" descr="Image"/>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a:xfrm>
            <a:off x="-294345" y="-1"/>
            <a:ext cx="3577942" cy="6858001"/>
          </a:xfrm>
          <a:prstGeom prst="rect">
            <a:avLst/>
          </a:prstGeom>
          <a:ln w="12700">
            <a:miter lim="400000"/>
          </a:ln>
        </p:spPr>
      </p:pic>
      <p:sp>
        <p:nvSpPr>
          <p:cNvPr id="579"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580"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pic>
        <p:nvPicPr>
          <p:cNvPr id="581" name="Picture 28" descr="Picture 2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932264" y="-372929"/>
            <a:ext cx="2036259" cy="1800994"/>
          </a:xfrm>
          <a:prstGeom prst="rect">
            <a:avLst/>
          </a:prstGeom>
          <a:ln w="12700">
            <a:miter lim="400000"/>
          </a:ln>
        </p:spPr>
      </p:pic>
      <p:sp>
        <p:nvSpPr>
          <p:cNvPr id="582" name="TextBox 30"/>
          <p:cNvSpPr txBox="1"/>
          <p:nvPr/>
        </p:nvSpPr>
        <p:spPr>
          <a:xfrm>
            <a:off x="3480695" y="2196298"/>
            <a:ext cx="8325881" cy="34061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just">
              <a:lnSpc>
                <a:spcPct val="160000"/>
              </a:lnSpc>
              <a:defRPr sz="2400">
                <a:solidFill>
                  <a:srgbClr val="0A1F61"/>
                </a:solidFill>
                <a:latin typeface="Tajawal ExtraBold"/>
                <a:ea typeface="Tajawal ExtraBold"/>
                <a:cs typeface="Tajawal ExtraBold"/>
                <a:sym typeface="Tajawal ExtraBold"/>
              </a:defRPr>
            </a:lvl1pPr>
          </a:lstStyle>
          <a:p>
            <a:r>
              <a:t>The EU's proposed regulatory framework for AI is influencing other jurisdictions as they consider their own approaches to AI governance. This influence is particularly notable in jurisdictions like Singapore, where similar core principles and approaches are already in place, emphasizing transparency, accuracy, human oversight, and a risk-sensitive approach.</a:t>
            </a:r>
          </a:p>
        </p:txBody>
      </p:sp>
      <p:sp>
        <p:nvSpPr>
          <p:cNvPr id="583"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endParaRPr/>
          </a:p>
        </p:txBody>
      </p:sp>
      <p:sp>
        <p:nvSpPr>
          <p:cNvPr id="584"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r>
              <a:t>Lecture</a:t>
            </a:r>
          </a:p>
        </p:txBody>
      </p:sp>
      <p:sp>
        <p:nvSpPr>
          <p:cNvPr id="585"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4400" b="1">
                <a:solidFill>
                  <a:srgbClr val="FAC748"/>
                </a:solidFill>
                <a:latin typeface="Tajawal Medium"/>
                <a:ea typeface="Tajawal Medium"/>
                <a:cs typeface="Tajawal Medium"/>
                <a:sym typeface="Tajawal Medium"/>
              </a:defRPr>
            </a:lvl1pPr>
          </a:lstStyle>
          <a:p>
            <a:r>
              <a:t>03</a:t>
            </a:r>
          </a:p>
        </p:txBody>
      </p:sp>
      <p:pic>
        <p:nvPicPr>
          <p:cNvPr id="586" name="Graphic 35" descr="Graphic 35"/>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48607" y="6056614"/>
            <a:ext cx="2167472" cy="591662"/>
          </a:xfrm>
          <a:prstGeom prst="rect">
            <a:avLst/>
          </a:prstGeom>
          <a:ln w="12700">
            <a:miter lim="400000"/>
          </a:ln>
        </p:spPr>
      </p:pic>
      <p:pic>
        <p:nvPicPr>
          <p:cNvPr id="587" name="Graphic 36" descr="Graphic 36"/>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0178166" y="6347811"/>
            <a:ext cx="1879650" cy="309234"/>
          </a:xfrm>
          <a:prstGeom prst="rect">
            <a:avLst/>
          </a:prstGeom>
          <a:ln w="12700">
            <a:miter lim="400000"/>
          </a:ln>
        </p:spPr>
      </p:pic>
      <p:sp>
        <p:nvSpPr>
          <p:cNvPr id="588" name="Slide Number"/>
          <p:cNvSpPr txBox="1">
            <a:spLocks noGrp="1"/>
          </p:cNvSpPr>
          <p:nvPr>
            <p:ph type="sldNum" sz="quarter" idx="2"/>
          </p:nvPr>
        </p:nvSpPr>
        <p:spPr>
          <a:xfrm>
            <a:off x="9337818" y="6513511"/>
            <a:ext cx="2844801" cy="368301"/>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29</a:t>
            </a:fld>
            <a:endParaRPr/>
          </a:p>
        </p:txBody>
      </p:sp>
    </p:spTree>
  </p:cSld>
  <p:clrMapOvr>
    <a:masterClrMapping/>
  </p:clrMapOvr>
  <mc:AlternateContent xmlns:mc="http://schemas.openxmlformats.org/markup-compatibility/2006" xmlns:p14="http://schemas.microsoft.com/office/powerpoint/2010/main">
    <mc:Choice Requires="p14">
      <p:transition spd="slow">
        <p:dissolve/>
      </p:transition>
    </mc:Choice>
    <mc:Fallback xmlns:a14="http://schemas.microsoft.com/office/drawing/2010/main" xmlns:m="http://schemas.openxmlformats.org/officeDocument/2006/math"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0" name="TextBox 24"/>
          <p:cNvSpPr txBox="1"/>
          <p:nvPr/>
        </p:nvSpPr>
        <p:spPr>
          <a:xfrm>
            <a:off x="4134524" y="265914"/>
            <a:ext cx="7018223" cy="4470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INTRODUCTION TO AI IN DIGITAL LAW</a:t>
            </a:r>
          </a:p>
        </p:txBody>
      </p:sp>
      <p:sp>
        <p:nvSpPr>
          <p:cNvPr id="591" name="Rectangle 27"/>
          <p:cNvSpPr/>
          <p:nvPr/>
        </p:nvSpPr>
        <p:spPr>
          <a:xfrm>
            <a:off x="31353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endParaRPr/>
          </a:p>
        </p:txBody>
      </p:sp>
      <p:sp>
        <p:nvSpPr>
          <p:cNvPr id="592" name="TextBox 24"/>
          <p:cNvSpPr txBox="1"/>
          <p:nvPr/>
        </p:nvSpPr>
        <p:spPr>
          <a:xfrm>
            <a:off x="4134524" y="842810"/>
            <a:ext cx="7018223" cy="8026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CURRENT REGULATORY LANDSCAPE FOR AI IN DIFFERENT JURISDICTIONS</a:t>
            </a:r>
          </a:p>
        </p:txBody>
      </p:sp>
      <p:pic>
        <p:nvPicPr>
          <p:cNvPr id="593" name="Image" descr="Image"/>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a:xfrm>
            <a:off x="-294345" y="0"/>
            <a:ext cx="3577942" cy="6858000"/>
          </a:xfrm>
          <a:prstGeom prst="rect">
            <a:avLst/>
          </a:prstGeom>
          <a:ln w="12700">
            <a:miter lim="400000"/>
          </a:ln>
        </p:spPr>
      </p:pic>
      <p:sp>
        <p:nvSpPr>
          <p:cNvPr id="59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59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pic>
        <p:nvPicPr>
          <p:cNvPr id="596" name="Picture 28" descr="Picture 2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932264" y="-372929"/>
            <a:ext cx="2036259" cy="1800994"/>
          </a:xfrm>
          <a:prstGeom prst="rect">
            <a:avLst/>
          </a:prstGeom>
          <a:ln w="12700">
            <a:miter lim="400000"/>
          </a:ln>
        </p:spPr>
      </p:pic>
      <p:sp>
        <p:nvSpPr>
          <p:cNvPr id="597" name="TextBox 30"/>
          <p:cNvSpPr txBox="1"/>
          <p:nvPr/>
        </p:nvSpPr>
        <p:spPr>
          <a:xfrm>
            <a:off x="3480695" y="1864207"/>
            <a:ext cx="8325881" cy="42164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just">
              <a:lnSpc>
                <a:spcPct val="170000"/>
              </a:lnSpc>
              <a:defRPr sz="2400">
                <a:solidFill>
                  <a:srgbClr val="0A1F61"/>
                </a:solidFill>
                <a:latin typeface="Tajawal ExtraBold"/>
                <a:ea typeface="Tajawal ExtraBold"/>
                <a:cs typeface="Tajawal ExtraBold"/>
                <a:sym typeface="Tajawal ExtraBold"/>
              </a:defRPr>
            </a:lvl1pPr>
          </a:lstStyle>
          <a:p>
            <a:r>
              <a:t>Regarding the United Kingdom, its position on AI matters post-Brexit is still evolving. However, the UK has expressed its ambition to be a global leader in AI. The UK House of Lords has cautioned against relying solely on self-regulation, where organizations develop their own ethical AI codes of conduct, as this approach may lack uniformity and enforceability.</a:t>
            </a:r>
          </a:p>
        </p:txBody>
      </p:sp>
      <p:sp>
        <p:nvSpPr>
          <p:cNvPr id="598"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endParaRPr/>
          </a:p>
        </p:txBody>
      </p:sp>
      <p:sp>
        <p:nvSpPr>
          <p:cNvPr id="599"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r>
              <a:t>Lecture</a:t>
            </a:r>
          </a:p>
        </p:txBody>
      </p:sp>
      <p:sp>
        <p:nvSpPr>
          <p:cNvPr id="600"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4400" b="1">
                <a:solidFill>
                  <a:srgbClr val="FAC748"/>
                </a:solidFill>
                <a:latin typeface="Tajawal Medium"/>
                <a:ea typeface="Tajawal Medium"/>
                <a:cs typeface="Tajawal Medium"/>
                <a:sym typeface="Tajawal Medium"/>
              </a:defRPr>
            </a:lvl1pPr>
          </a:lstStyle>
          <a:p>
            <a:r>
              <a:t>03</a:t>
            </a:r>
          </a:p>
        </p:txBody>
      </p:sp>
      <p:pic>
        <p:nvPicPr>
          <p:cNvPr id="601" name="Graphic 35" descr="Graphic 35"/>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48607" y="6056614"/>
            <a:ext cx="2167472" cy="591662"/>
          </a:xfrm>
          <a:prstGeom prst="rect">
            <a:avLst/>
          </a:prstGeom>
          <a:ln w="12700">
            <a:miter lim="400000"/>
          </a:ln>
        </p:spPr>
      </p:pic>
      <p:pic>
        <p:nvPicPr>
          <p:cNvPr id="602" name="Graphic 36" descr="Graphic 36"/>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0178166" y="6347811"/>
            <a:ext cx="1879650" cy="309234"/>
          </a:xfrm>
          <a:prstGeom prst="rect">
            <a:avLst/>
          </a:prstGeom>
          <a:ln w="12700">
            <a:miter lim="400000"/>
          </a:ln>
        </p:spPr>
      </p:pic>
      <p:sp>
        <p:nvSpPr>
          <p:cNvPr id="603" name="Slide Number"/>
          <p:cNvSpPr txBox="1">
            <a:spLocks noGrp="1"/>
          </p:cNvSpPr>
          <p:nvPr>
            <p:ph type="sldNum" sz="quarter" idx="2"/>
          </p:nvPr>
        </p:nvSpPr>
        <p:spPr>
          <a:xfrm>
            <a:off x="9288445" y="6529448"/>
            <a:ext cx="2844801" cy="368301"/>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30</a:t>
            </a:fld>
            <a:endParaRPr/>
          </a:p>
        </p:txBody>
      </p:sp>
    </p:spTree>
  </p:cSld>
  <p:clrMapOvr>
    <a:masterClrMapping/>
  </p:clrMapOvr>
  <mc:AlternateContent xmlns:mc="http://schemas.openxmlformats.org/markup-compatibility/2006" xmlns:p14="http://schemas.microsoft.com/office/powerpoint/2010/main">
    <mc:Choice Requires="p14">
      <p:transition spd="slow">
        <p:dissolve/>
      </p:transition>
    </mc:Choice>
    <mc:Fallback xmlns:a14="http://schemas.microsoft.com/office/drawing/2010/main" xmlns:m="http://schemas.openxmlformats.org/officeDocument/2006/math"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5" name="TextBox 24"/>
          <p:cNvSpPr txBox="1"/>
          <p:nvPr/>
        </p:nvSpPr>
        <p:spPr>
          <a:xfrm>
            <a:off x="4134524" y="265914"/>
            <a:ext cx="7018223" cy="4470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INTRODUCTION TO AI IN DIGITAL LAW</a:t>
            </a:r>
          </a:p>
        </p:txBody>
      </p:sp>
      <p:sp>
        <p:nvSpPr>
          <p:cNvPr id="606" name="Rectangle 27"/>
          <p:cNvSpPr/>
          <p:nvPr/>
        </p:nvSpPr>
        <p:spPr>
          <a:xfrm>
            <a:off x="31353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endParaRPr/>
          </a:p>
        </p:txBody>
      </p:sp>
      <p:sp>
        <p:nvSpPr>
          <p:cNvPr id="607" name="TextBox 24"/>
          <p:cNvSpPr txBox="1"/>
          <p:nvPr/>
        </p:nvSpPr>
        <p:spPr>
          <a:xfrm>
            <a:off x="4134524" y="842810"/>
            <a:ext cx="7018223" cy="8026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CURRENT REGULATORY LANDSCAPE FOR AI IN DIFFERENT JURISDICTIONS</a:t>
            </a:r>
          </a:p>
        </p:txBody>
      </p:sp>
      <p:pic>
        <p:nvPicPr>
          <p:cNvPr id="608" name="Image" descr="Image"/>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a:xfrm>
            <a:off x="-294345" y="-1"/>
            <a:ext cx="3577942" cy="6858001"/>
          </a:xfrm>
          <a:prstGeom prst="rect">
            <a:avLst/>
          </a:prstGeom>
          <a:ln w="12700">
            <a:miter lim="400000"/>
          </a:ln>
        </p:spPr>
      </p:pic>
      <p:sp>
        <p:nvSpPr>
          <p:cNvPr id="609"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610"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pic>
        <p:nvPicPr>
          <p:cNvPr id="611" name="Picture 28" descr="Picture 2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932264" y="-372929"/>
            <a:ext cx="2036259" cy="1800994"/>
          </a:xfrm>
          <a:prstGeom prst="rect">
            <a:avLst/>
          </a:prstGeom>
          <a:ln w="12700">
            <a:miter lim="400000"/>
          </a:ln>
        </p:spPr>
      </p:pic>
      <p:sp>
        <p:nvSpPr>
          <p:cNvPr id="612" name="TextBox 30"/>
          <p:cNvSpPr txBox="1"/>
          <p:nvPr/>
        </p:nvSpPr>
        <p:spPr>
          <a:xfrm>
            <a:off x="3480695" y="1711807"/>
            <a:ext cx="8325881" cy="506984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just">
              <a:lnSpc>
                <a:spcPct val="130000"/>
              </a:lnSpc>
              <a:defRPr sz="2300">
                <a:solidFill>
                  <a:srgbClr val="0A1F61"/>
                </a:solidFill>
                <a:latin typeface="Tajawal ExtraBold"/>
                <a:ea typeface="Tajawal ExtraBold"/>
                <a:cs typeface="Tajawal ExtraBold"/>
                <a:sym typeface="Tajawal ExtraBold"/>
              </a:defRPr>
            </a:lvl1pPr>
          </a:lstStyle>
          <a:p>
            <a:r>
              <a:t>In the United States, the Federal Trade Commission (FTC), which oversees general consumer protection, is closely monitoring companies' use of AI. The FTC has specifically expressed concerns regarding AI systems that may lead to discrimination against protected classes, such as based on race or gender. In line with principles outlined in the EU AI Act, the FTC has provided guidance for businesses to follow when deploying AI, emphasizing transparency and monitoring. Additionally, US banking regulators are seeking feedback on the use of AI by financial institutions, suggesting that further guidance may be forthcoming in this sector.</a:t>
            </a:r>
          </a:p>
        </p:txBody>
      </p:sp>
      <p:sp>
        <p:nvSpPr>
          <p:cNvPr id="613"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endParaRPr/>
          </a:p>
        </p:txBody>
      </p:sp>
      <p:sp>
        <p:nvSpPr>
          <p:cNvPr id="614"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r>
              <a:t>Lecture</a:t>
            </a:r>
          </a:p>
        </p:txBody>
      </p:sp>
      <p:sp>
        <p:nvSpPr>
          <p:cNvPr id="615"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4400" b="1">
                <a:solidFill>
                  <a:srgbClr val="FAC748"/>
                </a:solidFill>
                <a:latin typeface="Tajawal Medium"/>
                <a:ea typeface="Tajawal Medium"/>
                <a:cs typeface="Tajawal Medium"/>
                <a:sym typeface="Tajawal Medium"/>
              </a:defRPr>
            </a:lvl1pPr>
          </a:lstStyle>
          <a:p>
            <a:r>
              <a:t>03</a:t>
            </a:r>
          </a:p>
        </p:txBody>
      </p:sp>
      <p:pic>
        <p:nvPicPr>
          <p:cNvPr id="616" name="Graphic 35" descr="Graphic 35"/>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48607" y="6056614"/>
            <a:ext cx="2167472" cy="591662"/>
          </a:xfrm>
          <a:prstGeom prst="rect">
            <a:avLst/>
          </a:prstGeom>
          <a:ln w="12700">
            <a:miter lim="400000"/>
          </a:ln>
        </p:spPr>
      </p:pic>
      <p:pic>
        <p:nvPicPr>
          <p:cNvPr id="617" name="Graphic 36" descr="Graphic 36"/>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0178166" y="6347811"/>
            <a:ext cx="1879650" cy="309234"/>
          </a:xfrm>
          <a:prstGeom prst="rect">
            <a:avLst/>
          </a:prstGeom>
          <a:ln w="12700">
            <a:miter lim="400000"/>
          </a:ln>
        </p:spPr>
      </p:pic>
      <p:sp>
        <p:nvSpPr>
          <p:cNvPr id="618" name="Slide Number"/>
          <p:cNvSpPr txBox="1">
            <a:spLocks noGrp="1"/>
          </p:cNvSpPr>
          <p:nvPr>
            <p:ph type="sldNum" sz="quarter" idx="2"/>
          </p:nvPr>
        </p:nvSpPr>
        <p:spPr>
          <a:xfrm>
            <a:off x="9260227" y="6560152"/>
            <a:ext cx="2844801" cy="368301"/>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31</a:t>
            </a:fld>
            <a:endParaRPr/>
          </a:p>
        </p:txBody>
      </p:sp>
    </p:spTree>
  </p:cSld>
  <p:clrMapOvr>
    <a:masterClrMapping/>
  </p:clrMapOvr>
  <mc:AlternateContent xmlns:mc="http://schemas.openxmlformats.org/markup-compatibility/2006" xmlns:p14="http://schemas.microsoft.com/office/powerpoint/2010/main">
    <mc:Choice Requires="p14">
      <p:transition spd="slow">
        <p:dissolve/>
      </p:transition>
    </mc:Choice>
    <mc:Fallback xmlns:a14="http://schemas.microsoft.com/office/drawing/2010/main" xmlns:m="http://schemas.openxmlformats.org/officeDocument/2006/math"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0" name="TextBox 24"/>
          <p:cNvSpPr txBox="1"/>
          <p:nvPr/>
        </p:nvSpPr>
        <p:spPr>
          <a:xfrm>
            <a:off x="4134524" y="265914"/>
            <a:ext cx="7018223" cy="4470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INTRODUCTION TO AI IN DIGITAL LAW</a:t>
            </a:r>
          </a:p>
        </p:txBody>
      </p:sp>
      <p:sp>
        <p:nvSpPr>
          <p:cNvPr id="621" name="Rectangle 27"/>
          <p:cNvSpPr/>
          <p:nvPr/>
        </p:nvSpPr>
        <p:spPr>
          <a:xfrm>
            <a:off x="31353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endParaRPr/>
          </a:p>
        </p:txBody>
      </p:sp>
      <p:sp>
        <p:nvSpPr>
          <p:cNvPr id="622" name="TextBox 24"/>
          <p:cNvSpPr txBox="1"/>
          <p:nvPr/>
        </p:nvSpPr>
        <p:spPr>
          <a:xfrm>
            <a:off x="4134524" y="842810"/>
            <a:ext cx="7018223" cy="8026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CURRENT REGULATORY LANDSCAPE FOR AI IN DIFFERENT JURISDICTIONS</a:t>
            </a:r>
          </a:p>
        </p:txBody>
      </p:sp>
      <p:pic>
        <p:nvPicPr>
          <p:cNvPr id="623" name="Image" descr="Image"/>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a:xfrm>
            <a:off x="-294345" y="-1"/>
            <a:ext cx="3577942" cy="6858001"/>
          </a:xfrm>
          <a:prstGeom prst="rect">
            <a:avLst/>
          </a:prstGeom>
          <a:ln w="12700">
            <a:miter lim="400000"/>
          </a:ln>
        </p:spPr>
      </p:pic>
      <p:sp>
        <p:nvSpPr>
          <p:cNvPr id="62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62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pic>
        <p:nvPicPr>
          <p:cNvPr id="626" name="Picture 28" descr="Picture 2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932264" y="-372929"/>
            <a:ext cx="2036259" cy="1800994"/>
          </a:xfrm>
          <a:prstGeom prst="rect">
            <a:avLst/>
          </a:prstGeom>
          <a:ln w="12700">
            <a:miter lim="400000"/>
          </a:ln>
        </p:spPr>
      </p:pic>
      <p:sp>
        <p:nvSpPr>
          <p:cNvPr id="627" name="TextBox 30"/>
          <p:cNvSpPr txBox="1"/>
          <p:nvPr/>
        </p:nvSpPr>
        <p:spPr>
          <a:xfrm>
            <a:off x="3480695" y="2181707"/>
            <a:ext cx="8325881" cy="399542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just">
              <a:lnSpc>
                <a:spcPct val="160000"/>
              </a:lnSpc>
              <a:defRPr sz="2400">
                <a:solidFill>
                  <a:srgbClr val="0A1F61"/>
                </a:solidFill>
                <a:latin typeface="Tajawal ExtraBold"/>
                <a:ea typeface="Tajawal ExtraBold"/>
                <a:cs typeface="Tajawal ExtraBold"/>
                <a:sym typeface="Tajawal ExtraBold"/>
              </a:defRPr>
            </a:lvl1pPr>
          </a:lstStyle>
          <a:p>
            <a:r>
              <a:t>Overall, the EU's proposed AI regulatory framework is creating a ripple effect in other jurisdictions, shaping discussions and influencing the development of regulatory regimes for AI. As countries grapple with the challenges and opportunities presented by AI, they are looking to the EU and other leaders in the field for guidance and best practices in ensuring responsible and beneficial AI deployment.</a:t>
            </a:r>
          </a:p>
        </p:txBody>
      </p:sp>
      <p:sp>
        <p:nvSpPr>
          <p:cNvPr id="628"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endParaRPr/>
          </a:p>
        </p:txBody>
      </p:sp>
      <p:sp>
        <p:nvSpPr>
          <p:cNvPr id="629"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r>
              <a:t>Lecture</a:t>
            </a:r>
          </a:p>
        </p:txBody>
      </p:sp>
      <p:sp>
        <p:nvSpPr>
          <p:cNvPr id="630"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4400" b="1">
                <a:solidFill>
                  <a:srgbClr val="FAC748"/>
                </a:solidFill>
                <a:latin typeface="Tajawal Medium"/>
                <a:ea typeface="Tajawal Medium"/>
                <a:cs typeface="Tajawal Medium"/>
                <a:sym typeface="Tajawal Medium"/>
              </a:defRPr>
            </a:lvl1pPr>
          </a:lstStyle>
          <a:p>
            <a:r>
              <a:t>03</a:t>
            </a:r>
          </a:p>
        </p:txBody>
      </p:sp>
      <p:pic>
        <p:nvPicPr>
          <p:cNvPr id="631" name="Graphic 35" descr="Graphic 35"/>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48607" y="6056614"/>
            <a:ext cx="2167472" cy="591662"/>
          </a:xfrm>
          <a:prstGeom prst="rect">
            <a:avLst/>
          </a:prstGeom>
          <a:ln w="12700">
            <a:miter lim="400000"/>
          </a:ln>
        </p:spPr>
      </p:pic>
      <p:pic>
        <p:nvPicPr>
          <p:cNvPr id="632" name="Graphic 36" descr="Graphic 36"/>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0178166" y="6347811"/>
            <a:ext cx="1879650" cy="309234"/>
          </a:xfrm>
          <a:prstGeom prst="rect">
            <a:avLst/>
          </a:prstGeom>
          <a:ln w="12700">
            <a:miter lim="400000"/>
          </a:ln>
        </p:spPr>
      </p:pic>
      <p:sp>
        <p:nvSpPr>
          <p:cNvPr id="633" name="Slide Number"/>
          <p:cNvSpPr txBox="1">
            <a:spLocks noGrp="1"/>
          </p:cNvSpPr>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32</a:t>
            </a:fld>
            <a:endParaRPr/>
          </a:p>
        </p:txBody>
      </p:sp>
    </p:spTree>
  </p:cSld>
  <p:clrMapOvr>
    <a:masterClrMapping/>
  </p:clrMapOvr>
  <mc:AlternateContent xmlns:mc="http://schemas.openxmlformats.org/markup-compatibility/2006" xmlns:p14="http://schemas.microsoft.com/office/powerpoint/2010/main">
    <mc:Choice Requires="p14">
      <p:transition spd="slow">
        <p:dissolve/>
      </p:transition>
    </mc:Choice>
    <mc:Fallback xmlns:a14="http://schemas.microsoft.com/office/drawing/2010/main" xmlns:m="http://schemas.openxmlformats.org/officeDocument/2006/math"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5" name="TextBox 24"/>
          <p:cNvSpPr txBox="1"/>
          <p:nvPr/>
        </p:nvSpPr>
        <p:spPr>
          <a:xfrm>
            <a:off x="4134524" y="265914"/>
            <a:ext cx="7018223" cy="4470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INTRODUCTION TO AI IN DIGITAL LAW</a:t>
            </a:r>
          </a:p>
        </p:txBody>
      </p:sp>
      <p:sp>
        <p:nvSpPr>
          <p:cNvPr id="636" name="Rectangle 27"/>
          <p:cNvSpPr/>
          <p:nvPr/>
        </p:nvSpPr>
        <p:spPr>
          <a:xfrm>
            <a:off x="31353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endParaRPr/>
          </a:p>
        </p:txBody>
      </p:sp>
      <p:sp>
        <p:nvSpPr>
          <p:cNvPr id="637" name="TextBox 24"/>
          <p:cNvSpPr txBox="1"/>
          <p:nvPr/>
        </p:nvSpPr>
        <p:spPr>
          <a:xfrm>
            <a:off x="4134524" y="842810"/>
            <a:ext cx="7608941" cy="8026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ACCOUNTABILITY, LIABILITY, AND RESPONSIBILITY IN AI SYSTEMS</a:t>
            </a:r>
          </a:p>
        </p:txBody>
      </p:sp>
      <p:pic>
        <p:nvPicPr>
          <p:cNvPr id="638" name="Image" descr="Image"/>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a:xfrm>
            <a:off x="-294345" y="0"/>
            <a:ext cx="3577942" cy="6858000"/>
          </a:xfrm>
          <a:prstGeom prst="rect">
            <a:avLst/>
          </a:prstGeom>
          <a:ln w="12700">
            <a:miter lim="400000"/>
          </a:ln>
        </p:spPr>
      </p:pic>
      <p:sp>
        <p:nvSpPr>
          <p:cNvPr id="639"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640"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pic>
        <p:nvPicPr>
          <p:cNvPr id="641" name="Picture 28" descr="Picture 2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932264" y="-372929"/>
            <a:ext cx="2036259" cy="1800994"/>
          </a:xfrm>
          <a:prstGeom prst="rect">
            <a:avLst/>
          </a:prstGeom>
          <a:ln w="12700">
            <a:miter lim="400000"/>
          </a:ln>
        </p:spPr>
      </p:pic>
      <p:sp>
        <p:nvSpPr>
          <p:cNvPr id="642" name="TextBox 30"/>
          <p:cNvSpPr txBox="1"/>
          <p:nvPr/>
        </p:nvSpPr>
        <p:spPr>
          <a:xfrm>
            <a:off x="3480695" y="2181707"/>
            <a:ext cx="8325881" cy="37744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just">
              <a:lnSpc>
                <a:spcPct val="150000"/>
              </a:lnSpc>
              <a:defRPr sz="2400">
                <a:solidFill>
                  <a:srgbClr val="0A1F61"/>
                </a:solidFill>
                <a:latin typeface="Tajawal ExtraBold"/>
                <a:ea typeface="Tajawal ExtraBold"/>
                <a:cs typeface="Tajawal ExtraBold"/>
                <a:sym typeface="Tajawal ExtraBold"/>
              </a:defRPr>
            </a:lvl1pPr>
          </a:lstStyle>
          <a:p>
            <a:r>
              <a:t>Currently, there is no universal consensus on ethical issues in AI. The perspective on ethical considerations often varies depending on the specific use case of AI and the stakeholders involved, such as customers and regulators. Over the years, numerous sectorial papers on ethics and AI have been published by various stakeholders at the national, European, and international levels.</a:t>
            </a:r>
          </a:p>
        </p:txBody>
      </p:sp>
      <p:sp>
        <p:nvSpPr>
          <p:cNvPr id="643"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endParaRPr/>
          </a:p>
        </p:txBody>
      </p:sp>
      <p:sp>
        <p:nvSpPr>
          <p:cNvPr id="644"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r>
              <a:t>Lecture</a:t>
            </a:r>
          </a:p>
        </p:txBody>
      </p:sp>
      <p:sp>
        <p:nvSpPr>
          <p:cNvPr id="645"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4400" b="1">
                <a:solidFill>
                  <a:srgbClr val="FAC748"/>
                </a:solidFill>
                <a:latin typeface="Tajawal Medium"/>
                <a:ea typeface="Tajawal Medium"/>
                <a:cs typeface="Tajawal Medium"/>
                <a:sym typeface="Tajawal Medium"/>
              </a:defRPr>
            </a:lvl1pPr>
          </a:lstStyle>
          <a:p>
            <a:r>
              <a:t>03</a:t>
            </a:r>
          </a:p>
        </p:txBody>
      </p:sp>
      <p:pic>
        <p:nvPicPr>
          <p:cNvPr id="646" name="Graphic 35" descr="Graphic 35"/>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48607" y="6056614"/>
            <a:ext cx="2167472" cy="591662"/>
          </a:xfrm>
          <a:prstGeom prst="rect">
            <a:avLst/>
          </a:prstGeom>
          <a:ln w="12700">
            <a:miter lim="400000"/>
          </a:ln>
        </p:spPr>
      </p:pic>
      <p:pic>
        <p:nvPicPr>
          <p:cNvPr id="647" name="Graphic 36" descr="Graphic 36"/>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0178166" y="6347811"/>
            <a:ext cx="1879650" cy="309234"/>
          </a:xfrm>
          <a:prstGeom prst="rect">
            <a:avLst/>
          </a:prstGeom>
          <a:ln w="12700">
            <a:miter lim="400000"/>
          </a:ln>
        </p:spPr>
      </p:pic>
      <p:sp>
        <p:nvSpPr>
          <p:cNvPr id="648" name="Slide Number"/>
          <p:cNvSpPr txBox="1">
            <a:spLocks noGrp="1"/>
          </p:cNvSpPr>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33</a:t>
            </a:fld>
            <a:endParaRPr/>
          </a:p>
        </p:txBody>
      </p:sp>
    </p:spTree>
  </p:cSld>
  <p:clrMapOvr>
    <a:masterClrMapping/>
  </p:clrMapOvr>
  <mc:AlternateContent xmlns:mc="http://schemas.openxmlformats.org/markup-compatibility/2006" xmlns:p14="http://schemas.microsoft.com/office/powerpoint/2010/main">
    <mc:Choice Requires="p14">
      <p:transition spd="slow">
        <p:dissolve/>
      </p:transition>
    </mc:Choice>
    <mc:Fallback xmlns:a14="http://schemas.microsoft.com/office/drawing/2010/main" xmlns:m="http://schemas.openxmlformats.org/officeDocument/2006/math"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0" name="TextBox 24"/>
          <p:cNvSpPr txBox="1"/>
          <p:nvPr/>
        </p:nvSpPr>
        <p:spPr>
          <a:xfrm>
            <a:off x="4134524" y="265914"/>
            <a:ext cx="7018223" cy="4470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INTRODUCTION TO AI IN DIGITAL LAW</a:t>
            </a:r>
          </a:p>
        </p:txBody>
      </p:sp>
      <p:sp>
        <p:nvSpPr>
          <p:cNvPr id="651" name="Rectangle 27"/>
          <p:cNvSpPr/>
          <p:nvPr/>
        </p:nvSpPr>
        <p:spPr>
          <a:xfrm>
            <a:off x="31353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endParaRPr/>
          </a:p>
        </p:txBody>
      </p:sp>
      <p:sp>
        <p:nvSpPr>
          <p:cNvPr id="652" name="TextBox 24"/>
          <p:cNvSpPr txBox="1"/>
          <p:nvPr/>
        </p:nvSpPr>
        <p:spPr>
          <a:xfrm>
            <a:off x="4134524" y="842810"/>
            <a:ext cx="7608941" cy="8026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ACCOUNTABILITY, LIABILITY, AND RESPONSIBILITY IN AI SYSTEMS</a:t>
            </a:r>
          </a:p>
        </p:txBody>
      </p:sp>
      <p:pic>
        <p:nvPicPr>
          <p:cNvPr id="653" name="Image" descr="Image"/>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a:xfrm>
            <a:off x="-294345" y="-1"/>
            <a:ext cx="3577942" cy="6858001"/>
          </a:xfrm>
          <a:prstGeom prst="rect">
            <a:avLst/>
          </a:prstGeom>
          <a:ln w="12700">
            <a:miter lim="400000"/>
          </a:ln>
        </p:spPr>
      </p:pic>
      <p:sp>
        <p:nvSpPr>
          <p:cNvPr id="65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65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pic>
        <p:nvPicPr>
          <p:cNvPr id="656" name="Picture 28" descr="Picture 2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932264" y="-372929"/>
            <a:ext cx="2036259" cy="1800994"/>
          </a:xfrm>
          <a:prstGeom prst="rect">
            <a:avLst/>
          </a:prstGeom>
          <a:ln w="12700">
            <a:miter lim="400000"/>
          </a:ln>
        </p:spPr>
      </p:pic>
      <p:sp>
        <p:nvSpPr>
          <p:cNvPr id="657" name="TextBox 30"/>
          <p:cNvSpPr txBox="1"/>
          <p:nvPr/>
        </p:nvSpPr>
        <p:spPr>
          <a:xfrm>
            <a:off x="3480695" y="1749907"/>
            <a:ext cx="8325881" cy="45847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algn="just">
              <a:lnSpc>
                <a:spcPct val="140000"/>
              </a:lnSpc>
              <a:defRPr sz="2400">
                <a:solidFill>
                  <a:srgbClr val="0A1F61"/>
                </a:solidFill>
                <a:latin typeface="Tajawal ExtraBold"/>
                <a:ea typeface="Tajawal ExtraBold"/>
                <a:cs typeface="Tajawal ExtraBold"/>
                <a:sym typeface="Tajawal ExtraBold"/>
              </a:defRPr>
            </a:pPr>
            <a:r>
              <a:t>The guidelines emphasize the importance of developing and deploying AI systems that are human-centric and adhere to key ethical requirements. These requirements include:</a:t>
            </a:r>
          </a:p>
          <a:p>
            <a:pPr algn="just">
              <a:lnSpc>
                <a:spcPct val="140000"/>
              </a:lnSpc>
              <a:defRPr sz="2400">
                <a:solidFill>
                  <a:srgbClr val="0A1F61"/>
                </a:solidFill>
                <a:latin typeface="Tajawal ExtraBold"/>
                <a:ea typeface="Tajawal ExtraBold"/>
                <a:cs typeface="Tajawal ExtraBold"/>
                <a:sym typeface="Tajawal ExtraBold"/>
              </a:defRPr>
            </a:pPr>
            <a:r>
              <a:t>1. </a:t>
            </a:r>
            <a:r>
              <a:rPr b="1" i="1"/>
              <a:t>Human agency and oversight:</a:t>
            </a:r>
            <a:r>
              <a:t> To ensure fundamental rights are not compromised, a fundamental rights impact assessment should be conducted before developing an AI system. Mechanisms should also be established to allow external feedback on any potential infringement of fundamental rights. </a:t>
            </a:r>
          </a:p>
        </p:txBody>
      </p:sp>
      <p:sp>
        <p:nvSpPr>
          <p:cNvPr id="658"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endParaRPr/>
          </a:p>
        </p:txBody>
      </p:sp>
      <p:sp>
        <p:nvSpPr>
          <p:cNvPr id="659"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r>
              <a:t>Lecture</a:t>
            </a:r>
          </a:p>
        </p:txBody>
      </p:sp>
      <p:sp>
        <p:nvSpPr>
          <p:cNvPr id="660"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4400" b="1">
                <a:solidFill>
                  <a:srgbClr val="FAC748"/>
                </a:solidFill>
                <a:latin typeface="Tajawal Medium"/>
                <a:ea typeface="Tajawal Medium"/>
                <a:cs typeface="Tajawal Medium"/>
                <a:sym typeface="Tajawal Medium"/>
              </a:defRPr>
            </a:lvl1pPr>
          </a:lstStyle>
          <a:p>
            <a:r>
              <a:t>03</a:t>
            </a:r>
          </a:p>
        </p:txBody>
      </p:sp>
      <p:pic>
        <p:nvPicPr>
          <p:cNvPr id="661" name="Graphic 35" descr="Graphic 35"/>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48607" y="6056614"/>
            <a:ext cx="2167472" cy="591662"/>
          </a:xfrm>
          <a:prstGeom prst="rect">
            <a:avLst/>
          </a:prstGeom>
          <a:ln w="12700">
            <a:miter lim="400000"/>
          </a:ln>
        </p:spPr>
      </p:pic>
      <p:pic>
        <p:nvPicPr>
          <p:cNvPr id="662" name="Graphic 36" descr="Graphic 36"/>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0178166" y="6347811"/>
            <a:ext cx="1879650" cy="309234"/>
          </a:xfrm>
          <a:prstGeom prst="rect">
            <a:avLst/>
          </a:prstGeom>
          <a:ln w="12700">
            <a:miter lim="400000"/>
          </a:ln>
        </p:spPr>
      </p:pic>
      <p:sp>
        <p:nvSpPr>
          <p:cNvPr id="663" name="Slide Number"/>
          <p:cNvSpPr txBox="1">
            <a:spLocks noGrp="1"/>
          </p:cNvSpPr>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34</a:t>
            </a:fld>
            <a:endParaRPr/>
          </a:p>
        </p:txBody>
      </p:sp>
    </p:spTree>
  </p:cSld>
  <p:clrMapOvr>
    <a:masterClrMapping/>
  </p:clrMapOvr>
  <mc:AlternateContent xmlns:mc="http://schemas.openxmlformats.org/markup-compatibility/2006" xmlns:p14="http://schemas.microsoft.com/office/powerpoint/2010/main">
    <mc:Choice Requires="p14">
      <p:transition spd="slow">
        <p:dissolve/>
      </p:transition>
    </mc:Choice>
    <mc:Fallback xmlns:a14="http://schemas.microsoft.com/office/drawing/2010/main" xmlns:m="http://schemas.openxmlformats.org/officeDocument/2006/math"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 name="TextBox 24"/>
          <p:cNvSpPr txBox="1"/>
          <p:nvPr/>
        </p:nvSpPr>
        <p:spPr>
          <a:xfrm>
            <a:off x="4134524" y="265914"/>
            <a:ext cx="7018223" cy="4470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INTRODUCTION TO AI IN DIGITAL LAW</a:t>
            </a:r>
          </a:p>
        </p:txBody>
      </p:sp>
      <p:sp>
        <p:nvSpPr>
          <p:cNvPr id="666" name="Rectangle 27"/>
          <p:cNvSpPr/>
          <p:nvPr/>
        </p:nvSpPr>
        <p:spPr>
          <a:xfrm>
            <a:off x="31353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endParaRPr/>
          </a:p>
        </p:txBody>
      </p:sp>
      <p:sp>
        <p:nvSpPr>
          <p:cNvPr id="667" name="TextBox 24"/>
          <p:cNvSpPr txBox="1"/>
          <p:nvPr/>
        </p:nvSpPr>
        <p:spPr>
          <a:xfrm>
            <a:off x="4134524" y="842810"/>
            <a:ext cx="7608941" cy="8026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ACCOUNTABILITY, LIABILITY, AND RESPONSIBILITY IN AI SYSTEMS</a:t>
            </a:r>
          </a:p>
        </p:txBody>
      </p:sp>
      <p:pic>
        <p:nvPicPr>
          <p:cNvPr id="668" name="Image" descr="Image"/>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a:xfrm>
            <a:off x="-294345" y="0"/>
            <a:ext cx="3577942" cy="6858000"/>
          </a:xfrm>
          <a:prstGeom prst="rect">
            <a:avLst/>
          </a:prstGeom>
          <a:ln w="12700">
            <a:miter lim="400000"/>
          </a:ln>
        </p:spPr>
      </p:pic>
      <p:sp>
        <p:nvSpPr>
          <p:cNvPr id="669"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670"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pic>
        <p:nvPicPr>
          <p:cNvPr id="671" name="Picture 28" descr="Picture 2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932264" y="-372929"/>
            <a:ext cx="2036259" cy="1800994"/>
          </a:xfrm>
          <a:prstGeom prst="rect">
            <a:avLst/>
          </a:prstGeom>
          <a:ln w="12700">
            <a:miter lim="400000"/>
          </a:ln>
        </p:spPr>
      </p:pic>
      <p:sp>
        <p:nvSpPr>
          <p:cNvPr id="672" name="TextBox 30"/>
          <p:cNvSpPr txBox="1"/>
          <p:nvPr/>
        </p:nvSpPr>
        <p:spPr>
          <a:xfrm>
            <a:off x="3480695" y="1749907"/>
            <a:ext cx="8325881" cy="406908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just">
              <a:lnSpc>
                <a:spcPct val="140000"/>
              </a:lnSpc>
              <a:defRPr sz="2400">
                <a:solidFill>
                  <a:srgbClr val="0A1F61"/>
                </a:solidFill>
                <a:latin typeface="Tajawal ExtraBold"/>
                <a:ea typeface="Tajawal ExtraBold"/>
                <a:cs typeface="Tajawal ExtraBold"/>
                <a:sym typeface="Tajawal ExtraBold"/>
              </a:defRPr>
            </a:lvl1pPr>
          </a:lstStyle>
          <a:p>
            <a:r>
              <a:t>User interaction with AI systems should be sufficiently understandable and meaningful, and individuals should not be subject to decisions based solely on automated processing. Additionally, human oversight should always be in place, allowing humans the ultimate authority to override decisions made by AI systems. AI developers should consider implementing technical measures to ensure human oversight when designing their products or services.</a:t>
            </a:r>
          </a:p>
        </p:txBody>
      </p:sp>
      <p:sp>
        <p:nvSpPr>
          <p:cNvPr id="673"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endParaRPr/>
          </a:p>
        </p:txBody>
      </p:sp>
      <p:sp>
        <p:nvSpPr>
          <p:cNvPr id="674"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r>
              <a:t>Lecture</a:t>
            </a:r>
          </a:p>
        </p:txBody>
      </p:sp>
      <p:sp>
        <p:nvSpPr>
          <p:cNvPr id="675"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4400" b="1">
                <a:solidFill>
                  <a:srgbClr val="FAC748"/>
                </a:solidFill>
                <a:latin typeface="Tajawal Medium"/>
                <a:ea typeface="Tajawal Medium"/>
                <a:cs typeface="Tajawal Medium"/>
                <a:sym typeface="Tajawal Medium"/>
              </a:defRPr>
            </a:lvl1pPr>
          </a:lstStyle>
          <a:p>
            <a:r>
              <a:t>03</a:t>
            </a:r>
          </a:p>
        </p:txBody>
      </p:sp>
      <p:pic>
        <p:nvPicPr>
          <p:cNvPr id="676" name="Graphic 35" descr="Graphic 35"/>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48607" y="6056614"/>
            <a:ext cx="2167472" cy="591662"/>
          </a:xfrm>
          <a:prstGeom prst="rect">
            <a:avLst/>
          </a:prstGeom>
          <a:ln w="12700">
            <a:miter lim="400000"/>
          </a:ln>
        </p:spPr>
      </p:pic>
      <p:pic>
        <p:nvPicPr>
          <p:cNvPr id="677" name="Graphic 36" descr="Graphic 36"/>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0178166" y="6347811"/>
            <a:ext cx="1879650" cy="309234"/>
          </a:xfrm>
          <a:prstGeom prst="rect">
            <a:avLst/>
          </a:prstGeom>
          <a:ln w="12700">
            <a:miter lim="400000"/>
          </a:ln>
        </p:spPr>
      </p:pic>
      <p:sp>
        <p:nvSpPr>
          <p:cNvPr id="678" name="Slide Number"/>
          <p:cNvSpPr txBox="1">
            <a:spLocks noGrp="1"/>
          </p:cNvSpPr>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35</a:t>
            </a:fld>
            <a:endParaRPr/>
          </a:p>
        </p:txBody>
      </p:sp>
    </p:spTree>
  </p:cSld>
  <p:clrMapOvr>
    <a:masterClrMapping/>
  </p:clrMapOvr>
  <mc:AlternateContent xmlns:mc="http://schemas.openxmlformats.org/markup-compatibility/2006" xmlns:p14="http://schemas.microsoft.com/office/powerpoint/2010/main">
    <mc:Choice Requires="p14">
      <p:transition spd="slow">
        <p:dissolve/>
      </p:transition>
    </mc:Choice>
    <mc:Fallback xmlns:a14="http://schemas.microsoft.com/office/drawing/2010/main" xmlns:m="http://schemas.openxmlformats.org/officeDocument/2006/math"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0" name="TextBox 24"/>
          <p:cNvSpPr txBox="1"/>
          <p:nvPr/>
        </p:nvSpPr>
        <p:spPr>
          <a:xfrm>
            <a:off x="4134524" y="265914"/>
            <a:ext cx="7018223" cy="4470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INTRODUCTION TO AI IN DIGITAL LAW</a:t>
            </a:r>
          </a:p>
        </p:txBody>
      </p:sp>
      <p:sp>
        <p:nvSpPr>
          <p:cNvPr id="681" name="Rectangle 27"/>
          <p:cNvSpPr/>
          <p:nvPr/>
        </p:nvSpPr>
        <p:spPr>
          <a:xfrm>
            <a:off x="31353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endParaRPr/>
          </a:p>
        </p:txBody>
      </p:sp>
      <p:sp>
        <p:nvSpPr>
          <p:cNvPr id="682" name="TextBox 24"/>
          <p:cNvSpPr txBox="1"/>
          <p:nvPr/>
        </p:nvSpPr>
        <p:spPr>
          <a:xfrm>
            <a:off x="4134524" y="842810"/>
            <a:ext cx="7608941" cy="8026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ACCOUNTABILITY, LIABILITY, AND RESPONSIBILITY IN AI SYSTEMS</a:t>
            </a:r>
          </a:p>
        </p:txBody>
      </p:sp>
      <p:pic>
        <p:nvPicPr>
          <p:cNvPr id="683" name="Image" descr="Image"/>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a:xfrm>
            <a:off x="-294345" y="-1"/>
            <a:ext cx="3577942" cy="6858001"/>
          </a:xfrm>
          <a:prstGeom prst="rect">
            <a:avLst/>
          </a:prstGeom>
          <a:ln w="12700">
            <a:miter lim="400000"/>
          </a:ln>
        </p:spPr>
      </p:pic>
      <p:sp>
        <p:nvSpPr>
          <p:cNvPr id="68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68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pic>
        <p:nvPicPr>
          <p:cNvPr id="686" name="Picture 28" descr="Picture 2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932264" y="-372929"/>
            <a:ext cx="2036259" cy="1800994"/>
          </a:xfrm>
          <a:prstGeom prst="rect">
            <a:avLst/>
          </a:prstGeom>
          <a:ln w="12700">
            <a:miter lim="400000"/>
          </a:ln>
        </p:spPr>
      </p:pic>
      <p:sp>
        <p:nvSpPr>
          <p:cNvPr id="687" name="TextBox 30"/>
          <p:cNvSpPr txBox="1"/>
          <p:nvPr/>
        </p:nvSpPr>
        <p:spPr>
          <a:xfrm>
            <a:off x="3480695" y="1749907"/>
            <a:ext cx="8325881" cy="406908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algn="just">
              <a:lnSpc>
                <a:spcPct val="140000"/>
              </a:lnSpc>
              <a:defRPr sz="2400">
                <a:solidFill>
                  <a:srgbClr val="0A1F61"/>
                </a:solidFill>
                <a:latin typeface="Tajawal ExtraBold"/>
                <a:ea typeface="Tajawal ExtraBold"/>
                <a:cs typeface="Tajawal ExtraBold"/>
                <a:sym typeface="Tajawal ExtraBold"/>
              </a:defRPr>
            </a:pPr>
            <a:r>
              <a:t>2. </a:t>
            </a:r>
            <a:r>
              <a:rPr b="1" i="1"/>
              <a:t>Transparency:</a:t>
            </a:r>
            <a:r>
              <a:t> Transparency is crucial for preventing bias in AI systems. Lack of transparency, coupled with the absence of traceability, can lead to loss of control and consent in data usage. When data are accessed or shared, they move outside the control of the original data holder, limiting their ability to control how the data are reused. To address this, AI guidelines should introduce measures to ensure transparency in the AI industry.</a:t>
            </a:r>
          </a:p>
        </p:txBody>
      </p:sp>
      <p:sp>
        <p:nvSpPr>
          <p:cNvPr id="688"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endParaRPr/>
          </a:p>
        </p:txBody>
      </p:sp>
      <p:sp>
        <p:nvSpPr>
          <p:cNvPr id="689"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r>
              <a:t>Lecture</a:t>
            </a:r>
          </a:p>
        </p:txBody>
      </p:sp>
      <p:sp>
        <p:nvSpPr>
          <p:cNvPr id="690"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4400" b="1">
                <a:solidFill>
                  <a:srgbClr val="FAC748"/>
                </a:solidFill>
                <a:latin typeface="Tajawal Medium"/>
                <a:ea typeface="Tajawal Medium"/>
                <a:cs typeface="Tajawal Medium"/>
                <a:sym typeface="Tajawal Medium"/>
              </a:defRPr>
            </a:lvl1pPr>
          </a:lstStyle>
          <a:p>
            <a:r>
              <a:t>03</a:t>
            </a:r>
          </a:p>
        </p:txBody>
      </p:sp>
      <p:pic>
        <p:nvPicPr>
          <p:cNvPr id="691" name="Graphic 35" descr="Graphic 35"/>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48607" y="6056614"/>
            <a:ext cx="2167472" cy="591662"/>
          </a:xfrm>
          <a:prstGeom prst="rect">
            <a:avLst/>
          </a:prstGeom>
          <a:ln w="12700">
            <a:miter lim="400000"/>
          </a:ln>
        </p:spPr>
      </p:pic>
      <p:pic>
        <p:nvPicPr>
          <p:cNvPr id="692" name="Graphic 36" descr="Graphic 36"/>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0178166" y="6347811"/>
            <a:ext cx="1879650" cy="309234"/>
          </a:xfrm>
          <a:prstGeom prst="rect">
            <a:avLst/>
          </a:prstGeom>
          <a:ln w="12700">
            <a:miter lim="400000"/>
          </a:ln>
        </p:spPr>
      </p:pic>
      <p:sp>
        <p:nvSpPr>
          <p:cNvPr id="693" name="Slide Number"/>
          <p:cNvSpPr txBox="1">
            <a:spLocks noGrp="1"/>
          </p:cNvSpPr>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36</a:t>
            </a:fld>
            <a:endParaRPr/>
          </a:p>
        </p:txBody>
      </p:sp>
    </p:spTree>
  </p:cSld>
  <p:clrMapOvr>
    <a:masterClrMapping/>
  </p:clrMapOvr>
  <mc:AlternateContent xmlns:mc="http://schemas.openxmlformats.org/markup-compatibility/2006" xmlns:p14="http://schemas.microsoft.com/office/powerpoint/2010/main">
    <mc:Choice Requires="p14">
      <p:transition spd="slow">
        <p:dissolve/>
      </p:transition>
    </mc:Choice>
    <mc:Fallback xmlns:a14="http://schemas.microsoft.com/office/drawing/2010/main" xmlns:m="http://schemas.openxmlformats.org/officeDocument/2006/math"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5" name="TextBox 24"/>
          <p:cNvSpPr txBox="1"/>
          <p:nvPr/>
        </p:nvSpPr>
        <p:spPr>
          <a:xfrm>
            <a:off x="4134524" y="265914"/>
            <a:ext cx="7018223" cy="4470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INTRODUCTION TO AI IN DIGITAL LAW</a:t>
            </a:r>
          </a:p>
        </p:txBody>
      </p:sp>
      <p:sp>
        <p:nvSpPr>
          <p:cNvPr id="696" name="Rectangle 27"/>
          <p:cNvSpPr/>
          <p:nvPr/>
        </p:nvSpPr>
        <p:spPr>
          <a:xfrm>
            <a:off x="31353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endParaRPr/>
          </a:p>
        </p:txBody>
      </p:sp>
      <p:sp>
        <p:nvSpPr>
          <p:cNvPr id="697" name="TextBox 24"/>
          <p:cNvSpPr txBox="1"/>
          <p:nvPr/>
        </p:nvSpPr>
        <p:spPr>
          <a:xfrm>
            <a:off x="4134524" y="842810"/>
            <a:ext cx="7608941" cy="8026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ACCOUNTABILITY, LIABILITY, AND RESPONSIBILITY IN AI SYSTEMS</a:t>
            </a:r>
          </a:p>
        </p:txBody>
      </p:sp>
      <p:pic>
        <p:nvPicPr>
          <p:cNvPr id="698" name="Image" descr="Image"/>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a:xfrm>
            <a:off x="-294345" y="-1"/>
            <a:ext cx="3577942" cy="6858001"/>
          </a:xfrm>
          <a:prstGeom prst="rect">
            <a:avLst/>
          </a:prstGeom>
          <a:ln w="12700">
            <a:miter lim="400000"/>
          </a:ln>
        </p:spPr>
      </p:pic>
      <p:sp>
        <p:nvSpPr>
          <p:cNvPr id="699"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700"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pic>
        <p:nvPicPr>
          <p:cNvPr id="701" name="Picture 28" descr="Picture 2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932264" y="-372929"/>
            <a:ext cx="2036259" cy="1800994"/>
          </a:xfrm>
          <a:prstGeom prst="rect">
            <a:avLst/>
          </a:prstGeom>
          <a:ln w="12700">
            <a:miter lim="400000"/>
          </a:ln>
        </p:spPr>
      </p:pic>
      <p:sp>
        <p:nvSpPr>
          <p:cNvPr id="702" name="TextBox 30"/>
          <p:cNvSpPr txBox="1"/>
          <p:nvPr/>
        </p:nvSpPr>
        <p:spPr>
          <a:xfrm>
            <a:off x="3480695" y="2369018"/>
            <a:ext cx="8325881" cy="30378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algn="just">
              <a:lnSpc>
                <a:spcPct val="140000"/>
              </a:lnSpc>
              <a:defRPr sz="2400">
                <a:solidFill>
                  <a:srgbClr val="0A1F61"/>
                </a:solidFill>
                <a:latin typeface="Tajawal ExtraBold"/>
                <a:ea typeface="Tajawal ExtraBold"/>
                <a:cs typeface="Tajawal ExtraBold"/>
                <a:sym typeface="Tajawal ExtraBold"/>
              </a:defRPr>
            </a:pPr>
            <a:r>
              <a:rPr b="1" i="1"/>
              <a:t>3. Diversity, non-discrimination, and fairness:</a:t>
            </a:r>
            <a:r>
              <a:t> While AI surpasses human capabilities in terms of speed and processing capacity, it cannot always be trusted to be fair and unbiased. The filters used during algorithm development, along with the data employed, can potentially introduce discriminatory elements </a:t>
            </a:r>
          </a:p>
        </p:txBody>
      </p:sp>
      <p:sp>
        <p:nvSpPr>
          <p:cNvPr id="703"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endParaRPr/>
          </a:p>
        </p:txBody>
      </p:sp>
      <p:sp>
        <p:nvSpPr>
          <p:cNvPr id="704"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r>
              <a:t>Lecture</a:t>
            </a:r>
          </a:p>
        </p:txBody>
      </p:sp>
      <p:sp>
        <p:nvSpPr>
          <p:cNvPr id="705"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4400" b="1">
                <a:solidFill>
                  <a:srgbClr val="FAC748"/>
                </a:solidFill>
                <a:latin typeface="Tajawal Medium"/>
                <a:ea typeface="Tajawal Medium"/>
                <a:cs typeface="Tajawal Medium"/>
                <a:sym typeface="Tajawal Medium"/>
              </a:defRPr>
            </a:lvl1pPr>
          </a:lstStyle>
          <a:p>
            <a:r>
              <a:t>03</a:t>
            </a:r>
          </a:p>
        </p:txBody>
      </p:sp>
      <p:pic>
        <p:nvPicPr>
          <p:cNvPr id="706" name="Graphic 35" descr="Graphic 35"/>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48607" y="6056614"/>
            <a:ext cx="2167472" cy="591662"/>
          </a:xfrm>
          <a:prstGeom prst="rect">
            <a:avLst/>
          </a:prstGeom>
          <a:ln w="12700">
            <a:miter lim="400000"/>
          </a:ln>
        </p:spPr>
      </p:pic>
      <p:pic>
        <p:nvPicPr>
          <p:cNvPr id="707" name="Graphic 36" descr="Graphic 36"/>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0178166" y="6347811"/>
            <a:ext cx="1879650" cy="309234"/>
          </a:xfrm>
          <a:prstGeom prst="rect">
            <a:avLst/>
          </a:prstGeom>
          <a:ln w="12700">
            <a:miter lim="400000"/>
          </a:ln>
        </p:spPr>
      </p:pic>
      <p:sp>
        <p:nvSpPr>
          <p:cNvPr id="708" name="Slide Number"/>
          <p:cNvSpPr txBox="1">
            <a:spLocks noGrp="1"/>
          </p:cNvSpPr>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37</a:t>
            </a:fld>
            <a:endParaRPr/>
          </a:p>
        </p:txBody>
      </p:sp>
    </p:spTree>
  </p:cSld>
  <p:clrMapOvr>
    <a:masterClrMapping/>
  </p:clrMapOvr>
  <mc:AlternateContent xmlns:mc="http://schemas.openxmlformats.org/markup-compatibility/2006" xmlns:p14="http://schemas.microsoft.com/office/powerpoint/2010/main">
    <mc:Choice Requires="p14">
      <p:transition spd="slow">
        <p:dissolve/>
      </p:transition>
    </mc:Choice>
    <mc:Fallback xmlns:a14="http://schemas.microsoft.com/office/drawing/2010/main" xmlns:m="http://schemas.openxmlformats.org/officeDocument/2006/math"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0" name="TextBox 24"/>
          <p:cNvSpPr txBox="1"/>
          <p:nvPr/>
        </p:nvSpPr>
        <p:spPr>
          <a:xfrm>
            <a:off x="4134524" y="265914"/>
            <a:ext cx="7018223" cy="4470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INTRODUCTION TO AI IN DIGITAL LAW</a:t>
            </a:r>
          </a:p>
        </p:txBody>
      </p:sp>
      <p:sp>
        <p:nvSpPr>
          <p:cNvPr id="711" name="Rectangle 27"/>
          <p:cNvSpPr/>
          <p:nvPr/>
        </p:nvSpPr>
        <p:spPr>
          <a:xfrm>
            <a:off x="31353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endParaRPr/>
          </a:p>
        </p:txBody>
      </p:sp>
      <p:sp>
        <p:nvSpPr>
          <p:cNvPr id="712" name="TextBox 24"/>
          <p:cNvSpPr txBox="1"/>
          <p:nvPr/>
        </p:nvSpPr>
        <p:spPr>
          <a:xfrm>
            <a:off x="4134524" y="842810"/>
            <a:ext cx="7608941" cy="8026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ACCOUNTABILITY, LIABILITY, AND RESPONSIBILITY IN AI SYSTEMS</a:t>
            </a:r>
          </a:p>
        </p:txBody>
      </p:sp>
      <p:pic>
        <p:nvPicPr>
          <p:cNvPr id="713" name="Image" descr="Image"/>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a:xfrm>
            <a:off x="-294345" y="0"/>
            <a:ext cx="3577942" cy="6858000"/>
          </a:xfrm>
          <a:prstGeom prst="rect">
            <a:avLst/>
          </a:prstGeom>
          <a:ln w="12700">
            <a:miter lim="400000"/>
          </a:ln>
        </p:spPr>
      </p:pic>
      <p:sp>
        <p:nvSpPr>
          <p:cNvPr id="71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71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pic>
        <p:nvPicPr>
          <p:cNvPr id="716" name="Picture 28" descr="Picture 2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932264" y="-372929"/>
            <a:ext cx="2036259" cy="1800994"/>
          </a:xfrm>
          <a:prstGeom prst="rect">
            <a:avLst/>
          </a:prstGeom>
          <a:ln w="12700">
            <a:miter lim="400000"/>
          </a:ln>
        </p:spPr>
      </p:pic>
      <p:sp>
        <p:nvSpPr>
          <p:cNvPr id="717" name="TextBox 30"/>
          <p:cNvSpPr txBox="1"/>
          <p:nvPr/>
        </p:nvSpPr>
        <p:spPr>
          <a:xfrm>
            <a:off x="3480695" y="2369018"/>
            <a:ext cx="8325881" cy="30378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just">
              <a:lnSpc>
                <a:spcPct val="140000"/>
              </a:lnSpc>
              <a:defRPr sz="2400">
                <a:solidFill>
                  <a:srgbClr val="0A1F61"/>
                </a:solidFill>
                <a:latin typeface="Tajawal ExtraBold"/>
                <a:ea typeface="Tajawal ExtraBold"/>
                <a:cs typeface="Tajawal ExtraBold"/>
                <a:sym typeface="Tajawal ExtraBold"/>
              </a:defRPr>
            </a:lvl1pPr>
          </a:lstStyle>
          <a:p>
            <a:r>
              <a:t>AI developers should strive to design algorithms that are unbiased and consult and involve stakeholders who may be directly or indirectly affected by AI systems. AI systems should be inclusive, considering a wide range of human abilities, skills, and requirements, and ensuring accessibility for individuals with disabilities.</a:t>
            </a:r>
          </a:p>
        </p:txBody>
      </p:sp>
      <p:sp>
        <p:nvSpPr>
          <p:cNvPr id="718"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endParaRPr/>
          </a:p>
        </p:txBody>
      </p:sp>
      <p:sp>
        <p:nvSpPr>
          <p:cNvPr id="719"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r>
              <a:t>Lecture</a:t>
            </a:r>
          </a:p>
        </p:txBody>
      </p:sp>
      <p:sp>
        <p:nvSpPr>
          <p:cNvPr id="720"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4400" b="1">
                <a:solidFill>
                  <a:srgbClr val="FAC748"/>
                </a:solidFill>
                <a:latin typeface="Tajawal Medium"/>
                <a:ea typeface="Tajawal Medium"/>
                <a:cs typeface="Tajawal Medium"/>
                <a:sym typeface="Tajawal Medium"/>
              </a:defRPr>
            </a:lvl1pPr>
          </a:lstStyle>
          <a:p>
            <a:r>
              <a:t>03</a:t>
            </a:r>
          </a:p>
        </p:txBody>
      </p:sp>
      <p:pic>
        <p:nvPicPr>
          <p:cNvPr id="721" name="Graphic 35" descr="Graphic 35"/>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48607" y="6056614"/>
            <a:ext cx="2167472" cy="591662"/>
          </a:xfrm>
          <a:prstGeom prst="rect">
            <a:avLst/>
          </a:prstGeom>
          <a:ln w="12700">
            <a:miter lim="400000"/>
          </a:ln>
        </p:spPr>
      </p:pic>
      <p:pic>
        <p:nvPicPr>
          <p:cNvPr id="722" name="Graphic 36" descr="Graphic 36"/>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0178166" y="6347811"/>
            <a:ext cx="1879650" cy="309234"/>
          </a:xfrm>
          <a:prstGeom prst="rect">
            <a:avLst/>
          </a:prstGeom>
          <a:ln w="12700">
            <a:miter lim="400000"/>
          </a:ln>
        </p:spPr>
      </p:pic>
      <p:sp>
        <p:nvSpPr>
          <p:cNvPr id="723" name="Slide Number"/>
          <p:cNvSpPr txBox="1">
            <a:spLocks noGrp="1"/>
          </p:cNvSpPr>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38</a:t>
            </a:fld>
            <a:endParaRPr/>
          </a:p>
        </p:txBody>
      </p:sp>
    </p:spTree>
  </p:cSld>
  <p:clrMapOvr>
    <a:masterClrMapping/>
  </p:clrMapOvr>
  <mc:AlternateContent xmlns:mc="http://schemas.openxmlformats.org/markup-compatibility/2006" xmlns:p14="http://schemas.microsoft.com/office/powerpoint/2010/main">
    <mc:Choice Requires="p14">
      <p:transition spd="slow">
        <p:dissolve/>
      </p:transition>
    </mc:Choice>
    <mc:Fallback xmlns:a14="http://schemas.microsoft.com/office/drawing/2010/main" xmlns:m="http://schemas.openxmlformats.org/officeDocument/2006/math"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5" name="TextBox 24"/>
          <p:cNvSpPr txBox="1"/>
          <p:nvPr/>
        </p:nvSpPr>
        <p:spPr>
          <a:xfrm>
            <a:off x="4134524" y="265914"/>
            <a:ext cx="7018223" cy="4470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INTRODUCTION TO AI IN DIGITAL LAW</a:t>
            </a:r>
          </a:p>
        </p:txBody>
      </p:sp>
      <p:sp>
        <p:nvSpPr>
          <p:cNvPr id="726" name="Rectangle 27"/>
          <p:cNvSpPr/>
          <p:nvPr/>
        </p:nvSpPr>
        <p:spPr>
          <a:xfrm>
            <a:off x="31353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endParaRPr/>
          </a:p>
        </p:txBody>
      </p:sp>
      <p:sp>
        <p:nvSpPr>
          <p:cNvPr id="727" name="TextBox 24"/>
          <p:cNvSpPr txBox="1"/>
          <p:nvPr/>
        </p:nvSpPr>
        <p:spPr>
          <a:xfrm>
            <a:off x="4134524" y="842810"/>
            <a:ext cx="7608941" cy="8026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ACCOUNTABILITY, LIABILITY, AND RESPONSIBILITY IN AI SYSTEMS</a:t>
            </a:r>
          </a:p>
        </p:txBody>
      </p:sp>
      <p:pic>
        <p:nvPicPr>
          <p:cNvPr id="728" name="Image" descr="Image"/>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a:xfrm>
            <a:off x="-294345" y="0"/>
            <a:ext cx="3577942" cy="6858000"/>
          </a:xfrm>
          <a:prstGeom prst="rect">
            <a:avLst/>
          </a:prstGeom>
          <a:ln w="12700">
            <a:miter lim="400000"/>
          </a:ln>
        </p:spPr>
      </p:pic>
      <p:sp>
        <p:nvSpPr>
          <p:cNvPr id="729"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730"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pic>
        <p:nvPicPr>
          <p:cNvPr id="731" name="Picture 28" descr="Picture 2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932264" y="-372929"/>
            <a:ext cx="2036259" cy="1800994"/>
          </a:xfrm>
          <a:prstGeom prst="rect">
            <a:avLst/>
          </a:prstGeom>
          <a:ln w="12700">
            <a:miter lim="400000"/>
          </a:ln>
        </p:spPr>
      </p:pic>
      <p:sp>
        <p:nvSpPr>
          <p:cNvPr id="732" name="TextBox 30"/>
          <p:cNvSpPr txBox="1"/>
          <p:nvPr/>
        </p:nvSpPr>
        <p:spPr>
          <a:xfrm>
            <a:off x="3480695" y="1687519"/>
            <a:ext cx="8325881" cy="51714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just">
              <a:lnSpc>
                <a:spcPct val="150000"/>
              </a:lnSpc>
              <a:defRPr sz="2100">
                <a:solidFill>
                  <a:srgbClr val="0A1F61"/>
                </a:solidFill>
                <a:latin typeface="Tajawal ExtraBold"/>
                <a:ea typeface="Tajawal ExtraBold"/>
                <a:cs typeface="Tajawal ExtraBold"/>
                <a:sym typeface="Tajawal ExtraBold"/>
              </a:defRPr>
            </a:lvl1pPr>
          </a:lstStyle>
          <a:p>
            <a:r>
              <a:t>The lack of legislation addressing artificial intelligence is a global concern. Regulators worldwide are recognizing the risks associated with the absence of a legal framework in this field. Consequently, regulatory authorities are actively developing legislation and ethical regulations to govern AI. The proposed EU AI Act is a groundbreaking initiative, aiming to establish harmonized rules for AI systems in the EU. It seeks to strike a balance between promoting innovation and reaping the benefits of AI while addressing the risks and concerns associated with it. The EU AI Act adopts a risk-based approach and takes into account sector-specific considerations to address the key challenges posed by AI.</a:t>
            </a:r>
          </a:p>
        </p:txBody>
      </p:sp>
      <p:sp>
        <p:nvSpPr>
          <p:cNvPr id="733"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endParaRPr/>
          </a:p>
        </p:txBody>
      </p:sp>
      <p:sp>
        <p:nvSpPr>
          <p:cNvPr id="734"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r>
              <a:t>Lecture</a:t>
            </a:r>
          </a:p>
        </p:txBody>
      </p:sp>
      <p:sp>
        <p:nvSpPr>
          <p:cNvPr id="735"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4400" b="1">
                <a:solidFill>
                  <a:srgbClr val="FAC748"/>
                </a:solidFill>
                <a:latin typeface="Tajawal Medium"/>
                <a:ea typeface="Tajawal Medium"/>
                <a:cs typeface="Tajawal Medium"/>
                <a:sym typeface="Tajawal Medium"/>
              </a:defRPr>
            </a:lvl1pPr>
          </a:lstStyle>
          <a:p>
            <a:r>
              <a:t>03</a:t>
            </a:r>
          </a:p>
        </p:txBody>
      </p:sp>
      <p:pic>
        <p:nvPicPr>
          <p:cNvPr id="736" name="Graphic 35" descr="Graphic 35"/>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48607" y="6056614"/>
            <a:ext cx="2167472" cy="591662"/>
          </a:xfrm>
          <a:prstGeom prst="rect">
            <a:avLst/>
          </a:prstGeom>
          <a:ln w="12700">
            <a:miter lim="400000"/>
          </a:ln>
        </p:spPr>
      </p:pic>
      <p:pic>
        <p:nvPicPr>
          <p:cNvPr id="737" name="Graphic 36" descr="Graphic 36"/>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0178166" y="6347811"/>
            <a:ext cx="1879650" cy="309234"/>
          </a:xfrm>
          <a:prstGeom prst="rect">
            <a:avLst/>
          </a:prstGeom>
          <a:ln w="12700">
            <a:miter lim="400000"/>
          </a:ln>
        </p:spPr>
      </p:pic>
      <p:sp>
        <p:nvSpPr>
          <p:cNvPr id="738" name="Slide Number"/>
          <p:cNvSpPr txBox="1">
            <a:spLocks noGrp="1"/>
          </p:cNvSpPr>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39</a:t>
            </a:fld>
            <a:endParaRPr/>
          </a:p>
        </p:txBody>
      </p:sp>
    </p:spTree>
  </p:cSld>
  <p:clrMapOvr>
    <a:masterClrMapping/>
  </p:clrMapOvr>
  <mc:AlternateContent xmlns:mc="http://schemas.openxmlformats.org/markup-compatibility/2006" xmlns:p14="http://schemas.microsoft.com/office/powerpoint/2010/main">
    <mc:Choice Requires="p14">
      <p:transition spd="slow">
        <p:dissolve/>
      </p:transition>
    </mc:Choice>
    <mc:Fallback xmlns:a14="http://schemas.microsoft.com/office/drawing/2010/main" xmlns:m="http://schemas.openxmlformats.org/officeDocument/2006/math"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0" name="TextBox 24"/>
          <p:cNvSpPr txBox="1"/>
          <p:nvPr/>
        </p:nvSpPr>
        <p:spPr>
          <a:xfrm>
            <a:off x="4134524" y="265914"/>
            <a:ext cx="7018223" cy="4470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INTRODUCTION TO AI IN DIGITAL LAW</a:t>
            </a:r>
          </a:p>
        </p:txBody>
      </p:sp>
      <p:sp>
        <p:nvSpPr>
          <p:cNvPr id="741" name="Rectangle 27"/>
          <p:cNvSpPr/>
          <p:nvPr/>
        </p:nvSpPr>
        <p:spPr>
          <a:xfrm>
            <a:off x="31353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endParaRPr/>
          </a:p>
        </p:txBody>
      </p:sp>
      <p:sp>
        <p:nvSpPr>
          <p:cNvPr id="742" name="TextBox 24"/>
          <p:cNvSpPr txBox="1"/>
          <p:nvPr/>
        </p:nvSpPr>
        <p:spPr>
          <a:xfrm>
            <a:off x="4134524" y="842810"/>
            <a:ext cx="7608941" cy="4470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CONCLUSION </a:t>
            </a:r>
          </a:p>
        </p:txBody>
      </p:sp>
      <p:pic>
        <p:nvPicPr>
          <p:cNvPr id="743" name="Image" descr="Image"/>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a:xfrm>
            <a:off x="-294345" y="-1"/>
            <a:ext cx="3577942" cy="6858001"/>
          </a:xfrm>
          <a:prstGeom prst="rect">
            <a:avLst/>
          </a:prstGeom>
          <a:ln w="12700">
            <a:miter lim="400000"/>
          </a:ln>
        </p:spPr>
      </p:pic>
      <p:sp>
        <p:nvSpPr>
          <p:cNvPr id="74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74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pic>
        <p:nvPicPr>
          <p:cNvPr id="746" name="Picture 28" descr="Picture 2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932264" y="-372929"/>
            <a:ext cx="2036259" cy="1800994"/>
          </a:xfrm>
          <a:prstGeom prst="rect">
            <a:avLst/>
          </a:prstGeom>
          <a:ln w="12700">
            <a:miter lim="400000"/>
          </a:ln>
        </p:spPr>
      </p:pic>
      <p:sp>
        <p:nvSpPr>
          <p:cNvPr id="747" name="TextBox 30"/>
          <p:cNvSpPr txBox="1"/>
          <p:nvPr/>
        </p:nvSpPr>
        <p:spPr>
          <a:xfrm>
            <a:off x="3480695" y="1909862"/>
            <a:ext cx="8325881" cy="39116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just">
              <a:lnSpc>
                <a:spcPct val="140000"/>
              </a:lnSpc>
              <a:defRPr sz="2700">
                <a:solidFill>
                  <a:srgbClr val="0A1F61"/>
                </a:solidFill>
                <a:latin typeface="Tajawal ExtraBold"/>
                <a:ea typeface="Tajawal ExtraBold"/>
                <a:cs typeface="Tajawal ExtraBold"/>
                <a:sym typeface="Tajawal ExtraBold"/>
              </a:defRPr>
            </a:lvl1pPr>
          </a:lstStyle>
          <a:p>
            <a:r>
              <a:t>In conclusion, the implementation of AI in the legal field presents numerous benefits for all parties involved. However, it is crucial to conduct a thorough analysis of internal processes and the specific needs of the company to determine where AI can be effectively utilized, to what extent, and through which specific tools. </a:t>
            </a:r>
          </a:p>
        </p:txBody>
      </p:sp>
      <p:sp>
        <p:nvSpPr>
          <p:cNvPr id="748"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endParaRPr/>
          </a:p>
        </p:txBody>
      </p:sp>
      <p:sp>
        <p:nvSpPr>
          <p:cNvPr id="749"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r>
              <a:t>Lecture</a:t>
            </a:r>
          </a:p>
        </p:txBody>
      </p:sp>
      <p:sp>
        <p:nvSpPr>
          <p:cNvPr id="750"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4400" b="1">
                <a:solidFill>
                  <a:srgbClr val="FAC748"/>
                </a:solidFill>
                <a:latin typeface="Tajawal Medium"/>
                <a:ea typeface="Tajawal Medium"/>
                <a:cs typeface="Tajawal Medium"/>
                <a:sym typeface="Tajawal Medium"/>
              </a:defRPr>
            </a:lvl1pPr>
          </a:lstStyle>
          <a:p>
            <a:r>
              <a:t>03</a:t>
            </a:r>
          </a:p>
        </p:txBody>
      </p:sp>
      <p:pic>
        <p:nvPicPr>
          <p:cNvPr id="751" name="Graphic 35" descr="Graphic 35"/>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48607" y="6056614"/>
            <a:ext cx="2167472" cy="591662"/>
          </a:xfrm>
          <a:prstGeom prst="rect">
            <a:avLst/>
          </a:prstGeom>
          <a:ln w="12700">
            <a:miter lim="400000"/>
          </a:ln>
        </p:spPr>
      </p:pic>
      <p:pic>
        <p:nvPicPr>
          <p:cNvPr id="752" name="Graphic 36" descr="Graphic 36"/>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0178166" y="6347811"/>
            <a:ext cx="1879650" cy="309234"/>
          </a:xfrm>
          <a:prstGeom prst="rect">
            <a:avLst/>
          </a:prstGeom>
          <a:ln w="12700">
            <a:miter lim="400000"/>
          </a:ln>
        </p:spPr>
      </p:pic>
      <p:sp>
        <p:nvSpPr>
          <p:cNvPr id="753" name="Slide Number"/>
          <p:cNvSpPr txBox="1">
            <a:spLocks noGrp="1"/>
          </p:cNvSpPr>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40</a:t>
            </a:fld>
            <a:endParaRPr/>
          </a:p>
        </p:txBody>
      </p:sp>
    </p:spTree>
  </p:cSld>
  <p:clrMapOvr>
    <a:masterClrMapping/>
  </p:clrMapOvr>
  <mc:AlternateContent xmlns:mc="http://schemas.openxmlformats.org/markup-compatibility/2006" xmlns:p14="http://schemas.microsoft.com/office/powerpoint/2010/main">
    <mc:Choice Requires="p14">
      <p:transition spd="slow">
        <p:dissolve/>
      </p:transition>
    </mc:Choice>
    <mc:Fallback xmlns:a14="http://schemas.microsoft.com/office/drawing/2010/main" xmlns:m="http://schemas.openxmlformats.org/officeDocument/2006/math"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5" name="TextBox 24"/>
          <p:cNvSpPr txBox="1"/>
          <p:nvPr/>
        </p:nvSpPr>
        <p:spPr>
          <a:xfrm>
            <a:off x="4134524" y="265914"/>
            <a:ext cx="7018223" cy="4470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INTRODUCTION TO AI IN DIGITAL LAW</a:t>
            </a:r>
          </a:p>
        </p:txBody>
      </p:sp>
      <p:sp>
        <p:nvSpPr>
          <p:cNvPr id="756" name="Rectangle 27"/>
          <p:cNvSpPr/>
          <p:nvPr/>
        </p:nvSpPr>
        <p:spPr>
          <a:xfrm>
            <a:off x="31353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endParaRPr/>
          </a:p>
        </p:txBody>
      </p:sp>
      <p:sp>
        <p:nvSpPr>
          <p:cNvPr id="757" name="TextBox 24"/>
          <p:cNvSpPr txBox="1"/>
          <p:nvPr/>
        </p:nvSpPr>
        <p:spPr>
          <a:xfrm>
            <a:off x="4134524" y="842810"/>
            <a:ext cx="7608941" cy="4470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CONCLUSION </a:t>
            </a:r>
          </a:p>
        </p:txBody>
      </p:sp>
      <p:pic>
        <p:nvPicPr>
          <p:cNvPr id="758" name="Image" descr="Image"/>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a:xfrm>
            <a:off x="-294345" y="-1"/>
            <a:ext cx="3577942" cy="6858001"/>
          </a:xfrm>
          <a:prstGeom prst="rect">
            <a:avLst/>
          </a:prstGeom>
          <a:ln w="12700">
            <a:miter lim="400000"/>
          </a:ln>
        </p:spPr>
      </p:pic>
      <p:sp>
        <p:nvSpPr>
          <p:cNvPr id="759"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760"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pic>
        <p:nvPicPr>
          <p:cNvPr id="761" name="Picture 28" descr="Picture 2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932264" y="-372929"/>
            <a:ext cx="2036259" cy="1800994"/>
          </a:xfrm>
          <a:prstGeom prst="rect">
            <a:avLst/>
          </a:prstGeom>
          <a:ln w="12700">
            <a:miter lim="400000"/>
          </a:ln>
        </p:spPr>
      </p:pic>
      <p:sp>
        <p:nvSpPr>
          <p:cNvPr id="762" name="TextBox 30"/>
          <p:cNvSpPr txBox="1"/>
          <p:nvPr/>
        </p:nvSpPr>
        <p:spPr>
          <a:xfrm>
            <a:off x="3480695" y="1539059"/>
            <a:ext cx="8325881" cy="489458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just">
              <a:lnSpc>
                <a:spcPct val="140000"/>
              </a:lnSpc>
              <a:defRPr sz="2600">
                <a:solidFill>
                  <a:srgbClr val="0A1F61"/>
                </a:solidFill>
                <a:latin typeface="Tajawal ExtraBold"/>
                <a:ea typeface="Tajawal ExtraBold"/>
                <a:cs typeface="Tajawal ExtraBold"/>
                <a:sym typeface="Tajawal ExtraBold"/>
              </a:defRPr>
            </a:lvl1pPr>
          </a:lstStyle>
          <a:p>
            <a:r>
              <a:t>This analysis is necessary to identify and address bottlenecks, as well as to reduce time spent on non-value-added tasks. It is important to note that there is no one-size-fits-all solution, and each decision to invest in AI must be tailored to the unique circumstances of each organization. Not all companies are the same, and their level of digitalization may vary, making it essential to adapt AI implementation strategies accordingly for optimal usefulness and effectiveness.</a:t>
            </a:r>
          </a:p>
        </p:txBody>
      </p:sp>
      <p:sp>
        <p:nvSpPr>
          <p:cNvPr id="763"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endParaRPr/>
          </a:p>
        </p:txBody>
      </p:sp>
      <p:sp>
        <p:nvSpPr>
          <p:cNvPr id="764"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r>
              <a:t>Lecture</a:t>
            </a:r>
          </a:p>
        </p:txBody>
      </p:sp>
      <p:sp>
        <p:nvSpPr>
          <p:cNvPr id="765"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4400" b="1">
                <a:solidFill>
                  <a:srgbClr val="FAC748"/>
                </a:solidFill>
                <a:latin typeface="Tajawal Medium"/>
                <a:ea typeface="Tajawal Medium"/>
                <a:cs typeface="Tajawal Medium"/>
                <a:sym typeface="Tajawal Medium"/>
              </a:defRPr>
            </a:lvl1pPr>
          </a:lstStyle>
          <a:p>
            <a:r>
              <a:t>03</a:t>
            </a:r>
          </a:p>
        </p:txBody>
      </p:sp>
      <p:pic>
        <p:nvPicPr>
          <p:cNvPr id="766" name="Graphic 35" descr="Graphic 35"/>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48607" y="6056614"/>
            <a:ext cx="2167472" cy="591662"/>
          </a:xfrm>
          <a:prstGeom prst="rect">
            <a:avLst/>
          </a:prstGeom>
          <a:ln w="12700">
            <a:miter lim="400000"/>
          </a:ln>
        </p:spPr>
      </p:pic>
      <p:pic>
        <p:nvPicPr>
          <p:cNvPr id="767" name="Graphic 36" descr="Graphic 36"/>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0178166" y="6347811"/>
            <a:ext cx="1879650" cy="309234"/>
          </a:xfrm>
          <a:prstGeom prst="rect">
            <a:avLst/>
          </a:prstGeom>
          <a:ln w="12700">
            <a:miter lim="400000"/>
          </a:ln>
        </p:spPr>
      </p:pic>
      <p:sp>
        <p:nvSpPr>
          <p:cNvPr id="768" name="Slide Number"/>
          <p:cNvSpPr txBox="1">
            <a:spLocks noGrp="1"/>
          </p:cNvSpPr>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41</a:t>
            </a:fld>
            <a:endParaRPr/>
          </a:p>
        </p:txBody>
      </p:sp>
    </p:spTree>
  </p:cSld>
  <p:clrMapOvr>
    <a:masterClrMapping/>
  </p:clrMapOvr>
  <mc:AlternateContent xmlns:mc="http://schemas.openxmlformats.org/markup-compatibility/2006" xmlns:p14="http://schemas.microsoft.com/office/powerpoint/2010/main">
    <mc:Choice Requires="p14">
      <p:transition spd="slow">
        <p:dissolve/>
      </p:transition>
    </mc:Choice>
    <mc:Fallback xmlns:a14="http://schemas.microsoft.com/office/drawing/2010/main" xmlns:m="http://schemas.openxmlformats.org/officeDocument/2006/math"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70" name="Picture 8" descr="Picture 8"/>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7112"/>
            <a:ext cx="12192000" cy="6843777"/>
          </a:xfrm>
          <a:prstGeom prst="rect">
            <a:avLst/>
          </a:prstGeom>
          <a:ln w="12700">
            <a:miter lim="400000"/>
          </a:ln>
        </p:spPr>
      </p:pic>
      <p:sp>
        <p:nvSpPr>
          <p:cNvPr id="771" name="Right Triangle 1"/>
          <p:cNvSpPr/>
          <p:nvPr/>
        </p:nvSpPr>
        <p:spPr>
          <a:xfrm flipH="1">
            <a:off x="6512645" y="3153101"/>
            <a:ext cx="5679356" cy="370490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669BBC">
              <a:alpha val="76863"/>
            </a:srgbClr>
          </a:solidFill>
          <a:ln w="12700">
            <a:miter lim="400000"/>
          </a:ln>
        </p:spPr>
        <p:txBody>
          <a:bodyPr lIns="45719" rIns="45719" anchor="ctr"/>
          <a:lstStyle/>
          <a:p>
            <a:pPr algn="ctr">
              <a:defRPr>
                <a:solidFill>
                  <a:srgbClr val="FFFFFF"/>
                </a:solidFill>
              </a:defRPr>
            </a:pPr>
            <a:endParaRPr/>
          </a:p>
        </p:txBody>
      </p:sp>
      <p:sp>
        <p:nvSpPr>
          <p:cNvPr id="772" name="TextBox 9"/>
          <p:cNvSpPr txBox="1"/>
          <p:nvPr/>
        </p:nvSpPr>
        <p:spPr>
          <a:xfrm>
            <a:off x="627726" y="5707074"/>
            <a:ext cx="4433125" cy="9169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5400" b="1">
                <a:solidFill>
                  <a:srgbClr val="FFFFFF"/>
                </a:solidFill>
                <a:latin typeface="Tajawal Medium"/>
                <a:ea typeface="Tajawal Medium"/>
                <a:cs typeface="Tajawal Medium"/>
                <a:sym typeface="Tajawal Medium"/>
              </a:defRPr>
            </a:lvl1pPr>
          </a:lstStyle>
          <a:p>
            <a:r>
              <a:t>Thank You</a:t>
            </a:r>
          </a:p>
        </p:txBody>
      </p:sp>
      <p:pic>
        <p:nvPicPr>
          <p:cNvPr id="773" name="Graphic 12" descr="Graphic 1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576179" y="6168740"/>
            <a:ext cx="2279267" cy="384053"/>
          </a:xfrm>
          <a:prstGeom prst="rect">
            <a:avLst/>
          </a:prstGeom>
          <a:ln w="12700">
            <a:miter lim="400000"/>
          </a:ln>
        </p:spPr>
      </p:pic>
      <p:sp>
        <p:nvSpPr>
          <p:cNvPr id="774" name="Parallelogram 13"/>
          <p:cNvSpPr/>
          <p:nvPr/>
        </p:nvSpPr>
        <p:spPr>
          <a:xfrm rot="16200000" flipV="1">
            <a:off x="-2058945" y="4401413"/>
            <a:ext cx="3801493" cy="109745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6265" y="0"/>
                </a:lnTo>
                <a:lnTo>
                  <a:pt x="21600" y="250"/>
                </a:lnTo>
                <a:lnTo>
                  <a:pt x="15479" y="21600"/>
                </a:lnTo>
                <a:lnTo>
                  <a:pt x="0" y="21600"/>
                </a:lnTo>
                <a:close/>
              </a:path>
            </a:pathLst>
          </a:custGeom>
          <a:solidFill>
            <a:srgbClr val="669BBC"/>
          </a:solidFill>
          <a:ln w="12700">
            <a:miter lim="400000"/>
          </a:ln>
        </p:spPr>
        <p:txBody>
          <a:bodyPr lIns="45719" rIns="45719" anchor="ctr"/>
          <a:lstStyle/>
          <a:p>
            <a:pPr algn="ctr">
              <a:defRPr>
                <a:solidFill>
                  <a:srgbClr val="669BBC"/>
                </a:solidFill>
              </a:defRPr>
            </a:pPr>
            <a:endParaRPr/>
          </a:p>
        </p:txBody>
      </p:sp>
      <p:pic>
        <p:nvPicPr>
          <p:cNvPr id="775" name="Graphic 21" descr="Graphic 2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175057" y="248507"/>
            <a:ext cx="2649478" cy="1166003"/>
          </a:xfrm>
          <a:prstGeom prst="rect">
            <a:avLst/>
          </a:prstGeom>
          <a:ln w="12700">
            <a:miter lim="400000"/>
          </a:ln>
        </p:spPr>
      </p:pic>
      <p:pic>
        <p:nvPicPr>
          <p:cNvPr id="776" name="Graphic 22" descr="Graphic 22"/>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367465" y="542564"/>
            <a:ext cx="2758845" cy="753091"/>
          </a:xfrm>
          <a:prstGeom prst="rect">
            <a:avLst/>
          </a:prstGeom>
          <a:ln w="12700">
            <a:miter lim="400000"/>
          </a:ln>
        </p:spPr>
      </p:pic>
      <p:sp>
        <p:nvSpPr>
          <p:cNvPr id="777" name="Slide Number"/>
          <p:cNvSpPr txBox="1">
            <a:spLocks noGrp="1"/>
          </p:cNvSpPr>
          <p:nvPr>
            <p:ph type="sldNum" sz="quarter" idx="2"/>
          </p:nvPr>
        </p:nvSpPr>
        <p:spPr>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42</a:t>
            </a:fld>
            <a:endParaRPr/>
          </a:p>
        </p:txBody>
      </p:sp>
    </p:spTree>
  </p:cSld>
  <p:clrMapOvr>
    <a:masterClrMapping/>
  </p:clrMapOvr>
  <mc:AlternateContent xmlns:mc="http://schemas.openxmlformats.org/markup-compatibility/2006" xmlns:p14="http://schemas.microsoft.com/office/powerpoint/2010/main">
    <mc:Choice Requires="p14">
      <p:transition spd="slow">
        <p:dissolve/>
      </p:transition>
    </mc:Choice>
    <mc:Fallback xmlns:a14="http://schemas.microsoft.com/office/drawing/2010/main" xmlns:m="http://schemas.openxmlformats.org/officeDocument/2006/math" xmlns="">
      <p:transition spd="med">
        <p:fade/>
      </p:transition>
    </mc:Fallback>
  </mc:AlternateContent>
</p:sld>
</file>

<file path=ppt/theme/theme1.xml><?xml version="1.0" encoding="utf-8"?>
<a:theme xmlns:a="http://schemas.openxmlformats.org/drawingml/2006/main" name="Office Theme">
  <a:themeElements>
    <a:clrScheme name="Office Them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Office Theme">
  <a:themeElements>
    <a:clrScheme name="Office Them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docProps/app.xml><?xml version="1.0" encoding="utf-8"?>
<Properties xmlns="http://schemas.openxmlformats.org/officeDocument/2006/extended-properties" xmlns:vt="http://schemas.openxmlformats.org/officeDocument/2006/docPropsVTypes">
  <TotalTime>0</TotalTime>
  <Words>3401</Words>
  <Application>Microsoft Office PowerPoint</Application>
  <PresentationFormat>Widescreen</PresentationFormat>
  <Paragraphs>272</Paragraphs>
  <Slides>42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42</vt:i4>
      </vt:variant>
    </vt:vector>
  </HeadingPairs>
  <TitlesOfParts>
    <vt:vector size="48" baseType="lpstr">
      <vt:lpstr>Arial</vt:lpstr>
      <vt:lpstr>Calibri</vt:lpstr>
      <vt:lpstr>Calibri Light</vt:lpstr>
      <vt:lpstr>Tajawal ExtraBold</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cp:lastModifiedBy>Nourallah Elkolaly</cp:lastModifiedBy>
  <cp:revision>1</cp:revision>
  <dcterms:modified xsi:type="dcterms:W3CDTF">2023-10-20T11:29:41Z</dcterms:modified>
</cp:coreProperties>
</file>