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540" r:id="rId7"/>
    <p:sldId id="313" r:id="rId8"/>
    <p:sldId id="558" r:id="rId9"/>
    <p:sldId id="668" r:id="rId10"/>
    <p:sldId id="669" r:id="rId11"/>
    <p:sldId id="670" r:id="rId12"/>
    <p:sldId id="671" r:id="rId13"/>
    <p:sldId id="672" r:id="rId14"/>
    <p:sldId id="673" r:id="rId15"/>
    <p:sldId id="636" r:id="rId16"/>
    <p:sldId id="660" r:id="rId17"/>
    <p:sldId id="641" r:id="rId18"/>
    <p:sldId id="648" r:id="rId19"/>
    <p:sldId id="651" r:id="rId20"/>
    <p:sldId id="652" r:id="rId21"/>
    <p:sldId id="649" r:id="rId22"/>
    <p:sldId id="650" r:id="rId23"/>
    <p:sldId id="642" r:id="rId24"/>
    <p:sldId id="656" r:id="rId25"/>
    <p:sldId id="657" r:id="rId26"/>
    <p:sldId id="662" r:id="rId27"/>
    <p:sldId id="663" r:id="rId28"/>
    <p:sldId id="658" r:id="rId29"/>
    <p:sldId id="653" r:id="rId30"/>
    <p:sldId id="654" r:id="rId31"/>
    <p:sldId id="655" r:id="rId32"/>
    <p:sldId id="661" r:id="rId33"/>
    <p:sldId id="637" r:id="rId34"/>
    <p:sldId id="645" r:id="rId35"/>
    <p:sldId id="664" r:id="rId36"/>
    <p:sldId id="666" r:id="rId37"/>
    <p:sldId id="674" r:id="rId38"/>
    <p:sldId id="665" r:id="rId39"/>
    <p:sldId id="675" r:id="rId40"/>
    <p:sldId id="676" r:id="rId41"/>
    <p:sldId id="677" r:id="rId42"/>
    <p:sldId id="681" r:id="rId43"/>
    <p:sldId id="684" r:id="rId44"/>
    <p:sldId id="685" r:id="rId45"/>
    <p:sldId id="686" r:id="rId46"/>
    <p:sldId id="682" r:id="rId47"/>
    <p:sldId id="683" r:id="rId48"/>
    <p:sldId id="687" r:id="rId49"/>
    <p:sldId id="688" r:id="rId50"/>
    <p:sldId id="667" r:id="rId51"/>
    <p:sldId id="638" r:id="rId52"/>
    <p:sldId id="646" r:id="rId53"/>
    <p:sldId id="689" r:id="rId54"/>
    <p:sldId id="690" r:id="rId55"/>
    <p:sldId id="693" r:id="rId56"/>
    <p:sldId id="640" r:id="rId57"/>
    <p:sldId id="694" r:id="rId58"/>
    <p:sldId id="695" r:id="rId59"/>
    <p:sldId id="696" r:id="rId60"/>
    <p:sldId id="697" r:id="rId61"/>
    <p:sldId id="626" r:id="rId62"/>
    <p:sldId id="523" r:id="rId63"/>
    <p:sldId id="524"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668"/>
            <p14:sldId id="669"/>
            <p14:sldId id="670"/>
            <p14:sldId id="671"/>
            <p14:sldId id="672"/>
            <p14:sldId id="673"/>
            <p14:sldId id="636"/>
            <p14:sldId id="660"/>
            <p14:sldId id="641"/>
            <p14:sldId id="648"/>
            <p14:sldId id="651"/>
            <p14:sldId id="652"/>
            <p14:sldId id="649"/>
            <p14:sldId id="650"/>
            <p14:sldId id="642"/>
            <p14:sldId id="656"/>
            <p14:sldId id="657"/>
            <p14:sldId id="662"/>
            <p14:sldId id="663"/>
            <p14:sldId id="658"/>
            <p14:sldId id="653"/>
            <p14:sldId id="654"/>
            <p14:sldId id="655"/>
            <p14:sldId id="661"/>
            <p14:sldId id="637"/>
            <p14:sldId id="645"/>
            <p14:sldId id="664"/>
            <p14:sldId id="666"/>
            <p14:sldId id="674"/>
            <p14:sldId id="665"/>
            <p14:sldId id="675"/>
            <p14:sldId id="676"/>
            <p14:sldId id="677"/>
            <p14:sldId id="681"/>
            <p14:sldId id="684"/>
            <p14:sldId id="685"/>
            <p14:sldId id="686"/>
            <p14:sldId id="682"/>
            <p14:sldId id="683"/>
            <p14:sldId id="687"/>
            <p14:sldId id="688"/>
            <p14:sldId id="667"/>
            <p14:sldId id="638"/>
            <p14:sldId id="646"/>
            <p14:sldId id="689"/>
            <p14:sldId id="690"/>
            <p14:sldId id="693"/>
            <p14:sldId id="640"/>
            <p14:sldId id="694"/>
            <p14:sldId id="695"/>
            <p14:sldId id="696"/>
            <p14:sldId id="697"/>
            <p14:sldId id="626"/>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000000"/>
    <a:srgbClr val="852F4A"/>
    <a:srgbClr val="FAC748"/>
    <a:srgbClr val="203E5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15" d="100"/>
          <a:sy n="115" d="100"/>
        </p:scale>
        <p:origin x="920"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OkipcW5wTdY?si=osOXPTwPmUkUqSDr" TargetMode="Externa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nstitute.aljazeera.net/sites/default/files/2023/&#1575;&#1604;&#1580;&#1575;&#1605;&#1593;%20&#1601;&#1610;%20&#1571;&#1582;&#1604;&#1575;&#1602;&#1610;&#1575;&#1578;%20&#1575;&#1604;&#1589;&#1581;&#1575;&#1601;&#1577;.pdf?title=&#1575;&#1604;&#1580;&#1575;&#1605;&#1593;%20&#1601;&#1610;%20&#1571;&#1582;&#1604;&#1575;&#1602;&#1610;&#1575;&#1578;%20&#1575;&#1604;&#1589;&#1581;&#1575;&#1601;&#1577;" TargetMode="Externa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www.economist.com/weeklyedition/2022-06-11" TargetMode="External"/><Relationship Id="rId2" Type="http://schemas.openxmlformats.org/officeDocument/2006/relationships/hyperlink" Target="https://www.midjourney.com/home" TargetMode="Externa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hyperlink" Target="https://www.cosmopolitan.com/lifestyle/a40314356/dall-e-2-artificial-intelligence-cover/" TargetMode="External"/><Relationship Id="rId2" Type="http://schemas.openxmlformats.org/officeDocument/2006/relationships/hyperlink" Target="https://openai.com/index/dall-e-2/" TargetMode="Externa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ing.com/images/create" TargetMode="Externa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tability.ai/news/stable-diffusion-announcement" TargetMode="Externa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huggingface.co/spaces/dalle-mini/dalle-mini" TargetMode="Externa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jasper.ai/art" TargetMode="Externa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tarryai.com/" TargetMode="Externa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dream.ai/" TargetMode="Externa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45.xml.rels><?xml version="1.0" encoding="UTF-8" standalone="yes"?>
<Relationships xmlns="http://schemas.openxmlformats.org/package/2006/relationships"><Relationship Id="rId3" Type="http://schemas.openxmlformats.org/officeDocument/2006/relationships/hyperlink" Target="https://creator.nightcafe.studio/creation/vcJdgVUOiU0k6eH2djjR" TargetMode="External"/><Relationship Id="rId2" Type="http://schemas.openxmlformats.org/officeDocument/2006/relationships/hyperlink" Target="https://creator.nightcafe.studio/" TargetMode="Externa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ynthesys.io/x/" TargetMode="Externa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lmethaq-sy.org/?p=5034" TargetMode="Externa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4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m/future/article/20170629-the-hidden-signs-that-can-reveal-if-a-photo-is-fake" TargetMode="Externa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5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5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1.jpeg"/></Relationships>
</file>

<file path=ppt/slides/_rels/slide5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3.jpeg"/></Relationships>
</file>

<file path=ppt/slides/_rels/slide5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5.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V0H54FFsk0s?si=NGO6ayTUnSme0Ugs" TargetMode="Externa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5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6.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1" y="4882702"/>
            <a:ext cx="3727145"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العاشرة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6099714" y="2742021"/>
            <a:ext cx="5675970" cy="2130648"/>
          </a:xfrm>
          <a:prstGeom prst="rect">
            <a:avLst/>
          </a:prstGeom>
          <a:noFill/>
        </p:spPr>
        <p:txBody>
          <a:bodyPr wrap="square" rtlCol="0">
            <a:spAutoFit/>
          </a:bodyPr>
          <a:lstStyle/>
          <a:p>
            <a:pPr marL="0" algn="just" defTabSz="914400" rtl="1" eaLnBrk="1" latinLnBrk="0" hangingPunct="1">
              <a:lnSpc>
                <a:spcPts val="3000"/>
              </a:lnSpc>
              <a:spcBef>
                <a:spcPts val="1200"/>
              </a:spcBef>
            </a:pPr>
            <a:r>
              <a:rPr lang="ar-SA" dirty="0">
                <a:solidFill>
                  <a:srgbClr val="00B0F0"/>
                </a:solidFill>
                <a:latin typeface="Alexandria" charset="0"/>
                <a:cs typeface="Alexandria" charset="0"/>
              </a:rPr>
              <a:t>تصوير الأحداث والفعاليات الإخبارية- الوظيفة الإخبارية للصحافة المصورة- أخلاقيات التصوير الصحفي الرقمي- </a:t>
            </a:r>
          </a:p>
          <a:p>
            <a:pPr marL="0" algn="just" defTabSz="914400" rtl="1" eaLnBrk="1" latinLnBrk="0" hangingPunct="1">
              <a:lnSpc>
                <a:spcPts val="3000"/>
              </a:lnSpc>
              <a:spcBef>
                <a:spcPts val="1200"/>
              </a:spcBef>
            </a:pPr>
            <a:r>
              <a:rPr lang="ar-SA" dirty="0">
                <a:solidFill>
                  <a:srgbClr val="00B0F0"/>
                </a:solidFill>
                <a:latin typeface="Alexandria" charset="0"/>
                <a:cs typeface="Alexandria" charset="0"/>
              </a:rPr>
              <a:t>استخدام الذكاء الاصطناعي في إنتاج الصور الصحفية الرقمية- طرق التحقق من الصور الصحفية المزيفة- أبرز أخطاء التصوير الصحفي الرقمي. </a:t>
            </a: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181385" y="5058199"/>
            <a:ext cx="36640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العاشرة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11152"/>
            <a:ext cx="6093970" cy="477054"/>
          </a:xfrm>
          <a:prstGeom prst="rect">
            <a:avLst/>
          </a:prstGeom>
          <a:noFill/>
        </p:spPr>
        <p:txBody>
          <a:bodyPr wrap="square" rtlCol="0">
            <a:spAutoFit/>
          </a:bodyPr>
          <a:lstStyle/>
          <a:p>
            <a:pPr algn="r" rtl="1"/>
            <a:r>
              <a:rPr lang="ar-SA" sz="2500" b="1" dirty="0">
                <a:solidFill>
                  <a:srgbClr val="00B0F0"/>
                </a:solidFill>
                <a:latin typeface="Alexandria" charset="0"/>
                <a:cs typeface="Alexandria" charset="0"/>
              </a:rPr>
              <a:t>محتويات وأهداف المحاضرة العاشرة</a:t>
            </a:r>
            <a:endParaRPr lang="en-US" sz="25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1481075"/>
            <a:ext cx="6629720" cy="4009367"/>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الأحداث والفعاليات الإخبارية.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الوظيفة الإخبارية للصحافة المصورة.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أخلاقيات التصوير الصحفي الرقمي.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استخدام الذكاء الاصطناعي في إنتاج الصور الصحفية الرقمية.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طرق التحقق من الصور الصحفية المزيفة.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أبرز أخطاء التصوير الصحفي الرقمي.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2071285"/>
            <a:ext cx="6656670" cy="1957524"/>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الحيوانات والحياة البرية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التصوير الحركي والرياضي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الزهور والورود</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حياة الشارع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807092"/>
            <a:ext cx="10487694" cy="405117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AEEF"/>
                </a:solidFill>
                <a:latin typeface="Alexandria" charset="0"/>
                <a:cs typeface="Alexandria" charset="0"/>
              </a:rPr>
              <a:t>تصوير الأحداث والفعاليات الإخبارية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أي أن تنقل أخبار وغالبا ما تكون الصورة أهم بل أنجح وسيلة إعلامية في الجريدة بأكملها فبوسعها أن تعطى المضمون أو الهدف الإخباري بسرعة أكثر وبوضوح أفضل من التعبير اللفظي وتستطيع الصورة أن تظهر في جميع الأحوال لحظة خاصة من وقائع الأنباء بشكل مفصل ومستفيض.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ويرى بعض علماء الصحافة أن التصوير الصحفي الحديث بقدرته على الكشف عن التفصيلات الدقيقة في الحدث كثيرا ما يتفوق على مشاهدة الحدث الواقع فعلا والقارئ الحديث لا يستطيع أن يصنع بمجرد وصف لفظي لحادث أو الاجتماع أو لموقف ما من المواقف وإنما يود أن يرى هذه الأشياء بعينية، والعدسات المركبة في آلات التصوير هي عيون القراء في العصر الحديث.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فالصورة الواحدة تعادل ألف كلمة وقد تكون العدسة المركبة في آلات التصوير تتسم بالموضوعية أكثر من عين الإنسان (البشرية) فعدسة الكاميرا تلتقط ما تراه بالدقة والتفصيل </a:t>
            </a:r>
            <a:r>
              <a:rPr lang="ar-SA" sz="1600" dirty="0">
                <a:solidFill>
                  <a:srgbClr val="FF0000"/>
                </a:solidFill>
                <a:latin typeface="Alexandria" charset="0"/>
                <a:cs typeface="Alexandria" charset="0"/>
              </a:rPr>
              <a:t>أما عين الإنسان قد تتأثر في رؤيتها للأشياء بالكثير من العوامل الذاتية المتداخلة</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326673" y="1751337"/>
            <a:ext cx="6923020" cy="4134530"/>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والصورة الإخبارية هي نتاج للثقافة الصحافية، وينبغي أن يكون الغرض منها أساساً الإجابة عن الأسئلة نفسها التي يتناولها النص الإخباري: ماذا، وأين، ومتى، وكيف، ومن. ومثل نصوص الأخبار، تسعى الصورة الإخبارية إلى الوضوح والبساطة، إذ يجب أن تتضمّن حدثاً ذا قيمة إخبارية.</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تعتبر الصور الفوتوغرافية جزء مهم من عملية سرد القصص اليومية، وعنصر أساسيا في المنافسة علي مستهلكي الأخبار؛ ومع ذلك تعتبر كثير من الصحف أن الصورة مجرد وسيلة لإيضاح الأخبار المكتوبة، وغالبا ما يعجز الصحفيون عن إدراك قوة التصوير الفوتوغرافي في نقل الأخبار.</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تعد الصورة الصحفية أداة أو طريقة ثرية لنقل المعلومات والآراء وفقا لكل من الوسيلة وسياستها الإعلامية والغرض الذي استخدمت فيه.</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والصورة الفوتوغرافية هي عملية معرفية، تقوم على إدراك الأفراد المباشر وغير المباشر لخصائص وسمات موضوع ما وتكوين اتجاهات عاطفية نحوه (إيجابية أو سلبية) وما ينتج عن ذلك من توجهات سلوكية.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descr="ما هي مجموعة السبع وما القوة التي تمتلكها؟ - CNN Arabic">
            <a:extLst>
              <a:ext uri="{FF2B5EF4-FFF2-40B4-BE49-F238E27FC236}">
                <a16:creationId xmlns:a16="http://schemas.microsoft.com/office/drawing/2014/main" id="{291338CB-3AF8-26D6-A085-1D4962E7CC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675" y="2231124"/>
            <a:ext cx="3530267" cy="2666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457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404732" y="1807095"/>
            <a:ext cx="6844961" cy="4128118"/>
          </a:xfrm>
          <a:prstGeom prst="rect">
            <a:avLst/>
          </a:prstGeom>
          <a:noFill/>
        </p:spPr>
        <p:txBody>
          <a:bodyPr wrap="square" rtlCol="0">
            <a:spAutoFit/>
          </a:bodyPr>
          <a:lstStyle/>
          <a:p>
            <a:pPr marL="285750" indent="-285750" algn="just" defTabSz="914400" rtl="1" eaLnBrk="1" latinLnBrk="0" hangingPunct="1">
              <a:lnSpc>
                <a:spcPts val="2500"/>
              </a:lnSpc>
              <a:spcBef>
                <a:spcPts val="600"/>
              </a:spcBef>
              <a:buFont typeface="Wingdings" pitchFamily="2" charset="2"/>
              <a:buChar char="§"/>
            </a:pPr>
            <a:r>
              <a:rPr lang="ar-SA" b="1" dirty="0">
                <a:solidFill>
                  <a:srgbClr val="00AEEF"/>
                </a:solidFill>
                <a:latin typeface="Alexandria" charset="0"/>
                <a:cs typeface="Alexandria" charset="0"/>
              </a:rPr>
              <a:t>خصائص الصورة الفوتوغرافية الإخبارية</a:t>
            </a:r>
            <a:r>
              <a:rPr lang="ar-SA" dirty="0">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للصورة الصحفية الإخبارية عدة خصائص مهمة جدا يجب التطرق إليها وهي كالآتي:</a:t>
            </a:r>
          </a:p>
          <a:p>
            <a:pPr algn="just" defTabSz="914400" rtl="1" eaLnBrk="1" latinLnBrk="0" hangingPunct="1">
              <a:lnSpc>
                <a:spcPts val="2500"/>
              </a:lnSpc>
              <a:spcBef>
                <a:spcPts val="600"/>
              </a:spcBef>
            </a:pPr>
            <a:r>
              <a:rPr lang="ar-SA" sz="1600" b="1" dirty="0" err="1">
                <a:solidFill>
                  <a:srgbClr val="FF0000"/>
                </a:solidFill>
                <a:latin typeface="Alexandria" charset="0"/>
                <a:cs typeface="Alexandria" charset="0"/>
              </a:rPr>
              <a:t>أ</a:t>
            </a:r>
            <a:r>
              <a:rPr lang="ar-SA" sz="1600" b="1" dirty="0">
                <a:solidFill>
                  <a:srgbClr val="FF0000"/>
                </a:solidFill>
                <a:latin typeface="Alexandria" charset="0"/>
                <a:cs typeface="Alexandria" charset="0"/>
              </a:rPr>
              <a:t>) خصائص من حيث الشكل: </a:t>
            </a:r>
          </a:p>
          <a:p>
            <a:pPr algn="just" defTabSz="914400" rtl="1" eaLnBrk="1" latinLnBrk="0" hangingPunct="1">
              <a:lnSpc>
                <a:spcPts val="2500"/>
              </a:lnSpc>
              <a:spcBef>
                <a:spcPts val="600"/>
              </a:spcBef>
            </a:pPr>
            <a:r>
              <a:rPr lang="ar-SA" sz="1600" dirty="0">
                <a:latin typeface="Alexandria" charset="0"/>
                <a:cs typeface="Alexandria" charset="0"/>
              </a:rPr>
              <a:t>الحجم المناسب، الوضوح، التنوع، والجاذبية.</a:t>
            </a:r>
          </a:p>
          <a:p>
            <a:pPr algn="just" defTabSz="914400" rtl="1" eaLnBrk="1" latinLnBrk="0" hangingPunct="1">
              <a:lnSpc>
                <a:spcPts val="2500"/>
              </a:lnSpc>
              <a:spcBef>
                <a:spcPts val="600"/>
              </a:spcBef>
            </a:pPr>
            <a:r>
              <a:rPr lang="ar-SA" sz="1600" dirty="0">
                <a:solidFill>
                  <a:srgbClr val="FF0000"/>
                </a:solidFill>
                <a:latin typeface="Alexandria" charset="0"/>
                <a:cs typeface="Alexandria" charset="0"/>
              </a:rPr>
              <a:t>ب) خصائص من حيث المضمون: </a:t>
            </a:r>
          </a:p>
          <a:p>
            <a:pPr algn="just" defTabSz="914400" rtl="1" eaLnBrk="1" latinLnBrk="0" hangingPunct="1">
              <a:lnSpc>
                <a:spcPts val="2500"/>
              </a:lnSpc>
              <a:spcBef>
                <a:spcPts val="600"/>
              </a:spcBef>
            </a:pPr>
            <a:r>
              <a:rPr lang="ar-SA" sz="1600" dirty="0">
                <a:latin typeface="Alexandria" charset="0"/>
                <a:cs typeface="Alexandria" charset="0"/>
              </a:rPr>
              <a:t>أن يكون المضمون إخبارية حديثة، وأن يلتف المضمون بأبرز صفات الخبر.</a:t>
            </a:r>
          </a:p>
          <a:p>
            <a:pPr algn="just" defTabSz="914400" rtl="1" eaLnBrk="1" latinLnBrk="0" hangingPunct="1">
              <a:lnSpc>
                <a:spcPts val="2500"/>
              </a:lnSpc>
              <a:spcBef>
                <a:spcPts val="600"/>
              </a:spcBef>
            </a:pPr>
            <a:r>
              <a:rPr lang="ar-SA" sz="1600" dirty="0" err="1">
                <a:solidFill>
                  <a:srgbClr val="FF0000"/>
                </a:solidFill>
                <a:latin typeface="Alexandria" charset="0"/>
                <a:cs typeface="Alexandria" charset="0"/>
              </a:rPr>
              <a:t>ج</a:t>
            </a:r>
            <a:r>
              <a:rPr lang="ar-SA" sz="1600" dirty="0">
                <a:solidFill>
                  <a:srgbClr val="FF0000"/>
                </a:solidFill>
                <a:latin typeface="Alexandria" charset="0"/>
                <a:cs typeface="Alexandria" charset="0"/>
              </a:rPr>
              <a:t>) خصائص إخبارية: </a:t>
            </a:r>
          </a:p>
          <a:p>
            <a:pPr algn="just" defTabSz="914400" rtl="1" eaLnBrk="1" latinLnBrk="0" hangingPunct="1">
              <a:lnSpc>
                <a:spcPts val="2500"/>
              </a:lnSpc>
              <a:spcBef>
                <a:spcPts val="600"/>
              </a:spcBef>
            </a:pPr>
            <a:r>
              <a:rPr lang="ar-SA" sz="1600" dirty="0">
                <a:latin typeface="Alexandria" charset="0"/>
                <a:cs typeface="Alexandria" charset="0"/>
              </a:rPr>
              <a:t>الصور التي تعكس مضمونها عنصر الصراع، الصور التي يعكس مضمونها عنصر الإحساسات، الصور التي يعكس مضمونها عنصر التقدم، والصور التي يعكس مضمونها عنصر الأصالة.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men in sports uniforms&#10;&#10;Description automatically generated">
            <a:extLst>
              <a:ext uri="{FF2B5EF4-FFF2-40B4-BE49-F238E27FC236}">
                <a16:creationId xmlns:a16="http://schemas.microsoft.com/office/drawing/2014/main" id="{71643EEB-99B5-5F1F-C8E9-C3F38E01D7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489" y="1852740"/>
            <a:ext cx="3642732" cy="2900756"/>
          </a:xfrm>
          <a:prstGeom prst="rect">
            <a:avLst/>
          </a:prstGeom>
        </p:spPr>
      </p:pic>
      <p:sp>
        <p:nvSpPr>
          <p:cNvPr id="9" name="Rectangle 8">
            <a:extLst>
              <a:ext uri="{FF2B5EF4-FFF2-40B4-BE49-F238E27FC236}">
                <a16:creationId xmlns:a16="http://schemas.microsoft.com/office/drawing/2014/main" id="{86BBD1EC-E44E-510F-3FD6-51EA25AF5EA9}"/>
              </a:ext>
            </a:extLst>
          </p:cNvPr>
          <p:cNvSpPr/>
          <p:nvPr/>
        </p:nvSpPr>
        <p:spPr>
          <a:xfrm>
            <a:off x="678489" y="4753496"/>
            <a:ext cx="3642732" cy="112852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0" algn="just" defTabSz="914400" rtl="1" eaLnBrk="1" latinLnBrk="0" hangingPunct="1">
              <a:spcBef>
                <a:spcPts val="600"/>
              </a:spcBef>
            </a:pPr>
            <a:r>
              <a:rPr lang="ar-SA" sz="1400" dirty="0">
                <a:latin typeface="Alexandria" pitchFamily="2" charset="-78"/>
                <a:cs typeface="Alexandria" pitchFamily="2" charset="-78"/>
              </a:rPr>
              <a:t>انهيار كريستيانو رونالدو، قائد منتخب البرتغال من البكاء، عقب خسارة منتخب بلاده ضد فرنسا بركلات الجزاء، وتوديع يورو 2024. (السبت 6 يوليو 2024)</a:t>
            </a:r>
          </a:p>
        </p:txBody>
      </p:sp>
    </p:spTree>
    <p:extLst>
      <p:ext uri="{BB962C8B-B14F-4D97-AF65-F5344CB8AC3E}">
        <p14:creationId xmlns:p14="http://schemas.microsoft.com/office/powerpoint/2010/main" val="1280936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851699"/>
            <a:ext cx="10487693" cy="4044633"/>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المعدات اللازمة لتصوير الأحداث والفعاليات الإخبارية</a:t>
            </a:r>
            <a:r>
              <a:rPr lang="ar-SA" sz="18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تحتاج إلي عدسة للتبديل بين التصوير الواسع والبورتريه لذلك العدسة (24 - 70)ملم قد تكون الأنسب لهذا الغرض.</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كما ستحتاج إلي فلاش محمول علي الكاميرا أيضا.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 تصوير صور واسعة وعريضة تضم العديد من  الأشخاص تذكر أن تضبط فتحة العدسة علي فتحة ضيقة حتي تستطيع الحصول علي صور ذات عمق ميداني كبير يتضح فيه معالم كل الشخصيات.</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أما عند الرغبة في تصوير صور بورتريه أو مقربة للأشخاص تذكر أن تضبط فتحة العدسة علي فتحة كبيرة حتي تستطيع الحصول علي صور ذات عمق ميداني صغير مع عزل الخلفية عن الشخص المراد تصويره.</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حاول أن تضبط الأيزو علي 50 أو 100 حتي لا يحدث تشويش في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1604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6" name="Picture 4" descr="جلالة الملك المعظم يشارك في اجتماع مجلس جامعة الدول العربية على مستوى القمة  في دورته العادية الثانية والثلاثين">
            <a:extLst>
              <a:ext uri="{FF2B5EF4-FFF2-40B4-BE49-F238E27FC236}">
                <a16:creationId xmlns:a16="http://schemas.microsoft.com/office/drawing/2014/main" id="{A5B65E89-B7B6-448E-6AF5-169CE1252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1793067"/>
            <a:ext cx="5794917" cy="403238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التجديد للأمين العام لجامعة الدول العربية لولاية جديدة | الشرق">
            <a:extLst>
              <a:ext uri="{FF2B5EF4-FFF2-40B4-BE49-F238E27FC236}">
                <a16:creationId xmlns:a16="http://schemas.microsoft.com/office/drawing/2014/main" id="{AB3C55F0-92AA-C6C4-2F71-695617D61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5644" y="1792491"/>
            <a:ext cx="4711693" cy="4032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3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57014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معالجة الصورة</a:t>
            </a:r>
            <a:r>
              <a:rPr lang="ar-SA" sz="18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عند بدء معالجة الصورة قم </a:t>
            </a:r>
            <a:r>
              <a:rPr lang="ar-SA" sz="1800" dirty="0" err="1">
                <a:latin typeface="Alexandria" charset="0"/>
                <a:cs typeface="Alexandria" charset="0"/>
              </a:rPr>
              <a:t>بادخال</a:t>
            </a:r>
            <a:r>
              <a:rPr lang="ar-SA" sz="1800" dirty="0">
                <a:latin typeface="Alexandria" charset="0"/>
                <a:cs typeface="Alexandria" charset="0"/>
              </a:rPr>
              <a:t> الصور إلي برنامج اللايت </a:t>
            </a:r>
            <a:r>
              <a:rPr lang="ar-SA" sz="1800" dirty="0" err="1">
                <a:latin typeface="Alexandria" charset="0"/>
                <a:cs typeface="Alexandria" charset="0"/>
              </a:rPr>
              <a:t>رووم</a:t>
            </a:r>
            <a:r>
              <a:rPr lang="ar-SA" sz="1800" dirty="0">
                <a:latin typeface="Alexandria" charset="0"/>
                <a:cs typeface="Alexandria" charset="0"/>
              </a:rPr>
              <a:t> أو الفوتوشوب، وقم بفرزها من أجل انتقاء الصور التي تتحدث بشكل أكبر عن الخبر.</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قم بضبط إضاءة الصورة ”</a:t>
            </a:r>
            <a:r>
              <a:rPr lang="en-US" sz="1800" dirty="0">
                <a:latin typeface="Alexandria" charset="0"/>
                <a:cs typeface="Alexandria" charset="0"/>
              </a:rPr>
              <a:t>Exposure</a:t>
            </a:r>
            <a:r>
              <a:rPr lang="ar-SA" sz="1800" dirty="0">
                <a:latin typeface="Alexandria" charset="0"/>
                <a:cs typeface="Alexandria" charset="0"/>
              </a:rPr>
              <a:t>" وإزالة أخطاء العدسة، ثم قم بضبط تكوين الصورة عن طريق أداة القص ”</a:t>
            </a:r>
            <a:r>
              <a:rPr lang="en-US" sz="1800" dirty="0">
                <a:latin typeface="Alexandria" charset="0"/>
                <a:cs typeface="Alexandria" charset="0"/>
              </a:rPr>
              <a:t>Cropping</a:t>
            </a:r>
            <a:r>
              <a:rPr lang="ar-SA" sz="1800" dirty="0">
                <a:latin typeface="Alexandria" charset="0"/>
                <a:cs typeface="Alexandria" charset="0"/>
              </a:rPr>
              <a:t>" وضبط الأفق. </a:t>
            </a:r>
          </a:p>
          <a:p>
            <a:pPr marL="285750" indent="-285750" algn="just" defTabSz="914400" rtl="1" eaLnBrk="1" latinLnBrk="0" hangingPunct="1">
              <a:lnSpc>
                <a:spcPts val="2500"/>
              </a:lnSpc>
              <a:spcBef>
                <a:spcPts val="1200"/>
              </a:spcBef>
              <a:buFont typeface="Wingdings" pitchFamily="2" charset="2"/>
              <a:buChar char="§"/>
            </a:pPr>
            <a:r>
              <a:rPr lang="ar-SA" sz="1800" dirty="0">
                <a:solidFill>
                  <a:srgbClr val="C00000"/>
                </a:solidFill>
                <a:latin typeface="Alexandria" charset="0"/>
                <a:cs typeface="Alexandria" charset="0"/>
              </a:rPr>
              <a:t>لا ينبغي مطلقا إضافة المؤثرات أو تجميل الوجوه لأنك تريد نقل الصورة الحقيقية كما هي بدون أي تغيير</a:t>
            </a:r>
            <a:r>
              <a:rPr lang="ar-SA" sz="1800" dirty="0">
                <a:latin typeface="Alexandria" charset="0"/>
                <a:cs typeface="Alexandria" charset="0"/>
              </a:rPr>
              <a:t>. فهذه صورة خبرية.</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شرط معالجة الصور الإخبارية هو معالجة الأخطاء الفنية/ التقنية الخاصة بالصورة دون تغيير المعني أو الهدف الخاص من التقاط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7724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95982" y="695690"/>
            <a:ext cx="7400036"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حوار تعليمي</a:t>
            </a:r>
          </a:p>
          <a:p>
            <a:pPr marL="0" algn="ctr" defTabSz="914400" rtl="1" eaLnBrk="1" latinLnBrk="0" hangingPunct="1">
              <a:spcBef>
                <a:spcPts val="1200"/>
              </a:spcBef>
            </a:pPr>
            <a:r>
              <a:rPr lang="ar-SA" sz="2400" b="1" dirty="0">
                <a:solidFill>
                  <a:srgbClr val="C00000"/>
                </a:solidFill>
                <a:latin typeface="Alexandria" charset="0"/>
                <a:cs typeface="Alexandria" charset="0"/>
              </a:rPr>
              <a:t>فن اختيار الصورة لدعم المادة الخبرية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62654" y="2074719"/>
            <a:ext cx="5988205"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قم بمشاهدة هذا الفيديو عن كيفية اختيار الصورة الصحفية التي تدعم المادة التحريرية</a:t>
            </a:r>
          </a:p>
          <a:p>
            <a:pPr algn="ctr" rtl="1">
              <a:lnSpc>
                <a:spcPct val="200000"/>
              </a:lnSpc>
            </a:pPr>
            <a:r>
              <a:rPr lang="ar-SA" b="1" dirty="0">
                <a:solidFill>
                  <a:srgbClr val="C00000"/>
                </a:solidFill>
                <a:latin typeface="Alexandria" charset="0"/>
                <a:cs typeface="Alexandria" charset="0"/>
              </a:rPr>
              <a:t>من خلال الرابط التالي</a:t>
            </a:r>
          </a:p>
          <a:p>
            <a:pPr algn="ctr" rtl="1">
              <a:lnSpc>
                <a:spcPct val="200000"/>
              </a:lnSpc>
            </a:pPr>
            <a:r>
              <a:rPr lang="en-US" b="1" dirty="0">
                <a:solidFill>
                  <a:srgbClr val="C00000"/>
                </a:solidFill>
                <a:latin typeface="Alexandria" charset="0"/>
                <a:cs typeface="Alexandria" charset="0"/>
                <a:hlinkClick r:id="rId2"/>
              </a:rPr>
              <a:t>https://youtu.be/OkipcW5wTdY?si=osOXPTwPmUkUqSDr</a:t>
            </a:r>
            <a:endParaRPr lang="ar-SA" b="1" dirty="0">
              <a:solidFill>
                <a:srgbClr val="C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7BF6847A-E57C-5D28-1F85-FD8FA75250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409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ound Diagonal Corner Rectangle 7">
            <a:extLst>
              <a:ext uri="{FF2B5EF4-FFF2-40B4-BE49-F238E27FC236}">
                <a16:creationId xmlns:a16="http://schemas.microsoft.com/office/drawing/2014/main" id="{F5764206-561F-4555-D103-B6CE299ECE48}"/>
              </a:ext>
            </a:extLst>
          </p:cNvPr>
          <p:cNvSpPr/>
          <p:nvPr/>
        </p:nvSpPr>
        <p:spPr>
          <a:xfrm>
            <a:off x="1163873" y="2141034"/>
            <a:ext cx="9864255" cy="2575932"/>
          </a:xfrm>
          <a:prstGeom prst="round2DiagRect">
            <a:avLst>
              <a:gd name="adj1" fmla="val 50000"/>
              <a:gd name="adj2" fmla="val 0"/>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angle"/>
          </a:sp3d>
        </p:spPr>
        <p:style>
          <a:lnRef idx="0">
            <a:schemeClr val="accent1"/>
          </a:lnRef>
          <a:fillRef idx="3">
            <a:schemeClr val="accent1"/>
          </a:fillRef>
          <a:effectRef idx="3">
            <a:schemeClr val="accent1"/>
          </a:effectRef>
          <a:fontRef idx="minor">
            <a:schemeClr val="lt1"/>
          </a:fontRef>
        </p:style>
        <p:txBody>
          <a:bodyPr rtlCol="0" anchor="ctr"/>
          <a:lstStyle/>
          <a:p>
            <a:pPr marL="0" algn="ctr" defTabSz="914400" rtl="1" eaLnBrk="1" latinLnBrk="0" hangingPunct="1">
              <a:lnSpc>
                <a:spcPct val="200000"/>
              </a:lnSpc>
            </a:pPr>
            <a:r>
              <a:rPr lang="ar-SA" sz="3600" dirty="0">
                <a:latin typeface="Alexandria" pitchFamily="2" charset="-78"/>
                <a:cs typeface="Alexandria" pitchFamily="2" charset="-78"/>
              </a:rPr>
              <a:t>"لا يُعذر صحفي بجهله لأخلاقيات المهنة"</a:t>
            </a:r>
          </a:p>
          <a:p>
            <a:pPr marL="0" algn="ctr" defTabSz="914400" rtl="1" eaLnBrk="1" latinLnBrk="0" hangingPunct="1">
              <a:spcBef>
                <a:spcPts val="2400"/>
              </a:spcBef>
            </a:pPr>
            <a:r>
              <a:rPr lang="ar-SA" sz="3600" dirty="0">
                <a:latin typeface="Alexandria" pitchFamily="2" charset="-78"/>
                <a:cs typeface="Alexandria" pitchFamily="2" charset="-78"/>
              </a:rPr>
              <a:t>(الرامي، 2023)</a:t>
            </a:r>
            <a:endParaRPr lang="en-US" sz="3600" dirty="0">
              <a:latin typeface="Alexandria" pitchFamily="2" charset="-78"/>
              <a:cs typeface="Alexandria" pitchFamily="2" charset="-78"/>
            </a:endParaRPr>
          </a:p>
        </p:txBody>
      </p:sp>
    </p:spTree>
    <p:extLst>
      <p:ext uri="{BB962C8B-B14F-4D97-AF65-F5344CB8AC3E}">
        <p14:creationId xmlns:p14="http://schemas.microsoft.com/office/powerpoint/2010/main" val="1357628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97021"/>
            <a:ext cx="10487693" cy="389074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تتمثل أهم القضايا الأخلاقية في التصوير الصحفي الرقمي في القضايا الآتية:</a:t>
            </a:r>
          </a:p>
          <a:p>
            <a:pPr algn="just" defTabSz="914400" rtl="1" eaLnBrk="1" latinLnBrk="0" hangingPunct="1">
              <a:lnSpc>
                <a:spcPts val="2500"/>
              </a:lnSpc>
              <a:spcBef>
                <a:spcPts val="1200"/>
              </a:spcBef>
            </a:pPr>
            <a:r>
              <a:rPr lang="ar-SA" b="1" dirty="0">
                <a:solidFill>
                  <a:schemeClr val="accent6"/>
                </a:solidFill>
                <a:latin typeface="Alexandria" charset="0"/>
                <a:cs typeface="Alexandria" charset="0"/>
              </a:rPr>
              <a:t>1. التلاعب في الصور الرقمية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خلقت برامج مثل الفوتوشوب </a:t>
            </a:r>
            <a:r>
              <a:rPr lang="en-US" dirty="0">
                <a:latin typeface="Alexandria" charset="0"/>
                <a:cs typeface="Alexandria" charset="0"/>
              </a:rPr>
              <a:t>Adobe Photoshop</a:t>
            </a:r>
            <a:r>
              <a:rPr lang="ar-SA" dirty="0">
                <a:latin typeface="Alexandria" charset="0"/>
                <a:cs typeface="Alexandria" charset="0"/>
              </a:rPr>
              <a:t> ومقلديها عصرا جديدا من التصوير الفوتوغرافي من خلال ضغطة زر يمكنك إنشاء "حقيقة" جديدة عن طريق تغيير حجم الصورة وشكلها ولونها والمسافة بين الكائنات والمكونات المختلفة الخاصة بالصورة.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يمكن إزالة كائنات وأشخاص من الصورة أو إدراجها.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كتب المؤلف "</a:t>
            </a:r>
            <a:r>
              <a:rPr lang="ar-SA" dirty="0">
                <a:solidFill>
                  <a:schemeClr val="accent6"/>
                </a:solidFill>
                <a:latin typeface="Alexandria" charset="0"/>
                <a:cs typeface="Alexandria" charset="0"/>
              </a:rPr>
              <a:t>ديفيد شينك</a:t>
            </a:r>
            <a:r>
              <a:rPr lang="ar-SA" dirty="0">
                <a:latin typeface="Alexandria" charset="0"/>
                <a:cs typeface="Alexandria" charset="0"/>
              </a:rPr>
              <a:t>" في كتابه "</a:t>
            </a:r>
            <a:r>
              <a:rPr lang="ar-SA" dirty="0">
                <a:solidFill>
                  <a:schemeClr val="accent6"/>
                </a:solidFill>
                <a:latin typeface="Alexandria" charset="0"/>
                <a:cs typeface="Alexandria" charset="0"/>
              </a:rPr>
              <a:t>الآثار الأخلاقية للصور الفوتوغرافية المعدلة رقميا</a:t>
            </a:r>
            <a:r>
              <a:rPr lang="ar-SA" dirty="0">
                <a:latin typeface="Alexandria" charset="0"/>
                <a:cs typeface="Alexandria" charset="0"/>
              </a:rPr>
              <a:t>" الآتي "قد تكون برامج مثل الفوتوشوب هي أفضل شعار منفرد للقدرة الجديدة الضخمة، التي يمكن إساءة استخدامها، التي تمنح البشرية: مع القليل من الإدارة والصبر، يمكن لأي شخص فعل أي شيء للصورة الفوتوغرافية".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961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802566" y="1840546"/>
            <a:ext cx="7447127" cy="373685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كتب "شينك" هذا المقال منذ سنوات والآن قد تحسنت التكنولوجيا الرقمية كثيرا، وأصبحت أكثر سهولة ولا يوجد جهاز كمبيوتر كامل بدون نسخة من برنامج الفوتوشوب سواء كانت حقيقية أو مقلدة أو مقرصنة.</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B050"/>
                </a:solidFill>
                <a:latin typeface="Alexandria" charset="0"/>
                <a:cs typeface="Alexandria" charset="0"/>
              </a:rPr>
              <a:t>تخيل هذه المحادثة بين المصور الصحفي ورئيس التحرير</a:t>
            </a:r>
            <a:r>
              <a:rPr lang="ar-SA" dirty="0">
                <a:latin typeface="Alexandria" charset="0"/>
                <a:cs typeface="Alexandria" charset="0"/>
              </a:rPr>
              <a:t>:</a:t>
            </a:r>
          </a:p>
          <a:p>
            <a:pPr algn="just" defTabSz="914400" rtl="1" eaLnBrk="1" latinLnBrk="0" hangingPunct="1">
              <a:lnSpc>
                <a:spcPts val="2500"/>
              </a:lnSpc>
              <a:spcBef>
                <a:spcPts val="1200"/>
              </a:spcBef>
            </a:pPr>
            <a:r>
              <a:rPr lang="ar-SA" dirty="0">
                <a:latin typeface="Alexandria" charset="0"/>
                <a:cs typeface="Alexandria" charset="0"/>
              </a:rPr>
              <a:t>"</a:t>
            </a:r>
            <a:r>
              <a:rPr lang="ar-SA" sz="1600" dirty="0">
                <a:solidFill>
                  <a:srgbClr val="FF0000"/>
                </a:solidFill>
                <a:latin typeface="Alexandria" charset="0"/>
                <a:cs typeface="Alexandria" charset="0"/>
              </a:rPr>
              <a:t>ضبب عيونها قليلا لإعطاء وهم الدموع- أنت تعرف الجمهور يحب الدراما- وقم بقطع الطفل الرابع، لا أحد يجب أن يعرف عنه شيئا، ثلاثة أطفال يكفي للقصة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إنها الميزة المركبة للعصر الرقمي بأدواتها الإبداعية الرائدة التي تساعدنا علي تحقيق نتائج استثنائية، قد تكون غير عادية، ولكن قد يساء استخدامها من قبل الصحفيين لتغيير الحقيقة أو تضليل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استراتيجية حل المشكلات :... - أجمل ما قرأت في اللغة و الأدب 2 | فيسبوك">
            <a:extLst>
              <a:ext uri="{FF2B5EF4-FFF2-40B4-BE49-F238E27FC236}">
                <a16:creationId xmlns:a16="http://schemas.microsoft.com/office/drawing/2014/main" id="{B2617911-A8F0-75EC-3E26-1967570CFA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86056"/>
            <a:ext cx="2895600" cy="3087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650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6068152" y="2085870"/>
            <a:ext cx="5181541" cy="326236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وتعليقا علي هذه الصورة التي تم معالجتها من قبل الصحفي يقول رئيس قسم الصحافة والنشر في جامعة "سيتي"  البريطانية، البروفيسور أدريان مونك: </a:t>
            </a:r>
          </a:p>
          <a:p>
            <a:pPr algn="just" defTabSz="914400" rtl="1" eaLnBrk="1" latinLnBrk="0" hangingPunct="1">
              <a:lnSpc>
                <a:spcPts val="2500"/>
              </a:lnSpc>
              <a:spcBef>
                <a:spcPts val="1200"/>
              </a:spcBef>
            </a:pPr>
            <a:r>
              <a:rPr lang="ar-SA" dirty="0">
                <a:latin typeface="Alexandria" charset="0"/>
                <a:cs typeface="Alexandria" charset="0"/>
              </a:rPr>
              <a:t>"</a:t>
            </a:r>
            <a:r>
              <a:rPr lang="ar-SA" dirty="0">
                <a:solidFill>
                  <a:srgbClr val="FF0000"/>
                </a:solidFill>
                <a:latin typeface="Alexandria" charset="0"/>
                <a:cs typeface="Alexandria" charset="0"/>
              </a:rPr>
              <a:t>أعتقد أن المثير للاهتمام في الموضوع أن الحاج حاول إضافة المزيد من الدراما لمشهد في غاية الدرامية أساسا... وهو بما فعله سيثير التساؤل حول صحة ما يعانيه الناس في لبنان بالفعل</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city with black smoke&#10;&#10;Description automatically generated">
            <a:extLst>
              <a:ext uri="{FF2B5EF4-FFF2-40B4-BE49-F238E27FC236}">
                <a16:creationId xmlns:a16="http://schemas.microsoft.com/office/drawing/2014/main" id="{31B2AF50-5088-E7C6-FAE1-FAA5461EF6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1829505"/>
            <a:ext cx="5125844" cy="4144941"/>
          </a:xfrm>
          <a:prstGeom prst="rect">
            <a:avLst/>
          </a:prstGeom>
        </p:spPr>
      </p:pic>
    </p:spTree>
    <p:extLst>
      <p:ext uri="{BB962C8B-B14F-4D97-AF65-F5344CB8AC3E}">
        <p14:creationId xmlns:p14="http://schemas.microsoft.com/office/powerpoint/2010/main" val="9243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24226" y="1940907"/>
            <a:ext cx="6525467" cy="310848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تعرضت صحيفة الأهرام المصرية الحكومية لهجوم شديد بسبب تلاعبها في صورة تضم الرئيس حسني مبارك حتى يبدو كأنه في مقدمة عدد من الزعماء الذين التقوا في الولايات المتحدة.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الصورة المعدلة التي نشرتها الأهرام في صفحتها السادسة سبتمبر 2010 أظهرت مبارك في المقدمة وخلفه بقية الزعماء وكان عنوانها "الطريق إلى شرم الشيخ"، في إشارة إلى الجولة الثانية من المفاوضات المباشرة التي انطلقت في المنتجع المصري الواقع على البحر الأحمر.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men walking on a red carpet&#10;&#10;Description automatically generated">
            <a:extLst>
              <a:ext uri="{FF2B5EF4-FFF2-40B4-BE49-F238E27FC236}">
                <a16:creationId xmlns:a16="http://schemas.microsoft.com/office/drawing/2014/main" id="{650AB250-D1C7-64F6-6591-AFB198EC74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735680"/>
            <a:ext cx="3901196" cy="4270041"/>
          </a:xfrm>
          <a:prstGeom prst="rect">
            <a:avLst/>
          </a:prstGeom>
        </p:spPr>
      </p:pic>
    </p:spTree>
    <p:extLst>
      <p:ext uri="{BB962C8B-B14F-4D97-AF65-F5344CB8AC3E}">
        <p14:creationId xmlns:p14="http://schemas.microsoft.com/office/powerpoint/2010/main" val="3605918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6121776" y="1940907"/>
            <a:ext cx="5127917" cy="231339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الصورة الأصلية التي التقطت في البيت الأبيض عندما أُعلن عن عودة المفاوضات المباشرة تظهر الرئيس الأمريكي باراك اوباما في المقدمة وخلفه كل من رئيس السلطة الفلسطينية محمود عباس ورئيس الوزراء الاسرائيلي بنيامين نتانياهو ثم ملك الأردن عبد الله الثاني والرئيس مبارك.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men walking on a red carpet&#10;&#10;Description automatically generated">
            <a:extLst>
              <a:ext uri="{FF2B5EF4-FFF2-40B4-BE49-F238E27FC236}">
                <a16:creationId xmlns:a16="http://schemas.microsoft.com/office/drawing/2014/main" id="{A583FD4D-7ABC-71EB-AFEF-A5A988701A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1778745"/>
            <a:ext cx="5215054" cy="4200794"/>
          </a:xfrm>
          <a:prstGeom prst="rect">
            <a:avLst/>
          </a:prstGeom>
        </p:spPr>
      </p:pic>
    </p:spTree>
    <p:extLst>
      <p:ext uri="{BB962C8B-B14F-4D97-AF65-F5344CB8AC3E}">
        <p14:creationId xmlns:p14="http://schemas.microsoft.com/office/powerpoint/2010/main" val="791870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880935" y="2152779"/>
            <a:ext cx="5368758" cy="341625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هناك مجموعة من التساؤلات حول تعديل الصور، من أهمها:</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FF0000"/>
                </a:solidFill>
                <a:latin typeface="Alexandria" charset="0"/>
                <a:cs typeface="Alexandria" charset="0"/>
              </a:rPr>
              <a:t>هل من الأخلاقيات نشر الصورة المعدلة دون الإشارة إلي أن هذه الصورة قد تم تعديلها؟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الاتحاد الوطني للصحفيين يُجيب: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"لا يجوز لأي صحفي أن يتسبب عن قصد أو السماح بنشر أو بث صورة تم التلاعب بها إلا إذا أشار إلي ذلك </a:t>
            </a:r>
            <a:r>
              <a:rPr lang="ar-SA" dirty="0">
                <a:solidFill>
                  <a:srgbClr val="00B050"/>
                </a:solidFill>
                <a:latin typeface="Alexandria" charset="0"/>
                <a:cs typeface="Alexandria" charset="0"/>
              </a:rPr>
              <a:t>ولا يشمل التلاعب ضبط الألوان أو التعديلات الفنية التي لا تؤثر في محتوي الصورة</a:t>
            </a:r>
            <a:r>
              <a:rPr lang="ar-SA"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مجلة فن التصوير">
            <a:extLst>
              <a:ext uri="{FF2B5EF4-FFF2-40B4-BE49-F238E27FC236}">
                <a16:creationId xmlns:a16="http://schemas.microsoft.com/office/drawing/2014/main" id="{91DB5831-A46E-00E4-2B4C-69BEC3F590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2123825"/>
            <a:ext cx="4880517" cy="3507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98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40343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chemeClr val="accent6"/>
                </a:solidFill>
                <a:latin typeface="Alexandria" charset="0"/>
                <a:cs typeface="Alexandria" charset="0"/>
              </a:rPr>
              <a:t>2. اقتحام الخصوصية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يجتمع تطوير العدسات طويلة البعد البؤري/ المدي والطلب علي الصور التي تجذب الانتباه لجعل الخصوصية قضية أخلاقية كبري.</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0000"/>
                </a:solidFill>
                <a:latin typeface="Alexandria" charset="0"/>
                <a:cs typeface="Alexandria" charset="0"/>
              </a:rPr>
              <a:t>متي يُسمح بالتقاط صور للأشخاص في لحظات خاصة؟</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0000"/>
                </a:solidFill>
                <a:latin typeface="Alexandria" charset="0"/>
                <a:cs typeface="Alexandria" charset="0"/>
              </a:rPr>
              <a:t> هل يجوز أن يلتقط المصورون الصحفيون صور السياسيين ونجوم السينما وغيرهم من الشخصيات العامة في الأماكن الخاصة؟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هل ينبغي علي المصورين الصحفيين التقاط صور للعائلات التي تعاني من الحزن أو ضحايا المآسي؟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لقد عاني التصور العام للصحفي، ووسائل الإعلام بشكل عام من التدخلات غير المبررة في الخصوصية.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826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97021"/>
            <a:ext cx="10487693" cy="3877921"/>
          </a:xfrm>
          <a:prstGeom prst="rect">
            <a:avLst/>
          </a:prstGeom>
          <a:noFill/>
        </p:spPr>
        <p:txBody>
          <a:bodyPr wrap="square" rtlCol="0">
            <a:spAutoFit/>
          </a:bodyPr>
          <a:lstStyle/>
          <a:p>
            <a:pPr marL="285750" indent="-285750" algn="just" rtl="1">
              <a:lnSpc>
                <a:spcPts val="2500"/>
              </a:lnSpc>
              <a:spcBef>
                <a:spcPts val="1200"/>
              </a:spcBef>
              <a:buFont typeface="Wingdings" pitchFamily="2" charset="2"/>
              <a:buChar char="§"/>
            </a:pPr>
            <a:r>
              <a:rPr lang="ar-SA" dirty="0">
                <a:solidFill>
                  <a:srgbClr val="FF0000"/>
                </a:solidFill>
                <a:latin typeface="Alexandria" charset="0"/>
                <a:cs typeface="Alexandria" charset="0"/>
              </a:rPr>
              <a:t>السؤال الأخلاقي متي يكون التطفل علي الخصوصية مبررا؟</a:t>
            </a:r>
            <a:endParaRPr lang="ar-SA"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وفقا لـ ”</a:t>
            </a:r>
            <a:r>
              <a:rPr lang="en-US" dirty="0">
                <a:latin typeface="Alexandria" charset="0"/>
                <a:cs typeface="Alexandria" charset="0"/>
              </a:rPr>
              <a:t>Tompkins</a:t>
            </a:r>
            <a:r>
              <a:rPr lang="ar-SA" dirty="0">
                <a:latin typeface="Alexandria" charset="0"/>
                <a:cs typeface="Alexandria" charset="0"/>
              </a:rPr>
              <a:t>" من معهد ”</a:t>
            </a:r>
            <a:r>
              <a:rPr lang="en-US" dirty="0">
                <a:latin typeface="Alexandria" charset="0"/>
                <a:cs typeface="Alexandria" charset="0"/>
              </a:rPr>
              <a:t>Poynter</a:t>
            </a:r>
            <a:r>
              <a:rPr lang="ar-SA" dirty="0">
                <a:latin typeface="Alexandria" charset="0"/>
                <a:cs typeface="Alexandria" charset="0"/>
              </a:rPr>
              <a:t>" في الولايات المتحدة الأمريكية يجب علي غرف الأخبار أن تأخذ بعين الاعتبار هذه الأسئلة:</a:t>
            </a:r>
          </a:p>
          <a:p>
            <a:pPr algn="just" defTabSz="914400" rtl="1" eaLnBrk="1" latinLnBrk="0" hangingPunct="1">
              <a:lnSpc>
                <a:spcPts val="2500"/>
              </a:lnSpc>
              <a:spcBef>
                <a:spcPts val="1200"/>
              </a:spcBef>
            </a:pPr>
            <a:r>
              <a:rPr lang="ar-SA" dirty="0">
                <a:latin typeface="Alexandria" charset="0"/>
                <a:cs typeface="Alexandria" charset="0"/>
              </a:rPr>
              <a:t>"</a:t>
            </a:r>
            <a:r>
              <a:rPr lang="ar-SA" dirty="0">
                <a:solidFill>
                  <a:srgbClr val="00B050"/>
                </a:solidFill>
                <a:latin typeface="Alexandria" charset="0"/>
                <a:cs typeface="Alexandria" charset="0"/>
              </a:rPr>
              <a:t>ما هي القيمة الصحفية الحقيقية للصور الفوتوغرافية</a:t>
            </a:r>
            <a:r>
              <a:rPr lang="ar-SA" dirty="0">
                <a:latin typeface="Alexandria" charset="0"/>
                <a:cs typeface="Alexandria" charset="0"/>
              </a:rPr>
              <a:t>؟</a:t>
            </a:r>
          </a:p>
          <a:p>
            <a:pPr algn="just" defTabSz="914400" rtl="1" eaLnBrk="1" latinLnBrk="0" hangingPunct="1">
              <a:lnSpc>
                <a:spcPts val="2500"/>
              </a:lnSpc>
              <a:spcBef>
                <a:spcPts val="1200"/>
              </a:spcBef>
            </a:pPr>
            <a:r>
              <a:rPr lang="ar-SA" dirty="0">
                <a:solidFill>
                  <a:srgbClr val="00B050"/>
                </a:solidFill>
                <a:latin typeface="Alexandria" charset="0"/>
                <a:cs typeface="Alexandria" charset="0"/>
              </a:rPr>
              <a:t>ماذا تثبت؟ وماذا تخبر</a:t>
            </a:r>
            <a:r>
              <a:rPr lang="ar-SA" dirty="0">
                <a:latin typeface="Alexandria" charset="0"/>
                <a:cs typeface="Alexandria" charset="0"/>
              </a:rPr>
              <a:t>؟ </a:t>
            </a:r>
          </a:p>
          <a:p>
            <a:pPr algn="just" defTabSz="914400" rtl="1" eaLnBrk="1" latinLnBrk="0" hangingPunct="1">
              <a:lnSpc>
                <a:spcPts val="2500"/>
              </a:lnSpc>
              <a:spcBef>
                <a:spcPts val="1200"/>
              </a:spcBef>
            </a:pPr>
            <a:r>
              <a:rPr lang="ar-SA" dirty="0">
                <a:solidFill>
                  <a:srgbClr val="00B050"/>
                </a:solidFill>
                <a:latin typeface="Alexandria" charset="0"/>
                <a:cs typeface="Alexandria" charset="0"/>
              </a:rPr>
              <a:t>هل تبدد أو تؤكد المعلومات التي كانت لدي الجمهور قبل رؤية الصور</a:t>
            </a:r>
            <a:r>
              <a:rPr lang="ar-SA" dirty="0">
                <a:latin typeface="Alexandria" charset="0"/>
                <a:cs typeface="Alexandria" charset="0"/>
              </a:rPr>
              <a:t>؟" </a:t>
            </a:r>
          </a:p>
          <a:p>
            <a:pPr algn="just" defTabSz="914400" rtl="1" eaLnBrk="1" latinLnBrk="0" hangingPunct="1">
              <a:lnSpc>
                <a:spcPts val="2500"/>
              </a:lnSpc>
              <a:spcBef>
                <a:spcPts val="1200"/>
              </a:spcBef>
            </a:pPr>
            <a:r>
              <a:rPr lang="ar-SA" dirty="0">
                <a:latin typeface="Alexandria" charset="0"/>
                <a:cs typeface="Alexandria" charset="0"/>
              </a:rPr>
              <a:t>بالنظر إلي الصور من حيث ما تضيفه إلي الأخبار، ينبغي علي المحررين أن يكونوا قادرين علي تحديد ما إذا كان النشر مناسبا أم لا. </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0152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583151" y="1940907"/>
            <a:ext cx="6666542" cy="405745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3. تأطير الصورة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لكيفية تأطير الصورة عبر اختيار زاوية معالجة لموضوعها، أن يغير دلالاتها. فمثلا يمكن إعطاء الانطباع أن عدد الحاضرين في اجتماع أو لقاء كثير أو قليل فقط من خلال زاوية التقاط الصورة وتأطيرها.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قد يُجَمِّع الصحفي المشاركين لالتقاطهم ضمن زاوية تظهرهم بأنهم كثيرين، أو توظيف الصورة الجماعية الافتتاحية أو الختامية لنشاط ما إذا وجدت، لإعطاء انطباع بكثافة المشاركة. </a:t>
            </a:r>
            <a:r>
              <a:rPr lang="ar-SA" dirty="0">
                <a:solidFill>
                  <a:srgbClr val="00B050"/>
                </a:solidFill>
                <a:latin typeface="Alexandria" charset="0"/>
                <a:cs typeface="Alexandria" charset="0"/>
              </a:rPr>
              <a:t>وهذا التصرف غير أخلاقي</a:t>
            </a:r>
            <a:r>
              <a:rPr lang="ar-SA" dirty="0">
                <a:latin typeface="Alexandria" charset="0"/>
                <a:cs typeface="Alexandria" charset="0"/>
              </a:rPr>
              <a:t>، لكونه لا يعكس الحجم الحقيقي للمشاركة، ويقفز على الواقع ولا يترجمه بأمانة.</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ثلاث اشخاص صور الخلفية، 500 الخلفية المتجهات وملفات بسد للتحميل مجانا |  Pngtree">
            <a:extLst>
              <a:ext uri="{FF2B5EF4-FFF2-40B4-BE49-F238E27FC236}">
                <a16:creationId xmlns:a16="http://schemas.microsoft.com/office/drawing/2014/main" id="{D19DDF6A-27C5-1704-3A11-0CBBB32F44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395" y="1938747"/>
            <a:ext cx="3765395" cy="3887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58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18605"/>
            <a:ext cx="10487693" cy="405745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4. تكييف الصورة فنيا</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تكييف الصورة فنيا (تقنيا) لتحميلها معانَي لا توجد بها أصلا. وفي ذلك إساءة لأخلاقيات الصحافة عبر خرق إحدى ركائزها، وهي الأمانة. ويمكن للتوظيف الرديء أو المغِرض للمؤثرات المتاحة كالإضاءة، والتناقض، والتعديلات اللونية، والعمق أن يغير الانطباع الأصلي الذي تعطيه الصورة: صارم، تسجيلي، بهيج، قديم، مثير للحنين، حزين، رومانسي، منفرج...إلخ.</a:t>
            </a:r>
          </a:p>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5. مفتاح الصورة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لمفتاح الصورة، وهو النص المكتوب المرافق للصورة، والذي يحدد معناها بالضبط (أصل الصورة أنها متعددة المعاني أن يُستَغّل </a:t>
            </a:r>
            <a:r>
              <a:rPr lang="ar-SA" dirty="0" err="1">
                <a:latin typeface="Alexandria" charset="0"/>
                <a:cs typeface="Alexandria" charset="0"/>
              </a:rPr>
              <a:t>لتقويل</a:t>
            </a:r>
            <a:r>
              <a:rPr lang="ar-SA" dirty="0">
                <a:latin typeface="Alexandria" charset="0"/>
                <a:cs typeface="Alexandria" charset="0"/>
              </a:rPr>
              <a:t> الصورة ما لا طاقة لها به. وقد يكون هذا مدخلا لخرق أخلاقيات المهنة. فلنتخيل لقطة ُمَقَّربة لشخصية عمومية ضاحكة مرفقة بالمفتاح التالي "الشاطر من يضحك أخيرا". وهو ما سيعطي انطباعا بأن الشخص سيؤدي في النهاية ثمن ضحكه الآن. وهو المعنى النقيض لظاهر الصورة وهي مجّردة من أي مفتاح.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9971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18605"/>
            <a:ext cx="10487693"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6. الحق في الصورة، النشر بموافقة أو بدون موافقة؟</a:t>
            </a:r>
            <a:endParaRPr lang="ar-SA"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يجوز نشر الصور بدون موافقة الأطراف الظاهرة فيها، في حالة العمومية. لكن من حق الشخص ألا ُتْلَتقط له أي صورة حين تكون الأفعاُل والأعماُل موضوُع الصورة في دائرة الخاص. ويمثل هذا الأمر جوهر بند الحق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والحق في الصورة جزء من حماية الحياة الخاصة. وهو يقوم على فكرة أنه لا يمكن تصوير شخص إلا بإذن صريح منه.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ويمكن لأي شخص أن يعترض على تصويره حتى لو في مكان عام. ولذلك فحماية الصورة ليس أمرا مرتبطا فقط بما يجري في الأماكن الخاصة. ويمكن تصوير الحشود مثلا، لكن لا يجوز تصوير شخص ما داخل هذه الجموع عبر لقطة مقَّربة أو مكَّبرة.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وحماية الصورة لا تعني فقط أنه لا يمكن التعرف على وجه الشخص الظاهر في الصورة، وإنما تفيد أنه لا يمكن نشر صورة لشخص ما يمكن التعرف عليه عموما من خلال كافة عناصر الصورة ومكوناتها مهما كانت.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1662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52417"/>
            <a:ext cx="10487693" cy="389074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ولا يجوز نشر الصورة خارج سياق ونطاق ما اتفق عليه الصحفي وصاحب الصورة، وإلا اعتبر التصرف خرقا أخلاقيا.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إن حق الجمهور في الخبر يجعل التقاط صور للإخبار جائزا دون موافقة المعنيين. فالتقاط صور لعرس أميري مثلا، لا يعّد مساً بالحياة الخاصة.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واستغلال صور من الأرشيف لشخص ما دون أن يكون لذلك علاقة بُمْجَريات الأحداث، يقتضي موافقة هذا الأخير.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أن الحق في الخبر لا يبِّرُر نشر صور ماسة بالكرامة الإنسانية للأشخاص الظاهرين في الصور. ويجب ألا تُظهر هذه الصور مشاهد تحقيريه.</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وما ينطبق على الأشخاص ينسحب على الأماكن الخاصة. لكن في هذا الحالة على صاحب المكان الخاص إثبات الضرر الذي يلحقه من التقاط ونشر صور للمكان الذي يملكه.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8787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عصف ذهني</a:t>
            </a:r>
          </a:p>
          <a:p>
            <a:pPr marL="0" algn="ctr" defTabSz="914400" rtl="1" eaLnBrk="1" latinLnBrk="0" hangingPunct="1">
              <a:spcBef>
                <a:spcPts val="1200"/>
              </a:spcBef>
            </a:pPr>
            <a:r>
              <a:rPr lang="ar-SA" sz="2400" b="1" dirty="0">
                <a:solidFill>
                  <a:srgbClr val="C00000"/>
                </a:solidFill>
                <a:latin typeface="Alexandria" charset="0"/>
                <a:cs typeface="Alexandria" charset="0"/>
              </a:rPr>
              <a:t>أخلاقيات الصورة الصحفية </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452946" y="2297744"/>
            <a:ext cx="5796747" cy="18260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لو قامت صحيفة بنشر إعلان لجهاز قياس نسبة السكر في الدم، مرفق بصورة مكَّبرة لرجل مسن ذي تقاسيم متعبة وحزينة تدل الشفقة، وهو ما يوحي بأن الرجل مصاب بداء السكري. </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FF0000"/>
                </a:solidFill>
                <a:latin typeface="Alexandria" charset="0"/>
                <a:cs typeface="Alexandria" charset="0"/>
              </a:rPr>
              <a:t>ما مدي أخلاقية هذا الإعلان؟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معيار النجاح | المال و الأعمال">
            <a:extLst>
              <a:ext uri="{FF2B5EF4-FFF2-40B4-BE49-F238E27FC236}">
                <a16:creationId xmlns:a16="http://schemas.microsoft.com/office/drawing/2014/main" id="{C0CD1372-B3AE-4009-E528-7D716E51F9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99" y="2293946"/>
            <a:ext cx="4579433" cy="307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913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62491"/>
            <a:ext cx="10487693" cy="419852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chemeClr val="accent6"/>
                </a:solidFill>
                <a:latin typeface="Alexandria" charset="0"/>
                <a:cs typeface="Alexandria" charset="0"/>
              </a:rPr>
              <a:t>المبادئ التوجيهية الأخلاقية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بدأت المبادئ التوجيهية الأخلاقية في معالجة المشاكل الجديدة التي تواجه المصورين الصحفيين.</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يرفض العديد من المحررين والمنظمات الإخبارية المسؤولة نشر صور معدلة.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الصور التي تم تعديلها رقميا أصبحت الآن تحمل اسم المونتاج أو الصور التوضيحية.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ربما تكون تقنية التصوير الصحفي قد تغيرت، لكن جوهرها الحقيقي يبقي كما هو.</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FF0000"/>
                </a:solidFill>
                <a:latin typeface="Alexandria" charset="0"/>
                <a:cs typeface="Alexandria" charset="0"/>
              </a:rPr>
              <a:t>في كتاب "عناصر الصحافة</a:t>
            </a:r>
            <a:r>
              <a:rPr lang="ar-SA" dirty="0">
                <a:latin typeface="Alexandria" charset="0"/>
                <a:cs typeface="Alexandria" charset="0"/>
              </a:rPr>
              <a:t>"، كتب المؤلفان "بيل </a:t>
            </a:r>
            <a:r>
              <a:rPr lang="ar-SA" dirty="0" err="1">
                <a:latin typeface="Alexandria" charset="0"/>
                <a:cs typeface="Alexandria" charset="0"/>
              </a:rPr>
              <a:t>كوفاتش</a:t>
            </a:r>
            <a:r>
              <a:rPr lang="ar-SA" dirty="0">
                <a:latin typeface="Alexandria" charset="0"/>
                <a:cs typeface="Alexandria" charset="0"/>
              </a:rPr>
              <a:t>" و "توم روز </a:t>
            </a:r>
            <a:r>
              <a:rPr lang="ar-SA" dirty="0" err="1">
                <a:latin typeface="Alexandria" charset="0"/>
                <a:cs typeface="Alexandria" charset="0"/>
              </a:rPr>
              <a:t>نستيل</a:t>
            </a:r>
            <a:r>
              <a:rPr lang="ar-SA" dirty="0">
                <a:latin typeface="Alexandria" charset="0"/>
                <a:cs typeface="Alexandria" charset="0"/>
              </a:rPr>
              <a:t>" عام 2013 أن "الغرض من الصحافة لا يتم تحديده من قبل التكنولوجيا... فكلما تغير وجه الصحافة، في الواقع، ظل هدفها ثابتا بشكل ملحوظ."</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بالنسبة للتصوير الصحفي، فإن الصحفيين بحجاة إلي توجيه قراراتهم بالمبادئ الأساسية للصحافة- قول الحقيقة، خدمة المصلحة العامة، والتصرف بمسؤولية.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717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40318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00B050"/>
                </a:solidFill>
                <a:latin typeface="Alexandria" charset="0"/>
                <a:cs typeface="Alexandria" charset="0"/>
              </a:rPr>
              <a:t>من المبادئ التوجيهية لأخلاقيات المصورين الصحفيين الكندية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المصورون الصحفيون مسؤولون عن سلامة صورهم.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لن نغير الصور كي لا تضلل الجمهور.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مدونة جمعية الصحافيين المحترفين: "لا ينبغي علي الصحفيين أن يشوهوا محتوي الصور الإخبارية أو الفيديو، إن تحسين الصورة للوضوح التقني مسموح به دائما".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احترام حق الخصوصية.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عدم الإساءة للأشخاص لا من ناحية العرق، اللون، أو الدين.</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 نشر صورة بالخطأ يجب التصحيح فورا وبطريقة تناسب حجم الخطأ الذي حدث.</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تجنب التحيز في التقاط الصورة الصحفية بما يؤثر علي الجمهور لاتخاذ قرار بعينه.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143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896302"/>
            <a:ext cx="10487693" cy="396768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00B050"/>
                </a:solidFill>
                <a:latin typeface="Alexandria" charset="0"/>
                <a:cs typeface="Alexandria" charset="0"/>
              </a:rPr>
              <a:t>من المبادئ الأخلاقية من مدونة الجمعية الأمريكية للمصورين الصحفيين</a:t>
            </a:r>
            <a:r>
              <a:rPr lang="ar-SA" dirty="0">
                <a:latin typeface="Alexandria" charset="0"/>
                <a:cs typeface="Alexandria" charset="0"/>
              </a:rPr>
              <a:t>: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كن دقيقا وشاملا في تمثيل المواضيع.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مقاومة إغراءات التلاعب بالصور.</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أن تكون مكتملا وتوفر السياق عند تصوير أو تسجيل الموضوعات.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تجنب الصور النمطية للأفراد والجماعات.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الحرص علي تجنب التحيزات الخاصة في العمل.</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معالجة جميع الموضوعات باحترام وكرامة، والتعاطف مع ضحايا الجريمة أو المأساة.</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أثناء تصوير المواضيع، لا تسعي إلي تغيير أو التأثير علي الأحداث.</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يجب أن يحافظ التحرير علي سلامة محتوي وسياقات الصور الفوتوغرافية.</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لا تتلاعب بالصور أو تضيف بأي طريقة يمكن أن تؤدي إلي تضليل الجمهور أو تحريف المواضيع.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0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867722" y="1019069"/>
            <a:ext cx="645655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تحليلية عن أخلاقيات الصحافة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3079561"/>
          </a:xfrm>
          <a:prstGeom prst="rect">
            <a:avLst/>
          </a:prstGeom>
          <a:noFill/>
        </p:spPr>
        <p:txBody>
          <a:bodyPr wrap="square" rtlCol="0">
            <a:spAutoFit/>
          </a:bodyPr>
          <a:lstStyle/>
          <a:p>
            <a:pPr algn="just" defTabSz="914400" rtl="1" eaLnBrk="1" latinLnBrk="0" hangingPunct="1">
              <a:spcBef>
                <a:spcPts val="1200"/>
              </a:spcBef>
            </a:pPr>
            <a:r>
              <a:rPr lang="ar-SA" sz="2000" b="1" dirty="0">
                <a:solidFill>
                  <a:srgbClr val="00AEEF"/>
                </a:solidFill>
                <a:latin typeface="Alexandria" charset="0"/>
                <a:cs typeface="Alexandria" charset="0"/>
              </a:rPr>
              <a:t>قم بقراءة هذا الموضوع عن الجامع في أخلاقيات الصحافة</a:t>
            </a:r>
          </a:p>
          <a:p>
            <a:pPr algn="ctr" defTabSz="914400" rtl="1" eaLnBrk="1" latinLnBrk="0" hangingPunct="1">
              <a:spcBef>
                <a:spcPts val="1200"/>
              </a:spcBef>
            </a:pPr>
            <a:r>
              <a:rPr lang="ar-SA" sz="2000" b="1" dirty="0">
                <a:solidFill>
                  <a:srgbClr val="00AEEF"/>
                </a:solidFill>
                <a:latin typeface="Alexandria" charset="0"/>
                <a:cs typeface="Alexandria" charset="0"/>
              </a:rPr>
              <a:t>من خلال الرابط التالي</a:t>
            </a:r>
          </a:p>
          <a:p>
            <a:pPr algn="ctr" defTabSz="914400" rtl="1" eaLnBrk="1" latinLnBrk="0" hangingPunct="1">
              <a:lnSpc>
                <a:spcPct val="200000"/>
              </a:lnSpc>
              <a:spcBef>
                <a:spcPts val="1200"/>
              </a:spcBef>
            </a:pPr>
            <a:r>
              <a:rPr lang="en-US" sz="2000" b="1" dirty="0">
                <a:solidFill>
                  <a:srgbClr val="00AEEF"/>
                </a:solidFill>
                <a:latin typeface="Alexandria" charset="0"/>
                <a:cs typeface="Alexandria" charset="0"/>
                <a:hlinkClick r:id="rId2"/>
              </a:rPr>
              <a:t>https://</a:t>
            </a:r>
            <a:r>
              <a:rPr lang="en-US" sz="2000" b="1" dirty="0" err="1">
                <a:solidFill>
                  <a:srgbClr val="00AEEF"/>
                </a:solidFill>
                <a:latin typeface="Alexandria" charset="0"/>
                <a:cs typeface="Alexandria" charset="0"/>
                <a:hlinkClick r:id="rId2"/>
              </a:rPr>
              <a:t>institute.aljazeera.net</a:t>
            </a:r>
            <a:r>
              <a:rPr lang="en-US" sz="2000" b="1" dirty="0">
                <a:solidFill>
                  <a:srgbClr val="00AEEF"/>
                </a:solidFill>
                <a:latin typeface="Alexandria" charset="0"/>
                <a:cs typeface="Alexandria" charset="0"/>
                <a:hlinkClick r:id="rId2"/>
              </a:rPr>
              <a:t>/sites/default/files/2023/</a:t>
            </a:r>
            <a:r>
              <a:rPr lang="ar-SA" sz="2000" b="1" dirty="0">
                <a:solidFill>
                  <a:srgbClr val="00AEEF"/>
                </a:solidFill>
                <a:latin typeface="Alexandria" charset="0"/>
                <a:cs typeface="Alexandria" charset="0"/>
                <a:hlinkClick r:id="rId2"/>
              </a:rPr>
              <a:t>الجامع%20في%20أخلاقيات%20الصحافة.</a:t>
            </a:r>
            <a:r>
              <a:rPr lang="en-US" sz="2000" b="1" dirty="0" err="1">
                <a:solidFill>
                  <a:srgbClr val="00AEEF"/>
                </a:solidFill>
                <a:latin typeface="Alexandria" charset="0"/>
                <a:cs typeface="Alexandria" charset="0"/>
                <a:hlinkClick r:id="rId2"/>
              </a:rPr>
              <a:t>pdf?title</a:t>
            </a:r>
            <a:r>
              <a:rPr lang="en-US" sz="2000" b="1" dirty="0">
                <a:solidFill>
                  <a:srgbClr val="00AEEF"/>
                </a:solidFill>
                <a:latin typeface="Alexandria" charset="0"/>
                <a:cs typeface="Alexandria" charset="0"/>
                <a:hlinkClick r:id="rId2"/>
              </a:rPr>
              <a:t>=</a:t>
            </a:r>
            <a:r>
              <a:rPr lang="ar-SA" sz="2000" b="1" dirty="0">
                <a:solidFill>
                  <a:srgbClr val="00AEEF"/>
                </a:solidFill>
                <a:latin typeface="Alexandria" charset="0"/>
                <a:cs typeface="Alexandria" charset="0"/>
                <a:hlinkClick r:id="rId2"/>
              </a:rPr>
              <a:t>الجامع%20في%20أخلاقيات%20الصحافة</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2919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51338"/>
            <a:ext cx="10487693" cy="422429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C00000"/>
                </a:solidFill>
                <a:latin typeface="Alexandria" charset="0"/>
                <a:cs typeface="Alexandria" charset="0"/>
              </a:rPr>
              <a:t>المفاهيم الأساسية في الذكاء الاصطناعي التي يجب على الصحفيين معرفتها</a:t>
            </a:r>
            <a:r>
              <a:rPr lang="ar-SA" dirty="0">
                <a:latin typeface="Alexandria" charset="0"/>
                <a:cs typeface="Alexandria" charset="0"/>
              </a:rPr>
              <a:t>.</a:t>
            </a:r>
          </a:p>
          <a:p>
            <a:pPr algn="just" defTabSz="914400" rtl="1" eaLnBrk="1" latinLnBrk="0" hangingPunct="1">
              <a:lnSpc>
                <a:spcPts val="2500"/>
              </a:lnSpc>
            </a:pPr>
            <a:r>
              <a:rPr lang="ar-SA" sz="1400" dirty="0">
                <a:solidFill>
                  <a:srgbClr val="C00000"/>
                </a:solidFill>
                <a:latin typeface="Alexandria" charset="0"/>
                <a:cs typeface="Alexandria" charset="0"/>
              </a:rPr>
              <a:t>الشبكة العصبونية الاصطناعية</a:t>
            </a:r>
            <a:r>
              <a:rPr lang="ar-SA" sz="1400" dirty="0">
                <a:latin typeface="Alexandria" charset="0"/>
                <a:cs typeface="Alexandria" charset="0"/>
              </a:rPr>
              <a:t>. برنامج كمبيوتر مستوحى من الدماغ البيولوجي للإنسان مع العديد من الخلايا العصبية وتستخدم في كثير من الأحيان في التعلم الآلي. يتكون البرنامج من عقد مترابطة في طبقات. تتلقى بعض هذه العقد بيانات الإدخال والتي تتم معالجتها بشكل أكبر عبر الشبكة. يتم التحكم في العملية من خلال خوارزميات تضبط كيفية تمرير البيانات بين العقد بحيث تتعرف الشبكة على المشكلة الحالية وحلها.</a:t>
            </a:r>
          </a:p>
          <a:p>
            <a:pPr algn="just" defTabSz="914400" rtl="1" eaLnBrk="1" latinLnBrk="0" hangingPunct="1">
              <a:lnSpc>
                <a:spcPts val="2500"/>
              </a:lnSpc>
            </a:pPr>
            <a:r>
              <a:rPr lang="ar-SA" sz="1400" dirty="0">
                <a:solidFill>
                  <a:srgbClr val="C00000"/>
                </a:solidFill>
                <a:latin typeface="Alexandria" charset="0"/>
                <a:cs typeface="Alexandria" charset="0"/>
              </a:rPr>
              <a:t>البيانات</a:t>
            </a:r>
            <a:r>
              <a:rPr lang="ar-SA" sz="1400" dirty="0">
                <a:latin typeface="Alexandria" charset="0"/>
                <a:cs typeface="Alexandria" charset="0"/>
              </a:rPr>
              <a:t>. لا تملك أدوات الذكاء الاصطناعي أي طريقة للتعلم من أي شيء آخر غير البيانات التي تغذيها بها. بالمعنى الدقيق للكلمة، فإنّ أنظمة الذكاء الاصطناعي ليست ذكية بشكل خاص، بل مقيدة تمامًا بالبيانات التي تم استخدامها في التعلم الآلي.</a:t>
            </a:r>
          </a:p>
          <a:p>
            <a:pPr algn="just" defTabSz="914400" rtl="1" eaLnBrk="1" latinLnBrk="0" hangingPunct="1">
              <a:lnSpc>
                <a:spcPts val="2500"/>
              </a:lnSpc>
            </a:pPr>
            <a:r>
              <a:rPr lang="ar-SA" sz="1400" dirty="0">
                <a:solidFill>
                  <a:srgbClr val="C00000"/>
                </a:solidFill>
                <a:latin typeface="Alexandria" charset="0"/>
                <a:cs typeface="Alexandria" charset="0"/>
              </a:rPr>
              <a:t>التعلم العميق</a:t>
            </a:r>
            <a:r>
              <a:rPr lang="ar-SA" sz="1400" dirty="0">
                <a:latin typeface="Alexandria" charset="0"/>
                <a:cs typeface="Alexandria" charset="0"/>
              </a:rPr>
              <a:t>. نوع من التعلم الآلي يستخدم الشبكات العصبونية الاصطناعية مع طبقات كثيرة جدًا. يمكن استخدام مئات الطبقات لحل المشكلات المعقدة.</a:t>
            </a:r>
          </a:p>
          <a:p>
            <a:pPr algn="just" defTabSz="914400" rtl="1" eaLnBrk="1" latinLnBrk="0" hangingPunct="1">
              <a:lnSpc>
                <a:spcPts val="2500"/>
              </a:lnSpc>
            </a:pPr>
            <a:r>
              <a:rPr lang="ar-SA" sz="1400" dirty="0">
                <a:solidFill>
                  <a:srgbClr val="C00000"/>
                </a:solidFill>
                <a:latin typeface="Alexandria" charset="0"/>
                <a:cs typeface="Alexandria" charset="0"/>
              </a:rPr>
              <a:t>تعلم الآلة</a:t>
            </a:r>
            <a:r>
              <a:rPr lang="ar-SA" sz="1400" dirty="0">
                <a:latin typeface="Alexandria" charset="0"/>
                <a:cs typeface="Alexandria" charset="0"/>
              </a:rPr>
              <a:t>. التعلم الآلي هو مجموعة فرعية من الذكاء الاصطناعي يهدف إلى تعليم أجهزة الكمبيوتر للتعلم من البيانات والتحسين من خلال التجربة- بدلاً من أن تكون مبرمجة بشكل صريح للقيام بذلك. في التعلم الآلي، يتم تدريب الخوارزميات للعثور على الأنماط والارتباطات في مجموعات البيانات الكبيرة واتخاذ أفضل القرارات والتنبؤات بناءً على هذا التحليل. تتحسن تطبيقات التعلم الآلي مع الاستخدام وتصبح أكثر دقة كلما زادت البيانات التي يمكن الوصول إليها.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9257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74719"/>
            <a:ext cx="10487693" cy="357027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الخوارزمية</a:t>
            </a:r>
            <a:r>
              <a:rPr lang="ar-SA" sz="1400" dirty="0">
                <a:latin typeface="Alexandria" charset="0"/>
                <a:cs typeface="Alexandria" charset="0"/>
              </a:rPr>
              <a:t>. في بعض الأحيان يتم تشبيه الخوارزمية بوصفة طعام، لأنها تعليمات خطوة بخطوة لحل مشكلة معينة، أي أنها عبارة عن مجموعات من الإرشادات خطوة بخطوة التي تخبر الكمبيوتر بكيفية تنفيذ مهمة معينة أو حل مشكلة ما، وهي اللبنات الأساسية للبرمجيات وأنظمة الذكاء الاصطناعي، وتساعد باتخاذ القرارات والتعلم وحل المشكلات المعقدة.</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معالجة اللغة الطبيعية </a:t>
            </a:r>
            <a:r>
              <a:rPr lang="en-US" sz="1400" dirty="0">
                <a:solidFill>
                  <a:srgbClr val="C00000"/>
                </a:solidFill>
                <a:latin typeface="Alexandria" charset="0"/>
                <a:cs typeface="Alexandria" charset="0"/>
              </a:rPr>
              <a:t>NLP</a:t>
            </a:r>
            <a:r>
              <a:rPr lang="ar-SA" sz="1400" dirty="0">
                <a:solidFill>
                  <a:srgbClr val="C00000"/>
                </a:solidFill>
                <a:latin typeface="Alexandria" charset="0"/>
                <a:cs typeface="Alexandria" charset="0"/>
              </a:rPr>
              <a:t> </a:t>
            </a:r>
            <a:r>
              <a:rPr lang="en-US" sz="1400" dirty="0">
                <a:solidFill>
                  <a:srgbClr val="C00000"/>
                </a:solidFill>
                <a:latin typeface="Alexandria" charset="0"/>
                <a:cs typeface="Alexandria" charset="0"/>
              </a:rPr>
              <a:t>(Natural Language Processing) </a:t>
            </a:r>
            <a:r>
              <a:rPr lang="ar-SA" sz="1400" dirty="0">
                <a:latin typeface="Alexandria" charset="0"/>
                <a:cs typeface="Alexandria" charset="0"/>
              </a:rPr>
              <a:t>. هو فرع من فروع الذكاء الاصطناعي يركز على تمكين أجهزة الكمبيوتر من فهم اللغة البشرية والتفاعل معها. تسمح البرمجة اللغوية العصبية للآلات بمعالجة وتحليل لغة الإنسان بطريقة منطقية، إنها التكنولوجيا الكامنة وراء المساعدين الصوتيين مثل </a:t>
            </a:r>
            <a:r>
              <a:rPr lang="en-US" sz="1400" dirty="0">
                <a:latin typeface="Alexandria" charset="0"/>
                <a:cs typeface="Alexandria" charset="0"/>
              </a:rPr>
              <a:t>Siri</a:t>
            </a:r>
            <a:r>
              <a:rPr lang="ar-SA" sz="1400" dirty="0">
                <a:latin typeface="Alexandria" charset="0"/>
                <a:cs typeface="Alexandria" charset="0"/>
              </a:rPr>
              <a:t> أو روبوتات الدردشة التي يمكنها فهم لغتنا المنطوقة أو المكتوبة والرد عليها.</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توليد اللغة الطبيعية </a:t>
            </a:r>
            <a:r>
              <a:rPr lang="en-US" sz="1400" dirty="0">
                <a:solidFill>
                  <a:srgbClr val="C00000"/>
                </a:solidFill>
                <a:latin typeface="Alexandria" charset="0"/>
                <a:cs typeface="Alexandria" charset="0"/>
              </a:rPr>
              <a:t>NLG</a:t>
            </a:r>
            <a:r>
              <a:rPr lang="ar-SA" sz="1400" dirty="0">
                <a:solidFill>
                  <a:srgbClr val="C00000"/>
                </a:solidFill>
                <a:latin typeface="Alexandria" charset="0"/>
                <a:cs typeface="Alexandria" charset="0"/>
              </a:rPr>
              <a:t>.</a:t>
            </a:r>
            <a:r>
              <a:rPr lang="ar-SA" sz="1400" dirty="0">
                <a:latin typeface="Alexandria" charset="0"/>
                <a:cs typeface="Alexandria" charset="0"/>
              </a:rPr>
              <a:t> يعد توليد اللغة الطبيعية (</a:t>
            </a:r>
            <a:r>
              <a:rPr lang="en-US" sz="1400" dirty="0">
                <a:latin typeface="Alexandria" charset="0"/>
                <a:cs typeface="Alexandria" charset="0"/>
              </a:rPr>
              <a:t>NLG) </a:t>
            </a:r>
            <a:r>
              <a:rPr lang="ar-SA" sz="1400" dirty="0">
                <a:latin typeface="Alexandria" charset="0"/>
                <a:cs typeface="Alexandria" charset="0"/>
              </a:rPr>
              <a:t> جانبًا آخر من جوانب البرمجة اللغوية العصبية التي تركز على قدرة الكمبيوتر على إنتاج لغة تشبه لغة الإنسان كمخرجات. يسمح </a:t>
            </a:r>
            <a:r>
              <a:rPr lang="en-US" sz="1400" dirty="0">
                <a:latin typeface="Alexandria" charset="0"/>
                <a:cs typeface="Alexandria" charset="0"/>
              </a:rPr>
              <a:t>NLG </a:t>
            </a:r>
            <a:r>
              <a:rPr lang="ar-SA" sz="1400" dirty="0">
                <a:latin typeface="Alexandria" charset="0"/>
                <a:cs typeface="Alexandria" charset="0"/>
              </a:rPr>
              <a:t> لأنظمة الذكاء الاصطناعي بإنشاء محتوى مكتوب أو منطوق تلقائيًا، مثل إنشاء مقالات إخبارية أو تلخيص البيانات في نموذج يمكن للبشر قراءته.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0921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57027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رؤية الكمبيوتر</a:t>
            </a:r>
            <a:r>
              <a:rPr lang="ar-SA" sz="1400" dirty="0">
                <a:latin typeface="Alexandria" charset="0"/>
                <a:cs typeface="Alexandria" charset="0"/>
              </a:rPr>
              <a:t>. رؤية الكمبيوتر هي أحد مجالات الذكاء الاصطناعي التي تمكن أجهزة الكمبيوتر من تفسير وفهم المعلومات المرئية من الصور أو مقاطع الفيديو. إنه يمكّن الآلات من التعرف على الأشياء وتحديد الوجوه وحتى فهم محتوى الصورة. رؤية الكمبيوتر هي التقنية الكامنة وراء أنظمة التعرف على الوجه والسيارات ذاتية القيادة والعديد من التطبيقات الأخرى التي تتضمن فهم البيانات المرئية.</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الذكاء الاصطناعي الضيق</a:t>
            </a:r>
            <a:r>
              <a:rPr lang="ar-SA" sz="1400" dirty="0">
                <a:latin typeface="Alexandria" charset="0"/>
                <a:cs typeface="Alexandria" charset="0"/>
              </a:rPr>
              <a:t>. غالبًا ما تكون أنظمة الذكاء الاصطناعي الضيقة أكثر فعالية من أنظمة الذكاء الاصطناعي العامة في حل مشكلات معينة، ولكنها تقتصر على أداء تلك المهام المحددة فقط. العديد من المنتجات المتخصصة التي نراها اليوم في النص والصورة والصوت والصورة هي عبارة عن ذكاء اصطناعي ضيق. المثال الأكثر شهرة الآن هو </a:t>
            </a:r>
            <a:r>
              <a:rPr lang="en-US" sz="1400" dirty="0">
                <a:latin typeface="Alexandria" charset="0"/>
                <a:cs typeface="Alexandria" charset="0"/>
              </a:rPr>
              <a:t>ChatGPT.</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الذكاء الاصطناعي العام</a:t>
            </a:r>
            <a:r>
              <a:rPr lang="ar-SA" sz="1400" dirty="0">
                <a:latin typeface="Alexandria" charset="0"/>
                <a:cs typeface="Alexandria" charset="0"/>
              </a:rPr>
              <a:t>. الذي يشار إليه أيضًا باسم الذكاء الاصطناعي العام </a:t>
            </a:r>
            <a:r>
              <a:rPr lang="en-US" sz="1400" dirty="0">
                <a:latin typeface="Alexandria" charset="0"/>
                <a:cs typeface="Alexandria" charset="0"/>
              </a:rPr>
              <a:t>AGI. </a:t>
            </a:r>
            <a:r>
              <a:rPr lang="ar-SA" sz="1400" dirty="0">
                <a:latin typeface="Alexandria" charset="0"/>
                <a:cs typeface="Alexandria" charset="0"/>
              </a:rPr>
              <a:t> الفرضية المستقبلية حول الذكاء الاصطناعي هي أيضًا التفرد. إنها نظرية تصف حدثًا متوقعًا في المستقبل عندما تصبح أنظمة الذكاء الاصطناعي متقدمة جدًا بحيث يمكنها تحسين نفسها وإحداث تغيير ثوري في المجتمع.</a:t>
            </a: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63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29038"/>
            <a:ext cx="10487693" cy="430444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معارض الصور على الإنترنت</a:t>
            </a:r>
          </a:p>
          <a:p>
            <a:pPr marL="285750" indent="-285750" algn="just" defTabSz="914400" rtl="1" eaLnBrk="1" latinLnBrk="0" hangingPunct="1">
              <a:lnSpc>
                <a:spcPts val="2400"/>
              </a:lnSpc>
              <a:spcBef>
                <a:spcPts val="600"/>
              </a:spcBef>
              <a:buFont typeface="Wingdings" pitchFamily="2" charset="2"/>
              <a:buChar char="§"/>
            </a:pPr>
            <a:r>
              <a:rPr lang="ar-SA" sz="1400" dirty="0">
                <a:latin typeface="Alexandria" charset="0"/>
                <a:cs typeface="Alexandria" charset="0"/>
              </a:rPr>
              <a:t>كل من عَمِل في غرف الأخبار، يعلم أهمية الاشتراك في واحد من معارض الإنترنت التي توفر صورًا فوتوغرافية جاهزة سواء بشكل مجاني أو مدفوع، مثل </a:t>
            </a:r>
            <a:r>
              <a:rPr lang="en-US" sz="1400" dirty="0">
                <a:latin typeface="Alexandria" charset="0"/>
                <a:cs typeface="Alexandria" charset="0"/>
              </a:rPr>
              <a:t>Getty Images </a:t>
            </a:r>
            <a:r>
              <a:rPr lang="ar-SA" sz="1400" dirty="0">
                <a:latin typeface="Alexandria" charset="0"/>
                <a:cs typeface="Alexandria" charset="0"/>
              </a:rPr>
              <a:t> و</a:t>
            </a:r>
            <a:r>
              <a:rPr lang="en-US" sz="1400" dirty="0" err="1">
                <a:latin typeface="Alexandria" charset="0"/>
                <a:cs typeface="Alexandria" charset="0"/>
              </a:rPr>
              <a:t>iStockPhoto</a:t>
            </a:r>
            <a:r>
              <a:rPr lang="en-US" sz="1400" dirty="0">
                <a:latin typeface="Alexandria" charset="0"/>
                <a:cs typeface="Alexandria" charset="0"/>
              </a:rPr>
              <a:t>، </a:t>
            </a:r>
            <a:r>
              <a:rPr lang="ar-SA" sz="1400" dirty="0">
                <a:latin typeface="Alexandria" charset="0"/>
                <a:cs typeface="Alexandria" charset="0"/>
              </a:rPr>
              <a:t> وحتى إذا كانت وسيلة الإعلام التي تعمل معها توفر لك مصورًا محترفًا، ستظل هناك حاجة للتعامل مع المواقع التي توفر لك صورًا جاهزة مناسبة لعملك الصحفي، لكنّ الأمر ليس ورديًا دائمًا حين تتعامل مع هذه المواقع، فمعظمها ليس مجانيًا تمامًا، وبعضها الآخر سيزيل عنك صفة الفرادة، حيث ستجد أنّ الصورة نفسها التي استعنت بها في قصتك الصحفية، استعانت بها وسائل إعلام أخرى في قصص مشابهة، فنحن في النهاية نتحدث عن صورة جاهزة متاحة لمن يريدها، كما أنّ فرصة أن تجد صورة مناسبة بدقة لقصتك ليست سهلة دائمًا. </a:t>
            </a:r>
          </a:p>
          <a:p>
            <a:pPr marL="285750" indent="-285750" algn="just" defTabSz="914400" rtl="1" eaLnBrk="1" latinLnBrk="0" hangingPunct="1">
              <a:lnSpc>
                <a:spcPts val="2400"/>
              </a:lnSpc>
              <a:spcBef>
                <a:spcPts val="600"/>
              </a:spcBef>
              <a:buFont typeface="Wingdings" pitchFamily="2" charset="2"/>
              <a:buChar char="§"/>
            </a:pPr>
            <a:r>
              <a:rPr lang="ar-SA" sz="1400" dirty="0">
                <a:latin typeface="Alexandria" charset="0"/>
                <a:cs typeface="Alexandria" charset="0"/>
              </a:rPr>
              <a:t>نتيجة لما سبق، باتَ هناك اهتمام من قبل ناشرين كثر بالصور التي يتم إنشاؤها بواسطة (</a:t>
            </a:r>
            <a:r>
              <a:rPr lang="en-US" sz="1400" dirty="0">
                <a:latin typeface="Alexandria" charset="0"/>
                <a:cs typeface="Alexandria" charset="0"/>
              </a:rPr>
              <a:t>Generative AI) </a:t>
            </a:r>
            <a:r>
              <a:rPr lang="ar-SA" sz="1400" dirty="0">
                <a:latin typeface="Alexandria" charset="0"/>
                <a:cs typeface="Alexandria" charset="0"/>
              </a:rPr>
              <a:t>كبديل تنافسي، إذ أنها توفر الوقت وأيضًا الموارد المالية، وهو أمر مهم بشكل خاص لغرف الأخبار الصغيرة والمتوسطة الحجم، وتوفر صورًا جذابة في أقل وقت ممكن. </a:t>
            </a:r>
          </a:p>
          <a:p>
            <a:pPr marL="285750" indent="-285750" algn="just" defTabSz="914400" rtl="1" eaLnBrk="1" latinLnBrk="0" hangingPunct="1">
              <a:lnSpc>
                <a:spcPts val="2400"/>
              </a:lnSpc>
              <a:spcBef>
                <a:spcPts val="600"/>
              </a:spcBef>
              <a:buFont typeface="Wingdings" pitchFamily="2" charset="2"/>
              <a:buChar char="§"/>
            </a:pPr>
            <a:r>
              <a:rPr lang="ar-SA" sz="1400" dirty="0">
                <a:latin typeface="Alexandria" charset="0"/>
                <a:cs typeface="Alexandria" charset="0"/>
              </a:rPr>
              <a:t>(</a:t>
            </a:r>
            <a:r>
              <a:rPr lang="en-US" sz="1400" dirty="0">
                <a:latin typeface="Alexandria" charset="0"/>
                <a:cs typeface="Alexandria" charset="0"/>
              </a:rPr>
              <a:t>Generative AI) </a:t>
            </a:r>
            <a:r>
              <a:rPr lang="ar-SA" sz="1400" dirty="0">
                <a:latin typeface="Alexandria" charset="0"/>
                <a:cs typeface="Alexandria" charset="0"/>
              </a:rPr>
              <a:t> أو الذكاء الاصطناعي التوليدي، هو نوع من تقنيات الذكاء الاصطناعي التي يمكنها إنتاج أنواع مختلفة من المحتوى، بما في ذلك النصوص والصور والصوت، وهي التقنية التي باتت سهلة الاستخدام، بواجهات مستخدم بسيطة، تساعد الجميع على إنشاء نصوص ورسومات ومقاطع فيديو عالية الجودة في غضون ثوانٍ.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143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26236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استديو إبداعي في خدمتك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المهم أن لا ننظر إلى عملية إنشاء الصور بالذكاء الاصطناعي على أنها العملية التي توفر لك صورًا مناسبة لقصصك الصحفية وفقط، فهذه التقنية بات ينظر إليها بشكل متزايد باعتبارها فرصة للحصول على صور إبداعية، تتميز بالخيال الجامح، ما سيساعدك على سرد قصصك بأساليب وأشكال مرئية جديدة ومختلفة، فالخيال يتحوّل إلى حقيقة مرئية بمجرد اختيار بضع كلمات فقط.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ميزة أخرى يمكن أن يوفرها لنا إنشاء الصور بالذكاء الاصطناعي، تخيّل معنا أنّ الوسيلة التي تعمل بها تنشر مقالات رأي بشكل دوري لكاتب ما، كان الطبيعي حينها أن تنشر مقالات الكاتب في كل مرة بصورة واحدة، لكن الذكاء الاصطناعي غيّر هذا الأمر، فمجرد أنك تمتلك صورة واحدة للكاتب، ستتمكن من إعادة توليدها بشكل جديد في كل مرة، وهذا يوفر لوسائل الإعلام ميزة التجدد.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14617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83873" y="1940907"/>
            <a:ext cx="6465820" cy="3730573"/>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إنشاء الصور بأفضل أدوات الذكاء الاصطناعي</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 ما ستحتاجه هو كلمات معبرة عمّا تريده، وأداة تعمل بتقنية الذكاء الاصطناعي التوليدي أو </a:t>
            </a:r>
            <a:r>
              <a:rPr lang="en-US" sz="1600" dirty="0">
                <a:latin typeface="Alexandria" charset="0"/>
                <a:cs typeface="Alexandria" charset="0"/>
              </a:rPr>
              <a:t>Generative AI</a:t>
            </a:r>
            <a:r>
              <a:rPr lang="ar-SA" sz="1600" dirty="0">
                <a:latin typeface="Alexandria" charset="0"/>
                <a:cs typeface="Alexandria" charset="0"/>
              </a:rPr>
              <a:t> وبعدها ستصبح لديك صور معبّرة منشأة بالذكاء الاصطناعي، لتثري بها عملك الصحفي.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لكن لحظة! ما هي هذه التقنية؟ وما هي أفضل الأدوات التي يمكن أن تساعد الصحفيين على إنشاء صور مميزة، قادرة على جذب انتباه المستخدمين، ومناسبة فعلًا لقصصهم الصحفية؟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نعرفكم على أفضل الأدوات، التي تم تجربتها، ووجدنا أنها مميزة وتستحق أن نعرضها عليكم لتسهيل عملكم الصحفي.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Generative AI – A Reset Opportunity ?">
            <a:extLst>
              <a:ext uri="{FF2B5EF4-FFF2-40B4-BE49-F238E27FC236}">
                <a16:creationId xmlns:a16="http://schemas.microsoft.com/office/drawing/2014/main" id="{AA4C1A94-60F4-A1EA-6480-77FCE0AAB8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447" y="2340453"/>
            <a:ext cx="3928216" cy="2822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497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29038"/>
            <a:ext cx="10487693" cy="4140942"/>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b="1" dirty="0">
                <a:solidFill>
                  <a:srgbClr val="C00000"/>
                </a:solidFill>
                <a:latin typeface="Alexandria" charset="0"/>
                <a:cs typeface="Alexandria" charset="0"/>
              </a:rPr>
              <a:t>أفضل الأدوات لإنشاء الصور بالذكاء الاصطناعي</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هناك العديد من الأدوات التي يمكن استخدامها في عملية إنشاء الصور بالذكاء الاصطناعي. فيما يلي سنعرض عليكم أفضلها</a:t>
            </a:r>
            <a:r>
              <a:rPr lang="ar-SA" sz="1600" dirty="0">
                <a:latin typeface="Alexandria" charset="0"/>
                <a:cs typeface="Alexandria" charset="0"/>
              </a:rPr>
              <a:t>. </a:t>
            </a:r>
          </a:p>
          <a:p>
            <a:pPr algn="just" defTabSz="914400" rtl="1" eaLnBrk="1" latinLnBrk="0" hangingPunct="1">
              <a:lnSpc>
                <a:spcPts val="2300"/>
              </a:lnSpc>
              <a:spcBef>
                <a:spcPts val="600"/>
              </a:spcBef>
            </a:pPr>
            <a:r>
              <a:rPr lang="ar-SA" b="1" dirty="0">
                <a:solidFill>
                  <a:srgbClr val="C00000"/>
                </a:solidFill>
                <a:latin typeface="Alexandria" charset="0"/>
                <a:cs typeface="Alexandria" charset="0"/>
              </a:rPr>
              <a:t>1. </a:t>
            </a:r>
            <a:r>
              <a:rPr lang="ar-SA" b="1" dirty="0" err="1">
                <a:solidFill>
                  <a:srgbClr val="C00000"/>
                </a:solidFill>
                <a:latin typeface="Alexandria" charset="0"/>
                <a:cs typeface="Alexandria" charset="0"/>
              </a:rPr>
              <a:t>ميدجورني</a:t>
            </a:r>
            <a:r>
              <a:rPr lang="ar-SA" b="1" dirty="0">
                <a:solidFill>
                  <a:srgbClr val="C00000"/>
                </a:solidFill>
                <a:latin typeface="Alexandria" charset="0"/>
                <a:cs typeface="Alexandria" charset="0"/>
              </a:rPr>
              <a:t> – </a:t>
            </a:r>
            <a:r>
              <a:rPr lang="en-US" b="1" dirty="0" err="1">
                <a:solidFill>
                  <a:srgbClr val="C00000"/>
                </a:solidFill>
                <a:latin typeface="Alexandria" charset="0"/>
                <a:cs typeface="Alexandria" charset="0"/>
              </a:rPr>
              <a:t>MidJourney</a:t>
            </a:r>
            <a:r>
              <a:rPr lang="en-US" b="1" dirty="0">
                <a:solidFill>
                  <a:srgbClr val="C00000"/>
                </a:solidFill>
                <a:latin typeface="Alexandria" charset="0"/>
                <a:cs typeface="Alexandria" charset="0"/>
              </a:rPr>
              <a:t> </a:t>
            </a:r>
            <a:endParaRPr lang="ar-SA" b="1" dirty="0">
              <a:solidFill>
                <a:srgbClr val="C00000"/>
              </a:solidFill>
              <a:latin typeface="Alexandria" charset="0"/>
              <a:cs typeface="Alexandria" charset="0"/>
            </a:endParaRPr>
          </a:p>
          <a:p>
            <a:pPr algn="just" defTabSz="914400" rtl="1" eaLnBrk="1" latinLnBrk="0" hangingPunct="1">
              <a:lnSpc>
                <a:spcPts val="2300"/>
              </a:lnSpc>
              <a:spcBef>
                <a:spcPts val="600"/>
              </a:spcBef>
            </a:pPr>
            <a:r>
              <a:rPr lang="ar-SA" sz="1600" dirty="0">
                <a:latin typeface="Alexandria" charset="0"/>
                <a:cs typeface="Alexandria" charset="0"/>
              </a:rPr>
              <a:t>رابط الموقع: (</a:t>
            </a:r>
            <a:r>
              <a:rPr lang="en-US" sz="1600" dirty="0">
                <a:latin typeface="Alexandria" charset="0"/>
                <a:cs typeface="Alexandria" charset="0"/>
                <a:hlinkClick r:id="rId2"/>
              </a:rPr>
              <a:t>https://www.midjourney.com/home</a:t>
            </a:r>
            <a:r>
              <a:rPr lang="ar-SA" sz="1600" dirty="0">
                <a:latin typeface="Alexandria" charset="0"/>
                <a:cs typeface="Alexandria" charset="0"/>
              </a:rPr>
              <a:t>)</a:t>
            </a:r>
          </a:p>
          <a:p>
            <a:pPr algn="just" defTabSz="914400" rtl="1" eaLnBrk="1" latinLnBrk="0" hangingPunct="1">
              <a:lnSpc>
                <a:spcPts val="2300"/>
              </a:lnSpc>
              <a:spcBef>
                <a:spcPts val="6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3"/>
              </a:rPr>
              <a:t>https://www.economist.com/weeklyedition/2022-06-11</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في البداية اضغط علي الرابط أعلاه لتشاهد غلاف هذا العدد من </a:t>
            </a:r>
            <a:r>
              <a:rPr lang="ar-SA" sz="1400" dirty="0">
                <a:solidFill>
                  <a:srgbClr val="C00000"/>
                </a:solidFill>
                <a:latin typeface="Alexandria" charset="0"/>
                <a:cs typeface="Alexandria" charset="0"/>
              </a:rPr>
              <a:t>مجلة </a:t>
            </a:r>
            <a:r>
              <a:rPr lang="ar-SA" sz="1400" dirty="0" err="1">
                <a:solidFill>
                  <a:srgbClr val="C00000"/>
                </a:solidFill>
                <a:latin typeface="Alexandria" charset="0"/>
                <a:cs typeface="Alexandria" charset="0"/>
              </a:rPr>
              <a:t>الإيكونوميست</a:t>
            </a:r>
            <a:r>
              <a:rPr lang="ar-SA" sz="1400" dirty="0">
                <a:latin typeface="Alexandria" charset="0"/>
                <a:cs typeface="Alexandria" charset="0"/>
              </a:rPr>
              <a:t>، ما رأيك به؟ إنه مصمم عبر تقنية إنشاء الصور بالذكاء الاصطناعي التي توفرها منصة </a:t>
            </a:r>
            <a:r>
              <a:rPr lang="en-US" sz="1400" dirty="0">
                <a:latin typeface="Alexandria" charset="0"/>
                <a:cs typeface="Alexandria" charset="0"/>
              </a:rPr>
              <a:t>Midjourney، </a:t>
            </a:r>
            <a:r>
              <a:rPr lang="ar-SA" sz="1400" dirty="0">
                <a:latin typeface="Alexandria" charset="0"/>
                <a:cs typeface="Alexandria" charset="0"/>
              </a:rPr>
              <a:t> والتي تصف نفسها بأنها "مختبر أبحاث مستقل، يستكشف وسائل جديدة للفكر ويوسع القوى التخيلية"، وتتكون المنصة من "فريق صغير ممول ذاتيًا يركز على التصميم والبنية التحتية البشرية والذكاء الاصطناعي". </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يقوم </a:t>
            </a:r>
            <a:r>
              <a:rPr lang="en-US" sz="1400" dirty="0" err="1">
                <a:latin typeface="Alexandria" charset="0"/>
                <a:cs typeface="Alexandria" charset="0"/>
              </a:rPr>
              <a:t>MidJourney</a:t>
            </a:r>
            <a:r>
              <a:rPr lang="en-US" sz="1400" dirty="0">
                <a:latin typeface="Alexandria" charset="0"/>
                <a:cs typeface="Alexandria" charset="0"/>
              </a:rPr>
              <a:t> </a:t>
            </a:r>
            <a:r>
              <a:rPr lang="ar-SA" sz="1400" dirty="0">
                <a:latin typeface="Alexandria" charset="0"/>
                <a:cs typeface="Alexandria" charset="0"/>
              </a:rPr>
              <a:t> بإنشاء الصور بتقنية الذكاء الاصطناعي، ويمكنك الاشتراك مجانًا في المنصة عبر موقعها على الإنترنت، إذ يسمح للمستخدمين بتجربة الإصدار التجريبي، لكن بعد ذلك ستحتاج إلى شراء اشتراك. </a:t>
            </a:r>
          </a:p>
          <a:p>
            <a:pPr marL="285750" indent="-285750" algn="just" defTabSz="914400" rtl="1" eaLnBrk="1" latinLnBrk="0" hangingPunct="1">
              <a:lnSpc>
                <a:spcPts val="2300"/>
              </a:lnSpc>
              <a:spcBef>
                <a:spcPts val="600"/>
              </a:spcBef>
              <a:buFont typeface="Wingdings" pitchFamily="2" charset="2"/>
              <a:buChar char="§"/>
            </a:pPr>
            <a:r>
              <a:rPr lang="ar-SA" sz="1400" dirty="0">
                <a:solidFill>
                  <a:srgbClr val="C00000"/>
                </a:solidFill>
                <a:latin typeface="Alexandria" charset="0"/>
                <a:cs typeface="Alexandria" charset="0"/>
              </a:rPr>
              <a:t>مجلة ذا أتلانتيك الأميركية </a:t>
            </a:r>
            <a:r>
              <a:rPr lang="ar-SA" sz="1400" dirty="0">
                <a:latin typeface="Alexandria" charset="0"/>
                <a:cs typeface="Alexandria" charset="0"/>
              </a:rPr>
              <a:t>هي الأخرى استعانت كثيرًا بهذه المنصة، مثل هذه الصورة المستخدمة في النشرة الإخبارية.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13308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8978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70" name="Picture 2">
            <a:extLst>
              <a:ext uri="{FF2B5EF4-FFF2-40B4-BE49-F238E27FC236}">
                <a16:creationId xmlns:a16="http://schemas.microsoft.com/office/drawing/2014/main" id="{4FDA206D-DEC4-0DC4-E8F6-0361F45B32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9" y="1773045"/>
            <a:ext cx="5728010" cy="419416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93DE7452-9909-E907-284D-8F907DD7D4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8859" y="1759820"/>
            <a:ext cx="4831864" cy="4222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07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244850" y="1818246"/>
            <a:ext cx="6004843" cy="3980642"/>
          </a:xfrm>
          <a:prstGeom prst="rect">
            <a:avLst/>
          </a:prstGeom>
          <a:noFill/>
        </p:spPr>
        <p:txBody>
          <a:bodyPr wrap="square" rtlCol="0">
            <a:spAutoFit/>
          </a:bodyPr>
          <a:lstStyle/>
          <a:p>
            <a:pPr algn="just" defTabSz="914400" rtl="1" eaLnBrk="1" latinLnBrk="0" hangingPunct="1">
              <a:lnSpc>
                <a:spcPts val="2700"/>
              </a:lnSpc>
              <a:spcBef>
                <a:spcPts val="1200"/>
              </a:spcBef>
            </a:pPr>
            <a:r>
              <a:rPr lang="ar-SA" b="1" dirty="0">
                <a:solidFill>
                  <a:srgbClr val="C00000"/>
                </a:solidFill>
                <a:latin typeface="Alexandria" charset="0"/>
                <a:cs typeface="Alexandria" charset="0"/>
              </a:rPr>
              <a:t>2. دال-إي-2 - </a:t>
            </a:r>
            <a:r>
              <a:rPr lang="en-US" b="1" dirty="0">
                <a:solidFill>
                  <a:srgbClr val="C00000"/>
                </a:solidFill>
                <a:latin typeface="Alexandria" charset="0"/>
                <a:cs typeface="Alexandria" charset="0"/>
              </a:rPr>
              <a:t>Dall-E-2 </a:t>
            </a:r>
          </a:p>
          <a:p>
            <a:pPr algn="just" defTabSz="914400" rtl="1" eaLnBrk="1" latinLnBrk="0" hangingPunct="1">
              <a:lnSpc>
                <a:spcPts val="27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https://openai.com/index/dall-e-2/</a:t>
            </a:r>
            <a:r>
              <a:rPr lang="ar-SA" sz="1600" dirty="0">
                <a:latin typeface="Alexandria" charset="0"/>
                <a:cs typeface="Alexandria" charset="0"/>
              </a:rPr>
              <a:t>)</a:t>
            </a:r>
          </a:p>
          <a:p>
            <a:pPr algn="just" defTabSz="914400" rtl="1" eaLnBrk="1" latinLnBrk="0" hangingPunct="1">
              <a:lnSpc>
                <a:spcPts val="2700"/>
              </a:lnSpc>
              <a:spcBef>
                <a:spcPts val="1200"/>
              </a:spcBef>
            </a:pPr>
            <a:r>
              <a:rPr lang="ar-SA" sz="1600" dirty="0">
                <a:latin typeface="Alexandria" charset="0"/>
                <a:cs typeface="Alexandria" charset="0"/>
              </a:rPr>
              <a:t>نموذج إنشاء الصور بالذكاء الاصطناعي</a:t>
            </a:r>
            <a:r>
              <a:rPr lang="ar-SA" sz="1600" dirty="0">
                <a:latin typeface="Alexandria" charset="0"/>
                <a:cs typeface="Alexandria" charset="0"/>
                <a:sym typeface="Wingdings" pitchFamily="2" charset="2"/>
              </a:rPr>
              <a:t>: (</a:t>
            </a:r>
            <a:r>
              <a:rPr lang="en-US" sz="1600" dirty="0">
                <a:latin typeface="Alexandria" charset="0"/>
                <a:cs typeface="Alexandria" charset="0"/>
                <a:sym typeface="Wingdings" pitchFamily="2" charset="2"/>
                <a:hlinkClick r:id="rId3"/>
              </a:rPr>
              <a:t>https://www.cosmopolitan.com/lifestyle/a40314356/dall-e-2-artificial-intelligence-cover/</a:t>
            </a:r>
            <a:r>
              <a:rPr lang="ar-SA" sz="1600" dirty="0">
                <a:latin typeface="Alexandria" charset="0"/>
                <a:cs typeface="Alexandria" charset="0"/>
              </a:rPr>
              <a:t>)</a:t>
            </a:r>
          </a:p>
          <a:p>
            <a:pPr marL="285750" indent="-285750" algn="just" defTabSz="914400" rtl="1" eaLnBrk="1" latinLnBrk="0" hangingPunct="1">
              <a:lnSpc>
                <a:spcPts val="2700"/>
              </a:lnSpc>
              <a:spcBef>
                <a:spcPts val="1200"/>
              </a:spcBef>
              <a:buFont typeface="Wingdings" pitchFamily="2" charset="2"/>
              <a:buChar char="§"/>
            </a:pPr>
            <a:r>
              <a:rPr lang="ar-SA" sz="1600" dirty="0">
                <a:latin typeface="Alexandria" charset="0"/>
                <a:cs typeface="Alexandria" charset="0"/>
              </a:rPr>
              <a:t>يمكن القول إن </a:t>
            </a:r>
            <a:r>
              <a:rPr lang="en-US" sz="1600" dirty="0">
                <a:latin typeface="Alexandria" charset="0"/>
                <a:cs typeface="Alexandria" charset="0"/>
              </a:rPr>
              <a:t>Dall-E-2 </a:t>
            </a:r>
            <a:r>
              <a:rPr lang="ar-SA" sz="1600" dirty="0">
                <a:latin typeface="Alexandria" charset="0"/>
                <a:cs typeface="Alexandria" charset="0"/>
              </a:rPr>
              <a:t> هو أشهر منشئ صور </a:t>
            </a:r>
            <a:r>
              <a:rPr lang="en-US" sz="1600" dirty="0">
                <a:latin typeface="Alexandria" charset="0"/>
                <a:cs typeface="Alexandria" charset="0"/>
              </a:rPr>
              <a:t>AI </a:t>
            </a:r>
            <a:r>
              <a:rPr lang="ar-SA" sz="1600" dirty="0">
                <a:latin typeface="Alexandria" charset="0"/>
                <a:cs typeface="Alexandria" charset="0"/>
              </a:rPr>
              <a:t> على الإنترنت، وهو قادر بسهولة على إنشاء صور واقعية جدًا، وأول صورة منشورة على الإطلاق أنتجتها هذه الأداة استخدمتها </a:t>
            </a:r>
            <a:r>
              <a:rPr lang="ar-SA" sz="1600" dirty="0" err="1">
                <a:latin typeface="Alexandria" charset="0"/>
                <a:cs typeface="Alexandria" charset="0"/>
              </a:rPr>
              <a:t>كوزموبوليتان</a:t>
            </a:r>
            <a:r>
              <a:rPr lang="ar-SA" sz="1600" dirty="0">
                <a:latin typeface="Alexandria" charset="0"/>
                <a:cs typeface="Alexandria" charset="0"/>
              </a:rPr>
              <a:t> كغلاف لأحد أعدادها، ووصف كثيرون الخطوة بـ"الثورة الحقيقية".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194" name="Picture 2" descr="an artificial intelligence robot walks towards the reader on the surface of a purple planet">
            <a:extLst>
              <a:ext uri="{FF2B5EF4-FFF2-40B4-BE49-F238E27FC236}">
                <a16:creationId xmlns:a16="http://schemas.microsoft.com/office/drawing/2014/main" id="{E742789F-0D74-39BC-F2F9-68069D0E86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112" y="1796275"/>
            <a:ext cx="4302542" cy="4126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189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86845" y="1940907"/>
            <a:ext cx="6162848" cy="35638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3. بينج </a:t>
            </a:r>
            <a:r>
              <a:rPr lang="ar-SA" sz="1600" b="1" dirty="0" err="1">
                <a:solidFill>
                  <a:srgbClr val="C00000"/>
                </a:solidFill>
                <a:latin typeface="Alexandria" charset="0"/>
                <a:cs typeface="Alexandria" charset="0"/>
              </a:rPr>
              <a:t>إيميدج</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كريتور</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Bing Image Creator </a:t>
            </a:r>
            <a:r>
              <a:rPr lang="ar-SA" sz="1600" b="1" dirty="0">
                <a:solidFill>
                  <a:srgbClr val="C00000"/>
                </a:solidFill>
                <a:latin typeface="Alexandria" charset="0"/>
                <a:cs typeface="Alexandria" charset="0"/>
              </a:rPr>
              <a:t> </a:t>
            </a: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https://www.bing.com/images/create</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https://www.bing.com/images/create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يعتمد </a:t>
            </a:r>
            <a:r>
              <a:rPr lang="en-US" sz="1600" dirty="0">
                <a:latin typeface="Alexandria" charset="0"/>
                <a:cs typeface="Alexandria" charset="0"/>
              </a:rPr>
              <a:t>Bing Image Creator </a:t>
            </a:r>
            <a:r>
              <a:rPr lang="ar-SA" sz="1600" dirty="0">
                <a:latin typeface="Alexandria" charset="0"/>
                <a:cs typeface="Alexandria" charset="0"/>
              </a:rPr>
              <a:t> على إصدار حديث ومتقدم من </a:t>
            </a:r>
            <a:r>
              <a:rPr lang="en-US" sz="1600" dirty="0">
                <a:latin typeface="Alexandria" charset="0"/>
                <a:cs typeface="Alexandria" charset="0"/>
              </a:rPr>
              <a:t>DALL-E، </a:t>
            </a:r>
            <a:r>
              <a:rPr lang="ar-SA" sz="1600" dirty="0">
                <a:latin typeface="Alexandria" charset="0"/>
                <a:cs typeface="Alexandria" charset="0"/>
              </a:rPr>
              <a:t> بنفس جودة نتائجه، وبنفس السرعة. ومثل </a:t>
            </a:r>
            <a:r>
              <a:rPr lang="en-US" sz="1600" dirty="0">
                <a:latin typeface="Alexandria" charset="0"/>
                <a:cs typeface="Alexandria" charset="0"/>
              </a:rPr>
              <a:t>DALL-E، </a:t>
            </a:r>
            <a:r>
              <a:rPr lang="ar-SA" sz="1600" dirty="0">
                <a:latin typeface="Alexandria" charset="0"/>
                <a:cs typeface="Alexandria" charset="0"/>
              </a:rPr>
              <a:t> فهو مجاني الاستخدام.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 ما عليك فعله للوصول إلى منشئ الصور الفنية هو زيارة موقع الويب وتسجيل الدخول باستخدام حساب </a:t>
            </a:r>
            <a:r>
              <a:rPr lang="en-US" sz="1600" dirty="0">
                <a:latin typeface="Alexandria" charset="0"/>
                <a:cs typeface="Alexandria" charset="0"/>
              </a:rPr>
              <a:t>Microsoft. </a:t>
            </a: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images of different landscapes&#10;&#10;Description automatically generated">
            <a:extLst>
              <a:ext uri="{FF2B5EF4-FFF2-40B4-BE49-F238E27FC236}">
                <a16:creationId xmlns:a16="http://schemas.microsoft.com/office/drawing/2014/main" id="{CD486DAE-8853-234D-CC9E-62DB32865F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1820697"/>
            <a:ext cx="4144537" cy="4101908"/>
          </a:xfrm>
          <a:prstGeom prst="rect">
            <a:avLst/>
          </a:prstGeom>
        </p:spPr>
      </p:pic>
    </p:spTree>
    <p:extLst>
      <p:ext uri="{BB962C8B-B14F-4D97-AF65-F5344CB8AC3E}">
        <p14:creationId xmlns:p14="http://schemas.microsoft.com/office/powerpoint/2010/main" val="4285546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315522" y="1940907"/>
            <a:ext cx="6934171"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4. </a:t>
            </a:r>
            <a:r>
              <a:rPr lang="ar-SA" sz="1600" b="1" dirty="0" err="1">
                <a:solidFill>
                  <a:srgbClr val="C00000"/>
                </a:solidFill>
                <a:latin typeface="Alexandria" charset="0"/>
                <a:cs typeface="Alexandria" charset="0"/>
              </a:rPr>
              <a:t>ستيبل</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ديفوشن</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Stable Diffusion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https://stability.ai/news/stable-diffusion-announcement</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https://stability.ai/news/stable-diffusion-announcement</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تمّ تطوير أداة </a:t>
            </a:r>
            <a:r>
              <a:rPr lang="en-US" sz="1600" dirty="0">
                <a:latin typeface="Alexandria" charset="0"/>
                <a:cs typeface="Alexandria" charset="0"/>
              </a:rPr>
              <a:t>Stable Diffusion، </a:t>
            </a:r>
            <a:r>
              <a:rPr lang="ar-SA" sz="1600" dirty="0">
                <a:latin typeface="Alexandria" charset="0"/>
                <a:cs typeface="Alexandria" charset="0"/>
              </a:rPr>
              <a:t> التي تقوم بتحويل النص إلى صورة، من قبل شركة </a:t>
            </a:r>
            <a:r>
              <a:rPr lang="en-US" sz="1600" dirty="0" err="1">
                <a:latin typeface="Alexandria" charset="0"/>
                <a:cs typeface="Alexandria" charset="0"/>
              </a:rPr>
              <a:t>Stability.ai</a:t>
            </a:r>
            <a:r>
              <a:rPr lang="en-US" sz="1600" dirty="0">
                <a:latin typeface="Alexandria" charset="0"/>
                <a:cs typeface="Alexandria" charset="0"/>
              </a:rPr>
              <a:t> </a:t>
            </a:r>
            <a:r>
              <a:rPr lang="ar-SA" sz="1600" dirty="0">
                <a:latin typeface="Alexandria" charset="0"/>
                <a:cs typeface="Alexandria" charset="0"/>
              </a:rPr>
              <a:t> ومقرها لندن. وتتيح الأداة لمليارات الأشخاص إنشاء فن مذهل في غضون ثوانٍ. إنها طفرة في السرعة والجودة.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يمكنكم رؤية بعض النتائج المذهلة التي أنشأتها هذه الأداة من خلال الرابط المرفق.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person with a doll&#10;&#10;Description automatically generated">
            <a:extLst>
              <a:ext uri="{FF2B5EF4-FFF2-40B4-BE49-F238E27FC236}">
                <a16:creationId xmlns:a16="http://schemas.microsoft.com/office/drawing/2014/main" id="{048DB513-6B13-BCD1-8C4F-CF5C6C2AFC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9031" y="2489038"/>
            <a:ext cx="3574740" cy="2637684"/>
          </a:xfrm>
          <a:prstGeom prst="rect">
            <a:avLst/>
          </a:prstGeom>
        </p:spPr>
      </p:pic>
    </p:spTree>
    <p:extLst>
      <p:ext uri="{BB962C8B-B14F-4D97-AF65-F5344CB8AC3E}">
        <p14:creationId xmlns:p14="http://schemas.microsoft.com/office/powerpoint/2010/main" val="991907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51501" y="1940907"/>
            <a:ext cx="6198192" cy="3730573"/>
          </a:xfrm>
          <a:prstGeom prst="rect">
            <a:avLst/>
          </a:prstGeom>
          <a:noFill/>
        </p:spPr>
        <p:txBody>
          <a:bodyPr wrap="square" rtlCol="0">
            <a:spAutoFit/>
          </a:bodyPr>
          <a:lstStyle/>
          <a:p>
            <a:pPr algn="just" rtl="1">
              <a:lnSpc>
                <a:spcPts val="2500"/>
              </a:lnSpc>
              <a:spcBef>
                <a:spcPts val="1200"/>
              </a:spcBef>
            </a:pPr>
            <a:r>
              <a:rPr lang="ar-SA" sz="1600" b="1" dirty="0">
                <a:solidFill>
                  <a:srgbClr val="C00000"/>
                </a:solidFill>
                <a:latin typeface="Alexandria" charset="0"/>
                <a:cs typeface="Alexandria" charset="0"/>
              </a:rPr>
              <a:t>5. ميني دال-إي - </a:t>
            </a:r>
            <a:r>
              <a:rPr lang="en-US" sz="1600" b="1" dirty="0">
                <a:solidFill>
                  <a:srgbClr val="C00000"/>
                </a:solidFill>
                <a:latin typeface="Alexandria" charset="0"/>
                <a:cs typeface="Alexandria" charset="0"/>
              </a:rPr>
              <a:t>Mini Dall-E </a:t>
            </a: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https://huggingface.co/spaces/dalle-mini/dalle-mini</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https://huggingface.co/spaces/dalle-mini/dalle-mini</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بسهولة شديدة، ستتمكن من إنشاء صور </a:t>
            </a:r>
            <a:r>
              <a:rPr lang="en-US" sz="1600" dirty="0">
                <a:latin typeface="Alexandria" charset="0"/>
                <a:cs typeface="Alexandria" charset="0"/>
              </a:rPr>
              <a:t>AI </a:t>
            </a:r>
            <a:r>
              <a:rPr lang="ar-SA" sz="1600" dirty="0">
                <a:latin typeface="Alexandria" charset="0"/>
                <a:cs typeface="Alexandria" charset="0"/>
              </a:rPr>
              <a:t> عبر هذه الأداة بسرعة شديدة وبدون حد أقصى للصور التي يمكنك إنشاؤها بكلمات بسيطة، فقط توجه إلى موقع </a:t>
            </a:r>
            <a:r>
              <a:rPr lang="en-US" sz="1600" dirty="0">
                <a:latin typeface="Alexandria" charset="0"/>
                <a:cs typeface="Alexandria" charset="0"/>
              </a:rPr>
              <a:t>Mini Dall-E </a:t>
            </a:r>
            <a:r>
              <a:rPr lang="ar-SA" sz="1600" dirty="0">
                <a:latin typeface="Alexandria" charset="0"/>
                <a:cs typeface="Alexandria" charset="0"/>
              </a:rPr>
              <a:t> الإلكتروني، وهو مجاني حاليًا ومفتوح المصدر ومصمم للاستخدام المجتمعي.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reenshot of a book&#10;&#10;Description automatically generated">
            <a:extLst>
              <a:ext uri="{FF2B5EF4-FFF2-40B4-BE49-F238E27FC236}">
                <a16:creationId xmlns:a16="http://schemas.microsoft.com/office/drawing/2014/main" id="{ABCD4F54-ABA6-CE0C-F5C1-1F3F8DA571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436" y="1846623"/>
            <a:ext cx="4109193" cy="4030069"/>
          </a:xfrm>
          <a:prstGeom prst="rect">
            <a:avLst/>
          </a:prstGeom>
        </p:spPr>
      </p:pic>
    </p:spTree>
    <p:extLst>
      <p:ext uri="{BB962C8B-B14F-4D97-AF65-F5344CB8AC3E}">
        <p14:creationId xmlns:p14="http://schemas.microsoft.com/office/powerpoint/2010/main" val="903914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516244" y="1940907"/>
            <a:ext cx="6733449" cy="2922660"/>
          </a:xfrm>
          <a:prstGeom prst="rect">
            <a:avLst/>
          </a:prstGeom>
          <a:noFill/>
        </p:spPr>
        <p:txBody>
          <a:bodyPr wrap="square" rtlCol="0">
            <a:spAutoFit/>
          </a:bodyPr>
          <a:lstStyle/>
          <a:p>
            <a:pPr algn="just" defTabSz="914400" rtl="1" eaLnBrk="1" latinLnBrk="0" hangingPunct="1">
              <a:lnSpc>
                <a:spcPts val="2500"/>
              </a:lnSpc>
              <a:spcBef>
                <a:spcPts val="1200"/>
              </a:spcBef>
            </a:pPr>
            <a:r>
              <a:rPr lang="en-US" sz="1600" b="1" dirty="0">
                <a:solidFill>
                  <a:srgbClr val="C00000"/>
                </a:solidFill>
                <a:latin typeface="Alexandria" charset="0"/>
                <a:cs typeface="Alexandria" charset="0"/>
              </a:rPr>
              <a:t>6</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جاسبر</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آرت</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Jasper Art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https://www.jasper.ai/art</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https://www.jasper.ai/art</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err="1">
                <a:latin typeface="Alexandria" charset="0"/>
                <a:cs typeface="Alexandria" charset="0"/>
              </a:rPr>
              <a:t>جاسبر</a:t>
            </a:r>
            <a:r>
              <a:rPr lang="ar-SA" sz="1600" dirty="0">
                <a:latin typeface="Alexandria" charset="0"/>
                <a:cs typeface="Alexandria" charset="0"/>
              </a:rPr>
              <a:t> </a:t>
            </a:r>
            <a:r>
              <a:rPr lang="en-US" sz="1600" dirty="0">
                <a:latin typeface="Alexandria" charset="0"/>
                <a:cs typeface="Alexandria" charset="0"/>
              </a:rPr>
              <a:t>Jasper Art</a:t>
            </a:r>
            <a:r>
              <a:rPr lang="ar-SA" sz="1600" dirty="0">
                <a:latin typeface="Alexandria" charset="0"/>
                <a:cs typeface="Alexandria" charset="0"/>
              </a:rPr>
              <a:t> هي أداة أطلقتها منصة </a:t>
            </a:r>
            <a:r>
              <a:rPr lang="en-US" sz="1600" dirty="0">
                <a:latin typeface="Alexandria" charset="0"/>
                <a:cs typeface="Alexandria" charset="0"/>
              </a:rPr>
              <a:t>Jasper AI </a:t>
            </a:r>
            <a:r>
              <a:rPr lang="ar-SA" sz="1600" dirty="0">
                <a:latin typeface="Alexandria" charset="0"/>
                <a:cs typeface="Alexandria" charset="0"/>
              </a:rPr>
              <a:t>في العام 2022، وفي وقت قصير اكتسبت شعبية كبيرة. عن طريق هذه الأداة ستتمكن من إنشاء صور وأشكال فنية أخرى في غضون ثوانٍ قليلة.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عبر </a:t>
            </a:r>
            <a:r>
              <a:rPr lang="ar-SA" sz="1600" dirty="0" err="1">
                <a:latin typeface="Alexandria" charset="0"/>
                <a:cs typeface="Alexandria" charset="0"/>
              </a:rPr>
              <a:t>جاسبر</a:t>
            </a:r>
            <a:r>
              <a:rPr lang="ar-SA" sz="1600" dirty="0">
                <a:latin typeface="Alexandria" charset="0"/>
                <a:cs typeface="Alexandria" charset="0"/>
              </a:rPr>
              <a:t> سيتحول كل ما تتخيله إلى حقيقة.. لا تصدق؟ جرب بنفسك!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046DD331-0DF3-0EA4-E130-30C06F012F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6246" y="2218452"/>
            <a:ext cx="3754243" cy="2922659"/>
          </a:xfrm>
          <a:prstGeom prst="rect">
            <a:avLst/>
          </a:prstGeom>
        </p:spPr>
      </p:pic>
    </p:spTree>
    <p:extLst>
      <p:ext uri="{BB962C8B-B14F-4D97-AF65-F5344CB8AC3E}">
        <p14:creationId xmlns:p14="http://schemas.microsoft.com/office/powerpoint/2010/main" val="189792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556141" y="1940907"/>
            <a:ext cx="5693552" cy="308937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7. ستاري إيه </a:t>
            </a:r>
            <a:r>
              <a:rPr lang="ar-SA" sz="1600" b="1" dirty="0" err="1">
                <a:solidFill>
                  <a:srgbClr val="C00000"/>
                </a:solidFill>
                <a:latin typeface="Alexandria" charset="0"/>
                <a:cs typeface="Alexandria" charset="0"/>
              </a:rPr>
              <a:t>آي</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Starry AI </a:t>
            </a: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https://starryai.com</a:t>
            </a:r>
            <a:r>
              <a:rPr lang="ar-SA" sz="1600" dirty="0">
                <a:latin typeface="Alexandria" charset="0"/>
                <a:cs typeface="Alexandria" charset="0"/>
              </a:rPr>
              <a:t>)</a:t>
            </a:r>
            <a:endParaRPr lang="en-US" sz="1600" dirty="0">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a:t>
            </a:r>
            <a:r>
              <a:rPr lang="en-US" sz="1600" dirty="0">
                <a:latin typeface="Alexandria" charset="0"/>
                <a:cs typeface="Alexandria" charset="0"/>
              </a:rPr>
              <a:t>:</a:t>
            </a:r>
            <a:r>
              <a:rPr lang="ar-SA" sz="1600" dirty="0">
                <a:latin typeface="Alexandria" charset="0"/>
                <a:cs typeface="Alexandria" charset="0"/>
              </a:rPr>
              <a:t> (</a:t>
            </a:r>
            <a:r>
              <a:rPr lang="en-US" sz="1600" dirty="0">
                <a:latin typeface="Alexandria" charset="0"/>
                <a:cs typeface="Alexandria" charset="0"/>
                <a:hlinkClick r:id="rId2"/>
              </a:rPr>
              <a:t>https://starryai.com</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ستاري </a:t>
            </a:r>
            <a:r>
              <a:rPr lang="en-US" sz="1600" dirty="0">
                <a:latin typeface="Alexandria" charset="0"/>
                <a:cs typeface="Alexandria" charset="0"/>
              </a:rPr>
              <a:t>Starry AI </a:t>
            </a:r>
            <a:r>
              <a:rPr lang="ar-SA" sz="1600" dirty="0">
                <a:latin typeface="Alexandria" charset="0"/>
                <a:cs typeface="Alexandria" charset="0"/>
              </a:rPr>
              <a:t>هو واحد أفضل تطبيقات إنشاء الصور بالذكاء الاصطناعي. يوفر لكم التطبيق صورًا مميزة بناء على النصوص التي تدخلونها، ويمكنكم تحميله من جوجل بلاي، ومن الآب ستور.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218" name="Picture 2" descr="ai generated images">
            <a:extLst>
              <a:ext uri="{FF2B5EF4-FFF2-40B4-BE49-F238E27FC236}">
                <a16:creationId xmlns:a16="http://schemas.microsoft.com/office/drawing/2014/main" id="{DC5580F7-0D53-0369-DB06-CFCCF8A38A0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953" b="12142"/>
          <a:stretch/>
        </p:blipFill>
        <p:spPr bwMode="auto">
          <a:xfrm>
            <a:off x="717639" y="1975419"/>
            <a:ext cx="4513474" cy="381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674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22291" y="1940907"/>
            <a:ext cx="6227402" cy="3243260"/>
          </a:xfrm>
          <a:prstGeom prst="rect">
            <a:avLst/>
          </a:prstGeom>
          <a:noFill/>
        </p:spPr>
        <p:txBody>
          <a:bodyPr wrap="square" rtlCol="0">
            <a:spAutoFit/>
          </a:bodyPr>
          <a:lstStyle/>
          <a:p>
            <a:pPr algn="just" rtl="1">
              <a:lnSpc>
                <a:spcPts val="2500"/>
              </a:lnSpc>
              <a:spcBef>
                <a:spcPts val="1200"/>
              </a:spcBef>
            </a:pPr>
            <a:r>
              <a:rPr lang="ar-SA" sz="1600" b="1" dirty="0">
                <a:solidFill>
                  <a:srgbClr val="C00000"/>
                </a:solidFill>
                <a:latin typeface="Alexandria" charset="0"/>
                <a:cs typeface="Alexandria" charset="0"/>
              </a:rPr>
              <a:t>8. دريم باي </a:t>
            </a:r>
            <a:r>
              <a:rPr lang="ar-SA" sz="1600" b="1" dirty="0" err="1">
                <a:solidFill>
                  <a:srgbClr val="C00000"/>
                </a:solidFill>
                <a:latin typeface="Alexandria" charset="0"/>
                <a:cs typeface="Alexandria" charset="0"/>
              </a:rPr>
              <a:t>ويمبو</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Dream By Wombo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https://dream.ai</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https://dream.ai</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تتيح لكم أداة </a:t>
            </a:r>
            <a:r>
              <a:rPr lang="en-US" sz="1600" dirty="0">
                <a:latin typeface="Alexandria" charset="0"/>
                <a:cs typeface="Alexandria" charset="0"/>
              </a:rPr>
              <a:t>Dream By Wombo </a:t>
            </a:r>
            <a:r>
              <a:rPr lang="ar-SA" sz="1600" dirty="0">
                <a:latin typeface="Alexandria" charset="0"/>
                <a:cs typeface="Alexandria" charset="0"/>
              </a:rPr>
              <a:t> إنشاء صور بعدد غير محدود ومن دون أي قيود وأي تكلفة! يعني ببساطة هذا هو الخيار الأفضل للأشخاص ذوي الميزانية المحدودة أو الصحفيين الذين لا يزالون في طور التعلم.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ويمكنكم تحميله من جوجل بلاي، ومن الآب ستور.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42" name="Picture 2">
            <a:extLst>
              <a:ext uri="{FF2B5EF4-FFF2-40B4-BE49-F238E27FC236}">
                <a16:creationId xmlns:a16="http://schemas.microsoft.com/office/drawing/2014/main" id="{87D1A2A7-8924-D4E0-C477-918B3EADC5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935" y="1808136"/>
            <a:ext cx="4157904" cy="4109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928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616605" y="1885152"/>
            <a:ext cx="6633088"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9. نايت كافيه - </a:t>
            </a:r>
            <a:r>
              <a:rPr lang="en-US" sz="1600" b="1" dirty="0" err="1">
                <a:solidFill>
                  <a:srgbClr val="C00000"/>
                </a:solidFill>
                <a:latin typeface="Alexandria" charset="0"/>
                <a:cs typeface="Alexandria" charset="0"/>
              </a:rPr>
              <a:t>Nightcafe</a:t>
            </a:r>
            <a:r>
              <a:rPr lang="en-US" sz="1600" b="1" dirty="0">
                <a:solidFill>
                  <a:srgbClr val="C00000"/>
                </a:solidFill>
                <a:latin typeface="Alexandria" charset="0"/>
                <a:cs typeface="Alexandria" charset="0"/>
              </a:rPr>
              <a:t>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https://creator.nightcafe.studio</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3"/>
              </a:rPr>
              <a:t>https://creator.nightcafe.studio/creation/vcJdgVUOiU0k6eH2djjR</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نايت كافيه </a:t>
            </a:r>
            <a:r>
              <a:rPr lang="en-US" sz="1600" dirty="0" err="1">
                <a:latin typeface="Alexandria" charset="0"/>
                <a:cs typeface="Alexandria" charset="0"/>
              </a:rPr>
              <a:t>Nightcafe</a:t>
            </a:r>
            <a:r>
              <a:rPr lang="en-US" sz="1600" dirty="0">
                <a:latin typeface="Alexandria" charset="0"/>
                <a:cs typeface="Alexandria" charset="0"/>
              </a:rPr>
              <a:t> </a:t>
            </a:r>
            <a:r>
              <a:rPr lang="ar-SA" sz="1600" dirty="0">
                <a:latin typeface="Alexandria" charset="0"/>
                <a:cs typeface="Alexandria" charset="0"/>
              </a:rPr>
              <a:t> هو أداة أخرى تتيح لكم تحويل النص إلى صورة بالذكاء الاصطناعي، عن طريقها ستحصلون على صور أصلية ومبتكرة بكلمات بسيطة.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لكن الصور ليست كل شيء، فعن طريق نفس الأداة يمكنكم إنشاء فن رقمي متعدد الاستخدامات مثل اللوحات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reenshot of a video game&#10;&#10;Description automatically generated">
            <a:extLst>
              <a:ext uri="{FF2B5EF4-FFF2-40B4-BE49-F238E27FC236}">
                <a16:creationId xmlns:a16="http://schemas.microsoft.com/office/drawing/2014/main" id="{B6B3287E-0DD9-4AC7-02B8-66A557AA2C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1748" y="2334373"/>
            <a:ext cx="3824496" cy="2932294"/>
          </a:xfrm>
          <a:prstGeom prst="rect">
            <a:avLst/>
          </a:prstGeom>
        </p:spPr>
      </p:pic>
    </p:spTree>
    <p:extLst>
      <p:ext uri="{BB962C8B-B14F-4D97-AF65-F5344CB8AC3E}">
        <p14:creationId xmlns:p14="http://schemas.microsoft.com/office/powerpoint/2010/main" val="2424074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108901" y="1940907"/>
            <a:ext cx="6140792" cy="308937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10. </a:t>
            </a:r>
            <a:r>
              <a:rPr lang="ar-SA" sz="1600" b="1" dirty="0" err="1">
                <a:solidFill>
                  <a:srgbClr val="C00000"/>
                </a:solidFill>
                <a:latin typeface="Alexandria" charset="0"/>
                <a:cs typeface="Alexandria" charset="0"/>
              </a:rPr>
              <a:t>سينثيسيس</a:t>
            </a:r>
            <a:r>
              <a:rPr lang="ar-SA" sz="1600" b="1" dirty="0">
                <a:solidFill>
                  <a:srgbClr val="C00000"/>
                </a:solidFill>
                <a:latin typeface="Alexandria" charset="0"/>
                <a:cs typeface="Alexandria" charset="0"/>
              </a:rPr>
              <a:t> إكس - </a:t>
            </a:r>
            <a:r>
              <a:rPr lang="en-US" sz="1600" b="1" dirty="0" err="1">
                <a:solidFill>
                  <a:srgbClr val="C00000"/>
                </a:solidFill>
                <a:latin typeface="Alexandria" charset="0"/>
                <a:cs typeface="Alexandria" charset="0"/>
              </a:rPr>
              <a:t>Synthesys</a:t>
            </a:r>
            <a:r>
              <a:rPr lang="en-US" sz="1600" b="1" dirty="0">
                <a:solidFill>
                  <a:srgbClr val="C00000"/>
                </a:solidFill>
                <a:latin typeface="Alexandria" charset="0"/>
                <a:cs typeface="Alexandria" charset="0"/>
              </a:rPr>
              <a:t> X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https://synthesys.io/x/</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https://synthesys.io/x/</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err="1">
                <a:latin typeface="Alexandria" charset="0"/>
                <a:cs typeface="Alexandria" charset="0"/>
              </a:rPr>
              <a:t>سينثيسيس</a:t>
            </a:r>
            <a:r>
              <a:rPr lang="ar-SA" sz="1600" dirty="0">
                <a:latin typeface="Alexandria" charset="0"/>
                <a:cs typeface="Alexandria" charset="0"/>
              </a:rPr>
              <a:t> إكس </a:t>
            </a:r>
            <a:r>
              <a:rPr lang="en-US" sz="1600" dirty="0" err="1">
                <a:latin typeface="Alexandria" charset="0"/>
                <a:cs typeface="Alexandria" charset="0"/>
              </a:rPr>
              <a:t>Synthesys</a:t>
            </a:r>
            <a:r>
              <a:rPr lang="en-US" sz="1600" dirty="0">
                <a:latin typeface="Alexandria" charset="0"/>
                <a:cs typeface="Alexandria" charset="0"/>
              </a:rPr>
              <a:t> X </a:t>
            </a:r>
            <a:r>
              <a:rPr lang="ar-SA" sz="1600" dirty="0">
                <a:latin typeface="Alexandria" charset="0"/>
                <a:cs typeface="Alexandria" charset="0"/>
              </a:rPr>
              <a:t> هو منشئ صور </a:t>
            </a:r>
            <a:r>
              <a:rPr lang="en-US" sz="1600" dirty="0">
                <a:latin typeface="Alexandria" charset="0"/>
                <a:cs typeface="Alexandria" charset="0"/>
              </a:rPr>
              <a:t>AI </a:t>
            </a:r>
            <a:r>
              <a:rPr lang="ar-SA" sz="1600" dirty="0">
                <a:latin typeface="Alexandria" charset="0"/>
                <a:cs typeface="Alexandria" charset="0"/>
              </a:rPr>
              <a:t> يعمل كملحق لمتصفح كروم، وباستخدام هذه الأداة ستتمكن من إنشاء نسخ جديدة من أي صورة تجدها مباشرة على الإنترنت، فقط حدد الصورة المطلوبة، واسمح لـ </a:t>
            </a:r>
            <a:r>
              <a:rPr lang="en-US" sz="1600" dirty="0" err="1">
                <a:latin typeface="Alexandria" charset="0"/>
                <a:cs typeface="Alexandria" charset="0"/>
              </a:rPr>
              <a:t>Synthesys</a:t>
            </a:r>
            <a:r>
              <a:rPr lang="en-US" sz="1600" dirty="0">
                <a:latin typeface="Alexandria" charset="0"/>
                <a:cs typeface="Alexandria" charset="0"/>
              </a:rPr>
              <a:t> X </a:t>
            </a:r>
            <a:r>
              <a:rPr lang="ar-SA" sz="1600" dirty="0">
                <a:latin typeface="Alexandria" charset="0"/>
                <a:cs typeface="Alexandria" charset="0"/>
              </a:rPr>
              <a:t> بإنشاء صورة جديدة تمامًا منها.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290" name="Picture 2">
            <a:extLst>
              <a:ext uri="{FF2B5EF4-FFF2-40B4-BE49-F238E27FC236}">
                <a16:creationId xmlns:a16="http://schemas.microsoft.com/office/drawing/2014/main" id="{628880A8-923C-479F-6EE4-F39012E3AC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9849"/>
          <a:stretch/>
        </p:blipFill>
        <p:spPr bwMode="auto">
          <a:xfrm>
            <a:off x="762000" y="1795451"/>
            <a:ext cx="4267200" cy="4182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870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3934" y="838996"/>
            <a:ext cx="7224132" cy="830997"/>
          </a:xfrm>
          <a:prstGeom prst="rect">
            <a:avLst/>
          </a:prstGeom>
          <a:noFill/>
        </p:spPr>
        <p:txBody>
          <a:bodyPr wrap="square" rtlCol="0">
            <a:spAutoFit/>
          </a:bodyPr>
          <a:lstStyle/>
          <a:p>
            <a:pPr marL="0" algn="ctr" defTabSz="914400" rtl="1" eaLnBrk="1" latinLnBrk="0" hangingPunct="1"/>
            <a:r>
              <a:rPr lang="ar-SA" sz="2400" b="1" dirty="0">
                <a:solidFill>
                  <a:srgbClr val="C00000"/>
                </a:solidFill>
                <a:latin typeface="Alexandria" charset="0"/>
                <a:cs typeface="Alexandria" charset="0"/>
              </a:rPr>
              <a:t>نشاط: قراءة تحليلية </a:t>
            </a:r>
          </a:p>
          <a:p>
            <a:pPr marL="0" algn="ctr" defTabSz="914400" rtl="1" eaLnBrk="1" latinLnBrk="0" hangingPunct="1"/>
            <a:r>
              <a:rPr lang="ar-SA" sz="2400" b="1" dirty="0">
                <a:solidFill>
                  <a:srgbClr val="C00000"/>
                </a:solidFill>
                <a:latin typeface="Alexandria" charset="0"/>
                <a:cs typeface="Alexandria" charset="0"/>
              </a:rPr>
              <a:t>كيف يدعم الذكاء الاصطناعي عمل الصحفيين؟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2092881"/>
          </a:xfrm>
          <a:prstGeom prst="rect">
            <a:avLst/>
          </a:prstGeom>
          <a:noFill/>
        </p:spPr>
        <p:txBody>
          <a:bodyPr wrap="square" rtlCol="0">
            <a:spAutoFit/>
          </a:bodyPr>
          <a:lstStyle/>
          <a:p>
            <a:pPr algn="just" defTabSz="914400" rtl="1" eaLnBrk="1" latinLnBrk="0" hangingPunct="1">
              <a:spcBef>
                <a:spcPts val="1200"/>
              </a:spcBef>
            </a:pPr>
            <a:r>
              <a:rPr lang="ar-SA" sz="2000" b="1" dirty="0">
                <a:solidFill>
                  <a:srgbClr val="00AEEF"/>
                </a:solidFill>
                <a:latin typeface="Alexandria" charset="0"/>
                <a:cs typeface="Alexandria" charset="0"/>
              </a:rPr>
              <a:t>قم بقراءة هذا الموضوع عن كيفية مساعدة الذكاء الاصطناعي الصحفيين في أداء عملهم.</a:t>
            </a:r>
          </a:p>
          <a:p>
            <a:pPr algn="ctr" defTabSz="914400" rtl="1" eaLnBrk="1" latinLnBrk="0" hangingPunct="1">
              <a:spcBef>
                <a:spcPts val="1200"/>
              </a:spcBef>
            </a:pPr>
            <a:r>
              <a:rPr lang="ar-SA" sz="2000" b="1" dirty="0">
                <a:solidFill>
                  <a:srgbClr val="00AEEF"/>
                </a:solidFill>
                <a:latin typeface="Alexandria" charset="0"/>
                <a:cs typeface="Alexandria" charset="0"/>
              </a:rPr>
              <a:t>من خلال الرابط التالي</a:t>
            </a:r>
          </a:p>
          <a:p>
            <a:pPr algn="ctr" defTabSz="914400" rtl="1" eaLnBrk="1" latinLnBrk="0" hangingPunct="1">
              <a:spcBef>
                <a:spcPts val="1200"/>
              </a:spcBef>
            </a:pPr>
            <a:endParaRPr lang="ar-SA" sz="2000" b="1" dirty="0">
              <a:solidFill>
                <a:srgbClr val="00AEEF"/>
              </a:solidFill>
              <a:latin typeface="Alexandria" charset="0"/>
              <a:cs typeface="Alexandria" charset="0"/>
            </a:endParaRPr>
          </a:p>
          <a:p>
            <a:pPr algn="ctr" defTabSz="914400" rtl="1" eaLnBrk="1" latinLnBrk="0" hangingPunct="1">
              <a:spcBef>
                <a:spcPts val="1200"/>
              </a:spcBef>
            </a:pPr>
            <a:r>
              <a:rPr lang="en-US" sz="2000" b="1" dirty="0">
                <a:solidFill>
                  <a:srgbClr val="00AEEF"/>
                </a:solidFill>
                <a:latin typeface="Alexandria" charset="0"/>
                <a:cs typeface="Alexandria" charset="0"/>
                <a:hlinkClick r:id="rId2"/>
              </a:rPr>
              <a:t>https://almethaq-sy.org/?p=5034</a:t>
            </a:r>
            <a:endParaRPr lang="ar-SA"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746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679901" y="1795943"/>
            <a:ext cx="7569791" cy="4211346"/>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chemeClr val="accent1"/>
                </a:solidFill>
                <a:latin typeface="Alexandria" charset="0"/>
                <a:cs typeface="Alexandria" charset="0"/>
              </a:rPr>
              <a:t>خطوات لاكتشاف الصور المعدّلة والتحقق من المزيّفة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الوقت الذي يزداد فيه تدفق المعلومات الخاطئة والمضللة، إضافةً الى الصور المعدلة، توجد موارد وطرق يتعرف من خلالها الصحفي إذا ما تمّ التلاعب بالصورة، ويكشف إذا كانت حقيقية أم مزيفة.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وتتمثل الخطوات التي يمكن على الصحفي أن يكشف التضليل من خلالها، بما يلي:</a:t>
            </a:r>
          </a:p>
          <a:p>
            <a:pPr algn="just" defTabSz="914400" rtl="1" eaLnBrk="1" latinLnBrk="0" hangingPunct="1">
              <a:lnSpc>
                <a:spcPts val="2500"/>
              </a:lnSpc>
              <a:spcBef>
                <a:spcPts val="1200"/>
              </a:spcBef>
            </a:pPr>
            <a:r>
              <a:rPr lang="ar-SA" dirty="0">
                <a:solidFill>
                  <a:srgbClr val="C00000"/>
                </a:solidFill>
                <a:latin typeface="Alexandria" charset="0"/>
                <a:cs typeface="Alexandria" charset="0"/>
              </a:rPr>
              <a:t>1. ألق نظرة على الصورة.</a:t>
            </a:r>
            <a:endParaRPr lang="ar-SA" dirty="0">
              <a:latin typeface="Alexandria" charset="0"/>
              <a:cs typeface="Alexandria" charset="0"/>
            </a:endParaRPr>
          </a:p>
          <a:p>
            <a:pPr marL="342900" indent="-34290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قبل استخدام أي أداة، راقب العلامات الحمراء، ففي بعض الأحيان، يكون من السهل اكتشاف علامات واضحة عن التلاعب بالصور، ومنها أيضًا عملية قص غريبة في الصورة. كذلك يمكنك تكبير الصورة للتحقق من الأخطاء الطفيفة التي ربما تكون قد فاتتك.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458" name="Picture 2" descr="6 Tips to Spot a Fake Image and Not Let Photoshoppers Fool You / Bright Side">
            <a:extLst>
              <a:ext uri="{FF2B5EF4-FFF2-40B4-BE49-F238E27FC236}">
                <a16:creationId xmlns:a16="http://schemas.microsoft.com/office/drawing/2014/main" id="{1FB1D57F-E659-6639-2165-8733814EF6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58317"/>
            <a:ext cx="2815785" cy="2392357"/>
          </a:xfrm>
          <a:prstGeom prst="rect">
            <a:avLst/>
          </a:prstGeom>
          <a:noFill/>
          <a:extLst>
            <a:ext uri="{909E8E84-426E-40DD-AFC4-6F175D3DCCD1}">
              <a14:hiddenFill xmlns:a14="http://schemas.microsoft.com/office/drawing/2010/main">
                <a:solidFill>
                  <a:srgbClr val="FFFFFF"/>
                </a:solidFill>
              </a14:hiddenFill>
            </a:ext>
          </a:extLst>
        </p:spPr>
      </p:pic>
      <p:sp>
        <p:nvSpPr>
          <p:cNvPr id="7" name="Up Arrow 6">
            <a:extLst>
              <a:ext uri="{FF2B5EF4-FFF2-40B4-BE49-F238E27FC236}">
                <a16:creationId xmlns:a16="http://schemas.microsoft.com/office/drawing/2014/main" id="{FEA33417-66AB-FFEE-8ADB-840BD15BE69E}"/>
              </a:ext>
            </a:extLst>
          </p:cNvPr>
          <p:cNvSpPr/>
          <p:nvPr/>
        </p:nvSpPr>
        <p:spPr>
          <a:xfrm rot="18115106">
            <a:off x="1621121" y="3741658"/>
            <a:ext cx="1245663" cy="2235070"/>
          </a:xfrm>
          <a:prstGeom prst="upArrow">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033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958683" y="1773642"/>
            <a:ext cx="7291010" cy="413453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2. حدد مصدر الصورة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عند النظر إلى الصورة التي تشك في أنها قد تكون مضللة أو معدلة، </a:t>
            </a:r>
            <a:r>
              <a:rPr lang="ar-SA" sz="1400" dirty="0" err="1">
                <a:latin typeface="Alexandria" charset="0"/>
                <a:cs typeface="Alexandria" charset="0"/>
              </a:rPr>
              <a:t>إسأل</a:t>
            </a:r>
            <a:r>
              <a:rPr lang="ar-SA" sz="1400" dirty="0">
                <a:latin typeface="Alexandria" charset="0"/>
                <a:cs typeface="Alexandria" charset="0"/>
              </a:rPr>
              <a:t> نفسك عن مصدرها، ومعرفة ما إذا كانت هناك وكالات أخبار أخرى قد نشرتها.</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ومن الصور التي تم التحقق من مصدرها، كانت واحدة تُظهر سمكة قرش تسبح في طريق سريع بعد إعصار، فبحسب </a:t>
            </a:r>
            <a:r>
              <a:rPr lang="ar-SA" sz="1400" dirty="0">
                <a:solidFill>
                  <a:srgbClr val="C00000"/>
                </a:solidFill>
                <a:latin typeface="Alexandria" charset="0"/>
                <a:cs typeface="Alexandria" charset="0"/>
              </a:rPr>
              <a:t>موقع "سنوبس" الشهير للتحقق من صحة الأخبار</a:t>
            </a:r>
            <a:r>
              <a:rPr lang="ar-SA" sz="1400" dirty="0">
                <a:latin typeface="Alexandria" charset="0"/>
                <a:cs typeface="Alexandria" charset="0"/>
              </a:rPr>
              <a:t>، تم نشر هذه الصورة على أنها تظهر شارعًا في بورتوريكو بعدما ضربها إعصار في أغسطس/آب 2011. قد يبدو الأمر مخيفًا للوهلة الأولى، ولكن تحميل أو نسخ عنوان </a:t>
            </a:r>
            <a:r>
              <a:rPr lang="en-US" sz="1400" dirty="0">
                <a:latin typeface="Alexandria" charset="0"/>
                <a:cs typeface="Alexandria" charset="0"/>
              </a:rPr>
              <a:t>URL </a:t>
            </a:r>
            <a:r>
              <a:rPr lang="ar-SA" sz="1400" dirty="0">
                <a:latin typeface="Alexandria" charset="0"/>
                <a:cs typeface="Alexandria" charset="0"/>
              </a:rPr>
              <a:t>الخاص بالصورة في </a:t>
            </a:r>
            <a:r>
              <a:rPr lang="en-US" sz="1400" dirty="0">
                <a:solidFill>
                  <a:srgbClr val="C00000"/>
                </a:solidFill>
                <a:latin typeface="Alexandria" charset="0"/>
                <a:cs typeface="Alexandria" charset="0"/>
              </a:rPr>
              <a:t>Google Reverse Image Search </a:t>
            </a:r>
            <a:r>
              <a:rPr lang="ar-SA" sz="1400" dirty="0">
                <a:solidFill>
                  <a:srgbClr val="C00000"/>
                </a:solidFill>
                <a:latin typeface="Alexandria" charset="0"/>
                <a:cs typeface="Alexandria" charset="0"/>
              </a:rPr>
              <a:t> </a:t>
            </a:r>
            <a:r>
              <a:rPr lang="ar-SA" sz="1400" dirty="0">
                <a:latin typeface="Alexandria" charset="0"/>
                <a:cs typeface="Alexandria" charset="0"/>
              </a:rPr>
              <a:t>أو </a:t>
            </a:r>
            <a:r>
              <a:rPr lang="en-US" sz="1400" dirty="0" err="1">
                <a:solidFill>
                  <a:srgbClr val="C00000"/>
                </a:solidFill>
                <a:latin typeface="Alexandria" charset="0"/>
                <a:cs typeface="Alexandria" charset="0"/>
              </a:rPr>
              <a:t>TinEye</a:t>
            </a:r>
            <a:r>
              <a:rPr lang="ar-SA" sz="1400" dirty="0">
                <a:latin typeface="Alexandria" charset="0"/>
                <a:cs typeface="Alexandria" charset="0"/>
              </a:rPr>
              <a:t> سيوضح لك أنه تم تداولها على نطاق واسع لسنوات، إذ نُشرت مع كل كارثة طبيعية متعلقة بالمياه في الولايات المتحدة.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 ويظهر موقع </a:t>
            </a:r>
            <a:r>
              <a:rPr lang="en-US" sz="1400" dirty="0" err="1">
                <a:solidFill>
                  <a:srgbClr val="C00000"/>
                </a:solidFill>
                <a:latin typeface="Alexandria" charset="0"/>
                <a:cs typeface="Alexandria" charset="0"/>
              </a:rPr>
              <a:t>Tineye</a:t>
            </a:r>
            <a:r>
              <a:rPr lang="en-US" sz="1400" dirty="0">
                <a:solidFill>
                  <a:srgbClr val="C00000"/>
                </a:solidFill>
                <a:latin typeface="Alexandria" charset="0"/>
                <a:cs typeface="Alexandria" charset="0"/>
              </a:rPr>
              <a:t>  932 </a:t>
            </a:r>
            <a:r>
              <a:rPr lang="ar-SA" sz="1400" dirty="0">
                <a:solidFill>
                  <a:srgbClr val="C00000"/>
                </a:solidFill>
                <a:latin typeface="Alexandria" charset="0"/>
                <a:cs typeface="Alexandria" charset="0"/>
              </a:rPr>
              <a:t> </a:t>
            </a:r>
            <a:r>
              <a:rPr lang="ar-SA" sz="1400" dirty="0">
                <a:latin typeface="Alexandria" charset="0"/>
                <a:cs typeface="Alexandria" charset="0"/>
              </a:rPr>
              <a:t>نتيجة من 13 سبتمبر/أيلول 2011 إلى 13 مارس/ آذار 2019، وبرأي "سنوبس" فهذه </a:t>
            </a:r>
            <a:r>
              <a:rPr lang="ar-SA" sz="1400" dirty="0">
                <a:solidFill>
                  <a:srgbClr val="C00000"/>
                </a:solidFill>
                <a:latin typeface="Alexandria" charset="0"/>
                <a:cs typeface="Alexandria" charset="0"/>
              </a:rPr>
              <a:t>الصورة هي عبارة عن "خدعة رقمية" </a:t>
            </a:r>
            <a:r>
              <a:rPr lang="ar-SA" sz="1400" dirty="0">
                <a:latin typeface="Alexandria" charset="0"/>
                <a:cs typeface="Alexandria" charset="0"/>
              </a:rPr>
              <a:t>تم خلالها جمع صورة لشارع غمرته المياه وصورة أخرى تعود لعام 2005 لسمكة القرش الأبيض.</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shark swimming in a river&#10;&#10;Description automatically generated">
            <a:extLst>
              <a:ext uri="{FF2B5EF4-FFF2-40B4-BE49-F238E27FC236}">
                <a16:creationId xmlns:a16="http://schemas.microsoft.com/office/drawing/2014/main" id="{2A893A51-008A-EA03-C1D0-CA49537B69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507" y="2388683"/>
            <a:ext cx="3151013" cy="2138717"/>
          </a:xfrm>
          <a:prstGeom prst="rect">
            <a:avLst/>
          </a:prstGeom>
        </p:spPr>
      </p:pic>
      <p:sp>
        <p:nvSpPr>
          <p:cNvPr id="11" name="Up Arrow 10">
            <a:extLst>
              <a:ext uri="{FF2B5EF4-FFF2-40B4-BE49-F238E27FC236}">
                <a16:creationId xmlns:a16="http://schemas.microsoft.com/office/drawing/2014/main" id="{7BB286DB-CA14-0E9B-ADAC-CEEBDF0EB90A}"/>
              </a:ext>
            </a:extLst>
          </p:cNvPr>
          <p:cNvSpPr/>
          <p:nvPr/>
        </p:nvSpPr>
        <p:spPr>
          <a:xfrm rot="18115106">
            <a:off x="2407758" y="3760838"/>
            <a:ext cx="1070132" cy="1929319"/>
          </a:xfrm>
          <a:prstGeom prst="upArrow">
            <a:avLst/>
          </a:prstGeom>
          <a:solidFill>
            <a:srgbClr val="00AEE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4977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868560" y="1784793"/>
            <a:ext cx="5381133" cy="421788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هل أزعجتك الصورة أو أخافتك؟ ما هو الانطباع الذي تتركه هذه الصورة؟ بماذا تجعلك تشعر؟ هل تبدو موثوقة أم لا؟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توازيًا تعدّ العاطفة من السمات المميزة للتصوير الصحفي ذات الجودة العالية، ويتحدث الصحفيون المشهورون أمثال </a:t>
            </a:r>
            <a:r>
              <a:rPr lang="ar-SA" sz="1600" dirty="0">
                <a:solidFill>
                  <a:srgbClr val="C00000"/>
                </a:solidFill>
                <a:latin typeface="Alexandria" charset="0"/>
                <a:cs typeface="Alexandria" charset="0"/>
              </a:rPr>
              <a:t>إدي </a:t>
            </a:r>
            <a:r>
              <a:rPr lang="ar-SA" sz="1600" dirty="0" err="1">
                <a:solidFill>
                  <a:srgbClr val="C00000"/>
                </a:solidFill>
                <a:latin typeface="Alexandria" charset="0"/>
                <a:cs typeface="Alexandria" charset="0"/>
              </a:rPr>
              <a:t>أدامز</a:t>
            </a:r>
            <a:r>
              <a:rPr lang="ar-SA" sz="1600" dirty="0">
                <a:solidFill>
                  <a:srgbClr val="C00000"/>
                </a:solidFill>
                <a:latin typeface="Alexandria" charset="0"/>
                <a:cs typeface="Alexandria" charset="0"/>
              </a:rPr>
              <a:t> </a:t>
            </a:r>
            <a:r>
              <a:rPr lang="ar-SA" sz="1600" dirty="0">
                <a:latin typeface="Alexandria" charset="0"/>
                <a:cs typeface="Alexandria" charset="0"/>
              </a:rPr>
              <a:t>كيف يمكن للصور الرائعة أن تؤثر بك.</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جانبه، كتب </a:t>
            </a:r>
            <a:r>
              <a:rPr lang="ar-SA" sz="1600" dirty="0">
                <a:solidFill>
                  <a:srgbClr val="C00000"/>
                </a:solidFill>
                <a:latin typeface="Alexandria" charset="0"/>
                <a:cs typeface="Alexandria" charset="0"/>
              </a:rPr>
              <a:t>إريك </a:t>
            </a:r>
            <a:r>
              <a:rPr lang="ar-SA" sz="1600" dirty="0" err="1">
                <a:solidFill>
                  <a:srgbClr val="C00000"/>
                </a:solidFill>
                <a:latin typeface="Alexandria" charset="0"/>
                <a:cs typeface="Alexandria" charset="0"/>
              </a:rPr>
              <a:t>كليمونس</a:t>
            </a:r>
            <a:r>
              <a:rPr lang="ar-SA" sz="1600" dirty="0">
                <a:solidFill>
                  <a:srgbClr val="C00000"/>
                </a:solidFill>
                <a:latin typeface="Alexandria" charset="0"/>
                <a:cs typeface="Alexandria" charset="0"/>
              </a:rPr>
              <a:t> </a:t>
            </a:r>
            <a:r>
              <a:rPr lang="ar-SA" sz="1600" dirty="0">
                <a:latin typeface="Alexandria" charset="0"/>
                <a:cs typeface="Alexandria" charset="0"/>
              </a:rPr>
              <a:t>من كلية وارتون بجامعة بنسلفانيا أن المعلومات الخاطئة، وخصوصًا الأخبار المزيفة "يتم إعدادها بشكل فردي لكل مجموعة من القراء، لتعطي صدى لديهم وتنتج أقوى استجابة عاطفية ممكنة".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mputer screen shot of a cartoon robot&#10;&#10;Description automatically generated">
            <a:extLst>
              <a:ext uri="{FF2B5EF4-FFF2-40B4-BE49-F238E27FC236}">
                <a16:creationId xmlns:a16="http://schemas.microsoft.com/office/drawing/2014/main" id="{EB9AA2B9-FA71-71E2-BFE0-A6A028D1F8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336" y="1863890"/>
            <a:ext cx="5092147" cy="4058713"/>
          </a:xfrm>
          <a:prstGeom prst="rect">
            <a:avLst/>
          </a:prstGeom>
        </p:spPr>
      </p:pic>
    </p:spTree>
    <p:extLst>
      <p:ext uri="{BB962C8B-B14F-4D97-AF65-F5344CB8AC3E}">
        <p14:creationId xmlns:p14="http://schemas.microsoft.com/office/powerpoint/2010/main" val="358334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2566465" y="1784793"/>
            <a:ext cx="8683227" cy="4211474"/>
          </a:xfrm>
          <a:prstGeom prst="rect">
            <a:avLst/>
          </a:prstGeom>
          <a:noFill/>
        </p:spPr>
        <p:txBody>
          <a:bodyPr wrap="square" rtlCol="0">
            <a:spAutoFit/>
          </a:bodyPr>
          <a:lstStyle/>
          <a:p>
            <a:pPr algn="just" defTabSz="914400" rtl="1" eaLnBrk="1" latinLnBrk="0" hangingPunct="1">
              <a:lnSpc>
                <a:spcPts val="2500"/>
              </a:lnSpc>
              <a:spcBef>
                <a:spcPts val="600"/>
              </a:spcBef>
            </a:pPr>
            <a:r>
              <a:rPr lang="ar-SA" b="1" dirty="0">
                <a:solidFill>
                  <a:srgbClr val="C00000"/>
                </a:solidFill>
                <a:latin typeface="Alexandria" charset="0"/>
                <a:cs typeface="Alexandria" charset="0"/>
              </a:rPr>
              <a:t>3. تحليل الصورة بأدوات متطورة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هل تريد التحقق من علامات التعديل التي لا تظهر للعين المجردة على الفور؟ انسخ والصق عنوان </a:t>
            </a:r>
            <a:r>
              <a:rPr lang="en-US" sz="1400" dirty="0">
                <a:latin typeface="Alexandria" charset="0"/>
                <a:cs typeface="Alexandria" charset="0"/>
              </a:rPr>
              <a:t>URL </a:t>
            </a:r>
            <a:r>
              <a:rPr lang="ar-SA" sz="1400" dirty="0">
                <a:latin typeface="Alexandria" charset="0"/>
                <a:cs typeface="Alexandria" charset="0"/>
              </a:rPr>
              <a:t> التابع للصورة في</a:t>
            </a:r>
            <a:r>
              <a:rPr lang="en-US" sz="1400" dirty="0" err="1">
                <a:solidFill>
                  <a:srgbClr val="C00000"/>
                </a:solidFill>
                <a:latin typeface="Alexandria" charset="0"/>
                <a:cs typeface="Alexandria" charset="0"/>
              </a:rPr>
              <a:t>FotoForensics</a:t>
            </a:r>
            <a:r>
              <a:rPr lang="en-US" sz="1400" dirty="0">
                <a:latin typeface="Alexandria" charset="0"/>
                <a:cs typeface="Alexandria" charset="0"/>
              </a:rPr>
              <a:t> </a:t>
            </a:r>
            <a:r>
              <a:rPr lang="ar-SA" sz="1400" dirty="0">
                <a:latin typeface="Alexandria" charset="0"/>
                <a:cs typeface="Alexandria" charset="0"/>
              </a:rPr>
              <a:t> الذي يمكنه تحديد وحدات "البيكسل" المخفية وتحليل مستوى الخطأ. على الرغم من أنه لا ينص صراحةً على ما إذا كانت الصورة حقيقية أو مزيفة، إلا أنه يسمح لك بمشاهدة الصورة بطريقة جديدة تمامًا تسهل اكتشاف الأخطاء.</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هل تم التقاط الصورة أو الفيديو في الخارج؟ هل تعرف متى وأين تم التقاطه؟ إذا يمكنك تجربة استخدام </a:t>
            </a:r>
            <a:r>
              <a:rPr lang="en-US" sz="1400" dirty="0" err="1">
                <a:solidFill>
                  <a:srgbClr val="C00000"/>
                </a:solidFill>
                <a:latin typeface="Alexandria" charset="0"/>
                <a:cs typeface="Alexandria" charset="0"/>
              </a:rPr>
              <a:t>SunCalc</a:t>
            </a:r>
            <a:r>
              <a:rPr lang="en-US" sz="1400" dirty="0">
                <a:latin typeface="Alexandria" charset="0"/>
                <a:cs typeface="Alexandria" charset="0"/>
              </a:rPr>
              <a:t> </a:t>
            </a:r>
            <a:r>
              <a:rPr lang="ar-SA" sz="1400" dirty="0">
                <a:latin typeface="Alexandria" charset="0"/>
                <a:cs typeface="Alexandria" charset="0"/>
              </a:rPr>
              <a:t> الذي يوضح حركة الشمس على مدار اليوم على الخريطة.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كذلك يمكنك تحليل مصادر الضوء، وسوف يعلمك هذا "فضح التلاعب بالصور من خلال الظلال المتناقضة".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 وهناك عدد من المواقع التي يمكن أن تساعدك في التعرف على الصور المزيفة، ولذلك يمكنك إضافة </a:t>
            </a:r>
            <a:r>
              <a:rPr lang="en-US" sz="1400" b="1" dirty="0" err="1">
                <a:solidFill>
                  <a:srgbClr val="C00000"/>
                </a:solidFill>
                <a:latin typeface="Alexandria" charset="0"/>
                <a:cs typeface="Alexandria" charset="0"/>
              </a:rPr>
              <a:t>InVID</a:t>
            </a:r>
            <a:r>
              <a:rPr lang="en-US" sz="1400" dirty="0">
                <a:latin typeface="Alexandria" charset="0"/>
                <a:cs typeface="Alexandria" charset="0"/>
              </a:rPr>
              <a:t> </a:t>
            </a:r>
            <a:r>
              <a:rPr lang="ar-SA" sz="1400" dirty="0">
                <a:latin typeface="Alexandria" charset="0"/>
                <a:cs typeface="Alexandria" charset="0"/>
              </a:rPr>
              <a:t> إلى متصفحك لتوفير الوقت والتمكن من التحقق من الوقائع، فهو يكشف الأخبار المزيفة ويتحقق من مقاطع الفيديو والصور حتى لا تضطر إلى قضاء الكثير من الوقت في فحص المحتويات الإعلامية التي تراها.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screenshot of a phone&#10;&#10;Description automatically generated">
            <a:extLst>
              <a:ext uri="{FF2B5EF4-FFF2-40B4-BE49-F238E27FC236}">
                <a16:creationId xmlns:a16="http://schemas.microsoft.com/office/drawing/2014/main" id="{F9C3ADED-8CE8-6DBB-008F-F32F6EE069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396" y="2310643"/>
            <a:ext cx="1804465" cy="3398782"/>
          </a:xfrm>
          <a:prstGeom prst="rect">
            <a:avLst/>
          </a:prstGeom>
        </p:spPr>
      </p:pic>
    </p:spTree>
    <p:extLst>
      <p:ext uri="{BB962C8B-B14F-4D97-AF65-F5344CB8AC3E}">
        <p14:creationId xmlns:p14="http://schemas.microsoft.com/office/powerpoint/2010/main" val="4146610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506246" y="807197"/>
            <a:ext cx="5179509" cy="830997"/>
          </a:xfrm>
          <a:prstGeom prst="rect">
            <a:avLst/>
          </a:prstGeom>
          <a:noFill/>
        </p:spPr>
        <p:txBody>
          <a:bodyPr wrap="square" rtlCol="0">
            <a:spAutoFit/>
          </a:bodyPr>
          <a:lstStyle/>
          <a:p>
            <a:pPr marL="0" algn="ctr" defTabSz="914400" rtl="1" eaLnBrk="1" latinLnBrk="0" hangingPunct="1"/>
            <a:r>
              <a:rPr lang="ar-SA" sz="2400" b="1" dirty="0">
                <a:solidFill>
                  <a:srgbClr val="C00000"/>
                </a:solidFill>
                <a:latin typeface="Alexandria" charset="0"/>
                <a:cs typeface="Alexandria" charset="0"/>
              </a:rPr>
              <a:t>نشاط: قراءة تحليلية </a:t>
            </a:r>
          </a:p>
          <a:p>
            <a:pPr marL="0" algn="ctr" defTabSz="914400" rtl="1" eaLnBrk="1" latinLnBrk="0" hangingPunct="1"/>
            <a:r>
              <a:rPr lang="ar-SA" sz="2400" b="1" dirty="0">
                <a:solidFill>
                  <a:srgbClr val="C00000"/>
                </a:solidFill>
                <a:latin typeface="Alexandria" charset="0"/>
                <a:cs typeface="Alexandria" charset="0"/>
              </a:rPr>
              <a:t>لدليل </a:t>
            </a:r>
            <a:r>
              <a:rPr lang="en-US" sz="2400" b="1" dirty="0">
                <a:solidFill>
                  <a:srgbClr val="C00000"/>
                </a:solidFill>
                <a:latin typeface="Alexandria" charset="0"/>
                <a:cs typeface="Alexandria" charset="0"/>
              </a:rPr>
              <a:t>BBC</a:t>
            </a:r>
            <a:r>
              <a:rPr lang="ar-SA" sz="2400" b="1" dirty="0">
                <a:solidFill>
                  <a:srgbClr val="C00000"/>
                </a:solidFill>
                <a:latin typeface="Alexandria" charset="0"/>
                <a:cs typeface="Alexandria" charset="0"/>
              </a:rPr>
              <a:t> لكشف الصور المزيفة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95982" y="1995343"/>
            <a:ext cx="6521576" cy="2811604"/>
          </a:xfrm>
          <a:prstGeom prst="rect">
            <a:avLst/>
          </a:prstGeom>
          <a:noFill/>
        </p:spPr>
        <p:txBody>
          <a:bodyPr wrap="square" rtlCol="0">
            <a:spAutoFit/>
          </a:bodyPr>
          <a:lstStyle/>
          <a:p>
            <a:pPr algn="just" defTabSz="914400" rtl="1" eaLnBrk="1" latinLnBrk="0" hangingPunct="1">
              <a:lnSpc>
                <a:spcPts val="3000"/>
              </a:lnSpc>
              <a:spcBef>
                <a:spcPts val="600"/>
              </a:spcBef>
            </a:pPr>
            <a:r>
              <a:rPr lang="ar-SA" sz="2000" b="1" dirty="0">
                <a:solidFill>
                  <a:srgbClr val="00AEEF"/>
                </a:solidFill>
                <a:latin typeface="Alexandria" charset="0"/>
                <a:cs typeface="Alexandria" charset="0"/>
              </a:rPr>
              <a:t>قم بقراءة هذا الموضوع عن عدد من الطرق التي وضعتها </a:t>
            </a:r>
            <a:r>
              <a:rPr lang="en-US" sz="2000" b="1" dirty="0">
                <a:solidFill>
                  <a:srgbClr val="00AEEF"/>
                </a:solidFill>
                <a:latin typeface="Alexandria" charset="0"/>
                <a:cs typeface="Alexandria" charset="0"/>
              </a:rPr>
              <a:t>BBC</a:t>
            </a:r>
            <a:r>
              <a:rPr lang="ar-SA" sz="2000" b="1" dirty="0">
                <a:solidFill>
                  <a:srgbClr val="00AEEF"/>
                </a:solidFill>
                <a:latin typeface="Alexandria" charset="0"/>
                <a:cs typeface="Alexandria" charset="0"/>
              </a:rPr>
              <a:t> التي يمكن من خلال التعرف علي العلامات المخفية التي تكشف الصورة حقيقية أم مزيفة؟</a:t>
            </a:r>
          </a:p>
          <a:p>
            <a:pPr algn="ctr" defTabSz="914400" rtl="1" eaLnBrk="1" latinLnBrk="0" hangingPunct="1">
              <a:lnSpc>
                <a:spcPct val="200000"/>
              </a:lnSpc>
              <a:spcBef>
                <a:spcPts val="1200"/>
              </a:spcBef>
            </a:pPr>
            <a:r>
              <a:rPr lang="en-US" dirty="0">
                <a:latin typeface="Alexandria" charset="0"/>
                <a:cs typeface="Alexandria" charset="0"/>
                <a:hlinkClick r:id="rId2"/>
              </a:rPr>
              <a:t>https://www.bbc.com/future/article/20170629-the-hidden-signs-that-can-reveal-if-a-photo-is-fake</a:t>
            </a:r>
            <a:endParaRPr lang="ar-SA"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24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036741" y="1784790"/>
            <a:ext cx="7212952"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الحصول على معدات تصوير احترافية ليس الجزء الاصعب في رحلتك لكي تصبح مصور فوتوغرافي محترف.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يتوجب عليك أن تحدد مجال التصوير الذي تريد أن تتقنه وأن تتعلم بعض القواعد والأساسيات في التعامل مع الكاميرا.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بالإضافة إلى تمرين عينك كمصور فوتوغرافي وقدرتك على تكوين الصورة دون الوقوع في الأخطاء وهي مهمة تحتاج إلى سنوات من الخبرة والممارسة.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كيف يمكنك تطوير مهاراتك في تكوين الصورة كمصور فوتوغرافي؟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الموضوع سهل ومتاح للجميع وذلك عن طريق الاطلاع على أعمال المصورين والفنانين الآخرين أو عن طريق حضور بعض الدروس على يوتيوب أو الاشتراك في دورة أو ورشة تدريبية مع أحد المصورين المحترفين.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314" name="Picture 2" descr="اخطاء تصوير يقع فيها المصورين المبتدئين عند تصوير المناظر الطبيعية">
            <a:extLst>
              <a:ext uri="{FF2B5EF4-FFF2-40B4-BE49-F238E27FC236}">
                <a16:creationId xmlns:a16="http://schemas.microsoft.com/office/drawing/2014/main" id="{A8A13C05-517A-5D5B-0ADC-44189BFE71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272" y="2310642"/>
            <a:ext cx="3167259" cy="2861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476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646449" y="1795944"/>
            <a:ext cx="7603244" cy="4208268"/>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1. الموضوع موجود في مركز الصورة</a:t>
            </a:r>
            <a:r>
              <a:rPr lang="ar-SA" sz="1400" dirty="0">
                <a:latin typeface="Alexandria" charset="0"/>
                <a:cs typeface="Alexandria" charset="0"/>
              </a:rPr>
              <a:t>.</a:t>
            </a:r>
          </a:p>
          <a:p>
            <a:pPr algn="just" defTabSz="914400" rtl="1" eaLnBrk="1" latinLnBrk="0" hangingPunct="1">
              <a:lnSpc>
                <a:spcPts val="2200"/>
              </a:lnSpc>
              <a:spcBef>
                <a:spcPts val="300"/>
              </a:spcBef>
            </a:pPr>
            <a:r>
              <a:rPr lang="ar-SA" sz="1400" dirty="0">
                <a:latin typeface="Alexandria" charset="0"/>
                <a:cs typeface="Alexandria" charset="0"/>
              </a:rPr>
              <a:t>في بعض الأحيان، يكون الموضوع المركزي مفيد لكن من الأفضل عادة وضعه في أحد الجوانب، كما هو متعارف عليه في قاعدة الأثلاث، معظم الكاميرات تمتلك القدرة على عرض شبكة في عدسة المشاهدة والتي يمكن أن تساعدنا في تقسيم المشهد إلى أثلاث اقسام أفقياً وعمودياً.</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2. حجم الموضوع صغير جداً في الصورة.</a:t>
            </a:r>
          </a:p>
          <a:p>
            <a:pPr algn="just" defTabSz="914400" rtl="1" eaLnBrk="1" latinLnBrk="0" hangingPunct="1">
              <a:lnSpc>
                <a:spcPts val="2200"/>
              </a:lnSpc>
              <a:spcBef>
                <a:spcPts val="300"/>
              </a:spcBef>
            </a:pPr>
            <a:r>
              <a:rPr lang="ar-SA" sz="1400" dirty="0">
                <a:latin typeface="Alexandria" charset="0"/>
                <a:cs typeface="Alexandria" charset="0"/>
              </a:rPr>
              <a:t>على الرغم من كون أدمغتنا رائعة في التركيز على موضوع ما واستبعاد محيطه، لكن حاول عند التقاط احد المشاهد او الصور التفكير دائماً فيما إذا كان سيكون من الأفضل إن اقتربت او قمت بملأ الصورة في الموضوع لكي يجذب الانتباه… وكلما احتوت الصورة على عناصر أكثر زادت تعقيد وصعوبة على المشاهدين أن يفهموا ويقدروا الفكرة التي تحاول نقلها.</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3. عدم وجود عناصر في المقدمة</a:t>
            </a:r>
          </a:p>
          <a:p>
            <a:pPr algn="just" defTabSz="914400" rtl="1" eaLnBrk="1" latinLnBrk="0" hangingPunct="1">
              <a:lnSpc>
                <a:spcPts val="2200"/>
              </a:lnSpc>
              <a:spcBef>
                <a:spcPts val="300"/>
              </a:spcBef>
            </a:pPr>
            <a:r>
              <a:rPr lang="ar-SA" sz="1400" dirty="0">
                <a:latin typeface="Alexandria" charset="0"/>
                <a:cs typeface="Alexandria" charset="0"/>
              </a:rPr>
              <a:t>من الجيد دائماً أن يكون لديك شيء في المقدمة لإضافة عمق إلى المشهد وجذب عين المشاهد خاصة عند تصوير المناظر الطبيعية، لا تضيع هذه المساحة وأن تتركها فارغة! على سبيل المثال الأشجار والصخور والزهور وعلامات المد والجزر في الرمال أو الأمواج تضيف دائماً القليل من الاهتمام إلى المقدمة.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338" name="Picture 2" descr="تكوين الصورة">
            <a:extLst>
              <a:ext uri="{FF2B5EF4-FFF2-40B4-BE49-F238E27FC236}">
                <a16:creationId xmlns:a16="http://schemas.microsoft.com/office/drawing/2014/main" id="{C1696F05-77D4-1C2B-B18B-4D02799D62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147" t="5999" r="12646" b="5551"/>
          <a:stretch/>
        </p:blipFill>
        <p:spPr bwMode="auto">
          <a:xfrm>
            <a:off x="700222" y="2050124"/>
            <a:ext cx="2887465" cy="2075827"/>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تكوين الصورة">
            <a:extLst>
              <a:ext uri="{FF2B5EF4-FFF2-40B4-BE49-F238E27FC236}">
                <a16:creationId xmlns:a16="http://schemas.microsoft.com/office/drawing/2014/main" id="{355C90B4-B5E9-D63D-4765-5B02DCB22DA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59" t="4939" r="31195"/>
          <a:stretch/>
        </p:blipFill>
        <p:spPr bwMode="auto">
          <a:xfrm>
            <a:off x="1280083" y="4187838"/>
            <a:ext cx="1646543" cy="1790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326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2921620" y="1773642"/>
            <a:ext cx="8328073" cy="4208268"/>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4. التصوير دائماً من وضع الوقوف أو بشكل مباشر.</a:t>
            </a:r>
          </a:p>
          <a:p>
            <a:pPr algn="just" defTabSz="914400" rtl="1" eaLnBrk="1" latinLnBrk="0" hangingPunct="1">
              <a:lnSpc>
                <a:spcPts val="2200"/>
              </a:lnSpc>
              <a:spcBef>
                <a:spcPts val="300"/>
              </a:spcBef>
            </a:pPr>
            <a:r>
              <a:rPr lang="ar-SA" sz="1400" dirty="0">
                <a:latin typeface="Alexandria" charset="0"/>
                <a:cs typeface="Alexandria" charset="0"/>
              </a:rPr>
              <a:t>يجب أن تلعب على المنظور! انزل على ركبتيك أو انتقل إلى أحد الجوانب أو استلقي أو اصعد إلى مكان أعلى، يهتم الكثير مننا بالعثور على موضوع لدرجة ننسى التفكير في كيفية تصويره… إذا قمت بتصوير موضوع بشكل مباشر فسوف تسجل مظهره، لكنك قد تفشل في التقاط أي سياق أو جو للصورة. مرة أخرى فإن التجريب هو المفتاح للحصول على نتائج مختلفة.</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5. خلفية مشتتة.</a:t>
            </a:r>
          </a:p>
          <a:p>
            <a:pPr algn="just" defTabSz="914400" rtl="1" eaLnBrk="1" latinLnBrk="0" hangingPunct="1">
              <a:lnSpc>
                <a:spcPts val="2200"/>
              </a:lnSpc>
              <a:spcBef>
                <a:spcPts val="300"/>
              </a:spcBef>
            </a:pPr>
            <a:r>
              <a:rPr lang="ar-SA" sz="1400" dirty="0">
                <a:latin typeface="Alexandria" charset="0"/>
                <a:cs typeface="Alexandria" charset="0"/>
              </a:rPr>
              <a:t>قم دائماً بفحص خلفية الصورة أو المشهد، لا تريد أن تكون خلفيتك فوضوية وسيكون الحل سهل بالانتقال إلى جانب آخر أو اختيار زاوية مختلفة أو تغيير العدسات أو استخدام فتحة أكبر لتمويه الخلفية… يجب أن تعتاد على إلقاء نظرة جيدة حول المكان قبل تصوير المشهد او الصورة للعثور على أفضل مكان للخلفية.</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6. سوء توظيف عمق المجال.</a:t>
            </a:r>
          </a:p>
          <a:p>
            <a:pPr algn="just" defTabSz="914400" rtl="1" eaLnBrk="1" latinLnBrk="0" hangingPunct="1">
              <a:lnSpc>
                <a:spcPts val="2200"/>
              </a:lnSpc>
              <a:spcBef>
                <a:spcPts val="300"/>
              </a:spcBef>
            </a:pPr>
            <a:r>
              <a:rPr lang="ar-SA" sz="1400" dirty="0">
                <a:latin typeface="Alexandria" charset="0"/>
                <a:cs typeface="Alexandria" charset="0"/>
              </a:rPr>
              <a:t>عمق المجال هو أداة مهمة وقوية في تكوين الصورة فهو يحدد العناصر التي ستكون مرئية بوضوح في الصورة، التصوير باستخدام فتحة عدسة ضيقة يجعل كل المواضيع داخل نطاق التركيز والذي غالباً ما يكون امر مرغوب فيه عند تصوير المناظر الطبيعية، ولكن إذا كنت ترغب بأن يبرز موضوعك عما يحيط به فمن الأفضل عادةً التصوير بفتحة واسعة خاصة عند تصوير البورتريه.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362" name="Picture 2" descr="تكوين الصورة">
            <a:extLst>
              <a:ext uri="{FF2B5EF4-FFF2-40B4-BE49-F238E27FC236}">
                <a16:creationId xmlns:a16="http://schemas.microsoft.com/office/drawing/2014/main" id="{2C7FC431-8F6B-AE04-9B7D-FE01DCC097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678" y="2141040"/>
            <a:ext cx="2199063" cy="182047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Photography_tips_wasted_pictures_CBZ59.stop_.clut_bfr">
            <a:extLst>
              <a:ext uri="{FF2B5EF4-FFF2-40B4-BE49-F238E27FC236}">
                <a16:creationId xmlns:a16="http://schemas.microsoft.com/office/drawing/2014/main" id="{E4F4B40B-0C84-33E3-884E-51F665D90A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678" y="4049660"/>
            <a:ext cx="2199063" cy="1820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002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414732" y="1773642"/>
            <a:ext cx="6834961" cy="4131324"/>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7. الأفق المائل.</a:t>
            </a:r>
          </a:p>
          <a:p>
            <a:pPr algn="just" defTabSz="914400" rtl="1" eaLnBrk="1" latinLnBrk="0" hangingPunct="1">
              <a:lnSpc>
                <a:spcPts val="2200"/>
              </a:lnSpc>
              <a:spcBef>
                <a:spcPts val="300"/>
              </a:spcBef>
            </a:pPr>
            <a:r>
              <a:rPr lang="ar-SA" sz="1400" dirty="0">
                <a:latin typeface="Alexandria" charset="0"/>
                <a:cs typeface="Alexandria" charset="0"/>
              </a:rPr>
              <a:t>يمكن للأفق المتدني في المناظر الطبيعية أو حتى الصورة الشخصية أن يكون مشتت بطريقة لا تصدق، لذلك تأكد من ان خط الافق مستوي دائماً، تحتوي العديد من الكاميرات على مستوى إلكتروني مدمج يمكن عرضه في عدسة المشاهدة أو على الشاشة الرئيسية لإرشادك.</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8. صور مموهة.</a:t>
            </a:r>
          </a:p>
          <a:p>
            <a:pPr algn="just" defTabSz="914400" rtl="1" eaLnBrk="1" latinLnBrk="0" hangingPunct="1">
              <a:lnSpc>
                <a:spcPts val="2200"/>
              </a:lnSpc>
              <a:spcBef>
                <a:spcPts val="300"/>
              </a:spcBef>
            </a:pPr>
            <a:r>
              <a:rPr lang="ar-SA" sz="1400" dirty="0">
                <a:latin typeface="Alexandria" charset="0"/>
                <a:cs typeface="Alexandria" charset="0"/>
              </a:rPr>
              <a:t>في بعض الأحيان نهتم كثيراً بجعل كل شيء ضمن التركيز بحيث نضبط الفتحة لتكون ضيقة مما يستدعي الحاجة إلى سرعة غالق بطيئة للغاية كنتيجة لذلك، تذكر أن الفتحة وسرعة الغالق ترتبط ارتباطاً وثيقاً حيث يعملان معاً للحفاظ على التعريض الجيد وأيضاً حدة الصورة. كلما قمت باستخدام فتحة عدسة ضيقة كانت سرعة الغالق المطلوبة للحفاظ على التعريض أبطأ ولكن ذلك ينتج صور غير حادة لأن الكاميرا أو الغالق يتعرض لاهتزاز أثناء الفتح او الإغلاق وبذلك يسجل المستشعر هذه الحركة، الحل في هذه الحالة يكون باختيار فتحة عدسة أوسع أو زيادة حساسية </a:t>
            </a:r>
            <a:r>
              <a:rPr lang="en-US" sz="1400" dirty="0">
                <a:latin typeface="Alexandria" charset="0"/>
                <a:cs typeface="Alexandria" charset="0"/>
              </a:rPr>
              <a:t>ISO </a:t>
            </a:r>
            <a:r>
              <a:rPr lang="ar-SA" sz="1400" dirty="0">
                <a:latin typeface="Alexandria" charset="0"/>
                <a:cs typeface="Alexandria" charset="0"/>
              </a:rPr>
              <a:t>أو كليهما وزيادة سرعة الغالق حتى تصل إلى التعريض الصحيح وضمان تقليل الاهتزاز اثناء التصوير.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386" name="Picture 2">
            <a:extLst>
              <a:ext uri="{FF2B5EF4-FFF2-40B4-BE49-F238E27FC236}">
                <a16:creationId xmlns:a16="http://schemas.microsoft.com/office/drawing/2014/main" id="{767EAB3D-6DBF-4D71-4858-A445D94F74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924" y="2016672"/>
            <a:ext cx="3662164" cy="2012611"/>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topten-photography-mistakes-6">
            <a:extLst>
              <a:ext uri="{FF2B5EF4-FFF2-40B4-BE49-F238E27FC236}">
                <a16:creationId xmlns:a16="http://schemas.microsoft.com/office/drawing/2014/main" id="{1F9A039E-0915-F814-640C-81849D6317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924" y="4106280"/>
            <a:ext cx="3662164" cy="181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3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2921620" y="1773642"/>
            <a:ext cx="8328073" cy="3926139"/>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9. عدم وجود نقطة محورية </a:t>
            </a:r>
            <a:r>
              <a:rPr lang="en-US" sz="1400" dirty="0">
                <a:solidFill>
                  <a:srgbClr val="C00000"/>
                </a:solidFill>
                <a:latin typeface="Alexandria" charset="0"/>
                <a:cs typeface="Alexandria" charset="0"/>
              </a:rPr>
              <a:t>Focal Point</a:t>
            </a:r>
          </a:p>
          <a:p>
            <a:pPr algn="just" defTabSz="914400" rtl="1" eaLnBrk="1" latinLnBrk="0" hangingPunct="1">
              <a:lnSpc>
                <a:spcPts val="2200"/>
              </a:lnSpc>
              <a:spcBef>
                <a:spcPts val="300"/>
              </a:spcBef>
            </a:pPr>
            <a:r>
              <a:rPr lang="ar-SA" sz="1400" dirty="0">
                <a:latin typeface="Alexandria" charset="0"/>
                <a:cs typeface="Alexandria" charset="0"/>
              </a:rPr>
              <a:t>يجب أن يتمركز الموضوع الرئيسي في الصورة بشكل فعال بحيث يكون نقطة الاهتمام الرئيسية في تكوين الصورة ويجب أن نلفت انتباه المشاهد بالضبط إلى المكان الذي نريده… يعد الحجم واللون والشكل والتباين مع باقي العناصر الموجودة في الصورة طرق لعزل وتوجيه الانتباه إلى الموضوع.</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10. التصوير في ظروف الاضاءة الشديدة.</a:t>
            </a:r>
          </a:p>
          <a:p>
            <a:pPr algn="just" defTabSz="914400" rtl="1" eaLnBrk="1" latinLnBrk="0" hangingPunct="1">
              <a:lnSpc>
                <a:spcPts val="2200"/>
              </a:lnSpc>
              <a:spcBef>
                <a:spcPts val="300"/>
              </a:spcBef>
            </a:pPr>
            <a:r>
              <a:rPr lang="ar-SA" sz="1400" dirty="0">
                <a:latin typeface="Alexandria" charset="0"/>
                <a:cs typeface="Alexandria" charset="0"/>
              </a:rPr>
              <a:t>من الملاحظ وجود فرق واضح بين الصور المأخوذة وقت الظهيرة وتلك التي تم التقاطها قبيل غروب الشمس، ففي أحيان كثيرة تكون الأخيرة أجمل بشكل ملحوظ من الأولى وهذا طبعا بالكلام عن صورتين مأخوذتين لنفس المكان ومن نفس الزاوية، لذلك عليك الانتباه عند تصوير المناظر الطبيعية فان الاضاءة المعتدلة تضفي جمالية على تصويرك.</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11. استخدام العدسات الخاطئة.</a:t>
            </a:r>
          </a:p>
          <a:p>
            <a:pPr algn="just" defTabSz="914400" rtl="1" eaLnBrk="1" latinLnBrk="0" hangingPunct="1">
              <a:lnSpc>
                <a:spcPts val="2200"/>
              </a:lnSpc>
              <a:spcBef>
                <a:spcPts val="300"/>
              </a:spcBef>
            </a:pPr>
            <a:r>
              <a:rPr lang="ar-SA" sz="1400" dirty="0">
                <a:latin typeface="Alexandria" charset="0"/>
                <a:cs typeface="Alexandria" charset="0"/>
              </a:rPr>
              <a:t>فمثلا العدسات الواسعة تعطي ضخامة للملامح وخصوصاً الأنف لأنها محدبة من الوسط ، وبالتالي وجه غير واقعي وغير جميل. أي أنها غير مناسبة لتصوير الأشخاص ولكنها مناسبة أكثر لتصوير المناظر الطبيعية لإظهار أكبر قد من العناصر بالصورة... وكذا فكل نوعية من التصوير عدسات معينة يجب استخدامها.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7410" name="Picture 2" descr="اخطاء تصوير يقع فيها المصورين المبتدئين عند تصوير المناظر الطبيعية">
            <a:extLst>
              <a:ext uri="{FF2B5EF4-FFF2-40B4-BE49-F238E27FC236}">
                <a16:creationId xmlns:a16="http://schemas.microsoft.com/office/drawing/2014/main" id="{B19A23F1-5DDE-551F-4FA9-26EDDA6F37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149" y="2101397"/>
            <a:ext cx="2250471" cy="175692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اخطاء تصوير يقع فيها المصورون المبتدئون عند تصوير المناظر الطبيعية">
            <a:extLst>
              <a:ext uri="{FF2B5EF4-FFF2-40B4-BE49-F238E27FC236}">
                <a16:creationId xmlns:a16="http://schemas.microsoft.com/office/drawing/2014/main" id="{798329C3-E2C9-F5A3-6652-AACD595D22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149" y="3892902"/>
            <a:ext cx="2250471" cy="1756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677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فيديو تعليمي عن أخطاء التصوير الصحفي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196468" y="2119328"/>
            <a:ext cx="6053224" cy="3053913"/>
          </a:xfrm>
          <a:prstGeom prst="rect">
            <a:avLst/>
          </a:prstGeom>
          <a:noFill/>
        </p:spPr>
        <p:txBody>
          <a:bodyPr wrap="square" rtlCol="0">
            <a:spAutoFit/>
          </a:bodyPr>
          <a:lstStyle/>
          <a:p>
            <a:pPr algn="just" defTabSz="914400" rtl="1" eaLnBrk="1" latinLnBrk="0" hangingPunct="1">
              <a:lnSpc>
                <a:spcPts val="3500"/>
              </a:lnSpc>
              <a:spcBef>
                <a:spcPts val="1200"/>
              </a:spcBef>
            </a:pPr>
            <a:r>
              <a:rPr lang="ar-SA" sz="2000" dirty="0">
                <a:solidFill>
                  <a:srgbClr val="C00000"/>
                </a:solidFill>
                <a:latin typeface="Alexandria" charset="0"/>
                <a:cs typeface="Alexandria" charset="0"/>
              </a:rPr>
              <a:t>قم بمشاهدة هذا الفيديو التعليمي عن أبرز أخطاء التصوير الفوتوغرافي للمبدئين </a:t>
            </a:r>
          </a:p>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من خلال الرابط التالي </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https://youtu.be/V0H54FFsk0s?si=NGO6ayTUnSme0Ugs</a:t>
            </a:r>
            <a:r>
              <a:rPr lang="ar-SA" sz="2000" dirty="0">
                <a:solidFill>
                  <a:srgbClr val="C00000"/>
                </a:solidFill>
                <a:latin typeface="Alexandria" charset="0"/>
                <a:cs typeface="Alexandria" charset="0"/>
              </a:rPr>
              <a:t> </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B933A205-0762-4FD1-8F68-156FDA4F0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79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706009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خاتمة وملخص بالنقاط الرئيسية في المحاضرة العاشرة</a:t>
            </a:r>
            <a:endParaRPr lang="en-US" sz="2000" b="1" dirty="0">
              <a:solidFill>
                <a:srgbClr val="C0000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607775" y="1788391"/>
            <a:ext cx="7060092" cy="2983445"/>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الأحداث والفعاليات الإخبارية.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الوظيفة الإخبارية للصحافة المصورة.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أخلاقيات التصوير الصحفي الرقمي.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استخدام الذكاء الاصطناعي في إنتاج الصور الصحفية الرقمية.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طرق التحقق من الصور الصحفية المزيفة.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أبرز أخطاء التصوير الصحفي الرقمي.</a:t>
            </a:r>
          </a:p>
        </p:txBody>
      </p:sp>
    </p:spTree>
    <p:extLst>
      <p:ext uri="{BB962C8B-B14F-4D97-AF65-F5344CB8AC3E}">
        <p14:creationId xmlns:p14="http://schemas.microsoft.com/office/powerpoint/2010/main" val="7015080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302363"/>
            <a:ext cx="8417320" cy="3906775"/>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الرامي، عبدالوهاب. (2023). الجامع في أخلاقيات الصحافة. معهد الجزيرة للإعلام.</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p:txBody>
      </p:sp>
    </p:spTree>
    <p:extLst>
      <p:ext uri="{BB962C8B-B14F-4D97-AF65-F5344CB8AC3E}">
        <p14:creationId xmlns:p14="http://schemas.microsoft.com/office/powerpoint/2010/main" val="24086064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44037</TotalTime>
  <Words>6711</Words>
  <Application>Microsoft Macintosh PowerPoint</Application>
  <PresentationFormat>Widescreen</PresentationFormat>
  <Paragraphs>547</Paragraphs>
  <Slides>61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1496</cp:revision>
  <dcterms:created xsi:type="dcterms:W3CDTF">2023-04-29T09:08:00Z</dcterms:created>
  <dcterms:modified xsi:type="dcterms:W3CDTF">2024-07-07T11:11:08Z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