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271" r:id="rId7"/>
    <p:sldId id="313" r:id="rId8"/>
    <p:sldId id="549" r:id="rId9"/>
    <p:sldId id="511" r:id="rId10"/>
    <p:sldId id="513" r:id="rId11"/>
    <p:sldId id="559" r:id="rId12"/>
    <p:sldId id="560" r:id="rId13"/>
    <p:sldId id="514" r:id="rId14"/>
    <p:sldId id="517" r:id="rId15"/>
    <p:sldId id="256" r:id="rId16"/>
    <p:sldId id="518" r:id="rId17"/>
    <p:sldId id="519" r:id="rId18"/>
    <p:sldId id="522" r:id="rId19"/>
    <p:sldId id="523" r:id="rId20"/>
    <p:sldId id="524" r:id="rId21"/>
    <p:sldId id="525" r:id="rId22"/>
    <p:sldId id="550" r:id="rId23"/>
    <p:sldId id="516" r:id="rId24"/>
    <p:sldId id="515" r:id="rId25"/>
    <p:sldId id="276" r:id="rId26"/>
    <p:sldId id="526" r:id="rId27"/>
    <p:sldId id="551" r:id="rId28"/>
    <p:sldId id="528" r:id="rId29"/>
    <p:sldId id="552" r:id="rId30"/>
    <p:sldId id="529" r:id="rId31"/>
    <p:sldId id="530" r:id="rId32"/>
    <p:sldId id="531" r:id="rId33"/>
    <p:sldId id="521" r:id="rId34"/>
    <p:sldId id="553" r:id="rId35"/>
    <p:sldId id="496" r:id="rId36"/>
    <p:sldId id="554" r:id="rId37"/>
    <p:sldId id="497" r:id="rId38"/>
    <p:sldId id="532" r:id="rId39"/>
    <p:sldId id="498" r:id="rId40"/>
    <p:sldId id="557" r:id="rId41"/>
    <p:sldId id="556" r:id="rId42"/>
    <p:sldId id="555" r:id="rId43"/>
    <p:sldId id="534" r:id="rId44"/>
    <p:sldId id="499" r:id="rId45"/>
    <p:sldId id="558" r:id="rId46"/>
    <p:sldId id="500" r:id="rId47"/>
    <p:sldId id="501" r:id="rId48"/>
    <p:sldId id="502" r:id="rId49"/>
    <p:sldId id="561" r:id="rId50"/>
    <p:sldId id="562" r:id="rId51"/>
    <p:sldId id="563" r:id="rId52"/>
    <p:sldId id="564" r:id="rId53"/>
    <p:sldId id="565" r:id="rId54"/>
    <p:sldId id="306"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59"/>
            <p14:sldId id="560"/>
            <p14:sldId id="514"/>
            <p14:sldId id="517"/>
            <p14:sldId id="256"/>
            <p14:sldId id="518"/>
            <p14:sldId id="519"/>
            <p14:sldId id="522"/>
            <p14:sldId id="523"/>
            <p14:sldId id="524"/>
            <p14:sldId id="525"/>
            <p14:sldId id="550"/>
            <p14:sldId id="516"/>
            <p14:sldId id="515"/>
            <p14:sldId id="276"/>
            <p14:sldId id="526"/>
            <p14:sldId id="551"/>
            <p14:sldId id="528"/>
            <p14:sldId id="552"/>
            <p14:sldId id="529"/>
            <p14:sldId id="530"/>
            <p14:sldId id="531"/>
            <p14:sldId id="521"/>
            <p14:sldId id="553"/>
            <p14:sldId id="496"/>
            <p14:sldId id="554"/>
            <p14:sldId id="497"/>
            <p14:sldId id="532"/>
            <p14:sldId id="498"/>
            <p14:sldId id="557"/>
            <p14:sldId id="556"/>
            <p14:sldId id="555"/>
            <p14:sldId id="534"/>
            <p14:sldId id="499"/>
            <p14:sldId id="558"/>
            <p14:sldId id="500"/>
            <p14:sldId id="501"/>
            <p14:sldId id="502"/>
            <p14:sldId id="561"/>
            <p14:sldId id="562"/>
            <p14:sldId id="563"/>
            <p14:sldId id="564"/>
            <p14:sldId id="565"/>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DBFF"/>
    <a:srgbClr val="76E3FF"/>
    <a:srgbClr val="48599F"/>
    <a:srgbClr val="FCC704"/>
    <a:srgbClr val="C88800"/>
    <a:srgbClr val="FFC6C6"/>
    <a:srgbClr val="F58221"/>
    <a:srgbClr val="00AEEF"/>
    <a:srgbClr val="FFD20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5" autoAdjust="0"/>
    <p:restoredTop sz="94660"/>
  </p:normalViewPr>
  <p:slideViewPr>
    <p:cSldViewPr snapToGrid="0">
      <p:cViewPr varScale="1">
        <p:scale>
          <a:sx n="64" d="100"/>
          <a:sy n="64" d="100"/>
        </p:scale>
        <p:origin x="96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hyperlink" Target="https://www.bls.gov/cex/"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png"/><Relationship Id="rId1" Type="http://schemas.openxmlformats.org/officeDocument/2006/relationships/slideLayout" Target="../slideLayouts/slideLayout16.xml"/><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png"/><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png"/><Relationship Id="rId1" Type="http://schemas.openxmlformats.org/officeDocument/2006/relationships/slideLayout" Target="../slideLayouts/slideLayout16.xml"/><Relationship Id="rId4" Type="http://schemas.openxmlformats.org/officeDocument/2006/relationships/image" Target="../media/image40.png"/></Relationships>
</file>

<file path=ppt/slides/_rels/slide5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7.xml"/><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5">
            <a:extLst>
              <a:ext uri="{FF2B5EF4-FFF2-40B4-BE49-F238E27FC236}">
                <a16:creationId xmlns:a16="http://schemas.microsoft.com/office/drawing/2014/main" id="{21139E7F-4FA5-9527-71AA-6A152EDBAEC4}"/>
              </a:ext>
            </a:extLst>
          </p:cNvPr>
          <p:cNvSpPr txBox="1"/>
          <p:nvPr/>
        </p:nvSpPr>
        <p:spPr>
          <a:xfrm>
            <a:off x="141391" y="484423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71195" y="3270414"/>
            <a:ext cx="6580793" cy="941283"/>
          </a:xfrm>
          <a:prstGeom prst="rect">
            <a:avLst/>
          </a:prstGeom>
          <a:noFill/>
        </p:spPr>
        <p:txBody>
          <a:bodyPr wrap="square" rtlCol="0">
            <a:spAutoFit/>
          </a:bodyPr>
          <a:lstStyle/>
          <a:p>
            <a:pPr>
              <a:lnSpc>
                <a:spcPts val="3300"/>
              </a:lnSpc>
            </a:pPr>
            <a:r>
              <a:rPr lang="en-US" sz="3200" b="1" dirty="0">
                <a:solidFill>
                  <a:srgbClr val="00B0F0"/>
                </a:solidFill>
                <a:latin typeface="Alexandria" charset="0"/>
                <a:cs typeface="Alexandria" charset="0"/>
              </a:rPr>
              <a:t>Basics of Real estate market analysis</a:t>
            </a:r>
            <a:endParaRPr lang="en-US" sz="3200" b="1" dirty="0">
              <a:solidFill>
                <a:srgbClr val="00B0F0"/>
              </a:solidFill>
              <a:latin typeface="Alexandria" charset="0"/>
            </a:endParaRPr>
          </a:p>
          <a:p>
            <a:pPr>
              <a:lnSpc>
                <a:spcPts val="3300"/>
              </a:lnSpc>
            </a:pPr>
            <a:endParaRPr lang="en-US" sz="32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a:latin typeface="Alexandria" charset="0"/>
                <a:cs typeface="Alexandria" charset="0"/>
              </a:rPr>
              <a:t>Real Estate market analysis</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33036" y="4884389"/>
            <a:ext cx="5132070" cy="1938992"/>
          </a:xfrm>
          <a:prstGeom prst="rect">
            <a:avLst/>
          </a:prstGeom>
          <a:noFill/>
        </p:spPr>
        <p:txBody>
          <a:bodyPr wrap="square">
            <a:spAutoFit/>
          </a:bodyPr>
          <a:lstStyle/>
          <a:p>
            <a:r>
              <a:rPr lang="en-US" sz="2000" dirty="0">
                <a:latin typeface="Alexandria"/>
              </a:rPr>
              <a:t>This lecture outlines in general terms how to approach a real estate market analysis. It describes the basic tasks to be done, discusses the importance of field observations, and identifies the types of information needed to reach supportable conclusions.</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183996" y="5218669"/>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571900"/>
            <a:ext cx="8417320" cy="2814617"/>
          </a:xfrm>
          <a:prstGeom prst="rect">
            <a:avLst/>
          </a:prstGeom>
          <a:noFill/>
        </p:spPr>
        <p:txBody>
          <a:bodyPr wrap="square" rtlCol="0">
            <a:spAutoFit/>
          </a:bodyPr>
          <a:lstStyle/>
          <a:p>
            <a:pPr>
              <a:lnSpc>
                <a:spcPct val="150000"/>
              </a:lnSpc>
            </a:pPr>
            <a:r>
              <a:rPr lang="en-US" sz="2000" dirty="0">
                <a:latin typeface="Alexandria" charset="0"/>
              </a:rPr>
              <a:t>1. Describing the Regional or  Metropolitan Setting</a:t>
            </a:r>
            <a:endParaRPr lang="en-US" sz="2000" b="1" dirty="0">
              <a:latin typeface="Alexandria" charset="0"/>
            </a:endParaRPr>
          </a:p>
          <a:p>
            <a:pPr>
              <a:lnSpc>
                <a:spcPct val="150000"/>
              </a:lnSpc>
            </a:pPr>
            <a:r>
              <a:rPr lang="en-US" sz="2000" dirty="0">
                <a:latin typeface="Alexandria" charset="0"/>
              </a:rPr>
              <a:t>2. </a:t>
            </a:r>
            <a:r>
              <a:rPr lang="en-US" sz="2000" dirty="0"/>
              <a:t> Defining the Market Area</a:t>
            </a:r>
            <a:endParaRPr lang="en-US" sz="2000" dirty="0">
              <a:latin typeface="Alexandria" charset="0"/>
            </a:endParaRPr>
          </a:p>
          <a:p>
            <a:pPr>
              <a:lnSpc>
                <a:spcPct val="150000"/>
              </a:lnSpc>
            </a:pPr>
            <a:r>
              <a:rPr lang="en-US" sz="2000" dirty="0">
                <a:latin typeface="Alexandria" charset="0"/>
              </a:rPr>
              <a:t>3. </a:t>
            </a:r>
            <a:r>
              <a:rPr lang="en-US" sz="2000" dirty="0"/>
              <a:t>Inspecting the Site</a:t>
            </a:r>
            <a:endParaRPr lang="en-US" sz="2000" dirty="0">
              <a:latin typeface="Alexandria" charset="0"/>
            </a:endParaRPr>
          </a:p>
          <a:p>
            <a:pPr>
              <a:lnSpc>
                <a:spcPct val="150000"/>
              </a:lnSpc>
            </a:pPr>
            <a:r>
              <a:rPr lang="en-US" sz="2000" dirty="0">
                <a:latin typeface="Alexandria" charset="0"/>
              </a:rPr>
              <a:t>4. </a:t>
            </a:r>
            <a:r>
              <a:rPr lang="en-US" sz="2000" dirty="0"/>
              <a:t>Demand Analysis</a:t>
            </a:r>
            <a:endParaRPr lang="en-US" sz="2000" dirty="0">
              <a:latin typeface="Alexandria" charset="0"/>
            </a:endParaRPr>
          </a:p>
          <a:p>
            <a:pPr>
              <a:lnSpc>
                <a:spcPct val="150000"/>
              </a:lnSpc>
            </a:pPr>
            <a:r>
              <a:rPr lang="en-US" sz="2000" dirty="0"/>
              <a:t>5. Supply Analysis</a:t>
            </a:r>
            <a:endParaRPr lang="en-US" sz="2000" dirty="0">
              <a:latin typeface="Alexandria" charset="0"/>
            </a:endParaRPr>
          </a:p>
          <a:p>
            <a:pPr>
              <a:lnSpc>
                <a:spcPct val="150000"/>
              </a:lnSpc>
            </a:pPr>
            <a:r>
              <a:rPr lang="en-US" sz="2000" dirty="0">
                <a:latin typeface="Alexandria" charset="0"/>
              </a:rPr>
              <a:t>6. </a:t>
            </a:r>
            <a:r>
              <a:rPr lang="en-US" sz="2000" dirty="0"/>
              <a:t>Reconciling Demand and Supply</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00455" y="1921042"/>
            <a:ext cx="8417320" cy="4924425"/>
          </a:xfrm>
          <a:prstGeom prst="rect">
            <a:avLst/>
          </a:prstGeom>
          <a:noFill/>
        </p:spPr>
        <p:txBody>
          <a:bodyPr wrap="square" rtlCol="0">
            <a:spAutoFit/>
          </a:bodyPr>
          <a:lstStyle/>
          <a:p>
            <a:pPr>
              <a:lnSpc>
                <a:spcPct val="150000"/>
              </a:lnSpc>
            </a:pPr>
            <a:r>
              <a:rPr lang="en-US" sz="2000" dirty="0">
                <a:latin typeface="Alexandria" charset="0"/>
              </a:rPr>
              <a:t>By the end of the lecture, you will be able to:</a:t>
            </a:r>
          </a:p>
          <a:p>
            <a:pPr marL="457200" lvl="0" indent="-457200">
              <a:lnSpc>
                <a:spcPct val="150000"/>
              </a:lnSpc>
              <a:buFont typeface="+mj-lt"/>
              <a:buAutoNum type="arabicPeriod"/>
            </a:pPr>
            <a:r>
              <a:rPr lang="en-US" sz="2000" b="1" dirty="0">
                <a:latin typeface="Alexandria"/>
              </a:rPr>
              <a:t>Explain the regional or metropolitan setting</a:t>
            </a:r>
            <a:r>
              <a:rPr lang="en-US" sz="2000" dirty="0">
                <a:latin typeface="Alexandria"/>
              </a:rPr>
              <a:t> and its impact on real estate markets.</a:t>
            </a:r>
          </a:p>
          <a:p>
            <a:pPr marL="457200" lvl="0" indent="-457200">
              <a:lnSpc>
                <a:spcPct val="150000"/>
              </a:lnSpc>
              <a:buFont typeface="+mj-lt"/>
              <a:buAutoNum type="arabicPeriod"/>
            </a:pPr>
            <a:r>
              <a:rPr lang="en-US" sz="2000" b="1" dirty="0">
                <a:latin typeface="Alexandria"/>
              </a:rPr>
              <a:t>Identify and define the market area</a:t>
            </a:r>
            <a:r>
              <a:rPr lang="en-US" sz="2000" dirty="0">
                <a:latin typeface="Alexandria"/>
              </a:rPr>
              <a:t> for a real estate project.</a:t>
            </a:r>
          </a:p>
          <a:p>
            <a:pPr marL="457200" lvl="0" indent="-457200">
              <a:lnSpc>
                <a:spcPct val="150000"/>
              </a:lnSpc>
              <a:buFont typeface="+mj-lt"/>
              <a:buAutoNum type="arabicPeriod"/>
            </a:pPr>
            <a:r>
              <a:rPr lang="en-US" sz="2000" b="1" dirty="0">
                <a:latin typeface="Alexandria"/>
              </a:rPr>
              <a:t>Inspect and evaluate a project site</a:t>
            </a:r>
            <a:r>
              <a:rPr lang="en-US" sz="2000" dirty="0">
                <a:latin typeface="Alexandria"/>
              </a:rPr>
              <a:t> based on its main physical and location characteristics.</a:t>
            </a:r>
          </a:p>
          <a:p>
            <a:pPr marL="457200" lvl="0" indent="-457200">
              <a:lnSpc>
                <a:spcPct val="150000"/>
              </a:lnSpc>
              <a:buFont typeface="+mj-lt"/>
              <a:buAutoNum type="arabicPeriod"/>
            </a:pPr>
            <a:r>
              <a:rPr lang="en-US" sz="2000" b="1" dirty="0">
                <a:latin typeface="Alexandria"/>
              </a:rPr>
              <a:t>Understand and analyze market demand</a:t>
            </a:r>
            <a:r>
              <a:rPr lang="en-US" sz="2000" dirty="0">
                <a:latin typeface="Alexandria"/>
              </a:rPr>
              <a:t> for different types of real estate.</a:t>
            </a:r>
          </a:p>
          <a:p>
            <a:pPr marL="457200" lvl="0" indent="-457200">
              <a:lnSpc>
                <a:spcPct val="150000"/>
              </a:lnSpc>
              <a:buFont typeface="+mj-lt"/>
              <a:buAutoNum type="arabicPeriod"/>
            </a:pPr>
            <a:r>
              <a:rPr lang="en-US" sz="2000" b="1" dirty="0">
                <a:latin typeface="Alexandria"/>
              </a:rPr>
              <a:t>Identify existing and future market supply</a:t>
            </a:r>
            <a:r>
              <a:rPr lang="en-US" sz="2000" dirty="0">
                <a:latin typeface="Alexandria"/>
              </a:rPr>
              <a:t> and competing projects.</a:t>
            </a:r>
          </a:p>
          <a:p>
            <a:pPr marL="457200" indent="-457200">
              <a:lnSpc>
                <a:spcPct val="150000"/>
              </a:lnSpc>
              <a:buFont typeface="+mj-lt"/>
              <a:buAutoNum type="arabicPeriod"/>
            </a:pPr>
            <a:r>
              <a:rPr lang="en-US" sz="2000" b="1" dirty="0">
                <a:latin typeface="Alexandria"/>
              </a:rPr>
              <a:t>Compare demand and supply</a:t>
            </a:r>
            <a:r>
              <a:rPr lang="en-US" sz="2000" dirty="0">
                <a:latin typeface="Alexandria"/>
              </a:rPr>
              <a:t> to assess whether a real estate project is feasible.</a:t>
            </a: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3110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295756" y="1845250"/>
            <a:ext cx="4420450" cy="2283702"/>
          </a:xfrm>
          <a:prstGeom prst="rect">
            <a:avLst/>
          </a:prstGeom>
        </p:spPr>
        <p:txBody>
          <a:bodyPr wrap="square">
            <a:spAutoFit/>
          </a:bodyPr>
          <a:lstStyle/>
          <a:p>
            <a:pPr>
              <a:lnSpc>
                <a:spcPct val="120000"/>
              </a:lnSpc>
            </a:pPr>
            <a:r>
              <a:rPr lang="en-US" sz="2000" dirty="0">
                <a:latin typeface="Alexandria"/>
              </a:rPr>
              <a:t>A market study should cover key observations regarding the site and its surroundings, advantages and disadvantages of the location, demand indicators, and characteristics of the competition. </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2283702"/>
          </a:xfrm>
          <a:prstGeom prst="rect">
            <a:avLst/>
          </a:prstGeom>
        </p:spPr>
        <p:txBody>
          <a:bodyPr wrap="square">
            <a:spAutoFit/>
          </a:bodyPr>
          <a:lstStyle/>
          <a:p>
            <a:pPr>
              <a:lnSpc>
                <a:spcPct val="120000"/>
              </a:lnSpc>
            </a:pPr>
            <a:r>
              <a:rPr lang="en-US" sz="2000" b="1" dirty="0">
                <a:latin typeface="Alexandria" charset="0"/>
              </a:rPr>
              <a:t>It should conclude with the analyst’s recommendations—that is, whether the development project should proceed as planned or, if not, how it could be modified to make it successful. </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Market Research Can Boost Your Business ...">
            <a:extLst>
              <a:ext uri="{FF2B5EF4-FFF2-40B4-BE49-F238E27FC236}">
                <a16:creationId xmlns:a16="http://schemas.microsoft.com/office/drawing/2014/main" id="{0A10FECF-701F-62CC-9F74-E91B40894090}"/>
              </a:ext>
            </a:extLst>
          </p:cNvPr>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t="17031" b="17031"/>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background on the location of the site within the metropolitan area (for example, the distance to downtown, the airport, and other regional draws)</a:t>
            </a:r>
          </a:p>
        </p:txBody>
      </p:sp>
      <p:sp>
        <p:nvSpPr>
          <p:cNvPr id="3" name="TextBox 2">
            <a:extLst>
              <a:ext uri="{FF2B5EF4-FFF2-40B4-BE49-F238E27FC236}">
                <a16:creationId xmlns:a16="http://schemas.microsoft.com/office/drawing/2014/main" id="{211B99A0-1B76-E693-EA4E-22ADE4CBB818}"/>
              </a:ext>
            </a:extLst>
          </p:cNvPr>
          <p:cNvSpPr txBox="1"/>
          <p:nvPr/>
        </p:nvSpPr>
        <p:spPr>
          <a:xfrm>
            <a:off x="699580" y="673455"/>
            <a:ext cx="8326179" cy="671851"/>
          </a:xfrm>
          <a:prstGeom prst="rect">
            <a:avLst/>
          </a:prstGeom>
          <a:noFill/>
        </p:spPr>
        <p:txBody>
          <a:bodyPr wrap="square" rtlCol="0">
            <a:spAutoFit/>
          </a:bodyPr>
          <a:lstStyle/>
          <a:p>
            <a:pPr>
              <a:lnSpc>
                <a:spcPct val="150000"/>
              </a:lnSpc>
            </a:pPr>
            <a:r>
              <a:rPr lang="en-US" sz="2800" dirty="0">
                <a:latin typeface="Alexandria" charset="0"/>
              </a:rPr>
              <a:t>1.Describing the Regional or  Metropolitan Setting</a:t>
            </a:r>
            <a:endParaRPr lang="en-US" sz="2800" b="1" dirty="0">
              <a:latin typeface="Alexandria" charset="0"/>
            </a:endParaRP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خطط انسيابي: محطة طرفية 1">
            <a:extLst>
              <a:ext uri="{FF2B5EF4-FFF2-40B4-BE49-F238E27FC236}">
                <a16:creationId xmlns:a16="http://schemas.microsoft.com/office/drawing/2014/main" id="{DE8966F4-C96C-7E64-6A43-666EC04A61C9}"/>
              </a:ext>
            </a:extLst>
          </p:cNvPr>
          <p:cNvSpPr/>
          <p:nvPr/>
        </p:nvSpPr>
        <p:spPr>
          <a:xfrm>
            <a:off x="2038662" y="1768925"/>
            <a:ext cx="7640188" cy="671851"/>
          </a:xfrm>
          <a:prstGeom prst="flowChartTerminator">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The market analyst needs to set forth the regional economic </a:t>
            </a:r>
          </a:p>
          <a:p>
            <a:r>
              <a:rPr lang="en-US" sz="2000" dirty="0">
                <a:solidFill>
                  <a:schemeClr val="tx1"/>
                </a:solidFill>
                <a:latin typeface="Alexandria"/>
              </a:rPr>
              <a:t>context for a proposed development project</a:t>
            </a:r>
          </a:p>
        </p:txBody>
      </p:sp>
      <p:sp>
        <p:nvSpPr>
          <p:cNvPr id="5" name="TextBox 47">
            <a:extLst>
              <a:ext uri="{FF2B5EF4-FFF2-40B4-BE49-F238E27FC236}">
                <a16:creationId xmlns:a16="http://schemas.microsoft.com/office/drawing/2014/main" id="{8D6CB146-4A06-09E5-7B97-61807F144597}"/>
              </a:ext>
            </a:extLst>
          </p:cNvPr>
          <p:cNvSpPr txBox="1"/>
          <p:nvPr/>
        </p:nvSpPr>
        <p:spPr>
          <a:xfrm>
            <a:off x="699580" y="2532484"/>
            <a:ext cx="7175708" cy="281461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a:rPr>
              <a:t> Background on the location of the site within the metropolitan area (for example, the distance to downtown, the airport, and other regional draws)</a:t>
            </a:r>
          </a:p>
          <a:p>
            <a:pPr marL="342900" indent="-342900">
              <a:lnSpc>
                <a:spcPct val="150000"/>
              </a:lnSpc>
              <a:buFont typeface="Arial" panose="020B0604020202020204" pitchFamily="34" charset="0"/>
              <a:buChar char="•"/>
            </a:pPr>
            <a:r>
              <a:rPr lang="en-US" sz="2000" dirty="0">
                <a:latin typeface="Alexandria"/>
              </a:rPr>
              <a:t>Overview of key demographic indicators for the metropolitan area, such as population and household growth, and median household income.</a:t>
            </a:r>
          </a:p>
        </p:txBody>
      </p:sp>
      <p:pic>
        <p:nvPicPr>
          <p:cNvPr id="10" name="صورة 9">
            <a:extLst>
              <a:ext uri="{FF2B5EF4-FFF2-40B4-BE49-F238E27FC236}">
                <a16:creationId xmlns:a16="http://schemas.microsoft.com/office/drawing/2014/main" id="{FD1C84CA-4BDB-5609-9153-02C0CA53EEC6}"/>
              </a:ext>
            </a:extLst>
          </p:cNvPr>
          <p:cNvPicPr>
            <a:picLocks noChangeAspect="1"/>
          </p:cNvPicPr>
          <p:nvPr/>
        </p:nvPicPr>
        <p:blipFill>
          <a:blip r:embed="rId3"/>
          <a:srcRect l="57447" t="19617" r="3054" b="22623"/>
          <a:stretch>
            <a:fillRect/>
          </a:stretch>
        </p:blipFill>
        <p:spPr>
          <a:xfrm>
            <a:off x="7799515" y="2440776"/>
            <a:ext cx="3630485" cy="2998033"/>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973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BFA73BC0-3D91-AAFF-D554-5D411CAE16DD}"/>
              </a:ext>
            </a:extLst>
          </p:cNvPr>
          <p:cNvSpPr txBox="1"/>
          <p:nvPr/>
        </p:nvSpPr>
        <p:spPr>
          <a:xfrm>
            <a:off x="617280" y="792143"/>
            <a:ext cx="8326179" cy="671851"/>
          </a:xfrm>
          <a:prstGeom prst="rect">
            <a:avLst/>
          </a:prstGeom>
          <a:noFill/>
        </p:spPr>
        <p:txBody>
          <a:bodyPr wrap="square" rtlCol="0">
            <a:spAutoFit/>
          </a:bodyPr>
          <a:lstStyle/>
          <a:p>
            <a:pPr>
              <a:lnSpc>
                <a:spcPct val="150000"/>
              </a:lnSpc>
            </a:pPr>
            <a:r>
              <a:rPr lang="en-US" sz="2800" dirty="0">
                <a:latin typeface="Alexandria" charset="0"/>
              </a:rPr>
              <a:t>1.Describing the Regional or  Metropolitan Setting</a:t>
            </a:r>
            <a:endParaRPr lang="en-US" sz="2800" b="1" dirty="0">
              <a:latin typeface="Alexandria" charset="0"/>
            </a:endParaRPr>
          </a:p>
        </p:txBody>
      </p:sp>
      <p:sp>
        <p:nvSpPr>
          <p:cNvPr id="3" name="TextBox 47">
            <a:extLst>
              <a:ext uri="{FF2B5EF4-FFF2-40B4-BE49-F238E27FC236}">
                <a16:creationId xmlns:a16="http://schemas.microsoft.com/office/drawing/2014/main" id="{9289B17E-AEA2-D9F2-B51F-3D299AD8421E}"/>
              </a:ext>
            </a:extLst>
          </p:cNvPr>
          <p:cNvSpPr txBox="1"/>
          <p:nvPr/>
        </p:nvSpPr>
        <p:spPr>
          <a:xfrm>
            <a:off x="621885" y="2092149"/>
            <a:ext cx="6365616" cy="4199611"/>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a:rPr>
              <a:t> 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arterial roads.</a:t>
            </a:r>
          </a:p>
          <a:p>
            <a:pPr marL="342900" indent="-342900">
              <a:lnSpc>
                <a:spcPct val="150000"/>
              </a:lnSpc>
              <a:buFont typeface="Arial" panose="020B0604020202020204" pitchFamily="34" charset="0"/>
              <a:buChar char="•"/>
            </a:pPr>
            <a:r>
              <a:rPr lang="en-US" sz="2000" dirty="0">
                <a:latin typeface="Alexandria"/>
              </a:rPr>
              <a:t> For an industrial study, the map should show the location of (and distance to) airports, harbors, main highways, and freight rail service .</a:t>
            </a:r>
          </a:p>
        </p:txBody>
      </p:sp>
      <p:pic>
        <p:nvPicPr>
          <p:cNvPr id="5" name="صورة 4">
            <a:extLst>
              <a:ext uri="{FF2B5EF4-FFF2-40B4-BE49-F238E27FC236}">
                <a16:creationId xmlns:a16="http://schemas.microsoft.com/office/drawing/2014/main" id="{516B9214-E6A1-746D-8437-EFAE1FD9041E}"/>
              </a:ext>
            </a:extLst>
          </p:cNvPr>
          <p:cNvPicPr>
            <a:picLocks noChangeAspect="1"/>
          </p:cNvPicPr>
          <p:nvPr/>
        </p:nvPicPr>
        <p:blipFill>
          <a:blip r:embed="rId3"/>
          <a:srcRect l="15727" t="21348" r="50000" b="7497"/>
          <a:stretch>
            <a:fillRect/>
          </a:stretch>
        </p:blipFill>
        <p:spPr>
          <a:xfrm>
            <a:off x="7127616" y="2092150"/>
            <a:ext cx="4162269" cy="4199610"/>
          </a:xfrm>
          <a:prstGeom prst="rect">
            <a:avLst/>
          </a:prstGeom>
        </p:spPr>
      </p:pic>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531600" y="1973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21014AD6-C0BF-CA8F-2870-FC856685F5D8}"/>
              </a:ext>
            </a:extLst>
          </p:cNvPr>
          <p:cNvSpPr txBox="1"/>
          <p:nvPr/>
        </p:nvSpPr>
        <p:spPr>
          <a:xfrm>
            <a:off x="617280" y="792143"/>
            <a:ext cx="8326179" cy="671851"/>
          </a:xfrm>
          <a:prstGeom prst="rect">
            <a:avLst/>
          </a:prstGeom>
          <a:noFill/>
        </p:spPr>
        <p:txBody>
          <a:bodyPr wrap="square" rtlCol="0">
            <a:spAutoFit/>
          </a:bodyPr>
          <a:lstStyle/>
          <a:p>
            <a:pPr>
              <a:lnSpc>
                <a:spcPct val="150000"/>
              </a:lnSpc>
            </a:pPr>
            <a:r>
              <a:rPr lang="en-US" sz="2800" dirty="0">
                <a:latin typeface="Alexandria" charset="0"/>
              </a:rPr>
              <a:t>1.Describing the Regional or  Metropolitan Setting</a:t>
            </a:r>
            <a:endParaRPr lang="en-US" sz="2800" b="1" dirty="0">
              <a:latin typeface="Alexandria" charset="0"/>
            </a:endParaRPr>
          </a:p>
        </p:txBody>
      </p:sp>
      <p:pic>
        <p:nvPicPr>
          <p:cNvPr id="6" name="صورة 5">
            <a:extLst>
              <a:ext uri="{FF2B5EF4-FFF2-40B4-BE49-F238E27FC236}">
                <a16:creationId xmlns:a16="http://schemas.microsoft.com/office/drawing/2014/main" id="{9A9CDEF1-49D9-F68D-D9CF-B30F88825086}"/>
              </a:ext>
            </a:extLst>
          </p:cNvPr>
          <p:cNvPicPr>
            <a:picLocks noChangeAspect="1"/>
          </p:cNvPicPr>
          <p:nvPr/>
        </p:nvPicPr>
        <p:blipFill>
          <a:blip r:embed="rId3"/>
          <a:srcRect l="57200" t="14863" r="17680" b="33354"/>
          <a:stretch>
            <a:fillRect/>
          </a:stretch>
        </p:blipFill>
        <p:spPr>
          <a:xfrm>
            <a:off x="762000" y="2488369"/>
            <a:ext cx="3050683" cy="3735584"/>
          </a:xfrm>
          <a:prstGeom prst="rect">
            <a:avLst/>
          </a:prstGeom>
        </p:spPr>
      </p:pic>
      <p:pic>
        <p:nvPicPr>
          <p:cNvPr id="9" name="صورة 8">
            <a:extLst>
              <a:ext uri="{FF2B5EF4-FFF2-40B4-BE49-F238E27FC236}">
                <a16:creationId xmlns:a16="http://schemas.microsoft.com/office/drawing/2014/main" id="{CC010CE8-C6FA-B468-610A-8FB715A46DBA}"/>
              </a:ext>
            </a:extLst>
          </p:cNvPr>
          <p:cNvPicPr>
            <a:picLocks noChangeAspect="1"/>
          </p:cNvPicPr>
          <p:nvPr/>
        </p:nvPicPr>
        <p:blipFill>
          <a:blip r:embed="rId4"/>
          <a:srcRect l="57055" t="24262" r="17825" b="20437"/>
          <a:stretch>
            <a:fillRect/>
          </a:stretch>
        </p:blipFill>
        <p:spPr>
          <a:xfrm>
            <a:off x="4203492" y="2503359"/>
            <a:ext cx="3050683" cy="3735584"/>
          </a:xfrm>
          <a:prstGeom prst="rect">
            <a:avLst/>
          </a:prstGeom>
        </p:spPr>
      </p:pic>
      <p:sp>
        <p:nvSpPr>
          <p:cNvPr id="3" name="TextBox 47">
            <a:extLst>
              <a:ext uri="{FF2B5EF4-FFF2-40B4-BE49-F238E27FC236}">
                <a16:creationId xmlns:a16="http://schemas.microsoft.com/office/drawing/2014/main" id="{ABFECA6D-3C33-9B55-0A02-E7E0440E69EA}"/>
              </a:ext>
            </a:extLst>
          </p:cNvPr>
          <p:cNvSpPr txBox="1"/>
          <p:nvPr/>
        </p:nvSpPr>
        <p:spPr>
          <a:xfrm>
            <a:off x="7644984" y="2111953"/>
            <a:ext cx="3186436" cy="4093428"/>
          </a:xfrm>
          <a:prstGeom prst="rect">
            <a:avLst/>
          </a:prstGeom>
          <a:solidFill>
            <a:srgbClr val="A3DBFF"/>
          </a:solidFill>
        </p:spPr>
        <p:txBody>
          <a:bodyPr wrap="square" rtlCol="0">
            <a:spAutoFit/>
          </a:bodyPr>
          <a:lstStyle/>
          <a:p>
            <a:pPr marL="342900" indent="-342900">
              <a:buFont typeface="Arial" panose="020B0604020202020204" pitchFamily="34" charset="0"/>
              <a:buChar char="•"/>
            </a:pPr>
            <a:r>
              <a:rPr lang="en-US" sz="2000" dirty="0">
                <a:latin typeface="Alexandria"/>
              </a:rPr>
              <a:t>For an office building, it will be important to show proximity to restaurants, hotels, and health clubs. The attractiveness of a downtown retail location is demonstrated by showing its proximity to cultural attractions and pedestrian traffic generators such as universities, courthouses, and hospitals.</a:t>
            </a:r>
          </a:p>
        </p:txBody>
      </p:sp>
      <p:sp>
        <p:nvSpPr>
          <p:cNvPr id="5" name="TextBox 2">
            <a:extLst>
              <a:ext uri="{FF2B5EF4-FFF2-40B4-BE49-F238E27FC236}">
                <a16:creationId xmlns:a16="http://schemas.microsoft.com/office/drawing/2014/main" id="{39088574-B083-1BD4-D1CF-DD572FC018C3}"/>
              </a:ext>
            </a:extLst>
          </p:cNvPr>
          <p:cNvSpPr txBox="1"/>
          <p:nvPr/>
        </p:nvSpPr>
        <p:spPr>
          <a:xfrm>
            <a:off x="617280" y="1936438"/>
            <a:ext cx="7147625" cy="464871"/>
          </a:xfrm>
          <a:prstGeom prst="rect">
            <a:avLst/>
          </a:prstGeom>
          <a:noFill/>
        </p:spPr>
        <p:txBody>
          <a:bodyPr wrap="square" rtlCol="0">
            <a:spAutoFit/>
          </a:bodyPr>
          <a:lstStyle/>
          <a:p>
            <a:pPr>
              <a:lnSpc>
                <a:spcPct val="150000"/>
              </a:lnSpc>
            </a:pPr>
            <a:r>
              <a:rPr lang="en-US" b="1" dirty="0">
                <a:latin typeface="Alexandria"/>
              </a:rPr>
              <a:t>Example :Amenities and services near a proposed housing development</a:t>
            </a:r>
          </a:p>
        </p:txBody>
      </p:sp>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80EA-CFA0-6D66-0B98-4095171B13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CF8139-8983-C04F-192A-FC8E4527ADFE}"/>
              </a:ext>
            </a:extLst>
          </p:cNvPr>
          <p:cNvSpPr/>
          <p:nvPr/>
        </p:nvSpPr>
        <p:spPr>
          <a:xfrm>
            <a:off x="617280" y="1973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0798CEB-6C28-92BA-6A48-6BD242D519C2}"/>
              </a:ext>
            </a:extLst>
          </p:cNvPr>
          <p:cNvSpPr txBox="1"/>
          <p:nvPr/>
        </p:nvSpPr>
        <p:spPr>
          <a:xfrm>
            <a:off x="791601" y="2092149"/>
            <a:ext cx="7284179" cy="3737946"/>
          </a:xfrm>
          <a:prstGeom prst="rect">
            <a:avLst/>
          </a:prstGeom>
          <a:noFill/>
        </p:spPr>
        <p:txBody>
          <a:bodyPr wrap="square" rtlCol="0">
            <a:spAutoFit/>
          </a:bodyPr>
          <a:lstStyle/>
          <a:p>
            <a:pPr>
              <a:lnSpc>
                <a:spcPct val="150000"/>
              </a:lnSpc>
            </a:pPr>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 A discussion of employment trends, because job growth creates demand for real estate products. </a:t>
            </a:r>
          </a:p>
          <a:p>
            <a:pPr marL="342900" indent="-342900">
              <a:lnSpc>
                <a:spcPct val="150000"/>
              </a:lnSpc>
              <a:buFont typeface="Arial" panose="020B0604020202020204" pitchFamily="34" charset="0"/>
              <a:buChar char="•"/>
            </a:pPr>
            <a:r>
              <a:rPr lang="en-US" sz="2000" dirty="0">
                <a:latin typeface="Alexandria"/>
              </a:rPr>
              <a:t>The data on employment should indicate how the number of jobs has grown over the preceding five to 10 years, with a discussion of industries that expanded or declined. </a:t>
            </a:r>
          </a:p>
          <a:p>
            <a:pPr marL="342900" indent="-342900">
              <a:lnSpc>
                <a:spcPct val="150000"/>
              </a:lnSpc>
              <a:buFont typeface="Arial" panose="020B0604020202020204" pitchFamily="34" charset="0"/>
              <a:buChar char="•"/>
            </a:pPr>
            <a:r>
              <a:rPr lang="en-US" sz="2000" dirty="0">
                <a:latin typeface="Alexandria"/>
              </a:rPr>
              <a:t>A market  study often includes a look at the characteristics of the area’s largest employers.</a:t>
            </a:r>
            <a:endParaRPr lang="en-US" sz="1600" dirty="0">
              <a:latin typeface="Alexandria"/>
              <a:cs typeface="Alexandria" charset="0"/>
            </a:endParaRPr>
          </a:p>
        </p:txBody>
      </p:sp>
      <p:pic>
        <p:nvPicPr>
          <p:cNvPr id="7" name="Graphic 21">
            <a:extLst>
              <a:ext uri="{FF2B5EF4-FFF2-40B4-BE49-F238E27FC236}">
                <a16:creationId xmlns:a16="http://schemas.microsoft.com/office/drawing/2014/main" id="{F4D93818-896A-0FE8-318D-03B998249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414255FD-1983-BE70-403A-4FBC29B3A6A4}"/>
              </a:ext>
            </a:extLst>
          </p:cNvPr>
          <p:cNvSpPr txBox="1"/>
          <p:nvPr/>
        </p:nvSpPr>
        <p:spPr>
          <a:xfrm>
            <a:off x="617280" y="792143"/>
            <a:ext cx="8326179" cy="671851"/>
          </a:xfrm>
          <a:prstGeom prst="rect">
            <a:avLst/>
          </a:prstGeom>
          <a:noFill/>
        </p:spPr>
        <p:txBody>
          <a:bodyPr wrap="square" rtlCol="0">
            <a:spAutoFit/>
          </a:bodyPr>
          <a:lstStyle/>
          <a:p>
            <a:pPr>
              <a:lnSpc>
                <a:spcPct val="150000"/>
              </a:lnSpc>
            </a:pPr>
            <a:r>
              <a:rPr lang="en-US" sz="2800" dirty="0">
                <a:latin typeface="Alexandria" charset="0"/>
              </a:rPr>
              <a:t>1.Describing the Regional or  Metropolitan Setting</a:t>
            </a:r>
            <a:endParaRPr lang="en-US" sz="2800" b="1" dirty="0">
              <a:latin typeface="Alexandria" charset="0"/>
            </a:endParaRPr>
          </a:p>
        </p:txBody>
      </p:sp>
      <p:pic>
        <p:nvPicPr>
          <p:cNvPr id="1026" name="Picture 2" descr="Employment Linked Incentive Scheme ...">
            <a:extLst>
              <a:ext uri="{FF2B5EF4-FFF2-40B4-BE49-F238E27FC236}">
                <a16:creationId xmlns:a16="http://schemas.microsoft.com/office/drawing/2014/main" id="{8B8BC4D7-5AAB-6381-378D-2DA9541ED8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0101" y="2740963"/>
            <a:ext cx="2857500" cy="2440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3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995374" y="2387346"/>
            <a:ext cx="9836046" cy="1631216"/>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lexandria" charset="0"/>
              </a:rPr>
              <a:t>The regional or metropolitan overview should also include information on construction activity. </a:t>
            </a:r>
          </a:p>
          <a:p>
            <a:pPr marL="342900" indent="-342900">
              <a:buFont typeface="Arial" panose="020B0604020202020204" pitchFamily="34" charset="0"/>
              <a:buChar char="•"/>
            </a:pPr>
            <a:r>
              <a:rPr lang="en-US" sz="2000" dirty="0">
                <a:latin typeface="Alexandria" charset="0"/>
              </a:rPr>
              <a:t>For housing studies, the analyst should track building permit information for  at least five years, preferably with separate tabulations for  single-family and multifamily activity. </a:t>
            </a:r>
          </a:p>
          <a:p>
            <a:endParaRPr lang="en-US" sz="2000" dirty="0">
              <a:latin typeface="Alexandria" charset="0"/>
            </a:endParaRP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صورة 3">
            <a:extLst>
              <a:ext uri="{FF2B5EF4-FFF2-40B4-BE49-F238E27FC236}">
                <a16:creationId xmlns:a16="http://schemas.microsoft.com/office/drawing/2014/main" id="{40C9D314-D3B7-0AFC-B062-DC977C14208B}"/>
              </a:ext>
            </a:extLst>
          </p:cNvPr>
          <p:cNvPicPr>
            <a:picLocks noChangeAspect="1"/>
          </p:cNvPicPr>
          <p:nvPr/>
        </p:nvPicPr>
        <p:blipFill>
          <a:blip r:embed="rId3"/>
          <a:stretch>
            <a:fillRect/>
          </a:stretch>
        </p:blipFill>
        <p:spPr>
          <a:xfrm>
            <a:off x="3727041" y="3669337"/>
            <a:ext cx="4372712" cy="2418023"/>
          </a:xfrm>
          <a:prstGeom prst="rect">
            <a:avLst/>
          </a:prstGeom>
        </p:spPr>
      </p:pic>
      <p:sp>
        <p:nvSpPr>
          <p:cNvPr id="5" name="TextBox 2">
            <a:extLst>
              <a:ext uri="{FF2B5EF4-FFF2-40B4-BE49-F238E27FC236}">
                <a16:creationId xmlns:a16="http://schemas.microsoft.com/office/drawing/2014/main" id="{938D1F7E-4B15-89AD-A90E-C6D93B4808AF}"/>
              </a:ext>
            </a:extLst>
          </p:cNvPr>
          <p:cNvSpPr txBox="1"/>
          <p:nvPr/>
        </p:nvSpPr>
        <p:spPr>
          <a:xfrm>
            <a:off x="617280" y="792143"/>
            <a:ext cx="8326179" cy="671851"/>
          </a:xfrm>
          <a:prstGeom prst="rect">
            <a:avLst/>
          </a:prstGeom>
          <a:noFill/>
        </p:spPr>
        <p:txBody>
          <a:bodyPr wrap="square" rtlCol="0">
            <a:spAutoFit/>
          </a:bodyPr>
          <a:lstStyle/>
          <a:p>
            <a:pPr>
              <a:lnSpc>
                <a:spcPct val="150000"/>
              </a:lnSpc>
            </a:pPr>
            <a:r>
              <a:rPr lang="en-US" sz="2800" dirty="0">
                <a:latin typeface="Alexandria" charset="0"/>
              </a:rPr>
              <a:t>1.Describing the Regional or  Metropolitan Setting</a:t>
            </a:r>
            <a:endParaRPr lang="en-US" sz="2800" b="1" dirty="0">
              <a:latin typeface="Alexandria" charset="0"/>
            </a:endParaRPr>
          </a:p>
        </p:txBody>
      </p:sp>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795478"/>
            <a:ext cx="9100153" cy="4093428"/>
          </a:xfrm>
          <a:prstGeom prst="rect">
            <a:avLst/>
          </a:prstGeom>
          <a:solidFill>
            <a:schemeClr val="accent1">
              <a:lumMod val="20000"/>
              <a:lumOff val="80000"/>
            </a:schemeClr>
          </a:solidFill>
        </p:spPr>
        <p:txBody>
          <a:bodyPr wrap="square" rtlCol="0">
            <a:spAutoFit/>
          </a:bodyPr>
          <a:lstStyle/>
          <a:p>
            <a:r>
              <a:rPr lang="en-US" sz="2000" b="1" dirty="0">
                <a:latin typeface="Alexandria"/>
              </a:rPr>
              <a:t>Location &amp; Overview:</a:t>
            </a:r>
            <a:br>
              <a:rPr lang="en-US" sz="2000" dirty="0">
                <a:latin typeface="Alexandria"/>
              </a:rPr>
            </a:br>
            <a:r>
              <a:rPr lang="en-US" sz="2000" dirty="0">
                <a:latin typeface="Alexandria"/>
              </a:rPr>
              <a:t>Jeddah is Saudi Arabia’s second-largest city on the </a:t>
            </a:r>
            <a:r>
              <a:rPr lang="en-US" sz="2000" b="1" dirty="0">
                <a:latin typeface="Alexandria"/>
              </a:rPr>
              <a:t>Red Sea coast</a:t>
            </a:r>
            <a:r>
              <a:rPr lang="en-US" sz="2000" dirty="0">
                <a:latin typeface="Alexandria"/>
              </a:rPr>
              <a:t>, serving as a key economic and residential hub in the </a:t>
            </a:r>
            <a:r>
              <a:rPr lang="en-US" sz="2000" b="1" dirty="0">
                <a:latin typeface="Alexandria"/>
              </a:rPr>
              <a:t>Makkah Region</a:t>
            </a:r>
            <a:r>
              <a:rPr lang="en-US" sz="2000" dirty="0">
                <a:latin typeface="Alexandria"/>
              </a:rPr>
              <a:t>. It forms one of the main urban centers driving population growth and housing demand in the Kingdom. </a:t>
            </a:r>
          </a:p>
          <a:p>
            <a:r>
              <a:rPr lang="en-US" sz="2000" b="1" dirty="0">
                <a:latin typeface="Alexandria"/>
              </a:rPr>
              <a:t>Population &amp; Demographics:</a:t>
            </a:r>
            <a:br>
              <a:rPr lang="en-US" sz="2000" dirty="0">
                <a:latin typeface="Alexandria"/>
              </a:rPr>
            </a:br>
            <a:r>
              <a:rPr lang="en-US" sz="2000" dirty="0">
                <a:latin typeface="Alexandria"/>
              </a:rPr>
              <a:t>The city’s metropolitan area includes over </a:t>
            </a:r>
            <a:r>
              <a:rPr lang="en-US" sz="2000" b="1" dirty="0">
                <a:latin typeface="Alexandria"/>
              </a:rPr>
              <a:t>3.7 million residents</a:t>
            </a:r>
            <a:r>
              <a:rPr lang="en-US" sz="2000" dirty="0">
                <a:latin typeface="Alexandria"/>
              </a:rPr>
              <a:t>, and housing demand remains strong as domestic migration and urbanization continue to expand residential needs. </a:t>
            </a:r>
          </a:p>
          <a:p>
            <a:r>
              <a:rPr lang="en-US" sz="2000" b="1" dirty="0">
                <a:latin typeface="Alexandria"/>
              </a:rPr>
              <a:t>Median Household Income:</a:t>
            </a:r>
            <a:br>
              <a:rPr lang="en-US" sz="2000" dirty="0">
                <a:latin typeface="Alexandria"/>
              </a:rPr>
            </a:br>
            <a:r>
              <a:rPr lang="en-US" sz="2000" dirty="0">
                <a:latin typeface="Alexandria"/>
              </a:rPr>
              <a:t>In Saudi Arabia, median household disposable income is around </a:t>
            </a:r>
            <a:r>
              <a:rPr lang="en-US" sz="2000" b="1" dirty="0">
                <a:latin typeface="Alexandria"/>
              </a:rPr>
              <a:t>SAR 7,362 per month</a:t>
            </a:r>
            <a:r>
              <a:rPr lang="en-US" sz="2000" dirty="0">
                <a:latin typeface="Alexandria"/>
              </a:rPr>
              <a:t>, with Saudi households typically earning </a:t>
            </a:r>
            <a:r>
              <a:rPr lang="en-US" sz="2000" b="1" dirty="0">
                <a:latin typeface="Alexandria"/>
              </a:rPr>
              <a:t>higher at SAR 13,655 monthly</a:t>
            </a:r>
            <a:r>
              <a:rPr lang="en-US" sz="2000" dirty="0">
                <a:latin typeface="Alexandria"/>
              </a:rPr>
              <a:t>, reflecting consumer capacity relevant for housing affordability analysis in urban areas like Jeddah.</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59FB2190-416A-28A9-0ABD-41C795BFBD99}"/>
              </a:ext>
            </a:extLst>
          </p:cNvPr>
          <p:cNvSpPr txBox="1"/>
          <p:nvPr/>
        </p:nvSpPr>
        <p:spPr>
          <a:xfrm>
            <a:off x="1147457" y="1078070"/>
            <a:ext cx="9471239" cy="523220"/>
          </a:xfrm>
          <a:prstGeom prst="rect">
            <a:avLst/>
          </a:prstGeom>
          <a:noFill/>
        </p:spPr>
        <p:txBody>
          <a:bodyPr wrap="square" rtlCol="0">
            <a:spAutoFit/>
          </a:bodyPr>
          <a:lstStyle/>
          <a:p>
            <a:r>
              <a:rPr lang="en-US" sz="2800" dirty="0"/>
              <a:t>Metropolitan Setting — Jeddah Residential Real Estate Market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181062" y="15052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A07634C-FDE2-F1BE-4709-568312368A6F}"/>
              </a:ext>
            </a:extLst>
          </p:cNvPr>
          <p:cNvSpPr txBox="1"/>
          <p:nvPr/>
        </p:nvSpPr>
        <p:spPr>
          <a:xfrm>
            <a:off x="1333000" y="1807405"/>
            <a:ext cx="8935261" cy="3477875"/>
          </a:xfrm>
          <a:prstGeom prst="rect">
            <a:avLst/>
          </a:prstGeom>
          <a:solidFill>
            <a:schemeClr val="accent1">
              <a:lumMod val="20000"/>
              <a:lumOff val="80000"/>
            </a:schemeClr>
          </a:solidFill>
        </p:spPr>
        <p:txBody>
          <a:bodyPr wrap="square" rtlCol="0">
            <a:spAutoFit/>
          </a:bodyPr>
          <a:lstStyle/>
          <a:p>
            <a:r>
              <a:rPr lang="en-US" sz="2000" b="1" dirty="0">
                <a:latin typeface="Alexandria"/>
              </a:rPr>
              <a:t>Employment Trends:</a:t>
            </a:r>
            <a:br>
              <a:rPr lang="en-US" sz="2000" dirty="0">
                <a:latin typeface="Alexandria"/>
              </a:rPr>
            </a:br>
            <a:r>
              <a:rPr lang="en-US" sz="2000" dirty="0">
                <a:latin typeface="Alexandria"/>
              </a:rPr>
              <a:t>The national labor market shows </a:t>
            </a:r>
            <a:r>
              <a:rPr lang="en-US" sz="2000" i="1" dirty="0">
                <a:latin typeface="Alexandria"/>
              </a:rPr>
              <a:t>low unemployment</a:t>
            </a:r>
            <a:r>
              <a:rPr lang="en-US" sz="2000" dirty="0">
                <a:latin typeface="Alexandria"/>
              </a:rPr>
              <a:t> with the overall rate near </a:t>
            </a:r>
            <a:r>
              <a:rPr lang="en-US" sz="2000" b="1" dirty="0">
                <a:latin typeface="Alexandria"/>
              </a:rPr>
              <a:t>3 %</a:t>
            </a:r>
            <a:r>
              <a:rPr lang="en-US" sz="2000" dirty="0">
                <a:latin typeface="Alexandria"/>
              </a:rPr>
              <a:t>, supported by broad labor force participation and improved economic conditions under national transformation policies. </a:t>
            </a:r>
            <a:br>
              <a:rPr lang="ar-SY" sz="2000" dirty="0">
                <a:latin typeface="Alexandria"/>
              </a:rPr>
            </a:br>
            <a:r>
              <a:rPr lang="en-US" sz="2000" dirty="0">
                <a:latin typeface="Alexandria"/>
              </a:rPr>
              <a:t>Strong employment stability helps sustain household demand for homeownership and rentals in major cities including Jeddah.</a:t>
            </a:r>
          </a:p>
          <a:p>
            <a:r>
              <a:rPr lang="en-US" sz="2000" b="1" dirty="0">
                <a:latin typeface="Alexandria"/>
              </a:rPr>
              <a:t>Residential Market Dynamics:</a:t>
            </a:r>
            <a:br>
              <a:rPr lang="en-US" sz="2000" dirty="0">
                <a:latin typeface="Alexandria"/>
              </a:rPr>
            </a:br>
            <a:r>
              <a:rPr lang="en-US" sz="2000" dirty="0">
                <a:latin typeface="Alexandria"/>
              </a:rPr>
              <a:t>Jeddah’s residential real estate market continues expanding, with units rising to about </a:t>
            </a:r>
            <a:r>
              <a:rPr lang="en-US" sz="2000" b="1" dirty="0">
                <a:latin typeface="Alexandria"/>
              </a:rPr>
              <a:t>891,000 stock by mid-2024</a:t>
            </a:r>
            <a:r>
              <a:rPr lang="en-US" sz="2000" dirty="0">
                <a:latin typeface="Alexandria"/>
              </a:rPr>
              <a:t> and ongoing new deliveries boosting supply. Sale prices and rents have shown </a:t>
            </a:r>
            <a:r>
              <a:rPr lang="en-US" sz="2000" i="1" dirty="0">
                <a:latin typeface="Alexandria"/>
              </a:rPr>
              <a:t>steady growth</a:t>
            </a:r>
            <a:r>
              <a:rPr lang="en-US" sz="2000" dirty="0">
                <a:latin typeface="Alexandria"/>
              </a:rPr>
              <a:t> with residential transactions increasing as demand remains firm.</a:t>
            </a:r>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78A558E6-355D-8A54-AF27-6DDCA6C7C73E}"/>
              </a:ext>
            </a:extLst>
          </p:cNvPr>
          <p:cNvSpPr txBox="1"/>
          <p:nvPr/>
        </p:nvSpPr>
        <p:spPr>
          <a:xfrm>
            <a:off x="1181062" y="969002"/>
            <a:ext cx="9471239" cy="523220"/>
          </a:xfrm>
          <a:prstGeom prst="rect">
            <a:avLst/>
          </a:prstGeom>
          <a:noFill/>
        </p:spPr>
        <p:txBody>
          <a:bodyPr wrap="square" rtlCol="0">
            <a:spAutoFit/>
          </a:bodyPr>
          <a:lstStyle/>
          <a:p>
            <a:r>
              <a:rPr lang="en-US" sz="2800" dirty="0"/>
              <a:t>Metropolitan Setting — Jeddah Residential Real Estate Market</a:t>
            </a:r>
          </a:p>
        </p:txBody>
      </p:sp>
    </p:spTree>
    <p:extLst>
      <p:ext uri="{BB962C8B-B14F-4D97-AF65-F5344CB8AC3E}">
        <p14:creationId xmlns:p14="http://schemas.microsoft.com/office/powerpoint/2010/main" val="33440128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6000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3284590-89F0-11B4-887D-27EE1241AB19}"/>
              </a:ext>
            </a:extLst>
          </p:cNvPr>
          <p:cNvSpPr txBox="1"/>
          <p:nvPr/>
        </p:nvSpPr>
        <p:spPr>
          <a:xfrm>
            <a:off x="1333001" y="1697188"/>
            <a:ext cx="8920271" cy="4093428"/>
          </a:xfrm>
          <a:prstGeom prst="rect">
            <a:avLst/>
          </a:prstGeom>
          <a:solidFill>
            <a:schemeClr val="accent1">
              <a:lumMod val="20000"/>
              <a:lumOff val="80000"/>
            </a:schemeClr>
          </a:solidFill>
        </p:spPr>
        <p:txBody>
          <a:bodyPr wrap="square" rtlCol="0">
            <a:spAutoFit/>
          </a:bodyPr>
          <a:lstStyle/>
          <a:p>
            <a:r>
              <a:rPr lang="en-US" sz="2000" b="1" dirty="0">
                <a:latin typeface="Alexandria"/>
              </a:rPr>
              <a:t>Construction &amp; Development Activity:</a:t>
            </a:r>
            <a:br>
              <a:rPr lang="en-US" sz="2000" dirty="0">
                <a:latin typeface="Alexandria"/>
              </a:rPr>
            </a:br>
            <a:r>
              <a:rPr lang="en-US" sz="2000" dirty="0">
                <a:latin typeface="Alexandria"/>
              </a:rPr>
              <a:t>The broader Saudi construction market remains robust, with Jeddah’s local construction sector valued at around </a:t>
            </a:r>
            <a:r>
              <a:rPr lang="en-US" sz="2000" b="1" dirty="0">
                <a:latin typeface="Alexandria"/>
              </a:rPr>
              <a:t>$2.49 billion in 2024</a:t>
            </a:r>
            <a:r>
              <a:rPr lang="en-US" sz="2000" dirty="0">
                <a:latin typeface="Alexandria"/>
              </a:rPr>
              <a:t> and projected to reach </a:t>
            </a:r>
            <a:r>
              <a:rPr lang="en-US" sz="2000" b="1" dirty="0">
                <a:latin typeface="Alexandria"/>
              </a:rPr>
              <a:t>$3.5 billion by 2029</a:t>
            </a:r>
            <a:r>
              <a:rPr lang="en-US" sz="2000" dirty="0">
                <a:latin typeface="Alexandria"/>
              </a:rPr>
              <a:t>, reflecting ongoing infrastructure and residential development momentum. </a:t>
            </a:r>
            <a:br>
              <a:rPr lang="en-US" sz="2000" dirty="0">
                <a:latin typeface="Alexandria"/>
              </a:rPr>
            </a:br>
            <a:r>
              <a:rPr lang="en-US" sz="2000" dirty="0">
                <a:latin typeface="Alexandria"/>
              </a:rPr>
              <a:t>Large mixed-use and housing projects — including government-backed affordable housing schemes and master-planned communities — further support long-term residential supply growth. </a:t>
            </a:r>
          </a:p>
          <a:p>
            <a:r>
              <a:rPr lang="en-US" sz="2000" b="1" dirty="0">
                <a:latin typeface="Alexandria"/>
              </a:rPr>
              <a:t>Strategic Importance &amp; Outlook:</a:t>
            </a:r>
            <a:br>
              <a:rPr lang="en-US" sz="2000" dirty="0">
                <a:latin typeface="Alexandria"/>
              </a:rPr>
            </a:br>
            <a:r>
              <a:rPr lang="en-US" sz="2000" dirty="0">
                <a:latin typeface="Alexandria"/>
              </a:rPr>
              <a:t>Jeddah’s role as a commercial, logistics, and population center — along with rising household incomes, solid employment trends, and active construction pipelines — underpin a </a:t>
            </a:r>
            <a:r>
              <a:rPr lang="en-US" sz="2000" b="1" dirty="0">
                <a:latin typeface="Alexandria"/>
              </a:rPr>
              <a:t>stable and growing residential real estate market</a:t>
            </a:r>
            <a:r>
              <a:rPr lang="en-US" sz="2000" dirty="0">
                <a:latin typeface="Alexandria"/>
              </a:rPr>
              <a:t> that attracts both local homebuyers and investors alike.</a:t>
            </a:r>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CDABB554-F86F-061B-168D-D3F7153AC766}"/>
              </a:ext>
            </a:extLst>
          </p:cNvPr>
          <p:cNvSpPr txBox="1"/>
          <p:nvPr/>
        </p:nvSpPr>
        <p:spPr>
          <a:xfrm>
            <a:off x="1181062" y="969002"/>
            <a:ext cx="9471239" cy="523220"/>
          </a:xfrm>
          <a:prstGeom prst="rect">
            <a:avLst/>
          </a:prstGeom>
          <a:noFill/>
        </p:spPr>
        <p:txBody>
          <a:bodyPr wrap="square" rtlCol="0">
            <a:spAutoFit/>
          </a:bodyPr>
          <a:lstStyle/>
          <a:p>
            <a:r>
              <a:rPr lang="en-US" sz="2800" dirty="0"/>
              <a:t>Metropolitan Setting — Jeddah Residential Real Estate Market</a:t>
            </a:r>
          </a:p>
        </p:txBody>
      </p:sp>
    </p:spTree>
    <p:extLst>
      <p:ext uri="{BB962C8B-B14F-4D97-AF65-F5344CB8AC3E}">
        <p14:creationId xmlns:p14="http://schemas.microsoft.com/office/powerpoint/2010/main" val="2611003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76131" y="1423930"/>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14B1D521-450A-3E67-7FC8-A50F5ACABAF8}"/>
              </a:ext>
            </a:extLst>
          </p:cNvPr>
          <p:cNvSpPr txBox="1"/>
          <p:nvPr/>
        </p:nvSpPr>
        <p:spPr>
          <a:xfrm>
            <a:off x="1333001" y="752079"/>
            <a:ext cx="6511158" cy="671851"/>
          </a:xfrm>
          <a:prstGeom prst="rect">
            <a:avLst/>
          </a:prstGeom>
          <a:noFill/>
        </p:spPr>
        <p:txBody>
          <a:bodyPr wrap="square">
            <a:spAutoFit/>
          </a:bodyPr>
          <a:lstStyle/>
          <a:p>
            <a:pPr>
              <a:lnSpc>
                <a:spcPct val="150000"/>
              </a:lnSpc>
            </a:pPr>
            <a:r>
              <a:rPr lang="en-US" sz="2800" dirty="0"/>
              <a:t>2. Defining the Market Area</a:t>
            </a:r>
            <a:endParaRPr lang="en-US" sz="2800" dirty="0">
              <a:latin typeface="Alexandria" charset="0"/>
            </a:endParaRPr>
          </a:p>
        </p:txBody>
      </p:sp>
      <p:sp>
        <p:nvSpPr>
          <p:cNvPr id="3" name="مكعب 2">
            <a:extLst>
              <a:ext uri="{FF2B5EF4-FFF2-40B4-BE49-F238E27FC236}">
                <a16:creationId xmlns:a16="http://schemas.microsoft.com/office/drawing/2014/main" id="{4B188EC8-8BE3-5208-4A5A-0F8D60CE7316}"/>
              </a:ext>
            </a:extLst>
          </p:cNvPr>
          <p:cNvSpPr/>
          <p:nvPr/>
        </p:nvSpPr>
        <p:spPr>
          <a:xfrm>
            <a:off x="2196289" y="1810228"/>
            <a:ext cx="7419669" cy="2915666"/>
          </a:xfrm>
          <a:prstGeom prst="cube">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400" dirty="0">
                <a:latin typeface="Alexandria"/>
              </a:rPr>
              <a:t>How best to define the boundaries of the property’s market area (or the trade area in a retail market study)?</a:t>
            </a:r>
            <a:endParaRPr lang="ar-SY" sz="2400" dirty="0">
              <a:latin typeface="Alexandria"/>
            </a:endParaRPr>
          </a:p>
        </p:txBody>
      </p:sp>
      <p:sp>
        <p:nvSpPr>
          <p:cNvPr id="7" name="مخطط انسيابي: محطة طرفية 6">
            <a:extLst>
              <a:ext uri="{FF2B5EF4-FFF2-40B4-BE49-F238E27FC236}">
                <a16:creationId xmlns:a16="http://schemas.microsoft.com/office/drawing/2014/main" id="{D7E744E2-74C9-0F2C-FC14-33DE2D4401FE}"/>
              </a:ext>
            </a:extLst>
          </p:cNvPr>
          <p:cNvSpPr/>
          <p:nvPr/>
        </p:nvSpPr>
        <p:spPr>
          <a:xfrm>
            <a:off x="1607665" y="4859924"/>
            <a:ext cx="8814216" cy="1108726"/>
          </a:xfrm>
          <a:prstGeom prst="flowChartTerminator">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In reality, properties often have two market areas:</a:t>
            </a:r>
          </a:p>
          <a:p>
            <a:r>
              <a:rPr lang="en-US" sz="2000" dirty="0">
                <a:solidFill>
                  <a:schemeClr val="tx1"/>
                </a:solidFill>
                <a:latin typeface="Alexandria"/>
              </a:rPr>
              <a:t>-One from which most potential tenants or buyers will be drawn</a:t>
            </a:r>
          </a:p>
          <a:p>
            <a:r>
              <a:rPr lang="en-US" sz="2000" dirty="0">
                <a:solidFill>
                  <a:schemeClr val="tx1"/>
                </a:solidFill>
                <a:latin typeface="Alexandria"/>
              </a:rPr>
              <a:t>- Another in which key competitors are located</a:t>
            </a:r>
            <a:r>
              <a:rPr lang="en-US" sz="2000" dirty="0">
                <a:latin typeface="Alexandria"/>
              </a:rPr>
              <a:t>. </a:t>
            </a:r>
            <a:endParaRPr lang="en-US" sz="2000" dirty="0">
              <a:solidFill>
                <a:schemeClr val="tx1"/>
              </a:solidFill>
              <a:latin typeface="Alexandria"/>
            </a:endParaRPr>
          </a:p>
        </p:txBody>
      </p:sp>
    </p:spTree>
    <p:extLst>
      <p:ext uri="{BB962C8B-B14F-4D97-AF65-F5344CB8AC3E}">
        <p14:creationId xmlns:p14="http://schemas.microsoft.com/office/powerpoint/2010/main" val="41613487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333001" y="147711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49AD727-5682-2511-E7C5-E4D34CD9E145}"/>
              </a:ext>
            </a:extLst>
          </p:cNvPr>
          <p:cNvSpPr txBox="1"/>
          <p:nvPr/>
        </p:nvSpPr>
        <p:spPr>
          <a:xfrm>
            <a:off x="1584252" y="1664933"/>
            <a:ext cx="4370817" cy="2862322"/>
          </a:xfrm>
          <a:prstGeom prst="rect">
            <a:avLst/>
          </a:prstGeom>
          <a:noFill/>
        </p:spPr>
        <p:txBody>
          <a:bodyPr wrap="square" rtlCol="0">
            <a:spAutoFit/>
          </a:bodyPr>
          <a:lstStyle/>
          <a:p>
            <a:r>
              <a:rPr lang="en-US" sz="2000" dirty="0">
                <a:latin typeface="Alexandria"/>
              </a:rPr>
              <a:t>Preliminary studies may define a market or trade area using:</a:t>
            </a:r>
          </a:p>
          <a:p>
            <a:r>
              <a:rPr lang="en-US" sz="2000" dirty="0">
                <a:latin typeface="Alexandria"/>
              </a:rPr>
              <a:t> </a:t>
            </a:r>
            <a:r>
              <a:rPr lang="en-US" sz="2000" b="1" dirty="0">
                <a:latin typeface="Alexandria"/>
              </a:rPr>
              <a:t>three-, five-, or 10-mile</a:t>
            </a:r>
            <a:r>
              <a:rPr lang="en-US" sz="2000" dirty="0">
                <a:latin typeface="Alexandria"/>
              </a:rPr>
              <a:t> radius rings to determine whether the population meets a minimum threshold size. </a:t>
            </a:r>
          </a:p>
          <a:p>
            <a:r>
              <a:rPr lang="en-US" sz="2000" dirty="0">
                <a:latin typeface="Alexandria"/>
              </a:rPr>
              <a:t>Each ring includes the area within the stated number of miles from the subject site—without taking access, barriers, or density into consideration.</a:t>
            </a:r>
            <a:endParaRPr lang="en-US" sz="2000" b="1" dirty="0">
              <a:solidFill>
                <a:srgbClr val="F58221"/>
              </a:solidFill>
              <a:latin typeface="Alexandria"/>
            </a:endParaRPr>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76D4AC61-D8CE-A765-ECD9-DC775406A1BE}"/>
              </a:ext>
            </a:extLst>
          </p:cNvPr>
          <p:cNvPicPr>
            <a:picLocks noChangeAspect="1"/>
          </p:cNvPicPr>
          <p:nvPr/>
        </p:nvPicPr>
        <p:blipFill>
          <a:blip r:embed="rId3"/>
          <a:stretch>
            <a:fillRect/>
          </a:stretch>
        </p:blipFill>
        <p:spPr>
          <a:xfrm>
            <a:off x="6531011" y="1759803"/>
            <a:ext cx="3571798" cy="2672582"/>
          </a:xfrm>
          <a:prstGeom prst="rect">
            <a:avLst/>
          </a:prstGeom>
        </p:spPr>
      </p:pic>
      <p:sp>
        <p:nvSpPr>
          <p:cNvPr id="6" name="TextBox 23">
            <a:extLst>
              <a:ext uri="{FF2B5EF4-FFF2-40B4-BE49-F238E27FC236}">
                <a16:creationId xmlns:a16="http://schemas.microsoft.com/office/drawing/2014/main" id="{2E434C7A-9B6E-22F3-6497-AAF25B8D21E5}"/>
              </a:ext>
            </a:extLst>
          </p:cNvPr>
          <p:cNvSpPr txBox="1"/>
          <p:nvPr/>
        </p:nvSpPr>
        <p:spPr>
          <a:xfrm>
            <a:off x="1584252" y="4638162"/>
            <a:ext cx="8518557" cy="1015663"/>
          </a:xfrm>
          <a:prstGeom prst="rect">
            <a:avLst/>
          </a:prstGeom>
          <a:solidFill>
            <a:schemeClr val="bg2"/>
          </a:solidFill>
        </p:spPr>
        <p:txBody>
          <a:bodyPr wrap="square" rtlCol="0">
            <a:spAutoFit/>
          </a:bodyPr>
          <a:lstStyle/>
          <a:p>
            <a:r>
              <a:rPr lang="en-US" sz="2000" dirty="0">
                <a:latin typeface="Alexandria"/>
              </a:rPr>
              <a:t>For a retail market study, simple trade area rings are useful for an initial review of a market’s population size or expenditure potential, but they will not accurately portray a site’s actual “draw.” </a:t>
            </a:r>
            <a:endParaRPr lang="en-US" sz="2000" b="1" dirty="0">
              <a:solidFill>
                <a:srgbClr val="F58221"/>
              </a:solidFill>
              <a:latin typeface="Alexandria"/>
            </a:endParaRPr>
          </a:p>
        </p:txBody>
      </p:sp>
      <p:sp>
        <p:nvSpPr>
          <p:cNvPr id="8" name="مربع نص 7">
            <a:extLst>
              <a:ext uri="{FF2B5EF4-FFF2-40B4-BE49-F238E27FC236}">
                <a16:creationId xmlns:a16="http://schemas.microsoft.com/office/drawing/2014/main" id="{2CE1F7E3-2FAB-30CB-EAE6-00F520F2802D}"/>
              </a:ext>
            </a:extLst>
          </p:cNvPr>
          <p:cNvSpPr txBox="1"/>
          <p:nvPr/>
        </p:nvSpPr>
        <p:spPr>
          <a:xfrm>
            <a:off x="1333001" y="752079"/>
            <a:ext cx="6511158" cy="671851"/>
          </a:xfrm>
          <a:prstGeom prst="rect">
            <a:avLst/>
          </a:prstGeom>
          <a:noFill/>
        </p:spPr>
        <p:txBody>
          <a:bodyPr wrap="square">
            <a:spAutoFit/>
          </a:bodyPr>
          <a:lstStyle/>
          <a:p>
            <a:pPr>
              <a:lnSpc>
                <a:spcPct val="150000"/>
              </a:lnSpc>
            </a:pPr>
            <a:r>
              <a:rPr lang="en-US" sz="2800" dirty="0"/>
              <a:t>2. Defining the Market Area</a:t>
            </a:r>
            <a:endParaRPr lang="en-US" sz="2800" dirty="0">
              <a:latin typeface="Alexandria" charset="0"/>
            </a:endParaRPr>
          </a:p>
        </p:txBody>
      </p:sp>
    </p:spTree>
    <p:extLst>
      <p:ext uri="{BB962C8B-B14F-4D97-AF65-F5344CB8AC3E}">
        <p14:creationId xmlns:p14="http://schemas.microsoft.com/office/powerpoint/2010/main" val="2451175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3" y="16293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5EF9FA1-2A45-1287-08EA-8D24A759FA06}"/>
              </a:ext>
            </a:extLst>
          </p:cNvPr>
          <p:cNvSpPr txBox="1"/>
          <p:nvPr/>
        </p:nvSpPr>
        <p:spPr>
          <a:xfrm>
            <a:off x="1333001" y="2238640"/>
            <a:ext cx="9140361" cy="3477875"/>
          </a:xfrm>
          <a:prstGeom prst="rect">
            <a:avLst/>
          </a:prstGeom>
          <a:noFill/>
        </p:spPr>
        <p:txBody>
          <a:bodyPr wrap="square" rtlCol="0">
            <a:spAutoFit/>
          </a:bodyPr>
          <a:lstStyle/>
          <a:p>
            <a:r>
              <a:rPr lang="en-US" sz="2000" b="1" dirty="0">
                <a:latin typeface="Alexandria"/>
              </a:rPr>
              <a:t>Natural features</a:t>
            </a:r>
            <a:r>
              <a:rPr lang="en-US" sz="2000" dirty="0">
                <a:latin typeface="Alexandria"/>
              </a:rPr>
              <a:t>: </a:t>
            </a:r>
          </a:p>
          <a:p>
            <a:r>
              <a:rPr lang="en-US" sz="2000" dirty="0">
                <a:latin typeface="Alexandria"/>
              </a:rPr>
              <a:t> In some cases, lakes, rivers, or mountains cannot be traversed easily. Roads might be narrow or winding, or bridges might be few and far between. In other cases, natural features act as psychological or social barriers.</a:t>
            </a:r>
          </a:p>
          <a:p>
            <a:r>
              <a:rPr lang="en-US" sz="2000" b="1" dirty="0">
                <a:latin typeface="Alexandria"/>
              </a:rPr>
              <a:t>Built barriers: </a:t>
            </a:r>
          </a:p>
          <a:p>
            <a:r>
              <a:rPr lang="en-US" sz="2000" dirty="0">
                <a:latin typeface="Alexandria"/>
              </a:rPr>
              <a:t>Highways, railroad tracks, large industrial areas, and airports can restrict access to a site from nearby neighborhoods, thereby limiting the size of the trade area.</a:t>
            </a:r>
          </a:p>
          <a:p>
            <a:r>
              <a:rPr lang="en-US" sz="2000" b="1" dirty="0">
                <a:latin typeface="Alexandria"/>
              </a:rPr>
              <a:t>Traffic congestion</a:t>
            </a:r>
            <a:r>
              <a:rPr lang="en-US" sz="2000" dirty="0">
                <a:latin typeface="Alexandria"/>
              </a:rPr>
              <a:t>:</a:t>
            </a:r>
          </a:p>
          <a:p>
            <a:r>
              <a:rPr lang="en-US" sz="2000" dirty="0">
                <a:latin typeface="Alexandria"/>
              </a:rPr>
              <a:t>Chronic traffic congestion can limit the size of trade areas and discourage potential homebuyers, apartment renters, or office tenants from looking at an otherwise attractive location.</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A73E7219-4475-972C-B7D6-E42AACCCC5B9}"/>
              </a:ext>
            </a:extLst>
          </p:cNvPr>
          <p:cNvSpPr txBox="1"/>
          <p:nvPr/>
        </p:nvSpPr>
        <p:spPr>
          <a:xfrm>
            <a:off x="1333001" y="1765182"/>
            <a:ext cx="7516328" cy="425501"/>
          </a:xfrm>
          <a:prstGeom prst="rect">
            <a:avLst/>
          </a:prstGeom>
          <a:noFill/>
        </p:spPr>
        <p:txBody>
          <a:bodyPr wrap="square" rtlCol="0">
            <a:spAutoFit/>
          </a:bodyPr>
          <a:lstStyle/>
          <a:p>
            <a:pPr>
              <a:lnSpc>
                <a:spcPct val="115000"/>
              </a:lnSpc>
              <a:spcBef>
                <a:spcPts val="2400"/>
              </a:spcBef>
              <a:buNone/>
            </a:pPr>
            <a:r>
              <a:rPr lang="en-US" sz="2000" b="1" dirty="0">
                <a:latin typeface="Alexandria"/>
              </a:rPr>
              <a:t>Seven key factors affect the size and shape of a market area: </a:t>
            </a:r>
          </a:p>
        </p:txBody>
      </p:sp>
      <p:sp>
        <p:nvSpPr>
          <p:cNvPr id="4" name="مربع نص 3">
            <a:extLst>
              <a:ext uri="{FF2B5EF4-FFF2-40B4-BE49-F238E27FC236}">
                <a16:creationId xmlns:a16="http://schemas.microsoft.com/office/drawing/2014/main" id="{686F394E-5A4D-94B0-C2D2-224F4A5CD984}"/>
              </a:ext>
            </a:extLst>
          </p:cNvPr>
          <p:cNvSpPr txBox="1"/>
          <p:nvPr/>
        </p:nvSpPr>
        <p:spPr>
          <a:xfrm>
            <a:off x="1333001" y="909582"/>
            <a:ext cx="8155773" cy="671851"/>
          </a:xfrm>
          <a:prstGeom prst="rect">
            <a:avLst/>
          </a:prstGeom>
          <a:noFill/>
        </p:spPr>
        <p:txBody>
          <a:bodyPr wrap="square">
            <a:spAutoFit/>
          </a:bodyPr>
          <a:lstStyle/>
          <a:p>
            <a:pPr>
              <a:lnSpc>
                <a:spcPct val="150000"/>
              </a:lnSpc>
            </a:pPr>
            <a:r>
              <a:rPr lang="en-US" sz="2800" dirty="0"/>
              <a:t>2. Defining the Market Area -Factors to Consider  </a:t>
            </a:r>
            <a:endParaRPr lang="en-US" sz="2800" dirty="0">
              <a:latin typeface="Alexandria" charset="0"/>
            </a:endParaRPr>
          </a:p>
        </p:txBody>
      </p:sp>
      <p:pic>
        <p:nvPicPr>
          <p:cNvPr id="7" name="صورة 6">
            <a:extLst>
              <a:ext uri="{FF2B5EF4-FFF2-40B4-BE49-F238E27FC236}">
                <a16:creationId xmlns:a16="http://schemas.microsoft.com/office/drawing/2014/main" id="{869EB4CE-E6BE-65D2-E990-C51353A3BECC}"/>
              </a:ext>
            </a:extLst>
          </p:cNvPr>
          <p:cNvPicPr>
            <a:picLocks noChangeAspect="1"/>
          </p:cNvPicPr>
          <p:nvPr/>
        </p:nvPicPr>
        <p:blipFill>
          <a:blip r:embed="rId3"/>
          <a:stretch>
            <a:fillRect/>
          </a:stretch>
        </p:blipFill>
        <p:spPr>
          <a:xfrm>
            <a:off x="8505562" y="1020140"/>
            <a:ext cx="2428875" cy="1292811"/>
          </a:xfrm>
          <a:prstGeom prst="rect">
            <a:avLst/>
          </a:prstGeom>
        </p:spPr>
      </p:pic>
    </p:spTree>
    <p:extLst>
      <p:ext uri="{BB962C8B-B14F-4D97-AF65-F5344CB8AC3E}">
        <p14:creationId xmlns:p14="http://schemas.microsoft.com/office/powerpoint/2010/main" val="11608113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E30FE-B84E-D581-5C73-CD09F21B47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4E3016-8577-D9C8-78C6-35376656C1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73EE400-9ABC-57BC-32FE-EAECA1C09F37}"/>
              </a:ext>
            </a:extLst>
          </p:cNvPr>
          <p:cNvSpPr/>
          <p:nvPr/>
        </p:nvSpPr>
        <p:spPr>
          <a:xfrm>
            <a:off x="1154463"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17441C-B344-C364-3DA9-E4C99426896C}"/>
              </a:ext>
            </a:extLst>
          </p:cNvPr>
          <p:cNvSpPr txBox="1"/>
          <p:nvPr/>
        </p:nvSpPr>
        <p:spPr>
          <a:xfrm>
            <a:off x="1333001" y="1854990"/>
            <a:ext cx="9167212" cy="4093428"/>
          </a:xfrm>
          <a:prstGeom prst="rect">
            <a:avLst/>
          </a:prstGeom>
          <a:noFill/>
        </p:spPr>
        <p:txBody>
          <a:bodyPr wrap="square" rtlCol="0">
            <a:spAutoFit/>
          </a:bodyPr>
          <a:lstStyle/>
          <a:p>
            <a:r>
              <a:rPr lang="en-US" sz="2000" b="1" dirty="0">
                <a:latin typeface="Alexandria"/>
              </a:rPr>
              <a:t>Population density: </a:t>
            </a:r>
          </a:p>
          <a:p>
            <a:r>
              <a:rPr lang="en-US" sz="2000" dirty="0">
                <a:latin typeface="Alexandria"/>
              </a:rPr>
              <a:t>A shopping center proposed for a densely developed city neighborhood will have a much smaller market area than will one proposed for a small town in a rural county. In urban neighborhoods and in areas around train stations, the primary trade area might be defined on the basis of walking distance—usually no more than a half mile.</a:t>
            </a:r>
          </a:p>
          <a:p>
            <a:pPr marL="342900" indent="-342900">
              <a:buFont typeface="Arial" panose="020B0604020202020204" pitchFamily="34" charset="0"/>
              <a:buChar char="•"/>
            </a:pPr>
            <a:endParaRPr lang="en-US" sz="2000" dirty="0">
              <a:latin typeface="Alexandria"/>
            </a:endParaRPr>
          </a:p>
          <a:p>
            <a:r>
              <a:rPr lang="en-US" sz="2000" b="1" dirty="0">
                <a:latin typeface="Alexandria"/>
              </a:rPr>
              <a:t>Political boundaries:</a:t>
            </a:r>
          </a:p>
          <a:p>
            <a:r>
              <a:rPr lang="en-US" sz="2000" dirty="0">
                <a:latin typeface="Alexandria"/>
              </a:rPr>
              <a:t>Between cities and suburbs or between school districts. Residential properties in communities with low crime rates and good schools will draw from a large trade area, all other things being equal. Political boundaries also determine real estate tax rates for all types of development. Tax rates can vary dramatically among municipalities in the same general area.</a:t>
            </a:r>
          </a:p>
          <a:p>
            <a:endParaRPr lang="en-US" sz="2000" dirty="0">
              <a:latin typeface="Alexandria"/>
            </a:endParaRPr>
          </a:p>
        </p:txBody>
      </p:sp>
      <p:pic>
        <p:nvPicPr>
          <p:cNvPr id="5" name="Graphic 21">
            <a:extLst>
              <a:ext uri="{FF2B5EF4-FFF2-40B4-BE49-F238E27FC236}">
                <a16:creationId xmlns:a16="http://schemas.microsoft.com/office/drawing/2014/main" id="{740113FB-7955-2C69-A4C1-65F6B2C6F4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F180375C-488B-FF9C-059C-7E7BC5BB1856}"/>
              </a:ext>
            </a:extLst>
          </p:cNvPr>
          <p:cNvSpPr txBox="1"/>
          <p:nvPr/>
        </p:nvSpPr>
        <p:spPr>
          <a:xfrm>
            <a:off x="1333001" y="909582"/>
            <a:ext cx="8155773" cy="671851"/>
          </a:xfrm>
          <a:prstGeom prst="rect">
            <a:avLst/>
          </a:prstGeom>
          <a:noFill/>
        </p:spPr>
        <p:txBody>
          <a:bodyPr wrap="square">
            <a:spAutoFit/>
          </a:bodyPr>
          <a:lstStyle/>
          <a:p>
            <a:pPr>
              <a:lnSpc>
                <a:spcPct val="150000"/>
              </a:lnSpc>
            </a:pPr>
            <a:r>
              <a:rPr lang="en-US" sz="2800" dirty="0"/>
              <a:t>2. Defining the Market Area -Factors to Consider  </a:t>
            </a:r>
            <a:endParaRPr lang="en-US" sz="2800" dirty="0">
              <a:latin typeface="Alexandria" charset="0"/>
            </a:endParaRPr>
          </a:p>
        </p:txBody>
      </p:sp>
      <p:pic>
        <p:nvPicPr>
          <p:cNvPr id="7" name="صورة 6">
            <a:extLst>
              <a:ext uri="{FF2B5EF4-FFF2-40B4-BE49-F238E27FC236}">
                <a16:creationId xmlns:a16="http://schemas.microsoft.com/office/drawing/2014/main" id="{4CAD2B67-7BAB-6FF6-DC50-ABB19C2FDECC}"/>
              </a:ext>
            </a:extLst>
          </p:cNvPr>
          <p:cNvPicPr>
            <a:picLocks noChangeAspect="1"/>
          </p:cNvPicPr>
          <p:nvPr/>
        </p:nvPicPr>
        <p:blipFill>
          <a:blip r:embed="rId3"/>
          <a:stretch>
            <a:fillRect/>
          </a:stretch>
        </p:blipFill>
        <p:spPr>
          <a:xfrm>
            <a:off x="8605022" y="762104"/>
            <a:ext cx="2432515" cy="1292464"/>
          </a:xfrm>
          <a:prstGeom prst="rect">
            <a:avLst/>
          </a:prstGeom>
        </p:spPr>
      </p:pic>
    </p:spTree>
    <p:extLst>
      <p:ext uri="{BB962C8B-B14F-4D97-AF65-F5344CB8AC3E}">
        <p14:creationId xmlns:p14="http://schemas.microsoft.com/office/powerpoint/2010/main" val="820346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165232" y="168963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112F15D-88F8-FCAA-5A51-D65258C0414E}"/>
              </a:ext>
            </a:extLst>
          </p:cNvPr>
          <p:cNvSpPr txBox="1"/>
          <p:nvPr/>
        </p:nvSpPr>
        <p:spPr>
          <a:xfrm>
            <a:off x="1333001" y="1854520"/>
            <a:ext cx="9010212" cy="2862322"/>
          </a:xfrm>
          <a:prstGeom prst="rect">
            <a:avLst/>
          </a:prstGeom>
          <a:noFill/>
        </p:spPr>
        <p:txBody>
          <a:bodyPr wrap="square" rtlCol="0">
            <a:spAutoFit/>
          </a:bodyPr>
          <a:lstStyle/>
          <a:p>
            <a:r>
              <a:rPr lang="en-US" sz="2000" b="1" dirty="0"/>
              <a:t> </a:t>
            </a:r>
            <a:r>
              <a:rPr lang="en-US" sz="2000" b="1" dirty="0">
                <a:latin typeface="Alexandria"/>
              </a:rPr>
              <a:t>Neighborhood boundaries and identity:</a:t>
            </a:r>
          </a:p>
          <a:p>
            <a:r>
              <a:rPr lang="en-US" sz="2000" dirty="0">
                <a:latin typeface="Alexandria"/>
              </a:rPr>
              <a:t> Household income, family composition, education levels, and the age of the population all play a role in defining market areas, for both residential and commercial properties.</a:t>
            </a:r>
          </a:p>
          <a:p>
            <a:r>
              <a:rPr lang="en-US" sz="2000" b="1" dirty="0">
                <a:latin typeface="Alexandria"/>
              </a:rPr>
              <a:t>Development size and mix of uses:</a:t>
            </a:r>
          </a:p>
          <a:p>
            <a:r>
              <a:rPr lang="en-US" sz="2000" b="1" dirty="0">
                <a:latin typeface="Alexandria"/>
              </a:rPr>
              <a:t> </a:t>
            </a:r>
            <a:r>
              <a:rPr lang="en-US" sz="2000" dirty="0">
                <a:latin typeface="Alexandria"/>
              </a:rPr>
              <a:t>Sizable projects will draw from large areas; smaller projects from small ones. A mixed-use development can cover multiple trade areas (for example, housing, offices, entertainment, and retail space) and thus draw potential buyers or tenants from different parts of the metropolitan region.</a:t>
            </a:r>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28405C6C-69B4-BDE0-7D8C-5C7A28F3F88A}"/>
              </a:ext>
            </a:extLst>
          </p:cNvPr>
          <p:cNvSpPr txBox="1"/>
          <p:nvPr/>
        </p:nvSpPr>
        <p:spPr>
          <a:xfrm>
            <a:off x="1333001" y="909582"/>
            <a:ext cx="8155773" cy="671851"/>
          </a:xfrm>
          <a:prstGeom prst="rect">
            <a:avLst/>
          </a:prstGeom>
          <a:noFill/>
        </p:spPr>
        <p:txBody>
          <a:bodyPr wrap="square">
            <a:spAutoFit/>
          </a:bodyPr>
          <a:lstStyle/>
          <a:p>
            <a:pPr>
              <a:lnSpc>
                <a:spcPct val="150000"/>
              </a:lnSpc>
            </a:pPr>
            <a:r>
              <a:rPr lang="en-US" sz="2800" dirty="0"/>
              <a:t>2. Defining the Market Area -Factors to Consider  </a:t>
            </a:r>
            <a:endParaRPr lang="en-US" sz="2800" dirty="0">
              <a:latin typeface="Alexandria" charset="0"/>
            </a:endParaRPr>
          </a:p>
        </p:txBody>
      </p:sp>
      <p:pic>
        <p:nvPicPr>
          <p:cNvPr id="6" name="صورة 5">
            <a:extLst>
              <a:ext uri="{FF2B5EF4-FFF2-40B4-BE49-F238E27FC236}">
                <a16:creationId xmlns:a16="http://schemas.microsoft.com/office/drawing/2014/main" id="{35FBD316-83EE-A296-27CC-F56526A75351}"/>
              </a:ext>
            </a:extLst>
          </p:cNvPr>
          <p:cNvPicPr>
            <a:picLocks noChangeAspect="1"/>
          </p:cNvPicPr>
          <p:nvPr/>
        </p:nvPicPr>
        <p:blipFill>
          <a:blip r:embed="rId3"/>
          <a:stretch>
            <a:fillRect/>
          </a:stretch>
        </p:blipFill>
        <p:spPr>
          <a:xfrm>
            <a:off x="6621749" y="4357743"/>
            <a:ext cx="2867025" cy="1590675"/>
          </a:xfrm>
          <a:prstGeom prst="rect">
            <a:avLst/>
          </a:prstGeom>
        </p:spPr>
      </p:pic>
    </p:spTree>
    <p:extLst>
      <p:ext uri="{BB962C8B-B14F-4D97-AF65-F5344CB8AC3E}">
        <p14:creationId xmlns:p14="http://schemas.microsoft.com/office/powerpoint/2010/main" val="1802017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4CCAAC-FF50-86BA-3D04-449505873F41}"/>
              </a:ext>
            </a:extLst>
          </p:cNvPr>
          <p:cNvSpPr/>
          <p:nvPr/>
        </p:nvSpPr>
        <p:spPr>
          <a:xfrm>
            <a:off x="694848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sp>
        <p:nvSpPr>
          <p:cNvPr id="24" name="TextBox 23">
            <a:extLst>
              <a:ext uri="{FF2B5EF4-FFF2-40B4-BE49-F238E27FC236}">
                <a16:creationId xmlns:a16="http://schemas.microsoft.com/office/drawing/2014/main" id="{5230329A-8545-B105-92D3-8C25C355F2F2}"/>
              </a:ext>
            </a:extLst>
          </p:cNvPr>
          <p:cNvSpPr txBox="1"/>
          <p:nvPr/>
        </p:nvSpPr>
        <p:spPr>
          <a:xfrm>
            <a:off x="1230443" y="1827720"/>
            <a:ext cx="8417320" cy="1631216"/>
          </a:xfrm>
          <a:prstGeom prst="rect">
            <a:avLst/>
          </a:prstGeom>
          <a:noFill/>
        </p:spPr>
        <p:txBody>
          <a:bodyPr wrap="square" rtlCol="0">
            <a:spAutoFit/>
          </a:bodyPr>
          <a:lstStyle/>
          <a:p>
            <a:r>
              <a:rPr lang="en-US" sz="2000" b="1" dirty="0">
                <a:latin typeface="Alexandria"/>
              </a:rPr>
              <a:t>Primary and Secondary Markets or Trade Areas:</a:t>
            </a:r>
          </a:p>
          <a:p>
            <a:r>
              <a:rPr lang="en-US" sz="2000" b="1" dirty="0">
                <a:latin typeface="Alexandria"/>
              </a:rPr>
              <a:t> </a:t>
            </a:r>
            <a:r>
              <a:rPr lang="en-US" sz="2000" dirty="0">
                <a:latin typeface="Alexandria"/>
              </a:rPr>
              <a:t>More sophisticated residential or retail market studies will define both:</a:t>
            </a:r>
          </a:p>
          <a:p>
            <a:pPr marL="342900" indent="-342900">
              <a:buFontTx/>
              <a:buChar char="-"/>
            </a:pPr>
            <a:r>
              <a:rPr lang="en-US" sz="2000" dirty="0">
                <a:latin typeface="Alexandria"/>
              </a:rPr>
              <a:t>A primary market area, from which 60 to 80 percent of residential or retail patronage will be captured</a:t>
            </a:r>
          </a:p>
          <a:p>
            <a:pPr marL="342900" indent="-342900">
              <a:buFontTx/>
              <a:buChar char="-"/>
            </a:pPr>
            <a:r>
              <a:rPr lang="en-US" sz="2000" dirty="0">
                <a:latin typeface="Alexandria"/>
              </a:rPr>
              <a:t>A secondary market area, which will generate the balance of demand</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F62AB85-E85E-F642-7C73-192B6B59F552}"/>
              </a:ext>
            </a:extLst>
          </p:cNvPr>
          <p:cNvSpPr txBox="1"/>
          <p:nvPr/>
        </p:nvSpPr>
        <p:spPr>
          <a:xfrm>
            <a:off x="856922" y="909582"/>
            <a:ext cx="8155773" cy="671851"/>
          </a:xfrm>
          <a:prstGeom prst="rect">
            <a:avLst/>
          </a:prstGeom>
          <a:noFill/>
        </p:spPr>
        <p:txBody>
          <a:bodyPr wrap="square">
            <a:spAutoFit/>
          </a:bodyPr>
          <a:lstStyle/>
          <a:p>
            <a:pPr>
              <a:lnSpc>
                <a:spcPct val="150000"/>
              </a:lnSpc>
            </a:pPr>
            <a:r>
              <a:rPr lang="en-US" sz="2800" dirty="0"/>
              <a:t>2. Defining the Market Area -Factors to Consider  </a:t>
            </a:r>
            <a:endParaRPr lang="en-US" sz="2800" dirty="0">
              <a:latin typeface="Alexandria" charset="0"/>
            </a:endParaRPr>
          </a:p>
        </p:txBody>
      </p:sp>
      <p:pic>
        <p:nvPicPr>
          <p:cNvPr id="7" name="صورة 6">
            <a:extLst>
              <a:ext uri="{FF2B5EF4-FFF2-40B4-BE49-F238E27FC236}">
                <a16:creationId xmlns:a16="http://schemas.microsoft.com/office/drawing/2014/main" id="{10E1980B-FDB3-04C4-DBEC-8891990D231A}"/>
              </a:ext>
            </a:extLst>
          </p:cNvPr>
          <p:cNvPicPr>
            <a:picLocks noChangeAspect="1"/>
          </p:cNvPicPr>
          <p:nvPr/>
        </p:nvPicPr>
        <p:blipFill>
          <a:blip r:embed="rId3"/>
          <a:stretch>
            <a:fillRect/>
          </a:stretch>
        </p:blipFill>
        <p:spPr>
          <a:xfrm>
            <a:off x="3556593" y="3538305"/>
            <a:ext cx="3145675" cy="2112424"/>
          </a:xfrm>
          <a:prstGeom prst="rect">
            <a:avLst/>
          </a:prstGeom>
        </p:spPr>
      </p:pic>
    </p:spTree>
    <p:extLst>
      <p:ext uri="{BB962C8B-B14F-4D97-AF65-F5344CB8AC3E}">
        <p14:creationId xmlns:p14="http://schemas.microsoft.com/office/powerpoint/2010/main" val="12192043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Given that all 8 billion people on the planet must live somewhere, how do we organize ourselves?</a:t>
            </a: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خطط انسيابي: محطة طرفية 1">
            <a:extLst>
              <a:ext uri="{FF2B5EF4-FFF2-40B4-BE49-F238E27FC236}">
                <a16:creationId xmlns:a16="http://schemas.microsoft.com/office/drawing/2014/main" id="{F87B379D-F30A-A0B0-7650-88F2C36D3464}"/>
              </a:ext>
            </a:extLst>
          </p:cNvPr>
          <p:cNvSpPr/>
          <p:nvPr/>
        </p:nvSpPr>
        <p:spPr>
          <a:xfrm>
            <a:off x="1492429" y="1477280"/>
            <a:ext cx="8417320" cy="3394523"/>
          </a:xfrm>
          <a:prstGeom prst="flowChartTerminator">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Demand is less dependent on local demographics than on:</a:t>
            </a:r>
          </a:p>
          <a:p>
            <a:r>
              <a:rPr lang="en-US" sz="2000" dirty="0">
                <a:solidFill>
                  <a:schemeClr val="tx1"/>
                </a:solidFill>
                <a:latin typeface="Alexandria"/>
              </a:rPr>
              <a:t>-    Transportation access (easy interstate highway or air connections)</a:t>
            </a:r>
          </a:p>
          <a:p>
            <a:pPr marL="342900" indent="-342900">
              <a:buFontTx/>
              <a:buChar char="-"/>
            </a:pPr>
            <a:r>
              <a:rPr lang="en-US" sz="2000" dirty="0">
                <a:solidFill>
                  <a:schemeClr val="tx1"/>
                </a:solidFill>
                <a:latin typeface="Alexandria"/>
              </a:rPr>
              <a:t>Conditions in the general economy (growth in tourism, increasing affluence)</a:t>
            </a:r>
          </a:p>
          <a:p>
            <a:pPr marL="342900" indent="-342900">
              <a:buFontTx/>
              <a:buChar char="-"/>
            </a:pPr>
            <a:r>
              <a:rPr lang="en-US" sz="2000" dirty="0">
                <a:solidFill>
                  <a:schemeClr val="tx1"/>
                </a:solidFill>
                <a:latin typeface="Alexandria"/>
              </a:rPr>
              <a:t> Interest in natural and built features (ski slopes, beaches, golf courses, hiking trails)</a:t>
            </a:r>
          </a:p>
          <a:p>
            <a:pPr marL="342900" indent="-342900">
              <a:buFontTx/>
              <a:buChar char="-"/>
            </a:pPr>
            <a:r>
              <a:rPr lang="en-US" sz="2000" dirty="0">
                <a:solidFill>
                  <a:schemeClr val="tx1"/>
                </a:solidFill>
                <a:latin typeface="Alexandria"/>
              </a:rPr>
              <a:t>Price points of the proposed development. </a:t>
            </a:r>
          </a:p>
          <a:p>
            <a:pPr marL="342900" indent="-342900">
              <a:buFontTx/>
              <a:buChar char="-"/>
            </a:pPr>
            <a:r>
              <a:rPr lang="en-US" sz="2000" dirty="0">
                <a:solidFill>
                  <a:schemeClr val="tx1"/>
                </a:solidFill>
                <a:latin typeface="Alexandria"/>
              </a:rPr>
              <a:t>The nearest competition may be located outside the immediate area or even out of state.</a:t>
            </a:r>
          </a:p>
        </p:txBody>
      </p:sp>
      <p:sp>
        <p:nvSpPr>
          <p:cNvPr id="4" name="مربع نص 3">
            <a:extLst>
              <a:ext uri="{FF2B5EF4-FFF2-40B4-BE49-F238E27FC236}">
                <a16:creationId xmlns:a16="http://schemas.microsoft.com/office/drawing/2014/main" id="{6FBB0998-FF37-9586-31D4-CC64692B9AC4}"/>
              </a:ext>
            </a:extLst>
          </p:cNvPr>
          <p:cNvSpPr txBox="1"/>
          <p:nvPr/>
        </p:nvSpPr>
        <p:spPr>
          <a:xfrm>
            <a:off x="1266006" y="579980"/>
            <a:ext cx="8155773" cy="671851"/>
          </a:xfrm>
          <a:prstGeom prst="rect">
            <a:avLst/>
          </a:prstGeom>
          <a:noFill/>
        </p:spPr>
        <p:txBody>
          <a:bodyPr wrap="square">
            <a:spAutoFit/>
          </a:bodyPr>
          <a:lstStyle/>
          <a:p>
            <a:pPr>
              <a:lnSpc>
                <a:spcPct val="150000"/>
              </a:lnSpc>
            </a:pPr>
            <a:r>
              <a:rPr lang="en-US" sz="2800" dirty="0"/>
              <a:t>2. Defining the Market Area -Factors to Consider  </a:t>
            </a:r>
            <a:endParaRPr lang="en-US" sz="2800" dirty="0">
              <a:latin typeface="Alexandria" charset="0"/>
            </a:endParaRPr>
          </a:p>
        </p:txBody>
      </p:sp>
    </p:spTree>
    <p:extLst>
      <p:ext uri="{BB962C8B-B14F-4D97-AF65-F5344CB8AC3E}">
        <p14:creationId xmlns:p14="http://schemas.microsoft.com/office/powerpoint/2010/main" val="2801738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06308" y="1812317"/>
            <a:ext cx="10623692" cy="4199611"/>
          </a:xfrm>
          <a:prstGeom prst="rect">
            <a:avLst/>
          </a:prstGeom>
          <a:solidFill>
            <a:schemeClr val="bg1"/>
          </a:solidFill>
        </p:spPr>
        <p:txBody>
          <a:bodyPr wrap="square" rtlCol="0">
            <a:spAutoFit/>
          </a:bodyPr>
          <a:lstStyle/>
          <a:p>
            <a:pPr>
              <a:lnSpc>
                <a:spcPct val="150000"/>
              </a:lnSpc>
            </a:pPr>
            <a:r>
              <a:rPr lang="en-US" sz="2000" b="1" dirty="0">
                <a:latin typeface="Alexandria"/>
              </a:rPr>
              <a:t>Field observations are critical to a high-quality market study. </a:t>
            </a:r>
          </a:p>
          <a:p>
            <a:pPr>
              <a:lnSpc>
                <a:spcPct val="150000"/>
              </a:lnSpc>
            </a:pPr>
            <a:r>
              <a:rPr lang="en-US" sz="2000" dirty="0">
                <a:latin typeface="Alexandria"/>
              </a:rPr>
              <a:t>-Analysts can rarely get an accurate understanding of a site and its environs without visiting the property. </a:t>
            </a:r>
          </a:p>
          <a:p>
            <a:pPr>
              <a:lnSpc>
                <a:spcPct val="150000"/>
              </a:lnSpc>
            </a:pPr>
            <a:r>
              <a:rPr lang="en-US" sz="2000" dirty="0">
                <a:latin typeface="Alexandria"/>
              </a:rPr>
              <a:t>-Maps can show the property’s size and shape, and Google Earth can show aerial views of its surroundings, but visiting the site itself gives an analyst a sense of its topography, natural features, and views.</a:t>
            </a:r>
          </a:p>
          <a:p>
            <a:pPr>
              <a:lnSpc>
                <a:spcPct val="150000"/>
              </a:lnSpc>
            </a:pPr>
            <a:r>
              <a:rPr lang="en-US" sz="2000" dirty="0"/>
              <a:t>-Visiting the site also provides an opportunity to assess the compatibility of the proposed development with surrounding uses.</a:t>
            </a:r>
            <a:endParaRPr lang="en-US" sz="2000" dirty="0">
              <a:latin typeface="Alexandria"/>
            </a:endParaRPr>
          </a:p>
          <a:p>
            <a:pPr>
              <a:lnSpc>
                <a:spcPct val="150000"/>
              </a:lnSpc>
            </a:pPr>
            <a:r>
              <a:rPr lang="en-US" sz="2000" dirty="0">
                <a:latin typeface="Alexandria"/>
              </a:rPr>
              <a:t>-An inspection will also reveal potential visibility issues or problems with access from nearby roads.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6A76856D-8964-1527-1662-C19195B1D176}"/>
              </a:ext>
            </a:extLst>
          </p:cNvPr>
          <p:cNvSpPr txBox="1"/>
          <p:nvPr/>
        </p:nvSpPr>
        <p:spPr>
          <a:xfrm>
            <a:off x="806308" y="878315"/>
            <a:ext cx="8328172" cy="671851"/>
          </a:xfrm>
          <a:prstGeom prst="rect">
            <a:avLst/>
          </a:prstGeom>
          <a:noFill/>
        </p:spPr>
        <p:txBody>
          <a:bodyPr wrap="square">
            <a:spAutoFit/>
          </a:bodyPr>
          <a:lstStyle/>
          <a:p>
            <a:pPr>
              <a:lnSpc>
                <a:spcPct val="150000"/>
              </a:lnSpc>
            </a:pPr>
            <a:r>
              <a:rPr lang="en-US" sz="2800" dirty="0"/>
              <a:t>3.Inspecting the Site</a:t>
            </a:r>
            <a:endParaRPr lang="en-US" sz="2800" dirty="0">
              <a:latin typeface="Alexandria" charset="0"/>
            </a:endParaRPr>
          </a:p>
        </p:txBody>
      </p:sp>
      <p:pic>
        <p:nvPicPr>
          <p:cNvPr id="3" name="صورة 2">
            <a:extLst>
              <a:ext uri="{FF2B5EF4-FFF2-40B4-BE49-F238E27FC236}">
                <a16:creationId xmlns:a16="http://schemas.microsoft.com/office/drawing/2014/main" id="{B3F2928E-52FB-5740-11EE-5B3D2164C0C2}"/>
              </a:ext>
            </a:extLst>
          </p:cNvPr>
          <p:cNvPicPr>
            <a:picLocks noChangeAspect="1"/>
          </p:cNvPicPr>
          <p:nvPr/>
        </p:nvPicPr>
        <p:blipFill>
          <a:blip r:embed="rId3"/>
          <a:stretch>
            <a:fillRect/>
          </a:stretch>
        </p:blipFill>
        <p:spPr>
          <a:xfrm>
            <a:off x="7229709" y="600590"/>
            <a:ext cx="2619375" cy="1743075"/>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47">
            <a:extLst>
              <a:ext uri="{FF2B5EF4-FFF2-40B4-BE49-F238E27FC236}">
                <a16:creationId xmlns:a16="http://schemas.microsoft.com/office/drawing/2014/main" id="{0826409D-98BB-077C-EACC-093004599365}"/>
              </a:ext>
            </a:extLst>
          </p:cNvPr>
          <p:cNvSpPr txBox="1"/>
          <p:nvPr/>
        </p:nvSpPr>
        <p:spPr>
          <a:xfrm>
            <a:off x="762000" y="2144080"/>
            <a:ext cx="10360702" cy="3737946"/>
          </a:xfrm>
          <a:prstGeom prst="rect">
            <a:avLst/>
          </a:prstGeom>
          <a:noFill/>
        </p:spPr>
        <p:txBody>
          <a:bodyPr wrap="square" rtlCol="0">
            <a:spAutoFit/>
          </a:bodyPr>
          <a:lstStyle/>
          <a:p>
            <a:pPr>
              <a:lnSpc>
                <a:spcPct val="150000"/>
              </a:lnSpc>
            </a:pPr>
            <a:r>
              <a:rPr lang="en-US" sz="2000" dirty="0">
                <a:latin typeface="Alexandria"/>
              </a:rPr>
              <a:t>-location in a historic district (although architectural restrictions could impose constraints)</a:t>
            </a:r>
          </a:p>
          <a:p>
            <a:pPr>
              <a:lnSpc>
                <a:spcPct val="150000"/>
              </a:lnSpc>
            </a:pPr>
            <a:r>
              <a:rPr lang="en-US" sz="2000" dirty="0">
                <a:latin typeface="Alexandria"/>
              </a:rPr>
              <a:t>-Attractive views of the downtown skyline, or presence of mature trees that will remain after construction. </a:t>
            </a:r>
          </a:p>
          <a:p>
            <a:pPr>
              <a:lnSpc>
                <a:spcPct val="150000"/>
              </a:lnSpc>
            </a:pPr>
            <a:r>
              <a:rPr lang="en-US" sz="2000" dirty="0">
                <a:latin typeface="Alexandria"/>
              </a:rPr>
              <a:t>-Incompatible neighboring uses such as deteriorating nearby buildings</a:t>
            </a:r>
          </a:p>
          <a:p>
            <a:pPr>
              <a:lnSpc>
                <a:spcPct val="150000"/>
              </a:lnSpc>
            </a:pPr>
            <a:r>
              <a:rPr lang="en-US" sz="2000" dirty="0">
                <a:latin typeface="Alexandria"/>
              </a:rPr>
              <a:t>-proximity to environmental hazards or landfills; and noise from highways, rail lines, or airports are negative characteristics—especially for residential development.</a:t>
            </a:r>
          </a:p>
          <a:p>
            <a:pPr>
              <a:lnSpc>
                <a:spcPct val="150000"/>
              </a:lnSpc>
            </a:pPr>
            <a:r>
              <a:rPr lang="en-US" sz="2000" dirty="0">
                <a:latin typeface="Alexandria"/>
              </a:rPr>
              <a:t>-</a:t>
            </a:r>
            <a:r>
              <a:rPr lang="en-US" sz="2000" dirty="0"/>
              <a:t>The analyst should note access or visibility problems that  require corrective action. (The developer may have to pay for certain off-site infrastructure improvements.</a:t>
            </a:r>
            <a:endParaRPr lang="en-US" sz="2000" dirty="0">
              <a:latin typeface="Alexandria"/>
            </a:endParaRPr>
          </a:p>
        </p:txBody>
      </p:sp>
      <p:sp>
        <p:nvSpPr>
          <p:cNvPr id="2" name="مربع نص 1">
            <a:extLst>
              <a:ext uri="{FF2B5EF4-FFF2-40B4-BE49-F238E27FC236}">
                <a16:creationId xmlns:a16="http://schemas.microsoft.com/office/drawing/2014/main" id="{BAB13E90-C038-3E0F-E768-6C0287A3AAB9}"/>
              </a:ext>
            </a:extLst>
          </p:cNvPr>
          <p:cNvSpPr txBox="1"/>
          <p:nvPr/>
        </p:nvSpPr>
        <p:spPr>
          <a:xfrm>
            <a:off x="762000" y="843549"/>
            <a:ext cx="8328172" cy="671851"/>
          </a:xfrm>
          <a:prstGeom prst="rect">
            <a:avLst/>
          </a:prstGeom>
          <a:noFill/>
        </p:spPr>
        <p:txBody>
          <a:bodyPr wrap="square">
            <a:spAutoFit/>
          </a:bodyPr>
          <a:lstStyle/>
          <a:p>
            <a:pPr>
              <a:lnSpc>
                <a:spcPct val="150000"/>
              </a:lnSpc>
            </a:pPr>
            <a:r>
              <a:rPr lang="en-US" sz="2800" dirty="0"/>
              <a:t>Assessing the Site’s Advantages and Disadvantages</a:t>
            </a:r>
            <a:endParaRPr lang="en-US" sz="2800" dirty="0">
              <a:latin typeface="Alexandria" charset="0"/>
            </a:endParaRPr>
          </a:p>
        </p:txBody>
      </p:sp>
      <p:pic>
        <p:nvPicPr>
          <p:cNvPr id="4" name="صورة 3">
            <a:extLst>
              <a:ext uri="{FF2B5EF4-FFF2-40B4-BE49-F238E27FC236}">
                <a16:creationId xmlns:a16="http://schemas.microsoft.com/office/drawing/2014/main" id="{0981D743-380D-77F3-DEA3-34B52EEC087E}"/>
              </a:ext>
            </a:extLst>
          </p:cNvPr>
          <p:cNvPicPr>
            <a:picLocks noChangeAspect="1"/>
          </p:cNvPicPr>
          <p:nvPr/>
        </p:nvPicPr>
        <p:blipFill>
          <a:blip r:embed="rId3"/>
          <a:stretch>
            <a:fillRect/>
          </a:stretch>
        </p:blipFill>
        <p:spPr>
          <a:xfrm>
            <a:off x="8385948" y="1180416"/>
            <a:ext cx="2585803" cy="1076343"/>
          </a:xfrm>
          <a:prstGeom prst="rect">
            <a:avLst/>
          </a:prstGeom>
        </p:spPr>
      </p:pic>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EAA34A0-E384-6F0F-3405-2F1CBD25DD04}"/>
              </a:ext>
            </a:extLst>
          </p:cNvPr>
          <p:cNvSpPr txBox="1"/>
          <p:nvPr/>
        </p:nvSpPr>
        <p:spPr>
          <a:xfrm>
            <a:off x="927327" y="1619861"/>
            <a:ext cx="10706138" cy="4199611"/>
          </a:xfrm>
          <a:prstGeom prst="rect">
            <a:avLst/>
          </a:prstGeom>
          <a:noFill/>
        </p:spPr>
        <p:txBody>
          <a:bodyPr wrap="square" rtlCol="0">
            <a:spAutoFit/>
          </a:bodyPr>
          <a:lstStyle/>
          <a:p>
            <a:pPr>
              <a:lnSpc>
                <a:spcPct val="150000"/>
              </a:lnSpc>
            </a:pPr>
            <a:r>
              <a:rPr lang="en-US" sz="2000" dirty="0"/>
              <a:t>    -</a:t>
            </a:r>
            <a:r>
              <a:rPr lang="en-US" sz="2000" dirty="0">
                <a:latin typeface="Alexandria"/>
              </a:rPr>
              <a:t>High traffic counts would not draw seniors to a retirement community but would attract shopping     center developers and their tenants</a:t>
            </a:r>
          </a:p>
          <a:p>
            <a:pPr marL="342900" indent="-342900">
              <a:lnSpc>
                <a:spcPct val="150000"/>
              </a:lnSpc>
              <a:buFontTx/>
              <a:buChar char="-"/>
            </a:pPr>
            <a:r>
              <a:rPr lang="en-US" sz="2000" dirty="0">
                <a:latin typeface="Alexandria"/>
              </a:rPr>
              <a:t>The analyst must consider factors such as community character and reputation. Low crime rates and the proximity to services that are necessary for daily living.</a:t>
            </a:r>
          </a:p>
          <a:p>
            <a:pPr marL="342900" indent="-342900">
              <a:lnSpc>
                <a:spcPct val="150000"/>
              </a:lnSpc>
              <a:buFontTx/>
              <a:buChar char="-"/>
            </a:pPr>
            <a:r>
              <a:rPr lang="en-US" sz="2000" dirty="0">
                <a:latin typeface="Alexandria"/>
              </a:rPr>
              <a:t>If new housing is targeted to young families, information about the reputation of the local school district, the availability of nearby daycare, and the location of community park and recreation programs should be part of the report.</a:t>
            </a:r>
          </a:p>
          <a:p>
            <a:pPr marL="342900" indent="-342900">
              <a:lnSpc>
                <a:spcPct val="150000"/>
              </a:lnSpc>
              <a:buFontTx/>
              <a:buChar char="-"/>
            </a:pPr>
            <a:r>
              <a:rPr lang="en-US" sz="2000" dirty="0">
                <a:latin typeface="Alexandria"/>
              </a:rPr>
              <a:t>The presence of shops, restaurants, and entertainment in the area creates an identity that can lend prestige to an office location.</a:t>
            </a:r>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9AFE384C-6F2A-3648-E42A-A30C638297E8}"/>
              </a:ext>
            </a:extLst>
          </p:cNvPr>
          <p:cNvSpPr txBox="1"/>
          <p:nvPr/>
        </p:nvSpPr>
        <p:spPr>
          <a:xfrm>
            <a:off x="762000" y="843549"/>
            <a:ext cx="8328172" cy="671851"/>
          </a:xfrm>
          <a:prstGeom prst="rect">
            <a:avLst/>
          </a:prstGeom>
          <a:noFill/>
        </p:spPr>
        <p:txBody>
          <a:bodyPr wrap="square">
            <a:spAutoFit/>
          </a:bodyPr>
          <a:lstStyle/>
          <a:p>
            <a:pPr>
              <a:lnSpc>
                <a:spcPct val="150000"/>
              </a:lnSpc>
            </a:pPr>
            <a:r>
              <a:rPr lang="en-US" sz="2800" dirty="0"/>
              <a:t>Assessing the Site’s Advantages and Disadvantages</a:t>
            </a:r>
            <a:endParaRPr lang="en-US" sz="2800" dirty="0">
              <a:latin typeface="Alexandria" charset="0"/>
            </a:endParaRPr>
          </a:p>
        </p:txBody>
      </p:sp>
      <p:pic>
        <p:nvPicPr>
          <p:cNvPr id="4" name="صورة 3">
            <a:extLst>
              <a:ext uri="{FF2B5EF4-FFF2-40B4-BE49-F238E27FC236}">
                <a16:creationId xmlns:a16="http://schemas.microsoft.com/office/drawing/2014/main" id="{86D007D7-C8F7-5E27-176C-FD8DC9F65613}"/>
              </a:ext>
            </a:extLst>
          </p:cNvPr>
          <p:cNvPicPr>
            <a:picLocks noChangeAspect="1"/>
          </p:cNvPicPr>
          <p:nvPr/>
        </p:nvPicPr>
        <p:blipFill>
          <a:blip r:embed="rId3"/>
          <a:stretch>
            <a:fillRect/>
          </a:stretch>
        </p:blipFill>
        <p:spPr>
          <a:xfrm>
            <a:off x="8467744" y="546619"/>
            <a:ext cx="2981325" cy="1073241"/>
          </a:xfrm>
          <a:prstGeom prst="rect">
            <a:avLst/>
          </a:prstGeom>
        </p:spPr>
      </p:pic>
    </p:spTree>
    <p:extLst>
      <p:ext uri="{BB962C8B-B14F-4D97-AF65-F5344CB8AC3E}">
        <p14:creationId xmlns:p14="http://schemas.microsoft.com/office/powerpoint/2010/main" val="3256284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837386" y="1896286"/>
            <a:ext cx="8591427" cy="3737946"/>
          </a:xfrm>
          <a:prstGeom prst="rect">
            <a:avLst/>
          </a:prstGeom>
          <a:noFill/>
        </p:spPr>
        <p:txBody>
          <a:bodyPr wrap="square" rtlCol="0">
            <a:spAutoFit/>
          </a:bodyPr>
          <a:lstStyle/>
          <a:p>
            <a:pPr marL="342900" indent="-342900">
              <a:lnSpc>
                <a:spcPct val="150000"/>
              </a:lnSpc>
              <a:buFontTx/>
              <a:buChar char="-"/>
            </a:pPr>
            <a:r>
              <a:rPr lang="en-US" sz="2000" dirty="0"/>
              <a:t>The analysis should discuss the property’s zoning and permitted uses and should note whether any zoning changes or variances will be necessary before development begins</a:t>
            </a:r>
          </a:p>
          <a:p>
            <a:pPr marL="342900" indent="-342900">
              <a:lnSpc>
                <a:spcPct val="150000"/>
              </a:lnSpc>
              <a:buFontTx/>
              <a:buChar char="-"/>
            </a:pPr>
            <a:r>
              <a:rPr lang="en-US" sz="2000" dirty="0"/>
              <a:t>Nearby amenities can be key when a developer is selling a location to prospective tenants and buyers.</a:t>
            </a:r>
          </a:p>
          <a:p>
            <a:pPr marL="342900" indent="-342900">
              <a:lnSpc>
                <a:spcPct val="150000"/>
              </a:lnSpc>
              <a:buFontTx/>
              <a:buChar char="-"/>
            </a:pPr>
            <a:r>
              <a:rPr lang="en-US" sz="2000" dirty="0"/>
              <a:t>Office tenants may want to be close to hotels for visiting vendors, clients, or employees from other locations. Businesses whose staff must frequently travel out of town will require proximity to the airport.</a:t>
            </a:r>
            <a:endParaRPr lang="en-US" sz="2000" dirty="0">
              <a:latin typeface="Alexandria"/>
            </a:endParaRP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96FE43DC-D810-86A2-234D-E5998B1AF8D9}"/>
              </a:ext>
            </a:extLst>
          </p:cNvPr>
          <p:cNvSpPr txBox="1"/>
          <p:nvPr/>
        </p:nvSpPr>
        <p:spPr>
          <a:xfrm>
            <a:off x="762000" y="843549"/>
            <a:ext cx="8328172" cy="671851"/>
          </a:xfrm>
          <a:prstGeom prst="rect">
            <a:avLst/>
          </a:prstGeom>
          <a:noFill/>
        </p:spPr>
        <p:txBody>
          <a:bodyPr wrap="square">
            <a:spAutoFit/>
          </a:bodyPr>
          <a:lstStyle/>
          <a:p>
            <a:pPr>
              <a:lnSpc>
                <a:spcPct val="150000"/>
              </a:lnSpc>
            </a:pPr>
            <a:r>
              <a:rPr lang="en-US" sz="2800" dirty="0"/>
              <a:t>Assessing the Site’s Advantages and Disadvantages</a:t>
            </a:r>
            <a:endParaRPr lang="en-US" sz="2800" dirty="0">
              <a:latin typeface="Alexandria" charset="0"/>
            </a:endParaRPr>
          </a:p>
        </p:txBody>
      </p:sp>
      <p:pic>
        <p:nvPicPr>
          <p:cNvPr id="4" name="صورة 3">
            <a:extLst>
              <a:ext uri="{FF2B5EF4-FFF2-40B4-BE49-F238E27FC236}">
                <a16:creationId xmlns:a16="http://schemas.microsoft.com/office/drawing/2014/main" id="{B9398ED9-6A5F-A073-6824-4D888E3B2BB2}"/>
              </a:ext>
            </a:extLst>
          </p:cNvPr>
          <p:cNvPicPr>
            <a:picLocks noChangeAspect="1"/>
          </p:cNvPicPr>
          <p:nvPr/>
        </p:nvPicPr>
        <p:blipFill>
          <a:blip r:embed="rId3"/>
          <a:stretch>
            <a:fillRect/>
          </a:stretch>
        </p:blipFill>
        <p:spPr>
          <a:xfrm>
            <a:off x="9218951" y="2839744"/>
            <a:ext cx="2030732" cy="1847850"/>
          </a:xfrm>
          <a:prstGeom prst="rect">
            <a:avLst/>
          </a:prstGeom>
        </p:spPr>
      </p:pic>
    </p:spTree>
    <p:extLst>
      <p:ext uri="{BB962C8B-B14F-4D97-AF65-F5344CB8AC3E}">
        <p14:creationId xmlns:p14="http://schemas.microsoft.com/office/powerpoint/2010/main" val="17595790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84FA727-8598-8F1A-8F14-DBFAD9D86133}"/>
              </a:ext>
            </a:extLst>
          </p:cNvPr>
          <p:cNvSpPr txBox="1"/>
          <p:nvPr/>
        </p:nvSpPr>
        <p:spPr>
          <a:xfrm>
            <a:off x="911336" y="1661396"/>
            <a:ext cx="9821621" cy="400110"/>
          </a:xfrm>
          <a:prstGeom prst="rect">
            <a:avLst/>
          </a:prstGeom>
          <a:noFill/>
        </p:spPr>
        <p:txBody>
          <a:bodyPr wrap="square" rtlCol="0">
            <a:spAutoFit/>
          </a:bodyPr>
          <a:lstStyle/>
          <a:p>
            <a:r>
              <a:rPr lang="en-US" sz="2000" b="1" dirty="0"/>
              <a:t>Assessing the Site’s Advantages and Disadvantages</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B827B53B-CCCD-2D7F-1A2D-4E236C2D76B5}"/>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Project Example – Mid-Rise Residential Development</a:t>
            </a:r>
          </a:p>
        </p:txBody>
      </p:sp>
      <p:sp>
        <p:nvSpPr>
          <p:cNvPr id="4" name="دمعة 3">
            <a:extLst>
              <a:ext uri="{FF2B5EF4-FFF2-40B4-BE49-F238E27FC236}">
                <a16:creationId xmlns:a16="http://schemas.microsoft.com/office/drawing/2014/main" id="{91B138FF-5B64-6610-433C-02421D92BA9A}"/>
              </a:ext>
            </a:extLst>
          </p:cNvPr>
          <p:cNvSpPr/>
          <p:nvPr/>
        </p:nvSpPr>
        <p:spPr>
          <a:xfrm>
            <a:off x="1984571" y="2481705"/>
            <a:ext cx="5864218" cy="2404865"/>
          </a:xfrm>
          <a:prstGeom prst="teardrop">
            <a:avLst>
              <a:gd name="adj" fmla="val 200000"/>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Project Assumptions</a:t>
            </a:r>
            <a:endParaRPr lang="en-US" sz="2000" dirty="0">
              <a:solidFill>
                <a:schemeClr val="tx1"/>
              </a:solidFill>
              <a:latin typeface="Alexandria"/>
            </a:endParaRPr>
          </a:p>
          <a:p>
            <a:pPr marL="285750" indent="-285750">
              <a:buFont typeface="Wingdings" panose="05000000000000000000" pitchFamily="2" charset="2"/>
              <a:buChar char="§"/>
            </a:pPr>
            <a:r>
              <a:rPr lang="en-US" sz="2000" dirty="0">
                <a:solidFill>
                  <a:schemeClr val="tx1"/>
                </a:solidFill>
                <a:latin typeface="Alexandria"/>
              </a:rPr>
              <a:t>Residential apartment project (6–8 floors)</a:t>
            </a:r>
          </a:p>
          <a:p>
            <a:pPr marL="285750" indent="-285750">
              <a:buFont typeface="Wingdings" panose="05000000000000000000" pitchFamily="2" charset="2"/>
              <a:buChar char="§"/>
            </a:pPr>
            <a:r>
              <a:rPr lang="en-US" sz="2000" dirty="0">
                <a:solidFill>
                  <a:schemeClr val="tx1"/>
                </a:solidFill>
                <a:latin typeface="Alexandria"/>
              </a:rPr>
              <a:t>Urban residential district</a:t>
            </a:r>
          </a:p>
          <a:p>
            <a:pPr marL="285750" indent="-285750">
              <a:buFont typeface="Wingdings" panose="05000000000000000000" pitchFamily="2" charset="2"/>
              <a:buChar char="§"/>
            </a:pPr>
            <a:r>
              <a:rPr lang="en-US" sz="2000" dirty="0">
                <a:solidFill>
                  <a:schemeClr val="tx1"/>
                </a:solidFill>
                <a:latin typeface="Alexandria"/>
              </a:rPr>
              <a:t>Target market: middle-income families and young professionals</a:t>
            </a:r>
          </a:p>
        </p:txBody>
      </p:sp>
    </p:spTree>
    <p:extLst>
      <p:ext uri="{BB962C8B-B14F-4D97-AF65-F5344CB8AC3E}">
        <p14:creationId xmlns:p14="http://schemas.microsoft.com/office/powerpoint/2010/main" val="10351058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7DA7BF-3047-4BB4-4162-B06FA7EED257}"/>
              </a:ext>
            </a:extLst>
          </p:cNvPr>
          <p:cNvSpPr txBox="1"/>
          <p:nvPr/>
        </p:nvSpPr>
        <p:spPr>
          <a:xfrm>
            <a:off x="1028293" y="1716955"/>
            <a:ext cx="10135413" cy="4093428"/>
          </a:xfrm>
          <a:prstGeom prst="rect">
            <a:avLst/>
          </a:prstGeom>
          <a:solidFill>
            <a:schemeClr val="tx2">
              <a:lumMod val="20000"/>
              <a:lumOff val="80000"/>
            </a:schemeClr>
          </a:solidFill>
        </p:spPr>
        <p:txBody>
          <a:bodyPr wrap="square" rtlCol="0">
            <a:spAutoFit/>
          </a:bodyPr>
          <a:lstStyle/>
          <a:p>
            <a:r>
              <a:rPr lang="en-US" sz="2000" b="1" dirty="0">
                <a:latin typeface="Alexandria"/>
              </a:rPr>
              <a:t>Site Advantages</a:t>
            </a:r>
          </a:p>
          <a:p>
            <a:r>
              <a:rPr lang="en-US" sz="2000" b="1" dirty="0">
                <a:latin typeface="Alexandria"/>
              </a:rPr>
              <a:t>Strategic Location:</a:t>
            </a:r>
            <a:endParaRPr lang="en-US" sz="2000" dirty="0">
              <a:latin typeface="Alexandria"/>
            </a:endParaRPr>
          </a:p>
          <a:p>
            <a:pPr lvl="1"/>
            <a:r>
              <a:rPr lang="en-US" sz="2000" dirty="0">
                <a:latin typeface="Alexandria"/>
              </a:rPr>
              <a:t>Located within an established residential neighborhood with proven housing demand</a:t>
            </a:r>
          </a:p>
          <a:p>
            <a:pPr lvl="1"/>
            <a:r>
              <a:rPr lang="en-US" sz="2000" dirty="0">
                <a:latin typeface="Alexandria"/>
              </a:rPr>
              <a:t>Direct access to main arterial roads and public transportation routes</a:t>
            </a:r>
          </a:p>
          <a:p>
            <a:r>
              <a:rPr lang="en-US" sz="2000" b="1" dirty="0">
                <a:latin typeface="Alexandria"/>
              </a:rPr>
              <a:t>Proximity to Services:</a:t>
            </a:r>
            <a:endParaRPr lang="en-US" sz="2000" dirty="0">
              <a:latin typeface="Alexandria"/>
            </a:endParaRPr>
          </a:p>
          <a:p>
            <a:pPr lvl="1"/>
            <a:r>
              <a:rPr lang="en-US" sz="2000" dirty="0">
                <a:latin typeface="Alexandria"/>
              </a:rPr>
              <a:t>Walking distance to schools, supermarkets, healthcare facilities, and local retail</a:t>
            </a:r>
          </a:p>
          <a:p>
            <a:pPr lvl="1"/>
            <a:r>
              <a:rPr lang="en-US" sz="2000" dirty="0">
                <a:latin typeface="Alexandria"/>
              </a:rPr>
              <a:t>Short commuting time to major employment centers</a:t>
            </a:r>
          </a:p>
          <a:p>
            <a:r>
              <a:rPr lang="en-US" sz="2000" b="1" dirty="0">
                <a:latin typeface="Alexandria"/>
              </a:rPr>
              <a:t>Physical Characteristics:</a:t>
            </a:r>
            <a:endParaRPr lang="en-US" sz="2000" dirty="0">
              <a:latin typeface="Alexandria"/>
            </a:endParaRPr>
          </a:p>
          <a:p>
            <a:pPr lvl="1"/>
            <a:r>
              <a:rPr lang="en-US" sz="2000" dirty="0">
                <a:latin typeface="Alexandria"/>
              </a:rPr>
              <a:t>Flat topography reduces earthwork and foundation costs</a:t>
            </a:r>
          </a:p>
          <a:p>
            <a:pPr lvl="1"/>
            <a:r>
              <a:rPr lang="en-US" sz="2000" dirty="0">
                <a:latin typeface="Alexandria"/>
              </a:rPr>
              <a:t>Regular site shape allows efficient building layout and optimal unit planning</a:t>
            </a:r>
          </a:p>
          <a:p>
            <a:r>
              <a:rPr lang="en-US" sz="2000" b="1" dirty="0">
                <a:latin typeface="Alexandria"/>
              </a:rPr>
              <a:t>Infrastructure Availability:</a:t>
            </a:r>
            <a:endParaRPr lang="en-US" sz="2000" dirty="0">
              <a:latin typeface="Alexandria"/>
            </a:endParaRPr>
          </a:p>
          <a:p>
            <a:pPr lvl="1"/>
            <a:r>
              <a:rPr lang="en-US" sz="2000" dirty="0">
                <a:latin typeface="Alexandria"/>
              </a:rPr>
              <a:t>Existing connections to water, electricity, sewage, and telecommunications</a:t>
            </a:r>
          </a:p>
          <a:p>
            <a:pPr lvl="1"/>
            <a:r>
              <a:rPr lang="en-US" sz="2000" dirty="0">
                <a:latin typeface="Alexandria"/>
              </a:rPr>
              <a:t>No requirement for major off-site infrastructure investment</a:t>
            </a:r>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F1522814-A788-FE94-503D-7A409280D714}"/>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Project Example – Mid-Rise Residential Development</a:t>
            </a:r>
          </a:p>
        </p:txBody>
      </p:sp>
    </p:spTree>
    <p:extLst>
      <p:ext uri="{BB962C8B-B14F-4D97-AF65-F5344CB8AC3E}">
        <p14:creationId xmlns:p14="http://schemas.microsoft.com/office/powerpoint/2010/main" val="1944047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0CCD-560B-ABF7-F565-808C2E82CD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91B26F-7DB5-ECF1-3153-7BADCCD4DE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1753E5-475B-4044-BB1D-AD1F71C29CDF}"/>
              </a:ext>
            </a:extLst>
          </p:cNvPr>
          <p:cNvSpPr/>
          <p:nvPr/>
        </p:nvSpPr>
        <p:spPr>
          <a:xfrm>
            <a:off x="742931" y="1669354"/>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3A441E-EECE-CF74-4442-D75C50B04D73}"/>
              </a:ext>
            </a:extLst>
          </p:cNvPr>
          <p:cNvSpPr txBox="1"/>
          <p:nvPr/>
        </p:nvSpPr>
        <p:spPr>
          <a:xfrm>
            <a:off x="943590" y="1766448"/>
            <a:ext cx="10304820" cy="4093428"/>
          </a:xfrm>
          <a:prstGeom prst="rect">
            <a:avLst/>
          </a:prstGeom>
          <a:solidFill>
            <a:schemeClr val="tx2">
              <a:lumMod val="20000"/>
              <a:lumOff val="80000"/>
            </a:schemeClr>
          </a:solidFill>
        </p:spPr>
        <p:txBody>
          <a:bodyPr wrap="square" rtlCol="0">
            <a:spAutoFit/>
          </a:bodyPr>
          <a:lstStyle/>
          <a:p>
            <a:r>
              <a:rPr lang="en-US" sz="2000" b="1" dirty="0">
                <a:latin typeface="Alexandria"/>
              </a:rPr>
              <a:t>Site Disadvantages</a:t>
            </a:r>
          </a:p>
          <a:p>
            <a:r>
              <a:rPr lang="en-US" sz="2000" b="1" dirty="0">
                <a:latin typeface="Alexandria"/>
              </a:rPr>
              <a:t>Traffic and Accessibility:</a:t>
            </a:r>
            <a:endParaRPr lang="en-US" sz="2000" dirty="0">
              <a:latin typeface="Alexandria"/>
            </a:endParaRPr>
          </a:p>
          <a:p>
            <a:pPr lvl="1"/>
            <a:r>
              <a:rPr lang="en-US" sz="2000" dirty="0">
                <a:latin typeface="Alexandria"/>
              </a:rPr>
              <a:t>Peak-hour traffic congestion on surrounding roads may affect resident convenience</a:t>
            </a:r>
          </a:p>
          <a:p>
            <a:pPr lvl="1"/>
            <a:r>
              <a:rPr lang="en-US" sz="2000" dirty="0">
                <a:latin typeface="Alexandria"/>
              </a:rPr>
              <a:t>Limited entry and exit points require careful traffic management design</a:t>
            </a:r>
          </a:p>
          <a:p>
            <a:r>
              <a:rPr lang="en-US" sz="2000" b="1" dirty="0">
                <a:latin typeface="Alexandria"/>
              </a:rPr>
              <a:t>Parking Constraints:</a:t>
            </a:r>
            <a:endParaRPr lang="en-US" sz="2000" dirty="0">
              <a:latin typeface="Alexandria"/>
            </a:endParaRPr>
          </a:p>
          <a:p>
            <a:pPr lvl="1"/>
            <a:r>
              <a:rPr lang="en-US" sz="2000" dirty="0">
                <a:latin typeface="Alexandria"/>
              </a:rPr>
              <a:t>Site area limits the number of on-grade parking spaces</a:t>
            </a:r>
          </a:p>
          <a:p>
            <a:pPr lvl="1"/>
            <a:r>
              <a:rPr lang="en-US" sz="2000" dirty="0">
                <a:latin typeface="Alexandria"/>
              </a:rPr>
              <a:t>Additional basement parking may increase construction costs</a:t>
            </a:r>
          </a:p>
          <a:p>
            <a:r>
              <a:rPr lang="en-US" sz="2000" b="1" dirty="0">
                <a:latin typeface="Alexandria"/>
              </a:rPr>
              <a:t>Surrounding Development Context:</a:t>
            </a:r>
            <a:endParaRPr lang="en-US" sz="2000" dirty="0">
              <a:latin typeface="Alexandria"/>
            </a:endParaRPr>
          </a:p>
          <a:p>
            <a:pPr lvl="1"/>
            <a:r>
              <a:rPr lang="en-US" sz="2000" dirty="0">
                <a:latin typeface="Alexandria"/>
              </a:rPr>
              <a:t>Adjacent older residential buildings may limit premium pricing potential</a:t>
            </a:r>
          </a:p>
          <a:p>
            <a:pPr lvl="1"/>
            <a:r>
              <a:rPr lang="en-US" sz="2000" dirty="0">
                <a:latin typeface="Alexandria"/>
              </a:rPr>
              <a:t>Visual quality of the surrounding area requires architectural enhancement</a:t>
            </a:r>
          </a:p>
          <a:p>
            <a:r>
              <a:rPr lang="en-US" sz="2000" b="1" dirty="0">
                <a:latin typeface="Alexandria"/>
              </a:rPr>
              <a:t>Regulatory Considerations:</a:t>
            </a:r>
            <a:endParaRPr lang="en-US" sz="2000" dirty="0">
              <a:latin typeface="Alexandria"/>
            </a:endParaRPr>
          </a:p>
          <a:p>
            <a:pPr lvl="1"/>
            <a:r>
              <a:rPr lang="en-US" sz="2000" dirty="0">
                <a:latin typeface="Alexandria"/>
              </a:rPr>
              <a:t>Height and density controls may restrict total buildable area</a:t>
            </a:r>
          </a:p>
          <a:p>
            <a:pPr lvl="1"/>
            <a:r>
              <a:rPr lang="en-US" sz="2000" dirty="0">
                <a:latin typeface="Alexandria"/>
              </a:rPr>
              <a:t>Setback requirements reduce net sellable floor area</a:t>
            </a:r>
          </a:p>
        </p:txBody>
      </p:sp>
      <p:pic>
        <p:nvPicPr>
          <p:cNvPr id="5" name="Graphic 21">
            <a:extLst>
              <a:ext uri="{FF2B5EF4-FFF2-40B4-BE49-F238E27FC236}">
                <a16:creationId xmlns:a16="http://schemas.microsoft.com/office/drawing/2014/main" id="{98725CE1-0F4B-0CD5-96C3-CC8F41F8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5565DC1-0B5E-EB39-7C54-B176BD13B3CD}"/>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t>Project Example – Mid-Rise Residential Development</a:t>
            </a:r>
          </a:p>
        </p:txBody>
      </p:sp>
    </p:spTree>
    <p:extLst>
      <p:ext uri="{BB962C8B-B14F-4D97-AF65-F5344CB8AC3E}">
        <p14:creationId xmlns:p14="http://schemas.microsoft.com/office/powerpoint/2010/main" val="434698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69A33EF-5B8F-81EE-B763-B8DA7711D0A5}"/>
              </a:ext>
            </a:extLst>
          </p:cNvPr>
          <p:cNvSpPr txBox="1"/>
          <p:nvPr/>
        </p:nvSpPr>
        <p:spPr>
          <a:xfrm>
            <a:off x="807645" y="1977373"/>
            <a:ext cx="10576710" cy="2246769"/>
          </a:xfrm>
          <a:prstGeom prst="rect">
            <a:avLst/>
          </a:prstGeom>
          <a:solidFill>
            <a:schemeClr val="tx2">
              <a:lumMod val="20000"/>
              <a:lumOff val="80000"/>
            </a:schemeClr>
          </a:solidFill>
        </p:spPr>
        <p:txBody>
          <a:bodyPr wrap="square" rtlCol="0">
            <a:spAutoFit/>
          </a:bodyPr>
          <a:lstStyle/>
          <a:p>
            <a:r>
              <a:rPr lang="en-US" sz="2000" b="1" dirty="0">
                <a:latin typeface="Alexandria"/>
              </a:rPr>
              <a:t>Overall Assessment</a:t>
            </a:r>
          </a:p>
          <a:p>
            <a:r>
              <a:rPr lang="en-US" sz="2000" dirty="0">
                <a:latin typeface="Alexandria"/>
              </a:rPr>
              <a:t>The site is </a:t>
            </a:r>
            <a:r>
              <a:rPr lang="en-US" sz="2000" b="1" dirty="0">
                <a:latin typeface="Alexandria"/>
              </a:rPr>
              <a:t>well-suited for mid-density residential development</a:t>
            </a:r>
            <a:r>
              <a:rPr lang="en-US" sz="2000" dirty="0">
                <a:latin typeface="Alexandria"/>
              </a:rPr>
              <a:t> targeting the middle-income market.</a:t>
            </a:r>
          </a:p>
          <a:p>
            <a:r>
              <a:rPr lang="en-US" sz="2000" dirty="0">
                <a:latin typeface="Alexandria"/>
              </a:rPr>
              <a:t>Advantages related to location, infrastructure, and site conditions outweigh the identified constraints.</a:t>
            </a:r>
          </a:p>
          <a:p>
            <a:r>
              <a:rPr lang="en-US" sz="2000" dirty="0">
                <a:latin typeface="Alexandria"/>
              </a:rPr>
              <a:t>Identified disadvantages can be mitigated through </a:t>
            </a:r>
            <a:r>
              <a:rPr lang="en-US" sz="2000" b="1" dirty="0">
                <a:latin typeface="Alexandria"/>
              </a:rPr>
              <a:t>design optimization, traffic solutions, and quality architectural treatment</a:t>
            </a:r>
            <a:r>
              <a:rPr lang="en-US" sz="2000" dirty="0">
                <a:latin typeface="Alexandria"/>
              </a:rPr>
              <a:t>, supporting the project’s overall feasibility.</a:t>
            </a:r>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2D916850-F0AB-5B41-9641-0FC374885AA7}"/>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a:rPr>
              <a:t>Project Example – Mid-Rise Residential Development</a:t>
            </a:r>
          </a:p>
        </p:txBody>
      </p:sp>
      <p:pic>
        <p:nvPicPr>
          <p:cNvPr id="6" name="صورة 5">
            <a:extLst>
              <a:ext uri="{FF2B5EF4-FFF2-40B4-BE49-F238E27FC236}">
                <a16:creationId xmlns:a16="http://schemas.microsoft.com/office/drawing/2014/main" id="{A4D9CF8A-3877-502B-74C8-1F53FCB59F67}"/>
              </a:ext>
            </a:extLst>
          </p:cNvPr>
          <p:cNvPicPr>
            <a:picLocks noChangeAspect="1"/>
          </p:cNvPicPr>
          <p:nvPr/>
        </p:nvPicPr>
        <p:blipFill>
          <a:blip r:embed="rId3"/>
          <a:stretch>
            <a:fillRect/>
          </a:stretch>
        </p:blipFill>
        <p:spPr>
          <a:xfrm>
            <a:off x="3532409" y="4224142"/>
            <a:ext cx="5127182" cy="1547071"/>
          </a:xfrm>
          <a:prstGeom prst="rect">
            <a:avLst/>
          </a:prstGeom>
        </p:spPr>
      </p:pic>
    </p:spTree>
    <p:extLst>
      <p:ext uri="{BB962C8B-B14F-4D97-AF65-F5344CB8AC3E}">
        <p14:creationId xmlns:p14="http://schemas.microsoft.com/office/powerpoint/2010/main" val="1610169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
            <a:extLst>
              <a:ext uri="{FF2B5EF4-FFF2-40B4-BE49-F238E27FC236}">
                <a16:creationId xmlns:a16="http://schemas.microsoft.com/office/drawing/2014/main" id="{29C22EC1-FABE-AF21-32CA-2F1D1A7FBFAB}"/>
              </a:ext>
            </a:extLst>
          </p:cNvPr>
          <p:cNvSpPr txBox="1"/>
          <p:nvPr/>
        </p:nvSpPr>
        <p:spPr>
          <a:xfrm>
            <a:off x="907823" y="948010"/>
            <a:ext cx="8347499" cy="671851"/>
          </a:xfrm>
          <a:prstGeom prst="rect">
            <a:avLst/>
          </a:prstGeom>
          <a:noFill/>
        </p:spPr>
        <p:txBody>
          <a:bodyPr wrap="square" rtlCol="0">
            <a:spAutoFit/>
          </a:bodyPr>
          <a:lstStyle/>
          <a:p>
            <a:pPr>
              <a:lnSpc>
                <a:spcPct val="150000"/>
              </a:lnSpc>
            </a:pPr>
            <a:r>
              <a:rPr lang="en-US" sz="2800" dirty="0"/>
              <a:t>4.Demand Analysis</a:t>
            </a:r>
            <a:endParaRPr lang="en-US" sz="2800" dirty="0">
              <a:latin typeface="Alexandria" charset="0"/>
            </a:endParaRPr>
          </a:p>
        </p:txBody>
      </p:sp>
      <p:pic>
        <p:nvPicPr>
          <p:cNvPr id="4" name="صورة 3">
            <a:extLst>
              <a:ext uri="{FF2B5EF4-FFF2-40B4-BE49-F238E27FC236}">
                <a16:creationId xmlns:a16="http://schemas.microsoft.com/office/drawing/2014/main" id="{8DFD901E-2905-61E3-EB1C-8F68585F9A0E}"/>
              </a:ext>
            </a:extLst>
          </p:cNvPr>
          <p:cNvPicPr>
            <a:picLocks noChangeAspect="1"/>
          </p:cNvPicPr>
          <p:nvPr/>
        </p:nvPicPr>
        <p:blipFill>
          <a:blip r:embed="rId3"/>
          <a:stretch>
            <a:fillRect/>
          </a:stretch>
        </p:blipFill>
        <p:spPr>
          <a:xfrm>
            <a:off x="1082190" y="2021252"/>
            <a:ext cx="3741404" cy="3258856"/>
          </a:xfrm>
          <a:prstGeom prst="rect">
            <a:avLst/>
          </a:prstGeom>
        </p:spPr>
      </p:pic>
      <p:pic>
        <p:nvPicPr>
          <p:cNvPr id="8" name="صورة 7">
            <a:extLst>
              <a:ext uri="{FF2B5EF4-FFF2-40B4-BE49-F238E27FC236}">
                <a16:creationId xmlns:a16="http://schemas.microsoft.com/office/drawing/2014/main" id="{FB625660-6AA4-50D2-7213-FA7FFA8B28E9}"/>
              </a:ext>
            </a:extLst>
          </p:cNvPr>
          <p:cNvPicPr>
            <a:picLocks noChangeAspect="1"/>
          </p:cNvPicPr>
          <p:nvPr/>
        </p:nvPicPr>
        <p:blipFill>
          <a:blip r:embed="rId4"/>
          <a:srcRect r="10258"/>
          <a:stretch>
            <a:fillRect/>
          </a:stretch>
        </p:blipFill>
        <p:spPr>
          <a:xfrm>
            <a:off x="4823594" y="2051232"/>
            <a:ext cx="6396486" cy="3323147"/>
          </a:xfrm>
          <a:prstGeom prst="rect">
            <a:avLst/>
          </a:prstGeom>
        </p:spPr>
      </p:pic>
    </p:spTree>
    <p:extLst>
      <p:ext uri="{BB962C8B-B14F-4D97-AF65-F5344CB8AC3E}">
        <p14:creationId xmlns:p14="http://schemas.microsoft.com/office/powerpoint/2010/main" val="2524419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0CB96-802F-7818-29D2-85B5242A24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47FD9-07A6-25CE-223A-6C9628A4FB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E60812-AD3F-41F4-C5A1-CA78291DA41A}"/>
              </a:ext>
            </a:extLst>
          </p:cNvPr>
          <p:cNvSpPr/>
          <p:nvPr/>
        </p:nvSpPr>
        <p:spPr>
          <a:xfrm>
            <a:off x="633486"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AD2A47-BEDD-1F27-AC66-7B0440C01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
            <a:extLst>
              <a:ext uri="{FF2B5EF4-FFF2-40B4-BE49-F238E27FC236}">
                <a16:creationId xmlns:a16="http://schemas.microsoft.com/office/drawing/2014/main" id="{553ED381-8296-579E-45E8-E817D7119400}"/>
              </a:ext>
            </a:extLst>
          </p:cNvPr>
          <p:cNvSpPr txBox="1"/>
          <p:nvPr/>
        </p:nvSpPr>
        <p:spPr>
          <a:xfrm>
            <a:off x="907823" y="948010"/>
            <a:ext cx="8347499" cy="671851"/>
          </a:xfrm>
          <a:prstGeom prst="rect">
            <a:avLst/>
          </a:prstGeom>
          <a:noFill/>
        </p:spPr>
        <p:txBody>
          <a:bodyPr wrap="square" rtlCol="0">
            <a:spAutoFit/>
          </a:bodyPr>
          <a:lstStyle/>
          <a:p>
            <a:pPr>
              <a:lnSpc>
                <a:spcPct val="150000"/>
              </a:lnSpc>
            </a:pPr>
            <a:r>
              <a:rPr lang="en-US" sz="2800" dirty="0"/>
              <a:t>4.Demand Analysis</a:t>
            </a:r>
            <a:endParaRPr lang="en-US" sz="2800" dirty="0">
              <a:latin typeface="Alexandria" charset="0"/>
            </a:endParaRPr>
          </a:p>
        </p:txBody>
      </p:sp>
      <p:pic>
        <p:nvPicPr>
          <p:cNvPr id="10" name="صورة 9">
            <a:extLst>
              <a:ext uri="{FF2B5EF4-FFF2-40B4-BE49-F238E27FC236}">
                <a16:creationId xmlns:a16="http://schemas.microsoft.com/office/drawing/2014/main" id="{DFC79EF9-328E-BA22-9286-4306DC0CD3B1}"/>
              </a:ext>
            </a:extLst>
          </p:cNvPr>
          <p:cNvPicPr>
            <a:picLocks noChangeAspect="1"/>
          </p:cNvPicPr>
          <p:nvPr/>
        </p:nvPicPr>
        <p:blipFill>
          <a:blip r:embed="rId3"/>
          <a:stretch>
            <a:fillRect/>
          </a:stretch>
        </p:blipFill>
        <p:spPr>
          <a:xfrm>
            <a:off x="2369840" y="1780147"/>
            <a:ext cx="6885482" cy="3873084"/>
          </a:xfrm>
          <a:prstGeom prst="rect">
            <a:avLst/>
          </a:prstGeom>
        </p:spPr>
      </p:pic>
    </p:spTree>
    <p:extLst>
      <p:ext uri="{BB962C8B-B14F-4D97-AF65-F5344CB8AC3E}">
        <p14:creationId xmlns:p14="http://schemas.microsoft.com/office/powerpoint/2010/main" val="3436093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9365B7E9-A14B-9309-E13E-5BE8141BF2A1}"/>
              </a:ext>
            </a:extLst>
          </p:cNvPr>
          <p:cNvPicPr>
            <a:picLocks noChangeAspect="1"/>
          </p:cNvPicPr>
          <p:nvPr/>
        </p:nvPicPr>
        <p:blipFill>
          <a:blip r:embed="rId3"/>
          <a:stretch>
            <a:fillRect/>
          </a:stretch>
        </p:blipFill>
        <p:spPr>
          <a:xfrm>
            <a:off x="2563328" y="1773792"/>
            <a:ext cx="7065344" cy="3979753"/>
          </a:xfrm>
          <a:prstGeom prst="rect">
            <a:avLst/>
          </a:prstGeom>
        </p:spPr>
      </p:pic>
      <p:sp>
        <p:nvSpPr>
          <p:cNvPr id="4" name="TextBox 2">
            <a:extLst>
              <a:ext uri="{FF2B5EF4-FFF2-40B4-BE49-F238E27FC236}">
                <a16:creationId xmlns:a16="http://schemas.microsoft.com/office/drawing/2014/main" id="{585FE422-C51D-EDF7-6304-D426588D5D6E}"/>
              </a:ext>
            </a:extLst>
          </p:cNvPr>
          <p:cNvSpPr txBox="1"/>
          <p:nvPr/>
        </p:nvSpPr>
        <p:spPr>
          <a:xfrm>
            <a:off x="907823" y="948010"/>
            <a:ext cx="8347499" cy="671851"/>
          </a:xfrm>
          <a:prstGeom prst="rect">
            <a:avLst/>
          </a:prstGeom>
          <a:noFill/>
        </p:spPr>
        <p:txBody>
          <a:bodyPr wrap="square" rtlCol="0">
            <a:spAutoFit/>
          </a:bodyPr>
          <a:lstStyle/>
          <a:p>
            <a:pPr>
              <a:lnSpc>
                <a:spcPct val="150000"/>
              </a:lnSpc>
            </a:pPr>
            <a:r>
              <a:rPr lang="en-US" sz="2800" dirty="0"/>
              <a:t>4.Demand Analysis</a:t>
            </a:r>
            <a:endParaRPr lang="en-US" sz="2800" dirty="0">
              <a:latin typeface="Alexandria" charset="0"/>
            </a:endParaRPr>
          </a:p>
        </p:txBody>
      </p:sp>
    </p:spTree>
    <p:extLst>
      <p:ext uri="{BB962C8B-B14F-4D97-AF65-F5344CB8AC3E}">
        <p14:creationId xmlns:p14="http://schemas.microsoft.com/office/powerpoint/2010/main" val="31791112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07458-F41E-32A7-290B-1567BB958F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882864-CC6C-35D5-96EF-4785895ED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207B0C-EB8B-BAFD-006C-17AD8C29B5CC}"/>
              </a:ext>
            </a:extLst>
          </p:cNvPr>
          <p:cNvSpPr/>
          <p:nvPr/>
        </p:nvSpPr>
        <p:spPr>
          <a:xfrm>
            <a:off x="790159"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932903D-39D7-F97D-0322-6C3650A891CE}"/>
              </a:ext>
            </a:extLst>
          </p:cNvPr>
          <p:cNvSpPr txBox="1"/>
          <p:nvPr/>
        </p:nvSpPr>
        <p:spPr>
          <a:xfrm>
            <a:off x="837387" y="1676621"/>
            <a:ext cx="10611682" cy="2215991"/>
          </a:xfrm>
          <a:prstGeom prst="rect">
            <a:avLst/>
          </a:prstGeom>
          <a:noFill/>
        </p:spPr>
        <p:txBody>
          <a:bodyPr wrap="square" rtlCol="0">
            <a:spAutoFit/>
          </a:bodyPr>
          <a:lstStyle/>
          <a:p>
            <a:r>
              <a:rPr lang="en-US" b="1" dirty="0"/>
              <a:t>Number of customers in the market</a:t>
            </a:r>
          </a:p>
          <a:p>
            <a:r>
              <a:rPr lang="en-US" sz="2000" dirty="0">
                <a:latin typeface="Alexandria"/>
              </a:rPr>
              <a:t>The potential market is an important parameter for demand analysis as the customers drive the demand.</a:t>
            </a:r>
          </a:p>
          <a:p>
            <a:r>
              <a:rPr lang="en-US" sz="2000" dirty="0">
                <a:latin typeface="Alexandria"/>
              </a:rPr>
              <a:t>Demographic trends and  age characteristics are especially important when analyzing the market for senior housing or for apartments that cater to young adults.</a:t>
            </a:r>
          </a:p>
          <a:p>
            <a:r>
              <a:rPr lang="en-US" sz="2000" dirty="0">
                <a:latin typeface="Alexandria"/>
              </a:rPr>
              <a:t>Household composition (families with children, empty nesters, and singles) should also be noted.</a:t>
            </a:r>
            <a:endParaRPr lang="en-US" sz="2000" dirty="0">
              <a:solidFill>
                <a:srgbClr val="2D3956"/>
              </a:solidFill>
              <a:latin typeface="Alexandria"/>
              <a:cs typeface="Alexandria" charset="0"/>
            </a:endParaRPr>
          </a:p>
          <a:p>
            <a:endParaRPr lang="en-US" sz="2000" dirty="0">
              <a:solidFill>
                <a:srgbClr val="2D3956"/>
              </a:solidFill>
              <a:latin typeface="Alexandria"/>
              <a:cs typeface="Alexandria" charset="0"/>
            </a:endParaRPr>
          </a:p>
        </p:txBody>
      </p:sp>
      <p:pic>
        <p:nvPicPr>
          <p:cNvPr id="5" name="Graphic 21">
            <a:extLst>
              <a:ext uri="{FF2B5EF4-FFF2-40B4-BE49-F238E27FC236}">
                <a16:creationId xmlns:a16="http://schemas.microsoft.com/office/drawing/2014/main" id="{682BE470-6B15-EA08-324B-917BEE0505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خطط انسيابي: محطة طرفية 2">
            <a:extLst>
              <a:ext uri="{FF2B5EF4-FFF2-40B4-BE49-F238E27FC236}">
                <a16:creationId xmlns:a16="http://schemas.microsoft.com/office/drawing/2014/main" id="{5ABCF857-709D-F87C-C58E-569F27D47A1C}"/>
              </a:ext>
            </a:extLst>
          </p:cNvPr>
          <p:cNvSpPr/>
          <p:nvPr/>
        </p:nvSpPr>
        <p:spPr>
          <a:xfrm>
            <a:off x="1550293" y="4020869"/>
            <a:ext cx="4592935" cy="993228"/>
          </a:xfrm>
          <a:prstGeom prst="flowChartTerminator">
            <a:avLst/>
          </a:prstGeom>
          <a:solidFill>
            <a:srgbClr val="48599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3200" b="1" dirty="0">
                <a:solidFill>
                  <a:schemeClr val="bg1"/>
                </a:solidFill>
                <a:latin typeface="Alexandria"/>
              </a:rPr>
              <a:t>Consumer  volume </a:t>
            </a:r>
            <a:endParaRPr lang="en-US" sz="3200" b="1" dirty="0">
              <a:solidFill>
                <a:schemeClr val="bg1"/>
              </a:solidFill>
              <a:latin typeface="Alexandria"/>
              <a:cs typeface="Alexandria" charset="0"/>
            </a:endParaRPr>
          </a:p>
        </p:txBody>
      </p:sp>
      <p:pic>
        <p:nvPicPr>
          <p:cNvPr id="2" name="صورة 1">
            <a:extLst>
              <a:ext uri="{FF2B5EF4-FFF2-40B4-BE49-F238E27FC236}">
                <a16:creationId xmlns:a16="http://schemas.microsoft.com/office/drawing/2014/main" id="{6320F8D3-442C-AAF5-39F9-99D51FD136C5}"/>
              </a:ext>
            </a:extLst>
          </p:cNvPr>
          <p:cNvPicPr>
            <a:picLocks noChangeAspect="1"/>
          </p:cNvPicPr>
          <p:nvPr/>
        </p:nvPicPr>
        <p:blipFill>
          <a:blip r:embed="rId3"/>
          <a:stretch>
            <a:fillRect/>
          </a:stretch>
        </p:blipFill>
        <p:spPr>
          <a:xfrm>
            <a:off x="6461152" y="3716689"/>
            <a:ext cx="3572817" cy="1790700"/>
          </a:xfrm>
          <a:prstGeom prst="rect">
            <a:avLst/>
          </a:prstGeom>
        </p:spPr>
      </p:pic>
      <p:sp>
        <p:nvSpPr>
          <p:cNvPr id="4" name="TextBox 2">
            <a:extLst>
              <a:ext uri="{FF2B5EF4-FFF2-40B4-BE49-F238E27FC236}">
                <a16:creationId xmlns:a16="http://schemas.microsoft.com/office/drawing/2014/main" id="{149E52AE-9A5A-8E84-FF61-1D116F0CF773}"/>
              </a:ext>
            </a:extLst>
          </p:cNvPr>
          <p:cNvSpPr txBox="1"/>
          <p:nvPr/>
        </p:nvSpPr>
        <p:spPr>
          <a:xfrm>
            <a:off x="907823" y="948010"/>
            <a:ext cx="8347499" cy="671851"/>
          </a:xfrm>
          <a:prstGeom prst="rect">
            <a:avLst/>
          </a:prstGeom>
          <a:noFill/>
        </p:spPr>
        <p:txBody>
          <a:bodyPr wrap="square" rtlCol="0">
            <a:spAutoFit/>
          </a:bodyPr>
          <a:lstStyle/>
          <a:p>
            <a:pPr>
              <a:lnSpc>
                <a:spcPct val="150000"/>
              </a:lnSpc>
            </a:pPr>
            <a:r>
              <a:rPr lang="en-US" sz="2800" dirty="0"/>
              <a:t>4.Demand Analysis</a:t>
            </a:r>
            <a:endParaRPr lang="en-US" sz="2800" dirty="0">
              <a:latin typeface="Alexandria" charset="0"/>
            </a:endParaRPr>
          </a:p>
        </p:txBody>
      </p:sp>
    </p:spTree>
    <p:extLst>
      <p:ext uri="{BB962C8B-B14F-4D97-AF65-F5344CB8AC3E}">
        <p14:creationId xmlns:p14="http://schemas.microsoft.com/office/powerpoint/2010/main" val="11372516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64A83E-05FD-871F-AE4B-122675CD9EA3}"/>
              </a:ext>
            </a:extLst>
          </p:cNvPr>
          <p:cNvSpPr txBox="1"/>
          <p:nvPr/>
        </p:nvSpPr>
        <p:spPr>
          <a:xfrm>
            <a:off x="825500" y="1895749"/>
            <a:ext cx="10541000" cy="1323439"/>
          </a:xfrm>
          <a:prstGeom prst="rect">
            <a:avLst/>
          </a:prstGeom>
          <a:noFill/>
        </p:spPr>
        <p:txBody>
          <a:bodyPr wrap="square" rtlCol="0">
            <a:spAutoFit/>
          </a:bodyPr>
          <a:lstStyle/>
          <a:p>
            <a:r>
              <a:rPr lang="en-US" sz="2000" dirty="0"/>
              <a:t>Detailed income data, when cross-tabulated with household age or other demographic indicators, can enable the analyst to identify the depth of targeted consumers—those whose housing or shopping preferences are likely to match the planned residential or retail space and those who have incomes sufficient to afford the rents or prices</a:t>
            </a:r>
            <a:r>
              <a:rPr lang="en-US" sz="2000" dirty="0">
                <a:latin typeface="Alexandria"/>
              </a:rPr>
              <a:t>.</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A9C044-B129-7260-7D68-BE1EB90D67CA}"/>
              </a:ext>
            </a:extLst>
          </p:cNvPr>
          <p:cNvSpPr txBox="1"/>
          <p:nvPr/>
        </p:nvSpPr>
        <p:spPr>
          <a:xfrm>
            <a:off x="617280" y="883709"/>
            <a:ext cx="8347499" cy="671851"/>
          </a:xfrm>
          <a:prstGeom prst="rect">
            <a:avLst/>
          </a:prstGeom>
          <a:noFill/>
        </p:spPr>
        <p:txBody>
          <a:bodyPr wrap="square" rtlCol="0">
            <a:spAutoFit/>
          </a:bodyPr>
          <a:lstStyle/>
          <a:p>
            <a:pPr>
              <a:lnSpc>
                <a:spcPct val="150000"/>
              </a:lnSpc>
            </a:pPr>
            <a:r>
              <a:rPr lang="en-US" sz="2800" dirty="0"/>
              <a:t>4.Demand Analysis</a:t>
            </a:r>
            <a:endParaRPr lang="en-US" sz="2800" dirty="0">
              <a:latin typeface="Alexandria" charset="0"/>
            </a:endParaRPr>
          </a:p>
        </p:txBody>
      </p:sp>
      <p:sp>
        <p:nvSpPr>
          <p:cNvPr id="4" name="مخطط انسيابي: محطة طرفية 3">
            <a:extLst>
              <a:ext uri="{FF2B5EF4-FFF2-40B4-BE49-F238E27FC236}">
                <a16:creationId xmlns:a16="http://schemas.microsoft.com/office/drawing/2014/main" id="{1F5B487E-C04A-854D-A22B-0A130339C146}"/>
              </a:ext>
            </a:extLst>
          </p:cNvPr>
          <p:cNvSpPr/>
          <p:nvPr/>
        </p:nvSpPr>
        <p:spPr>
          <a:xfrm>
            <a:off x="2015702" y="3349122"/>
            <a:ext cx="4592935" cy="863293"/>
          </a:xfrm>
          <a:prstGeom prst="flowChartTerminator">
            <a:avLst/>
          </a:prstGeom>
          <a:solidFill>
            <a:srgbClr val="FCC704"/>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3200" b="1" dirty="0">
                <a:solidFill>
                  <a:schemeClr val="tx1"/>
                </a:solidFill>
                <a:latin typeface="Alexandria"/>
              </a:rPr>
              <a:t>Consumer  income </a:t>
            </a:r>
            <a:endParaRPr lang="en-US" sz="3200" b="1" dirty="0">
              <a:solidFill>
                <a:schemeClr val="tx1"/>
              </a:solidFill>
              <a:latin typeface="Alexandria"/>
              <a:cs typeface="Alexandria" charset="0"/>
            </a:endParaRPr>
          </a:p>
        </p:txBody>
      </p:sp>
      <p:pic>
        <p:nvPicPr>
          <p:cNvPr id="9" name="صورة 8">
            <a:extLst>
              <a:ext uri="{FF2B5EF4-FFF2-40B4-BE49-F238E27FC236}">
                <a16:creationId xmlns:a16="http://schemas.microsoft.com/office/drawing/2014/main" id="{65565079-84E7-A359-A072-6C712DA2817D}"/>
              </a:ext>
            </a:extLst>
          </p:cNvPr>
          <p:cNvPicPr>
            <a:picLocks noChangeAspect="1"/>
          </p:cNvPicPr>
          <p:nvPr/>
        </p:nvPicPr>
        <p:blipFill>
          <a:blip r:embed="rId3"/>
          <a:stretch>
            <a:fillRect/>
          </a:stretch>
        </p:blipFill>
        <p:spPr>
          <a:xfrm>
            <a:off x="2528654" y="4250541"/>
            <a:ext cx="3494986" cy="1723750"/>
          </a:xfrm>
          <a:prstGeom prst="rect">
            <a:avLst/>
          </a:prstGeom>
        </p:spPr>
      </p:pic>
      <p:sp>
        <p:nvSpPr>
          <p:cNvPr id="10" name="دمعة 9">
            <a:extLst>
              <a:ext uri="{FF2B5EF4-FFF2-40B4-BE49-F238E27FC236}">
                <a16:creationId xmlns:a16="http://schemas.microsoft.com/office/drawing/2014/main" id="{DAFDFE31-2CC5-B3B1-A5B9-69FB2796DD84}"/>
              </a:ext>
            </a:extLst>
          </p:cNvPr>
          <p:cNvSpPr/>
          <p:nvPr/>
        </p:nvSpPr>
        <p:spPr>
          <a:xfrm>
            <a:off x="6681311" y="3219188"/>
            <a:ext cx="4231528" cy="2553879"/>
          </a:xfrm>
          <a:prstGeom prst="teardrop">
            <a:avLst>
              <a:gd name="adj" fmla="val 128802"/>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u="sng" dirty="0">
                <a:hlinkClick r:id="rId4"/>
              </a:rPr>
              <a:t>-Bureau of Labor Statistics </a:t>
            </a:r>
            <a:endParaRPr lang="en-US" sz="2000" dirty="0">
              <a:solidFill>
                <a:schemeClr val="tx1"/>
              </a:solidFill>
              <a:latin typeface="Alexandria"/>
            </a:endParaRPr>
          </a:p>
          <a:p>
            <a:r>
              <a:rPr lang="en-US" sz="2000" dirty="0">
                <a:solidFill>
                  <a:schemeClr val="tx1"/>
                </a:solidFill>
                <a:latin typeface="Alexandria"/>
              </a:rPr>
              <a:t>BLS’s Consumer Expenditure Survey</a:t>
            </a:r>
          </a:p>
          <a:p>
            <a:r>
              <a:rPr lang="en-US" sz="2000" dirty="0">
                <a:solidFill>
                  <a:schemeClr val="tx1"/>
                </a:solidFill>
                <a:latin typeface="Alexandria"/>
              </a:rPr>
              <a:t>-purchase data from private vendors</a:t>
            </a:r>
          </a:p>
        </p:txBody>
      </p:sp>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1344090" y="1922050"/>
            <a:ext cx="7829890" cy="4093428"/>
          </a:xfrm>
          <a:prstGeom prst="rect">
            <a:avLst/>
          </a:prstGeom>
          <a:solidFill>
            <a:schemeClr val="accent1">
              <a:lumMod val="20000"/>
              <a:lumOff val="80000"/>
            </a:schemeClr>
          </a:solidFill>
        </p:spPr>
        <p:txBody>
          <a:bodyPr wrap="square" rtlCol="0">
            <a:spAutoFit/>
          </a:bodyPr>
          <a:lstStyle/>
          <a:p>
            <a:r>
              <a:rPr lang="en-US" sz="2000" b="1" dirty="0">
                <a:latin typeface="Alexandria"/>
              </a:rPr>
              <a:t>Proposed project: 120 units</a:t>
            </a:r>
          </a:p>
          <a:p>
            <a:r>
              <a:rPr lang="en-US" sz="2000" b="1" dirty="0">
                <a:latin typeface="Alexandria"/>
              </a:rPr>
              <a:t>Product Price (Subject Property)</a:t>
            </a:r>
            <a:endParaRPr lang="en-US" sz="2000" dirty="0">
              <a:latin typeface="Alexandria"/>
            </a:endParaRPr>
          </a:p>
          <a:p>
            <a:pPr lvl="0"/>
            <a:r>
              <a:rPr lang="en-US" sz="2000" dirty="0">
                <a:latin typeface="Alexandria"/>
              </a:rPr>
              <a:t>Average unit price: USD 130,000</a:t>
            </a:r>
          </a:p>
          <a:p>
            <a:pPr lvl="0"/>
            <a:r>
              <a:rPr lang="en-US" sz="2000" dirty="0">
                <a:latin typeface="Alexandria"/>
              </a:rPr>
              <a:t>Average price per m²: USD 1,200</a:t>
            </a:r>
          </a:p>
          <a:p>
            <a:pPr lvl="0"/>
            <a:r>
              <a:rPr lang="en-US" sz="2000" dirty="0">
                <a:latin typeface="Alexandria"/>
              </a:rPr>
              <a:t>Positioned within prevailing mid-market price range</a:t>
            </a:r>
          </a:p>
          <a:p>
            <a:r>
              <a:rPr lang="en-US" sz="2000" dirty="0">
                <a:latin typeface="Alexandria"/>
              </a:rPr>
              <a:t>·  </a:t>
            </a:r>
            <a:r>
              <a:rPr lang="en-US" sz="2000" b="1" dirty="0">
                <a:latin typeface="Alexandria"/>
              </a:rPr>
              <a:t>Consumer Income</a:t>
            </a:r>
            <a:endParaRPr lang="en-US" sz="2000" dirty="0">
              <a:latin typeface="Alexandria"/>
            </a:endParaRPr>
          </a:p>
          <a:p>
            <a:pPr lvl="0"/>
            <a:r>
              <a:rPr lang="en-US" sz="2000" dirty="0">
                <a:latin typeface="Alexandria"/>
              </a:rPr>
              <a:t>Median household income: USD 24,000/year</a:t>
            </a:r>
          </a:p>
          <a:p>
            <a:pPr lvl="0"/>
            <a:r>
              <a:rPr lang="en-US" sz="2000" dirty="0">
                <a:latin typeface="Alexandria"/>
              </a:rPr>
              <a:t>Affordable housing expenditure: 30–35% of income</a:t>
            </a:r>
          </a:p>
          <a:p>
            <a:pPr lvl="0"/>
            <a:r>
              <a:rPr lang="en-US" sz="2000" dirty="0">
                <a:latin typeface="Alexandria"/>
              </a:rPr>
              <a:t>Income levels support mortgage and rental affordability</a:t>
            </a:r>
          </a:p>
          <a:p>
            <a:r>
              <a:rPr lang="en-US" sz="2000" dirty="0">
                <a:latin typeface="Alexandria"/>
              </a:rPr>
              <a:t>·  </a:t>
            </a:r>
            <a:r>
              <a:rPr lang="en-US" sz="2000" b="1" dirty="0">
                <a:latin typeface="Alexandria"/>
              </a:rPr>
              <a:t>Price of Related Products (Substitutes)</a:t>
            </a:r>
            <a:endParaRPr lang="en-US" sz="2000" dirty="0">
              <a:latin typeface="Alexandria"/>
            </a:endParaRPr>
          </a:p>
          <a:p>
            <a:pPr lvl="0"/>
            <a:r>
              <a:rPr lang="en-US" sz="2000" dirty="0">
                <a:latin typeface="Alexandria"/>
              </a:rPr>
              <a:t>Competing apartment prices: USD 1,150–1,300 per m²</a:t>
            </a:r>
          </a:p>
          <a:p>
            <a:pPr lvl="0"/>
            <a:r>
              <a:rPr lang="en-US" sz="2000" dirty="0">
                <a:latin typeface="Alexandria"/>
              </a:rPr>
              <a:t>Rental substitutes (2 BR): USD 600–700/month</a:t>
            </a:r>
          </a:p>
          <a:p>
            <a:pPr lvl="0"/>
            <a:r>
              <a:rPr lang="en-US" sz="2000" dirty="0">
                <a:latin typeface="Alexandria"/>
              </a:rPr>
              <a:t>Subject project is competitively priced within market range</a:t>
            </a:r>
          </a:p>
        </p:txBody>
      </p:sp>
      <p:sp>
        <p:nvSpPr>
          <p:cNvPr id="5" name="TextBox 2">
            <a:extLst>
              <a:ext uri="{FF2B5EF4-FFF2-40B4-BE49-F238E27FC236}">
                <a16:creationId xmlns:a16="http://schemas.microsoft.com/office/drawing/2014/main" id="{1AA17100-44A1-0022-3800-D473E034FEB1}"/>
              </a:ext>
            </a:extLst>
          </p:cNvPr>
          <p:cNvSpPr txBox="1"/>
          <p:nvPr/>
        </p:nvSpPr>
        <p:spPr>
          <a:xfrm>
            <a:off x="617280" y="561293"/>
            <a:ext cx="9615272" cy="954107"/>
          </a:xfrm>
          <a:prstGeom prst="rect">
            <a:avLst/>
          </a:prstGeom>
          <a:noFill/>
        </p:spPr>
        <p:txBody>
          <a:bodyPr wrap="square" rtlCol="0">
            <a:spAutoFit/>
          </a:bodyPr>
          <a:lstStyle/>
          <a:p>
            <a:r>
              <a:rPr lang="en-US" sz="2800" dirty="0"/>
              <a:t>Demand Analysis - example</a:t>
            </a:r>
          </a:p>
          <a:p>
            <a:r>
              <a:rPr lang="en-US" sz="2800" dirty="0"/>
              <a:t>Residential Apartment Development – Mid-Income Segment</a:t>
            </a:r>
          </a:p>
        </p:txBody>
      </p:sp>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B472-FDFF-EE86-1A98-7DE23DD327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66BFC-DED7-785D-A241-3E27F25C38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b="1"/>
              <a:t>Strong economy → higher demand for space → rents rise (Space Market).</a:t>
            </a:r>
            <a:endParaRPr lang="en-US"/>
          </a:p>
          <a:p>
            <a:pPr lvl="0"/>
            <a:r>
              <a:rPr lang="en-US" b="1"/>
              <a:t>Higher rents → higher property prices (Asset Market).</a:t>
            </a:r>
            <a:endParaRPr lang="en-US"/>
          </a:p>
          <a:p>
            <a:pPr lvl="0"/>
            <a:r>
              <a:rPr lang="en-US" b="1"/>
              <a:t>Higher prices → new construction (Development Industry).</a:t>
            </a:r>
            <a:endParaRPr lang="en-US"/>
          </a:p>
          <a:p>
            <a:pPr lvl="0"/>
            <a:r>
              <a:rPr lang="en-US" b="1"/>
              <a:t>Developers need financing → capital market provides money.</a:t>
            </a:r>
            <a:endParaRPr lang="en-US"/>
          </a:p>
          <a:p>
            <a:pPr lvl="0"/>
            <a:r>
              <a:rPr lang="en-US" b="1"/>
              <a:t>New supply → feeds back into space market, affecting rents and vacancies.</a:t>
            </a:r>
            <a:endParaRPr lang="en-US"/>
          </a:p>
          <a:p>
            <a:r>
              <a:rPr lang="en-US"/>
              <a:t>This creates </a:t>
            </a:r>
            <a:r>
              <a:rPr lang="en-US" b="1"/>
              <a:t>cycles</a:t>
            </a:r>
            <a:r>
              <a:rPr lang="en-US"/>
              <a:t> of boom and bust.</a:t>
            </a:r>
          </a:p>
        </p:txBody>
      </p:sp>
      <p:pic>
        <p:nvPicPr>
          <p:cNvPr id="7" name="Graphic 21">
            <a:extLst>
              <a:ext uri="{FF2B5EF4-FFF2-40B4-BE49-F238E27FC236}">
                <a16:creationId xmlns:a16="http://schemas.microsoft.com/office/drawing/2014/main" id="{AAE8EC30-F4D2-6AE5-DB3E-55CE3DEA5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2">
            <a:extLst>
              <a:ext uri="{FF2B5EF4-FFF2-40B4-BE49-F238E27FC236}">
                <a16:creationId xmlns:a16="http://schemas.microsoft.com/office/drawing/2014/main" id="{F70B967C-79F9-66E7-16CF-FF602FB24B16}"/>
              </a:ext>
            </a:extLst>
          </p:cNvPr>
          <p:cNvSpPr txBox="1"/>
          <p:nvPr/>
        </p:nvSpPr>
        <p:spPr>
          <a:xfrm>
            <a:off x="617280" y="561293"/>
            <a:ext cx="9615272" cy="954107"/>
          </a:xfrm>
          <a:prstGeom prst="rect">
            <a:avLst/>
          </a:prstGeom>
          <a:noFill/>
        </p:spPr>
        <p:txBody>
          <a:bodyPr wrap="square" rtlCol="0">
            <a:spAutoFit/>
          </a:bodyPr>
          <a:lstStyle/>
          <a:p>
            <a:r>
              <a:rPr lang="en-US" sz="2800" dirty="0"/>
              <a:t>Demand Analysis - example</a:t>
            </a:r>
          </a:p>
          <a:p>
            <a:r>
              <a:rPr lang="en-US" sz="2800" dirty="0"/>
              <a:t>Residential Apartment Development – Mid-Income Segment</a:t>
            </a:r>
          </a:p>
        </p:txBody>
      </p:sp>
      <p:sp>
        <p:nvSpPr>
          <p:cNvPr id="4" name="TextBox 47">
            <a:extLst>
              <a:ext uri="{FF2B5EF4-FFF2-40B4-BE49-F238E27FC236}">
                <a16:creationId xmlns:a16="http://schemas.microsoft.com/office/drawing/2014/main" id="{48B281BD-0276-4948-CCE2-6E21D536A360}"/>
              </a:ext>
            </a:extLst>
          </p:cNvPr>
          <p:cNvSpPr txBox="1"/>
          <p:nvPr/>
        </p:nvSpPr>
        <p:spPr>
          <a:xfrm>
            <a:off x="984325" y="2024041"/>
            <a:ext cx="7230285" cy="3693319"/>
          </a:xfrm>
          <a:prstGeom prst="rect">
            <a:avLst/>
          </a:prstGeom>
          <a:solidFill>
            <a:schemeClr val="accent1">
              <a:lumMod val="20000"/>
              <a:lumOff val="80000"/>
            </a:schemeClr>
          </a:solidFill>
        </p:spPr>
        <p:txBody>
          <a:bodyPr wrap="square" rtlCol="0">
            <a:spAutoFit/>
          </a:bodyPr>
          <a:lstStyle/>
          <a:p>
            <a:pPr>
              <a:buNone/>
            </a:pPr>
            <a:r>
              <a:rPr lang="en-US" b="1" dirty="0">
                <a:effectLst/>
                <a:latin typeface="Alexandria"/>
                <a:ea typeface="Times New Roman" panose="02020603050405020304" pitchFamily="18" charset="0"/>
              </a:rPr>
              <a:t>tastes and Preferences (Tests)</a:t>
            </a:r>
            <a:endParaRPr lang="en-US" dirty="0">
              <a:effectLst/>
              <a:latin typeface="Alexandria"/>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Preferred unit types: 2–3 bedroom units (≈80% of demand)</a:t>
            </a: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High preference for proximity to services and parking availability</a:t>
            </a: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Proposed unit mix aligns with dominant buyer preferences</a:t>
            </a:r>
          </a:p>
          <a:p>
            <a:pPr>
              <a:buNone/>
            </a:pPr>
            <a:r>
              <a:rPr lang="en-US" dirty="0">
                <a:effectLst/>
                <a:latin typeface="Alexandria"/>
                <a:ea typeface="Times New Roman" panose="02020603050405020304" pitchFamily="18" charset="0"/>
              </a:rPr>
              <a:t>·  </a:t>
            </a:r>
            <a:r>
              <a:rPr lang="en-US" b="1" dirty="0">
                <a:effectLst/>
                <a:latin typeface="Alexandria"/>
                <a:ea typeface="Times New Roman" panose="02020603050405020304" pitchFamily="18" charset="0"/>
              </a:rPr>
              <a:t>Consumer Expectations</a:t>
            </a:r>
            <a:endParaRPr lang="en-US" dirty="0">
              <a:effectLst/>
              <a:latin typeface="Alexandria"/>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Expected annual price growth: 3–5%</a:t>
            </a: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Stable employment outlook supports positive purchase decisions</a:t>
            </a: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Buyers anticipate medium-term capital appreciation</a:t>
            </a:r>
          </a:p>
          <a:p>
            <a:pPr>
              <a:buNone/>
            </a:pPr>
            <a:r>
              <a:rPr lang="en-US" dirty="0">
                <a:effectLst/>
                <a:latin typeface="Alexandria"/>
                <a:ea typeface="Times New Roman" panose="02020603050405020304" pitchFamily="18" charset="0"/>
              </a:rPr>
              <a:t>·  </a:t>
            </a:r>
            <a:r>
              <a:rPr lang="en-US" b="1" dirty="0">
                <a:effectLst/>
                <a:latin typeface="Alexandria"/>
                <a:ea typeface="Times New Roman" panose="02020603050405020304" pitchFamily="18" charset="0"/>
              </a:rPr>
              <a:t>Consumer Volume (Market Size)</a:t>
            </a:r>
            <a:endParaRPr lang="en-US" dirty="0">
              <a:effectLst/>
              <a:latin typeface="Alexandria"/>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New households: ~6,700 per year</a:t>
            </a: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Apartment demand share: ~55% (~3,685 units/year)</a:t>
            </a:r>
          </a:p>
          <a:p>
            <a:pPr marL="342900" lvl="0" indent="-342900">
              <a:buSzPts val="1000"/>
              <a:buFont typeface="Symbol" panose="05050102010706020507" pitchFamily="18" charset="2"/>
              <a:buChar char=""/>
              <a:tabLst>
                <a:tab pos="457200" algn="l"/>
              </a:tabLst>
            </a:pPr>
            <a:r>
              <a:rPr lang="en-US" dirty="0">
                <a:effectLst/>
                <a:latin typeface="Alexandria"/>
                <a:ea typeface="Times New Roman" panose="02020603050405020304" pitchFamily="18" charset="0"/>
              </a:rPr>
              <a:t>Target market segment demand (mid income): ~1,470 units/year</a:t>
            </a:r>
            <a:endParaRPr lang="en-US" dirty="0">
              <a:latin typeface="Alexandria"/>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US" dirty="0"/>
              <a:t>Existing and pipeline competing supply: </a:t>
            </a:r>
            <a:r>
              <a:rPr lang="en-US" b="1" dirty="0"/>
              <a:t>~900 units/year</a:t>
            </a:r>
            <a:endParaRPr lang="en-US" dirty="0">
              <a:effectLst/>
              <a:latin typeface="Alexandria"/>
              <a:ea typeface="Times New Roman" panose="02020603050405020304" pitchFamily="18" charset="0"/>
            </a:endParaRPr>
          </a:p>
        </p:txBody>
      </p:sp>
      <p:sp>
        <p:nvSpPr>
          <p:cNvPr id="9" name="مخطط انسيابي: محطة طرفية 8">
            <a:extLst>
              <a:ext uri="{FF2B5EF4-FFF2-40B4-BE49-F238E27FC236}">
                <a16:creationId xmlns:a16="http://schemas.microsoft.com/office/drawing/2014/main" id="{CCFD554B-C2F2-95AB-BB17-072DAA179886}"/>
              </a:ext>
            </a:extLst>
          </p:cNvPr>
          <p:cNvSpPr/>
          <p:nvPr/>
        </p:nvSpPr>
        <p:spPr>
          <a:xfrm>
            <a:off x="8214610" y="1792383"/>
            <a:ext cx="2888341" cy="4093429"/>
          </a:xfrm>
          <a:prstGeom prst="flowChartTerminator">
            <a:avLst/>
          </a:prstGeom>
          <a:solidFill>
            <a:srgbClr val="FCC704"/>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Conclusion:</a:t>
            </a:r>
            <a:br>
              <a:rPr lang="en-US" sz="2000" dirty="0">
                <a:solidFill>
                  <a:schemeClr val="tx1"/>
                </a:solidFill>
              </a:rPr>
            </a:br>
            <a:r>
              <a:rPr lang="en-US" sz="2000" dirty="0">
                <a:solidFill>
                  <a:schemeClr val="tx1"/>
                </a:solidFill>
              </a:rPr>
              <a:t>The interaction of price, income, substitutes, preferences, expectations, and market size indicates </a:t>
            </a:r>
            <a:r>
              <a:rPr lang="en-US" sz="2000" b="1" dirty="0">
                <a:solidFill>
                  <a:schemeClr val="tx1"/>
                </a:solidFill>
              </a:rPr>
              <a:t>sufficient effective demand</a:t>
            </a:r>
            <a:r>
              <a:rPr lang="en-US" sz="2000" dirty="0">
                <a:solidFill>
                  <a:schemeClr val="tx1"/>
                </a:solidFill>
              </a:rPr>
              <a:t> to absorb the proposed residential project at the planned scale and pricing.</a:t>
            </a:r>
            <a:endParaRPr lang="en-US" sz="2000" b="1" dirty="0">
              <a:solidFill>
                <a:schemeClr val="tx1"/>
              </a:solidFill>
              <a:latin typeface="Alexandria"/>
              <a:cs typeface="Alexandria" charset="0"/>
            </a:endParaRPr>
          </a:p>
        </p:txBody>
      </p:sp>
    </p:spTree>
    <p:extLst>
      <p:ext uri="{BB962C8B-B14F-4D97-AF65-F5344CB8AC3E}">
        <p14:creationId xmlns:p14="http://schemas.microsoft.com/office/powerpoint/2010/main" val="228614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6DD47-FA54-3E11-90BD-B4025EE07D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4E44A-C86D-E79B-D5EE-9FA35579B67F}"/>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333AFB7-E364-19B4-4FF7-6B747809EC24}"/>
              </a:ext>
            </a:extLst>
          </p:cNvPr>
          <p:cNvSpPr txBox="1"/>
          <p:nvPr/>
        </p:nvSpPr>
        <p:spPr>
          <a:xfrm>
            <a:off x="767182" y="1083696"/>
            <a:ext cx="8226686" cy="523220"/>
          </a:xfrm>
          <a:prstGeom prst="rect">
            <a:avLst/>
          </a:prstGeom>
          <a:noFill/>
        </p:spPr>
        <p:txBody>
          <a:bodyPr wrap="square" rtlCol="0">
            <a:spAutoFit/>
          </a:bodyPr>
          <a:lstStyle/>
          <a:p>
            <a:r>
              <a:rPr lang="en-US" sz="2800" dirty="0"/>
              <a:t>5.Supply Analysis</a:t>
            </a:r>
            <a:endParaRPr lang="en-US" sz="2800" dirty="0">
              <a:latin typeface="Alexandria" charset="0"/>
            </a:endParaRPr>
          </a:p>
        </p:txBody>
      </p:sp>
      <p:pic>
        <p:nvPicPr>
          <p:cNvPr id="7" name="Graphic 21">
            <a:extLst>
              <a:ext uri="{FF2B5EF4-FFF2-40B4-BE49-F238E27FC236}">
                <a16:creationId xmlns:a16="http://schemas.microsoft.com/office/drawing/2014/main" id="{D5C2F55B-BE51-854B-457C-F16E900D97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صورة 3">
            <a:extLst>
              <a:ext uri="{FF2B5EF4-FFF2-40B4-BE49-F238E27FC236}">
                <a16:creationId xmlns:a16="http://schemas.microsoft.com/office/drawing/2014/main" id="{998B6308-E024-C377-3CC7-26DB4ADD1925}"/>
              </a:ext>
            </a:extLst>
          </p:cNvPr>
          <p:cNvPicPr>
            <a:picLocks noChangeAspect="1"/>
          </p:cNvPicPr>
          <p:nvPr/>
        </p:nvPicPr>
        <p:blipFill>
          <a:blip r:embed="rId3"/>
          <a:stretch>
            <a:fillRect/>
          </a:stretch>
        </p:blipFill>
        <p:spPr>
          <a:xfrm>
            <a:off x="2103712" y="1920693"/>
            <a:ext cx="7839856" cy="4233277"/>
          </a:xfrm>
          <a:prstGeom prst="rect">
            <a:avLst/>
          </a:prstGeom>
        </p:spPr>
      </p:pic>
    </p:spTree>
    <p:extLst>
      <p:ext uri="{BB962C8B-B14F-4D97-AF65-F5344CB8AC3E}">
        <p14:creationId xmlns:p14="http://schemas.microsoft.com/office/powerpoint/2010/main" val="3605712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E4663-F358-602E-64F2-B2C3B3F977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8B68C9-31CE-9A82-83FD-1D929D80B084}"/>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6D130D-96E0-8C31-C0A5-27916C9E474B}"/>
              </a:ext>
            </a:extLst>
          </p:cNvPr>
          <p:cNvSpPr txBox="1"/>
          <p:nvPr/>
        </p:nvSpPr>
        <p:spPr>
          <a:xfrm>
            <a:off x="767182" y="1083696"/>
            <a:ext cx="8226686" cy="523220"/>
          </a:xfrm>
          <a:prstGeom prst="rect">
            <a:avLst/>
          </a:prstGeom>
          <a:noFill/>
        </p:spPr>
        <p:txBody>
          <a:bodyPr wrap="square" rtlCol="0">
            <a:spAutoFit/>
          </a:bodyPr>
          <a:lstStyle/>
          <a:p>
            <a:r>
              <a:rPr lang="en-US" sz="2800" dirty="0"/>
              <a:t>5.Supply Analysis</a:t>
            </a:r>
            <a:endParaRPr lang="en-US" sz="2800" dirty="0">
              <a:latin typeface="Alexandria" charset="0"/>
            </a:endParaRPr>
          </a:p>
        </p:txBody>
      </p:sp>
      <p:pic>
        <p:nvPicPr>
          <p:cNvPr id="7" name="Graphic 21">
            <a:extLst>
              <a:ext uri="{FF2B5EF4-FFF2-40B4-BE49-F238E27FC236}">
                <a16:creationId xmlns:a16="http://schemas.microsoft.com/office/drawing/2014/main" id="{062EF7E3-41F2-53A7-7FD4-A250DA4A9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25615FD2-1B3A-FEF3-3CD6-182AD71855F1}"/>
              </a:ext>
            </a:extLst>
          </p:cNvPr>
          <p:cNvPicPr>
            <a:picLocks noChangeAspect="1"/>
          </p:cNvPicPr>
          <p:nvPr/>
        </p:nvPicPr>
        <p:blipFill>
          <a:blip r:embed="rId3"/>
          <a:stretch>
            <a:fillRect/>
          </a:stretch>
        </p:blipFill>
        <p:spPr>
          <a:xfrm>
            <a:off x="3372879" y="2281596"/>
            <a:ext cx="5301522" cy="3429000"/>
          </a:xfrm>
          <a:prstGeom prst="rect">
            <a:avLst/>
          </a:prstGeom>
        </p:spPr>
      </p:pic>
    </p:spTree>
    <p:extLst>
      <p:ext uri="{BB962C8B-B14F-4D97-AF65-F5344CB8AC3E}">
        <p14:creationId xmlns:p14="http://schemas.microsoft.com/office/powerpoint/2010/main" val="4203376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10AB8-E6A5-7AFB-4863-4DC39BA39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724883-4035-63F2-7A3B-E5D42C3EB42A}"/>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A5EA60-BC45-4B94-E69C-FC5DBA1E7DC2}"/>
              </a:ext>
            </a:extLst>
          </p:cNvPr>
          <p:cNvSpPr txBox="1"/>
          <p:nvPr/>
        </p:nvSpPr>
        <p:spPr>
          <a:xfrm>
            <a:off x="767182" y="1083696"/>
            <a:ext cx="8226686" cy="523220"/>
          </a:xfrm>
          <a:prstGeom prst="rect">
            <a:avLst/>
          </a:prstGeom>
          <a:noFill/>
        </p:spPr>
        <p:txBody>
          <a:bodyPr wrap="square" rtlCol="0">
            <a:spAutoFit/>
          </a:bodyPr>
          <a:lstStyle/>
          <a:p>
            <a:r>
              <a:rPr lang="en-US" sz="2800" dirty="0"/>
              <a:t>5.Supply Analysis</a:t>
            </a:r>
            <a:endParaRPr lang="en-US" sz="2800" dirty="0">
              <a:latin typeface="Alexandria" charset="0"/>
            </a:endParaRPr>
          </a:p>
        </p:txBody>
      </p:sp>
      <p:pic>
        <p:nvPicPr>
          <p:cNvPr id="7" name="Graphic 21">
            <a:extLst>
              <a:ext uri="{FF2B5EF4-FFF2-40B4-BE49-F238E27FC236}">
                <a16:creationId xmlns:a16="http://schemas.microsoft.com/office/drawing/2014/main" id="{05DA5A1C-4B8C-2D23-AD00-27A52577B3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9AB97BB-B2B2-9BD4-0F79-3C380A03B48F}"/>
              </a:ext>
            </a:extLst>
          </p:cNvPr>
          <p:cNvSpPr txBox="1"/>
          <p:nvPr/>
        </p:nvSpPr>
        <p:spPr>
          <a:xfrm>
            <a:off x="762001" y="1783558"/>
            <a:ext cx="7827364" cy="4199611"/>
          </a:xfrm>
          <a:prstGeom prst="rect">
            <a:avLst/>
          </a:prstGeom>
          <a:noFill/>
        </p:spPr>
        <p:txBody>
          <a:bodyPr wrap="square" rtlCol="0">
            <a:spAutoFit/>
          </a:bodyPr>
          <a:lstStyle/>
          <a:p>
            <a:pPr>
              <a:lnSpc>
                <a:spcPct val="150000"/>
              </a:lnSpc>
            </a:pPr>
            <a:r>
              <a:rPr lang="en-US" sz="2000" b="1" dirty="0">
                <a:latin typeface="Alexandria"/>
              </a:rPr>
              <a:t>To understand the supply side of the equation, the analyst must look at existing and planned competition</a:t>
            </a:r>
          </a:p>
          <a:p>
            <a:pPr>
              <a:lnSpc>
                <a:spcPct val="150000"/>
              </a:lnSpc>
            </a:pPr>
            <a:r>
              <a:rPr lang="en-US" sz="2000" dirty="0"/>
              <a:t>Data sheets and summary tables typically include the following items: </a:t>
            </a:r>
          </a:p>
          <a:p>
            <a:pPr>
              <a:lnSpc>
                <a:spcPct val="150000"/>
              </a:lnSpc>
            </a:pPr>
            <a:r>
              <a:rPr lang="en-US" sz="2000" dirty="0"/>
              <a:t>■ Property size—number of units for a residential project, square feet of space for a commercial building, number of hotel rooms.</a:t>
            </a:r>
          </a:p>
          <a:p>
            <a:pPr>
              <a:lnSpc>
                <a:spcPct val="150000"/>
              </a:lnSpc>
            </a:pPr>
            <a:r>
              <a:rPr lang="en-US" sz="2000" dirty="0"/>
              <a:t> ■ Year the property was built and when it was last renovated, if known</a:t>
            </a:r>
          </a:p>
          <a:p>
            <a:pPr>
              <a:lnSpc>
                <a:spcPct val="150000"/>
              </a:lnSpc>
            </a:pPr>
            <a:r>
              <a:rPr lang="en-US" sz="2000" dirty="0"/>
              <a:t>.■ For residential properties, the number of models offered (by number of bedrooms and baths) and the size of each unit type; for business parks, the range of building sizes; for office space, the floor plate sizes.</a:t>
            </a:r>
            <a:endParaRPr lang="en-US" sz="2000" b="1" dirty="0">
              <a:latin typeface="Alexandria"/>
            </a:endParaRPr>
          </a:p>
        </p:txBody>
      </p:sp>
      <p:pic>
        <p:nvPicPr>
          <p:cNvPr id="8" name="صورة 7">
            <a:extLst>
              <a:ext uri="{FF2B5EF4-FFF2-40B4-BE49-F238E27FC236}">
                <a16:creationId xmlns:a16="http://schemas.microsoft.com/office/drawing/2014/main" id="{B01B410D-D903-C1F8-5B32-120E088C7E60}"/>
              </a:ext>
            </a:extLst>
          </p:cNvPr>
          <p:cNvPicPr>
            <a:picLocks noChangeAspect="1"/>
          </p:cNvPicPr>
          <p:nvPr/>
        </p:nvPicPr>
        <p:blipFill>
          <a:blip r:embed="rId3"/>
          <a:stretch>
            <a:fillRect/>
          </a:stretch>
        </p:blipFill>
        <p:spPr>
          <a:xfrm>
            <a:off x="8684119" y="3044839"/>
            <a:ext cx="2466975" cy="1847850"/>
          </a:xfrm>
          <a:prstGeom prst="rect">
            <a:avLst/>
          </a:prstGeom>
        </p:spPr>
      </p:pic>
    </p:spTree>
    <p:extLst>
      <p:ext uri="{BB962C8B-B14F-4D97-AF65-F5344CB8AC3E}">
        <p14:creationId xmlns:p14="http://schemas.microsoft.com/office/powerpoint/2010/main" val="1057679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DF258-FD2B-35E9-D7B9-2C6F5C4271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9CC55B-784B-9A65-C942-443DC7B2465A}"/>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Here’s the </a:t>
            </a:r>
            <a:r>
              <a:rPr lang="en-US" b="1" dirty="0"/>
              <a:t>timeline graph</a:t>
            </a:r>
            <a:r>
              <a:rPr lang="en-US" dirty="0"/>
              <a:t> showing Dubai’s real estate cycle:</a:t>
            </a:r>
          </a:p>
          <a:p>
            <a:pPr lvl="0"/>
            <a:r>
              <a:rPr lang="en-US" b="1" dirty="0"/>
              <a:t>bust</a:t>
            </a:r>
            <a:r>
              <a:rPr lang="en-US" dirty="0"/>
              <a:t>: steep decline due to oversupply and global financial crisis.</a:t>
            </a:r>
          </a:p>
        </p:txBody>
      </p:sp>
      <p:pic>
        <p:nvPicPr>
          <p:cNvPr id="7" name="Graphic 21">
            <a:extLst>
              <a:ext uri="{FF2B5EF4-FFF2-40B4-BE49-F238E27FC236}">
                <a16:creationId xmlns:a16="http://schemas.microsoft.com/office/drawing/2014/main" id="{14B22CBE-18B2-12F1-CBB6-71E7346B1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47">
            <a:extLst>
              <a:ext uri="{FF2B5EF4-FFF2-40B4-BE49-F238E27FC236}">
                <a16:creationId xmlns:a16="http://schemas.microsoft.com/office/drawing/2014/main" id="{9CE91070-19D6-7712-CD03-864F63DC8076}"/>
              </a:ext>
            </a:extLst>
          </p:cNvPr>
          <p:cNvSpPr txBox="1"/>
          <p:nvPr/>
        </p:nvSpPr>
        <p:spPr>
          <a:xfrm>
            <a:off x="1017270" y="1947105"/>
            <a:ext cx="7726509" cy="3737946"/>
          </a:xfrm>
          <a:prstGeom prst="rect">
            <a:avLst/>
          </a:prstGeom>
          <a:noFill/>
        </p:spPr>
        <p:txBody>
          <a:bodyPr wrap="square" rtlCol="0">
            <a:spAutoFit/>
          </a:bodyPr>
          <a:lstStyle/>
          <a:p>
            <a:pPr>
              <a:lnSpc>
                <a:spcPct val="150000"/>
              </a:lnSpc>
            </a:pPr>
            <a:r>
              <a:rPr lang="en-US" sz="2000" dirty="0">
                <a:latin typeface="Alexandria"/>
              </a:rPr>
              <a:t>■ Project or building amenities (for example, green building features, concierge services, and ground-floor coffee shops in an office building; pool, jogging trail, and dog run in an apartment complex). </a:t>
            </a:r>
          </a:p>
          <a:p>
            <a:pPr>
              <a:lnSpc>
                <a:spcPct val="150000"/>
              </a:lnSpc>
            </a:pPr>
            <a:r>
              <a:rPr lang="en-US" sz="2000" dirty="0">
                <a:latin typeface="Alexandria"/>
              </a:rPr>
              <a:t>■ In-unit amenities (tech features, balconies, fireplaces, and any above-standard appliances, flooring, cabinetry, countertops, or trim).</a:t>
            </a:r>
          </a:p>
          <a:p>
            <a:pPr>
              <a:lnSpc>
                <a:spcPct val="150000"/>
              </a:lnSpc>
            </a:pPr>
            <a:r>
              <a:rPr lang="en-US" sz="2000" dirty="0">
                <a:latin typeface="Alexandria"/>
              </a:rPr>
              <a:t> ■ Monthly rent (total and per square foot) for each unit size in an apartment property; annual rent per square foot for commercial and industrial space.</a:t>
            </a:r>
          </a:p>
        </p:txBody>
      </p:sp>
      <p:sp>
        <p:nvSpPr>
          <p:cNvPr id="4" name="TextBox 2">
            <a:extLst>
              <a:ext uri="{FF2B5EF4-FFF2-40B4-BE49-F238E27FC236}">
                <a16:creationId xmlns:a16="http://schemas.microsoft.com/office/drawing/2014/main" id="{E20A3A3E-DD2C-B3D6-8DBB-B750B41FED44}"/>
              </a:ext>
            </a:extLst>
          </p:cNvPr>
          <p:cNvSpPr txBox="1"/>
          <p:nvPr/>
        </p:nvSpPr>
        <p:spPr>
          <a:xfrm>
            <a:off x="767182" y="1083696"/>
            <a:ext cx="8226686" cy="523220"/>
          </a:xfrm>
          <a:prstGeom prst="rect">
            <a:avLst/>
          </a:prstGeom>
          <a:noFill/>
        </p:spPr>
        <p:txBody>
          <a:bodyPr wrap="square" rtlCol="0">
            <a:spAutoFit/>
          </a:bodyPr>
          <a:lstStyle/>
          <a:p>
            <a:r>
              <a:rPr lang="en-US" sz="2800" dirty="0"/>
              <a:t>5.Supply Analysis</a:t>
            </a:r>
            <a:endParaRPr lang="en-US" sz="2800" dirty="0">
              <a:latin typeface="Alexandria" charset="0"/>
            </a:endParaRPr>
          </a:p>
        </p:txBody>
      </p:sp>
      <p:pic>
        <p:nvPicPr>
          <p:cNvPr id="6" name="صورة 5">
            <a:extLst>
              <a:ext uri="{FF2B5EF4-FFF2-40B4-BE49-F238E27FC236}">
                <a16:creationId xmlns:a16="http://schemas.microsoft.com/office/drawing/2014/main" id="{43C6947C-E9E6-23D7-00AD-FF3DDA281A34}"/>
              </a:ext>
            </a:extLst>
          </p:cNvPr>
          <p:cNvPicPr>
            <a:picLocks noChangeAspect="1"/>
          </p:cNvPicPr>
          <p:nvPr/>
        </p:nvPicPr>
        <p:blipFill>
          <a:blip r:embed="rId3"/>
          <a:stretch>
            <a:fillRect/>
          </a:stretch>
        </p:blipFill>
        <p:spPr>
          <a:xfrm>
            <a:off x="8743779" y="2365088"/>
            <a:ext cx="2619375" cy="2584165"/>
          </a:xfrm>
          <a:prstGeom prst="rect">
            <a:avLst/>
          </a:prstGeom>
        </p:spPr>
      </p:pic>
    </p:spTree>
    <p:extLst>
      <p:ext uri="{BB962C8B-B14F-4D97-AF65-F5344CB8AC3E}">
        <p14:creationId xmlns:p14="http://schemas.microsoft.com/office/powerpoint/2010/main" val="279618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45755-2586-5AB7-CDA7-10B54D19A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2574F-F239-1E56-C596-60F2060D0B0E}"/>
              </a:ext>
            </a:extLst>
          </p:cNvPr>
          <p:cNvSpPr/>
          <p:nvPr/>
        </p:nvSpPr>
        <p:spPr>
          <a:xfrm>
            <a:off x="517361" y="17362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2. Housing supply elasticity and equilibrium outcomes (illustrative).</a:t>
            </a:r>
          </a:p>
        </p:txBody>
      </p:sp>
      <p:sp>
        <p:nvSpPr>
          <p:cNvPr id="48" name="TextBox 47">
            <a:extLst>
              <a:ext uri="{FF2B5EF4-FFF2-40B4-BE49-F238E27FC236}">
                <a16:creationId xmlns:a16="http://schemas.microsoft.com/office/drawing/2014/main" id="{683484F6-5B70-D508-02D3-3711CFE2B98D}"/>
              </a:ext>
            </a:extLst>
          </p:cNvPr>
          <p:cNvSpPr txBox="1"/>
          <p:nvPr/>
        </p:nvSpPr>
        <p:spPr>
          <a:xfrm>
            <a:off x="767182" y="1997839"/>
            <a:ext cx="7527174" cy="3735959"/>
          </a:xfrm>
          <a:prstGeom prst="rect">
            <a:avLst/>
          </a:prstGeom>
          <a:noFill/>
        </p:spPr>
        <p:txBody>
          <a:bodyPr wrap="square" rtlCol="0">
            <a:spAutoFit/>
          </a:bodyPr>
          <a:lstStyle/>
          <a:p>
            <a:pPr>
              <a:lnSpc>
                <a:spcPct val="150000"/>
              </a:lnSpc>
            </a:pPr>
            <a:r>
              <a:rPr lang="en-US" sz="2000" dirty="0">
                <a:latin typeface="Alexandria"/>
              </a:rPr>
              <a:t>■ Lease concessions offered (for example, months of free rent, above-standard tenant improvement allowances in office buildings).</a:t>
            </a:r>
          </a:p>
          <a:p>
            <a:pPr>
              <a:lnSpc>
                <a:spcPct val="150000"/>
              </a:lnSpc>
            </a:pPr>
            <a:r>
              <a:rPr lang="en-US" sz="2000" dirty="0">
                <a:latin typeface="Alexandria"/>
              </a:rPr>
              <a:t>■ Utilities and services included in the rent; extra charges (for example, parking or exercise facility fees, common area maintenance )</a:t>
            </a:r>
          </a:p>
          <a:p>
            <a:pPr>
              <a:lnSpc>
                <a:spcPct val="150000"/>
              </a:lnSpc>
            </a:pPr>
            <a:r>
              <a:rPr lang="en-US" sz="2000" dirty="0">
                <a:latin typeface="Alexandria"/>
              </a:rPr>
              <a:t>■ Anchor tenants, for a retail or office property.</a:t>
            </a:r>
          </a:p>
          <a:p>
            <a:pPr>
              <a:lnSpc>
                <a:spcPct val="150000"/>
              </a:lnSpc>
            </a:pPr>
            <a:r>
              <a:rPr lang="en-US" sz="2000" dirty="0">
                <a:latin typeface="Alexandria"/>
              </a:rPr>
              <a:t>■ Occupancy rates, sublet space available, and comments on the size and location of vacant spaces in retail properties.</a:t>
            </a:r>
          </a:p>
          <a:p>
            <a:pPr>
              <a:lnSpc>
                <a:spcPct val="150000"/>
              </a:lnSpc>
            </a:pPr>
            <a:r>
              <a:rPr lang="en-US" sz="2000" dirty="0">
                <a:latin typeface="Alexandria"/>
              </a:rPr>
              <a:t>■ Absorption rates for recently built projects.</a:t>
            </a:r>
          </a:p>
        </p:txBody>
      </p:sp>
      <p:pic>
        <p:nvPicPr>
          <p:cNvPr id="7" name="Graphic 21">
            <a:extLst>
              <a:ext uri="{FF2B5EF4-FFF2-40B4-BE49-F238E27FC236}">
                <a16:creationId xmlns:a16="http://schemas.microsoft.com/office/drawing/2014/main" id="{092E79AB-357F-15B3-28E3-A951616128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EE29645-64E4-418C-54E6-6559DF8E9ECC}"/>
              </a:ext>
            </a:extLst>
          </p:cNvPr>
          <p:cNvSpPr txBox="1"/>
          <p:nvPr/>
        </p:nvSpPr>
        <p:spPr>
          <a:xfrm>
            <a:off x="767182" y="1083696"/>
            <a:ext cx="8226686" cy="523220"/>
          </a:xfrm>
          <a:prstGeom prst="rect">
            <a:avLst/>
          </a:prstGeom>
          <a:noFill/>
        </p:spPr>
        <p:txBody>
          <a:bodyPr wrap="square" rtlCol="0">
            <a:spAutoFit/>
          </a:bodyPr>
          <a:lstStyle/>
          <a:p>
            <a:r>
              <a:rPr lang="en-US" sz="2800" dirty="0"/>
              <a:t>5.Supply Analysis</a:t>
            </a:r>
            <a:endParaRPr lang="en-US" sz="2800" dirty="0">
              <a:latin typeface="Alexandria" charset="0"/>
            </a:endParaRPr>
          </a:p>
        </p:txBody>
      </p:sp>
      <p:sp>
        <p:nvSpPr>
          <p:cNvPr id="9" name="مخطط انسيابي: محطة طرفية 8">
            <a:extLst>
              <a:ext uri="{FF2B5EF4-FFF2-40B4-BE49-F238E27FC236}">
                <a16:creationId xmlns:a16="http://schemas.microsoft.com/office/drawing/2014/main" id="{90C20685-FB22-CD5F-2F45-E9543FB4593C}"/>
              </a:ext>
            </a:extLst>
          </p:cNvPr>
          <p:cNvSpPr/>
          <p:nvPr/>
        </p:nvSpPr>
        <p:spPr>
          <a:xfrm>
            <a:off x="8087387" y="2452398"/>
            <a:ext cx="3182926" cy="2938072"/>
          </a:xfrm>
          <a:prstGeom prst="flowChartTerminator">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rPr>
              <a:t>market analysts look at capture rates—the share of projected demand growth that a project must attract to fill its rentable space (allowing for reasonable vacancy) or to sell its lots or homes.</a:t>
            </a:r>
            <a:endParaRPr lang="en-US" sz="2000" dirty="0">
              <a:solidFill>
                <a:schemeClr val="tx1"/>
              </a:solidFill>
              <a:latin typeface="Alexandria"/>
            </a:endParaRPr>
          </a:p>
        </p:txBody>
      </p:sp>
    </p:spTree>
    <p:extLst>
      <p:ext uri="{BB962C8B-B14F-4D97-AF65-F5344CB8AC3E}">
        <p14:creationId xmlns:p14="http://schemas.microsoft.com/office/powerpoint/2010/main" val="33665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9DF5A-39A0-0F88-54B6-9DC5290B4C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B72E47-1CCF-20B8-7D6C-C0A4D19B4E96}"/>
              </a:ext>
            </a:extLst>
          </p:cNvPr>
          <p:cNvSpPr/>
          <p:nvPr/>
        </p:nvSpPr>
        <p:spPr>
          <a:xfrm>
            <a:off x="825500" y="18204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C27F2A-FBBE-77F8-4005-E29F41A75DCB}"/>
              </a:ext>
            </a:extLst>
          </p:cNvPr>
          <p:cNvSpPr txBox="1"/>
          <p:nvPr/>
        </p:nvSpPr>
        <p:spPr>
          <a:xfrm>
            <a:off x="961360" y="2060250"/>
            <a:ext cx="10540999" cy="2814617"/>
          </a:xfrm>
          <a:prstGeom prst="rect">
            <a:avLst/>
          </a:prstGeom>
          <a:noFill/>
        </p:spPr>
        <p:txBody>
          <a:bodyPr wrap="square" rtlCol="0">
            <a:spAutoFit/>
          </a:bodyPr>
          <a:lstStyle/>
          <a:p>
            <a:pPr>
              <a:lnSpc>
                <a:spcPct val="150000"/>
              </a:lnSpc>
            </a:pPr>
            <a:r>
              <a:rPr lang="en-US" sz="2000" dirty="0">
                <a:latin typeface="Alexandria"/>
              </a:rPr>
              <a:t>in real estate, the </a:t>
            </a:r>
            <a:r>
              <a:rPr lang="en-US" sz="2000" b="1" dirty="0">
                <a:latin typeface="Alexandria"/>
              </a:rPr>
              <a:t>absorption rate</a:t>
            </a:r>
            <a:r>
              <a:rPr lang="en-US" sz="2000" dirty="0">
                <a:latin typeface="Alexandria"/>
              </a:rPr>
              <a:t> shows how quickly available homes or properties are sold/leased in a market over a specific time (usually monthly or yearly), indicating market health and demand; </a:t>
            </a:r>
          </a:p>
          <a:p>
            <a:pPr>
              <a:lnSpc>
                <a:spcPct val="150000"/>
              </a:lnSpc>
            </a:pPr>
            <a:r>
              <a:rPr lang="en-US" sz="2000" dirty="0">
                <a:latin typeface="Alexandria"/>
              </a:rPr>
              <a:t>a </a:t>
            </a:r>
            <a:r>
              <a:rPr lang="en-US" sz="2000" b="1" dirty="0">
                <a:latin typeface="Alexandria"/>
              </a:rPr>
              <a:t>high rate (e.g., &gt;20%) signals a strong seller's market</a:t>
            </a:r>
            <a:r>
              <a:rPr lang="en-US" sz="2000" dirty="0">
                <a:latin typeface="Alexandria"/>
              </a:rPr>
              <a:t>, </a:t>
            </a:r>
          </a:p>
          <a:p>
            <a:pPr>
              <a:lnSpc>
                <a:spcPct val="150000"/>
              </a:lnSpc>
            </a:pPr>
            <a:r>
              <a:rPr lang="en-US" sz="2000" dirty="0">
                <a:latin typeface="Alexandria"/>
              </a:rPr>
              <a:t>while a </a:t>
            </a:r>
            <a:r>
              <a:rPr lang="en-US" sz="2000" b="1" dirty="0">
                <a:latin typeface="Alexandria"/>
              </a:rPr>
              <a:t>low rate (e.g., &lt;15%) suggests a buyer's market with more inventory</a:t>
            </a:r>
            <a:r>
              <a:rPr lang="en-US" sz="2000" dirty="0">
                <a:latin typeface="Alexandria"/>
              </a:rPr>
              <a:t>, guiding pricing and development decision.</a:t>
            </a:r>
          </a:p>
          <a:p>
            <a:pPr>
              <a:lnSpc>
                <a:spcPct val="150000"/>
              </a:lnSpc>
            </a:pPr>
            <a:r>
              <a:rPr lang="en-US" sz="2000" b="1" dirty="0">
                <a:latin typeface="Alexandria"/>
              </a:rPr>
              <a:t>Example:</a:t>
            </a:r>
            <a:r>
              <a:rPr lang="en-US" sz="2000" dirty="0">
                <a:latin typeface="Alexandria"/>
              </a:rPr>
              <a:t> If 20 homes sold out of 100 available in a month, the absorption rate is 20%</a:t>
            </a:r>
            <a:endParaRPr lang="en-US" sz="2000" dirty="0">
              <a:latin typeface="Alexandria"/>
              <a:cs typeface="Alexandria" charset="0"/>
            </a:endParaRPr>
          </a:p>
        </p:txBody>
      </p:sp>
      <p:pic>
        <p:nvPicPr>
          <p:cNvPr id="7" name="Graphic 21">
            <a:extLst>
              <a:ext uri="{FF2B5EF4-FFF2-40B4-BE49-F238E27FC236}">
                <a16:creationId xmlns:a16="http://schemas.microsoft.com/office/drawing/2014/main" id="{B2137ED5-A99B-B1B0-D324-4FC32B18A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102E39F4-C38B-DBA6-7C11-0B16AB917F52}"/>
              </a:ext>
            </a:extLst>
          </p:cNvPr>
          <p:cNvPicPr>
            <a:picLocks noChangeAspect="1"/>
          </p:cNvPicPr>
          <p:nvPr/>
        </p:nvPicPr>
        <p:blipFill>
          <a:blip r:embed="rId3"/>
          <a:stretch>
            <a:fillRect/>
          </a:stretch>
        </p:blipFill>
        <p:spPr>
          <a:xfrm>
            <a:off x="2943850" y="5114710"/>
            <a:ext cx="5314950" cy="857250"/>
          </a:xfrm>
          <a:prstGeom prst="rect">
            <a:avLst/>
          </a:prstGeom>
        </p:spPr>
      </p:pic>
      <p:sp>
        <p:nvSpPr>
          <p:cNvPr id="3" name="TextBox 2">
            <a:extLst>
              <a:ext uri="{FF2B5EF4-FFF2-40B4-BE49-F238E27FC236}">
                <a16:creationId xmlns:a16="http://schemas.microsoft.com/office/drawing/2014/main" id="{A33C403C-B8C0-FBEF-1299-F2EF29880468}"/>
              </a:ext>
            </a:extLst>
          </p:cNvPr>
          <p:cNvSpPr txBox="1"/>
          <p:nvPr/>
        </p:nvSpPr>
        <p:spPr>
          <a:xfrm>
            <a:off x="906229" y="1177266"/>
            <a:ext cx="8226686" cy="523220"/>
          </a:xfrm>
          <a:prstGeom prst="rect">
            <a:avLst/>
          </a:prstGeom>
          <a:noFill/>
        </p:spPr>
        <p:txBody>
          <a:bodyPr wrap="square" rtlCol="0">
            <a:spAutoFit/>
          </a:bodyPr>
          <a:lstStyle/>
          <a:p>
            <a:r>
              <a:rPr lang="en-US" sz="2800" dirty="0"/>
              <a:t>5.Supply Analysis</a:t>
            </a:r>
            <a:endParaRPr lang="en-US" sz="2800" dirty="0">
              <a:latin typeface="Alexandria" charset="0"/>
            </a:endParaRPr>
          </a:p>
        </p:txBody>
      </p:sp>
    </p:spTree>
    <p:extLst>
      <p:ext uri="{BB962C8B-B14F-4D97-AF65-F5344CB8AC3E}">
        <p14:creationId xmlns:p14="http://schemas.microsoft.com/office/powerpoint/2010/main" val="2803325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9FBA1-26D7-6204-EFAC-FDA8A0E841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289190-F51B-4E82-2172-3B6BA3608C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5. Urban density gradient (illustrative).</a:t>
            </a:r>
          </a:p>
        </p:txBody>
      </p:sp>
      <p:sp>
        <p:nvSpPr>
          <p:cNvPr id="48" name="TextBox 47">
            <a:extLst>
              <a:ext uri="{FF2B5EF4-FFF2-40B4-BE49-F238E27FC236}">
                <a16:creationId xmlns:a16="http://schemas.microsoft.com/office/drawing/2014/main" id="{442E852C-E2A6-3450-9A8D-5B7CBEB7E490}"/>
              </a:ext>
            </a:extLst>
          </p:cNvPr>
          <p:cNvSpPr txBox="1"/>
          <p:nvPr/>
        </p:nvSpPr>
        <p:spPr>
          <a:xfrm>
            <a:off x="762000" y="1687193"/>
            <a:ext cx="6823023" cy="4199611"/>
          </a:xfrm>
          <a:prstGeom prst="rect">
            <a:avLst/>
          </a:prstGeom>
          <a:noFill/>
        </p:spPr>
        <p:txBody>
          <a:bodyPr wrap="square" rtlCol="0">
            <a:spAutoFit/>
          </a:bodyPr>
          <a:lstStyle/>
          <a:p>
            <a:pPr>
              <a:lnSpc>
                <a:spcPct val="150000"/>
              </a:lnSpc>
            </a:pPr>
            <a:r>
              <a:rPr lang="en-US" sz="2000" dirty="0">
                <a:latin typeface="Alexandria"/>
              </a:rPr>
              <a:t> Many details about these projects will not be available, but it is useful to provide as much information as possible</a:t>
            </a:r>
          </a:p>
          <a:p>
            <a:pPr>
              <a:lnSpc>
                <a:spcPct val="150000"/>
              </a:lnSpc>
            </a:pPr>
            <a:r>
              <a:rPr lang="en-US" sz="2000" dirty="0">
                <a:latin typeface="Alexandria"/>
              </a:rPr>
              <a:t>-The size of the project,</a:t>
            </a:r>
          </a:p>
          <a:p>
            <a:pPr>
              <a:lnSpc>
                <a:spcPct val="150000"/>
              </a:lnSpc>
            </a:pPr>
            <a:r>
              <a:rPr lang="en-US" sz="2000" dirty="0">
                <a:latin typeface="Alexandria"/>
              </a:rPr>
              <a:t> -The market niche it is targeting,</a:t>
            </a:r>
          </a:p>
          <a:p>
            <a:pPr>
              <a:lnSpc>
                <a:spcPct val="150000"/>
              </a:lnSpc>
            </a:pPr>
            <a:r>
              <a:rPr lang="en-US" sz="2000" dirty="0">
                <a:latin typeface="Alexandria"/>
              </a:rPr>
              <a:t> -If it has received the necessary government approvals</a:t>
            </a:r>
          </a:p>
          <a:p>
            <a:pPr>
              <a:lnSpc>
                <a:spcPct val="150000"/>
              </a:lnSpc>
            </a:pPr>
            <a:r>
              <a:rPr lang="en-US" sz="2000" dirty="0">
                <a:latin typeface="Alexandria"/>
              </a:rPr>
              <a:t>- If any anchor tenants have been signed,</a:t>
            </a:r>
          </a:p>
          <a:p>
            <a:pPr>
              <a:lnSpc>
                <a:spcPct val="150000"/>
              </a:lnSpc>
            </a:pPr>
            <a:r>
              <a:rPr lang="en-US" sz="2000" dirty="0">
                <a:latin typeface="Alexandria"/>
              </a:rPr>
              <a:t> - When it is expected to open. </a:t>
            </a:r>
          </a:p>
          <a:p>
            <a:pPr>
              <a:lnSpc>
                <a:spcPct val="150000"/>
              </a:lnSpc>
            </a:pPr>
            <a:r>
              <a:rPr lang="en-US" sz="2000" dirty="0">
                <a:latin typeface="Alexandria"/>
              </a:rPr>
              <a:t>Much of this information can be collected by calling or visiting the local jurisdiction’s planning office</a:t>
            </a:r>
          </a:p>
        </p:txBody>
      </p:sp>
      <p:pic>
        <p:nvPicPr>
          <p:cNvPr id="7" name="Graphic 21">
            <a:extLst>
              <a:ext uri="{FF2B5EF4-FFF2-40B4-BE49-F238E27FC236}">
                <a16:creationId xmlns:a16="http://schemas.microsoft.com/office/drawing/2014/main" id="{8A55A5FB-B713-1847-FB17-2ABCB4486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مخطط انسيابي: محطة طرفية 4">
            <a:extLst>
              <a:ext uri="{FF2B5EF4-FFF2-40B4-BE49-F238E27FC236}">
                <a16:creationId xmlns:a16="http://schemas.microsoft.com/office/drawing/2014/main" id="{5A5AF59A-4E28-1D63-D498-A0030DF8DF7E}"/>
              </a:ext>
            </a:extLst>
          </p:cNvPr>
          <p:cNvSpPr/>
          <p:nvPr/>
        </p:nvSpPr>
        <p:spPr>
          <a:xfrm>
            <a:off x="7704944" y="2310183"/>
            <a:ext cx="3398238" cy="2539148"/>
          </a:xfrm>
          <a:prstGeom prst="flowChartTerminator">
            <a:avLst/>
          </a:prstGeom>
          <a:solidFill>
            <a:srgbClr val="48599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bg1"/>
                </a:solidFill>
              </a:rPr>
              <a:t>The analyst must also investigate projects that are still in the pipeline and that may ultimately become the direct competitors for the proposed project.</a:t>
            </a:r>
            <a:endParaRPr lang="en-US" sz="2000" b="1" dirty="0">
              <a:solidFill>
                <a:schemeClr val="bg1"/>
              </a:solidFill>
              <a:latin typeface="Alexandria"/>
              <a:cs typeface="Alexandria" charset="0"/>
            </a:endParaRPr>
          </a:p>
        </p:txBody>
      </p:sp>
      <p:sp>
        <p:nvSpPr>
          <p:cNvPr id="6" name="TextBox 2">
            <a:extLst>
              <a:ext uri="{FF2B5EF4-FFF2-40B4-BE49-F238E27FC236}">
                <a16:creationId xmlns:a16="http://schemas.microsoft.com/office/drawing/2014/main" id="{0F964C7D-1D8A-B6F2-C8A1-553102166240}"/>
              </a:ext>
            </a:extLst>
          </p:cNvPr>
          <p:cNvSpPr txBox="1"/>
          <p:nvPr/>
        </p:nvSpPr>
        <p:spPr>
          <a:xfrm>
            <a:off x="617280" y="1111541"/>
            <a:ext cx="9351179" cy="523220"/>
          </a:xfrm>
          <a:prstGeom prst="rect">
            <a:avLst/>
          </a:prstGeom>
          <a:noFill/>
        </p:spPr>
        <p:txBody>
          <a:bodyPr wrap="square" rtlCol="0">
            <a:spAutoFit/>
          </a:bodyPr>
          <a:lstStyle/>
          <a:p>
            <a:r>
              <a:rPr lang="en-US" sz="2800" dirty="0"/>
              <a:t>5.Supply Analysis - Comparing the Subject with Its Competition  </a:t>
            </a:r>
            <a:endParaRPr lang="en-US" sz="2800" dirty="0">
              <a:latin typeface="Alexandria" charset="0"/>
            </a:endParaRPr>
          </a:p>
        </p:txBody>
      </p:sp>
    </p:spTree>
    <p:extLst>
      <p:ext uri="{BB962C8B-B14F-4D97-AF65-F5344CB8AC3E}">
        <p14:creationId xmlns:p14="http://schemas.microsoft.com/office/powerpoint/2010/main" val="297680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A3900-1550-19C3-B4CE-AB0DE45FC4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5093F-2153-F261-1BA3-32C43E8DE996}"/>
              </a:ext>
            </a:extLst>
          </p:cNvPr>
          <p:cNvSpPr/>
          <p:nvPr/>
        </p:nvSpPr>
        <p:spPr>
          <a:xfrm>
            <a:off x="825500" y="18204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10C2A69-4150-FE88-B621-6C9410B0B80E}"/>
              </a:ext>
            </a:extLst>
          </p:cNvPr>
          <p:cNvSpPr txBox="1"/>
          <p:nvPr/>
        </p:nvSpPr>
        <p:spPr>
          <a:xfrm>
            <a:off x="961360" y="1820407"/>
            <a:ext cx="10540999" cy="4247317"/>
          </a:xfrm>
          <a:prstGeom prst="rect">
            <a:avLst/>
          </a:prstGeom>
          <a:noFill/>
        </p:spPr>
        <p:txBody>
          <a:bodyPr wrap="square" rtlCol="0">
            <a:spAutoFit/>
          </a:bodyPr>
          <a:lstStyle/>
          <a:p>
            <a:pPr>
              <a:lnSpc>
                <a:spcPct val="150000"/>
              </a:lnSpc>
            </a:pPr>
            <a:r>
              <a:rPr lang="en-US" sz="2000" b="1" dirty="0"/>
              <a:t>Comparing the Subject with Its Competition</a:t>
            </a:r>
            <a:r>
              <a:rPr lang="en-US" sz="2000" dirty="0"/>
              <a:t>.</a:t>
            </a:r>
          </a:p>
          <a:p>
            <a:pPr>
              <a:lnSpc>
                <a:spcPct val="150000"/>
              </a:lnSpc>
            </a:pPr>
            <a:r>
              <a:rPr lang="en-US" sz="2000" dirty="0"/>
              <a:t> These features will vary by product type; not all of the ones listed here will be essential in every analysis: </a:t>
            </a:r>
          </a:p>
          <a:p>
            <a:r>
              <a:rPr lang="en-US" sz="2000" dirty="0"/>
              <a:t>■ Location (access, convenience, visibility, prestige); </a:t>
            </a:r>
          </a:p>
          <a:p>
            <a:r>
              <a:rPr lang="en-US" sz="2000" dirty="0"/>
              <a:t>■ Unit sizes and mix by number of bedrooms and baths, plus lot sizes for single-family homes;</a:t>
            </a:r>
          </a:p>
          <a:p>
            <a:r>
              <a:rPr lang="en-US" sz="2000" dirty="0"/>
              <a:t>■ Observed condition of buildings and grounds; </a:t>
            </a:r>
          </a:p>
          <a:p>
            <a:r>
              <a:rPr lang="en-US" sz="2000" dirty="0"/>
              <a:t>■ Occupancy costs (estimated monthly cost of utilities, property taxes, common area charges for shopping centers); </a:t>
            </a:r>
          </a:p>
          <a:p>
            <a:r>
              <a:rPr lang="en-US" sz="2000" dirty="0"/>
              <a:t>■ Parking ratios and availability of garage spaces versus open lot spaces;</a:t>
            </a:r>
          </a:p>
          <a:p>
            <a:r>
              <a:rPr lang="en-US" sz="2000" dirty="0"/>
              <a:t>■ Building or project amenities;</a:t>
            </a:r>
          </a:p>
          <a:p>
            <a:r>
              <a:rPr lang="en-US" sz="2000" dirty="0"/>
              <a:t>■ Ability to support current and future technologies</a:t>
            </a:r>
          </a:p>
          <a:p>
            <a:r>
              <a:rPr lang="en-US" sz="2000" dirty="0"/>
              <a:t>■ Security.</a:t>
            </a:r>
            <a:endParaRPr lang="en-US" sz="1600" dirty="0">
              <a:latin typeface="Alexandria"/>
              <a:cs typeface="Alexandria" charset="0"/>
            </a:endParaRPr>
          </a:p>
        </p:txBody>
      </p:sp>
      <p:pic>
        <p:nvPicPr>
          <p:cNvPr id="7" name="Graphic 21">
            <a:extLst>
              <a:ext uri="{FF2B5EF4-FFF2-40B4-BE49-F238E27FC236}">
                <a16:creationId xmlns:a16="http://schemas.microsoft.com/office/drawing/2014/main" id="{F50311C2-EC1F-A912-A203-9EC1C18733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F42D0840-73B8-02C8-65BE-DBCB062F5C6B}"/>
              </a:ext>
            </a:extLst>
          </p:cNvPr>
          <p:cNvSpPr txBox="1"/>
          <p:nvPr/>
        </p:nvSpPr>
        <p:spPr>
          <a:xfrm>
            <a:off x="825500" y="1174092"/>
            <a:ext cx="9351179" cy="523220"/>
          </a:xfrm>
          <a:prstGeom prst="rect">
            <a:avLst/>
          </a:prstGeom>
          <a:noFill/>
        </p:spPr>
        <p:txBody>
          <a:bodyPr wrap="square" rtlCol="0">
            <a:spAutoFit/>
          </a:bodyPr>
          <a:lstStyle/>
          <a:p>
            <a:r>
              <a:rPr lang="en-US" sz="2800" dirty="0"/>
              <a:t>6. Reconciling Demand and Supply</a:t>
            </a:r>
            <a:endParaRPr lang="en-US" sz="2800" dirty="0">
              <a:latin typeface="Alexandria" charset="0"/>
            </a:endParaRPr>
          </a:p>
        </p:txBody>
      </p:sp>
    </p:spTree>
    <p:extLst>
      <p:ext uri="{BB962C8B-B14F-4D97-AF65-F5344CB8AC3E}">
        <p14:creationId xmlns:p14="http://schemas.microsoft.com/office/powerpoint/2010/main" val="306995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0AC37-1F8E-335A-0C1E-935C43CE7F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143775-9680-8908-CBEE-CAA4C9793A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65C446C-1EC0-4379-0445-5D23CAAD78FA}"/>
              </a:ext>
            </a:extLst>
          </p:cNvPr>
          <p:cNvSpPr txBox="1"/>
          <p:nvPr/>
        </p:nvSpPr>
        <p:spPr>
          <a:xfrm>
            <a:off x="762000" y="1770895"/>
            <a:ext cx="10668000" cy="4199611"/>
          </a:xfrm>
          <a:prstGeom prst="rect">
            <a:avLst/>
          </a:prstGeom>
          <a:noFill/>
        </p:spPr>
        <p:txBody>
          <a:bodyPr wrap="square" rtlCol="0">
            <a:spAutoFit/>
          </a:bodyPr>
          <a:lstStyle/>
          <a:p>
            <a:pPr>
              <a:lnSpc>
                <a:spcPct val="150000"/>
              </a:lnSpc>
            </a:pPr>
            <a:r>
              <a:rPr lang="en-US" sz="2000" b="1" dirty="0">
                <a:latin typeface="Alexandria"/>
              </a:rPr>
              <a:t>Determining the Supply/Demand Balance :</a:t>
            </a:r>
          </a:p>
          <a:p>
            <a:pPr>
              <a:lnSpc>
                <a:spcPct val="150000"/>
              </a:lnSpc>
            </a:pPr>
            <a:r>
              <a:rPr lang="en-US" sz="2000" dirty="0">
                <a:latin typeface="Alexandria"/>
              </a:rPr>
              <a:t>Analysts should be on the lookout for the following warning signs :</a:t>
            </a:r>
          </a:p>
          <a:p>
            <a:pPr>
              <a:lnSpc>
                <a:spcPct val="150000"/>
              </a:lnSpc>
            </a:pPr>
            <a:r>
              <a:rPr lang="en-US" sz="2000" dirty="0">
                <a:latin typeface="Alexandria"/>
              </a:rPr>
              <a:t> ■ Construction activity levels that will dramatically exceed new demand, as indicated by household or employment projections. </a:t>
            </a:r>
          </a:p>
          <a:p>
            <a:pPr>
              <a:lnSpc>
                <a:spcPct val="150000"/>
              </a:lnSpc>
            </a:pPr>
            <a:r>
              <a:rPr lang="en-US" sz="2000" dirty="0">
                <a:latin typeface="Alexandria"/>
              </a:rPr>
              <a:t>■ Escalating vacancy rates that cannot be readily explained by the movement of a single large tenant.</a:t>
            </a:r>
          </a:p>
          <a:p>
            <a:pPr>
              <a:lnSpc>
                <a:spcPct val="150000"/>
              </a:lnSpc>
            </a:pPr>
            <a:r>
              <a:rPr lang="en-US" sz="2000" dirty="0">
                <a:latin typeface="Alexandria"/>
              </a:rPr>
              <a:t>■ Negative net absorption, with more space being vacated than new leases being signed. </a:t>
            </a:r>
          </a:p>
          <a:p>
            <a:pPr>
              <a:lnSpc>
                <a:spcPct val="150000"/>
              </a:lnSpc>
            </a:pPr>
            <a:r>
              <a:rPr lang="en-US" sz="2000" dirty="0">
                <a:latin typeface="Alexandria"/>
              </a:rPr>
              <a:t>■ Declining real (inflation-adjusted) rents.</a:t>
            </a:r>
          </a:p>
          <a:p>
            <a:pPr>
              <a:lnSpc>
                <a:spcPct val="150000"/>
              </a:lnSpc>
            </a:pPr>
            <a:r>
              <a:rPr lang="en-US" sz="2000" dirty="0">
                <a:latin typeface="Alexandria"/>
              </a:rPr>
              <a:t> ■ Chronically vacant space and abandoned buildings, which indicate obsolescence, lack of demand, or both.</a:t>
            </a:r>
            <a:endParaRPr lang="en-US" sz="1600" dirty="0">
              <a:latin typeface="Alexandria"/>
              <a:cs typeface="Alexandria" charset="0"/>
            </a:endParaRPr>
          </a:p>
        </p:txBody>
      </p:sp>
      <p:pic>
        <p:nvPicPr>
          <p:cNvPr id="7" name="Graphic 21">
            <a:extLst>
              <a:ext uri="{FF2B5EF4-FFF2-40B4-BE49-F238E27FC236}">
                <a16:creationId xmlns:a16="http://schemas.microsoft.com/office/drawing/2014/main" id="{5042EF73-20EB-34EC-CE78-A6B08E9A8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6A80304E-7FB6-FFCE-5C15-2468D45F0B07}"/>
              </a:ext>
            </a:extLst>
          </p:cNvPr>
          <p:cNvSpPr txBox="1"/>
          <p:nvPr/>
        </p:nvSpPr>
        <p:spPr>
          <a:xfrm>
            <a:off x="617280" y="1076874"/>
            <a:ext cx="9351179" cy="523220"/>
          </a:xfrm>
          <a:prstGeom prst="rect">
            <a:avLst/>
          </a:prstGeom>
          <a:noFill/>
        </p:spPr>
        <p:txBody>
          <a:bodyPr wrap="square" rtlCol="0">
            <a:spAutoFit/>
          </a:bodyPr>
          <a:lstStyle/>
          <a:p>
            <a:r>
              <a:rPr lang="en-US" sz="2800" dirty="0"/>
              <a:t>6. Reconciling Demand and Supply</a:t>
            </a:r>
            <a:endParaRPr lang="en-US" sz="2800" dirty="0">
              <a:latin typeface="Alexandria" charset="0"/>
            </a:endParaRPr>
          </a:p>
        </p:txBody>
      </p:sp>
    </p:spTree>
    <p:extLst>
      <p:ext uri="{BB962C8B-B14F-4D97-AF65-F5344CB8AC3E}">
        <p14:creationId xmlns:p14="http://schemas.microsoft.com/office/powerpoint/2010/main" val="611845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56BDB-7B6F-549A-BB35-7BDF126D3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A3CB57-A7F4-1D33-5052-69B1D6154C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EDC80D7-FDFF-2EE3-0A1E-4B3E6C888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2D33A58B-F185-EAFB-5FAE-9AA45FA629CC}"/>
              </a:ext>
            </a:extLst>
          </p:cNvPr>
          <p:cNvSpPr txBox="1"/>
          <p:nvPr/>
        </p:nvSpPr>
        <p:spPr>
          <a:xfrm>
            <a:off x="762000" y="1083696"/>
            <a:ext cx="9336190" cy="523220"/>
          </a:xfrm>
          <a:prstGeom prst="rect">
            <a:avLst/>
          </a:prstGeom>
          <a:noFill/>
        </p:spPr>
        <p:txBody>
          <a:bodyPr wrap="square" rtlCol="0">
            <a:spAutoFit/>
          </a:bodyPr>
          <a:lstStyle/>
          <a:p>
            <a:r>
              <a:rPr lang="en-US" sz="2800" dirty="0"/>
              <a:t>Supply Analysis  Residential Apartment Market – Example</a:t>
            </a:r>
          </a:p>
        </p:txBody>
      </p:sp>
      <p:sp>
        <p:nvSpPr>
          <p:cNvPr id="2" name="TextBox 47">
            <a:extLst>
              <a:ext uri="{FF2B5EF4-FFF2-40B4-BE49-F238E27FC236}">
                <a16:creationId xmlns:a16="http://schemas.microsoft.com/office/drawing/2014/main" id="{E4B9A354-364B-1CBF-38E6-47C47D8B3045}"/>
              </a:ext>
            </a:extLst>
          </p:cNvPr>
          <p:cNvSpPr txBox="1"/>
          <p:nvPr/>
        </p:nvSpPr>
        <p:spPr>
          <a:xfrm>
            <a:off x="753348" y="1988652"/>
            <a:ext cx="10540584" cy="3477875"/>
          </a:xfrm>
          <a:prstGeom prst="rect">
            <a:avLst/>
          </a:prstGeom>
          <a:solidFill>
            <a:schemeClr val="accent1">
              <a:lumMod val="20000"/>
              <a:lumOff val="80000"/>
            </a:schemeClr>
          </a:solidFill>
        </p:spPr>
        <p:txBody>
          <a:bodyPr wrap="square" rtlCol="0">
            <a:spAutoFit/>
          </a:bodyPr>
          <a:lstStyle/>
          <a:p>
            <a:r>
              <a:rPr lang="en-US" sz="2000" dirty="0">
                <a:latin typeface="Alexandria"/>
              </a:rPr>
              <a:t>Existing apartment stock: ~48,000 units</a:t>
            </a:r>
          </a:p>
          <a:p>
            <a:r>
              <a:rPr lang="en-US" sz="2000" dirty="0">
                <a:latin typeface="Alexandria"/>
              </a:rPr>
              <a:t>Market vacancy rate: ~7% (balanced market)</a:t>
            </a:r>
          </a:p>
          <a:p>
            <a:r>
              <a:rPr lang="en-US" sz="2000" dirty="0">
                <a:latin typeface="Alexandria"/>
              </a:rPr>
              <a:t>Average annual new supply: 850 units</a:t>
            </a:r>
          </a:p>
          <a:p>
            <a:r>
              <a:rPr lang="en-US" sz="2000" dirty="0">
                <a:latin typeface="Alexandria"/>
              </a:rPr>
              <a:t>Pipeline supply (next 2 years): ~1,200 units</a:t>
            </a:r>
          </a:p>
          <a:p>
            <a:r>
              <a:rPr lang="en-US" sz="2000" dirty="0">
                <a:latin typeface="Alexandria"/>
              </a:rPr>
              <a:t>Direct competitors (mid-income): ~70% of new supply</a:t>
            </a:r>
          </a:p>
          <a:p>
            <a:r>
              <a:rPr lang="en-US" sz="2000" dirty="0">
                <a:latin typeface="Alexandria"/>
              </a:rPr>
              <a:t>Market absorption capacity: 750–900 units/year</a:t>
            </a:r>
          </a:p>
          <a:p>
            <a:br>
              <a:rPr lang="en-US" sz="2000" dirty="0">
                <a:latin typeface="Alexandria"/>
              </a:rPr>
            </a:br>
            <a:r>
              <a:rPr lang="en-US" sz="2000" b="1" dirty="0">
                <a:latin typeface="Alexandria"/>
              </a:rPr>
              <a:t>Key Conclusion</a:t>
            </a:r>
          </a:p>
          <a:p>
            <a:r>
              <a:rPr lang="en-US" sz="2000" dirty="0">
                <a:latin typeface="Alexandria"/>
              </a:rPr>
              <a:t>The current and anticipated supply of residential apartments is </a:t>
            </a:r>
            <a:r>
              <a:rPr lang="en-US" sz="2000" b="1" dirty="0">
                <a:latin typeface="Alexandria"/>
              </a:rPr>
              <a:t>broadly aligned with demand</a:t>
            </a:r>
            <a:r>
              <a:rPr lang="en-US" sz="2000" dirty="0">
                <a:latin typeface="Alexandria"/>
              </a:rPr>
              <a:t>, and the competitive environment remains manageable for well-positioned projects in the mid-income segment.</a:t>
            </a:r>
          </a:p>
        </p:txBody>
      </p:sp>
    </p:spTree>
    <p:extLst>
      <p:ext uri="{BB962C8B-B14F-4D97-AF65-F5344CB8AC3E}">
        <p14:creationId xmlns:p14="http://schemas.microsoft.com/office/powerpoint/2010/main" val="267427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D38D4-4F0E-0970-CAA5-DB25776651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20A28F-D6CF-8322-875E-5B6666FE54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8DA36E0-11E0-8336-EA26-C44F452BD819}"/>
              </a:ext>
            </a:extLst>
          </p:cNvPr>
          <p:cNvSpPr txBox="1"/>
          <p:nvPr/>
        </p:nvSpPr>
        <p:spPr>
          <a:xfrm>
            <a:off x="762000" y="2459504"/>
            <a:ext cx="10668000" cy="1938992"/>
          </a:xfrm>
          <a:prstGeom prst="rect">
            <a:avLst/>
          </a:prstGeom>
          <a:solidFill>
            <a:schemeClr val="accent4">
              <a:lumMod val="20000"/>
              <a:lumOff val="80000"/>
            </a:schemeClr>
          </a:solidFill>
        </p:spPr>
        <p:txBody>
          <a:bodyPr wrap="square" rtlCol="0">
            <a:spAutoFit/>
          </a:bodyPr>
          <a:lstStyle/>
          <a:p>
            <a:r>
              <a:rPr lang="en-US" sz="2000" b="1" dirty="0"/>
              <a:t>Case Background</a:t>
            </a:r>
          </a:p>
          <a:p>
            <a:r>
              <a:rPr lang="en-US" sz="2000" dirty="0"/>
              <a:t>A developer is considering a </a:t>
            </a:r>
            <a:r>
              <a:rPr lang="en-US" sz="2000" b="1" dirty="0"/>
              <a:t>mid-income residential apartment project</a:t>
            </a:r>
            <a:r>
              <a:rPr lang="en-US" sz="2000" dirty="0"/>
              <a:t> in an urban area.</a:t>
            </a:r>
          </a:p>
          <a:p>
            <a:r>
              <a:rPr lang="en-US" sz="2000" b="1" dirty="0"/>
              <a:t>Project Details</a:t>
            </a:r>
            <a:endParaRPr lang="en-US" sz="2000" dirty="0"/>
          </a:p>
          <a:p>
            <a:r>
              <a:rPr lang="en-US" sz="2000" dirty="0"/>
              <a:t>Proposed project size: </a:t>
            </a:r>
            <a:r>
              <a:rPr lang="en-US" sz="2000" b="1" dirty="0"/>
              <a:t>120 apartment units</a:t>
            </a:r>
            <a:endParaRPr lang="en-US" sz="2000" dirty="0"/>
          </a:p>
          <a:p>
            <a:r>
              <a:rPr lang="en-US" sz="2000" dirty="0"/>
              <a:t>Target segment: </a:t>
            </a:r>
            <a:r>
              <a:rPr lang="en-US" sz="2000" b="1" dirty="0"/>
              <a:t>Mid-income households</a:t>
            </a:r>
            <a:endParaRPr lang="en-US" sz="2000" dirty="0"/>
          </a:p>
          <a:p>
            <a:r>
              <a:rPr lang="en-US" sz="2000" dirty="0"/>
              <a:t>Expected delivery: </a:t>
            </a:r>
            <a:r>
              <a:rPr lang="en-US" sz="2000" b="1" dirty="0"/>
              <a:t>Within 2 years</a:t>
            </a:r>
            <a:endParaRPr lang="en-US" sz="2000" dirty="0"/>
          </a:p>
        </p:txBody>
      </p:sp>
      <p:pic>
        <p:nvPicPr>
          <p:cNvPr id="7" name="Graphic 21">
            <a:extLst>
              <a:ext uri="{FF2B5EF4-FFF2-40B4-BE49-F238E27FC236}">
                <a16:creationId xmlns:a16="http://schemas.microsoft.com/office/drawing/2014/main" id="{E2C45D63-F183-39AC-29D5-7E6D71613A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261F92D3-428E-8506-0EAC-AC739A2BD122}"/>
              </a:ext>
            </a:extLst>
          </p:cNvPr>
          <p:cNvSpPr txBox="1"/>
          <p:nvPr/>
        </p:nvSpPr>
        <p:spPr>
          <a:xfrm>
            <a:off x="617280" y="1096435"/>
            <a:ext cx="9546052" cy="461665"/>
          </a:xfrm>
          <a:prstGeom prst="rect">
            <a:avLst/>
          </a:prstGeom>
          <a:noFill/>
        </p:spPr>
        <p:txBody>
          <a:bodyPr wrap="square" rtlCol="0">
            <a:spAutoFit/>
          </a:bodyPr>
          <a:lstStyle/>
          <a:p>
            <a:r>
              <a:rPr lang="en-US" sz="2400" dirty="0">
                <a:latin typeface="Alexandria"/>
              </a:rPr>
              <a:t>Exercise: Supply and Demand Analysis for a Residential Real Estate Project</a:t>
            </a:r>
          </a:p>
        </p:txBody>
      </p:sp>
    </p:spTree>
    <p:extLst>
      <p:ext uri="{BB962C8B-B14F-4D97-AF65-F5344CB8AC3E}">
        <p14:creationId xmlns:p14="http://schemas.microsoft.com/office/powerpoint/2010/main" val="1259506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DAB23-4FA7-83E8-F2AE-5B22D93BA056}"/>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98F38A6C-0907-4C21-AF8D-5B84D221FD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Annual Population Increase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200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2</m:t>
                      </m:r>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m:rPr>
                          <m:nor/>
                        </m:rPr>
                        <a:rPr lang="en-US" i="1"/>
                        <m:t> </m:t>
                      </m:r>
                      <m:r>
                        <m:rPr>
                          <m:nor/>
                        </m:rPr>
                        <a:rPr lang="en-US" i="1"/>
                        <m:t>persons</m:t>
                      </m:r>
                      <m:r>
                        <m:rPr>
                          <m:nor/>
                        </m:rPr>
                        <a:rPr lang="en-US" i="1"/>
                        <m:t>/</m:t>
                      </m:r>
                      <m:r>
                        <m:rPr>
                          <m:nor/>
                        </m:rPr>
                        <a:rPr lang="en-US" i="1"/>
                        <m:t>year</m:t>
                      </m:r>
                    </m:oMath>
                  </m:oMathPara>
                </a14:m>
                <a:endParaRPr lang="en-US" b="0"/>
              </a:p>
              <a:p>
                <a:br>
                  <a:rPr lang="en-US"/>
                </a:br>
                <a:endParaRPr lang="en-US"/>
              </a:p>
              <a:p>
                <a:r>
                  <a:rPr lang="en-US" b="1"/>
                  <a:t>2. New Households Formed per Year</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m:rPr>
                          <m:nor/>
                        </m:rPr>
                        <a:rPr lang="en-US" i="1"/>
                        <m:t> </m:t>
                      </m:r>
                      <m:r>
                        <m:rPr>
                          <m:nor/>
                        </m:rPr>
                        <a:rPr lang="en-US" i="1"/>
                        <m:t>households</m:t>
                      </m:r>
                      <m:r>
                        <m:rPr>
                          <m:nor/>
                        </m:rPr>
                        <a:rPr lang="en-US" i="1"/>
                        <m:t>/</m:t>
                      </m:r>
                      <m:r>
                        <m:rPr>
                          <m:nor/>
                        </m:rPr>
                        <a:rPr lang="en-US" i="1"/>
                        <m:t>year</m:t>
                      </m:r>
                    </m:oMath>
                  </m:oMathPara>
                </a14:m>
                <a:endParaRPr lang="en-US" b="0"/>
              </a:p>
              <a:p>
                <a:br>
                  <a:rPr lang="en-US"/>
                </a:br>
                <a:endParaRPr lang="en-US"/>
              </a:p>
              <a:p>
                <a:r>
                  <a:rPr lang="en-US" b="1"/>
                  <a:t>3. Annual Apartment Demand</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a:rPr lang="en-US">
                          <a:latin typeface="Cambria Math" panose="02040503050406030204" pitchFamily="18" charset="0"/>
                        </a:rPr>
                        <m:t>×</m:t>
                      </m:r>
                      <m:r>
                        <a:rPr lang="en-US">
                          <a:latin typeface="Cambria Math" panose="02040503050406030204" pitchFamily="18" charset="0"/>
                        </a:rPr>
                        <m:t>55</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m:rPr>
                          <m:nor/>
                        </m:rPr>
                        <a:rPr lang="en-US" i="1"/>
                        <m:t> </m:t>
                      </m:r>
                      <m:r>
                        <m:rPr>
                          <m:nor/>
                        </m:rPr>
                        <a:rPr lang="en-US" i="1"/>
                        <m:t>apartment</m:t>
                      </m:r>
                      <m:r>
                        <m:rPr>
                          <m:nor/>
                        </m:rPr>
                        <a:rPr lang="en-US" i="1"/>
                        <m:t> </m:t>
                      </m:r>
                      <m:r>
                        <m:rPr>
                          <m:nor/>
                        </m:rPr>
                        <a:rPr lang="en-US" i="1"/>
                        <m:t>units</m:t>
                      </m:r>
                      <m:r>
                        <m:rPr>
                          <m:nor/>
                        </m:rPr>
                        <a:rPr lang="en-US" i="1"/>
                        <m:t>/</m:t>
                      </m:r>
                      <m:r>
                        <m:rPr>
                          <m:nor/>
                        </m:rPr>
                        <a:rPr lang="en-US" i="1"/>
                        <m:t>year</m:t>
                      </m:r>
                    </m:oMath>
                  </m:oMathPara>
                </a14:m>
                <a:endParaRPr lang="en-US" b="0"/>
              </a:p>
              <a:p>
                <a:br>
                  <a:rPr lang="en-US"/>
                </a:br>
                <a:endParaRPr lang="en-US"/>
              </a:p>
              <a:p>
                <a:r>
                  <a:rPr lang="en-US" b="1"/>
                  <a:t>4. Target Market Segment Demand (Mid-Income)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a:rPr lang="en-US">
                          <a:latin typeface="Cambria Math" panose="02040503050406030204" pitchFamily="18" charset="0"/>
                        </a:rPr>
                        <m:t>×</m:t>
                      </m:r>
                      <m:r>
                        <a:rPr lang="en-US">
                          <a:latin typeface="Cambria Math" panose="02040503050406030204" pitchFamily="18" charset="0"/>
                        </a:rPr>
                        <m:t>40</m:t>
                      </m:r>
                      <m:r>
                        <a:rPr lang="en-US">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650</m:t>
                          </m:r>
                          <m:r>
                            <m:rPr>
                              <m:nor/>
                            </m:rPr>
                            <a:rPr lang="ar-SY" i="1"/>
                            <m:t> </m:t>
                          </m:r>
                          <m:r>
                            <m:rPr>
                              <m:nor/>
                            </m:rPr>
                            <a:rPr lang="en-US" i="1"/>
                            <m:t>units</m:t>
                          </m:r>
                          <m:r>
                            <m:rPr>
                              <m:nor/>
                            </m:rPr>
                            <a:rPr lang="en-US" i="1"/>
                            <m:t>/</m:t>
                          </m:r>
                          <m:r>
                            <m:rPr>
                              <m:nor/>
                            </m:rPr>
                            <a:rPr lang="en-US" i="1"/>
                            <m:t>year</m:t>
                          </m:r>
                        </m:e>
                      </m:borderBox>
                    </m:oMath>
                  </m:oMathPara>
                </a14:m>
                <a:endParaRPr lang="ar-SY" b="0"/>
              </a:p>
            </p:txBody>
          </p:sp>
        </mc:Choice>
        <mc:Fallback xmlns="">
          <p:sp>
            <p:nvSpPr>
              <p:cNvPr id="25" name="Rectangle: Rounded Corners 24">
                <a:extLst>
                  <a:ext uri="{FF2B5EF4-FFF2-40B4-BE49-F238E27FC236}">
                    <a16:creationId xmlns:a16="http://schemas.microsoft.com/office/drawing/2014/main" id="{98F38A6C-0907-4C21-AF8D-5B84D221FDF3}"/>
                  </a:ext>
                </a:extLst>
              </p:cNvPr>
              <p:cNvSpPr>
                <a:spLocks noRot="1" noChangeAspect="1" noMove="1" noResize="1" noEditPoints="1" noAdjustHandles="1" noChangeArrowheads="1" noChangeShapeType="1" noTextEdit="1"/>
              </p:cNvSpPr>
              <p:nvPr/>
            </p:nvSpPr>
            <p:spPr>
              <a:xfrm>
                <a:off x="617280" y="1685495"/>
                <a:ext cx="10812720" cy="4370412"/>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ar-SY">
                    <a:noFill/>
                  </a:rPr>
                  <a:t> </a:t>
                </a:r>
              </a:p>
            </p:txBody>
          </p:sp>
        </mc:Fallback>
      </mc:AlternateContent>
      <p:sp>
        <p:nvSpPr>
          <p:cNvPr id="48" name="TextBox 47">
            <a:extLst>
              <a:ext uri="{FF2B5EF4-FFF2-40B4-BE49-F238E27FC236}">
                <a16:creationId xmlns:a16="http://schemas.microsoft.com/office/drawing/2014/main" id="{504E5B84-C485-C880-2B17-DD592413A197}"/>
              </a:ext>
            </a:extLst>
          </p:cNvPr>
          <p:cNvSpPr txBox="1"/>
          <p:nvPr/>
        </p:nvSpPr>
        <p:spPr>
          <a:xfrm>
            <a:off x="737018" y="1823987"/>
            <a:ext cx="6338340" cy="4093428"/>
          </a:xfrm>
          <a:prstGeom prst="rect">
            <a:avLst/>
          </a:prstGeom>
          <a:solidFill>
            <a:schemeClr val="accent4">
              <a:lumMod val="20000"/>
              <a:lumOff val="80000"/>
            </a:schemeClr>
          </a:solidFill>
        </p:spPr>
        <p:txBody>
          <a:bodyPr wrap="square" rtlCol="0">
            <a:spAutoFit/>
          </a:bodyPr>
          <a:lstStyle/>
          <a:p>
            <a:r>
              <a:rPr lang="en-US" sz="2000" b="1" dirty="0"/>
              <a:t>Demand Analysis</a:t>
            </a:r>
          </a:p>
          <a:p>
            <a:r>
              <a:rPr lang="en-US" sz="2000" b="1" dirty="0"/>
              <a:t>Given Data</a:t>
            </a:r>
          </a:p>
          <a:p>
            <a:r>
              <a:rPr lang="en-US" sz="2000" dirty="0"/>
              <a:t>Total population: </a:t>
            </a:r>
            <a:r>
              <a:rPr lang="en-US" sz="2000" b="1" dirty="0"/>
              <a:t>1,200,000</a:t>
            </a:r>
            <a:endParaRPr lang="en-US" sz="2000" dirty="0"/>
          </a:p>
          <a:p>
            <a:r>
              <a:rPr lang="en-US" sz="2000" dirty="0"/>
              <a:t>Annual population growth rate: </a:t>
            </a:r>
            <a:r>
              <a:rPr lang="en-US" sz="2000" b="1" dirty="0"/>
              <a:t>2.5%</a:t>
            </a:r>
            <a:endParaRPr lang="en-US" sz="2000" dirty="0"/>
          </a:p>
          <a:p>
            <a:r>
              <a:rPr lang="en-US" sz="2000" dirty="0"/>
              <a:t>Average household size: </a:t>
            </a:r>
            <a:r>
              <a:rPr lang="en-US" sz="2000" b="1" dirty="0"/>
              <a:t>4 persons</a:t>
            </a:r>
            <a:endParaRPr lang="en-US" sz="2000" dirty="0"/>
          </a:p>
          <a:p>
            <a:r>
              <a:rPr lang="en-US" sz="2000" dirty="0"/>
              <a:t>Apartment demand share of new households: </a:t>
            </a:r>
            <a:r>
              <a:rPr lang="en-US" sz="2000" b="1" dirty="0"/>
              <a:t>55%</a:t>
            </a:r>
            <a:endParaRPr lang="en-US" sz="2000" dirty="0"/>
          </a:p>
          <a:p>
            <a:r>
              <a:rPr lang="en-US" sz="2000" dirty="0"/>
              <a:t>Mid-income segment share: </a:t>
            </a:r>
            <a:r>
              <a:rPr lang="en-US" sz="2000" b="1" dirty="0"/>
              <a:t>40%</a:t>
            </a:r>
            <a:endParaRPr lang="en-US" sz="2000" dirty="0"/>
          </a:p>
          <a:p>
            <a:r>
              <a:rPr lang="en-US" sz="2000" b="1" dirty="0"/>
              <a:t>Questions</a:t>
            </a:r>
          </a:p>
          <a:p>
            <a:r>
              <a:rPr lang="en-US" sz="2000" dirty="0"/>
              <a:t>-Calculate the </a:t>
            </a:r>
            <a:r>
              <a:rPr lang="en-US" sz="2000" b="1" dirty="0"/>
              <a:t>annual population increase</a:t>
            </a:r>
            <a:r>
              <a:rPr lang="en-US" sz="2000" dirty="0"/>
              <a:t>.</a:t>
            </a:r>
          </a:p>
          <a:p>
            <a:r>
              <a:rPr lang="en-US" sz="2000" dirty="0"/>
              <a:t>-Estimate the </a:t>
            </a:r>
            <a:r>
              <a:rPr lang="en-US" sz="2000" b="1" dirty="0"/>
              <a:t>number of new households formed per year</a:t>
            </a:r>
            <a:r>
              <a:rPr lang="en-US" sz="2000" dirty="0"/>
              <a:t>.</a:t>
            </a:r>
          </a:p>
          <a:p>
            <a:r>
              <a:rPr lang="en-US" sz="2000" dirty="0"/>
              <a:t>-Calculate the </a:t>
            </a:r>
            <a:r>
              <a:rPr lang="en-US" sz="2000" b="1" dirty="0"/>
              <a:t>annual apartment demand</a:t>
            </a:r>
            <a:r>
              <a:rPr lang="en-US" sz="2000" dirty="0"/>
              <a:t>.</a:t>
            </a:r>
          </a:p>
          <a:p>
            <a:r>
              <a:rPr lang="en-US" sz="2000" dirty="0"/>
              <a:t>-Estimate the </a:t>
            </a:r>
            <a:r>
              <a:rPr lang="en-US" sz="2000" b="1" dirty="0"/>
              <a:t>target market segment demand</a:t>
            </a:r>
            <a:r>
              <a:rPr lang="en-US" sz="2000" dirty="0"/>
              <a:t> (mid-income apartments).</a:t>
            </a:r>
          </a:p>
        </p:txBody>
      </p:sp>
      <p:pic>
        <p:nvPicPr>
          <p:cNvPr id="7" name="Graphic 21">
            <a:extLst>
              <a:ext uri="{FF2B5EF4-FFF2-40B4-BE49-F238E27FC236}">
                <a16:creationId xmlns:a16="http://schemas.microsoft.com/office/drawing/2014/main" id="{819F2587-C0A5-6183-73A0-9F229B8B0D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1EE99378-5113-CD2C-1CF0-A98FC58E3E1D}"/>
              </a:ext>
            </a:extLst>
          </p:cNvPr>
          <p:cNvSpPr txBox="1"/>
          <p:nvPr/>
        </p:nvSpPr>
        <p:spPr>
          <a:xfrm>
            <a:off x="617280" y="1096435"/>
            <a:ext cx="9546052" cy="461665"/>
          </a:xfrm>
          <a:prstGeom prst="rect">
            <a:avLst/>
          </a:prstGeom>
          <a:noFill/>
        </p:spPr>
        <p:txBody>
          <a:bodyPr wrap="square" rtlCol="0">
            <a:spAutoFit/>
          </a:bodyPr>
          <a:lstStyle/>
          <a:p>
            <a:r>
              <a:rPr lang="en-US" sz="2400" dirty="0">
                <a:latin typeface="Alexandria"/>
              </a:rPr>
              <a:t>Exercise: Supply and Demand Analysis for a Residential Real Estate Project</a:t>
            </a:r>
          </a:p>
        </p:txBody>
      </p:sp>
      <mc:AlternateContent xmlns:mc="http://schemas.openxmlformats.org/markup-compatibility/2006" xmlns:a14="http://schemas.microsoft.com/office/drawing/2010/main">
        <mc:Choice Requires="a14">
          <p:sp>
            <p:nvSpPr>
              <p:cNvPr id="2" name="TextBox 47">
                <a:extLst>
                  <a:ext uri="{FF2B5EF4-FFF2-40B4-BE49-F238E27FC236}">
                    <a16:creationId xmlns:a16="http://schemas.microsoft.com/office/drawing/2014/main" id="{46637434-B17B-424B-DFC7-88DF3C29CFCA}"/>
                  </a:ext>
                </a:extLst>
              </p:cNvPr>
              <p:cNvSpPr txBox="1"/>
              <p:nvPr/>
            </p:nvSpPr>
            <p:spPr>
              <a:xfrm>
                <a:off x="7075357" y="2012782"/>
                <a:ext cx="4379626" cy="3748783"/>
              </a:xfrm>
              <a:prstGeom prst="rect">
                <a:avLst/>
              </a:prstGeom>
              <a:solidFill>
                <a:schemeClr val="accent6">
                  <a:lumMod val="20000"/>
                  <a:lumOff val="80000"/>
                </a:schemeClr>
              </a:solidFill>
            </p:spPr>
            <p:txBody>
              <a:bodyPr wrap="square" rtlCol="0">
                <a:spAutoFit/>
              </a:bodyPr>
              <a:lstStyle/>
              <a:p>
                <a:r>
                  <a:rPr lang="en-US" sz="2000" b="1" dirty="0"/>
                  <a:t>. Annual Population Increase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200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2</m:t>
                      </m:r>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m:rPr>
                          <m:nor/>
                        </m:rPr>
                        <a:rPr lang="en-US" i="1"/>
                        <m:t> </m:t>
                      </m:r>
                      <m:r>
                        <m:rPr>
                          <m:nor/>
                        </m:rPr>
                        <a:rPr lang="en-US" i="1"/>
                        <m:t>persons</m:t>
                      </m:r>
                      <m:r>
                        <m:rPr>
                          <m:nor/>
                        </m:rPr>
                        <a:rPr lang="en-US" i="1"/>
                        <m:t>/</m:t>
                      </m:r>
                      <m:r>
                        <m:rPr>
                          <m:nor/>
                        </m:rPr>
                        <a:rPr lang="en-US" i="1"/>
                        <m:t>year</m:t>
                      </m:r>
                    </m:oMath>
                  </m:oMathPara>
                </a14:m>
                <a:endParaRPr lang="en-US" sz="2000" b="0" dirty="0"/>
              </a:p>
              <a:p>
                <a:br>
                  <a:rPr lang="en-US" sz="2000" dirty="0"/>
                </a:br>
                <a:r>
                  <a:rPr lang="en-US" sz="2000" b="1" dirty="0"/>
                  <a:t>2. New Households Formed per Year</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m:rPr>
                          <m:nor/>
                        </m:rPr>
                        <a:rPr lang="en-US" i="1"/>
                        <m:t> </m:t>
                      </m:r>
                      <m:r>
                        <m:rPr>
                          <m:nor/>
                        </m:rPr>
                        <a:rPr lang="en-US" i="1"/>
                        <m:t>households</m:t>
                      </m:r>
                      <m:r>
                        <m:rPr>
                          <m:nor/>
                        </m:rPr>
                        <a:rPr lang="en-US" i="1"/>
                        <m:t>/</m:t>
                      </m:r>
                      <m:r>
                        <m:rPr>
                          <m:nor/>
                        </m:rPr>
                        <a:rPr lang="en-US" i="1"/>
                        <m:t>year</m:t>
                      </m:r>
                    </m:oMath>
                  </m:oMathPara>
                </a14:m>
                <a:endParaRPr lang="en-US" sz="2000" b="0" dirty="0"/>
              </a:p>
              <a:p>
                <a:br>
                  <a:rPr lang="en-US" sz="2000" dirty="0"/>
                </a:br>
                <a:r>
                  <a:rPr lang="en-US" sz="2000" b="1" dirty="0"/>
                  <a:t>3. Annual Apartment Demand</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a:rPr lang="en-US">
                          <a:latin typeface="Cambria Math" panose="02040503050406030204" pitchFamily="18" charset="0"/>
                        </a:rPr>
                        <m:t>×</m:t>
                      </m:r>
                      <m:r>
                        <a:rPr lang="en-US">
                          <a:latin typeface="Cambria Math" panose="02040503050406030204" pitchFamily="18" charset="0"/>
                        </a:rPr>
                        <m:t>55</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m:rPr>
                          <m:nor/>
                        </m:rPr>
                        <a:rPr lang="en-US" i="1"/>
                        <m:t> </m:t>
                      </m:r>
                      <m:r>
                        <m:rPr>
                          <m:nor/>
                        </m:rPr>
                        <a:rPr lang="en-US" i="1"/>
                        <m:t>apartment</m:t>
                      </m:r>
                      <m:r>
                        <m:rPr>
                          <m:nor/>
                        </m:rPr>
                        <a:rPr lang="en-US" i="1"/>
                        <m:t> </m:t>
                      </m:r>
                      <m:r>
                        <m:rPr>
                          <m:nor/>
                        </m:rPr>
                        <a:rPr lang="en-US" i="1"/>
                        <m:t>units</m:t>
                      </m:r>
                      <m:r>
                        <m:rPr>
                          <m:nor/>
                        </m:rPr>
                        <a:rPr lang="en-US" i="1"/>
                        <m:t>/</m:t>
                      </m:r>
                      <m:r>
                        <m:rPr>
                          <m:nor/>
                        </m:rPr>
                        <a:rPr lang="en-US" i="1"/>
                        <m:t>year</m:t>
                      </m:r>
                    </m:oMath>
                  </m:oMathPara>
                </a14:m>
                <a:endParaRPr lang="en-US" sz="2000" b="0" dirty="0"/>
              </a:p>
              <a:p>
                <a:br>
                  <a:rPr lang="en-US" sz="2000" dirty="0"/>
                </a:br>
                <a:r>
                  <a:rPr lang="en-US" sz="2000" b="1" dirty="0"/>
                  <a:t>4. Target Market Segment Demand (Mid-Income)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a:rPr lang="en-US">
                          <a:latin typeface="Cambria Math" panose="02040503050406030204" pitchFamily="18" charset="0"/>
                        </a:rPr>
                        <m:t>×</m:t>
                      </m:r>
                      <m:r>
                        <a:rPr lang="en-US">
                          <a:latin typeface="Cambria Math" panose="02040503050406030204" pitchFamily="18" charset="0"/>
                        </a:rPr>
                        <m:t>40</m:t>
                      </m:r>
                      <m:r>
                        <a:rPr lang="en-US">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650</m:t>
                          </m:r>
                          <m:r>
                            <m:rPr>
                              <m:nor/>
                            </m:rPr>
                            <a:rPr lang="ar-SY" i="1"/>
                            <m:t> </m:t>
                          </m:r>
                          <m:r>
                            <m:rPr>
                              <m:nor/>
                            </m:rPr>
                            <a:rPr lang="en-US" i="1"/>
                            <m:t>units</m:t>
                          </m:r>
                          <m:r>
                            <m:rPr>
                              <m:nor/>
                            </m:rPr>
                            <a:rPr lang="en-US" i="1"/>
                            <m:t>/</m:t>
                          </m:r>
                          <m:r>
                            <m:rPr>
                              <m:nor/>
                            </m:rPr>
                            <a:rPr lang="en-US" i="1"/>
                            <m:t>year</m:t>
                          </m:r>
                        </m:e>
                      </m:borderBox>
                    </m:oMath>
                  </m:oMathPara>
                </a14:m>
                <a:endParaRPr lang="ar-SY" sz="2000" b="0" dirty="0"/>
              </a:p>
            </p:txBody>
          </p:sp>
        </mc:Choice>
        <mc:Fallback xmlns="">
          <p:sp>
            <p:nvSpPr>
              <p:cNvPr id="2" name="TextBox 47">
                <a:extLst>
                  <a:ext uri="{FF2B5EF4-FFF2-40B4-BE49-F238E27FC236}">
                    <a16:creationId xmlns:a16="http://schemas.microsoft.com/office/drawing/2014/main" id="{46637434-B17B-424B-DFC7-88DF3C29CFCA}"/>
                  </a:ext>
                </a:extLst>
              </p:cNvPr>
              <p:cNvSpPr txBox="1">
                <a:spLocks noRot="1" noChangeAspect="1" noMove="1" noResize="1" noEditPoints="1" noAdjustHandles="1" noChangeArrowheads="1" noChangeShapeType="1" noTextEdit="1"/>
              </p:cNvSpPr>
              <p:nvPr/>
            </p:nvSpPr>
            <p:spPr>
              <a:xfrm>
                <a:off x="7075357" y="2012782"/>
                <a:ext cx="4379626" cy="3748783"/>
              </a:xfrm>
              <a:prstGeom prst="rect">
                <a:avLst/>
              </a:prstGeom>
              <a:blipFill>
                <a:blip r:embed="rId4"/>
                <a:stretch>
                  <a:fillRect l="-1532" t="-813" r="-279"/>
                </a:stretch>
              </a:blipFill>
            </p:spPr>
            <p:txBody>
              <a:bodyPr/>
              <a:lstStyle/>
              <a:p>
                <a:r>
                  <a:rPr lang="ar-SY">
                    <a:noFill/>
                  </a:rPr>
                  <a:t> </a:t>
                </a:r>
              </a:p>
            </p:txBody>
          </p:sp>
        </mc:Fallback>
      </mc:AlternateContent>
    </p:spTree>
    <p:extLst>
      <p:ext uri="{BB962C8B-B14F-4D97-AF65-F5344CB8AC3E}">
        <p14:creationId xmlns:p14="http://schemas.microsoft.com/office/powerpoint/2010/main" val="583562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606E4-DB81-1CD5-F96A-58588C1380D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82876C49-DBF4-3E5D-74E9-4441F38E5A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Annual Population Increase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200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2</m:t>
                      </m:r>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m:rPr>
                          <m:nor/>
                        </m:rPr>
                        <a:rPr lang="en-US" i="1"/>
                        <m:t> </m:t>
                      </m:r>
                      <m:r>
                        <m:rPr>
                          <m:nor/>
                        </m:rPr>
                        <a:rPr lang="en-US" i="1"/>
                        <m:t>persons</m:t>
                      </m:r>
                      <m:r>
                        <m:rPr>
                          <m:nor/>
                        </m:rPr>
                        <a:rPr lang="en-US" i="1"/>
                        <m:t>/</m:t>
                      </m:r>
                      <m:r>
                        <m:rPr>
                          <m:nor/>
                        </m:rPr>
                        <a:rPr lang="en-US" i="1"/>
                        <m:t>year</m:t>
                      </m:r>
                    </m:oMath>
                  </m:oMathPara>
                </a14:m>
                <a:endParaRPr lang="en-US" b="0"/>
              </a:p>
              <a:p>
                <a:br>
                  <a:rPr lang="en-US"/>
                </a:br>
                <a:endParaRPr lang="en-US"/>
              </a:p>
              <a:p>
                <a:r>
                  <a:rPr lang="en-US" b="1"/>
                  <a:t>2. New Households Formed per Year</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m:rPr>
                          <m:nor/>
                        </m:rPr>
                        <a:rPr lang="en-US" i="1"/>
                        <m:t> </m:t>
                      </m:r>
                      <m:r>
                        <m:rPr>
                          <m:nor/>
                        </m:rPr>
                        <a:rPr lang="en-US" i="1"/>
                        <m:t>households</m:t>
                      </m:r>
                      <m:r>
                        <m:rPr>
                          <m:nor/>
                        </m:rPr>
                        <a:rPr lang="en-US" i="1"/>
                        <m:t>/</m:t>
                      </m:r>
                      <m:r>
                        <m:rPr>
                          <m:nor/>
                        </m:rPr>
                        <a:rPr lang="en-US" i="1"/>
                        <m:t>year</m:t>
                      </m:r>
                    </m:oMath>
                  </m:oMathPara>
                </a14:m>
                <a:endParaRPr lang="en-US" b="0"/>
              </a:p>
              <a:p>
                <a:br>
                  <a:rPr lang="en-US"/>
                </a:br>
                <a:endParaRPr lang="en-US"/>
              </a:p>
              <a:p>
                <a:r>
                  <a:rPr lang="en-US" b="1"/>
                  <a:t>3. Annual Apartment Demand</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a:rPr lang="en-US">
                          <a:latin typeface="Cambria Math" panose="02040503050406030204" pitchFamily="18" charset="0"/>
                        </a:rPr>
                        <m:t>×</m:t>
                      </m:r>
                      <m:r>
                        <a:rPr lang="en-US">
                          <a:latin typeface="Cambria Math" panose="02040503050406030204" pitchFamily="18" charset="0"/>
                        </a:rPr>
                        <m:t>55</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m:rPr>
                          <m:nor/>
                        </m:rPr>
                        <a:rPr lang="en-US" i="1"/>
                        <m:t> </m:t>
                      </m:r>
                      <m:r>
                        <m:rPr>
                          <m:nor/>
                        </m:rPr>
                        <a:rPr lang="en-US" i="1"/>
                        <m:t>apartment</m:t>
                      </m:r>
                      <m:r>
                        <m:rPr>
                          <m:nor/>
                        </m:rPr>
                        <a:rPr lang="en-US" i="1"/>
                        <m:t> </m:t>
                      </m:r>
                      <m:r>
                        <m:rPr>
                          <m:nor/>
                        </m:rPr>
                        <a:rPr lang="en-US" i="1"/>
                        <m:t>units</m:t>
                      </m:r>
                      <m:r>
                        <m:rPr>
                          <m:nor/>
                        </m:rPr>
                        <a:rPr lang="en-US" i="1"/>
                        <m:t>/</m:t>
                      </m:r>
                      <m:r>
                        <m:rPr>
                          <m:nor/>
                        </m:rPr>
                        <a:rPr lang="en-US" i="1"/>
                        <m:t>year</m:t>
                      </m:r>
                    </m:oMath>
                  </m:oMathPara>
                </a14:m>
                <a:endParaRPr lang="en-US" b="0"/>
              </a:p>
              <a:p>
                <a:br>
                  <a:rPr lang="en-US"/>
                </a:br>
                <a:endParaRPr lang="en-US"/>
              </a:p>
              <a:p>
                <a:r>
                  <a:rPr lang="en-US" b="1"/>
                  <a:t>4. Target Market Segment Demand (Mid-Income)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a:rPr lang="en-US">
                          <a:latin typeface="Cambria Math" panose="02040503050406030204" pitchFamily="18" charset="0"/>
                        </a:rPr>
                        <m:t>×</m:t>
                      </m:r>
                      <m:r>
                        <a:rPr lang="en-US">
                          <a:latin typeface="Cambria Math" panose="02040503050406030204" pitchFamily="18" charset="0"/>
                        </a:rPr>
                        <m:t>40</m:t>
                      </m:r>
                      <m:r>
                        <a:rPr lang="en-US">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650</m:t>
                          </m:r>
                          <m:r>
                            <m:rPr>
                              <m:nor/>
                            </m:rPr>
                            <a:rPr lang="ar-SY" i="1"/>
                            <m:t> </m:t>
                          </m:r>
                          <m:r>
                            <m:rPr>
                              <m:nor/>
                            </m:rPr>
                            <a:rPr lang="en-US" i="1"/>
                            <m:t>units</m:t>
                          </m:r>
                          <m:r>
                            <m:rPr>
                              <m:nor/>
                            </m:rPr>
                            <a:rPr lang="en-US" i="1"/>
                            <m:t>/</m:t>
                          </m:r>
                          <m:r>
                            <m:rPr>
                              <m:nor/>
                            </m:rPr>
                            <a:rPr lang="en-US" i="1"/>
                            <m:t>year</m:t>
                          </m:r>
                        </m:e>
                      </m:borderBox>
                    </m:oMath>
                  </m:oMathPara>
                </a14:m>
                <a:endParaRPr lang="ar-SY" b="0"/>
              </a:p>
            </p:txBody>
          </p:sp>
        </mc:Choice>
        <mc:Fallback xmlns="">
          <p:sp>
            <p:nvSpPr>
              <p:cNvPr id="25" name="Rectangle: Rounded Corners 24">
                <a:extLst>
                  <a:ext uri="{FF2B5EF4-FFF2-40B4-BE49-F238E27FC236}">
                    <a16:creationId xmlns:a16="http://schemas.microsoft.com/office/drawing/2014/main" id="{82876C49-DBF4-3E5D-74E9-4441F38E5A93}"/>
                  </a:ext>
                </a:extLst>
              </p:cNvPr>
              <p:cNvSpPr>
                <a:spLocks noRot="1" noChangeAspect="1" noMove="1" noResize="1" noEditPoints="1" noAdjustHandles="1" noChangeArrowheads="1" noChangeShapeType="1" noTextEdit="1"/>
              </p:cNvSpPr>
              <p:nvPr/>
            </p:nvSpPr>
            <p:spPr>
              <a:xfrm>
                <a:off x="617280" y="1685495"/>
                <a:ext cx="10812720" cy="4370412"/>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ar-SY">
                    <a:noFill/>
                  </a:rPr>
                  <a:t> </a:t>
                </a:r>
              </a:p>
            </p:txBody>
          </p:sp>
        </mc:Fallback>
      </mc:AlternateContent>
      <p:sp>
        <p:nvSpPr>
          <p:cNvPr id="48" name="TextBox 47">
            <a:extLst>
              <a:ext uri="{FF2B5EF4-FFF2-40B4-BE49-F238E27FC236}">
                <a16:creationId xmlns:a16="http://schemas.microsoft.com/office/drawing/2014/main" id="{3ED9B4B8-BB13-D339-9BC5-CE2FB63D6A32}"/>
              </a:ext>
            </a:extLst>
          </p:cNvPr>
          <p:cNvSpPr txBox="1"/>
          <p:nvPr/>
        </p:nvSpPr>
        <p:spPr>
          <a:xfrm>
            <a:off x="762001" y="1823987"/>
            <a:ext cx="6148466" cy="4093428"/>
          </a:xfrm>
          <a:prstGeom prst="rect">
            <a:avLst/>
          </a:prstGeom>
          <a:solidFill>
            <a:schemeClr val="accent4">
              <a:lumMod val="20000"/>
              <a:lumOff val="80000"/>
            </a:schemeClr>
          </a:solidFill>
        </p:spPr>
        <p:txBody>
          <a:bodyPr wrap="square" rtlCol="0">
            <a:spAutoFit/>
          </a:bodyPr>
          <a:lstStyle/>
          <a:p>
            <a:r>
              <a:rPr lang="en-US" sz="2000" b="1" dirty="0"/>
              <a:t>Supply Analysis</a:t>
            </a:r>
          </a:p>
          <a:p>
            <a:r>
              <a:rPr lang="en-US" sz="2000" b="1" dirty="0"/>
              <a:t>Given Data</a:t>
            </a:r>
          </a:p>
          <a:p>
            <a:r>
              <a:rPr lang="en-US" sz="2000" dirty="0"/>
              <a:t>Existing apartment stock: </a:t>
            </a:r>
            <a:r>
              <a:rPr lang="en-US" sz="2000" b="1" dirty="0"/>
              <a:t>50,000 units</a:t>
            </a:r>
            <a:endParaRPr lang="en-US" sz="2000" dirty="0"/>
          </a:p>
          <a:p>
            <a:r>
              <a:rPr lang="en-US" sz="2000" dirty="0"/>
              <a:t>Current vacancy rate: </a:t>
            </a:r>
            <a:r>
              <a:rPr lang="en-US" sz="2000" b="1" dirty="0"/>
              <a:t>8%</a:t>
            </a:r>
            <a:endParaRPr lang="en-US" sz="2000" dirty="0"/>
          </a:p>
          <a:p>
            <a:r>
              <a:rPr lang="en-US" sz="2000" dirty="0"/>
              <a:t>Average annual new supply (last 3 years): </a:t>
            </a:r>
            <a:r>
              <a:rPr lang="en-US" sz="2000" b="1" dirty="0"/>
              <a:t>900 units/year</a:t>
            </a:r>
            <a:endParaRPr lang="en-US" sz="2000" dirty="0"/>
          </a:p>
          <a:p>
            <a:r>
              <a:rPr lang="en-US" sz="2000" dirty="0"/>
              <a:t>Approved &amp; under-construction projects (next 2 years): </a:t>
            </a:r>
            <a:r>
              <a:rPr lang="en-US" sz="2000" b="1" dirty="0"/>
              <a:t>1,200 units total</a:t>
            </a:r>
            <a:endParaRPr lang="en-US" sz="2000" dirty="0"/>
          </a:p>
          <a:p>
            <a:r>
              <a:rPr lang="en-US" sz="2000" dirty="0"/>
              <a:t>Percentage competing with subject project: </a:t>
            </a:r>
            <a:r>
              <a:rPr lang="en-US" sz="2000" b="1" dirty="0"/>
              <a:t>70%</a:t>
            </a:r>
            <a:endParaRPr lang="en-US" sz="2000" dirty="0"/>
          </a:p>
          <a:p>
            <a:r>
              <a:rPr lang="en-US" sz="2000" b="1" dirty="0"/>
              <a:t>Questions</a:t>
            </a:r>
          </a:p>
          <a:p>
            <a:r>
              <a:rPr lang="en-US" sz="2000" dirty="0"/>
              <a:t>-Calculate the </a:t>
            </a:r>
            <a:r>
              <a:rPr lang="en-US" sz="2000" b="1" dirty="0"/>
              <a:t>number of vacant units</a:t>
            </a:r>
            <a:r>
              <a:rPr lang="en-US" sz="2000" dirty="0"/>
              <a:t> in the market.</a:t>
            </a:r>
          </a:p>
          <a:p>
            <a:r>
              <a:rPr lang="en-US" sz="2000" dirty="0"/>
              <a:t>-Estimate the </a:t>
            </a:r>
            <a:r>
              <a:rPr lang="en-US" sz="2000" b="1" dirty="0"/>
              <a:t>annual competing supply</a:t>
            </a:r>
            <a:r>
              <a:rPr lang="en-US" sz="2000" dirty="0"/>
              <a:t>.</a:t>
            </a:r>
          </a:p>
          <a:p>
            <a:r>
              <a:rPr lang="en-US" sz="2000" dirty="0"/>
              <a:t>-Identify whether the market is </a:t>
            </a:r>
            <a:r>
              <a:rPr lang="en-US" sz="2000" b="1" dirty="0"/>
              <a:t>undersupplied, balanced, or oversupplied</a:t>
            </a:r>
            <a:r>
              <a:rPr lang="en-US" sz="2000" dirty="0"/>
              <a:t> (use vacancy benchmarks).</a:t>
            </a:r>
          </a:p>
        </p:txBody>
      </p:sp>
      <p:pic>
        <p:nvPicPr>
          <p:cNvPr id="7" name="Graphic 21">
            <a:extLst>
              <a:ext uri="{FF2B5EF4-FFF2-40B4-BE49-F238E27FC236}">
                <a16:creationId xmlns:a16="http://schemas.microsoft.com/office/drawing/2014/main" id="{9FE0617C-369E-35AA-C981-1F0AF8FC4F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CF260245-CC7A-0C19-D9E7-568E74B838B3}"/>
              </a:ext>
            </a:extLst>
          </p:cNvPr>
          <p:cNvSpPr txBox="1"/>
          <p:nvPr/>
        </p:nvSpPr>
        <p:spPr>
          <a:xfrm>
            <a:off x="617280" y="1096435"/>
            <a:ext cx="9546052" cy="461665"/>
          </a:xfrm>
          <a:prstGeom prst="rect">
            <a:avLst/>
          </a:prstGeom>
          <a:noFill/>
        </p:spPr>
        <p:txBody>
          <a:bodyPr wrap="square" rtlCol="0">
            <a:spAutoFit/>
          </a:bodyPr>
          <a:lstStyle/>
          <a:p>
            <a:r>
              <a:rPr lang="en-US" sz="2400" dirty="0">
                <a:latin typeface="Alexandria"/>
              </a:rPr>
              <a:t>Exercise: Supply and Demand Analysis for a Residential Real Estate Project</a:t>
            </a:r>
          </a:p>
        </p:txBody>
      </p:sp>
      <mc:AlternateContent xmlns:mc="http://schemas.openxmlformats.org/markup-compatibility/2006" xmlns:a14="http://schemas.microsoft.com/office/drawing/2010/main">
        <mc:Choice Requires="a14">
          <p:sp>
            <p:nvSpPr>
              <p:cNvPr id="2" name="TextBox 47">
                <a:extLst>
                  <a:ext uri="{FF2B5EF4-FFF2-40B4-BE49-F238E27FC236}">
                    <a16:creationId xmlns:a16="http://schemas.microsoft.com/office/drawing/2014/main" id="{561031DD-C054-6395-C6FF-3052D5101A36}"/>
                  </a:ext>
                </a:extLst>
              </p:cNvPr>
              <p:cNvSpPr txBox="1"/>
              <p:nvPr/>
            </p:nvSpPr>
            <p:spPr>
              <a:xfrm>
                <a:off x="7050373" y="1823987"/>
                <a:ext cx="4222230" cy="4122860"/>
              </a:xfrm>
              <a:prstGeom prst="rect">
                <a:avLst/>
              </a:prstGeom>
              <a:solidFill>
                <a:schemeClr val="accent6">
                  <a:lumMod val="20000"/>
                  <a:lumOff val="80000"/>
                </a:schemeClr>
              </a:solidFill>
            </p:spPr>
            <p:txBody>
              <a:bodyPr wrap="square" rtlCol="0">
                <a:spAutoFit/>
              </a:bodyPr>
              <a:lstStyle/>
              <a:p>
                <a:r>
                  <a:rPr lang="en-US" b="1" dirty="0"/>
                  <a:t>Supply Analysis</a:t>
                </a:r>
              </a:p>
              <a:p>
                <a:r>
                  <a:rPr lang="en-US" b="1" dirty="0"/>
                  <a:t>5. Number of Vacant Units</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50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8</m:t>
                      </m:r>
                      <m:r>
                        <a:rPr lang="en-US">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4</m:t>
                          </m:r>
                          <m:r>
                            <a:rPr lang="ar-SY">
                              <a:latin typeface="Cambria Math" panose="02040503050406030204" pitchFamily="18" charset="0"/>
                            </a:rPr>
                            <m:t>,</m:t>
                          </m:r>
                          <m:r>
                            <a:rPr lang="ar-SY">
                              <a:latin typeface="Cambria Math" panose="02040503050406030204" pitchFamily="18" charset="0"/>
                            </a:rPr>
                            <m:t>000</m:t>
                          </m:r>
                          <m:r>
                            <m:rPr>
                              <m:nor/>
                            </m:rPr>
                            <a:rPr lang="ar-SY" i="1"/>
                            <m:t> </m:t>
                          </m:r>
                          <m:r>
                            <m:rPr>
                              <m:nor/>
                            </m:rPr>
                            <a:rPr lang="en-US" i="1"/>
                            <m:t>vacant</m:t>
                          </m:r>
                          <m:r>
                            <m:rPr>
                              <m:nor/>
                            </m:rPr>
                            <a:rPr lang="en-US" i="1"/>
                            <m:t> </m:t>
                          </m:r>
                          <m:r>
                            <m:rPr>
                              <m:nor/>
                            </m:rPr>
                            <a:rPr lang="en-US" i="1"/>
                            <m:t>units</m:t>
                          </m:r>
                        </m:e>
                      </m:borderBox>
                    </m:oMath>
                  </m:oMathPara>
                </a14:m>
                <a:br>
                  <a:rPr lang="ar-SY" dirty="0"/>
                </a:br>
                <a:r>
                  <a:rPr lang="en-US" b="1" dirty="0"/>
                  <a:t>6.Annual Competing Supply</a:t>
                </a:r>
              </a:p>
              <a:p>
                <a:r>
                  <a:rPr lang="en-US" dirty="0"/>
                  <a:t>Pipeline supply over 2 years:</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200</m:t>
                      </m:r>
                      <m:r>
                        <a:rPr lang="en-US">
                          <a:latin typeface="Cambria Math" panose="02040503050406030204" pitchFamily="18" charset="0"/>
                        </a:rPr>
                        <m:t>÷</m:t>
                      </m:r>
                      <m:r>
                        <a:rPr lang="en-US">
                          <a:latin typeface="Cambria Math" panose="02040503050406030204" pitchFamily="18" charset="0"/>
                        </a:rPr>
                        <m:t>2</m:t>
                      </m:r>
                      <m:r>
                        <a:rPr lang="en-US">
                          <a:latin typeface="Cambria Math" panose="02040503050406030204" pitchFamily="18" charset="0"/>
                        </a:rPr>
                        <m:t>=</m:t>
                      </m:r>
                      <m:r>
                        <a:rPr lang="en-US">
                          <a:latin typeface="Cambria Math" panose="02040503050406030204" pitchFamily="18" charset="0"/>
                        </a:rPr>
                        <m:t>600</m:t>
                      </m:r>
                      <m:r>
                        <m:rPr>
                          <m:nor/>
                        </m:rPr>
                        <a:rPr lang="en-US" i="1"/>
                        <m:t> </m:t>
                      </m:r>
                      <m:r>
                        <m:rPr>
                          <m:nor/>
                        </m:rPr>
                        <a:rPr lang="en-US" i="1"/>
                        <m:t>units</m:t>
                      </m:r>
                      <m:r>
                        <m:rPr>
                          <m:nor/>
                        </m:rPr>
                        <a:rPr lang="en-US" i="1"/>
                        <m:t>/</m:t>
                      </m:r>
                      <m:r>
                        <m:rPr>
                          <m:nor/>
                        </m:rPr>
                        <a:rPr lang="en-US" i="1"/>
                        <m:t>year</m:t>
                      </m:r>
                    </m:oMath>
                  </m:oMathPara>
                </a14:m>
                <a:endParaRPr lang="en-US" b="0" dirty="0"/>
              </a:p>
              <a:p>
                <a:r>
                  <a:rPr lang="en-US" dirty="0"/>
                  <a:t>Direct competitors (70%):</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600</m:t>
                      </m:r>
                      <m:r>
                        <a:rPr lang="en-US">
                          <a:latin typeface="Cambria Math" panose="02040503050406030204" pitchFamily="18" charset="0"/>
                        </a:rPr>
                        <m:t>×</m:t>
                      </m:r>
                      <m:r>
                        <a:rPr lang="en-US">
                          <a:latin typeface="Cambria Math" panose="02040503050406030204" pitchFamily="18" charset="0"/>
                        </a:rPr>
                        <m:t>70</m:t>
                      </m:r>
                      <m:r>
                        <a:rPr lang="en-US">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420</m:t>
                          </m:r>
                          <m:r>
                            <m:rPr>
                              <m:nor/>
                            </m:rPr>
                            <a:rPr lang="ar-SY" i="1"/>
                            <m:t> </m:t>
                          </m:r>
                          <m:r>
                            <m:rPr>
                              <m:nor/>
                            </m:rPr>
                            <a:rPr lang="en-US" i="1"/>
                            <m:t>units</m:t>
                          </m:r>
                          <m:r>
                            <m:rPr>
                              <m:nor/>
                            </m:rPr>
                            <a:rPr lang="en-US" i="1"/>
                            <m:t>/</m:t>
                          </m:r>
                          <m:r>
                            <m:rPr>
                              <m:nor/>
                            </m:rPr>
                            <a:rPr lang="en-US" i="1"/>
                            <m:t>year</m:t>
                          </m:r>
                        </m:e>
                      </m:borderBox>
                    </m:oMath>
                  </m:oMathPara>
                </a14:m>
                <a:endParaRPr lang="ar-SY" b="0" dirty="0"/>
              </a:p>
              <a:p>
                <a:r>
                  <a:rPr lang="en-US" b="1" dirty="0"/>
                  <a:t>7.Market Supply Condition</a:t>
                </a:r>
              </a:p>
              <a:p>
                <a:r>
                  <a:rPr lang="en-US" dirty="0"/>
                  <a:t>Vacancy benchmark:</a:t>
                </a:r>
              </a:p>
              <a:p>
                <a:pPr lvl="1"/>
                <a:r>
                  <a:rPr lang="en-US" dirty="0"/>
                  <a:t>Balanced market: </a:t>
                </a:r>
                <a:r>
                  <a:rPr lang="en-US" b="1" dirty="0"/>
                  <a:t>5–10%</a:t>
                </a:r>
                <a:endParaRPr lang="en-US" dirty="0"/>
              </a:p>
              <a:p>
                <a:r>
                  <a:rPr lang="en-US" dirty="0"/>
                  <a:t>Actual vacancy: </a:t>
                </a:r>
                <a:r>
                  <a:rPr lang="en-US" b="1" dirty="0"/>
                  <a:t>8%</a:t>
                </a:r>
                <a:endParaRPr lang="en-US" dirty="0"/>
              </a:p>
              <a:p>
                <a:r>
                  <a:rPr lang="ar-SY" dirty="0"/>
                  <a:t>✅ </a:t>
                </a:r>
                <a:r>
                  <a:rPr lang="en-US" b="1" dirty="0"/>
                  <a:t>Conclusion:</a:t>
                </a:r>
                <a:r>
                  <a:rPr lang="en-US" dirty="0"/>
                  <a:t> Market is </a:t>
                </a:r>
                <a:r>
                  <a:rPr lang="en-US" b="1" dirty="0"/>
                  <a:t>balanced</a:t>
                </a:r>
                <a:r>
                  <a:rPr lang="en-US" dirty="0"/>
                  <a:t>, not oversupplied.</a:t>
                </a:r>
              </a:p>
            </p:txBody>
          </p:sp>
        </mc:Choice>
        <mc:Fallback xmlns="">
          <p:sp>
            <p:nvSpPr>
              <p:cNvPr id="2" name="TextBox 47">
                <a:extLst>
                  <a:ext uri="{FF2B5EF4-FFF2-40B4-BE49-F238E27FC236}">
                    <a16:creationId xmlns:a16="http://schemas.microsoft.com/office/drawing/2014/main" id="{561031DD-C054-6395-C6FF-3052D5101A36}"/>
                  </a:ext>
                </a:extLst>
              </p:cNvPr>
              <p:cNvSpPr txBox="1">
                <a:spLocks noRot="1" noChangeAspect="1" noMove="1" noResize="1" noEditPoints="1" noAdjustHandles="1" noChangeArrowheads="1" noChangeShapeType="1" noTextEdit="1"/>
              </p:cNvSpPr>
              <p:nvPr/>
            </p:nvSpPr>
            <p:spPr>
              <a:xfrm>
                <a:off x="7050373" y="1823987"/>
                <a:ext cx="4222230" cy="4122860"/>
              </a:xfrm>
              <a:prstGeom prst="rect">
                <a:avLst/>
              </a:prstGeom>
              <a:blipFill>
                <a:blip r:embed="rId4"/>
                <a:stretch>
                  <a:fillRect l="-1445" t="-739" b="-1329"/>
                </a:stretch>
              </a:blipFill>
            </p:spPr>
            <p:txBody>
              <a:bodyPr/>
              <a:lstStyle/>
              <a:p>
                <a:r>
                  <a:rPr lang="ar-SY">
                    <a:noFill/>
                  </a:rPr>
                  <a:t> </a:t>
                </a:r>
              </a:p>
            </p:txBody>
          </p:sp>
        </mc:Fallback>
      </mc:AlternateContent>
    </p:spTree>
    <p:extLst>
      <p:ext uri="{BB962C8B-B14F-4D97-AF65-F5344CB8AC3E}">
        <p14:creationId xmlns:p14="http://schemas.microsoft.com/office/powerpoint/2010/main" val="910010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5E41E-B625-F2E5-955E-379366A519F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6B9AA046-DEF8-1246-BF45-72DA5FFB83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Annual Population Increase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200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2</m:t>
                      </m:r>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m:rPr>
                          <m:nor/>
                        </m:rPr>
                        <a:rPr lang="en-US" i="1"/>
                        <m:t> </m:t>
                      </m:r>
                      <m:r>
                        <m:rPr>
                          <m:nor/>
                        </m:rPr>
                        <a:rPr lang="en-US" i="1"/>
                        <m:t>persons</m:t>
                      </m:r>
                      <m:r>
                        <m:rPr>
                          <m:nor/>
                        </m:rPr>
                        <a:rPr lang="en-US" i="1"/>
                        <m:t>/</m:t>
                      </m:r>
                      <m:r>
                        <m:rPr>
                          <m:nor/>
                        </m:rPr>
                        <a:rPr lang="en-US" i="1"/>
                        <m:t>year</m:t>
                      </m:r>
                    </m:oMath>
                  </m:oMathPara>
                </a14:m>
                <a:endParaRPr lang="en-US" b="0"/>
              </a:p>
              <a:p>
                <a:br>
                  <a:rPr lang="en-US"/>
                </a:br>
                <a:endParaRPr lang="en-US"/>
              </a:p>
              <a:p>
                <a:r>
                  <a:rPr lang="en-US" b="1"/>
                  <a:t>2. New Households Formed per Year</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30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m:rPr>
                          <m:nor/>
                        </m:rPr>
                        <a:rPr lang="en-US" i="1"/>
                        <m:t> </m:t>
                      </m:r>
                      <m:r>
                        <m:rPr>
                          <m:nor/>
                        </m:rPr>
                        <a:rPr lang="en-US" i="1"/>
                        <m:t>households</m:t>
                      </m:r>
                      <m:r>
                        <m:rPr>
                          <m:nor/>
                        </m:rPr>
                        <a:rPr lang="en-US" i="1"/>
                        <m:t>/</m:t>
                      </m:r>
                      <m:r>
                        <m:rPr>
                          <m:nor/>
                        </m:rPr>
                        <a:rPr lang="en-US" i="1"/>
                        <m:t>year</m:t>
                      </m:r>
                    </m:oMath>
                  </m:oMathPara>
                </a14:m>
                <a:endParaRPr lang="en-US" b="0"/>
              </a:p>
              <a:p>
                <a:br>
                  <a:rPr lang="en-US"/>
                </a:br>
                <a:endParaRPr lang="en-US"/>
              </a:p>
              <a:p>
                <a:r>
                  <a:rPr lang="en-US" b="1"/>
                  <a:t>3. Annual Apartment Demand</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7</m:t>
                      </m:r>
                      <m:r>
                        <a:rPr lang="en-US">
                          <a:latin typeface="Cambria Math" panose="02040503050406030204" pitchFamily="18" charset="0"/>
                        </a:rPr>
                        <m:t>,</m:t>
                      </m:r>
                      <m:r>
                        <a:rPr lang="en-US">
                          <a:latin typeface="Cambria Math" panose="02040503050406030204" pitchFamily="18" charset="0"/>
                        </a:rPr>
                        <m:t>500</m:t>
                      </m:r>
                      <m:r>
                        <a:rPr lang="en-US">
                          <a:latin typeface="Cambria Math" panose="02040503050406030204" pitchFamily="18" charset="0"/>
                        </a:rPr>
                        <m:t>×</m:t>
                      </m:r>
                      <m:r>
                        <a:rPr lang="en-US">
                          <a:latin typeface="Cambria Math" panose="02040503050406030204" pitchFamily="18" charset="0"/>
                        </a:rPr>
                        <m:t>55</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m:rPr>
                          <m:nor/>
                        </m:rPr>
                        <a:rPr lang="en-US" i="1"/>
                        <m:t> </m:t>
                      </m:r>
                      <m:r>
                        <m:rPr>
                          <m:nor/>
                        </m:rPr>
                        <a:rPr lang="en-US" i="1"/>
                        <m:t>apartment</m:t>
                      </m:r>
                      <m:r>
                        <m:rPr>
                          <m:nor/>
                        </m:rPr>
                        <a:rPr lang="en-US" i="1"/>
                        <m:t> </m:t>
                      </m:r>
                      <m:r>
                        <m:rPr>
                          <m:nor/>
                        </m:rPr>
                        <a:rPr lang="en-US" i="1"/>
                        <m:t>units</m:t>
                      </m:r>
                      <m:r>
                        <m:rPr>
                          <m:nor/>
                        </m:rPr>
                        <a:rPr lang="en-US" i="1"/>
                        <m:t>/</m:t>
                      </m:r>
                      <m:r>
                        <m:rPr>
                          <m:nor/>
                        </m:rPr>
                        <a:rPr lang="en-US" i="1"/>
                        <m:t>year</m:t>
                      </m:r>
                    </m:oMath>
                  </m:oMathPara>
                </a14:m>
                <a:endParaRPr lang="en-US" b="0"/>
              </a:p>
              <a:p>
                <a:br>
                  <a:rPr lang="en-US"/>
                </a:br>
                <a:endParaRPr lang="en-US"/>
              </a:p>
              <a:p>
                <a:r>
                  <a:rPr lang="en-US" b="1"/>
                  <a:t>4. Target Market Segment Demand (Mid-Income)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125</m:t>
                      </m:r>
                      <m:r>
                        <a:rPr lang="en-US">
                          <a:latin typeface="Cambria Math" panose="02040503050406030204" pitchFamily="18" charset="0"/>
                        </a:rPr>
                        <m:t>×</m:t>
                      </m:r>
                      <m:r>
                        <a:rPr lang="en-US">
                          <a:latin typeface="Cambria Math" panose="02040503050406030204" pitchFamily="18" charset="0"/>
                        </a:rPr>
                        <m:t>40</m:t>
                      </m:r>
                      <m:r>
                        <a:rPr lang="en-US">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650</m:t>
                          </m:r>
                          <m:r>
                            <m:rPr>
                              <m:nor/>
                            </m:rPr>
                            <a:rPr lang="ar-SY" i="1"/>
                            <m:t> </m:t>
                          </m:r>
                          <m:r>
                            <m:rPr>
                              <m:nor/>
                            </m:rPr>
                            <a:rPr lang="en-US" i="1"/>
                            <m:t>units</m:t>
                          </m:r>
                          <m:r>
                            <m:rPr>
                              <m:nor/>
                            </m:rPr>
                            <a:rPr lang="en-US" i="1"/>
                            <m:t>/</m:t>
                          </m:r>
                          <m:r>
                            <m:rPr>
                              <m:nor/>
                            </m:rPr>
                            <a:rPr lang="en-US" i="1"/>
                            <m:t>year</m:t>
                          </m:r>
                        </m:e>
                      </m:borderBox>
                    </m:oMath>
                  </m:oMathPara>
                </a14:m>
                <a:endParaRPr lang="ar-SY" b="0"/>
              </a:p>
            </p:txBody>
          </p:sp>
        </mc:Choice>
        <mc:Fallback xmlns="">
          <p:sp>
            <p:nvSpPr>
              <p:cNvPr id="25" name="Rectangle: Rounded Corners 24">
                <a:extLst>
                  <a:ext uri="{FF2B5EF4-FFF2-40B4-BE49-F238E27FC236}">
                    <a16:creationId xmlns:a16="http://schemas.microsoft.com/office/drawing/2014/main" id="{6B9AA046-DEF8-1246-BF45-72DA5FFB83E2}"/>
                  </a:ext>
                </a:extLst>
              </p:cNvPr>
              <p:cNvSpPr>
                <a:spLocks noRot="1" noChangeAspect="1" noMove="1" noResize="1" noEditPoints="1" noAdjustHandles="1" noChangeArrowheads="1" noChangeShapeType="1" noTextEdit="1"/>
              </p:cNvSpPr>
              <p:nvPr/>
            </p:nvSpPr>
            <p:spPr>
              <a:xfrm>
                <a:off x="617280" y="1685495"/>
                <a:ext cx="10812720" cy="4370412"/>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ar-SY">
                    <a:noFill/>
                  </a:rPr>
                  <a:t> </a:t>
                </a:r>
              </a:p>
            </p:txBody>
          </p:sp>
        </mc:Fallback>
      </mc:AlternateContent>
      <p:sp>
        <p:nvSpPr>
          <p:cNvPr id="48" name="TextBox 47">
            <a:extLst>
              <a:ext uri="{FF2B5EF4-FFF2-40B4-BE49-F238E27FC236}">
                <a16:creationId xmlns:a16="http://schemas.microsoft.com/office/drawing/2014/main" id="{8D3AAEA6-76C4-FA95-F9BB-730CA2696856}"/>
              </a:ext>
            </a:extLst>
          </p:cNvPr>
          <p:cNvSpPr txBox="1"/>
          <p:nvPr/>
        </p:nvSpPr>
        <p:spPr>
          <a:xfrm>
            <a:off x="744510" y="2131763"/>
            <a:ext cx="6148466" cy="3477875"/>
          </a:xfrm>
          <a:prstGeom prst="rect">
            <a:avLst/>
          </a:prstGeom>
          <a:solidFill>
            <a:schemeClr val="accent4">
              <a:lumMod val="20000"/>
              <a:lumOff val="80000"/>
            </a:schemeClr>
          </a:solidFill>
        </p:spPr>
        <p:txBody>
          <a:bodyPr wrap="square" rtlCol="0">
            <a:spAutoFit/>
          </a:bodyPr>
          <a:lstStyle/>
          <a:p>
            <a:r>
              <a:rPr lang="en-US" sz="2000" b="1" dirty="0"/>
              <a:t>Market Balance &amp; Feasibility</a:t>
            </a:r>
          </a:p>
          <a:p>
            <a:r>
              <a:rPr lang="en-US" sz="2000" b="1" dirty="0"/>
              <a:t>Additional Data</a:t>
            </a:r>
          </a:p>
          <a:p>
            <a:r>
              <a:rPr lang="en-US" sz="2000" dirty="0"/>
              <a:t>Expected absorption capacity: </a:t>
            </a:r>
            <a:r>
              <a:rPr lang="en-US" sz="2000" b="1" dirty="0"/>
              <a:t>800 units/year</a:t>
            </a:r>
            <a:endParaRPr lang="en-US" sz="2000" dirty="0"/>
          </a:p>
          <a:p>
            <a:r>
              <a:rPr lang="en-US" sz="2000" dirty="0"/>
              <a:t>Subject project size: </a:t>
            </a:r>
            <a:r>
              <a:rPr lang="en-US" sz="2000" b="1" dirty="0"/>
              <a:t>120 units</a:t>
            </a:r>
            <a:endParaRPr lang="en-US" sz="2000" dirty="0"/>
          </a:p>
          <a:p>
            <a:r>
              <a:rPr lang="en-US" sz="2000" b="1" dirty="0"/>
              <a:t>Questions</a:t>
            </a:r>
          </a:p>
          <a:p>
            <a:r>
              <a:rPr lang="en-US" sz="2000" dirty="0"/>
              <a:t>-Calculate the </a:t>
            </a:r>
            <a:r>
              <a:rPr lang="en-US" sz="2000" b="1" dirty="0"/>
              <a:t>net effective demand</a:t>
            </a:r>
            <a:r>
              <a:rPr lang="en-US" sz="2000" dirty="0"/>
              <a:t> after accounting for competing supply.</a:t>
            </a:r>
          </a:p>
          <a:p>
            <a:r>
              <a:rPr lang="en-US" sz="2000" dirty="0"/>
              <a:t>-Calculate the </a:t>
            </a:r>
            <a:r>
              <a:rPr lang="en-US" sz="2000" b="1" dirty="0"/>
              <a:t>market capture rate</a:t>
            </a:r>
            <a:r>
              <a:rPr lang="en-US" sz="2000" dirty="0"/>
              <a:t> of the proposed project.</a:t>
            </a:r>
          </a:p>
          <a:p>
            <a:r>
              <a:rPr lang="en-US" sz="2000" dirty="0"/>
              <a:t>-Assess whether the </a:t>
            </a:r>
            <a:r>
              <a:rPr lang="en-US" sz="2000" b="1" dirty="0"/>
              <a:t>project scale is appropriate</a:t>
            </a:r>
            <a:r>
              <a:rPr lang="en-US" sz="2000" dirty="0"/>
              <a:t> and justify your answer.</a:t>
            </a:r>
          </a:p>
        </p:txBody>
      </p:sp>
      <p:pic>
        <p:nvPicPr>
          <p:cNvPr id="7" name="Graphic 21">
            <a:extLst>
              <a:ext uri="{FF2B5EF4-FFF2-40B4-BE49-F238E27FC236}">
                <a16:creationId xmlns:a16="http://schemas.microsoft.com/office/drawing/2014/main" id="{96500CFF-D9BA-B8C4-AA22-A62E246B165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2CC7EEAD-7CA7-713B-A43A-160E0AF31606}"/>
              </a:ext>
            </a:extLst>
          </p:cNvPr>
          <p:cNvSpPr txBox="1"/>
          <p:nvPr/>
        </p:nvSpPr>
        <p:spPr>
          <a:xfrm>
            <a:off x="617280" y="1096435"/>
            <a:ext cx="9546052" cy="461665"/>
          </a:xfrm>
          <a:prstGeom prst="rect">
            <a:avLst/>
          </a:prstGeom>
          <a:noFill/>
        </p:spPr>
        <p:txBody>
          <a:bodyPr wrap="square" rtlCol="0">
            <a:spAutoFit/>
          </a:bodyPr>
          <a:lstStyle/>
          <a:p>
            <a:r>
              <a:rPr lang="en-US" sz="2400" dirty="0">
                <a:latin typeface="Alexandria"/>
              </a:rPr>
              <a:t>Exercise: Supply and Demand Analysis for a Residential Real Estate Project</a:t>
            </a:r>
          </a:p>
        </p:txBody>
      </p:sp>
      <mc:AlternateContent xmlns:mc="http://schemas.openxmlformats.org/markup-compatibility/2006" xmlns:a14="http://schemas.microsoft.com/office/drawing/2010/main">
        <mc:Choice Requires="a14">
          <p:sp>
            <p:nvSpPr>
              <p:cNvPr id="2" name="TextBox 47">
                <a:extLst>
                  <a:ext uri="{FF2B5EF4-FFF2-40B4-BE49-F238E27FC236}">
                    <a16:creationId xmlns:a16="http://schemas.microsoft.com/office/drawing/2014/main" id="{217ABFC6-A65B-EBB3-5E69-B680654B50D7}"/>
                  </a:ext>
                </a:extLst>
              </p:cNvPr>
              <p:cNvSpPr txBox="1"/>
              <p:nvPr/>
            </p:nvSpPr>
            <p:spPr>
              <a:xfrm>
                <a:off x="7050373" y="1823987"/>
                <a:ext cx="4222230" cy="4056560"/>
              </a:xfrm>
              <a:prstGeom prst="rect">
                <a:avLst/>
              </a:prstGeom>
              <a:solidFill>
                <a:schemeClr val="accent6">
                  <a:lumMod val="20000"/>
                  <a:lumOff val="80000"/>
                </a:schemeClr>
              </a:solidFill>
            </p:spPr>
            <p:txBody>
              <a:bodyPr wrap="square" rtlCol="0">
                <a:spAutoFit/>
              </a:bodyPr>
              <a:lstStyle/>
              <a:p>
                <a:r>
                  <a:rPr lang="en-US" b="1" dirty="0"/>
                  <a:t>Part C: Market Balance &amp; Feasibility</a:t>
                </a:r>
              </a:p>
              <a:p>
                <a:r>
                  <a:rPr lang="en-US" b="1" dirty="0"/>
                  <a:t>8. Net Effective Demand</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650</m:t>
                      </m:r>
                      <m:r>
                        <a:rPr lang="en-US">
                          <a:latin typeface="Cambria Math" panose="02040503050406030204" pitchFamily="18" charset="0"/>
                        </a:rPr>
                        <m:t>−</m:t>
                      </m:r>
                      <m:r>
                        <a:rPr lang="en-US">
                          <a:latin typeface="Cambria Math" panose="02040503050406030204" pitchFamily="18" charset="0"/>
                        </a:rPr>
                        <m:t>420</m:t>
                      </m:r>
                      <m:r>
                        <a:rPr lang="en-US">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230</m:t>
                          </m:r>
                          <m:r>
                            <m:rPr>
                              <m:nor/>
                            </m:rPr>
                            <a:rPr lang="ar-SY" i="1"/>
                            <m:t> </m:t>
                          </m:r>
                          <m:r>
                            <m:rPr>
                              <m:nor/>
                            </m:rPr>
                            <a:rPr lang="en-US" i="1"/>
                            <m:t>units</m:t>
                          </m:r>
                          <m:r>
                            <m:rPr>
                              <m:nor/>
                            </m:rPr>
                            <a:rPr lang="en-US" i="1"/>
                            <m:t>/</m:t>
                          </m:r>
                          <m:r>
                            <m:rPr>
                              <m:nor/>
                            </m:rPr>
                            <a:rPr lang="en-US" i="1"/>
                            <m:t>year</m:t>
                          </m:r>
                        </m:e>
                      </m:borderBox>
                    </m:oMath>
                  </m:oMathPara>
                </a14:m>
                <a:endParaRPr lang="ar-SY" b="0" dirty="0"/>
              </a:p>
              <a:p>
                <a:br>
                  <a:rPr lang="ar-SY" dirty="0"/>
                </a:br>
                <a:r>
                  <a:rPr lang="en-US" b="1" dirty="0"/>
                  <a:t>9.Market Capture Rate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120</m:t>
                      </m:r>
                      <m:r>
                        <a:rPr lang="en-US">
                          <a:latin typeface="Cambria Math" panose="02040503050406030204" pitchFamily="18" charset="0"/>
                        </a:rPr>
                        <m:t>÷</m:t>
                      </m:r>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230</m:t>
                      </m:r>
                      <m:r>
                        <a:rPr lang="en-US">
                          <a:latin typeface="Cambria Math" panose="02040503050406030204" pitchFamily="18" charset="0"/>
                        </a:rPr>
                        <m:t>=</m:t>
                      </m:r>
                      <m:r>
                        <a:rPr lang="en-US">
                          <a:latin typeface="Cambria Math" panose="02040503050406030204" pitchFamily="18" charset="0"/>
                        </a:rPr>
                        <m:t>9</m:t>
                      </m:r>
                      <m:r>
                        <a:rPr lang="en-US">
                          <a:latin typeface="Cambria Math" panose="02040503050406030204" pitchFamily="18" charset="0"/>
                        </a:rPr>
                        <m:t>.</m:t>
                      </m:r>
                      <m:r>
                        <a:rPr lang="en-US">
                          <a:latin typeface="Cambria Math" panose="02040503050406030204" pitchFamily="18" charset="0"/>
                        </a:rPr>
                        <m:t>8</m:t>
                      </m:r>
                      <m:r>
                        <a:rPr lang="en-US">
                          <a:latin typeface="Cambria Math" panose="02040503050406030204" pitchFamily="18" charset="0"/>
                        </a:rPr>
                        <m:t>%</m:t>
                      </m:r>
                    </m:oMath>
                  </m:oMathPara>
                </a14:m>
                <a:endParaRPr lang="en-US" dirty="0"/>
              </a:p>
              <a:p>
                <a:r>
                  <a:rPr lang="en-US" b="1" dirty="0"/>
                  <a:t>10. Project Scale Assessment</a:t>
                </a:r>
              </a:p>
              <a:p>
                <a:r>
                  <a:rPr lang="en-US" b="1" dirty="0"/>
                  <a:t>Interpretation Benchmarks</a:t>
                </a:r>
                <a:endParaRPr lang="en-US" dirty="0"/>
              </a:p>
              <a:p>
                <a:r>
                  <a:rPr lang="en-US" dirty="0"/>
                  <a:t>&lt;10% → Low risk</a:t>
                </a:r>
              </a:p>
              <a:p>
                <a:r>
                  <a:rPr lang="en-US" dirty="0"/>
                  <a:t>10–20% → Moderate risk</a:t>
                </a:r>
              </a:p>
              <a:p>
                <a:r>
                  <a:rPr lang="en-US" dirty="0"/>
                  <a:t>20% → High risk</a:t>
                </a:r>
              </a:p>
              <a:p>
                <a:r>
                  <a:rPr lang="ar-SY" dirty="0"/>
                  <a:t>📌 </a:t>
                </a:r>
                <a:r>
                  <a:rPr lang="en-US" b="1" dirty="0"/>
                  <a:t>Result:</a:t>
                </a:r>
                <a:endParaRPr lang="en-US" dirty="0"/>
              </a:p>
              <a:p>
                <a:r>
                  <a:rPr lang="en-US" dirty="0"/>
                  <a:t>Capture rate ≈ </a:t>
                </a:r>
                <a:r>
                  <a:rPr lang="en-US" b="1" dirty="0"/>
                  <a:t>9.8%</a:t>
                </a:r>
                <a:endParaRPr lang="en-US" dirty="0"/>
              </a:p>
              <a:p>
                <a:r>
                  <a:rPr lang="en-US" dirty="0"/>
                  <a:t>Project scale is </a:t>
                </a:r>
                <a:r>
                  <a:rPr lang="en-US" b="1" dirty="0"/>
                  <a:t>appropriate and low risk</a:t>
                </a:r>
                <a:endParaRPr lang="en-US" dirty="0"/>
              </a:p>
            </p:txBody>
          </p:sp>
        </mc:Choice>
        <mc:Fallback xmlns="">
          <p:sp>
            <p:nvSpPr>
              <p:cNvPr id="2" name="TextBox 47">
                <a:extLst>
                  <a:ext uri="{FF2B5EF4-FFF2-40B4-BE49-F238E27FC236}">
                    <a16:creationId xmlns:a16="http://schemas.microsoft.com/office/drawing/2014/main" id="{217ABFC6-A65B-EBB3-5E69-B680654B50D7}"/>
                  </a:ext>
                </a:extLst>
              </p:cNvPr>
              <p:cNvSpPr txBox="1">
                <a:spLocks noRot="1" noChangeAspect="1" noMove="1" noResize="1" noEditPoints="1" noAdjustHandles="1" noChangeArrowheads="1" noChangeShapeType="1" noTextEdit="1"/>
              </p:cNvSpPr>
              <p:nvPr/>
            </p:nvSpPr>
            <p:spPr>
              <a:xfrm>
                <a:off x="7050373" y="1823987"/>
                <a:ext cx="4222230" cy="4056560"/>
              </a:xfrm>
              <a:prstGeom prst="rect">
                <a:avLst/>
              </a:prstGeom>
              <a:blipFill>
                <a:blip r:embed="rId4"/>
                <a:stretch>
                  <a:fillRect l="-1445" t="-751" b="-1351"/>
                </a:stretch>
              </a:blipFill>
            </p:spPr>
            <p:txBody>
              <a:bodyPr/>
              <a:lstStyle/>
              <a:p>
                <a:r>
                  <a:rPr lang="ar-SY">
                    <a:noFill/>
                  </a:rPr>
                  <a:t> </a:t>
                </a:r>
              </a:p>
            </p:txBody>
          </p:sp>
        </mc:Fallback>
      </mc:AlternateContent>
    </p:spTree>
    <p:extLst>
      <p:ext uri="{BB962C8B-B14F-4D97-AF65-F5344CB8AC3E}">
        <p14:creationId xmlns:p14="http://schemas.microsoft.com/office/powerpoint/2010/main" val="2995747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3739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1659470"/>
            <a:ext cx="4222539" cy="3477875"/>
          </a:xfrm>
          <a:prstGeom prst="rect">
            <a:avLst/>
          </a:prstGeom>
        </p:spPr>
        <p:txBody>
          <a:bodyPr wrap="square">
            <a:spAutoFit/>
          </a:bodyPr>
          <a:lstStyle/>
          <a:p>
            <a:r>
              <a:rPr lang="en-US" sz="2000" dirty="0">
                <a:latin typeface="Alexandria"/>
              </a:rPr>
              <a:t>Market study should cover key observations regarding the site and its surroundings, advantages and disadvantages of the location, demand indicators, and characteristics of the competition. It should conclude with the analyst’s recommendations—that is, whether the development project should proceed as planned or, if not, how it could be modified to make it successful.</a:t>
            </a:r>
            <a:endParaRPr lang="en-US" sz="1400" dirty="0">
              <a:latin typeface="Alexandria"/>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عنصر نائب للصورة 10">
            <a:extLst>
              <a:ext uri="{FF2B5EF4-FFF2-40B4-BE49-F238E27FC236}">
                <a16:creationId xmlns:a16="http://schemas.microsoft.com/office/drawing/2014/main" id="{B5F798BD-151A-8FF1-2675-B0DBD7CE3E6F}"/>
              </a:ext>
            </a:extLst>
          </p:cNvPr>
          <p:cNvPicPr>
            <a:picLocks noGrp="1" noChangeAspect="1"/>
          </p:cNvPicPr>
          <p:nvPr>
            <p:ph type="pic" sz="quarter" idx="10"/>
          </p:nvPr>
        </p:nvPicPr>
        <p:blipFill>
          <a:blip r:embed="rId3"/>
          <a:srcRect t="5100" b="5100"/>
          <a:stretch>
            <a:fillRect/>
          </a:stretch>
        </p:blipFill>
        <p:spPr>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015663"/>
          </a:xfrm>
          <a:prstGeom prst="rect">
            <a:avLst/>
          </a:prstGeom>
        </p:spPr>
        <p:txBody>
          <a:bodyPr wrap="square">
            <a:spAutoFit/>
          </a:bodyPr>
          <a:lstStyle/>
          <a:p>
            <a:pPr algn="ctr"/>
            <a:r>
              <a:rPr lang="en-US" sz="2000" b="1" dirty="0"/>
              <a:t>Exercise</a:t>
            </a:r>
          </a:p>
          <a:p>
            <a:r>
              <a:rPr lang="en-US" sz="2000" b="1" dirty="0"/>
              <a:t>Start supply demand analysis for proposed project?</a:t>
            </a:r>
            <a:endParaRPr lang="en-US" sz="1400" b="1" dirty="0">
              <a:latin typeface="Alexandria" charset="0"/>
              <a:cs typeface="Alexandria" charset="0"/>
            </a:endParaRPr>
          </a:p>
        </p:txBody>
      </p:sp>
    </p:spTree>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747ff9e201db4cb77f589ed29016c55c">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2dcb136f439a0e853eb3c85d098a35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2FBE259-93BC-44B8-9FA2-FD7151DE87DA}"/>
</file>

<file path=docProps/app.xml><?xml version="1.0" encoding="utf-8"?>
<Properties xmlns="http://schemas.openxmlformats.org/officeDocument/2006/extended-properties" xmlns:vt="http://schemas.openxmlformats.org/officeDocument/2006/docPropsVTypes">
  <TotalTime>27426</TotalTime>
  <Words>4725</Words>
  <Application>Microsoft Office PowerPoint</Application>
  <PresentationFormat>شاشة عريضة</PresentationFormat>
  <Paragraphs>408</Paragraphs>
  <Slides>52</Slides>
  <Notes>4</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52</vt:i4>
      </vt:variant>
    </vt:vector>
  </HeadingPairs>
  <TitlesOfParts>
    <vt:vector size="61" baseType="lpstr">
      <vt:lpstr>Alexandria</vt:lpstr>
      <vt:lpstr>Arial</vt:lpstr>
      <vt:lpstr>Calibri</vt:lpstr>
      <vt:lpstr>Calibri Light</vt:lpstr>
      <vt:lpstr>Cambria Math</vt:lpstr>
      <vt:lpstr>Roboto Light</vt:lpstr>
      <vt:lpstr>Symbol</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180</cp:revision>
  <dcterms:created xsi:type="dcterms:W3CDTF">2023-04-29T09:08:00Z</dcterms:created>
  <dcterms:modified xsi:type="dcterms:W3CDTF">2026-01-13T10:22:53Z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