
<file path=[Content_Types].xml><?xml version="1.0" encoding="utf-8"?>
<Types xmlns="http://schemas.openxmlformats.org/package/2006/content-types">
  <Default Extension="png" ContentType="image/png"/>
  <Default Extension="svg" ContentType="image/svg+xml"/>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93" r:id="rId2"/>
    <p:sldId id="295" r:id="rId3"/>
    <p:sldId id="296" r:id="rId4"/>
    <p:sldId id="297" r:id="rId5"/>
    <p:sldId id="298" r:id="rId6"/>
    <p:sldId id="299" r:id="rId7"/>
    <p:sldId id="300" r:id="rId8"/>
    <p:sldId id="301" r:id="rId9"/>
    <p:sldId id="302" r:id="rId10"/>
    <p:sldId id="303" r:id="rId11"/>
    <p:sldId id="304" r:id="rId12"/>
    <p:sldId id="305" r:id="rId13"/>
    <p:sldId id="306" r:id="rId14"/>
    <p:sldId id="307" r:id="rId15"/>
    <p:sldId id="308" r:id="rId16"/>
    <p:sldId id="309" r:id="rId17"/>
    <p:sldId id="310" r:id="rId18"/>
    <p:sldId id="311" r:id="rId19"/>
    <p:sldId id="312" r:id="rId20"/>
    <p:sldId id="313" r:id="rId21"/>
    <p:sldId id="314" r:id="rId22"/>
    <p:sldId id="315" r:id="rId23"/>
    <p:sldId id="316" r:id="rId24"/>
    <p:sldId id="317" r:id="rId25"/>
    <p:sldId id="318" r:id="rId26"/>
    <p:sldId id="319" r:id="rId27"/>
    <p:sldId id="320" r:id="rId28"/>
    <p:sldId id="321" r:id="rId29"/>
    <p:sldId id="322" r:id="rId30"/>
    <p:sldId id="323" r:id="rId31"/>
    <p:sldId id="324" r:id="rId32"/>
    <p:sldId id="325" r:id="rId33"/>
    <p:sldId id="326" r:id="rId34"/>
    <p:sldId id="327" r:id="rId35"/>
    <p:sldId id="328" r:id="rId36"/>
    <p:sldId id="329" r:id="rId37"/>
    <p:sldId id="330" r:id="rId38"/>
    <p:sldId id="331" r:id="rId39"/>
    <p:sldId id="332" r:id="rId40"/>
  </p:sldIdLst>
  <p:sldSz cx="12192000" cy="6858000"/>
  <p:notesSz cx="6858000" cy="9144000"/>
  <p:embeddedFontLst>
    <p:embeddedFont>
      <p:font typeface="Tajawal Medium" panose="00000600000000000000" charset="-78"/>
      <p:regular r:id="rId42"/>
      <p:bold r:id="rId43"/>
    </p:embeddedFont>
    <p:embeddedFont>
      <p:font typeface="Calibri" panose="020F0502020204030204" pitchFamily="34" charset="0"/>
      <p:regular r:id="rId44"/>
      <p:bold r:id="rId45"/>
      <p:italic r:id="rId46"/>
      <p:boldItalic r:id="rId47"/>
    </p:embeddedFont>
    <p:embeddedFont>
      <p:font typeface="Aharoni" panose="02010803020104030203" pitchFamily="2" charset="-79"/>
      <p:bold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5" roundtripDataSignature="AMtx7mhH5eiUj9Ei5KuYdZgmrGsq0tFlO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82EF696-4E0F-4ED2-9A30-3B718CA93516}">
  <a:tblStyle styleId="{B82EF696-4E0F-4ED2-9A30-3B718CA93516}"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474841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0"/>
        <p:cNvGrpSpPr/>
        <p:nvPr/>
      </p:nvGrpSpPr>
      <p:grpSpPr>
        <a:xfrm>
          <a:off x="0" y="0"/>
          <a:ext cx="0" cy="0"/>
          <a:chOff x="0" y="0"/>
          <a:chExt cx="0" cy="0"/>
        </a:xfrm>
      </p:grpSpPr>
      <p:sp>
        <p:nvSpPr>
          <p:cNvPr id="21" name="Google Shape;21;p4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4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3" name="Google Shape;23;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4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4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5" name="Google Shape;3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9"/>
        <p:cNvGrpSpPr/>
        <p:nvPr/>
      </p:nvGrpSpPr>
      <p:grpSpPr>
        <a:xfrm>
          <a:off x="0" y="0"/>
          <a:ext cx="0" cy="0"/>
          <a:chOff x="0" y="0"/>
          <a:chExt cx="0" cy="0"/>
        </a:xfrm>
      </p:grpSpPr>
      <p:sp>
        <p:nvSpPr>
          <p:cNvPr id="60" name="Google Shape;60;p4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4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2" name="Google Shape;62;p4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3" name="Google Shape;63;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6"/>
        <p:cNvGrpSpPr/>
        <p:nvPr/>
      </p:nvGrpSpPr>
      <p:grpSpPr>
        <a:xfrm>
          <a:off x="0" y="0"/>
          <a:ext cx="0" cy="0"/>
          <a:chOff x="0" y="0"/>
          <a:chExt cx="0" cy="0"/>
        </a:xfrm>
      </p:grpSpPr>
      <p:sp>
        <p:nvSpPr>
          <p:cNvPr id="67" name="Google Shape;67;p4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48"/>
          <p:cNvSpPr>
            <a:spLocks noGrp="1"/>
          </p:cNvSpPr>
          <p:nvPr>
            <p:ph type="pic" idx="2"/>
          </p:nvPr>
        </p:nvSpPr>
        <p:spPr>
          <a:xfrm>
            <a:off x="5183188" y="987425"/>
            <a:ext cx="6172200" cy="4873625"/>
          </a:xfrm>
          <a:prstGeom prst="rect">
            <a:avLst/>
          </a:prstGeom>
          <a:noFill/>
          <a:ln>
            <a:noFill/>
          </a:ln>
        </p:spPr>
      </p:sp>
      <p:sp>
        <p:nvSpPr>
          <p:cNvPr id="69" name="Google Shape;69;p4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3"/>
        <p:cNvGrpSpPr/>
        <p:nvPr/>
      </p:nvGrpSpPr>
      <p:grpSpPr>
        <a:xfrm>
          <a:off x="0" y="0"/>
          <a:ext cx="0" cy="0"/>
          <a:chOff x="0" y="0"/>
          <a:chExt cx="0" cy="0"/>
        </a:xfrm>
      </p:grpSpPr>
      <p:sp>
        <p:nvSpPr>
          <p:cNvPr id="74" name="Google Shape;7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4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
        <p:cNvGrpSpPr/>
        <p:nvPr/>
      </p:nvGrpSpPr>
      <p:grpSpPr>
        <a:xfrm>
          <a:off x="0" y="0"/>
          <a:ext cx="0" cy="0"/>
          <a:chOff x="0" y="0"/>
          <a:chExt cx="0" cy="0"/>
        </a:xfrm>
      </p:grpSpPr>
      <p:sp>
        <p:nvSpPr>
          <p:cNvPr id="80" name="Google Shape;80;p5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56951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24757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0" marR="0" lvl="1" indent="0" algn="l" rtl="0">
              <a:spcBef>
                <a:spcPts val="0"/>
              </a:spcBef>
              <a:buNone/>
              <a:defRPr sz="1200" b="0" i="0" u="none" strike="noStrike" cap="none">
                <a:solidFill>
                  <a:srgbClr val="888888"/>
                </a:solidFill>
                <a:latin typeface="Calibri"/>
                <a:ea typeface="Calibri"/>
                <a:cs typeface="Calibri"/>
                <a:sym typeface="Calibri"/>
              </a:defRPr>
            </a:lvl2pPr>
            <a:lvl3pPr marL="0" marR="0" lvl="2" indent="0" algn="l" rtl="0">
              <a:spcBef>
                <a:spcPts val="0"/>
              </a:spcBef>
              <a:buNone/>
              <a:defRPr sz="1200" b="0" i="0" u="none" strike="noStrike" cap="none">
                <a:solidFill>
                  <a:srgbClr val="888888"/>
                </a:solidFill>
                <a:latin typeface="Calibri"/>
                <a:ea typeface="Calibri"/>
                <a:cs typeface="Calibri"/>
                <a:sym typeface="Calibri"/>
              </a:defRPr>
            </a:lvl3pPr>
            <a:lvl4pPr marL="0" marR="0" lvl="3" indent="0" algn="l" rtl="0">
              <a:spcBef>
                <a:spcPts val="0"/>
              </a:spcBef>
              <a:buNone/>
              <a:defRPr sz="1200" b="0" i="0" u="none" strike="noStrike" cap="none">
                <a:solidFill>
                  <a:srgbClr val="888888"/>
                </a:solidFill>
                <a:latin typeface="Calibri"/>
                <a:ea typeface="Calibri"/>
                <a:cs typeface="Calibri"/>
                <a:sym typeface="Calibri"/>
              </a:defRPr>
            </a:lvl4pPr>
            <a:lvl5pPr marL="0" marR="0" lvl="4" indent="0" algn="l" rtl="0">
              <a:spcBef>
                <a:spcPts val="0"/>
              </a:spcBef>
              <a:buNone/>
              <a:defRPr sz="1200" b="0" i="0" u="none" strike="noStrike" cap="none">
                <a:solidFill>
                  <a:srgbClr val="888888"/>
                </a:solidFill>
                <a:latin typeface="Calibri"/>
                <a:ea typeface="Calibri"/>
                <a:cs typeface="Calibri"/>
                <a:sym typeface="Calibri"/>
              </a:defRPr>
            </a:lvl5pPr>
            <a:lvl6pPr marL="0" marR="0" lvl="5" indent="0" algn="l" rtl="0">
              <a:spcBef>
                <a:spcPts val="0"/>
              </a:spcBef>
              <a:buNone/>
              <a:defRPr sz="1200" b="0" i="0" u="none" strike="noStrike" cap="none">
                <a:solidFill>
                  <a:srgbClr val="888888"/>
                </a:solidFill>
                <a:latin typeface="Calibri"/>
                <a:ea typeface="Calibri"/>
                <a:cs typeface="Calibri"/>
                <a:sym typeface="Calibri"/>
              </a:defRPr>
            </a:lvl6pPr>
            <a:lvl7pPr marL="0" marR="0" lvl="6" indent="0" algn="l" rtl="0">
              <a:spcBef>
                <a:spcPts val="0"/>
              </a:spcBef>
              <a:buNone/>
              <a:defRPr sz="1200" b="0" i="0" u="none" strike="noStrike" cap="none">
                <a:solidFill>
                  <a:srgbClr val="888888"/>
                </a:solidFill>
                <a:latin typeface="Calibri"/>
                <a:ea typeface="Calibri"/>
                <a:cs typeface="Calibri"/>
                <a:sym typeface="Calibri"/>
              </a:defRPr>
            </a:lvl7pPr>
            <a:lvl8pPr marL="0" marR="0" lvl="7" indent="0" algn="l" rtl="0">
              <a:spcBef>
                <a:spcPts val="0"/>
              </a:spcBef>
              <a:buNone/>
              <a:defRPr sz="1200" b="0" i="0" u="none" strike="noStrike" cap="none">
                <a:solidFill>
                  <a:srgbClr val="888888"/>
                </a:solidFill>
                <a:latin typeface="Calibri"/>
                <a:ea typeface="Calibri"/>
                <a:cs typeface="Calibri"/>
                <a:sym typeface="Calibri"/>
              </a:defRPr>
            </a:lvl8pPr>
            <a:lvl9pPr marL="0" marR="0" lvl="8" indent="0" algn="l" rtl="0">
              <a:spcBef>
                <a:spcPts val="0"/>
              </a:spcBef>
              <a:buNone/>
              <a:defRPr sz="1200" b="0" i="0" u="none" strike="noStrike" cap="none">
                <a:solidFill>
                  <a:srgbClr val="888888"/>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3"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5.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emf"/><Relationship Id="rId7" Type="http://schemas.openxmlformats.org/officeDocument/2006/relationships/image" Target="../media/image3.pn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5.svg"/><Relationship Id="rId2" Type="http://schemas.openxmlformats.org/officeDocument/2006/relationships/image" Target="../media/image4.emf"/><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2771335" y="1663326"/>
            <a:ext cx="9420665" cy="2008129"/>
          </a:xfrm>
          <a:prstGeom prst="rect">
            <a:avLst/>
          </a:prstGeom>
          <a:ln>
            <a:solidFill>
              <a:schemeClr val="bg2">
                <a:lumMod val="75000"/>
              </a:schemeClr>
            </a:solidFill>
          </a:ln>
          <a:extLst/>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5400" b="1" dirty="0">
                <a:latin typeface="Aharoni" panose="02010803020104030203" pitchFamily="2" charset="-79"/>
                <a:cs typeface="Aharoni" panose="02010803020104030203" pitchFamily="2" charset="-79"/>
              </a:rPr>
              <a:t>Consumer Buyer Behavior</a:t>
            </a:r>
          </a:p>
          <a:p>
            <a:pPr algn="ctr"/>
            <a:r>
              <a:rPr lang="en-US" sz="4800" b="1" dirty="0" smtClean="0">
                <a:latin typeface="Aharoni" panose="02010803020104030203" pitchFamily="2" charset="-79"/>
                <a:cs typeface="Aharoni" panose="02010803020104030203" pitchFamily="2" charset="-79"/>
              </a:rPr>
              <a:t>lecture-5</a:t>
            </a:r>
            <a:endParaRPr lang="en-US" sz="48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4304980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sz="2800" b="1" dirty="0" smtClean="0">
                <a:solidFill>
                  <a:schemeClr val="bg1"/>
                </a:solidFill>
              </a:rPr>
              <a:t>Learn outcomes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9" name="TextBox 8"/>
          <p:cNvSpPr txBox="1"/>
          <p:nvPr/>
        </p:nvSpPr>
        <p:spPr>
          <a:xfrm>
            <a:off x="1218363" y="1694122"/>
            <a:ext cx="9932023" cy="4401205"/>
          </a:xfrm>
          <a:prstGeom prst="rect">
            <a:avLst/>
          </a:prstGeom>
          <a:noFill/>
          <a:ln>
            <a:solidFill>
              <a:schemeClr val="accent1"/>
            </a:solidFill>
          </a:ln>
        </p:spPr>
        <p:txBody>
          <a:bodyPr wrap="square" rtlCol="0" anchor="t">
            <a:spAutoFit/>
          </a:bodyPr>
          <a:lstStyle/>
          <a:p>
            <a:pPr marL="533400" indent="-533400">
              <a:buNone/>
            </a:pPr>
            <a:r>
              <a:rPr lang="en-US" altLang="ar-SA" sz="2800" b="1" dirty="0"/>
              <a:t>After studying this chapter, you should be able to:</a:t>
            </a:r>
          </a:p>
          <a:p>
            <a:pPr marL="533400" indent="-533400">
              <a:buFontTx/>
              <a:buAutoNum type="arabicPeriod"/>
            </a:pPr>
            <a:r>
              <a:rPr lang="en-US" altLang="ar-SA" sz="2800" b="1" dirty="0"/>
              <a:t>Define the consumer market and construct a simple model of consumer buyer behavior</a:t>
            </a:r>
          </a:p>
          <a:p>
            <a:pPr marL="533400" indent="-533400">
              <a:buFontTx/>
              <a:buAutoNum type="arabicPeriod"/>
            </a:pPr>
            <a:r>
              <a:rPr lang="en-US" altLang="ar-SA" sz="2800" b="1" dirty="0"/>
              <a:t>Name the four major factors that influence consumer buyer behavior</a:t>
            </a:r>
          </a:p>
          <a:p>
            <a:pPr marL="533400" indent="-533400">
              <a:buFontTx/>
              <a:buAutoNum type="arabicPeriod"/>
            </a:pPr>
            <a:r>
              <a:rPr lang="en-US" altLang="ar-SA" sz="2800" b="1" dirty="0"/>
              <a:t>List and understand the major types of buying decision behavior and the stages in the buyer decision process</a:t>
            </a:r>
          </a:p>
          <a:p>
            <a:pPr marL="457200" indent="-457200">
              <a:buFont typeface="Wingdings" panose="05000000000000000000" pitchFamily="2" charset="2"/>
              <a:buChar char="q"/>
            </a:pPr>
            <a:endParaRPr lang="ar-SA" sz="2800" b="1" dirty="0"/>
          </a:p>
          <a:p>
            <a:pPr marL="457200" indent="-457200">
              <a:buFont typeface="Wingdings" panose="05000000000000000000" pitchFamily="2" charset="2"/>
              <a:buChar char="q"/>
            </a:pPr>
            <a:endParaRPr lang="en-US" sz="28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2800" b="1" dirty="0"/>
          </a:p>
        </p:txBody>
      </p:sp>
      <p:sp>
        <p:nvSpPr>
          <p:cNvPr id="10" name="Slide Number Placeholder 9"/>
          <p:cNvSpPr>
            <a:spLocks noGrp="1"/>
          </p:cNvSpPr>
          <p:nvPr>
            <p:ph type="sldNum" sz="quarter" idx="12"/>
          </p:nvPr>
        </p:nvSpPr>
        <p:spPr>
          <a:xfrm>
            <a:off x="10993820" y="6356350"/>
            <a:ext cx="515008" cy="365125"/>
          </a:xfrm>
          <a:solidFill>
            <a:schemeClr val="accent1"/>
          </a:solidFill>
          <a:ln>
            <a:solidFill>
              <a:schemeClr val="tx1"/>
            </a:solidFill>
          </a:ln>
        </p:spPr>
        <p:txBody>
          <a:bodyPr/>
          <a:lstStyle/>
          <a:p>
            <a:pPr algn="ctr"/>
            <a:fld id="{FDED41F8-FC0F-4085-8150-313B6CF05213}" type="slidenum">
              <a:rPr lang="en-US" sz="1800" b="1" smtClean="0">
                <a:solidFill>
                  <a:schemeClr val="tx1"/>
                </a:solidFill>
              </a:rPr>
              <a:pPr algn="ctr"/>
              <a:t>2</a:t>
            </a:fld>
            <a:endParaRPr lang="en-US" sz="18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4399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2"/>
          <p:cNvSpPr txBox="1">
            <a:spLocks noChangeArrowheads="1"/>
          </p:cNvSpPr>
          <p:nvPr/>
        </p:nvSpPr>
        <p:spPr>
          <a:xfrm>
            <a:off x="843844" y="493968"/>
            <a:ext cx="10136458" cy="872660"/>
          </a:xfrm>
          <a:prstGeom prst="rect">
            <a:avLst/>
          </a:prstGeom>
          <a:noFill/>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a:solidFill>
                  <a:schemeClr val="bg1"/>
                </a:solidFill>
                <a:latin typeface="Aharoni" panose="02010803020104030203" pitchFamily="2" charset="-79"/>
                <a:cs typeface="Aharoni" panose="02010803020104030203" pitchFamily="2" charset="-79"/>
              </a:rPr>
              <a:t>Model of Consumer Behavior</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11" name="Rectangle 3"/>
          <p:cNvSpPr txBox="1">
            <a:spLocks noChangeArrowheads="1"/>
          </p:cNvSpPr>
          <p:nvPr/>
        </p:nvSpPr>
        <p:spPr>
          <a:xfrm>
            <a:off x="1645716" y="1410140"/>
            <a:ext cx="8683239" cy="4080115"/>
          </a:xfrm>
          <a:prstGeom prst="rect">
            <a:avLst/>
          </a:prstGeom>
          <a:ln>
            <a:solidFill>
              <a:schemeClr val="tx1"/>
            </a:solid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en-US" altLang="ar-SA" sz="2400" b="1" dirty="0" smtClean="0"/>
              <a:t> </a:t>
            </a:r>
            <a:r>
              <a:rPr lang="en-US" altLang="ar-SA" sz="2400" b="1" dirty="0">
                <a:solidFill>
                  <a:srgbClr val="FF0000"/>
                </a:solidFill>
              </a:rPr>
              <a:t>Consumer</a:t>
            </a:r>
            <a:r>
              <a:rPr lang="en-US" altLang="ar-SA" sz="2400" b="1" dirty="0" smtClean="0">
                <a:solidFill>
                  <a:srgbClr val="FF0000"/>
                </a:solidFill>
              </a:rPr>
              <a:t> </a:t>
            </a:r>
            <a:r>
              <a:rPr lang="en-US" altLang="ar-SA" sz="2400" b="1" dirty="0">
                <a:solidFill>
                  <a:srgbClr val="FF0000"/>
                </a:solidFill>
              </a:rPr>
              <a:t>behavior</a:t>
            </a:r>
            <a:r>
              <a:rPr lang="en-US" altLang="ar-SA" sz="2400" b="1" dirty="0" smtClean="0">
                <a:solidFill>
                  <a:srgbClr val="FF0000"/>
                </a:solidFill>
              </a:rPr>
              <a:t> </a:t>
            </a:r>
          </a:p>
          <a:p>
            <a:pPr marL="533400" indent="-533400">
              <a:buFont typeface="Arial" panose="020B0604020202020204" pitchFamily="34" charset="0"/>
              <a:buNone/>
            </a:pPr>
            <a:r>
              <a:rPr lang="en-US" altLang="ar-SA" sz="2400" b="1" dirty="0" smtClean="0"/>
              <a:t>Reflects totality of consumer’s decisions with respect to the acquisition, consumption, and disposition of goods, services, time, and ideas by (human) decision-making units (over time).</a:t>
            </a:r>
            <a:endParaRPr lang="en-US" altLang="ar-SA" sz="3200" b="1" i="1" dirty="0" smtClean="0">
              <a:latin typeface="Times New Roman" panose="02020603050405020304" pitchFamily="18" charset="0"/>
            </a:endParaRPr>
          </a:p>
          <a:p>
            <a:pPr marL="533400" indent="-533400">
              <a:buFont typeface="Arial" panose="020B0604020202020204" pitchFamily="34" charset="0"/>
              <a:buNone/>
            </a:pPr>
            <a:r>
              <a:rPr lang="en-US" altLang="ar-SA" sz="2400" b="1" dirty="0">
                <a:solidFill>
                  <a:srgbClr val="FF0000"/>
                </a:solidFill>
              </a:rPr>
              <a:t>Consumer</a:t>
            </a:r>
            <a:r>
              <a:rPr lang="en-US" altLang="ar-SA" sz="2400" b="1" dirty="0" smtClean="0"/>
              <a:t> </a:t>
            </a:r>
            <a:r>
              <a:rPr lang="en-US" altLang="ar-SA" sz="2400" b="1" dirty="0" smtClean="0">
                <a:solidFill>
                  <a:srgbClr val="FF0000"/>
                </a:solidFill>
              </a:rPr>
              <a:t>buyer behavior </a:t>
            </a:r>
          </a:p>
          <a:p>
            <a:pPr marL="533400" indent="-533400">
              <a:buFont typeface="Arial" panose="020B0604020202020204" pitchFamily="34" charset="0"/>
              <a:buNone/>
            </a:pPr>
            <a:r>
              <a:rPr lang="en-US" altLang="ar-SA" sz="2400" b="1" dirty="0" smtClean="0"/>
              <a:t>refers to the buying behavior of final consumers—individuals and households who buy goods and services for personal consumption</a:t>
            </a:r>
          </a:p>
          <a:p>
            <a:pPr marL="533400" indent="-533400">
              <a:buFont typeface="Arial" panose="020B0604020202020204" pitchFamily="34" charset="0"/>
              <a:buNone/>
            </a:pPr>
            <a:r>
              <a:rPr lang="en-US" altLang="ar-SA" sz="2400" b="1" dirty="0" smtClean="0">
                <a:solidFill>
                  <a:srgbClr val="FF0000"/>
                </a:solidFill>
              </a:rPr>
              <a:t>Consumer market</a:t>
            </a:r>
          </a:p>
          <a:p>
            <a:pPr marL="533400" indent="-533400">
              <a:buFont typeface="Arial" panose="020B0604020202020204" pitchFamily="34" charset="0"/>
              <a:buNone/>
            </a:pPr>
            <a:r>
              <a:rPr lang="en-US" altLang="ar-SA" sz="2400" b="1" dirty="0" smtClean="0"/>
              <a:t> refers to all of the personal consumption of final consumers</a:t>
            </a:r>
          </a:p>
          <a:p>
            <a:pPr marL="533400" indent="-533400">
              <a:buFontTx/>
              <a:buChar char="•"/>
            </a:pPr>
            <a:endParaRPr lang="en-US" altLang="ar-SA" sz="2400" b="1" dirty="0"/>
          </a:p>
        </p:txBody>
      </p:sp>
      <p:sp>
        <p:nvSpPr>
          <p:cNvPr id="7" name="Slide Number Placeholder 6"/>
          <p:cNvSpPr>
            <a:spLocks noGrp="1"/>
          </p:cNvSpPr>
          <p:nvPr>
            <p:ph type="sldNum" sz="quarter" idx="12"/>
          </p:nvPr>
        </p:nvSpPr>
        <p:spPr>
          <a:xfrm>
            <a:off x="10710040" y="6356350"/>
            <a:ext cx="64375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98492" y="42558"/>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4439" y="6050601"/>
            <a:ext cx="2457656" cy="670874"/>
          </a:xfrm>
          <a:prstGeom prst="rect">
            <a:avLst/>
          </a:prstGeom>
        </p:spPr>
      </p:pic>
    </p:spTree>
    <p:extLst>
      <p:ext uri="{BB962C8B-B14F-4D97-AF65-F5344CB8AC3E}">
        <p14:creationId xmlns:p14="http://schemas.microsoft.com/office/powerpoint/2010/main" val="1250376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02224" y="426626"/>
            <a:ext cx="6293926"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Consumer Behavior Involves Attitudes Towards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9" name="TextBox 8"/>
          <p:cNvSpPr txBox="1"/>
          <p:nvPr/>
        </p:nvSpPr>
        <p:spPr>
          <a:xfrm>
            <a:off x="3342544" y="1610200"/>
            <a:ext cx="5149816" cy="4031873"/>
          </a:xfrm>
          <a:prstGeom prst="rect">
            <a:avLst/>
          </a:prstGeom>
          <a:noFill/>
          <a:ln>
            <a:solidFill>
              <a:schemeClr val="accent1"/>
            </a:solidFill>
          </a:ln>
        </p:spPr>
        <p:txBody>
          <a:bodyPr wrap="square" rtlCol="0" anchor="ctr">
            <a:spAutoFit/>
          </a:bodyPr>
          <a:lstStyle/>
          <a:p>
            <a:endParaRPr lang="en-US" altLang="ar-SA" sz="3200" b="1" dirty="0" smtClean="0"/>
          </a:p>
          <a:p>
            <a:r>
              <a:rPr lang="en-US" altLang="ar-SA" sz="3200" b="1" dirty="0" smtClean="0"/>
              <a:t>Products</a:t>
            </a:r>
            <a:endParaRPr lang="en-US" altLang="ar-SA" sz="3200" b="1" dirty="0"/>
          </a:p>
          <a:p>
            <a:r>
              <a:rPr lang="en-US" altLang="ar-SA" sz="3200" b="1" dirty="0"/>
              <a:t>Services</a:t>
            </a:r>
          </a:p>
          <a:p>
            <a:r>
              <a:rPr lang="en-US" altLang="ar-SA" sz="3200" b="1" dirty="0"/>
              <a:t>Activities</a:t>
            </a:r>
          </a:p>
          <a:p>
            <a:r>
              <a:rPr lang="en-US" altLang="ar-SA" sz="3200" b="1" dirty="0"/>
              <a:t>People</a:t>
            </a:r>
          </a:p>
          <a:p>
            <a:r>
              <a:rPr lang="en-US" altLang="ar-SA" sz="3200" b="1" dirty="0"/>
              <a:t>Ideas</a:t>
            </a:r>
          </a:p>
          <a:p>
            <a:pPr marL="457200" indent="-457200">
              <a:buFont typeface="Wingdings" panose="05000000000000000000" pitchFamily="2" charset="2"/>
              <a:buChar char="q"/>
            </a:pPr>
            <a:endParaRPr lang="en-US" sz="32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3200" b="1" dirty="0"/>
          </a:p>
        </p:txBody>
      </p:sp>
      <p:sp>
        <p:nvSpPr>
          <p:cNvPr id="10" name="Slide Number Placeholder 9"/>
          <p:cNvSpPr>
            <a:spLocks noGrp="1"/>
          </p:cNvSpPr>
          <p:nvPr>
            <p:ph type="sldNum" sz="quarter" idx="12"/>
          </p:nvPr>
        </p:nvSpPr>
        <p:spPr>
          <a:xfrm>
            <a:off x="10583916" y="6356350"/>
            <a:ext cx="769883"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4</a:t>
            </a:fld>
            <a:endParaRPr lang="en-US" sz="18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3996446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469644"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Model of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8"/>
          <p:cNvSpPr txBox="1">
            <a:spLocks noChangeArrowheads="1"/>
          </p:cNvSpPr>
          <p:nvPr/>
        </p:nvSpPr>
        <p:spPr>
          <a:xfrm>
            <a:off x="1605304" y="1700325"/>
            <a:ext cx="4414495" cy="4033494"/>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smtClean="0"/>
              <a:t>Marketing stimuli consists of the 4 Ps</a:t>
            </a:r>
          </a:p>
          <a:p>
            <a:pPr>
              <a:buSzPct val="55000"/>
              <a:buFontTx/>
              <a:buChar char="•"/>
            </a:pPr>
            <a:r>
              <a:rPr lang="en-US" altLang="ar-SA" b="1" smtClean="0"/>
              <a:t>Product</a:t>
            </a:r>
          </a:p>
          <a:p>
            <a:pPr>
              <a:buSzPct val="55000"/>
              <a:buFontTx/>
              <a:buChar char="•"/>
            </a:pPr>
            <a:r>
              <a:rPr lang="en-US" altLang="ar-SA" b="1" smtClean="0"/>
              <a:t>Price</a:t>
            </a:r>
          </a:p>
          <a:p>
            <a:pPr>
              <a:buSzPct val="55000"/>
              <a:buFontTx/>
              <a:buChar char="•"/>
            </a:pPr>
            <a:r>
              <a:rPr lang="en-US" altLang="ar-SA" b="1" smtClean="0"/>
              <a:t>Place</a:t>
            </a:r>
          </a:p>
          <a:p>
            <a:pPr>
              <a:buSzPct val="55000"/>
              <a:buFontTx/>
              <a:buChar char="•"/>
            </a:pPr>
            <a:r>
              <a:rPr lang="en-US" altLang="ar-SA" b="1" smtClean="0"/>
              <a:t>Promotion</a:t>
            </a:r>
            <a:endParaRPr lang="en-US" altLang="ar-SA" sz="3200" b="1" smtClean="0"/>
          </a:p>
          <a:p>
            <a:pPr>
              <a:buFont typeface="Wingdings" panose="05000000000000000000" pitchFamily="2" charset="2"/>
              <a:buNone/>
            </a:pPr>
            <a:endParaRPr lang="en-US" altLang="ar-SA" b="1" dirty="0" smtClean="0"/>
          </a:p>
        </p:txBody>
      </p:sp>
      <p:sp>
        <p:nvSpPr>
          <p:cNvPr id="12" name="Rectangle 9"/>
          <p:cNvSpPr txBox="1">
            <a:spLocks noChangeArrowheads="1"/>
          </p:cNvSpPr>
          <p:nvPr/>
        </p:nvSpPr>
        <p:spPr>
          <a:xfrm>
            <a:off x="6176525" y="1700325"/>
            <a:ext cx="4421459" cy="4018915"/>
          </a:xfrm>
          <a:prstGeom prst="rect">
            <a:avLst/>
          </a:prstGeom>
          <a:ln>
            <a:solidFill>
              <a:schemeClr val="accent1">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smtClean="0"/>
              <a:t>Other stimuli include:</a:t>
            </a:r>
          </a:p>
          <a:p>
            <a:pPr>
              <a:buFont typeface="Wingdings" panose="05000000000000000000" pitchFamily="2" charset="2"/>
              <a:buNone/>
            </a:pPr>
            <a:r>
              <a:rPr lang="en-US" altLang="ar-SA" b="1" smtClean="0"/>
              <a:t>Economic forces</a:t>
            </a:r>
          </a:p>
          <a:p>
            <a:pPr>
              <a:buFont typeface="Wingdings" panose="05000000000000000000" pitchFamily="2" charset="2"/>
              <a:buNone/>
            </a:pPr>
            <a:r>
              <a:rPr lang="en-US" altLang="ar-SA" b="1" smtClean="0"/>
              <a:t>Technological forces</a:t>
            </a:r>
          </a:p>
          <a:p>
            <a:pPr>
              <a:buFont typeface="Wingdings" panose="05000000000000000000" pitchFamily="2" charset="2"/>
              <a:buNone/>
            </a:pPr>
            <a:r>
              <a:rPr lang="en-US" altLang="ar-SA" b="1" smtClean="0"/>
              <a:t>Political forces</a:t>
            </a:r>
          </a:p>
          <a:p>
            <a:pPr>
              <a:buFont typeface="Wingdings" panose="05000000000000000000" pitchFamily="2" charset="2"/>
              <a:buNone/>
            </a:pPr>
            <a:r>
              <a:rPr lang="en-US" altLang="ar-SA" b="1" smtClean="0"/>
              <a:t>Cultural forces</a:t>
            </a:r>
            <a:endParaRPr lang="en-US" altLang="ar-SA" b="1" dirty="0"/>
          </a:p>
        </p:txBody>
      </p:sp>
      <p:sp>
        <p:nvSpPr>
          <p:cNvPr id="9" name="Slide Number Placeholder 8"/>
          <p:cNvSpPr>
            <a:spLocks noGrp="1"/>
          </p:cNvSpPr>
          <p:nvPr>
            <p:ph type="sldNum" sz="quarter" idx="12"/>
          </p:nvPr>
        </p:nvSpPr>
        <p:spPr>
          <a:xfrm>
            <a:off x="10762592" y="6356350"/>
            <a:ext cx="59120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5</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606844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08336" y="403840"/>
            <a:ext cx="5736878" cy="954107"/>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Content Placeholder 2"/>
          <p:cNvSpPr txBox="1">
            <a:spLocks/>
          </p:cNvSpPr>
          <p:nvPr/>
        </p:nvSpPr>
        <p:spPr>
          <a:xfrm>
            <a:off x="2375210" y="2059801"/>
            <a:ext cx="7359805" cy="3627321"/>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altLang="ar-SA" sz="4000" b="1" smtClean="0"/>
              <a:t>Cultural Factors</a:t>
            </a:r>
          </a:p>
          <a:p>
            <a:pPr marL="514350" indent="-514350">
              <a:buFont typeface="+mj-lt"/>
              <a:buAutoNum type="arabicPeriod"/>
            </a:pPr>
            <a:r>
              <a:rPr lang="en-US" altLang="ar-SA" sz="4000" b="1" smtClean="0"/>
              <a:t>Social Factors</a:t>
            </a:r>
          </a:p>
          <a:p>
            <a:pPr marL="514350" indent="-514350">
              <a:buFont typeface="+mj-lt"/>
              <a:buAutoNum type="arabicPeriod"/>
            </a:pPr>
            <a:r>
              <a:rPr lang="en-US" altLang="ar-SA" sz="4000" b="1" smtClean="0"/>
              <a:t>Personal Factors</a:t>
            </a:r>
          </a:p>
          <a:p>
            <a:pPr marL="514350" indent="-514350">
              <a:buFont typeface="+mj-lt"/>
              <a:buAutoNum type="arabicPeriod"/>
            </a:pPr>
            <a:r>
              <a:rPr lang="en-US" altLang="ar-SA" sz="4000" b="1" smtClean="0"/>
              <a:t>Psychological Factors</a:t>
            </a:r>
          </a:p>
          <a:p>
            <a:pPr marL="514350" indent="-514350">
              <a:buFont typeface="+mj-lt"/>
              <a:buAutoNum type="arabicPeriod"/>
            </a:pPr>
            <a:endParaRPr lang="en-US" altLang="ar-SA" sz="4000" b="1" smtClean="0"/>
          </a:p>
          <a:p>
            <a:pPr marL="514350" indent="-514350">
              <a:buFont typeface="+mj-lt"/>
              <a:buAutoNum type="arabicPeriod"/>
            </a:pPr>
            <a:endParaRPr lang="en-US" altLang="ar-SA" sz="4000" b="1" smtClean="0"/>
          </a:p>
          <a:p>
            <a:pPr marL="514350" indent="-514350">
              <a:buFont typeface="+mj-lt"/>
              <a:buAutoNum type="arabicPeriod"/>
            </a:pPr>
            <a:endParaRPr lang="en-US" altLang="ar-SA" sz="4000" b="1" smtClean="0"/>
          </a:p>
          <a:p>
            <a:pPr marL="514350" indent="-514350">
              <a:buFont typeface="+mj-lt"/>
              <a:buAutoNum type="arabicPeriod"/>
            </a:pPr>
            <a:endParaRPr lang="ar-SA" sz="4000" b="1" dirty="0"/>
          </a:p>
        </p:txBody>
      </p:sp>
      <p:sp>
        <p:nvSpPr>
          <p:cNvPr id="9" name="Slide Number Placeholder 8"/>
          <p:cNvSpPr>
            <a:spLocks noGrp="1"/>
          </p:cNvSpPr>
          <p:nvPr>
            <p:ph type="sldNum" sz="quarter" idx="12"/>
          </p:nvPr>
        </p:nvSpPr>
        <p:spPr>
          <a:xfrm>
            <a:off x="10836166" y="6356350"/>
            <a:ext cx="51763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6</a:t>
            </a:fld>
            <a:endParaRPr lang="en-US" sz="18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806854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440788" y="394464"/>
            <a:ext cx="6314329"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429406" y="1667813"/>
            <a:ext cx="4742793" cy="3839608"/>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smtClean="0">
                <a:solidFill>
                  <a:srgbClr val="FF0000"/>
                </a:solidFill>
              </a:rPr>
              <a:t>Cultural Factors</a:t>
            </a:r>
          </a:p>
          <a:p>
            <a:pPr lvl="1">
              <a:buFontTx/>
              <a:buChar char="•"/>
            </a:pPr>
            <a:r>
              <a:rPr lang="en-US" altLang="ar-SA" sz="3200" b="1" dirty="0" smtClean="0"/>
              <a:t>Buyer’s culture</a:t>
            </a:r>
          </a:p>
          <a:p>
            <a:pPr lvl="1">
              <a:buFontTx/>
              <a:buChar char="•"/>
            </a:pPr>
            <a:r>
              <a:rPr lang="en-US" altLang="ar-SA" sz="3200" b="1" dirty="0" smtClean="0"/>
              <a:t>Buyer’s subculture</a:t>
            </a:r>
          </a:p>
          <a:p>
            <a:pPr lvl="1">
              <a:buFontTx/>
              <a:buChar char="•"/>
            </a:pPr>
            <a:r>
              <a:rPr lang="en-US" altLang="ar-SA" sz="3200" b="1" dirty="0" smtClean="0"/>
              <a:t>Buyer’s social class</a:t>
            </a:r>
          </a:p>
          <a:p>
            <a:pPr>
              <a:buSzPct val="55000"/>
              <a:buFontTx/>
              <a:buChar char="•"/>
            </a:pPr>
            <a:endParaRPr lang="en-US" altLang="ar-SA" sz="3600" b="1" dirty="0" smtClean="0"/>
          </a:p>
        </p:txBody>
      </p:sp>
      <p:sp>
        <p:nvSpPr>
          <p:cNvPr id="12" name="Rectangle 6"/>
          <p:cNvSpPr txBox="1">
            <a:spLocks noChangeArrowheads="1"/>
          </p:cNvSpPr>
          <p:nvPr/>
        </p:nvSpPr>
        <p:spPr>
          <a:xfrm>
            <a:off x="6264166" y="1700325"/>
            <a:ext cx="5264635" cy="3807096"/>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smtClean="0">
                <a:solidFill>
                  <a:srgbClr val="FF0000"/>
                </a:solidFill>
              </a:rPr>
              <a:t>Social Factors</a:t>
            </a:r>
          </a:p>
          <a:p>
            <a:pPr lvl="1">
              <a:buFontTx/>
              <a:buChar char="•"/>
            </a:pPr>
            <a:r>
              <a:rPr lang="en-US" altLang="ar-SA" sz="3200" b="1" dirty="0" smtClean="0"/>
              <a:t>Reference groups</a:t>
            </a:r>
          </a:p>
          <a:p>
            <a:pPr lvl="1">
              <a:buFontTx/>
              <a:buChar char="•"/>
            </a:pPr>
            <a:r>
              <a:rPr lang="en-US" altLang="ar-SA" sz="3200" b="1" dirty="0" smtClean="0"/>
              <a:t>Family</a:t>
            </a:r>
          </a:p>
          <a:p>
            <a:pPr lvl="1">
              <a:buFontTx/>
              <a:buChar char="•"/>
            </a:pPr>
            <a:r>
              <a:rPr lang="en-US" altLang="ar-SA" sz="3200" b="1" dirty="0" smtClean="0"/>
              <a:t>Roles and status</a:t>
            </a:r>
          </a:p>
        </p:txBody>
      </p:sp>
      <p:sp>
        <p:nvSpPr>
          <p:cNvPr id="9" name="Slide Number Placeholder 8"/>
          <p:cNvSpPr>
            <a:spLocks noGrp="1"/>
          </p:cNvSpPr>
          <p:nvPr>
            <p:ph type="sldNum" sz="quarter" idx="12"/>
          </p:nvPr>
        </p:nvSpPr>
        <p:spPr>
          <a:xfrm>
            <a:off x="10689020" y="6356350"/>
            <a:ext cx="66477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7</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951798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66295" y="354074"/>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187668" y="1573710"/>
            <a:ext cx="4977651" cy="396524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smtClean="0">
                <a:solidFill>
                  <a:srgbClr val="FF0000"/>
                </a:solidFill>
              </a:rPr>
              <a:t>Personal Factors</a:t>
            </a:r>
          </a:p>
          <a:p>
            <a:pPr lvl="1">
              <a:buFontTx/>
              <a:buChar char="•"/>
            </a:pPr>
            <a:r>
              <a:rPr lang="en-US" altLang="ar-SA" b="1" dirty="0" smtClean="0"/>
              <a:t>Age and life-cycle stage</a:t>
            </a:r>
          </a:p>
          <a:p>
            <a:pPr lvl="1">
              <a:buFontTx/>
              <a:buChar char="•"/>
            </a:pPr>
            <a:r>
              <a:rPr lang="en-US" altLang="ar-SA" b="1" dirty="0" smtClean="0"/>
              <a:t>Economic situation</a:t>
            </a:r>
          </a:p>
          <a:p>
            <a:pPr lvl="1">
              <a:buFontTx/>
              <a:buChar char="•"/>
            </a:pPr>
            <a:r>
              <a:rPr lang="en-US" altLang="ar-SA" b="1" dirty="0" smtClean="0"/>
              <a:t>Lifestyle</a:t>
            </a:r>
          </a:p>
          <a:p>
            <a:pPr lvl="1">
              <a:buFontTx/>
              <a:buChar char="•"/>
            </a:pPr>
            <a:r>
              <a:rPr lang="en-US" altLang="ar-SA" b="1" dirty="0" smtClean="0"/>
              <a:t>Personality and self-concept</a:t>
            </a:r>
          </a:p>
          <a:p>
            <a:pPr>
              <a:buSzPct val="55000"/>
              <a:buFontTx/>
              <a:buChar char="•"/>
            </a:pPr>
            <a:endParaRPr lang="en-US" altLang="ar-SA" b="1" dirty="0" smtClean="0"/>
          </a:p>
        </p:txBody>
      </p:sp>
      <p:sp>
        <p:nvSpPr>
          <p:cNvPr id="12" name="Rectangle 6"/>
          <p:cNvSpPr txBox="1">
            <a:spLocks noChangeArrowheads="1"/>
          </p:cNvSpPr>
          <p:nvPr/>
        </p:nvSpPr>
        <p:spPr>
          <a:xfrm>
            <a:off x="6369269" y="1573710"/>
            <a:ext cx="5152696" cy="396524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smtClean="0">
                <a:solidFill>
                  <a:srgbClr val="FF0000"/>
                </a:solidFill>
              </a:rPr>
              <a:t>Psychological Factors</a:t>
            </a:r>
          </a:p>
          <a:p>
            <a:pPr lvl="1">
              <a:buFontTx/>
              <a:buChar char="•"/>
            </a:pPr>
            <a:r>
              <a:rPr lang="en-US" altLang="ar-SA" b="1" dirty="0" smtClean="0"/>
              <a:t>Motivation</a:t>
            </a:r>
          </a:p>
          <a:p>
            <a:pPr lvl="1">
              <a:buFontTx/>
              <a:buChar char="•"/>
            </a:pPr>
            <a:r>
              <a:rPr lang="en-US" altLang="ar-SA" b="1" dirty="0" smtClean="0"/>
              <a:t>Perception</a:t>
            </a:r>
          </a:p>
          <a:p>
            <a:pPr lvl="1">
              <a:buFontTx/>
              <a:buChar char="•"/>
            </a:pPr>
            <a:r>
              <a:rPr lang="en-US" altLang="ar-SA" b="1" dirty="0" smtClean="0"/>
              <a:t>Learning</a:t>
            </a:r>
          </a:p>
          <a:p>
            <a:pPr lvl="1">
              <a:buFontTx/>
              <a:buChar char="•"/>
            </a:pPr>
            <a:r>
              <a:rPr lang="en-US" altLang="ar-SA" b="1" dirty="0" smtClean="0"/>
              <a:t>Beliefs and attitudes</a:t>
            </a:r>
          </a:p>
        </p:txBody>
      </p:sp>
      <p:sp>
        <p:nvSpPr>
          <p:cNvPr id="9" name="Slide Number Placeholder 8"/>
          <p:cNvSpPr>
            <a:spLocks noGrp="1"/>
          </p:cNvSpPr>
          <p:nvPr>
            <p:ph type="sldNum" sz="quarter" idx="12"/>
          </p:nvPr>
        </p:nvSpPr>
        <p:spPr>
          <a:xfrm>
            <a:off x="10825654" y="6356350"/>
            <a:ext cx="528145"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8</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001280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226288" y="-164396"/>
            <a:ext cx="6894511" cy="1938992"/>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sz="2400" dirty="0"/>
              <a:t/>
            </a:r>
            <a:br>
              <a:rPr lang="en-US" altLang="ar-SA" sz="2400" dirty="0"/>
            </a:br>
            <a:r>
              <a:rPr lang="en-US" altLang="ar-SA" sz="2400" dirty="0"/>
              <a:t/>
            </a:r>
            <a:br>
              <a:rPr lang="en-US" altLang="ar-SA" sz="2400" dirty="0"/>
            </a:br>
            <a:r>
              <a:rPr lang="en-US" altLang="ar-SA" sz="2400" dirty="0"/>
              <a:t>Characteristics Affecting Consumer Behavior</a:t>
            </a:r>
            <a:br>
              <a:rPr lang="en-US" altLang="ar-SA" sz="2400" dirty="0"/>
            </a:br>
            <a:r>
              <a:rPr lang="en-US" altLang="ar-SA" sz="2400" dirty="0"/>
              <a:t/>
            </a:r>
            <a:br>
              <a:rPr lang="en-US" altLang="ar-SA" sz="2400" dirty="0"/>
            </a:br>
            <a:endParaRPr lang="en-US" altLang="ar-SA" sz="2400" dirty="0"/>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94454" y="2587082"/>
            <a:ext cx="6894512" cy="3166289"/>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endParaRPr lang="en-US" altLang="ar-SA" b="1" i="1" dirty="0" smtClean="0">
              <a:latin typeface="Times New Roman" panose="02020603050405020304" pitchFamily="18" charset="0"/>
            </a:endParaRPr>
          </a:p>
          <a:p>
            <a:pPr>
              <a:buFont typeface="Wingdings" panose="05000000000000000000" pitchFamily="2" charset="2"/>
              <a:buNone/>
            </a:pPr>
            <a:r>
              <a:rPr lang="en-US" altLang="ar-SA" sz="3200" b="1" u="sng" dirty="0" smtClean="0">
                <a:solidFill>
                  <a:srgbClr val="FF0000"/>
                </a:solidFill>
              </a:rPr>
              <a:t>Culture</a:t>
            </a:r>
            <a:r>
              <a:rPr lang="en-US" altLang="ar-SA" sz="3200" b="1" dirty="0" smtClean="0">
                <a:solidFill>
                  <a:srgbClr val="FF0000"/>
                </a:solidFill>
              </a:rPr>
              <a:t> </a:t>
            </a:r>
            <a:r>
              <a:rPr lang="en-US" altLang="ar-SA" b="1" dirty="0" smtClean="0"/>
              <a:t>is the learned values, perceptions, wants, and behavior from family and other important institutions</a:t>
            </a:r>
            <a:endParaRPr lang="en-US" altLang="ar-SA" b="1" dirty="0"/>
          </a:p>
        </p:txBody>
      </p:sp>
      <p:sp>
        <p:nvSpPr>
          <p:cNvPr id="12" name="Rectangle 11"/>
          <p:cNvSpPr/>
          <p:nvPr/>
        </p:nvSpPr>
        <p:spPr>
          <a:xfrm>
            <a:off x="3802566" y="1638691"/>
            <a:ext cx="4286603" cy="543034"/>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fontScale="97500"/>
          </a:bodyPr>
          <a:lstStyle/>
          <a:p>
            <a:pPr algn="ctr">
              <a:lnSpc>
                <a:spcPct val="90000"/>
              </a:lnSpc>
              <a:spcBef>
                <a:spcPct val="0"/>
              </a:spcBef>
            </a:pPr>
            <a:r>
              <a:rPr lang="en-US" altLang="ar-SA" sz="3200" b="1" dirty="0" smtClean="0">
                <a:latin typeface="Aharoni" panose="02010803020104030203" pitchFamily="2" charset="-79"/>
                <a:ea typeface="+mj-ea"/>
                <a:cs typeface="Aharoni" panose="02010803020104030203" pitchFamily="2" charset="-79"/>
              </a:rPr>
              <a:t>Cultural </a:t>
            </a:r>
            <a:r>
              <a:rPr lang="en-US" altLang="ar-SA" sz="3200" b="1" dirty="0">
                <a:latin typeface="Aharoni" panose="02010803020104030203" pitchFamily="2" charset="-79"/>
                <a:ea typeface="+mj-ea"/>
                <a:cs typeface="Aharoni" panose="02010803020104030203" pitchFamily="2" charset="-79"/>
              </a:rPr>
              <a:t>Factors</a:t>
            </a:r>
            <a:endParaRPr 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52082" y="6356350"/>
            <a:ext cx="60171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9</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4242357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34763" y="417920"/>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154621" y="2042532"/>
            <a:ext cx="7125904" cy="338193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solidFill>
                  <a:srgbClr val="FF0000"/>
                </a:solidFill>
              </a:rPr>
              <a:t>Subculture</a:t>
            </a:r>
            <a:r>
              <a:rPr lang="en-US" altLang="ar-SA" b="1" dirty="0" smtClean="0">
                <a:solidFill>
                  <a:srgbClr val="FF0000"/>
                </a:solidFill>
              </a:rPr>
              <a:t> </a:t>
            </a:r>
            <a:r>
              <a:rPr lang="en-US" altLang="ar-SA" b="1" dirty="0" smtClean="0"/>
              <a:t>are groups of people within a culture with shared value systems based on common life experiences and situations</a:t>
            </a:r>
          </a:p>
          <a:p>
            <a:pPr>
              <a:buSzPct val="55000"/>
              <a:buFontTx/>
              <a:buChar char="•"/>
            </a:pPr>
            <a:r>
              <a:rPr lang="en-US" altLang="ar-SA" sz="2400" b="1" dirty="0" smtClean="0"/>
              <a:t>Hispanic</a:t>
            </a:r>
          </a:p>
          <a:p>
            <a:pPr>
              <a:buSzPct val="55000"/>
              <a:buFontTx/>
              <a:buChar char="•"/>
            </a:pPr>
            <a:r>
              <a:rPr lang="en-US" altLang="ar-SA" sz="2400" b="1" dirty="0" smtClean="0"/>
              <a:t>African American</a:t>
            </a:r>
          </a:p>
          <a:p>
            <a:pPr>
              <a:buSzPct val="55000"/>
              <a:buFontTx/>
              <a:buChar char="•"/>
            </a:pPr>
            <a:r>
              <a:rPr lang="en-US" altLang="ar-SA" sz="2400" b="1" dirty="0" smtClean="0"/>
              <a:t>Asian</a:t>
            </a:r>
          </a:p>
          <a:p>
            <a:pPr>
              <a:buSzPct val="55000"/>
              <a:buFontTx/>
              <a:buChar char="•"/>
            </a:pPr>
            <a:r>
              <a:rPr lang="en-US" altLang="ar-SA" sz="2400" b="1" dirty="0" smtClean="0"/>
              <a:t>Mature consumer</a:t>
            </a:r>
            <a:endParaRPr lang="en-US" altLang="ar-SA" sz="2400" b="1" dirty="0"/>
          </a:p>
        </p:txBody>
      </p:sp>
      <p:sp>
        <p:nvSpPr>
          <p:cNvPr id="12" name="Rectangle 11"/>
          <p:cNvSpPr/>
          <p:nvPr/>
        </p:nvSpPr>
        <p:spPr>
          <a:xfrm>
            <a:off x="3979691" y="1413631"/>
            <a:ext cx="3179075" cy="543034"/>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Cultural Factors</a:t>
            </a:r>
            <a:endParaRPr 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31062" y="6356350"/>
            <a:ext cx="62273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10</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717557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469644" cy="1610200"/>
          </a:xfrm>
          <a:prstGeom prst="rect">
            <a:avLst/>
          </a:prstGeom>
        </p:spPr>
      </p:pic>
      <p:sp>
        <p:nvSpPr>
          <p:cNvPr id="7" name="TextBox 6"/>
          <p:cNvSpPr txBox="1"/>
          <p:nvPr/>
        </p:nvSpPr>
        <p:spPr>
          <a:xfrm>
            <a:off x="2545273" y="403900"/>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149361" y="357733"/>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818289" y="2389188"/>
            <a:ext cx="7983187" cy="333005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solidFill>
                  <a:srgbClr val="FF0000"/>
                </a:solidFill>
              </a:rPr>
              <a:t>Social classes</a:t>
            </a:r>
            <a:r>
              <a:rPr lang="en-US" altLang="ar-SA" sz="4000" b="1" dirty="0" smtClean="0">
                <a:solidFill>
                  <a:srgbClr val="FF0000"/>
                </a:solidFill>
              </a:rPr>
              <a:t> </a:t>
            </a:r>
            <a:r>
              <a:rPr lang="en-US" altLang="ar-SA" b="1" dirty="0" smtClean="0"/>
              <a:t>are society’s relatively permanent and ordered divisions whose members share similar values, interests, and behaviors</a:t>
            </a:r>
          </a:p>
          <a:p>
            <a:pPr>
              <a:buFont typeface="Wingdings" panose="05000000000000000000" pitchFamily="2" charset="2"/>
              <a:buNone/>
            </a:pPr>
            <a:endParaRPr lang="en-US" altLang="ar-SA" b="1" dirty="0" smtClean="0"/>
          </a:p>
          <a:p>
            <a:pPr>
              <a:buFont typeface="Wingdings" panose="05000000000000000000" pitchFamily="2" charset="2"/>
              <a:buNone/>
            </a:pPr>
            <a:r>
              <a:rPr lang="en-US" altLang="ar-SA" b="1" dirty="0" smtClean="0"/>
              <a:t>Social class is measured by a combination of occupation, income, education, wealth, and other variables</a:t>
            </a:r>
            <a:endParaRPr lang="en-US" altLang="ar-SA" b="1" dirty="0"/>
          </a:p>
        </p:txBody>
      </p:sp>
      <p:sp>
        <p:nvSpPr>
          <p:cNvPr id="12" name="Rectangle 11"/>
          <p:cNvSpPr/>
          <p:nvPr/>
        </p:nvSpPr>
        <p:spPr>
          <a:xfrm>
            <a:off x="4250576" y="1578504"/>
            <a:ext cx="3292889" cy="543034"/>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 Cultural Factors</a:t>
            </a:r>
            <a:endParaRPr 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52082" y="6356350"/>
            <a:ext cx="60171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11</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111200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1660635" y="-472834"/>
            <a:ext cx="7462345" cy="2677656"/>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dirty="0"/>
              <a:t/>
            </a:r>
            <a:br>
              <a:rPr lang="en-US" altLang="ar-SA" dirty="0"/>
            </a:br>
            <a:r>
              <a:rPr lang="en-US" altLang="ar-SA" dirty="0"/>
              <a:t/>
            </a:r>
            <a:br>
              <a:rPr lang="en-US" altLang="ar-SA" dirty="0"/>
            </a:br>
            <a:r>
              <a:rPr lang="en-US" altLang="ar-SA" dirty="0"/>
              <a:t>Characteristics Affecting Consumer Behavior</a:t>
            </a:r>
            <a:br>
              <a:rPr lang="en-US" altLang="ar-SA" dirty="0"/>
            </a:br>
            <a:r>
              <a:rPr lang="en-US" altLang="ar-SA" dirty="0"/>
              <a:t> </a:t>
            </a:r>
            <a:br>
              <a:rPr lang="en-US" altLang="ar-SA" dirty="0"/>
            </a:br>
            <a:endParaRPr lang="en-US" altLang="ar-SA" dirty="0"/>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271238" y="2185638"/>
            <a:ext cx="9846527" cy="3590035"/>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latin typeface="Times New Roman" panose="02020603050405020304" pitchFamily="18" charset="0"/>
              </a:rPr>
              <a:t>Groups</a:t>
            </a:r>
          </a:p>
          <a:p>
            <a:pPr>
              <a:buFontTx/>
              <a:buNone/>
            </a:pPr>
            <a:r>
              <a:rPr lang="en-US" altLang="ar-SA" sz="2400" b="1" dirty="0" smtClean="0"/>
              <a:t>Membership groups</a:t>
            </a:r>
            <a:r>
              <a:rPr lang="en-US" altLang="ar-SA" sz="2400" dirty="0" smtClean="0"/>
              <a:t> have a direct influence and to which a person belongs</a:t>
            </a:r>
          </a:p>
          <a:p>
            <a:pPr>
              <a:buFontTx/>
              <a:buNone/>
            </a:pPr>
            <a:r>
              <a:rPr lang="en-US" altLang="ar-SA" sz="2400" b="1" dirty="0" smtClean="0"/>
              <a:t>Aspirational groups</a:t>
            </a:r>
            <a:r>
              <a:rPr lang="en-US" altLang="ar-SA" sz="2400" dirty="0" smtClean="0"/>
              <a:t> are groups to which an individual wishes to belong</a:t>
            </a:r>
          </a:p>
          <a:p>
            <a:pPr>
              <a:buFontTx/>
              <a:buNone/>
            </a:pPr>
            <a:r>
              <a:rPr lang="en-US" altLang="ar-SA" sz="2400" b="1" dirty="0" smtClean="0"/>
              <a:t>Reference groups</a:t>
            </a:r>
            <a:r>
              <a:rPr lang="en-US" altLang="ar-SA" sz="2400" dirty="0" smtClean="0"/>
              <a:t> are groups that form a comparison or reference in forming attitudes or behavior</a:t>
            </a:r>
          </a:p>
          <a:p>
            <a:pPr>
              <a:lnSpc>
                <a:spcPct val="80000"/>
              </a:lnSpc>
              <a:buFont typeface="Arial" panose="020B0604020202020204" pitchFamily="34" charset="0"/>
              <a:buNone/>
            </a:pPr>
            <a:r>
              <a:rPr lang="en-US" altLang="ar-SA" sz="2400" b="1" dirty="0" smtClean="0"/>
              <a:t>Opinion leaders</a:t>
            </a:r>
            <a:r>
              <a:rPr lang="en-US" altLang="ar-SA" sz="2400" dirty="0" smtClean="0"/>
              <a:t> are people within a reference group with special skills, knowledge, personality, or other characteristics that can exert social influence on others</a:t>
            </a:r>
            <a:endParaRPr lang="en-US" altLang="ar-SA" sz="2400" b="1" dirty="0" smtClean="0"/>
          </a:p>
          <a:p>
            <a:pPr marL="0" indent="0">
              <a:lnSpc>
                <a:spcPct val="80000"/>
              </a:lnSpc>
              <a:buFont typeface="Arial" panose="020B0604020202020204" pitchFamily="34" charset="0"/>
              <a:buNone/>
            </a:pPr>
            <a:endParaRPr lang="en-US" altLang="ar-SA" sz="2000" dirty="0" smtClean="0"/>
          </a:p>
          <a:p>
            <a:pPr>
              <a:buFontTx/>
              <a:buNone/>
            </a:pPr>
            <a:endParaRPr lang="en-US" altLang="ar-SA" sz="2400" dirty="0" smtClean="0"/>
          </a:p>
          <a:p>
            <a:pPr lvl="2">
              <a:buFontTx/>
              <a:buNone/>
            </a:pPr>
            <a:endParaRPr lang="en-US" altLang="ar-SA" dirty="0" smtClean="0"/>
          </a:p>
          <a:p>
            <a:pPr lvl="1">
              <a:buFontTx/>
              <a:buChar char="•"/>
            </a:pPr>
            <a:endParaRPr lang="en-US" altLang="ar-SA" dirty="0" smtClean="0"/>
          </a:p>
          <a:p>
            <a:pPr>
              <a:buFont typeface="Wingdings" panose="05000000000000000000" pitchFamily="2" charset="2"/>
              <a:buNone/>
            </a:pPr>
            <a:endParaRPr lang="en-US" altLang="ar-SA" dirty="0"/>
          </a:p>
        </p:txBody>
      </p:sp>
      <p:sp>
        <p:nvSpPr>
          <p:cNvPr id="12" name="Rectangle 11"/>
          <p:cNvSpPr/>
          <p:nvPr/>
        </p:nvSpPr>
        <p:spPr>
          <a:xfrm>
            <a:off x="4328487" y="1484193"/>
            <a:ext cx="2811988" cy="547842"/>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Social Factors</a:t>
            </a:r>
          </a:p>
        </p:txBody>
      </p:sp>
      <p:sp>
        <p:nvSpPr>
          <p:cNvPr id="9" name="Slide Number Placeholder 8"/>
          <p:cNvSpPr>
            <a:spLocks noGrp="1"/>
          </p:cNvSpPr>
          <p:nvPr>
            <p:ph type="sldNum" sz="quarter" idx="12"/>
          </p:nvPr>
        </p:nvSpPr>
        <p:spPr>
          <a:xfrm>
            <a:off x="10899228" y="6356350"/>
            <a:ext cx="45457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12</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7263252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42971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266245" y="383548"/>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440788" y="2198274"/>
            <a:ext cx="6915085" cy="3343457"/>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lvl="1">
              <a:buFontTx/>
              <a:buNone/>
            </a:pPr>
            <a:r>
              <a:rPr lang="en-US" altLang="ar-SA" sz="2800" b="1" dirty="0" smtClean="0">
                <a:solidFill>
                  <a:srgbClr val="FF0000"/>
                </a:solidFill>
              </a:rPr>
              <a:t>Family</a:t>
            </a:r>
            <a:r>
              <a:rPr lang="en-US" altLang="ar-SA" b="1" dirty="0" smtClean="0"/>
              <a:t> is the most important consumer-buying organization in society</a:t>
            </a:r>
          </a:p>
          <a:p>
            <a:pPr lvl="1">
              <a:buFontTx/>
              <a:buNone/>
            </a:pPr>
            <a:endParaRPr lang="en-US" altLang="ar-SA" b="1" dirty="0" smtClean="0"/>
          </a:p>
          <a:p>
            <a:pPr lvl="1">
              <a:buFontTx/>
              <a:buNone/>
            </a:pPr>
            <a:r>
              <a:rPr lang="en-US" altLang="ar-SA" sz="2800" b="1" dirty="0" smtClean="0">
                <a:solidFill>
                  <a:srgbClr val="FF0000"/>
                </a:solidFill>
              </a:rPr>
              <a:t>Social roles and status </a:t>
            </a:r>
            <a:r>
              <a:rPr lang="en-US" altLang="ar-SA" b="1" dirty="0" smtClean="0"/>
              <a:t>are the groups, family, clubs, and organizations to which a person belongs that can define role and social status</a:t>
            </a:r>
          </a:p>
          <a:p>
            <a:pPr>
              <a:buFont typeface="Wingdings" panose="05000000000000000000" pitchFamily="2" charset="2"/>
              <a:buNone/>
            </a:pPr>
            <a:endParaRPr lang="en-US" altLang="ar-SA" b="1" dirty="0"/>
          </a:p>
        </p:txBody>
      </p:sp>
      <p:sp>
        <p:nvSpPr>
          <p:cNvPr id="12" name="Rectangle 11"/>
          <p:cNvSpPr/>
          <p:nvPr/>
        </p:nvSpPr>
        <p:spPr>
          <a:xfrm>
            <a:off x="4411225" y="1474103"/>
            <a:ext cx="2811988" cy="543610"/>
          </a:xfrm>
          <a:prstGeom prst="rect">
            <a:avLst/>
          </a:prstGeom>
          <a:solidFill>
            <a:schemeClr val="accent1">
              <a:lumMod val="60000"/>
              <a:lumOff val="40000"/>
            </a:schemeClr>
          </a:solidFill>
          <a:ln>
            <a:solidFill>
              <a:schemeClr val="tx1"/>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Social Factors</a:t>
            </a:r>
          </a:p>
        </p:txBody>
      </p:sp>
      <p:sp>
        <p:nvSpPr>
          <p:cNvPr id="9" name="Slide Number Placeholder 8"/>
          <p:cNvSpPr>
            <a:spLocks noGrp="1"/>
          </p:cNvSpPr>
          <p:nvPr>
            <p:ph type="sldNum" sz="quarter" idx="12"/>
          </p:nvPr>
        </p:nvSpPr>
        <p:spPr>
          <a:xfrm>
            <a:off x="10857186" y="6356350"/>
            <a:ext cx="49661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13</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080921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34763" y="374292"/>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19453" y="2631688"/>
            <a:ext cx="7047571" cy="3199742"/>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FontTx/>
              <a:buChar char="•"/>
            </a:pPr>
            <a:r>
              <a:rPr lang="en-US" altLang="ar-SA" b="1" dirty="0" smtClean="0">
                <a:solidFill>
                  <a:srgbClr val="FF0000"/>
                </a:solidFill>
              </a:rPr>
              <a:t>Personal characteristics</a:t>
            </a:r>
          </a:p>
          <a:p>
            <a:pPr>
              <a:buFontTx/>
              <a:buChar char="•"/>
            </a:pPr>
            <a:r>
              <a:rPr lang="en-US" altLang="ar-SA" b="1" dirty="0" smtClean="0"/>
              <a:t>Age and life-cycle stage</a:t>
            </a:r>
          </a:p>
          <a:p>
            <a:pPr>
              <a:buFontTx/>
              <a:buChar char="•"/>
            </a:pPr>
            <a:r>
              <a:rPr lang="en-US" altLang="ar-SA" b="1" dirty="0" smtClean="0"/>
              <a:t>Economic situation</a:t>
            </a:r>
          </a:p>
          <a:p>
            <a:pPr>
              <a:buFontTx/>
              <a:buChar char="•"/>
            </a:pPr>
            <a:r>
              <a:rPr lang="en-US" altLang="ar-SA" b="1" dirty="0" smtClean="0"/>
              <a:t>Lifestyle</a:t>
            </a:r>
          </a:p>
          <a:p>
            <a:pPr>
              <a:buFontTx/>
              <a:buChar char="•"/>
            </a:pPr>
            <a:r>
              <a:rPr lang="en-US" altLang="ar-SA" b="1" dirty="0" smtClean="0"/>
              <a:t>Personality and self-concept</a:t>
            </a:r>
            <a:endParaRPr lang="en-US" altLang="ar-SA" b="1" dirty="0"/>
          </a:p>
        </p:txBody>
      </p:sp>
      <p:sp>
        <p:nvSpPr>
          <p:cNvPr id="12" name="Rectangle 11"/>
          <p:cNvSpPr/>
          <p:nvPr/>
        </p:nvSpPr>
        <p:spPr>
          <a:xfrm>
            <a:off x="4250737" y="1697573"/>
            <a:ext cx="3363421"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741572" y="6356350"/>
            <a:ext cx="61222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14</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776242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34763" y="37008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41757" y="2113047"/>
            <a:ext cx="6902605" cy="3411615"/>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Arial" panose="020B0604020202020204" pitchFamily="34" charset="0"/>
              <a:buNone/>
            </a:pPr>
            <a:r>
              <a:rPr lang="en-US" altLang="ar-SA" sz="2400" b="1" dirty="0" smtClean="0">
                <a:solidFill>
                  <a:srgbClr val="FF0000"/>
                </a:solidFill>
              </a:rPr>
              <a:t>Age and life-cycle stage</a:t>
            </a:r>
            <a:endParaRPr lang="en-US" altLang="ar-SA" sz="2400" b="1" i="1" dirty="0" smtClean="0">
              <a:solidFill>
                <a:srgbClr val="FF0000"/>
              </a:solidFill>
              <a:latin typeface="Times New Roman" panose="02020603050405020304" pitchFamily="18" charset="0"/>
            </a:endParaRPr>
          </a:p>
          <a:p>
            <a:pPr>
              <a:buSzPct val="55000"/>
              <a:buFontTx/>
              <a:buNone/>
            </a:pPr>
            <a:r>
              <a:rPr lang="en-US" altLang="ar-SA" sz="2400" b="1" dirty="0" smtClean="0"/>
              <a:t>Occupation affects the goods and services bought by consumers</a:t>
            </a:r>
          </a:p>
          <a:p>
            <a:pPr>
              <a:buSzPct val="55000"/>
              <a:buFontTx/>
              <a:buNone/>
            </a:pPr>
            <a:r>
              <a:rPr lang="en-US" altLang="ar-SA" sz="2400" b="1" dirty="0" smtClean="0"/>
              <a:t>Economic situation includes trends in:</a:t>
            </a:r>
          </a:p>
          <a:p>
            <a:pPr>
              <a:buFontTx/>
              <a:buChar char="•"/>
            </a:pPr>
            <a:r>
              <a:rPr lang="en-US" altLang="ar-SA" sz="2400" b="1" dirty="0" smtClean="0"/>
              <a:t>Personal income</a:t>
            </a:r>
          </a:p>
          <a:p>
            <a:pPr>
              <a:buFontTx/>
              <a:buChar char="•"/>
            </a:pPr>
            <a:r>
              <a:rPr lang="en-US" altLang="ar-SA" sz="2400" b="1" dirty="0" smtClean="0"/>
              <a:t>Savings</a:t>
            </a:r>
          </a:p>
          <a:p>
            <a:pPr>
              <a:buFontTx/>
              <a:buChar char="•"/>
            </a:pPr>
            <a:r>
              <a:rPr lang="en-US" altLang="ar-SA" sz="2400" b="1" dirty="0" smtClean="0"/>
              <a:t>Interest rates</a:t>
            </a:r>
            <a:endParaRPr lang="en-US" altLang="ar-SA" sz="2400" b="1" dirty="0"/>
          </a:p>
        </p:txBody>
      </p:sp>
      <p:sp>
        <p:nvSpPr>
          <p:cNvPr id="12" name="Rectangle 11"/>
          <p:cNvSpPr/>
          <p:nvPr/>
        </p:nvSpPr>
        <p:spPr>
          <a:xfrm>
            <a:off x="4296937" y="1364582"/>
            <a:ext cx="3363421"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710040" y="6356350"/>
            <a:ext cx="64375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15</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802721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440788" y="430370"/>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812401" y="2247746"/>
            <a:ext cx="8109365" cy="3119299"/>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solidFill>
                  <a:srgbClr val="FF0000"/>
                </a:solidFill>
              </a:rPr>
              <a:t>Lifestyle</a:t>
            </a:r>
            <a:r>
              <a:rPr lang="en-US" altLang="ar-SA" b="1" dirty="0" smtClean="0"/>
              <a:t> is a person’s pattern of living as expressed in his or her psychographics</a:t>
            </a:r>
          </a:p>
          <a:p>
            <a:pPr>
              <a:buFontTx/>
              <a:buChar char="•"/>
            </a:pPr>
            <a:r>
              <a:rPr lang="en-US" altLang="ar-SA" sz="2400" b="1" dirty="0" smtClean="0"/>
              <a:t>Measures a consumer’s  (activities, interests, and opinions) to capture information about a person’s pattern of acting and interacting in the environment</a:t>
            </a:r>
            <a:endParaRPr lang="en-US" altLang="ar-SA" sz="2400" b="1" dirty="0"/>
          </a:p>
        </p:txBody>
      </p:sp>
      <p:sp>
        <p:nvSpPr>
          <p:cNvPr id="12" name="Rectangle 11"/>
          <p:cNvSpPr/>
          <p:nvPr/>
        </p:nvSpPr>
        <p:spPr>
          <a:xfrm>
            <a:off x="4028481" y="1491030"/>
            <a:ext cx="3363421"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909738" y="6356350"/>
            <a:ext cx="44406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16</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145912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45691" y="406912"/>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545691" y="2726338"/>
            <a:ext cx="7081785" cy="229901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endParaRPr lang="en-US" altLang="ar-SA" sz="3200" b="1" i="1" dirty="0" smtClean="0">
              <a:latin typeface="Times New Roman" panose="02020603050405020304" pitchFamily="18" charset="0"/>
            </a:endParaRPr>
          </a:p>
          <a:p>
            <a:pPr lvl="1">
              <a:lnSpc>
                <a:spcPct val="80000"/>
              </a:lnSpc>
              <a:buFontTx/>
              <a:buNone/>
            </a:pPr>
            <a:r>
              <a:rPr lang="en-US" altLang="ar-SA" sz="3600" b="1" dirty="0" smtClean="0">
                <a:solidFill>
                  <a:srgbClr val="FF0000"/>
                </a:solidFill>
              </a:rPr>
              <a:t>Personality</a:t>
            </a:r>
            <a:r>
              <a:rPr lang="en-US" altLang="ar-SA" sz="2800" b="1" dirty="0" smtClean="0">
                <a:solidFill>
                  <a:srgbClr val="FF0000"/>
                </a:solidFill>
              </a:rPr>
              <a:t> </a:t>
            </a:r>
            <a:r>
              <a:rPr lang="en-US" altLang="ar-SA" sz="2800" b="1" dirty="0" smtClean="0"/>
              <a:t>refers to the unique psychological characteristics that lead to consistent and lasting responses to the consumer’s environment</a:t>
            </a:r>
            <a:endParaRPr lang="en-US" altLang="ar-SA" b="1" dirty="0" smtClean="0"/>
          </a:p>
          <a:p>
            <a:pPr lvl="2">
              <a:lnSpc>
                <a:spcPct val="80000"/>
              </a:lnSpc>
              <a:buSzPct val="55000"/>
              <a:buFontTx/>
              <a:buChar char="•"/>
            </a:pPr>
            <a:endParaRPr lang="en-US" altLang="ar-SA" b="1" dirty="0" smtClean="0"/>
          </a:p>
          <a:p>
            <a:pPr lvl="2">
              <a:lnSpc>
                <a:spcPct val="80000"/>
              </a:lnSpc>
              <a:buSzPct val="55000"/>
              <a:buFontTx/>
              <a:buChar char="•"/>
            </a:pPr>
            <a:endParaRPr lang="en-US" altLang="ar-SA" b="1" dirty="0"/>
          </a:p>
        </p:txBody>
      </p:sp>
      <p:sp>
        <p:nvSpPr>
          <p:cNvPr id="12" name="Rectangle 11"/>
          <p:cNvSpPr/>
          <p:nvPr/>
        </p:nvSpPr>
        <p:spPr>
          <a:xfrm>
            <a:off x="2012542" y="1594774"/>
            <a:ext cx="7757027" cy="897809"/>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lnSpcReduction="10000"/>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Personality and Self-Concept</a:t>
            </a:r>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17</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561692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10527" y="406817"/>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073309" y="2404160"/>
            <a:ext cx="7018652" cy="3166324"/>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latin typeface="Times New Roman" panose="02020603050405020304" pitchFamily="18" charset="0"/>
              </a:rPr>
              <a:t>Personality and Self-Concept</a:t>
            </a:r>
          </a:p>
          <a:p>
            <a:pPr lvl="1">
              <a:buFontTx/>
              <a:buNone/>
            </a:pPr>
            <a:r>
              <a:rPr lang="en-US" altLang="ar-SA" sz="2800" b="1" u="sng" dirty="0" smtClean="0"/>
              <a:t>Brand personality</a:t>
            </a:r>
            <a:r>
              <a:rPr lang="en-US" altLang="ar-SA" sz="2800" u="sng" dirty="0" smtClean="0"/>
              <a:t> </a:t>
            </a:r>
            <a:r>
              <a:rPr lang="en-US" altLang="ar-SA" b="1" dirty="0" smtClean="0"/>
              <a:t>refers to the specific mix of human traits that may be attributed to a particular brand</a:t>
            </a:r>
          </a:p>
          <a:p>
            <a:pPr lvl="1">
              <a:buFont typeface="Arial" panose="020B0604020202020204" pitchFamily="34" charset="0"/>
              <a:buNone/>
            </a:pPr>
            <a:endParaRPr lang="en-US" altLang="ar-SA" b="1" dirty="0" smtClean="0">
              <a:latin typeface="Times New Roman" panose="02020603050405020304" pitchFamily="18" charset="0"/>
            </a:endParaRPr>
          </a:p>
          <a:p>
            <a:pPr lvl="1">
              <a:buFont typeface="Arial" panose="020B0604020202020204" pitchFamily="34" charset="0"/>
              <a:buNone/>
            </a:pPr>
            <a:r>
              <a:rPr lang="en-US" altLang="ar-SA" b="1" dirty="0" smtClean="0"/>
              <a:t>Self-concept </a:t>
            </a:r>
            <a:r>
              <a:rPr lang="en-US" altLang="ar-SA" dirty="0" smtClean="0"/>
              <a:t>refers to people’s possessions that contribute to and reflect their identities</a:t>
            </a:r>
          </a:p>
          <a:p>
            <a:pPr lvl="1">
              <a:buFontTx/>
              <a:buNone/>
            </a:pPr>
            <a:endParaRPr lang="en-US" altLang="ar-SA" b="1" dirty="0" smtClean="0"/>
          </a:p>
          <a:p>
            <a:pPr lvl="2">
              <a:buSzPct val="55000"/>
              <a:buFontTx/>
              <a:buNone/>
            </a:pPr>
            <a:endParaRPr lang="en-US" altLang="ar-SA" dirty="0" smtClean="0"/>
          </a:p>
          <a:p>
            <a:pPr lvl="2">
              <a:buSzPct val="55000"/>
              <a:buFontTx/>
              <a:buChar char="•"/>
            </a:pPr>
            <a:endParaRPr lang="en-US" altLang="ar-SA" dirty="0" smtClean="0"/>
          </a:p>
          <a:p>
            <a:pPr lvl="2">
              <a:buSzPct val="55000"/>
              <a:buFontTx/>
              <a:buChar char="•"/>
            </a:pPr>
            <a:endParaRPr lang="en-US" altLang="ar-SA" dirty="0"/>
          </a:p>
        </p:txBody>
      </p:sp>
      <p:sp>
        <p:nvSpPr>
          <p:cNvPr id="12" name="Rectangle 11"/>
          <p:cNvSpPr/>
          <p:nvPr/>
        </p:nvSpPr>
        <p:spPr>
          <a:xfrm>
            <a:off x="3590052" y="1522145"/>
            <a:ext cx="3956559"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710040" y="6356350"/>
            <a:ext cx="64375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18</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653195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24253" y="328046"/>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66427" y="2544470"/>
            <a:ext cx="7158638" cy="3155795"/>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Char char="•"/>
            </a:pPr>
            <a:r>
              <a:rPr lang="en-US" altLang="ar-SA" b="1" dirty="0" smtClean="0"/>
              <a:t>Motivation</a:t>
            </a:r>
          </a:p>
          <a:p>
            <a:pPr>
              <a:buSzPct val="55000"/>
              <a:buFontTx/>
              <a:buChar char="•"/>
            </a:pPr>
            <a:r>
              <a:rPr lang="en-US" altLang="ar-SA" b="1" dirty="0" smtClean="0"/>
              <a:t>Perception</a:t>
            </a:r>
          </a:p>
          <a:p>
            <a:pPr>
              <a:buSzPct val="55000"/>
              <a:buFontTx/>
              <a:buChar char="•"/>
            </a:pPr>
            <a:r>
              <a:rPr lang="en-US" altLang="ar-SA" b="1" dirty="0" smtClean="0"/>
              <a:t>Learning</a:t>
            </a:r>
          </a:p>
          <a:p>
            <a:pPr>
              <a:buSzPct val="55000"/>
              <a:buFontTx/>
              <a:buChar char="•"/>
            </a:pPr>
            <a:r>
              <a:rPr lang="en-US" altLang="ar-SA" b="1" dirty="0" smtClean="0"/>
              <a:t>Beliefs and attitudes</a:t>
            </a:r>
            <a:endParaRPr lang="en-US" altLang="ar-SA" b="1" dirty="0"/>
          </a:p>
        </p:txBody>
      </p:sp>
      <p:sp>
        <p:nvSpPr>
          <p:cNvPr id="12" name="Rectangle 11"/>
          <p:cNvSpPr/>
          <p:nvPr/>
        </p:nvSpPr>
        <p:spPr>
          <a:xfrm>
            <a:off x="3713193" y="1751882"/>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a:t>
            </a:r>
            <a:r>
              <a:rPr lang="en-US" altLang="ar-SA" sz="3200" b="1" dirty="0" smtClean="0">
                <a:latin typeface="Aharoni" panose="02010803020104030203" pitchFamily="2" charset="-79"/>
                <a:ea typeface="+mj-ea"/>
                <a:cs typeface="Aharoni" panose="02010803020104030203" pitchFamily="2" charset="-79"/>
              </a:rPr>
              <a:t>Factors</a:t>
            </a:r>
            <a:endParaRPr lang="en-US" alt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73102" y="6356350"/>
            <a:ext cx="58069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19</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488850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440788" y="386407"/>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744717" y="2024935"/>
            <a:ext cx="8291381" cy="3626998"/>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r>
              <a:rPr lang="en-US" altLang="ar-SA" b="1" dirty="0" smtClean="0">
                <a:solidFill>
                  <a:srgbClr val="FF0000"/>
                </a:solidFill>
                <a:latin typeface="Times New Roman" panose="02020603050405020304" pitchFamily="18" charset="0"/>
              </a:rPr>
              <a:t>Motivation</a:t>
            </a:r>
          </a:p>
          <a:p>
            <a:pPr algn="r">
              <a:lnSpc>
                <a:spcPct val="80000"/>
              </a:lnSpc>
              <a:buSzPct val="55000"/>
              <a:buFontTx/>
              <a:buNone/>
            </a:pPr>
            <a:endParaRPr lang="en-US" altLang="ar-SA" sz="2400" b="1" i="1" dirty="0" smtClean="0">
              <a:latin typeface="Times New Roman" panose="02020603050405020304" pitchFamily="18" charset="0"/>
            </a:endParaRPr>
          </a:p>
          <a:p>
            <a:pPr>
              <a:lnSpc>
                <a:spcPct val="80000"/>
              </a:lnSpc>
              <a:buSzPct val="55000"/>
              <a:buFontTx/>
              <a:buNone/>
            </a:pPr>
            <a:r>
              <a:rPr lang="en-US" altLang="ar-SA" sz="3200" dirty="0" smtClean="0"/>
              <a:t>A </a:t>
            </a:r>
            <a:r>
              <a:rPr lang="en-US" altLang="ar-SA" sz="3200" b="1" dirty="0" smtClean="0">
                <a:solidFill>
                  <a:srgbClr val="FF0000"/>
                </a:solidFill>
              </a:rPr>
              <a:t>motive</a:t>
            </a:r>
            <a:r>
              <a:rPr lang="en-US" altLang="ar-SA" sz="3200" b="1" dirty="0" smtClean="0"/>
              <a:t> </a:t>
            </a:r>
            <a:r>
              <a:rPr lang="en-US" altLang="ar-SA" sz="3200" dirty="0" smtClean="0"/>
              <a:t>is a need that is sufficiently pressing to direct the person to seek satisfaction</a:t>
            </a:r>
          </a:p>
          <a:p>
            <a:pPr algn="r">
              <a:lnSpc>
                <a:spcPct val="80000"/>
              </a:lnSpc>
              <a:buSzPct val="55000"/>
              <a:buFontTx/>
              <a:buNone/>
            </a:pPr>
            <a:endParaRPr lang="en-US" altLang="ar-SA" sz="3200" dirty="0" smtClean="0"/>
          </a:p>
          <a:p>
            <a:pPr>
              <a:lnSpc>
                <a:spcPct val="80000"/>
              </a:lnSpc>
              <a:buSzPct val="55000"/>
              <a:buFontTx/>
              <a:buNone/>
            </a:pPr>
            <a:r>
              <a:rPr lang="en-US" altLang="ar-SA" sz="3200" b="1" dirty="0" smtClean="0">
                <a:solidFill>
                  <a:srgbClr val="FF0000"/>
                </a:solidFill>
              </a:rPr>
              <a:t>Motivation research</a:t>
            </a:r>
            <a:r>
              <a:rPr lang="en-US" altLang="ar-SA" sz="3200" dirty="0" smtClean="0">
                <a:solidFill>
                  <a:srgbClr val="FF0000"/>
                </a:solidFill>
              </a:rPr>
              <a:t> </a:t>
            </a:r>
            <a:r>
              <a:rPr lang="en-US" altLang="ar-SA" sz="3200" dirty="0" smtClean="0"/>
              <a:t>refers to qualitative research designed to probe consumers’ hidden, subconscious motivations</a:t>
            </a:r>
            <a:endParaRPr lang="en-US" altLang="ar-SA" sz="3200" dirty="0"/>
          </a:p>
        </p:txBody>
      </p:sp>
      <p:sp>
        <p:nvSpPr>
          <p:cNvPr id="12" name="Rectangle 11"/>
          <p:cNvSpPr/>
          <p:nvPr/>
        </p:nvSpPr>
        <p:spPr>
          <a:xfrm>
            <a:off x="3693532" y="1363901"/>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678510" y="6356350"/>
            <a:ext cx="675290"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20</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5366171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15851"/>
            <a:ext cx="9533101" cy="1610200"/>
          </a:xfrm>
          <a:prstGeom prst="rect">
            <a:avLst/>
          </a:prstGeom>
        </p:spPr>
      </p:pic>
      <p:sp>
        <p:nvSpPr>
          <p:cNvPr id="7" name="TextBox 6"/>
          <p:cNvSpPr txBox="1"/>
          <p:nvPr/>
        </p:nvSpPr>
        <p:spPr>
          <a:xfrm>
            <a:off x="2440788" y="43679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073309" y="2086551"/>
            <a:ext cx="7827436" cy="3627544"/>
          </a:xfrm>
          <a:prstGeom prst="rect">
            <a:avLst/>
          </a:prstGeom>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400" b="1" dirty="0" smtClean="0">
                <a:solidFill>
                  <a:srgbClr val="FF0000"/>
                </a:solidFill>
                <a:latin typeface="Times New Roman" panose="02020603050405020304" pitchFamily="18" charset="0"/>
              </a:rPr>
              <a:t>Abraham Maslow’s Hierarchy of Needs</a:t>
            </a:r>
            <a:r>
              <a:rPr lang="en-US" altLang="ar-SA" b="1" dirty="0" smtClean="0">
                <a:solidFill>
                  <a:srgbClr val="FF0000"/>
                </a:solidFill>
                <a:latin typeface="Times New Roman" panose="02020603050405020304" pitchFamily="18" charset="0"/>
              </a:rPr>
              <a:t> </a:t>
            </a:r>
          </a:p>
          <a:p>
            <a:pPr>
              <a:buSzPct val="55000"/>
              <a:buFontTx/>
              <a:buChar char="•"/>
            </a:pPr>
            <a:r>
              <a:rPr lang="en-US" altLang="ar-SA" sz="2400" b="1" dirty="0" smtClean="0"/>
              <a:t>People are driven by particular needs at particular times</a:t>
            </a:r>
          </a:p>
          <a:p>
            <a:pPr>
              <a:buSzPct val="55000"/>
              <a:buFontTx/>
              <a:buChar char="•"/>
            </a:pPr>
            <a:r>
              <a:rPr lang="en-US" altLang="ar-SA" sz="2400" b="1" dirty="0" smtClean="0"/>
              <a:t>Human needs are arranged in a hierarchy from most pressing to least pressing</a:t>
            </a:r>
          </a:p>
          <a:p>
            <a:pPr lvl="1">
              <a:buFontTx/>
              <a:buChar char="•"/>
            </a:pPr>
            <a:r>
              <a:rPr lang="en-US" altLang="ar-SA" sz="2000" b="1" dirty="0" smtClean="0"/>
              <a:t>Psychological</a:t>
            </a:r>
          </a:p>
          <a:p>
            <a:pPr lvl="1">
              <a:buFontTx/>
              <a:buChar char="•"/>
            </a:pPr>
            <a:r>
              <a:rPr lang="en-US" altLang="ar-SA" sz="2000" b="1" dirty="0" smtClean="0"/>
              <a:t>Esteem</a:t>
            </a:r>
          </a:p>
          <a:p>
            <a:pPr lvl="1">
              <a:buFontTx/>
              <a:buChar char="•"/>
            </a:pPr>
            <a:r>
              <a:rPr lang="en-US" altLang="ar-SA" sz="2000" b="1" dirty="0" smtClean="0"/>
              <a:t>Social(love/belonging </a:t>
            </a:r>
          </a:p>
          <a:p>
            <a:pPr lvl="1">
              <a:buFontTx/>
              <a:buChar char="•"/>
            </a:pPr>
            <a:r>
              <a:rPr lang="en-US" altLang="ar-SA" sz="2000" b="1" dirty="0" smtClean="0"/>
              <a:t>Safety</a:t>
            </a:r>
          </a:p>
          <a:p>
            <a:pPr lvl="1">
              <a:buFontTx/>
              <a:buChar char="•"/>
            </a:pPr>
            <a:r>
              <a:rPr lang="en-US" altLang="ar-SA" sz="2000" b="1" dirty="0" smtClean="0"/>
              <a:t>Self-actualization</a:t>
            </a:r>
          </a:p>
          <a:p>
            <a:pPr>
              <a:buSzPct val="55000"/>
              <a:buFontTx/>
              <a:buNone/>
            </a:pPr>
            <a:endParaRPr lang="en-US" altLang="ar-SA" sz="2400" b="1" dirty="0"/>
          </a:p>
        </p:txBody>
      </p:sp>
      <p:sp>
        <p:nvSpPr>
          <p:cNvPr id="12" name="Rectangle 11"/>
          <p:cNvSpPr/>
          <p:nvPr/>
        </p:nvSpPr>
        <p:spPr>
          <a:xfrm>
            <a:off x="3493256" y="1418763"/>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762592" y="6356350"/>
            <a:ext cx="59120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21</a:t>
            </a:fld>
            <a:endParaRPr lang="en-US" sz="1800" b="1">
              <a:solidFill>
                <a:schemeClr val="tx1"/>
              </a:solidFill>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11918" y="3380169"/>
            <a:ext cx="3256538" cy="2223681"/>
          </a:xfrm>
          <a:prstGeom prst="rect">
            <a:avLst/>
          </a:prstGeom>
        </p:spPr>
      </p:pic>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5654362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413776" cy="1610200"/>
          </a:xfrm>
          <a:prstGeom prst="rect">
            <a:avLst/>
          </a:prstGeom>
        </p:spPr>
      </p:pic>
      <p:sp>
        <p:nvSpPr>
          <p:cNvPr id="7" name="TextBox 6"/>
          <p:cNvSpPr txBox="1"/>
          <p:nvPr/>
        </p:nvSpPr>
        <p:spPr>
          <a:xfrm>
            <a:off x="2637024" y="40300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11289" y="356838"/>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073309" y="2041087"/>
            <a:ext cx="7940486" cy="377252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solidFill>
                  <a:srgbClr val="FF0000"/>
                </a:solidFill>
              </a:rPr>
              <a:t>Perception</a:t>
            </a:r>
            <a:r>
              <a:rPr lang="en-US" altLang="ar-SA" sz="2400" b="1" dirty="0" smtClean="0"/>
              <a:t> is the process by which people select, organize, and interpret information to form a meaningful picture of the world from three perceptual processes</a:t>
            </a:r>
          </a:p>
          <a:p>
            <a:pPr>
              <a:buSzPct val="55000"/>
              <a:buFontTx/>
              <a:buChar char="•"/>
            </a:pPr>
            <a:r>
              <a:rPr lang="en-US" altLang="ar-SA" sz="2400" b="1" dirty="0" smtClean="0"/>
              <a:t>Selective attention</a:t>
            </a:r>
          </a:p>
          <a:p>
            <a:pPr>
              <a:buSzPct val="55000"/>
              <a:buFontTx/>
              <a:buChar char="•"/>
            </a:pPr>
            <a:r>
              <a:rPr lang="en-US" altLang="ar-SA" sz="2400" b="1" dirty="0" smtClean="0"/>
              <a:t>Selective distortion</a:t>
            </a:r>
          </a:p>
          <a:p>
            <a:pPr>
              <a:buSzPct val="55000"/>
              <a:buFontTx/>
              <a:buChar char="•"/>
            </a:pPr>
            <a:r>
              <a:rPr lang="en-US" altLang="ar-SA" sz="2400" b="1" dirty="0" smtClean="0"/>
              <a:t>Selective retention</a:t>
            </a:r>
          </a:p>
          <a:p>
            <a:pPr>
              <a:buSzPct val="55000"/>
              <a:buFontTx/>
              <a:buNone/>
            </a:pPr>
            <a:endParaRPr lang="en-US" altLang="ar-SA" sz="2400" dirty="0"/>
          </a:p>
        </p:txBody>
      </p:sp>
      <p:sp>
        <p:nvSpPr>
          <p:cNvPr id="12" name="Rectangle 11"/>
          <p:cNvSpPr/>
          <p:nvPr/>
        </p:nvSpPr>
        <p:spPr>
          <a:xfrm>
            <a:off x="3301975" y="1397502"/>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22</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2238021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72698" y="427959"/>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130614" y="54349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31277" y="2329927"/>
            <a:ext cx="7193787" cy="3389313"/>
          </a:xfrm>
          <a:prstGeom prst="rect">
            <a:avLst/>
          </a:prstGeom>
          <a:ln>
            <a:solidFill>
              <a:schemeClr val="accent1">
                <a:lumMod val="75000"/>
              </a:schemeClr>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sz="3000" b="1" dirty="0" smtClean="0">
                <a:solidFill>
                  <a:srgbClr val="FF0000"/>
                </a:solidFill>
              </a:rPr>
              <a:t>Learning</a:t>
            </a:r>
            <a:r>
              <a:rPr lang="en-US" altLang="ar-SA" b="1" dirty="0" smtClean="0"/>
              <a:t> is the changes in an individual’s behavior arising from experience and occurs through interplay of:</a:t>
            </a:r>
            <a:endParaRPr lang="en-US" altLang="ar-SA" sz="2400" b="1" dirty="0" smtClean="0"/>
          </a:p>
          <a:p>
            <a:pPr>
              <a:buSzPct val="55000"/>
              <a:buFontTx/>
              <a:buChar char="•"/>
            </a:pPr>
            <a:r>
              <a:rPr lang="en-US" altLang="ar-SA" sz="2400" b="1" dirty="0" smtClean="0"/>
              <a:t>Drives</a:t>
            </a:r>
          </a:p>
          <a:p>
            <a:pPr>
              <a:buSzPct val="55000"/>
              <a:buFontTx/>
              <a:buChar char="•"/>
            </a:pPr>
            <a:r>
              <a:rPr lang="en-US" altLang="ar-SA" sz="2400" b="1" dirty="0" smtClean="0"/>
              <a:t>Stimuli</a:t>
            </a:r>
          </a:p>
          <a:p>
            <a:pPr>
              <a:buSzPct val="55000"/>
              <a:buFontTx/>
              <a:buChar char="•"/>
            </a:pPr>
            <a:r>
              <a:rPr lang="en-US" altLang="ar-SA" sz="2400" b="1" dirty="0" smtClean="0"/>
              <a:t>Cues</a:t>
            </a:r>
          </a:p>
          <a:p>
            <a:pPr>
              <a:buSzPct val="55000"/>
              <a:buFontTx/>
              <a:buChar char="•"/>
            </a:pPr>
            <a:r>
              <a:rPr lang="en-US" altLang="ar-SA" sz="2400" b="1" dirty="0" smtClean="0"/>
              <a:t>Responses</a:t>
            </a:r>
          </a:p>
          <a:p>
            <a:pPr>
              <a:buSzPct val="55000"/>
              <a:buFontTx/>
              <a:buChar char="•"/>
            </a:pPr>
            <a:r>
              <a:rPr lang="en-US" altLang="ar-SA" sz="2400" b="1" dirty="0" smtClean="0"/>
              <a:t>Reinforcement</a:t>
            </a:r>
          </a:p>
          <a:p>
            <a:pPr>
              <a:buSzPct val="55000"/>
              <a:buFontTx/>
              <a:buChar char="•"/>
            </a:pPr>
            <a:endParaRPr lang="en-US" altLang="ar-SA" sz="2400" dirty="0" smtClean="0"/>
          </a:p>
          <a:p>
            <a:pPr>
              <a:buSzPct val="55000"/>
              <a:buFontTx/>
              <a:buNone/>
            </a:pPr>
            <a:endParaRPr lang="en-US" altLang="ar-SA" sz="2400" dirty="0"/>
          </a:p>
        </p:txBody>
      </p:sp>
      <p:sp>
        <p:nvSpPr>
          <p:cNvPr id="12" name="Rectangle 11"/>
          <p:cNvSpPr/>
          <p:nvPr/>
        </p:nvSpPr>
        <p:spPr>
          <a:xfrm>
            <a:off x="3237649" y="1564429"/>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825654" y="6356350"/>
            <a:ext cx="528145"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23</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285815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493212" y="419101"/>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14293" y="2211504"/>
            <a:ext cx="8017727" cy="3777856"/>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600" b="1" dirty="0" smtClean="0">
                <a:solidFill>
                  <a:srgbClr val="FF0000"/>
                </a:solidFill>
                <a:latin typeface="Times New Roman" panose="02020603050405020304" pitchFamily="18" charset="0"/>
              </a:rPr>
              <a:t>Beliefs and Attitudes</a:t>
            </a:r>
            <a:endParaRPr lang="en-US" altLang="ar-SA" sz="2200" b="1" dirty="0" smtClean="0">
              <a:solidFill>
                <a:srgbClr val="FF0000"/>
              </a:solidFill>
              <a:latin typeface="Times New Roman" panose="02020603050405020304" pitchFamily="18" charset="0"/>
            </a:endParaRPr>
          </a:p>
          <a:p>
            <a:pPr>
              <a:buSzPct val="55000"/>
              <a:buFont typeface="Arial" panose="020B0604020202020204" pitchFamily="34" charset="0"/>
              <a:buNone/>
            </a:pPr>
            <a:r>
              <a:rPr lang="en-US" altLang="ar-SA" b="1" dirty="0" smtClean="0">
                <a:solidFill>
                  <a:srgbClr val="FF0000"/>
                </a:solidFill>
              </a:rPr>
              <a:t>Attitudes</a:t>
            </a:r>
            <a:r>
              <a:rPr lang="en-US" altLang="ar-SA" b="1" dirty="0" smtClean="0"/>
              <a:t> describe a person’s relatively consistent evaluations, feelings, and tendencies toward an object or idea</a:t>
            </a:r>
          </a:p>
          <a:p>
            <a:pPr algn="ctr">
              <a:buSzPct val="55000"/>
              <a:buFontTx/>
              <a:buNone/>
            </a:pPr>
            <a:endParaRPr lang="en-US" altLang="ar-SA" sz="2000" b="1" dirty="0" smtClean="0">
              <a:latin typeface="Times New Roman" panose="02020603050405020304" pitchFamily="18" charset="0"/>
            </a:endParaRPr>
          </a:p>
          <a:p>
            <a:pPr>
              <a:buSzPct val="55000"/>
              <a:buFontTx/>
              <a:buNone/>
            </a:pPr>
            <a:r>
              <a:rPr lang="en-US" altLang="ar-SA" b="1" dirty="0" smtClean="0">
                <a:solidFill>
                  <a:srgbClr val="FF0000"/>
                </a:solidFill>
              </a:rPr>
              <a:t>Belief</a:t>
            </a:r>
            <a:r>
              <a:rPr lang="en-US" altLang="ar-SA" b="1" dirty="0" smtClean="0"/>
              <a:t> is a descriptive thought that a person has about something based on: </a:t>
            </a:r>
          </a:p>
          <a:p>
            <a:pPr>
              <a:buSzPct val="55000"/>
              <a:buFontTx/>
              <a:buChar char="•"/>
            </a:pPr>
            <a:r>
              <a:rPr lang="en-US" altLang="ar-SA" b="1" dirty="0" smtClean="0"/>
              <a:t>Knowledge</a:t>
            </a:r>
          </a:p>
          <a:p>
            <a:pPr>
              <a:buSzPct val="55000"/>
              <a:buFontTx/>
              <a:buChar char="•"/>
            </a:pPr>
            <a:r>
              <a:rPr lang="en-US" altLang="ar-SA" b="1" dirty="0" smtClean="0"/>
              <a:t>Opinion</a:t>
            </a:r>
          </a:p>
          <a:p>
            <a:pPr>
              <a:buSzPct val="55000"/>
              <a:buFontTx/>
              <a:buChar char="•"/>
            </a:pPr>
            <a:r>
              <a:rPr lang="en-US" altLang="ar-SA" b="1" dirty="0" smtClean="0"/>
              <a:t>Faith</a:t>
            </a:r>
            <a:endParaRPr lang="en-US" altLang="ar-SA" sz="2400" b="1" dirty="0" smtClean="0"/>
          </a:p>
          <a:p>
            <a:pPr lvl="1">
              <a:buFontTx/>
              <a:buNone/>
            </a:pPr>
            <a:endParaRPr lang="en-US" altLang="ar-SA" sz="2000" b="1" dirty="0" smtClean="0"/>
          </a:p>
          <a:p>
            <a:pPr>
              <a:buSzPct val="55000"/>
              <a:buFontTx/>
              <a:buNone/>
            </a:pPr>
            <a:endParaRPr lang="en-US" altLang="ar-SA" sz="2400" b="1" dirty="0"/>
          </a:p>
        </p:txBody>
      </p:sp>
      <p:sp>
        <p:nvSpPr>
          <p:cNvPr id="12" name="Rectangle 11"/>
          <p:cNvSpPr/>
          <p:nvPr/>
        </p:nvSpPr>
        <p:spPr>
          <a:xfrm>
            <a:off x="3524522" y="1503172"/>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857186" y="6356350"/>
            <a:ext cx="49661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24</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4202187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469644" cy="1610200"/>
          </a:xfrm>
          <a:prstGeom prst="rect">
            <a:avLst/>
          </a:prstGeom>
        </p:spPr>
      </p:pic>
      <p:sp>
        <p:nvSpPr>
          <p:cNvPr id="7" name="TextBox 6"/>
          <p:cNvSpPr txBox="1"/>
          <p:nvPr/>
        </p:nvSpPr>
        <p:spPr>
          <a:xfrm>
            <a:off x="2566295" y="382796"/>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566295" y="1663178"/>
            <a:ext cx="6982605" cy="3539443"/>
          </a:xfrm>
          <a:prstGeom prst="rect">
            <a:avLst/>
          </a:prstGeom>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dirty="0" smtClean="0"/>
              <a:t>Complex buying behavior</a:t>
            </a:r>
          </a:p>
          <a:p>
            <a:pPr>
              <a:buSzPct val="55000"/>
              <a:buFontTx/>
              <a:buChar char="•"/>
            </a:pPr>
            <a:r>
              <a:rPr lang="en-US" altLang="ar-SA" b="1" dirty="0" smtClean="0"/>
              <a:t>Dissonance-reducing buying behavior</a:t>
            </a:r>
          </a:p>
          <a:p>
            <a:pPr>
              <a:buSzPct val="55000"/>
              <a:buFontTx/>
              <a:buChar char="•"/>
            </a:pPr>
            <a:r>
              <a:rPr lang="en-US" altLang="ar-SA" b="1" dirty="0" smtClean="0"/>
              <a:t>Habitual buying behavior</a:t>
            </a:r>
          </a:p>
          <a:p>
            <a:pPr>
              <a:buSzPct val="55000"/>
              <a:buFontTx/>
              <a:buChar char="•"/>
            </a:pPr>
            <a:r>
              <a:rPr lang="en-US" altLang="ar-SA" b="1" dirty="0" smtClean="0"/>
              <a:t>Variety-seeking buying behavior</a:t>
            </a:r>
            <a:endParaRPr lang="en-US" altLang="ar-SA" b="1" dirty="0"/>
          </a:p>
        </p:txBody>
      </p:sp>
      <p:sp>
        <p:nvSpPr>
          <p:cNvPr id="9" name="Slide Number Placeholder 8"/>
          <p:cNvSpPr>
            <a:spLocks noGrp="1"/>
          </p:cNvSpPr>
          <p:nvPr>
            <p:ph type="sldNum" sz="quarter" idx="12"/>
          </p:nvPr>
        </p:nvSpPr>
        <p:spPr>
          <a:xfrm>
            <a:off x="10731062" y="6356350"/>
            <a:ext cx="62273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25</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2924905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576804" y="400578"/>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162856" y="400578"/>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80744" y="2169585"/>
            <a:ext cx="6873765" cy="3549655"/>
          </a:xfrm>
          <a:prstGeom prst="rect">
            <a:avLst/>
          </a:prstGeom>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SzPct val="55000"/>
              <a:buNone/>
            </a:pPr>
            <a:r>
              <a:rPr lang="en-US" altLang="ar-SA" sz="3200" b="1" dirty="0">
                <a:solidFill>
                  <a:srgbClr val="FF0000"/>
                </a:solidFill>
              </a:rPr>
              <a:t>Complex Buying </a:t>
            </a:r>
            <a:r>
              <a:rPr lang="en-US" altLang="ar-SA" sz="3200" b="1" dirty="0" smtClean="0">
                <a:solidFill>
                  <a:srgbClr val="FF0000"/>
                </a:solidFill>
              </a:rPr>
              <a:t>Behavior</a:t>
            </a:r>
            <a:endParaRPr lang="en-US" altLang="ar-SA" b="1" i="1" dirty="0" smtClean="0">
              <a:latin typeface="Times New Roman" panose="02020603050405020304" pitchFamily="18" charset="0"/>
            </a:endParaRPr>
          </a:p>
          <a:p>
            <a:pPr>
              <a:lnSpc>
                <a:spcPct val="80000"/>
              </a:lnSpc>
              <a:buSzPct val="55000"/>
              <a:buFontTx/>
              <a:buNone/>
            </a:pPr>
            <a:r>
              <a:rPr lang="en-US" altLang="ar-SA" sz="2400" b="1" dirty="0" smtClean="0"/>
              <a:t>When consumers are highly motivated in a purchase and perceive significant differences among brands</a:t>
            </a:r>
          </a:p>
          <a:p>
            <a:pPr>
              <a:lnSpc>
                <a:spcPct val="80000"/>
              </a:lnSpc>
              <a:buSzPct val="55000"/>
              <a:buFontTx/>
              <a:buNone/>
            </a:pPr>
            <a:r>
              <a:rPr lang="en-US" altLang="ar-SA" sz="2400" b="1" dirty="0" smtClean="0"/>
              <a:t>Purchasers are highly motivated when:</a:t>
            </a:r>
          </a:p>
          <a:p>
            <a:pPr>
              <a:lnSpc>
                <a:spcPct val="80000"/>
              </a:lnSpc>
              <a:buSzPct val="55000"/>
              <a:buFontTx/>
              <a:buChar char="•"/>
            </a:pPr>
            <a:r>
              <a:rPr lang="en-US" altLang="ar-SA" sz="2400" b="1" dirty="0" smtClean="0"/>
              <a:t>Product is expensive</a:t>
            </a:r>
          </a:p>
          <a:p>
            <a:pPr>
              <a:lnSpc>
                <a:spcPct val="80000"/>
              </a:lnSpc>
              <a:buSzPct val="55000"/>
              <a:buFontTx/>
              <a:buChar char="•"/>
            </a:pPr>
            <a:r>
              <a:rPr lang="en-US" altLang="ar-SA" sz="2400" b="1" dirty="0" smtClean="0"/>
              <a:t>Product is risky</a:t>
            </a:r>
          </a:p>
          <a:p>
            <a:pPr>
              <a:lnSpc>
                <a:spcPct val="80000"/>
              </a:lnSpc>
              <a:buSzPct val="55000"/>
              <a:buFontTx/>
              <a:buChar char="•"/>
            </a:pPr>
            <a:r>
              <a:rPr lang="en-US" altLang="ar-SA" sz="2400" b="1" dirty="0" smtClean="0"/>
              <a:t>Product is purchased infrequently</a:t>
            </a:r>
          </a:p>
          <a:p>
            <a:pPr>
              <a:lnSpc>
                <a:spcPct val="80000"/>
              </a:lnSpc>
              <a:buSzPct val="55000"/>
              <a:buFontTx/>
              <a:buChar char="•"/>
            </a:pPr>
            <a:r>
              <a:rPr lang="en-US" altLang="ar-SA" sz="2400" b="1" dirty="0" smtClean="0"/>
              <a:t>Product is highly self-expressive</a:t>
            </a:r>
            <a:endParaRPr lang="en-US" altLang="ar-SA" sz="2400" b="1" dirty="0"/>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26</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505501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18846" y="434653"/>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21587" y="1577897"/>
            <a:ext cx="7580313" cy="4114800"/>
          </a:xfrm>
          <a:prstGeom prst="rect">
            <a:avLst/>
          </a:prstGeom>
          <a:ln>
            <a:solidFill>
              <a:schemeClr val="accent1">
                <a:lumMod val="75000"/>
              </a:schemeClr>
            </a:solid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rPr>
              <a:t>Dissonance-reducing buying behavior </a:t>
            </a:r>
            <a:r>
              <a:rPr lang="en-US" altLang="ar-SA" b="1" dirty="0" smtClean="0"/>
              <a:t>occurs when consumers are highly involved with an expensive, infrequent, or risky purchase, but see little difference among brands</a:t>
            </a:r>
          </a:p>
          <a:p>
            <a:pPr>
              <a:buSzPct val="55000"/>
              <a:buFontTx/>
              <a:buNone/>
            </a:pPr>
            <a:endParaRPr lang="en-US" altLang="ar-SA" b="1" dirty="0" smtClean="0"/>
          </a:p>
          <a:p>
            <a:pPr>
              <a:buSzPct val="55000"/>
              <a:buFontTx/>
              <a:buNone/>
            </a:pPr>
            <a:endParaRPr lang="en-US" altLang="ar-SA" b="1" dirty="0" smtClean="0"/>
          </a:p>
          <a:p>
            <a:pPr>
              <a:buSzPct val="55000"/>
              <a:buFontTx/>
              <a:buNone/>
            </a:pPr>
            <a:r>
              <a:rPr lang="en-US" altLang="ar-SA" b="1" dirty="0" smtClean="0">
                <a:solidFill>
                  <a:srgbClr val="FF0000"/>
                </a:solidFill>
              </a:rPr>
              <a:t>Post-purchase dissonance</a:t>
            </a:r>
            <a:r>
              <a:rPr lang="en-US" altLang="ar-SA" b="1" i="1" dirty="0" smtClean="0">
                <a:solidFill>
                  <a:srgbClr val="FF0000"/>
                </a:solidFill>
              </a:rPr>
              <a:t> </a:t>
            </a:r>
            <a:r>
              <a:rPr lang="en-US" altLang="ar-SA" b="1" dirty="0" smtClean="0"/>
              <a:t>occurs when the consumer notices certain disadvantages of the product purchased or hears favorable things about a product not purchased</a:t>
            </a:r>
            <a:endParaRPr lang="en-US" altLang="ar-SA" sz="2000" b="1" dirty="0"/>
          </a:p>
        </p:txBody>
      </p:sp>
      <p:sp>
        <p:nvSpPr>
          <p:cNvPr id="9" name="Slide Number Placeholder 8"/>
          <p:cNvSpPr>
            <a:spLocks noGrp="1"/>
          </p:cNvSpPr>
          <p:nvPr>
            <p:ph type="sldNum" sz="quarter" idx="12"/>
          </p:nvPr>
        </p:nvSpPr>
        <p:spPr>
          <a:xfrm>
            <a:off x="10720552" y="6356350"/>
            <a:ext cx="63324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27</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010761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08335" y="476351"/>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516567" y="1582816"/>
            <a:ext cx="8809462" cy="4114800"/>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rPr>
              <a:t>Habitual buying behavior</a:t>
            </a:r>
            <a:r>
              <a:rPr lang="en-US" altLang="ar-SA" b="1" i="1" dirty="0" smtClean="0">
                <a:solidFill>
                  <a:srgbClr val="FF0000"/>
                </a:solidFill>
              </a:rPr>
              <a:t> </a:t>
            </a:r>
            <a:r>
              <a:rPr lang="en-US" altLang="ar-SA" b="1" dirty="0" smtClean="0"/>
              <a:t>occurs when consumers have low involvement and there is little significant brand difference</a:t>
            </a:r>
          </a:p>
          <a:p>
            <a:pPr>
              <a:buSzPct val="55000"/>
              <a:buFontTx/>
              <a:buNone/>
            </a:pPr>
            <a:endParaRPr lang="en-US" altLang="ar-SA" b="1" dirty="0" smtClean="0"/>
          </a:p>
          <a:p>
            <a:pPr>
              <a:buSzPct val="55000"/>
              <a:buFontTx/>
              <a:buNone/>
            </a:pPr>
            <a:r>
              <a:rPr lang="en-US" altLang="ar-SA" b="1" dirty="0" smtClean="0">
                <a:solidFill>
                  <a:srgbClr val="FF0000"/>
                </a:solidFill>
              </a:rPr>
              <a:t>Variety-seeking buying behavior</a:t>
            </a:r>
            <a:r>
              <a:rPr lang="en-US" altLang="ar-SA" b="1" i="1" dirty="0" smtClean="0">
                <a:solidFill>
                  <a:srgbClr val="FF0000"/>
                </a:solidFill>
              </a:rPr>
              <a:t> </a:t>
            </a:r>
            <a:r>
              <a:rPr lang="en-US" altLang="ar-SA" b="1" dirty="0" smtClean="0"/>
              <a:t>occurs when consumers have low involvement and there are significant brand differences</a:t>
            </a:r>
            <a:endParaRPr lang="en-US" altLang="ar-SA" b="1" dirty="0"/>
          </a:p>
        </p:txBody>
      </p:sp>
      <p:sp>
        <p:nvSpPr>
          <p:cNvPr id="9" name="Slide Number Placeholder 8"/>
          <p:cNvSpPr>
            <a:spLocks noGrp="1"/>
          </p:cNvSpPr>
          <p:nvPr>
            <p:ph type="sldNum" sz="quarter" idx="12"/>
          </p:nvPr>
        </p:nvSpPr>
        <p:spPr>
          <a:xfrm>
            <a:off x="10836166" y="6356350"/>
            <a:ext cx="51763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28</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6334584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54317" y="1468869"/>
            <a:ext cx="7115327" cy="405957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SzPct val="55000"/>
              <a:buFont typeface="Arial" panose="020B0604020202020204" pitchFamily="34" charset="0"/>
              <a:buNone/>
            </a:pPr>
            <a:r>
              <a:rPr lang="en-US" altLang="ar-SA" sz="3200" b="1" dirty="0" smtClean="0">
                <a:solidFill>
                  <a:srgbClr val="FF0000"/>
                </a:solidFill>
              </a:rPr>
              <a:t>Five stages in the buyer decision process</a:t>
            </a:r>
          </a:p>
          <a:p>
            <a:pPr marL="533400" indent="-533400">
              <a:buSzPct val="55000"/>
              <a:buFontTx/>
              <a:buAutoNum type="arabicPeriod"/>
            </a:pPr>
            <a:r>
              <a:rPr lang="en-US" altLang="ar-SA" sz="3200" b="1" dirty="0" smtClean="0"/>
              <a:t>Need recognition</a:t>
            </a:r>
          </a:p>
          <a:p>
            <a:pPr marL="533400" indent="-533400">
              <a:buSzPct val="55000"/>
              <a:buFontTx/>
              <a:buAutoNum type="arabicPeriod"/>
            </a:pPr>
            <a:r>
              <a:rPr lang="en-US" altLang="ar-SA" sz="3200" b="1" dirty="0" smtClean="0"/>
              <a:t>Information search</a:t>
            </a:r>
          </a:p>
          <a:p>
            <a:pPr marL="533400" indent="-533400">
              <a:buSzPct val="55000"/>
              <a:buFontTx/>
              <a:buAutoNum type="arabicPeriod"/>
            </a:pPr>
            <a:r>
              <a:rPr lang="en-US" altLang="ar-SA" sz="3200" b="1" dirty="0" smtClean="0"/>
              <a:t>Evaluation of alternatives</a:t>
            </a:r>
          </a:p>
          <a:p>
            <a:pPr marL="533400" indent="-533400">
              <a:buSzPct val="55000"/>
              <a:buFontTx/>
              <a:buAutoNum type="arabicPeriod"/>
            </a:pPr>
            <a:r>
              <a:rPr lang="en-US" altLang="ar-SA" sz="3200" b="1" dirty="0" smtClean="0"/>
              <a:t>Purchase decision</a:t>
            </a:r>
          </a:p>
          <a:p>
            <a:pPr marL="533400" indent="-533400">
              <a:buSzPct val="55000"/>
              <a:buFontTx/>
              <a:buAutoNum type="arabicPeriod"/>
            </a:pPr>
            <a:r>
              <a:rPr lang="en-US" altLang="ar-SA" sz="3200" b="1" dirty="0" smtClean="0"/>
              <a:t>Post-purchase behavior</a:t>
            </a:r>
            <a:endParaRPr lang="en-US" altLang="ar-SA" sz="3200" b="1" dirty="0"/>
          </a:p>
        </p:txBody>
      </p:sp>
      <p:sp>
        <p:nvSpPr>
          <p:cNvPr id="9" name="Slide Number Placeholder 8"/>
          <p:cNvSpPr>
            <a:spLocks noGrp="1"/>
          </p:cNvSpPr>
          <p:nvPr>
            <p:ph type="sldNum" sz="quarter" idx="12"/>
          </p:nvPr>
        </p:nvSpPr>
        <p:spPr>
          <a:xfrm>
            <a:off x="10794124" y="6356350"/>
            <a:ext cx="559676"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29</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26139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11289" y="28188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129176" y="2440069"/>
            <a:ext cx="7025333" cy="2965686"/>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Need recognition</a:t>
            </a:r>
            <a:r>
              <a:rPr lang="en-US" altLang="ar-SA" sz="3200" dirty="0" smtClean="0">
                <a:solidFill>
                  <a:srgbClr val="FF0000"/>
                </a:solidFill>
              </a:rPr>
              <a:t> </a:t>
            </a:r>
            <a:r>
              <a:rPr lang="en-US" altLang="ar-SA" b="1" dirty="0" smtClean="0"/>
              <a:t>occurs when the buyer recognizes a problem or need triggered by:</a:t>
            </a:r>
          </a:p>
          <a:p>
            <a:pPr>
              <a:buSzPct val="55000"/>
              <a:buFontTx/>
              <a:buChar char="•"/>
            </a:pPr>
            <a:r>
              <a:rPr lang="en-US" altLang="ar-SA" b="1" dirty="0" smtClean="0"/>
              <a:t>Internal stimuli</a:t>
            </a:r>
          </a:p>
          <a:p>
            <a:pPr>
              <a:buSzPct val="55000"/>
              <a:buFontTx/>
              <a:buChar char="•"/>
            </a:pPr>
            <a:r>
              <a:rPr lang="en-US" altLang="ar-SA" b="1" dirty="0" smtClean="0"/>
              <a:t>External stimuli</a:t>
            </a:r>
          </a:p>
          <a:p>
            <a:pPr>
              <a:buSzPct val="55000"/>
              <a:buFontTx/>
              <a:buNone/>
            </a:pPr>
            <a:endParaRPr lang="en-US" altLang="ar-SA" dirty="0"/>
          </a:p>
        </p:txBody>
      </p:sp>
      <p:sp>
        <p:nvSpPr>
          <p:cNvPr id="12" name="Rectangle 11"/>
          <p:cNvSpPr/>
          <p:nvPr/>
        </p:nvSpPr>
        <p:spPr>
          <a:xfrm>
            <a:off x="3629562" y="1554625"/>
            <a:ext cx="3762340" cy="59504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Need Recognition</a:t>
            </a:r>
          </a:p>
        </p:txBody>
      </p:sp>
      <p:sp>
        <p:nvSpPr>
          <p:cNvPr id="9" name="Slide Number Placeholder 8"/>
          <p:cNvSpPr>
            <a:spLocks noGrp="1"/>
          </p:cNvSpPr>
          <p:nvPr>
            <p:ph type="sldNum" sz="quarter" idx="12"/>
          </p:nvPr>
        </p:nvSpPr>
        <p:spPr>
          <a:xfrm>
            <a:off x="10794124" y="6356350"/>
            <a:ext cx="559676"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30</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6927833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804192" y="2113458"/>
            <a:ext cx="8117573" cy="327780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Information search </a:t>
            </a:r>
            <a:r>
              <a:rPr lang="en-US" altLang="ar-SA" b="1" dirty="0" smtClean="0"/>
              <a:t>is the amount of information needed in the buying process and depends on the strength of the drive, the amount of information you start with, the ease of obtaining the information, the value placed on the additional information, and the satisfaction from searching</a:t>
            </a:r>
          </a:p>
          <a:p>
            <a:pPr>
              <a:buSzPct val="55000"/>
              <a:buFontTx/>
              <a:buNone/>
            </a:pPr>
            <a:endParaRPr lang="en-US" altLang="ar-SA" dirty="0" smtClean="0"/>
          </a:p>
          <a:p>
            <a:pPr>
              <a:buSzPct val="55000"/>
              <a:buFontTx/>
              <a:buNone/>
            </a:pPr>
            <a:endParaRPr lang="en-US" altLang="ar-SA" dirty="0"/>
          </a:p>
        </p:txBody>
      </p:sp>
      <p:sp>
        <p:nvSpPr>
          <p:cNvPr id="12" name="Rectangle 11"/>
          <p:cNvSpPr/>
          <p:nvPr/>
        </p:nvSpPr>
        <p:spPr>
          <a:xfrm>
            <a:off x="3496284" y="1439529"/>
            <a:ext cx="3895618"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Information Search</a:t>
            </a:r>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31</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3861530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96751"/>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739589" y="2017713"/>
            <a:ext cx="8474927" cy="3033789"/>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u="sng" dirty="0" smtClean="0">
                <a:solidFill>
                  <a:srgbClr val="FF0000"/>
                </a:solidFill>
              </a:rPr>
              <a:t>Sources of information:</a:t>
            </a:r>
          </a:p>
          <a:p>
            <a:pPr>
              <a:buSzPct val="55000"/>
              <a:buFontTx/>
              <a:buNone/>
            </a:pPr>
            <a:r>
              <a:rPr lang="en-US" altLang="ar-SA" sz="2400" b="1" dirty="0" smtClean="0"/>
              <a:t>Personal sources—</a:t>
            </a:r>
            <a:r>
              <a:rPr lang="en-US" altLang="ar-SA" sz="2400" dirty="0" smtClean="0"/>
              <a:t>family and friends</a:t>
            </a:r>
          </a:p>
          <a:p>
            <a:pPr>
              <a:buSzPct val="55000"/>
              <a:buFontTx/>
              <a:buNone/>
            </a:pPr>
            <a:r>
              <a:rPr lang="en-US" altLang="ar-SA" sz="2400" b="1" dirty="0" smtClean="0"/>
              <a:t>Commercial sources—</a:t>
            </a:r>
            <a:r>
              <a:rPr lang="en-US" altLang="ar-SA" sz="2400" dirty="0" smtClean="0"/>
              <a:t>advertising, Internet</a:t>
            </a:r>
          </a:p>
          <a:p>
            <a:pPr>
              <a:buSzPct val="55000"/>
              <a:buFontTx/>
              <a:buNone/>
            </a:pPr>
            <a:r>
              <a:rPr lang="en-US" altLang="ar-SA" sz="2400" b="1" dirty="0" smtClean="0"/>
              <a:t>Public sources—</a:t>
            </a:r>
            <a:r>
              <a:rPr lang="en-US" altLang="ar-SA" sz="2400" dirty="0" smtClean="0"/>
              <a:t>mass media, consumer organizations</a:t>
            </a:r>
          </a:p>
          <a:p>
            <a:pPr>
              <a:buSzPct val="55000"/>
              <a:buFontTx/>
              <a:buNone/>
            </a:pPr>
            <a:r>
              <a:rPr lang="en-US" altLang="ar-SA" sz="2400" b="1" dirty="0" smtClean="0"/>
              <a:t>Experiential sources—</a:t>
            </a:r>
            <a:r>
              <a:rPr lang="en-US" altLang="ar-SA" sz="2400" dirty="0" smtClean="0"/>
              <a:t>handling, examining, using the product</a:t>
            </a:r>
            <a:endParaRPr lang="en-US" altLang="ar-SA" sz="2400" dirty="0"/>
          </a:p>
        </p:txBody>
      </p:sp>
      <p:sp>
        <p:nvSpPr>
          <p:cNvPr id="12" name="Rectangle 11"/>
          <p:cNvSpPr/>
          <p:nvPr/>
        </p:nvSpPr>
        <p:spPr>
          <a:xfrm>
            <a:off x="3401123" y="1363901"/>
            <a:ext cx="3884404"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Information Search</a:t>
            </a:r>
          </a:p>
        </p:txBody>
      </p:sp>
      <p:sp>
        <p:nvSpPr>
          <p:cNvPr id="9" name="Slide Number Placeholder 8"/>
          <p:cNvSpPr>
            <a:spLocks noGrp="1"/>
          </p:cNvSpPr>
          <p:nvPr>
            <p:ph type="sldNum" sz="quarter" idx="12"/>
          </p:nvPr>
        </p:nvSpPr>
        <p:spPr>
          <a:xfrm>
            <a:off x="10646978" y="6356350"/>
            <a:ext cx="706821"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32</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826365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61625" y="2204822"/>
            <a:ext cx="7463440" cy="3287208"/>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Evaluation </a:t>
            </a:r>
            <a:r>
              <a:rPr lang="en-US" altLang="ar-SA" b="1" dirty="0" smtClean="0"/>
              <a:t>of alternatives is how the consumer processes information to arrive at brand choices</a:t>
            </a:r>
            <a:endParaRPr lang="en-US" altLang="ar-SA" b="1" dirty="0"/>
          </a:p>
        </p:txBody>
      </p:sp>
      <p:sp>
        <p:nvSpPr>
          <p:cNvPr id="12" name="Rectangle 11"/>
          <p:cNvSpPr/>
          <p:nvPr/>
        </p:nvSpPr>
        <p:spPr>
          <a:xfrm>
            <a:off x="3035573" y="1373849"/>
            <a:ext cx="5187639"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Evaluation of Alternatives</a:t>
            </a:r>
          </a:p>
        </p:txBody>
      </p:sp>
      <p:sp>
        <p:nvSpPr>
          <p:cNvPr id="9" name="Slide Number Placeholder 8"/>
          <p:cNvSpPr>
            <a:spLocks noGrp="1"/>
          </p:cNvSpPr>
          <p:nvPr>
            <p:ph type="sldNum" sz="quarter" idx="12"/>
          </p:nvPr>
        </p:nvSpPr>
        <p:spPr>
          <a:xfrm>
            <a:off x="10594428" y="6356350"/>
            <a:ext cx="75937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33</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3200147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469644"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95029" y="2170226"/>
            <a:ext cx="7047571" cy="346737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The purchase decision </a:t>
            </a:r>
            <a:r>
              <a:rPr lang="en-US" altLang="ar-SA" b="1" dirty="0" smtClean="0"/>
              <a:t>is the act by the consumer to buy the most preferred brand</a:t>
            </a:r>
          </a:p>
          <a:p>
            <a:pPr>
              <a:buSzPct val="55000"/>
              <a:buFontTx/>
              <a:buNone/>
            </a:pPr>
            <a:endParaRPr lang="en-US" altLang="ar-SA" b="1" dirty="0" smtClean="0"/>
          </a:p>
          <a:p>
            <a:pPr>
              <a:buSzPct val="55000"/>
              <a:buFontTx/>
              <a:buNone/>
            </a:pPr>
            <a:r>
              <a:rPr lang="en-US" altLang="ar-SA" b="1" dirty="0" smtClean="0"/>
              <a:t>The purchase decision can be affected by: </a:t>
            </a:r>
          </a:p>
          <a:p>
            <a:pPr>
              <a:buSzPct val="55000"/>
              <a:buFontTx/>
              <a:buChar char="•"/>
            </a:pPr>
            <a:r>
              <a:rPr lang="en-US" altLang="ar-SA" b="1" dirty="0" smtClean="0"/>
              <a:t>Attitudes of others</a:t>
            </a:r>
          </a:p>
          <a:p>
            <a:pPr>
              <a:buSzPct val="55000"/>
              <a:buFontTx/>
              <a:buChar char="•"/>
            </a:pPr>
            <a:r>
              <a:rPr lang="en-US" altLang="ar-SA" b="1" dirty="0" smtClean="0"/>
              <a:t>Unexpected situational factors</a:t>
            </a:r>
            <a:endParaRPr lang="en-US" altLang="ar-SA" b="1" dirty="0"/>
          </a:p>
        </p:txBody>
      </p:sp>
      <p:sp>
        <p:nvSpPr>
          <p:cNvPr id="12" name="Rectangle 11"/>
          <p:cNvSpPr/>
          <p:nvPr/>
        </p:nvSpPr>
        <p:spPr>
          <a:xfrm>
            <a:off x="3695239" y="1429122"/>
            <a:ext cx="3647153"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Purchase Decision</a:t>
            </a:r>
          </a:p>
        </p:txBody>
      </p:sp>
      <p:sp>
        <p:nvSpPr>
          <p:cNvPr id="9" name="Slide Number Placeholder 8"/>
          <p:cNvSpPr>
            <a:spLocks noGrp="1"/>
          </p:cNvSpPr>
          <p:nvPr>
            <p:ph type="sldNum" sz="quarter" idx="12"/>
          </p:nvPr>
        </p:nvSpPr>
        <p:spPr>
          <a:xfrm>
            <a:off x="10604938" y="6356350"/>
            <a:ext cx="74886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34</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11637733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07448" y="2017593"/>
            <a:ext cx="7556662" cy="3524138"/>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solidFill>
                  <a:srgbClr val="FF0000"/>
                </a:solidFill>
              </a:rPr>
              <a:t>The post-purchase decision </a:t>
            </a:r>
            <a:r>
              <a:rPr lang="en-US" altLang="ar-SA" b="1" dirty="0" smtClean="0"/>
              <a:t>is the satisfaction or dissatisfaction the consumer feels about the purchase</a:t>
            </a:r>
          </a:p>
          <a:p>
            <a:pPr>
              <a:buSzPct val="55000"/>
              <a:buFontTx/>
              <a:buNone/>
            </a:pPr>
            <a:r>
              <a:rPr lang="en-US" altLang="ar-SA" b="1" dirty="0" smtClean="0">
                <a:solidFill>
                  <a:srgbClr val="FF0000"/>
                </a:solidFill>
              </a:rPr>
              <a:t>Relationship between:</a:t>
            </a:r>
          </a:p>
          <a:p>
            <a:pPr>
              <a:buSzPct val="55000"/>
              <a:buFontTx/>
              <a:buChar char="•"/>
            </a:pPr>
            <a:r>
              <a:rPr lang="en-US" altLang="ar-SA" b="1" dirty="0" smtClean="0"/>
              <a:t>Consumer’s expectations</a:t>
            </a:r>
          </a:p>
          <a:p>
            <a:pPr>
              <a:buSzPct val="55000"/>
              <a:buFontTx/>
              <a:buChar char="•"/>
            </a:pPr>
            <a:r>
              <a:rPr lang="en-US" altLang="ar-SA" b="1" dirty="0" smtClean="0"/>
              <a:t>Product’s perceived performance</a:t>
            </a:r>
            <a:endParaRPr lang="en-US" altLang="ar-SA" b="1" dirty="0"/>
          </a:p>
        </p:txBody>
      </p:sp>
      <p:sp>
        <p:nvSpPr>
          <p:cNvPr id="12" name="Rectangle 11"/>
          <p:cNvSpPr/>
          <p:nvPr/>
        </p:nvSpPr>
        <p:spPr>
          <a:xfrm>
            <a:off x="3339069" y="1363901"/>
            <a:ext cx="4589718"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Post-Purchase Decision</a:t>
            </a:r>
          </a:p>
        </p:txBody>
      </p:sp>
      <p:sp>
        <p:nvSpPr>
          <p:cNvPr id="9" name="Slide Number Placeholder 8"/>
          <p:cNvSpPr>
            <a:spLocks noGrp="1"/>
          </p:cNvSpPr>
          <p:nvPr>
            <p:ph type="sldNum" sz="quarter" idx="12"/>
          </p:nvPr>
        </p:nvSpPr>
        <p:spPr>
          <a:xfrm>
            <a:off x="10436772" y="6356350"/>
            <a:ext cx="91702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35</a:t>
            </a:fld>
            <a:endParaRPr lang="en-US" sz="1800" b="1">
              <a:solidFill>
                <a:schemeClr val="tx1"/>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4"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2203817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1996966" y="2040016"/>
            <a:ext cx="7171485" cy="3498936"/>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t>The larger the gap between expectation and performance, the greater the consumer’s dissatisfaction</a:t>
            </a:r>
          </a:p>
          <a:p>
            <a:pPr>
              <a:buSzPct val="55000"/>
              <a:buFontTx/>
              <a:buNone/>
            </a:pPr>
            <a:endParaRPr lang="en-US" altLang="ar-SA" b="1" dirty="0" smtClean="0"/>
          </a:p>
        </p:txBody>
      </p:sp>
      <p:sp>
        <p:nvSpPr>
          <p:cNvPr id="11" name="Rectangle 10"/>
          <p:cNvSpPr/>
          <p:nvPr/>
        </p:nvSpPr>
        <p:spPr>
          <a:xfrm>
            <a:off x="3165521" y="1336244"/>
            <a:ext cx="4589718"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Post-Purchase Decision</a:t>
            </a:r>
          </a:p>
        </p:txBody>
      </p:sp>
      <p:sp>
        <p:nvSpPr>
          <p:cNvPr id="9" name="Slide Number Placeholder 8"/>
          <p:cNvSpPr>
            <a:spLocks noGrp="1"/>
          </p:cNvSpPr>
          <p:nvPr>
            <p:ph type="sldNum" sz="quarter" idx="12"/>
          </p:nvPr>
        </p:nvSpPr>
        <p:spPr>
          <a:xfrm>
            <a:off x="10657490" y="6356350"/>
            <a:ext cx="696310"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36</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5669801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1590650" y="2360253"/>
            <a:ext cx="8677957" cy="3266525"/>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b="1" smtClean="0"/>
          </a:p>
          <a:p>
            <a:pPr>
              <a:buSzPct val="55000"/>
              <a:buFontTx/>
              <a:buNone/>
            </a:pPr>
            <a:r>
              <a:rPr lang="en-US" altLang="ar-SA" b="1" smtClean="0"/>
              <a:t>Customer satisfaction is a key to building profitable relationships with consumers—to keeping and growing consumers and reaping their customer lifetime value</a:t>
            </a:r>
            <a:endParaRPr lang="en-US" altLang="ar-SA" b="1" dirty="0"/>
          </a:p>
        </p:txBody>
      </p:sp>
      <p:sp>
        <p:nvSpPr>
          <p:cNvPr id="11" name="Text Box 9"/>
          <p:cNvSpPr txBox="1">
            <a:spLocks noChangeArrowheads="1"/>
          </p:cNvSpPr>
          <p:nvPr/>
        </p:nvSpPr>
        <p:spPr bwMode="auto">
          <a:xfrm>
            <a:off x="2440788" y="1458756"/>
            <a:ext cx="6346902" cy="713677"/>
          </a:xfrm>
          <a:prstGeom prst="rect">
            <a:avLst/>
          </a:prstGeom>
          <a:solidFill>
            <a:schemeClr val="accent1">
              <a:lumMod val="60000"/>
              <a:lumOff val="40000"/>
            </a:schemeClr>
          </a:solidFill>
          <a:ln>
            <a:solidFill>
              <a:schemeClr val="accent1">
                <a:lumMod val="75000"/>
              </a:schemeClr>
            </a:solidFill>
          </a:ln>
          <a:extLst/>
        </p:spPr>
        <p:txBody>
          <a:bodyPr vert="horz" lIns="91440" tIns="45720" rIns="91440" bIns="45720" rtlCol="0" anchor="ctr">
            <a:normAutofit/>
          </a:bodyPr>
          <a:lstStyle>
            <a:lvl1pPr algn="ctr">
              <a:lnSpc>
                <a:spcPct val="90000"/>
              </a:lnSpc>
              <a:spcBef>
                <a:spcPct val="0"/>
              </a:spcBef>
              <a:buNone/>
              <a:defRPr sz="3200" b="1">
                <a:latin typeface="Aharoni" panose="02010803020104030203" pitchFamily="2" charset="-79"/>
                <a:ea typeface="+mj-ea"/>
                <a:cs typeface="Aharoni" panose="02010803020104030203" pitchFamily="2" charset="-79"/>
              </a:defRPr>
            </a:lvl1pPr>
          </a:lstStyle>
          <a:p>
            <a:r>
              <a:rPr lang="en-US" altLang="ar-SA" dirty="0"/>
              <a:t>Post-Purchase Decision</a:t>
            </a:r>
          </a:p>
        </p:txBody>
      </p:sp>
      <p:sp>
        <p:nvSpPr>
          <p:cNvPr id="9" name="Slide Number Placeholder 8"/>
          <p:cNvSpPr>
            <a:spLocks noGrp="1"/>
          </p:cNvSpPr>
          <p:nvPr>
            <p:ph type="sldNum" sz="quarter" idx="12"/>
          </p:nvPr>
        </p:nvSpPr>
        <p:spPr>
          <a:xfrm>
            <a:off x="10731062" y="6356350"/>
            <a:ext cx="62273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37</a:t>
            </a:fld>
            <a:endParaRPr lang="en-US" sz="1800" b="1">
              <a:solidFill>
                <a:schemeClr val="tx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70343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425065" cy="1610200"/>
          </a:xfrm>
          <a:prstGeom prst="rect">
            <a:avLst/>
          </a:prstGeom>
        </p:spPr>
      </p:pic>
      <p:sp>
        <p:nvSpPr>
          <p:cNvPr id="7" name="TextBox 6"/>
          <p:cNvSpPr txBox="1"/>
          <p:nvPr/>
        </p:nvSpPr>
        <p:spPr>
          <a:xfrm>
            <a:off x="2364828" y="476351"/>
            <a:ext cx="6926317"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 for New Products</a:t>
            </a:r>
          </a:p>
        </p:txBody>
      </p:sp>
      <p:sp>
        <p:nvSpPr>
          <p:cNvPr id="8" name="TextBox 7"/>
          <p:cNvSpPr txBox="1"/>
          <p:nvPr/>
        </p:nvSpPr>
        <p:spPr>
          <a:xfrm>
            <a:off x="113020" y="28188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2396633" y="1664939"/>
            <a:ext cx="6894512" cy="4114800"/>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SzPct val="55000"/>
              <a:buFont typeface="Arial" panose="020B0604020202020204" pitchFamily="34" charset="0"/>
              <a:buNone/>
            </a:pPr>
            <a:r>
              <a:rPr lang="en-US" altLang="ar-SA" b="1" dirty="0" smtClean="0">
                <a:solidFill>
                  <a:srgbClr val="FF0000"/>
                </a:solidFill>
                <a:latin typeface="Times New Roman" panose="02020603050405020304" pitchFamily="18" charset="0"/>
              </a:rPr>
              <a:t>Stages in the Adoption Process</a:t>
            </a:r>
          </a:p>
          <a:p>
            <a:pPr marL="533400" indent="-533400" algn="ctr">
              <a:buSzPct val="55000"/>
              <a:buFont typeface="Arial" panose="020B0604020202020204" pitchFamily="34" charset="0"/>
              <a:buNone/>
            </a:pPr>
            <a:endParaRPr lang="en-US" altLang="ar-SA" b="1" dirty="0" smtClean="0">
              <a:latin typeface="Times New Roman" panose="02020603050405020304" pitchFamily="18" charset="0"/>
            </a:endParaRPr>
          </a:p>
          <a:p>
            <a:pPr marL="533400" indent="-533400">
              <a:buSzPct val="55000"/>
              <a:buFontTx/>
              <a:buAutoNum type="arabicPeriod"/>
            </a:pPr>
            <a:r>
              <a:rPr lang="en-US" altLang="ar-SA" b="1" dirty="0" smtClean="0"/>
              <a:t>Awareness </a:t>
            </a:r>
          </a:p>
          <a:p>
            <a:pPr marL="533400" indent="-533400">
              <a:buSzPct val="55000"/>
              <a:buFontTx/>
              <a:buAutoNum type="arabicPeriod"/>
            </a:pPr>
            <a:r>
              <a:rPr lang="en-US" altLang="ar-SA" b="1" dirty="0" smtClean="0"/>
              <a:t>Interest</a:t>
            </a:r>
          </a:p>
          <a:p>
            <a:pPr marL="533400" indent="-533400">
              <a:buSzPct val="55000"/>
              <a:buFontTx/>
              <a:buAutoNum type="arabicPeriod"/>
            </a:pPr>
            <a:r>
              <a:rPr lang="en-US" altLang="ar-SA" b="1" dirty="0" smtClean="0"/>
              <a:t>Evaluation</a:t>
            </a:r>
          </a:p>
          <a:p>
            <a:pPr marL="533400" indent="-533400">
              <a:buSzPct val="55000"/>
              <a:buFontTx/>
              <a:buAutoNum type="arabicPeriod"/>
            </a:pPr>
            <a:r>
              <a:rPr lang="en-US" altLang="ar-SA" b="1" dirty="0" smtClean="0"/>
              <a:t>Trial</a:t>
            </a:r>
          </a:p>
          <a:p>
            <a:pPr marL="533400" indent="-533400">
              <a:buSzPct val="55000"/>
              <a:buFontTx/>
              <a:buAutoNum type="arabicPeriod"/>
            </a:pPr>
            <a:r>
              <a:rPr lang="en-US" altLang="ar-SA" b="1" dirty="0" smtClean="0"/>
              <a:t>Adoption</a:t>
            </a:r>
            <a:endParaRPr lang="en-US" altLang="ar-SA" b="1" dirty="0"/>
          </a:p>
        </p:txBody>
      </p:sp>
      <p:sp>
        <p:nvSpPr>
          <p:cNvPr id="9" name="Slide Number Placeholder 8"/>
          <p:cNvSpPr>
            <a:spLocks noGrp="1"/>
          </p:cNvSpPr>
          <p:nvPr>
            <p:ph type="sldNum" sz="quarter" idx="12"/>
          </p:nvPr>
        </p:nvSpPr>
        <p:spPr>
          <a:xfrm>
            <a:off x="10962290" y="6323587"/>
            <a:ext cx="87235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38</a:t>
            </a:fld>
            <a:endParaRPr lang="en-US" sz="18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5636725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4579" y="0"/>
            <a:ext cx="9469644" cy="1610200"/>
          </a:xfrm>
          <a:prstGeom prst="rect">
            <a:avLst/>
          </a:prstGeom>
        </p:spPr>
      </p:pic>
      <p:sp>
        <p:nvSpPr>
          <p:cNvPr id="7" name="TextBox 6"/>
          <p:cNvSpPr txBox="1"/>
          <p:nvPr/>
        </p:nvSpPr>
        <p:spPr>
          <a:xfrm>
            <a:off x="2561722" y="328046"/>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Consumer Behavior Across International Borders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2561722" y="1660874"/>
            <a:ext cx="6894512" cy="4114800"/>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rPr>
              <a:t>Differences can include:</a:t>
            </a:r>
          </a:p>
          <a:p>
            <a:pPr>
              <a:buSzPct val="55000"/>
              <a:buFontTx/>
              <a:buChar char="•"/>
            </a:pPr>
            <a:r>
              <a:rPr lang="en-US" altLang="ar-SA" b="1" dirty="0" smtClean="0"/>
              <a:t>Values</a:t>
            </a:r>
          </a:p>
          <a:p>
            <a:pPr>
              <a:buSzPct val="55000"/>
              <a:buFontTx/>
              <a:buChar char="•"/>
            </a:pPr>
            <a:r>
              <a:rPr lang="en-US" altLang="ar-SA" b="1" dirty="0" smtClean="0"/>
              <a:t>Attitudes</a:t>
            </a:r>
          </a:p>
          <a:p>
            <a:pPr>
              <a:buSzPct val="55000"/>
              <a:buFontTx/>
              <a:buChar char="•"/>
            </a:pPr>
            <a:r>
              <a:rPr lang="en-US" altLang="ar-SA" b="1" dirty="0" smtClean="0"/>
              <a:t>Behaviors</a:t>
            </a:r>
          </a:p>
          <a:p>
            <a:pPr>
              <a:buSzPct val="55000"/>
              <a:buFontTx/>
              <a:buChar char="•"/>
            </a:pPr>
            <a:endParaRPr lang="en-US" altLang="ar-SA" b="1" dirty="0" smtClean="0"/>
          </a:p>
          <a:p>
            <a:pPr>
              <a:buSzPct val="55000"/>
              <a:buFontTx/>
              <a:buNone/>
            </a:pPr>
            <a:r>
              <a:rPr lang="en-US" altLang="ar-SA" b="1" dirty="0" smtClean="0"/>
              <a:t>The question for marketers is whether to adapt or standardize the marketing </a:t>
            </a:r>
            <a:endParaRPr lang="en-US" altLang="ar-SA" b="1" dirty="0"/>
          </a:p>
        </p:txBody>
      </p:sp>
      <p:sp>
        <p:nvSpPr>
          <p:cNvPr id="9" name="Slide Number Placeholder 8"/>
          <p:cNvSpPr>
            <a:spLocks noGrp="1"/>
          </p:cNvSpPr>
          <p:nvPr>
            <p:ph type="sldNum" sz="quarter" idx="12"/>
          </p:nvPr>
        </p:nvSpPr>
        <p:spPr>
          <a:xfrm>
            <a:off x="10794124" y="6356350"/>
            <a:ext cx="559676"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39</a:t>
            </a:fld>
            <a:endParaRPr lang="en-US" sz="1800" b="1">
              <a:solidFill>
                <a:schemeClr val="tx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0127" y="0"/>
            <a:ext cx="2363620" cy="179413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6074" y="6008043"/>
            <a:ext cx="2457656" cy="670874"/>
          </a:xfrm>
          <a:prstGeom prst="rect">
            <a:avLst/>
          </a:prstGeom>
        </p:spPr>
      </p:pic>
    </p:spTree>
    <p:extLst>
      <p:ext uri="{BB962C8B-B14F-4D97-AF65-F5344CB8AC3E}">
        <p14:creationId xmlns:p14="http://schemas.microsoft.com/office/powerpoint/2010/main" val="2113589597"/>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1341</Words>
  <Application>Microsoft Office PowerPoint</Application>
  <PresentationFormat>Widescreen</PresentationFormat>
  <Paragraphs>344</Paragraphs>
  <Slides>39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Tajawal Medium</vt:lpstr>
      <vt:lpstr>Arial</vt:lpstr>
      <vt:lpstr>Calibri</vt:lpstr>
      <vt:lpstr>Aharoni</vt:lpstr>
      <vt:lpstr>Wingdings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ABUBAKR</cp:lastModifiedBy>
  <cp:revision>3</cp:revision>
  <dcterms:created xsi:type="dcterms:W3CDTF">2022-02-05T16:08:12Z</dcterms:created>
  <dcterms:modified xsi:type="dcterms:W3CDTF">2023-07-07T05:05:50Z</dcterms:modified>
</cp:coreProperties>
</file>