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ink/ink2.xml" ContentType="application/inkml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ink/ink1.xml" ContentType="application/inkml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8"/>
  </p:notesMasterIdLst>
  <p:sldIdLst>
    <p:sldId id="499" r:id="rId2"/>
    <p:sldId id="500" r:id="rId3"/>
    <p:sldId id="304" r:id="rId4"/>
    <p:sldId id="350" r:id="rId5"/>
    <p:sldId id="386" r:id="rId6"/>
    <p:sldId id="351" r:id="rId7"/>
    <p:sldId id="393" r:id="rId8"/>
    <p:sldId id="391" r:id="rId9"/>
    <p:sldId id="519" r:id="rId10"/>
    <p:sldId id="520" r:id="rId11"/>
    <p:sldId id="392" r:id="rId12"/>
    <p:sldId id="521" r:id="rId13"/>
    <p:sldId id="522" r:id="rId14"/>
    <p:sldId id="266" r:id="rId15"/>
    <p:sldId id="523" r:id="rId16"/>
    <p:sldId id="292" r:id="rId17"/>
    <p:sldId id="395" r:id="rId18"/>
    <p:sldId id="357" r:id="rId19"/>
    <p:sldId id="296" r:id="rId20"/>
    <p:sldId id="524" r:id="rId21"/>
    <p:sldId id="297" r:id="rId22"/>
    <p:sldId id="503" r:id="rId23"/>
    <p:sldId id="300" r:id="rId24"/>
    <p:sldId id="504" r:id="rId25"/>
    <p:sldId id="302" r:id="rId26"/>
    <p:sldId id="505" r:id="rId27"/>
    <p:sldId id="387" r:id="rId28"/>
    <p:sldId id="506" r:id="rId29"/>
    <p:sldId id="306" r:id="rId30"/>
    <p:sldId id="507" r:id="rId31"/>
    <p:sldId id="284" r:id="rId32"/>
    <p:sldId id="525" r:id="rId33"/>
    <p:sldId id="309" r:id="rId34"/>
    <p:sldId id="508" r:id="rId35"/>
    <p:sldId id="312" r:id="rId36"/>
    <p:sldId id="313" r:id="rId37"/>
    <p:sldId id="283" r:id="rId38"/>
    <p:sldId id="344" r:id="rId39"/>
    <p:sldId id="509" r:id="rId40"/>
    <p:sldId id="315" r:id="rId41"/>
    <p:sldId id="510" r:id="rId42"/>
    <p:sldId id="371" r:id="rId43"/>
    <p:sldId id="372" r:id="rId44"/>
    <p:sldId id="511" r:id="rId45"/>
    <p:sldId id="526" r:id="rId46"/>
    <p:sldId id="512" r:id="rId47"/>
    <p:sldId id="513" r:id="rId48"/>
    <p:sldId id="514" r:id="rId49"/>
    <p:sldId id="379" r:id="rId50"/>
    <p:sldId id="515" r:id="rId51"/>
    <p:sldId id="516" r:id="rId52"/>
    <p:sldId id="381" r:id="rId53"/>
    <p:sldId id="517" r:id="rId54"/>
    <p:sldId id="383" r:id="rId55"/>
    <p:sldId id="384" r:id="rId56"/>
    <p:sldId id="303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9"/>
            <p14:sldId id="500"/>
            <p14:sldId id="304"/>
            <p14:sldId id="350"/>
            <p14:sldId id="386"/>
            <p14:sldId id="351"/>
            <p14:sldId id="393"/>
            <p14:sldId id="391"/>
            <p14:sldId id="519"/>
            <p14:sldId id="520"/>
            <p14:sldId id="392"/>
            <p14:sldId id="521"/>
            <p14:sldId id="522"/>
            <p14:sldId id="266"/>
            <p14:sldId id="523"/>
            <p14:sldId id="292"/>
            <p14:sldId id="395"/>
            <p14:sldId id="357"/>
            <p14:sldId id="296"/>
            <p14:sldId id="524"/>
            <p14:sldId id="297"/>
            <p14:sldId id="503"/>
            <p14:sldId id="300"/>
            <p14:sldId id="504"/>
            <p14:sldId id="302"/>
            <p14:sldId id="505"/>
            <p14:sldId id="387"/>
            <p14:sldId id="506"/>
            <p14:sldId id="306"/>
            <p14:sldId id="507"/>
            <p14:sldId id="284"/>
            <p14:sldId id="525"/>
            <p14:sldId id="309"/>
            <p14:sldId id="508"/>
            <p14:sldId id="312"/>
            <p14:sldId id="313"/>
            <p14:sldId id="283"/>
            <p14:sldId id="344"/>
            <p14:sldId id="509"/>
            <p14:sldId id="315"/>
            <p14:sldId id="510"/>
            <p14:sldId id="371"/>
            <p14:sldId id="372"/>
            <p14:sldId id="511"/>
            <p14:sldId id="526"/>
            <p14:sldId id="512"/>
            <p14:sldId id="513"/>
            <p14:sldId id="514"/>
            <p14:sldId id="379"/>
            <p14:sldId id="515"/>
            <p14:sldId id="516"/>
            <p14:sldId id="381"/>
            <p14:sldId id="517"/>
            <p14:sldId id="383"/>
            <p14:sldId id="384"/>
            <p14:sldId id="30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3E5F"/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72"/>
    <p:restoredTop sz="93720" autoAdjust="0"/>
  </p:normalViewPr>
  <p:slideViewPr>
    <p:cSldViewPr snapToGrid="0">
      <p:cViewPr varScale="1">
        <p:scale>
          <a:sx n="101" d="100"/>
          <a:sy n="101" d="100"/>
        </p:scale>
        <p:origin x="5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0F7F36-B18A-4893-80CB-C5DA1C692E45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675FDC-F7D7-4A51-9C47-FD9CCCAB512F}">
      <dgm:prSet/>
      <dgm:spPr/>
      <dgm:t>
        <a:bodyPr/>
        <a:lstStyle/>
        <a:p>
          <a:r>
            <a:rPr lang="en-US" altLang="ar-JO" dirty="0"/>
            <a:t>Describe the process of conducting an idea assessment.</a:t>
          </a:r>
        </a:p>
        <a:p>
          <a:endParaRPr lang="en-US" dirty="0"/>
        </a:p>
      </dgm:t>
    </dgm:pt>
    <dgm:pt modelId="{78389A05-8CBE-4576-BFD1-4E13989DAB82}" type="parTrans" cxnId="{07911A54-F251-4A7A-826A-266808DCDE4A}">
      <dgm:prSet/>
      <dgm:spPr/>
      <dgm:t>
        <a:bodyPr/>
        <a:lstStyle/>
        <a:p>
          <a:endParaRPr lang="en-US"/>
        </a:p>
      </dgm:t>
    </dgm:pt>
    <dgm:pt modelId="{65CB1FED-A658-401D-8B8F-8AA7F15E30D1}" type="sibTrans" cxnId="{07911A54-F251-4A7A-826A-266808DCDE4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30C03686-5CD4-4341-AB7F-235602341EC6}">
      <dgm:prSet/>
      <dgm:spPr/>
      <dgm:t>
        <a:bodyPr/>
        <a:lstStyle/>
        <a:p>
          <a:pPr rtl="0"/>
          <a:r>
            <a:rPr lang="en-US" altLang="ar-JO" dirty="0"/>
            <a:t>Explain the elements of a feasibility analysis.</a:t>
          </a:r>
        </a:p>
        <a:p>
          <a:pPr rtl="0"/>
          <a:endParaRPr lang="en-US" altLang="ar-JO" dirty="0"/>
        </a:p>
      </dgm:t>
    </dgm:pt>
    <dgm:pt modelId="{75A09E2D-BBF6-3A4B-95E1-8B7B2AF3D46C}" type="parTrans" cxnId="{6F7489CA-F9EE-4442-9619-75CB3584A8E3}">
      <dgm:prSet/>
      <dgm:spPr/>
      <dgm:t>
        <a:bodyPr/>
        <a:lstStyle/>
        <a:p>
          <a:endParaRPr lang="en-US"/>
        </a:p>
      </dgm:t>
    </dgm:pt>
    <dgm:pt modelId="{7988F77E-CD14-7E4C-970D-6DA6E3F9A355}" type="sibTrans" cxnId="{6F7489CA-F9EE-4442-9619-75CB3584A8E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9DF1EA0A-CBCD-624D-9171-1E74A9D1D150}">
      <dgm:prSet/>
      <dgm:spPr/>
      <dgm:t>
        <a:bodyPr/>
        <a:lstStyle/>
        <a:p>
          <a:pPr rtl="0"/>
          <a:r>
            <a:rPr lang="en-US" altLang="ar-JO" dirty="0"/>
            <a:t>Describe the six forces in the macro environment of an industry.</a:t>
          </a:r>
        </a:p>
        <a:p>
          <a:pPr rtl="0"/>
          <a:endParaRPr lang="en-US" altLang="ar-JO" dirty="0"/>
        </a:p>
      </dgm:t>
    </dgm:pt>
    <dgm:pt modelId="{78D2FBC8-A507-A644-9889-F88EF0E051D7}" type="parTrans" cxnId="{001D95B2-425E-D740-8C4E-FF0E8636E453}">
      <dgm:prSet/>
      <dgm:spPr/>
      <dgm:t>
        <a:bodyPr/>
        <a:lstStyle/>
        <a:p>
          <a:endParaRPr lang="en-US"/>
        </a:p>
      </dgm:t>
    </dgm:pt>
    <dgm:pt modelId="{B53652D0-D31C-DE4C-ABA7-63016467FC8D}" type="sibTrans" cxnId="{001D95B2-425E-D740-8C4E-FF0E8636E453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E4E4DBF-00AD-BF45-9B93-5E1D3E2B3DAC}">
      <dgm:prSet/>
      <dgm:spPr/>
      <dgm:t>
        <a:bodyPr/>
        <a:lstStyle/>
        <a:p>
          <a:pPr rtl="0"/>
          <a:r>
            <a:rPr lang="en-US" altLang="ar-JO" dirty="0"/>
            <a:t>Understand how Porter’s Five Forces Model assesses the competitive environment.</a:t>
          </a:r>
        </a:p>
        <a:p>
          <a:pPr rtl="0"/>
          <a:endParaRPr lang="en-US" altLang="ar-JO" dirty="0"/>
        </a:p>
      </dgm:t>
    </dgm:pt>
    <dgm:pt modelId="{AC89BACA-16A5-0645-914D-0823822CCAFF}" type="parTrans" cxnId="{32D1C2E8-B19F-8641-9532-79D8C9628B2D}">
      <dgm:prSet/>
      <dgm:spPr/>
      <dgm:t>
        <a:bodyPr/>
        <a:lstStyle/>
        <a:p>
          <a:endParaRPr lang="en-US"/>
        </a:p>
      </dgm:t>
    </dgm:pt>
    <dgm:pt modelId="{296504DA-4E2B-7A46-A143-3B946B298821}" type="sibTrans" cxnId="{32D1C2E8-B19F-8641-9532-79D8C9628B2D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165E1ADF-ECB7-D84D-B176-674A062F5620}" type="pres">
      <dgm:prSet presAssocID="{4D0F7F36-B18A-4893-80CB-C5DA1C692E45}" presName="Name0" presStyleCnt="0">
        <dgm:presLayoutVars>
          <dgm:animLvl val="lvl"/>
          <dgm:resizeHandles val="exact"/>
        </dgm:presLayoutVars>
      </dgm:prSet>
      <dgm:spPr/>
    </dgm:pt>
    <dgm:pt modelId="{03771D70-288C-7941-B468-7F78B6F6028C}" type="pres">
      <dgm:prSet presAssocID="{DA675FDC-F7D7-4A51-9C47-FD9CCCAB512F}" presName="compositeNode" presStyleCnt="0">
        <dgm:presLayoutVars>
          <dgm:bulletEnabled val="1"/>
        </dgm:presLayoutVars>
      </dgm:prSet>
      <dgm:spPr/>
    </dgm:pt>
    <dgm:pt modelId="{38DB463E-CDCA-9F42-874A-116356B9E14A}" type="pres">
      <dgm:prSet presAssocID="{DA675FDC-F7D7-4A51-9C47-FD9CCCAB512F}" presName="bgRect" presStyleLbl="bgAccFollowNode1" presStyleIdx="0" presStyleCnt="4"/>
      <dgm:spPr/>
    </dgm:pt>
    <dgm:pt modelId="{9375364D-3525-7A4A-AF47-DE85CB4751A5}" type="pres">
      <dgm:prSet presAssocID="{65CB1FED-A658-401D-8B8F-8AA7F15E30D1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7A97EFE9-4922-9040-B03A-666DE024012F}" type="pres">
      <dgm:prSet presAssocID="{DA675FDC-F7D7-4A51-9C47-FD9CCCAB512F}" presName="bottomLine" presStyleLbl="alignNode1" presStyleIdx="1" presStyleCnt="8">
        <dgm:presLayoutVars/>
      </dgm:prSet>
      <dgm:spPr/>
    </dgm:pt>
    <dgm:pt modelId="{C68D3687-2372-554D-89E1-99B46DE8A4F2}" type="pres">
      <dgm:prSet presAssocID="{DA675FDC-F7D7-4A51-9C47-FD9CCCAB512F}" presName="nodeText" presStyleLbl="bgAccFollowNode1" presStyleIdx="0" presStyleCnt="4">
        <dgm:presLayoutVars>
          <dgm:bulletEnabled val="1"/>
        </dgm:presLayoutVars>
      </dgm:prSet>
      <dgm:spPr/>
    </dgm:pt>
    <dgm:pt modelId="{A4C924EA-CDB8-5D42-9515-A9B310554A9C}" type="pres">
      <dgm:prSet presAssocID="{65CB1FED-A658-401D-8B8F-8AA7F15E30D1}" presName="sibTrans" presStyleCnt="0"/>
      <dgm:spPr/>
    </dgm:pt>
    <dgm:pt modelId="{3CE2E627-4C51-274B-86EA-BDA3F3108E45}" type="pres">
      <dgm:prSet presAssocID="{30C03686-5CD4-4341-AB7F-235602341EC6}" presName="compositeNode" presStyleCnt="0">
        <dgm:presLayoutVars>
          <dgm:bulletEnabled val="1"/>
        </dgm:presLayoutVars>
      </dgm:prSet>
      <dgm:spPr/>
    </dgm:pt>
    <dgm:pt modelId="{5E332C19-BF18-2E48-9238-2375B481F858}" type="pres">
      <dgm:prSet presAssocID="{30C03686-5CD4-4341-AB7F-235602341EC6}" presName="bgRect" presStyleLbl="bgAccFollowNode1" presStyleIdx="1" presStyleCnt="4"/>
      <dgm:spPr/>
    </dgm:pt>
    <dgm:pt modelId="{89648563-B73A-8B44-9E56-D80BB3A64777}" type="pres">
      <dgm:prSet presAssocID="{7988F77E-CD14-7E4C-970D-6DA6E3F9A355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2946BC43-0CD7-DC4B-9AE1-7835A3A65B18}" type="pres">
      <dgm:prSet presAssocID="{30C03686-5CD4-4341-AB7F-235602341EC6}" presName="bottomLine" presStyleLbl="alignNode1" presStyleIdx="3" presStyleCnt="8">
        <dgm:presLayoutVars/>
      </dgm:prSet>
      <dgm:spPr/>
    </dgm:pt>
    <dgm:pt modelId="{E52C819B-947D-C940-9869-98E2CDA30214}" type="pres">
      <dgm:prSet presAssocID="{30C03686-5CD4-4341-AB7F-235602341EC6}" presName="nodeText" presStyleLbl="bgAccFollowNode1" presStyleIdx="1" presStyleCnt="4">
        <dgm:presLayoutVars>
          <dgm:bulletEnabled val="1"/>
        </dgm:presLayoutVars>
      </dgm:prSet>
      <dgm:spPr/>
    </dgm:pt>
    <dgm:pt modelId="{42A5ED61-0CA3-1E49-B277-15BDD7396396}" type="pres">
      <dgm:prSet presAssocID="{7988F77E-CD14-7E4C-970D-6DA6E3F9A355}" presName="sibTrans" presStyleCnt="0"/>
      <dgm:spPr/>
    </dgm:pt>
    <dgm:pt modelId="{E47C21D9-84D1-DD4A-BAE0-EB48D365A0F7}" type="pres">
      <dgm:prSet presAssocID="{9DF1EA0A-CBCD-624D-9171-1E74A9D1D150}" presName="compositeNode" presStyleCnt="0">
        <dgm:presLayoutVars>
          <dgm:bulletEnabled val="1"/>
        </dgm:presLayoutVars>
      </dgm:prSet>
      <dgm:spPr/>
    </dgm:pt>
    <dgm:pt modelId="{CD774B7F-8481-5A4F-914B-C04BAB7C02AB}" type="pres">
      <dgm:prSet presAssocID="{9DF1EA0A-CBCD-624D-9171-1E74A9D1D150}" presName="bgRect" presStyleLbl="bgAccFollowNode1" presStyleIdx="2" presStyleCnt="4"/>
      <dgm:spPr/>
    </dgm:pt>
    <dgm:pt modelId="{4885487E-1B4E-E646-8256-7701441E4481}" type="pres">
      <dgm:prSet presAssocID="{B53652D0-D31C-DE4C-ABA7-63016467FC8D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FFDCBA2C-8478-4C47-BEDB-F5D771DA54C1}" type="pres">
      <dgm:prSet presAssocID="{9DF1EA0A-CBCD-624D-9171-1E74A9D1D150}" presName="bottomLine" presStyleLbl="alignNode1" presStyleIdx="5" presStyleCnt="8">
        <dgm:presLayoutVars/>
      </dgm:prSet>
      <dgm:spPr/>
    </dgm:pt>
    <dgm:pt modelId="{A9E5C87F-0621-AD46-9565-450A6AF427A6}" type="pres">
      <dgm:prSet presAssocID="{9DF1EA0A-CBCD-624D-9171-1E74A9D1D150}" presName="nodeText" presStyleLbl="bgAccFollowNode1" presStyleIdx="2" presStyleCnt="4">
        <dgm:presLayoutVars>
          <dgm:bulletEnabled val="1"/>
        </dgm:presLayoutVars>
      </dgm:prSet>
      <dgm:spPr/>
    </dgm:pt>
    <dgm:pt modelId="{B733166C-F795-424E-B5AD-D1DFA3138F3A}" type="pres">
      <dgm:prSet presAssocID="{B53652D0-D31C-DE4C-ABA7-63016467FC8D}" presName="sibTrans" presStyleCnt="0"/>
      <dgm:spPr/>
    </dgm:pt>
    <dgm:pt modelId="{5E683986-C9FE-D649-AD92-F79EA75007EA}" type="pres">
      <dgm:prSet presAssocID="{DE4E4DBF-00AD-BF45-9B93-5E1D3E2B3DAC}" presName="compositeNode" presStyleCnt="0">
        <dgm:presLayoutVars>
          <dgm:bulletEnabled val="1"/>
        </dgm:presLayoutVars>
      </dgm:prSet>
      <dgm:spPr/>
    </dgm:pt>
    <dgm:pt modelId="{D6240F66-B6DD-6841-BBAF-12A0AD5F1874}" type="pres">
      <dgm:prSet presAssocID="{DE4E4DBF-00AD-BF45-9B93-5E1D3E2B3DAC}" presName="bgRect" presStyleLbl="bgAccFollowNode1" presStyleIdx="3" presStyleCnt="4"/>
      <dgm:spPr/>
    </dgm:pt>
    <dgm:pt modelId="{5F010799-9B08-3547-AF21-15704B64669F}" type="pres">
      <dgm:prSet presAssocID="{296504DA-4E2B-7A46-A143-3B946B298821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B37AC0AF-28F8-C34B-8A15-E742C9ABF2A6}" type="pres">
      <dgm:prSet presAssocID="{DE4E4DBF-00AD-BF45-9B93-5E1D3E2B3DAC}" presName="bottomLine" presStyleLbl="alignNode1" presStyleIdx="7" presStyleCnt="8">
        <dgm:presLayoutVars/>
      </dgm:prSet>
      <dgm:spPr/>
    </dgm:pt>
    <dgm:pt modelId="{ECF297BA-FD0F-C044-AAF8-470DF665C6B4}" type="pres">
      <dgm:prSet presAssocID="{DE4E4DBF-00AD-BF45-9B93-5E1D3E2B3DAC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350CB910-16FE-AC48-9E85-1BD6CEC44158}" type="presOf" srcId="{30C03686-5CD4-4341-AB7F-235602341EC6}" destId="{5E332C19-BF18-2E48-9238-2375B481F858}" srcOrd="0" destOrd="0" presId="urn:microsoft.com/office/officeart/2016/7/layout/BasicLinearProcessNumbered"/>
    <dgm:cxn modelId="{715C2617-80FA-C945-A25D-31D150A06D27}" type="presOf" srcId="{9DF1EA0A-CBCD-624D-9171-1E74A9D1D150}" destId="{A9E5C87F-0621-AD46-9565-450A6AF427A6}" srcOrd="1" destOrd="0" presId="urn:microsoft.com/office/officeart/2016/7/layout/BasicLinearProcessNumbered"/>
    <dgm:cxn modelId="{E1A1DF17-A00B-8E4C-BB2C-F4810DB7320E}" type="presOf" srcId="{DE4E4DBF-00AD-BF45-9B93-5E1D3E2B3DAC}" destId="{D6240F66-B6DD-6841-BBAF-12A0AD5F1874}" srcOrd="0" destOrd="0" presId="urn:microsoft.com/office/officeart/2016/7/layout/BasicLinearProcessNumbered"/>
    <dgm:cxn modelId="{DE84591E-A2CF-D64E-BA72-1F16C36DA437}" type="presOf" srcId="{B53652D0-D31C-DE4C-ABA7-63016467FC8D}" destId="{4885487E-1B4E-E646-8256-7701441E4481}" srcOrd="0" destOrd="0" presId="urn:microsoft.com/office/officeart/2016/7/layout/BasicLinearProcessNumbered"/>
    <dgm:cxn modelId="{DB6D1147-0E8F-1A48-85D7-0FE8B1BB3552}" type="presOf" srcId="{296504DA-4E2B-7A46-A143-3B946B298821}" destId="{5F010799-9B08-3547-AF21-15704B64669F}" srcOrd="0" destOrd="0" presId="urn:microsoft.com/office/officeart/2016/7/layout/BasicLinearProcessNumbered"/>
    <dgm:cxn modelId="{07911A54-F251-4A7A-826A-266808DCDE4A}" srcId="{4D0F7F36-B18A-4893-80CB-C5DA1C692E45}" destId="{DA675FDC-F7D7-4A51-9C47-FD9CCCAB512F}" srcOrd="0" destOrd="0" parTransId="{78389A05-8CBE-4576-BFD1-4E13989DAB82}" sibTransId="{65CB1FED-A658-401D-8B8F-8AA7F15E30D1}"/>
    <dgm:cxn modelId="{FF93C88A-EC4E-E346-8C87-72DDB2E8C5C8}" type="presOf" srcId="{DE4E4DBF-00AD-BF45-9B93-5E1D3E2B3DAC}" destId="{ECF297BA-FD0F-C044-AAF8-470DF665C6B4}" srcOrd="1" destOrd="0" presId="urn:microsoft.com/office/officeart/2016/7/layout/BasicLinearProcessNumbered"/>
    <dgm:cxn modelId="{F75C909C-318B-A040-A634-D32CCB051BAF}" type="presOf" srcId="{DA675FDC-F7D7-4A51-9C47-FD9CCCAB512F}" destId="{C68D3687-2372-554D-89E1-99B46DE8A4F2}" srcOrd="1" destOrd="0" presId="urn:microsoft.com/office/officeart/2016/7/layout/BasicLinearProcessNumbered"/>
    <dgm:cxn modelId="{EDE820A5-12F7-324B-9274-325A354F9334}" type="presOf" srcId="{7988F77E-CD14-7E4C-970D-6DA6E3F9A355}" destId="{89648563-B73A-8B44-9E56-D80BB3A64777}" srcOrd="0" destOrd="0" presId="urn:microsoft.com/office/officeart/2016/7/layout/BasicLinearProcessNumbered"/>
    <dgm:cxn modelId="{E0FBE1B0-E721-C24A-95AA-D34B4A72AE42}" type="presOf" srcId="{30C03686-5CD4-4341-AB7F-235602341EC6}" destId="{E52C819B-947D-C940-9869-98E2CDA30214}" srcOrd="1" destOrd="0" presId="urn:microsoft.com/office/officeart/2016/7/layout/BasicLinearProcessNumbered"/>
    <dgm:cxn modelId="{001D95B2-425E-D740-8C4E-FF0E8636E453}" srcId="{4D0F7F36-B18A-4893-80CB-C5DA1C692E45}" destId="{9DF1EA0A-CBCD-624D-9171-1E74A9D1D150}" srcOrd="2" destOrd="0" parTransId="{78D2FBC8-A507-A644-9889-F88EF0E051D7}" sibTransId="{B53652D0-D31C-DE4C-ABA7-63016467FC8D}"/>
    <dgm:cxn modelId="{F539A8B2-17DF-E841-91CB-8F36D53A869B}" type="presOf" srcId="{9DF1EA0A-CBCD-624D-9171-1E74A9D1D150}" destId="{CD774B7F-8481-5A4F-914B-C04BAB7C02AB}" srcOrd="0" destOrd="0" presId="urn:microsoft.com/office/officeart/2016/7/layout/BasicLinearProcessNumbered"/>
    <dgm:cxn modelId="{632B4CC0-7EF1-B948-94BA-CBF081823669}" type="presOf" srcId="{DA675FDC-F7D7-4A51-9C47-FD9CCCAB512F}" destId="{38DB463E-CDCA-9F42-874A-116356B9E14A}" srcOrd="0" destOrd="0" presId="urn:microsoft.com/office/officeart/2016/7/layout/BasicLinearProcessNumbered"/>
    <dgm:cxn modelId="{6F7489CA-F9EE-4442-9619-75CB3584A8E3}" srcId="{4D0F7F36-B18A-4893-80CB-C5DA1C692E45}" destId="{30C03686-5CD4-4341-AB7F-235602341EC6}" srcOrd="1" destOrd="0" parTransId="{75A09E2D-BBF6-3A4B-95E1-8B7B2AF3D46C}" sibTransId="{7988F77E-CD14-7E4C-970D-6DA6E3F9A355}"/>
    <dgm:cxn modelId="{32D1C2E8-B19F-8641-9532-79D8C9628B2D}" srcId="{4D0F7F36-B18A-4893-80CB-C5DA1C692E45}" destId="{DE4E4DBF-00AD-BF45-9B93-5E1D3E2B3DAC}" srcOrd="3" destOrd="0" parTransId="{AC89BACA-16A5-0645-914D-0823822CCAFF}" sibTransId="{296504DA-4E2B-7A46-A143-3B946B298821}"/>
    <dgm:cxn modelId="{94EBEEF1-1E02-0C46-9ACF-4AA0BAD2D853}" type="presOf" srcId="{4D0F7F36-B18A-4893-80CB-C5DA1C692E45}" destId="{165E1ADF-ECB7-D84D-B176-674A062F5620}" srcOrd="0" destOrd="0" presId="urn:microsoft.com/office/officeart/2016/7/layout/BasicLinearProcessNumbered"/>
    <dgm:cxn modelId="{791C50F3-D7DF-F14F-9FD0-8299DAD7D757}" type="presOf" srcId="{65CB1FED-A658-401D-8B8F-8AA7F15E30D1}" destId="{9375364D-3525-7A4A-AF47-DE85CB4751A5}" srcOrd="0" destOrd="0" presId="urn:microsoft.com/office/officeart/2016/7/layout/BasicLinearProcessNumbered"/>
    <dgm:cxn modelId="{039FA36B-BDBC-6444-A42B-96A2E72A0AFC}" type="presParOf" srcId="{165E1ADF-ECB7-D84D-B176-674A062F5620}" destId="{03771D70-288C-7941-B468-7F78B6F6028C}" srcOrd="0" destOrd="0" presId="urn:microsoft.com/office/officeart/2016/7/layout/BasicLinearProcessNumbered"/>
    <dgm:cxn modelId="{A1D1555E-4CD4-3A4E-AE0E-450BC400C116}" type="presParOf" srcId="{03771D70-288C-7941-B468-7F78B6F6028C}" destId="{38DB463E-CDCA-9F42-874A-116356B9E14A}" srcOrd="0" destOrd="0" presId="urn:microsoft.com/office/officeart/2016/7/layout/BasicLinearProcessNumbered"/>
    <dgm:cxn modelId="{660363B6-2A1E-644F-BCB6-13A2D9D42F63}" type="presParOf" srcId="{03771D70-288C-7941-B468-7F78B6F6028C}" destId="{9375364D-3525-7A4A-AF47-DE85CB4751A5}" srcOrd="1" destOrd="0" presId="urn:microsoft.com/office/officeart/2016/7/layout/BasicLinearProcessNumbered"/>
    <dgm:cxn modelId="{AFE3BB72-543D-FC4C-823B-77D3AB8F0E7E}" type="presParOf" srcId="{03771D70-288C-7941-B468-7F78B6F6028C}" destId="{7A97EFE9-4922-9040-B03A-666DE024012F}" srcOrd="2" destOrd="0" presId="urn:microsoft.com/office/officeart/2016/7/layout/BasicLinearProcessNumbered"/>
    <dgm:cxn modelId="{5CADD672-69AF-1949-8754-AE4CDE60C051}" type="presParOf" srcId="{03771D70-288C-7941-B468-7F78B6F6028C}" destId="{C68D3687-2372-554D-89E1-99B46DE8A4F2}" srcOrd="3" destOrd="0" presId="urn:microsoft.com/office/officeart/2016/7/layout/BasicLinearProcessNumbered"/>
    <dgm:cxn modelId="{BA59B888-A475-8D47-9F06-CB9F51EF43CE}" type="presParOf" srcId="{165E1ADF-ECB7-D84D-B176-674A062F5620}" destId="{A4C924EA-CDB8-5D42-9515-A9B310554A9C}" srcOrd="1" destOrd="0" presId="urn:microsoft.com/office/officeart/2016/7/layout/BasicLinearProcessNumbered"/>
    <dgm:cxn modelId="{336B4F49-0627-A143-B206-E8244733EB6D}" type="presParOf" srcId="{165E1ADF-ECB7-D84D-B176-674A062F5620}" destId="{3CE2E627-4C51-274B-86EA-BDA3F3108E45}" srcOrd="2" destOrd="0" presId="urn:microsoft.com/office/officeart/2016/7/layout/BasicLinearProcessNumbered"/>
    <dgm:cxn modelId="{3AF277DA-21DC-B14C-B67F-DDB4A7ACB68F}" type="presParOf" srcId="{3CE2E627-4C51-274B-86EA-BDA3F3108E45}" destId="{5E332C19-BF18-2E48-9238-2375B481F858}" srcOrd="0" destOrd="0" presId="urn:microsoft.com/office/officeart/2016/7/layout/BasicLinearProcessNumbered"/>
    <dgm:cxn modelId="{2D0B17BC-A5BA-BD4E-8853-6F3594EEE728}" type="presParOf" srcId="{3CE2E627-4C51-274B-86EA-BDA3F3108E45}" destId="{89648563-B73A-8B44-9E56-D80BB3A64777}" srcOrd="1" destOrd="0" presId="urn:microsoft.com/office/officeart/2016/7/layout/BasicLinearProcessNumbered"/>
    <dgm:cxn modelId="{4F858104-89DC-3348-AB0B-34CA520561A3}" type="presParOf" srcId="{3CE2E627-4C51-274B-86EA-BDA3F3108E45}" destId="{2946BC43-0CD7-DC4B-9AE1-7835A3A65B18}" srcOrd="2" destOrd="0" presId="urn:microsoft.com/office/officeart/2016/7/layout/BasicLinearProcessNumbered"/>
    <dgm:cxn modelId="{168210B8-9505-B346-82B7-3883B868D46F}" type="presParOf" srcId="{3CE2E627-4C51-274B-86EA-BDA3F3108E45}" destId="{E52C819B-947D-C940-9869-98E2CDA30214}" srcOrd="3" destOrd="0" presId="urn:microsoft.com/office/officeart/2016/7/layout/BasicLinearProcessNumbered"/>
    <dgm:cxn modelId="{7981824C-DF3D-0A45-A838-F9BBFA86A0F1}" type="presParOf" srcId="{165E1ADF-ECB7-D84D-B176-674A062F5620}" destId="{42A5ED61-0CA3-1E49-B277-15BDD7396396}" srcOrd="3" destOrd="0" presId="urn:microsoft.com/office/officeart/2016/7/layout/BasicLinearProcessNumbered"/>
    <dgm:cxn modelId="{EAAA2DDF-8AB9-E84B-8DF6-92EDA7AD4D09}" type="presParOf" srcId="{165E1ADF-ECB7-D84D-B176-674A062F5620}" destId="{E47C21D9-84D1-DD4A-BAE0-EB48D365A0F7}" srcOrd="4" destOrd="0" presId="urn:microsoft.com/office/officeart/2016/7/layout/BasicLinearProcessNumbered"/>
    <dgm:cxn modelId="{ABCBB83B-1498-044B-A4EB-0A7E93DCF25C}" type="presParOf" srcId="{E47C21D9-84D1-DD4A-BAE0-EB48D365A0F7}" destId="{CD774B7F-8481-5A4F-914B-C04BAB7C02AB}" srcOrd="0" destOrd="0" presId="urn:microsoft.com/office/officeart/2016/7/layout/BasicLinearProcessNumbered"/>
    <dgm:cxn modelId="{B151CB18-9682-F547-8C10-ECD95586BE2D}" type="presParOf" srcId="{E47C21D9-84D1-DD4A-BAE0-EB48D365A0F7}" destId="{4885487E-1B4E-E646-8256-7701441E4481}" srcOrd="1" destOrd="0" presId="urn:microsoft.com/office/officeart/2016/7/layout/BasicLinearProcessNumbered"/>
    <dgm:cxn modelId="{2A4D1D03-BFFE-C444-968E-ACE507477191}" type="presParOf" srcId="{E47C21D9-84D1-DD4A-BAE0-EB48D365A0F7}" destId="{FFDCBA2C-8478-4C47-BEDB-F5D771DA54C1}" srcOrd="2" destOrd="0" presId="urn:microsoft.com/office/officeart/2016/7/layout/BasicLinearProcessNumbered"/>
    <dgm:cxn modelId="{B9D8B5F6-136A-124E-8FAE-FBF29FB3454A}" type="presParOf" srcId="{E47C21D9-84D1-DD4A-BAE0-EB48D365A0F7}" destId="{A9E5C87F-0621-AD46-9565-450A6AF427A6}" srcOrd="3" destOrd="0" presId="urn:microsoft.com/office/officeart/2016/7/layout/BasicLinearProcessNumbered"/>
    <dgm:cxn modelId="{DA3A8435-6F3E-D74E-9308-514D2E4D52AF}" type="presParOf" srcId="{165E1ADF-ECB7-D84D-B176-674A062F5620}" destId="{B733166C-F795-424E-B5AD-D1DFA3138F3A}" srcOrd="5" destOrd="0" presId="urn:microsoft.com/office/officeart/2016/7/layout/BasicLinearProcessNumbered"/>
    <dgm:cxn modelId="{C010C9DC-D372-2B4C-821C-167731001CD6}" type="presParOf" srcId="{165E1ADF-ECB7-D84D-B176-674A062F5620}" destId="{5E683986-C9FE-D649-AD92-F79EA75007EA}" srcOrd="6" destOrd="0" presId="urn:microsoft.com/office/officeart/2016/7/layout/BasicLinearProcessNumbered"/>
    <dgm:cxn modelId="{E3D74E27-675D-0C46-8483-8827FA8DE65D}" type="presParOf" srcId="{5E683986-C9FE-D649-AD92-F79EA75007EA}" destId="{D6240F66-B6DD-6841-BBAF-12A0AD5F1874}" srcOrd="0" destOrd="0" presId="urn:microsoft.com/office/officeart/2016/7/layout/BasicLinearProcessNumbered"/>
    <dgm:cxn modelId="{DF478A65-E528-114F-AE9D-9537F3D1D1BC}" type="presParOf" srcId="{5E683986-C9FE-D649-AD92-F79EA75007EA}" destId="{5F010799-9B08-3547-AF21-15704B64669F}" srcOrd="1" destOrd="0" presId="urn:microsoft.com/office/officeart/2016/7/layout/BasicLinearProcessNumbered"/>
    <dgm:cxn modelId="{16861327-729C-F64C-81C1-7A7890038C1D}" type="presParOf" srcId="{5E683986-C9FE-D649-AD92-F79EA75007EA}" destId="{B37AC0AF-28F8-C34B-8A15-E742C9ABF2A6}" srcOrd="2" destOrd="0" presId="urn:microsoft.com/office/officeart/2016/7/layout/BasicLinearProcessNumbered"/>
    <dgm:cxn modelId="{AC150F85-EAD0-6D4C-B045-DFB2A03E0119}" type="presParOf" srcId="{5E683986-C9FE-D649-AD92-F79EA75007EA}" destId="{ECF297BA-FD0F-C044-AAF8-470DF665C6B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9F958C-0A80-40A5-8CB0-A82A9B08270A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147E2B-C836-421C-9D13-4DC040961318}">
      <dgm:prSet/>
      <dgm:spPr/>
      <dgm:t>
        <a:bodyPr/>
        <a:lstStyle/>
        <a:p>
          <a:r>
            <a:rPr lang="en-US" altLang="ar-JO" dirty="0"/>
            <a:t>Describe the various methods of conducting primary and secondary market research.</a:t>
          </a:r>
        </a:p>
        <a:p>
          <a:endParaRPr lang="en-US" dirty="0"/>
        </a:p>
      </dgm:t>
    </dgm:pt>
    <dgm:pt modelId="{8E8634E0-B9BC-40BA-ACA1-8CD9401D299F}" type="parTrans" cxnId="{85C40D42-E5A3-4974-A520-4F9BC6074A6A}">
      <dgm:prSet/>
      <dgm:spPr/>
      <dgm:t>
        <a:bodyPr/>
        <a:lstStyle/>
        <a:p>
          <a:endParaRPr lang="en-US"/>
        </a:p>
      </dgm:t>
    </dgm:pt>
    <dgm:pt modelId="{633E3DEC-E277-454F-A6D6-98B9549910CF}" type="sibTrans" cxnId="{85C40D42-E5A3-4974-A520-4F9BC6074A6A}">
      <dgm:prSet phldrT="1" phldr="0"/>
      <dgm:spPr/>
      <dgm:t>
        <a:bodyPr/>
        <a:lstStyle/>
        <a:p>
          <a:r>
            <a:rPr lang="en-US"/>
            <a:t>1</a:t>
          </a:r>
          <a:endParaRPr lang="en-US" dirty="0"/>
        </a:p>
      </dgm:t>
    </dgm:pt>
    <dgm:pt modelId="{71BA8F83-AA84-4AF5-BF68-FDBBFE4FD2CE}">
      <dgm:prSet/>
      <dgm:spPr/>
      <dgm:t>
        <a:bodyPr/>
        <a:lstStyle/>
        <a:p>
          <a:r>
            <a:rPr lang="en-US" altLang="ar-JO" dirty="0"/>
            <a:t>Understand the four major elements of a financial feasibility analysis.</a:t>
          </a:r>
          <a:endParaRPr lang="en-US" dirty="0"/>
        </a:p>
      </dgm:t>
    </dgm:pt>
    <dgm:pt modelId="{B2CC9548-E065-4B60-A746-52FDEB7F3FFA}" type="parTrans" cxnId="{D27EB4EF-930E-4090-9FA2-F1A05DB61F41}">
      <dgm:prSet/>
      <dgm:spPr/>
      <dgm:t>
        <a:bodyPr/>
        <a:lstStyle/>
        <a:p>
          <a:endParaRPr lang="en-US"/>
        </a:p>
      </dgm:t>
    </dgm:pt>
    <dgm:pt modelId="{DE4355B9-EF07-44A1-9B63-279812CA205C}" type="sibTrans" cxnId="{D27EB4EF-930E-4090-9FA2-F1A05DB61F41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B7FFAD84-57CB-49D1-841E-1241C420A2B3}">
      <dgm:prSet/>
      <dgm:spPr/>
      <dgm:t>
        <a:bodyPr/>
        <a:lstStyle/>
        <a:p>
          <a:r>
            <a:rPr lang="en-US" altLang="ar-JO" dirty="0"/>
            <a:t>Describe the process assessing entrepreneur feasibility.</a:t>
          </a:r>
        </a:p>
        <a:p>
          <a:endParaRPr lang="en-US" dirty="0"/>
        </a:p>
      </dgm:t>
    </dgm:pt>
    <dgm:pt modelId="{D9B6AFF5-C74A-4174-910A-7F0EF57FE0D9}" type="parTrans" cxnId="{4402ABFD-EFC9-49F3-948F-029B056A8FE2}">
      <dgm:prSet/>
      <dgm:spPr/>
      <dgm:t>
        <a:bodyPr/>
        <a:lstStyle/>
        <a:p>
          <a:endParaRPr lang="en-US"/>
        </a:p>
      </dgm:t>
    </dgm:pt>
    <dgm:pt modelId="{1455AE16-809E-4C53-9F18-1B9D10D66D59}" type="sibTrans" cxnId="{4402ABFD-EFC9-49F3-948F-029B056A8FE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CAA70CC4-23F8-4D83-9A1F-A7854F47DEC4}">
      <dgm:prSet/>
      <dgm:spPr/>
      <dgm:t>
        <a:bodyPr/>
        <a:lstStyle/>
        <a:p>
          <a:r>
            <a:rPr lang="en-US" altLang="ar-JO" dirty="0"/>
            <a:t>Describe the nine elements of a business model. </a:t>
          </a:r>
          <a:endParaRPr lang="en-US" dirty="0"/>
        </a:p>
      </dgm:t>
    </dgm:pt>
    <dgm:pt modelId="{4A219F9A-66C5-47E3-BF1A-761FC8DA2978}" type="parTrans" cxnId="{76D962B1-5136-49E0-90B6-ED4EE5D6CA57}">
      <dgm:prSet/>
      <dgm:spPr/>
      <dgm:t>
        <a:bodyPr/>
        <a:lstStyle/>
        <a:p>
          <a:endParaRPr lang="en-US"/>
        </a:p>
      </dgm:t>
    </dgm:pt>
    <dgm:pt modelId="{D259695D-E302-4126-9127-33A0D9621EA4}" type="sibTrans" cxnId="{76D962B1-5136-49E0-90B6-ED4EE5D6CA57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370162F4-DE2C-C14F-B1C2-23E97BAFA263}" type="pres">
      <dgm:prSet presAssocID="{6D9F958C-0A80-40A5-8CB0-A82A9B08270A}" presName="Name0" presStyleCnt="0">
        <dgm:presLayoutVars>
          <dgm:animLvl val="lvl"/>
          <dgm:resizeHandles val="exact"/>
        </dgm:presLayoutVars>
      </dgm:prSet>
      <dgm:spPr/>
    </dgm:pt>
    <dgm:pt modelId="{57CB0694-B7CB-2F48-B4DF-2F1A11548353}" type="pres">
      <dgm:prSet presAssocID="{D8147E2B-C836-421C-9D13-4DC040961318}" presName="compositeNode" presStyleCnt="0">
        <dgm:presLayoutVars>
          <dgm:bulletEnabled val="1"/>
        </dgm:presLayoutVars>
      </dgm:prSet>
      <dgm:spPr/>
    </dgm:pt>
    <dgm:pt modelId="{7E3F8388-96C8-6145-A2D4-88AF8E0F2008}" type="pres">
      <dgm:prSet presAssocID="{D8147E2B-C836-421C-9D13-4DC040961318}" presName="bgRect" presStyleLbl="bgAccFollowNode1" presStyleIdx="0" presStyleCnt="4"/>
      <dgm:spPr/>
    </dgm:pt>
    <dgm:pt modelId="{CADAE737-32BD-874D-8FDA-0D415B0B7547}" type="pres">
      <dgm:prSet presAssocID="{633E3DEC-E277-454F-A6D6-98B9549910CF}" presName="sibTransNodeCircle" presStyleLbl="alignNode1" presStyleIdx="0" presStyleCnt="8" custLinFactNeighborX="-10672" custLinFactNeighborY="1610">
        <dgm:presLayoutVars>
          <dgm:chMax val="0"/>
          <dgm:bulletEnabled/>
        </dgm:presLayoutVars>
      </dgm:prSet>
      <dgm:spPr/>
    </dgm:pt>
    <dgm:pt modelId="{CC0F4E2F-5A63-DD44-BBDA-3D6341CC21E2}" type="pres">
      <dgm:prSet presAssocID="{D8147E2B-C836-421C-9D13-4DC040961318}" presName="bottomLine" presStyleLbl="alignNode1" presStyleIdx="1" presStyleCnt="8">
        <dgm:presLayoutVars/>
      </dgm:prSet>
      <dgm:spPr/>
    </dgm:pt>
    <dgm:pt modelId="{2D505B3E-29F8-9A4D-A9CF-7F13D623928C}" type="pres">
      <dgm:prSet presAssocID="{D8147E2B-C836-421C-9D13-4DC040961318}" presName="nodeText" presStyleLbl="bgAccFollowNode1" presStyleIdx="0" presStyleCnt="4">
        <dgm:presLayoutVars>
          <dgm:bulletEnabled val="1"/>
        </dgm:presLayoutVars>
      </dgm:prSet>
      <dgm:spPr/>
    </dgm:pt>
    <dgm:pt modelId="{71839901-90F3-8B41-A177-C5AEA68BAA10}" type="pres">
      <dgm:prSet presAssocID="{633E3DEC-E277-454F-A6D6-98B9549910CF}" presName="sibTrans" presStyleCnt="0"/>
      <dgm:spPr/>
    </dgm:pt>
    <dgm:pt modelId="{C49FA6BF-19F3-1845-A552-E860756261AC}" type="pres">
      <dgm:prSet presAssocID="{71BA8F83-AA84-4AF5-BF68-FDBBFE4FD2CE}" presName="compositeNode" presStyleCnt="0">
        <dgm:presLayoutVars>
          <dgm:bulletEnabled val="1"/>
        </dgm:presLayoutVars>
      </dgm:prSet>
      <dgm:spPr/>
    </dgm:pt>
    <dgm:pt modelId="{D4B719D9-B6E6-F440-B843-EB57ABCAB269}" type="pres">
      <dgm:prSet presAssocID="{71BA8F83-AA84-4AF5-BF68-FDBBFE4FD2CE}" presName="bgRect" presStyleLbl="bgAccFollowNode1" presStyleIdx="1" presStyleCnt="4"/>
      <dgm:spPr/>
    </dgm:pt>
    <dgm:pt modelId="{2791C676-6BFE-974D-8716-78A672E20766}" type="pres">
      <dgm:prSet presAssocID="{DE4355B9-EF07-44A1-9B63-279812CA205C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5F264D60-B46E-A54F-A6E0-1E7569A2F697}" type="pres">
      <dgm:prSet presAssocID="{71BA8F83-AA84-4AF5-BF68-FDBBFE4FD2CE}" presName="bottomLine" presStyleLbl="alignNode1" presStyleIdx="3" presStyleCnt="8">
        <dgm:presLayoutVars/>
      </dgm:prSet>
      <dgm:spPr/>
    </dgm:pt>
    <dgm:pt modelId="{2E7448E8-6F41-5E49-BF3C-5EFF9B105BED}" type="pres">
      <dgm:prSet presAssocID="{71BA8F83-AA84-4AF5-BF68-FDBBFE4FD2CE}" presName="nodeText" presStyleLbl="bgAccFollowNode1" presStyleIdx="1" presStyleCnt="4">
        <dgm:presLayoutVars>
          <dgm:bulletEnabled val="1"/>
        </dgm:presLayoutVars>
      </dgm:prSet>
      <dgm:spPr/>
    </dgm:pt>
    <dgm:pt modelId="{DCF2128F-F27A-8A4D-8E38-888F58B322A8}" type="pres">
      <dgm:prSet presAssocID="{DE4355B9-EF07-44A1-9B63-279812CA205C}" presName="sibTrans" presStyleCnt="0"/>
      <dgm:spPr/>
    </dgm:pt>
    <dgm:pt modelId="{8C3B486A-AF26-A84C-947F-F5BD0BA6311A}" type="pres">
      <dgm:prSet presAssocID="{B7FFAD84-57CB-49D1-841E-1241C420A2B3}" presName="compositeNode" presStyleCnt="0">
        <dgm:presLayoutVars>
          <dgm:bulletEnabled val="1"/>
        </dgm:presLayoutVars>
      </dgm:prSet>
      <dgm:spPr/>
    </dgm:pt>
    <dgm:pt modelId="{17B12DDF-40EF-8C4A-95F4-78C8685EE08C}" type="pres">
      <dgm:prSet presAssocID="{B7FFAD84-57CB-49D1-841E-1241C420A2B3}" presName="bgRect" presStyleLbl="bgAccFollowNode1" presStyleIdx="2" presStyleCnt="4"/>
      <dgm:spPr/>
    </dgm:pt>
    <dgm:pt modelId="{E72DC9FD-DFE2-5B48-BDF3-8B7E6DDD6F39}" type="pres">
      <dgm:prSet presAssocID="{1455AE16-809E-4C53-9F18-1B9D10D66D59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5EC86EFB-B031-A846-B50C-07DBB2EDB442}" type="pres">
      <dgm:prSet presAssocID="{B7FFAD84-57CB-49D1-841E-1241C420A2B3}" presName="bottomLine" presStyleLbl="alignNode1" presStyleIdx="5" presStyleCnt="8">
        <dgm:presLayoutVars/>
      </dgm:prSet>
      <dgm:spPr/>
    </dgm:pt>
    <dgm:pt modelId="{9700A8E2-369B-344C-8C59-7FBE10E08C00}" type="pres">
      <dgm:prSet presAssocID="{B7FFAD84-57CB-49D1-841E-1241C420A2B3}" presName="nodeText" presStyleLbl="bgAccFollowNode1" presStyleIdx="2" presStyleCnt="4">
        <dgm:presLayoutVars>
          <dgm:bulletEnabled val="1"/>
        </dgm:presLayoutVars>
      </dgm:prSet>
      <dgm:spPr/>
    </dgm:pt>
    <dgm:pt modelId="{5303CF96-65AE-6246-A35B-2E101A4B3451}" type="pres">
      <dgm:prSet presAssocID="{1455AE16-809E-4C53-9F18-1B9D10D66D59}" presName="sibTrans" presStyleCnt="0"/>
      <dgm:spPr/>
    </dgm:pt>
    <dgm:pt modelId="{D575D9FF-0B0A-B747-9108-1BB9D7F4EE0D}" type="pres">
      <dgm:prSet presAssocID="{CAA70CC4-23F8-4D83-9A1F-A7854F47DEC4}" presName="compositeNode" presStyleCnt="0">
        <dgm:presLayoutVars>
          <dgm:bulletEnabled val="1"/>
        </dgm:presLayoutVars>
      </dgm:prSet>
      <dgm:spPr/>
    </dgm:pt>
    <dgm:pt modelId="{16D2F7B6-B1AC-324A-8BC5-F497B47AB9D1}" type="pres">
      <dgm:prSet presAssocID="{CAA70CC4-23F8-4D83-9A1F-A7854F47DEC4}" presName="bgRect" presStyleLbl="bgAccFollowNode1" presStyleIdx="3" presStyleCnt="4"/>
      <dgm:spPr/>
    </dgm:pt>
    <dgm:pt modelId="{897E5F8B-B65D-DD4A-B5D4-B43EBAE82DA1}" type="pres">
      <dgm:prSet presAssocID="{D259695D-E302-4126-9127-33A0D9621EA4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8C12675A-AE75-FB4A-B2F3-7084B8767590}" type="pres">
      <dgm:prSet presAssocID="{CAA70CC4-23F8-4D83-9A1F-A7854F47DEC4}" presName="bottomLine" presStyleLbl="alignNode1" presStyleIdx="7" presStyleCnt="8">
        <dgm:presLayoutVars/>
      </dgm:prSet>
      <dgm:spPr/>
    </dgm:pt>
    <dgm:pt modelId="{42C6E9C4-1EF5-3B47-94BB-D9819CD8DD40}" type="pres">
      <dgm:prSet presAssocID="{CAA70CC4-23F8-4D83-9A1F-A7854F47DEC4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EFC4AC11-38AE-C042-BCAB-E4B2C8F17A65}" type="presOf" srcId="{B7FFAD84-57CB-49D1-841E-1241C420A2B3}" destId="{17B12DDF-40EF-8C4A-95F4-78C8685EE08C}" srcOrd="0" destOrd="0" presId="urn:microsoft.com/office/officeart/2016/7/layout/BasicLinearProcessNumbered"/>
    <dgm:cxn modelId="{5DA5411D-CCD0-2A49-A302-430B4278387E}" type="presOf" srcId="{633E3DEC-E277-454F-A6D6-98B9549910CF}" destId="{CADAE737-32BD-874D-8FDA-0D415B0B7547}" srcOrd="0" destOrd="0" presId="urn:microsoft.com/office/officeart/2016/7/layout/BasicLinearProcessNumbered"/>
    <dgm:cxn modelId="{E7B64A28-E721-E047-81EE-2CAE5FABF2DB}" type="presOf" srcId="{DE4355B9-EF07-44A1-9B63-279812CA205C}" destId="{2791C676-6BFE-974D-8716-78A672E20766}" srcOrd="0" destOrd="0" presId="urn:microsoft.com/office/officeart/2016/7/layout/BasicLinearProcessNumbered"/>
    <dgm:cxn modelId="{3F1F423D-E3AE-E447-9C8E-9ADDC71AD4BC}" type="presOf" srcId="{CAA70CC4-23F8-4D83-9A1F-A7854F47DEC4}" destId="{42C6E9C4-1EF5-3B47-94BB-D9819CD8DD40}" srcOrd="1" destOrd="0" presId="urn:microsoft.com/office/officeart/2016/7/layout/BasicLinearProcessNumbered"/>
    <dgm:cxn modelId="{98D5A23D-4E7E-C842-B284-B99E33D567CF}" type="presOf" srcId="{71BA8F83-AA84-4AF5-BF68-FDBBFE4FD2CE}" destId="{D4B719D9-B6E6-F440-B843-EB57ABCAB269}" srcOrd="0" destOrd="0" presId="urn:microsoft.com/office/officeart/2016/7/layout/BasicLinearProcessNumbered"/>
    <dgm:cxn modelId="{85C40D42-E5A3-4974-A520-4F9BC6074A6A}" srcId="{6D9F958C-0A80-40A5-8CB0-A82A9B08270A}" destId="{D8147E2B-C836-421C-9D13-4DC040961318}" srcOrd="0" destOrd="0" parTransId="{8E8634E0-B9BC-40BA-ACA1-8CD9401D299F}" sibTransId="{633E3DEC-E277-454F-A6D6-98B9549910CF}"/>
    <dgm:cxn modelId="{3CE3F455-3994-3B44-8E0C-7B15D02923E7}" type="presOf" srcId="{71BA8F83-AA84-4AF5-BF68-FDBBFE4FD2CE}" destId="{2E7448E8-6F41-5E49-BF3C-5EFF9B105BED}" srcOrd="1" destOrd="0" presId="urn:microsoft.com/office/officeart/2016/7/layout/BasicLinearProcessNumbered"/>
    <dgm:cxn modelId="{0B132F67-5433-7444-BF46-6A0BAA924A75}" type="presOf" srcId="{B7FFAD84-57CB-49D1-841E-1241C420A2B3}" destId="{9700A8E2-369B-344C-8C59-7FBE10E08C00}" srcOrd="1" destOrd="0" presId="urn:microsoft.com/office/officeart/2016/7/layout/BasicLinearProcessNumbered"/>
    <dgm:cxn modelId="{5E4A2875-A98A-6F4E-A7CF-5F08C6EC037F}" type="presOf" srcId="{6D9F958C-0A80-40A5-8CB0-A82A9B08270A}" destId="{370162F4-DE2C-C14F-B1C2-23E97BAFA263}" srcOrd="0" destOrd="0" presId="urn:microsoft.com/office/officeart/2016/7/layout/BasicLinearProcessNumbered"/>
    <dgm:cxn modelId="{BB00BA8B-B699-7A48-AF81-06876087951D}" type="presOf" srcId="{D259695D-E302-4126-9127-33A0D9621EA4}" destId="{897E5F8B-B65D-DD4A-B5D4-B43EBAE82DA1}" srcOrd="0" destOrd="0" presId="urn:microsoft.com/office/officeart/2016/7/layout/BasicLinearProcessNumbered"/>
    <dgm:cxn modelId="{C25D1491-7CED-B443-80C0-18F1645E119E}" type="presOf" srcId="{1455AE16-809E-4C53-9F18-1B9D10D66D59}" destId="{E72DC9FD-DFE2-5B48-BDF3-8B7E6DDD6F39}" srcOrd="0" destOrd="0" presId="urn:microsoft.com/office/officeart/2016/7/layout/BasicLinearProcessNumbered"/>
    <dgm:cxn modelId="{1E8AA696-8F55-D649-97C5-F5FC5BFE348B}" type="presOf" srcId="{D8147E2B-C836-421C-9D13-4DC040961318}" destId="{7E3F8388-96C8-6145-A2D4-88AF8E0F2008}" srcOrd="0" destOrd="0" presId="urn:microsoft.com/office/officeart/2016/7/layout/BasicLinearProcessNumbered"/>
    <dgm:cxn modelId="{D87322B1-5E0B-9B4C-B538-DCEE68437210}" type="presOf" srcId="{CAA70CC4-23F8-4D83-9A1F-A7854F47DEC4}" destId="{16D2F7B6-B1AC-324A-8BC5-F497B47AB9D1}" srcOrd="0" destOrd="0" presId="urn:microsoft.com/office/officeart/2016/7/layout/BasicLinearProcessNumbered"/>
    <dgm:cxn modelId="{76D962B1-5136-49E0-90B6-ED4EE5D6CA57}" srcId="{6D9F958C-0A80-40A5-8CB0-A82A9B08270A}" destId="{CAA70CC4-23F8-4D83-9A1F-A7854F47DEC4}" srcOrd="3" destOrd="0" parTransId="{4A219F9A-66C5-47E3-BF1A-761FC8DA2978}" sibTransId="{D259695D-E302-4126-9127-33A0D9621EA4}"/>
    <dgm:cxn modelId="{C59614BC-6BCE-5445-8488-3B5CF01B1C96}" type="presOf" srcId="{D8147E2B-C836-421C-9D13-4DC040961318}" destId="{2D505B3E-29F8-9A4D-A9CF-7F13D623928C}" srcOrd="1" destOrd="0" presId="urn:microsoft.com/office/officeart/2016/7/layout/BasicLinearProcessNumbered"/>
    <dgm:cxn modelId="{D27EB4EF-930E-4090-9FA2-F1A05DB61F41}" srcId="{6D9F958C-0A80-40A5-8CB0-A82A9B08270A}" destId="{71BA8F83-AA84-4AF5-BF68-FDBBFE4FD2CE}" srcOrd="1" destOrd="0" parTransId="{B2CC9548-E065-4B60-A746-52FDEB7F3FFA}" sibTransId="{DE4355B9-EF07-44A1-9B63-279812CA205C}"/>
    <dgm:cxn modelId="{4402ABFD-EFC9-49F3-948F-029B056A8FE2}" srcId="{6D9F958C-0A80-40A5-8CB0-A82A9B08270A}" destId="{B7FFAD84-57CB-49D1-841E-1241C420A2B3}" srcOrd="2" destOrd="0" parTransId="{D9B6AFF5-C74A-4174-910A-7F0EF57FE0D9}" sibTransId="{1455AE16-809E-4C53-9F18-1B9D10D66D59}"/>
    <dgm:cxn modelId="{C8461105-9981-9F4C-B885-0AD9EA84F42A}" type="presParOf" srcId="{370162F4-DE2C-C14F-B1C2-23E97BAFA263}" destId="{57CB0694-B7CB-2F48-B4DF-2F1A11548353}" srcOrd="0" destOrd="0" presId="urn:microsoft.com/office/officeart/2016/7/layout/BasicLinearProcessNumbered"/>
    <dgm:cxn modelId="{449105EA-24AB-084B-820A-4275DFAB303E}" type="presParOf" srcId="{57CB0694-B7CB-2F48-B4DF-2F1A11548353}" destId="{7E3F8388-96C8-6145-A2D4-88AF8E0F2008}" srcOrd="0" destOrd="0" presId="urn:microsoft.com/office/officeart/2016/7/layout/BasicLinearProcessNumbered"/>
    <dgm:cxn modelId="{AC6E002A-58EC-AF48-9CBC-8687E75C04DD}" type="presParOf" srcId="{57CB0694-B7CB-2F48-B4DF-2F1A11548353}" destId="{CADAE737-32BD-874D-8FDA-0D415B0B7547}" srcOrd="1" destOrd="0" presId="urn:microsoft.com/office/officeart/2016/7/layout/BasicLinearProcessNumbered"/>
    <dgm:cxn modelId="{3311D1AC-F66D-7142-B3D0-969BCD950188}" type="presParOf" srcId="{57CB0694-B7CB-2F48-B4DF-2F1A11548353}" destId="{CC0F4E2F-5A63-DD44-BBDA-3D6341CC21E2}" srcOrd="2" destOrd="0" presId="urn:microsoft.com/office/officeart/2016/7/layout/BasicLinearProcessNumbered"/>
    <dgm:cxn modelId="{1A831A84-1094-5649-A277-C1763C70F2A5}" type="presParOf" srcId="{57CB0694-B7CB-2F48-B4DF-2F1A11548353}" destId="{2D505B3E-29F8-9A4D-A9CF-7F13D623928C}" srcOrd="3" destOrd="0" presId="urn:microsoft.com/office/officeart/2016/7/layout/BasicLinearProcessNumbered"/>
    <dgm:cxn modelId="{3F9B18D9-7C7B-5346-8A9D-EC06A36AFD9F}" type="presParOf" srcId="{370162F4-DE2C-C14F-B1C2-23E97BAFA263}" destId="{71839901-90F3-8B41-A177-C5AEA68BAA10}" srcOrd="1" destOrd="0" presId="urn:microsoft.com/office/officeart/2016/7/layout/BasicLinearProcessNumbered"/>
    <dgm:cxn modelId="{038BD17C-89AF-2D48-B8AE-DFA0E8620556}" type="presParOf" srcId="{370162F4-DE2C-C14F-B1C2-23E97BAFA263}" destId="{C49FA6BF-19F3-1845-A552-E860756261AC}" srcOrd="2" destOrd="0" presId="urn:microsoft.com/office/officeart/2016/7/layout/BasicLinearProcessNumbered"/>
    <dgm:cxn modelId="{FC00A27B-5D7D-274F-960B-B2B4BFED6D66}" type="presParOf" srcId="{C49FA6BF-19F3-1845-A552-E860756261AC}" destId="{D4B719D9-B6E6-F440-B843-EB57ABCAB269}" srcOrd="0" destOrd="0" presId="urn:microsoft.com/office/officeart/2016/7/layout/BasicLinearProcessNumbered"/>
    <dgm:cxn modelId="{3AEF068B-6420-B642-BCCB-197242A366EC}" type="presParOf" srcId="{C49FA6BF-19F3-1845-A552-E860756261AC}" destId="{2791C676-6BFE-974D-8716-78A672E20766}" srcOrd="1" destOrd="0" presId="urn:microsoft.com/office/officeart/2016/7/layout/BasicLinearProcessNumbered"/>
    <dgm:cxn modelId="{D2E2FB6C-FD59-5C41-AABD-D03BA1D04860}" type="presParOf" srcId="{C49FA6BF-19F3-1845-A552-E860756261AC}" destId="{5F264D60-B46E-A54F-A6E0-1E7569A2F697}" srcOrd="2" destOrd="0" presId="urn:microsoft.com/office/officeart/2016/7/layout/BasicLinearProcessNumbered"/>
    <dgm:cxn modelId="{924EBB23-7D87-D144-A045-E91CB46B8863}" type="presParOf" srcId="{C49FA6BF-19F3-1845-A552-E860756261AC}" destId="{2E7448E8-6F41-5E49-BF3C-5EFF9B105BED}" srcOrd="3" destOrd="0" presId="urn:microsoft.com/office/officeart/2016/7/layout/BasicLinearProcessNumbered"/>
    <dgm:cxn modelId="{A01389FD-B106-3840-91DB-9FAA6AFA8797}" type="presParOf" srcId="{370162F4-DE2C-C14F-B1C2-23E97BAFA263}" destId="{DCF2128F-F27A-8A4D-8E38-888F58B322A8}" srcOrd="3" destOrd="0" presId="urn:microsoft.com/office/officeart/2016/7/layout/BasicLinearProcessNumbered"/>
    <dgm:cxn modelId="{E563C282-9621-0A46-AA8B-92E67A0430F3}" type="presParOf" srcId="{370162F4-DE2C-C14F-B1C2-23E97BAFA263}" destId="{8C3B486A-AF26-A84C-947F-F5BD0BA6311A}" srcOrd="4" destOrd="0" presId="urn:microsoft.com/office/officeart/2016/7/layout/BasicLinearProcessNumbered"/>
    <dgm:cxn modelId="{F94BEA74-320A-8549-A45C-4BB7AFF7FD3E}" type="presParOf" srcId="{8C3B486A-AF26-A84C-947F-F5BD0BA6311A}" destId="{17B12DDF-40EF-8C4A-95F4-78C8685EE08C}" srcOrd="0" destOrd="0" presId="urn:microsoft.com/office/officeart/2016/7/layout/BasicLinearProcessNumbered"/>
    <dgm:cxn modelId="{9F8815A6-8166-E747-B7DA-C5F2B2FC75A4}" type="presParOf" srcId="{8C3B486A-AF26-A84C-947F-F5BD0BA6311A}" destId="{E72DC9FD-DFE2-5B48-BDF3-8B7E6DDD6F39}" srcOrd="1" destOrd="0" presId="urn:microsoft.com/office/officeart/2016/7/layout/BasicLinearProcessNumbered"/>
    <dgm:cxn modelId="{B7691A18-F182-7A4C-A4C2-40AE0B0E682A}" type="presParOf" srcId="{8C3B486A-AF26-A84C-947F-F5BD0BA6311A}" destId="{5EC86EFB-B031-A846-B50C-07DBB2EDB442}" srcOrd="2" destOrd="0" presId="urn:microsoft.com/office/officeart/2016/7/layout/BasicLinearProcessNumbered"/>
    <dgm:cxn modelId="{0B7D18D2-4AC7-8843-A7F2-3DF6B55D95A7}" type="presParOf" srcId="{8C3B486A-AF26-A84C-947F-F5BD0BA6311A}" destId="{9700A8E2-369B-344C-8C59-7FBE10E08C00}" srcOrd="3" destOrd="0" presId="urn:microsoft.com/office/officeart/2016/7/layout/BasicLinearProcessNumbered"/>
    <dgm:cxn modelId="{BE70B697-7244-B249-A18E-3EAD6D6B5D6E}" type="presParOf" srcId="{370162F4-DE2C-C14F-B1C2-23E97BAFA263}" destId="{5303CF96-65AE-6246-A35B-2E101A4B3451}" srcOrd="5" destOrd="0" presId="urn:microsoft.com/office/officeart/2016/7/layout/BasicLinearProcessNumbered"/>
    <dgm:cxn modelId="{94C05C9B-F088-604B-9FA6-FF597D374811}" type="presParOf" srcId="{370162F4-DE2C-C14F-B1C2-23E97BAFA263}" destId="{D575D9FF-0B0A-B747-9108-1BB9D7F4EE0D}" srcOrd="6" destOrd="0" presId="urn:microsoft.com/office/officeart/2016/7/layout/BasicLinearProcessNumbered"/>
    <dgm:cxn modelId="{1BEBEDA2-88E1-B140-A8AA-2C7E1AB34C85}" type="presParOf" srcId="{D575D9FF-0B0A-B747-9108-1BB9D7F4EE0D}" destId="{16D2F7B6-B1AC-324A-8BC5-F497B47AB9D1}" srcOrd="0" destOrd="0" presId="urn:microsoft.com/office/officeart/2016/7/layout/BasicLinearProcessNumbered"/>
    <dgm:cxn modelId="{FA0DBDCA-6301-4D43-A797-09CD231917CC}" type="presParOf" srcId="{D575D9FF-0B0A-B747-9108-1BB9D7F4EE0D}" destId="{897E5F8B-B65D-DD4A-B5D4-B43EBAE82DA1}" srcOrd="1" destOrd="0" presId="urn:microsoft.com/office/officeart/2016/7/layout/BasicLinearProcessNumbered"/>
    <dgm:cxn modelId="{89ED9C72-0815-7845-957B-E605D4DB19B5}" type="presParOf" srcId="{D575D9FF-0B0A-B747-9108-1BB9D7F4EE0D}" destId="{8C12675A-AE75-FB4A-B2F3-7084B8767590}" srcOrd="2" destOrd="0" presId="urn:microsoft.com/office/officeart/2016/7/layout/BasicLinearProcessNumbered"/>
    <dgm:cxn modelId="{2F9FE19F-F0E8-CC4E-AA2C-DE72EE720FD9}" type="presParOf" srcId="{D575D9FF-0B0A-B747-9108-1BB9D7F4EE0D}" destId="{42C6E9C4-1EF5-3B47-94BB-D9819CD8DD40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463E-CDCA-9F42-874A-116356B9E14A}">
      <dsp:nvSpPr>
        <dsp:cNvPr id="0" name=""/>
        <dsp:cNvSpPr/>
      </dsp:nvSpPr>
      <dsp:spPr>
        <a:xfrm>
          <a:off x="3474" y="646931"/>
          <a:ext cx="2756396" cy="38589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4899" tIns="330200" rIns="214899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800" kern="1200" dirty="0"/>
            <a:t>Describe the process of conducting an idea assessment.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3474" y="2113334"/>
        <a:ext cx="2756396" cy="2315373"/>
      </dsp:txXfrm>
    </dsp:sp>
    <dsp:sp modelId="{9375364D-3525-7A4A-AF47-DE85CB4751A5}">
      <dsp:nvSpPr>
        <dsp:cNvPr id="0" name=""/>
        <dsp:cNvSpPr/>
      </dsp:nvSpPr>
      <dsp:spPr>
        <a:xfrm>
          <a:off x="802829" y="1032827"/>
          <a:ext cx="1157686" cy="11576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258" tIns="12700" rIns="9025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972368" y="1202366"/>
        <a:ext cx="818608" cy="818608"/>
      </dsp:txXfrm>
    </dsp:sp>
    <dsp:sp modelId="{7A97EFE9-4922-9040-B03A-666DE024012F}">
      <dsp:nvSpPr>
        <dsp:cNvPr id="0" name=""/>
        <dsp:cNvSpPr/>
      </dsp:nvSpPr>
      <dsp:spPr>
        <a:xfrm>
          <a:off x="3474" y="4505815"/>
          <a:ext cx="275639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32C19-BF18-2E48-9238-2375B481F858}">
      <dsp:nvSpPr>
        <dsp:cNvPr id="0" name=""/>
        <dsp:cNvSpPr/>
      </dsp:nvSpPr>
      <dsp:spPr>
        <a:xfrm>
          <a:off x="3035511" y="646931"/>
          <a:ext cx="2756396" cy="38589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4899" tIns="330200" rIns="214899" bIns="33020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800" kern="1200" dirty="0"/>
            <a:t>Explain the elements of a feasibility analysis.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ar-JO" sz="1800" kern="1200" dirty="0"/>
        </a:p>
      </dsp:txBody>
      <dsp:txXfrm>
        <a:off x="3035511" y="2113334"/>
        <a:ext cx="2756396" cy="2315373"/>
      </dsp:txXfrm>
    </dsp:sp>
    <dsp:sp modelId="{89648563-B73A-8B44-9E56-D80BB3A64777}">
      <dsp:nvSpPr>
        <dsp:cNvPr id="0" name=""/>
        <dsp:cNvSpPr/>
      </dsp:nvSpPr>
      <dsp:spPr>
        <a:xfrm>
          <a:off x="3834866" y="1032827"/>
          <a:ext cx="1157686" cy="11576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258" tIns="12700" rIns="9025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004405" y="1202366"/>
        <a:ext cx="818608" cy="818608"/>
      </dsp:txXfrm>
    </dsp:sp>
    <dsp:sp modelId="{2946BC43-0CD7-DC4B-9AE1-7835A3A65B18}">
      <dsp:nvSpPr>
        <dsp:cNvPr id="0" name=""/>
        <dsp:cNvSpPr/>
      </dsp:nvSpPr>
      <dsp:spPr>
        <a:xfrm>
          <a:off x="3035511" y="4505815"/>
          <a:ext cx="275639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774B7F-8481-5A4F-914B-C04BAB7C02AB}">
      <dsp:nvSpPr>
        <dsp:cNvPr id="0" name=""/>
        <dsp:cNvSpPr/>
      </dsp:nvSpPr>
      <dsp:spPr>
        <a:xfrm>
          <a:off x="6067547" y="646931"/>
          <a:ext cx="2756396" cy="38589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4899" tIns="330200" rIns="214899" bIns="33020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800" kern="1200" dirty="0"/>
            <a:t>Describe the six forces in the macro environment of an industry.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ar-JO" sz="1800" kern="1200" dirty="0"/>
        </a:p>
      </dsp:txBody>
      <dsp:txXfrm>
        <a:off x="6067547" y="2113334"/>
        <a:ext cx="2756396" cy="2315373"/>
      </dsp:txXfrm>
    </dsp:sp>
    <dsp:sp modelId="{4885487E-1B4E-E646-8256-7701441E4481}">
      <dsp:nvSpPr>
        <dsp:cNvPr id="0" name=""/>
        <dsp:cNvSpPr/>
      </dsp:nvSpPr>
      <dsp:spPr>
        <a:xfrm>
          <a:off x="6866902" y="1032827"/>
          <a:ext cx="1157686" cy="11576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258" tIns="12700" rIns="9025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7036441" y="1202366"/>
        <a:ext cx="818608" cy="818608"/>
      </dsp:txXfrm>
    </dsp:sp>
    <dsp:sp modelId="{FFDCBA2C-8478-4C47-BEDB-F5D771DA54C1}">
      <dsp:nvSpPr>
        <dsp:cNvPr id="0" name=""/>
        <dsp:cNvSpPr/>
      </dsp:nvSpPr>
      <dsp:spPr>
        <a:xfrm>
          <a:off x="6067547" y="4505815"/>
          <a:ext cx="275639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40F66-B6DD-6841-BBAF-12A0AD5F1874}">
      <dsp:nvSpPr>
        <dsp:cNvPr id="0" name=""/>
        <dsp:cNvSpPr/>
      </dsp:nvSpPr>
      <dsp:spPr>
        <a:xfrm>
          <a:off x="9099584" y="646931"/>
          <a:ext cx="2756396" cy="38589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4899" tIns="330200" rIns="214899" bIns="33020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800" kern="1200" dirty="0"/>
            <a:t>Understand how Porter’s Five Forces Model assesses the competitive environment.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ar-JO" sz="1800" kern="1200" dirty="0"/>
        </a:p>
      </dsp:txBody>
      <dsp:txXfrm>
        <a:off x="9099584" y="2113334"/>
        <a:ext cx="2756396" cy="2315373"/>
      </dsp:txXfrm>
    </dsp:sp>
    <dsp:sp modelId="{5F010799-9B08-3547-AF21-15704B64669F}">
      <dsp:nvSpPr>
        <dsp:cNvPr id="0" name=""/>
        <dsp:cNvSpPr/>
      </dsp:nvSpPr>
      <dsp:spPr>
        <a:xfrm>
          <a:off x="9898939" y="1032827"/>
          <a:ext cx="1157686" cy="11576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258" tIns="12700" rIns="9025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10068478" y="1202366"/>
        <a:ext cx="818608" cy="818608"/>
      </dsp:txXfrm>
    </dsp:sp>
    <dsp:sp modelId="{B37AC0AF-28F8-C34B-8A15-E742C9ABF2A6}">
      <dsp:nvSpPr>
        <dsp:cNvPr id="0" name=""/>
        <dsp:cNvSpPr/>
      </dsp:nvSpPr>
      <dsp:spPr>
        <a:xfrm>
          <a:off x="9099584" y="4505815"/>
          <a:ext cx="275639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F8388-96C8-6145-A2D4-88AF8E0F2008}">
      <dsp:nvSpPr>
        <dsp:cNvPr id="0" name=""/>
        <dsp:cNvSpPr/>
      </dsp:nvSpPr>
      <dsp:spPr>
        <a:xfrm>
          <a:off x="3187" y="323124"/>
          <a:ext cx="2528446" cy="35398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128" tIns="330200" rIns="19712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700" kern="1200" dirty="0"/>
            <a:t>Describe the various methods of conducting primary and secondary market research.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</dsp:txBody>
      <dsp:txXfrm>
        <a:off x="3187" y="1668257"/>
        <a:ext cx="2528446" cy="2123895"/>
      </dsp:txXfrm>
    </dsp:sp>
    <dsp:sp modelId="{CADAE737-32BD-874D-8FDA-0D415B0B7547}">
      <dsp:nvSpPr>
        <dsp:cNvPr id="0" name=""/>
        <dsp:cNvSpPr/>
      </dsp:nvSpPr>
      <dsp:spPr>
        <a:xfrm>
          <a:off x="623105" y="694204"/>
          <a:ext cx="1061947" cy="1061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794" tIns="12700" rIns="827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  <a:endParaRPr lang="en-US" sz="4800" kern="1200" dirty="0"/>
        </a:p>
      </dsp:txBody>
      <dsp:txXfrm>
        <a:off x="778624" y="849723"/>
        <a:ext cx="750909" cy="750909"/>
      </dsp:txXfrm>
    </dsp:sp>
    <dsp:sp modelId="{CC0F4E2F-5A63-DD44-BBDA-3D6341CC21E2}">
      <dsp:nvSpPr>
        <dsp:cNvPr id="0" name=""/>
        <dsp:cNvSpPr/>
      </dsp:nvSpPr>
      <dsp:spPr>
        <a:xfrm>
          <a:off x="3187" y="3862877"/>
          <a:ext cx="252844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719D9-B6E6-F440-B843-EB57ABCAB269}">
      <dsp:nvSpPr>
        <dsp:cNvPr id="0" name=""/>
        <dsp:cNvSpPr/>
      </dsp:nvSpPr>
      <dsp:spPr>
        <a:xfrm>
          <a:off x="2784478" y="323124"/>
          <a:ext cx="2528446" cy="35398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128" tIns="330200" rIns="19712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700" kern="1200" dirty="0"/>
            <a:t>Understand the four major elements of a financial feasibility analysis.</a:t>
          </a:r>
          <a:endParaRPr lang="en-US" sz="1700" kern="1200" dirty="0"/>
        </a:p>
      </dsp:txBody>
      <dsp:txXfrm>
        <a:off x="2784478" y="1668257"/>
        <a:ext cx="2528446" cy="2123895"/>
      </dsp:txXfrm>
    </dsp:sp>
    <dsp:sp modelId="{2791C676-6BFE-974D-8716-78A672E20766}">
      <dsp:nvSpPr>
        <dsp:cNvPr id="0" name=""/>
        <dsp:cNvSpPr/>
      </dsp:nvSpPr>
      <dsp:spPr>
        <a:xfrm>
          <a:off x="3517727" y="677106"/>
          <a:ext cx="1061947" cy="1061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794" tIns="12700" rIns="827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673246" y="832625"/>
        <a:ext cx="750909" cy="750909"/>
      </dsp:txXfrm>
    </dsp:sp>
    <dsp:sp modelId="{5F264D60-B46E-A54F-A6E0-1E7569A2F697}">
      <dsp:nvSpPr>
        <dsp:cNvPr id="0" name=""/>
        <dsp:cNvSpPr/>
      </dsp:nvSpPr>
      <dsp:spPr>
        <a:xfrm>
          <a:off x="2784478" y="3862877"/>
          <a:ext cx="252844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B12DDF-40EF-8C4A-95F4-78C8685EE08C}">
      <dsp:nvSpPr>
        <dsp:cNvPr id="0" name=""/>
        <dsp:cNvSpPr/>
      </dsp:nvSpPr>
      <dsp:spPr>
        <a:xfrm>
          <a:off x="5565769" y="323124"/>
          <a:ext cx="2528446" cy="35398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128" tIns="330200" rIns="19712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700" kern="1200" dirty="0"/>
            <a:t>Describe the process assessing entrepreneur feasibility.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</dsp:txBody>
      <dsp:txXfrm>
        <a:off x="5565769" y="1668257"/>
        <a:ext cx="2528446" cy="2123895"/>
      </dsp:txXfrm>
    </dsp:sp>
    <dsp:sp modelId="{E72DC9FD-DFE2-5B48-BDF3-8B7E6DDD6F39}">
      <dsp:nvSpPr>
        <dsp:cNvPr id="0" name=""/>
        <dsp:cNvSpPr/>
      </dsp:nvSpPr>
      <dsp:spPr>
        <a:xfrm>
          <a:off x="6299018" y="677106"/>
          <a:ext cx="1061947" cy="1061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794" tIns="12700" rIns="827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454537" y="832625"/>
        <a:ext cx="750909" cy="750909"/>
      </dsp:txXfrm>
    </dsp:sp>
    <dsp:sp modelId="{5EC86EFB-B031-A846-B50C-07DBB2EDB442}">
      <dsp:nvSpPr>
        <dsp:cNvPr id="0" name=""/>
        <dsp:cNvSpPr/>
      </dsp:nvSpPr>
      <dsp:spPr>
        <a:xfrm>
          <a:off x="5565769" y="3862877"/>
          <a:ext cx="252844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D2F7B6-B1AC-324A-8BC5-F497B47AB9D1}">
      <dsp:nvSpPr>
        <dsp:cNvPr id="0" name=""/>
        <dsp:cNvSpPr/>
      </dsp:nvSpPr>
      <dsp:spPr>
        <a:xfrm>
          <a:off x="8347060" y="323124"/>
          <a:ext cx="2528446" cy="35398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128" tIns="330200" rIns="19712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700" kern="1200" dirty="0"/>
            <a:t>Describe the nine elements of a business model. </a:t>
          </a:r>
          <a:endParaRPr lang="en-US" sz="1700" kern="1200" dirty="0"/>
        </a:p>
      </dsp:txBody>
      <dsp:txXfrm>
        <a:off x="8347060" y="1668257"/>
        <a:ext cx="2528446" cy="2123895"/>
      </dsp:txXfrm>
    </dsp:sp>
    <dsp:sp modelId="{897E5F8B-B65D-DD4A-B5D4-B43EBAE82DA1}">
      <dsp:nvSpPr>
        <dsp:cNvPr id="0" name=""/>
        <dsp:cNvSpPr/>
      </dsp:nvSpPr>
      <dsp:spPr>
        <a:xfrm>
          <a:off x="9080309" y="677106"/>
          <a:ext cx="1061947" cy="1061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794" tIns="12700" rIns="827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9235828" y="832625"/>
        <a:ext cx="750909" cy="750909"/>
      </dsp:txXfrm>
    </dsp:sp>
    <dsp:sp modelId="{8C12675A-AE75-FB4A-B2F3-7084B8767590}">
      <dsp:nvSpPr>
        <dsp:cNvPr id="0" name=""/>
        <dsp:cNvSpPr/>
      </dsp:nvSpPr>
      <dsp:spPr>
        <a:xfrm>
          <a:off x="8347060" y="3862877"/>
          <a:ext cx="252844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5/17/24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638E4148-4903-DA77-3DD3-61C610AA72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638E4148-4903-DA77-3DD3-61C610AA72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  <p:extLst>
      <p:ext uri="{BB962C8B-B14F-4D97-AF65-F5344CB8AC3E}">
        <p14:creationId xmlns:p14="http://schemas.microsoft.com/office/powerpoint/2010/main" val="2295400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283C6BFF-BBAB-5CA2-771E-E9D056A3FA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649574C0-B939-6EAF-94B0-B6233F40F1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A8EF1320-8BFF-5386-BFC3-2A203681D1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2C1745FC-23B1-8522-A607-6BEE4FB388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AB7B9F8A-E5CF-5EA2-C0FB-F1A21CC8DC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DCEEE44E-D9EA-34E6-96A8-C475D8F397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87B7A053-A43B-E472-B5E0-690C834A4A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692F2948-D47B-D61A-2DA7-E14E152DCE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3448869-E0B2-8D7B-0B6C-BAB59B711E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8007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FEC9D10C-9E49-9BB0-A3CB-6F2D7E18F7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6820ADF7-1DB4-4B2E-AF5A-ED9770912B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E8D7913F-F0D1-1F16-C129-DF1F0D68E3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9D12EE61-527A-92ED-E94B-33534532CC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BB806F9B-4F2C-EEF8-5BAE-3D7515868D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  <p:extLst>
      <p:ext uri="{BB962C8B-B14F-4D97-AF65-F5344CB8AC3E}">
        <p14:creationId xmlns:p14="http://schemas.microsoft.com/office/powerpoint/2010/main" val="2642921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196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BB806F9B-4F2C-EEF8-5BAE-3D7515868D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  <p:extLst>
      <p:ext uri="{BB962C8B-B14F-4D97-AF65-F5344CB8AC3E}">
        <p14:creationId xmlns:p14="http://schemas.microsoft.com/office/powerpoint/2010/main" val="2469801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39665BCE-3E4E-3BEC-FBA2-02D75920C9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BB806F9B-4F2C-EEF8-5BAE-3D7515868D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  <p:extLst>
      <p:ext uri="{BB962C8B-B14F-4D97-AF65-F5344CB8AC3E}">
        <p14:creationId xmlns:p14="http://schemas.microsoft.com/office/powerpoint/2010/main" val="33291140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4B4CE7ED-091E-7C6E-86C9-23301D9886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BB806F9B-4F2C-EEF8-5BAE-3D7515868D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  <p:extLst>
      <p:ext uri="{BB962C8B-B14F-4D97-AF65-F5344CB8AC3E}">
        <p14:creationId xmlns:p14="http://schemas.microsoft.com/office/powerpoint/2010/main" val="35703614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D1A2C888-4ACE-DB6C-4B67-3E46391269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D359AADD-BDF5-CB02-3EC5-248ABE0257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1788" y="698500"/>
            <a:ext cx="6191250" cy="3482975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9912D6-4827-0474-CEA5-5E09AEDE4FB1}"/>
              </a:ext>
            </a:extLst>
          </p:cNvPr>
          <p:cNvSpPr txBox="1"/>
          <p:nvPr userDrawn="1"/>
        </p:nvSpPr>
        <p:spPr>
          <a:xfrm>
            <a:off x="10210800" y="6356350"/>
            <a:ext cx="62179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1.xml"/><Relationship Id="rId3" Type="http://schemas.openxmlformats.org/officeDocument/2006/relationships/customXml" Target="../ink/ink1.xml"/><Relationship Id="rId12" Type="http://schemas.openxmlformats.org/officeDocument/2006/relationships/image" Target="../media/image11.png"/><Relationship Id="rId17" Type="http://schemas.microsoft.com/office/2007/relationships/diagramDrawing" Target="../diagrams/drawing1.xml"/><Relationship Id="rId2" Type="http://schemas.openxmlformats.org/officeDocument/2006/relationships/image" Target="../media/image4.emf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7.xml"/><Relationship Id="rId15" Type="http://schemas.openxmlformats.org/officeDocument/2006/relationships/diagramQuickStyle" Target="../diagrams/quickStyle1.xml"/><Relationship Id="rId1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7" Type="http://schemas.openxmlformats.org/officeDocument/2006/relationships/image" Target="../media/image14.png"/><Relationship Id="rId12" Type="http://schemas.microsoft.com/office/2007/relationships/diagramDrawing" Target="../diagrams/drawing2.xml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Relationship Id="rId11" Type="http://schemas.openxmlformats.org/officeDocument/2006/relationships/diagramColors" Target="../diagrams/colors2.xml"/><Relationship Id="rId10" Type="http://schemas.openxmlformats.org/officeDocument/2006/relationships/diagramQuickStyle" Target="../diagrams/quickStyle2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1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1352018" y="4394302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5C7B68-C909-C131-66C0-5E72CD335212}"/>
              </a:ext>
            </a:extLst>
          </p:cNvPr>
          <p:cNvSpPr txBox="1"/>
          <p:nvPr/>
        </p:nvSpPr>
        <p:spPr>
          <a:xfrm>
            <a:off x="474133" y="715791"/>
            <a:ext cx="50373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Entrepreneurship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Thana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8F966C-0CB5-77DA-1727-815F2750B763}"/>
              </a:ext>
            </a:extLst>
          </p:cNvPr>
          <p:cNvSpPr txBox="1"/>
          <p:nvPr/>
        </p:nvSpPr>
        <p:spPr>
          <a:xfrm>
            <a:off x="1196428" y="2493069"/>
            <a:ext cx="9799144" cy="2585323"/>
          </a:xfrm>
          <a:prstGeom prst="rect">
            <a:avLst/>
          </a:prstGeom>
          <a:solidFill>
            <a:srgbClr val="203E5F">
              <a:alpha val="83339"/>
            </a:srgbClr>
          </a:solidFill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JO" sz="5400" dirty="0">
                <a:solidFill>
                  <a:schemeClr val="bg1"/>
                </a:solidFill>
                <a:latin typeface="David" panose="020E0502060401010101" pitchFamily="34" charset="-79"/>
              </a:rPr>
              <a:t>Inside the Entrepreneurial Mind: </a:t>
            </a:r>
          </a:p>
          <a:p>
            <a:pPr algn="ctr" eaLnBrk="1" hangingPunct="1"/>
            <a:r>
              <a:rPr lang="en-US" altLang="ar-JO" sz="5400" dirty="0">
                <a:solidFill>
                  <a:schemeClr val="bg1"/>
                </a:solidFill>
                <a:latin typeface="David" panose="020E0502060401010101" pitchFamily="34" charset="-79"/>
              </a:rPr>
              <a:t>From Ideas to Reality</a:t>
            </a:r>
          </a:p>
          <a:p>
            <a:pPr algn="ctr" eaLnBrk="1" hangingPunct="1"/>
            <a:endParaRPr lang="en-US" altLang="ar-JO" sz="5400" dirty="0">
              <a:solidFill>
                <a:schemeClr val="bg1"/>
              </a:solidFill>
              <a:latin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19461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297268"/>
            <a:ext cx="63150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6000" dirty="0">
                <a:solidFill>
                  <a:schemeClr val="bg1"/>
                </a:solidFill>
                <a:ea typeface="+mj-ea"/>
                <a:cs typeface="+mj-cs"/>
              </a:rPr>
              <a:t>Learning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5" name="TextBox 8">
            <a:extLst>
              <a:ext uri="{FF2B5EF4-FFF2-40B4-BE49-F238E27FC236}">
                <a16:creationId xmlns:a16="http://schemas.microsoft.com/office/drawing/2014/main" id="{39B463CC-5BF9-D7A8-3182-E65059407DA3}"/>
              </a:ext>
            </a:extLst>
          </p:cNvPr>
          <p:cNvGraphicFramePr/>
          <p:nvPr/>
        </p:nvGraphicFramePr>
        <p:xfrm>
          <a:off x="130614" y="1190831"/>
          <a:ext cx="11859456" cy="5152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3F53E2-26C2-DBF3-4180-460D65EA904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259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297268"/>
            <a:ext cx="63150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6000" dirty="0">
                <a:solidFill>
                  <a:srgbClr val="203E5F"/>
                </a:solidFill>
                <a:ea typeface="+mj-ea"/>
                <a:cs typeface="+mj-cs"/>
              </a:rPr>
              <a:t>Learning Objectives</a:t>
            </a:r>
            <a:endParaRPr lang="en-US" sz="2800" dirty="0">
              <a:solidFill>
                <a:srgbClr val="203E5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56485" y="4303338"/>
                <a:ext cx="18000" cy="18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3" name="TextBox 8">
            <a:extLst>
              <a:ext uri="{FF2B5EF4-FFF2-40B4-BE49-F238E27FC236}">
                <a16:creationId xmlns:a16="http://schemas.microsoft.com/office/drawing/2014/main" id="{88DAA724-763E-7C49-B3FC-B72A95BF230D}"/>
              </a:ext>
            </a:extLst>
          </p:cNvPr>
          <p:cNvGraphicFramePr/>
          <p:nvPr/>
        </p:nvGraphicFramePr>
        <p:xfrm>
          <a:off x="917066" y="1691640"/>
          <a:ext cx="10878694" cy="4186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A047678-6225-3E03-FE9D-DCADD3D6283D}"/>
              </a:ext>
            </a:extLst>
          </p:cNvPr>
          <p:cNvSpPr txBox="1"/>
          <p:nvPr/>
        </p:nvSpPr>
        <p:spPr>
          <a:xfrm>
            <a:off x="1824972" y="2493569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3ABC82-33F2-C0AB-A93C-8E6933C4550E}"/>
              </a:ext>
            </a:extLst>
          </p:cNvPr>
          <p:cNvSpPr txBox="1"/>
          <p:nvPr/>
        </p:nvSpPr>
        <p:spPr>
          <a:xfrm>
            <a:off x="4743890" y="2501647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812D00-7B19-AC9D-DEA7-09BC7F54B2F4}"/>
              </a:ext>
            </a:extLst>
          </p:cNvPr>
          <p:cNvSpPr txBox="1"/>
          <p:nvPr/>
        </p:nvSpPr>
        <p:spPr>
          <a:xfrm>
            <a:off x="7518698" y="2475113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56D733-E1CD-CFB8-0FC5-ED5ABD1878CD}"/>
              </a:ext>
            </a:extLst>
          </p:cNvPr>
          <p:cNvSpPr txBox="1"/>
          <p:nvPr/>
        </p:nvSpPr>
        <p:spPr>
          <a:xfrm>
            <a:off x="10292385" y="2472493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BDE8A5-0D23-4F15-3767-458C204EC99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833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hat You Need to License an Idea | Inc.com">
            <a:extLst>
              <a:ext uri="{FF2B5EF4-FFF2-40B4-BE49-F238E27FC236}">
                <a16:creationId xmlns:a16="http://schemas.microsoft.com/office/drawing/2014/main" id="{235318A1-0942-C2E9-755F-8B24D2C33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Title 1">
            <a:extLst>
              <a:ext uri="{FF2B5EF4-FFF2-40B4-BE49-F238E27FC236}">
                <a16:creationId xmlns:a16="http://schemas.microsoft.com/office/drawing/2014/main" id="{41D66C7D-FDBB-8953-2408-451B77344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2087" y="-486465"/>
            <a:ext cx="6657106" cy="2914323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defRPr/>
            </a:pPr>
            <a:r>
              <a:rPr lang="en-US" altLang="en-US" sz="3600" b="1" kern="1200" dirty="0">
                <a:latin typeface="+mn-lt"/>
                <a:ea typeface="+mj-ea"/>
                <a:cs typeface="+mj-cs"/>
              </a:rPr>
              <a:t>New Business Planning Process </a:t>
            </a:r>
          </a:p>
        </p:txBody>
      </p:sp>
      <p:pic>
        <p:nvPicPr>
          <p:cNvPr id="18437" name="Picture 2">
            <a:extLst>
              <a:ext uri="{FF2B5EF4-FFF2-40B4-BE49-F238E27FC236}">
                <a16:creationId xmlns:a16="http://schemas.microsoft.com/office/drawing/2014/main" id="{FD4A40D1-F35E-891E-E10E-019FCF717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3479" y="118678"/>
            <a:ext cx="3820686" cy="665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003D46-8FCB-D3CD-EEDC-D768657C0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Title 1">
            <a:extLst>
              <a:ext uri="{FF2B5EF4-FFF2-40B4-BE49-F238E27FC236}">
                <a16:creationId xmlns:a16="http://schemas.microsoft.com/office/drawing/2014/main" id="{CEA4FB51-0E8A-370B-D4A7-5B88D8328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en-US" altLang="en-US" sz="4800" b="1">
                <a:ea typeface="+mj-ea"/>
                <a:cs typeface="+mj-cs"/>
              </a:rPr>
              <a:t>Idea Assessment</a:t>
            </a:r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063EA-2E37-00FE-C508-AEDB792BE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 fontScale="70000" lnSpcReduction="20000"/>
          </a:bodyPr>
          <a:lstStyle/>
          <a:p>
            <a:pPr marL="10795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ar-JO" sz="3600" b="1" dirty="0">
                <a:ea typeface="ＭＳ Ｐゴシック" panose="020B0600070205080204" pitchFamily="34" charset="-128"/>
              </a:rPr>
              <a:t>Idea assessment: </a:t>
            </a:r>
            <a:r>
              <a:rPr lang="en-US" altLang="ar-JO" sz="3600" dirty="0">
                <a:ea typeface="ＭＳ Ｐゴシック" panose="020B0600070205080204" pitchFamily="34" charset="-128"/>
              </a:rPr>
              <a:t>The process of examining a particular need in the market, developing a solution for that need, and determining the entrepreneur’s ability to successfully turn the idea into a business.</a:t>
            </a:r>
          </a:p>
          <a:p>
            <a:pPr marL="107950" indent="0">
              <a:buNone/>
            </a:pPr>
            <a:endParaRPr lang="en-US" altLang="ar-JO" sz="2000" b="1" dirty="0">
              <a:ea typeface="ＭＳ Ｐゴシック" panose="020B0600070205080204" pitchFamily="34" charset="-128"/>
            </a:endParaRPr>
          </a:p>
        </p:txBody>
      </p:sp>
      <p:pic>
        <p:nvPicPr>
          <p:cNvPr id="1026" name="Picture 2" descr="Idea Cellular - Wikipedia">
            <a:extLst>
              <a:ext uri="{FF2B5EF4-FFF2-40B4-BE49-F238E27FC236}">
                <a16:creationId xmlns:a16="http://schemas.microsoft.com/office/drawing/2014/main" id="{00A33177-57F0-9B2A-A6F2-FC3101662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1532" y="2771171"/>
            <a:ext cx="5150277" cy="314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Rectangle 4108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9815AD-C9DD-7018-083B-9FAADBE6B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224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7AD06-AD7B-3C8E-7799-B7FF85E5D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774" y="1881291"/>
            <a:ext cx="4333251" cy="3785419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ar-JO" b="1" dirty="0">
                <a:solidFill>
                  <a:srgbClr val="203E5F"/>
                </a:solidFill>
                <a:ea typeface="ＭＳ Ｐゴシック" panose="020B0600070205080204" pitchFamily="34" charset="-128"/>
              </a:rPr>
              <a:t>Idea sketch pad =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ar-JO" b="1" dirty="0">
                <a:ea typeface="ＭＳ Ｐゴシック" panose="020B0600070205080204" pitchFamily="34" charset="-128"/>
              </a:rPr>
              <a:t>effective tool used to help assess ideas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ar-JO" b="1" dirty="0">
                <a:ea typeface="ＭＳ Ｐゴシック" panose="020B0600070205080204" pitchFamily="34" charset="-128"/>
              </a:rPr>
              <a:t>It helps entrepreneurs assess ideas in a relatively short period of time</a:t>
            </a:r>
            <a:endParaRPr lang="en-US" altLang="ar-JO" dirty="0">
              <a:ea typeface="ＭＳ Ｐゴシック" panose="020B0600070205080204" pitchFamily="34" charset="-128"/>
            </a:endParaRPr>
          </a:p>
        </p:txBody>
      </p:sp>
      <p:sp>
        <p:nvSpPr>
          <p:cNvPr id="4098" name="Title 1">
            <a:extLst>
              <a:ext uri="{FF2B5EF4-FFF2-40B4-BE49-F238E27FC236}">
                <a16:creationId xmlns:a16="http://schemas.microsoft.com/office/drawing/2014/main" id="{4E64385F-BC6F-C046-51DE-AEE62625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427" y="168965"/>
            <a:ext cx="4041944" cy="1295400"/>
          </a:xfrm>
          <a:solidFill>
            <a:srgbClr val="203E5F"/>
          </a:solidFill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Idea Assessment 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81E7E1-46CF-48E8-1801-17B0C91E1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3074" name="Picture 2" descr="Really big idea sketch pad template | Mural">
            <a:extLst>
              <a:ext uri="{FF2B5EF4-FFF2-40B4-BE49-F238E27FC236}">
                <a16:creationId xmlns:a16="http://schemas.microsoft.com/office/drawing/2014/main" id="{ED0CE64A-4CDC-70FF-168B-F4A96CF839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" r="4483"/>
          <a:stretch/>
        </p:blipFill>
        <p:spPr bwMode="auto">
          <a:xfrm>
            <a:off x="4843565" y="168965"/>
            <a:ext cx="7076661" cy="652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7AD06-AD7B-3C8E-7799-B7FF85E5D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805" y="1878076"/>
            <a:ext cx="4333251" cy="3785419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ar-JO" dirty="0">
                <a:ea typeface="ＭＳ Ｐゴシック" panose="020B0600070205080204" pitchFamily="34" charset="-128"/>
              </a:rPr>
              <a:t>Use an </a:t>
            </a:r>
            <a:r>
              <a:rPr lang="en-US" altLang="ar-JO" b="1" dirty="0">
                <a:ea typeface="ＭＳ Ｐゴシック" panose="020B0600070205080204" pitchFamily="34" charset="-128"/>
              </a:rPr>
              <a:t>idea sketch pad</a:t>
            </a:r>
            <a:r>
              <a:rPr lang="en-US" altLang="ar-JO" dirty="0">
                <a:ea typeface="ＭＳ Ｐゴシック" panose="020B0600070205080204" pitchFamily="34" charset="-128"/>
              </a:rPr>
              <a:t> to ask key questions about: 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24A9E1"/>
                </a:solidFill>
                <a:ea typeface="ＭＳ Ｐゴシック" panose="020B0600070205080204" pitchFamily="34" charset="-128"/>
              </a:rPr>
              <a:t>Customers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24A9E1"/>
                </a:solidFill>
                <a:ea typeface="ＭＳ Ｐゴシック" panose="020B0600070205080204" pitchFamily="34" charset="-128"/>
              </a:rPr>
              <a:t>Offering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24A9E1"/>
                </a:solidFill>
                <a:ea typeface="ＭＳ Ｐゴシック" panose="020B0600070205080204" pitchFamily="34" charset="-128"/>
              </a:rPr>
              <a:t>Value proposition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24A9E1"/>
                </a:solidFill>
                <a:ea typeface="ＭＳ Ｐゴシック" panose="020B0600070205080204" pitchFamily="34" charset="-128"/>
              </a:rPr>
              <a:t>Core competencies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24A9E1"/>
                </a:solidFill>
                <a:ea typeface="ＭＳ Ｐゴシック" panose="020B0600070205080204" pitchFamily="34" charset="-128"/>
              </a:rPr>
              <a:t>People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ar-JO" dirty="0">
              <a:ea typeface="ＭＳ Ｐゴシック" panose="020B0600070205080204" pitchFamily="34" charset="-128"/>
            </a:endParaRPr>
          </a:p>
        </p:txBody>
      </p:sp>
      <p:sp>
        <p:nvSpPr>
          <p:cNvPr id="4098" name="Title 1">
            <a:extLst>
              <a:ext uri="{FF2B5EF4-FFF2-40B4-BE49-F238E27FC236}">
                <a16:creationId xmlns:a16="http://schemas.microsoft.com/office/drawing/2014/main" id="{4E64385F-BC6F-C046-51DE-AEE62625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58" y="291547"/>
            <a:ext cx="4041944" cy="1295400"/>
          </a:xfrm>
          <a:solidFill>
            <a:srgbClr val="203E5F"/>
          </a:solidFill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Idea Assessment 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81E7E1-46CF-48E8-1801-17B0C91E1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4" name="Picture 2" descr="Really big idea sketch pad template | Mural">
            <a:extLst>
              <a:ext uri="{FF2B5EF4-FFF2-40B4-BE49-F238E27FC236}">
                <a16:creationId xmlns:a16="http://schemas.microsoft.com/office/drawing/2014/main" id="{A4CF429B-3DF8-0E2E-4947-5FF59AA2E7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" r="4483"/>
          <a:stretch/>
        </p:blipFill>
        <p:spPr bwMode="auto">
          <a:xfrm>
            <a:off x="4493402" y="291547"/>
            <a:ext cx="7698598" cy="652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924AAE45-3857-A17D-31C3-37F1EDEEE031}"/>
              </a:ext>
            </a:extLst>
          </p:cNvPr>
          <p:cNvSpPr/>
          <p:nvPr/>
        </p:nvSpPr>
        <p:spPr>
          <a:xfrm>
            <a:off x="8826654" y="469900"/>
            <a:ext cx="3365346" cy="29591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057416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27F446-65FD-5D91-9D71-7940AE1F3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altLang="ar-JO" b="1">
                <a:ea typeface="ＭＳ Ｐゴシック" panose="020B0600070205080204" pitchFamily="34" charset="-128"/>
              </a:rPr>
              <a:t>Idea sketch pad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DE985-8030-B4F2-330F-454907E64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05000"/>
            <a:ext cx="5387967" cy="4271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203E5F"/>
                </a:solidFill>
                <a:effectLst/>
                <a:latin typeface="TimesLTStd"/>
              </a:rPr>
              <a:t>Customers. 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effectLst/>
                <a:latin typeface="TimesLTStd"/>
              </a:rPr>
              <a:t>Start with a group of customers who have a clear need that is not being addressed: </a:t>
            </a:r>
            <a:r>
              <a:rPr lang="en-US" sz="2000" dirty="0">
                <a:latin typeface="TimesLTStd"/>
              </a:rPr>
              <a:t>t</a:t>
            </a:r>
            <a:r>
              <a:rPr lang="en-US" sz="2000" dirty="0">
                <a:effectLst/>
                <a:latin typeface="TimesLTStd"/>
              </a:rPr>
              <a:t>his may be a need that no business is currently addressing, or it may be a need that no business is fully or adequately meeting for these customers. 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effectLst/>
                <a:latin typeface="TimesLTStd"/>
              </a:rPr>
              <a:t>The entrepreneur assesses the customers by answering basic questions about the potential users of the product or service and the potential buyers if they are different than the users. </a:t>
            </a:r>
          </a:p>
          <a:p>
            <a:pPr marL="1257300" lvl="2" indent="-342900">
              <a:lnSpc>
                <a:spcPct val="110000"/>
              </a:lnSpc>
              <a:buFont typeface="+mj-lt"/>
              <a:buAutoNum type="arabicPeriod"/>
            </a:pPr>
            <a:r>
              <a:rPr lang="en-US" dirty="0">
                <a:effectLst/>
                <a:latin typeface="TimesLTStd"/>
              </a:rPr>
              <a:t>Specifically who would be the users of the offering? </a:t>
            </a:r>
          </a:p>
          <a:p>
            <a:pPr marL="1257300" lvl="2" indent="-342900">
              <a:lnSpc>
                <a:spcPct val="110000"/>
              </a:lnSpc>
              <a:buFont typeface="+mj-lt"/>
              <a:buAutoNum type="arabicPeriod"/>
            </a:pPr>
            <a:r>
              <a:rPr lang="en-US" dirty="0">
                <a:effectLst/>
                <a:latin typeface="TimesLTStd"/>
              </a:rPr>
              <a:t>How would they use the offering?</a:t>
            </a:r>
          </a:p>
          <a:p>
            <a:pPr marL="1257300" lvl="2" indent="-342900">
              <a:lnSpc>
                <a:spcPct val="110000"/>
              </a:lnSpc>
              <a:buFont typeface="+mj-lt"/>
              <a:buAutoNum type="arabicPeriod"/>
            </a:pPr>
            <a:r>
              <a:rPr lang="en-US" dirty="0">
                <a:effectLst/>
                <a:latin typeface="TimesLTStd"/>
              </a:rPr>
              <a:t>How many potential customers are there? </a:t>
            </a:r>
          </a:p>
          <a:p>
            <a:pPr>
              <a:buFont typeface="+mj-lt"/>
              <a:buAutoNum type="arabicPeriod"/>
            </a:pPr>
            <a:endParaRPr lang="en-US" sz="2000" b="1" i="1" dirty="0">
              <a:effectLst/>
              <a:latin typeface="TimesLTStd"/>
            </a:endParaRPr>
          </a:p>
          <a:p>
            <a:pPr>
              <a:buFont typeface="+mj-lt"/>
              <a:buAutoNum type="arabicPeriod"/>
            </a:pPr>
            <a:endParaRPr lang="en-US" sz="2000" dirty="0">
              <a:effectLst/>
              <a:latin typeface="TimesLTStd"/>
            </a:endParaRPr>
          </a:p>
          <a:p>
            <a:endParaRPr lang="en-SA" sz="2000" dirty="0"/>
          </a:p>
        </p:txBody>
      </p:sp>
      <p:pic>
        <p:nvPicPr>
          <p:cNvPr id="6" name="Picture 5" descr="Notebook with scribbles">
            <a:extLst>
              <a:ext uri="{FF2B5EF4-FFF2-40B4-BE49-F238E27FC236}">
                <a16:creationId xmlns:a16="http://schemas.microsoft.com/office/drawing/2014/main" id="{71F49016-98FC-8B5E-AA0E-37D6C42215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59" r="14103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DFBD6-87B6-F93C-7070-31779E5CA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8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528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323BD-561B-8B38-E25A-35CAB85C7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7251BB-3693-9C2B-317F-697923E5F8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65" t="20371" r="17735" b="11482"/>
          <a:stretch/>
        </p:blipFill>
        <p:spPr>
          <a:xfrm>
            <a:off x="-9525" y="0"/>
            <a:ext cx="12192000" cy="687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74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27F446-65FD-5D91-9D71-7940AE1F3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altLang="ar-JO" b="1" dirty="0">
                <a:ea typeface="ＭＳ Ｐゴシック" panose="020B0600070205080204" pitchFamily="34" charset="-128"/>
              </a:rPr>
              <a:t>Idea sketch pad</a:t>
            </a:r>
            <a:endParaRPr lang="en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DE985-8030-B4F2-330F-454907E64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>
            <a:normAutofit fontScale="92500"/>
          </a:bodyPr>
          <a:lstStyle/>
          <a:p>
            <a:pPr marL="914400" lvl="2" indent="0">
              <a:buNone/>
            </a:pPr>
            <a:endParaRPr lang="en-US" dirty="0">
              <a:effectLst/>
              <a:latin typeface="TimesLTStd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sz="2600" b="1" dirty="0">
                <a:solidFill>
                  <a:srgbClr val="203E5F"/>
                </a:solidFill>
                <a:latin typeface="TimesLTStd"/>
              </a:rPr>
              <a:t>Offering. </a:t>
            </a:r>
            <a:endParaRPr lang="en-US" sz="2000" b="1" dirty="0">
              <a:solidFill>
                <a:srgbClr val="203E5F"/>
              </a:solidFill>
              <a:effectLst/>
              <a:latin typeface="TimesLTStd"/>
            </a:endParaRPr>
          </a:p>
          <a:p>
            <a:pPr marL="457200" lvl="1" indent="0">
              <a:lnSpc>
                <a:spcPct val="120000"/>
              </a:lnSpc>
              <a:buNone/>
            </a:pPr>
            <a:r>
              <a:rPr lang="en-US" dirty="0">
                <a:effectLst/>
                <a:latin typeface="TimesLTStd"/>
              </a:rPr>
              <a:t>Describe your idea for a product or service to offer the customers. Are you offering a product, a service, an experience, or a combination of one or more of these? What are its key features? Describe it in detail and sketch out an image of it if you can. </a:t>
            </a:r>
          </a:p>
          <a:p>
            <a:pPr>
              <a:buFont typeface="+mj-lt"/>
              <a:buAutoNum type="arabicPeriod" startAt="2"/>
            </a:pPr>
            <a:endParaRPr lang="en-US" sz="2000" b="1" i="1" dirty="0">
              <a:effectLst/>
              <a:latin typeface="TimesLTStd"/>
            </a:endParaRPr>
          </a:p>
          <a:p>
            <a:pPr>
              <a:buFont typeface="+mj-lt"/>
              <a:buAutoNum type="arabicPeriod" startAt="2"/>
            </a:pPr>
            <a:endParaRPr lang="en-US" sz="2000" dirty="0">
              <a:effectLst/>
              <a:latin typeface="TimesLTStd"/>
            </a:endParaRPr>
          </a:p>
          <a:p>
            <a:endParaRPr lang="en-SA" sz="2000" dirty="0"/>
          </a:p>
        </p:txBody>
      </p:sp>
      <p:pic>
        <p:nvPicPr>
          <p:cNvPr id="1028" name="Picture 4" descr="Product or Service Offerings - FasterCapital">
            <a:extLst>
              <a:ext uri="{FF2B5EF4-FFF2-40B4-BE49-F238E27FC236}">
                <a16:creationId xmlns:a16="http://schemas.microsoft.com/office/drawing/2014/main" id="{E12E9407-016B-6FC9-3439-0942B5121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9367" y="2298700"/>
            <a:ext cx="5046809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DFBD6-87B6-F93C-7070-31779E5CA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000"/>
              <a:pPr>
                <a:spcAft>
                  <a:spcPts val="600"/>
                </a:spcAft>
              </a:pPr>
              <a:t>10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3459646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7F446-65FD-5D91-9D71-7940AE1F3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136525"/>
            <a:ext cx="10515600" cy="1325563"/>
          </a:xfrm>
        </p:spPr>
        <p:txBody>
          <a:bodyPr/>
          <a:lstStyle/>
          <a:p>
            <a:r>
              <a:rPr lang="en-US" altLang="ar-JO" b="1" dirty="0">
                <a:solidFill>
                  <a:srgbClr val="203E5F"/>
                </a:solidFill>
                <a:ea typeface="ＭＳ Ｐゴシック" panose="020B0600070205080204" pitchFamily="34" charset="-128"/>
              </a:rPr>
              <a:t>Idea sketch pad</a:t>
            </a:r>
            <a:endParaRPr lang="en-SA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DE985-8030-B4F2-330F-454907E64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954177"/>
            <a:ext cx="4572000" cy="4351338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3"/>
            </a:pPr>
            <a:r>
              <a:rPr lang="en-US" b="1" dirty="0">
                <a:solidFill>
                  <a:srgbClr val="203E5F"/>
                </a:solidFill>
                <a:latin typeface="TimesLTStd"/>
              </a:rPr>
              <a:t>Value proposition</a:t>
            </a:r>
            <a:r>
              <a:rPr lang="en-US" b="1" i="1" dirty="0">
                <a:solidFill>
                  <a:srgbClr val="203E5F"/>
                </a:solidFill>
                <a:effectLst/>
                <a:latin typeface="TimesLTStd"/>
              </a:rPr>
              <a:t>. 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Explain why your product or service will be important to the customers. 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Why would your offering be valuable to the user and/or buyer? 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How does it address the need these customers currently have that is not being met? </a:t>
            </a:r>
          </a:p>
          <a:p>
            <a:pPr lvl="1">
              <a:lnSpc>
                <a:spcPct val="100000"/>
              </a:lnSpc>
            </a:pPr>
            <a:endParaRPr lang="en-US" dirty="0">
              <a:solidFill>
                <a:srgbClr val="211E1E"/>
              </a:solidFill>
              <a:effectLst/>
              <a:latin typeface="TimesLTStd"/>
            </a:endParaRPr>
          </a:p>
          <a:p>
            <a:pPr>
              <a:lnSpc>
                <a:spcPct val="100000"/>
              </a:lnSpc>
              <a:buFont typeface="+mj-lt"/>
              <a:buAutoNum type="arabicPeriod" startAt="3"/>
            </a:pPr>
            <a:endParaRPr lang="en-US" sz="2400" dirty="0">
              <a:solidFill>
                <a:srgbClr val="211E1E"/>
              </a:solidFill>
              <a:effectLst/>
              <a:latin typeface="TimesLTStd"/>
            </a:endParaRPr>
          </a:p>
          <a:p>
            <a:pPr>
              <a:buFont typeface="+mj-lt"/>
              <a:buAutoNum type="arabicPeriod" startAt="3"/>
            </a:pPr>
            <a:endParaRPr lang="en-US" sz="2400" dirty="0">
              <a:solidFill>
                <a:srgbClr val="211E1E"/>
              </a:solidFill>
              <a:effectLst/>
              <a:latin typeface="TimesLTStd"/>
            </a:endParaRPr>
          </a:p>
          <a:p>
            <a:endParaRPr lang="en-SA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DFBD6-87B6-F93C-7070-31779E5CA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E9D1E-BCF0-0F72-35B7-3ABCF49233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15" t="21173" r="17735" b="11482"/>
          <a:stretch/>
        </p:blipFill>
        <p:spPr>
          <a:xfrm>
            <a:off x="6096000" y="0"/>
            <a:ext cx="6096000" cy="679760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0078E640-209A-6472-18B1-0D4CA168F67A}"/>
              </a:ext>
            </a:extLst>
          </p:cNvPr>
          <p:cNvSpPr/>
          <p:nvPr/>
        </p:nvSpPr>
        <p:spPr>
          <a:xfrm>
            <a:off x="8089900" y="2582069"/>
            <a:ext cx="3784600" cy="26543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454273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7F446-65FD-5D91-9D71-7940AE1F3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813" y="708024"/>
            <a:ext cx="10515600" cy="1325563"/>
          </a:xfrm>
        </p:spPr>
        <p:txBody>
          <a:bodyPr/>
          <a:lstStyle/>
          <a:p>
            <a:r>
              <a:rPr lang="en-US" altLang="ar-JO" b="1" dirty="0">
                <a:solidFill>
                  <a:srgbClr val="203E5F"/>
                </a:solidFill>
                <a:ea typeface="ＭＳ Ｐゴシック" panose="020B0600070205080204" pitchFamily="34" charset="-128"/>
              </a:rPr>
              <a:t>Idea sketch pad</a:t>
            </a:r>
            <a:endParaRPr lang="en-SA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DE985-8030-B4F2-330F-454907E64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0587" y="1891506"/>
            <a:ext cx="4102100" cy="4351338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00000"/>
              </a:lnSpc>
              <a:buNone/>
            </a:pPr>
            <a:endParaRPr lang="en-US" sz="1800" dirty="0">
              <a:solidFill>
                <a:srgbClr val="211E1E"/>
              </a:solidFill>
              <a:effectLst/>
              <a:latin typeface="TimesLTStd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4"/>
            </a:pPr>
            <a:r>
              <a:rPr lang="en-US" sz="2400" b="1" dirty="0">
                <a:solidFill>
                  <a:srgbClr val="203E5F"/>
                </a:solidFill>
                <a:latin typeface="TimesLTStd"/>
              </a:rPr>
              <a:t>Core competencies</a:t>
            </a:r>
            <a:r>
              <a:rPr lang="en-US" sz="2000" b="1" i="1" dirty="0">
                <a:solidFill>
                  <a:srgbClr val="203E5F"/>
                </a:solidFill>
                <a:effectLst/>
                <a:latin typeface="TimesLTStd"/>
              </a:rPr>
              <a:t>.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Does your offering include any technologies or unique features that will help differentiate it from competitors? Is it based on intellectual property that you can protect? </a:t>
            </a:r>
          </a:p>
          <a:p>
            <a:pPr>
              <a:lnSpc>
                <a:spcPct val="100000"/>
              </a:lnSpc>
              <a:buFont typeface="+mj-lt"/>
              <a:buAutoNum type="arabicPeriod" startAt="4"/>
            </a:pPr>
            <a:endParaRPr lang="en-US" sz="1800" dirty="0">
              <a:solidFill>
                <a:srgbClr val="211E1E"/>
              </a:solidFill>
              <a:effectLst/>
              <a:latin typeface="TimesLTStd"/>
            </a:endParaRPr>
          </a:p>
          <a:p>
            <a:pPr marL="0" indent="0">
              <a:buNone/>
            </a:pPr>
            <a:endParaRPr lang="en-US" sz="1800" dirty="0">
              <a:solidFill>
                <a:srgbClr val="211E1E"/>
              </a:solidFill>
              <a:effectLst/>
              <a:latin typeface="TimesLTStd"/>
            </a:endParaRPr>
          </a:p>
          <a:p>
            <a:endParaRPr lang="en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DFBD6-87B6-F93C-7070-31779E5CA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6" name="Picture 5" descr="A diagram of a project&#10;&#10;Description automatically generated">
            <a:extLst>
              <a:ext uri="{FF2B5EF4-FFF2-40B4-BE49-F238E27FC236}">
                <a16:creationId xmlns:a16="http://schemas.microsoft.com/office/drawing/2014/main" id="{307E860D-78CE-1EBF-396A-61581130D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753" y="0"/>
            <a:ext cx="6902133" cy="6858001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A39B301-E163-87EE-AB2A-7DE9557D6094}"/>
              </a:ext>
            </a:extLst>
          </p:cNvPr>
          <p:cNvSpPr/>
          <p:nvPr/>
        </p:nvSpPr>
        <p:spPr>
          <a:xfrm>
            <a:off x="8572500" y="4067175"/>
            <a:ext cx="3332320" cy="26543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82967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7F446-65FD-5D91-9D71-7940AE1F3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13" y="598488"/>
            <a:ext cx="10515600" cy="1325563"/>
          </a:xfrm>
        </p:spPr>
        <p:txBody>
          <a:bodyPr/>
          <a:lstStyle/>
          <a:p>
            <a:r>
              <a:rPr lang="en-US" altLang="ar-JO" b="1" dirty="0">
                <a:solidFill>
                  <a:srgbClr val="203E5F"/>
                </a:solidFill>
                <a:ea typeface="ＭＳ Ｐゴシック" panose="020B0600070205080204" pitchFamily="34" charset="-128"/>
              </a:rPr>
              <a:t>Idea sketch pad</a:t>
            </a:r>
            <a:endParaRPr lang="en-SA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DE985-8030-B4F2-330F-454907E64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913" y="1908174"/>
            <a:ext cx="52959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US" sz="2000" dirty="0">
              <a:solidFill>
                <a:srgbClr val="211E1E"/>
              </a:solidFill>
              <a:effectLst/>
              <a:latin typeface="TimesLTStd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5"/>
            </a:pPr>
            <a:r>
              <a:rPr lang="en-US" sz="2400" b="1" dirty="0">
                <a:solidFill>
                  <a:srgbClr val="203E5F"/>
                </a:solidFill>
                <a:latin typeface="TimesLTStd"/>
              </a:rPr>
              <a:t>People</a:t>
            </a:r>
            <a:r>
              <a:rPr lang="en-US" sz="2400" b="1" i="1" dirty="0">
                <a:solidFill>
                  <a:srgbClr val="203E5F"/>
                </a:solidFill>
                <a:effectLst/>
                <a:latin typeface="TimesLTStd"/>
              </a:rPr>
              <a:t>. </a:t>
            </a:r>
          </a:p>
          <a:p>
            <a:pPr lvl="1">
              <a:lnSpc>
                <a:spcPct val="100000"/>
              </a:lnSpc>
            </a:pPr>
            <a:r>
              <a:rPr lang="en-US" sz="2000" dirty="0">
                <a:solidFill>
                  <a:srgbClr val="211E1E"/>
                </a:solidFill>
                <a:effectLst/>
                <a:latin typeface="TimesLTStd"/>
              </a:rPr>
              <a:t>Identify the key people on the team who will launch this business. </a:t>
            </a:r>
          </a:p>
          <a:p>
            <a:pPr lvl="1">
              <a:lnSpc>
                <a:spcPct val="100000"/>
              </a:lnSpc>
            </a:pPr>
            <a:r>
              <a:rPr lang="en-US" sz="2000" dirty="0">
                <a:solidFill>
                  <a:srgbClr val="211E1E"/>
                </a:solidFill>
                <a:effectLst/>
                <a:latin typeface="TimesLTStd"/>
              </a:rPr>
              <a:t>Who are the founding entrepreneurs of this venture? </a:t>
            </a:r>
          </a:p>
          <a:p>
            <a:pPr lvl="1">
              <a:lnSpc>
                <a:spcPct val="100000"/>
              </a:lnSpc>
            </a:pPr>
            <a:r>
              <a:rPr lang="en-US" sz="2000" dirty="0">
                <a:solidFill>
                  <a:srgbClr val="211E1E"/>
                </a:solidFill>
                <a:effectLst/>
                <a:latin typeface="TimesLTStd"/>
              </a:rPr>
              <a:t>Do they have the skills and knowledge needed to successfully turn the idea into a start-up venture? </a:t>
            </a:r>
          </a:p>
          <a:p>
            <a:pPr lvl="1">
              <a:lnSpc>
                <a:spcPct val="100000"/>
              </a:lnSpc>
            </a:pPr>
            <a:r>
              <a:rPr lang="en-US" sz="2000" dirty="0">
                <a:solidFill>
                  <a:srgbClr val="211E1E"/>
                </a:solidFill>
                <a:effectLst/>
                <a:latin typeface="TimesLTStd"/>
              </a:rPr>
              <a:t>Can they attract key team members who will fill in any gaps in knowledge, skills, and experience? </a:t>
            </a:r>
            <a:endParaRPr lang="en-US" sz="2000" dirty="0"/>
          </a:p>
          <a:p>
            <a:pPr>
              <a:buFont typeface="+mj-lt"/>
              <a:buAutoNum type="arabicPeriod" startAt="5"/>
            </a:pPr>
            <a:endParaRPr lang="en-US" sz="2000" dirty="0">
              <a:solidFill>
                <a:srgbClr val="211E1E"/>
              </a:solidFill>
              <a:effectLst/>
              <a:latin typeface="TimesLTStd"/>
            </a:endParaRPr>
          </a:p>
          <a:p>
            <a:endParaRPr lang="en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DFBD6-87B6-F93C-7070-31779E5CA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 descr="A diagram of a project&#10;&#10;Description automatically generated">
            <a:extLst>
              <a:ext uri="{FF2B5EF4-FFF2-40B4-BE49-F238E27FC236}">
                <a16:creationId xmlns:a16="http://schemas.microsoft.com/office/drawing/2014/main" id="{81FF6846-4043-BBBB-768C-87661CF6A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301" y="63499"/>
            <a:ext cx="5600700" cy="6858001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479CA55C-D094-0ACD-F542-7026161FF2CB}"/>
              </a:ext>
            </a:extLst>
          </p:cNvPr>
          <p:cNvSpPr/>
          <p:nvPr/>
        </p:nvSpPr>
        <p:spPr>
          <a:xfrm>
            <a:off x="6649880" y="969168"/>
            <a:ext cx="4564220" cy="342503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266733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1DFD-1577-6D96-A212-5C8322078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F43178-13E1-869A-8C43-CA2BEA079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11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Title 1">
            <a:extLst>
              <a:ext uri="{FF2B5EF4-FFF2-40B4-BE49-F238E27FC236}">
                <a16:creationId xmlns:a16="http://schemas.microsoft.com/office/drawing/2014/main" id="{41D66C7D-FDBB-8953-2408-451B77344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defRPr/>
            </a:pPr>
            <a:r>
              <a:rPr lang="en-US" alt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New Business Planning Process </a:t>
            </a:r>
          </a:p>
        </p:txBody>
      </p:sp>
      <p:pic>
        <p:nvPicPr>
          <p:cNvPr id="18437" name="Picture 2">
            <a:extLst>
              <a:ext uri="{FF2B5EF4-FFF2-40B4-BE49-F238E27FC236}">
                <a16:creationId xmlns:a16="http://schemas.microsoft.com/office/drawing/2014/main" id="{FD4A40D1-F35E-891E-E10E-019FCF717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69982" y="643466"/>
            <a:ext cx="3195367" cy="556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003D46-8FCB-D3CD-EEDC-D768657C0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4184" y="6356350"/>
            <a:ext cx="5143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15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312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808" name="Rectangle 76807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AF05BEB8-A2F4-A7A8-AED1-C0B715B1369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ea typeface="+mj-ea"/>
                <a:cs typeface="+mj-cs"/>
              </a:rPr>
              <a:t>Feasibility Analysis</a:t>
            </a:r>
          </a:p>
        </p:txBody>
      </p:sp>
      <p:grpSp>
        <p:nvGrpSpPr>
          <p:cNvPr id="76810" name="Group 76809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76811" name="Rectangle 76810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812" name="Rectangle 76811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6814" name="Rectangle 76813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CCC797C3-5CFD-5EF7-EBDE-CF01F18F75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marL="457200" indent="-347663">
              <a:spcBef>
                <a:spcPts val="1200"/>
              </a:spcBef>
            </a:pPr>
            <a:r>
              <a:rPr lang="en-US" sz="2000" dirty="0"/>
              <a:t>An analysis of the viability of a business idea that includes four interrelated components: </a:t>
            </a:r>
          </a:p>
          <a:p>
            <a:pPr marL="1081087" lvl="1" indent="-514350">
              <a:spcBef>
                <a:spcPts val="1200"/>
              </a:spcBef>
              <a:buFont typeface="+mj-lt"/>
              <a:buAutoNum type="arabicPeriod"/>
            </a:pPr>
            <a:r>
              <a:rPr lang="en-US" sz="2000" dirty="0"/>
              <a:t>An industry and market analysis, </a:t>
            </a:r>
          </a:p>
          <a:p>
            <a:pPr marL="1081087" lvl="1" indent="-514350">
              <a:spcBef>
                <a:spcPts val="1200"/>
              </a:spcBef>
              <a:buFont typeface="+mj-lt"/>
              <a:buAutoNum type="arabicPeriod"/>
            </a:pPr>
            <a:r>
              <a:rPr lang="en-US" sz="2000" dirty="0"/>
              <a:t>The product or service analysis, </a:t>
            </a:r>
          </a:p>
          <a:p>
            <a:pPr marL="1081087" lvl="1" indent="-514350">
              <a:spcBef>
                <a:spcPts val="1200"/>
              </a:spcBef>
              <a:buFont typeface="+mj-lt"/>
              <a:buAutoNum type="arabicPeriod"/>
            </a:pPr>
            <a:r>
              <a:rPr lang="en-US" sz="2000" dirty="0"/>
              <a:t>A financial analysis, and </a:t>
            </a:r>
          </a:p>
          <a:p>
            <a:pPr marL="1081087" lvl="1" indent="-514350">
              <a:spcBef>
                <a:spcPts val="1200"/>
              </a:spcBef>
              <a:buFont typeface="+mj-lt"/>
              <a:buAutoNum type="arabicPeriod"/>
            </a:pPr>
            <a:r>
              <a:rPr lang="en-US" sz="2000" dirty="0"/>
              <a:t>An entrepreneur analysis. </a:t>
            </a:r>
          </a:p>
          <a:p>
            <a:pPr marL="457200" indent="-347663">
              <a:spcBef>
                <a:spcPts val="1200"/>
              </a:spcBef>
            </a:pPr>
            <a:endParaRPr lang="en-US" altLang="ar-JO" sz="2000" dirty="0">
              <a:ea typeface="ＭＳ Ｐゴシック" panose="020B0600070205080204" pitchFamily="34" charset="-128"/>
            </a:endParaRPr>
          </a:p>
        </p:txBody>
      </p:sp>
      <p:sp>
        <p:nvSpPr>
          <p:cNvPr id="76816" name="Rectangle 76815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818" name="Rectangle 7681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diagram of a company&#10;&#10;Description automatically generated">
            <a:extLst>
              <a:ext uri="{FF2B5EF4-FFF2-40B4-BE49-F238E27FC236}">
                <a16:creationId xmlns:a16="http://schemas.microsoft.com/office/drawing/2014/main" id="{1B05EDA7-7BC8-0EA8-949B-3E18F15E1F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1" b="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DB76B2-B545-3E8D-AFB0-B2F41110E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070" y="6492240"/>
            <a:ext cx="105571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>
            <a:extLst>
              <a:ext uri="{FF2B5EF4-FFF2-40B4-BE49-F238E27FC236}">
                <a16:creationId xmlns:a16="http://schemas.microsoft.com/office/drawing/2014/main" id="{AF05BEB8-A2F4-A7A8-AED1-C0B715B1369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421856" y="25400"/>
            <a:ext cx="5348287" cy="2452687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C00000"/>
                </a:solidFill>
                <a:ea typeface="+mj-ea"/>
                <a:cs typeface="+mj-cs"/>
              </a:rPr>
              <a:t>Feasibility Analysis</a:t>
            </a:r>
          </a:p>
        </p:txBody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CCC797C3-5CFD-5EF7-EBDE-CF01F18F75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74689" y="2041527"/>
            <a:ext cx="6419055" cy="3444873"/>
          </a:xfrm>
        </p:spPr>
        <p:txBody>
          <a:bodyPr vert="horz" lIns="88900" tIns="46038" rIns="88900" bIns="46038" rtlCol="0" anchor="ctr">
            <a:noAutofit/>
          </a:bodyPr>
          <a:lstStyle/>
          <a:p>
            <a:pPr marL="457200" indent="-347663">
              <a:lnSpc>
                <a:spcPct val="100000"/>
              </a:lnSpc>
              <a:spcBef>
                <a:spcPts val="1200"/>
              </a:spcBef>
            </a:pPr>
            <a:r>
              <a:rPr lang="en-US" altLang="ar-JO" sz="3200" dirty="0">
                <a:ea typeface="ＭＳ Ｐゴシック" panose="020B0600070205080204" pitchFamily="34" charset="-128"/>
              </a:rPr>
              <a:t>Is a particular idea a viable foundation for creating a successful business? </a:t>
            </a:r>
          </a:p>
          <a:p>
            <a:pPr marL="457200" indent="-347663">
              <a:lnSpc>
                <a:spcPct val="100000"/>
              </a:lnSpc>
              <a:spcBef>
                <a:spcPts val="1200"/>
              </a:spcBef>
            </a:pPr>
            <a:r>
              <a:rPr lang="en-US" altLang="ar-JO" sz="3200" dirty="0">
                <a:ea typeface="ＭＳ Ｐゴシック" panose="020B0600070205080204" pitchFamily="34" charset="-128"/>
              </a:rPr>
              <a:t>Feasibility study addresses the question: “Should we proceed with this business idea?”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DB76B2-B545-3E8D-AFB0-B2F41110E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5122" name="Picture 2" descr="Outsource Financial Feasibility Analysis Services - FWS">
            <a:extLst>
              <a:ext uri="{FF2B5EF4-FFF2-40B4-BE49-F238E27FC236}">
                <a16:creationId xmlns:a16="http://schemas.microsoft.com/office/drawing/2014/main" id="{BF1EB8AE-2A83-17B2-1353-AD73EB4F85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1"/>
          <a:stretch/>
        </p:blipFill>
        <p:spPr bwMode="auto">
          <a:xfrm>
            <a:off x="6475412" y="2150270"/>
            <a:ext cx="5348287" cy="34448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584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5">
            <a:extLst>
              <a:ext uri="{FF2B5EF4-FFF2-40B4-BE49-F238E27FC236}">
                <a16:creationId xmlns:a16="http://schemas.microsoft.com/office/drawing/2014/main" id="{BB8BD644-C4AE-8D35-BCBB-0722433A713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0" y="304800"/>
            <a:ext cx="12192000" cy="990600"/>
          </a:xfrm>
          <a:solidFill>
            <a:srgbClr val="203E5F"/>
          </a:solidFill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3600" dirty="0">
                <a:solidFill>
                  <a:schemeClr val="bg1"/>
                </a:solidFill>
                <a:latin typeface="Georgia" panose="02040502050405020303" pitchFamily="18" charset="0"/>
              </a:rPr>
              <a:t> Environmental Forces and New Ventures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F0CE5D-F25E-4A76-69C5-4B9694E5F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8E0C83-875F-B3ED-7108-2B4D983132D1}"/>
              </a:ext>
            </a:extLst>
          </p:cNvPr>
          <p:cNvSpPr txBox="1"/>
          <p:nvPr/>
        </p:nvSpPr>
        <p:spPr>
          <a:xfrm>
            <a:off x="533400" y="2302381"/>
            <a:ext cx="622139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1E1E"/>
                </a:solidFill>
                <a:effectLst/>
                <a:latin typeface="TimesLTStd"/>
              </a:rPr>
              <a:t>The first step in assessing industry attractiveness is to paint a picture of the industry in broad strokes, assessing it from a “macro” level.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11E1E"/>
              </a:solidFill>
              <a:effectLst/>
              <a:latin typeface="TimesLTStd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1E1E"/>
                </a:solidFill>
                <a:effectLst/>
                <a:latin typeface="TimesLTStd"/>
              </a:rPr>
              <a:t>Most opportunities for new businesses within an industry are due to changes taking place in that industry. </a:t>
            </a:r>
            <a:endParaRPr lang="en-US" sz="2400" dirty="0"/>
          </a:p>
        </p:txBody>
      </p:sp>
      <p:pic>
        <p:nvPicPr>
          <p:cNvPr id="5" name="Picture 4" descr="A diagram of a diagram&#10;&#10;Description automatically generated">
            <a:extLst>
              <a:ext uri="{FF2B5EF4-FFF2-40B4-BE49-F238E27FC236}">
                <a16:creationId xmlns:a16="http://schemas.microsoft.com/office/drawing/2014/main" id="{F42C1D54-27A6-9053-B86F-7B362576B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560" y="1508631"/>
            <a:ext cx="4980940" cy="466963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>
            <a:extLst>
              <a:ext uri="{FF2B5EF4-FFF2-40B4-BE49-F238E27FC236}">
                <a16:creationId xmlns:a16="http://schemas.microsoft.com/office/drawing/2014/main" id="{4550715B-D1D1-C489-0439-455F398265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95400" y="1752600"/>
            <a:ext cx="10363200" cy="4419600"/>
          </a:xfrm>
        </p:spPr>
        <p:txBody>
          <a:bodyPr vert="horz" lIns="88900" tIns="46038" rIns="88900" bIns="46038" rtlCol="0">
            <a:noAutofit/>
          </a:bodyPr>
          <a:lstStyle/>
          <a:p>
            <a:pPr marL="0" indent="0">
              <a:buNone/>
            </a:pPr>
            <a:r>
              <a:rPr lang="en-US" altLang="ar-JO" sz="3200" dirty="0">
                <a:ea typeface="ＭＳ Ｐゴシック" panose="020B0600070205080204" pitchFamily="34" charset="-128"/>
              </a:rPr>
              <a:t>Assess industry attractiveness using six macro forces:</a:t>
            </a:r>
          </a:p>
          <a:p>
            <a:pPr marL="0" indent="0">
              <a:buNone/>
            </a:pPr>
            <a:endParaRPr lang="en-US" altLang="ar-JO" sz="1200" dirty="0">
              <a:ea typeface="ＭＳ Ｐゴシック" panose="020B0600070205080204" pitchFamily="34" charset="-128"/>
            </a:endParaRPr>
          </a:p>
          <a:p>
            <a:pPr marL="1103313" lvl="2" indent="-609600"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FF9518"/>
                </a:solidFill>
                <a:ea typeface="ＭＳ Ｐゴシック" panose="020B0600070205080204" pitchFamily="34" charset="-128"/>
              </a:rPr>
              <a:t>Sociocultural</a:t>
            </a:r>
          </a:p>
          <a:p>
            <a:pPr marL="1103313" lvl="2" indent="-609600"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FF9518"/>
                </a:solidFill>
                <a:ea typeface="ＭＳ Ｐゴシック" panose="020B0600070205080204" pitchFamily="34" charset="-128"/>
              </a:rPr>
              <a:t>Technological</a:t>
            </a:r>
          </a:p>
          <a:p>
            <a:pPr marL="1103313" lvl="2" indent="-609600"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FF9518"/>
                </a:solidFill>
                <a:ea typeface="ＭＳ Ｐゴシック" panose="020B0600070205080204" pitchFamily="34" charset="-128"/>
              </a:rPr>
              <a:t>Demographic</a:t>
            </a:r>
          </a:p>
          <a:p>
            <a:pPr marL="1103313" lvl="2" indent="-609600"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FF9518"/>
                </a:solidFill>
                <a:ea typeface="ＭＳ Ｐゴシック" panose="020B0600070205080204" pitchFamily="34" charset="-128"/>
              </a:rPr>
              <a:t>Economic</a:t>
            </a:r>
          </a:p>
          <a:p>
            <a:pPr marL="1103313" lvl="2" indent="-609600"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FF9518"/>
                </a:solidFill>
                <a:ea typeface="ＭＳ Ｐゴシック" panose="020B0600070205080204" pitchFamily="34" charset="-128"/>
              </a:rPr>
              <a:t>Political and legal </a:t>
            </a:r>
          </a:p>
          <a:p>
            <a:pPr marL="1103313" lvl="2" indent="-609600">
              <a:buFont typeface="Lucida Sans Unicode" panose="020B0602030504020204" pitchFamily="34" charset="0"/>
              <a:buAutoNum type="arabicPeriod"/>
            </a:pPr>
            <a:r>
              <a:rPr lang="en-US" altLang="ar-JO" sz="2800" b="1" dirty="0">
                <a:solidFill>
                  <a:srgbClr val="FF9518"/>
                </a:solidFill>
                <a:ea typeface="ＭＳ Ｐゴシック" panose="020B0600070205080204" pitchFamily="34" charset="-128"/>
              </a:rPr>
              <a:t>Global / Ecological</a:t>
            </a:r>
          </a:p>
          <a:p>
            <a:pPr marL="609600" indent="-609600">
              <a:buNone/>
            </a:pPr>
            <a:r>
              <a:rPr lang="en-US" altLang="ar-JO" sz="4000" dirty="0">
                <a:ea typeface="ＭＳ Ｐゴシック" panose="020B0600070205080204" pitchFamily="34" charset="-128"/>
              </a:rPr>
              <a:t> </a:t>
            </a:r>
          </a:p>
        </p:txBody>
      </p:sp>
      <p:sp>
        <p:nvSpPr>
          <p:cNvPr id="10244" name="Rectangle 2">
            <a:extLst>
              <a:ext uri="{FF2B5EF4-FFF2-40B4-BE49-F238E27FC236}">
                <a16:creationId xmlns:a16="http://schemas.microsoft.com/office/drawing/2014/main" id="{642A7340-B824-3E83-16ED-BB7F426914B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14600" y="304800"/>
            <a:ext cx="8382000" cy="1071562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sz="3200" b="1" dirty="0">
                <a:solidFill>
                  <a:srgbClr val="203E5F"/>
                </a:solidFill>
                <a:ea typeface="+mj-ea"/>
                <a:cs typeface="+mj-cs"/>
              </a:rPr>
              <a:t>Industry and Market Feasibility Analysis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CEF302F-F2B1-20C5-E4C1-E412D97A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4" name="Picture 3" descr="A yellow rectangular box with white text&#10;&#10;Description automatically generated">
            <a:extLst>
              <a:ext uri="{FF2B5EF4-FFF2-40B4-BE49-F238E27FC236}">
                <a16:creationId xmlns:a16="http://schemas.microsoft.com/office/drawing/2014/main" id="{E815E363-7700-913D-CF93-3E6CCA60DC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2381885"/>
            <a:ext cx="4991100" cy="3161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DE29278E-5926-AF3C-7140-1907E1BFD104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800" b="1" dirty="0">
                <a:solidFill>
                  <a:srgbClr val="203E5F"/>
                </a:solidFill>
                <a:ea typeface="+mj-ea"/>
                <a:cs typeface="+mj-cs"/>
              </a:rPr>
              <a:t>Industry and Market Feasibility Analysis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C82FA5-24A2-E9EC-9D87-66EEF9A0F2EE}"/>
              </a:ext>
            </a:extLst>
          </p:cNvPr>
          <p:cNvSpPr txBox="1"/>
          <p:nvPr/>
        </p:nvSpPr>
        <p:spPr>
          <a:xfrm>
            <a:off x="463550" y="2103625"/>
            <a:ext cx="5217167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ea typeface="ＭＳ Ｐゴシック" panose="020B0600070205080204" pitchFamily="34" charset="-128"/>
              </a:rPr>
              <a:t>How large is the industry?</a:t>
            </a:r>
          </a:p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ea typeface="ＭＳ Ｐゴシック" panose="020B0600070205080204" pitchFamily="34" charset="-128"/>
              </a:rPr>
              <a:t>How fast is it growing?</a:t>
            </a:r>
          </a:p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ea typeface="ＭＳ Ｐゴシック" panose="020B0600070205080204" pitchFamily="34" charset="-128"/>
              </a:rPr>
              <a:t>Is the industry as a whole profitable?</a:t>
            </a:r>
          </a:p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ea typeface="ＭＳ Ｐゴシック" panose="020B0600070205080204" pitchFamily="34" charset="-128"/>
              </a:rPr>
              <a:t>Is the industry characterized by high profit margins or razor-thin margins?</a:t>
            </a:r>
          </a:p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ea typeface="ＭＳ Ｐゴシック" panose="020B0600070205080204" pitchFamily="34" charset="-128"/>
              </a:rPr>
              <a:t>How essential are its products or services to customers?</a:t>
            </a:r>
          </a:p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ar-JO" sz="2400" dirty="0">
                <a:ea typeface="ＭＳ Ｐゴシック" panose="020B0600070205080204" pitchFamily="34" charset="-128"/>
              </a:rPr>
              <a:t>What trends are shaping the industry’s future?</a:t>
            </a:r>
          </a:p>
          <a:p>
            <a:pPr marL="393700" lvl="1" indent="-393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>
              <a:ea typeface="ＭＳ Ｐゴシック" panose="020B0600070205080204" pitchFamily="34" charset="-128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4E4EC50-9E27-4175-A777-E11884F92BE1}"/>
              </a:ext>
            </a:extLst>
          </p:cNvPr>
          <p:cNvSpPr txBox="1">
            <a:spLocks noChangeArrowheads="1"/>
          </p:cNvSpPr>
          <p:nvPr/>
        </p:nvSpPr>
        <p:spPr>
          <a:xfrm>
            <a:off x="5680717" y="946828"/>
            <a:ext cx="6772141" cy="5546047"/>
          </a:xfrm>
          <a:prstGeom prst="rect">
            <a:avLst/>
          </a:prstGeom>
        </p:spPr>
        <p:txBody>
          <a:bodyPr vert="horz" lIns="88900" tIns="46038" rIns="88900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3700" indent="-393700"/>
            <a:r>
              <a:rPr lang="en-US" altLang="ar-JO" sz="2400" dirty="0">
                <a:ea typeface="ＭＳ Ｐゴシック" panose="020B0600070205080204" pitchFamily="34" charset="-128"/>
              </a:rPr>
              <a:t>What threats does the industry face?</a:t>
            </a:r>
          </a:p>
          <a:p>
            <a:pPr marL="393700" indent="-393700"/>
            <a:r>
              <a:rPr lang="en-US" altLang="ar-JO" sz="2400" dirty="0">
                <a:ea typeface="ＭＳ Ｐゴシック" panose="020B0600070205080204" pitchFamily="34" charset="-128"/>
              </a:rPr>
              <a:t>What opportunities does the industry face?</a:t>
            </a:r>
          </a:p>
          <a:p>
            <a:pPr marL="393700" indent="-393700"/>
            <a:r>
              <a:rPr lang="en-US" altLang="ar-JO" sz="2400" dirty="0">
                <a:ea typeface="ＭＳ Ｐゴシック" panose="020B0600070205080204" pitchFamily="34" charset="-128"/>
              </a:rPr>
              <a:t>How crowded is the industry?</a:t>
            </a:r>
          </a:p>
          <a:p>
            <a:pPr marL="393700" indent="-393700"/>
            <a:r>
              <a:rPr lang="en-US" altLang="ar-JO" sz="2400" dirty="0">
                <a:ea typeface="ＭＳ Ｐゴシック" panose="020B0600070205080204" pitchFamily="34" charset="-128"/>
              </a:rPr>
              <a:t>How intense is the level of competition in the industry?</a:t>
            </a:r>
          </a:p>
          <a:p>
            <a:pPr marL="393700" indent="-393700"/>
            <a:r>
              <a:rPr lang="en-US" altLang="ar-JO" sz="2400" dirty="0">
                <a:ea typeface="ＭＳ Ｐゴシック" panose="020B0600070205080204" pitchFamily="34" charset="-128"/>
              </a:rPr>
              <a:t>Is the industry young, mature, or somewhere in between?</a:t>
            </a:r>
          </a:p>
          <a:p>
            <a:pPr marL="393700" indent="-393700">
              <a:buFont typeface="Arial" panose="020B0604020202020204" pitchFamily="34" charset="0"/>
              <a:buNone/>
            </a:pPr>
            <a:r>
              <a:rPr lang="en-US" altLang="ar-JO" sz="2400" dirty="0">
                <a:ea typeface="ＭＳ Ｐゴシック" panose="020B0600070205080204" pitchFamily="34" charset="-128"/>
              </a:rPr>
              <a:t>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42CF6C3-0C25-0FE6-408A-DA2E60D543FC}"/>
              </a:ext>
            </a:extLst>
          </p:cNvPr>
          <p:cNvCxnSpPr/>
          <p:nvPr/>
        </p:nvCxnSpPr>
        <p:spPr>
          <a:xfrm>
            <a:off x="0" y="1600200"/>
            <a:ext cx="12192000" cy="0"/>
          </a:xfrm>
          <a:prstGeom prst="line">
            <a:avLst/>
          </a:prstGeom>
          <a:ln w="76200">
            <a:solidFill>
              <a:srgbClr val="203E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7744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>
            <a:extLst>
              <a:ext uri="{FF2B5EF4-FFF2-40B4-BE49-F238E27FC236}">
                <a16:creationId xmlns:a16="http://schemas.microsoft.com/office/drawing/2014/main" id="{44CC1EF9-C454-8473-1EA5-E1A9BA4404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4569" y="1854464"/>
            <a:ext cx="6737422" cy="3535083"/>
          </a:xfrm>
        </p:spPr>
        <p:txBody>
          <a:bodyPr vert="horz" lIns="88900" tIns="46038" rIns="88900" bIns="46038" rtlCol="0" anchor="t">
            <a:noAutofit/>
          </a:bodyPr>
          <a:lstStyle/>
          <a:p>
            <a:pPr marL="457200" indent="-457200">
              <a:lnSpc>
                <a:spcPct val="100000"/>
              </a:lnSpc>
            </a:pPr>
            <a:r>
              <a:rPr lang="en-US" altLang="ar-JO" sz="2500" b="1" dirty="0">
                <a:ea typeface="ＭＳ Ｐゴシック" panose="020B0600070205080204" pitchFamily="34" charset="-128"/>
              </a:rPr>
              <a:t>Five forces interact with one another to determine the setting in which companies compete and, hence, the attractiveness of the industry:</a:t>
            </a:r>
          </a:p>
          <a:p>
            <a:pPr marL="1252538" lvl="2" indent="-450850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JO" sz="2500" b="1" dirty="0">
                <a:ea typeface="ＭＳ Ｐゴシック" panose="020B0600070205080204" pitchFamily="34" charset="-128"/>
              </a:rPr>
              <a:t>Rivalry among companies in the industry</a:t>
            </a:r>
          </a:p>
          <a:p>
            <a:pPr marL="1252538" lvl="2" indent="-450850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JO" sz="2500" b="1" dirty="0">
                <a:ea typeface="ＭＳ Ｐゴシック" panose="020B0600070205080204" pitchFamily="34" charset="-128"/>
              </a:rPr>
              <a:t>Bargaining power of suppliers</a:t>
            </a:r>
          </a:p>
          <a:p>
            <a:pPr marL="1252538" lvl="2" indent="-450850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JO" sz="2500" b="1" dirty="0">
                <a:ea typeface="ＭＳ Ｐゴシック" panose="020B0600070205080204" pitchFamily="34" charset="-128"/>
              </a:rPr>
              <a:t>Bargaining power of buyers</a:t>
            </a:r>
          </a:p>
          <a:p>
            <a:pPr marL="1252538" lvl="2" indent="-450850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JO" sz="2500" b="1" dirty="0">
                <a:ea typeface="ＭＳ Ｐゴシック" panose="020B0600070205080204" pitchFamily="34" charset="-128"/>
              </a:rPr>
              <a:t>Threat of new entrants</a:t>
            </a:r>
          </a:p>
          <a:p>
            <a:pPr marL="1252538" lvl="2" indent="-450850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JO" sz="2500" b="1" dirty="0">
                <a:ea typeface="ＭＳ Ｐゴシック" panose="020B0600070205080204" pitchFamily="34" charset="-128"/>
              </a:rPr>
              <a:t>Threat of substitute products or services</a:t>
            </a:r>
          </a:p>
        </p:txBody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E8A3381C-997E-449B-3270-414642444D6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754768" y="-456766"/>
            <a:ext cx="6443888" cy="1642970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  <a:ea typeface="+mj-ea"/>
                <a:cs typeface="+mj-cs"/>
              </a:rPr>
              <a:t>Porter’s Five Forces Model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C6FD56A-3C53-ADE5-45BC-0292AA3D4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6" name="Picture 5" descr="A diagram of a five forces model&#10;&#10;Description automatically generated">
            <a:extLst>
              <a:ext uri="{FF2B5EF4-FFF2-40B4-BE49-F238E27FC236}">
                <a16:creationId xmlns:a16="http://schemas.microsoft.com/office/drawing/2014/main" id="{7AB84BB5-17C3-7114-A0BF-435F3AFD97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876" y="1854464"/>
            <a:ext cx="4223624" cy="4078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996FC-B04B-D11A-A26A-EC432C31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+mj-lt"/>
              </a:rPr>
              <a:t>FIVE FORCES MODEL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A diagram of a company&#10;&#10;Description automatically generated">
            <a:extLst>
              <a:ext uri="{FF2B5EF4-FFF2-40B4-BE49-F238E27FC236}">
                <a16:creationId xmlns:a16="http://schemas.microsoft.com/office/drawing/2014/main" id="{A83AB489-E0E8-51CE-658C-3B95684AF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4" y="310074"/>
            <a:ext cx="8035264" cy="626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956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145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91147" name="Rectangle 9114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8A891331-4FC9-24CD-3AC2-148940C9E63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sz="4000" b="1">
                <a:ea typeface="+mj-ea"/>
                <a:cs typeface="+mj-cs"/>
              </a:rPr>
              <a:t>Rivalry Among Companies</a:t>
            </a:r>
          </a:p>
        </p:txBody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2BD27A46-E5D6-45E4-F342-CAC1D3ABCB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1802" y="2324912"/>
            <a:ext cx="4646905" cy="4031437"/>
          </a:xfrm>
        </p:spPr>
        <p:txBody>
          <a:bodyPr vert="horz" lIns="88900" tIns="46038" rIns="88900" bIns="46038" rtlCol="0" anchor="ctr">
            <a:noAutofit/>
          </a:bodyPr>
          <a:lstStyle/>
          <a:p>
            <a:pPr marL="350838" indent="-350838">
              <a:spcBef>
                <a:spcPts val="6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Strongest of the five forces</a:t>
            </a:r>
          </a:p>
          <a:p>
            <a:pPr marL="350838" indent="-350838">
              <a:spcBef>
                <a:spcPts val="6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Industry is more attractive when:</a:t>
            </a:r>
          </a:p>
          <a:p>
            <a:pPr marL="1031875" lvl="1" indent="-457200"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Number of competitors is large, or, at the other extreme, quite small</a:t>
            </a:r>
          </a:p>
          <a:p>
            <a:pPr marL="1031875" lvl="1" indent="-457200"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Competitors are not similar in size or capacity</a:t>
            </a:r>
          </a:p>
          <a:p>
            <a:pPr marL="1031875" lvl="1" indent="-457200"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Industry is growing fast</a:t>
            </a:r>
          </a:p>
          <a:p>
            <a:pPr marL="1031875" lvl="1" indent="-457200"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Opportunity to sell a differentiated product or service exists</a:t>
            </a:r>
          </a:p>
        </p:txBody>
      </p:sp>
      <p:pic>
        <p:nvPicPr>
          <p:cNvPr id="91141" name="Picture 91140" descr="Toy cars lined up in a row on floor">
            <a:extLst>
              <a:ext uri="{FF2B5EF4-FFF2-40B4-BE49-F238E27FC236}">
                <a16:creationId xmlns:a16="http://schemas.microsoft.com/office/drawing/2014/main" id="{5D2FE6E8-50DB-8BAE-9AB9-52BF7A6E49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903" r="18920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58DC3F-E7A1-8A57-DDC6-EC36C445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2520" y="6356350"/>
            <a:ext cx="3200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23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996FC-B04B-D11A-A26A-EC432C31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+mj-lt"/>
              </a:rPr>
              <a:t>FIVE FORCES MODEL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A diagram of a company&#10;&#10;Description automatically generated">
            <a:extLst>
              <a:ext uri="{FF2B5EF4-FFF2-40B4-BE49-F238E27FC236}">
                <a16:creationId xmlns:a16="http://schemas.microsoft.com/office/drawing/2014/main" id="{E989E204-FDED-CB1F-D1E0-BF3148CE3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7" y="478712"/>
            <a:ext cx="6991350" cy="553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4822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524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95243" name="Rectangle 9524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5083EAAF-9AD3-BF08-7360-FA4C3DE1CD9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sz="4000" b="1">
                <a:ea typeface="+mj-ea"/>
                <a:cs typeface="+mj-cs"/>
              </a:rPr>
              <a:t>Bargaining Power of Suppliers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A8AD193A-EC0A-DCD3-DDEF-83147E24D2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1802" y="2146300"/>
            <a:ext cx="4646905" cy="4210049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marL="350838" indent="-350838">
              <a:spcBef>
                <a:spcPts val="6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The greater the leverage of suppliers, the less attractive the industry.</a:t>
            </a:r>
          </a:p>
          <a:p>
            <a:pPr marL="350838" indent="-350838">
              <a:spcBef>
                <a:spcPts val="6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Industry is more attractive when:</a:t>
            </a:r>
          </a:p>
          <a:p>
            <a:pPr marL="1149350" lvl="1" indent="-457200">
              <a:spcBef>
                <a:spcPts val="6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Many suppliers sell a commodity product</a:t>
            </a:r>
          </a:p>
          <a:p>
            <a:pPr marL="1149350" lvl="1" indent="-457200">
              <a:spcBef>
                <a:spcPts val="6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Substitutes are available</a:t>
            </a:r>
          </a:p>
          <a:p>
            <a:pPr marL="1149350" lvl="1" indent="-457200">
              <a:spcBef>
                <a:spcPts val="6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Switching costs are low</a:t>
            </a:r>
          </a:p>
          <a:p>
            <a:pPr marL="1149350" lvl="1" indent="-457200">
              <a:spcBef>
                <a:spcPts val="6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Items account for a small portion of the cost of finished products</a:t>
            </a:r>
          </a:p>
        </p:txBody>
      </p:sp>
      <p:pic>
        <p:nvPicPr>
          <p:cNvPr id="95237" name="Picture 95236" descr="Cardboard boxes on conveyor belt">
            <a:extLst>
              <a:ext uri="{FF2B5EF4-FFF2-40B4-BE49-F238E27FC236}">
                <a16:creationId xmlns:a16="http://schemas.microsoft.com/office/drawing/2014/main" id="{7B836E8D-E296-3183-80F2-CB6A7F64BC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74" r="15226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4B6A47-77F0-FC3C-D1E9-8AE1C6BE3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2520" y="6356350"/>
            <a:ext cx="3200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25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996FC-B04B-D11A-A26A-EC432C31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+mj-lt"/>
              </a:rPr>
              <a:t>FIVE FORCES MODEL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diagram of a company&#10;&#10;Description automatically generated">
            <a:extLst>
              <a:ext uri="{FF2B5EF4-FFF2-40B4-BE49-F238E27FC236}">
                <a16:creationId xmlns:a16="http://schemas.microsoft.com/office/drawing/2014/main" id="{1EA68652-54D6-D52B-02A7-32271ED80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78" y="876377"/>
            <a:ext cx="7845322" cy="537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0885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9336" name="Rectangle 99335">
            <a:extLst>
              <a:ext uri="{FF2B5EF4-FFF2-40B4-BE49-F238E27FC236}">
                <a16:creationId xmlns:a16="http://schemas.microsoft.com/office/drawing/2014/main" id="{B66D7F65-E9B6-4775-8355-D095CC73C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4CA7ECFA-4218-9F59-51E2-83207ADB298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818896" y="360081"/>
            <a:ext cx="6173262" cy="84417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  <a:ea typeface="+mj-ea"/>
                <a:cs typeface="+mj-cs"/>
              </a:rPr>
              <a:t> Bargaining Power of Buyers</a:t>
            </a:r>
          </a:p>
        </p:txBody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C6783E08-8804-DCBD-6C42-69F3200737C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90070" y="1564339"/>
            <a:ext cx="6173262" cy="4495801"/>
          </a:xfrm>
        </p:spPr>
        <p:txBody>
          <a:bodyPr vert="horz" lIns="88900" tIns="46038" rIns="88900" bIns="46038" rtlCol="0">
            <a:noAutofit/>
          </a:bodyPr>
          <a:lstStyle/>
          <a:p>
            <a:pPr marL="350838" indent="-350838">
              <a:lnSpc>
                <a:spcPct val="100000"/>
              </a:lnSpc>
              <a:spcBef>
                <a:spcPts val="6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Buyers’ influence is high when number of customers is small and cost of switching to a competitor’s product is low. </a:t>
            </a:r>
          </a:p>
          <a:p>
            <a:pPr marL="350838" indent="-350838">
              <a:lnSpc>
                <a:spcPct val="100000"/>
              </a:lnSpc>
              <a:spcBef>
                <a:spcPts val="6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Industry is more attractive when:</a:t>
            </a:r>
          </a:p>
          <a:p>
            <a:pPr marL="1035050" lvl="1" indent="-342900">
              <a:lnSpc>
                <a:spcPct val="100000"/>
              </a:lnSpc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Customers’ switching costs are high</a:t>
            </a:r>
          </a:p>
          <a:p>
            <a:pPr marL="1035050" lvl="1" indent="-342900">
              <a:lnSpc>
                <a:spcPct val="100000"/>
              </a:lnSpc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Number of buyers is large</a:t>
            </a:r>
          </a:p>
          <a:p>
            <a:pPr marL="1035050" lvl="1" indent="-342900">
              <a:lnSpc>
                <a:spcPct val="100000"/>
              </a:lnSpc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Customers want differentiated products</a:t>
            </a:r>
          </a:p>
          <a:p>
            <a:pPr marL="1035050" lvl="1" indent="-342900">
              <a:lnSpc>
                <a:spcPct val="100000"/>
              </a:lnSpc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Customers find it difficult to collect information for comparing suppliers</a:t>
            </a:r>
          </a:p>
          <a:p>
            <a:pPr marL="1035050" lvl="1" indent="-342900">
              <a:lnSpc>
                <a:spcPct val="100000"/>
              </a:lnSpc>
              <a:spcBef>
                <a:spcPts val="6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Items account for a small portion of customers’ finished products </a:t>
            </a:r>
          </a:p>
        </p:txBody>
      </p:sp>
      <p:pic>
        <p:nvPicPr>
          <p:cNvPr id="4" name="Picture 3" descr="A hand holding a dollar bill&#10;&#10;Description automatically generated">
            <a:extLst>
              <a:ext uri="{FF2B5EF4-FFF2-40B4-BE49-F238E27FC236}">
                <a16:creationId xmlns:a16="http://schemas.microsoft.com/office/drawing/2014/main" id="{EEA1F935-E2DF-1D0F-391B-206F9DB018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" r="1711" b="3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  <p:sp>
        <p:nvSpPr>
          <p:cNvPr id="99338" name="Rectangle 99337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7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340" name="Rectangle 99339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0BE556-BA1A-A59D-3C9B-6A25EF6A0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431"/>
            <a:ext cx="445913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27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996FC-B04B-D11A-A26A-EC432C31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+mj-lt"/>
              </a:rPr>
              <a:t>FIVE FORCES MODEL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AE129E-0805-EBB8-6DD5-4FB8C053CA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28" t="22835" r="29482"/>
          <a:stretch/>
        </p:blipFill>
        <p:spPr>
          <a:xfrm>
            <a:off x="4601043" y="312096"/>
            <a:ext cx="5860512" cy="625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207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432" name="Rectangle 103431">
            <a:extLst>
              <a:ext uri="{FF2B5EF4-FFF2-40B4-BE49-F238E27FC236}">
                <a16:creationId xmlns:a16="http://schemas.microsoft.com/office/drawing/2014/main" id="{B66D7F65-E9B6-4775-8355-D095CC73C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6A7483D4-DCC7-1655-8DA6-DD25E86A62E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36395" y="517709"/>
            <a:ext cx="6173262" cy="84417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  <a:ea typeface="+mj-ea"/>
                <a:cs typeface="+mj-cs"/>
              </a:rPr>
              <a:t>Threat of New Entrants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18897A99-A7A6-3FA6-1016-F0094C1EE80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6925" y="1612900"/>
            <a:ext cx="6712203" cy="4305301"/>
          </a:xfrm>
        </p:spPr>
        <p:txBody>
          <a:bodyPr vert="horz" lIns="88900" tIns="46038" rIns="88900" bIns="46038" rtlCol="0">
            <a:noAutofit/>
          </a:bodyPr>
          <a:lstStyle/>
          <a:p>
            <a:pPr marL="350838" indent="-350838">
              <a:spcBef>
                <a:spcPts val="12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The larger the pool of potential new entrants, the less attractive an industry is.</a:t>
            </a:r>
          </a:p>
          <a:p>
            <a:pPr marL="350838" indent="-350838">
              <a:spcBef>
                <a:spcPts val="12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Industry is more attractive to new entrants when:</a:t>
            </a:r>
          </a:p>
          <a:p>
            <a:pPr marL="1035050" lvl="1" indent="-342900">
              <a:spcBef>
                <a:spcPts val="12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Advantages of economies of scale are absent</a:t>
            </a:r>
          </a:p>
          <a:p>
            <a:pPr marL="1035050" lvl="1" indent="-342900">
              <a:spcBef>
                <a:spcPts val="12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Capital requirements to enter are low</a:t>
            </a:r>
          </a:p>
          <a:p>
            <a:pPr marL="1035050" lvl="1" indent="-342900">
              <a:spcBef>
                <a:spcPts val="12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Cost advantages are not related to company size</a:t>
            </a:r>
          </a:p>
          <a:p>
            <a:pPr marL="1035050" lvl="1" indent="-342900">
              <a:spcBef>
                <a:spcPts val="12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Buyers are not loyal to existing brands</a:t>
            </a:r>
          </a:p>
          <a:p>
            <a:pPr marL="1035050" lvl="1" indent="-342900">
              <a:spcBef>
                <a:spcPts val="12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Government does not restrict the entrance of new companies </a:t>
            </a:r>
          </a:p>
        </p:txBody>
      </p:sp>
      <p:pic>
        <p:nvPicPr>
          <p:cNvPr id="4" name="Picture 3" descr="A hand holding a chess piece&#10;&#10;Description automatically generated">
            <a:extLst>
              <a:ext uri="{FF2B5EF4-FFF2-40B4-BE49-F238E27FC236}">
                <a16:creationId xmlns:a16="http://schemas.microsoft.com/office/drawing/2014/main" id="{82433676-C047-C4E1-19D1-BB569FD0A1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" r="3" b="3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  <p:sp>
        <p:nvSpPr>
          <p:cNvPr id="103434" name="Rectangle 103433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7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436" name="Rectangle 103435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4499D5-3E96-E1E0-333B-40B2A5B17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431"/>
            <a:ext cx="445913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29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996FC-B04B-D11A-A26A-EC432C31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+mj-lt"/>
              </a:rPr>
              <a:t>FIVE FORCES MODEL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A diagram of a company&#10;&#10;Description automatically generated">
            <a:extLst>
              <a:ext uri="{FF2B5EF4-FFF2-40B4-BE49-F238E27FC236}">
                <a16:creationId xmlns:a16="http://schemas.microsoft.com/office/drawing/2014/main" id="{F60CA52F-6FB6-7B3D-D18D-708164E99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77" y="635000"/>
            <a:ext cx="7185281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683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209A-E161-C43F-AB46-4E4CBDBB7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7F159-DA34-A6E6-5518-766D742B34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E0EB47-6654-B275-2A06-BDD3B38CB3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771" b="13704"/>
          <a:stretch/>
        </p:blipFill>
        <p:spPr>
          <a:xfrm>
            <a:off x="107950" y="127000"/>
            <a:ext cx="11976100" cy="66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311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8EAD8EAC-D6A1-6B62-A3D2-52EC62B06E08}"/>
              </a:ext>
            </a:extLst>
          </p:cNvPr>
          <p:cNvSpPr txBox="1">
            <a:spLocks/>
          </p:cNvSpPr>
          <p:nvPr/>
        </p:nvSpPr>
        <p:spPr>
          <a:xfrm>
            <a:off x="378511" y="2541697"/>
            <a:ext cx="4426116" cy="35248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6000" dirty="0">
                <a:solidFill>
                  <a:srgbClr val="FFFFFF"/>
                </a:solidFill>
                <a:ea typeface="+mn-ea"/>
                <a:cs typeface="+mn-cs"/>
              </a:rPr>
              <a:t>FIVE FORCES MODEL</a:t>
            </a:r>
          </a:p>
        </p:txBody>
      </p:sp>
      <p:pic>
        <p:nvPicPr>
          <p:cNvPr id="5" name="Content Placeholder 4" descr="A diagram of a company&#10;&#10;Description automatically generated">
            <a:extLst>
              <a:ext uri="{FF2B5EF4-FFF2-40B4-BE49-F238E27FC236}">
                <a16:creationId xmlns:a16="http://schemas.microsoft.com/office/drawing/2014/main" id="{6F344CF8-C3CC-55C2-5CDF-A7A6E1349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839" y="876300"/>
            <a:ext cx="7004161" cy="519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4440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>
            <a:extLst>
              <a:ext uri="{FF2B5EF4-FFF2-40B4-BE49-F238E27FC236}">
                <a16:creationId xmlns:a16="http://schemas.microsoft.com/office/drawing/2014/main" id="{A4F4F846-B9CC-7DDA-9E3B-E1766D74EAE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828800" y="279400"/>
            <a:ext cx="6211887" cy="1071563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203E5F"/>
                </a:solidFill>
                <a:ea typeface="+mj-ea"/>
                <a:cs typeface="+mj-cs"/>
              </a:rPr>
              <a:t>Five Forces Matrix</a:t>
            </a:r>
          </a:p>
        </p:txBody>
      </p:sp>
      <p:pic>
        <p:nvPicPr>
          <p:cNvPr id="56325" name="Picture 6">
            <a:extLst>
              <a:ext uri="{FF2B5EF4-FFF2-40B4-BE49-F238E27FC236}">
                <a16:creationId xmlns:a16="http://schemas.microsoft.com/office/drawing/2014/main" id="{94DF9CEC-611A-194B-481C-2F1946703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350963"/>
            <a:ext cx="9778340" cy="467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FD2CCF0-FA6E-B5C5-5B85-A033CEE10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64EE8D-B404-018B-48D7-2B42156C6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ELEMENTS OF FEASIBILITY ANALYSIS</a:t>
            </a:r>
          </a:p>
        </p:txBody>
      </p:sp>
      <p:pic>
        <p:nvPicPr>
          <p:cNvPr id="5" name="Picture 4" descr="A diagram of a product or service&#10;&#10;Description automatically generated">
            <a:extLst>
              <a:ext uri="{FF2B5EF4-FFF2-40B4-BE49-F238E27FC236}">
                <a16:creationId xmlns:a16="http://schemas.microsoft.com/office/drawing/2014/main" id="{6852AFE3-711D-CFDF-2700-35A41C445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364" y="467208"/>
            <a:ext cx="6403875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308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4708" name="Rectangle 11470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8" name="Rectangle 2">
            <a:extLst>
              <a:ext uri="{FF2B5EF4-FFF2-40B4-BE49-F238E27FC236}">
                <a16:creationId xmlns:a16="http://schemas.microsoft.com/office/drawing/2014/main" id="{572F4AF9-DEF2-F39B-25D1-BBD3D91CA71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78535" y="95538"/>
            <a:ext cx="4959603" cy="164296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/>
              <a:t>Product or Service Feasibility Analysis</a:t>
            </a:r>
          </a:p>
        </p:txBody>
      </p:sp>
      <p:sp>
        <p:nvSpPr>
          <p:cNvPr id="114691" name="Rectangle 3">
            <a:extLst>
              <a:ext uri="{FF2B5EF4-FFF2-40B4-BE49-F238E27FC236}">
                <a16:creationId xmlns:a16="http://schemas.microsoft.com/office/drawing/2014/main" id="{D02EB655-0AE1-221A-D0C1-EB414AB6D51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2900" y="2095500"/>
            <a:ext cx="5753101" cy="3845477"/>
          </a:xfrm>
        </p:spPr>
        <p:txBody>
          <a:bodyPr vert="horz" lIns="88900" tIns="46038" rIns="88900" bIns="46038" rtlCol="0" anchor="t">
            <a:noAutofit/>
          </a:bodyPr>
          <a:lstStyle/>
          <a:p>
            <a:pPr>
              <a:spcBef>
                <a:spcPts val="6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Determines the degree to which a product or service idea appeals to potential customers and identifies the resources necessary to produce it.  </a:t>
            </a:r>
          </a:p>
          <a:p>
            <a:pPr>
              <a:spcBef>
                <a:spcPts val="600"/>
              </a:spcBef>
            </a:pPr>
            <a:endParaRPr lang="en-US" altLang="ar-JO" sz="2400" dirty="0">
              <a:ea typeface="ＭＳ Ｐゴシック" panose="020B0600070205080204" pitchFamily="34" charset="-128"/>
            </a:endParaRPr>
          </a:p>
          <a:p>
            <a:pPr>
              <a:spcBef>
                <a:spcPts val="6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Two questions:</a:t>
            </a:r>
          </a:p>
          <a:p>
            <a:pPr marL="971550" lvl="1" indent="-403225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ar-JO" dirty="0">
                <a:ea typeface="ＭＳ Ｐゴシック" panose="020B0600070205080204" pitchFamily="34" charset="-128"/>
              </a:rPr>
              <a:t>Are customers willing to purchase our product or service?</a:t>
            </a:r>
          </a:p>
          <a:p>
            <a:pPr marL="971550" lvl="1" indent="-403225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ar-JO" dirty="0">
                <a:ea typeface="ＭＳ Ｐゴシック" panose="020B0600070205080204" pitchFamily="34" charset="-128"/>
              </a:rPr>
              <a:t>Can we provide the product or </a:t>
            </a:r>
            <a:br>
              <a:rPr lang="en-US" altLang="ar-JO" dirty="0">
                <a:ea typeface="ＭＳ Ｐゴシック" panose="020B0600070205080204" pitchFamily="34" charset="-128"/>
              </a:rPr>
            </a:br>
            <a:r>
              <a:rPr lang="en-US" altLang="ar-JO" dirty="0">
                <a:ea typeface="ＭＳ Ｐゴシック" panose="020B0600070205080204" pitchFamily="34" charset="-128"/>
              </a:rPr>
              <a:t>service to customers at a profit? </a:t>
            </a:r>
          </a:p>
        </p:txBody>
      </p:sp>
      <p:pic>
        <p:nvPicPr>
          <p:cNvPr id="1026" name="Picture 2" descr="Products and Services - Definitions, Examples, Differences">
            <a:extLst>
              <a:ext uri="{FF2B5EF4-FFF2-40B4-BE49-F238E27FC236}">
                <a16:creationId xmlns:a16="http://schemas.microsoft.com/office/drawing/2014/main" id="{0A51EA15-2C37-18E1-A1C2-F0A619FDA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2442" y="621610"/>
            <a:ext cx="5201023" cy="520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709" name="Rectangle 114708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710" name="Rectangle 114709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BB1354-400E-E53C-68DE-DC4C8A435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35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6744" name="Rectangle 116743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8A9D3F0-1B77-7A51-2B7A-C3AAF252F49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36396" y="95538"/>
            <a:ext cx="4959603" cy="164296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</a:rPr>
              <a:t>Product or Service Feasibility Analysis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ED4DDA0F-807F-3FAE-B293-24252212DC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7" y="2184182"/>
            <a:ext cx="4959603" cy="3756796"/>
          </a:xfrm>
        </p:spPr>
        <p:txBody>
          <a:bodyPr vert="horz" lIns="88900" tIns="46038" rIns="88900" bIns="46038" rtlCol="0" anchor="t">
            <a:normAutofit/>
          </a:bodyPr>
          <a:lstStyle/>
          <a:p>
            <a:pPr marL="565150" indent="-457200">
              <a:spcBef>
                <a:spcPts val="600"/>
              </a:spcBef>
            </a:pPr>
            <a:r>
              <a:rPr lang="en-US" altLang="ar-JO" b="1" dirty="0">
                <a:ea typeface="ＭＳ Ｐゴシック" panose="020B0600070205080204" pitchFamily="34" charset="-128"/>
              </a:rPr>
              <a:t>Primary research</a:t>
            </a:r>
            <a:r>
              <a:rPr lang="en-US" altLang="ar-JO" dirty="0">
                <a:ea typeface="ＭＳ Ｐゴシック" panose="020B0600070205080204" pitchFamily="34" charset="-128"/>
              </a:rPr>
              <a:t>:</a:t>
            </a:r>
            <a:r>
              <a:rPr lang="en-US" altLang="ar-JO" b="1" dirty="0">
                <a:ea typeface="ＭＳ Ｐゴシック" panose="020B0600070205080204" pitchFamily="34" charset="-128"/>
              </a:rPr>
              <a:t> </a:t>
            </a:r>
          </a:p>
          <a:p>
            <a:pPr marL="820738" lvl="1" indent="-457200">
              <a:spcBef>
                <a:spcPts val="6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Collect data firsthand and analyze it.</a:t>
            </a:r>
          </a:p>
          <a:p>
            <a:pPr marL="565150" indent="-457200">
              <a:spcBef>
                <a:spcPts val="600"/>
              </a:spcBef>
            </a:pPr>
            <a:endParaRPr lang="en-US" altLang="ar-JO" dirty="0">
              <a:ea typeface="ＭＳ Ｐゴシック" panose="020B0600070205080204" pitchFamily="34" charset="-128"/>
            </a:endParaRPr>
          </a:p>
          <a:p>
            <a:pPr marL="565150" indent="-457200">
              <a:spcBef>
                <a:spcPts val="600"/>
              </a:spcBef>
            </a:pPr>
            <a:r>
              <a:rPr lang="en-US" altLang="ar-JO" b="1" dirty="0">
                <a:ea typeface="ＭＳ Ｐゴシック" panose="020B0600070205080204" pitchFamily="34" charset="-128"/>
              </a:rPr>
              <a:t>Secondary research</a:t>
            </a:r>
            <a:r>
              <a:rPr lang="en-US" altLang="ar-JO" dirty="0">
                <a:ea typeface="ＭＳ Ｐゴシック" panose="020B0600070205080204" pitchFamily="34" charset="-128"/>
              </a:rPr>
              <a:t>:</a:t>
            </a:r>
            <a:r>
              <a:rPr lang="en-US" altLang="ar-JO" b="1" dirty="0">
                <a:ea typeface="ＭＳ Ｐゴシック" panose="020B0600070205080204" pitchFamily="34" charset="-128"/>
              </a:rPr>
              <a:t> </a:t>
            </a:r>
          </a:p>
          <a:p>
            <a:pPr marL="820738" lvl="1" indent="-457200">
              <a:spcBef>
                <a:spcPts val="6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Gather data that already has been compiled and analyze it.  </a:t>
            </a:r>
          </a:p>
        </p:txBody>
      </p:sp>
      <p:pic>
        <p:nvPicPr>
          <p:cNvPr id="5" name="Picture 4" descr="A diagram of data processing&#10;&#10;Description automatically generated with medium confidence">
            <a:extLst>
              <a:ext uri="{FF2B5EF4-FFF2-40B4-BE49-F238E27FC236}">
                <a16:creationId xmlns:a16="http://schemas.microsoft.com/office/drawing/2014/main" id="{E9A809DD-AB4C-126E-DD78-47D2F5660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552" y="489118"/>
            <a:ext cx="4372803" cy="5466007"/>
          </a:xfrm>
          <a:prstGeom prst="rect">
            <a:avLst/>
          </a:prstGeom>
        </p:spPr>
      </p:pic>
      <p:sp>
        <p:nvSpPr>
          <p:cNvPr id="116746" name="Rectangle 116745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48" name="Rectangle 116747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234388-1476-24DE-7049-A3E213DB1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36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5D194-E71C-4214-A12F-2A2E73DA0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900" y="187504"/>
            <a:ext cx="6847959" cy="13255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203E5F"/>
                </a:solidFill>
              </a:rPr>
              <a:t>Secondary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CEA04-8F1B-46CA-AF36-30C9D48282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683723"/>
            <a:ext cx="5820780" cy="4323991"/>
          </a:xfrm>
        </p:spPr>
        <p:txBody>
          <a:bodyPr anchor="t">
            <a:normAutofit/>
          </a:bodyPr>
          <a:lstStyle/>
          <a:p>
            <a:r>
              <a:rPr lang="en-US" sz="1800" dirty="0"/>
              <a:t>It searches usually start by getting a secondary data </a:t>
            </a:r>
          </a:p>
          <a:p>
            <a:r>
              <a:rPr lang="en-US" sz="1800" dirty="0"/>
              <a:t>the sources of secondary data can be:</a:t>
            </a:r>
          </a:p>
          <a:p>
            <a:pPr lvl="1"/>
            <a:r>
              <a:rPr lang="en-US" sz="1800" dirty="0"/>
              <a:t>the company's internal database</a:t>
            </a:r>
          </a:p>
          <a:p>
            <a:pPr lvl="1"/>
            <a:r>
              <a:rPr lang="en-US" sz="1800" dirty="0"/>
              <a:t>companies can buy secondary data from outside suppliers like research agencies </a:t>
            </a:r>
          </a:p>
          <a:p>
            <a:pPr lvl="1"/>
            <a:r>
              <a:rPr lang="en-US" sz="1800" dirty="0"/>
              <a:t>use commercial online databases</a:t>
            </a:r>
          </a:p>
          <a:p>
            <a:pPr lvl="1"/>
            <a:r>
              <a:rPr lang="en-US" sz="1800" dirty="0"/>
              <a:t>Use Internet search engines …</a:t>
            </a:r>
          </a:p>
          <a:p>
            <a:r>
              <a:rPr lang="en-US" sz="1800" dirty="0"/>
              <a:t>Secondary data can usually be obtained more quickly and at lower cost than primary data</a:t>
            </a:r>
          </a:p>
          <a:p>
            <a:r>
              <a:rPr lang="en-US" sz="1800" dirty="0"/>
              <a:t>Secondary sources can sometimes provide data and individual company cannot collect on its own.</a:t>
            </a:r>
          </a:p>
          <a:p>
            <a:r>
              <a:rPr lang="en-US" sz="1800" dirty="0"/>
              <a:t>The researcher must evaluate secondary information carefully to make certain it is relevant, accurate, current and impartial.</a:t>
            </a:r>
          </a:p>
          <a:p>
            <a:endParaRPr lang="en-US" sz="1800" dirty="0"/>
          </a:p>
          <a:p>
            <a:pPr lvl="1"/>
            <a:endParaRPr lang="en-US" sz="1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183A9E-0391-DBDF-33F4-2EEF25E53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6" name="Picture 5" descr="A diagram of a circular chart&#10;&#10;Description automatically generated with medium confidence">
            <a:extLst>
              <a:ext uri="{FF2B5EF4-FFF2-40B4-BE49-F238E27FC236}">
                <a16:creationId xmlns:a16="http://schemas.microsoft.com/office/drawing/2014/main" id="{76D70533-6194-BCA9-DAFC-37E2E13FE6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2" t="4914" b="5180"/>
          <a:stretch/>
        </p:blipFill>
        <p:spPr>
          <a:xfrm>
            <a:off x="6582780" y="1164417"/>
            <a:ext cx="4958596" cy="497029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595597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6744" name="Rectangle 116743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6" name="Rectangle 2">
            <a:extLst>
              <a:ext uri="{FF2B5EF4-FFF2-40B4-BE49-F238E27FC236}">
                <a16:creationId xmlns:a16="http://schemas.microsoft.com/office/drawing/2014/main" id="{55DD9368-D8B3-34BB-4593-4F53468F9B97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36397" y="502021"/>
            <a:ext cx="4959603" cy="164296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  <a:ea typeface="+mj-ea"/>
                <a:cs typeface="+mj-cs"/>
              </a:rPr>
              <a:t>Primary Research Techniques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75C58B98-CCF3-9BDF-6E40-50B7AFDD1B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7" y="2418408"/>
            <a:ext cx="4959603" cy="3522569"/>
          </a:xfrm>
        </p:spPr>
        <p:txBody>
          <a:bodyPr vert="horz" lIns="88900" tIns="46038" rIns="88900" bIns="46038" rtlCol="0" anchor="t">
            <a:normAutofit/>
          </a:bodyPr>
          <a:lstStyle/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Customer surveys and questionnaires</a:t>
            </a:r>
          </a:p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Focus groups</a:t>
            </a:r>
          </a:p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Prototypes</a:t>
            </a:r>
          </a:p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In-home trials</a:t>
            </a:r>
            <a:r>
              <a:rPr lang="ar-SA" altLang="ar-JO" sz="1900" b="1" dirty="0">
                <a:ea typeface="ＭＳ Ｐゴシック" panose="020B0600070205080204" pitchFamily="34" charset="-128"/>
              </a:rPr>
              <a:t> </a:t>
            </a:r>
            <a:r>
              <a:rPr lang="en-US" altLang="ar-JO" sz="1900" b="1" dirty="0">
                <a:ea typeface="ＭＳ Ｐゴシック" panose="020B0600070205080204" pitchFamily="34" charset="-128"/>
              </a:rPr>
              <a:t> </a:t>
            </a:r>
            <a:r>
              <a:rPr lang="en-US" altLang="ar-JO" sz="1900" dirty="0">
                <a:ea typeface="ＭＳ Ｐゴシック" panose="020B0600070205080204" pitchFamily="34" charset="-128"/>
              </a:rPr>
              <a:t>(consumer visits to observe consumers use of product/service)</a:t>
            </a:r>
          </a:p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“Windshield” research (</a:t>
            </a:r>
            <a:r>
              <a:rPr lang="en-US" sz="1900" dirty="0">
                <a:ea typeface="ＭＳ Ｐゴシック" panose="020B0600070205080204" pitchFamily="34" charset="-128"/>
              </a:rPr>
              <a:t>observe customers interacting with existing businesses within an industry).</a:t>
            </a:r>
            <a:endParaRPr lang="en-US" altLang="ar-JO" sz="1900" dirty="0">
              <a:ea typeface="ＭＳ Ｐゴシック" panose="020B0600070205080204" pitchFamily="34" charset="-128"/>
            </a:endParaRPr>
          </a:p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Trade associations and business </a:t>
            </a:r>
            <a:r>
              <a:rPr lang="en-US" altLang="ar-JO" sz="1900" b="1" dirty="0" err="1">
                <a:ea typeface="ＭＳ Ｐゴシック" panose="020B0600070205080204" pitchFamily="34" charset="-128"/>
              </a:rPr>
              <a:t>directorie</a:t>
            </a:r>
            <a:endParaRPr lang="en-US" altLang="ar-JO" sz="1900" b="1" dirty="0">
              <a:ea typeface="ＭＳ Ｐゴシック" panose="020B0600070205080204" pitchFamily="34" charset="-128"/>
            </a:endParaRPr>
          </a:p>
          <a:p>
            <a:pPr marL="520700" indent="-411163">
              <a:spcBef>
                <a:spcPts val="600"/>
              </a:spcBef>
            </a:pPr>
            <a:r>
              <a:rPr lang="en-US" altLang="ar-JO" sz="1900" b="1" dirty="0">
                <a:ea typeface="ＭＳ Ｐゴシック" panose="020B0600070205080204" pitchFamily="34" charset="-128"/>
              </a:rPr>
              <a:t>...</a:t>
            </a:r>
          </a:p>
        </p:txBody>
      </p:sp>
      <p:pic>
        <p:nvPicPr>
          <p:cNvPr id="4" name="Picture 3" descr="A person using a tablet&#10;&#10;Description automatically generated">
            <a:extLst>
              <a:ext uri="{FF2B5EF4-FFF2-40B4-BE49-F238E27FC236}">
                <a16:creationId xmlns:a16="http://schemas.microsoft.com/office/drawing/2014/main" id="{80AB57FF-3EBD-006B-245E-0C21E714F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521" y="489118"/>
            <a:ext cx="3880864" cy="5466007"/>
          </a:xfrm>
          <a:prstGeom prst="rect">
            <a:avLst/>
          </a:prstGeom>
        </p:spPr>
      </p:pic>
      <p:sp>
        <p:nvSpPr>
          <p:cNvPr id="116746" name="Rectangle 116745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48" name="Rectangle 116747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3011C6-6892-905F-A2C9-62F43D6D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38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64EE8D-B404-018B-48D7-2B42156C6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ELEMENTS OF FEASIBILITY ANALYSIS</a:t>
            </a:r>
          </a:p>
        </p:txBody>
      </p:sp>
      <p:pic>
        <p:nvPicPr>
          <p:cNvPr id="4" name="Picture 3" descr="A diagram of a company&#10;&#10;Description automatically generated">
            <a:extLst>
              <a:ext uri="{FF2B5EF4-FFF2-40B4-BE49-F238E27FC236}">
                <a16:creationId xmlns:a16="http://schemas.microsoft.com/office/drawing/2014/main" id="{28A00D72-D1BC-7996-DD4A-4B4993744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245" y="467208"/>
            <a:ext cx="7094113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74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9816" name="Rectangle 119815">
            <a:extLst>
              <a:ext uri="{FF2B5EF4-FFF2-40B4-BE49-F238E27FC236}">
                <a16:creationId xmlns:a16="http://schemas.microsoft.com/office/drawing/2014/main" id="{B66D7F65-E9B6-4775-8355-D095CC73C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AC5FEB06-B59E-144A-5AAA-CEDA47427ED9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36397" y="-305964"/>
            <a:ext cx="6173262" cy="1655483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  <a:ea typeface="+mj-ea"/>
                <a:cs typeface="+mj-cs"/>
              </a:rPr>
              <a:t>Financial Feasibility Analysis</a:t>
            </a:r>
          </a:p>
        </p:txBody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8B6DBE42-DC21-3A86-E7B7-A325D0EA40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90070" y="1655485"/>
            <a:ext cx="6173262" cy="4457701"/>
          </a:xfrm>
        </p:spPr>
        <p:txBody>
          <a:bodyPr vert="horz" lIns="88900" tIns="46038" rIns="88900" bIns="46038" rtlCol="0">
            <a:noAutofit/>
          </a:bodyPr>
          <a:lstStyle/>
          <a:p>
            <a:pPr marL="457200" indent="-347663">
              <a:spcBef>
                <a:spcPct val="30000"/>
              </a:spcBef>
              <a:defRPr/>
            </a:pPr>
            <a:r>
              <a:rPr lang="en-US" altLang="en-US" sz="2400" b="1" dirty="0"/>
              <a:t>Capital requirements</a:t>
            </a:r>
            <a:r>
              <a:rPr lang="en-US" altLang="en-US" sz="2400" dirty="0"/>
              <a:t>: an estimate of how much start-up capital is required to launch the business.</a:t>
            </a:r>
          </a:p>
          <a:p>
            <a:pPr marL="457200" indent="-347663">
              <a:spcBef>
                <a:spcPct val="30000"/>
              </a:spcBef>
              <a:defRPr/>
            </a:pPr>
            <a:r>
              <a:rPr lang="en-US" altLang="en-US" sz="2400" b="1" dirty="0"/>
              <a:t>Estimated earnings</a:t>
            </a:r>
            <a:r>
              <a:rPr lang="en-US" altLang="en-US" sz="2400" dirty="0"/>
              <a:t>: forecasted income statements.</a:t>
            </a:r>
          </a:p>
          <a:p>
            <a:pPr marL="457200" indent="-347663">
              <a:spcBef>
                <a:spcPct val="30000"/>
              </a:spcBef>
              <a:defRPr/>
            </a:pPr>
            <a:r>
              <a:rPr lang="en-US" altLang="en-US" sz="2400" b="1" dirty="0"/>
              <a:t>Time out of cash</a:t>
            </a:r>
            <a:r>
              <a:rPr lang="en-US" altLang="en-US" sz="2400" dirty="0"/>
              <a:t>: the total cash it will take to sustain the business until the business achieves break-even cash flow.  </a:t>
            </a:r>
          </a:p>
          <a:p>
            <a:pPr marL="457200" indent="-347663">
              <a:spcBef>
                <a:spcPct val="30000"/>
              </a:spcBef>
              <a:defRPr/>
            </a:pPr>
            <a:r>
              <a:rPr lang="en-US" altLang="en-US" sz="2400" b="1" dirty="0"/>
              <a:t>Return on investment</a:t>
            </a:r>
            <a:r>
              <a:rPr lang="en-US" altLang="en-US" sz="2400" dirty="0"/>
              <a:t>: combining the previous two estimates to determine how much investors can expect their investments to return. </a:t>
            </a:r>
          </a:p>
        </p:txBody>
      </p:sp>
      <p:pic>
        <p:nvPicPr>
          <p:cNvPr id="4" name="Picture 3" descr="A close-up of stacks of coins&#10;&#10;Description automatically generated">
            <a:extLst>
              <a:ext uri="{FF2B5EF4-FFF2-40B4-BE49-F238E27FC236}">
                <a16:creationId xmlns:a16="http://schemas.microsoft.com/office/drawing/2014/main" id="{36EC818E-7365-12DC-92C7-17429A5F1E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6" r="3" b="3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  <p:sp>
        <p:nvSpPr>
          <p:cNvPr id="119818" name="Rectangle 119817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7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820" name="Rectangle 119819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1D6ACD-DFB4-7784-D70A-BA6E6F58C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431"/>
            <a:ext cx="445913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40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64EE8D-B404-018B-48D7-2B42156C6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ELEMENTS OF FEASIBILITY ANALYSIS</a:t>
            </a:r>
          </a:p>
        </p:txBody>
      </p:sp>
      <p:pic>
        <p:nvPicPr>
          <p:cNvPr id="5" name="Picture 4" descr="A diagram of a company&#10;&#10;Description automatically generated">
            <a:extLst>
              <a:ext uri="{FF2B5EF4-FFF2-40B4-BE49-F238E27FC236}">
                <a16:creationId xmlns:a16="http://schemas.microsoft.com/office/drawing/2014/main" id="{539B3825-CC0D-AC8C-C806-22AA940E0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396" y="467208"/>
            <a:ext cx="6769812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2644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9816" name="Rectangle 119815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CF3C556F-F68A-1A5A-B3DF-4FF95E2042F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36397" y="215900"/>
            <a:ext cx="5569203" cy="106007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 dirty="0">
                <a:solidFill>
                  <a:srgbClr val="203E5F"/>
                </a:solidFill>
                <a:ea typeface="+mj-ea"/>
                <a:cs typeface="+mj-cs"/>
              </a:rPr>
              <a:t>Entrepreneur Feasibility</a:t>
            </a:r>
          </a:p>
        </p:txBody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333AD2B9-CD36-4DC5-584B-6A5DBE783E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07948" y="1689100"/>
            <a:ext cx="5861303" cy="4035977"/>
          </a:xfrm>
        </p:spPr>
        <p:txBody>
          <a:bodyPr vert="horz" lIns="88900" tIns="46038" rIns="88900" bIns="46038" rtlCol="0" anchor="t">
            <a:noAutofit/>
          </a:bodyPr>
          <a:lstStyle/>
          <a:p>
            <a:pPr eaLnBrk="1" hangingPunct="1">
              <a:spcBef>
                <a:spcPct val="30000"/>
              </a:spcBef>
            </a:pPr>
            <a:r>
              <a:rPr lang="en-US" altLang="ar-JO" dirty="0">
                <a:ea typeface="ＭＳ Ｐゴシック" panose="020B0600070205080204" pitchFamily="34" charset="-128"/>
              </a:rPr>
              <a:t>Is this idea right for me?</a:t>
            </a:r>
          </a:p>
          <a:p>
            <a:pPr marL="741363" lvl="1" indent="-349250">
              <a:spcBef>
                <a:spcPct val="300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Assess entrepreneurial readiness: knowledge, experience, and skills necessary for entrepreneurs to be successful.</a:t>
            </a:r>
          </a:p>
          <a:p>
            <a:pPr marL="741363" lvl="1" indent="-349250">
              <a:spcBef>
                <a:spcPct val="30000"/>
              </a:spcBef>
            </a:pPr>
            <a:endParaRPr lang="en-US" altLang="ar-JO" sz="2800" dirty="0">
              <a:ea typeface="ＭＳ Ｐゴシック" panose="020B0600070205080204" pitchFamily="34" charset="-128"/>
            </a:endParaRPr>
          </a:p>
          <a:p>
            <a:pPr marL="741363" lvl="1" indent="-349250">
              <a:spcBef>
                <a:spcPct val="300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Assess whether the business will be able to generate enough profit to support everyone’s income needs.</a:t>
            </a:r>
          </a:p>
        </p:txBody>
      </p:sp>
      <p:pic>
        <p:nvPicPr>
          <p:cNvPr id="4" name="Picture 3" descr="A person holding a light bulb&#10;&#10;Description automatically generated">
            <a:extLst>
              <a:ext uri="{FF2B5EF4-FFF2-40B4-BE49-F238E27FC236}">
                <a16:creationId xmlns:a16="http://schemas.microsoft.com/office/drawing/2014/main" id="{8CF7CD06-B916-353F-42BC-5B9901851F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340" y="215900"/>
            <a:ext cx="4401980" cy="6032500"/>
          </a:xfrm>
          <a:prstGeom prst="rect">
            <a:avLst/>
          </a:prstGeom>
        </p:spPr>
      </p:pic>
      <p:sp>
        <p:nvSpPr>
          <p:cNvPr id="119818" name="Rectangle 119817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820" name="Rectangle 119819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93E9C3-7840-6C55-C147-2C0E4259F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42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Rectangle 3">
            <a:extLst>
              <a:ext uri="{FF2B5EF4-FFF2-40B4-BE49-F238E27FC236}">
                <a16:creationId xmlns:a16="http://schemas.microsoft.com/office/drawing/2014/main" id="{A6CE3BB3-7502-8875-0A67-398DC4F8FDC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52600" y="1531303"/>
            <a:ext cx="9829800" cy="4800600"/>
          </a:xfrm>
        </p:spPr>
        <p:txBody>
          <a:bodyPr vert="horz" lIns="88900" tIns="46038" rIns="88900" bIns="46038" rtlCol="0">
            <a:normAutofit/>
          </a:bodyPr>
          <a:lstStyle/>
          <a:p>
            <a:pPr eaLnBrk="1" hangingPunct="1">
              <a:lnSpc>
                <a:spcPct val="80000"/>
              </a:lnSpc>
              <a:spcBef>
                <a:spcPct val="30000"/>
              </a:spcBef>
            </a:pPr>
            <a:r>
              <a:rPr lang="en-US" altLang="ar-JO" b="1" dirty="0">
                <a:solidFill>
                  <a:schemeClr val="accent2"/>
                </a:solidFill>
                <a:ea typeface="ＭＳ Ｐゴシック" panose="020B0600070205080204" pitchFamily="34" charset="-128"/>
              </a:rPr>
              <a:t>Key questions to address: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What value does the business offer customers?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Who is my target market?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What do they expect of me as my customers?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How do I get information to them, and how do they want to get the product?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What are the key activities to make all this come together, and what will they cost?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What resources do I need to make this happen, including money?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600" dirty="0">
                <a:ea typeface="ＭＳ Ｐゴシック" panose="020B0600070205080204" pitchFamily="34" charset="-128"/>
              </a:rPr>
              <a:t>Who are the key partners I will need to attract to be successful? </a:t>
            </a:r>
          </a:p>
          <a:p>
            <a:pPr marL="906463" lvl="1" indent="-514350">
              <a:lnSpc>
                <a:spcPct val="80000"/>
              </a:lnSpc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endParaRPr lang="en-US" altLang="ar-JO" sz="2600" dirty="0">
              <a:ea typeface="ＭＳ Ｐゴシック" panose="020B0600070205080204" pitchFamily="34" charset="-128"/>
            </a:endParaRPr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D3DB0A22-E132-2D14-57E5-20B1D34075A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752600" y="354648"/>
            <a:ext cx="9144000" cy="776288"/>
          </a:xfrm>
        </p:spPr>
        <p:txBody>
          <a:bodyPr vert="horz" lIns="88900" tIns="46038" rIns="88900" bIns="46038" rtlCol="0" anchor="ctr">
            <a:normAutofit/>
          </a:bodyPr>
          <a:lstStyle/>
          <a:p>
            <a:pPr eaLnBrk="1" hangingPunct="1">
              <a:defRPr/>
            </a:pPr>
            <a:r>
              <a:rPr lang="en-US" altLang="en-US" sz="3200" b="1" dirty="0">
                <a:solidFill>
                  <a:srgbClr val="203E5F"/>
                </a:solidFill>
                <a:ea typeface="+mj-ea"/>
                <a:cs typeface="+mj-cs"/>
              </a:rPr>
              <a:t>Developing and Testing a Business Model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3197BF-B5F2-DEC8-9AD2-D9454EEB9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43</a:t>
            </a:fld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799" name="Rectangle 7579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1" name="Rectangle 7580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3" name="Rectangle 7580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5" name="Rectangle 7580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7" name="Freeform: Shape 7580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814503B1-E575-079F-70A7-608ECED69EAB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alt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Business Modeling Process</a:t>
            </a:r>
          </a:p>
        </p:txBody>
      </p:sp>
      <p:pic>
        <p:nvPicPr>
          <p:cNvPr id="4" name="Picture 3" descr="A diagram of a model canvas&#10;&#10;Description automatically generated">
            <a:extLst>
              <a:ext uri="{FF2B5EF4-FFF2-40B4-BE49-F238E27FC236}">
                <a16:creationId xmlns:a16="http://schemas.microsoft.com/office/drawing/2014/main" id="{968C81B8-6F69-0C1A-A78A-F6565869EF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428" y="791603"/>
            <a:ext cx="7225748" cy="527479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0A6F2C-54CC-810C-ED6F-62E581BDF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44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4726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3DCDF-0EAC-7274-6970-7B58066B4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42-01">
            <a:hlinkClick r:id="" action="ppaction://media"/>
            <a:extLst>
              <a:ext uri="{FF2B5EF4-FFF2-40B4-BE49-F238E27FC236}">
                <a16:creationId xmlns:a16="http://schemas.microsoft.com/office/drawing/2014/main" id="{0F7D1D80-9CE5-D827-F27B-11E91BB06E48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89600" y="3594100"/>
            <a:ext cx="812800" cy="812800"/>
          </a:xfrm>
        </p:spPr>
      </p:pic>
      <p:pic>
        <p:nvPicPr>
          <p:cNvPr id="2050" name="Picture 2" descr="Business Model Canvas using confluence and draw.io">
            <a:extLst>
              <a:ext uri="{FF2B5EF4-FFF2-40B4-BE49-F238E27FC236}">
                <a16:creationId xmlns:a16="http://schemas.microsoft.com/office/drawing/2014/main" id="{AD5F156C-B541-42AF-34FE-73734B742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0"/>
            <a:ext cx="11264900" cy="679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39277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2F4F-D022-6D69-5900-F94DDFECD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900" y="0"/>
            <a:ext cx="10515600" cy="1325563"/>
          </a:xfrm>
        </p:spPr>
        <p:txBody>
          <a:bodyPr/>
          <a:lstStyle/>
          <a:p>
            <a:r>
              <a:rPr lang="en-SA">
                <a:solidFill>
                  <a:srgbClr val="203E5F"/>
                </a:solidFill>
              </a:rPr>
              <a:t>THE BUSINESS MODEL CANVA</a:t>
            </a:r>
            <a:endParaRPr lang="en-SA" dirty="0">
              <a:solidFill>
                <a:srgbClr val="203E5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79AB16-6D1E-A347-CC6E-FC00400DB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011236"/>
            <a:ext cx="11480800" cy="574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035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C1A74-E7B9-B849-AB3F-30B7B17D3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0A7AB9-1711-71BB-6901-8158A6880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192000" cy="6858001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4121D0-0C4D-269B-8EB5-A9C24A6B3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659795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799" name="Rectangle 7579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1" name="Rectangle 7580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3" name="Rectangle 7580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5" name="Rectangle 7580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7" name="Freeform: Shape 7580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814503B1-E575-079F-70A7-608ECED69EAB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alt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Business Modeling Process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0A6F2C-54CC-810C-ED6F-62E581BDF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48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Picture 4" descr="A diagram of a product model&#10;&#10;Description automatically generated">
            <a:extLst>
              <a:ext uri="{FF2B5EF4-FFF2-40B4-BE49-F238E27FC236}">
                <a16:creationId xmlns:a16="http://schemas.microsoft.com/office/drawing/2014/main" id="{9BB4D2EF-23A6-CF61-1923-2F458D9F6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988" y="728609"/>
            <a:ext cx="6324600" cy="540078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719798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9817" name="Rectangle 119816">
            <a:extLst>
              <a:ext uri="{FF2B5EF4-FFF2-40B4-BE49-F238E27FC236}">
                <a16:creationId xmlns:a16="http://schemas.microsoft.com/office/drawing/2014/main" id="{B66D7F65-E9B6-4775-8355-D095CC73C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26FF5F71-B1E9-B440-6F9A-3B27D1C54889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36396" y="502021"/>
            <a:ext cx="6173262" cy="831479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000" b="1">
                <a:solidFill>
                  <a:srgbClr val="203E5F"/>
                </a:solidFill>
                <a:ea typeface="+mj-ea"/>
                <a:cs typeface="+mj-cs"/>
              </a:rPr>
              <a:t>Test the Value Proposition</a:t>
            </a:r>
          </a:p>
        </p:txBody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4BF9E776-73D4-600A-17A8-21C9C2AA72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6" y="1524000"/>
            <a:ext cx="6610603" cy="4419601"/>
          </a:xfrm>
        </p:spPr>
        <p:txBody>
          <a:bodyPr vert="horz" lIns="88900" tIns="46038" rIns="88900" bIns="46038" rtlCol="0">
            <a:noAutofit/>
          </a:bodyPr>
          <a:lstStyle/>
          <a:p>
            <a:pPr eaLnBrk="1" hangingPunct="1">
              <a:spcBef>
                <a:spcPct val="30000"/>
              </a:spcBef>
            </a:pPr>
            <a:r>
              <a:rPr lang="en-US" altLang="ar-JO" b="1" dirty="0">
                <a:ea typeface="ＭＳ Ｐゴシック" panose="020B0600070205080204" pitchFamily="34" charset="-128"/>
              </a:rPr>
              <a:t>Ask customers: 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Do we really understand the customer problem the business model is trying to address?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Do these customers care enough about this problem to spend their hard-earned money on our product?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ar-JO" sz="2800" dirty="0">
                <a:ea typeface="ＭＳ Ｐゴシック" panose="020B0600070205080204" pitchFamily="34" charset="-128"/>
              </a:rPr>
              <a:t>Do these customers care enough about our product to help us by telling others through word-of-mouth?</a:t>
            </a:r>
          </a:p>
          <a:p>
            <a:pPr lvl="1" eaLnBrk="1" hangingPunct="1"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endParaRPr lang="en-US" altLang="ar-JO" sz="2800" dirty="0">
              <a:ea typeface="ＭＳ Ｐゴシック" panose="020B0600070205080204" pitchFamily="34" charset="-128"/>
            </a:endParaRPr>
          </a:p>
        </p:txBody>
      </p:sp>
      <p:pic>
        <p:nvPicPr>
          <p:cNvPr id="119813" name="Picture 119812" descr="Exclamation mark on a yellow background">
            <a:extLst>
              <a:ext uri="{FF2B5EF4-FFF2-40B4-BE49-F238E27FC236}">
                <a16:creationId xmlns:a16="http://schemas.microsoft.com/office/drawing/2014/main" id="{16C89542-062B-F285-1176-587563A1AA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642" r="19722" b="-2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  <p:sp>
        <p:nvSpPr>
          <p:cNvPr id="119819" name="Rectangle 119818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7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821" name="Rectangle 119820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E549F48-7A66-01E4-F741-6A8C98319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431"/>
            <a:ext cx="445913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49</a:t>
            </a:fld>
            <a:endParaRPr 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799" name="Rectangle 7579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1" name="Rectangle 7580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3" name="Rectangle 7580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5" name="Rectangle 7580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7" name="Freeform: Shape 7580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814503B1-E575-079F-70A7-608ECED69EAB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alt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Business Modeling Process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0A6F2C-54CC-810C-ED6F-62E581BDF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50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3" descr="A diagram of a business model&#10;&#10;Description automatically generated">
            <a:extLst>
              <a:ext uri="{FF2B5EF4-FFF2-40B4-BE49-F238E27FC236}">
                <a16:creationId xmlns:a16="http://schemas.microsoft.com/office/drawing/2014/main" id="{67A603C9-520C-ABEB-AD40-ACCDBF86B91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" r="3116"/>
          <a:stretch/>
        </p:blipFill>
        <p:spPr>
          <a:xfrm>
            <a:off x="4825898" y="31156"/>
            <a:ext cx="6908899" cy="642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8997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05001-242D-C2B5-29D0-DB1CEBF1D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408736-7940-4F06-F05A-A52EA2880D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458" b="14074"/>
          <a:stretch/>
        </p:blipFill>
        <p:spPr>
          <a:xfrm>
            <a:off x="88900" y="190500"/>
            <a:ext cx="12014200" cy="6476999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EAF95C-2AB0-EE5E-D19A-B658FC8FA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937531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>
            <a:extLst>
              <a:ext uri="{FF2B5EF4-FFF2-40B4-BE49-F238E27FC236}">
                <a16:creationId xmlns:a16="http://schemas.microsoft.com/office/drawing/2014/main" id="{51AFE1D3-9586-D429-F5FD-972E30B7289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5888409" y="871146"/>
            <a:ext cx="5444382" cy="1402470"/>
          </a:xfrm>
        </p:spPr>
        <p:txBody>
          <a:bodyPr vert="horz" lIns="88900" tIns="46038" rIns="88900" bIns="46038" rtlCol="0" anchor="t">
            <a:normAutofit/>
          </a:bodyPr>
          <a:lstStyle/>
          <a:p>
            <a:pPr eaLnBrk="1" hangingPunct="1">
              <a:defRPr/>
            </a:pPr>
            <a:r>
              <a:rPr lang="en-US" altLang="en-US" sz="3200" b="1" dirty="0">
                <a:solidFill>
                  <a:srgbClr val="203E5F"/>
                </a:solidFill>
                <a:ea typeface="+mj-ea"/>
                <a:cs typeface="+mj-cs"/>
              </a:rPr>
              <a:t>Business Prototyping</a:t>
            </a:r>
          </a:p>
        </p:txBody>
      </p:sp>
      <p:pic>
        <p:nvPicPr>
          <p:cNvPr id="119813" name="Picture 119812" descr="A person reaching for a paper on a table full of paper and sticky notes">
            <a:extLst>
              <a:ext uri="{FF2B5EF4-FFF2-40B4-BE49-F238E27FC236}">
                <a16:creationId xmlns:a16="http://schemas.microsoft.com/office/drawing/2014/main" id="{12FFC8EE-C2CC-4B11-5411-85C9604BC1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35" r="25427" b="-1"/>
          <a:stretch/>
        </p:blipFill>
        <p:spPr>
          <a:xfrm>
            <a:off x="0" y="10"/>
            <a:ext cx="5151179" cy="6857990"/>
          </a:xfrm>
          <a:prstGeom prst="rect">
            <a:avLst/>
          </a:prstGeom>
        </p:spPr>
      </p:pic>
      <p:cxnSp>
        <p:nvCxnSpPr>
          <p:cNvPr id="119817" name="Straight Connector 119816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94DA1E49-6741-22E6-9CB2-7853484585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66956" y="1913363"/>
            <a:ext cx="5866243" cy="3591207"/>
          </a:xfrm>
        </p:spPr>
        <p:txBody>
          <a:bodyPr vert="horz" lIns="88900" tIns="46038" rIns="88900" bIns="46038" rtlCol="0">
            <a:noAutofit/>
          </a:bodyPr>
          <a:lstStyle/>
          <a:p>
            <a:pPr marL="350838" indent="-350838">
              <a:lnSpc>
                <a:spcPct val="100000"/>
              </a:lnSpc>
              <a:spcBef>
                <a:spcPts val="12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Test early versions of a product or service using a </a:t>
            </a:r>
            <a:r>
              <a:rPr lang="en-US" altLang="ar-JO" sz="2400" i="1" dirty="0">
                <a:ea typeface="ＭＳ Ｐゴシック" panose="020B0600070205080204" pitchFamily="34" charset="-128"/>
              </a:rPr>
              <a:t>lean start-up</a:t>
            </a:r>
            <a:r>
              <a:rPr lang="en-US" altLang="ar-JO" sz="2400" dirty="0">
                <a:ea typeface="ＭＳ Ｐゴシック" panose="020B0600070205080204" pitchFamily="34" charset="-128"/>
              </a:rPr>
              <a:t>: a process of rapidly developing simple prototypes to test key assumptions by engaging real customers.</a:t>
            </a:r>
          </a:p>
          <a:p>
            <a:pPr marL="350838" indent="-350838">
              <a:lnSpc>
                <a:spcPct val="100000"/>
              </a:lnSpc>
              <a:spcBef>
                <a:spcPts val="1200"/>
              </a:spcBef>
            </a:pPr>
            <a:endParaRPr lang="en-US" altLang="ar-JO" sz="2400" dirty="0">
              <a:ea typeface="ＭＳ Ｐゴシック" panose="020B0600070205080204" pitchFamily="34" charset="-128"/>
            </a:endParaRPr>
          </a:p>
          <a:p>
            <a:pPr marL="350838" indent="-350838">
              <a:lnSpc>
                <a:spcPct val="100000"/>
              </a:lnSpc>
              <a:spcBef>
                <a:spcPts val="1200"/>
              </a:spcBef>
            </a:pPr>
            <a:r>
              <a:rPr lang="en-US" altLang="ar-JO" sz="2400" dirty="0">
                <a:ea typeface="ＭＳ Ｐゴシック" panose="020B0600070205080204" pitchFamily="34" charset="-128"/>
              </a:rPr>
              <a:t>Begin the lean start-up process using a </a:t>
            </a:r>
            <a:r>
              <a:rPr lang="en-US" altLang="ar-JO" sz="2400" b="1" dirty="0">
                <a:ea typeface="ＭＳ Ｐゴシック" panose="020B0600070205080204" pitchFamily="34" charset="-128"/>
              </a:rPr>
              <a:t>minimal viable product</a:t>
            </a:r>
            <a:r>
              <a:rPr lang="en-US" altLang="ar-JO" sz="2400" dirty="0">
                <a:ea typeface="ＭＳ Ｐゴシック" panose="020B0600070205080204" pitchFamily="34" charset="-128"/>
              </a:rPr>
              <a:t>: the simplest version of a product or service with which an entrepreneur can create a sustainable business. </a:t>
            </a:r>
          </a:p>
          <a:p>
            <a:pPr marL="350838" indent="-350838">
              <a:spcBef>
                <a:spcPts val="1200"/>
              </a:spcBef>
            </a:pPr>
            <a:endParaRPr lang="en-US" altLang="ar-JO" dirty="0">
              <a:ea typeface="ＭＳ Ｐゴシック" panose="020B0600070205080204" pitchFamily="34" charset="-128"/>
            </a:endParaRPr>
          </a:p>
          <a:p>
            <a:pPr marL="906463" lvl="1" indent="-514350">
              <a:spcBef>
                <a:spcPct val="30000"/>
              </a:spcBef>
              <a:buFont typeface="Lucida Sans Unicode" panose="020B0602030504020204" pitchFamily="34" charset="0"/>
              <a:buAutoNum type="arabicPeriod"/>
            </a:pPr>
            <a:endParaRPr lang="en-US" altLang="ar-JO" sz="2800" dirty="0">
              <a:ea typeface="ＭＳ Ｐゴシック" panose="020B0600070205080204" pitchFamily="34" charset="-128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A6EF886-0D2D-A8AF-223F-A4843B8ED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52</a:t>
            </a:fld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799" name="Rectangle 7579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1" name="Rectangle 7580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3" name="Rectangle 7580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805" name="Rectangle 7580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807" name="Freeform: Shape 7580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814503B1-E575-079F-70A7-608ECED69EAB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alt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Business Modeling Process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0A6F2C-54CC-810C-ED6F-62E581BDF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53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Picture 4" descr="A diagram of a model&#10;&#10;Description automatically generated">
            <a:extLst>
              <a:ext uri="{FF2B5EF4-FFF2-40B4-BE49-F238E27FC236}">
                <a16:creationId xmlns:a16="http://schemas.microsoft.com/office/drawing/2014/main" id="{9D059BFE-ACC1-7EA8-A7D7-A5BAED5F0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995" y="775693"/>
            <a:ext cx="5854700" cy="553386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971896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>
            <a:extLst>
              <a:ext uri="{FF2B5EF4-FFF2-40B4-BE49-F238E27FC236}">
                <a16:creationId xmlns:a16="http://schemas.microsoft.com/office/drawing/2014/main" id="{61EB5B68-A25D-C3FF-1067-AF167B74E067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5080934" y="0"/>
            <a:ext cx="6586491" cy="1286160"/>
          </a:xfrm>
        </p:spPr>
        <p:txBody>
          <a:bodyPr vert="horz" lIns="88900" tIns="46038" rIns="88900" bIns="46038" rtlCol="0" anchor="b">
            <a:normAutofit/>
          </a:bodyPr>
          <a:lstStyle/>
          <a:p>
            <a:pPr eaLnBrk="1" hangingPunct="1">
              <a:defRPr/>
            </a:pPr>
            <a:r>
              <a:rPr lang="en-US" altLang="en-US" sz="4800" b="1" dirty="0">
                <a:solidFill>
                  <a:srgbClr val="203E5F"/>
                </a:solidFill>
                <a:ea typeface="+mj-ea"/>
                <a:cs typeface="+mj-cs"/>
              </a:rPr>
              <a:t>Pivots</a:t>
            </a:r>
          </a:p>
        </p:txBody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FEDC4889-FC45-7A42-3773-43B704381C4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80934" y="1841500"/>
            <a:ext cx="6470986" cy="4395019"/>
          </a:xfrm>
        </p:spPr>
        <p:txBody>
          <a:bodyPr vert="horz" lIns="88900" tIns="46038" rIns="88900" bIns="46038" rtlCol="0">
            <a:normAutofit/>
          </a:bodyPr>
          <a:lstStyle/>
          <a:p>
            <a:pPr marL="350838" indent="-350838">
              <a:lnSpc>
                <a:spcPct val="100000"/>
              </a:lnSpc>
              <a:spcBef>
                <a:spcPts val="1200"/>
              </a:spcBef>
            </a:pPr>
            <a:r>
              <a:rPr lang="en-US" altLang="ar-JO" b="1" dirty="0">
                <a:ea typeface="ＭＳ Ｐゴシック" panose="020B0600070205080204" pitchFamily="34" charset="-128"/>
              </a:rPr>
              <a:t>Pivots</a:t>
            </a:r>
            <a:r>
              <a:rPr lang="en-US" altLang="ar-JO" dirty="0">
                <a:ea typeface="ＭＳ Ｐゴシック" panose="020B0600070205080204" pitchFamily="34" charset="-128"/>
              </a:rPr>
              <a:t>: the process of making changes and adjustments in the business model on the basis of the feedback a company receives from customers.</a:t>
            </a:r>
          </a:p>
          <a:p>
            <a:pPr marL="769938" lvl="1" indent="-514350">
              <a:lnSpc>
                <a:spcPct val="100000"/>
              </a:lnSpc>
              <a:spcBef>
                <a:spcPts val="12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dirty="0">
                <a:ea typeface="ＭＳ Ｐゴシック" panose="020B0600070205080204" pitchFamily="34" charset="-128"/>
              </a:rPr>
              <a:t>Product pivot</a:t>
            </a:r>
          </a:p>
          <a:p>
            <a:pPr marL="769938" lvl="1" indent="-514350">
              <a:lnSpc>
                <a:spcPct val="100000"/>
              </a:lnSpc>
              <a:spcBef>
                <a:spcPts val="12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dirty="0">
                <a:ea typeface="ＭＳ Ｐゴシック" panose="020B0600070205080204" pitchFamily="34" charset="-128"/>
              </a:rPr>
              <a:t>Customer pivot</a:t>
            </a:r>
          </a:p>
          <a:p>
            <a:pPr marL="769938" lvl="1" indent="-514350">
              <a:lnSpc>
                <a:spcPct val="100000"/>
              </a:lnSpc>
              <a:spcBef>
                <a:spcPts val="1200"/>
              </a:spcBef>
              <a:buFont typeface="Lucida Sans Unicode" panose="020B0602030504020204" pitchFamily="34" charset="0"/>
              <a:buAutoNum type="arabicPeriod"/>
            </a:pPr>
            <a:r>
              <a:rPr lang="en-US" altLang="ar-JO" sz="2800" dirty="0">
                <a:ea typeface="ＭＳ Ｐゴシック" panose="020B0600070205080204" pitchFamily="34" charset="-128"/>
              </a:rPr>
              <a:t>Revenue model pivot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A498F22-4547-CC5C-342F-8CA8AF3C0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54</a:t>
            </a:fld>
            <a:endParaRPr lang="en-US"/>
          </a:p>
        </p:txBody>
      </p:sp>
      <p:pic>
        <p:nvPicPr>
          <p:cNvPr id="4" name="Picture 3" descr="A blue and green arrows&#10;&#10;Description automatically generated">
            <a:extLst>
              <a:ext uri="{FF2B5EF4-FFF2-40B4-BE49-F238E27FC236}">
                <a16:creationId xmlns:a16="http://schemas.microsoft.com/office/drawing/2014/main" id="{78569E5D-28E9-6156-65DF-97A19525B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0" y="1676400"/>
            <a:ext cx="3702050" cy="4102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>
            <a:extLst>
              <a:ext uri="{FF2B5EF4-FFF2-40B4-BE49-F238E27FC236}">
                <a16:creationId xmlns:a16="http://schemas.microsoft.com/office/drawing/2014/main" id="{9B07A0A7-FBA1-E31A-A8C8-D8D482BA704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5868557" y="274436"/>
            <a:ext cx="5444382" cy="1402470"/>
          </a:xfrm>
        </p:spPr>
        <p:txBody>
          <a:bodyPr vert="horz" lIns="88900" tIns="46038" rIns="88900" bIns="46038" rtlCol="0" anchor="t">
            <a:normAutofit/>
          </a:bodyPr>
          <a:lstStyle/>
          <a:p>
            <a:pPr eaLnBrk="1" hangingPunct="1">
              <a:defRPr/>
            </a:pPr>
            <a:r>
              <a:rPr lang="en-US" altLang="en-US" sz="3200" b="1" dirty="0">
                <a:ea typeface="+mj-ea"/>
                <a:cs typeface="+mj-cs"/>
              </a:rPr>
              <a:t>Conclusion</a:t>
            </a:r>
          </a:p>
        </p:txBody>
      </p:sp>
      <p:pic>
        <p:nvPicPr>
          <p:cNvPr id="119813" name="Picture 119812" descr="Light bulb over people discussing">
            <a:extLst>
              <a:ext uri="{FF2B5EF4-FFF2-40B4-BE49-F238E27FC236}">
                <a16:creationId xmlns:a16="http://schemas.microsoft.com/office/drawing/2014/main" id="{96484B7D-F8AF-4853-438D-BCBBA18C38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648" r="19214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119817" name="Straight Connector 119816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5927A12E-824A-9DE8-4068-D0833D1649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868557" y="1253595"/>
            <a:ext cx="5915503" cy="3591207"/>
          </a:xfrm>
        </p:spPr>
        <p:txBody>
          <a:bodyPr vert="horz" lIns="88900" tIns="46038" rIns="88900" bIns="46038" rtlCol="0">
            <a:noAutofit/>
          </a:bodyPr>
          <a:lstStyle/>
          <a:p>
            <a:pPr marL="350838" indent="-350838">
              <a:spcBef>
                <a:spcPts val="12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The best business ideas start with a common problem or need.</a:t>
            </a:r>
          </a:p>
          <a:p>
            <a:pPr marL="350838" indent="-350838">
              <a:spcBef>
                <a:spcPts val="12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The ideas assessment process helps an entrepreneur more efficiently and effectively examine multiple ideas to identify the solution with the most potential.</a:t>
            </a:r>
          </a:p>
          <a:p>
            <a:pPr marL="350838" indent="-350838">
              <a:spcBef>
                <a:spcPts val="12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A feasibility analysis helps the entrepreneur determine whether an idea can be transformed into a viable business.</a:t>
            </a:r>
          </a:p>
          <a:p>
            <a:pPr marL="350838" indent="-350838">
              <a:spcBef>
                <a:spcPts val="12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Developing a business model helps the entrepreneur better understand all that will be required to launch and build a business.</a:t>
            </a:r>
          </a:p>
          <a:p>
            <a:pPr marL="350838" indent="-350838">
              <a:spcBef>
                <a:spcPts val="1200"/>
              </a:spcBef>
            </a:pPr>
            <a:r>
              <a:rPr lang="en-US" altLang="ar-JO" sz="2000" dirty="0">
                <a:ea typeface="ＭＳ Ｐゴシック" panose="020B0600070205080204" pitchFamily="34" charset="-128"/>
              </a:rPr>
              <a:t>Once the entrepreneur completes the idea assessment, feasibility study, and business model, he or she is ready to develop the business plan. </a:t>
            </a:r>
          </a:p>
          <a:p>
            <a:pPr marL="350838" indent="-350838">
              <a:spcBef>
                <a:spcPts val="1200"/>
              </a:spcBef>
            </a:pPr>
            <a:endParaRPr lang="en-US" altLang="ar-JO" sz="2000" dirty="0">
              <a:ea typeface="ＭＳ Ｐゴシック" panose="020B0600070205080204" pitchFamily="34" charset="-128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32AAC3-A25A-8503-F93F-50FF27838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55</a:t>
            </a:fld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0F6B02-027E-7743-6D3B-BFFF58D882D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ED41F8-FC0F-4085-8150-313B6CF05213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34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66B169C-4E43-401B-B177-FEDB421A7E8C}"/>
</file>

<file path=customXml/itemProps2.xml><?xml version="1.0" encoding="utf-8"?>
<ds:datastoreItem xmlns:ds="http://schemas.openxmlformats.org/officeDocument/2006/customXml" ds:itemID="{88C7FFBD-4614-48C6-9345-38317D0BC518}"/>
</file>

<file path=customXml/itemProps3.xml><?xml version="1.0" encoding="utf-8"?>
<ds:datastoreItem xmlns:ds="http://schemas.openxmlformats.org/officeDocument/2006/customXml" ds:itemID="{1057C4A1-6F48-4A8A-88B9-0417BF926788}"/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1825</Words>
  <Application>Microsoft Macintosh PowerPoint</Application>
  <PresentationFormat>Widescreen</PresentationFormat>
  <Paragraphs>273</Paragraphs>
  <Slides>56</Slides>
  <Notes>25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7" baseType="lpstr">
      <vt:lpstr>ＭＳ Ｐゴシック</vt:lpstr>
      <vt:lpstr>APPLE CHANCERY</vt:lpstr>
      <vt:lpstr>Arial</vt:lpstr>
      <vt:lpstr>Calibri</vt:lpstr>
      <vt:lpstr>David</vt:lpstr>
      <vt:lpstr>Georgia</vt:lpstr>
      <vt:lpstr>Lucida Sans Unicode</vt:lpstr>
      <vt:lpstr>Tajawal Medium</vt:lpstr>
      <vt:lpstr>TimesLTStd</vt:lpstr>
      <vt:lpstr>Wingdings</vt:lpstr>
      <vt:lpstr>Office Theme</vt:lpstr>
      <vt:lpstr>PowerPoint Presentation</vt:lpstr>
      <vt:lpstr>PowerPoint Presentation</vt:lpstr>
      <vt:lpstr>PowerPoint Presentation</vt:lpstr>
      <vt:lpstr>New Business Planning Process </vt:lpstr>
      <vt:lpstr>Idea Assessment</vt:lpstr>
      <vt:lpstr>Idea Assessment  </vt:lpstr>
      <vt:lpstr>Idea Assessment  </vt:lpstr>
      <vt:lpstr>Idea sketch pad</vt:lpstr>
      <vt:lpstr>PowerPoint Presentation</vt:lpstr>
      <vt:lpstr>Idea sketch pad</vt:lpstr>
      <vt:lpstr>Idea sketch pad</vt:lpstr>
      <vt:lpstr>Idea sketch pad</vt:lpstr>
      <vt:lpstr>Idea sketch pad</vt:lpstr>
      <vt:lpstr>PowerPoint Presentation</vt:lpstr>
      <vt:lpstr>New Business Planning Process </vt:lpstr>
      <vt:lpstr>Feasibility Analysis</vt:lpstr>
      <vt:lpstr>Feasibility Analysis</vt:lpstr>
      <vt:lpstr> Environmental Forces and New Ventures</vt:lpstr>
      <vt:lpstr>Industry and Market Feasibility Analysis</vt:lpstr>
      <vt:lpstr>Industry and Market Feasibility Analysis</vt:lpstr>
      <vt:lpstr>Porter’s Five Forces Model</vt:lpstr>
      <vt:lpstr>FIVE FORCES MODEL</vt:lpstr>
      <vt:lpstr>Rivalry Among Companies</vt:lpstr>
      <vt:lpstr>FIVE FORCES MODEL</vt:lpstr>
      <vt:lpstr>Bargaining Power of Suppliers</vt:lpstr>
      <vt:lpstr>FIVE FORCES MODEL</vt:lpstr>
      <vt:lpstr> Bargaining Power of Buyers</vt:lpstr>
      <vt:lpstr>FIVE FORCES MODEL</vt:lpstr>
      <vt:lpstr>Threat of New Entrants</vt:lpstr>
      <vt:lpstr>FIVE FORCES MODEL</vt:lpstr>
      <vt:lpstr>PowerPoint Presentation</vt:lpstr>
      <vt:lpstr>PowerPoint Presentation</vt:lpstr>
      <vt:lpstr>Five Forces Matrix</vt:lpstr>
      <vt:lpstr>ELEMENTS OF FEASIBILITY ANALYSIS</vt:lpstr>
      <vt:lpstr>Product or Service Feasibility Analysis</vt:lpstr>
      <vt:lpstr>Product or Service Feasibility Analysis</vt:lpstr>
      <vt:lpstr>Secondary data</vt:lpstr>
      <vt:lpstr>Primary Research Techniques</vt:lpstr>
      <vt:lpstr>ELEMENTS OF FEASIBILITY ANALYSIS</vt:lpstr>
      <vt:lpstr>Financial Feasibility Analysis</vt:lpstr>
      <vt:lpstr>ELEMENTS OF FEASIBILITY ANALYSIS</vt:lpstr>
      <vt:lpstr>Entrepreneur Feasibility</vt:lpstr>
      <vt:lpstr>Developing and Testing a Business Model</vt:lpstr>
      <vt:lpstr>The Business Modeling Process</vt:lpstr>
      <vt:lpstr>PowerPoint Presentation</vt:lpstr>
      <vt:lpstr>THE BUSINESS MODEL CANVA</vt:lpstr>
      <vt:lpstr>PowerPoint Presentation</vt:lpstr>
      <vt:lpstr>The Business Modeling Process</vt:lpstr>
      <vt:lpstr>Test the Value Proposition</vt:lpstr>
      <vt:lpstr>The Business Modeling Process</vt:lpstr>
      <vt:lpstr>PowerPoint Presentation</vt:lpstr>
      <vt:lpstr>Business Prototyping</vt:lpstr>
      <vt:lpstr>The Business Modeling Process</vt:lpstr>
      <vt:lpstr>Pivots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Thana Azizi</cp:lastModifiedBy>
  <cp:revision>106</cp:revision>
  <dcterms:created xsi:type="dcterms:W3CDTF">2023-04-29T09:08:00Z</dcterms:created>
  <dcterms:modified xsi:type="dcterms:W3CDTF">2024-05-17T16:03:35Z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